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90" r:id="rId7"/>
    <p:sldId id="271" r:id="rId8"/>
    <p:sldId id="310" r:id="rId9"/>
    <p:sldId id="304" r:id="rId10"/>
    <p:sldId id="308" r:id="rId11"/>
    <p:sldId id="309" r:id="rId12"/>
    <p:sldId id="311" r:id="rId13"/>
    <p:sldId id="270" r:id="rId14"/>
    <p:sldId id="263" r:id="rId15"/>
    <p:sldId id="305" r:id="rId16"/>
    <p:sldId id="306" r:id="rId17"/>
    <p:sldId id="307" r:id="rId18"/>
    <p:sldId id="312" r:id="rId19"/>
    <p:sldId id="313" r:id="rId20"/>
    <p:sldId id="266" r:id="rId21"/>
  </p:sldIdLst>
  <p:sldSz cx="18288000" cy="10287000"/>
  <p:notesSz cx="6858000" cy="9144000"/>
  <p:embeddedFontLst>
    <p:embeddedFont>
      <p:font typeface="Verdana" panose="020B0604030504040204" pitchFamily="34" charset="0"/>
      <p:regular r:id="rId22"/>
      <p:bold r:id="rId23"/>
      <p:italic r:id="rId24"/>
      <p:boldItalic r:id="rId25"/>
    </p:embeddedFont>
    <p:embeddedFont>
      <p:font typeface="Verdana Bold" panose="020B0804030504040204" pitchFamily="34" charset="0"/>
      <p:regular r:id="rId26"/>
      <p:bold r:id="rId27"/>
    </p:embeddedFont>
  </p:embeddedFont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B6DA07-0F10-FE49-23A6-81A2A36304AE}" name="Bornfleth, Nadia" initials="NB" userId="S::Nadia.Bornfleth@ati.org::2bcd56b1-83c2-4158-9713-ebe5ad702d90" providerId="AD"/>
  <p188:author id="{323B55EE-03ED-915A-2690-DB8FE994F1CE}" name="Schneider, Ryan" initials="RS" userId="S::ryan.schneider@ati.org::7e0e65f4-1b4c-4065-8fb0-8789a9e6b4e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195D6"/>
    <a:srgbClr val="008EB5"/>
    <a:srgbClr val="3A434F"/>
    <a:srgbClr val="00122B"/>
    <a:srgbClr val="BD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neider, Ryan" userId="7e0e65f4-1b4c-4065-8fb0-8789a9e6b4e2" providerId="ADAL" clId="{8E7F8980-08C8-413A-97AC-3696C7A2D504}"/>
    <pc:docChg chg="undo custSel addSld delSld modSld">
      <pc:chgData name="Schneider, Ryan" userId="7e0e65f4-1b4c-4065-8fb0-8789a9e6b4e2" providerId="ADAL" clId="{8E7F8980-08C8-413A-97AC-3696C7A2D504}" dt="2026-07-02T13:30:47.967" v="2807" actId="1440"/>
      <pc:docMkLst>
        <pc:docMk/>
      </pc:docMkLst>
      <pc:sldChg chg="modSp mod">
        <pc:chgData name="Schneider, Ryan" userId="7e0e65f4-1b4c-4065-8fb0-8789a9e6b4e2" providerId="ADAL" clId="{8E7F8980-08C8-413A-97AC-3696C7A2D504}" dt="2026-06-30T17:30:41.120" v="977" actId="20577"/>
        <pc:sldMkLst>
          <pc:docMk/>
          <pc:sldMk cId="0" sldId="256"/>
        </pc:sldMkLst>
        <pc:spChg chg="mod">
          <ac:chgData name="Schneider, Ryan" userId="7e0e65f4-1b4c-4065-8fb0-8789a9e6b4e2" providerId="ADAL" clId="{8E7F8980-08C8-413A-97AC-3696C7A2D504}" dt="2026-06-30T17:30:41.120" v="977" actId="20577"/>
          <ac:spMkLst>
            <pc:docMk/>
            <pc:sldMk cId="0" sldId="256"/>
            <ac:spMk id="14" creationId="{00000000-0000-0000-0000-000000000000}"/>
          </ac:spMkLst>
        </pc:spChg>
      </pc:sldChg>
      <pc:sldChg chg="modSp mod">
        <pc:chgData name="Schneider, Ryan" userId="7e0e65f4-1b4c-4065-8fb0-8789a9e6b4e2" providerId="ADAL" clId="{8E7F8980-08C8-413A-97AC-3696C7A2D504}" dt="2026-06-30T17:30:52.649" v="1026" actId="20577"/>
        <pc:sldMkLst>
          <pc:docMk/>
          <pc:sldMk cId="0" sldId="257"/>
        </pc:sldMkLst>
        <pc:spChg chg="mod">
          <ac:chgData name="Schneider, Ryan" userId="7e0e65f4-1b4c-4065-8fb0-8789a9e6b4e2" providerId="ADAL" clId="{8E7F8980-08C8-413A-97AC-3696C7A2D504}" dt="2026-06-30T17:30:52.649" v="1026" actId="20577"/>
          <ac:spMkLst>
            <pc:docMk/>
            <pc:sldMk cId="0" sldId="257"/>
            <ac:spMk id="12" creationId="{00000000-0000-0000-0000-000000000000}"/>
          </ac:spMkLst>
        </pc:spChg>
      </pc:sldChg>
      <pc:sldChg chg="modSp mod">
        <pc:chgData name="Schneider, Ryan" userId="7e0e65f4-1b4c-4065-8fb0-8789a9e6b4e2" providerId="ADAL" clId="{8E7F8980-08C8-413A-97AC-3696C7A2D504}" dt="2026-07-01T13:00:51.720" v="2729" actId="20577"/>
        <pc:sldMkLst>
          <pc:docMk/>
          <pc:sldMk cId="0" sldId="266"/>
        </pc:sldMkLst>
        <pc:spChg chg="mod">
          <ac:chgData name="Schneider, Ryan" userId="7e0e65f4-1b4c-4065-8fb0-8789a9e6b4e2" providerId="ADAL" clId="{8E7F8980-08C8-413A-97AC-3696C7A2D504}" dt="2026-07-01T13:00:51.720" v="2729" actId="20577"/>
          <ac:spMkLst>
            <pc:docMk/>
            <pc:sldMk cId="0" sldId="266"/>
            <ac:spMk id="15" creationId="{00000000-0000-0000-0000-000000000000}"/>
          </ac:spMkLst>
        </pc:spChg>
      </pc:sldChg>
      <pc:sldChg chg="addSp delSp modSp mod">
        <pc:chgData name="Schneider, Ryan" userId="7e0e65f4-1b4c-4065-8fb0-8789a9e6b4e2" providerId="ADAL" clId="{8E7F8980-08C8-413A-97AC-3696C7A2D504}" dt="2026-06-30T16:20:52.736" v="211" actId="1076"/>
        <pc:sldMkLst>
          <pc:docMk/>
          <pc:sldMk cId="1784963607" sldId="271"/>
        </pc:sldMkLst>
        <pc:picChg chg="add mod">
          <ac:chgData name="Schneider, Ryan" userId="7e0e65f4-1b4c-4065-8fb0-8789a9e6b4e2" providerId="ADAL" clId="{8E7F8980-08C8-413A-97AC-3696C7A2D504}" dt="2026-06-30T16:20:52.736" v="211" actId="1076"/>
          <ac:picMkLst>
            <pc:docMk/>
            <pc:sldMk cId="1784963607" sldId="271"/>
            <ac:picMk id="6" creationId="{D438211A-9EB9-E2E3-C89E-62F7A131154E}"/>
          </ac:picMkLst>
        </pc:picChg>
      </pc:sldChg>
      <pc:sldChg chg="addSp delSp modSp mod">
        <pc:chgData name="Schneider, Ryan" userId="7e0e65f4-1b4c-4065-8fb0-8789a9e6b4e2" providerId="ADAL" clId="{8E7F8980-08C8-413A-97AC-3696C7A2D504}" dt="2026-07-02T13:26:31.199" v="2763" actId="1440"/>
        <pc:sldMkLst>
          <pc:docMk/>
          <pc:sldMk cId="217499295" sldId="290"/>
        </pc:sldMkLst>
        <pc:spChg chg="add mod">
          <ac:chgData name="Schneider, Ryan" userId="7e0e65f4-1b4c-4065-8fb0-8789a9e6b4e2" providerId="ADAL" clId="{8E7F8980-08C8-413A-97AC-3696C7A2D504}" dt="2026-06-30T13:50:14.390" v="153" actId="11"/>
          <ac:spMkLst>
            <pc:docMk/>
            <pc:sldMk cId="217499295" sldId="290"/>
            <ac:spMk id="5" creationId="{5662CB3A-3AA7-5E72-2A74-78EC33829B09}"/>
          </ac:spMkLst>
        </pc:spChg>
        <pc:spChg chg="add mod">
          <ac:chgData name="Schneider, Ryan" userId="7e0e65f4-1b4c-4065-8fb0-8789a9e6b4e2" providerId="ADAL" clId="{8E7F8980-08C8-413A-97AC-3696C7A2D504}" dt="2026-06-30T16:20:03.046" v="203" actId="208"/>
          <ac:spMkLst>
            <pc:docMk/>
            <pc:sldMk cId="217499295" sldId="290"/>
            <ac:spMk id="15" creationId="{94783258-3C74-15FA-3D22-B366712F71D3}"/>
          </ac:spMkLst>
        </pc:spChg>
        <pc:spChg chg="mod">
          <ac:chgData name="Schneider, Ryan" userId="7e0e65f4-1b4c-4065-8fb0-8789a9e6b4e2" providerId="ADAL" clId="{8E7F8980-08C8-413A-97AC-3696C7A2D504}" dt="2026-06-30T13:50:20.209" v="188" actId="20577"/>
          <ac:spMkLst>
            <pc:docMk/>
            <pc:sldMk cId="217499295" sldId="290"/>
            <ac:spMk id="37" creationId="{24384D84-358A-88BF-9D77-B1730BCBDD5A}"/>
          </ac:spMkLst>
        </pc:spChg>
        <pc:picChg chg="add mod">
          <ac:chgData name="Schneider, Ryan" userId="7e0e65f4-1b4c-4065-8fb0-8789a9e6b4e2" providerId="ADAL" clId="{8E7F8980-08C8-413A-97AC-3696C7A2D504}" dt="2026-07-02T13:26:28.740" v="2762" actId="1440"/>
          <ac:picMkLst>
            <pc:docMk/>
            <pc:sldMk cId="217499295" sldId="290"/>
            <ac:picMk id="8" creationId="{4311289C-D90A-5A58-6DD9-12F0C1FCD57C}"/>
          </ac:picMkLst>
        </pc:picChg>
        <pc:picChg chg="add mod">
          <ac:chgData name="Schneider, Ryan" userId="7e0e65f4-1b4c-4065-8fb0-8789a9e6b4e2" providerId="ADAL" clId="{8E7F8980-08C8-413A-97AC-3696C7A2D504}" dt="2026-07-02T13:26:31.199" v="2763" actId="1440"/>
          <ac:picMkLst>
            <pc:docMk/>
            <pc:sldMk cId="217499295" sldId="290"/>
            <ac:picMk id="14" creationId="{4DFE47D3-7417-B686-5C08-67AB221D32D3}"/>
          </ac:picMkLst>
        </pc:picChg>
      </pc:sldChg>
      <pc:sldChg chg="addSp delSp modSp mod">
        <pc:chgData name="Schneider, Ryan" userId="7e0e65f4-1b4c-4065-8fb0-8789a9e6b4e2" providerId="ADAL" clId="{8E7F8980-08C8-413A-97AC-3696C7A2D504}" dt="2026-07-02T13:26:16.431" v="2760" actId="1440"/>
        <pc:sldMkLst>
          <pc:docMk/>
          <pc:sldMk cId="3394274523" sldId="304"/>
        </pc:sldMkLst>
        <pc:spChg chg="add mod">
          <ac:chgData name="Schneider, Ryan" userId="7e0e65f4-1b4c-4065-8fb0-8789a9e6b4e2" providerId="ADAL" clId="{8E7F8980-08C8-413A-97AC-3696C7A2D504}" dt="2026-06-30T16:24:16.265" v="222" actId="208"/>
          <ac:spMkLst>
            <pc:docMk/>
            <pc:sldMk cId="3394274523" sldId="304"/>
            <ac:spMk id="9" creationId="{17CB9CFD-E43C-9E51-6F4E-21C09BA65F92}"/>
          </ac:spMkLst>
        </pc:spChg>
        <pc:picChg chg="add mod">
          <ac:chgData name="Schneider, Ryan" userId="7e0e65f4-1b4c-4065-8fb0-8789a9e6b4e2" providerId="ADAL" clId="{8E7F8980-08C8-413A-97AC-3696C7A2D504}" dt="2026-07-02T13:26:16.431" v="2760" actId="1440"/>
          <ac:picMkLst>
            <pc:docMk/>
            <pc:sldMk cId="3394274523" sldId="304"/>
            <ac:picMk id="8" creationId="{266F9C83-59D4-71D8-C091-697CC7BDD178}"/>
          </ac:picMkLst>
        </pc:picChg>
      </pc:sldChg>
      <pc:sldChg chg="addSp delSp modSp mod">
        <pc:chgData name="Schneider, Ryan" userId="7e0e65f4-1b4c-4065-8fb0-8789a9e6b4e2" providerId="ADAL" clId="{8E7F8980-08C8-413A-97AC-3696C7A2D504}" dt="2026-07-02T13:30:24.379" v="2802" actId="1440"/>
        <pc:sldMkLst>
          <pc:docMk/>
          <pc:sldMk cId="979350591" sldId="305"/>
        </pc:sldMkLst>
        <pc:spChg chg="del mod">
          <ac:chgData name="Schneider, Ryan" userId="7e0e65f4-1b4c-4065-8fb0-8789a9e6b4e2" providerId="ADAL" clId="{8E7F8980-08C8-413A-97AC-3696C7A2D504}" dt="2026-07-02T13:29:23.788" v="2786" actId="478"/>
          <ac:spMkLst>
            <pc:docMk/>
            <pc:sldMk cId="979350591" sldId="305"/>
            <ac:spMk id="12" creationId="{1BE3F386-56A4-99C9-3115-A56FED57F338}"/>
          </ac:spMkLst>
        </pc:spChg>
        <pc:spChg chg="mod">
          <ac:chgData name="Schneider, Ryan" userId="7e0e65f4-1b4c-4065-8fb0-8789a9e6b4e2" providerId="ADAL" clId="{8E7F8980-08C8-413A-97AC-3696C7A2D504}" dt="2026-07-02T13:30:15.076" v="2800" actId="1037"/>
          <ac:spMkLst>
            <pc:docMk/>
            <pc:sldMk cId="979350591" sldId="305"/>
            <ac:spMk id="16" creationId="{6FC7D5AD-B9ED-1FFB-D8B7-0841AF69DB70}"/>
          </ac:spMkLst>
        </pc:spChg>
        <pc:picChg chg="add mod">
          <ac:chgData name="Schneider, Ryan" userId="7e0e65f4-1b4c-4065-8fb0-8789a9e6b4e2" providerId="ADAL" clId="{8E7F8980-08C8-413A-97AC-3696C7A2D504}" dt="2026-07-02T13:30:24.379" v="2802" actId="1440"/>
          <ac:picMkLst>
            <pc:docMk/>
            <pc:sldMk cId="979350591" sldId="305"/>
            <ac:picMk id="3" creationId="{DE180779-A4E6-D860-0F4E-299503EB0C52}"/>
          </ac:picMkLst>
        </pc:picChg>
        <pc:picChg chg="del mod">
          <ac:chgData name="Schneider, Ryan" userId="7e0e65f4-1b4c-4065-8fb0-8789a9e6b4e2" providerId="ADAL" clId="{8E7F8980-08C8-413A-97AC-3696C7A2D504}" dt="2026-07-02T13:29:21.059" v="2785" actId="478"/>
          <ac:picMkLst>
            <pc:docMk/>
            <pc:sldMk cId="979350591" sldId="305"/>
            <ac:picMk id="17" creationId="{FFC0496E-FDE3-B3FA-8519-D1B21F216AF6}"/>
          </ac:picMkLst>
        </pc:picChg>
      </pc:sldChg>
      <pc:sldChg chg="addSp delSp modSp mod">
        <pc:chgData name="Schneider, Ryan" userId="7e0e65f4-1b4c-4065-8fb0-8789a9e6b4e2" providerId="ADAL" clId="{8E7F8980-08C8-413A-97AC-3696C7A2D504}" dt="2026-07-02T13:30:30.772" v="2803" actId="1440"/>
        <pc:sldMkLst>
          <pc:docMk/>
          <pc:sldMk cId="2203441789" sldId="306"/>
        </pc:sldMkLst>
        <pc:picChg chg="add mod">
          <ac:chgData name="Schneider, Ryan" userId="7e0e65f4-1b4c-4065-8fb0-8789a9e6b4e2" providerId="ADAL" clId="{8E7F8980-08C8-413A-97AC-3696C7A2D504}" dt="2026-07-02T13:30:30.772" v="2803" actId="1440"/>
          <ac:picMkLst>
            <pc:docMk/>
            <pc:sldMk cId="2203441789" sldId="306"/>
            <ac:picMk id="7" creationId="{03B026D5-D84C-8CA0-95B8-844E7D3A5CBD}"/>
          </ac:picMkLst>
        </pc:picChg>
      </pc:sldChg>
      <pc:sldChg chg="addSp delSp modSp mod">
        <pc:chgData name="Schneider, Ryan" userId="7e0e65f4-1b4c-4065-8fb0-8789a9e6b4e2" providerId="ADAL" clId="{8E7F8980-08C8-413A-97AC-3696C7A2D504}" dt="2026-07-02T13:30:37.747" v="2804" actId="1440"/>
        <pc:sldMkLst>
          <pc:docMk/>
          <pc:sldMk cId="3998072153" sldId="307"/>
        </pc:sldMkLst>
        <pc:spChg chg="add mod">
          <ac:chgData name="Schneider, Ryan" userId="7e0e65f4-1b4c-4065-8fb0-8789a9e6b4e2" providerId="ADAL" clId="{8E7F8980-08C8-413A-97AC-3696C7A2D504}" dt="2026-06-30T16:27:40.468" v="245" actId="208"/>
          <ac:spMkLst>
            <pc:docMk/>
            <pc:sldMk cId="3998072153" sldId="307"/>
            <ac:spMk id="8" creationId="{4BB137E5-A919-D7A5-7904-00BFD08A4CB3}"/>
          </ac:spMkLst>
        </pc:spChg>
        <pc:picChg chg="add mod">
          <ac:chgData name="Schneider, Ryan" userId="7e0e65f4-1b4c-4065-8fb0-8789a9e6b4e2" providerId="ADAL" clId="{8E7F8980-08C8-413A-97AC-3696C7A2D504}" dt="2026-07-02T13:30:37.747" v="2804" actId="1440"/>
          <ac:picMkLst>
            <pc:docMk/>
            <pc:sldMk cId="3998072153" sldId="307"/>
            <ac:picMk id="4" creationId="{79C76995-EB72-F85D-7808-32B683D51FE1}"/>
          </ac:picMkLst>
        </pc:picChg>
      </pc:sldChg>
      <pc:sldChg chg="addSp delSp modSp mod">
        <pc:chgData name="Schneider, Ryan" userId="7e0e65f4-1b4c-4065-8fb0-8789a9e6b4e2" providerId="ADAL" clId="{8E7F8980-08C8-413A-97AC-3696C7A2D504}" dt="2026-07-02T13:26:06.913" v="2759" actId="14100"/>
        <pc:sldMkLst>
          <pc:docMk/>
          <pc:sldMk cId="1281629545" sldId="308"/>
        </pc:sldMkLst>
        <pc:spChg chg="mod">
          <ac:chgData name="Schneider, Ryan" userId="7e0e65f4-1b4c-4065-8fb0-8789a9e6b4e2" providerId="ADAL" clId="{8E7F8980-08C8-413A-97AC-3696C7A2D504}" dt="2026-07-02T13:25:31.898" v="2751" actId="1076"/>
          <ac:spMkLst>
            <pc:docMk/>
            <pc:sldMk cId="1281629545" sldId="308"/>
            <ac:spMk id="3" creationId="{D26B3E4D-81CB-78BA-14C5-A364F6BDE784}"/>
          </ac:spMkLst>
        </pc:spChg>
        <pc:spChg chg="add mod">
          <ac:chgData name="Schneider, Ryan" userId="7e0e65f4-1b4c-4065-8fb0-8789a9e6b4e2" providerId="ADAL" clId="{8E7F8980-08C8-413A-97AC-3696C7A2D504}" dt="2026-07-02T13:25:40.764" v="2753" actId="1076"/>
          <ac:spMkLst>
            <pc:docMk/>
            <pc:sldMk cId="1281629545" sldId="308"/>
            <ac:spMk id="6" creationId="{DCE9D1B5-5858-4743-7AB3-ED5BD8B39F94}"/>
          </ac:spMkLst>
        </pc:spChg>
        <pc:spChg chg="del">
          <ac:chgData name="Schneider, Ryan" userId="7e0e65f4-1b4c-4065-8fb0-8789a9e6b4e2" providerId="ADAL" clId="{8E7F8980-08C8-413A-97AC-3696C7A2D504}" dt="2026-07-02T13:23:15.965" v="2731" actId="478"/>
          <ac:spMkLst>
            <pc:docMk/>
            <pc:sldMk cId="1281629545" sldId="308"/>
            <ac:spMk id="8" creationId="{F86402A1-FCBC-1201-7118-D287C3AD7719}"/>
          </ac:spMkLst>
        </pc:spChg>
        <pc:spChg chg="del">
          <ac:chgData name="Schneider, Ryan" userId="7e0e65f4-1b4c-4065-8fb0-8789a9e6b4e2" providerId="ADAL" clId="{8E7F8980-08C8-413A-97AC-3696C7A2D504}" dt="2026-07-02T13:24:02.103" v="2737" actId="478"/>
          <ac:spMkLst>
            <pc:docMk/>
            <pc:sldMk cId="1281629545" sldId="308"/>
            <ac:spMk id="11" creationId="{23A2112F-66F7-D7E6-49F6-1EA595296C27}"/>
          </ac:spMkLst>
        </pc:spChg>
        <pc:spChg chg="mod">
          <ac:chgData name="Schneider, Ryan" userId="7e0e65f4-1b4c-4065-8fb0-8789a9e6b4e2" providerId="ADAL" clId="{8E7F8980-08C8-413A-97AC-3696C7A2D504}" dt="2026-07-02T13:25:27.336" v="2750" actId="1076"/>
          <ac:spMkLst>
            <pc:docMk/>
            <pc:sldMk cId="1281629545" sldId="308"/>
            <ac:spMk id="31" creationId="{E1001A91-7308-8CC0-A1F2-84715E98E252}"/>
          </ac:spMkLst>
        </pc:spChg>
        <pc:grpChg chg="mod ord">
          <ac:chgData name="Schneider, Ryan" userId="7e0e65f4-1b4c-4065-8fb0-8789a9e6b4e2" providerId="ADAL" clId="{8E7F8980-08C8-413A-97AC-3696C7A2D504}" dt="2026-07-02T13:26:06.913" v="2759" actId="14100"/>
          <ac:grpSpMkLst>
            <pc:docMk/>
            <pc:sldMk cId="1281629545" sldId="308"/>
            <ac:grpSpMk id="18" creationId="{43BB3BC5-0C16-93CA-FA58-02C08566C025}"/>
          </ac:grpSpMkLst>
        </pc:grpChg>
        <pc:picChg chg="add mod">
          <ac:chgData name="Schneider, Ryan" userId="7e0e65f4-1b4c-4065-8fb0-8789a9e6b4e2" providerId="ADAL" clId="{8E7F8980-08C8-413A-97AC-3696C7A2D504}" dt="2026-07-02T13:25:55.657" v="2756" actId="1440"/>
          <ac:picMkLst>
            <pc:docMk/>
            <pc:sldMk cId="1281629545" sldId="308"/>
            <ac:picMk id="5" creationId="{234EBAE6-35BE-EAB3-E9E1-92B97611665F}"/>
          </ac:picMkLst>
        </pc:picChg>
        <pc:picChg chg="add mod">
          <ac:chgData name="Schneider, Ryan" userId="7e0e65f4-1b4c-4065-8fb0-8789a9e6b4e2" providerId="ADAL" clId="{8E7F8980-08C8-413A-97AC-3696C7A2D504}" dt="2026-07-02T13:25:58.698" v="2757" actId="1440"/>
          <ac:picMkLst>
            <pc:docMk/>
            <pc:sldMk cId="1281629545" sldId="308"/>
            <ac:picMk id="10" creationId="{87D99D9A-00C1-BCC2-6651-3B1DC9641C23}"/>
          </ac:picMkLst>
        </pc:picChg>
      </pc:sldChg>
      <pc:sldChg chg="addSp delSp modSp mod">
        <pc:chgData name="Schneider, Ryan" userId="7e0e65f4-1b4c-4065-8fb0-8789a9e6b4e2" providerId="ADAL" clId="{8E7F8980-08C8-413A-97AC-3696C7A2D504}" dt="2026-07-02T13:28:47.526" v="2783" actId="11529"/>
        <pc:sldMkLst>
          <pc:docMk/>
          <pc:sldMk cId="3390518264" sldId="309"/>
        </pc:sldMkLst>
        <pc:spChg chg="mod">
          <ac:chgData name="Schneider, Ryan" userId="7e0e65f4-1b4c-4065-8fb0-8789a9e6b4e2" providerId="ADAL" clId="{8E7F8980-08C8-413A-97AC-3696C7A2D504}" dt="2026-07-02T13:27:45.677" v="2776" actId="1076"/>
          <ac:spMkLst>
            <pc:docMk/>
            <pc:sldMk cId="3390518264" sldId="309"/>
            <ac:spMk id="3" creationId="{ED374C50-0449-4C79-B93C-B188079B495D}"/>
          </ac:spMkLst>
        </pc:spChg>
        <pc:spChg chg="del">
          <ac:chgData name="Schneider, Ryan" userId="7e0e65f4-1b4c-4065-8fb0-8789a9e6b4e2" providerId="ADAL" clId="{8E7F8980-08C8-413A-97AC-3696C7A2D504}" dt="2026-07-02T13:27:13.694" v="2764" actId="478"/>
          <ac:spMkLst>
            <pc:docMk/>
            <pc:sldMk cId="3390518264" sldId="309"/>
            <ac:spMk id="5" creationId="{E4970D2B-5F03-2571-66B7-EE7950CFB004}"/>
          </ac:spMkLst>
        </pc:spChg>
        <pc:spChg chg="del">
          <ac:chgData name="Schneider, Ryan" userId="7e0e65f4-1b4c-4065-8fb0-8789a9e6b4e2" providerId="ADAL" clId="{8E7F8980-08C8-413A-97AC-3696C7A2D504}" dt="2026-07-02T13:27:15.077" v="2765" actId="478"/>
          <ac:spMkLst>
            <pc:docMk/>
            <pc:sldMk cId="3390518264" sldId="309"/>
            <ac:spMk id="9" creationId="{BD91073B-E3D5-544A-82E2-2B4EC3B3E4C3}"/>
          </ac:spMkLst>
        </pc:spChg>
        <pc:spChg chg="add">
          <ac:chgData name="Schneider, Ryan" userId="7e0e65f4-1b4c-4065-8fb0-8789a9e6b4e2" providerId="ADAL" clId="{8E7F8980-08C8-413A-97AC-3696C7A2D504}" dt="2026-07-02T13:28:47.526" v="2783" actId="11529"/>
          <ac:spMkLst>
            <pc:docMk/>
            <pc:sldMk cId="3390518264" sldId="309"/>
            <ac:spMk id="11" creationId="{962DF7BD-9C16-1506-CEBB-99378A291B89}"/>
          </ac:spMkLst>
        </pc:spChg>
        <pc:spChg chg="del mod ord">
          <ac:chgData name="Schneider, Ryan" userId="7e0e65f4-1b4c-4065-8fb0-8789a9e6b4e2" providerId="ADAL" clId="{8E7F8980-08C8-413A-97AC-3696C7A2D504}" dt="2026-07-02T13:27:37.828" v="2774" actId="478"/>
          <ac:spMkLst>
            <pc:docMk/>
            <pc:sldMk cId="3390518264" sldId="309"/>
            <ac:spMk id="19" creationId="{AA6D6513-8790-0D7A-88BC-D623F7C5F436}"/>
          </ac:spMkLst>
        </pc:spChg>
        <pc:grpChg chg="del">
          <ac:chgData name="Schneider, Ryan" userId="7e0e65f4-1b4c-4065-8fb0-8789a9e6b4e2" providerId="ADAL" clId="{8E7F8980-08C8-413A-97AC-3696C7A2D504}" dt="2026-07-02T13:27:36.932" v="2773" actId="478"/>
          <ac:grpSpMkLst>
            <pc:docMk/>
            <pc:sldMk cId="3390518264" sldId="309"/>
            <ac:grpSpMk id="10" creationId="{F0004164-B916-136B-3B7B-B53500F438B6}"/>
          </ac:grpSpMkLst>
        </pc:grpChg>
        <pc:picChg chg="add mod">
          <ac:chgData name="Schneider, Ryan" userId="7e0e65f4-1b4c-4065-8fb0-8789a9e6b4e2" providerId="ADAL" clId="{8E7F8980-08C8-413A-97AC-3696C7A2D504}" dt="2026-07-02T13:27:48.501" v="2777" actId="1076"/>
          <ac:picMkLst>
            <pc:docMk/>
            <pc:sldMk cId="3390518264" sldId="309"/>
            <ac:picMk id="6" creationId="{C281B12D-CDBB-7C06-2F4F-3DFE2FCABE8C}"/>
          </ac:picMkLst>
        </pc:picChg>
        <pc:picChg chg="add mod">
          <ac:chgData name="Schneider, Ryan" userId="7e0e65f4-1b4c-4065-8fb0-8789a9e6b4e2" providerId="ADAL" clId="{8E7F8980-08C8-413A-97AC-3696C7A2D504}" dt="2026-07-02T13:28:31.321" v="2782" actId="1076"/>
          <ac:picMkLst>
            <pc:docMk/>
            <pc:sldMk cId="3390518264" sldId="309"/>
            <ac:picMk id="8" creationId="{81EC3053-BA20-C2DC-C00B-5235F1BC5FFC}"/>
          </ac:picMkLst>
        </pc:picChg>
      </pc:sldChg>
      <pc:sldChg chg="addSp delSp modSp add mod">
        <pc:chgData name="Schneider, Ryan" userId="7e0e65f4-1b4c-4065-8fb0-8789a9e6b4e2" providerId="ADAL" clId="{8E7F8980-08C8-413A-97AC-3696C7A2D504}" dt="2026-07-02T13:26:22.634" v="2761" actId="1440"/>
        <pc:sldMkLst>
          <pc:docMk/>
          <pc:sldMk cId="3079968961" sldId="310"/>
        </pc:sldMkLst>
        <pc:spChg chg="add mod">
          <ac:chgData name="Schneider, Ryan" userId="7e0e65f4-1b4c-4065-8fb0-8789a9e6b4e2" providerId="ADAL" clId="{8E7F8980-08C8-413A-97AC-3696C7A2D504}" dt="2026-07-01T13:00:03.729" v="2678" actId="255"/>
          <ac:spMkLst>
            <pc:docMk/>
            <pc:sldMk cId="3079968961" sldId="310"/>
            <ac:spMk id="3" creationId="{A3F61636-F460-D9D5-FCF2-C6933BF1F4D3}"/>
          </ac:spMkLst>
        </pc:spChg>
        <pc:spChg chg="mod">
          <ac:chgData name="Schneider, Ryan" userId="7e0e65f4-1b4c-4065-8fb0-8789a9e6b4e2" providerId="ADAL" clId="{8E7F8980-08C8-413A-97AC-3696C7A2D504}" dt="2026-06-30T17:18:48.086" v="965" actId="20577"/>
          <ac:spMkLst>
            <pc:docMk/>
            <pc:sldMk cId="3079968961" sldId="310"/>
            <ac:spMk id="8" creationId="{74D8D5A4-4A36-28F1-9D6A-1C626EBF65EC}"/>
          </ac:spMkLst>
        </pc:spChg>
        <pc:picChg chg="add del mod">
          <ac:chgData name="Schneider, Ryan" userId="7e0e65f4-1b4c-4065-8fb0-8789a9e6b4e2" providerId="ADAL" clId="{8E7F8980-08C8-413A-97AC-3696C7A2D504}" dt="2026-07-02T13:26:22.634" v="2761" actId="1440"/>
          <ac:picMkLst>
            <pc:docMk/>
            <pc:sldMk cId="3079968961" sldId="310"/>
            <ac:picMk id="6" creationId="{831D4150-37CB-E801-70EA-FCA7363CB7C7}"/>
          </ac:picMkLst>
        </pc:picChg>
        <pc:picChg chg="add mod">
          <ac:chgData name="Schneider, Ryan" userId="7e0e65f4-1b4c-4065-8fb0-8789a9e6b4e2" providerId="ADAL" clId="{8E7F8980-08C8-413A-97AC-3696C7A2D504}" dt="2026-06-30T17:17:48.032" v="953" actId="1076"/>
          <ac:picMkLst>
            <pc:docMk/>
            <pc:sldMk cId="3079968961" sldId="310"/>
            <ac:picMk id="11" creationId="{599E15F1-70EE-FED9-0C3A-754AF297A345}"/>
          </ac:picMkLst>
        </pc:picChg>
        <pc:picChg chg="add mod">
          <ac:chgData name="Schneider, Ryan" userId="7e0e65f4-1b4c-4065-8fb0-8789a9e6b4e2" providerId="ADAL" clId="{8E7F8980-08C8-413A-97AC-3696C7A2D504}" dt="2026-06-30T17:18:50.942" v="966" actId="1076"/>
          <ac:picMkLst>
            <pc:docMk/>
            <pc:sldMk cId="3079968961" sldId="310"/>
            <ac:picMk id="13" creationId="{01C03947-6B11-5FF2-EE9B-7EDFA302B4B0}"/>
          </ac:picMkLst>
        </pc:picChg>
      </pc:sldChg>
      <pc:sldChg chg="addSp delSp modSp add mod">
        <pc:chgData name="Schneider, Ryan" userId="7e0e65f4-1b4c-4065-8fb0-8789a9e6b4e2" providerId="ADAL" clId="{8E7F8980-08C8-413A-97AC-3696C7A2D504}" dt="2026-07-02T13:29:01.695" v="2784" actId="1440"/>
        <pc:sldMkLst>
          <pc:docMk/>
          <pc:sldMk cId="550822599" sldId="311"/>
        </pc:sldMkLst>
        <pc:spChg chg="add mod">
          <ac:chgData name="Schneider, Ryan" userId="7e0e65f4-1b4c-4065-8fb0-8789a9e6b4e2" providerId="ADAL" clId="{8E7F8980-08C8-413A-97AC-3696C7A2D504}" dt="2026-07-01T12:51:45.396" v="1532" actId="113"/>
          <ac:spMkLst>
            <pc:docMk/>
            <pc:sldMk cId="550822599" sldId="311"/>
            <ac:spMk id="2" creationId="{55D6B4A3-4D2C-9357-10F7-981BC9F9E6E9}"/>
          </ac:spMkLst>
        </pc:spChg>
        <pc:spChg chg="mod">
          <ac:chgData name="Schneider, Ryan" userId="7e0e65f4-1b4c-4065-8fb0-8789a9e6b4e2" providerId="ADAL" clId="{8E7F8980-08C8-413A-97AC-3696C7A2D504}" dt="2026-07-01T12:49:59.166" v="1275" actId="14100"/>
          <ac:spMkLst>
            <pc:docMk/>
            <pc:sldMk cId="550822599" sldId="311"/>
            <ac:spMk id="3" creationId="{6EB02C01-7CB0-C75A-A801-36879486DC8C}"/>
          </ac:spMkLst>
        </pc:spChg>
        <pc:spChg chg="del">
          <ac:chgData name="Schneider, Ryan" userId="7e0e65f4-1b4c-4065-8fb0-8789a9e6b4e2" providerId="ADAL" clId="{8E7F8980-08C8-413A-97AC-3696C7A2D504}" dt="2026-07-01T12:49:47.432" v="1270" actId="478"/>
          <ac:spMkLst>
            <pc:docMk/>
            <pc:sldMk cId="550822599" sldId="311"/>
            <ac:spMk id="5" creationId="{DBE4C0D7-65BD-5F1B-BD4C-111C2FF7DEA7}"/>
          </ac:spMkLst>
        </pc:spChg>
        <pc:spChg chg="del">
          <ac:chgData name="Schneider, Ryan" userId="7e0e65f4-1b4c-4065-8fb0-8789a9e6b4e2" providerId="ADAL" clId="{8E7F8980-08C8-413A-97AC-3696C7A2D504}" dt="2026-07-01T12:49:48.128" v="1271" actId="478"/>
          <ac:spMkLst>
            <pc:docMk/>
            <pc:sldMk cId="550822599" sldId="311"/>
            <ac:spMk id="9" creationId="{1D03D7A9-EA2A-A8A5-2150-04213C07A85E}"/>
          </ac:spMkLst>
        </pc:spChg>
        <pc:spChg chg="del">
          <ac:chgData name="Schneider, Ryan" userId="7e0e65f4-1b4c-4065-8fb0-8789a9e6b4e2" providerId="ADAL" clId="{8E7F8980-08C8-413A-97AC-3696C7A2D504}" dt="2026-07-01T12:49:51.209" v="1273" actId="478"/>
          <ac:spMkLst>
            <pc:docMk/>
            <pc:sldMk cId="550822599" sldId="311"/>
            <ac:spMk id="19" creationId="{F8E2B464-612F-9DC9-C26F-943BE042B2DC}"/>
          </ac:spMkLst>
        </pc:spChg>
        <pc:grpChg chg="del">
          <ac:chgData name="Schneider, Ryan" userId="7e0e65f4-1b4c-4065-8fb0-8789a9e6b4e2" providerId="ADAL" clId="{8E7F8980-08C8-413A-97AC-3696C7A2D504}" dt="2026-07-01T12:49:50.367" v="1272" actId="478"/>
          <ac:grpSpMkLst>
            <pc:docMk/>
            <pc:sldMk cId="550822599" sldId="311"/>
            <ac:grpSpMk id="10" creationId="{02C640AB-571F-60DF-E3E7-8E0CD43EDA7B}"/>
          </ac:grpSpMkLst>
        </pc:grpChg>
        <pc:picChg chg="add mod">
          <ac:chgData name="Schneider, Ryan" userId="7e0e65f4-1b4c-4065-8fb0-8789a9e6b4e2" providerId="ADAL" clId="{8E7F8980-08C8-413A-97AC-3696C7A2D504}" dt="2026-07-02T13:29:01.695" v="2784" actId="1440"/>
          <ac:picMkLst>
            <pc:docMk/>
            <pc:sldMk cId="550822599" sldId="311"/>
            <ac:picMk id="7" creationId="{F85FDCD2-BC69-B5C1-C205-D06747B1787B}"/>
          </ac:picMkLst>
        </pc:picChg>
      </pc:sldChg>
      <pc:sldChg chg="delSp modSp add mod">
        <pc:chgData name="Schneider, Ryan" userId="7e0e65f4-1b4c-4065-8fb0-8789a9e6b4e2" providerId="ADAL" clId="{8E7F8980-08C8-413A-97AC-3696C7A2D504}" dt="2026-07-02T13:30:41.737" v="2805" actId="1440"/>
        <pc:sldMkLst>
          <pc:docMk/>
          <pc:sldMk cId="765945981" sldId="312"/>
        </pc:sldMkLst>
        <pc:spChg chg="mod">
          <ac:chgData name="Schneider, Ryan" userId="7e0e65f4-1b4c-4065-8fb0-8789a9e6b4e2" providerId="ADAL" clId="{8E7F8980-08C8-413A-97AC-3696C7A2D504}" dt="2026-07-01T12:59:31.670" v="2676" actId="255"/>
          <ac:spMkLst>
            <pc:docMk/>
            <pc:sldMk cId="765945981" sldId="312"/>
            <ac:spMk id="5" creationId="{7C63DA01-F95F-444A-3535-B194009352E4}"/>
          </ac:spMkLst>
        </pc:spChg>
        <pc:spChg chg="del">
          <ac:chgData name="Schneider, Ryan" userId="7e0e65f4-1b4c-4065-8fb0-8789a9e6b4e2" providerId="ADAL" clId="{8E7F8980-08C8-413A-97AC-3696C7A2D504}" dt="2026-07-01T12:54:37.190" v="1538" actId="478"/>
          <ac:spMkLst>
            <pc:docMk/>
            <pc:sldMk cId="765945981" sldId="312"/>
            <ac:spMk id="16" creationId="{EF6BB1FC-8B06-2E95-E00F-311F96864021}"/>
          </ac:spMkLst>
        </pc:spChg>
        <pc:picChg chg="mod">
          <ac:chgData name="Schneider, Ryan" userId="7e0e65f4-1b4c-4065-8fb0-8789a9e6b4e2" providerId="ADAL" clId="{8E7F8980-08C8-413A-97AC-3696C7A2D504}" dt="2026-07-02T13:30:41.737" v="2805" actId="1440"/>
          <ac:picMkLst>
            <pc:docMk/>
            <pc:sldMk cId="765945981" sldId="312"/>
            <ac:picMk id="4" creationId="{2723DF17-ADC9-5D67-142C-C70E327604C7}"/>
          </ac:picMkLst>
        </pc:picChg>
      </pc:sldChg>
      <pc:sldChg chg="add del">
        <pc:chgData name="Schneider, Ryan" userId="7e0e65f4-1b4c-4065-8fb0-8789a9e6b4e2" providerId="ADAL" clId="{8E7F8980-08C8-413A-97AC-3696C7A2D504}" dt="2026-07-01T12:57:09.227" v="2139" actId="47"/>
        <pc:sldMkLst>
          <pc:docMk/>
          <pc:sldMk cId="2218144555" sldId="313"/>
        </pc:sldMkLst>
      </pc:sldChg>
      <pc:sldChg chg="modSp add mod">
        <pc:chgData name="Schneider, Ryan" userId="7e0e65f4-1b4c-4065-8fb0-8789a9e6b4e2" providerId="ADAL" clId="{8E7F8980-08C8-413A-97AC-3696C7A2D504}" dt="2026-07-02T13:30:47.967" v="2807" actId="1440"/>
        <pc:sldMkLst>
          <pc:docMk/>
          <pc:sldMk cId="2829824761" sldId="313"/>
        </pc:sldMkLst>
        <pc:spChg chg="mod">
          <ac:chgData name="Schneider, Ryan" userId="7e0e65f4-1b4c-4065-8fb0-8789a9e6b4e2" providerId="ADAL" clId="{8E7F8980-08C8-413A-97AC-3696C7A2D504}" dt="2026-07-01T12:59:38.736" v="2677" actId="255"/>
          <ac:spMkLst>
            <pc:docMk/>
            <pc:sldMk cId="2829824761" sldId="313"/>
            <ac:spMk id="5" creationId="{2CE7D262-975C-3A4F-941A-A35541FD4822}"/>
          </ac:spMkLst>
        </pc:spChg>
        <pc:spChg chg="mod">
          <ac:chgData name="Schneider, Ryan" userId="7e0e65f4-1b4c-4065-8fb0-8789a9e6b4e2" providerId="ADAL" clId="{8E7F8980-08C8-413A-97AC-3696C7A2D504}" dt="2026-07-01T12:58:18.081" v="2363" actId="1076"/>
          <ac:spMkLst>
            <pc:docMk/>
            <pc:sldMk cId="2829824761" sldId="313"/>
            <ac:spMk id="8" creationId="{8D3FD15E-B8A3-879C-DFE2-3F5A876CEE79}"/>
          </ac:spMkLst>
        </pc:spChg>
        <pc:spChg chg="mod">
          <ac:chgData name="Schneider, Ryan" userId="7e0e65f4-1b4c-4065-8fb0-8789a9e6b4e2" providerId="ADAL" clId="{8E7F8980-08C8-413A-97AC-3696C7A2D504}" dt="2026-07-01T12:58:13.617" v="2362" actId="20577"/>
          <ac:spMkLst>
            <pc:docMk/>
            <pc:sldMk cId="2829824761" sldId="313"/>
            <ac:spMk id="16" creationId="{3341E3AD-B2CB-E30F-5BD1-DA185D40EA85}"/>
          </ac:spMkLst>
        </pc:spChg>
        <pc:picChg chg="mod">
          <ac:chgData name="Schneider, Ryan" userId="7e0e65f4-1b4c-4065-8fb0-8789a9e6b4e2" providerId="ADAL" clId="{8E7F8980-08C8-413A-97AC-3696C7A2D504}" dt="2026-07-02T13:30:47.967" v="2807" actId="1440"/>
          <ac:picMkLst>
            <pc:docMk/>
            <pc:sldMk cId="2829824761" sldId="313"/>
            <ac:picMk id="4" creationId="{735A711F-C92C-B314-E022-DC07DA29870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1.sv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0.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5.png"/><Relationship Id="rId5" Type="http://schemas.openxmlformats.org/officeDocument/2006/relationships/image" Target="../media/image8.svg"/><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5.png"/><Relationship Id="rId5" Type="http://schemas.openxmlformats.org/officeDocument/2006/relationships/image" Target="../media/image8.svg"/><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5.png"/><Relationship Id="rId5" Type="http://schemas.openxmlformats.org/officeDocument/2006/relationships/image" Target="../media/image8.sv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identity.ati.org" TargetMode="Externa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hyperlink" Target="mailto:nsrp-contracts@ati.org" TargetMode="External"/><Relationship Id="rId4" Type="http://schemas.openxmlformats.org/officeDocument/2006/relationships/hyperlink" Target="mailto:nsrp@ati.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egister.ati.org/" TargetMode="External"/><Relationship Id="rId7" Type="http://schemas.openxmlformats.org/officeDocument/2006/relationships/image" Target="../media/image7.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svg"/></Relationships>
</file>

<file path=ppt/slides/_rels/slide4.xml.rels><?xml version="1.0" encoding="UTF-8" standalone="yes"?>
<Relationships xmlns="http://schemas.openxmlformats.org/package/2006/relationships"><Relationship Id="rId8" Type="http://schemas.openxmlformats.org/officeDocument/2006/relationships/hyperlink" Target="https://nsrp-amp.ati.org/" TargetMode="External"/><Relationship Id="rId3" Type="http://schemas.openxmlformats.org/officeDocument/2006/relationships/image" Target="../media/image8.svg"/><Relationship Id="rId7" Type="http://schemas.openxmlformats.org/officeDocument/2006/relationships/hyperlink" Target="http://identity.ati.org/" TargetMode="Externa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sv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hyperlink" Target="http://identity.ati.org/"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956745"/>
            <a:chOff x="0" y="0"/>
            <a:chExt cx="55859" cy="1568855"/>
          </a:xfrm>
        </p:grpSpPr>
        <p:sp>
          <p:nvSpPr>
            <p:cNvPr id="3" name="Freeform 3"/>
            <p:cNvSpPr/>
            <p:nvPr/>
          </p:nvSpPr>
          <p:spPr>
            <a:xfrm>
              <a:off x="0" y="0"/>
              <a:ext cx="55859" cy="1568855"/>
            </a:xfrm>
            <a:custGeom>
              <a:avLst/>
              <a:gdLst/>
              <a:ahLst/>
              <a:cxnLst/>
              <a:rect l="l" t="t" r="r" b="b"/>
              <a:pathLst>
                <a:path w="55859" h="1568855">
                  <a:moveTo>
                    <a:pt x="0" y="0"/>
                  </a:moveTo>
                  <a:lnTo>
                    <a:pt x="55859" y="0"/>
                  </a:lnTo>
                  <a:lnTo>
                    <a:pt x="55859" y="1568855"/>
                  </a:lnTo>
                  <a:lnTo>
                    <a:pt x="0" y="1568855"/>
                  </a:lnTo>
                  <a:close/>
                </a:path>
              </a:pathLst>
            </a:custGeom>
            <a:solidFill>
              <a:srgbClr val="008EB5"/>
            </a:solidFill>
          </p:spPr>
          <p:txBody>
            <a:bodyPr/>
            <a:lstStyle/>
            <a:p>
              <a:endParaRPr lang="en-US" dirty="0"/>
            </a:p>
          </p:txBody>
        </p:sp>
        <p:sp>
          <p:nvSpPr>
            <p:cNvPr id="4" name="TextBox 4"/>
            <p:cNvSpPr txBox="1"/>
            <p:nvPr/>
          </p:nvSpPr>
          <p:spPr>
            <a:xfrm>
              <a:off x="0" y="-38100"/>
              <a:ext cx="55859" cy="1606955"/>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p:cNvGrpSpPr/>
          <p:nvPr/>
        </p:nvGrpSpPr>
        <p:grpSpPr>
          <a:xfrm>
            <a:off x="14500955" y="1887289"/>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008EB5"/>
            </a:solidFill>
          </p:spPr>
          <p:txBody>
            <a:bodyPr/>
            <a:lstStyle/>
            <a:p>
              <a:endParaRPr lang="en-US" dirty="0"/>
            </a:p>
          </p:txBody>
        </p:sp>
        <p:sp>
          <p:nvSpPr>
            <p:cNvPr id="7" name="TextBox 7"/>
            <p:cNvSpPr txBox="1"/>
            <p:nvPr/>
          </p:nvSpPr>
          <p:spPr>
            <a:xfrm>
              <a:off x="0" y="-38100"/>
              <a:ext cx="726478" cy="102856"/>
            </a:xfrm>
            <a:prstGeom prst="rect">
              <a:avLst/>
            </a:prstGeom>
          </p:spPr>
          <p:txBody>
            <a:bodyPr lIns="50800" tIns="50800" rIns="50800" bIns="50800" rtlCol="0" anchor="ctr"/>
            <a:lstStyle/>
            <a:p>
              <a:pPr marL="0" lvl="0" indent="0" algn="ctr">
                <a:lnSpc>
                  <a:spcPts val="2659"/>
                </a:lnSpc>
                <a:spcBef>
                  <a:spcPct val="0"/>
                </a:spcBef>
              </a:pPr>
              <a:endParaRPr dirty="0"/>
            </a:p>
          </p:txBody>
        </p:sp>
      </p:grpSp>
      <p:sp>
        <p:nvSpPr>
          <p:cNvPr id="8" name="Freeform 8"/>
          <p:cNvSpPr/>
          <p:nvPr/>
        </p:nvSpPr>
        <p:spPr>
          <a:xfrm>
            <a:off x="12776570" y="8229600"/>
            <a:ext cx="5482509" cy="2037717"/>
          </a:xfrm>
          <a:custGeom>
            <a:avLst/>
            <a:gdLst/>
            <a:ahLst/>
            <a:cxnLst/>
            <a:rect l="l" t="t" r="r" b="b"/>
            <a:pathLst>
              <a:path w="5482509" h="2037717">
                <a:moveTo>
                  <a:pt x="0" y="0"/>
                </a:moveTo>
                <a:lnTo>
                  <a:pt x="5482510" y="0"/>
                </a:lnTo>
                <a:lnTo>
                  <a:pt x="5482510" y="2037717"/>
                </a:lnTo>
                <a:lnTo>
                  <a:pt x="0" y="2037717"/>
                </a:lnTo>
                <a:lnTo>
                  <a:pt x="0" y="0"/>
                </a:lnTo>
                <a:close/>
              </a:path>
            </a:pathLst>
          </a:custGeom>
          <a:blipFill>
            <a:blip>
              <a:alphaModFix amt="12000"/>
              <a:extLst>
                <a:ext uri="{96DAC541-7B7A-43D3-8B79-37D633B846F1}">
                  <asvg:svgBlip xmlns:asvg="http://schemas.microsoft.com/office/drawing/2016/SVG/main" r:embed="rId3"/>
                </a:ext>
              </a:extLst>
            </a:blip>
            <a:stretch>
              <a:fillRect r="-13216" b="-101931"/>
            </a:stretch>
          </a:blipFill>
        </p:spPr>
        <p:txBody>
          <a:bodyPr/>
          <a:lstStyle/>
          <a:p>
            <a:endParaRPr lang="en-US" dirty="0"/>
          </a:p>
        </p:txBody>
      </p:sp>
      <p:sp>
        <p:nvSpPr>
          <p:cNvPr id="9" name="Freeform 9"/>
          <p:cNvSpPr/>
          <p:nvPr/>
        </p:nvSpPr>
        <p:spPr>
          <a:xfrm>
            <a:off x="14626152" y="8861211"/>
            <a:ext cx="3040171" cy="1123251"/>
          </a:xfrm>
          <a:custGeom>
            <a:avLst/>
            <a:gdLst/>
            <a:ahLst/>
            <a:cxnLst/>
            <a:rect l="l" t="t" r="r" b="b"/>
            <a:pathLst>
              <a:path w="3040171" h="1123251">
                <a:moveTo>
                  <a:pt x="0" y="0"/>
                </a:moveTo>
                <a:lnTo>
                  <a:pt x="3040172" y="0"/>
                </a:lnTo>
                <a:lnTo>
                  <a:pt x="3040172" y="1123251"/>
                </a:lnTo>
                <a:lnTo>
                  <a:pt x="0" y="1123251"/>
                </a:lnTo>
                <a:lnTo>
                  <a:pt x="0" y="0"/>
                </a:lnTo>
                <a:close/>
              </a:path>
            </a:pathLst>
          </a:custGeom>
          <a:blipFill>
            <a:blip r:embed="rId4"/>
            <a:stretch>
              <a:fillRect t="-85901" b="-84756"/>
            </a:stretch>
          </a:blipFill>
        </p:spPr>
        <p:txBody>
          <a:bodyPr/>
          <a:lstStyle/>
          <a:p>
            <a:endParaRPr lang="en-US" dirty="0"/>
          </a:p>
        </p:txBody>
      </p:sp>
      <p:sp>
        <p:nvSpPr>
          <p:cNvPr id="10" name="Freeform 10"/>
          <p:cNvSpPr/>
          <p:nvPr/>
        </p:nvSpPr>
        <p:spPr>
          <a:xfrm>
            <a:off x="14674176" y="303811"/>
            <a:ext cx="2411902" cy="1449777"/>
          </a:xfrm>
          <a:custGeom>
            <a:avLst/>
            <a:gdLst/>
            <a:ahLst/>
            <a:cxnLst/>
            <a:rect l="l" t="t" r="r" b="b"/>
            <a:pathLst>
              <a:path w="2411902" h="1449777">
                <a:moveTo>
                  <a:pt x="0" y="0"/>
                </a:moveTo>
                <a:lnTo>
                  <a:pt x="2411903" y="0"/>
                </a:lnTo>
                <a:lnTo>
                  <a:pt x="2411903" y="1449778"/>
                </a:lnTo>
                <a:lnTo>
                  <a:pt x="0" y="1449778"/>
                </a:lnTo>
                <a:lnTo>
                  <a:pt x="0" y="0"/>
                </a:lnTo>
                <a:close/>
              </a:path>
            </a:pathLst>
          </a:custGeom>
          <a:blipFill>
            <a:blip r:embed="rId5"/>
            <a:stretch>
              <a:fillRect/>
            </a:stretch>
          </a:blipFill>
        </p:spPr>
        <p:txBody>
          <a:bodyPr/>
          <a:lstStyle/>
          <a:p>
            <a:endParaRPr lang="en-US" dirty="0"/>
          </a:p>
        </p:txBody>
      </p:sp>
      <p:sp>
        <p:nvSpPr>
          <p:cNvPr id="11" name="TextBox 11"/>
          <p:cNvSpPr txBox="1"/>
          <p:nvPr/>
        </p:nvSpPr>
        <p:spPr>
          <a:xfrm>
            <a:off x="1953711" y="2638425"/>
            <a:ext cx="9577202" cy="925549"/>
          </a:xfrm>
          <a:prstGeom prst="rect">
            <a:avLst/>
          </a:prstGeom>
        </p:spPr>
        <p:txBody>
          <a:bodyPr lIns="0" tIns="0" rIns="0" bIns="0" rtlCol="0" anchor="t">
            <a:spAutoFit/>
          </a:bodyPr>
          <a:lstStyle/>
          <a:p>
            <a:pPr algn="l">
              <a:lnSpc>
                <a:spcPts val="7199"/>
              </a:lnSpc>
            </a:pPr>
            <a:r>
              <a:rPr lang="en-US" sz="6544" b="1" dirty="0">
                <a:solidFill>
                  <a:srgbClr val="00122B"/>
                </a:solidFill>
                <a:latin typeface="Verdana Bold"/>
                <a:ea typeface="Verdana Bold"/>
                <a:cs typeface="Verdana Bold"/>
                <a:sym typeface="Verdana Bold"/>
              </a:rPr>
              <a:t>NSRP</a:t>
            </a:r>
          </a:p>
        </p:txBody>
      </p:sp>
      <p:sp>
        <p:nvSpPr>
          <p:cNvPr id="12" name="TextBox 12"/>
          <p:cNvSpPr txBox="1"/>
          <p:nvPr/>
        </p:nvSpPr>
        <p:spPr>
          <a:xfrm>
            <a:off x="1929376" y="3423279"/>
            <a:ext cx="11235403" cy="921258"/>
          </a:xfrm>
          <a:prstGeom prst="rect">
            <a:avLst/>
          </a:prstGeom>
        </p:spPr>
        <p:txBody>
          <a:bodyPr lIns="0" tIns="0" rIns="0" bIns="0" rtlCol="0" anchor="t">
            <a:spAutoFit/>
          </a:bodyPr>
          <a:lstStyle/>
          <a:p>
            <a:pPr algn="l">
              <a:lnSpc>
                <a:spcPts val="7194"/>
              </a:lnSpc>
            </a:pPr>
            <a:r>
              <a:rPr lang="en-US" sz="6540" b="1" dirty="0">
                <a:solidFill>
                  <a:srgbClr val="53AEE1"/>
                </a:solidFill>
                <a:latin typeface="Verdana Bold"/>
                <a:ea typeface="Verdana Bold"/>
                <a:cs typeface="Verdana Bold"/>
                <a:sym typeface="Verdana Bold"/>
              </a:rPr>
              <a:t>AMP</a:t>
            </a:r>
          </a:p>
        </p:txBody>
      </p:sp>
      <p:sp>
        <p:nvSpPr>
          <p:cNvPr id="13" name="TextBox 13"/>
          <p:cNvSpPr txBox="1"/>
          <p:nvPr/>
        </p:nvSpPr>
        <p:spPr>
          <a:xfrm rot="-5400000">
            <a:off x="-1186575" y="8386659"/>
            <a:ext cx="5009669" cy="449547"/>
          </a:xfrm>
          <a:prstGeom prst="rect">
            <a:avLst/>
          </a:prstGeom>
        </p:spPr>
        <p:txBody>
          <a:bodyPr lIns="0" tIns="0" rIns="0" bIns="0" rtlCol="0" anchor="t">
            <a:spAutoFit/>
          </a:bodyPr>
          <a:lstStyle/>
          <a:p>
            <a:pPr algn="r">
              <a:lnSpc>
                <a:spcPts val="3920"/>
              </a:lnSpc>
            </a:pPr>
            <a:r>
              <a:rPr lang="en-US" sz="2800" dirty="0">
                <a:solidFill>
                  <a:srgbClr val="101010"/>
                </a:solidFill>
                <a:latin typeface="Verdana"/>
                <a:ea typeface="Verdana"/>
                <a:cs typeface="Verdana"/>
                <a:sym typeface="Verdana"/>
              </a:rPr>
              <a:t>nsrp.org</a:t>
            </a:r>
          </a:p>
        </p:txBody>
      </p:sp>
      <p:sp>
        <p:nvSpPr>
          <p:cNvPr id="14" name="TextBox 14"/>
          <p:cNvSpPr txBox="1"/>
          <p:nvPr/>
        </p:nvSpPr>
        <p:spPr>
          <a:xfrm>
            <a:off x="1953711" y="4250867"/>
            <a:ext cx="9577202" cy="925549"/>
          </a:xfrm>
          <a:prstGeom prst="rect">
            <a:avLst/>
          </a:prstGeom>
        </p:spPr>
        <p:txBody>
          <a:bodyPr lIns="0" tIns="0" rIns="0" bIns="0" rtlCol="0" anchor="t">
            <a:spAutoFit/>
          </a:bodyPr>
          <a:lstStyle/>
          <a:p>
            <a:pPr marL="0" lvl="0" indent="0" algn="l">
              <a:lnSpc>
                <a:spcPts val="7199"/>
              </a:lnSpc>
              <a:spcBef>
                <a:spcPct val="0"/>
              </a:spcBef>
            </a:pPr>
            <a:r>
              <a:rPr lang="en-US" sz="6544" b="1" u="none" strike="noStrike" dirty="0">
                <a:solidFill>
                  <a:srgbClr val="00122B"/>
                </a:solidFill>
                <a:latin typeface="Verdana Bold"/>
                <a:ea typeface="Verdana Bold"/>
                <a:cs typeface="Verdana Bold"/>
                <a:sym typeface="Verdana Bold"/>
              </a:rPr>
              <a:t>SUBMITTER GUIDE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7EF4D-5732-0ADF-C255-7CC66AAA7F53}"/>
            </a:ext>
          </a:extLst>
        </p:cNvPr>
        <p:cNvGrpSpPr/>
        <p:nvPr/>
      </p:nvGrpSpPr>
      <p:grpSpPr>
        <a:xfrm>
          <a:off x="0" y="0"/>
          <a:ext cx="0" cy="0"/>
          <a:chOff x="0" y="0"/>
          <a:chExt cx="0" cy="0"/>
        </a:xfrm>
      </p:grpSpPr>
      <p:sp>
        <p:nvSpPr>
          <p:cNvPr id="26" name="TextBox 26">
            <a:extLst>
              <a:ext uri="{FF2B5EF4-FFF2-40B4-BE49-F238E27FC236}">
                <a16:creationId xmlns:a16="http://schemas.microsoft.com/office/drawing/2014/main" id="{4913696A-E751-D4E0-BE4F-B0697E32926B}"/>
              </a:ext>
            </a:extLst>
          </p:cNvPr>
          <p:cNvSpPr txBox="1"/>
          <p:nvPr/>
        </p:nvSpPr>
        <p:spPr>
          <a:xfrm>
            <a:off x="8266778" y="1026460"/>
            <a:ext cx="9265291" cy="500137"/>
          </a:xfrm>
          <a:prstGeom prst="rect">
            <a:avLst/>
          </a:prstGeom>
        </p:spPr>
        <p:txBody>
          <a:bodyPr lIns="0" tIns="0" rIns="0" bIns="0" rtlCol="0" anchor="t">
            <a:spAutoFit/>
          </a:bodyPr>
          <a:lstStyle/>
          <a:p>
            <a:pPr algn="r">
              <a:lnSpc>
                <a:spcPts val="3947"/>
              </a:lnSpc>
            </a:pPr>
            <a:r>
              <a:rPr lang="en-US" sz="4200" b="1" dirty="0">
                <a:solidFill>
                  <a:srgbClr val="008EB5"/>
                </a:solidFill>
                <a:latin typeface="Verdana Bold"/>
                <a:ea typeface="Verdana Bold"/>
                <a:cs typeface="Verdana Bold"/>
                <a:sym typeface="Verdana Bold"/>
              </a:rPr>
              <a:t>AMP Navigation</a:t>
            </a:r>
          </a:p>
        </p:txBody>
      </p:sp>
      <p:grpSp>
        <p:nvGrpSpPr>
          <p:cNvPr id="28" name="Group 28">
            <a:extLst>
              <a:ext uri="{FF2B5EF4-FFF2-40B4-BE49-F238E27FC236}">
                <a16:creationId xmlns:a16="http://schemas.microsoft.com/office/drawing/2014/main" id="{88FE4DEF-5956-AA3B-985F-5FD3675E282E}"/>
              </a:ext>
            </a:extLst>
          </p:cNvPr>
          <p:cNvGrpSpPr/>
          <p:nvPr/>
        </p:nvGrpSpPr>
        <p:grpSpPr>
          <a:xfrm>
            <a:off x="1651857" y="2121582"/>
            <a:ext cx="1856645" cy="68071"/>
            <a:chOff x="0" y="0"/>
            <a:chExt cx="488993" cy="17928"/>
          </a:xfrm>
        </p:grpSpPr>
        <p:sp>
          <p:nvSpPr>
            <p:cNvPr id="29" name="Freeform 29">
              <a:extLst>
                <a:ext uri="{FF2B5EF4-FFF2-40B4-BE49-F238E27FC236}">
                  <a16:creationId xmlns:a16="http://schemas.microsoft.com/office/drawing/2014/main" id="{AE1E80EF-4E3C-1D88-5DE8-2EC0895AFD6D}"/>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30" name="TextBox 30">
              <a:extLst>
                <a:ext uri="{FF2B5EF4-FFF2-40B4-BE49-F238E27FC236}">
                  <a16:creationId xmlns:a16="http://schemas.microsoft.com/office/drawing/2014/main" id="{8811C46F-6854-7FC2-6300-5788A12E8BAE}"/>
                </a:ext>
              </a:extLst>
            </p:cNvPr>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31" name="Freeform 31">
            <a:extLst>
              <a:ext uri="{FF2B5EF4-FFF2-40B4-BE49-F238E27FC236}">
                <a16:creationId xmlns:a16="http://schemas.microsoft.com/office/drawing/2014/main" id="{E1001A91-7308-8CC0-A1F2-84715E98E252}"/>
              </a:ext>
            </a:extLst>
          </p:cNvPr>
          <p:cNvSpPr/>
          <p:nvPr/>
        </p:nvSpPr>
        <p:spPr>
          <a:xfrm>
            <a:off x="1651857" y="938891"/>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3"/>
            <a:stretch>
              <a:fillRect/>
            </a:stretch>
          </a:blipFill>
        </p:spPr>
        <p:txBody>
          <a:bodyPr/>
          <a:lstStyle/>
          <a:p>
            <a:endParaRPr lang="en-US" dirty="0"/>
          </a:p>
        </p:txBody>
      </p:sp>
      <p:sp>
        <p:nvSpPr>
          <p:cNvPr id="4" name="Freeform 12">
            <a:extLst>
              <a:ext uri="{FF2B5EF4-FFF2-40B4-BE49-F238E27FC236}">
                <a16:creationId xmlns:a16="http://schemas.microsoft.com/office/drawing/2014/main" id="{150F160C-C0FB-D9E6-64FD-7B357B735250}"/>
              </a:ext>
            </a:extLst>
          </p:cNvPr>
          <p:cNvSpPr/>
          <p:nvPr/>
        </p:nvSpPr>
        <p:spPr>
          <a:xfrm>
            <a:off x="12695875" y="8226786"/>
            <a:ext cx="5482509" cy="2037717"/>
          </a:xfrm>
          <a:custGeom>
            <a:avLst/>
            <a:gdLst/>
            <a:ahLst/>
            <a:cxnLst/>
            <a:rect l="l" t="t" r="r" b="b"/>
            <a:pathLst>
              <a:path w="7310013" h="2716956">
                <a:moveTo>
                  <a:pt x="0" y="0"/>
                </a:moveTo>
                <a:lnTo>
                  <a:pt x="7310013" y="0"/>
                </a:lnTo>
                <a:lnTo>
                  <a:pt x="7310013" y="2716956"/>
                </a:lnTo>
                <a:lnTo>
                  <a:pt x="0" y="2716956"/>
                </a:lnTo>
                <a:lnTo>
                  <a:pt x="0" y="0"/>
                </a:lnTo>
                <a:close/>
              </a:path>
            </a:pathLst>
          </a:custGeom>
          <a:blipFill>
            <a:blip>
              <a:alphaModFix amt="12000"/>
              <a:extLst>
                <a:ext uri="{96DAC541-7B7A-43D3-8B79-37D633B846F1}">
                  <asvg:svgBlip xmlns:asvg="http://schemas.microsoft.com/office/drawing/2016/SVG/main" r:embed="rId4"/>
                </a:ext>
              </a:extLst>
            </a:blip>
            <a:stretch>
              <a:fillRect r="-13216" b="-101931"/>
            </a:stretch>
          </a:blipFill>
        </p:spPr>
        <p:txBody>
          <a:bodyPr/>
          <a:lstStyle/>
          <a:p>
            <a:endParaRPr lang="en-US" dirty="0"/>
          </a:p>
        </p:txBody>
      </p:sp>
      <p:sp>
        <p:nvSpPr>
          <p:cNvPr id="3" name="TextBox 9">
            <a:extLst>
              <a:ext uri="{FF2B5EF4-FFF2-40B4-BE49-F238E27FC236}">
                <a16:creationId xmlns:a16="http://schemas.microsoft.com/office/drawing/2014/main" id="{D26B3E4D-81CB-78BA-14C5-A364F6BDE784}"/>
              </a:ext>
            </a:extLst>
          </p:cNvPr>
          <p:cNvSpPr txBox="1"/>
          <p:nvPr/>
        </p:nvSpPr>
        <p:spPr>
          <a:xfrm>
            <a:off x="1371600" y="2652871"/>
            <a:ext cx="12573000" cy="100316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499"/>
              </a:lnSpc>
              <a:spcAft>
                <a:spcPts val="1200"/>
              </a:spcAft>
            </a:pPr>
            <a:r>
              <a:rPr lang="en-US" sz="2800" b="1" dirty="0">
                <a:latin typeface="Verdana Bold"/>
                <a:ea typeface="Verdana Bold"/>
                <a:cs typeface="Verdana Bold"/>
                <a:sym typeface="Verdana Bold"/>
              </a:rPr>
              <a:t>My Submission Button| </a:t>
            </a:r>
          </a:p>
          <a:p>
            <a:pPr algn="l">
              <a:lnSpc>
                <a:spcPts val="3499"/>
              </a:lnSpc>
            </a:pPr>
            <a:r>
              <a:rPr lang="en-US" sz="2400" dirty="0">
                <a:latin typeface="Verdana" panose="020B0604030504040204" pitchFamily="34" charset="0"/>
                <a:ea typeface="Verdana" panose="020B0604030504040204" pitchFamily="34" charset="0"/>
                <a:cs typeface="Verdana Bold"/>
                <a:sym typeface="Verdana Bold"/>
              </a:rPr>
              <a:t>Allows you to see the status of your submissions. </a:t>
            </a:r>
          </a:p>
        </p:txBody>
      </p:sp>
      <p:sp>
        <p:nvSpPr>
          <p:cNvPr id="7" name="Freeform 9">
            <a:extLst>
              <a:ext uri="{FF2B5EF4-FFF2-40B4-BE49-F238E27FC236}">
                <a16:creationId xmlns:a16="http://schemas.microsoft.com/office/drawing/2014/main" id="{ED40A49D-C3CD-B209-624B-08CFCA70C296}"/>
              </a:ext>
            </a:extLst>
          </p:cNvPr>
          <p:cNvSpPr/>
          <p:nvPr/>
        </p:nvSpPr>
        <p:spPr>
          <a:xfrm>
            <a:off x="13143096" y="8609036"/>
            <a:ext cx="5482509" cy="2037717"/>
          </a:xfrm>
          <a:custGeom>
            <a:avLst/>
            <a:gdLst/>
            <a:ahLst/>
            <a:cxnLst/>
            <a:rect l="l" t="t" r="r" b="b"/>
            <a:pathLst>
              <a:path w="5482509" h="2037717">
                <a:moveTo>
                  <a:pt x="0" y="0"/>
                </a:moveTo>
                <a:lnTo>
                  <a:pt x="5482510" y="0"/>
                </a:lnTo>
                <a:lnTo>
                  <a:pt x="5482510" y="2037717"/>
                </a:lnTo>
                <a:lnTo>
                  <a:pt x="0" y="2037717"/>
                </a:lnTo>
                <a:lnTo>
                  <a:pt x="0" y="0"/>
                </a:lnTo>
                <a:close/>
              </a:path>
            </a:pathLst>
          </a:custGeom>
          <a:blipFill>
            <a:blip>
              <a:alphaModFix amt="12000"/>
              <a:extLst>
                <a:ext uri="{96DAC541-7B7A-43D3-8B79-37D633B846F1}">
                  <asvg:svgBlip xmlns:asvg="http://schemas.microsoft.com/office/drawing/2016/SVG/main" r:embed="rId5"/>
                </a:ext>
              </a:extLst>
            </a:blip>
            <a:stretch>
              <a:fillRect r="-13216" b="-10193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5" name="Picture 4">
            <a:extLst>
              <a:ext uri="{FF2B5EF4-FFF2-40B4-BE49-F238E27FC236}">
                <a16:creationId xmlns:a16="http://schemas.microsoft.com/office/drawing/2014/main" id="{234EBAE6-35BE-EAB3-E9E1-92B97611665F}"/>
              </a:ext>
            </a:extLst>
          </p:cNvPr>
          <p:cNvPicPr>
            <a:picLocks noChangeAspect="1"/>
          </p:cNvPicPr>
          <p:nvPr/>
        </p:nvPicPr>
        <p:blipFill>
          <a:blip r:embed="rId6"/>
          <a:stretch>
            <a:fillRect/>
          </a:stretch>
        </p:blipFill>
        <p:spPr>
          <a:xfrm>
            <a:off x="914400" y="3729463"/>
            <a:ext cx="13927076" cy="2984373"/>
          </a:xfrm>
          <a:prstGeom prst="rect">
            <a:avLst/>
          </a:prstGeom>
          <a:ln>
            <a:noFill/>
          </a:ln>
          <a:effectLst>
            <a:outerShdw blurRad="292100" dist="139700" dir="2700000" algn="tl" rotWithShape="0">
              <a:srgbClr val="333333">
                <a:alpha val="65000"/>
              </a:srgbClr>
            </a:outerShdw>
          </a:effectLst>
        </p:spPr>
      </p:pic>
      <p:grpSp>
        <p:nvGrpSpPr>
          <p:cNvPr id="18" name="Group 17">
            <a:extLst>
              <a:ext uri="{FF2B5EF4-FFF2-40B4-BE49-F238E27FC236}">
                <a16:creationId xmlns:a16="http://schemas.microsoft.com/office/drawing/2014/main" id="{43BB3BC5-0C16-93CA-FA58-02C08566C025}"/>
              </a:ext>
            </a:extLst>
          </p:cNvPr>
          <p:cNvGrpSpPr/>
          <p:nvPr/>
        </p:nvGrpSpPr>
        <p:grpSpPr>
          <a:xfrm>
            <a:off x="12052674" y="4433519"/>
            <a:ext cx="846749" cy="2510172"/>
            <a:chOff x="11659237" y="5187349"/>
            <a:chExt cx="846749" cy="1357115"/>
          </a:xfrm>
        </p:grpSpPr>
        <p:sp>
          <p:nvSpPr>
            <p:cNvPr id="16" name="Freeform 12">
              <a:extLst>
                <a:ext uri="{FF2B5EF4-FFF2-40B4-BE49-F238E27FC236}">
                  <a16:creationId xmlns:a16="http://schemas.microsoft.com/office/drawing/2014/main" id="{2846E82C-6977-E361-2D18-59361EA15588}"/>
                </a:ext>
              </a:extLst>
            </p:cNvPr>
            <p:cNvSpPr/>
            <p:nvPr/>
          </p:nvSpPr>
          <p:spPr>
            <a:xfrm rot="5400000">
              <a:off x="11659237" y="5187349"/>
              <a:ext cx="681539" cy="681539"/>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285081"/>
                  </a:lnTo>
                  <a:cubicBezTo>
                    <a:pt x="486712" y="285081"/>
                    <a:pt x="416225" y="314278"/>
                    <a:pt x="365251" y="365251"/>
                  </a:cubicBezTo>
                  <a:cubicBezTo>
                    <a:pt x="314278" y="416225"/>
                    <a:pt x="285081" y="486712"/>
                    <a:pt x="285081" y="558800"/>
                  </a:cubicBezTo>
                  <a:lnTo>
                    <a:pt x="0" y="558800"/>
                  </a:lnTo>
                  <a:close/>
                </a:path>
              </a:pathLst>
            </a:custGeom>
            <a:solidFill>
              <a:srgbClr val="2195D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12" name="Group 11">
              <a:extLst>
                <a:ext uri="{FF2B5EF4-FFF2-40B4-BE49-F238E27FC236}">
                  <a16:creationId xmlns:a16="http://schemas.microsoft.com/office/drawing/2014/main" id="{99E5F80D-5A1F-3451-39BB-67CD3409AF3D}"/>
                </a:ext>
              </a:extLst>
            </p:cNvPr>
            <p:cNvGrpSpPr/>
            <p:nvPr/>
          </p:nvGrpSpPr>
          <p:grpSpPr>
            <a:xfrm>
              <a:off x="11830410" y="5806820"/>
              <a:ext cx="675576" cy="737644"/>
              <a:chOff x="0" y="-74675"/>
              <a:chExt cx="812800" cy="887475"/>
            </a:xfrm>
            <a:solidFill>
              <a:srgbClr val="2195D6"/>
            </a:solidFill>
          </p:grpSpPr>
          <p:sp>
            <p:nvSpPr>
              <p:cNvPr id="13" name="Freeform 16">
                <a:extLst>
                  <a:ext uri="{FF2B5EF4-FFF2-40B4-BE49-F238E27FC236}">
                    <a16:creationId xmlns:a16="http://schemas.microsoft.com/office/drawing/2014/main" id="{BD85918C-FE10-0866-BB1C-1ACF1945B10A}"/>
                  </a:ext>
                </a:extLst>
              </p:cNvPr>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gr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TextBox 17">
                <a:extLst>
                  <a:ext uri="{FF2B5EF4-FFF2-40B4-BE49-F238E27FC236}">
                    <a16:creationId xmlns:a16="http://schemas.microsoft.com/office/drawing/2014/main" id="{8434DBAA-645A-E447-3940-41D35EB9B2BF}"/>
                  </a:ext>
                </a:extLst>
              </p:cNvPr>
              <p:cNvSpPr txBox="1"/>
              <p:nvPr/>
            </p:nvSpPr>
            <p:spPr>
              <a:xfrm>
                <a:off x="203200" y="-74675"/>
                <a:ext cx="406400" cy="630955"/>
              </a:xfrm>
              <a:prstGeom prst="rect">
                <a:avLst/>
              </a:prstGeom>
              <a:grpFill/>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dirty="0"/>
              </a:p>
            </p:txBody>
          </p:sp>
        </p:grpSp>
      </p:grpSp>
      <p:sp>
        <p:nvSpPr>
          <p:cNvPr id="6" name="Rectangle 5">
            <a:extLst>
              <a:ext uri="{FF2B5EF4-FFF2-40B4-BE49-F238E27FC236}">
                <a16:creationId xmlns:a16="http://schemas.microsoft.com/office/drawing/2014/main" id="{DCE9D1B5-5858-4743-7AB3-ED5BD8B39F94}"/>
              </a:ext>
            </a:extLst>
          </p:cNvPr>
          <p:cNvSpPr/>
          <p:nvPr/>
        </p:nvSpPr>
        <p:spPr>
          <a:xfrm>
            <a:off x="10439400" y="3959318"/>
            <a:ext cx="1953341" cy="5244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7D99D9A-00C1-BCC2-6651-3B1DC9641C23}"/>
              </a:ext>
            </a:extLst>
          </p:cNvPr>
          <p:cNvPicPr>
            <a:picLocks noChangeAspect="1"/>
          </p:cNvPicPr>
          <p:nvPr/>
        </p:nvPicPr>
        <p:blipFill>
          <a:blip r:embed="rId7"/>
          <a:stretch>
            <a:fillRect/>
          </a:stretch>
        </p:blipFill>
        <p:spPr>
          <a:xfrm>
            <a:off x="680759" y="6761250"/>
            <a:ext cx="16926481" cy="267022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81629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896B6-CCB2-8FEF-49E2-41DC8117A0AD}"/>
            </a:ext>
          </a:extLst>
        </p:cNvPr>
        <p:cNvGrpSpPr/>
        <p:nvPr/>
      </p:nvGrpSpPr>
      <p:grpSpPr>
        <a:xfrm>
          <a:off x="0" y="0"/>
          <a:ext cx="0" cy="0"/>
          <a:chOff x="0" y="0"/>
          <a:chExt cx="0" cy="0"/>
        </a:xfrm>
      </p:grpSpPr>
      <p:sp>
        <p:nvSpPr>
          <p:cNvPr id="26" name="TextBox 26">
            <a:extLst>
              <a:ext uri="{FF2B5EF4-FFF2-40B4-BE49-F238E27FC236}">
                <a16:creationId xmlns:a16="http://schemas.microsoft.com/office/drawing/2014/main" id="{DE4E02D8-4D36-BD79-59E3-9BBA2CA33086}"/>
              </a:ext>
            </a:extLst>
          </p:cNvPr>
          <p:cNvSpPr txBox="1"/>
          <p:nvPr/>
        </p:nvSpPr>
        <p:spPr>
          <a:xfrm>
            <a:off x="8266778" y="1026460"/>
            <a:ext cx="9265291" cy="500137"/>
          </a:xfrm>
          <a:prstGeom prst="rect">
            <a:avLst/>
          </a:prstGeom>
        </p:spPr>
        <p:txBody>
          <a:bodyPr lIns="0" tIns="0" rIns="0" bIns="0" rtlCol="0" anchor="t">
            <a:spAutoFit/>
          </a:bodyPr>
          <a:lstStyle/>
          <a:p>
            <a:pPr algn="r">
              <a:lnSpc>
                <a:spcPts val="3947"/>
              </a:lnSpc>
            </a:pPr>
            <a:r>
              <a:rPr lang="en-US" sz="4200" b="1" dirty="0">
                <a:solidFill>
                  <a:srgbClr val="008EB5"/>
                </a:solidFill>
                <a:latin typeface="Verdana Bold"/>
                <a:ea typeface="Verdana Bold"/>
                <a:cs typeface="Verdana Bold"/>
                <a:sym typeface="Verdana Bold"/>
              </a:rPr>
              <a:t>AMP Navigation</a:t>
            </a:r>
          </a:p>
        </p:txBody>
      </p:sp>
      <p:grpSp>
        <p:nvGrpSpPr>
          <p:cNvPr id="28" name="Group 28">
            <a:extLst>
              <a:ext uri="{FF2B5EF4-FFF2-40B4-BE49-F238E27FC236}">
                <a16:creationId xmlns:a16="http://schemas.microsoft.com/office/drawing/2014/main" id="{33A86C33-8F29-11E4-2DE4-9E9D6F711971}"/>
              </a:ext>
            </a:extLst>
          </p:cNvPr>
          <p:cNvGrpSpPr/>
          <p:nvPr/>
        </p:nvGrpSpPr>
        <p:grpSpPr>
          <a:xfrm>
            <a:off x="1651857" y="2121582"/>
            <a:ext cx="1856645" cy="68071"/>
            <a:chOff x="0" y="0"/>
            <a:chExt cx="488993" cy="17928"/>
          </a:xfrm>
        </p:grpSpPr>
        <p:sp>
          <p:nvSpPr>
            <p:cNvPr id="29" name="Freeform 29">
              <a:extLst>
                <a:ext uri="{FF2B5EF4-FFF2-40B4-BE49-F238E27FC236}">
                  <a16:creationId xmlns:a16="http://schemas.microsoft.com/office/drawing/2014/main" id="{BDD74EEC-14AE-7949-60CA-DE895FA53F15}"/>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30" name="TextBox 30">
              <a:extLst>
                <a:ext uri="{FF2B5EF4-FFF2-40B4-BE49-F238E27FC236}">
                  <a16:creationId xmlns:a16="http://schemas.microsoft.com/office/drawing/2014/main" id="{4438A9FC-7E0B-222F-71B1-F4026BE7BAF3}"/>
                </a:ext>
              </a:extLst>
            </p:cNvPr>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31" name="Freeform 31">
            <a:extLst>
              <a:ext uri="{FF2B5EF4-FFF2-40B4-BE49-F238E27FC236}">
                <a16:creationId xmlns:a16="http://schemas.microsoft.com/office/drawing/2014/main" id="{86CF8EE7-DD51-9B2D-27DE-2B1B55D7A68C}"/>
              </a:ext>
            </a:extLst>
          </p:cNvPr>
          <p:cNvSpPr/>
          <p:nvPr/>
        </p:nvSpPr>
        <p:spPr>
          <a:xfrm>
            <a:off x="1651857" y="938891"/>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3"/>
            <a:stretch>
              <a:fillRect/>
            </a:stretch>
          </a:blipFill>
        </p:spPr>
        <p:txBody>
          <a:bodyPr/>
          <a:lstStyle/>
          <a:p>
            <a:endParaRPr lang="en-US" dirty="0"/>
          </a:p>
        </p:txBody>
      </p:sp>
      <p:sp>
        <p:nvSpPr>
          <p:cNvPr id="4" name="Freeform 12">
            <a:extLst>
              <a:ext uri="{FF2B5EF4-FFF2-40B4-BE49-F238E27FC236}">
                <a16:creationId xmlns:a16="http://schemas.microsoft.com/office/drawing/2014/main" id="{8B359099-2F0D-36E7-558D-5AB8CA1AB9B0}"/>
              </a:ext>
            </a:extLst>
          </p:cNvPr>
          <p:cNvSpPr/>
          <p:nvPr/>
        </p:nvSpPr>
        <p:spPr>
          <a:xfrm>
            <a:off x="12695875" y="8226786"/>
            <a:ext cx="5482509" cy="2037717"/>
          </a:xfrm>
          <a:custGeom>
            <a:avLst/>
            <a:gdLst/>
            <a:ahLst/>
            <a:cxnLst/>
            <a:rect l="l" t="t" r="r" b="b"/>
            <a:pathLst>
              <a:path w="7310013" h="2716956">
                <a:moveTo>
                  <a:pt x="0" y="0"/>
                </a:moveTo>
                <a:lnTo>
                  <a:pt x="7310013" y="0"/>
                </a:lnTo>
                <a:lnTo>
                  <a:pt x="7310013" y="2716956"/>
                </a:lnTo>
                <a:lnTo>
                  <a:pt x="0" y="2716956"/>
                </a:lnTo>
                <a:lnTo>
                  <a:pt x="0" y="0"/>
                </a:lnTo>
                <a:close/>
              </a:path>
            </a:pathLst>
          </a:custGeom>
          <a:blipFill>
            <a:blip>
              <a:alphaModFix amt="12000"/>
              <a:extLst>
                <a:ext uri="{96DAC541-7B7A-43D3-8B79-37D633B846F1}">
                  <asvg:svgBlip xmlns:asvg="http://schemas.microsoft.com/office/drawing/2016/SVG/main" r:embed="rId4"/>
                </a:ext>
              </a:extLst>
            </a:blip>
            <a:stretch>
              <a:fillRect r="-13216" b="-101931"/>
            </a:stretch>
          </a:blipFill>
        </p:spPr>
        <p:txBody>
          <a:bodyPr/>
          <a:lstStyle/>
          <a:p>
            <a:endParaRPr lang="en-US" dirty="0"/>
          </a:p>
        </p:txBody>
      </p:sp>
      <p:sp>
        <p:nvSpPr>
          <p:cNvPr id="3" name="TextBox 9">
            <a:extLst>
              <a:ext uri="{FF2B5EF4-FFF2-40B4-BE49-F238E27FC236}">
                <a16:creationId xmlns:a16="http://schemas.microsoft.com/office/drawing/2014/main" id="{ED374C50-0449-4C79-B93C-B188079B495D}"/>
              </a:ext>
            </a:extLst>
          </p:cNvPr>
          <p:cNvSpPr txBox="1"/>
          <p:nvPr/>
        </p:nvSpPr>
        <p:spPr>
          <a:xfrm>
            <a:off x="1371600" y="2696290"/>
            <a:ext cx="12573000" cy="100316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499"/>
              </a:lnSpc>
              <a:spcAft>
                <a:spcPts val="1200"/>
              </a:spcAft>
            </a:pPr>
            <a:r>
              <a:rPr lang="en-US" sz="2800" b="1" dirty="0">
                <a:latin typeface="Verdana Bold"/>
                <a:ea typeface="Verdana Bold"/>
                <a:cs typeface="Verdana Bold"/>
                <a:sym typeface="Verdana Bold"/>
              </a:rPr>
              <a:t>Solicitation Explorer Button| </a:t>
            </a:r>
          </a:p>
          <a:p>
            <a:pPr algn="l">
              <a:lnSpc>
                <a:spcPts val="3499"/>
              </a:lnSpc>
            </a:pPr>
            <a:r>
              <a:rPr lang="en-US" sz="2400" dirty="0">
                <a:latin typeface="Verdana" panose="020B0604030504040204" pitchFamily="34" charset="0"/>
                <a:ea typeface="Verdana" panose="020B0604030504040204" pitchFamily="34" charset="0"/>
                <a:cs typeface="Verdana Bold"/>
                <a:sym typeface="Verdana Bold"/>
              </a:rPr>
              <a:t>Takes you to the complete list of open and closed solicitations. </a:t>
            </a:r>
          </a:p>
        </p:txBody>
      </p:sp>
      <p:pic>
        <p:nvPicPr>
          <p:cNvPr id="6" name="Picture 5">
            <a:extLst>
              <a:ext uri="{FF2B5EF4-FFF2-40B4-BE49-F238E27FC236}">
                <a16:creationId xmlns:a16="http://schemas.microsoft.com/office/drawing/2014/main" id="{C281B12D-CDBB-7C06-2F4F-3DFE2FCABE8C}"/>
              </a:ext>
            </a:extLst>
          </p:cNvPr>
          <p:cNvPicPr>
            <a:picLocks noChangeAspect="1"/>
          </p:cNvPicPr>
          <p:nvPr/>
        </p:nvPicPr>
        <p:blipFill>
          <a:blip r:embed="rId5"/>
          <a:stretch>
            <a:fillRect/>
          </a:stretch>
        </p:blipFill>
        <p:spPr>
          <a:xfrm>
            <a:off x="1143000" y="3752335"/>
            <a:ext cx="14521931" cy="3572566"/>
          </a:xfrm>
          <a:prstGeom prst="rect">
            <a:avLst/>
          </a:prstGeom>
        </p:spPr>
      </p:pic>
      <p:pic>
        <p:nvPicPr>
          <p:cNvPr id="8" name="Picture 7">
            <a:extLst>
              <a:ext uri="{FF2B5EF4-FFF2-40B4-BE49-F238E27FC236}">
                <a16:creationId xmlns:a16="http://schemas.microsoft.com/office/drawing/2014/main" id="{81EC3053-BA20-C2DC-C00B-5235F1BC5FFC}"/>
              </a:ext>
            </a:extLst>
          </p:cNvPr>
          <p:cNvPicPr>
            <a:picLocks noChangeAspect="1"/>
          </p:cNvPicPr>
          <p:nvPr/>
        </p:nvPicPr>
        <p:blipFill>
          <a:blip r:embed="rId6"/>
          <a:stretch>
            <a:fillRect/>
          </a:stretch>
        </p:blipFill>
        <p:spPr>
          <a:xfrm>
            <a:off x="1143000" y="7124700"/>
            <a:ext cx="15084709" cy="2653494"/>
          </a:xfrm>
          <a:prstGeom prst="rect">
            <a:avLst/>
          </a:prstGeom>
          <a:ln>
            <a:noFill/>
          </a:ln>
          <a:effectLst>
            <a:outerShdw blurRad="292100" dist="139700" dir="2700000" algn="tl" rotWithShape="0">
              <a:srgbClr val="333333">
                <a:alpha val="65000"/>
              </a:srgbClr>
            </a:outerShdw>
          </a:effectLst>
        </p:spPr>
      </p:pic>
      <p:sp>
        <p:nvSpPr>
          <p:cNvPr id="11" name="Arrow: Down 10">
            <a:extLst>
              <a:ext uri="{FF2B5EF4-FFF2-40B4-BE49-F238E27FC236}">
                <a16:creationId xmlns:a16="http://schemas.microsoft.com/office/drawing/2014/main" id="{962DF7BD-9C16-1506-CEBB-99378A291B89}"/>
              </a:ext>
            </a:extLst>
          </p:cNvPr>
          <p:cNvSpPr/>
          <p:nvPr/>
        </p:nvSpPr>
        <p:spPr>
          <a:xfrm>
            <a:off x="13639800" y="4686300"/>
            <a:ext cx="990600" cy="3048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90518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A96C4-D275-13D1-5C2F-0B4515BF8F83}"/>
            </a:ext>
          </a:extLst>
        </p:cNvPr>
        <p:cNvGrpSpPr/>
        <p:nvPr/>
      </p:nvGrpSpPr>
      <p:grpSpPr>
        <a:xfrm>
          <a:off x="0" y="0"/>
          <a:ext cx="0" cy="0"/>
          <a:chOff x="0" y="0"/>
          <a:chExt cx="0" cy="0"/>
        </a:xfrm>
      </p:grpSpPr>
      <p:sp>
        <p:nvSpPr>
          <p:cNvPr id="26" name="TextBox 26">
            <a:extLst>
              <a:ext uri="{FF2B5EF4-FFF2-40B4-BE49-F238E27FC236}">
                <a16:creationId xmlns:a16="http://schemas.microsoft.com/office/drawing/2014/main" id="{1B51440C-A697-D883-A274-F6D2DA6ECFB7}"/>
              </a:ext>
            </a:extLst>
          </p:cNvPr>
          <p:cNvSpPr txBox="1"/>
          <p:nvPr/>
        </p:nvSpPr>
        <p:spPr>
          <a:xfrm>
            <a:off x="8266778" y="1026460"/>
            <a:ext cx="9265291" cy="500137"/>
          </a:xfrm>
          <a:prstGeom prst="rect">
            <a:avLst/>
          </a:prstGeom>
        </p:spPr>
        <p:txBody>
          <a:bodyPr lIns="0" tIns="0" rIns="0" bIns="0" rtlCol="0" anchor="t">
            <a:spAutoFit/>
          </a:bodyPr>
          <a:lstStyle/>
          <a:p>
            <a:pPr algn="r">
              <a:lnSpc>
                <a:spcPts val="3947"/>
              </a:lnSpc>
            </a:pPr>
            <a:r>
              <a:rPr lang="en-US" sz="4200" b="1" dirty="0">
                <a:solidFill>
                  <a:srgbClr val="008EB5"/>
                </a:solidFill>
                <a:latin typeface="Verdana Bold"/>
                <a:ea typeface="Verdana Bold"/>
                <a:cs typeface="Verdana Bold"/>
                <a:sym typeface="Verdana Bold"/>
              </a:rPr>
              <a:t>AMP Navigation</a:t>
            </a:r>
          </a:p>
        </p:txBody>
      </p:sp>
      <p:grpSp>
        <p:nvGrpSpPr>
          <p:cNvPr id="28" name="Group 28">
            <a:extLst>
              <a:ext uri="{FF2B5EF4-FFF2-40B4-BE49-F238E27FC236}">
                <a16:creationId xmlns:a16="http://schemas.microsoft.com/office/drawing/2014/main" id="{37D0E494-0ADE-AB94-0045-07A98DA913EC}"/>
              </a:ext>
            </a:extLst>
          </p:cNvPr>
          <p:cNvGrpSpPr/>
          <p:nvPr/>
        </p:nvGrpSpPr>
        <p:grpSpPr>
          <a:xfrm>
            <a:off x="1651857" y="2121582"/>
            <a:ext cx="1856645" cy="68071"/>
            <a:chOff x="0" y="0"/>
            <a:chExt cx="488993" cy="17928"/>
          </a:xfrm>
        </p:grpSpPr>
        <p:sp>
          <p:nvSpPr>
            <p:cNvPr id="29" name="Freeform 29">
              <a:extLst>
                <a:ext uri="{FF2B5EF4-FFF2-40B4-BE49-F238E27FC236}">
                  <a16:creationId xmlns:a16="http://schemas.microsoft.com/office/drawing/2014/main" id="{68DC8EC6-13E1-E972-CF4E-DD5832F991FA}"/>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30" name="TextBox 30">
              <a:extLst>
                <a:ext uri="{FF2B5EF4-FFF2-40B4-BE49-F238E27FC236}">
                  <a16:creationId xmlns:a16="http://schemas.microsoft.com/office/drawing/2014/main" id="{BAF629E3-672C-E267-33D4-AA64A044F7BF}"/>
                </a:ext>
              </a:extLst>
            </p:cNvPr>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31" name="Freeform 31">
            <a:extLst>
              <a:ext uri="{FF2B5EF4-FFF2-40B4-BE49-F238E27FC236}">
                <a16:creationId xmlns:a16="http://schemas.microsoft.com/office/drawing/2014/main" id="{78DB7D76-3809-2131-F8B8-2E9C03261B09}"/>
              </a:ext>
            </a:extLst>
          </p:cNvPr>
          <p:cNvSpPr/>
          <p:nvPr/>
        </p:nvSpPr>
        <p:spPr>
          <a:xfrm>
            <a:off x="1651857" y="938891"/>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3"/>
            <a:stretch>
              <a:fillRect/>
            </a:stretch>
          </a:blipFill>
        </p:spPr>
        <p:txBody>
          <a:bodyPr/>
          <a:lstStyle/>
          <a:p>
            <a:endParaRPr lang="en-US" dirty="0"/>
          </a:p>
        </p:txBody>
      </p:sp>
      <p:sp>
        <p:nvSpPr>
          <p:cNvPr id="4" name="Freeform 12">
            <a:extLst>
              <a:ext uri="{FF2B5EF4-FFF2-40B4-BE49-F238E27FC236}">
                <a16:creationId xmlns:a16="http://schemas.microsoft.com/office/drawing/2014/main" id="{5B3BD14B-435F-B6FE-B88D-E6EE38433260}"/>
              </a:ext>
            </a:extLst>
          </p:cNvPr>
          <p:cNvSpPr/>
          <p:nvPr/>
        </p:nvSpPr>
        <p:spPr>
          <a:xfrm>
            <a:off x="12695875" y="8226786"/>
            <a:ext cx="5482509" cy="2037717"/>
          </a:xfrm>
          <a:custGeom>
            <a:avLst/>
            <a:gdLst/>
            <a:ahLst/>
            <a:cxnLst/>
            <a:rect l="l" t="t" r="r" b="b"/>
            <a:pathLst>
              <a:path w="7310013" h="2716956">
                <a:moveTo>
                  <a:pt x="0" y="0"/>
                </a:moveTo>
                <a:lnTo>
                  <a:pt x="7310013" y="0"/>
                </a:lnTo>
                <a:lnTo>
                  <a:pt x="7310013" y="2716956"/>
                </a:lnTo>
                <a:lnTo>
                  <a:pt x="0" y="2716956"/>
                </a:lnTo>
                <a:lnTo>
                  <a:pt x="0" y="0"/>
                </a:lnTo>
                <a:close/>
              </a:path>
            </a:pathLst>
          </a:custGeom>
          <a:blipFill>
            <a:blip>
              <a:alphaModFix amt="12000"/>
              <a:extLst>
                <a:ext uri="{96DAC541-7B7A-43D3-8B79-37D633B846F1}">
                  <asvg:svgBlip xmlns:asvg="http://schemas.microsoft.com/office/drawing/2016/SVG/main" r:embed="rId4"/>
                </a:ext>
              </a:extLst>
            </a:blip>
            <a:stretch>
              <a:fillRect r="-13216" b="-101931"/>
            </a:stretch>
          </a:blipFill>
        </p:spPr>
        <p:txBody>
          <a:bodyPr/>
          <a:lstStyle/>
          <a:p>
            <a:endParaRPr lang="en-US" dirty="0"/>
          </a:p>
        </p:txBody>
      </p:sp>
      <p:sp>
        <p:nvSpPr>
          <p:cNvPr id="3" name="TextBox 9">
            <a:extLst>
              <a:ext uri="{FF2B5EF4-FFF2-40B4-BE49-F238E27FC236}">
                <a16:creationId xmlns:a16="http://schemas.microsoft.com/office/drawing/2014/main" id="{6EB02C01-7CB0-C75A-A801-36879486DC8C}"/>
              </a:ext>
            </a:extLst>
          </p:cNvPr>
          <p:cNvSpPr txBox="1"/>
          <p:nvPr/>
        </p:nvSpPr>
        <p:spPr>
          <a:xfrm>
            <a:off x="1379699" y="3286164"/>
            <a:ext cx="4563901" cy="324736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499"/>
              </a:lnSpc>
              <a:spcAft>
                <a:spcPts val="1200"/>
              </a:spcAft>
            </a:pPr>
            <a:r>
              <a:rPr lang="en-US" sz="2800" b="1" dirty="0">
                <a:latin typeface="Verdana Bold"/>
                <a:ea typeface="Verdana Bold"/>
                <a:cs typeface="Verdana Bold"/>
                <a:sym typeface="Verdana Bold"/>
              </a:rPr>
              <a:t>To Do List Section| </a:t>
            </a:r>
          </a:p>
          <a:p>
            <a:pPr algn="l">
              <a:lnSpc>
                <a:spcPts val="3499"/>
              </a:lnSpc>
            </a:pPr>
            <a:r>
              <a:rPr lang="en-US" sz="2400" dirty="0">
                <a:latin typeface="Verdana" panose="020B0604030504040204" pitchFamily="34" charset="0"/>
                <a:ea typeface="Verdana" panose="020B0604030504040204" pitchFamily="34" charset="0"/>
                <a:cs typeface="Verdana Bold"/>
                <a:sym typeface="Verdana Bold"/>
              </a:rPr>
              <a:t>Displays all pending actions in your queue.</a:t>
            </a:r>
          </a:p>
          <a:p>
            <a:pPr algn="l">
              <a:lnSpc>
                <a:spcPts val="3499"/>
              </a:lnSpc>
            </a:pPr>
            <a:endParaRPr lang="en-US" sz="2400" dirty="0">
              <a:latin typeface="Verdana" panose="020B0604030504040204" pitchFamily="34" charset="0"/>
              <a:ea typeface="Verdana" panose="020B0604030504040204" pitchFamily="34" charset="0"/>
              <a:cs typeface="Verdana Bold"/>
              <a:sym typeface="Verdana Bold"/>
            </a:endParaRPr>
          </a:p>
          <a:p>
            <a:pPr algn="l">
              <a:lnSpc>
                <a:spcPts val="3499"/>
              </a:lnSpc>
            </a:pPr>
            <a:r>
              <a:rPr lang="en-US" sz="2400" dirty="0">
                <a:latin typeface="Verdana" panose="020B0604030504040204" pitchFamily="34" charset="0"/>
                <a:ea typeface="Verdana" panose="020B0604030504040204" pitchFamily="34" charset="0"/>
                <a:cs typeface="Verdana Bold"/>
                <a:sym typeface="Verdana Bold"/>
              </a:rPr>
              <a:t>Click “Continue” to see updates or completion for the referenced submission. </a:t>
            </a:r>
          </a:p>
        </p:txBody>
      </p:sp>
      <p:sp>
        <p:nvSpPr>
          <p:cNvPr id="2" name="TextBox 1">
            <a:extLst>
              <a:ext uri="{FF2B5EF4-FFF2-40B4-BE49-F238E27FC236}">
                <a16:creationId xmlns:a16="http://schemas.microsoft.com/office/drawing/2014/main" id="{55D6B4A3-4D2C-9357-10F7-981BC9F9E6E9}"/>
              </a:ext>
            </a:extLst>
          </p:cNvPr>
          <p:cNvSpPr txBox="1"/>
          <p:nvPr/>
        </p:nvSpPr>
        <p:spPr>
          <a:xfrm>
            <a:off x="1524000" y="7886700"/>
            <a:ext cx="6477000" cy="1200329"/>
          </a:xfrm>
          <a:prstGeom prst="rect">
            <a:avLst/>
          </a:prstGeom>
          <a:solidFill>
            <a:schemeClr val="bg1">
              <a:lumMod val="85000"/>
            </a:schemeClr>
          </a:solidFill>
        </p:spPr>
        <p:txBody>
          <a:bodyPr wrap="square" rtlCol="0">
            <a:spAutoFit/>
          </a:bodyPr>
          <a:lstStyle/>
          <a:p>
            <a:r>
              <a:rPr lang="en-US" b="1" i="1" dirty="0"/>
              <a:t>NOTE:  The To Do List will display any outstanding actions you have for open solicitations.  You must complete all actions you wish to be considered and evaluated by clicking “Continue” and completing the submission process detailed in later slides.</a:t>
            </a:r>
          </a:p>
        </p:txBody>
      </p:sp>
      <p:pic>
        <p:nvPicPr>
          <p:cNvPr id="7" name="Picture 6">
            <a:extLst>
              <a:ext uri="{FF2B5EF4-FFF2-40B4-BE49-F238E27FC236}">
                <a16:creationId xmlns:a16="http://schemas.microsoft.com/office/drawing/2014/main" id="{F85FDCD2-BC69-B5C1-C205-D06747B1787B}"/>
              </a:ext>
            </a:extLst>
          </p:cNvPr>
          <p:cNvPicPr>
            <a:picLocks noChangeAspect="1"/>
          </p:cNvPicPr>
          <p:nvPr/>
        </p:nvPicPr>
        <p:blipFill>
          <a:blip r:embed="rId5"/>
          <a:stretch>
            <a:fillRect/>
          </a:stretch>
        </p:blipFill>
        <p:spPr>
          <a:xfrm>
            <a:off x="7790042" y="1714500"/>
            <a:ext cx="10218761" cy="590708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5082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8EB5"/>
        </a:solidFill>
        <a:effectLst/>
      </p:bgPr>
    </p:bg>
    <p:spTree>
      <p:nvGrpSpPr>
        <p:cNvPr id="1" name="">
          <a:extLst>
            <a:ext uri="{FF2B5EF4-FFF2-40B4-BE49-F238E27FC236}">
              <a16:creationId xmlns:a16="http://schemas.microsoft.com/office/drawing/2014/main" id="{400BA46E-0C69-B4D5-16C0-C70A75D495E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71B548C-5050-859C-C171-205B26841078}"/>
              </a:ext>
            </a:extLst>
          </p:cNvPr>
          <p:cNvGrpSpPr/>
          <p:nvPr/>
        </p:nvGrpSpPr>
        <p:grpSpPr>
          <a:xfrm>
            <a:off x="1028700" y="2095459"/>
            <a:ext cx="2758345" cy="160944"/>
            <a:chOff x="0" y="0"/>
            <a:chExt cx="726478" cy="42389"/>
          </a:xfrm>
        </p:grpSpPr>
        <p:sp>
          <p:nvSpPr>
            <p:cNvPr id="3" name="Freeform 3">
              <a:extLst>
                <a:ext uri="{FF2B5EF4-FFF2-40B4-BE49-F238E27FC236}">
                  <a16:creationId xmlns:a16="http://schemas.microsoft.com/office/drawing/2014/main" id="{BBC056CF-42D3-E3F6-C21C-1ACEF5FA5DB7}"/>
                </a:ext>
              </a:extLst>
            </p:cNvPr>
            <p:cNvSpPr/>
            <p:nvPr/>
          </p:nvSpPr>
          <p:spPr>
            <a:xfrm>
              <a:off x="0" y="0"/>
              <a:ext cx="726478" cy="42389"/>
            </a:xfrm>
            <a:custGeom>
              <a:avLst/>
              <a:gdLst/>
              <a:ahLst/>
              <a:cxnLst/>
              <a:rect l="l" t="t" r="r" b="b"/>
              <a:pathLst>
                <a:path w="726478" h="42389">
                  <a:moveTo>
                    <a:pt x="0" y="0"/>
                  </a:moveTo>
                  <a:lnTo>
                    <a:pt x="726478" y="0"/>
                  </a:lnTo>
                  <a:lnTo>
                    <a:pt x="726478" y="42389"/>
                  </a:lnTo>
                  <a:lnTo>
                    <a:pt x="0" y="42389"/>
                  </a:lnTo>
                  <a:close/>
                </a:path>
              </a:pathLst>
            </a:custGeom>
            <a:solidFill>
              <a:srgbClr val="FEFEFE"/>
            </a:solidFill>
          </p:spPr>
          <p:txBody>
            <a:bodyPr/>
            <a:lstStyle/>
            <a:p>
              <a:endParaRPr lang="en-US" dirty="0"/>
            </a:p>
          </p:txBody>
        </p:sp>
        <p:sp>
          <p:nvSpPr>
            <p:cNvPr id="4" name="TextBox 4">
              <a:extLst>
                <a:ext uri="{FF2B5EF4-FFF2-40B4-BE49-F238E27FC236}">
                  <a16:creationId xmlns:a16="http://schemas.microsoft.com/office/drawing/2014/main" id="{E9A21058-EB4A-9CE6-74A5-939091413ECC}"/>
                </a:ext>
              </a:extLst>
            </p:cNvPr>
            <p:cNvSpPr txBox="1"/>
            <p:nvPr/>
          </p:nvSpPr>
          <p:spPr>
            <a:xfrm>
              <a:off x="0" y="-38100"/>
              <a:ext cx="726478" cy="80489"/>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a:extLst>
              <a:ext uri="{FF2B5EF4-FFF2-40B4-BE49-F238E27FC236}">
                <a16:creationId xmlns:a16="http://schemas.microsoft.com/office/drawing/2014/main" id="{8A210E68-C446-C2B5-0955-6D312A92D575}"/>
              </a:ext>
            </a:extLst>
          </p:cNvPr>
          <p:cNvSpPr txBox="1"/>
          <p:nvPr/>
        </p:nvSpPr>
        <p:spPr>
          <a:xfrm>
            <a:off x="1851813" y="4455621"/>
            <a:ext cx="11192536" cy="1031172"/>
          </a:xfrm>
          <a:prstGeom prst="rect">
            <a:avLst/>
          </a:prstGeom>
        </p:spPr>
        <p:txBody>
          <a:bodyPr lIns="0" tIns="0" rIns="0" bIns="0" rtlCol="0" anchor="t">
            <a:spAutoFit/>
          </a:bodyPr>
          <a:lstStyle/>
          <a:p>
            <a:pPr algn="l">
              <a:lnSpc>
                <a:spcPts val="7965"/>
              </a:lnSpc>
            </a:pPr>
            <a:r>
              <a:rPr lang="en-US" sz="7241" b="1" dirty="0">
                <a:solidFill>
                  <a:srgbClr val="FFFFFF"/>
                </a:solidFill>
                <a:latin typeface="Verdana Bold"/>
                <a:ea typeface="Verdana Bold"/>
                <a:cs typeface="Verdana Bold"/>
                <a:sym typeface="Verdana Bold"/>
              </a:rPr>
              <a:t>SUBMITTING A</a:t>
            </a:r>
          </a:p>
        </p:txBody>
      </p:sp>
      <p:sp>
        <p:nvSpPr>
          <p:cNvPr id="6" name="TextBox 6">
            <a:extLst>
              <a:ext uri="{FF2B5EF4-FFF2-40B4-BE49-F238E27FC236}">
                <a16:creationId xmlns:a16="http://schemas.microsoft.com/office/drawing/2014/main" id="{77148209-642B-3DC7-DDE9-A76081B9D664}"/>
              </a:ext>
            </a:extLst>
          </p:cNvPr>
          <p:cNvSpPr txBox="1"/>
          <p:nvPr/>
        </p:nvSpPr>
        <p:spPr>
          <a:xfrm>
            <a:off x="1851813" y="5323621"/>
            <a:ext cx="15407487" cy="1031172"/>
          </a:xfrm>
          <a:prstGeom prst="rect">
            <a:avLst/>
          </a:prstGeom>
        </p:spPr>
        <p:txBody>
          <a:bodyPr lIns="0" tIns="0" rIns="0" bIns="0" rtlCol="0" anchor="t">
            <a:spAutoFit/>
          </a:bodyPr>
          <a:lstStyle/>
          <a:p>
            <a:pPr algn="l">
              <a:lnSpc>
                <a:spcPts val="7965"/>
              </a:lnSpc>
            </a:pPr>
            <a:r>
              <a:rPr lang="en-US" sz="7241" b="1" dirty="0">
                <a:solidFill>
                  <a:srgbClr val="00122B"/>
                </a:solidFill>
                <a:latin typeface="Verdana Bold"/>
                <a:ea typeface="Verdana Bold"/>
                <a:cs typeface="Verdana Bold"/>
                <a:sym typeface="Verdana Bold"/>
              </a:rPr>
              <a:t>PROPOSAL</a:t>
            </a:r>
          </a:p>
        </p:txBody>
      </p:sp>
      <p:sp>
        <p:nvSpPr>
          <p:cNvPr id="7" name="Freeform 7">
            <a:extLst>
              <a:ext uri="{FF2B5EF4-FFF2-40B4-BE49-F238E27FC236}">
                <a16:creationId xmlns:a16="http://schemas.microsoft.com/office/drawing/2014/main" id="{40434FDB-C2CF-6F6A-D888-0601EAAA520B}"/>
              </a:ext>
            </a:extLst>
          </p:cNvPr>
          <p:cNvSpPr/>
          <p:nvPr/>
        </p:nvSpPr>
        <p:spPr>
          <a:xfrm>
            <a:off x="959676" y="395948"/>
            <a:ext cx="2827369" cy="1699511"/>
          </a:xfrm>
          <a:custGeom>
            <a:avLst/>
            <a:gdLst/>
            <a:ahLst/>
            <a:cxnLst/>
            <a:rect l="l" t="t" r="r" b="b"/>
            <a:pathLst>
              <a:path w="2827369" h="1699511">
                <a:moveTo>
                  <a:pt x="0" y="0"/>
                </a:moveTo>
                <a:lnTo>
                  <a:pt x="2827369" y="0"/>
                </a:lnTo>
                <a:lnTo>
                  <a:pt x="2827369" y="1699511"/>
                </a:lnTo>
                <a:lnTo>
                  <a:pt x="0" y="1699511"/>
                </a:lnTo>
                <a:lnTo>
                  <a:pt x="0" y="0"/>
                </a:lnTo>
                <a:close/>
              </a:path>
            </a:pathLst>
          </a:custGeom>
          <a:blipFill>
            <a:blip r:embed="rId3"/>
            <a:stretch>
              <a:fillRect/>
            </a:stretch>
          </a:blipFill>
        </p:spPr>
        <p:txBody>
          <a:bodyPr/>
          <a:lstStyle/>
          <a:p>
            <a:endParaRPr lang="en-US" dirty="0"/>
          </a:p>
        </p:txBody>
      </p:sp>
    </p:spTree>
    <p:custDataLst>
      <p:tags r:id="rId1"/>
    </p:custDataLst>
    <p:extLst>
      <p:ext uri="{BB962C8B-B14F-4D97-AF65-F5344CB8AC3E}">
        <p14:creationId xmlns:p14="http://schemas.microsoft.com/office/powerpoint/2010/main" val="719755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12B1F9DF-20F8-FC25-BEF3-483B4ED41812}"/>
              </a:ext>
            </a:extLst>
          </p:cNvPr>
          <p:cNvGrpSpPr/>
          <p:nvPr/>
        </p:nvGrpSpPr>
        <p:grpSpPr>
          <a:xfrm>
            <a:off x="714686" y="4610100"/>
            <a:ext cx="3593592" cy="2366074"/>
            <a:chOff x="582932" y="3158153"/>
            <a:chExt cx="3593592" cy="2366074"/>
          </a:xfrm>
          <a:solidFill>
            <a:srgbClr val="008EB5"/>
          </a:solidFill>
        </p:grpSpPr>
        <p:sp>
          <p:nvSpPr>
            <p:cNvPr id="3" name="Freeform 3"/>
            <p:cNvSpPr/>
            <p:nvPr/>
          </p:nvSpPr>
          <p:spPr>
            <a:xfrm>
              <a:off x="582932" y="3158153"/>
              <a:ext cx="3593592" cy="2366074"/>
            </a:xfrm>
            <a:prstGeom prst="roundRect">
              <a:avLst>
                <a:gd name="adj" fmla="val 11427"/>
              </a:avLst>
            </a:prstGeom>
            <a:grpFill/>
            <a:ln>
              <a:noFill/>
            </a:ln>
          </p:spPr>
          <p:txBody>
            <a:bodyPr/>
            <a:lstStyle/>
            <a:p>
              <a:endParaRPr lang="en-US" dirty="0"/>
            </a:p>
          </p:txBody>
        </p:sp>
        <p:sp>
          <p:nvSpPr>
            <p:cNvPr id="6" name="TextBox 6"/>
            <p:cNvSpPr txBox="1"/>
            <p:nvPr/>
          </p:nvSpPr>
          <p:spPr>
            <a:xfrm>
              <a:off x="1010990" y="3940484"/>
              <a:ext cx="2737477" cy="333233"/>
            </a:xfrm>
            <a:prstGeom prst="rect">
              <a:avLst/>
            </a:prstGeom>
            <a:grpFill/>
          </p:spPr>
          <p:txBody>
            <a:bodyPr lIns="0" tIns="0" rIns="0" bIns="0" rtlCol="0" anchor="t">
              <a:spAutoFit/>
            </a:bodyPr>
            <a:lstStyle/>
            <a:p>
              <a:pPr algn="l">
                <a:lnSpc>
                  <a:spcPts val="2862"/>
                </a:lnSpc>
              </a:pPr>
              <a:r>
                <a:rPr lang="en-US" sz="2044" dirty="0">
                  <a:solidFill>
                    <a:schemeClr val="bg1"/>
                  </a:solidFill>
                  <a:latin typeface="Verdana"/>
                  <a:ea typeface="Verdana"/>
                  <a:cs typeface="Verdana"/>
                  <a:sym typeface="Verdana"/>
                </a:rPr>
                <a:t>Log into AMP</a:t>
              </a:r>
            </a:p>
          </p:txBody>
        </p:sp>
      </p:grpSp>
      <p:sp>
        <p:nvSpPr>
          <p:cNvPr id="7" name="Freeform 7"/>
          <p:cNvSpPr/>
          <p:nvPr/>
        </p:nvSpPr>
        <p:spPr>
          <a:xfrm>
            <a:off x="4400460" y="5581274"/>
            <a:ext cx="669887" cy="434589"/>
          </a:xfrm>
          <a:custGeom>
            <a:avLst/>
            <a:gdLst/>
            <a:ahLst/>
            <a:cxnLst/>
            <a:rect l="l" t="t" r="r" b="b"/>
            <a:pathLst>
              <a:path w="669887" h="434589">
                <a:moveTo>
                  <a:pt x="0" y="0"/>
                </a:moveTo>
                <a:lnTo>
                  <a:pt x="669887" y="0"/>
                </a:lnTo>
                <a:lnTo>
                  <a:pt x="669887" y="434589"/>
                </a:lnTo>
                <a:lnTo>
                  <a:pt x="0" y="43458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38" name="Group 37">
            <a:extLst>
              <a:ext uri="{FF2B5EF4-FFF2-40B4-BE49-F238E27FC236}">
                <a16:creationId xmlns:a16="http://schemas.microsoft.com/office/drawing/2014/main" id="{2947EB9F-8FBF-4CCD-9F8B-F02BFCBB30B3}"/>
              </a:ext>
            </a:extLst>
          </p:cNvPr>
          <p:cNvGrpSpPr/>
          <p:nvPr/>
        </p:nvGrpSpPr>
        <p:grpSpPr>
          <a:xfrm>
            <a:off x="5124477" y="4610100"/>
            <a:ext cx="3591731" cy="2366074"/>
            <a:chOff x="5127245" y="3158153"/>
            <a:chExt cx="3591731" cy="2366074"/>
          </a:xfrm>
          <a:solidFill>
            <a:srgbClr val="008EB5"/>
          </a:solidFill>
        </p:grpSpPr>
        <p:sp>
          <p:nvSpPr>
            <p:cNvPr id="33" name="Freeform 3">
              <a:extLst>
                <a:ext uri="{FF2B5EF4-FFF2-40B4-BE49-F238E27FC236}">
                  <a16:creationId xmlns:a16="http://schemas.microsoft.com/office/drawing/2014/main" id="{24B01A0E-ED8A-9783-6BCF-89727D50E77D}"/>
                </a:ext>
              </a:extLst>
            </p:cNvPr>
            <p:cNvSpPr/>
            <p:nvPr/>
          </p:nvSpPr>
          <p:spPr>
            <a:xfrm>
              <a:off x="5127245" y="3158153"/>
              <a:ext cx="3591731" cy="2366074"/>
            </a:xfrm>
            <a:prstGeom prst="roundRect">
              <a:avLst>
                <a:gd name="adj" fmla="val 11427"/>
              </a:avLst>
            </a:prstGeom>
            <a:grpFill/>
            <a:ln>
              <a:noFill/>
            </a:ln>
          </p:spPr>
          <p:txBody>
            <a:bodyPr/>
            <a:lstStyle/>
            <a:p>
              <a:endParaRPr lang="en-US" dirty="0"/>
            </a:p>
          </p:txBody>
        </p:sp>
        <p:sp>
          <p:nvSpPr>
            <p:cNvPr id="12" name="TextBox 12"/>
            <p:cNvSpPr txBox="1"/>
            <p:nvPr/>
          </p:nvSpPr>
          <p:spPr>
            <a:xfrm>
              <a:off x="5554372" y="3616729"/>
              <a:ext cx="2737477" cy="1448923"/>
            </a:xfrm>
            <a:prstGeom prst="rect">
              <a:avLst/>
            </a:prstGeom>
            <a:grpFill/>
          </p:spPr>
          <p:txBody>
            <a:bodyPr lIns="0" tIns="0" rIns="0" bIns="0" rtlCol="0" anchor="t">
              <a:spAutoFit/>
            </a:bodyPr>
            <a:lstStyle/>
            <a:p>
              <a:pPr algn="l">
                <a:lnSpc>
                  <a:spcPts val="2862"/>
                </a:lnSpc>
              </a:pPr>
              <a:r>
                <a:rPr lang="en-US" sz="2044" dirty="0">
                  <a:solidFill>
                    <a:schemeClr val="bg1"/>
                  </a:solidFill>
                  <a:latin typeface="Verdana"/>
                  <a:ea typeface="Verdana"/>
                  <a:cs typeface="Verdana"/>
                  <a:sym typeface="Verdana"/>
                </a:rPr>
                <a:t>Click the respond button on the open solicitation within the listing.</a:t>
              </a:r>
            </a:p>
          </p:txBody>
        </p:sp>
      </p:grpSp>
      <p:sp>
        <p:nvSpPr>
          <p:cNvPr id="13" name="Freeform 13"/>
          <p:cNvSpPr/>
          <p:nvPr/>
        </p:nvSpPr>
        <p:spPr>
          <a:xfrm>
            <a:off x="8789364" y="5581274"/>
            <a:ext cx="669887" cy="434589"/>
          </a:xfrm>
          <a:custGeom>
            <a:avLst/>
            <a:gdLst/>
            <a:ahLst/>
            <a:cxnLst/>
            <a:rect l="l" t="t" r="r" b="b"/>
            <a:pathLst>
              <a:path w="669887" h="434589">
                <a:moveTo>
                  <a:pt x="0" y="0"/>
                </a:moveTo>
                <a:lnTo>
                  <a:pt x="669887" y="0"/>
                </a:lnTo>
                <a:lnTo>
                  <a:pt x="669887" y="434589"/>
                </a:lnTo>
                <a:lnTo>
                  <a:pt x="0" y="43458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39" name="Group 38">
            <a:extLst>
              <a:ext uri="{FF2B5EF4-FFF2-40B4-BE49-F238E27FC236}">
                <a16:creationId xmlns:a16="http://schemas.microsoft.com/office/drawing/2014/main" id="{50D2733C-54BE-14BF-9376-E0A20BBACEE2}"/>
              </a:ext>
            </a:extLst>
          </p:cNvPr>
          <p:cNvGrpSpPr/>
          <p:nvPr/>
        </p:nvGrpSpPr>
        <p:grpSpPr>
          <a:xfrm>
            <a:off x="9532407" y="4610100"/>
            <a:ext cx="3591731" cy="2366074"/>
            <a:chOff x="9401761" y="3158153"/>
            <a:chExt cx="3591731" cy="2366074"/>
          </a:xfrm>
          <a:solidFill>
            <a:srgbClr val="008EB5"/>
          </a:solidFill>
        </p:grpSpPr>
        <p:sp>
          <p:nvSpPr>
            <p:cNvPr id="35" name="Freeform 3">
              <a:extLst>
                <a:ext uri="{FF2B5EF4-FFF2-40B4-BE49-F238E27FC236}">
                  <a16:creationId xmlns:a16="http://schemas.microsoft.com/office/drawing/2014/main" id="{7DEFC1FB-E8A2-7F94-2EE5-0AF3F4B70E34}"/>
                </a:ext>
              </a:extLst>
            </p:cNvPr>
            <p:cNvSpPr/>
            <p:nvPr/>
          </p:nvSpPr>
          <p:spPr>
            <a:xfrm>
              <a:off x="9401761" y="3158153"/>
              <a:ext cx="3591731" cy="2366074"/>
            </a:xfrm>
            <a:prstGeom prst="roundRect">
              <a:avLst>
                <a:gd name="adj" fmla="val 11427"/>
              </a:avLst>
            </a:prstGeom>
            <a:grpFill/>
            <a:ln>
              <a:noFill/>
            </a:ln>
          </p:spPr>
          <p:txBody>
            <a:bodyPr/>
            <a:lstStyle/>
            <a:p>
              <a:endParaRPr lang="en-US" dirty="0"/>
            </a:p>
          </p:txBody>
        </p:sp>
        <p:sp>
          <p:nvSpPr>
            <p:cNvPr id="18" name="TextBox 18"/>
            <p:cNvSpPr txBox="1"/>
            <p:nvPr/>
          </p:nvSpPr>
          <p:spPr>
            <a:xfrm>
              <a:off x="9828888" y="3616729"/>
              <a:ext cx="2737477" cy="1448923"/>
            </a:xfrm>
            <a:prstGeom prst="rect">
              <a:avLst/>
            </a:prstGeom>
            <a:grpFill/>
          </p:spPr>
          <p:txBody>
            <a:bodyPr lIns="0" tIns="0" rIns="0" bIns="0" rtlCol="0" anchor="t">
              <a:spAutoFit/>
            </a:bodyPr>
            <a:lstStyle/>
            <a:p>
              <a:pPr algn="l">
                <a:lnSpc>
                  <a:spcPts val="2862"/>
                </a:lnSpc>
              </a:pPr>
              <a:r>
                <a:rPr lang="en-US" sz="2044" dirty="0">
                  <a:solidFill>
                    <a:schemeClr val="bg1"/>
                  </a:solidFill>
                  <a:latin typeface="Verdana"/>
                  <a:ea typeface="Verdana"/>
                  <a:cs typeface="Verdana"/>
                  <a:sym typeface="Verdana"/>
                </a:rPr>
                <a:t>Fill out submission form associated with the solicitation you are submitting to.</a:t>
              </a:r>
            </a:p>
          </p:txBody>
        </p:sp>
      </p:grpSp>
      <p:sp>
        <p:nvSpPr>
          <p:cNvPr id="19" name="Freeform 19"/>
          <p:cNvSpPr/>
          <p:nvPr/>
        </p:nvSpPr>
        <p:spPr>
          <a:xfrm>
            <a:off x="13197294" y="5581274"/>
            <a:ext cx="669887" cy="434589"/>
          </a:xfrm>
          <a:custGeom>
            <a:avLst/>
            <a:gdLst/>
            <a:ahLst/>
            <a:cxnLst/>
            <a:rect l="l" t="t" r="r" b="b"/>
            <a:pathLst>
              <a:path w="669887" h="434589">
                <a:moveTo>
                  <a:pt x="0" y="0"/>
                </a:moveTo>
                <a:lnTo>
                  <a:pt x="669887" y="0"/>
                </a:lnTo>
                <a:lnTo>
                  <a:pt x="669887" y="434589"/>
                </a:lnTo>
                <a:lnTo>
                  <a:pt x="0" y="43458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40" name="Group 39">
            <a:extLst>
              <a:ext uri="{FF2B5EF4-FFF2-40B4-BE49-F238E27FC236}">
                <a16:creationId xmlns:a16="http://schemas.microsoft.com/office/drawing/2014/main" id="{3ABF5561-BB8B-4117-3F07-D037D5D4117D}"/>
              </a:ext>
            </a:extLst>
          </p:cNvPr>
          <p:cNvGrpSpPr/>
          <p:nvPr/>
        </p:nvGrpSpPr>
        <p:grpSpPr>
          <a:xfrm>
            <a:off x="13940338" y="4610100"/>
            <a:ext cx="3591731" cy="2366074"/>
            <a:chOff x="13808584" y="3158153"/>
            <a:chExt cx="3591731" cy="2366074"/>
          </a:xfrm>
          <a:solidFill>
            <a:srgbClr val="008EB5"/>
          </a:solidFill>
        </p:grpSpPr>
        <p:sp>
          <p:nvSpPr>
            <p:cNvPr id="27" name="Freeform 3">
              <a:extLst>
                <a:ext uri="{FF2B5EF4-FFF2-40B4-BE49-F238E27FC236}">
                  <a16:creationId xmlns:a16="http://schemas.microsoft.com/office/drawing/2014/main" id="{598FFB77-3E66-B442-AA6F-D7D5417C4207}"/>
                </a:ext>
              </a:extLst>
            </p:cNvPr>
            <p:cNvSpPr/>
            <p:nvPr/>
          </p:nvSpPr>
          <p:spPr>
            <a:xfrm>
              <a:off x="13808584" y="3158153"/>
              <a:ext cx="3591731" cy="2366074"/>
            </a:xfrm>
            <a:prstGeom prst="roundRect">
              <a:avLst>
                <a:gd name="adj" fmla="val 11427"/>
              </a:avLst>
            </a:prstGeom>
            <a:grpFill/>
            <a:ln>
              <a:noFill/>
            </a:ln>
          </p:spPr>
          <p:txBody>
            <a:bodyPr/>
            <a:lstStyle/>
            <a:p>
              <a:endParaRPr lang="en-US" dirty="0"/>
            </a:p>
          </p:txBody>
        </p:sp>
        <p:sp>
          <p:nvSpPr>
            <p:cNvPr id="24" name="TextBox 24"/>
            <p:cNvSpPr txBox="1"/>
            <p:nvPr/>
          </p:nvSpPr>
          <p:spPr>
            <a:xfrm>
              <a:off x="14235712" y="3430781"/>
              <a:ext cx="2737477" cy="1820819"/>
            </a:xfrm>
            <a:prstGeom prst="rect">
              <a:avLst/>
            </a:prstGeom>
            <a:grpFill/>
          </p:spPr>
          <p:txBody>
            <a:bodyPr lIns="0" tIns="0" rIns="0" bIns="0" rtlCol="0" anchor="t">
              <a:spAutoFit/>
            </a:bodyPr>
            <a:lstStyle/>
            <a:p>
              <a:pPr algn="l">
                <a:lnSpc>
                  <a:spcPts val="2862"/>
                </a:lnSpc>
              </a:pPr>
              <a:r>
                <a:rPr lang="en-US" sz="2044" dirty="0">
                  <a:solidFill>
                    <a:schemeClr val="bg1"/>
                  </a:solidFill>
                  <a:latin typeface="Verdana"/>
                  <a:ea typeface="Verdana"/>
                  <a:cs typeface="Verdana"/>
                  <a:sym typeface="Verdana"/>
                </a:rPr>
                <a:t>Save frequently and ensure, when completed, to hit the submit summary proposal button.</a:t>
              </a:r>
            </a:p>
          </p:txBody>
        </p:sp>
      </p:grpSp>
      <p:sp>
        <p:nvSpPr>
          <p:cNvPr id="26" name="TextBox 26"/>
          <p:cNvSpPr txBox="1"/>
          <p:nvPr/>
        </p:nvSpPr>
        <p:spPr>
          <a:xfrm>
            <a:off x="8266778" y="1026460"/>
            <a:ext cx="9265291" cy="1000274"/>
          </a:xfrm>
          <a:prstGeom prst="rect">
            <a:avLst/>
          </a:prstGeom>
        </p:spPr>
        <p:txBody>
          <a:bodyPr lIns="0" tIns="0" rIns="0" bIns="0" rtlCol="0" anchor="t">
            <a:spAutoFit/>
          </a:bodyPr>
          <a:lstStyle/>
          <a:p>
            <a:pPr algn="r">
              <a:lnSpc>
                <a:spcPts val="3947"/>
              </a:lnSpc>
            </a:pPr>
            <a:r>
              <a:rPr lang="en-US" sz="4200" b="1" dirty="0">
                <a:solidFill>
                  <a:srgbClr val="008EB5"/>
                </a:solidFill>
                <a:latin typeface="Verdana Bold"/>
                <a:ea typeface="Verdana Bold"/>
                <a:cs typeface="Verdana Bold"/>
                <a:sym typeface="Verdana Bold"/>
              </a:rPr>
              <a:t>Submission to NSRP Solicitation</a:t>
            </a:r>
          </a:p>
        </p:txBody>
      </p:sp>
      <p:grpSp>
        <p:nvGrpSpPr>
          <p:cNvPr id="28" name="Group 28"/>
          <p:cNvGrpSpPr/>
          <p:nvPr/>
        </p:nvGrpSpPr>
        <p:grpSpPr>
          <a:xfrm>
            <a:off x="1651857" y="2121582"/>
            <a:ext cx="1856645" cy="68071"/>
            <a:chOff x="0" y="0"/>
            <a:chExt cx="488993" cy="17928"/>
          </a:xfrm>
        </p:grpSpPr>
        <p:sp>
          <p:nvSpPr>
            <p:cNvPr id="29" name="Freeform 29"/>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30" name="TextBox 30"/>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31" name="Freeform 31"/>
          <p:cNvSpPr/>
          <p:nvPr/>
        </p:nvSpPr>
        <p:spPr>
          <a:xfrm>
            <a:off x="1651857" y="938891"/>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4"/>
            <a:stretch>
              <a:fillRect/>
            </a:stretch>
          </a:blipFill>
        </p:spPr>
        <p:txBody>
          <a:bodyPr/>
          <a:lstStyle/>
          <a:p>
            <a:endParaRPr lang="en-US" dirty="0"/>
          </a:p>
        </p:txBody>
      </p:sp>
      <p:grpSp>
        <p:nvGrpSpPr>
          <p:cNvPr id="41" name="Group 11">
            <a:extLst>
              <a:ext uri="{FF2B5EF4-FFF2-40B4-BE49-F238E27FC236}">
                <a16:creationId xmlns:a16="http://schemas.microsoft.com/office/drawing/2014/main" id="{4313D7AD-F144-B65C-939B-7563402BC8FB}"/>
              </a:ext>
            </a:extLst>
          </p:cNvPr>
          <p:cNvGrpSpPr/>
          <p:nvPr/>
        </p:nvGrpSpPr>
        <p:grpSpPr>
          <a:xfrm>
            <a:off x="12695875" y="8226786"/>
            <a:ext cx="5482509" cy="2037717"/>
            <a:chOff x="0" y="0"/>
            <a:chExt cx="7310013" cy="2716956"/>
          </a:xfrm>
        </p:grpSpPr>
        <p:sp>
          <p:nvSpPr>
            <p:cNvPr id="42" name="Freeform 12">
              <a:extLst>
                <a:ext uri="{FF2B5EF4-FFF2-40B4-BE49-F238E27FC236}">
                  <a16:creationId xmlns:a16="http://schemas.microsoft.com/office/drawing/2014/main" id="{FB414157-9714-09FE-76BB-28570C095527}"/>
                </a:ext>
              </a:extLst>
            </p:cNvPr>
            <p:cNvSpPr/>
            <p:nvPr/>
          </p:nvSpPr>
          <p:spPr>
            <a:xfrm>
              <a:off x="0" y="0"/>
              <a:ext cx="7310013" cy="2716956"/>
            </a:xfrm>
            <a:custGeom>
              <a:avLst/>
              <a:gdLst/>
              <a:ahLst/>
              <a:cxnLst/>
              <a:rect l="l" t="t" r="r" b="b"/>
              <a:pathLst>
                <a:path w="7310013" h="2716956">
                  <a:moveTo>
                    <a:pt x="0" y="0"/>
                  </a:moveTo>
                  <a:lnTo>
                    <a:pt x="7310013" y="0"/>
                  </a:lnTo>
                  <a:lnTo>
                    <a:pt x="7310013" y="2716956"/>
                  </a:lnTo>
                  <a:lnTo>
                    <a:pt x="0" y="2716956"/>
                  </a:lnTo>
                  <a:lnTo>
                    <a:pt x="0" y="0"/>
                  </a:lnTo>
                  <a:close/>
                </a:path>
              </a:pathLst>
            </a:custGeom>
            <a:blipFill>
              <a:blip>
                <a:alphaModFix amt="12000"/>
                <a:extLst>
                  <a:ext uri="{96DAC541-7B7A-43D3-8B79-37D633B846F1}">
                    <asvg:svgBlip xmlns:asvg="http://schemas.microsoft.com/office/drawing/2016/SVG/main" r:embed="rId5"/>
                  </a:ext>
                </a:extLst>
              </a:blip>
              <a:stretch>
                <a:fillRect r="-13216" b="-101931"/>
              </a:stretch>
            </a:blipFill>
          </p:spPr>
          <p:txBody>
            <a:bodyPr/>
            <a:lstStyle/>
            <a:p>
              <a:endParaRPr lang="en-US" dirty="0"/>
            </a:p>
          </p:txBody>
        </p:sp>
        <p:sp>
          <p:nvSpPr>
            <p:cNvPr id="43" name="Freeform 13">
              <a:extLst>
                <a:ext uri="{FF2B5EF4-FFF2-40B4-BE49-F238E27FC236}">
                  <a16:creationId xmlns:a16="http://schemas.microsoft.com/office/drawing/2014/main" id="{1240DA21-5406-859C-4365-89189661240A}"/>
                </a:ext>
              </a:extLst>
            </p:cNvPr>
            <p:cNvSpPr/>
            <p:nvPr/>
          </p:nvSpPr>
          <p:spPr>
            <a:xfrm>
              <a:off x="2466109" y="842148"/>
              <a:ext cx="4053562" cy="1497667"/>
            </a:xfrm>
            <a:custGeom>
              <a:avLst/>
              <a:gdLst/>
              <a:ahLst/>
              <a:cxnLst/>
              <a:rect l="l" t="t" r="r" b="b"/>
              <a:pathLst>
                <a:path w="4053562" h="1497667">
                  <a:moveTo>
                    <a:pt x="0" y="0"/>
                  </a:moveTo>
                  <a:lnTo>
                    <a:pt x="4053562" y="0"/>
                  </a:lnTo>
                  <a:lnTo>
                    <a:pt x="4053562" y="1497668"/>
                  </a:lnTo>
                  <a:lnTo>
                    <a:pt x="0" y="1497668"/>
                  </a:lnTo>
                  <a:lnTo>
                    <a:pt x="0" y="0"/>
                  </a:lnTo>
                  <a:close/>
                </a:path>
              </a:pathLst>
            </a:custGeom>
            <a:blipFill>
              <a:blip r:embed="rId6"/>
              <a:stretch>
                <a:fillRect t="-85901" b="-84756"/>
              </a:stretch>
            </a:blipFill>
          </p:spPr>
          <p:txBody>
            <a:bodyPr/>
            <a:lstStyle/>
            <a:p>
              <a:endParaRPr lang="en-US" dirty="0"/>
            </a:p>
          </p:txBody>
        </p: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66CB6-17C1-CECB-E97C-F579DF5781CC}"/>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6FC7D5AD-B9ED-1FFB-D8B7-0841AF69DB70}"/>
              </a:ext>
            </a:extLst>
          </p:cNvPr>
          <p:cNvSpPr txBox="1"/>
          <p:nvPr/>
        </p:nvSpPr>
        <p:spPr>
          <a:xfrm>
            <a:off x="304800" y="3227682"/>
            <a:ext cx="6440277" cy="3350341"/>
          </a:xfrm>
          <a:prstGeom prst="rect">
            <a:avLst/>
          </a:prstGeom>
          <a:noFill/>
        </p:spPr>
        <p:txBody>
          <a:bodyPr wrap="square">
            <a:spAutoFit/>
          </a:bodyPr>
          <a:lstStyle/>
          <a:p>
            <a:pPr>
              <a:lnSpc>
                <a:spcPts val="3499"/>
              </a:lnSpc>
              <a:spcAft>
                <a:spcPts val="1200"/>
              </a:spcAft>
              <a:defRPr/>
            </a:pPr>
            <a:r>
              <a:rPr lang="en-US" sz="2800" b="1" dirty="0">
                <a:latin typeface="Verdana Bold"/>
                <a:ea typeface="Verdana Bold"/>
                <a:cs typeface="Verdana Bold"/>
                <a:sym typeface="Verdana Bold"/>
              </a:rPr>
              <a:t>Response to Solicitation | </a:t>
            </a:r>
          </a:p>
          <a:p>
            <a:pPr marL="457200" marR="0" lvl="0" indent="-457200" algn="l" defTabSz="914400" rtl="0" eaLnBrk="1" fontAlgn="auto" latinLnBrk="0" hangingPunct="1">
              <a:lnSpc>
                <a:spcPts val="3499"/>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Bold"/>
                <a:sym typeface="Verdana Bold"/>
              </a:rPr>
              <a:t>Go to the “</a:t>
            </a:r>
            <a:r>
              <a:rPr kumimoji="0" lang="en-US" sz="24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Bold"/>
                <a:sym typeface="Verdana Bold"/>
              </a:rPr>
              <a:t>Open Solicitations</a:t>
            </a:r>
            <a:r>
              <a:rPr kumimoji="0" lang="en-US"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Bold"/>
                <a:sym typeface="Verdana Bold"/>
              </a:rPr>
              <a:t>” section on home page. </a:t>
            </a:r>
          </a:p>
          <a:p>
            <a:pPr marL="457200" marR="0" lvl="0" indent="-457200" algn="l" defTabSz="914400" rtl="0" eaLnBrk="1" fontAlgn="auto" latinLnBrk="0" hangingPunct="1">
              <a:lnSpc>
                <a:spcPts val="3499"/>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Bold"/>
                <a:sym typeface="Verdana Bold"/>
              </a:rPr>
              <a:t>Click “</a:t>
            </a:r>
            <a:r>
              <a:rPr kumimoji="0" lang="en-US" sz="24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Bold"/>
                <a:sym typeface="Verdana Bold"/>
              </a:rPr>
              <a:t>Respond</a:t>
            </a:r>
            <a:r>
              <a:rPr kumimoji="0" lang="en-US"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Bold"/>
                <a:sym typeface="Verdana Bold"/>
              </a:rPr>
              <a:t>” on the desired solicitation to prepare a proposal submission.</a:t>
            </a:r>
          </a:p>
          <a:p>
            <a:pPr>
              <a:lnSpc>
                <a:spcPts val="3499"/>
              </a:lnSpc>
            </a:pPr>
            <a:endParaRPr lang="en-US" sz="2800" dirty="0">
              <a:solidFill>
                <a:srgbClr val="10519A"/>
              </a:solidFill>
              <a:latin typeface="Verdana" panose="020B0604030504040204" pitchFamily="34" charset="0"/>
              <a:ea typeface="Verdana" panose="020B0604030504040204" pitchFamily="34" charset="0"/>
              <a:cs typeface="Verdana Bold"/>
              <a:sym typeface="Verdana Bold"/>
            </a:endParaRPr>
          </a:p>
        </p:txBody>
      </p:sp>
      <p:sp>
        <p:nvSpPr>
          <p:cNvPr id="10" name="TextBox 26">
            <a:extLst>
              <a:ext uri="{FF2B5EF4-FFF2-40B4-BE49-F238E27FC236}">
                <a16:creationId xmlns:a16="http://schemas.microsoft.com/office/drawing/2014/main" id="{3AB7EA5C-4279-3700-1FAB-FE113A79D0B8}"/>
              </a:ext>
            </a:extLst>
          </p:cNvPr>
          <p:cNvSpPr txBox="1"/>
          <p:nvPr/>
        </p:nvSpPr>
        <p:spPr>
          <a:xfrm>
            <a:off x="8266778" y="1026460"/>
            <a:ext cx="9265291" cy="1000274"/>
          </a:xfrm>
          <a:prstGeom prst="rect">
            <a:avLst/>
          </a:prstGeom>
        </p:spPr>
        <p:txBody>
          <a:bodyPr lIns="0" tIns="0" rIns="0" bIns="0" rtlCol="0" anchor="t">
            <a:spAutoFit/>
          </a:bodyPr>
          <a:lstStyle/>
          <a:p>
            <a:pPr algn="r">
              <a:lnSpc>
                <a:spcPts val="3947"/>
              </a:lnSpc>
            </a:pPr>
            <a:r>
              <a:rPr lang="en-US" sz="4200" b="1" dirty="0">
                <a:solidFill>
                  <a:srgbClr val="008EB5"/>
                </a:solidFill>
                <a:latin typeface="Verdana Bold"/>
                <a:ea typeface="Verdana Bold"/>
                <a:cs typeface="Verdana Bold"/>
                <a:sym typeface="Verdana Bold"/>
              </a:rPr>
              <a:t>Submission to NSRP Solicitation</a:t>
            </a:r>
          </a:p>
        </p:txBody>
      </p:sp>
      <p:grpSp>
        <p:nvGrpSpPr>
          <p:cNvPr id="11" name="Group 28">
            <a:extLst>
              <a:ext uri="{FF2B5EF4-FFF2-40B4-BE49-F238E27FC236}">
                <a16:creationId xmlns:a16="http://schemas.microsoft.com/office/drawing/2014/main" id="{E8ED4E63-9A33-9A9C-606E-CE014FE9B039}"/>
              </a:ext>
            </a:extLst>
          </p:cNvPr>
          <p:cNvGrpSpPr/>
          <p:nvPr/>
        </p:nvGrpSpPr>
        <p:grpSpPr>
          <a:xfrm>
            <a:off x="1651857" y="2121582"/>
            <a:ext cx="1856645" cy="68071"/>
            <a:chOff x="0" y="0"/>
            <a:chExt cx="488993" cy="17928"/>
          </a:xfrm>
        </p:grpSpPr>
        <p:sp>
          <p:nvSpPr>
            <p:cNvPr id="13" name="Freeform 29">
              <a:extLst>
                <a:ext uri="{FF2B5EF4-FFF2-40B4-BE49-F238E27FC236}">
                  <a16:creationId xmlns:a16="http://schemas.microsoft.com/office/drawing/2014/main" id="{5BB16F07-F016-DAF5-F4C5-CB7C1C204617}"/>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14" name="TextBox 30">
              <a:extLst>
                <a:ext uri="{FF2B5EF4-FFF2-40B4-BE49-F238E27FC236}">
                  <a16:creationId xmlns:a16="http://schemas.microsoft.com/office/drawing/2014/main" id="{7F79C72C-CBBA-88A4-BCBE-CEB2F70080FF}"/>
                </a:ext>
              </a:extLst>
            </p:cNvPr>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15" name="Freeform 31">
            <a:extLst>
              <a:ext uri="{FF2B5EF4-FFF2-40B4-BE49-F238E27FC236}">
                <a16:creationId xmlns:a16="http://schemas.microsoft.com/office/drawing/2014/main" id="{A6CE914A-AC5F-EAF9-E4B8-5A6854C9A5D4}"/>
              </a:ext>
            </a:extLst>
          </p:cNvPr>
          <p:cNvSpPr/>
          <p:nvPr/>
        </p:nvSpPr>
        <p:spPr>
          <a:xfrm>
            <a:off x="1651857" y="938891"/>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3"/>
            <a:stretch>
              <a:fillRect/>
            </a:stretch>
          </a:blipFill>
        </p:spPr>
        <p:txBody>
          <a:bodyPr/>
          <a:lstStyle/>
          <a:p>
            <a:endParaRPr lang="en-US" dirty="0"/>
          </a:p>
        </p:txBody>
      </p:sp>
      <p:grpSp>
        <p:nvGrpSpPr>
          <p:cNvPr id="19" name="Group 11">
            <a:extLst>
              <a:ext uri="{FF2B5EF4-FFF2-40B4-BE49-F238E27FC236}">
                <a16:creationId xmlns:a16="http://schemas.microsoft.com/office/drawing/2014/main" id="{D23E611A-E297-21FF-B328-0639DD151357}"/>
              </a:ext>
            </a:extLst>
          </p:cNvPr>
          <p:cNvGrpSpPr/>
          <p:nvPr/>
        </p:nvGrpSpPr>
        <p:grpSpPr>
          <a:xfrm>
            <a:off x="12695875" y="8226786"/>
            <a:ext cx="5482509" cy="2037717"/>
            <a:chOff x="0" y="0"/>
            <a:chExt cx="7310013" cy="2716956"/>
          </a:xfrm>
        </p:grpSpPr>
        <p:sp>
          <p:nvSpPr>
            <p:cNvPr id="20" name="Freeform 12">
              <a:extLst>
                <a:ext uri="{FF2B5EF4-FFF2-40B4-BE49-F238E27FC236}">
                  <a16:creationId xmlns:a16="http://schemas.microsoft.com/office/drawing/2014/main" id="{8174B0ED-1A9F-C22D-4772-BD718E6B95E5}"/>
                </a:ext>
              </a:extLst>
            </p:cNvPr>
            <p:cNvSpPr/>
            <p:nvPr/>
          </p:nvSpPr>
          <p:spPr>
            <a:xfrm>
              <a:off x="0" y="0"/>
              <a:ext cx="7310013" cy="2716956"/>
            </a:xfrm>
            <a:custGeom>
              <a:avLst/>
              <a:gdLst/>
              <a:ahLst/>
              <a:cxnLst/>
              <a:rect l="l" t="t" r="r" b="b"/>
              <a:pathLst>
                <a:path w="7310013" h="2716956">
                  <a:moveTo>
                    <a:pt x="0" y="0"/>
                  </a:moveTo>
                  <a:lnTo>
                    <a:pt x="7310013" y="0"/>
                  </a:lnTo>
                  <a:lnTo>
                    <a:pt x="7310013" y="2716956"/>
                  </a:lnTo>
                  <a:lnTo>
                    <a:pt x="0" y="2716956"/>
                  </a:lnTo>
                  <a:lnTo>
                    <a:pt x="0" y="0"/>
                  </a:lnTo>
                  <a:close/>
                </a:path>
              </a:pathLst>
            </a:custGeom>
            <a:blipFill>
              <a:blip>
                <a:alphaModFix amt="12000"/>
                <a:extLst>
                  <a:ext uri="{96DAC541-7B7A-43D3-8B79-37D633B846F1}">
                    <asvg:svgBlip xmlns:asvg="http://schemas.microsoft.com/office/drawing/2016/SVG/main" r:embed="rId4"/>
                  </a:ext>
                </a:extLst>
              </a:blip>
              <a:stretch>
                <a:fillRect r="-13216" b="-101931"/>
              </a:stretch>
            </a:blipFill>
          </p:spPr>
          <p:txBody>
            <a:bodyPr/>
            <a:lstStyle/>
            <a:p>
              <a:endParaRPr lang="en-US" dirty="0"/>
            </a:p>
          </p:txBody>
        </p:sp>
        <p:sp>
          <p:nvSpPr>
            <p:cNvPr id="21" name="Freeform 13">
              <a:extLst>
                <a:ext uri="{FF2B5EF4-FFF2-40B4-BE49-F238E27FC236}">
                  <a16:creationId xmlns:a16="http://schemas.microsoft.com/office/drawing/2014/main" id="{2637C2A2-4E5D-C4C9-4903-90C207E2FAF4}"/>
                </a:ext>
              </a:extLst>
            </p:cNvPr>
            <p:cNvSpPr/>
            <p:nvPr/>
          </p:nvSpPr>
          <p:spPr>
            <a:xfrm>
              <a:off x="2466109" y="842148"/>
              <a:ext cx="4053562" cy="1497667"/>
            </a:xfrm>
            <a:custGeom>
              <a:avLst/>
              <a:gdLst/>
              <a:ahLst/>
              <a:cxnLst/>
              <a:rect l="l" t="t" r="r" b="b"/>
              <a:pathLst>
                <a:path w="4053562" h="1497667">
                  <a:moveTo>
                    <a:pt x="0" y="0"/>
                  </a:moveTo>
                  <a:lnTo>
                    <a:pt x="4053562" y="0"/>
                  </a:lnTo>
                  <a:lnTo>
                    <a:pt x="4053562" y="1497668"/>
                  </a:lnTo>
                  <a:lnTo>
                    <a:pt x="0" y="1497668"/>
                  </a:lnTo>
                  <a:lnTo>
                    <a:pt x="0" y="0"/>
                  </a:lnTo>
                  <a:close/>
                </a:path>
              </a:pathLst>
            </a:custGeom>
            <a:blipFill>
              <a:blip r:embed="rId5"/>
              <a:stretch>
                <a:fillRect t="-85901" b="-84756"/>
              </a:stretch>
            </a:blipFill>
          </p:spPr>
          <p:txBody>
            <a:bodyPr/>
            <a:lstStyle/>
            <a:p>
              <a:endParaRPr lang="en-US" dirty="0"/>
            </a:p>
          </p:txBody>
        </p:sp>
      </p:grpSp>
      <p:pic>
        <p:nvPicPr>
          <p:cNvPr id="3" name="Picture 2">
            <a:extLst>
              <a:ext uri="{FF2B5EF4-FFF2-40B4-BE49-F238E27FC236}">
                <a16:creationId xmlns:a16="http://schemas.microsoft.com/office/drawing/2014/main" id="{DE180779-A4E6-D860-0F4E-299503EB0C52}"/>
              </a:ext>
            </a:extLst>
          </p:cNvPr>
          <p:cNvPicPr>
            <a:picLocks noChangeAspect="1"/>
          </p:cNvPicPr>
          <p:nvPr/>
        </p:nvPicPr>
        <p:blipFill>
          <a:blip r:embed="rId6"/>
          <a:stretch>
            <a:fillRect/>
          </a:stretch>
        </p:blipFill>
        <p:spPr>
          <a:xfrm>
            <a:off x="6525716" y="2738779"/>
            <a:ext cx="11350882" cy="520515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79350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A922B-364F-5A11-CB8D-33383C68F01B}"/>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C3BF63BA-2DF0-C00A-DDFC-15E3397839EB}"/>
              </a:ext>
            </a:extLst>
          </p:cNvPr>
          <p:cNvSpPr txBox="1"/>
          <p:nvPr/>
        </p:nvSpPr>
        <p:spPr>
          <a:xfrm>
            <a:off x="990600" y="3227682"/>
            <a:ext cx="14097000" cy="1475469"/>
          </a:xfrm>
          <a:prstGeom prst="rect">
            <a:avLst/>
          </a:prstGeom>
          <a:noFill/>
        </p:spPr>
        <p:txBody>
          <a:bodyPr wrap="square">
            <a:spAutoFit/>
          </a:bodyPr>
          <a:lstStyle/>
          <a:p>
            <a:pPr>
              <a:lnSpc>
                <a:spcPts val="3499"/>
              </a:lnSpc>
              <a:spcAft>
                <a:spcPts val="1200"/>
              </a:spcAft>
              <a:defRPr/>
            </a:pPr>
            <a:r>
              <a:rPr lang="en-US" sz="2800" b="1" dirty="0">
                <a:latin typeface="Verdana Bold"/>
                <a:ea typeface="Verdana Bold"/>
                <a:cs typeface="Verdana Bold"/>
                <a:sym typeface="Verdana Bold"/>
              </a:rPr>
              <a:t>Response to Solicitation | </a:t>
            </a:r>
          </a:p>
          <a:p>
            <a:pPr marL="457200" indent="-457200" fontAlgn="base">
              <a:buFont typeface="+mj-lt"/>
              <a:buAutoNum type="arabicPeriod" startAt="3"/>
            </a:pPr>
            <a:r>
              <a:rPr lang="en-US" sz="2400" dirty="0">
                <a:latin typeface="Verdana" panose="020B0604030504040204" pitchFamily="34" charset="0"/>
                <a:ea typeface="Verdana" panose="020B0604030504040204" pitchFamily="34" charset="0"/>
              </a:rPr>
              <a:t>Click “</a:t>
            </a:r>
            <a:r>
              <a:rPr lang="en-US" sz="2400" b="1" dirty="0">
                <a:latin typeface="Verdana" panose="020B0604030504040204" pitchFamily="34" charset="0"/>
                <a:ea typeface="Verdana" panose="020B0604030504040204" pitchFamily="34" charset="0"/>
              </a:rPr>
              <a:t>Proceed</a:t>
            </a:r>
            <a:r>
              <a:rPr lang="en-US" sz="2400" dirty="0">
                <a:latin typeface="Verdana" panose="020B0604030504040204" pitchFamily="34" charset="0"/>
                <a:ea typeface="Verdana" panose="020B0604030504040204" pitchFamily="34" charset="0"/>
              </a:rPr>
              <a:t>” in the “</a:t>
            </a:r>
            <a:r>
              <a:rPr lang="en-US" sz="2400" b="1" dirty="0">
                <a:latin typeface="Verdana" panose="020B0604030504040204" pitchFamily="34" charset="0"/>
                <a:ea typeface="Verdana" panose="020B0604030504040204" pitchFamily="34" charset="0"/>
              </a:rPr>
              <a:t>Attention</a:t>
            </a:r>
            <a:r>
              <a:rPr lang="en-US" sz="2400" dirty="0">
                <a:latin typeface="Verdana" panose="020B0604030504040204" pitchFamily="34" charset="0"/>
                <a:ea typeface="Verdana" panose="020B0604030504040204" pitchFamily="34" charset="0"/>
              </a:rPr>
              <a:t>” pop-up box. </a:t>
            </a:r>
            <a:r>
              <a:rPr lang="en-US" sz="2400" dirty="0"/>
              <a:t>​</a:t>
            </a:r>
          </a:p>
          <a:p>
            <a:pPr>
              <a:lnSpc>
                <a:spcPts val="3499"/>
              </a:lnSpc>
            </a:pPr>
            <a:endParaRPr lang="en-US" sz="2800" dirty="0">
              <a:solidFill>
                <a:srgbClr val="10519A"/>
              </a:solidFill>
              <a:latin typeface="Verdana" panose="020B0604030504040204" pitchFamily="34" charset="0"/>
              <a:ea typeface="Verdana" panose="020B0604030504040204" pitchFamily="34" charset="0"/>
              <a:cs typeface="Verdana Bold"/>
              <a:sym typeface="Verdana Bold"/>
            </a:endParaRPr>
          </a:p>
        </p:txBody>
      </p:sp>
      <p:sp>
        <p:nvSpPr>
          <p:cNvPr id="10" name="TextBox 26">
            <a:extLst>
              <a:ext uri="{FF2B5EF4-FFF2-40B4-BE49-F238E27FC236}">
                <a16:creationId xmlns:a16="http://schemas.microsoft.com/office/drawing/2014/main" id="{7EBD8E35-6C4E-6A05-3ED7-1C21BECCA18A}"/>
              </a:ext>
            </a:extLst>
          </p:cNvPr>
          <p:cNvSpPr txBox="1"/>
          <p:nvPr/>
        </p:nvSpPr>
        <p:spPr>
          <a:xfrm>
            <a:off x="8266778" y="1026460"/>
            <a:ext cx="9265291" cy="1000274"/>
          </a:xfrm>
          <a:prstGeom prst="rect">
            <a:avLst/>
          </a:prstGeom>
        </p:spPr>
        <p:txBody>
          <a:bodyPr lIns="0" tIns="0" rIns="0" bIns="0" rtlCol="0" anchor="t">
            <a:spAutoFit/>
          </a:bodyPr>
          <a:lstStyle/>
          <a:p>
            <a:pPr algn="r">
              <a:lnSpc>
                <a:spcPts val="3947"/>
              </a:lnSpc>
            </a:pPr>
            <a:r>
              <a:rPr lang="en-US" sz="4200" b="1" dirty="0">
                <a:solidFill>
                  <a:srgbClr val="008EB5"/>
                </a:solidFill>
                <a:latin typeface="Verdana Bold"/>
                <a:ea typeface="Verdana Bold"/>
                <a:cs typeface="Verdana Bold"/>
                <a:sym typeface="Verdana Bold"/>
              </a:rPr>
              <a:t>Submission to NSRP Solicitation</a:t>
            </a:r>
          </a:p>
        </p:txBody>
      </p:sp>
      <p:grpSp>
        <p:nvGrpSpPr>
          <p:cNvPr id="11" name="Group 28">
            <a:extLst>
              <a:ext uri="{FF2B5EF4-FFF2-40B4-BE49-F238E27FC236}">
                <a16:creationId xmlns:a16="http://schemas.microsoft.com/office/drawing/2014/main" id="{235B303A-2EDB-21E5-E266-3C877D3E620F}"/>
              </a:ext>
            </a:extLst>
          </p:cNvPr>
          <p:cNvGrpSpPr/>
          <p:nvPr/>
        </p:nvGrpSpPr>
        <p:grpSpPr>
          <a:xfrm>
            <a:off x="1651857" y="2121582"/>
            <a:ext cx="1856645" cy="68071"/>
            <a:chOff x="0" y="0"/>
            <a:chExt cx="488993" cy="17928"/>
          </a:xfrm>
        </p:grpSpPr>
        <p:sp>
          <p:nvSpPr>
            <p:cNvPr id="13" name="Freeform 29">
              <a:extLst>
                <a:ext uri="{FF2B5EF4-FFF2-40B4-BE49-F238E27FC236}">
                  <a16:creationId xmlns:a16="http://schemas.microsoft.com/office/drawing/2014/main" id="{AD92EE02-6F1F-6627-9D37-D0CEFA8843C9}"/>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14" name="TextBox 30">
              <a:extLst>
                <a:ext uri="{FF2B5EF4-FFF2-40B4-BE49-F238E27FC236}">
                  <a16:creationId xmlns:a16="http://schemas.microsoft.com/office/drawing/2014/main" id="{8041276A-B1D3-7FB1-AF36-B02ED0F8D5E6}"/>
                </a:ext>
              </a:extLst>
            </p:cNvPr>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15" name="Freeform 31">
            <a:extLst>
              <a:ext uri="{FF2B5EF4-FFF2-40B4-BE49-F238E27FC236}">
                <a16:creationId xmlns:a16="http://schemas.microsoft.com/office/drawing/2014/main" id="{4ECBE8AD-3D08-4058-09A9-64411A4CD0FA}"/>
              </a:ext>
            </a:extLst>
          </p:cNvPr>
          <p:cNvSpPr/>
          <p:nvPr/>
        </p:nvSpPr>
        <p:spPr>
          <a:xfrm>
            <a:off x="1651857" y="938891"/>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3"/>
            <a:stretch>
              <a:fillRect/>
            </a:stretch>
          </a:blipFill>
        </p:spPr>
        <p:txBody>
          <a:bodyPr/>
          <a:lstStyle/>
          <a:p>
            <a:endParaRPr lang="en-US" dirty="0"/>
          </a:p>
        </p:txBody>
      </p:sp>
      <p:grpSp>
        <p:nvGrpSpPr>
          <p:cNvPr id="3" name="Group 11">
            <a:extLst>
              <a:ext uri="{FF2B5EF4-FFF2-40B4-BE49-F238E27FC236}">
                <a16:creationId xmlns:a16="http://schemas.microsoft.com/office/drawing/2014/main" id="{149F32E6-1CDC-D7BE-45CC-AF9D24926FE2}"/>
              </a:ext>
            </a:extLst>
          </p:cNvPr>
          <p:cNvGrpSpPr/>
          <p:nvPr/>
        </p:nvGrpSpPr>
        <p:grpSpPr>
          <a:xfrm>
            <a:off x="12695875" y="8226786"/>
            <a:ext cx="5482509" cy="2037717"/>
            <a:chOff x="0" y="0"/>
            <a:chExt cx="7310013" cy="2716956"/>
          </a:xfrm>
        </p:grpSpPr>
        <p:sp>
          <p:nvSpPr>
            <p:cNvPr id="4" name="Freeform 12">
              <a:extLst>
                <a:ext uri="{FF2B5EF4-FFF2-40B4-BE49-F238E27FC236}">
                  <a16:creationId xmlns:a16="http://schemas.microsoft.com/office/drawing/2014/main" id="{F14A7F1B-16BE-1DE0-24F2-81DEA189DFF4}"/>
                </a:ext>
              </a:extLst>
            </p:cNvPr>
            <p:cNvSpPr/>
            <p:nvPr/>
          </p:nvSpPr>
          <p:spPr>
            <a:xfrm>
              <a:off x="0" y="0"/>
              <a:ext cx="7310013" cy="2716956"/>
            </a:xfrm>
            <a:custGeom>
              <a:avLst/>
              <a:gdLst/>
              <a:ahLst/>
              <a:cxnLst/>
              <a:rect l="l" t="t" r="r" b="b"/>
              <a:pathLst>
                <a:path w="7310013" h="2716956">
                  <a:moveTo>
                    <a:pt x="0" y="0"/>
                  </a:moveTo>
                  <a:lnTo>
                    <a:pt x="7310013" y="0"/>
                  </a:lnTo>
                  <a:lnTo>
                    <a:pt x="7310013" y="2716956"/>
                  </a:lnTo>
                  <a:lnTo>
                    <a:pt x="0" y="2716956"/>
                  </a:lnTo>
                  <a:lnTo>
                    <a:pt x="0" y="0"/>
                  </a:lnTo>
                  <a:close/>
                </a:path>
              </a:pathLst>
            </a:custGeom>
            <a:blipFill>
              <a:blip>
                <a:alphaModFix amt="12000"/>
                <a:extLst>
                  <a:ext uri="{96DAC541-7B7A-43D3-8B79-37D633B846F1}">
                    <asvg:svgBlip xmlns:asvg="http://schemas.microsoft.com/office/drawing/2016/SVG/main" r:embed="rId4"/>
                  </a:ext>
                </a:extLst>
              </a:blip>
              <a:stretch>
                <a:fillRect r="-13216" b="-101931"/>
              </a:stretch>
            </a:blipFill>
          </p:spPr>
          <p:txBody>
            <a:bodyPr/>
            <a:lstStyle/>
            <a:p>
              <a:endParaRPr lang="en-US" dirty="0"/>
            </a:p>
          </p:txBody>
        </p:sp>
        <p:sp>
          <p:nvSpPr>
            <p:cNvPr id="5" name="Freeform 13">
              <a:extLst>
                <a:ext uri="{FF2B5EF4-FFF2-40B4-BE49-F238E27FC236}">
                  <a16:creationId xmlns:a16="http://schemas.microsoft.com/office/drawing/2014/main" id="{DA2B789D-5C5C-4CE2-2C45-4231E6EC8659}"/>
                </a:ext>
              </a:extLst>
            </p:cNvPr>
            <p:cNvSpPr/>
            <p:nvPr/>
          </p:nvSpPr>
          <p:spPr>
            <a:xfrm>
              <a:off x="2466109" y="842148"/>
              <a:ext cx="4053562" cy="1497667"/>
            </a:xfrm>
            <a:custGeom>
              <a:avLst/>
              <a:gdLst/>
              <a:ahLst/>
              <a:cxnLst/>
              <a:rect l="l" t="t" r="r" b="b"/>
              <a:pathLst>
                <a:path w="4053562" h="1497667">
                  <a:moveTo>
                    <a:pt x="0" y="0"/>
                  </a:moveTo>
                  <a:lnTo>
                    <a:pt x="4053562" y="0"/>
                  </a:lnTo>
                  <a:lnTo>
                    <a:pt x="4053562" y="1497668"/>
                  </a:lnTo>
                  <a:lnTo>
                    <a:pt x="0" y="1497668"/>
                  </a:lnTo>
                  <a:lnTo>
                    <a:pt x="0" y="0"/>
                  </a:lnTo>
                  <a:close/>
                </a:path>
              </a:pathLst>
            </a:custGeom>
            <a:blipFill>
              <a:blip r:embed="rId5"/>
              <a:stretch>
                <a:fillRect t="-85901" b="-84756"/>
              </a:stretch>
            </a:blipFill>
          </p:spPr>
          <p:txBody>
            <a:bodyPr/>
            <a:lstStyle/>
            <a:p>
              <a:endParaRPr lang="en-US" dirty="0"/>
            </a:p>
          </p:txBody>
        </p:sp>
      </p:grpSp>
      <p:pic>
        <p:nvPicPr>
          <p:cNvPr id="7" name="Picture 6">
            <a:extLst>
              <a:ext uri="{FF2B5EF4-FFF2-40B4-BE49-F238E27FC236}">
                <a16:creationId xmlns:a16="http://schemas.microsoft.com/office/drawing/2014/main" id="{03B026D5-D84C-8CA0-95B8-844E7D3A5CBD}"/>
              </a:ext>
            </a:extLst>
          </p:cNvPr>
          <p:cNvPicPr>
            <a:picLocks noChangeAspect="1"/>
          </p:cNvPicPr>
          <p:nvPr/>
        </p:nvPicPr>
        <p:blipFill>
          <a:blip r:embed="rId6"/>
          <a:stretch>
            <a:fillRect/>
          </a:stretch>
        </p:blipFill>
        <p:spPr>
          <a:xfrm>
            <a:off x="6302240" y="4808471"/>
            <a:ext cx="5683520" cy="33528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03441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B8107-E666-6147-75DC-30B0B24785B0}"/>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C515C4E5-27A9-B9F2-6C70-3175A3A2DCD6}"/>
              </a:ext>
            </a:extLst>
          </p:cNvPr>
          <p:cNvSpPr txBox="1"/>
          <p:nvPr/>
        </p:nvSpPr>
        <p:spPr>
          <a:xfrm>
            <a:off x="990600" y="3227682"/>
            <a:ext cx="8915400" cy="2677656"/>
          </a:xfrm>
          <a:prstGeom prst="rect">
            <a:avLst/>
          </a:prstGeom>
          <a:noFill/>
        </p:spPr>
        <p:txBody>
          <a:bodyPr wrap="square">
            <a:spAutoFit/>
          </a:bodyPr>
          <a:lstStyle/>
          <a:p>
            <a:pPr marL="457200" indent="-457200" fontAlgn="base">
              <a:buFont typeface="+mj-lt"/>
              <a:buAutoNum type="arabicPeriod" startAt="4"/>
            </a:pPr>
            <a:r>
              <a:rPr lang="en-US" sz="2400" dirty="0">
                <a:latin typeface="Verdana" panose="020B0604030504040204" pitchFamily="34" charset="0"/>
                <a:ea typeface="Verdana" panose="020B0604030504040204" pitchFamily="34" charset="0"/>
              </a:rPr>
              <a:t>Fill out the required information indicated by a red asterisk (</a:t>
            </a:r>
            <a:r>
              <a:rPr lang="en-US" sz="2400" dirty="0">
                <a:solidFill>
                  <a:srgbClr val="C00000"/>
                </a:solidFill>
                <a:latin typeface="Verdana" panose="020B0604030504040204" pitchFamily="34" charset="0"/>
                <a:ea typeface="Verdana" panose="020B0604030504040204" pitchFamily="34" charset="0"/>
              </a:rPr>
              <a:t>*</a:t>
            </a:r>
            <a:r>
              <a:rPr lang="en-US" sz="2400" dirty="0">
                <a:latin typeface="Verdana" panose="020B0604030504040204" pitchFamily="34" charset="0"/>
                <a:ea typeface="Verdana" panose="020B0604030504040204" pitchFamily="34" charset="0"/>
              </a:rPr>
              <a:t>). ​</a:t>
            </a:r>
          </a:p>
          <a:p>
            <a:pPr marL="457200" indent="-457200" fontAlgn="base">
              <a:buFont typeface="+mj-lt"/>
              <a:buAutoNum type="arabicPeriod" startAt="4"/>
            </a:pPr>
            <a:r>
              <a:rPr lang="en-US" sz="2400" dirty="0">
                <a:latin typeface="Verdana" panose="020B0604030504040204" pitchFamily="34" charset="0"/>
                <a:ea typeface="Verdana" panose="020B0604030504040204" pitchFamily="34" charset="0"/>
              </a:rPr>
              <a:t>Click “</a:t>
            </a:r>
            <a:r>
              <a:rPr lang="en-US" sz="2400" b="1" dirty="0">
                <a:latin typeface="Verdana" panose="020B0604030504040204" pitchFamily="34" charset="0"/>
                <a:ea typeface="Verdana" panose="020B0604030504040204" pitchFamily="34" charset="0"/>
              </a:rPr>
              <a:t>Submit Summary Proposal</a:t>
            </a:r>
            <a:r>
              <a:rPr lang="en-US" sz="2400" dirty="0">
                <a:latin typeface="Verdana" panose="020B0604030504040204" pitchFamily="34" charset="0"/>
                <a:ea typeface="Verdana" panose="020B0604030504040204" pitchFamily="34" charset="0"/>
              </a:rPr>
              <a:t>” to submit your response for evaluation.</a:t>
            </a:r>
          </a:p>
          <a:p>
            <a:pPr marL="457200" indent="-457200" fontAlgn="base">
              <a:buFont typeface="+mj-lt"/>
              <a:buAutoNum type="arabicPeriod" startAt="4"/>
            </a:pPr>
            <a:r>
              <a:rPr lang="en-US" sz="2400" dirty="0">
                <a:latin typeface="Verdana" panose="020B0604030504040204" pitchFamily="34" charset="0"/>
                <a:ea typeface="Verdana" panose="020B0604030504040204" pitchFamily="34" charset="0"/>
              </a:rPr>
              <a:t>Click “</a:t>
            </a:r>
            <a:r>
              <a:rPr lang="en-US" sz="2400" b="1" dirty="0">
                <a:latin typeface="Verdana" panose="020B0604030504040204" pitchFamily="34" charset="0"/>
                <a:ea typeface="Verdana" panose="020B0604030504040204" pitchFamily="34" charset="0"/>
              </a:rPr>
              <a:t>Confirm</a:t>
            </a:r>
            <a:r>
              <a:rPr lang="en-US" sz="2400" dirty="0">
                <a:latin typeface="Verdana" panose="020B0604030504040204" pitchFamily="34" charset="0"/>
                <a:ea typeface="Verdana" panose="020B0604030504040204" pitchFamily="34" charset="0"/>
              </a:rPr>
              <a:t>” in the popup to finalize your submission, or “</a:t>
            </a:r>
            <a:r>
              <a:rPr lang="en-US" sz="2400" b="1" dirty="0">
                <a:latin typeface="Verdana" panose="020B0604030504040204" pitchFamily="34" charset="0"/>
                <a:ea typeface="Verdana" panose="020B0604030504040204" pitchFamily="34" charset="0"/>
              </a:rPr>
              <a:t>Cancel</a:t>
            </a:r>
            <a:r>
              <a:rPr lang="en-US" sz="2400" dirty="0">
                <a:latin typeface="Verdana" panose="020B0604030504040204" pitchFamily="34" charset="0"/>
                <a:ea typeface="Verdana" panose="020B0604030504040204" pitchFamily="34" charset="0"/>
              </a:rPr>
              <a:t>” to return and make changes.</a:t>
            </a:r>
          </a:p>
        </p:txBody>
      </p:sp>
      <p:sp>
        <p:nvSpPr>
          <p:cNvPr id="10" name="TextBox 26">
            <a:extLst>
              <a:ext uri="{FF2B5EF4-FFF2-40B4-BE49-F238E27FC236}">
                <a16:creationId xmlns:a16="http://schemas.microsoft.com/office/drawing/2014/main" id="{31DE86A2-2791-C1C7-F2C9-249D4E9ED087}"/>
              </a:ext>
            </a:extLst>
          </p:cNvPr>
          <p:cNvSpPr txBox="1"/>
          <p:nvPr/>
        </p:nvSpPr>
        <p:spPr>
          <a:xfrm>
            <a:off x="8266778" y="1026460"/>
            <a:ext cx="9265291" cy="1000274"/>
          </a:xfrm>
          <a:prstGeom prst="rect">
            <a:avLst/>
          </a:prstGeom>
        </p:spPr>
        <p:txBody>
          <a:bodyPr lIns="0" tIns="0" rIns="0" bIns="0" rtlCol="0" anchor="t">
            <a:spAutoFit/>
          </a:bodyPr>
          <a:lstStyle/>
          <a:p>
            <a:pPr algn="r">
              <a:lnSpc>
                <a:spcPts val="3947"/>
              </a:lnSpc>
            </a:pPr>
            <a:r>
              <a:rPr lang="en-US" sz="4200" b="1" dirty="0">
                <a:solidFill>
                  <a:srgbClr val="008EB5"/>
                </a:solidFill>
                <a:latin typeface="Verdana Bold"/>
                <a:ea typeface="Verdana Bold"/>
                <a:cs typeface="Verdana Bold"/>
                <a:sym typeface="Verdana Bold"/>
              </a:rPr>
              <a:t>Submission to NSRP Solicitation</a:t>
            </a:r>
          </a:p>
        </p:txBody>
      </p:sp>
      <p:grpSp>
        <p:nvGrpSpPr>
          <p:cNvPr id="11" name="Group 28">
            <a:extLst>
              <a:ext uri="{FF2B5EF4-FFF2-40B4-BE49-F238E27FC236}">
                <a16:creationId xmlns:a16="http://schemas.microsoft.com/office/drawing/2014/main" id="{4894AEAA-ED63-22DB-1FFF-B0A78350A7A8}"/>
              </a:ext>
            </a:extLst>
          </p:cNvPr>
          <p:cNvGrpSpPr/>
          <p:nvPr/>
        </p:nvGrpSpPr>
        <p:grpSpPr>
          <a:xfrm>
            <a:off x="1651857" y="2121582"/>
            <a:ext cx="1856645" cy="68071"/>
            <a:chOff x="0" y="0"/>
            <a:chExt cx="488993" cy="17928"/>
          </a:xfrm>
        </p:grpSpPr>
        <p:sp>
          <p:nvSpPr>
            <p:cNvPr id="13" name="Freeform 29">
              <a:extLst>
                <a:ext uri="{FF2B5EF4-FFF2-40B4-BE49-F238E27FC236}">
                  <a16:creationId xmlns:a16="http://schemas.microsoft.com/office/drawing/2014/main" id="{08ECE96E-AAD1-BF6C-A7E2-2E68B2B8D4BC}"/>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14" name="TextBox 30">
              <a:extLst>
                <a:ext uri="{FF2B5EF4-FFF2-40B4-BE49-F238E27FC236}">
                  <a16:creationId xmlns:a16="http://schemas.microsoft.com/office/drawing/2014/main" id="{97E85658-A783-9A35-A8F1-A15EC0236DD1}"/>
                </a:ext>
              </a:extLst>
            </p:cNvPr>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15" name="Freeform 31">
            <a:extLst>
              <a:ext uri="{FF2B5EF4-FFF2-40B4-BE49-F238E27FC236}">
                <a16:creationId xmlns:a16="http://schemas.microsoft.com/office/drawing/2014/main" id="{76F64A6C-EB05-6AD2-1234-14548345858A}"/>
              </a:ext>
            </a:extLst>
          </p:cNvPr>
          <p:cNvSpPr/>
          <p:nvPr/>
        </p:nvSpPr>
        <p:spPr>
          <a:xfrm>
            <a:off x="1651857" y="938891"/>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3"/>
            <a:stretch>
              <a:fillRect/>
            </a:stretch>
          </a:blipFill>
        </p:spPr>
        <p:txBody>
          <a:bodyPr/>
          <a:lstStyle/>
          <a:p>
            <a:endParaRPr lang="en-US" dirty="0"/>
          </a:p>
        </p:txBody>
      </p:sp>
      <p:sp>
        <p:nvSpPr>
          <p:cNvPr id="5" name="Rectangle 4">
            <a:extLst>
              <a:ext uri="{FF2B5EF4-FFF2-40B4-BE49-F238E27FC236}">
                <a16:creationId xmlns:a16="http://schemas.microsoft.com/office/drawing/2014/main" id="{26195610-C69C-5DF0-4DF0-EFD0596C372E}"/>
              </a:ext>
            </a:extLst>
          </p:cNvPr>
          <p:cNvSpPr/>
          <p:nvPr/>
        </p:nvSpPr>
        <p:spPr>
          <a:xfrm>
            <a:off x="973023" y="7388826"/>
            <a:ext cx="8551977" cy="1553183"/>
          </a:xfrm>
          <a:prstGeom prst="rect">
            <a:avLst/>
          </a:prstGeom>
          <a:solidFill>
            <a:srgbClr val="2195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1600">
              <a:lnSpc>
                <a:spcPts val="2900"/>
              </a:lnSpc>
              <a:spcBef>
                <a:spcPts val="1800"/>
              </a:spcBef>
              <a:spcAft>
                <a:spcPts val="1200"/>
              </a:spcAft>
            </a:pPr>
            <a:r>
              <a:rPr lang="en-US" sz="2200" b="1" dirty="0">
                <a:solidFill>
                  <a:schemeClr val="bg1"/>
                </a:solidFill>
                <a:latin typeface="Verdana Bold"/>
                <a:ea typeface="Verdana Bold"/>
                <a:cs typeface="Verdana Bold"/>
                <a:sym typeface="Verdana Bold"/>
              </a:rPr>
              <a:t>TIPS | </a:t>
            </a:r>
            <a:r>
              <a:rPr lang="en-US" sz="2200" dirty="0">
                <a:solidFill>
                  <a:schemeClr val="bg1"/>
                </a:solidFill>
                <a:latin typeface="Verdana" panose="020B0604030504040204" pitchFamily="34" charset="0"/>
                <a:ea typeface="Verdana" panose="020B0604030504040204" pitchFamily="34" charset="0"/>
              </a:rPr>
              <a:t>You can access your active submissions from the “</a:t>
            </a:r>
            <a:r>
              <a:rPr lang="en-US" sz="2200" b="1" dirty="0">
                <a:solidFill>
                  <a:schemeClr val="bg1"/>
                </a:solidFill>
                <a:latin typeface="Verdana" panose="020B0604030504040204" pitchFamily="34" charset="0"/>
                <a:ea typeface="Verdana" panose="020B0604030504040204" pitchFamily="34" charset="0"/>
              </a:rPr>
              <a:t>To Do List</a:t>
            </a:r>
            <a:r>
              <a:rPr lang="en-US" sz="2200" dirty="0">
                <a:solidFill>
                  <a:schemeClr val="bg1"/>
                </a:solidFill>
                <a:latin typeface="Verdana" panose="020B0604030504040204" pitchFamily="34" charset="0"/>
                <a:ea typeface="Verdana" panose="020B0604030504040204" pitchFamily="34" charset="0"/>
              </a:rPr>
              <a:t>” or “</a:t>
            </a:r>
            <a:r>
              <a:rPr lang="en-US" sz="2200" b="1" dirty="0">
                <a:solidFill>
                  <a:schemeClr val="bg1"/>
                </a:solidFill>
                <a:latin typeface="Verdana" panose="020B0604030504040204" pitchFamily="34" charset="0"/>
                <a:ea typeface="Verdana" panose="020B0604030504040204" pitchFamily="34" charset="0"/>
              </a:rPr>
              <a:t>My Submissions”</a:t>
            </a:r>
            <a:r>
              <a:rPr lang="en-US" sz="2200" dirty="0">
                <a:solidFill>
                  <a:schemeClr val="bg1"/>
                </a:solidFill>
                <a:latin typeface="Verdana" panose="020B0604030504040204" pitchFamily="34" charset="0"/>
                <a:ea typeface="Verdana" panose="020B0604030504040204" pitchFamily="34" charset="0"/>
              </a:rPr>
              <a:t> section on the home page.</a:t>
            </a:r>
          </a:p>
        </p:txBody>
      </p:sp>
      <p:sp>
        <p:nvSpPr>
          <p:cNvPr id="6" name="Freeform 24">
            <a:extLst>
              <a:ext uri="{FF2B5EF4-FFF2-40B4-BE49-F238E27FC236}">
                <a16:creationId xmlns:a16="http://schemas.microsoft.com/office/drawing/2014/main" id="{E1866518-765C-F38D-7334-23C657DE4C18}"/>
              </a:ext>
            </a:extLst>
          </p:cNvPr>
          <p:cNvSpPr>
            <a:spLocks noChangeAspect="1"/>
          </p:cNvSpPr>
          <p:nvPr/>
        </p:nvSpPr>
        <p:spPr>
          <a:xfrm>
            <a:off x="1430223" y="7844762"/>
            <a:ext cx="665547" cy="641309"/>
          </a:xfrm>
          <a:custGeom>
            <a:avLst/>
            <a:gdLst/>
            <a:ahLst/>
            <a:cxnLst/>
            <a:rect l="l" t="t" r="r" b="b"/>
            <a:pathLst>
              <a:path w="732922" h="732922">
                <a:moveTo>
                  <a:pt x="0" y="0"/>
                </a:moveTo>
                <a:lnTo>
                  <a:pt x="732922" y="0"/>
                </a:lnTo>
                <a:lnTo>
                  <a:pt x="732922" y="732922"/>
                </a:lnTo>
                <a:lnTo>
                  <a:pt x="0" y="73292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Freeform 12">
            <a:extLst>
              <a:ext uri="{FF2B5EF4-FFF2-40B4-BE49-F238E27FC236}">
                <a16:creationId xmlns:a16="http://schemas.microsoft.com/office/drawing/2014/main" id="{37E0AFCA-03BC-6E7D-4247-EDD9FF4FCF07}"/>
              </a:ext>
            </a:extLst>
          </p:cNvPr>
          <p:cNvSpPr/>
          <p:nvPr/>
        </p:nvSpPr>
        <p:spPr>
          <a:xfrm>
            <a:off x="12695875" y="8226786"/>
            <a:ext cx="5482509" cy="2037717"/>
          </a:xfrm>
          <a:custGeom>
            <a:avLst/>
            <a:gdLst/>
            <a:ahLst/>
            <a:cxnLst/>
            <a:rect l="l" t="t" r="r" b="b"/>
            <a:pathLst>
              <a:path w="7310013" h="2716956">
                <a:moveTo>
                  <a:pt x="0" y="0"/>
                </a:moveTo>
                <a:lnTo>
                  <a:pt x="7310013" y="0"/>
                </a:lnTo>
                <a:lnTo>
                  <a:pt x="7310013" y="2716956"/>
                </a:lnTo>
                <a:lnTo>
                  <a:pt x="0" y="2716956"/>
                </a:lnTo>
                <a:lnTo>
                  <a:pt x="0" y="0"/>
                </a:lnTo>
                <a:close/>
              </a:path>
            </a:pathLst>
          </a:custGeom>
          <a:blipFill>
            <a:blip>
              <a:alphaModFix amt="12000"/>
              <a:extLst>
                <a:ext uri="{96DAC541-7B7A-43D3-8B79-37D633B846F1}">
                  <asvg:svgBlip xmlns:asvg="http://schemas.microsoft.com/office/drawing/2016/SVG/main" r:embed="rId5"/>
                </a:ext>
              </a:extLst>
            </a:blip>
            <a:stretch>
              <a:fillRect r="-13216" b="-101931"/>
            </a:stretch>
          </a:blipFill>
        </p:spPr>
        <p:txBody>
          <a:bodyPr/>
          <a:lstStyle/>
          <a:p>
            <a:endParaRPr lang="en-US" dirty="0"/>
          </a:p>
        </p:txBody>
      </p:sp>
      <p:pic>
        <p:nvPicPr>
          <p:cNvPr id="4" name="Picture 3">
            <a:extLst>
              <a:ext uri="{FF2B5EF4-FFF2-40B4-BE49-F238E27FC236}">
                <a16:creationId xmlns:a16="http://schemas.microsoft.com/office/drawing/2014/main" id="{79C76995-EB72-F85D-7808-32B683D51FE1}"/>
              </a:ext>
            </a:extLst>
          </p:cNvPr>
          <p:cNvPicPr>
            <a:picLocks noChangeAspect="1"/>
          </p:cNvPicPr>
          <p:nvPr/>
        </p:nvPicPr>
        <p:blipFill>
          <a:blip r:embed="rId6"/>
          <a:stretch>
            <a:fillRect/>
          </a:stretch>
        </p:blipFill>
        <p:spPr>
          <a:xfrm>
            <a:off x="9829800" y="3121124"/>
            <a:ext cx="7851849" cy="5679976"/>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4BB137E5-A919-D7A5-7904-00BFD08A4CB3}"/>
              </a:ext>
            </a:extLst>
          </p:cNvPr>
          <p:cNvSpPr/>
          <p:nvPr/>
        </p:nvSpPr>
        <p:spPr>
          <a:xfrm>
            <a:off x="16383000" y="3121124"/>
            <a:ext cx="1371600" cy="2697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98072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F72E7-CDAE-0F5F-9669-48A71C811793}"/>
            </a:ext>
          </a:extLst>
        </p:cNvPr>
        <p:cNvGrpSpPr/>
        <p:nvPr/>
      </p:nvGrpSpPr>
      <p:grpSpPr>
        <a:xfrm>
          <a:off x="0" y="0"/>
          <a:ext cx="0" cy="0"/>
          <a:chOff x="0" y="0"/>
          <a:chExt cx="0" cy="0"/>
        </a:xfrm>
      </p:grpSpPr>
      <p:sp>
        <p:nvSpPr>
          <p:cNvPr id="10" name="TextBox 26">
            <a:extLst>
              <a:ext uri="{FF2B5EF4-FFF2-40B4-BE49-F238E27FC236}">
                <a16:creationId xmlns:a16="http://schemas.microsoft.com/office/drawing/2014/main" id="{3B6E4BB5-B4E9-1A68-A600-A08085F8FFCF}"/>
              </a:ext>
            </a:extLst>
          </p:cNvPr>
          <p:cNvSpPr txBox="1"/>
          <p:nvPr/>
        </p:nvSpPr>
        <p:spPr>
          <a:xfrm>
            <a:off x="8266778" y="1026460"/>
            <a:ext cx="9265291" cy="1000274"/>
          </a:xfrm>
          <a:prstGeom prst="rect">
            <a:avLst/>
          </a:prstGeom>
        </p:spPr>
        <p:txBody>
          <a:bodyPr lIns="0" tIns="0" rIns="0" bIns="0" rtlCol="0" anchor="t">
            <a:spAutoFit/>
          </a:bodyPr>
          <a:lstStyle/>
          <a:p>
            <a:pPr algn="r">
              <a:lnSpc>
                <a:spcPts val="3947"/>
              </a:lnSpc>
            </a:pPr>
            <a:r>
              <a:rPr lang="en-US" sz="4200" b="1" dirty="0">
                <a:solidFill>
                  <a:srgbClr val="008EB5"/>
                </a:solidFill>
                <a:latin typeface="Verdana Bold"/>
                <a:ea typeface="Verdana Bold"/>
                <a:cs typeface="Verdana Bold"/>
                <a:sym typeface="Verdana Bold"/>
              </a:rPr>
              <a:t>Submission to NSRP Solicitation</a:t>
            </a:r>
          </a:p>
        </p:txBody>
      </p:sp>
      <p:grpSp>
        <p:nvGrpSpPr>
          <p:cNvPr id="11" name="Group 28">
            <a:extLst>
              <a:ext uri="{FF2B5EF4-FFF2-40B4-BE49-F238E27FC236}">
                <a16:creationId xmlns:a16="http://schemas.microsoft.com/office/drawing/2014/main" id="{2305DF77-715A-B8F8-86AA-2183492FA714}"/>
              </a:ext>
            </a:extLst>
          </p:cNvPr>
          <p:cNvGrpSpPr/>
          <p:nvPr/>
        </p:nvGrpSpPr>
        <p:grpSpPr>
          <a:xfrm>
            <a:off x="1651857" y="2121582"/>
            <a:ext cx="1856645" cy="68071"/>
            <a:chOff x="0" y="0"/>
            <a:chExt cx="488993" cy="17928"/>
          </a:xfrm>
        </p:grpSpPr>
        <p:sp>
          <p:nvSpPr>
            <p:cNvPr id="13" name="Freeform 29">
              <a:extLst>
                <a:ext uri="{FF2B5EF4-FFF2-40B4-BE49-F238E27FC236}">
                  <a16:creationId xmlns:a16="http://schemas.microsoft.com/office/drawing/2014/main" id="{2B358619-2DEC-F0E6-E435-CE7689F2DBC5}"/>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14" name="TextBox 30">
              <a:extLst>
                <a:ext uri="{FF2B5EF4-FFF2-40B4-BE49-F238E27FC236}">
                  <a16:creationId xmlns:a16="http://schemas.microsoft.com/office/drawing/2014/main" id="{1A5732B4-7B04-ACA4-14EF-7DF9DFE502A2}"/>
                </a:ext>
              </a:extLst>
            </p:cNvPr>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15" name="Freeform 31">
            <a:extLst>
              <a:ext uri="{FF2B5EF4-FFF2-40B4-BE49-F238E27FC236}">
                <a16:creationId xmlns:a16="http://schemas.microsoft.com/office/drawing/2014/main" id="{48AFC223-810E-64AD-BD28-4CF598DC314F}"/>
              </a:ext>
            </a:extLst>
          </p:cNvPr>
          <p:cNvSpPr/>
          <p:nvPr/>
        </p:nvSpPr>
        <p:spPr>
          <a:xfrm>
            <a:off x="1651857" y="938891"/>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3"/>
            <a:stretch>
              <a:fillRect/>
            </a:stretch>
          </a:blipFill>
        </p:spPr>
        <p:txBody>
          <a:bodyPr/>
          <a:lstStyle/>
          <a:p>
            <a:endParaRPr lang="en-US" dirty="0"/>
          </a:p>
        </p:txBody>
      </p:sp>
      <p:sp>
        <p:nvSpPr>
          <p:cNvPr id="5" name="Rectangle 4">
            <a:extLst>
              <a:ext uri="{FF2B5EF4-FFF2-40B4-BE49-F238E27FC236}">
                <a16:creationId xmlns:a16="http://schemas.microsoft.com/office/drawing/2014/main" id="{7C63DA01-F95F-444A-3535-B194009352E4}"/>
              </a:ext>
            </a:extLst>
          </p:cNvPr>
          <p:cNvSpPr/>
          <p:nvPr/>
        </p:nvSpPr>
        <p:spPr>
          <a:xfrm>
            <a:off x="914400" y="3034624"/>
            <a:ext cx="8551977" cy="6089774"/>
          </a:xfrm>
          <a:prstGeom prst="rect">
            <a:avLst/>
          </a:prstGeom>
          <a:solidFill>
            <a:srgbClr val="2195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1600">
              <a:lnSpc>
                <a:spcPts val="2900"/>
              </a:lnSpc>
              <a:spcBef>
                <a:spcPts val="1800"/>
              </a:spcBef>
              <a:spcAft>
                <a:spcPts val="1200"/>
              </a:spcAft>
            </a:pPr>
            <a:r>
              <a:rPr lang="en-US" sz="2200" b="1" dirty="0">
                <a:solidFill>
                  <a:schemeClr val="bg1"/>
                </a:solidFill>
                <a:latin typeface="Verdana Bold"/>
                <a:ea typeface="Verdana Bold"/>
                <a:cs typeface="Verdana Bold"/>
                <a:sym typeface="Verdana Bold"/>
              </a:rPr>
              <a:t>TIPS:</a:t>
            </a:r>
          </a:p>
          <a:p>
            <a:pPr marL="1714500" indent="-342900">
              <a:lnSpc>
                <a:spcPts val="2900"/>
              </a:lnSpc>
              <a:spcBef>
                <a:spcPts val="1800"/>
              </a:spcBef>
              <a:spcAft>
                <a:spcPts val="1200"/>
              </a:spcAft>
              <a:buFont typeface="Arial" panose="020B0604020202020204" pitchFamily="34" charset="0"/>
              <a:buChar char="•"/>
            </a:pPr>
            <a:r>
              <a:rPr lang="en-US" sz="2000" b="1" dirty="0">
                <a:solidFill>
                  <a:schemeClr val="bg1"/>
                </a:solidFill>
                <a:latin typeface="Verdana Bold"/>
                <a:ea typeface="Verdana Bold"/>
                <a:sym typeface="Verdana Bold"/>
              </a:rPr>
              <a:t>Your submission is assigned a unique submission number.  Please record this number.</a:t>
            </a:r>
          </a:p>
          <a:p>
            <a:pPr marL="1714500" indent="-342900">
              <a:lnSpc>
                <a:spcPts val="2900"/>
              </a:lnSpc>
              <a:spcBef>
                <a:spcPts val="1800"/>
              </a:spcBef>
              <a:spcAft>
                <a:spcPts val="1200"/>
              </a:spcAft>
              <a:buFont typeface="Arial" panose="020B0604020202020204" pitchFamily="34" charset="0"/>
              <a:buChar char="•"/>
            </a:pPr>
            <a:r>
              <a:rPr lang="en-US" sz="2000" b="1" dirty="0">
                <a:solidFill>
                  <a:schemeClr val="bg1"/>
                </a:solidFill>
                <a:latin typeface="Verdana Bold"/>
                <a:ea typeface="Verdana Bold"/>
                <a:sym typeface="Verdana Bold"/>
              </a:rPr>
              <a:t>After completing the form and uploading all required materials, submit your response promptly to avoid any last minute issues.  You may return and make changes anytime before the deadline.</a:t>
            </a:r>
          </a:p>
          <a:p>
            <a:pPr marL="1714500" indent="-342900">
              <a:lnSpc>
                <a:spcPts val="2900"/>
              </a:lnSpc>
              <a:spcBef>
                <a:spcPts val="1800"/>
              </a:spcBef>
              <a:spcAft>
                <a:spcPts val="1200"/>
              </a:spcAft>
              <a:buFont typeface="Arial" panose="020B0604020202020204" pitchFamily="34" charset="0"/>
              <a:buChar char="•"/>
            </a:pPr>
            <a:r>
              <a:rPr lang="en-US" sz="2000" b="1" dirty="0">
                <a:solidFill>
                  <a:schemeClr val="bg1"/>
                </a:solidFill>
                <a:latin typeface="Verdana Bold"/>
                <a:ea typeface="Verdana Bold"/>
                <a:sym typeface="Verdana Bold"/>
              </a:rPr>
              <a:t>You can access your active submission from the “To Do List” or “My Submissions” section on the Home page.</a:t>
            </a:r>
            <a:endParaRPr lang="en-US" sz="2000" dirty="0">
              <a:solidFill>
                <a:schemeClr val="bg1"/>
              </a:solidFill>
              <a:latin typeface="Verdana" panose="020B0604030504040204" pitchFamily="34" charset="0"/>
              <a:ea typeface="Verdana" panose="020B0604030504040204" pitchFamily="34" charset="0"/>
            </a:endParaRPr>
          </a:p>
        </p:txBody>
      </p:sp>
      <p:sp>
        <p:nvSpPr>
          <p:cNvPr id="6" name="Freeform 24">
            <a:extLst>
              <a:ext uri="{FF2B5EF4-FFF2-40B4-BE49-F238E27FC236}">
                <a16:creationId xmlns:a16="http://schemas.microsoft.com/office/drawing/2014/main" id="{8E1D541A-96B8-1D7C-85AB-B25952117151}"/>
              </a:ext>
            </a:extLst>
          </p:cNvPr>
          <p:cNvSpPr>
            <a:spLocks noChangeAspect="1"/>
          </p:cNvSpPr>
          <p:nvPr/>
        </p:nvSpPr>
        <p:spPr>
          <a:xfrm>
            <a:off x="1430223" y="7844762"/>
            <a:ext cx="665547" cy="641309"/>
          </a:xfrm>
          <a:custGeom>
            <a:avLst/>
            <a:gdLst/>
            <a:ahLst/>
            <a:cxnLst/>
            <a:rect l="l" t="t" r="r" b="b"/>
            <a:pathLst>
              <a:path w="732922" h="732922">
                <a:moveTo>
                  <a:pt x="0" y="0"/>
                </a:moveTo>
                <a:lnTo>
                  <a:pt x="732922" y="0"/>
                </a:lnTo>
                <a:lnTo>
                  <a:pt x="732922" y="732922"/>
                </a:lnTo>
                <a:lnTo>
                  <a:pt x="0" y="73292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Freeform 12">
            <a:extLst>
              <a:ext uri="{FF2B5EF4-FFF2-40B4-BE49-F238E27FC236}">
                <a16:creationId xmlns:a16="http://schemas.microsoft.com/office/drawing/2014/main" id="{217BDD1E-79BE-0838-B582-04BAE285B934}"/>
              </a:ext>
            </a:extLst>
          </p:cNvPr>
          <p:cNvSpPr/>
          <p:nvPr/>
        </p:nvSpPr>
        <p:spPr>
          <a:xfrm>
            <a:off x="12695875" y="8226786"/>
            <a:ext cx="5482509" cy="2037717"/>
          </a:xfrm>
          <a:custGeom>
            <a:avLst/>
            <a:gdLst/>
            <a:ahLst/>
            <a:cxnLst/>
            <a:rect l="l" t="t" r="r" b="b"/>
            <a:pathLst>
              <a:path w="7310013" h="2716956">
                <a:moveTo>
                  <a:pt x="0" y="0"/>
                </a:moveTo>
                <a:lnTo>
                  <a:pt x="7310013" y="0"/>
                </a:lnTo>
                <a:lnTo>
                  <a:pt x="7310013" y="2716956"/>
                </a:lnTo>
                <a:lnTo>
                  <a:pt x="0" y="2716956"/>
                </a:lnTo>
                <a:lnTo>
                  <a:pt x="0" y="0"/>
                </a:lnTo>
                <a:close/>
              </a:path>
            </a:pathLst>
          </a:custGeom>
          <a:blipFill>
            <a:blip>
              <a:alphaModFix amt="12000"/>
              <a:extLst>
                <a:ext uri="{96DAC541-7B7A-43D3-8B79-37D633B846F1}">
                  <asvg:svgBlip xmlns:asvg="http://schemas.microsoft.com/office/drawing/2016/SVG/main" r:embed="rId5"/>
                </a:ext>
              </a:extLst>
            </a:blip>
            <a:stretch>
              <a:fillRect r="-13216" b="-101931"/>
            </a:stretch>
          </a:blipFill>
        </p:spPr>
        <p:txBody>
          <a:bodyPr/>
          <a:lstStyle/>
          <a:p>
            <a:endParaRPr lang="en-US" dirty="0"/>
          </a:p>
        </p:txBody>
      </p:sp>
      <p:pic>
        <p:nvPicPr>
          <p:cNvPr id="4" name="Picture 3">
            <a:extLst>
              <a:ext uri="{FF2B5EF4-FFF2-40B4-BE49-F238E27FC236}">
                <a16:creationId xmlns:a16="http://schemas.microsoft.com/office/drawing/2014/main" id="{2723DF17-ADC9-5D67-142C-C70E327604C7}"/>
              </a:ext>
            </a:extLst>
          </p:cNvPr>
          <p:cNvPicPr>
            <a:picLocks noChangeAspect="1"/>
          </p:cNvPicPr>
          <p:nvPr/>
        </p:nvPicPr>
        <p:blipFill>
          <a:blip r:embed="rId6"/>
          <a:stretch>
            <a:fillRect/>
          </a:stretch>
        </p:blipFill>
        <p:spPr>
          <a:xfrm>
            <a:off x="9829800" y="3121124"/>
            <a:ext cx="7851849" cy="5679976"/>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7DBA52DE-FE4B-87BD-A9B0-079117A3E99C}"/>
              </a:ext>
            </a:extLst>
          </p:cNvPr>
          <p:cNvSpPr/>
          <p:nvPr/>
        </p:nvSpPr>
        <p:spPr>
          <a:xfrm>
            <a:off x="16383000" y="3121124"/>
            <a:ext cx="1371600" cy="2697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65945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45029-7970-5E61-1265-3D6FBD0A7D15}"/>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3341E3AD-B2CB-E30F-5BD1-DA185D40EA85}"/>
              </a:ext>
            </a:extLst>
          </p:cNvPr>
          <p:cNvSpPr txBox="1"/>
          <p:nvPr/>
        </p:nvSpPr>
        <p:spPr>
          <a:xfrm>
            <a:off x="990600" y="3227682"/>
            <a:ext cx="8915400" cy="1938992"/>
          </a:xfrm>
          <a:prstGeom prst="rect">
            <a:avLst/>
          </a:prstGeom>
          <a:noFill/>
        </p:spPr>
        <p:txBody>
          <a:bodyPr wrap="square">
            <a:spAutoFit/>
          </a:bodyPr>
          <a:lstStyle/>
          <a:p>
            <a:pPr fontAlgn="base"/>
            <a:r>
              <a:rPr lang="en-US" sz="2400" dirty="0">
                <a:latin typeface="Verdana" panose="020B0604030504040204" pitchFamily="34" charset="0"/>
                <a:ea typeface="Verdana" panose="020B0604030504040204" pitchFamily="34" charset="0"/>
              </a:rPr>
              <a:t>Additional Submission Features</a:t>
            </a:r>
          </a:p>
          <a:p>
            <a:pPr marL="342900" indent="-342900" fontAlgn="base">
              <a:buFont typeface="Arial" panose="020B0604020202020204" pitchFamily="34" charset="0"/>
              <a:buChar char="•"/>
            </a:pPr>
            <a:r>
              <a:rPr lang="en-US" sz="2400" dirty="0">
                <a:latin typeface="Verdana" panose="020B0604030504040204" pitchFamily="34" charset="0"/>
                <a:ea typeface="Verdana" panose="020B0604030504040204" pitchFamily="34" charset="0"/>
              </a:rPr>
              <a:t>Click the “Save and Exit” button to store a draft of your submission and return later.</a:t>
            </a:r>
          </a:p>
          <a:p>
            <a:pPr marL="342900" indent="-342900" fontAlgn="base">
              <a:buFont typeface="Arial" panose="020B0604020202020204" pitchFamily="34" charset="0"/>
              <a:buChar char="•"/>
            </a:pPr>
            <a:r>
              <a:rPr lang="en-US" sz="2400" dirty="0">
                <a:latin typeface="Verdana" panose="020B0604030504040204" pitchFamily="34" charset="0"/>
                <a:ea typeface="Verdana" panose="020B0604030504040204" pitchFamily="34" charset="0"/>
              </a:rPr>
              <a:t>Click the “Withdraw” button to remove your submission from consideration.</a:t>
            </a:r>
          </a:p>
        </p:txBody>
      </p:sp>
      <p:sp>
        <p:nvSpPr>
          <p:cNvPr id="10" name="TextBox 26">
            <a:extLst>
              <a:ext uri="{FF2B5EF4-FFF2-40B4-BE49-F238E27FC236}">
                <a16:creationId xmlns:a16="http://schemas.microsoft.com/office/drawing/2014/main" id="{C97572C7-1F2B-AF96-B4EF-D5887CB6D5AC}"/>
              </a:ext>
            </a:extLst>
          </p:cNvPr>
          <p:cNvSpPr txBox="1"/>
          <p:nvPr/>
        </p:nvSpPr>
        <p:spPr>
          <a:xfrm>
            <a:off x="8266778" y="1026460"/>
            <a:ext cx="9265291" cy="1000274"/>
          </a:xfrm>
          <a:prstGeom prst="rect">
            <a:avLst/>
          </a:prstGeom>
        </p:spPr>
        <p:txBody>
          <a:bodyPr lIns="0" tIns="0" rIns="0" bIns="0" rtlCol="0" anchor="t">
            <a:spAutoFit/>
          </a:bodyPr>
          <a:lstStyle/>
          <a:p>
            <a:pPr algn="r">
              <a:lnSpc>
                <a:spcPts val="3947"/>
              </a:lnSpc>
            </a:pPr>
            <a:r>
              <a:rPr lang="en-US" sz="4200" b="1" dirty="0">
                <a:solidFill>
                  <a:srgbClr val="008EB5"/>
                </a:solidFill>
                <a:latin typeface="Verdana Bold"/>
                <a:ea typeface="Verdana Bold"/>
                <a:cs typeface="Verdana Bold"/>
                <a:sym typeface="Verdana Bold"/>
              </a:rPr>
              <a:t>Submission to NSRP Solicitation</a:t>
            </a:r>
          </a:p>
        </p:txBody>
      </p:sp>
      <p:grpSp>
        <p:nvGrpSpPr>
          <p:cNvPr id="11" name="Group 28">
            <a:extLst>
              <a:ext uri="{FF2B5EF4-FFF2-40B4-BE49-F238E27FC236}">
                <a16:creationId xmlns:a16="http://schemas.microsoft.com/office/drawing/2014/main" id="{316AFB59-7900-15E8-0687-D340FBC80B17}"/>
              </a:ext>
            </a:extLst>
          </p:cNvPr>
          <p:cNvGrpSpPr/>
          <p:nvPr/>
        </p:nvGrpSpPr>
        <p:grpSpPr>
          <a:xfrm>
            <a:off x="1651857" y="2121582"/>
            <a:ext cx="1856645" cy="68071"/>
            <a:chOff x="0" y="0"/>
            <a:chExt cx="488993" cy="17928"/>
          </a:xfrm>
        </p:grpSpPr>
        <p:sp>
          <p:nvSpPr>
            <p:cNvPr id="13" name="Freeform 29">
              <a:extLst>
                <a:ext uri="{FF2B5EF4-FFF2-40B4-BE49-F238E27FC236}">
                  <a16:creationId xmlns:a16="http://schemas.microsoft.com/office/drawing/2014/main" id="{D6DC494E-B5AD-A599-570B-945D742CC1B2}"/>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14" name="TextBox 30">
              <a:extLst>
                <a:ext uri="{FF2B5EF4-FFF2-40B4-BE49-F238E27FC236}">
                  <a16:creationId xmlns:a16="http://schemas.microsoft.com/office/drawing/2014/main" id="{0342205A-B602-4146-FC0A-C8BFEFB44E52}"/>
                </a:ext>
              </a:extLst>
            </p:cNvPr>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15" name="Freeform 31">
            <a:extLst>
              <a:ext uri="{FF2B5EF4-FFF2-40B4-BE49-F238E27FC236}">
                <a16:creationId xmlns:a16="http://schemas.microsoft.com/office/drawing/2014/main" id="{5F2D3CC4-4C20-FE6B-B731-3C8D9A4DD205}"/>
              </a:ext>
            </a:extLst>
          </p:cNvPr>
          <p:cNvSpPr/>
          <p:nvPr/>
        </p:nvSpPr>
        <p:spPr>
          <a:xfrm>
            <a:off x="1651857" y="938891"/>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3"/>
            <a:stretch>
              <a:fillRect/>
            </a:stretch>
          </a:blipFill>
        </p:spPr>
        <p:txBody>
          <a:bodyPr/>
          <a:lstStyle/>
          <a:p>
            <a:endParaRPr lang="en-US" dirty="0"/>
          </a:p>
        </p:txBody>
      </p:sp>
      <p:sp>
        <p:nvSpPr>
          <p:cNvPr id="5" name="Rectangle 4">
            <a:extLst>
              <a:ext uri="{FF2B5EF4-FFF2-40B4-BE49-F238E27FC236}">
                <a16:creationId xmlns:a16="http://schemas.microsoft.com/office/drawing/2014/main" id="{2CE7D262-975C-3A4F-941A-A35541FD4822}"/>
              </a:ext>
            </a:extLst>
          </p:cNvPr>
          <p:cNvSpPr/>
          <p:nvPr/>
        </p:nvSpPr>
        <p:spPr>
          <a:xfrm>
            <a:off x="973023" y="5753100"/>
            <a:ext cx="8551977" cy="3188909"/>
          </a:xfrm>
          <a:prstGeom prst="rect">
            <a:avLst/>
          </a:prstGeom>
          <a:solidFill>
            <a:srgbClr val="2195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1600">
              <a:lnSpc>
                <a:spcPts val="2900"/>
              </a:lnSpc>
              <a:spcBef>
                <a:spcPts val="1800"/>
              </a:spcBef>
              <a:spcAft>
                <a:spcPts val="1200"/>
              </a:spcAft>
            </a:pPr>
            <a:r>
              <a:rPr lang="en-US" sz="2200" b="1" dirty="0">
                <a:solidFill>
                  <a:schemeClr val="bg1"/>
                </a:solidFill>
                <a:latin typeface="Verdana Bold"/>
                <a:ea typeface="Verdana Bold"/>
                <a:cs typeface="Verdana Bold"/>
                <a:sym typeface="Verdana Bold"/>
              </a:rPr>
              <a:t>TIPS:</a:t>
            </a:r>
          </a:p>
          <a:p>
            <a:pPr marL="1714500" indent="-342900">
              <a:lnSpc>
                <a:spcPts val="2900"/>
              </a:lnSpc>
              <a:spcBef>
                <a:spcPts val="1800"/>
              </a:spcBef>
              <a:spcAft>
                <a:spcPts val="1200"/>
              </a:spcAft>
              <a:buFont typeface="Arial" panose="020B0604020202020204" pitchFamily="34" charset="0"/>
              <a:buChar char="•"/>
            </a:pPr>
            <a:r>
              <a:rPr lang="en-US" sz="2000" b="1" dirty="0">
                <a:solidFill>
                  <a:schemeClr val="bg1"/>
                </a:solidFill>
                <a:latin typeface="Verdana Bold"/>
                <a:ea typeface="Verdana Bold"/>
                <a:sym typeface="Verdana Bold"/>
              </a:rPr>
              <a:t>Your submission status will be reflected in the colored bar beneath the submission number and in your Submission List.</a:t>
            </a:r>
          </a:p>
          <a:p>
            <a:pPr marL="1714500" indent="-342900">
              <a:lnSpc>
                <a:spcPts val="2900"/>
              </a:lnSpc>
              <a:spcBef>
                <a:spcPts val="1800"/>
              </a:spcBef>
              <a:spcAft>
                <a:spcPts val="1200"/>
              </a:spcAft>
              <a:buFont typeface="Arial" panose="020B0604020202020204" pitchFamily="34" charset="0"/>
              <a:buChar char="•"/>
            </a:pPr>
            <a:r>
              <a:rPr lang="en-US" sz="2000" b="1" dirty="0">
                <a:solidFill>
                  <a:schemeClr val="bg1"/>
                </a:solidFill>
                <a:latin typeface="Verdana Bold"/>
                <a:ea typeface="Verdana Bold"/>
                <a:sym typeface="Verdana Bold"/>
              </a:rPr>
              <a:t>Submission requiring finalization and submission will appear in your To Do List.</a:t>
            </a:r>
            <a:endParaRPr lang="en-US" sz="2000" dirty="0">
              <a:solidFill>
                <a:schemeClr val="bg1"/>
              </a:solidFill>
              <a:latin typeface="Verdana" panose="020B0604030504040204" pitchFamily="34" charset="0"/>
              <a:ea typeface="Verdana" panose="020B0604030504040204" pitchFamily="34" charset="0"/>
            </a:endParaRPr>
          </a:p>
        </p:txBody>
      </p:sp>
      <p:sp>
        <p:nvSpPr>
          <p:cNvPr id="6" name="Freeform 24">
            <a:extLst>
              <a:ext uri="{FF2B5EF4-FFF2-40B4-BE49-F238E27FC236}">
                <a16:creationId xmlns:a16="http://schemas.microsoft.com/office/drawing/2014/main" id="{92A2D121-F695-4563-26E3-3266CBD2102A}"/>
              </a:ext>
            </a:extLst>
          </p:cNvPr>
          <p:cNvSpPr>
            <a:spLocks noChangeAspect="1"/>
          </p:cNvSpPr>
          <p:nvPr/>
        </p:nvSpPr>
        <p:spPr>
          <a:xfrm>
            <a:off x="1430223" y="7844762"/>
            <a:ext cx="665547" cy="641309"/>
          </a:xfrm>
          <a:custGeom>
            <a:avLst/>
            <a:gdLst/>
            <a:ahLst/>
            <a:cxnLst/>
            <a:rect l="l" t="t" r="r" b="b"/>
            <a:pathLst>
              <a:path w="732922" h="732922">
                <a:moveTo>
                  <a:pt x="0" y="0"/>
                </a:moveTo>
                <a:lnTo>
                  <a:pt x="732922" y="0"/>
                </a:lnTo>
                <a:lnTo>
                  <a:pt x="732922" y="732922"/>
                </a:lnTo>
                <a:lnTo>
                  <a:pt x="0" y="73292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Freeform 12">
            <a:extLst>
              <a:ext uri="{FF2B5EF4-FFF2-40B4-BE49-F238E27FC236}">
                <a16:creationId xmlns:a16="http://schemas.microsoft.com/office/drawing/2014/main" id="{483F9BAE-9EA9-7F1E-AE53-EBBBA8112EC1}"/>
              </a:ext>
            </a:extLst>
          </p:cNvPr>
          <p:cNvSpPr/>
          <p:nvPr/>
        </p:nvSpPr>
        <p:spPr>
          <a:xfrm>
            <a:off x="12695875" y="8226786"/>
            <a:ext cx="5482509" cy="2037717"/>
          </a:xfrm>
          <a:custGeom>
            <a:avLst/>
            <a:gdLst/>
            <a:ahLst/>
            <a:cxnLst/>
            <a:rect l="l" t="t" r="r" b="b"/>
            <a:pathLst>
              <a:path w="7310013" h="2716956">
                <a:moveTo>
                  <a:pt x="0" y="0"/>
                </a:moveTo>
                <a:lnTo>
                  <a:pt x="7310013" y="0"/>
                </a:lnTo>
                <a:lnTo>
                  <a:pt x="7310013" y="2716956"/>
                </a:lnTo>
                <a:lnTo>
                  <a:pt x="0" y="2716956"/>
                </a:lnTo>
                <a:lnTo>
                  <a:pt x="0" y="0"/>
                </a:lnTo>
                <a:close/>
              </a:path>
            </a:pathLst>
          </a:custGeom>
          <a:blipFill>
            <a:blip>
              <a:alphaModFix amt="12000"/>
              <a:extLst>
                <a:ext uri="{96DAC541-7B7A-43D3-8B79-37D633B846F1}">
                  <asvg:svgBlip xmlns:asvg="http://schemas.microsoft.com/office/drawing/2016/SVG/main" r:embed="rId5"/>
                </a:ext>
              </a:extLst>
            </a:blip>
            <a:stretch>
              <a:fillRect r="-13216" b="-101931"/>
            </a:stretch>
          </a:blipFill>
        </p:spPr>
        <p:txBody>
          <a:bodyPr/>
          <a:lstStyle/>
          <a:p>
            <a:endParaRPr lang="en-US" dirty="0"/>
          </a:p>
        </p:txBody>
      </p:sp>
      <p:pic>
        <p:nvPicPr>
          <p:cNvPr id="4" name="Picture 3">
            <a:extLst>
              <a:ext uri="{FF2B5EF4-FFF2-40B4-BE49-F238E27FC236}">
                <a16:creationId xmlns:a16="http://schemas.microsoft.com/office/drawing/2014/main" id="{735A711F-C92C-B314-E022-DC07DA29870E}"/>
              </a:ext>
            </a:extLst>
          </p:cNvPr>
          <p:cNvPicPr>
            <a:picLocks noChangeAspect="1"/>
          </p:cNvPicPr>
          <p:nvPr/>
        </p:nvPicPr>
        <p:blipFill>
          <a:blip r:embed="rId6"/>
          <a:stretch>
            <a:fillRect/>
          </a:stretch>
        </p:blipFill>
        <p:spPr>
          <a:xfrm>
            <a:off x="9829800" y="3121124"/>
            <a:ext cx="7851849" cy="5679976"/>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8D3FD15E-B8A3-879C-DFE2-3F5A876CEE79}"/>
              </a:ext>
            </a:extLst>
          </p:cNvPr>
          <p:cNvSpPr/>
          <p:nvPr/>
        </p:nvSpPr>
        <p:spPr>
          <a:xfrm>
            <a:off x="15011400" y="3121124"/>
            <a:ext cx="1371600" cy="2697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2982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9144000" y="576540"/>
            <a:ext cx="8606337" cy="8567199"/>
            <a:chOff x="0" y="0"/>
            <a:chExt cx="11475117" cy="11422932"/>
          </a:xfrm>
        </p:grpSpPr>
        <p:pic>
          <p:nvPicPr>
            <p:cNvPr id="3" name="Picture 3"/>
            <p:cNvPicPr>
              <a:picLocks noChangeAspect="1"/>
            </p:cNvPicPr>
            <p:nvPr/>
          </p:nvPicPr>
          <p:blipFill>
            <a:blip r:embed="rId3"/>
            <a:srcRect t="227" b="227"/>
            <a:stretch>
              <a:fillRect/>
            </a:stretch>
          </p:blipFill>
          <p:spPr>
            <a:xfrm>
              <a:off x="0" y="0"/>
              <a:ext cx="11475117" cy="11422932"/>
            </a:xfrm>
            <a:prstGeom prst="rect">
              <a:avLst/>
            </a:prstGeom>
          </p:spPr>
        </p:pic>
      </p:grpSp>
      <p:sp>
        <p:nvSpPr>
          <p:cNvPr id="4" name="Freeform 4"/>
          <p:cNvSpPr/>
          <p:nvPr/>
        </p:nvSpPr>
        <p:spPr>
          <a:xfrm>
            <a:off x="10903274" y="7583591"/>
            <a:ext cx="6234545" cy="2657511"/>
          </a:xfrm>
          <a:custGeom>
            <a:avLst/>
            <a:gdLst/>
            <a:ahLst/>
            <a:cxnLst/>
            <a:rect l="l" t="t" r="r" b="b"/>
            <a:pathLst>
              <a:path w="6234545" h="2657511">
                <a:moveTo>
                  <a:pt x="0" y="0"/>
                </a:moveTo>
                <a:lnTo>
                  <a:pt x="6234545" y="0"/>
                </a:lnTo>
                <a:lnTo>
                  <a:pt x="6234545" y="2657512"/>
                </a:lnTo>
                <a:lnTo>
                  <a:pt x="0" y="2657512"/>
                </a:lnTo>
                <a:lnTo>
                  <a:pt x="0" y="0"/>
                </a:lnTo>
                <a:close/>
              </a:path>
            </a:pathLst>
          </a:custGeom>
          <a:blipFill>
            <a:blip>
              <a:alphaModFix amt="23000"/>
              <a:extLst>
                <a:ext uri="{96DAC541-7B7A-43D3-8B79-37D633B846F1}">
                  <asvg:svgBlip xmlns:asvg="http://schemas.microsoft.com/office/drawing/2016/SVG/main" r:embed="rId4"/>
                </a:ext>
              </a:extLst>
            </a:blip>
            <a:stretch>
              <a:fillRect b="-54836"/>
            </a:stretch>
          </a:blipFill>
        </p:spPr>
        <p:txBody>
          <a:bodyPr/>
          <a:lstStyle/>
          <a:p>
            <a:endParaRPr lang="en-US" dirty="0"/>
          </a:p>
        </p:txBody>
      </p:sp>
      <p:sp>
        <p:nvSpPr>
          <p:cNvPr id="5" name="Freeform 5"/>
          <p:cNvSpPr/>
          <p:nvPr/>
        </p:nvSpPr>
        <p:spPr>
          <a:xfrm>
            <a:off x="1028700" y="7947695"/>
            <a:ext cx="926899" cy="926899"/>
          </a:xfrm>
          <a:custGeom>
            <a:avLst/>
            <a:gdLst/>
            <a:ahLst/>
            <a:cxnLst/>
            <a:rect l="l" t="t" r="r" b="b"/>
            <a:pathLst>
              <a:path w="926899" h="926899">
                <a:moveTo>
                  <a:pt x="0" y="0"/>
                </a:moveTo>
                <a:lnTo>
                  <a:pt x="926899" y="0"/>
                </a:lnTo>
                <a:lnTo>
                  <a:pt x="926899" y="926899"/>
                </a:lnTo>
                <a:lnTo>
                  <a:pt x="0" y="92689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dirty="0"/>
          </a:p>
        </p:txBody>
      </p:sp>
      <p:grpSp>
        <p:nvGrpSpPr>
          <p:cNvPr id="6" name="Group 6"/>
          <p:cNvGrpSpPr/>
          <p:nvPr/>
        </p:nvGrpSpPr>
        <p:grpSpPr>
          <a:xfrm>
            <a:off x="1651857" y="2121582"/>
            <a:ext cx="1856645" cy="68071"/>
            <a:chOff x="0" y="0"/>
            <a:chExt cx="488993" cy="17928"/>
          </a:xfrm>
        </p:grpSpPr>
        <p:sp>
          <p:nvSpPr>
            <p:cNvPr id="7" name="Freeform 7"/>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8" name="TextBox 8"/>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9" name="Freeform 9"/>
          <p:cNvSpPr/>
          <p:nvPr/>
        </p:nvSpPr>
        <p:spPr>
          <a:xfrm>
            <a:off x="1651857" y="910302"/>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6"/>
            <a:stretch>
              <a:fillRect/>
            </a:stretch>
          </a:blipFill>
        </p:spPr>
        <p:txBody>
          <a:bodyPr/>
          <a:lstStyle/>
          <a:p>
            <a:endParaRPr lang="en-US" dirty="0"/>
          </a:p>
        </p:txBody>
      </p:sp>
      <p:sp>
        <p:nvSpPr>
          <p:cNvPr id="10" name="TextBox 10"/>
          <p:cNvSpPr txBox="1"/>
          <p:nvPr/>
        </p:nvSpPr>
        <p:spPr>
          <a:xfrm>
            <a:off x="1492149" y="3913528"/>
            <a:ext cx="7771736" cy="529209"/>
          </a:xfrm>
          <a:prstGeom prst="rect">
            <a:avLst/>
          </a:prstGeom>
        </p:spPr>
        <p:txBody>
          <a:bodyPr lIns="0" tIns="0" rIns="0" bIns="0" rtlCol="0" anchor="t">
            <a:spAutoFit/>
          </a:bodyPr>
          <a:lstStyle/>
          <a:p>
            <a:pPr algn="l">
              <a:lnSpc>
                <a:spcPts val="3947"/>
              </a:lnSpc>
            </a:pPr>
            <a:r>
              <a:rPr lang="en-US" sz="4200" b="1" dirty="0">
                <a:solidFill>
                  <a:srgbClr val="1D4F74"/>
                </a:solidFill>
                <a:latin typeface="Verdana Bold"/>
                <a:ea typeface="Verdana Bold"/>
                <a:cs typeface="Verdana Bold"/>
                <a:sym typeface="Verdana Bold"/>
              </a:rPr>
              <a:t>THE PURPOSE OF </a:t>
            </a:r>
          </a:p>
        </p:txBody>
      </p:sp>
      <p:sp>
        <p:nvSpPr>
          <p:cNvPr id="11" name="TextBox 11"/>
          <p:cNvSpPr txBox="1"/>
          <p:nvPr/>
        </p:nvSpPr>
        <p:spPr>
          <a:xfrm>
            <a:off x="1492149" y="4647923"/>
            <a:ext cx="5922266" cy="529209"/>
          </a:xfrm>
          <a:prstGeom prst="rect">
            <a:avLst/>
          </a:prstGeom>
        </p:spPr>
        <p:txBody>
          <a:bodyPr lIns="0" tIns="0" rIns="0" bIns="0" rtlCol="0" anchor="t">
            <a:spAutoFit/>
          </a:bodyPr>
          <a:lstStyle/>
          <a:p>
            <a:pPr algn="l">
              <a:lnSpc>
                <a:spcPts val="3947"/>
              </a:lnSpc>
            </a:pPr>
            <a:r>
              <a:rPr lang="en-US" sz="4200" b="1" dirty="0">
                <a:solidFill>
                  <a:srgbClr val="1D4F74"/>
                </a:solidFill>
                <a:latin typeface="Verdana Bold"/>
                <a:ea typeface="Verdana Bold"/>
                <a:cs typeface="Verdana Bold"/>
                <a:sym typeface="Verdana Bold"/>
              </a:rPr>
              <a:t>THIS GUIDE</a:t>
            </a:r>
          </a:p>
        </p:txBody>
      </p:sp>
      <p:sp>
        <p:nvSpPr>
          <p:cNvPr id="12" name="TextBox 12"/>
          <p:cNvSpPr txBox="1"/>
          <p:nvPr/>
        </p:nvSpPr>
        <p:spPr>
          <a:xfrm>
            <a:off x="1492149" y="5243807"/>
            <a:ext cx="7122507" cy="826829"/>
          </a:xfrm>
          <a:prstGeom prst="rect">
            <a:avLst/>
          </a:prstGeom>
        </p:spPr>
        <p:txBody>
          <a:bodyPr lIns="0" tIns="0" rIns="0" bIns="0" rtlCol="0" anchor="t">
            <a:spAutoFit/>
          </a:bodyPr>
          <a:lstStyle/>
          <a:p>
            <a:pPr algn="l">
              <a:lnSpc>
                <a:spcPts val="3359"/>
              </a:lnSpc>
            </a:pPr>
            <a:r>
              <a:rPr lang="en-US" sz="2400" dirty="0">
                <a:solidFill>
                  <a:srgbClr val="2D262A"/>
                </a:solidFill>
                <a:latin typeface="Verdana"/>
                <a:ea typeface="Verdana"/>
                <a:cs typeface="Verdana"/>
                <a:sym typeface="Verdana"/>
              </a:rPr>
              <a:t>is to assist Offerors in completing their submissions within the ATI application AMP.</a:t>
            </a:r>
          </a:p>
        </p:txBody>
      </p:sp>
      <p:sp>
        <p:nvSpPr>
          <p:cNvPr id="13" name="TextBox 13"/>
          <p:cNvSpPr txBox="1"/>
          <p:nvPr/>
        </p:nvSpPr>
        <p:spPr>
          <a:xfrm>
            <a:off x="2103033" y="8505405"/>
            <a:ext cx="6210300" cy="369189"/>
          </a:xfrm>
          <a:prstGeom prst="rect">
            <a:avLst/>
          </a:prstGeom>
        </p:spPr>
        <p:txBody>
          <a:bodyPr lIns="0" tIns="0" rIns="0" bIns="0" rtlCol="0" anchor="t">
            <a:spAutoFit/>
          </a:bodyPr>
          <a:lstStyle/>
          <a:p>
            <a:pPr algn="l">
              <a:lnSpc>
                <a:spcPts val="3048"/>
              </a:lnSpc>
            </a:pPr>
            <a:r>
              <a:rPr lang="en-US" sz="2400" u="sng" dirty="0">
                <a:solidFill>
                  <a:srgbClr val="00B0F0"/>
                </a:solidFill>
                <a:latin typeface="Verdana"/>
                <a:ea typeface="Verdana"/>
                <a:cs typeface="Verdana"/>
                <a:sym typeface="Verdana"/>
                <a:hlinkClick r:id="rId7" tooltip="https://identity.ati.org"/>
              </a:rPr>
              <a:t>https://identity.ati.org/</a:t>
            </a:r>
          </a:p>
        </p:txBody>
      </p:sp>
      <p:sp>
        <p:nvSpPr>
          <p:cNvPr id="14" name="TextBox 14"/>
          <p:cNvSpPr txBox="1"/>
          <p:nvPr/>
        </p:nvSpPr>
        <p:spPr>
          <a:xfrm>
            <a:off x="2103033" y="8013915"/>
            <a:ext cx="6210300" cy="396240"/>
          </a:xfrm>
          <a:prstGeom prst="rect">
            <a:avLst/>
          </a:prstGeom>
        </p:spPr>
        <p:txBody>
          <a:bodyPr lIns="0" tIns="0" rIns="0" bIns="0" rtlCol="0" anchor="t">
            <a:spAutoFit/>
          </a:bodyPr>
          <a:lstStyle/>
          <a:p>
            <a:pPr algn="l">
              <a:lnSpc>
                <a:spcPts val="3359"/>
              </a:lnSpc>
            </a:pPr>
            <a:r>
              <a:rPr lang="en-US" sz="2400" dirty="0">
                <a:solidFill>
                  <a:srgbClr val="008EB5"/>
                </a:solidFill>
                <a:latin typeface="Verdana"/>
                <a:ea typeface="Verdana"/>
                <a:cs typeface="Verdana"/>
                <a:sym typeface="Verdana"/>
              </a:rPr>
              <a:t>AMP Site</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008EB5"/>
            </a:solidFill>
          </p:spPr>
          <p:txBody>
            <a:bodyPr/>
            <a:lstStyle/>
            <a:p>
              <a:endParaRPr lang="en-US" dirty="0"/>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p:cNvGrpSpPr/>
          <p:nvPr/>
        </p:nvGrpSpPr>
        <p:grpSpPr>
          <a:xfrm>
            <a:off x="13623767" y="0"/>
            <a:ext cx="4129158" cy="10287000"/>
            <a:chOff x="0" y="0"/>
            <a:chExt cx="1087515" cy="2709333"/>
          </a:xfrm>
        </p:grpSpPr>
        <p:sp>
          <p:nvSpPr>
            <p:cNvPr id="6" name="Freeform 6"/>
            <p:cNvSpPr/>
            <p:nvPr/>
          </p:nvSpPr>
          <p:spPr>
            <a:xfrm>
              <a:off x="0" y="0"/>
              <a:ext cx="1087515" cy="2709333"/>
            </a:xfrm>
            <a:custGeom>
              <a:avLst/>
              <a:gdLst/>
              <a:ahLst/>
              <a:cxnLst/>
              <a:rect l="l" t="t" r="r" b="b"/>
              <a:pathLst>
                <a:path w="1087515" h="2709333">
                  <a:moveTo>
                    <a:pt x="0" y="0"/>
                  </a:moveTo>
                  <a:lnTo>
                    <a:pt x="1087515" y="0"/>
                  </a:lnTo>
                  <a:lnTo>
                    <a:pt x="1087515" y="2709333"/>
                  </a:lnTo>
                  <a:lnTo>
                    <a:pt x="0" y="2709333"/>
                  </a:lnTo>
                  <a:close/>
                </a:path>
              </a:pathLst>
            </a:custGeom>
            <a:solidFill>
              <a:srgbClr val="008EB5"/>
            </a:solidFill>
          </p:spPr>
          <p:txBody>
            <a:bodyPr/>
            <a:lstStyle/>
            <a:p>
              <a:endParaRPr lang="en-US" dirty="0"/>
            </a:p>
          </p:txBody>
        </p:sp>
        <p:sp>
          <p:nvSpPr>
            <p:cNvPr id="7" name="TextBox 7"/>
            <p:cNvSpPr txBox="1"/>
            <p:nvPr/>
          </p:nvSpPr>
          <p:spPr>
            <a:xfrm>
              <a:off x="0" y="-38100"/>
              <a:ext cx="1087515" cy="2747433"/>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a:off x="14309174" y="1765682"/>
            <a:ext cx="2758345" cy="245871"/>
            <a:chOff x="0" y="0"/>
            <a:chExt cx="726478" cy="64756"/>
          </a:xfrm>
        </p:grpSpPr>
        <p:sp>
          <p:nvSpPr>
            <p:cNvPr id="9" name="Freeform 9"/>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EFEFE"/>
            </a:solidFill>
          </p:spPr>
          <p:txBody>
            <a:bodyPr/>
            <a:lstStyle/>
            <a:p>
              <a:endParaRPr lang="en-US" dirty="0"/>
            </a:p>
          </p:txBody>
        </p:sp>
        <p:sp>
          <p:nvSpPr>
            <p:cNvPr id="10" name="TextBox 10"/>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dirty="0"/>
            </a:p>
          </p:txBody>
        </p:sp>
      </p:grpSp>
      <p:sp>
        <p:nvSpPr>
          <p:cNvPr id="11" name="Freeform 11"/>
          <p:cNvSpPr/>
          <p:nvPr/>
        </p:nvSpPr>
        <p:spPr>
          <a:xfrm>
            <a:off x="13990856" y="511340"/>
            <a:ext cx="3394980" cy="1254342"/>
          </a:xfrm>
          <a:custGeom>
            <a:avLst/>
            <a:gdLst/>
            <a:ahLst/>
            <a:cxnLst/>
            <a:rect l="l" t="t" r="r" b="b"/>
            <a:pathLst>
              <a:path w="3394980" h="1254342">
                <a:moveTo>
                  <a:pt x="0" y="0"/>
                </a:moveTo>
                <a:lnTo>
                  <a:pt x="3394980" y="0"/>
                </a:lnTo>
                <a:lnTo>
                  <a:pt x="3394980" y="1254342"/>
                </a:lnTo>
                <a:lnTo>
                  <a:pt x="0" y="1254342"/>
                </a:lnTo>
                <a:lnTo>
                  <a:pt x="0" y="0"/>
                </a:lnTo>
                <a:close/>
              </a:path>
            </a:pathLst>
          </a:custGeom>
          <a:blipFill>
            <a:blip r:embed="rId2"/>
            <a:stretch>
              <a:fillRect t="-85901" b="-84756"/>
            </a:stretch>
          </a:blipFill>
        </p:spPr>
        <p:txBody>
          <a:bodyPr/>
          <a:lstStyle/>
          <a:p>
            <a:endParaRPr lang="en-US" dirty="0"/>
          </a:p>
        </p:txBody>
      </p:sp>
      <p:sp>
        <p:nvSpPr>
          <p:cNvPr id="12" name="TextBox 12"/>
          <p:cNvSpPr txBox="1"/>
          <p:nvPr/>
        </p:nvSpPr>
        <p:spPr>
          <a:xfrm>
            <a:off x="2794627" y="4105507"/>
            <a:ext cx="9288593" cy="1360170"/>
          </a:xfrm>
          <a:prstGeom prst="rect">
            <a:avLst/>
          </a:prstGeom>
        </p:spPr>
        <p:txBody>
          <a:bodyPr lIns="0" tIns="0" rIns="0" bIns="0" rtlCol="0" anchor="t">
            <a:spAutoFit/>
          </a:bodyPr>
          <a:lstStyle/>
          <a:p>
            <a:pPr algn="l">
              <a:lnSpc>
                <a:spcPts val="10560"/>
              </a:lnSpc>
            </a:pPr>
            <a:r>
              <a:rPr lang="en-US" sz="9600" b="1" dirty="0">
                <a:solidFill>
                  <a:srgbClr val="008EB5"/>
                </a:solidFill>
                <a:latin typeface="Verdana Bold"/>
                <a:ea typeface="Verdana Bold"/>
                <a:cs typeface="Verdana Bold"/>
                <a:sym typeface="Verdana Bold"/>
              </a:rPr>
              <a:t>Questions? </a:t>
            </a:r>
          </a:p>
        </p:txBody>
      </p:sp>
      <p:sp>
        <p:nvSpPr>
          <p:cNvPr id="13" name="Freeform 13"/>
          <p:cNvSpPr/>
          <p:nvPr/>
        </p:nvSpPr>
        <p:spPr>
          <a:xfrm>
            <a:off x="14309174" y="7870780"/>
            <a:ext cx="3076662" cy="1849360"/>
          </a:xfrm>
          <a:custGeom>
            <a:avLst/>
            <a:gdLst/>
            <a:ahLst/>
            <a:cxnLst/>
            <a:rect l="l" t="t" r="r" b="b"/>
            <a:pathLst>
              <a:path w="3076662" h="1849360">
                <a:moveTo>
                  <a:pt x="0" y="0"/>
                </a:moveTo>
                <a:lnTo>
                  <a:pt x="3076662" y="0"/>
                </a:lnTo>
                <a:lnTo>
                  <a:pt x="3076662" y="1849360"/>
                </a:lnTo>
                <a:lnTo>
                  <a:pt x="0" y="1849360"/>
                </a:lnTo>
                <a:lnTo>
                  <a:pt x="0" y="0"/>
                </a:lnTo>
                <a:close/>
              </a:path>
            </a:pathLst>
          </a:custGeom>
          <a:blipFill>
            <a:blip r:embed="rId3"/>
            <a:stretch>
              <a:fillRect/>
            </a:stretch>
          </a:blipFill>
        </p:spPr>
        <p:txBody>
          <a:bodyPr/>
          <a:lstStyle/>
          <a:p>
            <a:endParaRPr lang="en-US" dirty="0"/>
          </a:p>
        </p:txBody>
      </p:sp>
      <p:sp>
        <p:nvSpPr>
          <p:cNvPr id="14" name="TextBox 14"/>
          <p:cNvSpPr txBox="1"/>
          <p:nvPr/>
        </p:nvSpPr>
        <p:spPr>
          <a:xfrm rot="-5400000">
            <a:off x="-707806" y="7074276"/>
            <a:ext cx="3974630" cy="449547"/>
          </a:xfrm>
          <a:prstGeom prst="rect">
            <a:avLst/>
          </a:prstGeom>
        </p:spPr>
        <p:txBody>
          <a:bodyPr lIns="0" tIns="0" rIns="0" bIns="0" rtlCol="0" anchor="t">
            <a:spAutoFit/>
          </a:bodyPr>
          <a:lstStyle/>
          <a:p>
            <a:pPr algn="r">
              <a:lnSpc>
                <a:spcPts val="3920"/>
              </a:lnSpc>
            </a:pPr>
            <a:r>
              <a:rPr lang="en-US" sz="2800" dirty="0">
                <a:solidFill>
                  <a:srgbClr val="101010"/>
                </a:solidFill>
                <a:latin typeface="Verdana"/>
                <a:ea typeface="Verdana"/>
                <a:cs typeface="Verdana"/>
                <a:sym typeface="Verdana"/>
              </a:rPr>
              <a:t>nsrp.org</a:t>
            </a:r>
          </a:p>
        </p:txBody>
      </p:sp>
      <p:sp>
        <p:nvSpPr>
          <p:cNvPr id="15" name="TextBox 15"/>
          <p:cNvSpPr txBox="1"/>
          <p:nvPr/>
        </p:nvSpPr>
        <p:spPr>
          <a:xfrm>
            <a:off x="2794627" y="7029810"/>
            <a:ext cx="9288593" cy="1949957"/>
          </a:xfrm>
          <a:prstGeom prst="rect">
            <a:avLst/>
          </a:prstGeom>
        </p:spPr>
        <p:txBody>
          <a:bodyPr lIns="0" tIns="0" rIns="0" bIns="0" rtlCol="0" anchor="t">
            <a:spAutoFit/>
          </a:bodyPr>
          <a:lstStyle/>
          <a:p>
            <a:pPr algn="l">
              <a:lnSpc>
                <a:spcPts val="3920"/>
              </a:lnSpc>
            </a:pPr>
            <a:r>
              <a:rPr lang="en-US" sz="2800" spc="963" dirty="0">
                <a:solidFill>
                  <a:srgbClr val="101010"/>
                </a:solidFill>
                <a:latin typeface="Verdana"/>
                <a:ea typeface="Verdana"/>
                <a:cs typeface="Verdana"/>
                <a:sym typeface="Verdana"/>
              </a:rPr>
              <a:t>Contact us at </a:t>
            </a:r>
            <a:r>
              <a:rPr lang="en-US" sz="2800" spc="963" dirty="0">
                <a:solidFill>
                  <a:srgbClr val="101010"/>
                </a:solidFill>
                <a:latin typeface="Verdana"/>
                <a:ea typeface="Verdana"/>
                <a:cs typeface="Verdana"/>
                <a:sym typeface="Verdana"/>
                <a:hlinkClick r:id="rId4"/>
              </a:rPr>
              <a:t>nsrp@ati.org</a:t>
            </a:r>
            <a:endParaRPr lang="en-US" sz="2800" spc="963" dirty="0">
              <a:solidFill>
                <a:srgbClr val="101010"/>
              </a:solidFill>
              <a:latin typeface="Verdana"/>
              <a:ea typeface="Verdana"/>
              <a:cs typeface="Verdana"/>
              <a:sym typeface="Verdana"/>
            </a:endParaRPr>
          </a:p>
          <a:p>
            <a:pPr algn="l">
              <a:lnSpc>
                <a:spcPts val="3920"/>
              </a:lnSpc>
            </a:pPr>
            <a:endParaRPr lang="en-US" sz="2800" spc="963" dirty="0">
              <a:solidFill>
                <a:srgbClr val="101010"/>
              </a:solidFill>
              <a:latin typeface="Verdana"/>
              <a:ea typeface="Verdana"/>
              <a:cs typeface="Verdana"/>
              <a:sym typeface="Verdana"/>
            </a:endParaRPr>
          </a:p>
          <a:p>
            <a:pPr algn="l">
              <a:lnSpc>
                <a:spcPts val="3920"/>
              </a:lnSpc>
            </a:pPr>
            <a:r>
              <a:rPr lang="en-US" sz="2800" spc="963" dirty="0">
                <a:solidFill>
                  <a:srgbClr val="101010"/>
                </a:solidFill>
                <a:latin typeface="Verdana"/>
                <a:ea typeface="Verdana"/>
                <a:cs typeface="Verdana"/>
                <a:sym typeface="Verdana"/>
              </a:rPr>
              <a:t>Solicitation Questions:</a:t>
            </a:r>
          </a:p>
          <a:p>
            <a:pPr algn="l">
              <a:lnSpc>
                <a:spcPts val="3920"/>
              </a:lnSpc>
            </a:pPr>
            <a:r>
              <a:rPr lang="en-US" sz="2800" spc="963" dirty="0">
                <a:solidFill>
                  <a:srgbClr val="101010"/>
                </a:solidFill>
                <a:latin typeface="Verdana"/>
                <a:ea typeface="Verdana"/>
                <a:cs typeface="Verdana"/>
                <a:sym typeface="Verdana"/>
                <a:hlinkClick r:id="rId5"/>
              </a:rPr>
              <a:t>Nsrp-contracts@ati.org</a:t>
            </a:r>
            <a:endParaRPr lang="en-US" sz="2800" spc="963" dirty="0">
              <a:solidFill>
                <a:srgbClr val="101010"/>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DCDC00E8-2638-CA87-ACB2-A855A9C0DD43}"/>
              </a:ext>
            </a:extLst>
          </p:cNvPr>
          <p:cNvGrpSpPr/>
          <p:nvPr/>
        </p:nvGrpSpPr>
        <p:grpSpPr>
          <a:xfrm>
            <a:off x="1126200" y="5086631"/>
            <a:ext cx="16035599" cy="3133955"/>
            <a:chOff x="0" y="-38100"/>
            <a:chExt cx="4223369" cy="825404"/>
          </a:xfrm>
        </p:grpSpPr>
        <p:sp>
          <p:nvSpPr>
            <p:cNvPr id="21" name="Freeform 3">
              <a:extLst>
                <a:ext uri="{FF2B5EF4-FFF2-40B4-BE49-F238E27FC236}">
                  <a16:creationId xmlns:a16="http://schemas.microsoft.com/office/drawing/2014/main" id="{F8397AC1-AE4C-101F-B6B4-55E4FAABD852}"/>
                </a:ext>
              </a:extLst>
            </p:cNvPr>
            <p:cNvSpPr/>
            <p:nvPr/>
          </p:nvSpPr>
          <p:spPr>
            <a:xfrm>
              <a:off x="0" y="0"/>
              <a:ext cx="1298217" cy="787304"/>
            </a:xfrm>
            <a:custGeom>
              <a:avLst/>
              <a:gdLst/>
              <a:ahLst/>
              <a:cxnLst/>
              <a:rect l="l" t="t" r="r" b="b"/>
              <a:pathLst>
                <a:path w="1298217" h="787304">
                  <a:moveTo>
                    <a:pt x="50260" y="0"/>
                  </a:moveTo>
                  <a:lnTo>
                    <a:pt x="1247956" y="0"/>
                  </a:lnTo>
                  <a:cubicBezTo>
                    <a:pt x="1261286" y="0"/>
                    <a:pt x="1274070" y="5295"/>
                    <a:pt x="1283496" y="14721"/>
                  </a:cubicBezTo>
                  <a:cubicBezTo>
                    <a:pt x="1292921" y="24147"/>
                    <a:pt x="1298217" y="36930"/>
                    <a:pt x="1298217" y="50260"/>
                  </a:cubicBezTo>
                  <a:lnTo>
                    <a:pt x="1298217" y="737043"/>
                  </a:lnTo>
                  <a:cubicBezTo>
                    <a:pt x="1298217" y="750373"/>
                    <a:pt x="1292921" y="763157"/>
                    <a:pt x="1283496" y="772583"/>
                  </a:cubicBezTo>
                  <a:cubicBezTo>
                    <a:pt x="1274070" y="782008"/>
                    <a:pt x="1261286" y="787304"/>
                    <a:pt x="1247956" y="787304"/>
                  </a:cubicBezTo>
                  <a:lnTo>
                    <a:pt x="50260" y="787304"/>
                  </a:lnTo>
                  <a:cubicBezTo>
                    <a:pt x="36930" y="787304"/>
                    <a:pt x="24147" y="782008"/>
                    <a:pt x="14721" y="772583"/>
                  </a:cubicBezTo>
                  <a:cubicBezTo>
                    <a:pt x="5295" y="763157"/>
                    <a:pt x="0" y="750373"/>
                    <a:pt x="0" y="737043"/>
                  </a:cubicBezTo>
                  <a:lnTo>
                    <a:pt x="0" y="50260"/>
                  </a:lnTo>
                  <a:cubicBezTo>
                    <a:pt x="0" y="36930"/>
                    <a:pt x="5295" y="24147"/>
                    <a:pt x="14721" y="14721"/>
                  </a:cubicBezTo>
                  <a:cubicBezTo>
                    <a:pt x="24147" y="5295"/>
                    <a:pt x="36930" y="0"/>
                    <a:pt x="50260" y="0"/>
                  </a:cubicBezTo>
                  <a:close/>
                </a:path>
              </a:pathLst>
            </a:custGeom>
            <a:solidFill>
              <a:srgbClr val="2195D6"/>
            </a:solidFill>
          </p:spPr>
          <p:txBody>
            <a:bodyPr/>
            <a:lstStyle/>
            <a:p>
              <a:endParaRPr lang="en-US" dirty="0"/>
            </a:p>
          </p:txBody>
        </p:sp>
        <p:sp>
          <p:nvSpPr>
            <p:cNvPr id="22" name="TextBox 4">
              <a:extLst>
                <a:ext uri="{FF2B5EF4-FFF2-40B4-BE49-F238E27FC236}">
                  <a16:creationId xmlns:a16="http://schemas.microsoft.com/office/drawing/2014/main" id="{7A980DD9-1757-C3AE-40D2-0B1FF18D9A6E}"/>
                </a:ext>
              </a:extLst>
            </p:cNvPr>
            <p:cNvSpPr txBox="1"/>
            <p:nvPr/>
          </p:nvSpPr>
          <p:spPr>
            <a:xfrm>
              <a:off x="0" y="-38100"/>
              <a:ext cx="1298217" cy="825404"/>
            </a:xfrm>
            <a:prstGeom prst="rect">
              <a:avLst/>
            </a:prstGeom>
          </p:spPr>
          <p:txBody>
            <a:bodyPr lIns="50800" tIns="50800" rIns="50800" bIns="50800" rtlCol="0" anchor="ctr"/>
            <a:lstStyle/>
            <a:p>
              <a:pPr algn="ctr">
                <a:lnSpc>
                  <a:spcPts val="2659"/>
                </a:lnSpc>
              </a:pPr>
              <a:endParaRPr dirty="0"/>
            </a:p>
          </p:txBody>
        </p:sp>
        <p:sp>
          <p:nvSpPr>
            <p:cNvPr id="26" name="Freeform 3">
              <a:extLst>
                <a:ext uri="{FF2B5EF4-FFF2-40B4-BE49-F238E27FC236}">
                  <a16:creationId xmlns:a16="http://schemas.microsoft.com/office/drawing/2014/main" id="{C791BFB6-D6CB-31EF-0A5B-385B5C1DDCC2}"/>
                </a:ext>
              </a:extLst>
            </p:cNvPr>
            <p:cNvSpPr/>
            <p:nvPr/>
          </p:nvSpPr>
          <p:spPr>
            <a:xfrm>
              <a:off x="1483069" y="-11000"/>
              <a:ext cx="1298217" cy="787304"/>
            </a:xfrm>
            <a:custGeom>
              <a:avLst/>
              <a:gdLst/>
              <a:ahLst/>
              <a:cxnLst/>
              <a:rect l="l" t="t" r="r" b="b"/>
              <a:pathLst>
                <a:path w="1298217" h="787304">
                  <a:moveTo>
                    <a:pt x="50260" y="0"/>
                  </a:moveTo>
                  <a:lnTo>
                    <a:pt x="1247956" y="0"/>
                  </a:lnTo>
                  <a:cubicBezTo>
                    <a:pt x="1261286" y="0"/>
                    <a:pt x="1274070" y="5295"/>
                    <a:pt x="1283496" y="14721"/>
                  </a:cubicBezTo>
                  <a:cubicBezTo>
                    <a:pt x="1292921" y="24147"/>
                    <a:pt x="1298217" y="36930"/>
                    <a:pt x="1298217" y="50260"/>
                  </a:cubicBezTo>
                  <a:lnTo>
                    <a:pt x="1298217" y="737043"/>
                  </a:lnTo>
                  <a:cubicBezTo>
                    <a:pt x="1298217" y="750373"/>
                    <a:pt x="1292921" y="763157"/>
                    <a:pt x="1283496" y="772583"/>
                  </a:cubicBezTo>
                  <a:cubicBezTo>
                    <a:pt x="1274070" y="782008"/>
                    <a:pt x="1261286" y="787304"/>
                    <a:pt x="1247956" y="787304"/>
                  </a:cubicBezTo>
                  <a:lnTo>
                    <a:pt x="50260" y="787304"/>
                  </a:lnTo>
                  <a:cubicBezTo>
                    <a:pt x="36930" y="787304"/>
                    <a:pt x="24147" y="782008"/>
                    <a:pt x="14721" y="772583"/>
                  </a:cubicBezTo>
                  <a:cubicBezTo>
                    <a:pt x="5295" y="763157"/>
                    <a:pt x="0" y="750373"/>
                    <a:pt x="0" y="737043"/>
                  </a:cubicBezTo>
                  <a:lnTo>
                    <a:pt x="0" y="50260"/>
                  </a:lnTo>
                  <a:cubicBezTo>
                    <a:pt x="0" y="36930"/>
                    <a:pt x="5295" y="24147"/>
                    <a:pt x="14721" y="14721"/>
                  </a:cubicBezTo>
                  <a:cubicBezTo>
                    <a:pt x="24147" y="5295"/>
                    <a:pt x="36930" y="0"/>
                    <a:pt x="50260" y="0"/>
                  </a:cubicBezTo>
                  <a:close/>
                </a:path>
              </a:pathLst>
            </a:custGeom>
            <a:solidFill>
              <a:srgbClr val="2195D6"/>
            </a:solidFill>
          </p:spPr>
          <p:txBody>
            <a:bodyPr/>
            <a:lstStyle/>
            <a:p>
              <a:endParaRPr lang="en-US" dirty="0"/>
            </a:p>
          </p:txBody>
        </p:sp>
        <p:sp>
          <p:nvSpPr>
            <p:cNvPr id="28" name="Freeform 3">
              <a:extLst>
                <a:ext uri="{FF2B5EF4-FFF2-40B4-BE49-F238E27FC236}">
                  <a16:creationId xmlns:a16="http://schemas.microsoft.com/office/drawing/2014/main" id="{79E2C61F-955F-09B8-4B05-88207670692D}"/>
                </a:ext>
              </a:extLst>
            </p:cNvPr>
            <p:cNvSpPr/>
            <p:nvPr/>
          </p:nvSpPr>
          <p:spPr>
            <a:xfrm>
              <a:off x="2925152" y="-19050"/>
              <a:ext cx="1298217" cy="787304"/>
            </a:xfrm>
            <a:custGeom>
              <a:avLst/>
              <a:gdLst/>
              <a:ahLst/>
              <a:cxnLst/>
              <a:rect l="l" t="t" r="r" b="b"/>
              <a:pathLst>
                <a:path w="1298217" h="787304">
                  <a:moveTo>
                    <a:pt x="50260" y="0"/>
                  </a:moveTo>
                  <a:lnTo>
                    <a:pt x="1247956" y="0"/>
                  </a:lnTo>
                  <a:cubicBezTo>
                    <a:pt x="1261286" y="0"/>
                    <a:pt x="1274070" y="5295"/>
                    <a:pt x="1283496" y="14721"/>
                  </a:cubicBezTo>
                  <a:cubicBezTo>
                    <a:pt x="1292921" y="24147"/>
                    <a:pt x="1298217" y="36930"/>
                    <a:pt x="1298217" y="50260"/>
                  </a:cubicBezTo>
                  <a:lnTo>
                    <a:pt x="1298217" y="737043"/>
                  </a:lnTo>
                  <a:cubicBezTo>
                    <a:pt x="1298217" y="750373"/>
                    <a:pt x="1292921" y="763157"/>
                    <a:pt x="1283496" y="772583"/>
                  </a:cubicBezTo>
                  <a:cubicBezTo>
                    <a:pt x="1274070" y="782008"/>
                    <a:pt x="1261286" y="787304"/>
                    <a:pt x="1247956" y="787304"/>
                  </a:cubicBezTo>
                  <a:lnTo>
                    <a:pt x="50260" y="787304"/>
                  </a:lnTo>
                  <a:cubicBezTo>
                    <a:pt x="36930" y="787304"/>
                    <a:pt x="24147" y="782008"/>
                    <a:pt x="14721" y="772583"/>
                  </a:cubicBezTo>
                  <a:cubicBezTo>
                    <a:pt x="5295" y="763157"/>
                    <a:pt x="0" y="750373"/>
                    <a:pt x="0" y="737043"/>
                  </a:cubicBezTo>
                  <a:lnTo>
                    <a:pt x="0" y="50260"/>
                  </a:lnTo>
                  <a:cubicBezTo>
                    <a:pt x="0" y="36930"/>
                    <a:pt x="5295" y="24147"/>
                    <a:pt x="14721" y="14721"/>
                  </a:cubicBezTo>
                  <a:cubicBezTo>
                    <a:pt x="24147" y="5295"/>
                    <a:pt x="36930" y="0"/>
                    <a:pt x="50260" y="0"/>
                  </a:cubicBezTo>
                  <a:close/>
                </a:path>
              </a:pathLst>
            </a:custGeom>
            <a:solidFill>
              <a:srgbClr val="2195D6"/>
            </a:solidFill>
          </p:spPr>
          <p:txBody>
            <a:bodyPr/>
            <a:lstStyle/>
            <a:p>
              <a:endParaRPr lang="en-US" dirty="0"/>
            </a:p>
          </p:txBody>
        </p:sp>
      </p:grpSp>
      <p:sp>
        <p:nvSpPr>
          <p:cNvPr id="2" name="TextBox 2"/>
          <p:cNvSpPr txBox="1"/>
          <p:nvPr/>
        </p:nvSpPr>
        <p:spPr>
          <a:xfrm>
            <a:off x="12723465" y="6144890"/>
            <a:ext cx="4138420" cy="1078565"/>
          </a:xfrm>
          <a:prstGeom prst="rect">
            <a:avLst/>
          </a:prstGeom>
        </p:spPr>
        <p:txBody>
          <a:bodyPr lIns="0" tIns="0" rIns="0" bIns="0" rtlCol="0" anchor="t">
            <a:spAutoFit/>
          </a:bodyPr>
          <a:lstStyle/>
          <a:p>
            <a:pPr algn="l">
              <a:lnSpc>
                <a:spcPts val="2940"/>
              </a:lnSpc>
            </a:pPr>
            <a:r>
              <a:rPr lang="en-US" sz="2100" dirty="0">
                <a:solidFill>
                  <a:srgbClr val="2D262A"/>
                </a:solidFill>
                <a:latin typeface="Verdana"/>
                <a:ea typeface="Verdana"/>
                <a:cs typeface="Verdana"/>
                <a:sym typeface="Verdana"/>
              </a:rPr>
              <a:t>Your form will be processed by each program in accordance with its requirements.</a:t>
            </a:r>
          </a:p>
        </p:txBody>
      </p:sp>
      <p:sp>
        <p:nvSpPr>
          <p:cNvPr id="3" name="TextBox 3"/>
          <p:cNvSpPr txBox="1"/>
          <p:nvPr/>
        </p:nvSpPr>
        <p:spPr>
          <a:xfrm>
            <a:off x="1521573" y="6156987"/>
            <a:ext cx="4138420" cy="706668"/>
          </a:xfrm>
          <a:prstGeom prst="rect">
            <a:avLst/>
          </a:prstGeom>
        </p:spPr>
        <p:txBody>
          <a:bodyPr lIns="0" tIns="0" rIns="0" bIns="0" rtlCol="0" anchor="t">
            <a:spAutoFit/>
          </a:bodyPr>
          <a:lstStyle/>
          <a:p>
            <a:pPr algn="l">
              <a:lnSpc>
                <a:spcPts val="2940"/>
              </a:lnSpc>
            </a:pPr>
            <a:r>
              <a:rPr lang="en-US" sz="2100" dirty="0">
                <a:solidFill>
                  <a:srgbClr val="2D262A"/>
                </a:solidFill>
                <a:latin typeface="Verdana"/>
                <a:ea typeface="Verdana"/>
                <a:cs typeface="Verdana"/>
                <a:sym typeface="Verdana"/>
              </a:rPr>
              <a:t>Click the link below:</a:t>
            </a:r>
          </a:p>
          <a:p>
            <a:pPr algn="l">
              <a:lnSpc>
                <a:spcPts val="2940"/>
              </a:lnSpc>
            </a:pPr>
            <a:r>
              <a:rPr lang="en-US" sz="2100" dirty="0">
                <a:solidFill>
                  <a:srgbClr val="2D262A"/>
                </a:solidFill>
                <a:latin typeface="Verdana"/>
                <a:ea typeface="Verdana"/>
                <a:cs typeface="Verdana"/>
                <a:sym typeface="Verdana"/>
                <a:hlinkClick r:id="rId3"/>
              </a:rPr>
              <a:t>Access Request Form</a:t>
            </a:r>
            <a:endParaRPr lang="en-US" sz="2100" dirty="0">
              <a:solidFill>
                <a:srgbClr val="2D262A"/>
              </a:solidFill>
              <a:latin typeface="Verdana"/>
              <a:ea typeface="Verdana"/>
              <a:cs typeface="Verdana"/>
              <a:sym typeface="Verdana"/>
            </a:endParaRPr>
          </a:p>
        </p:txBody>
      </p:sp>
      <p:sp>
        <p:nvSpPr>
          <p:cNvPr id="4" name="TextBox 4"/>
          <p:cNvSpPr txBox="1"/>
          <p:nvPr/>
        </p:nvSpPr>
        <p:spPr>
          <a:xfrm>
            <a:off x="1555570" y="5506656"/>
            <a:ext cx="1123296" cy="334772"/>
          </a:xfrm>
          <a:prstGeom prst="rect">
            <a:avLst/>
          </a:prstGeom>
        </p:spPr>
        <p:txBody>
          <a:bodyPr lIns="0" tIns="0" rIns="0" bIns="0" rtlCol="0" anchor="t">
            <a:spAutoFit/>
          </a:bodyPr>
          <a:lstStyle/>
          <a:p>
            <a:pPr algn="l">
              <a:lnSpc>
                <a:spcPts val="2940"/>
              </a:lnSpc>
            </a:pPr>
            <a:r>
              <a:rPr lang="en-US" sz="2100" b="1" dirty="0">
                <a:solidFill>
                  <a:schemeClr val="bg1"/>
                </a:solidFill>
                <a:latin typeface="Verdana Bold"/>
                <a:ea typeface="Verdana Bold"/>
                <a:cs typeface="Verdana Bold"/>
                <a:sym typeface="Verdana Bold"/>
              </a:rPr>
              <a:t>Step 1</a:t>
            </a:r>
          </a:p>
        </p:txBody>
      </p:sp>
      <p:sp>
        <p:nvSpPr>
          <p:cNvPr id="5" name="TextBox 5"/>
          <p:cNvSpPr txBox="1"/>
          <p:nvPr/>
        </p:nvSpPr>
        <p:spPr>
          <a:xfrm>
            <a:off x="7241314" y="6161042"/>
            <a:ext cx="4138420" cy="1450462"/>
          </a:xfrm>
          <a:prstGeom prst="rect">
            <a:avLst/>
          </a:prstGeom>
        </p:spPr>
        <p:txBody>
          <a:bodyPr lIns="0" tIns="0" rIns="0" bIns="0" rtlCol="0" anchor="t">
            <a:spAutoFit/>
          </a:bodyPr>
          <a:lstStyle/>
          <a:p>
            <a:pPr algn="l">
              <a:lnSpc>
                <a:spcPts val="2940"/>
              </a:lnSpc>
            </a:pPr>
            <a:r>
              <a:rPr lang="en-US" sz="2100" dirty="0">
                <a:solidFill>
                  <a:srgbClr val="2D262A"/>
                </a:solidFill>
                <a:latin typeface="Verdana"/>
                <a:ea typeface="Verdana"/>
                <a:cs typeface="Verdana"/>
                <a:sym typeface="Verdana"/>
              </a:rPr>
              <a:t>Complete the form and, when prompted, select the programs your organization belongs to.</a:t>
            </a:r>
          </a:p>
        </p:txBody>
      </p:sp>
      <p:sp>
        <p:nvSpPr>
          <p:cNvPr id="6" name="TextBox 6"/>
          <p:cNvSpPr txBox="1"/>
          <p:nvPr/>
        </p:nvSpPr>
        <p:spPr>
          <a:xfrm>
            <a:off x="7303468" y="5495925"/>
            <a:ext cx="1160782" cy="334772"/>
          </a:xfrm>
          <a:prstGeom prst="rect">
            <a:avLst/>
          </a:prstGeom>
        </p:spPr>
        <p:txBody>
          <a:bodyPr lIns="0" tIns="0" rIns="0" bIns="0" rtlCol="0" anchor="t">
            <a:spAutoFit/>
          </a:bodyPr>
          <a:lstStyle/>
          <a:p>
            <a:pPr algn="l">
              <a:lnSpc>
                <a:spcPts val="2940"/>
              </a:lnSpc>
            </a:pPr>
            <a:r>
              <a:rPr lang="en-US" sz="2100" b="1" dirty="0">
                <a:solidFill>
                  <a:schemeClr val="bg1"/>
                </a:solidFill>
                <a:latin typeface="Verdana Bold"/>
                <a:ea typeface="Verdana Bold"/>
                <a:cs typeface="Verdana Bold"/>
                <a:sym typeface="Verdana Bold"/>
              </a:rPr>
              <a:t>Step 2</a:t>
            </a:r>
          </a:p>
        </p:txBody>
      </p:sp>
      <p:sp>
        <p:nvSpPr>
          <p:cNvPr id="7" name="TextBox 7"/>
          <p:cNvSpPr txBox="1"/>
          <p:nvPr/>
        </p:nvSpPr>
        <p:spPr>
          <a:xfrm>
            <a:off x="12833300" y="5495925"/>
            <a:ext cx="1027980" cy="334772"/>
          </a:xfrm>
          <a:prstGeom prst="rect">
            <a:avLst/>
          </a:prstGeom>
        </p:spPr>
        <p:txBody>
          <a:bodyPr lIns="0" tIns="0" rIns="0" bIns="0" rtlCol="0" anchor="t">
            <a:spAutoFit/>
          </a:bodyPr>
          <a:lstStyle/>
          <a:p>
            <a:pPr algn="l">
              <a:lnSpc>
                <a:spcPts val="2940"/>
              </a:lnSpc>
            </a:pPr>
            <a:r>
              <a:rPr lang="en-US" sz="2100" b="1" dirty="0">
                <a:solidFill>
                  <a:schemeClr val="bg1"/>
                </a:solidFill>
                <a:latin typeface="Verdana Bold"/>
                <a:ea typeface="Verdana Bold"/>
                <a:cs typeface="Verdana Bold"/>
                <a:sym typeface="Verdana Bold"/>
              </a:rPr>
              <a:t>Step 3</a:t>
            </a:r>
          </a:p>
        </p:txBody>
      </p:sp>
      <p:grpSp>
        <p:nvGrpSpPr>
          <p:cNvPr id="8" name="Group 8"/>
          <p:cNvGrpSpPr/>
          <p:nvPr/>
        </p:nvGrpSpPr>
        <p:grpSpPr>
          <a:xfrm>
            <a:off x="12776570" y="8229600"/>
            <a:ext cx="5482509" cy="2037717"/>
            <a:chOff x="0" y="0"/>
            <a:chExt cx="7310013" cy="2716956"/>
          </a:xfrm>
        </p:grpSpPr>
        <p:sp>
          <p:nvSpPr>
            <p:cNvPr id="9" name="Freeform 9"/>
            <p:cNvSpPr/>
            <p:nvPr/>
          </p:nvSpPr>
          <p:spPr>
            <a:xfrm>
              <a:off x="0" y="0"/>
              <a:ext cx="7310013" cy="2716956"/>
            </a:xfrm>
            <a:custGeom>
              <a:avLst/>
              <a:gdLst/>
              <a:ahLst/>
              <a:cxnLst/>
              <a:rect l="l" t="t" r="r" b="b"/>
              <a:pathLst>
                <a:path w="7310013" h="2716956">
                  <a:moveTo>
                    <a:pt x="0" y="0"/>
                  </a:moveTo>
                  <a:lnTo>
                    <a:pt x="7310013" y="0"/>
                  </a:lnTo>
                  <a:lnTo>
                    <a:pt x="7310013" y="2716956"/>
                  </a:lnTo>
                  <a:lnTo>
                    <a:pt x="0" y="2716956"/>
                  </a:lnTo>
                  <a:lnTo>
                    <a:pt x="0" y="0"/>
                  </a:lnTo>
                  <a:close/>
                </a:path>
              </a:pathLst>
            </a:custGeom>
            <a:blipFill>
              <a:blip>
                <a:alphaModFix amt="12000"/>
                <a:extLst>
                  <a:ext uri="{96DAC541-7B7A-43D3-8B79-37D633B846F1}">
                    <asvg:svgBlip xmlns:asvg="http://schemas.microsoft.com/office/drawing/2016/SVG/main" r:embed="rId4"/>
                  </a:ext>
                </a:extLst>
              </a:blip>
              <a:stretch>
                <a:fillRect r="-13216" b="-101931"/>
              </a:stretch>
            </a:blipFill>
          </p:spPr>
          <p:txBody>
            <a:bodyPr/>
            <a:lstStyle/>
            <a:p>
              <a:endParaRPr lang="en-US" dirty="0"/>
            </a:p>
          </p:txBody>
        </p:sp>
        <p:sp>
          <p:nvSpPr>
            <p:cNvPr id="10" name="Freeform 10"/>
            <p:cNvSpPr/>
            <p:nvPr/>
          </p:nvSpPr>
          <p:spPr>
            <a:xfrm>
              <a:off x="2466109" y="842148"/>
              <a:ext cx="4053562" cy="1497667"/>
            </a:xfrm>
            <a:custGeom>
              <a:avLst/>
              <a:gdLst/>
              <a:ahLst/>
              <a:cxnLst/>
              <a:rect l="l" t="t" r="r" b="b"/>
              <a:pathLst>
                <a:path w="4053562" h="1497667">
                  <a:moveTo>
                    <a:pt x="0" y="0"/>
                  </a:moveTo>
                  <a:lnTo>
                    <a:pt x="4053562" y="0"/>
                  </a:lnTo>
                  <a:lnTo>
                    <a:pt x="4053562" y="1497668"/>
                  </a:lnTo>
                  <a:lnTo>
                    <a:pt x="0" y="1497668"/>
                  </a:lnTo>
                  <a:lnTo>
                    <a:pt x="0" y="0"/>
                  </a:lnTo>
                  <a:close/>
                </a:path>
              </a:pathLst>
            </a:custGeom>
            <a:blipFill>
              <a:blip r:embed="rId5"/>
              <a:stretch>
                <a:fillRect t="-85901" b="-84756"/>
              </a:stretch>
            </a:blipFill>
          </p:spPr>
          <p:txBody>
            <a:bodyPr/>
            <a:lstStyle/>
            <a:p>
              <a:endParaRPr lang="en-US" dirty="0"/>
            </a:p>
          </p:txBody>
        </p:sp>
      </p:grpSp>
      <p:sp>
        <p:nvSpPr>
          <p:cNvPr id="11" name="TextBox 11"/>
          <p:cNvSpPr txBox="1"/>
          <p:nvPr/>
        </p:nvSpPr>
        <p:spPr>
          <a:xfrm>
            <a:off x="1028700" y="3279043"/>
            <a:ext cx="6448950" cy="554863"/>
          </a:xfrm>
          <a:prstGeom prst="rect">
            <a:avLst/>
          </a:prstGeom>
        </p:spPr>
        <p:txBody>
          <a:bodyPr lIns="0" tIns="0" rIns="0" bIns="0" rtlCol="0" anchor="t">
            <a:spAutoFit/>
          </a:bodyPr>
          <a:lstStyle/>
          <a:p>
            <a:pPr algn="l">
              <a:lnSpc>
                <a:spcPts val="4135"/>
              </a:lnSpc>
            </a:pPr>
            <a:r>
              <a:rPr lang="en-US" sz="4399" b="1" dirty="0">
                <a:solidFill>
                  <a:srgbClr val="1D4F74"/>
                </a:solidFill>
                <a:latin typeface="Verdana Bold"/>
                <a:ea typeface="Verdana Bold"/>
                <a:cs typeface="Verdana Bold"/>
                <a:sym typeface="Verdana Bold"/>
              </a:rPr>
              <a:t>REQUEST </a:t>
            </a:r>
          </a:p>
        </p:txBody>
      </p:sp>
      <p:sp>
        <p:nvSpPr>
          <p:cNvPr id="12" name="TextBox 12"/>
          <p:cNvSpPr txBox="1"/>
          <p:nvPr/>
        </p:nvSpPr>
        <p:spPr>
          <a:xfrm>
            <a:off x="1028700" y="4013438"/>
            <a:ext cx="6448950" cy="554863"/>
          </a:xfrm>
          <a:prstGeom prst="rect">
            <a:avLst/>
          </a:prstGeom>
        </p:spPr>
        <p:txBody>
          <a:bodyPr lIns="0" tIns="0" rIns="0" bIns="0" rtlCol="0" anchor="t">
            <a:spAutoFit/>
          </a:bodyPr>
          <a:lstStyle/>
          <a:p>
            <a:pPr algn="l">
              <a:lnSpc>
                <a:spcPts val="4135"/>
              </a:lnSpc>
            </a:pPr>
            <a:r>
              <a:rPr lang="en-US" sz="4399" b="1" dirty="0">
                <a:solidFill>
                  <a:srgbClr val="1D4F74"/>
                </a:solidFill>
                <a:latin typeface="Verdana Bold"/>
                <a:ea typeface="Verdana Bold"/>
                <a:cs typeface="Verdana Bold"/>
                <a:sym typeface="Verdana Bold"/>
              </a:rPr>
              <a:t>AMP ACCESS</a:t>
            </a:r>
          </a:p>
        </p:txBody>
      </p:sp>
      <p:grpSp>
        <p:nvGrpSpPr>
          <p:cNvPr id="15" name="Group 15"/>
          <p:cNvGrpSpPr/>
          <p:nvPr/>
        </p:nvGrpSpPr>
        <p:grpSpPr>
          <a:xfrm>
            <a:off x="1651857" y="2121582"/>
            <a:ext cx="1856645" cy="68071"/>
            <a:chOff x="0" y="0"/>
            <a:chExt cx="488993" cy="17928"/>
          </a:xfrm>
        </p:grpSpPr>
        <p:sp>
          <p:nvSpPr>
            <p:cNvPr id="16" name="Freeform 1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17" name="TextBox 1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18" name="Freeform 18"/>
          <p:cNvSpPr/>
          <p:nvPr/>
        </p:nvSpPr>
        <p:spPr>
          <a:xfrm>
            <a:off x="1651857" y="910302"/>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6"/>
            <a:stretch>
              <a:fillRect/>
            </a:stretch>
          </a:blipFill>
        </p:spPr>
        <p:txBody>
          <a:bodyPr/>
          <a:lstStyle/>
          <a:p>
            <a:endParaRPr lang="en-US" dirty="0"/>
          </a:p>
        </p:txBody>
      </p:sp>
      <p:sp>
        <p:nvSpPr>
          <p:cNvPr id="23" name="Freeform 17">
            <a:extLst>
              <a:ext uri="{FF2B5EF4-FFF2-40B4-BE49-F238E27FC236}">
                <a16:creationId xmlns:a16="http://schemas.microsoft.com/office/drawing/2014/main" id="{6F833C19-B535-9599-D844-B4205F377B17}"/>
              </a:ext>
            </a:extLst>
          </p:cNvPr>
          <p:cNvSpPr/>
          <p:nvPr/>
        </p:nvSpPr>
        <p:spPr>
          <a:xfrm>
            <a:off x="4727217" y="5365757"/>
            <a:ext cx="730093" cy="572211"/>
          </a:xfrm>
          <a:custGeom>
            <a:avLst/>
            <a:gdLst/>
            <a:ahLst/>
            <a:cxnLst/>
            <a:rect l="l" t="t" r="r" b="b"/>
            <a:pathLst>
              <a:path w="730093" h="572211">
                <a:moveTo>
                  <a:pt x="0" y="0"/>
                </a:moveTo>
                <a:lnTo>
                  <a:pt x="730094" y="0"/>
                </a:lnTo>
                <a:lnTo>
                  <a:pt x="730094" y="572211"/>
                </a:lnTo>
                <a:lnTo>
                  <a:pt x="0" y="57221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24" name="Freeform 17">
            <a:extLst>
              <a:ext uri="{FF2B5EF4-FFF2-40B4-BE49-F238E27FC236}">
                <a16:creationId xmlns:a16="http://schemas.microsoft.com/office/drawing/2014/main" id="{C87C87DE-C6A3-CA02-863B-16190C916248}"/>
              </a:ext>
            </a:extLst>
          </p:cNvPr>
          <p:cNvSpPr/>
          <p:nvPr/>
        </p:nvSpPr>
        <p:spPr>
          <a:xfrm>
            <a:off x="10550683" y="5365757"/>
            <a:ext cx="730093" cy="572211"/>
          </a:xfrm>
          <a:custGeom>
            <a:avLst/>
            <a:gdLst/>
            <a:ahLst/>
            <a:cxnLst/>
            <a:rect l="l" t="t" r="r" b="b"/>
            <a:pathLst>
              <a:path w="730093" h="572211">
                <a:moveTo>
                  <a:pt x="0" y="0"/>
                </a:moveTo>
                <a:lnTo>
                  <a:pt x="730094" y="0"/>
                </a:lnTo>
                <a:lnTo>
                  <a:pt x="730094" y="572211"/>
                </a:lnTo>
                <a:lnTo>
                  <a:pt x="0" y="57221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25" name="Freeform 17">
            <a:extLst>
              <a:ext uri="{FF2B5EF4-FFF2-40B4-BE49-F238E27FC236}">
                <a16:creationId xmlns:a16="http://schemas.microsoft.com/office/drawing/2014/main" id="{5FB99AC6-525F-2B92-6150-EEB1EDEC44DE}"/>
              </a:ext>
            </a:extLst>
          </p:cNvPr>
          <p:cNvSpPr/>
          <p:nvPr/>
        </p:nvSpPr>
        <p:spPr>
          <a:xfrm>
            <a:off x="15947713" y="5365757"/>
            <a:ext cx="730093" cy="572211"/>
          </a:xfrm>
          <a:custGeom>
            <a:avLst/>
            <a:gdLst/>
            <a:ahLst/>
            <a:cxnLst/>
            <a:rect l="l" t="t" r="r" b="b"/>
            <a:pathLst>
              <a:path w="730093" h="572211">
                <a:moveTo>
                  <a:pt x="0" y="0"/>
                </a:moveTo>
                <a:lnTo>
                  <a:pt x="730094" y="0"/>
                </a:lnTo>
                <a:lnTo>
                  <a:pt x="730094" y="572211"/>
                </a:lnTo>
                <a:lnTo>
                  <a:pt x="0" y="57221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9676" y="5095097"/>
            <a:ext cx="4929166" cy="2989294"/>
            <a:chOff x="0" y="0"/>
            <a:chExt cx="1298217" cy="787304"/>
          </a:xfrm>
        </p:grpSpPr>
        <p:sp>
          <p:nvSpPr>
            <p:cNvPr id="3" name="Freeform 3"/>
            <p:cNvSpPr/>
            <p:nvPr/>
          </p:nvSpPr>
          <p:spPr>
            <a:xfrm>
              <a:off x="0" y="0"/>
              <a:ext cx="1298217" cy="787304"/>
            </a:xfrm>
            <a:custGeom>
              <a:avLst/>
              <a:gdLst/>
              <a:ahLst/>
              <a:cxnLst/>
              <a:rect l="l" t="t" r="r" b="b"/>
              <a:pathLst>
                <a:path w="1298217" h="787304">
                  <a:moveTo>
                    <a:pt x="50260" y="0"/>
                  </a:moveTo>
                  <a:lnTo>
                    <a:pt x="1247956" y="0"/>
                  </a:lnTo>
                  <a:cubicBezTo>
                    <a:pt x="1261286" y="0"/>
                    <a:pt x="1274070" y="5295"/>
                    <a:pt x="1283496" y="14721"/>
                  </a:cubicBezTo>
                  <a:cubicBezTo>
                    <a:pt x="1292921" y="24147"/>
                    <a:pt x="1298217" y="36930"/>
                    <a:pt x="1298217" y="50260"/>
                  </a:cubicBezTo>
                  <a:lnTo>
                    <a:pt x="1298217" y="737043"/>
                  </a:lnTo>
                  <a:cubicBezTo>
                    <a:pt x="1298217" y="750373"/>
                    <a:pt x="1292921" y="763157"/>
                    <a:pt x="1283496" y="772583"/>
                  </a:cubicBezTo>
                  <a:cubicBezTo>
                    <a:pt x="1274070" y="782008"/>
                    <a:pt x="1261286" y="787304"/>
                    <a:pt x="1247956" y="787304"/>
                  </a:cubicBezTo>
                  <a:lnTo>
                    <a:pt x="50260" y="787304"/>
                  </a:lnTo>
                  <a:cubicBezTo>
                    <a:pt x="36930" y="787304"/>
                    <a:pt x="24147" y="782008"/>
                    <a:pt x="14721" y="772583"/>
                  </a:cubicBezTo>
                  <a:cubicBezTo>
                    <a:pt x="5295" y="763157"/>
                    <a:pt x="0" y="750373"/>
                    <a:pt x="0" y="737043"/>
                  </a:cubicBezTo>
                  <a:lnTo>
                    <a:pt x="0" y="50260"/>
                  </a:lnTo>
                  <a:cubicBezTo>
                    <a:pt x="0" y="36930"/>
                    <a:pt x="5295" y="24147"/>
                    <a:pt x="14721" y="14721"/>
                  </a:cubicBezTo>
                  <a:cubicBezTo>
                    <a:pt x="24147" y="5295"/>
                    <a:pt x="36930" y="0"/>
                    <a:pt x="50260" y="0"/>
                  </a:cubicBezTo>
                  <a:close/>
                </a:path>
              </a:pathLst>
            </a:custGeom>
            <a:solidFill>
              <a:srgbClr val="008EB5"/>
            </a:solidFill>
          </p:spPr>
          <p:txBody>
            <a:bodyPr/>
            <a:lstStyle/>
            <a:p>
              <a:endParaRPr lang="en-US" dirty="0"/>
            </a:p>
          </p:txBody>
        </p:sp>
        <p:sp>
          <p:nvSpPr>
            <p:cNvPr id="4" name="TextBox 4"/>
            <p:cNvSpPr txBox="1"/>
            <p:nvPr/>
          </p:nvSpPr>
          <p:spPr>
            <a:xfrm>
              <a:off x="0" y="-38100"/>
              <a:ext cx="1298217" cy="825404"/>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6679417" y="5095097"/>
            <a:ext cx="4929166" cy="2989294"/>
            <a:chOff x="0" y="0"/>
            <a:chExt cx="1298217" cy="787304"/>
          </a:xfrm>
        </p:grpSpPr>
        <p:sp>
          <p:nvSpPr>
            <p:cNvPr id="6" name="Freeform 6"/>
            <p:cNvSpPr/>
            <p:nvPr/>
          </p:nvSpPr>
          <p:spPr>
            <a:xfrm>
              <a:off x="0" y="0"/>
              <a:ext cx="1298217" cy="787304"/>
            </a:xfrm>
            <a:custGeom>
              <a:avLst/>
              <a:gdLst/>
              <a:ahLst/>
              <a:cxnLst/>
              <a:rect l="l" t="t" r="r" b="b"/>
              <a:pathLst>
                <a:path w="1298217" h="787304">
                  <a:moveTo>
                    <a:pt x="50260" y="0"/>
                  </a:moveTo>
                  <a:lnTo>
                    <a:pt x="1247956" y="0"/>
                  </a:lnTo>
                  <a:cubicBezTo>
                    <a:pt x="1261286" y="0"/>
                    <a:pt x="1274070" y="5295"/>
                    <a:pt x="1283496" y="14721"/>
                  </a:cubicBezTo>
                  <a:cubicBezTo>
                    <a:pt x="1292921" y="24147"/>
                    <a:pt x="1298217" y="36930"/>
                    <a:pt x="1298217" y="50260"/>
                  </a:cubicBezTo>
                  <a:lnTo>
                    <a:pt x="1298217" y="737043"/>
                  </a:lnTo>
                  <a:cubicBezTo>
                    <a:pt x="1298217" y="750373"/>
                    <a:pt x="1292921" y="763157"/>
                    <a:pt x="1283496" y="772583"/>
                  </a:cubicBezTo>
                  <a:cubicBezTo>
                    <a:pt x="1274070" y="782008"/>
                    <a:pt x="1261286" y="787304"/>
                    <a:pt x="1247956" y="787304"/>
                  </a:cubicBezTo>
                  <a:lnTo>
                    <a:pt x="50260" y="787304"/>
                  </a:lnTo>
                  <a:cubicBezTo>
                    <a:pt x="36930" y="787304"/>
                    <a:pt x="24147" y="782008"/>
                    <a:pt x="14721" y="772583"/>
                  </a:cubicBezTo>
                  <a:cubicBezTo>
                    <a:pt x="5295" y="763157"/>
                    <a:pt x="0" y="750373"/>
                    <a:pt x="0" y="737043"/>
                  </a:cubicBezTo>
                  <a:lnTo>
                    <a:pt x="0" y="50260"/>
                  </a:lnTo>
                  <a:cubicBezTo>
                    <a:pt x="0" y="36930"/>
                    <a:pt x="5295" y="24147"/>
                    <a:pt x="14721" y="14721"/>
                  </a:cubicBezTo>
                  <a:cubicBezTo>
                    <a:pt x="24147" y="5295"/>
                    <a:pt x="36930" y="0"/>
                    <a:pt x="50260" y="0"/>
                  </a:cubicBezTo>
                  <a:close/>
                </a:path>
              </a:pathLst>
            </a:custGeom>
            <a:solidFill>
              <a:srgbClr val="008EB5"/>
            </a:solidFill>
            <a:ln cap="rnd">
              <a:noFill/>
              <a:prstDash val="solid"/>
              <a:round/>
            </a:ln>
          </p:spPr>
          <p:txBody>
            <a:bodyPr/>
            <a:lstStyle/>
            <a:p>
              <a:endParaRPr lang="en-US" dirty="0"/>
            </a:p>
          </p:txBody>
        </p:sp>
        <p:sp>
          <p:nvSpPr>
            <p:cNvPr id="7" name="TextBox 7"/>
            <p:cNvSpPr txBox="1"/>
            <p:nvPr/>
          </p:nvSpPr>
          <p:spPr>
            <a:xfrm>
              <a:off x="0" y="-38100"/>
              <a:ext cx="1298217" cy="825404"/>
            </a:xfrm>
            <a:prstGeom prst="rect">
              <a:avLst/>
            </a:prstGeom>
          </p:spPr>
          <p:txBody>
            <a:bodyPr lIns="50800" tIns="50800" rIns="50800" bIns="50800" rtlCol="0" anchor="ctr"/>
            <a:lstStyle/>
            <a:p>
              <a:pPr marL="0" lvl="0" indent="0" algn="ctr">
                <a:lnSpc>
                  <a:spcPts val="2659"/>
                </a:lnSpc>
                <a:spcBef>
                  <a:spcPct val="0"/>
                </a:spcBef>
              </a:pPr>
              <a:endParaRPr dirty="0"/>
            </a:p>
          </p:txBody>
        </p:sp>
      </p:grpSp>
      <p:grpSp>
        <p:nvGrpSpPr>
          <p:cNvPr id="8" name="Group 8"/>
          <p:cNvGrpSpPr/>
          <p:nvPr/>
        </p:nvGrpSpPr>
        <p:grpSpPr>
          <a:xfrm>
            <a:off x="12399158" y="5095097"/>
            <a:ext cx="4929166" cy="2989294"/>
            <a:chOff x="0" y="0"/>
            <a:chExt cx="1298217" cy="787304"/>
          </a:xfrm>
        </p:grpSpPr>
        <p:sp>
          <p:nvSpPr>
            <p:cNvPr id="9" name="Freeform 9"/>
            <p:cNvSpPr/>
            <p:nvPr/>
          </p:nvSpPr>
          <p:spPr>
            <a:xfrm>
              <a:off x="0" y="0"/>
              <a:ext cx="1298217" cy="787304"/>
            </a:xfrm>
            <a:custGeom>
              <a:avLst/>
              <a:gdLst/>
              <a:ahLst/>
              <a:cxnLst/>
              <a:rect l="l" t="t" r="r" b="b"/>
              <a:pathLst>
                <a:path w="1298217" h="787304">
                  <a:moveTo>
                    <a:pt x="50260" y="0"/>
                  </a:moveTo>
                  <a:lnTo>
                    <a:pt x="1247956" y="0"/>
                  </a:lnTo>
                  <a:cubicBezTo>
                    <a:pt x="1261286" y="0"/>
                    <a:pt x="1274070" y="5295"/>
                    <a:pt x="1283496" y="14721"/>
                  </a:cubicBezTo>
                  <a:cubicBezTo>
                    <a:pt x="1292921" y="24147"/>
                    <a:pt x="1298217" y="36930"/>
                    <a:pt x="1298217" y="50260"/>
                  </a:cubicBezTo>
                  <a:lnTo>
                    <a:pt x="1298217" y="737043"/>
                  </a:lnTo>
                  <a:cubicBezTo>
                    <a:pt x="1298217" y="750373"/>
                    <a:pt x="1292921" y="763157"/>
                    <a:pt x="1283496" y="772583"/>
                  </a:cubicBezTo>
                  <a:cubicBezTo>
                    <a:pt x="1274070" y="782008"/>
                    <a:pt x="1261286" y="787304"/>
                    <a:pt x="1247956" y="787304"/>
                  </a:cubicBezTo>
                  <a:lnTo>
                    <a:pt x="50260" y="787304"/>
                  </a:lnTo>
                  <a:cubicBezTo>
                    <a:pt x="36930" y="787304"/>
                    <a:pt x="24147" y="782008"/>
                    <a:pt x="14721" y="772583"/>
                  </a:cubicBezTo>
                  <a:cubicBezTo>
                    <a:pt x="5295" y="763157"/>
                    <a:pt x="0" y="750373"/>
                    <a:pt x="0" y="737043"/>
                  </a:cubicBezTo>
                  <a:lnTo>
                    <a:pt x="0" y="50260"/>
                  </a:lnTo>
                  <a:cubicBezTo>
                    <a:pt x="0" y="36930"/>
                    <a:pt x="5295" y="24147"/>
                    <a:pt x="14721" y="14721"/>
                  </a:cubicBezTo>
                  <a:cubicBezTo>
                    <a:pt x="24147" y="5295"/>
                    <a:pt x="36930" y="0"/>
                    <a:pt x="50260" y="0"/>
                  </a:cubicBezTo>
                  <a:close/>
                </a:path>
              </a:pathLst>
            </a:custGeom>
            <a:solidFill>
              <a:srgbClr val="008EB5"/>
            </a:solidFill>
            <a:ln cap="rnd">
              <a:noFill/>
              <a:prstDash val="solid"/>
              <a:round/>
            </a:ln>
          </p:spPr>
          <p:txBody>
            <a:bodyPr/>
            <a:lstStyle/>
            <a:p>
              <a:endParaRPr lang="en-US" dirty="0"/>
            </a:p>
          </p:txBody>
        </p:sp>
        <p:sp>
          <p:nvSpPr>
            <p:cNvPr id="10" name="TextBox 10"/>
            <p:cNvSpPr txBox="1"/>
            <p:nvPr/>
          </p:nvSpPr>
          <p:spPr>
            <a:xfrm>
              <a:off x="0" y="-38100"/>
              <a:ext cx="1298217" cy="825404"/>
            </a:xfrm>
            <a:prstGeom prst="rect">
              <a:avLst/>
            </a:prstGeom>
          </p:spPr>
          <p:txBody>
            <a:bodyPr lIns="50800" tIns="50800" rIns="50800" bIns="50800" rtlCol="0" anchor="ctr"/>
            <a:lstStyle/>
            <a:p>
              <a:pPr marL="0" lvl="0" indent="0" algn="ctr">
                <a:lnSpc>
                  <a:spcPts val="2659"/>
                </a:lnSpc>
                <a:spcBef>
                  <a:spcPct val="0"/>
                </a:spcBef>
              </a:pPr>
              <a:endParaRPr dirty="0"/>
            </a:p>
          </p:txBody>
        </p:sp>
      </p:grpSp>
      <p:grpSp>
        <p:nvGrpSpPr>
          <p:cNvPr id="11" name="Group 11"/>
          <p:cNvGrpSpPr/>
          <p:nvPr/>
        </p:nvGrpSpPr>
        <p:grpSpPr>
          <a:xfrm>
            <a:off x="12695875" y="8226786"/>
            <a:ext cx="5482509" cy="2037717"/>
            <a:chOff x="0" y="0"/>
            <a:chExt cx="7310013" cy="2716956"/>
          </a:xfrm>
        </p:grpSpPr>
        <p:sp>
          <p:nvSpPr>
            <p:cNvPr id="12" name="Freeform 12"/>
            <p:cNvSpPr/>
            <p:nvPr/>
          </p:nvSpPr>
          <p:spPr>
            <a:xfrm>
              <a:off x="0" y="0"/>
              <a:ext cx="7310013" cy="2716956"/>
            </a:xfrm>
            <a:custGeom>
              <a:avLst/>
              <a:gdLst/>
              <a:ahLst/>
              <a:cxnLst/>
              <a:rect l="l" t="t" r="r" b="b"/>
              <a:pathLst>
                <a:path w="7310013" h="2716956">
                  <a:moveTo>
                    <a:pt x="0" y="0"/>
                  </a:moveTo>
                  <a:lnTo>
                    <a:pt x="7310013" y="0"/>
                  </a:lnTo>
                  <a:lnTo>
                    <a:pt x="7310013" y="2716956"/>
                  </a:lnTo>
                  <a:lnTo>
                    <a:pt x="0" y="2716956"/>
                  </a:lnTo>
                  <a:lnTo>
                    <a:pt x="0" y="0"/>
                  </a:lnTo>
                  <a:close/>
                </a:path>
              </a:pathLst>
            </a:custGeom>
            <a:blipFill>
              <a:blip>
                <a:alphaModFix amt="12000"/>
                <a:extLst>
                  <a:ext uri="{96DAC541-7B7A-43D3-8B79-37D633B846F1}">
                    <asvg:svgBlip xmlns:asvg="http://schemas.microsoft.com/office/drawing/2016/SVG/main" r:embed="rId3"/>
                  </a:ext>
                </a:extLst>
              </a:blip>
              <a:stretch>
                <a:fillRect r="-13216" b="-101931"/>
              </a:stretch>
            </a:blipFill>
          </p:spPr>
          <p:txBody>
            <a:bodyPr/>
            <a:lstStyle/>
            <a:p>
              <a:endParaRPr lang="en-US" dirty="0"/>
            </a:p>
          </p:txBody>
        </p:sp>
        <p:sp>
          <p:nvSpPr>
            <p:cNvPr id="13" name="Freeform 13"/>
            <p:cNvSpPr/>
            <p:nvPr/>
          </p:nvSpPr>
          <p:spPr>
            <a:xfrm>
              <a:off x="2466109" y="842148"/>
              <a:ext cx="4053562" cy="1497667"/>
            </a:xfrm>
            <a:custGeom>
              <a:avLst/>
              <a:gdLst/>
              <a:ahLst/>
              <a:cxnLst/>
              <a:rect l="l" t="t" r="r" b="b"/>
              <a:pathLst>
                <a:path w="4053562" h="1497667">
                  <a:moveTo>
                    <a:pt x="0" y="0"/>
                  </a:moveTo>
                  <a:lnTo>
                    <a:pt x="4053562" y="0"/>
                  </a:lnTo>
                  <a:lnTo>
                    <a:pt x="4053562" y="1497668"/>
                  </a:lnTo>
                  <a:lnTo>
                    <a:pt x="0" y="1497668"/>
                  </a:lnTo>
                  <a:lnTo>
                    <a:pt x="0" y="0"/>
                  </a:lnTo>
                  <a:close/>
                </a:path>
              </a:pathLst>
            </a:custGeom>
            <a:blipFill>
              <a:blip r:embed="rId4"/>
              <a:stretch>
                <a:fillRect t="-85901" b="-84756"/>
              </a:stretch>
            </a:blipFill>
          </p:spPr>
          <p:txBody>
            <a:bodyPr/>
            <a:lstStyle/>
            <a:p>
              <a:endParaRPr lang="en-US" dirty="0"/>
            </a:p>
          </p:txBody>
        </p:sp>
      </p:grpSp>
      <p:grpSp>
        <p:nvGrpSpPr>
          <p:cNvPr id="14" name="Group 14"/>
          <p:cNvGrpSpPr/>
          <p:nvPr/>
        </p:nvGrpSpPr>
        <p:grpSpPr>
          <a:xfrm>
            <a:off x="1651857" y="2121582"/>
            <a:ext cx="1856645" cy="68071"/>
            <a:chOff x="0" y="0"/>
            <a:chExt cx="488993" cy="17928"/>
          </a:xfrm>
        </p:grpSpPr>
        <p:sp>
          <p:nvSpPr>
            <p:cNvPr id="15" name="Freeform 15"/>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16" name="TextBox 16"/>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17" name="Freeform 17"/>
          <p:cNvSpPr/>
          <p:nvPr/>
        </p:nvSpPr>
        <p:spPr>
          <a:xfrm>
            <a:off x="4852654" y="5327167"/>
            <a:ext cx="730093" cy="572211"/>
          </a:xfrm>
          <a:custGeom>
            <a:avLst/>
            <a:gdLst/>
            <a:ahLst/>
            <a:cxnLst/>
            <a:rect l="l" t="t" r="r" b="b"/>
            <a:pathLst>
              <a:path w="730093" h="572211">
                <a:moveTo>
                  <a:pt x="0" y="0"/>
                </a:moveTo>
                <a:lnTo>
                  <a:pt x="730094" y="0"/>
                </a:lnTo>
                <a:lnTo>
                  <a:pt x="730094" y="572211"/>
                </a:lnTo>
                <a:lnTo>
                  <a:pt x="0" y="57221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8" name="Freeform 18"/>
          <p:cNvSpPr/>
          <p:nvPr/>
        </p:nvSpPr>
        <p:spPr>
          <a:xfrm>
            <a:off x="10673932" y="5327167"/>
            <a:ext cx="730093" cy="572211"/>
          </a:xfrm>
          <a:custGeom>
            <a:avLst/>
            <a:gdLst/>
            <a:ahLst/>
            <a:cxnLst/>
            <a:rect l="l" t="t" r="r" b="b"/>
            <a:pathLst>
              <a:path w="730093" h="572211">
                <a:moveTo>
                  <a:pt x="0" y="0"/>
                </a:moveTo>
                <a:lnTo>
                  <a:pt x="730093" y="0"/>
                </a:lnTo>
                <a:lnTo>
                  <a:pt x="730093" y="572211"/>
                </a:lnTo>
                <a:lnTo>
                  <a:pt x="0" y="57221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9" name="Freeform 19"/>
          <p:cNvSpPr/>
          <p:nvPr/>
        </p:nvSpPr>
        <p:spPr>
          <a:xfrm>
            <a:off x="16290842" y="5327167"/>
            <a:ext cx="730093" cy="572211"/>
          </a:xfrm>
          <a:custGeom>
            <a:avLst/>
            <a:gdLst/>
            <a:ahLst/>
            <a:cxnLst/>
            <a:rect l="l" t="t" r="r" b="b"/>
            <a:pathLst>
              <a:path w="730093" h="572211">
                <a:moveTo>
                  <a:pt x="0" y="0"/>
                </a:moveTo>
                <a:lnTo>
                  <a:pt x="730093" y="0"/>
                </a:lnTo>
                <a:lnTo>
                  <a:pt x="730093" y="572211"/>
                </a:lnTo>
                <a:lnTo>
                  <a:pt x="0" y="57221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0" name="Freeform 20"/>
          <p:cNvSpPr/>
          <p:nvPr/>
        </p:nvSpPr>
        <p:spPr>
          <a:xfrm>
            <a:off x="1651857" y="938891"/>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6"/>
            <a:stretch>
              <a:fillRect/>
            </a:stretch>
          </a:blipFill>
        </p:spPr>
        <p:txBody>
          <a:bodyPr/>
          <a:lstStyle/>
          <a:p>
            <a:endParaRPr lang="en-US" dirty="0"/>
          </a:p>
        </p:txBody>
      </p:sp>
      <p:sp>
        <p:nvSpPr>
          <p:cNvPr id="21" name="TextBox 21"/>
          <p:cNvSpPr txBox="1"/>
          <p:nvPr/>
        </p:nvSpPr>
        <p:spPr>
          <a:xfrm>
            <a:off x="1028700" y="3279043"/>
            <a:ext cx="6448950" cy="525785"/>
          </a:xfrm>
          <a:prstGeom prst="rect">
            <a:avLst/>
          </a:prstGeom>
        </p:spPr>
        <p:txBody>
          <a:bodyPr lIns="0" tIns="0" rIns="0" bIns="0" rtlCol="0" anchor="t">
            <a:spAutoFit/>
          </a:bodyPr>
          <a:lstStyle/>
          <a:p>
            <a:pPr algn="l">
              <a:lnSpc>
                <a:spcPts val="4135"/>
              </a:lnSpc>
            </a:pPr>
            <a:r>
              <a:rPr lang="en-US" sz="4399" b="1" dirty="0">
                <a:solidFill>
                  <a:srgbClr val="1D4F74"/>
                </a:solidFill>
                <a:latin typeface="Verdana Bold"/>
                <a:ea typeface="Verdana Bold"/>
                <a:cs typeface="Verdana Bold"/>
                <a:sym typeface="Verdana Bold"/>
              </a:rPr>
              <a:t>AMP ACCESS</a:t>
            </a:r>
          </a:p>
        </p:txBody>
      </p:sp>
      <p:sp>
        <p:nvSpPr>
          <p:cNvPr id="22" name="TextBox 22"/>
          <p:cNvSpPr txBox="1"/>
          <p:nvPr/>
        </p:nvSpPr>
        <p:spPr>
          <a:xfrm>
            <a:off x="1028700" y="4013438"/>
            <a:ext cx="8801100" cy="525785"/>
          </a:xfrm>
          <a:prstGeom prst="rect">
            <a:avLst/>
          </a:prstGeom>
        </p:spPr>
        <p:txBody>
          <a:bodyPr wrap="square" lIns="0" tIns="0" rIns="0" bIns="0" rtlCol="0" anchor="t">
            <a:spAutoFit/>
          </a:bodyPr>
          <a:lstStyle/>
          <a:p>
            <a:pPr algn="l">
              <a:lnSpc>
                <a:spcPts val="4135"/>
              </a:lnSpc>
            </a:pPr>
            <a:r>
              <a:rPr lang="en-US" sz="4399" b="1" dirty="0">
                <a:solidFill>
                  <a:srgbClr val="1D4F74"/>
                </a:solidFill>
                <a:latin typeface="Verdana Bold"/>
                <a:ea typeface="Verdana Bold"/>
                <a:cs typeface="Verdana Bold"/>
                <a:sym typeface="Verdana Bold"/>
              </a:rPr>
              <a:t>Account Already Created</a:t>
            </a:r>
          </a:p>
        </p:txBody>
      </p:sp>
      <p:sp>
        <p:nvSpPr>
          <p:cNvPr id="23" name="TextBox 23"/>
          <p:cNvSpPr txBox="1"/>
          <p:nvPr/>
        </p:nvSpPr>
        <p:spPr>
          <a:xfrm>
            <a:off x="1529281" y="6167302"/>
            <a:ext cx="3789957" cy="1452770"/>
          </a:xfrm>
          <a:prstGeom prst="rect">
            <a:avLst/>
          </a:prstGeom>
        </p:spPr>
        <p:txBody>
          <a:bodyPr lIns="0" tIns="0" rIns="0" bIns="0" rtlCol="0" anchor="t">
            <a:spAutoFit/>
          </a:bodyPr>
          <a:lstStyle/>
          <a:p>
            <a:pPr algn="l">
              <a:lnSpc>
                <a:spcPts val="2940"/>
              </a:lnSpc>
            </a:pPr>
            <a:r>
              <a:rPr lang="en-US" sz="2100" dirty="0">
                <a:solidFill>
                  <a:srgbClr val="FFFFFF"/>
                </a:solidFill>
                <a:latin typeface="Verdana"/>
                <a:ea typeface="Verdana"/>
                <a:cs typeface="Verdana"/>
                <a:sym typeface="Verdana"/>
              </a:rPr>
              <a:t>Login to the Portal:</a:t>
            </a:r>
          </a:p>
          <a:p>
            <a:pPr>
              <a:lnSpc>
                <a:spcPts val="2940"/>
              </a:lnSpc>
            </a:pPr>
            <a:r>
              <a:rPr lang="en-US" sz="2100" dirty="0">
                <a:solidFill>
                  <a:srgbClr val="FFFFFF"/>
                </a:solidFill>
                <a:latin typeface="Verdana"/>
                <a:ea typeface="Verdana"/>
                <a:cs typeface="Verdana"/>
                <a:sym typeface="Verdana"/>
                <a:hlinkClick r:id="rId7"/>
              </a:rPr>
              <a:t>http://identity.ati.org/</a:t>
            </a:r>
            <a:r>
              <a:rPr lang="en-US" sz="2100" dirty="0">
                <a:solidFill>
                  <a:srgbClr val="FFFFFF"/>
                </a:solidFill>
                <a:latin typeface="Verdana"/>
                <a:ea typeface="Verdana"/>
                <a:cs typeface="Verdana"/>
                <a:sym typeface="Verdana"/>
              </a:rPr>
              <a:t> or directly go to NSRP at </a:t>
            </a:r>
            <a:r>
              <a:rPr lang="en-US" sz="2100" dirty="0">
                <a:solidFill>
                  <a:srgbClr val="FFFFFF"/>
                </a:solidFill>
                <a:latin typeface="Verdana"/>
                <a:ea typeface="Verdana"/>
                <a:hlinkClick r:id="rId8">
                  <a:extLst>
                    <a:ext uri="{A12FA001-AC4F-418D-AE19-62706E023703}">
                      <ahyp:hlinkClr xmlns:ahyp="http://schemas.microsoft.com/office/drawing/2018/hyperlinkcolor" val="tx"/>
                    </a:ext>
                  </a:extLst>
                </a:hlinkClick>
              </a:rPr>
              <a:t>https://nsrp-amp.ati.org</a:t>
            </a:r>
            <a:endParaRPr lang="en-US" sz="2100" dirty="0">
              <a:solidFill>
                <a:srgbClr val="FFFFFF"/>
              </a:solidFill>
              <a:latin typeface="Verdana"/>
              <a:ea typeface="Verdana"/>
              <a:sym typeface="Verdana"/>
            </a:endParaRPr>
          </a:p>
        </p:txBody>
      </p:sp>
      <p:sp>
        <p:nvSpPr>
          <p:cNvPr id="24" name="TextBox 24"/>
          <p:cNvSpPr txBox="1"/>
          <p:nvPr/>
        </p:nvSpPr>
        <p:spPr>
          <a:xfrm>
            <a:off x="1176541" y="5416381"/>
            <a:ext cx="2580738" cy="356235"/>
          </a:xfrm>
          <a:prstGeom prst="rect">
            <a:avLst/>
          </a:prstGeom>
        </p:spPr>
        <p:txBody>
          <a:bodyPr lIns="0" tIns="0" rIns="0" bIns="0" rtlCol="0" anchor="t">
            <a:spAutoFit/>
          </a:bodyPr>
          <a:lstStyle/>
          <a:p>
            <a:pPr algn="l">
              <a:lnSpc>
                <a:spcPts val="2940"/>
              </a:lnSpc>
            </a:pPr>
            <a:r>
              <a:rPr lang="en-US" sz="2100" b="1" dirty="0">
                <a:solidFill>
                  <a:srgbClr val="FFFFFF"/>
                </a:solidFill>
                <a:latin typeface="Verdana Bold"/>
                <a:ea typeface="Verdana Bold"/>
                <a:cs typeface="Verdana Bold"/>
                <a:sym typeface="Verdana Bold"/>
              </a:rPr>
              <a:t>Step 1</a:t>
            </a:r>
          </a:p>
        </p:txBody>
      </p:sp>
      <p:sp>
        <p:nvSpPr>
          <p:cNvPr id="25" name="TextBox 25"/>
          <p:cNvSpPr txBox="1"/>
          <p:nvPr/>
        </p:nvSpPr>
        <p:spPr>
          <a:xfrm>
            <a:off x="7249021" y="6167302"/>
            <a:ext cx="3789957" cy="706668"/>
          </a:xfrm>
          <a:prstGeom prst="rect">
            <a:avLst/>
          </a:prstGeom>
        </p:spPr>
        <p:txBody>
          <a:bodyPr lIns="0" tIns="0" rIns="0" bIns="0" rtlCol="0" anchor="t">
            <a:spAutoFit/>
          </a:bodyPr>
          <a:lstStyle/>
          <a:p>
            <a:pPr marL="0" lvl="0" indent="0" algn="l">
              <a:lnSpc>
                <a:spcPts val="2940"/>
              </a:lnSpc>
              <a:spcBef>
                <a:spcPct val="0"/>
              </a:spcBef>
            </a:pPr>
            <a:r>
              <a:rPr lang="en-US" sz="2100" dirty="0">
                <a:solidFill>
                  <a:srgbClr val="FFFFFF"/>
                </a:solidFill>
                <a:latin typeface="Verdana"/>
                <a:ea typeface="Verdana"/>
                <a:cs typeface="Verdana"/>
                <a:sym typeface="Verdana"/>
              </a:rPr>
              <a:t>Select your desired program.</a:t>
            </a:r>
            <a:endParaRPr lang="en-US" sz="2100" u="none" strike="noStrike" dirty="0">
              <a:solidFill>
                <a:srgbClr val="FFFFFF"/>
              </a:solidFill>
              <a:latin typeface="Verdana"/>
              <a:ea typeface="Verdana"/>
              <a:cs typeface="Verdana"/>
              <a:sym typeface="Verdana"/>
            </a:endParaRPr>
          </a:p>
        </p:txBody>
      </p:sp>
      <p:sp>
        <p:nvSpPr>
          <p:cNvPr id="26" name="TextBox 26"/>
          <p:cNvSpPr txBox="1"/>
          <p:nvPr/>
        </p:nvSpPr>
        <p:spPr>
          <a:xfrm>
            <a:off x="7005902" y="5416381"/>
            <a:ext cx="2580738" cy="334772"/>
          </a:xfrm>
          <a:prstGeom prst="rect">
            <a:avLst/>
          </a:prstGeom>
        </p:spPr>
        <p:txBody>
          <a:bodyPr lIns="0" tIns="0" rIns="0" bIns="0" rtlCol="0" anchor="t">
            <a:spAutoFit/>
          </a:bodyPr>
          <a:lstStyle/>
          <a:p>
            <a:pPr algn="l">
              <a:lnSpc>
                <a:spcPts val="2940"/>
              </a:lnSpc>
            </a:pPr>
            <a:r>
              <a:rPr lang="en-US" sz="2100" b="1" dirty="0">
                <a:solidFill>
                  <a:srgbClr val="FFFFFF"/>
                </a:solidFill>
                <a:latin typeface="Verdana Bold"/>
                <a:ea typeface="Verdana Bold"/>
                <a:cs typeface="Verdana Bold"/>
                <a:sym typeface="Verdana Bold"/>
              </a:rPr>
              <a:t>Step 2</a:t>
            </a:r>
          </a:p>
        </p:txBody>
      </p:sp>
      <p:sp>
        <p:nvSpPr>
          <p:cNvPr id="27" name="TextBox 27"/>
          <p:cNvSpPr txBox="1"/>
          <p:nvPr/>
        </p:nvSpPr>
        <p:spPr>
          <a:xfrm>
            <a:off x="12968762" y="6167302"/>
            <a:ext cx="3789957" cy="1078565"/>
          </a:xfrm>
          <a:prstGeom prst="rect">
            <a:avLst/>
          </a:prstGeom>
        </p:spPr>
        <p:txBody>
          <a:bodyPr lIns="0" tIns="0" rIns="0" bIns="0" rtlCol="0" anchor="t">
            <a:spAutoFit/>
          </a:bodyPr>
          <a:lstStyle/>
          <a:p>
            <a:pPr marL="0" lvl="0" indent="0" algn="l">
              <a:lnSpc>
                <a:spcPts val="2940"/>
              </a:lnSpc>
              <a:spcBef>
                <a:spcPct val="0"/>
              </a:spcBef>
            </a:pPr>
            <a:r>
              <a:rPr lang="en-US" sz="2100" dirty="0">
                <a:solidFill>
                  <a:srgbClr val="FFFFFF"/>
                </a:solidFill>
                <a:latin typeface="Verdana"/>
                <a:ea typeface="Verdana"/>
                <a:cs typeface="Verdana"/>
                <a:sym typeface="Verdana"/>
              </a:rPr>
              <a:t>Click on the Submission Portal in the menu of the page.</a:t>
            </a:r>
            <a:endParaRPr lang="en-US" sz="2100" u="none" strike="noStrike" dirty="0">
              <a:solidFill>
                <a:srgbClr val="FFFFFF"/>
              </a:solidFill>
              <a:latin typeface="Verdana"/>
              <a:ea typeface="Verdana"/>
              <a:cs typeface="Verdana"/>
              <a:sym typeface="Verdana"/>
            </a:endParaRPr>
          </a:p>
        </p:txBody>
      </p:sp>
      <p:sp>
        <p:nvSpPr>
          <p:cNvPr id="28" name="TextBox 28"/>
          <p:cNvSpPr txBox="1"/>
          <p:nvPr/>
        </p:nvSpPr>
        <p:spPr>
          <a:xfrm>
            <a:off x="12695875" y="5427112"/>
            <a:ext cx="2580738" cy="334772"/>
          </a:xfrm>
          <a:prstGeom prst="rect">
            <a:avLst/>
          </a:prstGeom>
        </p:spPr>
        <p:txBody>
          <a:bodyPr lIns="0" tIns="0" rIns="0" bIns="0" rtlCol="0" anchor="t">
            <a:spAutoFit/>
          </a:bodyPr>
          <a:lstStyle/>
          <a:p>
            <a:pPr algn="l">
              <a:lnSpc>
                <a:spcPts val="2940"/>
              </a:lnSpc>
            </a:pPr>
            <a:r>
              <a:rPr lang="en-US" sz="2100" b="1" dirty="0">
                <a:solidFill>
                  <a:srgbClr val="FFFFFF"/>
                </a:solidFill>
                <a:latin typeface="Verdana Bold"/>
                <a:ea typeface="Verdana Bold"/>
                <a:cs typeface="Verdana Bold"/>
                <a:sym typeface="Verdana Bold"/>
              </a:rPr>
              <a:t>Step 3</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EB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95459"/>
            <a:ext cx="2758345" cy="160944"/>
            <a:chOff x="0" y="0"/>
            <a:chExt cx="726478" cy="42389"/>
          </a:xfrm>
        </p:grpSpPr>
        <p:sp>
          <p:nvSpPr>
            <p:cNvPr id="3" name="Freeform 3"/>
            <p:cNvSpPr/>
            <p:nvPr/>
          </p:nvSpPr>
          <p:spPr>
            <a:xfrm>
              <a:off x="0" y="0"/>
              <a:ext cx="726478" cy="42389"/>
            </a:xfrm>
            <a:custGeom>
              <a:avLst/>
              <a:gdLst/>
              <a:ahLst/>
              <a:cxnLst/>
              <a:rect l="l" t="t" r="r" b="b"/>
              <a:pathLst>
                <a:path w="726478" h="42389">
                  <a:moveTo>
                    <a:pt x="0" y="0"/>
                  </a:moveTo>
                  <a:lnTo>
                    <a:pt x="726478" y="0"/>
                  </a:lnTo>
                  <a:lnTo>
                    <a:pt x="726478" y="42389"/>
                  </a:lnTo>
                  <a:lnTo>
                    <a:pt x="0" y="42389"/>
                  </a:lnTo>
                  <a:close/>
                </a:path>
              </a:pathLst>
            </a:custGeom>
            <a:solidFill>
              <a:srgbClr val="FEFEFE"/>
            </a:solidFill>
          </p:spPr>
          <p:txBody>
            <a:bodyPr/>
            <a:lstStyle/>
            <a:p>
              <a:endParaRPr lang="en-US" dirty="0"/>
            </a:p>
          </p:txBody>
        </p:sp>
        <p:sp>
          <p:nvSpPr>
            <p:cNvPr id="4" name="TextBox 4"/>
            <p:cNvSpPr txBox="1"/>
            <p:nvPr/>
          </p:nvSpPr>
          <p:spPr>
            <a:xfrm>
              <a:off x="0" y="-38100"/>
              <a:ext cx="726478" cy="80489"/>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371600" y="4457700"/>
            <a:ext cx="15902787" cy="1965538"/>
          </a:xfrm>
          <a:prstGeom prst="rect">
            <a:avLst/>
          </a:prstGeom>
        </p:spPr>
        <p:txBody>
          <a:bodyPr wrap="square" lIns="0" tIns="0" rIns="0" bIns="0" rtlCol="0" anchor="t">
            <a:spAutoFit/>
          </a:bodyPr>
          <a:lstStyle/>
          <a:p>
            <a:pPr algn="l">
              <a:lnSpc>
                <a:spcPts val="7965"/>
              </a:lnSpc>
            </a:pPr>
            <a:r>
              <a:rPr lang="en-US" sz="6400" b="1" dirty="0">
                <a:solidFill>
                  <a:srgbClr val="FFFFFF"/>
                </a:solidFill>
                <a:latin typeface="Verdana Bold"/>
                <a:ea typeface="Verdana Bold"/>
                <a:cs typeface="Verdana Bold"/>
                <a:sym typeface="Verdana Bold"/>
              </a:rPr>
              <a:t>ATI ACQUISITION MANAGEMENT PLATFORM (AMP)</a:t>
            </a:r>
          </a:p>
        </p:txBody>
      </p:sp>
      <p:sp>
        <p:nvSpPr>
          <p:cNvPr id="6" name="TextBox 6"/>
          <p:cNvSpPr txBox="1"/>
          <p:nvPr/>
        </p:nvSpPr>
        <p:spPr>
          <a:xfrm>
            <a:off x="1380641" y="6418718"/>
            <a:ext cx="15407487" cy="939616"/>
          </a:xfrm>
          <a:prstGeom prst="rect">
            <a:avLst/>
          </a:prstGeom>
        </p:spPr>
        <p:txBody>
          <a:bodyPr lIns="0" tIns="0" rIns="0" bIns="0" rtlCol="0" anchor="t">
            <a:spAutoFit/>
          </a:bodyPr>
          <a:lstStyle/>
          <a:p>
            <a:pPr algn="l">
              <a:lnSpc>
                <a:spcPts val="7965"/>
              </a:lnSpc>
            </a:pPr>
            <a:r>
              <a:rPr lang="en-US" sz="6400" b="1" dirty="0">
                <a:solidFill>
                  <a:srgbClr val="00122B"/>
                </a:solidFill>
                <a:latin typeface="Verdana Bold"/>
                <a:ea typeface="Verdana Bold"/>
                <a:cs typeface="Verdana Bold"/>
                <a:sym typeface="Verdana Bold"/>
              </a:rPr>
              <a:t>NAVIGATING THE SITE</a:t>
            </a:r>
          </a:p>
        </p:txBody>
      </p:sp>
      <p:sp>
        <p:nvSpPr>
          <p:cNvPr id="7" name="Freeform 7"/>
          <p:cNvSpPr/>
          <p:nvPr/>
        </p:nvSpPr>
        <p:spPr>
          <a:xfrm>
            <a:off x="959676" y="395948"/>
            <a:ext cx="2827369" cy="1699511"/>
          </a:xfrm>
          <a:custGeom>
            <a:avLst/>
            <a:gdLst/>
            <a:ahLst/>
            <a:cxnLst/>
            <a:rect l="l" t="t" r="r" b="b"/>
            <a:pathLst>
              <a:path w="2827369" h="1699511">
                <a:moveTo>
                  <a:pt x="0" y="0"/>
                </a:moveTo>
                <a:lnTo>
                  <a:pt x="2827369" y="0"/>
                </a:lnTo>
                <a:lnTo>
                  <a:pt x="2827369" y="1699511"/>
                </a:lnTo>
                <a:lnTo>
                  <a:pt x="0" y="1699511"/>
                </a:lnTo>
                <a:lnTo>
                  <a:pt x="0" y="0"/>
                </a:lnTo>
                <a:close/>
              </a:path>
            </a:pathLst>
          </a:custGeom>
          <a:blipFill>
            <a:blip r:embed="rId3"/>
            <a:stretch>
              <a:fillRect/>
            </a:stretch>
          </a:blipFill>
        </p:spPr>
        <p:txBody>
          <a:bodyPr/>
          <a:lstStyle/>
          <a:p>
            <a:endParaRPr 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22287-8BAB-1232-06F5-3B30ADE8E22D}"/>
            </a:ext>
          </a:extLst>
        </p:cNvPr>
        <p:cNvGrpSpPr/>
        <p:nvPr/>
      </p:nvGrpSpPr>
      <p:grpSpPr>
        <a:xfrm>
          <a:off x="0" y="0"/>
          <a:ext cx="0" cy="0"/>
          <a:chOff x="0" y="0"/>
          <a:chExt cx="0" cy="0"/>
        </a:xfrm>
      </p:grpSpPr>
      <p:grpSp>
        <p:nvGrpSpPr>
          <p:cNvPr id="11" name="Group 11">
            <a:extLst>
              <a:ext uri="{FF2B5EF4-FFF2-40B4-BE49-F238E27FC236}">
                <a16:creationId xmlns:a16="http://schemas.microsoft.com/office/drawing/2014/main" id="{D62628AE-D23F-5DFE-6D1C-35D333E7B27B}"/>
              </a:ext>
            </a:extLst>
          </p:cNvPr>
          <p:cNvGrpSpPr/>
          <p:nvPr/>
        </p:nvGrpSpPr>
        <p:grpSpPr>
          <a:xfrm>
            <a:off x="12776570" y="8229600"/>
            <a:ext cx="5482509" cy="2037717"/>
            <a:chOff x="0" y="0"/>
            <a:chExt cx="7310013" cy="2716956"/>
          </a:xfrm>
        </p:grpSpPr>
        <p:sp>
          <p:nvSpPr>
            <p:cNvPr id="12" name="Freeform 12">
              <a:extLst>
                <a:ext uri="{FF2B5EF4-FFF2-40B4-BE49-F238E27FC236}">
                  <a16:creationId xmlns:a16="http://schemas.microsoft.com/office/drawing/2014/main" id="{678424C3-63CE-3DCA-953C-92A33B59AC9A}"/>
                </a:ext>
              </a:extLst>
            </p:cNvPr>
            <p:cNvSpPr/>
            <p:nvPr/>
          </p:nvSpPr>
          <p:spPr>
            <a:xfrm>
              <a:off x="0" y="0"/>
              <a:ext cx="7310013" cy="2716956"/>
            </a:xfrm>
            <a:custGeom>
              <a:avLst/>
              <a:gdLst/>
              <a:ahLst/>
              <a:cxnLst/>
              <a:rect l="l" t="t" r="r" b="b"/>
              <a:pathLst>
                <a:path w="7310013" h="2716956">
                  <a:moveTo>
                    <a:pt x="0" y="0"/>
                  </a:moveTo>
                  <a:lnTo>
                    <a:pt x="7310013" y="0"/>
                  </a:lnTo>
                  <a:lnTo>
                    <a:pt x="7310013" y="2716956"/>
                  </a:lnTo>
                  <a:lnTo>
                    <a:pt x="0" y="2716956"/>
                  </a:lnTo>
                  <a:lnTo>
                    <a:pt x="0" y="0"/>
                  </a:lnTo>
                  <a:close/>
                </a:path>
              </a:pathLst>
            </a:custGeom>
            <a:blipFill>
              <a:blip>
                <a:alphaModFix amt="12000"/>
                <a:extLst>
                  <a:ext uri="{96DAC541-7B7A-43D3-8B79-37D633B846F1}">
                    <asvg:svgBlip xmlns:asvg="http://schemas.microsoft.com/office/drawing/2016/SVG/main" r:embed="rId3"/>
                  </a:ext>
                </a:extLst>
              </a:blip>
              <a:stretch>
                <a:fillRect r="-13216" b="-101931"/>
              </a:stretch>
            </a:blipFill>
          </p:spPr>
          <p:txBody>
            <a:bodyPr/>
            <a:lstStyle/>
            <a:p>
              <a:endParaRPr lang="en-US" dirty="0"/>
            </a:p>
          </p:txBody>
        </p:sp>
        <p:sp>
          <p:nvSpPr>
            <p:cNvPr id="13" name="Freeform 13">
              <a:extLst>
                <a:ext uri="{FF2B5EF4-FFF2-40B4-BE49-F238E27FC236}">
                  <a16:creationId xmlns:a16="http://schemas.microsoft.com/office/drawing/2014/main" id="{EB7FD5F2-A13A-6210-CDDB-108405960608}"/>
                </a:ext>
              </a:extLst>
            </p:cNvPr>
            <p:cNvSpPr/>
            <p:nvPr/>
          </p:nvSpPr>
          <p:spPr>
            <a:xfrm>
              <a:off x="2466109" y="842148"/>
              <a:ext cx="4053562" cy="1497667"/>
            </a:xfrm>
            <a:custGeom>
              <a:avLst/>
              <a:gdLst/>
              <a:ahLst/>
              <a:cxnLst/>
              <a:rect l="l" t="t" r="r" b="b"/>
              <a:pathLst>
                <a:path w="4053562" h="1497667">
                  <a:moveTo>
                    <a:pt x="0" y="0"/>
                  </a:moveTo>
                  <a:lnTo>
                    <a:pt x="4053562" y="0"/>
                  </a:lnTo>
                  <a:lnTo>
                    <a:pt x="4053562" y="1497668"/>
                  </a:lnTo>
                  <a:lnTo>
                    <a:pt x="0" y="1497668"/>
                  </a:lnTo>
                  <a:lnTo>
                    <a:pt x="0" y="0"/>
                  </a:lnTo>
                  <a:close/>
                </a:path>
              </a:pathLst>
            </a:custGeom>
            <a:blipFill>
              <a:blip r:embed="rId4"/>
              <a:stretch>
                <a:fillRect t="-85901" b="-84756"/>
              </a:stretch>
            </a:blipFill>
          </p:spPr>
          <p:txBody>
            <a:bodyPr/>
            <a:lstStyle/>
            <a:p>
              <a:endParaRPr lang="en-US" dirty="0"/>
            </a:p>
          </p:txBody>
        </p:sp>
      </p:grpSp>
      <p:sp>
        <p:nvSpPr>
          <p:cNvPr id="37" name="TextBox 36">
            <a:extLst>
              <a:ext uri="{FF2B5EF4-FFF2-40B4-BE49-F238E27FC236}">
                <a16:creationId xmlns:a16="http://schemas.microsoft.com/office/drawing/2014/main" id="{24384D84-358A-88BF-9D77-B1730BCBDD5A}"/>
              </a:ext>
            </a:extLst>
          </p:cNvPr>
          <p:cNvSpPr txBox="1"/>
          <p:nvPr/>
        </p:nvSpPr>
        <p:spPr>
          <a:xfrm>
            <a:off x="1496785" y="3449122"/>
            <a:ext cx="8952018" cy="941604"/>
          </a:xfrm>
          <a:prstGeom prst="rect">
            <a:avLst/>
          </a:prstGeom>
          <a:noFill/>
        </p:spPr>
        <p:txBody>
          <a:bodyPr wrap="square">
            <a:spAutoFit/>
          </a:bodyPr>
          <a:lstStyle/>
          <a:p>
            <a:pPr marL="457200" indent="-457200">
              <a:lnSpc>
                <a:spcPts val="3499"/>
              </a:lnSpc>
              <a:buAutoNum type="arabicPeriod"/>
            </a:pPr>
            <a:r>
              <a:rPr lang="en-US" sz="2400" dirty="0">
                <a:latin typeface="Verdana" panose="020B0604030504040204" pitchFamily="34" charset="0"/>
                <a:ea typeface="Verdana" panose="020B0604030504040204" pitchFamily="34" charset="0"/>
                <a:sym typeface="Verdana Bold"/>
              </a:rPr>
              <a:t>Go to </a:t>
            </a:r>
            <a:r>
              <a:rPr kumimoji="0" lang="en-US" sz="2100" b="0" i="0" u="none" strike="noStrike" kern="1200" cap="none" spc="0" normalizeH="0" baseline="0" noProof="0" dirty="0">
                <a:ln>
                  <a:noFill/>
                </a:ln>
                <a:solidFill>
                  <a:srgbClr val="FFFFFF"/>
                </a:solidFill>
                <a:effectLst/>
                <a:uLnTx/>
                <a:uFillTx/>
                <a:latin typeface="Verdana"/>
                <a:ea typeface="Verdana"/>
                <a:cs typeface="Verdana"/>
                <a:sym typeface="Verdana"/>
                <a:hlinkClick r:id="rId5"/>
              </a:rPr>
              <a:t>http://identity.ati.org/</a:t>
            </a:r>
            <a:r>
              <a:rPr kumimoji="0" lang="en-US" sz="2100" b="0" i="0" u="none" strike="noStrike" kern="1200" cap="none" spc="0" normalizeH="0" baseline="0" noProof="0" dirty="0">
                <a:ln>
                  <a:noFill/>
                </a:ln>
                <a:solidFill>
                  <a:srgbClr val="FFFFFF"/>
                </a:solidFill>
                <a:effectLst/>
                <a:uLnTx/>
                <a:uFillTx/>
                <a:latin typeface="Verdana"/>
                <a:ea typeface="Verdana"/>
                <a:cs typeface="Verdana"/>
                <a:sym typeface="Verdana"/>
              </a:rPr>
              <a:t> </a:t>
            </a:r>
          </a:p>
          <a:p>
            <a:pPr marL="457200" indent="-457200">
              <a:lnSpc>
                <a:spcPts val="3499"/>
              </a:lnSpc>
              <a:buAutoNum type="arabicPeriod"/>
            </a:pPr>
            <a:r>
              <a:rPr lang="en-US" sz="2400" dirty="0">
                <a:latin typeface="Verdana" panose="020B0604030504040204" pitchFamily="34" charset="0"/>
                <a:ea typeface="Verdana" panose="020B0604030504040204" pitchFamily="34" charset="0"/>
                <a:sym typeface="Verdana Bold"/>
              </a:rPr>
              <a:t>Log in</a:t>
            </a:r>
          </a:p>
        </p:txBody>
      </p:sp>
      <p:grpSp>
        <p:nvGrpSpPr>
          <p:cNvPr id="2" name="Group 28">
            <a:extLst>
              <a:ext uri="{FF2B5EF4-FFF2-40B4-BE49-F238E27FC236}">
                <a16:creationId xmlns:a16="http://schemas.microsoft.com/office/drawing/2014/main" id="{3269499B-E64F-9C10-A831-3736CAF9F316}"/>
              </a:ext>
            </a:extLst>
          </p:cNvPr>
          <p:cNvGrpSpPr/>
          <p:nvPr/>
        </p:nvGrpSpPr>
        <p:grpSpPr>
          <a:xfrm>
            <a:off x="1651857" y="2121582"/>
            <a:ext cx="1856645" cy="68071"/>
            <a:chOff x="0" y="0"/>
            <a:chExt cx="488993" cy="17928"/>
          </a:xfrm>
        </p:grpSpPr>
        <p:sp>
          <p:nvSpPr>
            <p:cNvPr id="3" name="Freeform 29">
              <a:extLst>
                <a:ext uri="{FF2B5EF4-FFF2-40B4-BE49-F238E27FC236}">
                  <a16:creationId xmlns:a16="http://schemas.microsoft.com/office/drawing/2014/main" id="{DC289A4C-3527-4755-3C91-1663D8BC0972}"/>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4" name="TextBox 30">
              <a:extLst>
                <a:ext uri="{FF2B5EF4-FFF2-40B4-BE49-F238E27FC236}">
                  <a16:creationId xmlns:a16="http://schemas.microsoft.com/office/drawing/2014/main" id="{5ADF7D4E-59B1-1A64-9B22-C3D8436496CE}"/>
                </a:ext>
              </a:extLst>
            </p:cNvPr>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6" name="Freeform 31">
            <a:extLst>
              <a:ext uri="{FF2B5EF4-FFF2-40B4-BE49-F238E27FC236}">
                <a16:creationId xmlns:a16="http://schemas.microsoft.com/office/drawing/2014/main" id="{D0C27586-6A8F-7AFD-9C7F-E3DE635B3F8C}"/>
              </a:ext>
            </a:extLst>
          </p:cNvPr>
          <p:cNvSpPr/>
          <p:nvPr/>
        </p:nvSpPr>
        <p:spPr>
          <a:xfrm>
            <a:off x="1651857" y="938891"/>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6"/>
            <a:stretch>
              <a:fillRect/>
            </a:stretch>
          </a:blipFill>
        </p:spPr>
        <p:txBody>
          <a:bodyPr/>
          <a:lstStyle/>
          <a:p>
            <a:endParaRPr lang="en-US" dirty="0"/>
          </a:p>
        </p:txBody>
      </p:sp>
      <p:sp>
        <p:nvSpPr>
          <p:cNvPr id="10" name="TextBox 26">
            <a:extLst>
              <a:ext uri="{FF2B5EF4-FFF2-40B4-BE49-F238E27FC236}">
                <a16:creationId xmlns:a16="http://schemas.microsoft.com/office/drawing/2014/main" id="{97903FB5-E551-261A-9232-F24143CF9E11}"/>
              </a:ext>
            </a:extLst>
          </p:cNvPr>
          <p:cNvSpPr txBox="1"/>
          <p:nvPr/>
        </p:nvSpPr>
        <p:spPr>
          <a:xfrm>
            <a:off x="8266778" y="1026460"/>
            <a:ext cx="9265291" cy="500137"/>
          </a:xfrm>
          <a:prstGeom prst="rect">
            <a:avLst/>
          </a:prstGeom>
        </p:spPr>
        <p:txBody>
          <a:bodyPr lIns="0" tIns="0" rIns="0" bIns="0" rtlCol="0" anchor="t">
            <a:spAutoFit/>
          </a:bodyPr>
          <a:lstStyle/>
          <a:p>
            <a:pPr algn="r">
              <a:lnSpc>
                <a:spcPts val="3947"/>
              </a:lnSpc>
            </a:pPr>
            <a:r>
              <a:rPr lang="en-US" sz="4200" b="1" dirty="0">
                <a:solidFill>
                  <a:srgbClr val="008EB5"/>
                </a:solidFill>
                <a:latin typeface="Verdana Bold"/>
                <a:ea typeface="Verdana Bold"/>
                <a:cs typeface="Verdana Bold"/>
                <a:sym typeface="Verdana Bold"/>
              </a:rPr>
              <a:t>Accessing the Site</a:t>
            </a:r>
          </a:p>
        </p:txBody>
      </p:sp>
      <p:sp>
        <p:nvSpPr>
          <p:cNvPr id="5" name="TextBox 4">
            <a:extLst>
              <a:ext uri="{FF2B5EF4-FFF2-40B4-BE49-F238E27FC236}">
                <a16:creationId xmlns:a16="http://schemas.microsoft.com/office/drawing/2014/main" id="{5662CB3A-3AA7-5E72-2A74-78EC33829B09}"/>
              </a:ext>
            </a:extLst>
          </p:cNvPr>
          <p:cNvSpPr txBox="1"/>
          <p:nvPr/>
        </p:nvSpPr>
        <p:spPr>
          <a:xfrm>
            <a:off x="9753600" y="3487653"/>
            <a:ext cx="8952018" cy="492764"/>
          </a:xfrm>
          <a:prstGeom prst="rect">
            <a:avLst/>
          </a:prstGeom>
          <a:noFill/>
        </p:spPr>
        <p:txBody>
          <a:bodyPr wrap="square">
            <a:spAutoFit/>
          </a:bodyPr>
          <a:lstStyle/>
          <a:p>
            <a:pPr marL="457200" indent="-457200">
              <a:lnSpc>
                <a:spcPts val="3499"/>
              </a:lnSpc>
              <a:buFont typeface="+mj-lt"/>
              <a:buAutoNum type="arabicPeriod" startAt="3"/>
            </a:pPr>
            <a:r>
              <a:rPr lang="en-US" sz="2400" dirty="0">
                <a:latin typeface="Verdana" panose="020B0604030504040204" pitchFamily="34" charset="0"/>
                <a:ea typeface="Verdana" panose="020B0604030504040204" pitchFamily="34" charset="0"/>
                <a:sym typeface="Verdana Bold"/>
              </a:rPr>
              <a:t>Select the NSRP Submission Portal</a:t>
            </a:r>
          </a:p>
        </p:txBody>
      </p:sp>
      <p:pic>
        <p:nvPicPr>
          <p:cNvPr id="8" name="Picture 7">
            <a:extLst>
              <a:ext uri="{FF2B5EF4-FFF2-40B4-BE49-F238E27FC236}">
                <a16:creationId xmlns:a16="http://schemas.microsoft.com/office/drawing/2014/main" id="{4311289C-D90A-5A58-6DD9-12F0C1FCD57C}"/>
              </a:ext>
            </a:extLst>
          </p:cNvPr>
          <p:cNvPicPr>
            <a:picLocks noChangeAspect="1"/>
          </p:cNvPicPr>
          <p:nvPr/>
        </p:nvPicPr>
        <p:blipFill>
          <a:blip r:embed="rId7"/>
          <a:stretch>
            <a:fillRect/>
          </a:stretch>
        </p:blipFill>
        <p:spPr>
          <a:xfrm>
            <a:off x="2209800" y="4422002"/>
            <a:ext cx="4137624" cy="569794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4DFE47D3-7417-B686-5C08-67AB221D32D3}"/>
              </a:ext>
            </a:extLst>
          </p:cNvPr>
          <p:cNvPicPr>
            <a:picLocks noChangeAspect="1"/>
          </p:cNvPicPr>
          <p:nvPr/>
        </p:nvPicPr>
        <p:blipFill>
          <a:blip r:embed="rId8"/>
          <a:stretch>
            <a:fillRect/>
          </a:stretch>
        </p:blipFill>
        <p:spPr>
          <a:xfrm>
            <a:off x="8001000" y="5094178"/>
            <a:ext cx="9916824" cy="2515207"/>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94783258-3C74-15FA-3D22-B366712F71D3}"/>
              </a:ext>
            </a:extLst>
          </p:cNvPr>
          <p:cNvSpPr/>
          <p:nvPr/>
        </p:nvSpPr>
        <p:spPr>
          <a:xfrm>
            <a:off x="16230600" y="5905500"/>
            <a:ext cx="1600200" cy="17038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749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41C41-40C7-5832-259E-378F210B357F}"/>
            </a:ext>
          </a:extLst>
        </p:cNvPr>
        <p:cNvGrpSpPr/>
        <p:nvPr/>
      </p:nvGrpSpPr>
      <p:grpSpPr>
        <a:xfrm>
          <a:off x="0" y="0"/>
          <a:ext cx="0" cy="0"/>
          <a:chOff x="0" y="0"/>
          <a:chExt cx="0" cy="0"/>
        </a:xfrm>
      </p:grpSpPr>
      <p:sp>
        <p:nvSpPr>
          <p:cNvPr id="26" name="TextBox 26">
            <a:extLst>
              <a:ext uri="{FF2B5EF4-FFF2-40B4-BE49-F238E27FC236}">
                <a16:creationId xmlns:a16="http://schemas.microsoft.com/office/drawing/2014/main" id="{2124687C-161C-041B-3EE6-B75C168EE6F9}"/>
              </a:ext>
            </a:extLst>
          </p:cNvPr>
          <p:cNvSpPr txBox="1"/>
          <p:nvPr/>
        </p:nvSpPr>
        <p:spPr>
          <a:xfrm>
            <a:off x="8266778" y="1026460"/>
            <a:ext cx="9265291" cy="500137"/>
          </a:xfrm>
          <a:prstGeom prst="rect">
            <a:avLst/>
          </a:prstGeom>
        </p:spPr>
        <p:txBody>
          <a:bodyPr lIns="0" tIns="0" rIns="0" bIns="0" rtlCol="0" anchor="t">
            <a:spAutoFit/>
          </a:bodyPr>
          <a:lstStyle/>
          <a:p>
            <a:pPr algn="r">
              <a:lnSpc>
                <a:spcPts val="3947"/>
              </a:lnSpc>
            </a:pPr>
            <a:r>
              <a:rPr lang="en-US" sz="4200" b="1" dirty="0">
                <a:solidFill>
                  <a:srgbClr val="008EB5"/>
                </a:solidFill>
                <a:latin typeface="Verdana Bold"/>
                <a:ea typeface="Verdana Bold"/>
                <a:cs typeface="Verdana Bold"/>
                <a:sym typeface="Verdana Bold"/>
              </a:rPr>
              <a:t>AMP Navigation</a:t>
            </a:r>
          </a:p>
        </p:txBody>
      </p:sp>
      <p:grpSp>
        <p:nvGrpSpPr>
          <p:cNvPr id="28" name="Group 28">
            <a:extLst>
              <a:ext uri="{FF2B5EF4-FFF2-40B4-BE49-F238E27FC236}">
                <a16:creationId xmlns:a16="http://schemas.microsoft.com/office/drawing/2014/main" id="{B5FCA388-C57B-FB64-068D-A97B79360751}"/>
              </a:ext>
            </a:extLst>
          </p:cNvPr>
          <p:cNvGrpSpPr/>
          <p:nvPr/>
        </p:nvGrpSpPr>
        <p:grpSpPr>
          <a:xfrm>
            <a:off x="1651857" y="2121582"/>
            <a:ext cx="1856645" cy="68071"/>
            <a:chOff x="0" y="0"/>
            <a:chExt cx="488993" cy="17928"/>
          </a:xfrm>
        </p:grpSpPr>
        <p:sp>
          <p:nvSpPr>
            <p:cNvPr id="29" name="Freeform 29">
              <a:extLst>
                <a:ext uri="{FF2B5EF4-FFF2-40B4-BE49-F238E27FC236}">
                  <a16:creationId xmlns:a16="http://schemas.microsoft.com/office/drawing/2014/main" id="{DCFC0C53-87FA-7FAD-1184-6331F110E472}"/>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30" name="TextBox 30">
              <a:extLst>
                <a:ext uri="{FF2B5EF4-FFF2-40B4-BE49-F238E27FC236}">
                  <a16:creationId xmlns:a16="http://schemas.microsoft.com/office/drawing/2014/main" id="{F71A08E1-7616-FE46-C52C-59B9A36CC5E0}"/>
                </a:ext>
              </a:extLst>
            </p:cNvPr>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31" name="Freeform 31">
            <a:extLst>
              <a:ext uri="{FF2B5EF4-FFF2-40B4-BE49-F238E27FC236}">
                <a16:creationId xmlns:a16="http://schemas.microsoft.com/office/drawing/2014/main" id="{E7499AB8-590F-EA6C-6139-9AF600AB14E1}"/>
              </a:ext>
            </a:extLst>
          </p:cNvPr>
          <p:cNvSpPr/>
          <p:nvPr/>
        </p:nvSpPr>
        <p:spPr>
          <a:xfrm>
            <a:off x="1651857" y="938891"/>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3"/>
            <a:stretch>
              <a:fillRect/>
            </a:stretch>
          </a:blipFill>
        </p:spPr>
        <p:txBody>
          <a:bodyPr/>
          <a:lstStyle/>
          <a:p>
            <a:endParaRPr lang="en-US" dirty="0"/>
          </a:p>
        </p:txBody>
      </p:sp>
      <p:grpSp>
        <p:nvGrpSpPr>
          <p:cNvPr id="2" name="Group 11">
            <a:extLst>
              <a:ext uri="{FF2B5EF4-FFF2-40B4-BE49-F238E27FC236}">
                <a16:creationId xmlns:a16="http://schemas.microsoft.com/office/drawing/2014/main" id="{1FDDE2FF-E43E-5544-B231-D58EE6E76A64}"/>
              </a:ext>
            </a:extLst>
          </p:cNvPr>
          <p:cNvGrpSpPr/>
          <p:nvPr/>
        </p:nvGrpSpPr>
        <p:grpSpPr>
          <a:xfrm>
            <a:off x="12695875" y="8226786"/>
            <a:ext cx="5482509" cy="2037717"/>
            <a:chOff x="0" y="0"/>
            <a:chExt cx="7310013" cy="2716956"/>
          </a:xfrm>
        </p:grpSpPr>
        <p:sp>
          <p:nvSpPr>
            <p:cNvPr id="4" name="Freeform 12">
              <a:extLst>
                <a:ext uri="{FF2B5EF4-FFF2-40B4-BE49-F238E27FC236}">
                  <a16:creationId xmlns:a16="http://schemas.microsoft.com/office/drawing/2014/main" id="{23F6435B-97D0-2D20-CEA1-C14131D4DCD0}"/>
                </a:ext>
              </a:extLst>
            </p:cNvPr>
            <p:cNvSpPr/>
            <p:nvPr/>
          </p:nvSpPr>
          <p:spPr>
            <a:xfrm>
              <a:off x="0" y="0"/>
              <a:ext cx="7310013" cy="2716956"/>
            </a:xfrm>
            <a:custGeom>
              <a:avLst/>
              <a:gdLst/>
              <a:ahLst/>
              <a:cxnLst/>
              <a:rect l="l" t="t" r="r" b="b"/>
              <a:pathLst>
                <a:path w="7310013" h="2716956">
                  <a:moveTo>
                    <a:pt x="0" y="0"/>
                  </a:moveTo>
                  <a:lnTo>
                    <a:pt x="7310013" y="0"/>
                  </a:lnTo>
                  <a:lnTo>
                    <a:pt x="7310013" y="2716956"/>
                  </a:lnTo>
                  <a:lnTo>
                    <a:pt x="0" y="2716956"/>
                  </a:lnTo>
                  <a:lnTo>
                    <a:pt x="0" y="0"/>
                  </a:lnTo>
                  <a:close/>
                </a:path>
              </a:pathLst>
            </a:custGeom>
            <a:blipFill>
              <a:blip>
                <a:alphaModFix amt="12000"/>
                <a:extLst>
                  <a:ext uri="{96DAC541-7B7A-43D3-8B79-37D633B846F1}">
                    <asvg:svgBlip xmlns:asvg="http://schemas.microsoft.com/office/drawing/2016/SVG/main" r:embed="rId4"/>
                  </a:ext>
                </a:extLst>
              </a:blip>
              <a:stretch>
                <a:fillRect r="-13216" b="-101931"/>
              </a:stretch>
            </a:blipFill>
          </p:spPr>
          <p:txBody>
            <a:bodyPr/>
            <a:lstStyle/>
            <a:p>
              <a:endParaRPr lang="en-US" dirty="0"/>
            </a:p>
          </p:txBody>
        </p:sp>
        <p:sp>
          <p:nvSpPr>
            <p:cNvPr id="5" name="Freeform 13">
              <a:extLst>
                <a:ext uri="{FF2B5EF4-FFF2-40B4-BE49-F238E27FC236}">
                  <a16:creationId xmlns:a16="http://schemas.microsoft.com/office/drawing/2014/main" id="{D0FC8F7B-7B45-C030-0F0D-DFE13F310A2A}"/>
                </a:ext>
              </a:extLst>
            </p:cNvPr>
            <p:cNvSpPr/>
            <p:nvPr/>
          </p:nvSpPr>
          <p:spPr>
            <a:xfrm>
              <a:off x="2466109" y="842148"/>
              <a:ext cx="4053562" cy="1497667"/>
            </a:xfrm>
            <a:custGeom>
              <a:avLst/>
              <a:gdLst/>
              <a:ahLst/>
              <a:cxnLst/>
              <a:rect l="l" t="t" r="r" b="b"/>
              <a:pathLst>
                <a:path w="4053562" h="1497667">
                  <a:moveTo>
                    <a:pt x="0" y="0"/>
                  </a:moveTo>
                  <a:lnTo>
                    <a:pt x="4053562" y="0"/>
                  </a:lnTo>
                  <a:lnTo>
                    <a:pt x="4053562" y="1497668"/>
                  </a:lnTo>
                  <a:lnTo>
                    <a:pt x="0" y="1497668"/>
                  </a:lnTo>
                  <a:lnTo>
                    <a:pt x="0" y="0"/>
                  </a:lnTo>
                  <a:close/>
                </a:path>
              </a:pathLst>
            </a:custGeom>
            <a:blipFill>
              <a:blip r:embed="rId5"/>
              <a:stretch>
                <a:fillRect t="-85901" b="-84756"/>
              </a:stretch>
            </a:blipFill>
          </p:spPr>
          <p:txBody>
            <a:bodyPr/>
            <a:lstStyle/>
            <a:p>
              <a:endParaRPr lang="en-US" dirty="0"/>
            </a:p>
          </p:txBody>
        </p:sp>
      </p:grpSp>
      <p:sp>
        <p:nvSpPr>
          <p:cNvPr id="8" name="TextBox 15">
            <a:extLst>
              <a:ext uri="{FF2B5EF4-FFF2-40B4-BE49-F238E27FC236}">
                <a16:creationId xmlns:a16="http://schemas.microsoft.com/office/drawing/2014/main" id="{6AB5AFB9-4838-4130-4323-EFC14A918028}"/>
              </a:ext>
            </a:extLst>
          </p:cNvPr>
          <p:cNvSpPr txBox="1"/>
          <p:nvPr/>
        </p:nvSpPr>
        <p:spPr>
          <a:xfrm>
            <a:off x="1640634" y="3094873"/>
            <a:ext cx="6546182" cy="244201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499"/>
              </a:lnSpc>
              <a:spcAft>
                <a:spcPts val="1200"/>
              </a:spcAft>
            </a:pPr>
            <a:r>
              <a:rPr lang="en-US" sz="2800" b="1" dirty="0">
                <a:latin typeface="Verdana Bold"/>
                <a:ea typeface="Verdana Bold"/>
                <a:cs typeface="Verdana Bold"/>
                <a:sym typeface="Verdana Bold"/>
              </a:rPr>
              <a:t>AMP Home Page | </a:t>
            </a:r>
          </a:p>
          <a:p>
            <a:pPr>
              <a:lnSpc>
                <a:spcPts val="3499"/>
              </a:lnSpc>
            </a:pPr>
            <a:r>
              <a:rPr lang="en-US" sz="2400" dirty="0">
                <a:latin typeface="Verdana" panose="020B0604030504040204" pitchFamily="34" charset="0"/>
                <a:ea typeface="Verdana" panose="020B0604030504040204" pitchFamily="34" charset="0"/>
                <a:cs typeface="Verdana Bold"/>
                <a:sym typeface="Verdana Bold"/>
              </a:rPr>
              <a:t>Provides quick access to open</a:t>
            </a:r>
            <a:r>
              <a:rPr lang="en-US" sz="2400" b="1" dirty="0">
                <a:latin typeface="Verdana" panose="020B0604030504040204" pitchFamily="34" charset="0"/>
                <a:ea typeface="Verdana" panose="020B0604030504040204" pitchFamily="34" charset="0"/>
                <a:cs typeface="Verdana Bold"/>
                <a:sym typeface="Verdana Bold"/>
              </a:rPr>
              <a:t> </a:t>
            </a:r>
            <a:r>
              <a:rPr lang="en-US" sz="2400" dirty="0">
                <a:latin typeface="Verdana" panose="020B0604030504040204" pitchFamily="34" charset="0"/>
                <a:ea typeface="Verdana" panose="020B0604030504040204" pitchFamily="34" charset="0"/>
                <a:cs typeface="Verdana Bold"/>
                <a:sym typeface="Verdana Bold"/>
              </a:rPr>
              <a:t>solicitations, your submitted proposals, the Solicitation Explorer, and a list of pending actions. </a:t>
            </a:r>
            <a:endParaRPr lang="en-US" sz="3200" b="1" dirty="0">
              <a:solidFill>
                <a:srgbClr val="10519A"/>
              </a:solidFill>
              <a:latin typeface="Verdana Bold"/>
              <a:ea typeface="Verdana Bold"/>
              <a:cs typeface="Verdana Bold"/>
              <a:sym typeface="Verdana Bold"/>
            </a:endParaRPr>
          </a:p>
        </p:txBody>
      </p:sp>
      <p:pic>
        <p:nvPicPr>
          <p:cNvPr id="6" name="Picture 5">
            <a:extLst>
              <a:ext uri="{FF2B5EF4-FFF2-40B4-BE49-F238E27FC236}">
                <a16:creationId xmlns:a16="http://schemas.microsoft.com/office/drawing/2014/main" id="{D438211A-9EB9-E2E3-C89E-62F7A131154E}"/>
              </a:ext>
            </a:extLst>
          </p:cNvPr>
          <p:cNvPicPr>
            <a:picLocks noChangeAspect="1"/>
          </p:cNvPicPr>
          <p:nvPr/>
        </p:nvPicPr>
        <p:blipFill>
          <a:blip r:embed="rId6"/>
          <a:stretch>
            <a:fillRect/>
          </a:stretch>
        </p:blipFill>
        <p:spPr>
          <a:xfrm>
            <a:off x="7943620" y="2688910"/>
            <a:ext cx="9911606" cy="4343910"/>
          </a:xfrm>
          <a:prstGeom prst="rect">
            <a:avLst/>
          </a:prstGeom>
        </p:spPr>
      </p:pic>
    </p:spTree>
    <p:custDataLst>
      <p:tags r:id="rId1"/>
    </p:custDataLst>
    <p:extLst>
      <p:ext uri="{BB962C8B-B14F-4D97-AF65-F5344CB8AC3E}">
        <p14:creationId xmlns:p14="http://schemas.microsoft.com/office/powerpoint/2010/main" val="1784963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2B188-E891-30CA-3675-3CE25C2899B8}"/>
            </a:ext>
          </a:extLst>
        </p:cNvPr>
        <p:cNvGrpSpPr/>
        <p:nvPr/>
      </p:nvGrpSpPr>
      <p:grpSpPr>
        <a:xfrm>
          <a:off x="0" y="0"/>
          <a:ext cx="0" cy="0"/>
          <a:chOff x="0" y="0"/>
          <a:chExt cx="0" cy="0"/>
        </a:xfrm>
      </p:grpSpPr>
      <p:sp>
        <p:nvSpPr>
          <p:cNvPr id="26" name="TextBox 26">
            <a:extLst>
              <a:ext uri="{FF2B5EF4-FFF2-40B4-BE49-F238E27FC236}">
                <a16:creationId xmlns:a16="http://schemas.microsoft.com/office/drawing/2014/main" id="{E9FE8343-8615-EA7F-3F9F-247EBE72BF19}"/>
              </a:ext>
            </a:extLst>
          </p:cNvPr>
          <p:cNvSpPr txBox="1"/>
          <p:nvPr/>
        </p:nvSpPr>
        <p:spPr>
          <a:xfrm>
            <a:off x="8266778" y="1026460"/>
            <a:ext cx="9265291" cy="500137"/>
          </a:xfrm>
          <a:prstGeom prst="rect">
            <a:avLst/>
          </a:prstGeom>
        </p:spPr>
        <p:txBody>
          <a:bodyPr lIns="0" tIns="0" rIns="0" bIns="0" rtlCol="0" anchor="t">
            <a:spAutoFit/>
          </a:bodyPr>
          <a:lstStyle/>
          <a:p>
            <a:pPr algn="r">
              <a:lnSpc>
                <a:spcPts val="3947"/>
              </a:lnSpc>
            </a:pPr>
            <a:r>
              <a:rPr lang="en-US" sz="4200" b="1" dirty="0">
                <a:solidFill>
                  <a:srgbClr val="008EB5"/>
                </a:solidFill>
                <a:latin typeface="Verdana Bold"/>
                <a:ea typeface="Verdana Bold"/>
                <a:cs typeface="Verdana Bold"/>
                <a:sym typeface="Verdana Bold"/>
              </a:rPr>
              <a:t>AMP Navigation</a:t>
            </a:r>
          </a:p>
        </p:txBody>
      </p:sp>
      <p:grpSp>
        <p:nvGrpSpPr>
          <p:cNvPr id="28" name="Group 28">
            <a:extLst>
              <a:ext uri="{FF2B5EF4-FFF2-40B4-BE49-F238E27FC236}">
                <a16:creationId xmlns:a16="http://schemas.microsoft.com/office/drawing/2014/main" id="{21B4381D-C89C-7BCA-4A1F-F7DCDF7E4758}"/>
              </a:ext>
            </a:extLst>
          </p:cNvPr>
          <p:cNvGrpSpPr/>
          <p:nvPr/>
        </p:nvGrpSpPr>
        <p:grpSpPr>
          <a:xfrm>
            <a:off x="1651857" y="2121582"/>
            <a:ext cx="1856645" cy="68071"/>
            <a:chOff x="0" y="0"/>
            <a:chExt cx="488993" cy="17928"/>
          </a:xfrm>
        </p:grpSpPr>
        <p:sp>
          <p:nvSpPr>
            <p:cNvPr id="29" name="Freeform 29">
              <a:extLst>
                <a:ext uri="{FF2B5EF4-FFF2-40B4-BE49-F238E27FC236}">
                  <a16:creationId xmlns:a16="http://schemas.microsoft.com/office/drawing/2014/main" id="{4BBE86F5-071C-4D9C-9EEB-096F33FE5D9A}"/>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30" name="TextBox 30">
              <a:extLst>
                <a:ext uri="{FF2B5EF4-FFF2-40B4-BE49-F238E27FC236}">
                  <a16:creationId xmlns:a16="http://schemas.microsoft.com/office/drawing/2014/main" id="{7BE48A71-DE4A-6070-292C-89CD996B3FD2}"/>
                </a:ext>
              </a:extLst>
            </p:cNvPr>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31" name="Freeform 31">
            <a:extLst>
              <a:ext uri="{FF2B5EF4-FFF2-40B4-BE49-F238E27FC236}">
                <a16:creationId xmlns:a16="http://schemas.microsoft.com/office/drawing/2014/main" id="{53120A4F-0E0C-29AE-5D5D-58DEB2F775BE}"/>
              </a:ext>
            </a:extLst>
          </p:cNvPr>
          <p:cNvSpPr/>
          <p:nvPr/>
        </p:nvSpPr>
        <p:spPr>
          <a:xfrm>
            <a:off x="1651857" y="938891"/>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3"/>
            <a:stretch>
              <a:fillRect/>
            </a:stretch>
          </a:blipFill>
        </p:spPr>
        <p:txBody>
          <a:bodyPr/>
          <a:lstStyle/>
          <a:p>
            <a:endParaRPr lang="en-US" dirty="0"/>
          </a:p>
        </p:txBody>
      </p:sp>
      <p:grpSp>
        <p:nvGrpSpPr>
          <p:cNvPr id="2" name="Group 11">
            <a:extLst>
              <a:ext uri="{FF2B5EF4-FFF2-40B4-BE49-F238E27FC236}">
                <a16:creationId xmlns:a16="http://schemas.microsoft.com/office/drawing/2014/main" id="{8E9FDF09-0A7F-3F15-D28E-EB96E1E95D77}"/>
              </a:ext>
            </a:extLst>
          </p:cNvPr>
          <p:cNvGrpSpPr/>
          <p:nvPr/>
        </p:nvGrpSpPr>
        <p:grpSpPr>
          <a:xfrm>
            <a:off x="12695875" y="8226786"/>
            <a:ext cx="5482509" cy="2037717"/>
            <a:chOff x="0" y="0"/>
            <a:chExt cx="7310013" cy="2716956"/>
          </a:xfrm>
        </p:grpSpPr>
        <p:sp>
          <p:nvSpPr>
            <p:cNvPr id="4" name="Freeform 12">
              <a:extLst>
                <a:ext uri="{FF2B5EF4-FFF2-40B4-BE49-F238E27FC236}">
                  <a16:creationId xmlns:a16="http://schemas.microsoft.com/office/drawing/2014/main" id="{B590290E-AC6D-18D2-C97D-E8381B5ED812}"/>
                </a:ext>
              </a:extLst>
            </p:cNvPr>
            <p:cNvSpPr/>
            <p:nvPr/>
          </p:nvSpPr>
          <p:spPr>
            <a:xfrm>
              <a:off x="0" y="0"/>
              <a:ext cx="7310013" cy="2716956"/>
            </a:xfrm>
            <a:custGeom>
              <a:avLst/>
              <a:gdLst/>
              <a:ahLst/>
              <a:cxnLst/>
              <a:rect l="l" t="t" r="r" b="b"/>
              <a:pathLst>
                <a:path w="7310013" h="2716956">
                  <a:moveTo>
                    <a:pt x="0" y="0"/>
                  </a:moveTo>
                  <a:lnTo>
                    <a:pt x="7310013" y="0"/>
                  </a:lnTo>
                  <a:lnTo>
                    <a:pt x="7310013" y="2716956"/>
                  </a:lnTo>
                  <a:lnTo>
                    <a:pt x="0" y="2716956"/>
                  </a:lnTo>
                  <a:lnTo>
                    <a:pt x="0" y="0"/>
                  </a:lnTo>
                  <a:close/>
                </a:path>
              </a:pathLst>
            </a:custGeom>
            <a:blipFill>
              <a:blip>
                <a:alphaModFix amt="12000"/>
                <a:extLst>
                  <a:ext uri="{96DAC541-7B7A-43D3-8B79-37D633B846F1}">
                    <asvg:svgBlip xmlns:asvg="http://schemas.microsoft.com/office/drawing/2016/SVG/main" r:embed="rId4"/>
                  </a:ext>
                </a:extLst>
              </a:blip>
              <a:stretch>
                <a:fillRect r="-13216" b="-101931"/>
              </a:stretch>
            </a:blipFill>
          </p:spPr>
          <p:txBody>
            <a:bodyPr/>
            <a:lstStyle/>
            <a:p>
              <a:endParaRPr lang="en-US" dirty="0"/>
            </a:p>
          </p:txBody>
        </p:sp>
        <p:sp>
          <p:nvSpPr>
            <p:cNvPr id="5" name="Freeform 13">
              <a:extLst>
                <a:ext uri="{FF2B5EF4-FFF2-40B4-BE49-F238E27FC236}">
                  <a16:creationId xmlns:a16="http://schemas.microsoft.com/office/drawing/2014/main" id="{12C10733-BC7D-F875-01BD-19B413036B94}"/>
                </a:ext>
              </a:extLst>
            </p:cNvPr>
            <p:cNvSpPr/>
            <p:nvPr/>
          </p:nvSpPr>
          <p:spPr>
            <a:xfrm>
              <a:off x="2466109" y="842148"/>
              <a:ext cx="4053562" cy="1497667"/>
            </a:xfrm>
            <a:custGeom>
              <a:avLst/>
              <a:gdLst/>
              <a:ahLst/>
              <a:cxnLst/>
              <a:rect l="l" t="t" r="r" b="b"/>
              <a:pathLst>
                <a:path w="4053562" h="1497667">
                  <a:moveTo>
                    <a:pt x="0" y="0"/>
                  </a:moveTo>
                  <a:lnTo>
                    <a:pt x="4053562" y="0"/>
                  </a:lnTo>
                  <a:lnTo>
                    <a:pt x="4053562" y="1497668"/>
                  </a:lnTo>
                  <a:lnTo>
                    <a:pt x="0" y="1497668"/>
                  </a:lnTo>
                  <a:lnTo>
                    <a:pt x="0" y="0"/>
                  </a:lnTo>
                  <a:close/>
                </a:path>
              </a:pathLst>
            </a:custGeom>
            <a:blipFill>
              <a:blip r:embed="rId5"/>
              <a:stretch>
                <a:fillRect t="-85901" b="-84756"/>
              </a:stretch>
            </a:blipFill>
          </p:spPr>
          <p:txBody>
            <a:bodyPr/>
            <a:lstStyle/>
            <a:p>
              <a:endParaRPr lang="en-US" dirty="0"/>
            </a:p>
          </p:txBody>
        </p:sp>
      </p:grpSp>
      <p:sp>
        <p:nvSpPr>
          <p:cNvPr id="8" name="TextBox 15">
            <a:extLst>
              <a:ext uri="{FF2B5EF4-FFF2-40B4-BE49-F238E27FC236}">
                <a16:creationId xmlns:a16="http://schemas.microsoft.com/office/drawing/2014/main" id="{74D8D5A4-4A36-28F1-9D6A-1C626EBF65EC}"/>
              </a:ext>
            </a:extLst>
          </p:cNvPr>
          <p:cNvSpPr txBox="1"/>
          <p:nvPr/>
        </p:nvSpPr>
        <p:spPr>
          <a:xfrm>
            <a:off x="1640634" y="3094873"/>
            <a:ext cx="6546182" cy="37885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499"/>
              </a:lnSpc>
              <a:spcAft>
                <a:spcPts val="1200"/>
              </a:spcAft>
            </a:pPr>
            <a:r>
              <a:rPr lang="en-US" sz="2800" b="1" dirty="0">
                <a:latin typeface="Verdana Bold"/>
                <a:ea typeface="Verdana Bold"/>
                <a:cs typeface="Verdana Bold"/>
                <a:sym typeface="Verdana Bold"/>
              </a:rPr>
              <a:t>AMP Navigation | </a:t>
            </a:r>
          </a:p>
          <a:p>
            <a:pPr>
              <a:lnSpc>
                <a:spcPts val="3499"/>
              </a:lnSpc>
            </a:pPr>
            <a:r>
              <a:rPr lang="en-US" sz="2400" b="1" dirty="0">
                <a:solidFill>
                  <a:srgbClr val="10519A"/>
                </a:solidFill>
                <a:latin typeface="Verdana" panose="020B0604030504040204" pitchFamily="34" charset="0"/>
                <a:ea typeface="Verdana" panose="020B0604030504040204" pitchFamily="34" charset="0"/>
                <a:cs typeface="Verdana Bold"/>
                <a:sym typeface="Verdana Bold"/>
              </a:rPr>
              <a:t>There are several ways to navigate the site.  This guide will show you different methods.</a:t>
            </a:r>
          </a:p>
          <a:p>
            <a:pPr>
              <a:lnSpc>
                <a:spcPts val="3499"/>
              </a:lnSpc>
            </a:pPr>
            <a:endParaRPr lang="en-US" sz="2400" b="1" dirty="0">
              <a:solidFill>
                <a:srgbClr val="10519A"/>
              </a:solidFill>
              <a:latin typeface="Verdana" panose="020B0604030504040204" pitchFamily="34" charset="0"/>
              <a:ea typeface="Verdana" panose="020B0604030504040204" pitchFamily="34" charset="0"/>
              <a:cs typeface="Verdana Bold"/>
              <a:sym typeface="Verdana Bold"/>
            </a:endParaRPr>
          </a:p>
          <a:p>
            <a:pPr>
              <a:lnSpc>
                <a:spcPts val="3499"/>
              </a:lnSpc>
            </a:pPr>
            <a:r>
              <a:rPr lang="en-US" sz="2400" b="1" dirty="0">
                <a:solidFill>
                  <a:srgbClr val="10519A"/>
                </a:solidFill>
                <a:latin typeface="Verdana" panose="020B0604030504040204" pitchFamily="34" charset="0"/>
                <a:ea typeface="Verdana" panose="020B0604030504040204" pitchFamily="34" charset="0"/>
                <a:cs typeface="Verdana Bold"/>
                <a:sym typeface="Verdana Bold"/>
              </a:rPr>
              <a:t>Click the hamburger icon         in the top-right corner to navigate using the Menu.</a:t>
            </a:r>
            <a:endParaRPr lang="en-US" sz="3200" b="1" dirty="0">
              <a:solidFill>
                <a:srgbClr val="10519A"/>
              </a:solidFill>
              <a:latin typeface="Verdana Bold"/>
              <a:ea typeface="Verdana Bold"/>
              <a:cs typeface="Verdana Bold"/>
              <a:sym typeface="Verdana Bold"/>
            </a:endParaRPr>
          </a:p>
        </p:txBody>
      </p:sp>
      <p:pic>
        <p:nvPicPr>
          <p:cNvPr id="6" name="Picture 5">
            <a:extLst>
              <a:ext uri="{FF2B5EF4-FFF2-40B4-BE49-F238E27FC236}">
                <a16:creationId xmlns:a16="http://schemas.microsoft.com/office/drawing/2014/main" id="{831D4150-37CB-E801-70EA-FCA7363CB7C7}"/>
              </a:ext>
            </a:extLst>
          </p:cNvPr>
          <p:cNvPicPr>
            <a:picLocks noChangeAspect="1"/>
          </p:cNvPicPr>
          <p:nvPr/>
        </p:nvPicPr>
        <p:blipFill>
          <a:blip r:embed="rId6"/>
          <a:stretch>
            <a:fillRect/>
          </a:stretch>
        </p:blipFill>
        <p:spPr>
          <a:xfrm>
            <a:off x="7943620" y="1790699"/>
            <a:ext cx="9911606" cy="4989833"/>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A3F61636-F460-D9D5-FCF2-C6933BF1F4D3}"/>
              </a:ext>
            </a:extLst>
          </p:cNvPr>
          <p:cNvSpPr/>
          <p:nvPr/>
        </p:nvSpPr>
        <p:spPr>
          <a:xfrm>
            <a:off x="457201" y="7083473"/>
            <a:ext cx="8797150" cy="2898174"/>
          </a:xfrm>
          <a:prstGeom prst="rect">
            <a:avLst/>
          </a:prstGeom>
          <a:solidFill>
            <a:srgbClr val="2195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1600">
              <a:lnSpc>
                <a:spcPts val="2900"/>
              </a:lnSpc>
              <a:spcBef>
                <a:spcPts val="1800"/>
              </a:spcBef>
              <a:spcAft>
                <a:spcPts val="1200"/>
              </a:spcAft>
            </a:pPr>
            <a:r>
              <a:rPr lang="en-US" sz="2200" b="1" dirty="0">
                <a:solidFill>
                  <a:schemeClr val="bg1"/>
                </a:solidFill>
                <a:latin typeface="Verdana Bold"/>
                <a:ea typeface="Verdana Bold"/>
                <a:cs typeface="Verdana Bold"/>
                <a:sym typeface="Verdana Bold"/>
              </a:rPr>
              <a:t>Menu Key:</a:t>
            </a:r>
          </a:p>
          <a:p>
            <a:pPr marL="1714500" indent="-342900">
              <a:buFont typeface="Arial" panose="020B0604020202020204" pitchFamily="34" charset="0"/>
              <a:buChar char="•"/>
            </a:pPr>
            <a:r>
              <a:rPr lang="en-US" sz="2000" b="1" dirty="0">
                <a:solidFill>
                  <a:schemeClr val="bg1"/>
                </a:solidFill>
                <a:latin typeface="Verdana Bold"/>
                <a:ea typeface="Verdana Bold"/>
                <a:sym typeface="Verdana Bold"/>
              </a:rPr>
              <a:t>My Submissions – Displays all submissions created by you</a:t>
            </a:r>
          </a:p>
          <a:p>
            <a:pPr marL="1714500" indent="-342900">
              <a:buFont typeface="Arial" panose="020B0604020202020204" pitchFamily="34" charset="0"/>
              <a:buChar char="•"/>
            </a:pPr>
            <a:r>
              <a:rPr lang="en-US" sz="2000" b="1" dirty="0">
                <a:solidFill>
                  <a:schemeClr val="bg1"/>
                </a:solidFill>
                <a:latin typeface="Verdana Bold"/>
                <a:ea typeface="Verdana Bold"/>
                <a:sym typeface="Verdana Bold"/>
              </a:rPr>
              <a:t>Solicitation Explorer – View all Solicitations past and present</a:t>
            </a:r>
          </a:p>
          <a:p>
            <a:pPr marL="1714500" indent="-342900">
              <a:buFont typeface="Arial" panose="020B0604020202020204" pitchFamily="34" charset="0"/>
              <a:buChar char="•"/>
            </a:pPr>
            <a:r>
              <a:rPr lang="en-US" sz="2000" b="1" dirty="0">
                <a:solidFill>
                  <a:schemeClr val="bg1"/>
                </a:solidFill>
                <a:latin typeface="Verdana Bold"/>
                <a:ea typeface="Verdana Bold"/>
                <a:sym typeface="Verdana Bold"/>
              </a:rPr>
              <a:t>To Do List – List of outstanding actions</a:t>
            </a:r>
          </a:p>
          <a:p>
            <a:pPr marL="1714500" indent="-342900">
              <a:buFont typeface="Arial" panose="020B0604020202020204" pitchFamily="34" charset="0"/>
              <a:buChar char="•"/>
            </a:pPr>
            <a:r>
              <a:rPr lang="en-US" sz="2000" b="1" dirty="0">
                <a:solidFill>
                  <a:schemeClr val="bg1"/>
                </a:solidFill>
                <a:latin typeface="Verdana Bold"/>
                <a:ea typeface="Verdana Bold"/>
                <a:sym typeface="Verdana Bold"/>
              </a:rPr>
              <a:t>Home – Returns to Home Page</a:t>
            </a:r>
            <a:endParaRPr lang="en-US" sz="2000" dirty="0">
              <a:solidFill>
                <a:schemeClr val="bg1"/>
              </a:solidFill>
              <a:latin typeface="Verdana" panose="020B0604030504040204" pitchFamily="34" charset="0"/>
              <a:ea typeface="Verdana" panose="020B0604030504040204" pitchFamily="34" charset="0"/>
            </a:endParaRPr>
          </a:p>
        </p:txBody>
      </p:sp>
      <p:pic>
        <p:nvPicPr>
          <p:cNvPr id="11" name="Picture 10">
            <a:extLst>
              <a:ext uri="{FF2B5EF4-FFF2-40B4-BE49-F238E27FC236}">
                <a16:creationId xmlns:a16="http://schemas.microsoft.com/office/drawing/2014/main" id="{599E15F1-70EE-FED9-0C3A-754AF297A345}"/>
              </a:ext>
            </a:extLst>
          </p:cNvPr>
          <p:cNvPicPr>
            <a:picLocks noChangeAspect="1"/>
          </p:cNvPicPr>
          <p:nvPr/>
        </p:nvPicPr>
        <p:blipFill>
          <a:blip r:embed="rId7"/>
          <a:stretch>
            <a:fillRect/>
          </a:stretch>
        </p:blipFill>
        <p:spPr>
          <a:xfrm>
            <a:off x="15010280" y="1601370"/>
            <a:ext cx="2844946" cy="1905098"/>
          </a:xfrm>
          <a:prstGeom prst="rect">
            <a:avLst/>
          </a:prstGeom>
        </p:spPr>
      </p:pic>
      <p:pic>
        <p:nvPicPr>
          <p:cNvPr id="13" name="Picture 12">
            <a:extLst>
              <a:ext uri="{FF2B5EF4-FFF2-40B4-BE49-F238E27FC236}">
                <a16:creationId xmlns:a16="http://schemas.microsoft.com/office/drawing/2014/main" id="{01C03947-6B11-5FF2-EE9B-7EDFA302B4B0}"/>
              </a:ext>
            </a:extLst>
          </p:cNvPr>
          <p:cNvPicPr>
            <a:picLocks noChangeAspect="1"/>
          </p:cNvPicPr>
          <p:nvPr/>
        </p:nvPicPr>
        <p:blipFill>
          <a:blip r:embed="rId8"/>
          <a:stretch>
            <a:fillRect/>
          </a:stretch>
        </p:blipFill>
        <p:spPr>
          <a:xfrm>
            <a:off x="6172200" y="5295900"/>
            <a:ext cx="685800" cy="685800"/>
          </a:xfrm>
          <a:prstGeom prst="rect">
            <a:avLst/>
          </a:prstGeom>
        </p:spPr>
      </p:pic>
    </p:spTree>
    <p:custDataLst>
      <p:tags r:id="rId1"/>
    </p:custDataLst>
    <p:extLst>
      <p:ext uri="{BB962C8B-B14F-4D97-AF65-F5344CB8AC3E}">
        <p14:creationId xmlns:p14="http://schemas.microsoft.com/office/powerpoint/2010/main" val="307996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D1397-BF71-D1FD-C12A-4803022D0C5C}"/>
            </a:ext>
          </a:extLst>
        </p:cNvPr>
        <p:cNvGrpSpPr/>
        <p:nvPr/>
      </p:nvGrpSpPr>
      <p:grpSpPr>
        <a:xfrm>
          <a:off x="0" y="0"/>
          <a:ext cx="0" cy="0"/>
          <a:chOff x="0" y="0"/>
          <a:chExt cx="0" cy="0"/>
        </a:xfrm>
      </p:grpSpPr>
      <p:sp>
        <p:nvSpPr>
          <p:cNvPr id="26" name="TextBox 26">
            <a:extLst>
              <a:ext uri="{FF2B5EF4-FFF2-40B4-BE49-F238E27FC236}">
                <a16:creationId xmlns:a16="http://schemas.microsoft.com/office/drawing/2014/main" id="{0EE7C962-5820-26FB-24F7-38CDF38940A4}"/>
              </a:ext>
            </a:extLst>
          </p:cNvPr>
          <p:cNvSpPr txBox="1"/>
          <p:nvPr/>
        </p:nvSpPr>
        <p:spPr>
          <a:xfrm>
            <a:off x="8266778" y="1026460"/>
            <a:ext cx="9265291" cy="500137"/>
          </a:xfrm>
          <a:prstGeom prst="rect">
            <a:avLst/>
          </a:prstGeom>
        </p:spPr>
        <p:txBody>
          <a:bodyPr lIns="0" tIns="0" rIns="0" bIns="0" rtlCol="0" anchor="t">
            <a:spAutoFit/>
          </a:bodyPr>
          <a:lstStyle/>
          <a:p>
            <a:pPr algn="r">
              <a:lnSpc>
                <a:spcPts val="3947"/>
              </a:lnSpc>
            </a:pPr>
            <a:r>
              <a:rPr lang="en-US" sz="4200" b="1" dirty="0">
                <a:solidFill>
                  <a:srgbClr val="008EB5"/>
                </a:solidFill>
                <a:latin typeface="Verdana Bold"/>
                <a:ea typeface="Verdana Bold"/>
                <a:cs typeface="Verdana Bold"/>
                <a:sym typeface="Verdana Bold"/>
              </a:rPr>
              <a:t>AMP Navigation</a:t>
            </a:r>
          </a:p>
        </p:txBody>
      </p:sp>
      <p:grpSp>
        <p:nvGrpSpPr>
          <p:cNvPr id="28" name="Group 28">
            <a:extLst>
              <a:ext uri="{FF2B5EF4-FFF2-40B4-BE49-F238E27FC236}">
                <a16:creationId xmlns:a16="http://schemas.microsoft.com/office/drawing/2014/main" id="{FE4491AE-B929-97BD-B33E-6CAC77092F91}"/>
              </a:ext>
            </a:extLst>
          </p:cNvPr>
          <p:cNvGrpSpPr/>
          <p:nvPr/>
        </p:nvGrpSpPr>
        <p:grpSpPr>
          <a:xfrm>
            <a:off x="1651857" y="2121582"/>
            <a:ext cx="1856645" cy="68071"/>
            <a:chOff x="0" y="0"/>
            <a:chExt cx="488993" cy="17928"/>
          </a:xfrm>
        </p:grpSpPr>
        <p:sp>
          <p:nvSpPr>
            <p:cNvPr id="29" name="Freeform 29">
              <a:extLst>
                <a:ext uri="{FF2B5EF4-FFF2-40B4-BE49-F238E27FC236}">
                  <a16:creationId xmlns:a16="http://schemas.microsoft.com/office/drawing/2014/main" id="{E25D5E5C-B12B-84DE-670D-9979CD4A276E}"/>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008EB5"/>
            </a:solidFill>
          </p:spPr>
          <p:txBody>
            <a:bodyPr/>
            <a:lstStyle/>
            <a:p>
              <a:endParaRPr lang="en-US" dirty="0"/>
            </a:p>
          </p:txBody>
        </p:sp>
        <p:sp>
          <p:nvSpPr>
            <p:cNvPr id="30" name="TextBox 30">
              <a:extLst>
                <a:ext uri="{FF2B5EF4-FFF2-40B4-BE49-F238E27FC236}">
                  <a16:creationId xmlns:a16="http://schemas.microsoft.com/office/drawing/2014/main" id="{6A266D0A-A15E-CDB2-92A3-DC06BDB0D3F9}"/>
                </a:ext>
              </a:extLst>
            </p:cNvPr>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dirty="0"/>
            </a:p>
          </p:txBody>
        </p:sp>
      </p:grpSp>
      <p:sp>
        <p:nvSpPr>
          <p:cNvPr id="31" name="Freeform 31">
            <a:extLst>
              <a:ext uri="{FF2B5EF4-FFF2-40B4-BE49-F238E27FC236}">
                <a16:creationId xmlns:a16="http://schemas.microsoft.com/office/drawing/2014/main" id="{C12232E4-4599-0F87-F8A0-87A0A6B3ABD2}"/>
              </a:ext>
            </a:extLst>
          </p:cNvPr>
          <p:cNvSpPr/>
          <p:nvPr/>
        </p:nvSpPr>
        <p:spPr>
          <a:xfrm>
            <a:off x="1651857" y="938891"/>
            <a:ext cx="1856645" cy="1116016"/>
          </a:xfrm>
          <a:custGeom>
            <a:avLst/>
            <a:gdLst/>
            <a:ahLst/>
            <a:cxnLst/>
            <a:rect l="l" t="t" r="r" b="b"/>
            <a:pathLst>
              <a:path w="1856645" h="1116016">
                <a:moveTo>
                  <a:pt x="0" y="0"/>
                </a:moveTo>
                <a:lnTo>
                  <a:pt x="1856645" y="0"/>
                </a:lnTo>
                <a:lnTo>
                  <a:pt x="1856645" y="1116016"/>
                </a:lnTo>
                <a:lnTo>
                  <a:pt x="0" y="1116016"/>
                </a:lnTo>
                <a:lnTo>
                  <a:pt x="0" y="0"/>
                </a:lnTo>
                <a:close/>
              </a:path>
            </a:pathLst>
          </a:custGeom>
          <a:blipFill>
            <a:blip r:embed="rId3"/>
            <a:stretch>
              <a:fillRect/>
            </a:stretch>
          </a:blipFill>
        </p:spPr>
        <p:txBody>
          <a:bodyPr/>
          <a:lstStyle/>
          <a:p>
            <a:endParaRPr lang="en-US" dirty="0"/>
          </a:p>
        </p:txBody>
      </p:sp>
      <p:grpSp>
        <p:nvGrpSpPr>
          <p:cNvPr id="2" name="Group 11">
            <a:extLst>
              <a:ext uri="{FF2B5EF4-FFF2-40B4-BE49-F238E27FC236}">
                <a16:creationId xmlns:a16="http://schemas.microsoft.com/office/drawing/2014/main" id="{830551E7-B029-7579-D3BD-78AA628C9669}"/>
              </a:ext>
            </a:extLst>
          </p:cNvPr>
          <p:cNvGrpSpPr/>
          <p:nvPr/>
        </p:nvGrpSpPr>
        <p:grpSpPr>
          <a:xfrm>
            <a:off x="12695875" y="8226786"/>
            <a:ext cx="5482509" cy="2037717"/>
            <a:chOff x="0" y="0"/>
            <a:chExt cx="7310013" cy="2716956"/>
          </a:xfrm>
        </p:grpSpPr>
        <p:sp>
          <p:nvSpPr>
            <p:cNvPr id="4" name="Freeform 12">
              <a:extLst>
                <a:ext uri="{FF2B5EF4-FFF2-40B4-BE49-F238E27FC236}">
                  <a16:creationId xmlns:a16="http://schemas.microsoft.com/office/drawing/2014/main" id="{94BDBBA9-D87B-8989-4073-0B04439AC454}"/>
                </a:ext>
              </a:extLst>
            </p:cNvPr>
            <p:cNvSpPr/>
            <p:nvPr/>
          </p:nvSpPr>
          <p:spPr>
            <a:xfrm>
              <a:off x="0" y="0"/>
              <a:ext cx="7310013" cy="2716956"/>
            </a:xfrm>
            <a:custGeom>
              <a:avLst/>
              <a:gdLst/>
              <a:ahLst/>
              <a:cxnLst/>
              <a:rect l="l" t="t" r="r" b="b"/>
              <a:pathLst>
                <a:path w="7310013" h="2716956">
                  <a:moveTo>
                    <a:pt x="0" y="0"/>
                  </a:moveTo>
                  <a:lnTo>
                    <a:pt x="7310013" y="0"/>
                  </a:lnTo>
                  <a:lnTo>
                    <a:pt x="7310013" y="2716956"/>
                  </a:lnTo>
                  <a:lnTo>
                    <a:pt x="0" y="2716956"/>
                  </a:lnTo>
                  <a:lnTo>
                    <a:pt x="0" y="0"/>
                  </a:lnTo>
                  <a:close/>
                </a:path>
              </a:pathLst>
            </a:custGeom>
            <a:blipFill>
              <a:blip>
                <a:alphaModFix amt="12000"/>
                <a:extLst>
                  <a:ext uri="{96DAC541-7B7A-43D3-8B79-37D633B846F1}">
                    <asvg:svgBlip xmlns:asvg="http://schemas.microsoft.com/office/drawing/2016/SVG/main" r:embed="rId4"/>
                  </a:ext>
                </a:extLst>
              </a:blip>
              <a:stretch>
                <a:fillRect r="-13216" b="-101931"/>
              </a:stretch>
            </a:blipFill>
          </p:spPr>
          <p:txBody>
            <a:bodyPr/>
            <a:lstStyle/>
            <a:p>
              <a:endParaRPr lang="en-US" dirty="0"/>
            </a:p>
          </p:txBody>
        </p:sp>
        <p:sp>
          <p:nvSpPr>
            <p:cNvPr id="5" name="Freeform 13">
              <a:extLst>
                <a:ext uri="{FF2B5EF4-FFF2-40B4-BE49-F238E27FC236}">
                  <a16:creationId xmlns:a16="http://schemas.microsoft.com/office/drawing/2014/main" id="{FCB0E9A3-66E4-FDAF-F32A-A182383E134E}"/>
                </a:ext>
              </a:extLst>
            </p:cNvPr>
            <p:cNvSpPr/>
            <p:nvPr/>
          </p:nvSpPr>
          <p:spPr>
            <a:xfrm>
              <a:off x="2466109" y="842148"/>
              <a:ext cx="4053562" cy="1497667"/>
            </a:xfrm>
            <a:custGeom>
              <a:avLst/>
              <a:gdLst/>
              <a:ahLst/>
              <a:cxnLst/>
              <a:rect l="l" t="t" r="r" b="b"/>
              <a:pathLst>
                <a:path w="4053562" h="1497667">
                  <a:moveTo>
                    <a:pt x="0" y="0"/>
                  </a:moveTo>
                  <a:lnTo>
                    <a:pt x="4053562" y="0"/>
                  </a:lnTo>
                  <a:lnTo>
                    <a:pt x="4053562" y="1497668"/>
                  </a:lnTo>
                  <a:lnTo>
                    <a:pt x="0" y="1497668"/>
                  </a:lnTo>
                  <a:lnTo>
                    <a:pt x="0" y="0"/>
                  </a:lnTo>
                  <a:close/>
                </a:path>
              </a:pathLst>
            </a:custGeom>
            <a:blipFill>
              <a:blip r:embed="rId5"/>
              <a:stretch>
                <a:fillRect t="-85901" b="-84756"/>
              </a:stretch>
            </a:blipFill>
          </p:spPr>
          <p:txBody>
            <a:bodyPr/>
            <a:lstStyle/>
            <a:p>
              <a:endParaRPr lang="en-US" dirty="0"/>
            </a:p>
          </p:txBody>
        </p:sp>
      </p:grpSp>
      <p:sp>
        <p:nvSpPr>
          <p:cNvPr id="3" name="TextBox 9">
            <a:extLst>
              <a:ext uri="{FF2B5EF4-FFF2-40B4-BE49-F238E27FC236}">
                <a16:creationId xmlns:a16="http://schemas.microsoft.com/office/drawing/2014/main" id="{8A8BAAF4-3306-2439-EDCD-8FB79265F744}"/>
              </a:ext>
            </a:extLst>
          </p:cNvPr>
          <p:cNvSpPr txBox="1"/>
          <p:nvPr/>
        </p:nvSpPr>
        <p:spPr>
          <a:xfrm>
            <a:off x="1371600" y="3691499"/>
            <a:ext cx="6671473" cy="145200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499"/>
              </a:lnSpc>
              <a:spcAft>
                <a:spcPts val="1200"/>
              </a:spcAft>
            </a:pPr>
            <a:r>
              <a:rPr lang="en-US" sz="2800" b="1" dirty="0">
                <a:latin typeface="Verdana Bold"/>
                <a:ea typeface="Verdana Bold"/>
                <a:cs typeface="Verdana Bold"/>
                <a:sym typeface="Verdana Bold"/>
              </a:rPr>
              <a:t>Open Solicitations Section| </a:t>
            </a:r>
          </a:p>
          <a:p>
            <a:pPr algn="l">
              <a:lnSpc>
                <a:spcPts val="3499"/>
              </a:lnSpc>
            </a:pPr>
            <a:r>
              <a:rPr lang="en-US" sz="2400" dirty="0">
                <a:latin typeface="Verdana" panose="020B0604030504040204" pitchFamily="34" charset="0"/>
                <a:ea typeface="Verdana" panose="020B0604030504040204" pitchFamily="34" charset="0"/>
                <a:cs typeface="Verdana Bold"/>
                <a:sym typeface="Verdana Bold"/>
              </a:rPr>
              <a:t>Located on the Home Page. Displays solicitations currently open for submission. </a:t>
            </a:r>
          </a:p>
        </p:txBody>
      </p:sp>
      <p:pic>
        <p:nvPicPr>
          <p:cNvPr id="8" name="Picture 7">
            <a:extLst>
              <a:ext uri="{FF2B5EF4-FFF2-40B4-BE49-F238E27FC236}">
                <a16:creationId xmlns:a16="http://schemas.microsoft.com/office/drawing/2014/main" id="{266F9C83-59D4-71D8-C091-697CC7BDD178}"/>
              </a:ext>
            </a:extLst>
          </p:cNvPr>
          <p:cNvPicPr>
            <a:picLocks noChangeAspect="1"/>
          </p:cNvPicPr>
          <p:nvPr/>
        </p:nvPicPr>
        <p:blipFill>
          <a:blip r:embed="rId6"/>
          <a:stretch>
            <a:fillRect/>
          </a:stretch>
        </p:blipFill>
        <p:spPr>
          <a:xfrm>
            <a:off x="7924800" y="3086100"/>
            <a:ext cx="9814046" cy="4473818"/>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17CB9CFD-E43C-9E51-6F4E-21C09BA65F92}"/>
              </a:ext>
            </a:extLst>
          </p:cNvPr>
          <p:cNvSpPr/>
          <p:nvPr/>
        </p:nvSpPr>
        <p:spPr>
          <a:xfrm>
            <a:off x="8043073" y="5448300"/>
            <a:ext cx="9695773" cy="21116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942745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746</Words>
  <Application>Microsoft Office PowerPoint</Application>
  <PresentationFormat>Custom</PresentationFormat>
  <Paragraphs>98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Verdana</vt:lpstr>
      <vt:lpstr>Calibri</vt:lpstr>
      <vt:lpstr>Verdana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NSRP  Amp Training guide</dc:title>
  <dc:creator>Schneider, Ryan</dc:creator>
  <cp:lastModifiedBy>Schneider, Ryan</cp:lastModifiedBy>
  <cp:revision>6</cp:revision>
  <dcterms:created xsi:type="dcterms:W3CDTF">2006-08-16T00:00:00Z</dcterms:created>
  <dcterms:modified xsi:type="dcterms:W3CDTF">2026-07-02T13:31:01Z</dcterms:modified>
  <dc:identifier>DAHFvijxNI8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12D427DE-5092-4662-81FE-B5E7B5567A0F</vt:lpwstr>
  </property>
  <property fmtid="{D5CDD505-2E9C-101B-9397-08002B2CF9AE}" pid="3" name="ArticulatePath">
    <vt:lpwstr>NSRP  Amp Training guide</vt:lpwstr>
  </property>
</Properties>
</file>