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571"/>
    <a:srgbClr val="05759D"/>
    <a:srgbClr val="0688B6"/>
    <a:srgbClr val="034055"/>
    <a:srgbClr val="8EB2BF"/>
    <a:srgbClr val="446A78"/>
    <a:srgbClr val="EA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7101" autoAdjust="0"/>
  </p:normalViewPr>
  <p:slideViewPr>
    <p:cSldViewPr snapToGrid="0">
      <p:cViewPr varScale="1">
        <p:scale>
          <a:sx n="66" d="100"/>
          <a:sy n="66" d="100"/>
        </p:scale>
        <p:origin x="3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0CAFB-BA6A-4EAD-8632-EFF9673D575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3D755-2BB7-4E46-A026-A3354C074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24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33675" y="2599135"/>
            <a:ext cx="9144000" cy="2387600"/>
          </a:xfrm>
          <a:prstGeom prst="rect">
            <a:avLst/>
          </a:prstGeom>
        </p:spPr>
        <p:txBody>
          <a:bodyPr anchor="b"/>
          <a:lstStyle>
            <a:lvl1pPr algn="r">
              <a:defRPr sz="4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3675" y="4986735"/>
            <a:ext cx="9144000" cy="604440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04557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701" y="-240918"/>
            <a:ext cx="12355313" cy="1976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701" y="-240918"/>
            <a:ext cx="12355313" cy="19768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916C171-007E-46CF-80D5-F89E015BD61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6" y="5649579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7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16" b="27631"/>
          <a:stretch/>
        </p:blipFill>
        <p:spPr>
          <a:xfrm rot="10800000">
            <a:off x="-607927" y="6390289"/>
            <a:ext cx="13474840" cy="579484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6095998" y="1100371"/>
            <a:ext cx="0" cy="50690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358588" y="1084809"/>
            <a:ext cx="11618259" cy="4039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358589" y="3796012"/>
            <a:ext cx="11618258" cy="3905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Title 16"/>
          <p:cNvSpPr txBox="1">
            <a:spLocks/>
          </p:cNvSpPr>
          <p:nvPr userDrawn="1"/>
        </p:nvSpPr>
        <p:spPr>
          <a:xfrm>
            <a:off x="2319899" y="1098083"/>
            <a:ext cx="1669699" cy="4035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00" b="1" dirty="0">
                <a:solidFill>
                  <a:srgbClr val="004B8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Concept/Idea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7822753" y="1132253"/>
            <a:ext cx="2491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4B8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Benefits/Justification</a:t>
            </a:r>
            <a:endParaRPr lang="en-US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Title 16"/>
          <p:cNvSpPr txBox="1">
            <a:spLocks/>
          </p:cNvSpPr>
          <p:nvPr userDrawn="1"/>
        </p:nvSpPr>
        <p:spPr>
          <a:xfrm>
            <a:off x="2005831" y="3796012"/>
            <a:ext cx="2297837" cy="3905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00" dirty="0">
                <a:solidFill>
                  <a:srgbClr val="004B8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Project Approach</a:t>
            </a:r>
          </a:p>
        </p:txBody>
      </p:sp>
      <p:sp>
        <p:nvSpPr>
          <p:cNvPr id="22" name="Title 16"/>
          <p:cNvSpPr txBox="1">
            <a:spLocks/>
          </p:cNvSpPr>
          <p:nvPr userDrawn="1"/>
        </p:nvSpPr>
        <p:spPr>
          <a:xfrm>
            <a:off x="7073154" y="3796012"/>
            <a:ext cx="4150658" cy="3905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1800" dirty="0">
                <a:solidFill>
                  <a:srgbClr val="004B8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Cost/Images/Relevant</a:t>
            </a:r>
            <a:r>
              <a:rPr lang="en-US" sz="1800" baseline="0" dirty="0">
                <a:solidFill>
                  <a:srgbClr val="004B8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Information</a:t>
            </a:r>
            <a:endParaRPr lang="en-US" sz="1800" dirty="0">
              <a:solidFill>
                <a:srgbClr val="004B8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3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and Spli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16" b="27631"/>
          <a:stretch/>
        </p:blipFill>
        <p:spPr>
          <a:xfrm rot="10800000">
            <a:off x="-607927" y="6390289"/>
            <a:ext cx="13474840" cy="5794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16"/>
          <a:stretch/>
        </p:blipFill>
        <p:spPr>
          <a:xfrm>
            <a:off x="-623136" y="-105708"/>
            <a:ext cx="12598400" cy="138196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" y="1130178"/>
            <a:ext cx="5912206" cy="5091160"/>
          </a:xfrm>
        </p:spPr>
        <p:txBody>
          <a:bodyPr/>
          <a:lstStyle>
            <a:lvl1pPr>
              <a:defRPr sz="3200"/>
            </a:lvl1pPr>
            <a:lvl2pPr>
              <a:defRPr sz="2800">
                <a:solidFill>
                  <a:srgbClr val="04557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400">
                <a:solidFill>
                  <a:srgbClr val="0688B6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9850" y="213645"/>
            <a:ext cx="10515600" cy="828942"/>
          </a:xfrm>
          <a:prstGeom prst="rect">
            <a:avLst/>
          </a:prstGeom>
        </p:spPr>
        <p:txBody>
          <a:bodyPr anchor="b"/>
          <a:lstStyle>
            <a:lvl1pPr>
              <a:defRPr sz="4800">
                <a:solidFill>
                  <a:srgbClr val="04557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362631" y="6506755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fld id="{A916C171-007E-46CF-80D5-F89E015BD6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6133800" y="1130178"/>
            <a:ext cx="5801111" cy="5091160"/>
          </a:xfrm>
        </p:spPr>
        <p:txBody>
          <a:bodyPr/>
          <a:lstStyle>
            <a:lvl1pPr>
              <a:defRPr sz="3200"/>
            </a:lvl1pPr>
            <a:lvl2pPr>
              <a:defRPr sz="2800">
                <a:solidFill>
                  <a:srgbClr val="04557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400">
                <a:solidFill>
                  <a:srgbClr val="0688B6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389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16" b="27631"/>
          <a:stretch/>
        </p:blipFill>
        <p:spPr>
          <a:xfrm rot="10800000">
            <a:off x="-607927" y="6390289"/>
            <a:ext cx="13474840" cy="57948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16"/>
          <a:stretch/>
        </p:blipFill>
        <p:spPr>
          <a:xfrm>
            <a:off x="-623136" y="-105708"/>
            <a:ext cx="12815136" cy="1381961"/>
          </a:xfrm>
          <a:prstGeom prst="rect">
            <a:avLst/>
          </a:prstGeom>
        </p:spPr>
      </p:pic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362631" y="6506755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fld id="{A916C171-007E-46CF-80D5-F89E015BD616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48120217"/>
              </p:ext>
            </p:extLst>
          </p:nvPr>
        </p:nvGraphicFramePr>
        <p:xfrm>
          <a:off x="1835842" y="1227430"/>
          <a:ext cx="8181796" cy="5094481"/>
        </p:xfrm>
        <a:graphic>
          <a:graphicData uri="http://schemas.openxmlformats.org/drawingml/2006/table">
            <a:tbl>
              <a:tblPr firstRow="1" firstCol="1" bandRow="1"/>
              <a:tblGrid>
                <a:gridCol w="938894">
                  <a:extLst>
                    <a:ext uri="{9D8B030D-6E8A-4147-A177-3AD203B41FA5}">
                      <a16:colId xmlns:a16="http://schemas.microsoft.com/office/drawing/2014/main" val="2932954129"/>
                    </a:ext>
                  </a:extLst>
                </a:gridCol>
                <a:gridCol w="4667897">
                  <a:extLst>
                    <a:ext uri="{9D8B030D-6E8A-4147-A177-3AD203B41FA5}">
                      <a16:colId xmlns:a16="http://schemas.microsoft.com/office/drawing/2014/main" val="511602394"/>
                    </a:ext>
                  </a:extLst>
                </a:gridCol>
                <a:gridCol w="2575005">
                  <a:extLst>
                    <a:ext uri="{9D8B030D-6E8A-4147-A177-3AD203B41FA5}">
                      <a16:colId xmlns:a16="http://schemas.microsoft.com/office/drawing/2014/main" val="3374404517"/>
                    </a:ext>
                  </a:extLst>
                </a:gridCol>
              </a:tblGrid>
              <a:tr h="331533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55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2745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Presentation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55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Speaker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5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60870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r>
                        <a:rPr lang="en-US" sz="1200" b="1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8:00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Convene Meeting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155790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8:00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419735"/>
                  </a:ext>
                </a:extLst>
              </a:tr>
              <a:tr h="404771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274004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760212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r>
                        <a:rPr lang="en-US" sz="1200" b="1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Break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597345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881883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699409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marL="0" marR="10287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0287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0287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373010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r>
                        <a:rPr lang="en-US" sz="1200" b="1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255333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8939695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4744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r>
                        <a:rPr lang="en-US" sz="1200" b="1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3:00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Break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9979672"/>
                  </a:ext>
                </a:extLst>
              </a:tr>
              <a:tr h="379781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200741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ctr"/>
                        </a:tabLst>
                      </a:pPr>
                      <a:r>
                        <a:rPr lang="en-US" sz="1200" b="1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5:00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Adjourn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754446"/>
                  </a:ext>
                </a:extLst>
              </a:tr>
            </a:tbl>
          </a:graphicData>
        </a:graphic>
      </p:graphicFrame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9850" y="213645"/>
            <a:ext cx="10515600" cy="828942"/>
          </a:xfrm>
          <a:prstGeom prst="rect">
            <a:avLst/>
          </a:prstGeom>
        </p:spPr>
        <p:txBody>
          <a:bodyPr anchor="b"/>
          <a:lstStyle>
            <a:lvl1pPr>
              <a:defRPr sz="4800">
                <a:solidFill>
                  <a:srgbClr val="04557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89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16"/>
          <a:stretch/>
        </p:blipFill>
        <p:spPr>
          <a:xfrm>
            <a:off x="-623136" y="-105708"/>
            <a:ext cx="12598400" cy="13819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16"/>
          <a:stretch/>
        </p:blipFill>
        <p:spPr>
          <a:xfrm>
            <a:off x="-623136" y="-105708"/>
            <a:ext cx="12598400" cy="138196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9850" y="213645"/>
            <a:ext cx="10515600" cy="828942"/>
          </a:xfrm>
          <a:prstGeom prst="rect">
            <a:avLst/>
          </a:prstGeom>
        </p:spPr>
        <p:txBody>
          <a:bodyPr anchor="b"/>
          <a:lstStyle>
            <a:lvl1pPr>
              <a:defRPr sz="4800">
                <a:solidFill>
                  <a:srgbClr val="04557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16" b="27631"/>
          <a:stretch/>
        </p:blipFill>
        <p:spPr>
          <a:xfrm rot="10800000">
            <a:off x="-607927" y="6390289"/>
            <a:ext cx="13474840" cy="579484"/>
          </a:xfrm>
          <a:prstGeom prst="rect">
            <a:avLst/>
          </a:prstGeom>
        </p:spPr>
      </p:pic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362631" y="6506755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fld id="{A916C171-007E-46CF-80D5-F89E015BD616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1191812"/>
              </p:ext>
            </p:extLst>
          </p:nvPr>
        </p:nvGraphicFramePr>
        <p:xfrm>
          <a:off x="165538" y="1532083"/>
          <a:ext cx="11274358" cy="4846320"/>
        </p:xfrm>
        <a:graphic>
          <a:graphicData uri="http://schemas.openxmlformats.org/drawingml/2006/table">
            <a:tbl>
              <a:tblPr bandRow="1">
                <a:tableStyleId>{BDBED569-4797-4DF1-A0F4-6AAB3CD982D8}</a:tableStyleId>
              </a:tblPr>
              <a:tblGrid>
                <a:gridCol w="5511907">
                  <a:extLst>
                    <a:ext uri="{9D8B030D-6E8A-4147-A177-3AD203B41FA5}">
                      <a16:colId xmlns:a16="http://schemas.microsoft.com/office/drawing/2014/main" val="3455249154"/>
                    </a:ext>
                  </a:extLst>
                </a:gridCol>
                <a:gridCol w="5762451">
                  <a:extLst>
                    <a:ext uri="{9D8B030D-6E8A-4147-A177-3AD203B41FA5}">
                      <a16:colId xmlns:a16="http://schemas.microsoft.com/office/drawing/2014/main" val="372964269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PROJECT INFORMATION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B5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OBJECTIVE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B5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270513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US" sz="1800" u="sng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Prime/Lead</a:t>
                      </a:r>
                      <a:r>
                        <a:rPr lang="en-US" sz="18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:</a:t>
                      </a:r>
                    </a:p>
                    <a:p>
                      <a:endParaRPr lang="en-US" sz="18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en-US" sz="1800" u="sng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Team Members</a:t>
                      </a:r>
                      <a:r>
                        <a:rPr lang="en-US" sz="18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:  </a:t>
                      </a:r>
                    </a:p>
                    <a:p>
                      <a:endParaRPr lang="en-US" sz="18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en-US" sz="1800" u="sng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Duration</a:t>
                      </a:r>
                      <a:r>
                        <a:rPr lang="en-US" sz="18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: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Enter</a:t>
                      </a:r>
                      <a:r>
                        <a:rPr lang="en-US" baseline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objective here.</a:t>
                      </a:r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903222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DELIVERABLES/BENEFITS/ROI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B5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FINANCIAL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B5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70552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Program Funds:  $</a:t>
                      </a:r>
                    </a:p>
                    <a:p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Cost</a:t>
                      </a:r>
                      <a:r>
                        <a:rPr lang="en-US" baseline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Share:         $</a:t>
                      </a:r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75137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 userDrawn="1"/>
        </p:nvSpPr>
        <p:spPr>
          <a:xfrm>
            <a:off x="69850" y="1088325"/>
            <a:ext cx="5459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Subtitle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0135485" y="1046285"/>
            <a:ext cx="128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0/00</a:t>
            </a:r>
          </a:p>
        </p:txBody>
      </p:sp>
    </p:spTree>
    <p:extLst>
      <p:ext uri="{BB962C8B-B14F-4D97-AF65-F5344CB8AC3E}">
        <p14:creationId xmlns:p14="http://schemas.microsoft.com/office/powerpoint/2010/main" val="326421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rgbClr val="EAF7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916C171-007E-46CF-80D5-F89E015BD61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6" y="5649579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3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62631" y="65455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916C171-007E-46CF-80D5-F89E015BD6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01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8" r:id="rId3"/>
    <p:sldLayoutId id="2147483660" r:id="rId4"/>
    <p:sldLayoutId id="2147483659" r:id="rId5"/>
    <p:sldLayoutId id="2147483656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34055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5759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362631" y="6524510"/>
            <a:ext cx="2743200" cy="365125"/>
          </a:xfrm>
        </p:spPr>
        <p:txBody>
          <a:bodyPr/>
          <a:lstStyle/>
          <a:p>
            <a:fld id="{A916C171-007E-46CF-80D5-F89E015BD61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itle 16"/>
          <p:cNvSpPr txBox="1">
            <a:spLocks/>
          </p:cNvSpPr>
          <p:nvPr/>
        </p:nvSpPr>
        <p:spPr>
          <a:xfrm>
            <a:off x="183821" y="120568"/>
            <a:ext cx="11842961" cy="540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200" i="1" dirty="0" smtClean="0">
                <a:solidFill>
                  <a:srgbClr val="014B8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Project Title</a:t>
            </a:r>
            <a:endParaRPr lang="en-US" sz="2400" i="1" dirty="0">
              <a:solidFill>
                <a:srgbClr val="014B8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itle 16"/>
          <p:cNvSpPr txBox="1">
            <a:spLocks/>
          </p:cNvSpPr>
          <p:nvPr/>
        </p:nvSpPr>
        <p:spPr>
          <a:xfrm>
            <a:off x="183821" y="582706"/>
            <a:ext cx="9178809" cy="5020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Project Lead Organization:  </a:t>
            </a:r>
            <a:endParaRPr lang="en-US" sz="1600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Project </a:t>
            </a:r>
            <a:r>
              <a:rPr lang="en-US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Team </a:t>
            </a:r>
            <a:r>
              <a:rPr lang="en-US" sz="16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Members:</a:t>
            </a:r>
            <a:endParaRPr lang="en-US" sz="1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821" y="1703176"/>
            <a:ext cx="5795636" cy="59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lnSpc>
                <a:spcPct val="90000"/>
              </a:lnSpc>
              <a:spcBef>
                <a:spcPct val="25000"/>
              </a:spcBef>
            </a:pPr>
            <a:r>
              <a:rPr lang="en-US" altLang="en-US" sz="1600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Issue</a:t>
            </a:r>
            <a:r>
              <a:rPr lang="en-US" altLang="en-US" sz="1600" b="1" dirty="0" smtClean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:</a:t>
            </a:r>
            <a:endParaRPr lang="en-US" altLang="en-US" sz="1400" dirty="0">
              <a:solidFill>
                <a:prstClr val="black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  <a:p>
            <a:pPr marL="112713">
              <a:lnSpc>
                <a:spcPct val="90000"/>
              </a:lnSpc>
              <a:spcBef>
                <a:spcPct val="25000"/>
              </a:spcBef>
            </a:pPr>
            <a:r>
              <a:rPr lang="en-US" altLang="en-US" sz="16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Proposed Solution(s</a:t>
            </a:r>
            <a:r>
              <a:rPr lang="en-US" altLang="en-US" sz="1600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):</a:t>
            </a:r>
            <a:endParaRPr lang="en-US" sz="1100" dirty="0">
              <a:solidFill>
                <a:prstClr val="black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105301" y="1724904"/>
            <a:ext cx="5882326" cy="1664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normAutofit/>
          </a:bodyPr>
          <a:lstStyle>
            <a:lvl1pPr marL="3429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14300" indent="0">
              <a:lnSpc>
                <a:spcPct val="90000"/>
              </a:lnSpc>
              <a:spcBef>
                <a:spcPct val="25000"/>
              </a:spcBef>
            </a:pPr>
            <a:r>
              <a:rPr lang="en-US" altLang="en-US" sz="16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Benefits of the </a:t>
            </a:r>
            <a:r>
              <a:rPr lang="en-US" altLang="en-US" sz="16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en-US" altLang="en-US" sz="1600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roject</a:t>
            </a:r>
            <a:r>
              <a:rPr lang="en-US" altLang="en-US" sz="1600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en-US" altLang="en-US" sz="1600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574675" indent="-234950">
              <a:lnSpc>
                <a:spcPct val="95000"/>
              </a:lnSpc>
              <a:spcBef>
                <a:spcPct val="25000"/>
              </a:spcBef>
              <a:buFont typeface="Symbol" pitchFamily="18" charset="2"/>
              <a:buChar char="·"/>
            </a:pPr>
            <a:endParaRPr lang="en-US" sz="12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endParaRPr lang="en-US" altLang="en-US" sz="1200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3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endParaRPr lang="en-US" altLang="en-US" sz="1200" b="1" i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endParaRPr lang="en-US" altLang="en-US" sz="1200" b="1" i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83821" y="4325110"/>
            <a:ext cx="579563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normAutofit/>
          </a:bodyPr>
          <a:lstStyle>
            <a:lvl1pPr marL="3429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14300" indent="0">
              <a:lnSpc>
                <a:spcPct val="95000"/>
              </a:lnSpc>
              <a:spcBef>
                <a:spcPct val="25000"/>
              </a:spcBef>
            </a:pPr>
            <a:r>
              <a:rPr lang="en-US" altLang="en-US" sz="16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High </a:t>
            </a:r>
            <a:r>
              <a:rPr lang="en-US" altLang="en-US" sz="1600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Level </a:t>
            </a:r>
            <a:r>
              <a:rPr lang="en-US" altLang="en-US" sz="16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en-US" altLang="en-US" sz="1600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tatement </a:t>
            </a:r>
            <a:r>
              <a:rPr lang="en-US" altLang="en-US" sz="16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 </a:t>
            </a:r>
            <a:r>
              <a:rPr lang="en-US" altLang="en-US" sz="16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</a:t>
            </a:r>
            <a:r>
              <a:rPr lang="en-US" altLang="en-US" sz="1600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ork</a:t>
            </a:r>
            <a:r>
              <a:rPr lang="en-US" altLang="en-US" sz="1600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marL="400050" indent="-285750">
              <a:lnSpc>
                <a:spcPct val="95000"/>
              </a:lnSpc>
              <a:spcBef>
                <a:spcPct val="25000"/>
              </a:spcBef>
              <a:buFont typeface="Arial" panose="020B0604020202020204" pitchFamily="34" charset="0"/>
              <a:buChar char="•"/>
            </a:pPr>
            <a:endParaRPr lang="en-US" altLang="en-US" sz="1600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14300" indent="0">
              <a:lnSpc>
                <a:spcPct val="95000"/>
              </a:lnSpc>
              <a:spcBef>
                <a:spcPct val="25000"/>
              </a:spcBef>
            </a:pPr>
            <a:r>
              <a:rPr lang="en-US" altLang="en-US" sz="1600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Metric(s</a:t>
            </a:r>
            <a:r>
              <a:rPr lang="en-US" altLang="en-US" sz="16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of </a:t>
            </a:r>
            <a:r>
              <a:rPr lang="en-US" altLang="en-US" sz="1600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Success:</a:t>
            </a:r>
            <a:endParaRPr lang="en-US" altLang="en-US" sz="1600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144457" y="4325110"/>
            <a:ext cx="5882326" cy="2259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normAutofit/>
          </a:bodyPr>
          <a:lstStyle>
            <a:lvl1pPr marL="3429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14300" indent="0">
              <a:spcBef>
                <a:spcPts val="300"/>
              </a:spcBef>
            </a:pPr>
            <a:r>
              <a:rPr lang="en-US" altLang="en-US" sz="1600" b="1" kern="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Project Estimated Cost</a:t>
            </a:r>
            <a:r>
              <a:rPr lang="en-US" altLang="en-US" sz="1600" b="1" kern="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en-US" altLang="en-US" sz="1200" kern="0" dirty="0">
              <a:solidFill>
                <a:prstClr val="black"/>
              </a:solidFill>
            </a:endParaRPr>
          </a:p>
          <a:p>
            <a:pPr>
              <a:spcBef>
                <a:spcPts val="300"/>
              </a:spcBef>
              <a:buFont typeface="Symbol" pitchFamily="18" charset="2"/>
              <a:buChar char="·"/>
            </a:pPr>
            <a:endParaRPr lang="en-US" altLang="en-US" sz="1200" kern="0" dirty="0">
              <a:solidFill>
                <a:prstClr val="black"/>
              </a:solidFill>
            </a:endParaRPr>
          </a:p>
          <a:p>
            <a:pPr marL="114300" indent="0">
              <a:spcBef>
                <a:spcPts val="300"/>
              </a:spcBef>
            </a:pPr>
            <a:endParaRPr lang="en-US" altLang="en-US" sz="12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70043"/>
      </p:ext>
    </p:extLst>
  </p:cSld>
  <p:clrMapOvr>
    <a:masterClrMapping/>
  </p:clrMapOvr>
</p:sld>
</file>

<file path=ppt/theme/theme1.xml><?xml version="1.0" encoding="utf-8"?>
<a:theme xmlns:a="http://schemas.openxmlformats.org/drawingml/2006/main" name="NSRP Head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D9AA77-0F3F-4E26-9B32-E48D47761254}" vid="{F0B499CC-BD85-4F84-953C-0FF751E7C6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Round 1 White Papers_DRAFT NL</Template>
  <TotalTime>3180</TotalTime>
  <Words>36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Segoe UI</vt:lpstr>
      <vt:lpstr>Symbol</vt:lpstr>
      <vt:lpstr>Tahoma</vt:lpstr>
      <vt:lpstr>Times New Roman</vt:lpstr>
      <vt:lpstr>NSRP Header</vt:lpstr>
      <vt:lpstr>PowerPoint Presentation</vt:lpstr>
    </vt:vector>
  </TitlesOfParts>
  <Company>SCRA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Laney, Nicholas</dc:creator>
  <cp:lastModifiedBy>Skowronska, Monika</cp:lastModifiedBy>
  <cp:revision>113</cp:revision>
  <dcterms:created xsi:type="dcterms:W3CDTF">2019-02-28T12:25:49Z</dcterms:created>
  <dcterms:modified xsi:type="dcterms:W3CDTF">2025-05-20T16:17:14Z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68a81f-7ed4-4faa-9408-9652e001dd96_Enabled">
    <vt:lpwstr>true</vt:lpwstr>
  </property>
  <property fmtid="{D5CDD505-2E9C-101B-9397-08002B2CF9AE}" pid="3" name="MSIP_Label_c968a81f-7ed4-4faa-9408-9652e001dd96_SetDate">
    <vt:lpwstr>2023-08-14T21:09:30Z</vt:lpwstr>
  </property>
  <property fmtid="{D5CDD505-2E9C-101B-9397-08002B2CF9AE}" pid="4" name="MSIP_Label_c968a81f-7ed4-4faa-9408-9652e001dd96_Method">
    <vt:lpwstr>Privileged</vt:lpwstr>
  </property>
  <property fmtid="{D5CDD505-2E9C-101B-9397-08002B2CF9AE}" pid="5" name="MSIP_Label_c968a81f-7ed4-4faa-9408-9652e001dd96_Name">
    <vt:lpwstr>Unrestricted</vt:lpwstr>
  </property>
  <property fmtid="{D5CDD505-2E9C-101B-9397-08002B2CF9AE}" pid="6" name="MSIP_Label_c968a81f-7ed4-4faa-9408-9652e001dd96_SiteId">
    <vt:lpwstr>b64da4ac-e800-4cfc-8931-e607f720a1b8</vt:lpwstr>
  </property>
  <property fmtid="{D5CDD505-2E9C-101B-9397-08002B2CF9AE}" pid="7" name="MSIP_Label_c968a81f-7ed4-4faa-9408-9652e001dd96_ActionId">
    <vt:lpwstr>40b52e6f-bf3a-46c2-a19f-d0ab3f5d04db</vt:lpwstr>
  </property>
  <property fmtid="{D5CDD505-2E9C-101B-9397-08002B2CF9AE}" pid="8" name="MSIP_Label_c968a81f-7ed4-4faa-9408-9652e001dd96_ContentBits">
    <vt:lpwstr>0</vt:lpwstr>
  </property>
</Properties>
</file>