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7"/>
  </p:handoutMasterIdLst>
  <p:sldIdLst>
    <p:sldId id="257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D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1" d="100"/>
          <a:sy n="61" d="100"/>
        </p:scale>
        <p:origin x="3168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80CF33-CFCC-4678-8A77-9EBCDB76F5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DD9B5B-8862-4052-8058-16E3D855FC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EC56E-D132-4654-A56F-4AF1E89C1D01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8A6D30-7C91-4052-93DC-F6FC5318C4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43E1D7-20BE-4724-AD45-8B29F9FF95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FB91C-9CE8-43FE-9024-CCE30D1A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65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Title">
            <a:extLst>
              <a:ext uri="{FF2B5EF4-FFF2-40B4-BE49-F238E27FC236}">
                <a16:creationId xmlns:a16="http://schemas.microsoft.com/office/drawing/2014/main" id="{82336B3C-0982-49C2-85B3-D4D69E435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Implementation Roadmap – Starting Projects</a:t>
            </a:r>
          </a:p>
        </p:txBody>
      </p:sp>
      <p:grpSp>
        <p:nvGrpSpPr>
          <p:cNvPr id="131" name="Timeline" title="Timeline">
            <a:extLst>
              <a:ext uri="{FF2B5EF4-FFF2-40B4-BE49-F238E27FC236}">
                <a16:creationId xmlns:a16="http://schemas.microsoft.com/office/drawing/2014/main" id="{80E90EA6-F479-4B68-B9E1-1C3BA327F709}"/>
              </a:ext>
            </a:extLst>
          </p:cNvPr>
          <p:cNvGrpSpPr/>
          <p:nvPr/>
        </p:nvGrpSpPr>
        <p:grpSpPr>
          <a:xfrm>
            <a:off x="418011" y="3346265"/>
            <a:ext cx="11214665" cy="165471"/>
            <a:chOff x="418011" y="3346265"/>
            <a:chExt cx="11214665" cy="165471"/>
          </a:xfrm>
        </p:grpSpPr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660CCE5D-ECB2-4A25-ABD8-9C08E3FC417B}"/>
                </a:ext>
              </a:extLst>
            </p:cNvPr>
            <p:cNvCxnSpPr>
              <a:cxnSpLocks/>
            </p:cNvCxnSpPr>
            <p:nvPr/>
          </p:nvCxnSpPr>
          <p:spPr>
            <a:xfrm>
              <a:off x="418011" y="3429000"/>
              <a:ext cx="11214665" cy="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81BDAB50-CB43-4CDA-A153-680C3AD2A94E}"/>
                </a:ext>
              </a:extLst>
            </p:cNvPr>
            <p:cNvCxnSpPr>
              <a:cxnSpLocks/>
            </p:cNvCxnSpPr>
            <p:nvPr/>
          </p:nvCxnSpPr>
          <p:spPr>
            <a:xfrm>
              <a:off x="106747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BC29E3BD-5A12-4FFD-B1C1-90F4794AE974}"/>
                </a:ext>
              </a:extLst>
            </p:cNvPr>
            <p:cNvCxnSpPr>
              <a:cxnSpLocks/>
            </p:cNvCxnSpPr>
            <p:nvPr/>
          </p:nvCxnSpPr>
          <p:spPr>
            <a:xfrm>
              <a:off x="1714868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F632B552-5CE0-4F61-8227-D17EF98991EB}"/>
                </a:ext>
              </a:extLst>
            </p:cNvPr>
            <p:cNvCxnSpPr>
              <a:cxnSpLocks/>
            </p:cNvCxnSpPr>
            <p:nvPr/>
          </p:nvCxnSpPr>
          <p:spPr>
            <a:xfrm>
              <a:off x="2362260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FCA0E0ED-2B0C-4C9D-A1D5-FDBDA765B8F9}"/>
                </a:ext>
              </a:extLst>
            </p:cNvPr>
            <p:cNvCxnSpPr>
              <a:cxnSpLocks/>
            </p:cNvCxnSpPr>
            <p:nvPr/>
          </p:nvCxnSpPr>
          <p:spPr>
            <a:xfrm>
              <a:off x="3009652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C0E97CC2-3A8F-4FE7-8870-B3E9D1ECACA5}"/>
                </a:ext>
              </a:extLst>
            </p:cNvPr>
            <p:cNvCxnSpPr>
              <a:cxnSpLocks/>
            </p:cNvCxnSpPr>
            <p:nvPr/>
          </p:nvCxnSpPr>
          <p:spPr>
            <a:xfrm>
              <a:off x="3657044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3FD91290-3B48-4FA9-B818-25FA9E03C8CA}"/>
                </a:ext>
              </a:extLst>
            </p:cNvPr>
            <p:cNvCxnSpPr>
              <a:cxnSpLocks/>
            </p:cNvCxnSpPr>
            <p:nvPr/>
          </p:nvCxnSpPr>
          <p:spPr>
            <a:xfrm>
              <a:off x="430443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D567788E-8E0F-4D00-8FF1-4B165095861B}"/>
                </a:ext>
              </a:extLst>
            </p:cNvPr>
            <p:cNvCxnSpPr>
              <a:cxnSpLocks/>
            </p:cNvCxnSpPr>
            <p:nvPr/>
          </p:nvCxnSpPr>
          <p:spPr>
            <a:xfrm>
              <a:off x="4951828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0CDC95D9-C03C-4F5D-AFB1-D0AE81264BC4}"/>
                </a:ext>
              </a:extLst>
            </p:cNvPr>
            <p:cNvCxnSpPr>
              <a:cxnSpLocks/>
            </p:cNvCxnSpPr>
            <p:nvPr/>
          </p:nvCxnSpPr>
          <p:spPr>
            <a:xfrm>
              <a:off x="5599220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1BF3CA6B-24E1-4940-AC23-5BCBBDE1ECF2}"/>
                </a:ext>
              </a:extLst>
            </p:cNvPr>
            <p:cNvCxnSpPr>
              <a:cxnSpLocks/>
            </p:cNvCxnSpPr>
            <p:nvPr/>
          </p:nvCxnSpPr>
          <p:spPr>
            <a:xfrm>
              <a:off x="6246612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6791226E-3A19-4DA3-AB9B-3EA9BD4F99CB}"/>
                </a:ext>
              </a:extLst>
            </p:cNvPr>
            <p:cNvCxnSpPr>
              <a:cxnSpLocks/>
            </p:cNvCxnSpPr>
            <p:nvPr/>
          </p:nvCxnSpPr>
          <p:spPr>
            <a:xfrm>
              <a:off x="6894004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4ECA7BD4-0732-4C8E-9491-C3022617866F}"/>
                </a:ext>
              </a:extLst>
            </p:cNvPr>
            <p:cNvCxnSpPr>
              <a:cxnSpLocks/>
            </p:cNvCxnSpPr>
            <p:nvPr/>
          </p:nvCxnSpPr>
          <p:spPr>
            <a:xfrm>
              <a:off x="754139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966C6701-F2E7-4932-8C7E-DD6857011DF7}"/>
                </a:ext>
              </a:extLst>
            </p:cNvPr>
            <p:cNvCxnSpPr>
              <a:cxnSpLocks/>
            </p:cNvCxnSpPr>
            <p:nvPr/>
          </p:nvCxnSpPr>
          <p:spPr>
            <a:xfrm>
              <a:off x="8188788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29A24C7C-DD75-4CDA-8E9E-432042F4F352}"/>
                </a:ext>
              </a:extLst>
            </p:cNvPr>
            <p:cNvCxnSpPr>
              <a:cxnSpLocks/>
            </p:cNvCxnSpPr>
            <p:nvPr/>
          </p:nvCxnSpPr>
          <p:spPr>
            <a:xfrm>
              <a:off x="8836180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BE5916AC-0A29-43A7-B6B0-504998D9755F}"/>
                </a:ext>
              </a:extLst>
            </p:cNvPr>
            <p:cNvCxnSpPr>
              <a:cxnSpLocks/>
            </p:cNvCxnSpPr>
            <p:nvPr/>
          </p:nvCxnSpPr>
          <p:spPr>
            <a:xfrm>
              <a:off x="9483572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CE8999A-CE76-47FC-BF29-60696446007F}"/>
                </a:ext>
              </a:extLst>
            </p:cNvPr>
            <p:cNvCxnSpPr>
              <a:cxnSpLocks/>
            </p:cNvCxnSpPr>
            <p:nvPr/>
          </p:nvCxnSpPr>
          <p:spPr>
            <a:xfrm>
              <a:off x="10130964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331041EE-1B35-41D4-8FBE-39465DC15FB6}"/>
                </a:ext>
              </a:extLst>
            </p:cNvPr>
            <p:cNvCxnSpPr>
              <a:cxnSpLocks/>
            </p:cNvCxnSpPr>
            <p:nvPr/>
          </p:nvCxnSpPr>
          <p:spPr>
            <a:xfrm>
              <a:off x="1077835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Arrow: U-Turn Milestone 1" title="Timeline Arrow">
            <a:extLst>
              <a:ext uri="{FF2B5EF4-FFF2-40B4-BE49-F238E27FC236}">
                <a16:creationId xmlns:a16="http://schemas.microsoft.com/office/drawing/2014/main" id="{36189603-5B44-4AF3-AEC6-6281E5F556A7}"/>
              </a:ext>
            </a:extLst>
          </p:cNvPr>
          <p:cNvSpPr/>
          <p:nvPr/>
        </p:nvSpPr>
        <p:spPr>
          <a:xfrm>
            <a:off x="418011" y="2778033"/>
            <a:ext cx="2068014" cy="650967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176" name="Duration 1" title="Duration Text">
            <a:extLst>
              <a:ext uri="{FF2B5EF4-FFF2-40B4-BE49-F238E27FC236}">
                <a16:creationId xmlns:a16="http://schemas.microsoft.com/office/drawing/2014/main" id="{BA99AB34-2A44-45C5-B5D9-CD9BEAB95EEE}"/>
              </a:ext>
            </a:extLst>
          </p:cNvPr>
          <p:cNvSpPr txBox="1"/>
          <p:nvPr/>
        </p:nvSpPr>
        <p:spPr>
          <a:xfrm>
            <a:off x="815818" y="2475626"/>
            <a:ext cx="127240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Duration in Months / Years</a:t>
            </a:r>
          </a:p>
        </p:txBody>
      </p:sp>
      <p:cxnSp>
        <p:nvCxnSpPr>
          <p:cNvPr id="184" name="Connector Milestone 1" title="Connecter Line">
            <a:extLst>
              <a:ext uri="{FF2B5EF4-FFF2-40B4-BE49-F238E27FC236}">
                <a16:creationId xmlns:a16="http://schemas.microsoft.com/office/drawing/2014/main" id="{6540B9DE-D8F6-4EBE-8DC6-8E44C65F1330}"/>
              </a:ext>
            </a:extLst>
          </p:cNvPr>
          <p:cNvCxnSpPr>
            <a:cxnSpLocks/>
          </p:cNvCxnSpPr>
          <p:nvPr/>
        </p:nvCxnSpPr>
        <p:spPr>
          <a:xfrm flipH="1">
            <a:off x="1452019" y="2032815"/>
            <a:ext cx="1" cy="361944"/>
          </a:xfrm>
          <a:prstGeom prst="line">
            <a:avLst/>
          </a:prstGeom>
          <a:ln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0" name="Text Milestone 1" title="Item Text">
            <a:extLst>
              <a:ext uri="{FF2B5EF4-FFF2-40B4-BE49-F238E27FC236}">
                <a16:creationId xmlns:a16="http://schemas.microsoft.com/office/drawing/2014/main" id="{A59FA398-8B0D-49E0-809E-6B58DA1A7F0E}"/>
              </a:ext>
            </a:extLst>
          </p:cNvPr>
          <p:cNvGrpSpPr/>
          <p:nvPr/>
        </p:nvGrpSpPr>
        <p:grpSpPr>
          <a:xfrm>
            <a:off x="568098" y="1069373"/>
            <a:ext cx="1767840" cy="928679"/>
            <a:chOff x="568098" y="1069373"/>
            <a:chExt cx="1767840" cy="928679"/>
          </a:xfrm>
        </p:grpSpPr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6B5245E3-4035-4760-B649-EB7C65910BA3}"/>
                </a:ext>
              </a:extLst>
            </p:cNvPr>
            <p:cNvSpPr txBox="1"/>
            <p:nvPr/>
          </p:nvSpPr>
          <p:spPr>
            <a:xfrm>
              <a:off x="568098" y="1069373"/>
              <a:ext cx="17678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600" dirty="0"/>
                <a:t>First Project</a:t>
              </a: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F43BA435-89FE-4FAB-966E-23D4EF0EC493}"/>
                </a:ext>
              </a:extLst>
            </p:cNvPr>
            <p:cNvSpPr txBox="1"/>
            <p:nvPr/>
          </p:nvSpPr>
          <p:spPr>
            <a:xfrm>
              <a:off x="568098" y="1578997"/>
              <a:ext cx="176784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Short Description/TRL</a:t>
              </a:r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F6F2A7C3-0979-4ABB-95C5-9A102F3C1E88}"/>
                </a:ext>
              </a:extLst>
            </p:cNvPr>
            <p:cNvSpPr txBox="1"/>
            <p:nvPr/>
          </p:nvSpPr>
          <p:spPr>
            <a:xfrm>
              <a:off x="568099" y="1762315"/>
              <a:ext cx="1767839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Start: Month 20YY</a:t>
              </a:r>
            </a:p>
          </p:txBody>
        </p:sp>
      </p:grpSp>
      <p:sp>
        <p:nvSpPr>
          <p:cNvPr id="185" name="Arrow: U-Turn Milestone 2" title="Timeline Arrow">
            <a:extLst>
              <a:ext uri="{FF2B5EF4-FFF2-40B4-BE49-F238E27FC236}">
                <a16:creationId xmlns:a16="http://schemas.microsoft.com/office/drawing/2014/main" id="{9D37DFEE-3A11-4C0D-A12A-80512F7F58E6}"/>
              </a:ext>
            </a:extLst>
          </p:cNvPr>
          <p:cNvSpPr/>
          <p:nvPr/>
        </p:nvSpPr>
        <p:spPr>
          <a:xfrm flipV="1">
            <a:off x="2242527" y="3428997"/>
            <a:ext cx="3332377" cy="650967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186" name="Duration 2" title="Duration Text">
            <a:extLst>
              <a:ext uri="{FF2B5EF4-FFF2-40B4-BE49-F238E27FC236}">
                <a16:creationId xmlns:a16="http://schemas.microsoft.com/office/drawing/2014/main" id="{C4E1DCDE-7980-4FEF-AD3C-1931CC87AB9F}"/>
              </a:ext>
            </a:extLst>
          </p:cNvPr>
          <p:cNvSpPr txBox="1"/>
          <p:nvPr/>
        </p:nvSpPr>
        <p:spPr>
          <a:xfrm>
            <a:off x="2914081" y="4100856"/>
            <a:ext cx="127240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Duration in Months / Years</a:t>
            </a:r>
          </a:p>
        </p:txBody>
      </p:sp>
      <p:cxnSp>
        <p:nvCxnSpPr>
          <p:cNvPr id="97" name="Connector Milestone 1" title="Connecter Line">
            <a:extLst>
              <a:ext uri="{FF2B5EF4-FFF2-40B4-BE49-F238E27FC236}">
                <a16:creationId xmlns:a16="http://schemas.microsoft.com/office/drawing/2014/main" id="{65F26748-FD4D-4281-B2A8-9B2E2D2E1E28}"/>
              </a:ext>
            </a:extLst>
          </p:cNvPr>
          <p:cNvCxnSpPr>
            <a:cxnSpLocks/>
          </p:cNvCxnSpPr>
          <p:nvPr/>
        </p:nvCxnSpPr>
        <p:spPr>
          <a:xfrm flipH="1">
            <a:off x="3541137" y="4422450"/>
            <a:ext cx="1" cy="361944"/>
          </a:xfrm>
          <a:prstGeom prst="line">
            <a:avLst/>
          </a:prstGeom>
          <a:ln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7" name="Text Milestone 2" title="Item Text">
            <a:extLst>
              <a:ext uri="{FF2B5EF4-FFF2-40B4-BE49-F238E27FC236}">
                <a16:creationId xmlns:a16="http://schemas.microsoft.com/office/drawing/2014/main" id="{5280FE29-FA31-40A1-8932-846E9132EF88}"/>
              </a:ext>
            </a:extLst>
          </p:cNvPr>
          <p:cNvGrpSpPr/>
          <p:nvPr/>
        </p:nvGrpSpPr>
        <p:grpSpPr>
          <a:xfrm>
            <a:off x="2713328" y="4930774"/>
            <a:ext cx="1767840" cy="1148135"/>
            <a:chOff x="2128112" y="4510150"/>
            <a:chExt cx="1767840" cy="1148135"/>
          </a:xfrm>
        </p:grpSpPr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C95FD264-8E31-48FC-B238-6A950A9C6583}"/>
                </a:ext>
              </a:extLst>
            </p:cNvPr>
            <p:cNvSpPr txBox="1"/>
            <p:nvPr/>
          </p:nvSpPr>
          <p:spPr>
            <a:xfrm>
              <a:off x="2128112" y="4510150"/>
              <a:ext cx="1767840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600" dirty="0"/>
                <a:t>Subsequent Project(s)</a:t>
              </a:r>
            </a:p>
          </p:txBody>
        </p:sp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4DCD4C5A-C71A-4928-94AD-14D9409E3700}"/>
                </a:ext>
              </a:extLst>
            </p:cNvPr>
            <p:cNvSpPr txBox="1"/>
            <p:nvPr/>
          </p:nvSpPr>
          <p:spPr>
            <a:xfrm>
              <a:off x="2128112" y="5239230"/>
              <a:ext cx="176784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Short Description /TRL</a:t>
              </a: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688C6511-455C-41DF-BE32-DD7A2D8933A9}"/>
                </a:ext>
              </a:extLst>
            </p:cNvPr>
            <p:cNvSpPr txBox="1"/>
            <p:nvPr/>
          </p:nvSpPr>
          <p:spPr>
            <a:xfrm>
              <a:off x="2128113" y="5422548"/>
              <a:ext cx="1767839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Start: Month 20YY</a:t>
              </a:r>
            </a:p>
          </p:txBody>
        </p:sp>
      </p:grpSp>
      <p:sp>
        <p:nvSpPr>
          <p:cNvPr id="202" name="Arrow: U-Turn Milestone 5" title="Timeline Arrow">
            <a:extLst>
              <a:ext uri="{FF2B5EF4-FFF2-40B4-BE49-F238E27FC236}">
                <a16:creationId xmlns:a16="http://schemas.microsoft.com/office/drawing/2014/main" id="{60B2DC70-87DD-44B4-9974-2E0B2117DE08}"/>
              </a:ext>
            </a:extLst>
          </p:cNvPr>
          <p:cNvSpPr/>
          <p:nvPr/>
        </p:nvSpPr>
        <p:spPr>
          <a:xfrm>
            <a:off x="5345084" y="2778033"/>
            <a:ext cx="4016735" cy="650967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203" name="Duration 5" title="Duration Text">
            <a:extLst>
              <a:ext uri="{FF2B5EF4-FFF2-40B4-BE49-F238E27FC236}">
                <a16:creationId xmlns:a16="http://schemas.microsoft.com/office/drawing/2014/main" id="{AE511117-5F81-4EEF-9123-295DC980CAC8}"/>
              </a:ext>
            </a:extLst>
          </p:cNvPr>
          <p:cNvSpPr txBox="1"/>
          <p:nvPr/>
        </p:nvSpPr>
        <p:spPr>
          <a:xfrm>
            <a:off x="6400365" y="2494294"/>
            <a:ext cx="127240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Duration in Months / Years</a:t>
            </a:r>
          </a:p>
        </p:txBody>
      </p:sp>
      <p:cxnSp>
        <p:nvCxnSpPr>
          <p:cNvPr id="98" name="Connector Milestone 1" title="Connecter Line">
            <a:extLst>
              <a:ext uri="{FF2B5EF4-FFF2-40B4-BE49-F238E27FC236}">
                <a16:creationId xmlns:a16="http://schemas.microsoft.com/office/drawing/2014/main" id="{33CE460B-EDDE-4B77-A80A-B18C8292C77D}"/>
              </a:ext>
            </a:extLst>
          </p:cNvPr>
          <p:cNvCxnSpPr>
            <a:cxnSpLocks/>
          </p:cNvCxnSpPr>
          <p:nvPr/>
        </p:nvCxnSpPr>
        <p:spPr>
          <a:xfrm flipH="1">
            <a:off x="7023851" y="2005383"/>
            <a:ext cx="1" cy="361944"/>
          </a:xfrm>
          <a:prstGeom prst="line">
            <a:avLst/>
          </a:prstGeom>
          <a:ln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" name="Text Milestone 5" title="Item Text">
            <a:extLst>
              <a:ext uri="{FF2B5EF4-FFF2-40B4-BE49-F238E27FC236}">
                <a16:creationId xmlns:a16="http://schemas.microsoft.com/office/drawing/2014/main" id="{BFB56E2D-6AC2-44DC-BB7B-423C3393A995}"/>
              </a:ext>
            </a:extLst>
          </p:cNvPr>
          <p:cNvGrpSpPr/>
          <p:nvPr/>
        </p:nvGrpSpPr>
        <p:grpSpPr>
          <a:xfrm>
            <a:off x="6185925" y="1270541"/>
            <a:ext cx="1767840" cy="727511"/>
            <a:chOff x="5362965" y="1270541"/>
            <a:chExt cx="1767840" cy="727511"/>
          </a:xfrm>
        </p:grpSpPr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6C6BF4F5-4187-4C24-91F8-B0334FE9A105}"/>
                </a:ext>
              </a:extLst>
            </p:cNvPr>
            <p:cNvSpPr txBox="1"/>
            <p:nvPr/>
          </p:nvSpPr>
          <p:spPr>
            <a:xfrm>
              <a:off x="5362965" y="1270541"/>
              <a:ext cx="1767840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600" dirty="0"/>
                <a:t>Proposed Project</a:t>
              </a:r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AF85AC23-D6EA-4B23-98AE-B44CC72A87D9}"/>
                </a:ext>
              </a:extLst>
            </p:cNvPr>
            <p:cNvSpPr txBox="1"/>
            <p:nvPr/>
          </p:nvSpPr>
          <p:spPr>
            <a:xfrm>
              <a:off x="5362965" y="1578997"/>
              <a:ext cx="176784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Short Description /TRL</a:t>
              </a: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1CC75737-AFD3-48E5-832B-7658C285FA83}"/>
                </a:ext>
              </a:extLst>
            </p:cNvPr>
            <p:cNvSpPr txBox="1"/>
            <p:nvPr/>
          </p:nvSpPr>
          <p:spPr>
            <a:xfrm>
              <a:off x="5362966" y="1762315"/>
              <a:ext cx="1767839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Month 20YY</a:t>
              </a:r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0AF4BF00-FF4D-4D47-8326-0D1EEAE6DC78}"/>
              </a:ext>
            </a:extLst>
          </p:cNvPr>
          <p:cNvSpPr txBox="1"/>
          <p:nvPr/>
        </p:nvSpPr>
        <p:spPr>
          <a:xfrm>
            <a:off x="8962105" y="3869424"/>
            <a:ext cx="39971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000" dirty="0">
                <a:solidFill>
                  <a:schemeClr val="bg1"/>
                </a:solidFill>
              </a:rPr>
              <a:t>0</a:t>
            </a:r>
          </a:p>
        </p:txBody>
      </p:sp>
      <p:cxnSp>
        <p:nvCxnSpPr>
          <p:cNvPr id="242" name="Connector Launch" title="Connecter Line">
            <a:extLst>
              <a:ext uri="{FF2B5EF4-FFF2-40B4-BE49-F238E27FC236}">
                <a16:creationId xmlns:a16="http://schemas.microsoft.com/office/drawing/2014/main" id="{B9C1D786-BB48-4CC7-8273-A3DF0DFCB266}"/>
              </a:ext>
            </a:extLst>
          </p:cNvPr>
          <p:cNvCxnSpPr>
            <a:cxnSpLocks/>
          </p:cNvCxnSpPr>
          <p:nvPr/>
        </p:nvCxnSpPr>
        <p:spPr>
          <a:xfrm>
            <a:off x="11071654" y="2004451"/>
            <a:ext cx="440229" cy="49774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" name="Launch Graphic" title="Launch Graphic">
            <a:extLst>
              <a:ext uri="{FF2B5EF4-FFF2-40B4-BE49-F238E27FC236}">
                <a16:creationId xmlns:a16="http://schemas.microsoft.com/office/drawing/2014/main" id="{EE7BDC36-5F29-455C-B739-3B266E64CA8C}"/>
              </a:ext>
            </a:extLst>
          </p:cNvPr>
          <p:cNvGrpSpPr/>
          <p:nvPr/>
        </p:nvGrpSpPr>
        <p:grpSpPr>
          <a:xfrm>
            <a:off x="11171613" y="2630215"/>
            <a:ext cx="680539" cy="680539"/>
            <a:chOff x="10961301" y="3355525"/>
            <a:chExt cx="680539" cy="680539"/>
          </a:xfrm>
        </p:grpSpPr>
        <p:sp>
          <p:nvSpPr>
            <p:cNvPr id="236" name="Oval 235" title="Launch Circle">
              <a:extLst>
                <a:ext uri="{FF2B5EF4-FFF2-40B4-BE49-F238E27FC236}">
                  <a16:creationId xmlns:a16="http://schemas.microsoft.com/office/drawing/2014/main" id="{C2680208-3C44-427A-8695-8FD5BD8AAF59}"/>
                </a:ext>
              </a:extLst>
            </p:cNvPr>
            <p:cNvSpPr/>
            <p:nvPr/>
          </p:nvSpPr>
          <p:spPr>
            <a:xfrm>
              <a:off x="10961301" y="3355525"/>
              <a:ext cx="680539" cy="68053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pic>
          <p:nvPicPr>
            <p:cNvPr id="237" name="Graphic 236" title="Launch Icon">
              <a:extLst>
                <a:ext uri="{FF2B5EF4-FFF2-40B4-BE49-F238E27FC236}">
                  <a16:creationId xmlns:a16="http://schemas.microsoft.com/office/drawing/2014/main" id="{4ADF9E33-C612-4489-A970-8A8264C44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202868" y="3548145"/>
              <a:ext cx="235505" cy="315487"/>
            </a:xfrm>
            <a:prstGeom prst="rect">
              <a:avLst/>
            </a:prstGeom>
          </p:spPr>
        </p:pic>
      </p:grpSp>
      <p:grpSp>
        <p:nvGrpSpPr>
          <p:cNvPr id="238" name="Text Milestone Launch" title="Item Text">
            <a:extLst>
              <a:ext uri="{FF2B5EF4-FFF2-40B4-BE49-F238E27FC236}">
                <a16:creationId xmlns:a16="http://schemas.microsoft.com/office/drawing/2014/main" id="{5B8632A9-13B7-425C-908B-4D706C125BED}"/>
              </a:ext>
            </a:extLst>
          </p:cNvPr>
          <p:cNvGrpSpPr/>
          <p:nvPr/>
        </p:nvGrpSpPr>
        <p:grpSpPr>
          <a:xfrm>
            <a:off x="9472645" y="1582575"/>
            <a:ext cx="1767840" cy="1102415"/>
            <a:chOff x="10393870" y="4555870"/>
            <a:chExt cx="1767840" cy="1102415"/>
          </a:xfrm>
        </p:grpSpPr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91D454EC-4400-4DAC-9F48-C016E301B8D4}"/>
                </a:ext>
              </a:extLst>
            </p:cNvPr>
            <p:cNvSpPr txBox="1"/>
            <p:nvPr/>
          </p:nvSpPr>
          <p:spPr>
            <a:xfrm>
              <a:off x="10393870" y="4555870"/>
              <a:ext cx="1767840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/>
                <a:t>Implementation Target</a:t>
              </a: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373BC807-CB25-43DF-B8C7-A5319C0C7977}"/>
                </a:ext>
              </a:extLst>
            </p:cNvPr>
            <p:cNvSpPr txBox="1"/>
            <p:nvPr/>
          </p:nvSpPr>
          <p:spPr>
            <a:xfrm>
              <a:off x="10393870" y="5239230"/>
              <a:ext cx="176784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Short Description /TRL</a:t>
              </a: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9E18F431-86F4-4785-AA79-B80D10241897}"/>
                </a:ext>
              </a:extLst>
            </p:cNvPr>
            <p:cNvSpPr txBox="1"/>
            <p:nvPr/>
          </p:nvSpPr>
          <p:spPr>
            <a:xfrm>
              <a:off x="10393871" y="5422548"/>
              <a:ext cx="1767839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Start: Month 20YY</a:t>
              </a:r>
            </a:p>
          </p:txBody>
        </p:sp>
      </p:grpSp>
      <p:grpSp>
        <p:nvGrpSpPr>
          <p:cNvPr id="94" name="Launch Graphic" title="Launch Graphic">
            <a:extLst>
              <a:ext uri="{FF2B5EF4-FFF2-40B4-BE49-F238E27FC236}">
                <a16:creationId xmlns:a16="http://schemas.microsoft.com/office/drawing/2014/main" id="{893F4C05-C791-4AB0-8932-162056E8BADB}"/>
              </a:ext>
            </a:extLst>
          </p:cNvPr>
          <p:cNvGrpSpPr/>
          <p:nvPr/>
        </p:nvGrpSpPr>
        <p:grpSpPr>
          <a:xfrm>
            <a:off x="209301" y="3530771"/>
            <a:ext cx="680539" cy="680539"/>
            <a:chOff x="10961301" y="3355525"/>
            <a:chExt cx="680539" cy="680539"/>
          </a:xfrm>
        </p:grpSpPr>
        <p:sp>
          <p:nvSpPr>
            <p:cNvPr id="95" name="Oval 94" title="Launch Circle">
              <a:extLst>
                <a:ext uri="{FF2B5EF4-FFF2-40B4-BE49-F238E27FC236}">
                  <a16:creationId xmlns:a16="http://schemas.microsoft.com/office/drawing/2014/main" id="{F6D9EEA2-0AFB-450E-A9BD-9AD91AF55EE2}"/>
                </a:ext>
              </a:extLst>
            </p:cNvPr>
            <p:cNvSpPr/>
            <p:nvPr/>
          </p:nvSpPr>
          <p:spPr>
            <a:xfrm>
              <a:off x="10961301" y="3355525"/>
              <a:ext cx="680539" cy="680539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pic>
          <p:nvPicPr>
            <p:cNvPr id="96" name="Graphic 95" title="Launch Icon">
              <a:extLst>
                <a:ext uri="{FF2B5EF4-FFF2-40B4-BE49-F238E27FC236}">
                  <a16:creationId xmlns:a16="http://schemas.microsoft.com/office/drawing/2014/main" id="{7AA187B6-579C-4BC3-AF6D-6F3A9E6C0F4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202868" y="3548145"/>
              <a:ext cx="235505" cy="315487"/>
            </a:xfrm>
            <a:prstGeom prst="rect">
              <a:avLst/>
            </a:prstGeom>
          </p:spPr>
        </p:pic>
      </p:grpSp>
      <p:grpSp>
        <p:nvGrpSpPr>
          <p:cNvPr id="100" name="Text Milestone Launch" title="Item Text">
            <a:extLst>
              <a:ext uri="{FF2B5EF4-FFF2-40B4-BE49-F238E27FC236}">
                <a16:creationId xmlns:a16="http://schemas.microsoft.com/office/drawing/2014/main" id="{D4066A48-5BD0-446D-9120-DD4B1E9E4E27}"/>
              </a:ext>
            </a:extLst>
          </p:cNvPr>
          <p:cNvGrpSpPr/>
          <p:nvPr/>
        </p:nvGrpSpPr>
        <p:grpSpPr>
          <a:xfrm>
            <a:off x="-37377" y="4864419"/>
            <a:ext cx="1767840" cy="727511"/>
            <a:chOff x="10393870" y="4930774"/>
            <a:chExt cx="1767840" cy="727511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920698F9-67F9-4C08-AB79-610EEE72BD53}"/>
                </a:ext>
              </a:extLst>
            </p:cNvPr>
            <p:cNvSpPr txBox="1"/>
            <p:nvPr/>
          </p:nvSpPr>
          <p:spPr>
            <a:xfrm>
              <a:off x="10393870" y="4930774"/>
              <a:ext cx="176784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/>
                <a:t>Starting Project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55437168-DA34-4C22-BCFE-E5B479EF07B2}"/>
                </a:ext>
              </a:extLst>
            </p:cNvPr>
            <p:cNvSpPr txBox="1"/>
            <p:nvPr/>
          </p:nvSpPr>
          <p:spPr>
            <a:xfrm>
              <a:off x="10393870" y="5239230"/>
              <a:ext cx="176784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Short Description /TRL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E288BAB3-CC9F-40C8-B8C7-BEA936FE70CC}"/>
                </a:ext>
              </a:extLst>
            </p:cNvPr>
            <p:cNvSpPr txBox="1"/>
            <p:nvPr/>
          </p:nvSpPr>
          <p:spPr>
            <a:xfrm>
              <a:off x="10393871" y="5422548"/>
              <a:ext cx="1767839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Start: Month 20YY</a:t>
              </a:r>
            </a:p>
          </p:txBody>
        </p:sp>
      </p:grpSp>
      <p:sp>
        <p:nvSpPr>
          <p:cNvPr id="104" name="Arrow: U-Turn Milestone 2" title="Timeline Arrow">
            <a:extLst>
              <a:ext uri="{FF2B5EF4-FFF2-40B4-BE49-F238E27FC236}">
                <a16:creationId xmlns:a16="http://schemas.microsoft.com/office/drawing/2014/main" id="{2BD0C39E-7E53-4BB2-AC6C-85F81AB6E8F2}"/>
              </a:ext>
            </a:extLst>
          </p:cNvPr>
          <p:cNvSpPr/>
          <p:nvPr/>
        </p:nvSpPr>
        <p:spPr>
          <a:xfrm flipV="1">
            <a:off x="9192973" y="3482989"/>
            <a:ext cx="2439701" cy="650967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48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A4A7F-6685-4E4A-9ABD-DF5CF7787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Implementation Roadmap – Path to Implementation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74046A-4DE8-48C1-B167-3EA14F9FD2A5}"/>
              </a:ext>
            </a:extLst>
          </p:cNvPr>
          <p:cNvSpPr txBox="1"/>
          <p:nvPr/>
        </p:nvSpPr>
        <p:spPr>
          <a:xfrm>
            <a:off x="106536" y="2752078"/>
            <a:ext cx="461665" cy="132511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Program 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BC3E7CE-B04E-4542-8610-9D0738EEB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904621"/>
              </p:ext>
            </p:extLst>
          </p:nvPr>
        </p:nvGraphicFramePr>
        <p:xfrm>
          <a:off x="710214" y="1623036"/>
          <a:ext cx="10852896" cy="4146806"/>
        </p:xfrm>
        <a:graphic>
          <a:graphicData uri="http://schemas.openxmlformats.org/drawingml/2006/table">
            <a:tbl>
              <a:tblPr firstRow="1" bandRow="1"/>
              <a:tblGrid>
                <a:gridCol w="1493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8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5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IR&amp;D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2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2000" b="1" dirty="0"/>
                        <a:t>NSRP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8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ManTech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5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/>
                        <a:t>SBIR</a:t>
                      </a:r>
                    </a:p>
                    <a:p>
                      <a:pPr algn="ctr"/>
                      <a:endParaRPr lang="en-US" sz="20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5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b="1" dirty="0"/>
                        <a:t>CVN </a:t>
                      </a:r>
                    </a:p>
                    <a:p>
                      <a:pPr algn="ctr"/>
                      <a:r>
                        <a:rPr lang="en-US" sz="1800" b="1" dirty="0"/>
                        <a:t>Application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91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800" b="1" dirty="0"/>
                        <a:t>Surface Navy</a:t>
                      </a:r>
                    </a:p>
                    <a:p>
                      <a:pPr algn="ctr"/>
                      <a:r>
                        <a:rPr lang="en-US" sz="1800" b="1" dirty="0"/>
                        <a:t>Application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4" name="Oval 23">
            <a:extLst>
              <a:ext uri="{FF2B5EF4-FFF2-40B4-BE49-F238E27FC236}">
                <a16:creationId xmlns:a16="http://schemas.microsoft.com/office/drawing/2014/main" id="{EB2CA5B1-DC2F-4CA6-9889-02EC93B15F14}"/>
              </a:ext>
            </a:extLst>
          </p:cNvPr>
          <p:cNvSpPr/>
          <p:nvPr/>
        </p:nvSpPr>
        <p:spPr>
          <a:xfrm>
            <a:off x="2425464" y="1634019"/>
            <a:ext cx="1364566" cy="491308"/>
          </a:xfrm>
          <a:prstGeom prst="ellipse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prstClr val="white"/>
                </a:solidFill>
                <a:latin typeface="Calibri" panose="020F0502020204030204"/>
              </a:rPr>
              <a:t>Project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78B0B80-BAC1-489E-BCF1-FF7DE092698B}"/>
              </a:ext>
            </a:extLst>
          </p:cNvPr>
          <p:cNvSpPr/>
          <p:nvPr/>
        </p:nvSpPr>
        <p:spPr>
          <a:xfrm>
            <a:off x="4291255" y="2327957"/>
            <a:ext cx="1364566" cy="491308"/>
          </a:xfrm>
          <a:prstGeom prst="ellipse">
            <a:avLst/>
          </a:prstGeom>
          <a:solidFill>
            <a:schemeClr val="accent4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prstClr val="white"/>
                </a:solidFill>
                <a:latin typeface="Calibri" panose="020F0502020204030204"/>
              </a:rPr>
              <a:t>Current Project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3FAF1E8-0F4A-4629-8D05-EA3DD2CC259C}"/>
              </a:ext>
            </a:extLst>
          </p:cNvPr>
          <p:cNvSpPr/>
          <p:nvPr/>
        </p:nvSpPr>
        <p:spPr>
          <a:xfrm>
            <a:off x="5934514" y="3032878"/>
            <a:ext cx="1364566" cy="491308"/>
          </a:xfrm>
          <a:prstGeom prst="ellipse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prstClr val="white"/>
                </a:solidFill>
                <a:latin typeface="Calibri" panose="020F0502020204030204"/>
              </a:rPr>
              <a:t>Project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407C815-1149-43C9-8339-0F1F5A8A6104}"/>
              </a:ext>
            </a:extLst>
          </p:cNvPr>
          <p:cNvSpPr/>
          <p:nvPr/>
        </p:nvSpPr>
        <p:spPr>
          <a:xfrm>
            <a:off x="8291379" y="2317773"/>
            <a:ext cx="1364566" cy="491308"/>
          </a:xfrm>
          <a:prstGeom prst="ellipse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prstClr val="white"/>
                </a:solidFill>
                <a:latin typeface="Calibri" panose="020F0502020204030204"/>
              </a:rPr>
              <a:t>Project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B003481-837E-4281-95BB-A57F6F903852}"/>
              </a:ext>
            </a:extLst>
          </p:cNvPr>
          <p:cNvSpPr/>
          <p:nvPr/>
        </p:nvSpPr>
        <p:spPr>
          <a:xfrm>
            <a:off x="7558109" y="4409092"/>
            <a:ext cx="1364566" cy="491308"/>
          </a:xfrm>
          <a:prstGeom prst="ellipse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CVN #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495CDCF-72B2-445E-B783-C6B1D342FD71}"/>
              </a:ext>
            </a:extLst>
          </p:cNvPr>
          <p:cNvSpPr/>
          <p:nvPr/>
        </p:nvSpPr>
        <p:spPr>
          <a:xfrm>
            <a:off x="9805767" y="5143657"/>
            <a:ext cx="1364566" cy="491308"/>
          </a:xfrm>
          <a:prstGeom prst="ellipse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DDG #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DB55CD7-21D8-4BA8-AA96-D1A5C7E5B2D8}"/>
              </a:ext>
            </a:extLst>
          </p:cNvPr>
          <p:cNvSpPr/>
          <p:nvPr/>
        </p:nvSpPr>
        <p:spPr>
          <a:xfrm>
            <a:off x="4075356" y="3683914"/>
            <a:ext cx="1364566" cy="491308"/>
          </a:xfrm>
          <a:prstGeom prst="ellipse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>
                <a:solidFill>
                  <a:prstClr val="white"/>
                </a:solidFill>
                <a:latin typeface="Calibri" panose="020F0502020204030204"/>
              </a:rPr>
              <a:t>Project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3588F28-6042-4CFF-A310-0167884A864A}"/>
              </a:ext>
            </a:extLst>
          </p:cNvPr>
          <p:cNvCxnSpPr>
            <a:stCxn id="24" idx="6"/>
          </p:cNvCxnSpPr>
          <p:nvPr/>
        </p:nvCxnSpPr>
        <p:spPr>
          <a:xfrm>
            <a:off x="3790030" y="1879673"/>
            <a:ext cx="501225" cy="6040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547FB2E-B66F-44BA-BB15-7DA63C8254F8}"/>
              </a:ext>
            </a:extLst>
          </p:cNvPr>
          <p:cNvCxnSpPr>
            <a:cxnSpLocks/>
            <a:stCxn id="24" idx="6"/>
            <a:endCxn id="30" idx="2"/>
          </p:cNvCxnSpPr>
          <p:nvPr/>
        </p:nvCxnSpPr>
        <p:spPr>
          <a:xfrm>
            <a:off x="3790030" y="1879673"/>
            <a:ext cx="285326" cy="20498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45289EA-BB8C-48D4-A40B-849A80F0187B}"/>
              </a:ext>
            </a:extLst>
          </p:cNvPr>
          <p:cNvCxnSpPr>
            <a:stCxn id="25" idx="6"/>
            <a:endCxn id="26" idx="2"/>
          </p:cNvCxnSpPr>
          <p:nvPr/>
        </p:nvCxnSpPr>
        <p:spPr>
          <a:xfrm>
            <a:off x="5655821" y="2573611"/>
            <a:ext cx="278693" cy="704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993682-02C5-4D01-8522-65098F43E110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7299080" y="3278532"/>
            <a:ext cx="458865" cy="1202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1F41F61-4ECE-487E-94FC-061BE46494D4}"/>
              </a:ext>
            </a:extLst>
          </p:cNvPr>
          <p:cNvCxnSpPr>
            <a:cxnSpLocks/>
            <a:stCxn id="27" idx="6"/>
            <a:endCxn id="29" idx="0"/>
          </p:cNvCxnSpPr>
          <p:nvPr/>
        </p:nvCxnSpPr>
        <p:spPr>
          <a:xfrm>
            <a:off x="9655945" y="2563427"/>
            <a:ext cx="832105" cy="258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C0E1154-73AF-41BD-BD7E-4503F30CFE51}"/>
              </a:ext>
            </a:extLst>
          </p:cNvPr>
          <p:cNvCxnSpPr>
            <a:cxnSpLocks/>
            <a:stCxn id="30" idx="6"/>
            <a:endCxn id="26" idx="2"/>
          </p:cNvCxnSpPr>
          <p:nvPr/>
        </p:nvCxnSpPr>
        <p:spPr>
          <a:xfrm flipV="1">
            <a:off x="5439922" y="3278532"/>
            <a:ext cx="494592" cy="651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649002B-B986-455D-9DE6-04157CE79DCE}"/>
              </a:ext>
            </a:extLst>
          </p:cNvPr>
          <p:cNvCxnSpPr>
            <a:cxnSpLocks/>
            <a:endCxn id="27" idx="2"/>
          </p:cNvCxnSpPr>
          <p:nvPr/>
        </p:nvCxnSpPr>
        <p:spPr>
          <a:xfrm flipV="1">
            <a:off x="5652506" y="2563427"/>
            <a:ext cx="2638873" cy="10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2881F5C-EF5E-45D1-8CFC-D32D7DB41679}"/>
              </a:ext>
            </a:extLst>
          </p:cNvPr>
          <p:cNvGrpSpPr/>
          <p:nvPr/>
        </p:nvGrpSpPr>
        <p:grpSpPr>
          <a:xfrm>
            <a:off x="2224216" y="1101802"/>
            <a:ext cx="9190374" cy="525350"/>
            <a:chOff x="2224216" y="1101802"/>
            <a:chExt cx="9190374" cy="52535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E8EA5E5-2FEC-41C4-8C18-2F14B5736506}"/>
                </a:ext>
              </a:extLst>
            </p:cNvPr>
            <p:cNvSpPr txBox="1"/>
            <p:nvPr/>
          </p:nvSpPr>
          <p:spPr>
            <a:xfrm>
              <a:off x="2224216" y="1101802"/>
              <a:ext cx="91903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FYXX		FYXY		FYXZ			FYYX		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DB49D2D-FB47-4B80-8E73-6F72FACA542E}"/>
                </a:ext>
              </a:extLst>
            </p:cNvPr>
            <p:cNvCxnSpPr/>
            <p:nvPr/>
          </p:nvCxnSpPr>
          <p:spPr>
            <a:xfrm>
              <a:off x="2545492" y="1471134"/>
              <a:ext cx="0" cy="1519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181B2B3-D6E0-4109-9E68-6A7A1DE5EDDF}"/>
                </a:ext>
              </a:extLst>
            </p:cNvPr>
            <p:cNvCxnSpPr/>
            <p:nvPr/>
          </p:nvCxnSpPr>
          <p:spPr>
            <a:xfrm>
              <a:off x="4403124" y="1475250"/>
              <a:ext cx="0" cy="1519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461473F-CB45-4059-AC9A-D04452E9A8C1}"/>
                </a:ext>
              </a:extLst>
            </p:cNvPr>
            <p:cNvCxnSpPr/>
            <p:nvPr/>
          </p:nvCxnSpPr>
          <p:spPr>
            <a:xfrm>
              <a:off x="6236044" y="1467009"/>
              <a:ext cx="0" cy="1519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36E9551-F30E-498A-97F7-CE94CFE7C0D6}"/>
                </a:ext>
              </a:extLst>
            </p:cNvPr>
            <p:cNvCxnSpPr/>
            <p:nvPr/>
          </p:nvCxnSpPr>
          <p:spPr>
            <a:xfrm>
              <a:off x="8958662" y="1471125"/>
              <a:ext cx="0" cy="1519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A5F29D8-2793-4E11-9576-418ECC52124E}"/>
              </a:ext>
            </a:extLst>
          </p:cNvPr>
          <p:cNvSpPr txBox="1"/>
          <p:nvPr/>
        </p:nvSpPr>
        <p:spPr>
          <a:xfrm>
            <a:off x="3672082" y="1714802"/>
            <a:ext cx="176784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Short Description /TRL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42D486E-0F1D-4541-BFD8-97E3942E5423}"/>
              </a:ext>
            </a:extLst>
          </p:cNvPr>
          <p:cNvSpPr txBox="1"/>
          <p:nvPr/>
        </p:nvSpPr>
        <p:spPr>
          <a:xfrm>
            <a:off x="7165129" y="3012970"/>
            <a:ext cx="176784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Short Description /TRL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3147267-D546-4C27-BBBC-EF6415399DD5}"/>
              </a:ext>
            </a:extLst>
          </p:cNvPr>
          <p:cNvSpPr txBox="1"/>
          <p:nvPr/>
        </p:nvSpPr>
        <p:spPr>
          <a:xfrm>
            <a:off x="9327403" y="2240829"/>
            <a:ext cx="176784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Short Description /TRL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C4E976C-B816-446A-84D4-3E865E23C308}"/>
              </a:ext>
            </a:extLst>
          </p:cNvPr>
          <p:cNvSpPr txBox="1"/>
          <p:nvPr/>
        </p:nvSpPr>
        <p:spPr>
          <a:xfrm>
            <a:off x="5204102" y="4044781"/>
            <a:ext cx="176784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Short Description /TRL</a:t>
            </a:r>
          </a:p>
        </p:txBody>
      </p:sp>
    </p:spTree>
    <p:extLst>
      <p:ext uri="{BB962C8B-B14F-4D97-AF65-F5344CB8AC3E}">
        <p14:creationId xmlns:p14="http://schemas.microsoft.com/office/powerpoint/2010/main" val="3545651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00B0F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ECCF3"/>
      </a:hlink>
      <a:folHlink>
        <a:srgbClr val="7F7F7F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duct Roadmap01_SB - v1" id="{1F91B584-3B8B-4C0D-AAE1-A7B5A7169F40}" vid="{5016F837-D8EE-45A3-B75D-268F1C93E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7" ma:contentTypeDescription="Create a new document." ma:contentTypeScope="" ma:versionID="71aff31462b4074963b8c698d1c1c68f">
  <xsd:schema xmlns:xsd="http://www.w3.org/2001/XMLSchema" xmlns:xs="http://www.w3.org/2001/XMLSchema" xmlns:p="http://schemas.microsoft.com/office/2006/metadata/properties" xmlns:ns2="6dc4bcd6-49db-4c07-9060-8acfc67cef9f" xmlns:ns3="fb0879af-3eba-417a-a55a-ffe6dcd6ca77" targetNamespace="http://schemas.microsoft.com/office/2006/metadata/properties" ma:root="true" ma:fieldsID="e3831fb232ece3fdb834cba9867a0e69" ns2:_="" ns3:_=""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B0BFC8-0A8B-4BBB-ABD5-CF41F955155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9845EAA-D5AC-4DCF-8343-9F287406F9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08D1AE-73B5-430E-B68E-A4A85808E0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Roadmap Template</Template>
  <TotalTime>605</TotalTime>
  <Words>129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Implementation Roadmap – Starting Projects</vt:lpstr>
      <vt:lpstr>Implementation Roadmap – Path to Implementation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Roadmap</dc:title>
  <dc:creator>Schneider, Ryan</dc:creator>
  <cp:lastModifiedBy>Smitherman, Mark</cp:lastModifiedBy>
  <cp:revision>23</cp:revision>
  <dcterms:created xsi:type="dcterms:W3CDTF">2023-02-17T20:04:49Z</dcterms:created>
  <dcterms:modified xsi:type="dcterms:W3CDTF">2023-04-13T15:06:36Z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