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6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4502" r:id="rId2"/>
    <p:sldMasterId id="2147486074" r:id="rId3"/>
    <p:sldMasterId id="2147486079" r:id="rId4"/>
    <p:sldMasterId id="2147486087" r:id="rId5"/>
    <p:sldMasterId id="2147486095" r:id="rId6"/>
    <p:sldMasterId id="2147486103" r:id="rId7"/>
  </p:sldMasterIdLst>
  <p:notesMasterIdLst>
    <p:notesMasterId r:id="rId22"/>
  </p:notesMasterIdLst>
  <p:handoutMasterIdLst>
    <p:handoutMasterId r:id="rId23"/>
  </p:handoutMasterIdLst>
  <p:sldIdLst>
    <p:sldId id="1126" r:id="rId8"/>
    <p:sldId id="1160" r:id="rId9"/>
    <p:sldId id="1196" r:id="rId10"/>
    <p:sldId id="1206" r:id="rId11"/>
    <p:sldId id="1187" r:id="rId12"/>
    <p:sldId id="1192" r:id="rId13"/>
    <p:sldId id="1183" r:id="rId14"/>
    <p:sldId id="1203" r:id="rId15"/>
    <p:sldId id="1204" r:id="rId16"/>
    <p:sldId id="1205" r:id="rId17"/>
    <p:sldId id="1193" r:id="rId18"/>
    <p:sldId id="1176" r:id="rId19"/>
    <p:sldId id="1202" r:id="rId20"/>
    <p:sldId id="1177" r:id="rId21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72">
          <p15:clr>
            <a:srgbClr val="A4A3A4"/>
          </p15:clr>
        </p15:guide>
        <p15:guide id="2" pos="20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FF99"/>
    <a:srgbClr val="867DFF"/>
    <a:srgbClr val="8F75FF"/>
    <a:srgbClr val="FFFF00"/>
    <a:srgbClr val="8C96F8"/>
    <a:srgbClr val="8C90FC"/>
    <a:srgbClr val="A7A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5" autoAdjust="0"/>
    <p:restoredTop sz="98654" autoAdjust="0"/>
  </p:normalViewPr>
  <p:slideViewPr>
    <p:cSldViewPr snapToGrid="0">
      <p:cViewPr varScale="1">
        <p:scale>
          <a:sx n="70" d="100"/>
          <a:sy n="70" d="100"/>
        </p:scale>
        <p:origin x="1000" y="48"/>
      </p:cViewPr>
      <p:guideLst>
        <p:guide orient="horz" pos="672"/>
        <p:guide pos="2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784" y="988"/>
      </p:cViewPr>
      <p:guideLst>
        <p:guide orient="horz" pos="2931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302" cy="46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13" tIns="45758" rIns="91513" bIns="45758" numCol="1" anchor="t" anchorCtr="0" compatLnSpc="1">
            <a:prstTxWarp prst="textNoShape">
              <a:avLst/>
            </a:prstTxWarp>
          </a:bodyPr>
          <a:lstStyle>
            <a:lvl1pPr defTabSz="916248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600" y="0"/>
            <a:ext cx="3044302" cy="46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13" tIns="45758" rIns="91513" bIns="45758" numCol="1" anchor="t" anchorCtr="0" compatLnSpc="1">
            <a:prstTxWarp prst="textNoShape">
              <a:avLst/>
            </a:prstTxWarp>
          </a:bodyPr>
          <a:lstStyle>
            <a:lvl1pPr algn="r" defTabSz="916248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1750"/>
            <a:ext cx="3044302" cy="46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13" tIns="45758" rIns="91513" bIns="45758" numCol="1" anchor="b" anchorCtr="0" compatLnSpc="1">
            <a:prstTxWarp prst="textNoShape">
              <a:avLst/>
            </a:prstTxWarp>
          </a:bodyPr>
          <a:lstStyle>
            <a:lvl1pPr defTabSz="916248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600" y="8841750"/>
            <a:ext cx="3044302" cy="46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13" tIns="45758" rIns="91513" bIns="45758" numCol="1" anchor="b" anchorCtr="0" compatLnSpc="1">
            <a:prstTxWarp prst="textNoShape">
              <a:avLst/>
            </a:prstTxWarp>
          </a:bodyPr>
          <a:lstStyle>
            <a:lvl1pPr algn="r" defTabSz="916248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9A369D8-4FC1-4EC5-879F-445759E855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92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302" cy="46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13" tIns="45758" rIns="91513" bIns="45758" numCol="1" anchor="t" anchorCtr="0" compatLnSpc="1">
            <a:prstTxWarp prst="textNoShape">
              <a:avLst/>
            </a:prstTxWarp>
          </a:bodyPr>
          <a:lstStyle>
            <a:lvl1pPr defTabSz="916248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600" y="0"/>
            <a:ext cx="3044302" cy="46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13" tIns="45758" rIns="91513" bIns="45758" numCol="1" anchor="t" anchorCtr="0" compatLnSpc="1">
            <a:prstTxWarp prst="textNoShape">
              <a:avLst/>
            </a:prstTxWarp>
          </a:bodyPr>
          <a:lstStyle>
            <a:lvl1pPr algn="r" defTabSz="916248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071" y="4422982"/>
            <a:ext cx="5618959" cy="418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13" tIns="45758" rIns="91513" bIns="457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1750"/>
            <a:ext cx="3044302" cy="46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13" tIns="45758" rIns="91513" bIns="45758" numCol="1" anchor="b" anchorCtr="0" compatLnSpc="1">
            <a:prstTxWarp prst="textNoShape">
              <a:avLst/>
            </a:prstTxWarp>
          </a:bodyPr>
          <a:lstStyle>
            <a:lvl1pPr defTabSz="916248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600" y="8841750"/>
            <a:ext cx="3044302" cy="46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13" tIns="45758" rIns="91513" bIns="45758" numCol="1" anchor="b" anchorCtr="0" compatLnSpc="1">
            <a:prstTxWarp prst="textNoShape">
              <a:avLst/>
            </a:prstTxWarp>
          </a:bodyPr>
          <a:lstStyle>
            <a:lvl1pPr algn="r" defTabSz="916248">
              <a:defRPr sz="11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16C46DE-0610-41BE-A843-ECE36E6F6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388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86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769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027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7142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067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55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165" indent="-285833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331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664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997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5329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2662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995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7328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BF3CFC-B6A8-4019-8A18-A1D843FD8210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165" indent="-285833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331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664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997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5329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2662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995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7328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BF3CFC-B6A8-4019-8A18-A1D843FD8210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2975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165" indent="-285833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331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664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997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5329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2662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995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7328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BF3CFC-B6A8-4019-8A18-A1D843FD8210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44292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3165" indent="-285833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331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664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997" indent="-228666" defTabSz="928957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5329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2662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995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7328" indent="-228666" defTabSz="92895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0BF3CFC-B6A8-4019-8A18-A1D843FD8210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25685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74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246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31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6C46DE-0610-41BE-A843-ECE36E6F6FC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25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5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6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3801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41275" y="65325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3476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3657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7151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Picture 12" descr="navsea-colo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8175" y="7938"/>
            <a:ext cx="8229600" cy="687387"/>
          </a:xfrm>
          <a:prstGeom prst="rect">
            <a:avLst/>
          </a:prstGeom>
        </p:spPr>
        <p:txBody>
          <a:bodyPr/>
          <a:lstStyle>
            <a:lvl1pPr>
              <a:defRPr sz="36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190500" y="809625"/>
            <a:ext cx="8762999" cy="5010150"/>
          </a:xfrm>
          <a:prstGeom prst="rect">
            <a:avLst/>
          </a:prstGeom>
        </p:spPr>
        <p:txBody>
          <a:bodyPr/>
          <a:lstStyle>
            <a:lvl1pPr marL="2286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1pPr>
            <a:lvl2pPr marL="571500" indent="-228600">
              <a:tabLst>
                <a:tab pos="228600" algn="l"/>
                <a:tab pos="571500" algn="l"/>
              </a:tabLst>
              <a:defRPr sz="1200">
                <a:solidFill>
                  <a:srgbClr val="002060"/>
                </a:solidFill>
              </a:defRPr>
            </a:lvl2pPr>
            <a:lvl3pPr marL="9144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3pPr>
            <a:lvl4pPr marL="1371600" indent="-228600">
              <a:tabLst>
                <a:tab pos="228600" algn="l"/>
                <a:tab pos="1371600" algn="l"/>
              </a:tabLst>
              <a:defRPr sz="1050">
                <a:solidFill>
                  <a:srgbClr val="002060"/>
                </a:solidFill>
              </a:defRPr>
            </a:lvl4pPr>
            <a:lvl5pPr marL="1828800" indent="-228600">
              <a:tabLst>
                <a:tab pos="228600" algn="l"/>
              </a:tabLst>
              <a:defRPr sz="105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077200" y="6578600"/>
            <a:ext cx="914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BCD73-818A-49A9-987E-0F2C34E74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24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9558C-4E8F-45CA-9299-3D244EB1602E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75F66-4183-48E3-A1D2-5153346A5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24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17117-6E8D-4CC4-95D8-B88A2C39C5E1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CFAF5-AA04-4289-9DFA-1BE29402B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411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404AA-11D4-44DA-8399-BE450693EDE0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93028-4081-47E3-90E3-3EED09745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44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3CD3E-C336-4D1B-AE8B-E04F4971566C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89ECF-F71D-4D92-A991-0A9FF7856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231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E81E9-CA80-452E-A04D-3638A0E9FDF4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F1751-6BF8-4476-B435-726F2D9EE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35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D152F-E713-44FA-84EB-2E9E846253E1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D55EC-6E91-4185-A2C4-5104780BF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93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15086-8AED-463B-9907-808EA1732D52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460DE-0889-4236-BFF1-15139F2E1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030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309D9-2529-4B44-90A9-A7318D0CDD20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08AA0-2CB3-472D-AED5-15BE39DD01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77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F328B-6B6A-40AB-9C8C-6475FF2369BD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AA38C-0139-44C4-A960-67BADB02C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221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228600" y="912813"/>
            <a:ext cx="8682038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333399"/>
              </a:buClr>
              <a:defRPr/>
            </a:pPr>
            <a:endParaRPr lang="en-US" sz="1400" dirty="0">
              <a:solidFill>
                <a:srgbClr val="000000"/>
              </a:solidFill>
            </a:endParaRPr>
          </a:p>
        </p:txBody>
      </p:sp>
      <p:graphicFrame>
        <p:nvGraphicFramePr>
          <p:cNvPr id="5" name="Rectangle 3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0" name="think-cell Slide" r:id="rId4" imgW="0" imgH="0" progId="TCLayout.ActiveDocument.1">
                  <p:embed/>
                </p:oleObj>
              </mc:Choice>
              <mc:Fallback>
                <p:oleObj name="think-cell Slide" r:id="rId4" imgW="0" imgH="0" progId="TCLayout.ActiveDocument.1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6157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141413" y="2346325"/>
            <a:ext cx="6861175" cy="342900"/>
          </a:xfrm>
          <a:ln algn="ctr"/>
        </p:spPr>
        <p:txBody>
          <a:bodyPr anchor="ctr"/>
          <a:lstStyle>
            <a:lvl1pPr algn="ctr">
              <a:defRPr sz="2500"/>
            </a:lvl1pPr>
          </a:lstStyle>
          <a:p>
            <a:r>
              <a:rPr lang="en-US"/>
              <a:t>Client Name: 28-pt. bold (or logo)</a:t>
            </a:r>
          </a:p>
        </p:txBody>
      </p:sp>
      <p:sp>
        <p:nvSpPr>
          <p:cNvPr id="1261573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70275"/>
            <a:ext cx="6400800" cy="220663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i="1"/>
            </a:lvl1pPr>
          </a:lstStyle>
          <a:p>
            <a:r>
              <a:rPr lang="en-US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61175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B057-2EA2-4D03-8F04-A215CCCCE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40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7564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378122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096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3801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41275" y="65325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3476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3657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7151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" name="Picture 12" descr="navsea-colo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8175" y="7938"/>
            <a:ext cx="8229600" cy="687387"/>
          </a:xfrm>
          <a:prstGeom prst="rect">
            <a:avLst/>
          </a:prstGeom>
        </p:spPr>
        <p:txBody>
          <a:bodyPr/>
          <a:lstStyle>
            <a:lvl1pPr>
              <a:defRPr sz="36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190500" y="809625"/>
            <a:ext cx="8762999" cy="5010150"/>
          </a:xfrm>
          <a:prstGeom prst="rect">
            <a:avLst/>
          </a:prstGeom>
        </p:spPr>
        <p:txBody>
          <a:bodyPr/>
          <a:lstStyle>
            <a:lvl1pPr marL="2286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1pPr>
            <a:lvl2pPr marL="571500" indent="-228600">
              <a:tabLst>
                <a:tab pos="228600" algn="l"/>
                <a:tab pos="571500" algn="l"/>
              </a:tabLst>
              <a:defRPr sz="1200">
                <a:solidFill>
                  <a:srgbClr val="002060"/>
                </a:solidFill>
              </a:defRPr>
            </a:lvl2pPr>
            <a:lvl3pPr marL="9144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3pPr>
            <a:lvl4pPr marL="1371600" indent="-228600">
              <a:tabLst>
                <a:tab pos="228600" algn="l"/>
                <a:tab pos="1371600" algn="l"/>
              </a:tabLst>
              <a:defRPr sz="1050">
                <a:solidFill>
                  <a:srgbClr val="002060"/>
                </a:solidFill>
              </a:defRPr>
            </a:lvl4pPr>
            <a:lvl5pPr marL="1828800" indent="-228600">
              <a:tabLst>
                <a:tab pos="228600" algn="l"/>
              </a:tabLst>
              <a:defRPr sz="105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077200" y="6578600"/>
            <a:ext cx="914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BCD73-818A-49A9-987E-0F2C34E74D6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598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B057-2EA2-4D03-8F04-A215CCCCE4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979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103982"/>
            <a:ext cx="8229600" cy="668337"/>
          </a:xfrm>
          <a:prstGeom prst="rect">
            <a:avLst/>
          </a:prstGeom>
        </p:spPr>
        <p:txBody>
          <a:bodyPr/>
          <a:lstStyle>
            <a:lvl1pPr>
              <a:defRPr sz="32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0DE25-8597-4C46-919C-27DD1DAEC4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7841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495B2-DC78-4C9E-8D0E-1C73C1982FD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1480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66586-0DB8-4AAE-98C8-29A88022EFC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0880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81AA7-F0DB-4531-8D1E-2DE57FCB78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4121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85A5-AC6C-4E69-ABB2-7E52214B03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632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103982"/>
            <a:ext cx="8229600" cy="668337"/>
          </a:xfrm>
          <a:prstGeom prst="rect">
            <a:avLst/>
          </a:prstGeom>
        </p:spPr>
        <p:txBody>
          <a:bodyPr/>
          <a:lstStyle>
            <a:lvl1pPr>
              <a:defRPr sz="32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0DE25-8597-4C46-919C-27DD1DAEC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990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3801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41275" y="65325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3476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3657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7151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" name="Picture 12" descr="navsea-colo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8175" y="7938"/>
            <a:ext cx="8229600" cy="687387"/>
          </a:xfrm>
          <a:prstGeom prst="rect">
            <a:avLst/>
          </a:prstGeom>
        </p:spPr>
        <p:txBody>
          <a:bodyPr/>
          <a:lstStyle>
            <a:lvl1pPr>
              <a:defRPr sz="36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190500" y="809625"/>
            <a:ext cx="8762999" cy="5010150"/>
          </a:xfrm>
          <a:prstGeom prst="rect">
            <a:avLst/>
          </a:prstGeom>
        </p:spPr>
        <p:txBody>
          <a:bodyPr/>
          <a:lstStyle>
            <a:lvl1pPr marL="2286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1pPr>
            <a:lvl2pPr marL="571500" indent="-228600">
              <a:tabLst>
                <a:tab pos="228600" algn="l"/>
                <a:tab pos="571500" algn="l"/>
              </a:tabLst>
              <a:defRPr sz="1200">
                <a:solidFill>
                  <a:srgbClr val="002060"/>
                </a:solidFill>
              </a:defRPr>
            </a:lvl2pPr>
            <a:lvl3pPr marL="9144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3pPr>
            <a:lvl4pPr marL="1371600" indent="-228600">
              <a:tabLst>
                <a:tab pos="228600" algn="l"/>
                <a:tab pos="1371600" algn="l"/>
              </a:tabLst>
              <a:defRPr sz="1050">
                <a:solidFill>
                  <a:srgbClr val="002060"/>
                </a:solidFill>
              </a:defRPr>
            </a:lvl4pPr>
            <a:lvl5pPr marL="1828800" indent="-228600">
              <a:tabLst>
                <a:tab pos="228600" algn="l"/>
              </a:tabLst>
              <a:defRPr sz="105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077200" y="6578600"/>
            <a:ext cx="914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BCD73-818A-49A9-987E-0F2C34E74D6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738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B057-2EA2-4D03-8F04-A215CCCCE4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19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103982"/>
            <a:ext cx="8229600" cy="668337"/>
          </a:xfrm>
          <a:prstGeom prst="rect">
            <a:avLst/>
          </a:prstGeom>
        </p:spPr>
        <p:txBody>
          <a:bodyPr/>
          <a:lstStyle>
            <a:lvl1pPr>
              <a:defRPr sz="32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0DE25-8597-4C46-919C-27DD1DAEC4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1355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495B2-DC78-4C9E-8D0E-1C73C1982FD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3145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66586-0DB8-4AAE-98C8-29A88022EFC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2280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81AA7-F0DB-4531-8D1E-2DE57FCB78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9659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85A5-AC6C-4E69-ABB2-7E52214B03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736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3801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41275" y="65325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3476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3657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7151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" name="Picture 12" descr="navsea-colo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8175" y="7938"/>
            <a:ext cx="8229600" cy="687387"/>
          </a:xfrm>
          <a:prstGeom prst="rect">
            <a:avLst/>
          </a:prstGeom>
        </p:spPr>
        <p:txBody>
          <a:bodyPr/>
          <a:lstStyle>
            <a:lvl1pPr>
              <a:defRPr sz="36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190500" y="809625"/>
            <a:ext cx="8762999" cy="5010150"/>
          </a:xfrm>
          <a:prstGeom prst="rect">
            <a:avLst/>
          </a:prstGeom>
        </p:spPr>
        <p:txBody>
          <a:bodyPr/>
          <a:lstStyle>
            <a:lvl1pPr marL="2286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1pPr>
            <a:lvl2pPr marL="571500" indent="-228600">
              <a:tabLst>
                <a:tab pos="228600" algn="l"/>
                <a:tab pos="571500" algn="l"/>
              </a:tabLst>
              <a:defRPr sz="1200">
                <a:solidFill>
                  <a:srgbClr val="002060"/>
                </a:solidFill>
              </a:defRPr>
            </a:lvl2pPr>
            <a:lvl3pPr marL="9144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3pPr>
            <a:lvl4pPr marL="1371600" indent="-228600">
              <a:tabLst>
                <a:tab pos="228600" algn="l"/>
                <a:tab pos="1371600" algn="l"/>
              </a:tabLst>
              <a:defRPr sz="1050">
                <a:solidFill>
                  <a:srgbClr val="002060"/>
                </a:solidFill>
              </a:defRPr>
            </a:lvl4pPr>
            <a:lvl5pPr marL="1828800" indent="-228600">
              <a:tabLst>
                <a:tab pos="228600" algn="l"/>
              </a:tabLst>
              <a:defRPr sz="105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077200" y="6578600"/>
            <a:ext cx="914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BCD73-818A-49A9-987E-0F2C34E74D6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438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B057-2EA2-4D03-8F04-A215CCCCE4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407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103982"/>
            <a:ext cx="8229600" cy="668337"/>
          </a:xfrm>
          <a:prstGeom prst="rect">
            <a:avLst/>
          </a:prstGeom>
        </p:spPr>
        <p:txBody>
          <a:bodyPr/>
          <a:lstStyle>
            <a:lvl1pPr>
              <a:defRPr sz="32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0DE25-8597-4C46-919C-27DD1DAEC4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675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495B2-DC78-4C9E-8D0E-1C73C1982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412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495B2-DC78-4C9E-8D0E-1C73C1982FD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5224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66586-0DB8-4AAE-98C8-29A88022EFC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14740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81AA7-F0DB-4531-8D1E-2DE57FCB78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01868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85A5-AC6C-4E69-ABB2-7E52214B03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02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3801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41275" y="65325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3476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3657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0" y="67151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" name="Picture 12" descr="navsea-colo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8175" y="7938"/>
            <a:ext cx="8229600" cy="687387"/>
          </a:xfrm>
          <a:prstGeom prst="rect">
            <a:avLst/>
          </a:prstGeom>
        </p:spPr>
        <p:txBody>
          <a:bodyPr/>
          <a:lstStyle>
            <a:lvl1pPr>
              <a:defRPr sz="36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190500" y="809625"/>
            <a:ext cx="8762999" cy="5010150"/>
          </a:xfrm>
          <a:prstGeom prst="rect">
            <a:avLst/>
          </a:prstGeom>
        </p:spPr>
        <p:txBody>
          <a:bodyPr/>
          <a:lstStyle>
            <a:lvl1pPr marL="2286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1pPr>
            <a:lvl2pPr marL="571500" indent="-228600">
              <a:tabLst>
                <a:tab pos="228600" algn="l"/>
                <a:tab pos="571500" algn="l"/>
              </a:tabLst>
              <a:defRPr sz="1200">
                <a:solidFill>
                  <a:srgbClr val="002060"/>
                </a:solidFill>
              </a:defRPr>
            </a:lvl2pPr>
            <a:lvl3pPr marL="914400" indent="-228600">
              <a:tabLst>
                <a:tab pos="228600" algn="l"/>
              </a:tabLst>
              <a:defRPr sz="1400">
                <a:solidFill>
                  <a:srgbClr val="002060"/>
                </a:solidFill>
              </a:defRPr>
            </a:lvl3pPr>
            <a:lvl4pPr marL="1371600" indent="-228600">
              <a:tabLst>
                <a:tab pos="228600" algn="l"/>
                <a:tab pos="1371600" algn="l"/>
              </a:tabLst>
              <a:defRPr sz="1050">
                <a:solidFill>
                  <a:srgbClr val="002060"/>
                </a:solidFill>
              </a:defRPr>
            </a:lvl4pPr>
            <a:lvl5pPr marL="1828800" indent="-228600">
              <a:tabLst>
                <a:tab pos="228600" algn="l"/>
              </a:tabLst>
              <a:defRPr sz="105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077200" y="6578600"/>
            <a:ext cx="9144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BCD73-818A-49A9-987E-0F2C34E74D6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421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B057-2EA2-4D03-8F04-A215CCCCE4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3368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103982"/>
            <a:ext cx="8229600" cy="668337"/>
          </a:xfrm>
          <a:prstGeom prst="rect">
            <a:avLst/>
          </a:prstGeom>
        </p:spPr>
        <p:txBody>
          <a:bodyPr/>
          <a:lstStyle>
            <a:lvl1pPr>
              <a:defRPr sz="3200" b="1" i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0DE25-8597-4C46-919C-27DD1DAEC4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43117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495B2-DC78-4C9E-8D0E-1C73C1982FD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29468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66586-0DB8-4AAE-98C8-29A88022EFC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413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81AA7-F0DB-4531-8D1E-2DE57FCB78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00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66586-0DB8-4AAE-98C8-29A88022E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704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85A5-AC6C-4E69-ABB2-7E52214B03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455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81AA7-F0DB-4531-8D1E-2DE57FCB7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6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685A5-AC6C-4E69-ABB2-7E52214B0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26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A8F5C-F3F5-4B15-B000-9176DA09A358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7E00E-89F9-43FF-96BF-EF6F44AC7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03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68059-5E67-4EB4-8B44-A8B07E1B1C23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919F0-14C1-40B7-A7BD-024800B84D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21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emf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5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image" Target="../media/image3.emf"/><Relationship Id="rId5" Type="http://schemas.openxmlformats.org/officeDocument/2006/relationships/slideLayout" Target="../slideLayouts/slideLayout27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1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image" Target="../media/image3.emf"/><Relationship Id="rId5" Type="http://schemas.openxmlformats.org/officeDocument/2006/relationships/slideLayout" Target="../slideLayouts/slideLayout34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33.xml"/><Relationship Id="rId9" Type="http://schemas.openxmlformats.org/officeDocument/2006/relationships/image" Target="../media/image1.emf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image" Target="../media/image3.emf"/><Relationship Id="rId5" Type="http://schemas.openxmlformats.org/officeDocument/2006/relationships/slideLayout" Target="../slideLayouts/slideLayout41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0.xml"/><Relationship Id="rId9" Type="http://schemas.openxmlformats.org/officeDocument/2006/relationships/image" Target="../media/image1.emf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image" Target="../media/image3.emf"/><Relationship Id="rId5" Type="http://schemas.openxmlformats.org/officeDocument/2006/relationships/slideLayout" Target="../slideLayouts/slideLayout48.xml"/><Relationship Id="rId10" Type="http://schemas.openxmlformats.org/officeDocument/2006/relationships/image" Target="../media/image2.emf"/><Relationship Id="rId4" Type="http://schemas.openxmlformats.org/officeDocument/2006/relationships/slideLayout" Target="../slideLayouts/slideLayout47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6167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 Unicode MS" pitchFamily="34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8003C53A-36B4-41CA-ABA5-78C4962C1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7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28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9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30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31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2" name="Picture 12" descr="navsea-colo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304925" y="76200"/>
            <a:ext cx="7153275" cy="598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4" name="Text Placeholder 9"/>
          <p:cNvSpPr>
            <a:spLocks noGrp="1"/>
          </p:cNvSpPr>
          <p:nvPr>
            <p:ph type="body" idx="1"/>
          </p:nvPr>
        </p:nvSpPr>
        <p:spPr bwMode="auto">
          <a:xfrm>
            <a:off x="142875" y="809625"/>
            <a:ext cx="8801100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33072" y="6635876"/>
            <a:ext cx="45897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DISTRIBUTION STATEMENT A. Approved for public release. Distribution is unlimited.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73" r:id="rId1"/>
    <p:sldLayoutId id="2147486056" r:id="rId2"/>
    <p:sldLayoutId id="2147486057" r:id="rId3"/>
    <p:sldLayoutId id="2147486058" r:id="rId4"/>
    <p:sldLayoutId id="2147486059" r:id="rId5"/>
    <p:sldLayoutId id="2147486060" r:id="rId6"/>
    <p:sldLayoutId id="2147486061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300">
          <a:solidFill>
            <a:srgbClr val="00206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rgbClr val="00206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rgbClr val="00206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rgbClr val="00206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5775" y="19050"/>
            <a:ext cx="8229600" cy="485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963D39C-94FC-4114-9B35-5C1DC52339B2}" type="datetime1">
              <a:rPr lang="en-US"/>
              <a:pPr>
                <a:defRPr/>
              </a:pPr>
              <a:t>7/16/2023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5FA4D8A-1B3E-41EE-AAA2-CF3238D3B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062" r:id="rId1"/>
    <p:sldLayoutId id="2147486063" r:id="rId2"/>
    <p:sldLayoutId id="2147486064" r:id="rId3"/>
    <p:sldLayoutId id="2147486065" r:id="rId4"/>
    <p:sldLayoutId id="2147486066" r:id="rId5"/>
    <p:sldLayoutId id="2147486067" r:id="rId6"/>
    <p:sldLayoutId id="2147486068" r:id="rId7"/>
    <p:sldLayoutId id="2147486069" r:id="rId8"/>
    <p:sldLayoutId id="2147486070" r:id="rId9"/>
    <p:sldLayoutId id="2147486071" r:id="rId10"/>
    <p:sldLayoutId id="214748607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 kern="1200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546" name="Line 2"/>
          <p:cNvSpPr>
            <a:spLocks noChangeShapeType="1"/>
          </p:cNvSpPr>
          <p:nvPr/>
        </p:nvSpPr>
        <p:spPr bwMode="auto">
          <a:xfrm>
            <a:off x="246063" y="457200"/>
            <a:ext cx="866933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333399"/>
              </a:buClr>
              <a:defRPr/>
            </a:pP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596900"/>
            <a:ext cx="8647112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mtClean="0"/>
              <a:t>Headline: (</a:t>
            </a:r>
            <a:r>
              <a:rPr lang="en-US" smtClean="0"/>
              <a:t>24</a:t>
            </a:r>
            <a:r>
              <a:rPr lang="pt-BR" smtClean="0"/>
              <a:t> pt.) Arial bold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063" y="2092325"/>
            <a:ext cx="8647112" cy="26447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smtClean="0"/>
              <a:t>Text: 16-pt. Arial with Wingdings square square bullet 100%</a:t>
            </a:r>
          </a:p>
          <a:p>
            <a:pPr lvl="1"/>
            <a:r>
              <a:rPr lang="pt-BR" smtClean="0"/>
              <a:t>Second-level bullet — Arial round</a:t>
            </a:r>
          </a:p>
          <a:p>
            <a:pPr lvl="2"/>
            <a:r>
              <a:rPr lang="pt-BR" smtClean="0"/>
              <a:t>Third-level bullet — Arial Em dash</a:t>
            </a:r>
          </a:p>
          <a:p>
            <a:pPr lvl="3"/>
            <a:r>
              <a:rPr lang="pt-BR" smtClean="0"/>
              <a:t>Fourth-level bullet — Arial Em dash</a:t>
            </a:r>
          </a:p>
          <a:p>
            <a:pPr lvl="4"/>
            <a:r>
              <a:rPr lang="pt-BR" smtClean="0"/>
              <a:t>xx</a:t>
            </a:r>
          </a:p>
          <a:p>
            <a:pPr lvl="0"/>
            <a:r>
              <a:rPr lang="pt-BR" smtClean="0"/>
              <a:t>Text: </a:t>
            </a:r>
            <a:r>
              <a:rPr lang="en-US" smtClean="0"/>
              <a:t>16</a:t>
            </a:r>
            <a:r>
              <a:rPr lang="pt-BR" smtClean="0"/>
              <a:t> pt. Arial, plain text sentence case</a:t>
            </a:r>
          </a:p>
          <a:p>
            <a:pPr lvl="1"/>
            <a:r>
              <a:rPr lang="pt-BR" smtClean="0"/>
              <a:t>Second-level bullet</a:t>
            </a:r>
          </a:p>
          <a:p>
            <a:pPr lvl="2"/>
            <a:r>
              <a:rPr lang="pt-BR" smtClean="0"/>
              <a:t>Third-level bullet</a:t>
            </a:r>
          </a:p>
          <a:p>
            <a:pPr lvl="3"/>
            <a:r>
              <a:rPr lang="pt-BR" smtClean="0"/>
              <a:t>Fourth-level bullet</a:t>
            </a:r>
          </a:p>
        </p:txBody>
      </p:sp>
      <p:sp>
        <p:nvSpPr>
          <p:cNvPr id="1260549" name="Rectangle 5"/>
          <p:cNvSpPr>
            <a:spLocks noChangeArrowheads="1"/>
          </p:cNvSpPr>
          <p:nvPr/>
        </p:nvSpPr>
        <p:spPr bwMode="auto">
          <a:xfrm>
            <a:off x="8650288" y="6705600"/>
            <a:ext cx="265112" cy="136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defRPr/>
            </a:pPr>
            <a:fld id="{682F847E-0108-4C34-9ACF-31B9A344EB0A}" type="slidenum">
              <a:rPr lang="en-US">
                <a:solidFill>
                  <a:srgbClr val="77787B"/>
                </a:solidFill>
              </a:rPr>
              <a:pPr algn="r" eaLnBrk="0" hangingPunct="0">
                <a:defRPr/>
              </a:pPr>
              <a:t>‹#›</a:t>
            </a:fld>
            <a:endParaRPr lang="en-US" dirty="0">
              <a:solidFill>
                <a:srgbClr val="77787B"/>
              </a:solidFill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6063" y="0"/>
            <a:ext cx="1036637" cy="4714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5352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75" r:id="rId1"/>
    <p:sldLayoutId id="2147486076" r:id="rId2"/>
    <p:sldLayoutId id="2147486077" r:id="rId3"/>
    <p:sldLayoutId id="2147486078" r:id="rId4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268288" indent="-268288" algn="l" rtl="0" eaLnBrk="0" fontAlgn="base" hangingPunct="0">
        <a:lnSpc>
          <a:spcPct val="90000"/>
        </a:lnSpc>
        <a:spcBef>
          <a:spcPct val="90000"/>
        </a:spcBef>
        <a:spcAft>
          <a:spcPct val="0"/>
        </a:spcAft>
        <a:buClr>
          <a:srgbClr val="333399"/>
        </a:buClr>
        <a:buFont typeface="Wingdings" pitchFamily="2" charset="2"/>
        <a:buChar char="n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60375" indent="-1905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333399"/>
        </a:buClr>
        <a:buFont typeface="Arial" charset="0"/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625475" indent="-163513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333399"/>
        </a:buClr>
        <a:buFont typeface="Arial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795338" indent="-168275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333399"/>
        </a:buClr>
        <a:buFont typeface="Arial" charset="0"/>
        <a:buChar char="-"/>
        <a:defRPr sz="1600">
          <a:solidFill>
            <a:schemeClr val="tx1"/>
          </a:solidFill>
          <a:latin typeface="+mn-lt"/>
          <a:cs typeface="+mn-cs"/>
        </a:defRPr>
      </a:lvl4pPr>
      <a:lvl5pPr marL="957263" indent="-160338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333399"/>
        </a:buClr>
        <a:buFont typeface="Arial" charset="0"/>
        <a:buChar char="­"/>
        <a:defRPr sz="1600">
          <a:solidFill>
            <a:schemeClr val="tx1"/>
          </a:solidFill>
          <a:latin typeface="+mn-lt"/>
          <a:cs typeface="+mn-cs"/>
        </a:defRPr>
      </a:lvl5pPr>
      <a:lvl6pPr marL="1414463" indent="-160338" algn="l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99"/>
        </a:buClr>
        <a:buFont typeface="Arial" charset="0"/>
        <a:buChar char="­"/>
        <a:defRPr sz="1600">
          <a:solidFill>
            <a:schemeClr val="tx1"/>
          </a:solidFill>
          <a:latin typeface="+mn-lt"/>
          <a:cs typeface="+mn-cs"/>
        </a:defRPr>
      </a:lvl6pPr>
      <a:lvl7pPr marL="1871663" indent="-160338" algn="l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99"/>
        </a:buClr>
        <a:buFont typeface="Arial" charset="0"/>
        <a:buChar char="­"/>
        <a:defRPr sz="1600">
          <a:solidFill>
            <a:schemeClr val="tx1"/>
          </a:solidFill>
          <a:latin typeface="+mn-lt"/>
          <a:cs typeface="+mn-cs"/>
        </a:defRPr>
      </a:lvl7pPr>
      <a:lvl8pPr marL="2328863" indent="-160338" algn="l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99"/>
        </a:buClr>
        <a:buFont typeface="Arial" charset="0"/>
        <a:buChar char="­"/>
        <a:defRPr sz="1600">
          <a:solidFill>
            <a:schemeClr val="tx1"/>
          </a:solidFill>
          <a:latin typeface="+mn-lt"/>
          <a:cs typeface="+mn-cs"/>
        </a:defRPr>
      </a:lvl8pPr>
      <a:lvl9pPr marL="2786063" indent="-160338" algn="l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333399"/>
        </a:buClr>
        <a:buFont typeface="Arial" charset="0"/>
        <a:buChar char="­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6167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 Unicode MS" pitchFamily="34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8003C53A-36B4-41CA-ABA5-78C4962C10F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7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28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9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30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31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2" name="Picture 12" descr="navsea-colo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304925" y="76200"/>
            <a:ext cx="7153275" cy="598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4" name="Text Placeholder 9"/>
          <p:cNvSpPr>
            <a:spLocks noGrp="1"/>
          </p:cNvSpPr>
          <p:nvPr>
            <p:ph type="body" idx="1"/>
          </p:nvPr>
        </p:nvSpPr>
        <p:spPr bwMode="auto">
          <a:xfrm>
            <a:off x="142875" y="809625"/>
            <a:ext cx="8801100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33072" y="6635876"/>
            <a:ext cx="45897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DISTRIBUTION STATEMENT A. Approved for public release. Distribution is unlimited.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49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80" r:id="rId1"/>
    <p:sldLayoutId id="2147486081" r:id="rId2"/>
    <p:sldLayoutId id="2147486082" r:id="rId3"/>
    <p:sldLayoutId id="2147486083" r:id="rId4"/>
    <p:sldLayoutId id="2147486084" r:id="rId5"/>
    <p:sldLayoutId id="2147486085" r:id="rId6"/>
    <p:sldLayoutId id="2147486086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300">
          <a:solidFill>
            <a:srgbClr val="00206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rgbClr val="00206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rgbClr val="00206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rgbClr val="00206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6167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 Unicode MS" pitchFamily="34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8003C53A-36B4-41CA-ABA5-78C4962C10F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7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28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9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30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31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2" name="Picture 12" descr="navsea-colo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304925" y="76200"/>
            <a:ext cx="7153275" cy="598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4" name="Text Placeholder 9"/>
          <p:cNvSpPr>
            <a:spLocks noGrp="1"/>
          </p:cNvSpPr>
          <p:nvPr>
            <p:ph type="body" idx="1"/>
          </p:nvPr>
        </p:nvSpPr>
        <p:spPr bwMode="auto">
          <a:xfrm>
            <a:off x="142875" y="809625"/>
            <a:ext cx="8801100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33072" y="6635876"/>
            <a:ext cx="45897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DISTRIBUTION STATEMENT A. Approved for public release. Distribution is unlimited.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84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88" r:id="rId1"/>
    <p:sldLayoutId id="2147486089" r:id="rId2"/>
    <p:sldLayoutId id="2147486090" r:id="rId3"/>
    <p:sldLayoutId id="2147486091" r:id="rId4"/>
    <p:sldLayoutId id="2147486092" r:id="rId5"/>
    <p:sldLayoutId id="2147486093" r:id="rId6"/>
    <p:sldLayoutId id="2147486094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300">
          <a:solidFill>
            <a:srgbClr val="00206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rgbClr val="00206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rgbClr val="00206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rgbClr val="00206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6167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 Unicode MS" pitchFamily="34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8003C53A-36B4-41CA-ABA5-78C4962C10F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7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28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9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30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31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2" name="Picture 12" descr="navsea-colo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304925" y="76200"/>
            <a:ext cx="7153275" cy="598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4" name="Text Placeholder 9"/>
          <p:cNvSpPr>
            <a:spLocks noGrp="1"/>
          </p:cNvSpPr>
          <p:nvPr>
            <p:ph type="body" idx="1"/>
          </p:nvPr>
        </p:nvSpPr>
        <p:spPr bwMode="auto">
          <a:xfrm>
            <a:off x="142875" y="809625"/>
            <a:ext cx="8801100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33072" y="6635876"/>
            <a:ext cx="45897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DISTRIBUTION STATEMENT A. Approved for public release. Distribution is unlimited.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64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096" r:id="rId1"/>
    <p:sldLayoutId id="2147486097" r:id="rId2"/>
    <p:sldLayoutId id="2147486098" r:id="rId3"/>
    <p:sldLayoutId id="2147486099" r:id="rId4"/>
    <p:sldLayoutId id="2147486100" r:id="rId5"/>
    <p:sldLayoutId id="2147486101" r:id="rId6"/>
    <p:sldLayoutId id="2147486102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300">
          <a:solidFill>
            <a:srgbClr val="00206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rgbClr val="00206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rgbClr val="00206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rgbClr val="00206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616700"/>
            <a:ext cx="914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 Unicode MS" pitchFamily="34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8003C53A-36B4-41CA-ABA5-78C4962C10F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7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28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29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30" name="Picture 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031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2" name="Picture 12" descr="navsea-colo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1304925" y="76200"/>
            <a:ext cx="7153275" cy="5984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4" name="Text Placeholder 9"/>
          <p:cNvSpPr>
            <a:spLocks noGrp="1"/>
          </p:cNvSpPr>
          <p:nvPr>
            <p:ph type="body" idx="1"/>
          </p:nvPr>
        </p:nvSpPr>
        <p:spPr bwMode="auto">
          <a:xfrm>
            <a:off x="142875" y="809625"/>
            <a:ext cx="8801100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33072" y="6635876"/>
            <a:ext cx="45897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DISTRIBUTION STATEMENT A. Approved for public release. Distribution is unlimited.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2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04" r:id="rId1"/>
    <p:sldLayoutId id="2147486105" r:id="rId2"/>
    <p:sldLayoutId id="2147486106" r:id="rId3"/>
    <p:sldLayoutId id="2147486107" r:id="rId4"/>
    <p:sldLayoutId id="2147486108" r:id="rId5"/>
    <p:sldLayoutId id="2147486109" r:id="rId6"/>
    <p:sldLayoutId id="2147486110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rgbClr val="00206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0099"/>
          </a:solidFill>
          <a:latin typeface="Arial Unicode MS" pitchFamily="34" charset="-128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300">
          <a:solidFill>
            <a:srgbClr val="00206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rgbClr val="00206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rgbClr val="00206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000">
          <a:solidFill>
            <a:srgbClr val="00206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2625" y="166858"/>
            <a:ext cx="7772400" cy="2769577"/>
          </a:xfrm>
        </p:spPr>
        <p:txBody>
          <a:bodyPr>
            <a:normAutofit/>
          </a:bodyPr>
          <a:lstStyle/>
          <a:p>
            <a:r>
              <a:rPr lang="en-US" sz="2400" dirty="0">
                <a:effectLst/>
              </a:rPr>
              <a:t>NAVSEA </a:t>
            </a:r>
            <a:r>
              <a:rPr lang="en-US" sz="2400" dirty="0" smtClean="0">
                <a:effectLst/>
              </a:rPr>
              <a:t>05Z3</a:t>
            </a:r>
            <a:br>
              <a:rPr lang="en-US" sz="2400" dirty="0" smtClean="0">
                <a:effectLst/>
              </a:rPr>
            </a:br>
            <a:r>
              <a:rPr lang="en-US" sz="2400" dirty="0" smtClean="0">
                <a:effectLst/>
              </a:rPr>
              <a:t/>
            </a:r>
            <a:br>
              <a:rPr lang="en-US" sz="2400" dirty="0" smtClean="0">
                <a:effectLst/>
              </a:rPr>
            </a:br>
            <a:r>
              <a:rPr lang="en-US" sz="2400" dirty="0">
                <a:effectLst/>
              </a:rPr>
              <a:t>Electrical </a:t>
            </a:r>
            <a:r>
              <a:rPr lang="en-US" sz="2400" dirty="0" smtClean="0">
                <a:effectLst/>
              </a:rPr>
              <a:t>Systems </a:t>
            </a:r>
            <a:r>
              <a:rPr lang="en-US" sz="2400" dirty="0">
                <a:effectLst/>
              </a:rPr>
              <a:t>Technical Update</a:t>
            </a:r>
            <a:endParaRPr lang="en-US" sz="2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34618" y="2416861"/>
            <a:ext cx="7616213" cy="3126883"/>
          </a:xfrm>
        </p:spPr>
        <p:txBody>
          <a:bodyPr/>
          <a:lstStyle/>
          <a:p>
            <a:r>
              <a:rPr lang="en-US" sz="2000" dirty="0" smtClean="0">
                <a:solidFill>
                  <a:srgbClr val="002060"/>
                </a:solidFill>
              </a:rPr>
              <a:t>Presented at the National Shipbuilding </a:t>
            </a:r>
            <a:r>
              <a:rPr lang="en-US" sz="2000" dirty="0">
                <a:solidFill>
                  <a:srgbClr val="002060"/>
                </a:solidFill>
              </a:rPr>
              <a:t>Research Program </a:t>
            </a:r>
            <a:endParaRPr lang="en-US" sz="2000" dirty="0" smtClean="0">
              <a:solidFill>
                <a:srgbClr val="002060"/>
              </a:solidFill>
            </a:endParaRPr>
          </a:p>
          <a:p>
            <a:r>
              <a:rPr lang="en-US" sz="2000" dirty="0">
                <a:solidFill>
                  <a:srgbClr val="002060"/>
                </a:solidFill>
              </a:rPr>
              <a:t>Electrical Technologies Panel </a:t>
            </a:r>
            <a:r>
              <a:rPr lang="en-US" sz="2000" dirty="0" smtClean="0">
                <a:solidFill>
                  <a:srgbClr val="002060"/>
                </a:solidFill>
              </a:rPr>
              <a:t>Meeting</a:t>
            </a:r>
          </a:p>
          <a:p>
            <a:r>
              <a:rPr lang="en-US" sz="2000" dirty="0" smtClean="0">
                <a:solidFill>
                  <a:srgbClr val="002060"/>
                </a:solidFill>
              </a:rPr>
              <a:t>San Diego, CA</a:t>
            </a:r>
          </a:p>
          <a:p>
            <a:endParaRPr lang="en-US" sz="2000" dirty="0">
              <a:solidFill>
                <a:srgbClr val="002060"/>
              </a:solidFill>
            </a:endParaRPr>
          </a:p>
          <a:p>
            <a:r>
              <a:rPr lang="en-US" sz="1800" dirty="0" smtClean="0">
                <a:solidFill>
                  <a:srgbClr val="002060"/>
                </a:solidFill>
              </a:rPr>
              <a:t>19 July 2023</a:t>
            </a:r>
          </a:p>
          <a:p>
            <a:endParaRPr lang="en-US" sz="2000" dirty="0">
              <a:solidFill>
                <a:srgbClr val="002060"/>
              </a:solidFill>
            </a:endParaRPr>
          </a:p>
          <a:p>
            <a:r>
              <a:rPr lang="en-US" sz="1600" dirty="0" smtClean="0">
                <a:solidFill>
                  <a:srgbClr val="002060"/>
                </a:solidFill>
              </a:rPr>
              <a:t>Christopher Nemarich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Engineering Manager</a:t>
            </a:r>
          </a:p>
          <a:p>
            <a:r>
              <a:rPr lang="en-US" sz="1200" dirty="0">
                <a:solidFill>
                  <a:srgbClr val="002060"/>
                </a:solidFill>
              </a:rPr>
              <a:t>Electrical </a:t>
            </a:r>
            <a:r>
              <a:rPr lang="en-US" sz="1200" dirty="0" smtClean="0">
                <a:solidFill>
                  <a:srgbClr val="002060"/>
                </a:solidFill>
              </a:rPr>
              <a:t>Systems, </a:t>
            </a:r>
            <a:r>
              <a:rPr lang="en-US" sz="1200" dirty="0">
                <a:solidFill>
                  <a:srgbClr val="002060"/>
                </a:solidFill>
              </a:rPr>
              <a:t>Protection, Safety, </a:t>
            </a:r>
            <a:r>
              <a:rPr lang="en-US" sz="1200" dirty="0" smtClean="0">
                <a:solidFill>
                  <a:srgbClr val="002060"/>
                </a:solidFill>
              </a:rPr>
              <a:t>Distribution, Lighting and </a:t>
            </a:r>
            <a:r>
              <a:rPr lang="en-US" sz="1200" dirty="0">
                <a:solidFill>
                  <a:srgbClr val="002060"/>
                </a:solidFill>
              </a:rPr>
              <a:t>Instrumentation – Ships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SEA </a:t>
            </a:r>
            <a:r>
              <a:rPr lang="en-US" sz="1200" dirty="0">
                <a:solidFill>
                  <a:srgbClr val="002060"/>
                </a:solidFill>
              </a:rPr>
              <a:t>05Z33</a:t>
            </a:r>
          </a:p>
          <a:p>
            <a:r>
              <a:rPr lang="en-US" sz="1200" dirty="0" smtClean="0">
                <a:solidFill>
                  <a:srgbClr val="002060"/>
                </a:solidFill>
              </a:rPr>
              <a:t>NAVAL SEA SYSTEMS COMMAND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3" name="Picture 12" descr="navsea-colo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DISTRIBUTION STATEMENT A. Approved for public release. Distribution is unlimited. </a:t>
            </a:r>
          </a:p>
        </p:txBody>
      </p:sp>
    </p:spTree>
    <p:extLst>
      <p:ext uri="{BB962C8B-B14F-4D97-AF65-F5344CB8AC3E}">
        <p14:creationId xmlns:p14="http://schemas.microsoft.com/office/powerpoint/2010/main" val="278420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6735" y="-78867"/>
            <a:ext cx="8229600" cy="6873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MIL SPECS  STANDARDS  DRAWINGS</a:t>
            </a:r>
            <a:endParaRPr lang="en-US" sz="2400" dirty="0"/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074657-7245-4254-ADCC-C16938107541}" type="slidenum">
              <a:rPr lang="en-US" altLang="en-US" sz="80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pPr eaLnBrk="1" hangingPunct="1"/>
              <a:t>10</a:t>
            </a:fld>
            <a:endParaRPr lang="en-US" altLang="en-US" sz="80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777875" y="82550"/>
            <a:ext cx="746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" y="1223680"/>
            <a:ext cx="9052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Lighting MIL-DTL-16377</a:t>
            </a:r>
          </a:p>
          <a:p>
            <a:pPr marL="457200" lvl="2"/>
            <a:endParaRPr lang="en-US" sz="1400" dirty="0"/>
          </a:p>
          <a:p>
            <a:pPr marL="0" lvl="2"/>
            <a:r>
              <a:rPr lang="en-US" sz="1800" dirty="0" smtClean="0"/>
              <a:t>Cancelled (9)</a:t>
            </a:r>
            <a:endParaRPr lang="en-US" sz="20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/>
              <a:t>MIL-F-16377/19A </a:t>
            </a:r>
            <a:r>
              <a:rPr lang="en-US" sz="1600" dirty="0" smtClean="0"/>
              <a:t>Radio Operator’s Desk 8W,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270.3 </a:t>
            </a:r>
            <a:r>
              <a:rPr lang="en-US" sz="1600" dirty="0" smtClean="0"/>
              <a:t>&amp; </a:t>
            </a:r>
            <a:r>
              <a:rPr lang="en-US" sz="1600" dirty="0"/>
              <a:t>270.4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MIL-F-16377/22A </a:t>
            </a:r>
            <a:r>
              <a:rPr lang="en-US" sz="1600" dirty="0"/>
              <a:t>General Lighting 200 </a:t>
            </a:r>
            <a:r>
              <a:rPr lang="en-US" sz="1600" dirty="0" smtClean="0"/>
              <a:t>W, </a:t>
            </a:r>
            <a:r>
              <a:rPr lang="en-US" sz="1600" dirty="0" err="1" smtClean="0"/>
              <a:t>Dripproof</a:t>
            </a:r>
            <a:r>
              <a:rPr lang="en-US" sz="1600" dirty="0" smtClean="0"/>
              <a:t> </a:t>
            </a:r>
            <a:r>
              <a:rPr lang="en-US" sz="1600" dirty="0"/>
              <a:t>15 Degrees, </a:t>
            </a:r>
            <a:r>
              <a:rPr lang="en-US" sz="1600" dirty="0" err="1" smtClean="0"/>
              <a:t>Sym</a:t>
            </a:r>
            <a:r>
              <a:rPr lang="en-US" sz="1600" dirty="0" smtClean="0"/>
              <a:t> 94.1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/>
              <a:t>MIL-F-16377/24 General Lighting, 330 </a:t>
            </a:r>
            <a:r>
              <a:rPr lang="en-US" sz="1600" dirty="0" smtClean="0"/>
              <a:t>W, </a:t>
            </a:r>
            <a:r>
              <a:rPr lang="en-US" sz="1600" dirty="0" err="1" smtClean="0"/>
              <a:t>Sym</a:t>
            </a:r>
            <a:r>
              <a:rPr lang="en-US" sz="1600" dirty="0" smtClean="0"/>
              <a:t> 66.2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MIL-F-16377/29A </a:t>
            </a:r>
            <a:r>
              <a:rPr lang="en-US" sz="1600" dirty="0"/>
              <a:t>Detail Lighting </a:t>
            </a:r>
            <a:r>
              <a:rPr lang="en-US" sz="1600" dirty="0" smtClean="0"/>
              <a:t>Boiler </a:t>
            </a:r>
            <a:r>
              <a:rPr lang="en-US" sz="1600" dirty="0"/>
              <a:t>Outer Casing </a:t>
            </a:r>
            <a:r>
              <a:rPr lang="en-US" sz="1600" dirty="0" smtClean="0"/>
              <a:t>100W, </a:t>
            </a:r>
            <a:r>
              <a:rPr lang="en-US" sz="1600" dirty="0"/>
              <a:t>Watertight,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159.1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/>
              <a:t>MIL-F-16377/37A Detail Lighting Minesweeper Bunks, 15W Nonmagnetic, </a:t>
            </a:r>
            <a:r>
              <a:rPr lang="en-US" sz="1600" dirty="0" err="1"/>
              <a:t>Sym</a:t>
            </a:r>
            <a:r>
              <a:rPr lang="en-US" sz="1600" dirty="0"/>
              <a:t> 5.1 &amp; 8.1 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/>
              <a:t>MIL-F-16377/47A Ballast &amp; Starter Box Four - 6-W or 8-W Fluorescent, T-5, Watertight, </a:t>
            </a:r>
            <a:r>
              <a:rPr lang="en-US" sz="1600" dirty="0" err="1"/>
              <a:t>Sym</a:t>
            </a:r>
            <a:r>
              <a:rPr lang="en-US" sz="1600" dirty="0"/>
              <a:t> 455 &amp; 455.1 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MIL-F-16377/50A Light Extension Small </a:t>
            </a:r>
            <a:r>
              <a:rPr lang="en-US" sz="1600" dirty="0"/>
              <a:t>Boats 25 </a:t>
            </a:r>
            <a:r>
              <a:rPr lang="en-US" sz="1600" dirty="0" smtClean="0"/>
              <a:t>W  </a:t>
            </a:r>
            <a:r>
              <a:rPr lang="en-US" sz="1600" dirty="0"/>
              <a:t>12-28 </a:t>
            </a:r>
            <a:r>
              <a:rPr lang="en-US" sz="1600" dirty="0" smtClean="0"/>
              <a:t>Volts  Watertight </a:t>
            </a:r>
            <a:r>
              <a:rPr lang="en-US" sz="1600" dirty="0" err="1" smtClean="0"/>
              <a:t>Sym</a:t>
            </a:r>
            <a:r>
              <a:rPr lang="en-US" sz="1600" dirty="0" smtClean="0"/>
              <a:t> 302.2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MIL-F-16377/51A Light </a:t>
            </a:r>
            <a:r>
              <a:rPr lang="en-US" sz="1600" dirty="0"/>
              <a:t>Extension 25 </a:t>
            </a:r>
            <a:r>
              <a:rPr lang="en-US" sz="1600" dirty="0" smtClean="0"/>
              <a:t>W </a:t>
            </a:r>
            <a:r>
              <a:rPr lang="en-US" sz="1600" dirty="0" err="1" smtClean="0"/>
              <a:t>Explosionproof</a:t>
            </a:r>
            <a:r>
              <a:rPr lang="en-US" sz="1600" dirty="0" smtClean="0"/>
              <a:t> - Watertight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290 and </a:t>
            </a:r>
            <a:r>
              <a:rPr lang="en-US" sz="1600" dirty="0" smtClean="0"/>
              <a:t>291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/>
              <a:t>MIL-F-16377/64 General Lighting, Decorative, 150 </a:t>
            </a:r>
            <a:r>
              <a:rPr lang="en-US" sz="1600" dirty="0" smtClean="0"/>
              <a:t>W </a:t>
            </a:r>
            <a:r>
              <a:rPr lang="en-US" sz="1600" dirty="0" err="1"/>
              <a:t>Dripproof</a:t>
            </a:r>
            <a:r>
              <a:rPr lang="en-US" sz="1600" dirty="0"/>
              <a:t> 15 Degrees,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67</a:t>
            </a:r>
            <a:endParaRPr lang="en-US" sz="1600" dirty="0" smtClean="0"/>
          </a:p>
          <a:p>
            <a:pPr marL="457200" lvl="2"/>
            <a:endParaRPr lang="en-US" sz="1600" dirty="0"/>
          </a:p>
          <a:p>
            <a:pPr marL="744538" lvl="2" indent="-287338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744538" lvl="2" indent="-287338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744538" lvl="2" indent="-287338">
              <a:buFont typeface="Arial" panose="020B0604020202020204" pitchFamily="34" charset="0"/>
              <a:buChar char="•"/>
            </a:pPr>
            <a:endParaRPr lang="en-US" sz="1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</p:spTree>
    <p:extLst>
      <p:ext uri="{BB962C8B-B14F-4D97-AF65-F5344CB8AC3E}">
        <p14:creationId xmlns:p14="http://schemas.microsoft.com/office/powerpoint/2010/main" val="99458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8703" y="7938"/>
            <a:ext cx="8229600" cy="6873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MIL SPECS  STANDARDS  DRAWINGS</a:t>
            </a:r>
            <a:endParaRPr lang="en-US" sz="2400" dirty="0"/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074657-7245-4254-ADCC-C16938107541}" type="slidenum">
              <a:rPr lang="en-US" altLang="en-US" sz="80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pPr eaLnBrk="1" hangingPunct="1"/>
              <a:t>11</a:t>
            </a:fld>
            <a:endParaRPr lang="en-US" altLang="en-US" sz="80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777875" y="82550"/>
            <a:ext cx="746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2513" y="1159954"/>
            <a:ext cx="8785790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2060"/>
                </a:solidFill>
              </a:rPr>
              <a:t>Lighting  - Funding received to update:</a:t>
            </a:r>
          </a:p>
          <a:p>
            <a:endParaRPr lang="en-US" sz="1600" b="1" dirty="0">
              <a:solidFill>
                <a:srgbClr val="002060"/>
              </a:solidFill>
            </a:endParaRP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2060"/>
                </a:solidFill>
              </a:rPr>
              <a:t>  16377/60B</a:t>
            </a:r>
            <a:r>
              <a:rPr lang="en-US" sz="1600" dirty="0" smtClean="0">
                <a:solidFill>
                  <a:srgbClr val="002060"/>
                </a:solidFill>
              </a:rPr>
              <a:t> Incandescent  Floodlights  150W  </a:t>
            </a:r>
            <a:r>
              <a:rPr lang="en-US" sz="1600" dirty="0" err="1" smtClean="0">
                <a:solidFill>
                  <a:srgbClr val="002060"/>
                </a:solidFill>
              </a:rPr>
              <a:t>Sym</a:t>
            </a:r>
            <a:r>
              <a:rPr lang="en-US" sz="1600" dirty="0" smtClean="0">
                <a:solidFill>
                  <a:srgbClr val="002060"/>
                </a:solidFill>
              </a:rPr>
              <a:t> 316 &amp; 317 </a:t>
            </a:r>
            <a:r>
              <a:rPr lang="en-US" sz="1600" b="1" dirty="0" smtClean="0">
                <a:solidFill>
                  <a:srgbClr val="002060"/>
                </a:solidFill>
              </a:rPr>
              <a:t> </a:t>
            </a:r>
            <a:r>
              <a:rPr lang="en-US" sz="1600" b="1" dirty="0">
                <a:solidFill>
                  <a:srgbClr val="002060"/>
                </a:solidFill>
              </a:rPr>
              <a:t>25-Jan-2022 </a:t>
            </a:r>
            <a:endParaRPr lang="en-US" sz="1600" b="1" dirty="0" smtClean="0">
              <a:solidFill>
                <a:srgbClr val="002060"/>
              </a:solidFill>
            </a:endParaRPr>
          </a:p>
          <a:p>
            <a:pPr marL="457200" lvl="2"/>
            <a:r>
              <a:rPr lang="en-US" sz="1600" dirty="0" smtClean="0">
                <a:solidFill>
                  <a:srgbClr val="002060"/>
                </a:solidFill>
              </a:rPr>
              <a:t>Develop detailed requirements for dimmable SSL floodlights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smtClean="0">
                <a:solidFill>
                  <a:srgbClr val="002060"/>
                </a:solidFill>
              </a:rPr>
              <a:t>compatible with existing shipboard lighting distribution architecture. Address topside night time operation minimum illumination requirements.</a:t>
            </a:r>
          </a:p>
          <a:p>
            <a:pPr marL="457200" lvl="2"/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>
                <a:solidFill>
                  <a:srgbClr val="002060"/>
                </a:solidFill>
              </a:rPr>
              <a:t>			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2060"/>
                </a:solidFill>
              </a:rPr>
              <a:t>  16377/61A </a:t>
            </a:r>
            <a:r>
              <a:rPr lang="en-US" sz="1600" dirty="0" err="1" smtClean="0">
                <a:solidFill>
                  <a:srgbClr val="002060"/>
                </a:solidFill>
              </a:rPr>
              <a:t>Incandescd</a:t>
            </a:r>
            <a:r>
              <a:rPr lang="en-US" sz="1600" dirty="0" smtClean="0">
                <a:solidFill>
                  <a:srgbClr val="002060"/>
                </a:solidFill>
              </a:rPr>
              <a:t> &amp; </a:t>
            </a:r>
            <a:r>
              <a:rPr lang="en-US" sz="1600" dirty="0" err="1" smtClean="0">
                <a:solidFill>
                  <a:srgbClr val="002060"/>
                </a:solidFill>
              </a:rPr>
              <a:t>SSLFloodlights</a:t>
            </a:r>
            <a:r>
              <a:rPr lang="en-US" sz="1600" dirty="0" smtClean="0">
                <a:solidFill>
                  <a:srgbClr val="002060"/>
                </a:solidFill>
              </a:rPr>
              <a:t>  300W  </a:t>
            </a:r>
            <a:r>
              <a:rPr lang="en-US" sz="1600" dirty="0" err="1" smtClean="0">
                <a:solidFill>
                  <a:srgbClr val="002060"/>
                </a:solidFill>
              </a:rPr>
              <a:t>Sym</a:t>
            </a:r>
            <a:r>
              <a:rPr lang="en-US" sz="1600" dirty="0" smtClean="0">
                <a:solidFill>
                  <a:srgbClr val="002060"/>
                </a:solidFill>
              </a:rPr>
              <a:t> 303.2  303.3  303.4  303.2SSL  303.3SSL  </a:t>
            </a:r>
            <a:r>
              <a:rPr lang="en-US" sz="1600" dirty="0">
                <a:solidFill>
                  <a:srgbClr val="002060"/>
                </a:solidFill>
              </a:rPr>
              <a:t>303.4SSL  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</a:rPr>
              <a:t>02-Nov-2021 </a:t>
            </a:r>
            <a:r>
              <a:rPr lang="en-US" sz="1600" dirty="0">
                <a:solidFill>
                  <a:srgbClr val="002060"/>
                </a:solidFill>
              </a:rPr>
              <a:t>– Action needed to add electrical ground check test for Type III (SSL) </a:t>
            </a:r>
            <a:r>
              <a:rPr lang="en-US" sz="1600" dirty="0" smtClean="0">
                <a:solidFill>
                  <a:srgbClr val="002060"/>
                </a:solidFill>
              </a:rPr>
              <a:t>fixture.</a:t>
            </a:r>
          </a:p>
          <a:p>
            <a:pPr marL="457200" lvl="2"/>
            <a:r>
              <a:rPr lang="en-US" sz="1600" dirty="0">
                <a:solidFill>
                  <a:srgbClr val="002060"/>
                </a:solidFill>
              </a:rPr>
              <a:t>	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srgbClr val="002060"/>
                </a:solidFill>
              </a:rPr>
              <a:t>  16377/86B</a:t>
            </a:r>
            <a:r>
              <a:rPr lang="en-US" sz="1600" dirty="0" smtClean="0">
                <a:solidFill>
                  <a:srgbClr val="002060"/>
                </a:solidFill>
              </a:rPr>
              <a:t>   Lamp  SSL for </a:t>
            </a:r>
            <a:r>
              <a:rPr lang="en-US" sz="1600" dirty="0">
                <a:solidFill>
                  <a:srgbClr val="002060"/>
                </a:solidFill>
              </a:rPr>
              <a:t>use as Replacement for Commercial Fluorescent </a:t>
            </a:r>
            <a:r>
              <a:rPr lang="en-US" sz="1600" dirty="0" smtClean="0">
                <a:solidFill>
                  <a:srgbClr val="002060"/>
                </a:solidFill>
              </a:rPr>
              <a:t>Lamp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</a:rPr>
              <a:t>Published </a:t>
            </a:r>
            <a:r>
              <a:rPr lang="en-US" sz="1600" b="1" dirty="0">
                <a:solidFill>
                  <a:srgbClr val="002060"/>
                </a:solidFill>
              </a:rPr>
              <a:t>02-Nov-2021 </a:t>
            </a:r>
            <a:r>
              <a:rPr lang="en-US" sz="1600" b="1" dirty="0" smtClean="0">
                <a:solidFill>
                  <a:srgbClr val="002060"/>
                </a:solidFill>
              </a:rPr>
              <a:t>  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>
                <a:solidFill>
                  <a:srgbClr val="002060"/>
                </a:solidFill>
              </a:rPr>
              <a:t>– </a:t>
            </a:r>
            <a:r>
              <a:rPr lang="en-US" sz="1600" dirty="0" smtClean="0">
                <a:solidFill>
                  <a:srgbClr val="002060"/>
                </a:solidFill>
              </a:rPr>
              <a:t> Action </a:t>
            </a:r>
            <a:r>
              <a:rPr lang="en-US" sz="1600" dirty="0">
                <a:solidFill>
                  <a:srgbClr val="002060"/>
                </a:solidFill>
              </a:rPr>
              <a:t>needed to </a:t>
            </a:r>
            <a:r>
              <a:rPr lang="en-US" sz="1600" dirty="0" smtClean="0">
                <a:solidFill>
                  <a:srgbClr val="002060"/>
                </a:solidFill>
              </a:rPr>
              <a:t>address electrical safety tests needed for LED replacement tubes.</a:t>
            </a:r>
            <a:endParaRPr lang="en-US" sz="1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</p:spTree>
    <p:extLst>
      <p:ext uri="{BB962C8B-B14F-4D97-AF65-F5344CB8AC3E}">
        <p14:creationId xmlns:p14="http://schemas.microsoft.com/office/powerpoint/2010/main" val="183343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NSRP Electrical Technology Panel Projects</a:t>
            </a:r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074657-7245-4254-ADCC-C16938107541}" type="slidenum">
              <a:rPr lang="en-US" altLang="en-US" sz="80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pPr eaLnBrk="1" hangingPunct="1"/>
              <a:t>12</a:t>
            </a:fld>
            <a:endParaRPr lang="en-US" altLang="en-US" sz="80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777875" y="82550"/>
            <a:ext cx="746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83464" y="1072985"/>
            <a:ext cx="9275064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b="1" dirty="0" smtClean="0">
                <a:solidFill>
                  <a:srgbClr val="002060"/>
                </a:solidFill>
              </a:rPr>
              <a:t>05Z3 NSRP Supported Project </a:t>
            </a:r>
          </a:p>
          <a:p>
            <a:pPr lvl="1"/>
            <a:endParaRPr lang="en-US" sz="2000" b="1" dirty="0">
              <a:solidFill>
                <a:srgbClr val="00B050"/>
              </a:solidFill>
            </a:endParaRPr>
          </a:p>
          <a:p>
            <a:pPr lvl="1"/>
            <a:r>
              <a:rPr lang="en-US" sz="1600" dirty="0" smtClean="0">
                <a:solidFill>
                  <a:srgbClr val="002060"/>
                </a:solidFill>
              </a:rPr>
              <a:t>DTS </a:t>
            </a:r>
            <a:r>
              <a:rPr lang="en-US" sz="1600" dirty="0">
                <a:solidFill>
                  <a:srgbClr val="002060"/>
                </a:solidFill>
              </a:rPr>
              <a:t>Distributed Temperature Sensing  for MV Switchboard </a:t>
            </a:r>
            <a:r>
              <a:rPr lang="en-US" sz="1600" dirty="0" smtClean="0">
                <a:solidFill>
                  <a:srgbClr val="002060"/>
                </a:solidFill>
              </a:rPr>
              <a:t>Monitoring</a:t>
            </a:r>
          </a:p>
          <a:p>
            <a:pPr lvl="1"/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Presentation and demonstration held at HII offices adjacent Washington Navy Yard </a:t>
            </a:r>
            <a:r>
              <a:rPr lang="en-US" sz="1600" dirty="0" smtClean="0">
                <a:solidFill>
                  <a:srgbClr val="002060"/>
                </a:solidFill>
              </a:rPr>
              <a:t> April 5</a:t>
            </a:r>
            <a:endParaRPr lang="en-US" sz="1600" dirty="0" smtClean="0">
              <a:solidFill>
                <a:srgbClr val="002060"/>
              </a:solidFill>
            </a:endParaRPr>
          </a:p>
          <a:p>
            <a:pPr lvl="1"/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Presentation and demonstration held </a:t>
            </a:r>
            <a:r>
              <a:rPr lang="en-US" sz="1600" dirty="0" smtClean="0">
                <a:solidFill>
                  <a:srgbClr val="002060"/>
                </a:solidFill>
              </a:rPr>
              <a:t>in Philadelphia </a:t>
            </a:r>
            <a:r>
              <a:rPr lang="en-US" sz="1600" dirty="0" smtClean="0">
                <a:solidFill>
                  <a:srgbClr val="002060"/>
                </a:solidFill>
              </a:rPr>
              <a:t>May 24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Received input on desired configuration for monitoring and </a:t>
            </a:r>
            <a:r>
              <a:rPr lang="en-US" sz="1600" dirty="0" smtClean="0">
                <a:solidFill>
                  <a:srgbClr val="002060"/>
                </a:solidFill>
              </a:rPr>
              <a:t>alarm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Presentation scheduled at the VIATC/MFPT 2023 conference </a:t>
            </a:r>
            <a:r>
              <a:rPr lang="en-US" sz="1600" dirty="0" smtClean="0">
                <a:solidFill>
                  <a:srgbClr val="002060"/>
                </a:solidFill>
              </a:rPr>
              <a:t>Niagara Falls, </a:t>
            </a:r>
            <a:r>
              <a:rPr lang="en-US" sz="1600" dirty="0" smtClean="0">
                <a:solidFill>
                  <a:srgbClr val="002060"/>
                </a:solidFill>
              </a:rPr>
              <a:t>NY July </a:t>
            </a:r>
            <a:r>
              <a:rPr lang="en-US" sz="1600" dirty="0" smtClean="0">
                <a:solidFill>
                  <a:srgbClr val="002060"/>
                </a:solidFill>
              </a:rPr>
              <a:t>26-28  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SNAME </a:t>
            </a:r>
            <a:r>
              <a:rPr lang="en-US" sz="1600" dirty="0">
                <a:solidFill>
                  <a:srgbClr val="002060"/>
                </a:solidFill>
              </a:rPr>
              <a:t>presentation </a:t>
            </a:r>
            <a:r>
              <a:rPr lang="en-US" sz="1600" dirty="0" smtClean="0">
                <a:solidFill>
                  <a:srgbClr val="002060"/>
                </a:solidFill>
              </a:rPr>
              <a:t>&amp; technical paper </a:t>
            </a:r>
            <a:r>
              <a:rPr lang="nb-NO" sz="1600" dirty="0" smtClean="0">
                <a:solidFill>
                  <a:srgbClr val="002060"/>
                </a:solidFill>
              </a:rPr>
              <a:t>San </a:t>
            </a:r>
            <a:r>
              <a:rPr lang="nb-NO" sz="1600" dirty="0">
                <a:solidFill>
                  <a:srgbClr val="002060"/>
                </a:solidFill>
              </a:rPr>
              <a:t>Diego, </a:t>
            </a:r>
            <a:r>
              <a:rPr lang="nb-NO" sz="1600" dirty="0" smtClean="0">
                <a:solidFill>
                  <a:srgbClr val="002060"/>
                </a:solidFill>
              </a:rPr>
              <a:t>CA  </a:t>
            </a:r>
            <a:r>
              <a:rPr lang="nb-NO" sz="1600" dirty="0" smtClean="0">
                <a:solidFill>
                  <a:srgbClr val="002060"/>
                </a:solidFill>
              </a:rPr>
              <a:t>September </a:t>
            </a:r>
            <a:r>
              <a:rPr lang="nb-NO" sz="1600" dirty="0">
                <a:solidFill>
                  <a:srgbClr val="002060"/>
                </a:solidFill>
              </a:rPr>
              <a:t>27-29 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659" y="3846555"/>
            <a:ext cx="4708982" cy="4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7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NSRP Electrical Technology Panel Projects</a:t>
            </a:r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074657-7245-4254-ADCC-C16938107541}" type="slidenum">
              <a:rPr lang="en-US" altLang="en-US" sz="80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pPr eaLnBrk="1" hangingPunct="1"/>
              <a:t>13</a:t>
            </a:fld>
            <a:endParaRPr lang="en-US" altLang="en-US" sz="80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777875" y="82550"/>
            <a:ext cx="746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126461" y="1269682"/>
            <a:ext cx="911806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000" b="1" dirty="0" smtClean="0">
                <a:solidFill>
                  <a:srgbClr val="002060"/>
                </a:solidFill>
              </a:rPr>
              <a:t>05Z3 NSRP Supported Projects – Highest Priorities / Greatness Needs</a:t>
            </a:r>
          </a:p>
          <a:p>
            <a:pPr lvl="1"/>
            <a:endParaRPr lang="en-US" sz="2000" b="1" dirty="0" smtClean="0">
              <a:solidFill>
                <a:srgbClr val="00B05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C00000"/>
                </a:solidFill>
              </a:rPr>
              <a:t>Cable Penetration sealant test and qualification to  </a:t>
            </a:r>
            <a:r>
              <a:rPr lang="en-US" sz="2000" b="1" dirty="0" smtClean="0">
                <a:solidFill>
                  <a:srgbClr val="C00000"/>
                </a:solidFill>
              </a:rPr>
              <a:t>MIL-I-3064</a:t>
            </a:r>
          </a:p>
          <a:p>
            <a:pPr lvl="1"/>
            <a:endParaRPr lang="en-US" sz="2000" b="1" dirty="0">
              <a:solidFill>
                <a:srgbClr val="C0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</a:rPr>
              <a:t>Cable Penetration test and qualification to MIL-DTL-24705 </a:t>
            </a:r>
          </a:p>
          <a:p>
            <a:pPr lvl="1"/>
            <a:endParaRPr lang="en-US" sz="2000" dirty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002060"/>
                </a:solidFill>
              </a:rPr>
              <a:t>Shore </a:t>
            </a:r>
            <a:r>
              <a:rPr lang="en-US" sz="2000" dirty="0">
                <a:solidFill>
                  <a:srgbClr val="002060"/>
                </a:solidFill>
              </a:rPr>
              <a:t>Power Cable Connector Test Set development</a:t>
            </a:r>
          </a:p>
          <a:p>
            <a:pPr lvl="1"/>
            <a:endParaRPr lang="en-US" sz="20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</p:spTree>
    <p:extLst>
      <p:ext uri="{BB962C8B-B14F-4D97-AF65-F5344CB8AC3E}">
        <p14:creationId xmlns:p14="http://schemas.microsoft.com/office/powerpoint/2010/main" val="278767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NSRP Electrical Technology Panel Projects</a:t>
            </a:r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074657-7245-4254-ADCC-C16938107541}" type="slidenum">
              <a:rPr lang="en-US" altLang="en-US" sz="80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pPr eaLnBrk="1" hangingPunct="1"/>
              <a:t>14</a:t>
            </a:fld>
            <a:endParaRPr lang="en-US" altLang="en-US" sz="80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777875" y="82550"/>
            <a:ext cx="746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  <p:sp>
        <p:nvSpPr>
          <p:cNvPr id="3" name="AutoShape 2" descr="Pho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03608" y="2870471"/>
            <a:ext cx="28985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3200" b="1" dirty="0">
                <a:solidFill>
                  <a:srgbClr val="002060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07716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70" name="AutoShape 9"/>
          <p:cNvCxnSpPr>
            <a:cxnSpLocks noChangeShapeType="1"/>
          </p:cNvCxnSpPr>
          <p:nvPr/>
        </p:nvCxnSpPr>
        <p:spPr bwMode="auto">
          <a:xfrm>
            <a:off x="5538191" y="3446695"/>
            <a:ext cx="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193233" y="1422677"/>
            <a:ext cx="8674542" cy="163121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</a:pPr>
            <a:r>
              <a:rPr lang="en-US" altLang="en-US" sz="2000" dirty="0" smtClean="0"/>
              <a:t>NAVSEA 05Z3 </a:t>
            </a:r>
            <a:r>
              <a:rPr lang="en-US" altLang="en-US" sz="2000" dirty="0" smtClean="0"/>
              <a:t>Priorities</a:t>
            </a:r>
            <a:endParaRPr lang="en-US" altLang="en-US" sz="2000" dirty="0" smtClean="0"/>
          </a:p>
          <a:p>
            <a:pPr marL="342900" indent="-342900" eaLnBrk="1" hangingPunct="1">
              <a:spcBef>
                <a:spcPct val="0"/>
              </a:spcBef>
            </a:pPr>
            <a:endParaRPr lang="en-US" altLang="en-US" sz="2000" dirty="0" smtClean="0"/>
          </a:p>
          <a:p>
            <a:pPr marL="342900" indent="-342900" eaLnBrk="1" hangingPunct="1">
              <a:spcBef>
                <a:spcPct val="0"/>
              </a:spcBef>
            </a:pPr>
            <a:r>
              <a:rPr lang="en-US" altLang="en-US" sz="2000" dirty="0" smtClean="0"/>
              <a:t>Summary of Standards </a:t>
            </a:r>
            <a:r>
              <a:rPr lang="en-US" altLang="en-US" sz="2000" dirty="0"/>
              <a:t>and Specifications </a:t>
            </a:r>
            <a:r>
              <a:rPr lang="en-US" altLang="en-US" sz="2000" dirty="0" smtClean="0"/>
              <a:t>Projects</a:t>
            </a:r>
          </a:p>
          <a:p>
            <a:pPr marL="342900" indent="-342900" eaLnBrk="1" hangingPunct="1">
              <a:spcBef>
                <a:spcPct val="0"/>
              </a:spcBef>
            </a:pPr>
            <a:endParaRPr lang="en-US" altLang="en-US" sz="2000" dirty="0" smtClean="0"/>
          </a:p>
          <a:p>
            <a:pPr marL="342900" indent="-342900" eaLnBrk="1" hangingPunct="1">
              <a:spcBef>
                <a:spcPct val="0"/>
              </a:spcBef>
            </a:pPr>
            <a:r>
              <a:rPr lang="en-US" altLang="en-US" sz="2000" dirty="0" smtClean="0"/>
              <a:t>NSRP Electrical Technologies </a:t>
            </a:r>
            <a:r>
              <a:rPr lang="en-US" altLang="en-US" sz="2000" dirty="0" smtClean="0"/>
              <a:t>Supported Projects</a:t>
            </a:r>
            <a:endParaRPr lang="en-US" altLang="en-US" sz="2000" dirty="0" smtClean="0"/>
          </a:p>
        </p:txBody>
      </p:sp>
      <p:sp>
        <p:nvSpPr>
          <p:cNvPr id="25" name="Title 3"/>
          <p:cNvSpPr txBox="1">
            <a:spLocks/>
          </p:cNvSpPr>
          <p:nvPr/>
        </p:nvSpPr>
        <p:spPr>
          <a:xfrm>
            <a:off x="638175" y="7938"/>
            <a:ext cx="8229600" cy="68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 kern="12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9pPr>
          </a:lstStyle>
          <a:p>
            <a:r>
              <a:rPr lang="en-US" sz="2800" dirty="0" smtClean="0"/>
              <a:t>NAVSEA 05Z Update to NSRP</a:t>
            </a:r>
            <a:endParaRPr lang="en-US" sz="2800" dirty="0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pic>
        <p:nvPicPr>
          <p:cNvPr id="32" name="Picture 31" descr="navsea-col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44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34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70" name="AutoShape 9"/>
          <p:cNvCxnSpPr>
            <a:cxnSpLocks noChangeShapeType="1"/>
          </p:cNvCxnSpPr>
          <p:nvPr/>
        </p:nvCxnSpPr>
        <p:spPr bwMode="auto">
          <a:xfrm>
            <a:off x="5538191" y="3446695"/>
            <a:ext cx="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205932" y="762000"/>
            <a:ext cx="8661843" cy="726968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000" b="1" dirty="0" smtClean="0"/>
              <a:t>NAVSEA 05Z High Priority Items</a:t>
            </a:r>
            <a:endParaRPr lang="en-US" altLang="en-US" sz="2000" b="1" dirty="0"/>
          </a:p>
          <a:p>
            <a:pPr eaLnBrk="1" hangingPunct="1">
              <a:spcBef>
                <a:spcPct val="0"/>
              </a:spcBef>
              <a:buNone/>
            </a:pPr>
            <a:endParaRPr lang="en-US" altLang="en-US" sz="1600" b="1" dirty="0" smtClean="0"/>
          </a:p>
          <a:p>
            <a:pPr marL="233363"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solidFill>
                  <a:srgbClr val="FF0000"/>
                </a:solidFill>
              </a:rPr>
              <a:t>SEA 05Z is </a:t>
            </a:r>
            <a:r>
              <a:rPr lang="en-US" altLang="en-US" sz="1800" b="1" dirty="0">
                <a:solidFill>
                  <a:srgbClr val="FF0000"/>
                </a:solidFill>
              </a:rPr>
              <a:t>working </a:t>
            </a:r>
            <a:r>
              <a:rPr lang="en-US" altLang="en-US" sz="1800" b="1" dirty="0" smtClean="0">
                <a:solidFill>
                  <a:srgbClr val="FF0000"/>
                </a:solidFill>
              </a:rPr>
              <a:t>with several companies on the updated fire protection and test requirements details for Qualification of Cable Sealants to MIL-I-3064 and Multi-Cable Transits to MIL-DTL-24705.</a:t>
            </a:r>
          </a:p>
          <a:p>
            <a:pPr marL="233363" eaLnBrk="1" hangingPunct="1">
              <a:spcBef>
                <a:spcPct val="0"/>
              </a:spcBef>
              <a:buNone/>
            </a:pPr>
            <a:endParaRPr lang="en-US" altLang="en-US" sz="1800" b="1" dirty="0">
              <a:solidFill>
                <a:srgbClr val="FF0000"/>
              </a:solidFill>
            </a:endParaRPr>
          </a:p>
          <a:p>
            <a:pPr marL="233363" eaLnBrk="1" hangingPunct="1"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002060"/>
                </a:solidFill>
              </a:rPr>
              <a:t>Related </a:t>
            </a:r>
            <a:r>
              <a:rPr lang="en-US" altLang="en-US" sz="1800" dirty="0" smtClean="0">
                <a:solidFill>
                  <a:srgbClr val="002060"/>
                </a:solidFill>
              </a:rPr>
              <a:t>– working towards approval of NSRP sponsored </a:t>
            </a:r>
            <a:r>
              <a:rPr lang="en-US" altLang="en-US" sz="1800" dirty="0">
                <a:solidFill>
                  <a:srgbClr val="002060"/>
                </a:solidFill>
              </a:rPr>
              <a:t>MCTs and </a:t>
            </a:r>
            <a:r>
              <a:rPr lang="en-US" altLang="en-US" sz="1800" dirty="0" smtClean="0">
                <a:solidFill>
                  <a:srgbClr val="002060"/>
                </a:solidFill>
              </a:rPr>
              <a:t>Cable Sealing </a:t>
            </a:r>
            <a:r>
              <a:rPr lang="en-US" altLang="en-US" sz="1800" dirty="0">
                <a:solidFill>
                  <a:srgbClr val="002060"/>
                </a:solidFill>
              </a:rPr>
              <a:t>Systems.</a:t>
            </a:r>
          </a:p>
          <a:p>
            <a:pPr marL="233363" eaLnBrk="1" hangingPunct="1">
              <a:spcBef>
                <a:spcPct val="0"/>
              </a:spcBef>
              <a:buNone/>
            </a:pPr>
            <a:endParaRPr lang="en-US" sz="1800" dirty="0" smtClean="0"/>
          </a:p>
          <a:p>
            <a:pPr marL="233363" eaLnBrk="1" hangingPunct="1">
              <a:spcBef>
                <a:spcPct val="0"/>
              </a:spcBef>
              <a:buNone/>
            </a:pPr>
            <a:r>
              <a:rPr lang="en-US" sz="1800" dirty="0" smtClean="0"/>
              <a:t>Continuing to reduce the number of over-age specifications, standards, </a:t>
            </a:r>
            <a:r>
              <a:rPr lang="en-US" sz="1800" dirty="0"/>
              <a:t>technical manuals and </a:t>
            </a:r>
            <a:r>
              <a:rPr lang="en-US" sz="1800" dirty="0" smtClean="0"/>
              <a:t>drawings.</a:t>
            </a:r>
            <a:endParaRPr lang="en-US" sz="1800" dirty="0"/>
          </a:p>
          <a:p>
            <a:pPr marL="233363" eaLnBrk="1" hangingPunct="1">
              <a:spcBef>
                <a:spcPct val="0"/>
              </a:spcBef>
              <a:buNone/>
            </a:pPr>
            <a:endParaRPr lang="en-US" altLang="en-US" sz="1800" dirty="0"/>
          </a:p>
          <a:p>
            <a:pPr marL="233363" eaLnBrk="1" hangingPunct="1">
              <a:spcBef>
                <a:spcPct val="0"/>
              </a:spcBef>
              <a:buNone/>
            </a:pPr>
            <a:r>
              <a:rPr lang="en-US" sz="1800" dirty="0">
                <a:solidFill>
                  <a:srgbClr val="002060"/>
                </a:solidFill>
              </a:rPr>
              <a:t>MIL-I-631 D </a:t>
            </a:r>
            <a:r>
              <a:rPr lang="en-US" sz="1800" dirty="0" smtClean="0">
                <a:solidFill>
                  <a:srgbClr val="002060"/>
                </a:solidFill>
              </a:rPr>
              <a:t>Insulation  </a:t>
            </a:r>
            <a:r>
              <a:rPr lang="en-US" sz="1800" dirty="0">
                <a:solidFill>
                  <a:srgbClr val="002060"/>
                </a:solidFill>
              </a:rPr>
              <a:t>Electrical Synthetic Resin – </a:t>
            </a:r>
            <a:r>
              <a:rPr lang="en-US" sz="1800" dirty="0" smtClean="0">
                <a:solidFill>
                  <a:srgbClr val="002060"/>
                </a:solidFill>
              </a:rPr>
              <a:t>June 1987 </a:t>
            </a:r>
          </a:p>
          <a:p>
            <a:pPr marL="233363" eaLnBrk="1" hangingPunct="1">
              <a:spcBef>
                <a:spcPct val="0"/>
              </a:spcBef>
              <a:buNone/>
            </a:pPr>
            <a:r>
              <a:rPr lang="en-US" sz="1800" dirty="0" smtClean="0">
                <a:solidFill>
                  <a:srgbClr val="002060"/>
                </a:solidFill>
              </a:rPr>
              <a:t>Requalification </a:t>
            </a:r>
            <a:r>
              <a:rPr lang="en-US" sz="1800" dirty="0">
                <a:solidFill>
                  <a:srgbClr val="002060"/>
                </a:solidFill>
              </a:rPr>
              <a:t>to new formulations of flame retardant and plasticizers. </a:t>
            </a:r>
            <a:r>
              <a:rPr lang="en-US" sz="1800" dirty="0" smtClean="0">
                <a:solidFill>
                  <a:srgbClr val="002060"/>
                </a:solidFill>
              </a:rPr>
              <a:t>Updating </a:t>
            </a:r>
            <a:r>
              <a:rPr lang="en-US" sz="1800" dirty="0">
                <a:solidFill>
                  <a:srgbClr val="002060"/>
                </a:solidFill>
              </a:rPr>
              <a:t>requirements </a:t>
            </a:r>
            <a:r>
              <a:rPr lang="en-US" sz="1800" dirty="0" smtClean="0">
                <a:solidFill>
                  <a:srgbClr val="002060"/>
                </a:solidFill>
              </a:rPr>
              <a:t>established describing UL </a:t>
            </a:r>
            <a:r>
              <a:rPr lang="en-US" sz="1800" dirty="0">
                <a:solidFill>
                  <a:srgbClr val="002060"/>
                </a:solidFill>
              </a:rPr>
              <a:t>94 Flame Resistance </a:t>
            </a:r>
            <a:r>
              <a:rPr lang="en-US" sz="1800" dirty="0" smtClean="0">
                <a:solidFill>
                  <a:srgbClr val="002060"/>
                </a:solidFill>
              </a:rPr>
              <a:t>Tests.</a:t>
            </a:r>
          </a:p>
          <a:p>
            <a:pPr marL="233363" eaLnBrk="1" hangingPunct="1">
              <a:spcBef>
                <a:spcPct val="0"/>
              </a:spcBef>
              <a:buNone/>
            </a:pPr>
            <a:endParaRPr lang="en-US" sz="1800" dirty="0">
              <a:solidFill>
                <a:srgbClr val="002060"/>
              </a:solidFill>
            </a:endParaRPr>
          </a:p>
          <a:p>
            <a:pPr marL="233363" eaLnBrk="1" hangingPunct="1">
              <a:spcBef>
                <a:spcPct val="0"/>
              </a:spcBef>
              <a:buNone/>
            </a:pPr>
            <a:r>
              <a:rPr lang="en-US" sz="1800" dirty="0" smtClean="0">
                <a:solidFill>
                  <a:srgbClr val="002060"/>
                </a:solidFill>
              </a:rPr>
              <a:t>MIL-I-24391 Insulated Tape Electrical Pressure Sensitive – August </a:t>
            </a:r>
            <a:r>
              <a:rPr lang="en-US" sz="1800" dirty="0" smtClean="0">
                <a:solidFill>
                  <a:srgbClr val="002060"/>
                </a:solidFill>
              </a:rPr>
              <a:t>1991</a:t>
            </a:r>
          </a:p>
          <a:p>
            <a:pPr marL="233363" eaLnBrk="1" hangingPunct="1">
              <a:spcBef>
                <a:spcPct val="0"/>
              </a:spcBef>
              <a:buNone/>
            </a:pPr>
            <a:endParaRPr lang="en-US" sz="1800" dirty="0">
              <a:solidFill>
                <a:srgbClr val="002060"/>
              </a:solidFill>
            </a:endParaRPr>
          </a:p>
          <a:p>
            <a:pPr marL="233363" eaLnBrk="1" hangingPunct="1">
              <a:spcBef>
                <a:spcPct val="0"/>
              </a:spcBef>
              <a:buNone/>
            </a:pPr>
            <a:r>
              <a:rPr lang="en-US" sz="1800" b="1" dirty="0">
                <a:solidFill>
                  <a:srgbClr val="FF0000"/>
                </a:solidFill>
              </a:rPr>
              <a:t>DOD-HDBK-289  LIGHTING ON NAVAL SHIPS  26 </a:t>
            </a:r>
            <a:r>
              <a:rPr lang="en-US" sz="1800" b="1" dirty="0" smtClean="0">
                <a:solidFill>
                  <a:srgbClr val="FF0000"/>
                </a:solidFill>
              </a:rPr>
              <a:t>November1986</a:t>
            </a:r>
            <a:endParaRPr lang="en-US" sz="1800" b="1" dirty="0">
              <a:solidFill>
                <a:srgbClr val="FF0000"/>
              </a:solidFill>
            </a:endParaRPr>
          </a:p>
          <a:p>
            <a:pPr marL="233363" eaLnBrk="1" hangingPunct="1">
              <a:spcBef>
                <a:spcPct val="0"/>
              </a:spcBef>
              <a:buNone/>
            </a:pPr>
            <a:endParaRPr lang="en-US" sz="1800" dirty="0" smtClean="0">
              <a:solidFill>
                <a:srgbClr val="002060"/>
              </a:solidFill>
            </a:endParaRPr>
          </a:p>
          <a:p>
            <a:pPr marL="233363" eaLnBrk="1" hangingPunct="1">
              <a:spcBef>
                <a:spcPct val="0"/>
              </a:spcBef>
              <a:buNone/>
            </a:pPr>
            <a:endParaRPr lang="en-US" sz="1800" dirty="0">
              <a:solidFill>
                <a:srgbClr val="002060"/>
              </a:solidFill>
            </a:endParaRPr>
          </a:p>
          <a:p>
            <a:pPr eaLnBrk="1" fontAlgn="t" hangingPunct="1">
              <a:buNone/>
            </a:pPr>
            <a:r>
              <a:rPr lang="en-US" sz="1600" dirty="0" smtClean="0"/>
              <a:t>  </a:t>
            </a:r>
            <a:endParaRPr lang="en-US" sz="1800" dirty="0" smtClean="0">
              <a:solidFill>
                <a:srgbClr val="002060"/>
              </a:solidFill>
            </a:endParaRPr>
          </a:p>
          <a:p>
            <a:pPr marL="233363" eaLnBrk="1" hangingPunct="1">
              <a:spcBef>
                <a:spcPct val="0"/>
              </a:spcBef>
              <a:buNone/>
            </a:pPr>
            <a:endParaRPr lang="en-US" sz="1800" dirty="0"/>
          </a:p>
          <a:p>
            <a:pPr marL="233363" eaLnBrk="1" hangingPunct="1">
              <a:spcBef>
                <a:spcPct val="0"/>
              </a:spcBef>
              <a:buNone/>
            </a:pPr>
            <a:endParaRPr lang="en-US" sz="1800" dirty="0"/>
          </a:p>
          <a:p>
            <a:pPr marL="233363" eaLnBrk="1" hangingPunct="1">
              <a:spcBef>
                <a:spcPct val="0"/>
              </a:spcBef>
              <a:buNone/>
            </a:pPr>
            <a:endParaRPr lang="en-US" sz="1600" b="1" dirty="0"/>
          </a:p>
          <a:p>
            <a:pPr marL="233363" eaLnBrk="1" hangingPunct="1">
              <a:spcBef>
                <a:spcPct val="0"/>
              </a:spcBef>
              <a:buNone/>
            </a:pPr>
            <a:endParaRPr lang="en-US" sz="1600" b="1" dirty="0" smtClean="0"/>
          </a:p>
        </p:txBody>
      </p:sp>
      <p:sp>
        <p:nvSpPr>
          <p:cNvPr id="25" name="Title 3"/>
          <p:cNvSpPr txBox="1">
            <a:spLocks/>
          </p:cNvSpPr>
          <p:nvPr/>
        </p:nvSpPr>
        <p:spPr>
          <a:xfrm>
            <a:off x="638175" y="7938"/>
            <a:ext cx="8229600" cy="68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 kern="12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9pPr>
          </a:lstStyle>
          <a:p>
            <a:r>
              <a:rPr lang="en-US" sz="2800" dirty="0" smtClean="0"/>
              <a:t>NAVSEA 05Z Update to NSRP</a:t>
            </a:r>
            <a:endParaRPr lang="en-US" sz="2800" dirty="0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pic>
        <p:nvPicPr>
          <p:cNvPr id="32" name="Picture 31" descr="navsea-col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44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56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70" name="AutoShape 9"/>
          <p:cNvCxnSpPr>
            <a:cxnSpLocks noChangeShapeType="1"/>
          </p:cNvCxnSpPr>
          <p:nvPr/>
        </p:nvCxnSpPr>
        <p:spPr bwMode="auto">
          <a:xfrm>
            <a:off x="5538191" y="2898055"/>
            <a:ext cx="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205932" y="1027874"/>
            <a:ext cx="8661843" cy="400110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000" b="1" dirty="0" smtClean="0"/>
              <a:t>NAVSEA 05Z3 Project Summary</a:t>
            </a:r>
            <a:endParaRPr lang="en-US" sz="1600" b="1" dirty="0" smtClean="0"/>
          </a:p>
        </p:txBody>
      </p:sp>
      <p:sp>
        <p:nvSpPr>
          <p:cNvPr id="25" name="Title 3"/>
          <p:cNvSpPr txBox="1">
            <a:spLocks/>
          </p:cNvSpPr>
          <p:nvPr/>
        </p:nvSpPr>
        <p:spPr>
          <a:xfrm>
            <a:off x="638175" y="7938"/>
            <a:ext cx="8229600" cy="68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 kern="12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9pPr>
          </a:lstStyle>
          <a:p>
            <a:r>
              <a:rPr lang="en-US" sz="2800" dirty="0" smtClean="0"/>
              <a:t>NAVSEA 05Z Update to NSRP</a:t>
            </a:r>
            <a:endParaRPr lang="en-US" sz="2800" dirty="0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pic>
        <p:nvPicPr>
          <p:cNvPr id="32" name="Picture 31" descr="navsea-col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44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112720"/>
              </p:ext>
            </p:extLst>
          </p:nvPr>
        </p:nvGraphicFramePr>
        <p:xfrm>
          <a:off x="457200" y="2642616"/>
          <a:ext cx="8493589" cy="386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370">
                  <a:extLst>
                    <a:ext uri="{9D8B030D-6E8A-4147-A177-3AD203B41FA5}">
                      <a16:colId xmlns:a16="http://schemas.microsoft.com/office/drawing/2014/main" val="3098190067"/>
                    </a:ext>
                  </a:extLst>
                </a:gridCol>
                <a:gridCol w="1085130">
                  <a:extLst>
                    <a:ext uri="{9D8B030D-6E8A-4147-A177-3AD203B41FA5}">
                      <a16:colId xmlns:a16="http://schemas.microsoft.com/office/drawing/2014/main" val="1210826543"/>
                    </a:ext>
                  </a:extLst>
                </a:gridCol>
                <a:gridCol w="1233577">
                  <a:extLst>
                    <a:ext uri="{9D8B030D-6E8A-4147-A177-3AD203B41FA5}">
                      <a16:colId xmlns:a16="http://schemas.microsoft.com/office/drawing/2014/main" val="1543256104"/>
                    </a:ext>
                  </a:extLst>
                </a:gridCol>
                <a:gridCol w="1121434">
                  <a:extLst>
                    <a:ext uri="{9D8B030D-6E8A-4147-A177-3AD203B41FA5}">
                      <a16:colId xmlns:a16="http://schemas.microsoft.com/office/drawing/2014/main" val="121608511"/>
                    </a:ext>
                  </a:extLst>
                </a:gridCol>
                <a:gridCol w="1304434">
                  <a:extLst>
                    <a:ext uri="{9D8B030D-6E8A-4147-A177-3AD203B41FA5}">
                      <a16:colId xmlns:a16="http://schemas.microsoft.com/office/drawing/2014/main" val="1504799000"/>
                    </a:ext>
                  </a:extLst>
                </a:gridCol>
                <a:gridCol w="1275644">
                  <a:extLst>
                    <a:ext uri="{9D8B030D-6E8A-4147-A177-3AD203B41FA5}">
                      <a16:colId xmlns:a16="http://schemas.microsoft.com/office/drawing/2014/main" val="2503452582"/>
                    </a:ext>
                  </a:extLst>
                </a:gridCol>
              </a:tblGrid>
              <a:tr h="213046">
                <a:tc>
                  <a:txBody>
                    <a:bodyPr/>
                    <a:lstStyle/>
                    <a:p>
                      <a:pPr marL="4572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66"/>
                          </a:solidFill>
                          <a:latin typeface="+mn-lt"/>
                        </a:rPr>
                        <a:t>Chris Abadilla (Z33)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728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5.9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04036110"/>
                  </a:ext>
                </a:extLst>
              </a:tr>
              <a:tr h="173837">
                <a:tc>
                  <a:txBody>
                    <a:bodyPr/>
                    <a:lstStyle/>
                    <a:p>
                      <a:pPr marL="457200" lvl="0" algn="l"/>
                      <a:r>
                        <a:rPr lang="en-US" sz="1050" b="0" dirty="0">
                          <a:solidFill>
                            <a:srgbClr val="000066"/>
                          </a:solidFill>
                          <a:latin typeface="+mn-lt"/>
                        </a:rPr>
                        <a:t>Dana Delisle (Z31)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8.5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84065345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51924"/>
              </p:ext>
            </p:extLst>
          </p:nvPr>
        </p:nvGraphicFramePr>
        <p:xfrm>
          <a:off x="457200" y="2160631"/>
          <a:ext cx="8493589" cy="452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370">
                  <a:extLst>
                    <a:ext uri="{9D8B030D-6E8A-4147-A177-3AD203B41FA5}">
                      <a16:colId xmlns:a16="http://schemas.microsoft.com/office/drawing/2014/main" val="3535265329"/>
                    </a:ext>
                  </a:extLst>
                </a:gridCol>
                <a:gridCol w="1085130">
                  <a:extLst>
                    <a:ext uri="{9D8B030D-6E8A-4147-A177-3AD203B41FA5}">
                      <a16:colId xmlns:a16="http://schemas.microsoft.com/office/drawing/2014/main" val="2325499239"/>
                    </a:ext>
                  </a:extLst>
                </a:gridCol>
                <a:gridCol w="1233577">
                  <a:extLst>
                    <a:ext uri="{9D8B030D-6E8A-4147-A177-3AD203B41FA5}">
                      <a16:colId xmlns:a16="http://schemas.microsoft.com/office/drawing/2014/main" val="494892389"/>
                    </a:ext>
                  </a:extLst>
                </a:gridCol>
                <a:gridCol w="1121434">
                  <a:extLst>
                    <a:ext uri="{9D8B030D-6E8A-4147-A177-3AD203B41FA5}">
                      <a16:colId xmlns:a16="http://schemas.microsoft.com/office/drawing/2014/main" val="1523884341"/>
                    </a:ext>
                  </a:extLst>
                </a:gridCol>
                <a:gridCol w="1304434">
                  <a:extLst>
                    <a:ext uri="{9D8B030D-6E8A-4147-A177-3AD203B41FA5}">
                      <a16:colId xmlns:a16="http://schemas.microsoft.com/office/drawing/2014/main" val="3655095126"/>
                    </a:ext>
                  </a:extLst>
                </a:gridCol>
                <a:gridCol w="1275644">
                  <a:extLst>
                    <a:ext uri="{9D8B030D-6E8A-4147-A177-3AD203B41FA5}">
                      <a16:colId xmlns:a16="http://schemas.microsoft.com/office/drawing/2014/main" val="1959641080"/>
                    </a:ext>
                  </a:extLst>
                </a:gridCol>
              </a:tblGrid>
              <a:tr h="452308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rgbClr val="000066"/>
                          </a:solidFill>
                        </a:rPr>
                        <a:t>TWH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000066"/>
                          </a:solidFill>
                        </a:rPr>
                        <a:t>Number of Documents</a:t>
                      </a:r>
                    </a:p>
                    <a:p>
                      <a:pPr algn="ctr"/>
                      <a:r>
                        <a:rPr lang="en-US" sz="600" dirty="0">
                          <a:solidFill>
                            <a:srgbClr val="000066"/>
                          </a:solidFill>
                        </a:rPr>
                        <a:t>(TADOT)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66"/>
                          </a:solidFill>
                        </a:rPr>
                        <a:t>Number of PDSs Submitted for FY23</a:t>
                      </a:r>
                      <a:r>
                        <a:rPr lang="en-US" sz="800" baseline="0" dirty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en-US" sz="800" dirty="0">
                          <a:solidFill>
                            <a:srgbClr val="000066"/>
                          </a:solidFill>
                        </a:rPr>
                        <a:t>Funding*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66"/>
                          </a:solidFill>
                        </a:rPr>
                        <a:t>Number</a:t>
                      </a:r>
                      <a:r>
                        <a:rPr lang="en-US" sz="800" baseline="0" dirty="0">
                          <a:solidFill>
                            <a:srgbClr val="000066"/>
                          </a:solidFill>
                        </a:rPr>
                        <a:t> of PDSs Funded In FY23*</a:t>
                      </a:r>
                      <a:endParaRPr lang="en-US" sz="800" dirty="0">
                        <a:solidFill>
                          <a:srgbClr val="000066"/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000066"/>
                          </a:solidFill>
                        </a:rPr>
                        <a:t>Number of PDS</a:t>
                      </a:r>
                      <a:endParaRPr lang="en-US" sz="900" baseline="0" dirty="0">
                        <a:solidFill>
                          <a:srgbClr val="000066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aseline="0" dirty="0">
                          <a:solidFill>
                            <a:srgbClr val="000066"/>
                          </a:solidFill>
                        </a:rPr>
                        <a:t>Projects </a:t>
                      </a:r>
                      <a:r>
                        <a:rPr lang="en-US" sz="900" dirty="0">
                          <a:solidFill>
                            <a:srgbClr val="000066"/>
                          </a:solidFill>
                        </a:rPr>
                        <a:t>in Execution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dirty="0">
                          <a:solidFill>
                            <a:srgbClr val="000066"/>
                          </a:solidFill>
                        </a:rPr>
                        <a:t>(IPPR)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solidFill>
                            <a:srgbClr val="000066"/>
                          </a:solidFill>
                        </a:rPr>
                        <a:t>Average Doc Age </a:t>
                      </a:r>
                    </a:p>
                    <a:p>
                      <a:pPr algn="ctr"/>
                      <a:r>
                        <a:rPr lang="en-US" sz="800" dirty="0">
                          <a:solidFill>
                            <a:srgbClr val="000066"/>
                          </a:solidFill>
                        </a:rPr>
                        <a:t>Jul 2023</a:t>
                      </a:r>
                    </a:p>
                    <a:p>
                      <a:pPr algn="ctr"/>
                      <a:r>
                        <a:rPr lang="en-US" sz="600" dirty="0">
                          <a:solidFill>
                            <a:srgbClr val="000066"/>
                          </a:solidFill>
                        </a:rPr>
                        <a:t>(TADOT)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9542833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-109728" y="3373229"/>
            <a:ext cx="90605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en-US" sz="1600" b="1" dirty="0">
                <a:solidFill>
                  <a:srgbClr val="000066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Electrical Systems Protection, Safety, Distribution, and Instrumentation – Ships</a:t>
            </a:r>
            <a:endParaRPr lang="en-US" altLang="en-US" sz="1600" b="1" dirty="0">
              <a:solidFill>
                <a:srgbClr val="000066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76995"/>
              </p:ext>
            </p:extLst>
          </p:nvPr>
        </p:nvGraphicFramePr>
        <p:xfrm>
          <a:off x="2871216" y="3765347"/>
          <a:ext cx="3141275" cy="2036994"/>
        </p:xfrm>
        <a:graphic>
          <a:graphicData uri="http://schemas.openxmlformats.org/drawingml/2006/table">
            <a:tbl>
              <a:tblPr firstRow="1" bandRow="1"/>
              <a:tblGrid>
                <a:gridCol w="1925973">
                  <a:extLst>
                    <a:ext uri="{9D8B030D-6E8A-4147-A177-3AD203B41FA5}">
                      <a16:colId xmlns:a16="http://schemas.microsoft.com/office/drawing/2014/main" val="581795153"/>
                    </a:ext>
                  </a:extLst>
                </a:gridCol>
                <a:gridCol w="1215302">
                  <a:extLst>
                    <a:ext uri="{9D8B030D-6E8A-4147-A177-3AD203B41FA5}">
                      <a16:colId xmlns:a16="http://schemas.microsoft.com/office/drawing/2014/main" val="2042236993"/>
                    </a:ext>
                  </a:extLst>
                </a:gridCol>
              </a:tblGrid>
              <a:tr h="92772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solidFill>
                            <a:srgbClr val="000066"/>
                          </a:solidFill>
                        </a:rPr>
                        <a:t>Technical Warrant Holder</a:t>
                      </a:r>
                      <a:endParaRPr lang="en-US" sz="1600" dirty="0">
                        <a:solidFill>
                          <a:srgbClr val="000066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600" dirty="0" smtClean="0">
                          <a:solidFill>
                            <a:srgbClr val="000066"/>
                          </a:solidFill>
                        </a:rPr>
                        <a:t>Number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rgbClr val="000066"/>
                          </a:solidFill>
                        </a:rPr>
                        <a:t>of Documents</a:t>
                      </a:r>
                      <a:endParaRPr lang="en-US" sz="1600" dirty="0">
                        <a:solidFill>
                          <a:srgbClr val="000066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552570"/>
                  </a:ext>
                </a:extLst>
              </a:tr>
              <a:tr h="2783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en-US" sz="1800" dirty="0" smtClean="0">
                          <a:solidFill>
                            <a:srgbClr val="000066"/>
                          </a:solidFill>
                        </a:rPr>
                        <a:t>Abadilla</a:t>
                      </a:r>
                      <a:endParaRPr lang="en-US" sz="1800" dirty="0">
                        <a:solidFill>
                          <a:srgbClr val="000066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dirty="0">
                          <a:solidFill>
                            <a:srgbClr val="000066"/>
                          </a:solidFill>
                        </a:rPr>
                        <a:t>728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450058"/>
                  </a:ext>
                </a:extLst>
              </a:tr>
              <a:tr h="2783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lvl="1"/>
                      <a:r>
                        <a:rPr lang="en-US" sz="1800" dirty="0">
                          <a:solidFill>
                            <a:srgbClr val="000066"/>
                          </a:solidFill>
                        </a:rPr>
                        <a:t>Tier I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u="none" baseline="0" dirty="0">
                          <a:solidFill>
                            <a:srgbClr val="000066"/>
                          </a:solidFill>
                        </a:rPr>
                        <a:t>33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888253"/>
                  </a:ext>
                </a:extLst>
              </a:tr>
              <a:tr h="2783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lvl="1"/>
                      <a:r>
                        <a:rPr lang="en-US" sz="1800" dirty="0">
                          <a:solidFill>
                            <a:srgbClr val="000066"/>
                          </a:solidFill>
                        </a:rPr>
                        <a:t>Tier II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u="none" baseline="0" dirty="0">
                          <a:solidFill>
                            <a:srgbClr val="000066"/>
                          </a:solidFill>
                        </a:rPr>
                        <a:t>617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586767"/>
                  </a:ext>
                </a:extLst>
              </a:tr>
              <a:tr h="24837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lvl="1"/>
                      <a:r>
                        <a:rPr lang="en-US" sz="1800" dirty="0">
                          <a:solidFill>
                            <a:srgbClr val="000066"/>
                          </a:solidFill>
                        </a:rPr>
                        <a:t>Tier III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u="none" baseline="0" dirty="0">
                          <a:solidFill>
                            <a:srgbClr val="000066"/>
                          </a:solidFill>
                        </a:rPr>
                        <a:t>78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48498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703466"/>
              </p:ext>
            </p:extLst>
          </p:nvPr>
        </p:nvGraphicFramePr>
        <p:xfrm>
          <a:off x="457200" y="1600200"/>
          <a:ext cx="4360405" cy="365884"/>
        </p:xfrm>
        <a:graphic>
          <a:graphicData uri="http://schemas.openxmlformats.org/drawingml/2006/table">
            <a:tbl>
              <a:tblPr firstRow="1" bandRow="1"/>
              <a:tblGrid>
                <a:gridCol w="2222190">
                  <a:extLst>
                    <a:ext uri="{9D8B030D-6E8A-4147-A177-3AD203B41FA5}">
                      <a16:colId xmlns:a16="http://schemas.microsoft.com/office/drawing/2014/main" val="1674990830"/>
                    </a:ext>
                  </a:extLst>
                </a:gridCol>
                <a:gridCol w="2138215">
                  <a:extLst>
                    <a:ext uri="{9D8B030D-6E8A-4147-A177-3AD203B41FA5}">
                      <a16:colId xmlns:a16="http://schemas.microsoft.com/office/drawing/2014/main" val="3567843669"/>
                    </a:ext>
                  </a:extLst>
                </a:gridCol>
              </a:tblGrid>
              <a:tr h="365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lvl="1"/>
                      <a:r>
                        <a:rPr lang="en-US" sz="1800" dirty="0">
                          <a:solidFill>
                            <a:srgbClr val="000066"/>
                          </a:solidFill>
                        </a:rPr>
                        <a:t>05Z3</a:t>
                      </a: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800" dirty="0" smtClean="0">
                          <a:solidFill>
                            <a:srgbClr val="000066"/>
                          </a:solidFill>
                        </a:rPr>
                        <a:t>858 Documents</a:t>
                      </a:r>
                      <a:endParaRPr lang="en-US" sz="1800" dirty="0">
                        <a:solidFill>
                          <a:srgbClr val="000066"/>
                        </a:solidFill>
                      </a:endParaRPr>
                    </a:p>
                  </a:txBody>
                  <a:tcPr marL="0" marR="0" marT="0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12247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350106"/>
              </p:ext>
            </p:extLst>
          </p:nvPr>
        </p:nvGraphicFramePr>
        <p:xfrm>
          <a:off x="457200" y="3026664"/>
          <a:ext cx="8493589" cy="175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370">
                  <a:extLst>
                    <a:ext uri="{9D8B030D-6E8A-4147-A177-3AD203B41FA5}">
                      <a16:colId xmlns:a16="http://schemas.microsoft.com/office/drawing/2014/main" val="2593408669"/>
                    </a:ext>
                  </a:extLst>
                </a:gridCol>
                <a:gridCol w="1085130">
                  <a:extLst>
                    <a:ext uri="{9D8B030D-6E8A-4147-A177-3AD203B41FA5}">
                      <a16:colId xmlns:a16="http://schemas.microsoft.com/office/drawing/2014/main" val="1645008654"/>
                    </a:ext>
                  </a:extLst>
                </a:gridCol>
                <a:gridCol w="1233577">
                  <a:extLst>
                    <a:ext uri="{9D8B030D-6E8A-4147-A177-3AD203B41FA5}">
                      <a16:colId xmlns:a16="http://schemas.microsoft.com/office/drawing/2014/main" val="3974075922"/>
                    </a:ext>
                  </a:extLst>
                </a:gridCol>
                <a:gridCol w="1121434">
                  <a:extLst>
                    <a:ext uri="{9D8B030D-6E8A-4147-A177-3AD203B41FA5}">
                      <a16:colId xmlns:a16="http://schemas.microsoft.com/office/drawing/2014/main" val="3475030995"/>
                    </a:ext>
                  </a:extLst>
                </a:gridCol>
                <a:gridCol w="1304434">
                  <a:extLst>
                    <a:ext uri="{9D8B030D-6E8A-4147-A177-3AD203B41FA5}">
                      <a16:colId xmlns:a16="http://schemas.microsoft.com/office/drawing/2014/main" val="952160303"/>
                    </a:ext>
                  </a:extLst>
                </a:gridCol>
                <a:gridCol w="1275644">
                  <a:extLst>
                    <a:ext uri="{9D8B030D-6E8A-4147-A177-3AD203B41FA5}">
                      <a16:colId xmlns:a16="http://schemas.microsoft.com/office/drawing/2014/main" val="1826930018"/>
                    </a:ext>
                  </a:extLst>
                </a:gridCol>
              </a:tblGrid>
              <a:tr h="175339">
                <a:tc>
                  <a:txBody>
                    <a:bodyPr/>
                    <a:lstStyle/>
                    <a:p>
                      <a:pPr marL="4572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0" dirty="0">
                          <a:solidFill>
                            <a:srgbClr val="000066"/>
                          </a:solidFill>
                          <a:latin typeface="+mn-lt"/>
                        </a:rPr>
                        <a:t>Humberto Lopez (Z32)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5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6.2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36176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33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70" name="AutoShape 9"/>
          <p:cNvCxnSpPr>
            <a:cxnSpLocks noChangeShapeType="1"/>
          </p:cNvCxnSpPr>
          <p:nvPr/>
        </p:nvCxnSpPr>
        <p:spPr bwMode="auto">
          <a:xfrm>
            <a:off x="5538191" y="3446695"/>
            <a:ext cx="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74583" y="914400"/>
            <a:ext cx="9069417" cy="494904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1800" b="1" dirty="0" smtClean="0">
                <a:solidFill>
                  <a:srgbClr val="C00000"/>
                </a:solidFill>
              </a:rPr>
              <a:t>Multi Cable Transits, Cable Sealants, Stuffing Tubes</a:t>
            </a:r>
          </a:p>
          <a:p>
            <a:pPr eaLnBrk="1" hangingPunct="1">
              <a:spcBef>
                <a:spcPct val="0"/>
              </a:spcBef>
              <a:buNone/>
            </a:pPr>
            <a:endParaRPr lang="en-US" altLang="en-US" sz="1600" b="1" dirty="0" smtClean="0"/>
          </a:p>
          <a:p>
            <a:pPr marL="285750"/>
            <a:r>
              <a:rPr lang="en-US" sz="1400" b="1" dirty="0" smtClean="0"/>
              <a:t>  </a:t>
            </a:r>
            <a:r>
              <a:rPr lang="en-US" sz="1600" b="1" dirty="0" smtClean="0"/>
              <a:t>MIL-DTL-24705B and Slants  1   3   4  Penetrators  </a:t>
            </a:r>
            <a:r>
              <a:rPr lang="en-US" sz="1600" b="1" dirty="0"/>
              <a:t>Multiple </a:t>
            </a:r>
            <a:r>
              <a:rPr lang="en-US" sz="1600" b="1" dirty="0" smtClean="0"/>
              <a:t>Cable  </a:t>
            </a:r>
            <a:r>
              <a:rPr lang="en-US" sz="1600" b="1" dirty="0"/>
              <a:t>Electric Cable (MCTs</a:t>
            </a:r>
            <a:r>
              <a:rPr lang="en-US" sz="1600" b="1" dirty="0" smtClean="0"/>
              <a:t>) </a:t>
            </a:r>
          </a:p>
          <a:p>
            <a:pPr marL="571500" indent="-285750"/>
            <a:r>
              <a:rPr lang="en-US" sz="1600" dirty="0" smtClean="0"/>
              <a:t>Project started to update all Fire Safety Tests </a:t>
            </a:r>
            <a:r>
              <a:rPr lang="en-US" sz="1600" dirty="0"/>
              <a:t>per </a:t>
            </a:r>
            <a:r>
              <a:rPr lang="en-US" sz="1600" dirty="0" smtClean="0"/>
              <a:t>MIL-STD-3020. </a:t>
            </a:r>
          </a:p>
          <a:p>
            <a:pPr marL="571500" indent="-285750"/>
            <a:r>
              <a:rPr lang="en-US" sz="1600" dirty="0" smtClean="0"/>
              <a:t>Shock testing prior to Fire </a:t>
            </a:r>
            <a:r>
              <a:rPr lang="en-US" sz="1600" dirty="0"/>
              <a:t>Resistance Test for QPL products </a:t>
            </a:r>
            <a:r>
              <a:rPr lang="en-US" sz="1600" dirty="0" smtClean="0"/>
              <a:t>will be required. </a:t>
            </a:r>
          </a:p>
          <a:p>
            <a:pPr marL="571500" indent="-285750"/>
            <a:r>
              <a:rPr lang="en-US" sz="1600" dirty="0" smtClean="0"/>
              <a:t>Tailoring MIL-STD-3020 vibration and shock bulkhead and deck frame tests.</a:t>
            </a:r>
          </a:p>
          <a:p>
            <a:pPr marL="571500" indent="-285750"/>
            <a:r>
              <a:rPr lang="en-US" sz="1600" dirty="0" smtClean="0"/>
              <a:t>Working with NSWC CD to finalize and provide detailed updates - September 2023.</a:t>
            </a:r>
          </a:p>
          <a:p>
            <a:pPr marL="285750">
              <a:buNone/>
            </a:pPr>
            <a:endParaRPr lang="en-US" sz="1600" dirty="0" smtClean="0"/>
          </a:p>
          <a:p>
            <a:pPr marL="284163"/>
            <a:r>
              <a:rPr lang="en-US" sz="1400" b="1" dirty="0" smtClean="0"/>
              <a:t>   </a:t>
            </a:r>
            <a:r>
              <a:rPr lang="en-US" sz="1600" b="1" dirty="0" smtClean="0"/>
              <a:t>MIL- </a:t>
            </a:r>
            <a:r>
              <a:rPr lang="en-US" sz="1600" b="1" dirty="0"/>
              <a:t>I-3064 Insulation Electrical Plastic </a:t>
            </a:r>
            <a:r>
              <a:rPr lang="en-US" sz="1600" b="1" dirty="0" smtClean="0"/>
              <a:t>Sealer</a:t>
            </a:r>
            <a:endParaRPr lang="en-US" sz="1400" b="1" dirty="0" smtClean="0"/>
          </a:p>
          <a:p>
            <a:pPr marL="569913" indent="-285750"/>
            <a:r>
              <a:rPr lang="en-US" sz="1600" dirty="0"/>
              <a:t>Shock testing prior to Fire Resistance Test for QPL products will be required. </a:t>
            </a:r>
          </a:p>
          <a:p>
            <a:pPr marL="569913" indent="-285750"/>
            <a:r>
              <a:rPr lang="en-US" sz="1600" dirty="0"/>
              <a:t>Tailoring MIL-STD-3020 vibration and shock bulkhead and deck frame tests.</a:t>
            </a:r>
          </a:p>
          <a:p>
            <a:pPr marL="569913" indent="-285750"/>
            <a:r>
              <a:rPr lang="en-US" sz="1600" dirty="0" smtClean="0"/>
              <a:t>Working </a:t>
            </a:r>
            <a:r>
              <a:rPr lang="en-US" sz="1600" dirty="0"/>
              <a:t>with NSWC CD to finalize and provide detailed updates - September 2023.</a:t>
            </a:r>
          </a:p>
          <a:p>
            <a:pPr marL="287338">
              <a:buNone/>
            </a:pPr>
            <a:endParaRPr lang="en-US" altLang="en-US" sz="1600" b="1" dirty="0" smtClean="0"/>
          </a:p>
          <a:p>
            <a:pPr marL="287338">
              <a:buNone/>
            </a:pPr>
            <a:r>
              <a:rPr lang="en-US" altLang="en-US" sz="1600" b="1" dirty="0" smtClean="0"/>
              <a:t>MIL-S-24235C</a:t>
            </a:r>
            <a:r>
              <a:rPr lang="en-US" altLang="en-US" sz="1600" dirty="0" smtClean="0"/>
              <a:t> </a:t>
            </a:r>
            <a:r>
              <a:rPr lang="en-US" altLang="en-US" sz="1600" b="1" dirty="0" smtClean="0"/>
              <a:t>Stuffing </a:t>
            </a:r>
            <a:r>
              <a:rPr lang="en-US" altLang="en-US" sz="1600" b="1" dirty="0"/>
              <a:t>Tubes, Metal, and Packing Assemblies for Electric Cables, General </a:t>
            </a:r>
            <a:r>
              <a:rPr lang="en-US" altLang="en-US" sz="1600" b="1" dirty="0" smtClean="0"/>
              <a:t>Specification   </a:t>
            </a:r>
            <a:r>
              <a:rPr lang="en-US" altLang="en-US" sz="1600" dirty="0" smtClean="0"/>
              <a:t>- 19 slant sheets for </a:t>
            </a:r>
          </a:p>
          <a:p>
            <a:pPr marL="573088" indent="-285750"/>
            <a:r>
              <a:rPr lang="en-US" altLang="en-US" sz="1600" dirty="0" smtClean="0"/>
              <a:t>Specification has been template, updating cancelled references and all data tables to remove errors. Cleaning up figures.</a:t>
            </a:r>
            <a:endParaRPr lang="en-US" altLang="en-US" sz="1400" dirty="0"/>
          </a:p>
        </p:txBody>
      </p:sp>
      <p:sp>
        <p:nvSpPr>
          <p:cNvPr id="25" name="Title 3"/>
          <p:cNvSpPr txBox="1">
            <a:spLocks/>
          </p:cNvSpPr>
          <p:nvPr/>
        </p:nvSpPr>
        <p:spPr>
          <a:xfrm>
            <a:off x="638175" y="7938"/>
            <a:ext cx="8229600" cy="687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 kern="120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rgbClr val="002060"/>
                </a:solidFill>
                <a:latin typeface="Arial" pitchFamily="34" charset="0"/>
              </a:defRPr>
            </a:lvl9pPr>
          </a:lstStyle>
          <a:p>
            <a:r>
              <a:rPr lang="en-US" sz="2800" dirty="0" smtClean="0"/>
              <a:t>NAVSEA 05Z Update to NSRP</a:t>
            </a:r>
            <a:endParaRPr lang="en-US" sz="2800" dirty="0"/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>
            <a:off x="0" y="690563"/>
            <a:ext cx="8229600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pic>
        <p:nvPicPr>
          <p:cNvPr id="32" name="Picture 31" descr="navsea-col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225" y="423863"/>
            <a:ext cx="587375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44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4950" y="555625"/>
            <a:ext cx="1200150" cy="14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6418263"/>
            <a:ext cx="11017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41275" y="6570663"/>
            <a:ext cx="7859713" cy="0"/>
          </a:xfrm>
          <a:prstGeom prst="line">
            <a:avLst/>
          </a:prstGeom>
          <a:noFill/>
          <a:ln w="25400">
            <a:solidFill>
              <a:srgbClr val="A5C1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71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8703" y="7938"/>
            <a:ext cx="8229600" cy="6873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MIL SPECS  STANDARDS  DRAWINGS</a:t>
            </a:r>
            <a:endParaRPr lang="en-US" sz="2400" dirty="0"/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074657-7245-4254-ADCC-C16938107541}" type="slidenum">
              <a:rPr lang="en-US" altLang="en-US" sz="80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pPr eaLnBrk="1" hangingPunct="1"/>
              <a:t>6</a:t>
            </a:fld>
            <a:endParaRPr lang="en-US" altLang="en-US" sz="80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777875" y="82550"/>
            <a:ext cx="746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7893" y="692150"/>
            <a:ext cx="8860409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002060"/>
                </a:solidFill>
              </a:rPr>
              <a:t>Standard for Electrical Enclosures Update </a:t>
            </a:r>
          </a:p>
          <a:p>
            <a:endParaRPr lang="en-US" sz="1600" b="1" dirty="0" smtClean="0">
              <a:solidFill>
                <a:srgbClr val="002060"/>
              </a:solidFill>
            </a:endParaRPr>
          </a:p>
          <a:p>
            <a:pPr lvl="1" indent="-457200"/>
            <a:endParaRPr lang="en-US" sz="1600" dirty="0">
              <a:solidFill>
                <a:srgbClr val="002060"/>
              </a:solidFill>
            </a:endParaRPr>
          </a:p>
          <a:p>
            <a:pPr marL="457200"/>
            <a:r>
              <a:rPr lang="en-US" sz="1600" b="1" dirty="0" smtClean="0">
                <a:solidFill>
                  <a:srgbClr val="002060"/>
                </a:solidFill>
              </a:rPr>
              <a:t>MIL-STD-108  </a:t>
            </a:r>
            <a:r>
              <a:rPr lang="en-US" sz="1600" dirty="0">
                <a:solidFill>
                  <a:srgbClr val="002060"/>
                </a:solidFill>
              </a:rPr>
              <a:t>Definitions </a:t>
            </a:r>
            <a:r>
              <a:rPr lang="en-US" sz="1600" dirty="0" smtClean="0">
                <a:solidFill>
                  <a:srgbClr val="002060"/>
                </a:solidFill>
              </a:rPr>
              <a:t>Basic </a:t>
            </a:r>
            <a:r>
              <a:rPr lang="en-US" sz="1600" dirty="0">
                <a:solidFill>
                  <a:srgbClr val="002060"/>
                </a:solidFill>
              </a:rPr>
              <a:t>Requirements </a:t>
            </a:r>
            <a:r>
              <a:rPr lang="en-US" sz="1600" dirty="0" smtClean="0">
                <a:solidFill>
                  <a:srgbClr val="002060"/>
                </a:solidFill>
              </a:rPr>
              <a:t>Enclosures </a:t>
            </a:r>
            <a:r>
              <a:rPr lang="en-US" sz="1600" dirty="0">
                <a:solidFill>
                  <a:srgbClr val="002060"/>
                </a:solidFill>
              </a:rPr>
              <a:t>for Electric and Electronic </a:t>
            </a:r>
            <a:r>
              <a:rPr lang="en-US" sz="1600" dirty="0" smtClean="0">
                <a:solidFill>
                  <a:srgbClr val="002060"/>
                </a:solidFill>
              </a:rPr>
              <a:t>Equipment 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457200"/>
            <a:endParaRPr lang="en-US" sz="1600" dirty="0" smtClean="0">
              <a:solidFill>
                <a:srgbClr val="00206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 Last updated in 1985 but no significant changes since 1966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1600" dirty="0" smtClean="0">
                <a:solidFill>
                  <a:srgbClr val="002060"/>
                </a:solidFill>
              </a:rPr>
              <a:t> Updated all references e.g. IEC 60947-1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1600" dirty="0" smtClean="0">
                <a:solidFill>
                  <a:srgbClr val="002060"/>
                </a:solidFill>
              </a:rPr>
              <a:t> Aligned with MIL-DTL-2036 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1600" dirty="0" smtClean="0">
                <a:solidFill>
                  <a:srgbClr val="002060"/>
                </a:solidFill>
              </a:rPr>
              <a:t>Added reference to Composite Enclosures Drawing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smtClean="0">
                <a:solidFill>
                  <a:srgbClr val="002060"/>
                </a:solidFill>
              </a:rPr>
              <a:t>Included a cross-reference table for enclosure rating definitions comparison to IP and NEMA </a:t>
            </a:r>
          </a:p>
          <a:p>
            <a:pPr lvl="1"/>
            <a:r>
              <a:rPr lang="en-US" sz="1600" b="1" dirty="0" smtClean="0">
                <a:solidFill>
                  <a:srgbClr val="C00000"/>
                </a:solidFill>
              </a:rPr>
              <a:t> </a:t>
            </a:r>
          </a:p>
          <a:p>
            <a:pPr lvl="1"/>
            <a:r>
              <a:rPr lang="en-US" sz="1600" b="1" dirty="0" smtClean="0">
                <a:solidFill>
                  <a:srgbClr val="C00000"/>
                </a:solidFill>
              </a:rPr>
              <a:t>The comment period has ended but we are encouraging additional SRB review of proposed changes. Publication is expected by end of September pending resolution of remaining essential comments.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</a:endParaRPr>
          </a:p>
          <a:p>
            <a:pPr marL="457200" fontAlgn="t">
              <a:spcBef>
                <a:spcPts val="0"/>
              </a:spcBef>
              <a:spcAft>
                <a:spcPts val="0"/>
              </a:spcAft>
            </a:pPr>
            <a:endParaRPr lang="en-US" sz="1600" b="1" dirty="0" smtClean="0">
              <a:solidFill>
                <a:srgbClr val="000000"/>
              </a:solidFill>
            </a:endParaRPr>
          </a:p>
          <a:p>
            <a:pPr marL="457200"/>
            <a:endParaRPr lang="en-US" sz="1600" b="1" dirty="0" smtClean="0">
              <a:solidFill>
                <a:srgbClr val="000000"/>
              </a:solidFill>
            </a:endParaRPr>
          </a:p>
          <a:p>
            <a:pPr marL="457200"/>
            <a:endParaRPr lang="en-US" sz="1600" b="1" dirty="0" smtClean="0">
              <a:solidFill>
                <a:srgbClr val="000000"/>
              </a:solidFill>
            </a:endParaRPr>
          </a:p>
          <a:p>
            <a:pPr marL="457200"/>
            <a:endParaRPr lang="en-US" sz="1600" b="1" dirty="0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</p:spTree>
    <p:extLst>
      <p:ext uri="{BB962C8B-B14F-4D97-AF65-F5344CB8AC3E}">
        <p14:creationId xmlns:p14="http://schemas.microsoft.com/office/powerpoint/2010/main" val="105390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8703" y="7938"/>
            <a:ext cx="8229600" cy="6873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MIL SPECS  STANDARDS  DRAWINGS</a:t>
            </a:r>
            <a:endParaRPr lang="en-US" sz="2400" dirty="0"/>
          </a:p>
        </p:txBody>
      </p:sp>
      <p:sp>
        <p:nvSpPr>
          <p:cNvPr id="126979" name="Rectangle 2"/>
          <p:cNvSpPr>
            <a:spLocks noGrp="1" noChangeArrowheads="1"/>
          </p:cNvSpPr>
          <p:nvPr>
            <p:ph type="body" sz="quarter" idx="11"/>
          </p:nvPr>
        </p:nvSpPr>
        <p:spPr>
          <a:xfrm>
            <a:off x="130175" y="766762"/>
            <a:ext cx="8762999" cy="2166489"/>
          </a:xfrm>
        </p:spPr>
        <p:txBody>
          <a:bodyPr rtlCol="0">
            <a:normAutofit/>
          </a:bodyPr>
          <a:lstStyle/>
          <a:p>
            <a:pPr marL="0" indent="0">
              <a:buFontTx/>
              <a:buNone/>
              <a:defRPr/>
            </a:pPr>
            <a:endParaRPr lang="en-US" sz="1200" dirty="0" smtClean="0"/>
          </a:p>
          <a:p>
            <a:pPr marL="0" indent="0">
              <a:buFontTx/>
              <a:buNone/>
              <a:defRPr/>
            </a:pPr>
            <a:endParaRPr lang="en-US" sz="1200" dirty="0" smtClean="0"/>
          </a:p>
          <a:p>
            <a:pPr marL="0" indent="0">
              <a:buFontTx/>
              <a:buNone/>
              <a:defRPr/>
            </a:pPr>
            <a:endParaRPr lang="en-US" sz="1200" dirty="0" smtClean="0"/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074657-7245-4254-ADCC-C16938107541}" type="slidenum">
              <a:rPr lang="en-US" altLang="en-US" sz="80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pPr eaLnBrk="1" hangingPunct="1"/>
              <a:t>7</a:t>
            </a:fld>
            <a:endParaRPr lang="en-US" altLang="en-US" sz="80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777875" y="82550"/>
            <a:ext cx="746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0052" y="692150"/>
            <a:ext cx="891322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Electrical Cables   Assemblies   Connectors</a:t>
            </a:r>
          </a:p>
          <a:p>
            <a:endParaRPr lang="en-US" sz="2000" b="1" dirty="0" smtClean="0">
              <a:solidFill>
                <a:srgbClr val="002060"/>
              </a:solidFill>
            </a:endParaRPr>
          </a:p>
          <a:p>
            <a:pPr lvl="1"/>
            <a:r>
              <a:rPr lang="en-US" sz="1600" b="1" dirty="0" smtClean="0">
                <a:solidFill>
                  <a:srgbClr val="002060"/>
                </a:solidFill>
              </a:rPr>
              <a:t>MIL-DTL-24643 and 80 Slant Sheets Cables Low </a:t>
            </a:r>
            <a:r>
              <a:rPr lang="en-US" sz="1600" b="1" dirty="0">
                <a:solidFill>
                  <a:srgbClr val="002060"/>
                </a:solidFill>
              </a:rPr>
              <a:t>Smoke </a:t>
            </a:r>
            <a:endParaRPr lang="en-US" sz="1600" b="1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SEA 08K review complete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Compliance review and comment adjudication are complete.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Publication expected August FY23</a:t>
            </a:r>
            <a:endParaRPr lang="en-US" sz="1600" dirty="0">
              <a:solidFill>
                <a:srgbClr val="002060"/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rgbClr val="002060"/>
              </a:solidFill>
            </a:endParaRPr>
          </a:p>
          <a:p>
            <a:pPr lvl="1"/>
            <a:r>
              <a:rPr lang="en-US" sz="1600" b="1" dirty="0" smtClean="0">
                <a:solidFill>
                  <a:srgbClr val="002060"/>
                </a:solidFill>
              </a:rPr>
              <a:t>MIL-DTL-24640 Cables  Lightweight  Low </a:t>
            </a:r>
            <a:r>
              <a:rPr lang="en-US" sz="1600" b="1" dirty="0">
                <a:solidFill>
                  <a:srgbClr val="002060"/>
                </a:solidFill>
              </a:rPr>
              <a:t>Smoke 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Review of all slant sheets is now in progress</a:t>
            </a:r>
          </a:p>
          <a:p>
            <a:pPr lvl="2"/>
            <a:endParaRPr lang="en-US" sz="1800" dirty="0">
              <a:solidFill>
                <a:srgbClr val="002060"/>
              </a:solidFill>
            </a:endParaRPr>
          </a:p>
          <a:p>
            <a:pPr lvl="1"/>
            <a:r>
              <a:rPr lang="en-US" sz="1600" b="1" dirty="0">
                <a:solidFill>
                  <a:srgbClr val="002060"/>
                </a:solidFill>
              </a:rPr>
              <a:t>MIL-HDBK-299</a:t>
            </a:r>
            <a:r>
              <a:rPr lang="en-US" sz="1600" dirty="0">
                <a:solidFill>
                  <a:srgbClr val="002060"/>
                </a:solidFill>
              </a:rPr>
              <a:t>  </a:t>
            </a:r>
            <a:r>
              <a:rPr lang="en-US" sz="1600" b="1" dirty="0">
                <a:solidFill>
                  <a:srgbClr val="002060"/>
                </a:solidFill>
              </a:rPr>
              <a:t>Electrical Cable Comparison Handbook </a:t>
            </a:r>
            <a:r>
              <a:rPr lang="en-US" sz="1600" dirty="0">
                <a:solidFill>
                  <a:srgbClr val="002060"/>
                </a:solidFill>
              </a:rPr>
              <a:t>–October 1991</a:t>
            </a:r>
          </a:p>
          <a:p>
            <a:pPr lvl="1"/>
            <a:r>
              <a:rPr lang="en-US" sz="1600" dirty="0">
                <a:solidFill>
                  <a:srgbClr val="002060"/>
                </a:solidFill>
              </a:rPr>
              <a:t>Cable</a:t>
            </a:r>
            <a:r>
              <a:rPr lang="en-US" sz="1600" b="1" dirty="0">
                <a:solidFill>
                  <a:srgbClr val="002060"/>
                </a:solidFill>
              </a:rPr>
              <a:t> </a:t>
            </a:r>
            <a:r>
              <a:rPr lang="en-US" sz="1600" dirty="0">
                <a:solidFill>
                  <a:srgbClr val="002060"/>
                </a:solidFill>
              </a:rPr>
              <a:t>Data Pertaining to Electric Shipboard Cable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Include cables new to MIL-DTL- 24643 and MIL-DTL-24640 and other new cables introduced after 1991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MV cables (rated 5 KV and 15 KV) to be included in addition to LV rated cables (&lt;1KV)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NEMA Cable manufacturers added to the SRB reviewer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</a:rPr>
              <a:t>Compiling cable ampacity and bend radius data to updated tables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Adding updated information for each cable type.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Intermediate review expected August 2023.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NSRP and NAVY end users and designers are encouraged to provide SRB review of proposed changes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rgbClr val="002060"/>
              </a:solidFill>
            </a:endParaRPr>
          </a:p>
          <a:p>
            <a:pPr lvl="1"/>
            <a:endParaRPr lang="en-US" sz="1600" dirty="0">
              <a:solidFill>
                <a:srgbClr val="002060"/>
              </a:solidFill>
            </a:endParaRPr>
          </a:p>
          <a:p>
            <a:pPr lvl="2"/>
            <a:endParaRPr lang="en-US" sz="1600" dirty="0">
              <a:solidFill>
                <a:srgbClr val="000000"/>
              </a:solidFill>
            </a:endParaRPr>
          </a:p>
          <a:p>
            <a:endParaRPr lang="en-US" sz="1600" b="1" dirty="0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</p:spTree>
    <p:extLst>
      <p:ext uri="{BB962C8B-B14F-4D97-AF65-F5344CB8AC3E}">
        <p14:creationId xmlns:p14="http://schemas.microsoft.com/office/powerpoint/2010/main" val="111969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8703" y="7938"/>
            <a:ext cx="8229600" cy="6873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MIL SPECS  STANDARDS  DRAWINGS</a:t>
            </a:r>
            <a:endParaRPr lang="en-US" sz="2400" dirty="0"/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074657-7245-4254-ADCC-C16938107541}" type="slidenum">
              <a:rPr lang="en-US" altLang="en-US" sz="80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pPr eaLnBrk="1" hangingPunct="1"/>
              <a:t>8</a:t>
            </a:fld>
            <a:endParaRPr lang="en-US" altLang="en-US" sz="80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777875" y="82550"/>
            <a:ext cx="746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66762"/>
            <a:ext cx="875080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Lighting  MIL-DTL-16377 </a:t>
            </a:r>
            <a:r>
              <a:rPr lang="en-US" sz="1600" dirty="0" smtClean="0">
                <a:solidFill>
                  <a:srgbClr val="002060"/>
                </a:solidFill>
              </a:rPr>
              <a:t>Published 26 May 2023  -SSL (Type III) equivalents to (22):</a:t>
            </a:r>
          </a:p>
          <a:p>
            <a:endParaRPr lang="en-US" sz="1600" dirty="0" smtClean="0">
              <a:solidFill>
                <a:srgbClr val="002060"/>
              </a:solidFill>
            </a:endParaRP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  4B Detail Sec Bureau  8W </a:t>
            </a:r>
            <a:r>
              <a:rPr lang="en-US" sz="1400" dirty="0" err="1" smtClean="0"/>
              <a:t>Sym</a:t>
            </a:r>
            <a:r>
              <a:rPr lang="en-US" sz="1400" dirty="0" smtClean="0"/>
              <a:t> </a:t>
            </a:r>
            <a:r>
              <a:rPr lang="en-US" sz="1400" dirty="0"/>
              <a:t>142.2 and 142.2SSL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10B General  Directional  32W </a:t>
            </a:r>
            <a:r>
              <a:rPr lang="en-US" sz="1400" dirty="0" err="1" smtClean="0"/>
              <a:t>Sym</a:t>
            </a:r>
            <a:r>
              <a:rPr lang="en-US" sz="1400" dirty="0" smtClean="0"/>
              <a:t> 145.4  145.5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16B Detail </a:t>
            </a:r>
            <a:r>
              <a:rPr lang="en-US" sz="1400" dirty="0"/>
              <a:t>Lighting for </a:t>
            </a:r>
            <a:r>
              <a:rPr lang="en-US" sz="1400" dirty="0" smtClean="0"/>
              <a:t>Desks  8W </a:t>
            </a:r>
            <a:r>
              <a:rPr lang="en-US" sz="1400" dirty="0" err="1" smtClean="0"/>
              <a:t>Sym</a:t>
            </a:r>
            <a:r>
              <a:rPr lang="en-US" sz="1400" dirty="0" smtClean="0"/>
              <a:t> 141.2  150.2  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17C Detail </a:t>
            </a:r>
            <a:r>
              <a:rPr lang="en-US" sz="1400" dirty="0"/>
              <a:t>Lighting for </a:t>
            </a:r>
            <a:r>
              <a:rPr lang="en-US" sz="1400" dirty="0" smtClean="0"/>
              <a:t>Berths  8W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20B General 50 W </a:t>
            </a:r>
            <a:r>
              <a:rPr lang="en-US" sz="1400" dirty="0" err="1" smtClean="0"/>
              <a:t>Dripproof</a:t>
            </a:r>
            <a:r>
              <a:rPr lang="en-US" sz="1400" dirty="0" smtClean="0"/>
              <a:t> </a:t>
            </a:r>
            <a:r>
              <a:rPr lang="en-US" sz="1400" dirty="0"/>
              <a:t>15 </a:t>
            </a:r>
            <a:r>
              <a:rPr lang="en-US" sz="1400" dirty="0" smtClean="0"/>
              <a:t>Degrees  </a:t>
            </a:r>
            <a:r>
              <a:rPr lang="en-US" sz="1400" dirty="0" err="1" smtClean="0"/>
              <a:t>Sym</a:t>
            </a:r>
            <a:r>
              <a:rPr lang="en-US" sz="1400" dirty="0" smtClean="0"/>
              <a:t> 64.1  65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21B General 100 W </a:t>
            </a:r>
            <a:r>
              <a:rPr lang="en-US" sz="1400" dirty="0" err="1" smtClean="0"/>
              <a:t>Dripproof</a:t>
            </a:r>
            <a:r>
              <a:rPr lang="en-US" sz="1400" dirty="0" smtClean="0"/>
              <a:t> </a:t>
            </a:r>
            <a:r>
              <a:rPr lang="en-US" sz="1400" dirty="0"/>
              <a:t>15 </a:t>
            </a:r>
            <a:r>
              <a:rPr lang="en-US" sz="1400" dirty="0" smtClean="0"/>
              <a:t>Degrees  </a:t>
            </a:r>
            <a:r>
              <a:rPr lang="en-US" sz="1400" dirty="0" err="1" smtClean="0"/>
              <a:t>Sym</a:t>
            </a:r>
            <a:r>
              <a:rPr lang="en-US" sz="1400" dirty="0" smtClean="0"/>
              <a:t> 89  90.2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23B General 200W Watertight  </a:t>
            </a:r>
            <a:r>
              <a:rPr lang="en-US" sz="1400" dirty="0" err="1" smtClean="0"/>
              <a:t>Sym</a:t>
            </a:r>
            <a:r>
              <a:rPr lang="en-US" sz="1400" dirty="0" smtClean="0"/>
              <a:t> 57  57.1  69  69.1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25B General 110W </a:t>
            </a:r>
            <a:r>
              <a:rPr lang="en-US" sz="1400" dirty="0" err="1" smtClean="0"/>
              <a:t>Explosionproof</a:t>
            </a:r>
            <a:r>
              <a:rPr lang="en-US" sz="1400" dirty="0" smtClean="0"/>
              <a:t>  </a:t>
            </a:r>
            <a:r>
              <a:rPr lang="en-US" sz="1400" dirty="0" err="1" smtClean="0"/>
              <a:t>Sym</a:t>
            </a:r>
            <a:r>
              <a:rPr lang="en-US" sz="1400" dirty="0" smtClean="0"/>
              <a:t> 48.2  68.2</a:t>
            </a:r>
            <a:endParaRPr lang="en-US" sz="1400" dirty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27D General 50 W Watertight  </a:t>
            </a:r>
            <a:r>
              <a:rPr lang="en-US" sz="1400" dirty="0" err="1" smtClean="0"/>
              <a:t>Sym</a:t>
            </a:r>
            <a:r>
              <a:rPr lang="en-US" sz="1400" dirty="0" smtClean="0"/>
              <a:t> 92.2  93.2  93.4  93.5</a:t>
            </a:r>
            <a:endParaRPr lang="en-US" sz="1400" dirty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30B General Psych Wards 100W  Drip proof </a:t>
            </a:r>
            <a:r>
              <a:rPr lang="en-US" sz="1400" dirty="0"/>
              <a:t>15 </a:t>
            </a:r>
            <a:r>
              <a:rPr lang="en-US" sz="1400" dirty="0" smtClean="0"/>
              <a:t>Degrees  </a:t>
            </a:r>
            <a:r>
              <a:rPr lang="en-US" sz="1400" dirty="0" err="1" smtClean="0"/>
              <a:t>Sym</a:t>
            </a:r>
            <a:r>
              <a:rPr lang="en-US" sz="1400" dirty="0" smtClean="0"/>
              <a:t> </a:t>
            </a:r>
            <a:r>
              <a:rPr lang="en-US" sz="1400" dirty="0"/>
              <a:t>137 </a:t>
            </a:r>
            <a:endParaRPr lang="en-US" sz="14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31B Detail Spot Illumination 6-25W Enclosed  </a:t>
            </a:r>
            <a:r>
              <a:rPr lang="en-US" sz="1400" dirty="0" err="1" smtClean="0"/>
              <a:t>Sym</a:t>
            </a:r>
            <a:r>
              <a:rPr lang="en-US" sz="1400" dirty="0" smtClean="0"/>
              <a:t> </a:t>
            </a:r>
            <a:r>
              <a:rPr lang="en-US" sz="1400" dirty="0"/>
              <a:t>147.2 </a:t>
            </a:r>
            <a:endParaRPr lang="en-US" sz="14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33B Detail </a:t>
            </a:r>
            <a:r>
              <a:rPr lang="en-US" sz="1400" dirty="0"/>
              <a:t>Lighting for </a:t>
            </a:r>
            <a:r>
              <a:rPr lang="en-US" sz="1400" dirty="0" smtClean="0"/>
              <a:t>Sight glasses 6W watertight </a:t>
            </a:r>
            <a:r>
              <a:rPr lang="en-US" sz="1400" dirty="0" err="1" smtClean="0"/>
              <a:t>Sym</a:t>
            </a:r>
            <a:r>
              <a:rPr lang="en-US" sz="1400" dirty="0" smtClean="0"/>
              <a:t> 136.1  156  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36A General 25 W Watertight  </a:t>
            </a:r>
            <a:r>
              <a:rPr lang="en-US" sz="1400" dirty="0" err="1" smtClean="0"/>
              <a:t>Sym</a:t>
            </a:r>
            <a:r>
              <a:rPr lang="en-US" sz="1400" dirty="0" smtClean="0"/>
              <a:t> 95.1  96.1  97.1  98.1 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38B Detail Hull Numerals Lighting  </a:t>
            </a:r>
            <a:r>
              <a:rPr lang="en-US" sz="1400" dirty="0" err="1" smtClean="0"/>
              <a:t>Sym</a:t>
            </a:r>
            <a:r>
              <a:rPr lang="en-US" sz="1400" dirty="0" smtClean="0"/>
              <a:t> 304 – </a:t>
            </a:r>
            <a:r>
              <a:rPr lang="en-US" sz="1400" b="1" dirty="0" smtClean="0">
                <a:solidFill>
                  <a:srgbClr val="CC3300"/>
                </a:solidFill>
              </a:rPr>
              <a:t>Allows SSL A19 up to 50W</a:t>
            </a:r>
            <a:endParaRPr lang="en-US" sz="1400" b="1" dirty="0">
              <a:solidFill>
                <a:srgbClr val="CC3300"/>
              </a:solidFill>
            </a:endParaRP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39B Streamer Type Detail Topside </a:t>
            </a:r>
            <a:r>
              <a:rPr lang="en-US" sz="1400" dirty="0"/>
              <a:t>Ship Dress W</a:t>
            </a:r>
            <a:r>
              <a:rPr lang="en-US" sz="1400" dirty="0" smtClean="0"/>
              <a:t>atertight </a:t>
            </a:r>
            <a:r>
              <a:rPr lang="en-US" sz="1400" dirty="0" err="1" smtClean="0"/>
              <a:t>Sym</a:t>
            </a:r>
            <a:r>
              <a:rPr lang="en-US" sz="1400" dirty="0" smtClean="0"/>
              <a:t> 307  </a:t>
            </a:r>
            <a:r>
              <a:rPr lang="en-US" sz="1400" b="1" dirty="0" smtClean="0">
                <a:solidFill>
                  <a:srgbClr val="CC3300"/>
                </a:solidFill>
              </a:rPr>
              <a:t>SSL minimum </a:t>
            </a:r>
            <a:r>
              <a:rPr lang="en-US" sz="1400" b="1" dirty="0">
                <a:solidFill>
                  <a:srgbClr val="CC3300"/>
                </a:solidFill>
              </a:rPr>
              <a:t>of 200 lumens per lamp, </a:t>
            </a:r>
            <a:r>
              <a:rPr lang="en-US" sz="1400" b="1" dirty="0" smtClean="0">
                <a:solidFill>
                  <a:srgbClr val="CC3300"/>
                </a:solidFill>
              </a:rPr>
              <a:t>max </a:t>
            </a:r>
            <a:r>
              <a:rPr lang="en-US" sz="1400" b="1" dirty="0">
                <a:solidFill>
                  <a:srgbClr val="CC3300"/>
                </a:solidFill>
              </a:rPr>
              <a:t>25 watts, </a:t>
            </a:r>
            <a:r>
              <a:rPr lang="en-US" sz="1400" b="1" dirty="0" smtClean="0">
                <a:solidFill>
                  <a:srgbClr val="CC3300"/>
                </a:solidFill>
              </a:rPr>
              <a:t>A19 </a:t>
            </a:r>
            <a:r>
              <a:rPr lang="en-US" sz="1400" b="1" dirty="0">
                <a:solidFill>
                  <a:srgbClr val="CC3300"/>
                </a:solidFill>
              </a:rPr>
              <a:t>equivalent.  (Lamp not furnished.) 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49B Extension </a:t>
            </a:r>
            <a:r>
              <a:rPr lang="en-US" sz="1400" dirty="0" err="1" smtClean="0"/>
              <a:t>Explosionproof</a:t>
            </a:r>
            <a:r>
              <a:rPr lang="en-US" sz="1400" dirty="0" smtClean="0"/>
              <a:t> </a:t>
            </a:r>
            <a:r>
              <a:rPr lang="en-US" sz="1400" dirty="0"/>
              <a:t>and </a:t>
            </a:r>
            <a:r>
              <a:rPr lang="en-US" sz="1400" dirty="0" smtClean="0"/>
              <a:t>Watertight  </a:t>
            </a:r>
            <a:r>
              <a:rPr lang="en-US" sz="1400" dirty="0"/>
              <a:t>Detail </a:t>
            </a:r>
            <a:r>
              <a:rPr lang="en-US" sz="1400" dirty="0" smtClean="0"/>
              <a:t>Light </a:t>
            </a:r>
            <a:r>
              <a:rPr lang="en-US" sz="1400" dirty="0" err="1" smtClean="0"/>
              <a:t>Sym</a:t>
            </a:r>
            <a:r>
              <a:rPr lang="en-US" sz="1400" dirty="0" smtClean="0"/>
              <a:t> 306.2SSL  </a:t>
            </a:r>
            <a:r>
              <a:rPr lang="en-US" sz="1400" b="1" dirty="0" smtClean="0">
                <a:solidFill>
                  <a:srgbClr val="CC3300"/>
                </a:solidFill>
              </a:rPr>
              <a:t>SSL ONLY</a:t>
            </a:r>
            <a:endParaRPr lang="en-US" sz="1400" b="1" dirty="0">
              <a:solidFill>
                <a:srgbClr val="CC3300"/>
              </a:solidFill>
            </a:endParaRP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52C SSL Light  Extension </a:t>
            </a:r>
            <a:r>
              <a:rPr lang="en-US" sz="1400" dirty="0" err="1" smtClean="0"/>
              <a:t>Explosionproof</a:t>
            </a:r>
            <a:r>
              <a:rPr lang="en-US" sz="1400" dirty="0" smtClean="0"/>
              <a:t> Watertight  </a:t>
            </a:r>
            <a:r>
              <a:rPr lang="en-US" sz="1400" dirty="0" err="1" smtClean="0"/>
              <a:t>Sym</a:t>
            </a:r>
            <a:r>
              <a:rPr lang="en-US" sz="1400" dirty="0" smtClean="0"/>
              <a:t> 286SSL  </a:t>
            </a:r>
            <a:r>
              <a:rPr lang="en-US" sz="1400" b="1" dirty="0">
                <a:solidFill>
                  <a:srgbClr val="CC3300"/>
                </a:solidFill>
              </a:rPr>
              <a:t>SSL </a:t>
            </a:r>
            <a:r>
              <a:rPr lang="en-US" sz="1400" b="1" dirty="0" smtClean="0">
                <a:solidFill>
                  <a:srgbClr val="CC3300"/>
                </a:solidFill>
              </a:rPr>
              <a:t>ONLY</a:t>
            </a:r>
            <a:endParaRPr lang="en-US" sz="1400" dirty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56A Machine Tool Portable  </a:t>
            </a:r>
            <a:r>
              <a:rPr lang="en-US" sz="1400" dirty="0"/>
              <a:t>Floating </a:t>
            </a:r>
            <a:r>
              <a:rPr lang="en-US" sz="1400" dirty="0" smtClean="0"/>
              <a:t>Adjustment  </a:t>
            </a:r>
            <a:r>
              <a:rPr lang="en-US" sz="1400" dirty="0"/>
              <a:t>Symbol 266.2 </a:t>
            </a:r>
            <a:r>
              <a:rPr lang="en-US" sz="1400" b="1" dirty="0">
                <a:solidFill>
                  <a:srgbClr val="CC3300"/>
                </a:solidFill>
              </a:rPr>
              <a:t>Allows </a:t>
            </a:r>
            <a:r>
              <a:rPr lang="en-US" sz="1400" b="1" dirty="0" smtClean="0">
                <a:solidFill>
                  <a:srgbClr val="CC3300"/>
                </a:solidFill>
              </a:rPr>
              <a:t>SSL </a:t>
            </a:r>
            <a:r>
              <a:rPr lang="en-US" sz="1400" b="1" dirty="0">
                <a:solidFill>
                  <a:srgbClr val="CC3300"/>
                </a:solidFill>
              </a:rPr>
              <a:t>A19 up to 50W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58C Fluorescent Detail </a:t>
            </a:r>
            <a:r>
              <a:rPr lang="en-US" sz="1400" dirty="0"/>
              <a:t>Lighting for </a:t>
            </a:r>
            <a:r>
              <a:rPr lang="en-US" sz="1400" dirty="0" smtClean="0"/>
              <a:t>Mirrors </a:t>
            </a:r>
            <a:r>
              <a:rPr lang="en-US" sz="1400" dirty="0" err="1" smtClean="0"/>
              <a:t>Sym</a:t>
            </a:r>
            <a:r>
              <a:rPr lang="en-US" sz="1400" dirty="0" smtClean="0"/>
              <a:t> 351  351.1  352  352.1 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59B Detail for </a:t>
            </a:r>
            <a:r>
              <a:rPr lang="en-US" sz="1400" dirty="0"/>
              <a:t>Step </a:t>
            </a:r>
            <a:r>
              <a:rPr lang="en-US" sz="1400" dirty="0" smtClean="0"/>
              <a:t>Illumination  8W </a:t>
            </a:r>
            <a:r>
              <a:rPr lang="en-US" sz="1400" dirty="0" err="1" smtClean="0"/>
              <a:t>Sym</a:t>
            </a:r>
            <a:r>
              <a:rPr lang="en-US" sz="1400" dirty="0" smtClean="0"/>
              <a:t> 353  353.1  353.2 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400" dirty="0" smtClean="0"/>
              <a:t>71A Detail </a:t>
            </a:r>
            <a:r>
              <a:rPr lang="en-US" sz="1400" dirty="0"/>
              <a:t>Lighting </a:t>
            </a:r>
            <a:r>
              <a:rPr lang="en-US" sz="1400" dirty="0" smtClean="0"/>
              <a:t>Mirrors </a:t>
            </a:r>
            <a:r>
              <a:rPr lang="en-US" sz="1400" dirty="0"/>
              <a:t>for Small </a:t>
            </a:r>
            <a:r>
              <a:rPr lang="en-US" sz="1400" dirty="0" smtClean="0"/>
              <a:t>Boats  8W </a:t>
            </a:r>
            <a:r>
              <a:rPr lang="en-US" sz="1400" dirty="0" err="1" smtClean="0"/>
              <a:t>Sym</a:t>
            </a:r>
            <a:r>
              <a:rPr lang="en-US" sz="1400" dirty="0" smtClean="0"/>
              <a:t> 354</a:t>
            </a:r>
            <a:endParaRPr lang="en-US" sz="1600" dirty="0"/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76A Emergency Lighting  </a:t>
            </a:r>
            <a:r>
              <a:rPr lang="en-US" sz="1400" dirty="0"/>
              <a:t>60 </a:t>
            </a:r>
            <a:r>
              <a:rPr lang="en-US" sz="1400" dirty="0" smtClean="0"/>
              <a:t>- 80W  </a:t>
            </a:r>
            <a:r>
              <a:rPr lang="en-US" sz="1400" dirty="0" err="1" smtClean="0"/>
              <a:t>Sym</a:t>
            </a:r>
            <a:r>
              <a:rPr lang="en-US" sz="1400" dirty="0" smtClean="0"/>
              <a:t> 348EM  349EM – 2ft 3 and 4 tube fixtures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</p:spTree>
    <p:extLst>
      <p:ext uri="{BB962C8B-B14F-4D97-AF65-F5344CB8AC3E}">
        <p14:creationId xmlns:p14="http://schemas.microsoft.com/office/powerpoint/2010/main" val="30244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8703" y="7938"/>
            <a:ext cx="8229600" cy="68738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MIL SPECS  STANDARDS  DRAWINGS</a:t>
            </a:r>
            <a:endParaRPr lang="en-US" sz="2400" dirty="0"/>
          </a:p>
        </p:txBody>
      </p:sp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074657-7245-4254-ADCC-C16938107541}" type="slidenum">
              <a:rPr lang="en-US" altLang="en-US" sz="800" smtClean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pPr eaLnBrk="1" hangingPunct="1"/>
              <a:t>9</a:t>
            </a:fld>
            <a:endParaRPr lang="en-US" altLang="en-US" sz="800" smtClean="0">
              <a:solidFill>
                <a:srgbClr val="000000"/>
              </a:solidFill>
              <a:latin typeface="Arial Unicode MS" pitchFamily="34" charset="-128"/>
              <a:cs typeface="Times New Roman" pitchFamily="18" charset="0"/>
            </a:endParaRPr>
          </a:p>
        </p:txBody>
      </p:sp>
      <p:sp>
        <p:nvSpPr>
          <p:cNvPr id="123908" name="Rectangle 3"/>
          <p:cNvSpPr>
            <a:spLocks noChangeArrowheads="1"/>
          </p:cNvSpPr>
          <p:nvPr/>
        </p:nvSpPr>
        <p:spPr bwMode="auto">
          <a:xfrm>
            <a:off x="777875" y="82550"/>
            <a:ext cx="746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endParaRPr lang="en-US" sz="32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766762"/>
            <a:ext cx="928116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Lighting MIL-DTL-16377</a:t>
            </a:r>
          </a:p>
          <a:p>
            <a:endParaRPr lang="en-US" sz="2000" b="1" dirty="0">
              <a:solidFill>
                <a:srgbClr val="002060"/>
              </a:solidFill>
            </a:endParaRPr>
          </a:p>
          <a:p>
            <a:r>
              <a:rPr lang="en-US" sz="1800" dirty="0" smtClean="0">
                <a:solidFill>
                  <a:srgbClr val="002060"/>
                </a:solidFill>
              </a:rPr>
              <a:t>Inactivated for New Design (16)</a:t>
            </a:r>
          </a:p>
          <a:p>
            <a:endParaRPr lang="en-US" sz="14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MIL-F-16377/1 </a:t>
            </a:r>
            <a:r>
              <a:rPr lang="en-US" sz="1600" dirty="0"/>
              <a:t>- </a:t>
            </a:r>
            <a:r>
              <a:rPr lang="en-US" sz="1600" dirty="0" smtClean="0"/>
              <a:t>Detail </a:t>
            </a:r>
            <a:r>
              <a:rPr lang="en-US" sz="1600" dirty="0"/>
              <a:t>Lighting for Motors and Generators 50 </a:t>
            </a:r>
            <a:r>
              <a:rPr lang="en-US" sz="1600" dirty="0" smtClean="0"/>
              <a:t>W,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126.3 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MIL-F-16377/2 </a:t>
            </a:r>
            <a:r>
              <a:rPr lang="en-US" sz="1600" dirty="0"/>
              <a:t>- </a:t>
            </a:r>
            <a:r>
              <a:rPr lang="en-US" sz="1600" dirty="0" smtClean="0"/>
              <a:t>Detail </a:t>
            </a:r>
            <a:r>
              <a:rPr lang="en-US" sz="1600" dirty="0"/>
              <a:t>Lighting for Water Gages 6 </a:t>
            </a:r>
            <a:r>
              <a:rPr lang="en-US" sz="1600" dirty="0" smtClean="0"/>
              <a:t>W,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152 and 154 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MIL-F-16377/3 </a:t>
            </a:r>
            <a:r>
              <a:rPr lang="en-US" sz="1600" dirty="0"/>
              <a:t>- </a:t>
            </a:r>
            <a:r>
              <a:rPr lang="en-US" sz="1600" dirty="0" smtClean="0"/>
              <a:t>Detail </a:t>
            </a:r>
            <a:r>
              <a:rPr lang="en-US" sz="1600" dirty="0"/>
              <a:t>Lighting for Water Gages 8 </a:t>
            </a:r>
            <a:r>
              <a:rPr lang="en-US" sz="1600" dirty="0" smtClean="0"/>
              <a:t>W,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151 and 153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MIL-F-16377/5 </a:t>
            </a:r>
            <a:r>
              <a:rPr lang="en-US" sz="1600" dirty="0"/>
              <a:t>- </a:t>
            </a:r>
            <a:r>
              <a:rPr lang="en-US" sz="1600" dirty="0" smtClean="0"/>
              <a:t>General </a:t>
            </a:r>
            <a:r>
              <a:rPr lang="en-US" sz="1600" dirty="0"/>
              <a:t>Lighting, 15 </a:t>
            </a:r>
            <a:r>
              <a:rPr lang="en-US" sz="1600" dirty="0" smtClean="0"/>
              <a:t>W, </a:t>
            </a:r>
            <a:r>
              <a:rPr lang="en-US" sz="1600" dirty="0" err="1" smtClean="0"/>
              <a:t>Watertight,Sym</a:t>
            </a:r>
            <a:r>
              <a:rPr lang="en-US" sz="1600" dirty="0" smtClean="0"/>
              <a:t> </a:t>
            </a:r>
            <a:r>
              <a:rPr lang="en-US" sz="1600" dirty="0"/>
              <a:t>338.1, 338.2, 339.1 </a:t>
            </a:r>
            <a:r>
              <a:rPr lang="en-US" sz="1600" dirty="0" smtClean="0"/>
              <a:t>&amp; </a:t>
            </a:r>
            <a:r>
              <a:rPr lang="en-US" sz="1600" dirty="0"/>
              <a:t>339.2 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MIL-F-16377/6 </a:t>
            </a:r>
            <a:r>
              <a:rPr lang="en-US" sz="1600" dirty="0"/>
              <a:t>- </a:t>
            </a:r>
            <a:r>
              <a:rPr lang="en-US" sz="1600" dirty="0" smtClean="0"/>
              <a:t>General </a:t>
            </a:r>
            <a:r>
              <a:rPr lang="en-US" sz="1600" dirty="0"/>
              <a:t>Lighting, Directional 16 </a:t>
            </a:r>
            <a:r>
              <a:rPr lang="en-US" sz="1600" dirty="0" smtClean="0"/>
              <a:t>W, Watertight</a:t>
            </a:r>
            <a:r>
              <a:rPr lang="en-US" sz="1600" dirty="0"/>
              <a:t>, </a:t>
            </a:r>
            <a:r>
              <a:rPr lang="en-US" sz="1600" dirty="0" err="1" smtClean="0"/>
              <a:t>Sym</a:t>
            </a:r>
            <a:r>
              <a:rPr lang="en-US" sz="1600" dirty="0" smtClean="0"/>
              <a:t> 149.4 &amp; </a:t>
            </a:r>
            <a:r>
              <a:rPr lang="en-US" sz="1600" dirty="0"/>
              <a:t>149.5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MIL-F-16377/15 </a:t>
            </a:r>
            <a:r>
              <a:rPr lang="en-US" sz="1600" dirty="0"/>
              <a:t>- </a:t>
            </a:r>
            <a:r>
              <a:rPr lang="en-US" sz="1600" dirty="0" smtClean="0"/>
              <a:t>Detail </a:t>
            </a:r>
            <a:r>
              <a:rPr lang="en-US" sz="1600" dirty="0"/>
              <a:t>Lighting </a:t>
            </a:r>
            <a:r>
              <a:rPr lang="en-US" sz="1600" dirty="0" smtClean="0"/>
              <a:t>Desks </a:t>
            </a:r>
            <a:r>
              <a:rPr lang="en-US" sz="1600" dirty="0"/>
              <a:t>8 </a:t>
            </a:r>
            <a:r>
              <a:rPr lang="en-US" sz="1600" dirty="0" smtClean="0"/>
              <a:t>W,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148.2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MIL-F-16377/18A Fluorescent Detail </a:t>
            </a:r>
            <a:r>
              <a:rPr lang="en-US" sz="1600" dirty="0"/>
              <a:t>Lighting for Mirrors 15 W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337 </a:t>
            </a:r>
            <a:r>
              <a:rPr lang="en-US" sz="1600" dirty="0" smtClean="0"/>
              <a:t>&amp; 340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MIL-F-16377/28 -Detail </a:t>
            </a:r>
            <a:r>
              <a:rPr lang="en-US" sz="1600" dirty="0"/>
              <a:t>Lighting </a:t>
            </a:r>
            <a:r>
              <a:rPr lang="en-US" sz="1600" dirty="0" smtClean="0"/>
              <a:t>Ammunition </a:t>
            </a:r>
            <a:r>
              <a:rPr lang="en-US" sz="1600" dirty="0"/>
              <a:t>Hoist, 50 </a:t>
            </a:r>
            <a:r>
              <a:rPr lang="en-US" sz="1600" dirty="0" smtClean="0"/>
              <a:t>W, Watertight</a:t>
            </a:r>
            <a:r>
              <a:rPr lang="en-US" sz="1600" dirty="0"/>
              <a:t>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23.1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MIL-F-16377/32A Lighting </a:t>
            </a:r>
            <a:r>
              <a:rPr lang="en-US" sz="1600" dirty="0"/>
              <a:t>for Water Gauges </a:t>
            </a:r>
            <a:r>
              <a:rPr lang="en-US" sz="1600" dirty="0" smtClean="0"/>
              <a:t>5-25W </a:t>
            </a:r>
            <a:r>
              <a:rPr lang="en-US" sz="1600" dirty="0" err="1" smtClean="0"/>
              <a:t>Sym</a:t>
            </a:r>
            <a:r>
              <a:rPr lang="en-US" sz="1600" dirty="0" smtClean="0"/>
              <a:t> 134.1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MIL-F-16377/34 </a:t>
            </a:r>
            <a:r>
              <a:rPr lang="en-US" sz="1600" dirty="0"/>
              <a:t>- </a:t>
            </a:r>
            <a:r>
              <a:rPr lang="en-US" sz="1600" dirty="0" smtClean="0"/>
              <a:t>Detail Light Gyro </a:t>
            </a:r>
            <a:r>
              <a:rPr lang="en-US" sz="1600" dirty="0"/>
              <a:t>Compass </a:t>
            </a:r>
            <a:r>
              <a:rPr lang="en-US" sz="1600" dirty="0" smtClean="0"/>
              <a:t>Submarines</a:t>
            </a:r>
            <a:r>
              <a:rPr lang="en-US" sz="1600" dirty="0"/>
              <a:t>, </a:t>
            </a:r>
            <a:r>
              <a:rPr lang="en-US" sz="1600" dirty="0" err="1"/>
              <a:t>Pressureproof</a:t>
            </a:r>
            <a:r>
              <a:rPr lang="en-US" sz="1600" dirty="0"/>
              <a:t>, 15 </a:t>
            </a:r>
            <a:r>
              <a:rPr lang="en-US" sz="1600" dirty="0" smtClean="0"/>
              <a:t>W, Sym335 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MIL-F-16377/35 Detail </a:t>
            </a:r>
            <a:r>
              <a:rPr lang="en-US" sz="1600" dirty="0"/>
              <a:t>Lighting </a:t>
            </a:r>
            <a:r>
              <a:rPr lang="en-US" sz="1600" dirty="0" smtClean="0"/>
              <a:t>Small Boats 3-Candle 12-16-24-28 V </a:t>
            </a:r>
            <a:r>
              <a:rPr lang="en-US" sz="1600" dirty="0" err="1" smtClean="0"/>
              <a:t>Splashproof</a:t>
            </a:r>
            <a:r>
              <a:rPr lang="en-US" sz="1600" dirty="0" smtClean="0"/>
              <a:t> </a:t>
            </a:r>
            <a:r>
              <a:rPr lang="en-US" sz="1600" dirty="0" err="1" smtClean="0"/>
              <a:t>Sym</a:t>
            </a:r>
            <a:r>
              <a:rPr lang="en-US" sz="1600" dirty="0" smtClean="0"/>
              <a:t> 310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MIL-F-16377/43 </a:t>
            </a:r>
            <a:r>
              <a:rPr lang="en-US" sz="1600" dirty="0"/>
              <a:t>- </a:t>
            </a:r>
            <a:r>
              <a:rPr lang="en-US" sz="1600" dirty="0" smtClean="0"/>
              <a:t>Filters</a:t>
            </a:r>
            <a:r>
              <a:rPr lang="en-US" sz="1600" dirty="0"/>
              <a:t>, Plastic, Roundel Shaped </a:t>
            </a:r>
            <a:r>
              <a:rPr lang="en-US" sz="1600" dirty="0" smtClean="0"/>
              <a:t>Lantern  (for /53 Battle Lanterns)</a:t>
            </a:r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MIL-F-16377/44 </a:t>
            </a:r>
            <a:r>
              <a:rPr lang="en-US" sz="1600" dirty="0"/>
              <a:t>- </a:t>
            </a:r>
            <a:r>
              <a:rPr lang="en-US" sz="1600" dirty="0" smtClean="0"/>
              <a:t>Ballast</a:t>
            </a:r>
            <a:r>
              <a:rPr lang="en-US" sz="1600" dirty="0"/>
              <a:t>, for One 20-Watt T-12 Fluorescent Lamp 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MIL-F-16377/62 - Floodlights </a:t>
            </a:r>
            <a:r>
              <a:rPr lang="en-US" sz="1600" dirty="0"/>
              <a:t>500 </a:t>
            </a:r>
            <a:r>
              <a:rPr lang="en-US" sz="1600" dirty="0" smtClean="0"/>
              <a:t>W, Watertight</a:t>
            </a:r>
            <a:r>
              <a:rPr lang="en-US" sz="1600" dirty="0"/>
              <a:t>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300 </a:t>
            </a:r>
            <a:r>
              <a:rPr lang="en-US" sz="1600" dirty="0" smtClean="0"/>
              <a:t>&amp; </a:t>
            </a:r>
            <a:r>
              <a:rPr lang="en-US" sz="1600" dirty="0"/>
              <a:t>300.1 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MIL-F-16377/65 - General </a:t>
            </a:r>
            <a:r>
              <a:rPr lang="en-US" sz="1600" dirty="0"/>
              <a:t>Lighting, 30 </a:t>
            </a:r>
            <a:r>
              <a:rPr lang="en-US" sz="1600" dirty="0" smtClean="0"/>
              <a:t>W, Watertight</a:t>
            </a:r>
            <a:r>
              <a:rPr lang="en-US" sz="1600" dirty="0"/>
              <a:t>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81, 81.1, 345.2 </a:t>
            </a:r>
            <a:r>
              <a:rPr lang="en-US" sz="1600" dirty="0" smtClean="0"/>
              <a:t>&amp; </a:t>
            </a:r>
            <a:r>
              <a:rPr lang="en-US" sz="1600" dirty="0"/>
              <a:t>345.3  </a:t>
            </a:r>
            <a:endParaRPr lang="en-US" sz="1600" dirty="0" smtClean="0"/>
          </a:p>
          <a:p>
            <a:pPr marL="744538" lvl="2" indent="-287338">
              <a:buFont typeface="Arial" panose="020B0604020202020204" pitchFamily="34" charset="0"/>
              <a:buChar char="•"/>
            </a:pPr>
            <a:r>
              <a:rPr lang="en-US" sz="1600" dirty="0" smtClean="0"/>
              <a:t>MIL-F-16377/66 </a:t>
            </a:r>
            <a:r>
              <a:rPr lang="en-US" sz="1600" dirty="0"/>
              <a:t>- </a:t>
            </a:r>
            <a:r>
              <a:rPr lang="en-US" sz="1600" dirty="0" smtClean="0"/>
              <a:t>General </a:t>
            </a:r>
            <a:r>
              <a:rPr lang="en-US" sz="1600" dirty="0"/>
              <a:t>Lighting, 45 </a:t>
            </a:r>
            <a:r>
              <a:rPr lang="en-US" sz="1600" dirty="0" smtClean="0"/>
              <a:t>W, Watertight</a:t>
            </a:r>
            <a:r>
              <a:rPr lang="en-US" sz="1600" dirty="0"/>
              <a:t>, </a:t>
            </a:r>
            <a:r>
              <a:rPr lang="en-US" sz="1600" dirty="0" err="1" smtClean="0"/>
              <a:t>Sym</a:t>
            </a:r>
            <a:r>
              <a:rPr lang="en-US" sz="1600" dirty="0" smtClean="0"/>
              <a:t> </a:t>
            </a:r>
            <a:r>
              <a:rPr lang="en-US" sz="1600" dirty="0"/>
              <a:t>82, 82.1, 343.1 </a:t>
            </a:r>
            <a:r>
              <a:rPr lang="en-US" sz="1600" dirty="0" smtClean="0"/>
              <a:t>&amp; </a:t>
            </a:r>
            <a:r>
              <a:rPr lang="en-US" sz="1600" dirty="0"/>
              <a:t>343.2 </a:t>
            </a:r>
            <a:endParaRPr lang="en-US" sz="1600" dirty="0" smtClean="0"/>
          </a:p>
          <a:p>
            <a:pPr marL="457200" lvl="2"/>
            <a:endParaRPr lang="en-US" sz="16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29757" y="6617677"/>
            <a:ext cx="462177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DISTRIBUTION STATEMENT A. Approved for public release. Distribution is unlimited. </a:t>
            </a:r>
          </a:p>
        </p:txBody>
      </p:sp>
    </p:spTree>
    <p:extLst>
      <p:ext uri="{BB962C8B-B14F-4D97-AF65-F5344CB8AC3E}">
        <p14:creationId xmlns:p14="http://schemas.microsoft.com/office/powerpoint/2010/main" val="202001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  <p:tag name="THINKCELLSTATEDONOTDELETE" val="7xKqHXCsmEqpYS9D3W9JOA"/>
</p:tagLst>
</file>

<file path=ppt/theme/theme1.xml><?xml version="1.0" encoding="utf-8"?>
<a:theme xmlns:a="http://schemas.openxmlformats.org/drawingml/2006/main" name="NAVSEA Design Template">
  <a:themeElements>
    <a:clrScheme name="NAVSEA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VSEA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Navy 1">
      <a:dk1>
        <a:srgbClr val="00206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333399"/>
      </a:lt2>
      <a:accent1>
        <a:srgbClr val="808080"/>
      </a:accent1>
      <a:accent2>
        <a:srgbClr val="A0A0A0"/>
      </a:accent2>
      <a:accent3>
        <a:srgbClr val="FFFFFF"/>
      </a:accent3>
      <a:accent4>
        <a:srgbClr val="000000"/>
      </a:accent4>
      <a:accent5>
        <a:srgbClr val="C0C0C0"/>
      </a:accent5>
      <a:accent6>
        <a:srgbClr val="919191"/>
      </a:accent6>
      <a:hlink>
        <a:srgbClr val="B9B9B9"/>
      </a:hlink>
      <a:folHlink>
        <a:srgbClr val="DCDCDC"/>
      </a:folHlink>
    </a:clrScheme>
    <a:fontScheme name="1_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2000" tIns="72000" rIns="72000" bIns="72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bg2"/>
          </a:buClr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2000" tIns="72000" rIns="72000" bIns="72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>
            <a:schemeClr val="bg2"/>
          </a:buClr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Blank 1">
        <a:dk1>
          <a:srgbClr val="000000"/>
        </a:dk1>
        <a:lt1>
          <a:srgbClr val="FFFFFF"/>
        </a:lt1>
        <a:dk2>
          <a:srgbClr val="000000"/>
        </a:dk2>
        <a:lt2>
          <a:srgbClr val="7D0900"/>
        </a:lt2>
        <a:accent1>
          <a:srgbClr val="808080"/>
        </a:accent1>
        <a:accent2>
          <a:srgbClr val="A0A0A0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919191"/>
        </a:accent6>
        <a:hlink>
          <a:srgbClr val="B9B9B9"/>
        </a:hlink>
        <a:folHlink>
          <a:srgbClr val="DCDCD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NAVSEA Design Template">
  <a:themeElements>
    <a:clrScheme name="NAVSEA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VSEA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NAVSEA Design Template">
  <a:themeElements>
    <a:clrScheme name="NAVSEA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VSEA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NAVSEA Design Template">
  <a:themeElements>
    <a:clrScheme name="NAVSEA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VSEA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NAVSEA Design Template">
  <a:themeElements>
    <a:clrScheme name="NAVSEA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VSEA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VSEA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VSEA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74911</TotalTime>
  <Words>1745</Words>
  <Application>Microsoft Office PowerPoint</Application>
  <PresentationFormat>On-screen Show (4:3)</PresentationFormat>
  <Paragraphs>273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Arial Unicode MS</vt:lpstr>
      <vt:lpstr>Arial</vt:lpstr>
      <vt:lpstr>Arial Narrow</vt:lpstr>
      <vt:lpstr>Times New Roman</vt:lpstr>
      <vt:lpstr>Wingdings</vt:lpstr>
      <vt:lpstr>NAVSEA Design Template</vt:lpstr>
      <vt:lpstr>Custom Design</vt:lpstr>
      <vt:lpstr>1_Blank</vt:lpstr>
      <vt:lpstr>1_NAVSEA Design Template</vt:lpstr>
      <vt:lpstr>2_NAVSEA Design Template</vt:lpstr>
      <vt:lpstr>3_NAVSEA Design Template</vt:lpstr>
      <vt:lpstr>4_NAVSEA Design Template</vt:lpstr>
      <vt:lpstr>think-cell Slide</vt:lpstr>
      <vt:lpstr>NAVSEA 05Z3  Electrical Systems Technical Update</vt:lpstr>
      <vt:lpstr>PowerPoint Presentation</vt:lpstr>
      <vt:lpstr>PowerPoint Presentation</vt:lpstr>
      <vt:lpstr>PowerPoint Presentation</vt:lpstr>
      <vt:lpstr>PowerPoint Presentation</vt:lpstr>
      <vt:lpstr>MIL SPECS  STANDARDS  DRAWINGS</vt:lpstr>
      <vt:lpstr>MIL SPECS  STANDARDS  DRAWINGS</vt:lpstr>
      <vt:lpstr>MIL SPECS  STANDARDS  DRAWINGS</vt:lpstr>
      <vt:lpstr>MIL SPECS  STANDARDS  DRAWINGS</vt:lpstr>
      <vt:lpstr>MIL SPECS  STANDARDS  DRAWINGS</vt:lpstr>
      <vt:lpstr>MIL SPECS  STANDARDS  DRAWINGS</vt:lpstr>
      <vt:lpstr>NSRP Electrical Technology Panel Projects</vt:lpstr>
      <vt:lpstr>NSRP Electrical Technology Panel Projects</vt:lpstr>
      <vt:lpstr>NSRP Electrical Technology Panel Projects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 05 Group  FY10 Annual Report</dc:title>
  <dc:creator>Susan Yang</dc:creator>
  <cp:lastModifiedBy>Nemarich, Christopher P CIV SEA 05</cp:lastModifiedBy>
  <cp:revision>2434</cp:revision>
  <cp:lastPrinted>2018-12-07T20:14:09Z</cp:lastPrinted>
  <dcterms:created xsi:type="dcterms:W3CDTF">2007-04-04T15:09:03Z</dcterms:created>
  <dcterms:modified xsi:type="dcterms:W3CDTF">2023-07-17T03:32:40Z</dcterms:modified>
</cp:coreProperties>
</file>