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326" r:id="rId3"/>
    <p:sldId id="292" r:id="rId4"/>
    <p:sldId id="302" r:id="rId5"/>
    <p:sldId id="313" r:id="rId6"/>
    <p:sldId id="314" r:id="rId7"/>
    <p:sldId id="315" r:id="rId8"/>
    <p:sldId id="316" r:id="rId9"/>
    <p:sldId id="328" r:id="rId10"/>
    <p:sldId id="258" r:id="rId11"/>
    <p:sldId id="308" r:id="rId12"/>
    <p:sldId id="311" r:id="rId13"/>
    <p:sldId id="260" r:id="rId14"/>
    <p:sldId id="295" r:id="rId15"/>
    <p:sldId id="321" r:id="rId16"/>
    <p:sldId id="303" r:id="rId17"/>
    <p:sldId id="329" r:id="rId18"/>
    <p:sldId id="322" r:id="rId19"/>
    <p:sldId id="296" r:id="rId20"/>
    <p:sldId id="330" r:id="rId21"/>
    <p:sldId id="324" r:id="rId22"/>
    <p:sldId id="280" r:id="rId23"/>
    <p:sldId id="286" r:id="rId24"/>
    <p:sldId id="287" r:id="rId25"/>
    <p:sldId id="290" r:id="rId26"/>
    <p:sldId id="281" r:id="rId27"/>
    <p:sldId id="331" r:id="rId28"/>
    <p:sldId id="288" r:id="rId29"/>
    <p:sldId id="289" r:id="rId30"/>
    <p:sldId id="332" r:id="rId31"/>
    <p:sldId id="278" r:id="rId32"/>
    <p:sldId id="333" r:id="rId33"/>
    <p:sldId id="279" r:id="rId34"/>
  </p:sldIdLst>
  <p:sldSz cx="6858000" cy="9144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949" autoAdjust="0"/>
    <p:restoredTop sz="94737" autoAdjust="0"/>
  </p:normalViewPr>
  <p:slideViewPr>
    <p:cSldViewPr>
      <p:cViewPr>
        <p:scale>
          <a:sx n="100" d="100"/>
          <a:sy n="100" d="100"/>
        </p:scale>
        <p:origin x="258" y="-1608"/>
      </p:cViewPr>
      <p:guideLst>
        <p:guide orient="horz" pos="2880"/>
        <p:guide pos="2160"/>
      </p:guideLst>
    </p:cSldViewPr>
  </p:slideViewPr>
  <p:notesTextViewPr>
    <p:cViewPr>
      <p:scale>
        <a:sx n="100" d="100"/>
        <a:sy n="100" d="100"/>
      </p:scale>
      <p:origin x="0" y="0"/>
    </p:cViewPr>
  </p:notesTextViewPr>
  <p:notesViewPr>
    <p:cSldViewPr>
      <p:cViewPr varScale="1">
        <p:scale>
          <a:sx n="54" d="100"/>
          <a:sy n="54"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7159DA-5454-4156-B983-7AE33427CFB2}" type="datetimeFigureOut">
              <a:rPr lang="en-US" smtClean="0"/>
              <a:pPr/>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1F71A0-BE57-464E-AB8F-7C7BFB592DB3}" type="slidenum">
              <a:rPr lang="en-US" smtClean="0"/>
              <a:pPr/>
              <a:t>‹#›</a:t>
            </a:fld>
            <a:endParaRPr lang="en-US"/>
          </a:p>
        </p:txBody>
      </p:sp>
    </p:spTree>
    <p:extLst>
      <p:ext uri="{BB962C8B-B14F-4D97-AF65-F5344CB8AC3E}">
        <p14:creationId xmlns:p14="http://schemas.microsoft.com/office/powerpoint/2010/main" val="204279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2F7F6-675C-4B0E-87A3-4387C4C087C6}" type="datetimeFigureOut">
              <a:rPr lang="en-US" smtClean="0"/>
              <a:pPr/>
              <a:t>9/21/2015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AA27D-2D61-4498-A8A7-C773F0EFC982}" type="slidenum">
              <a:rPr lang="en-US" smtClean="0"/>
              <a:pPr/>
              <a:t>‹#›</a:t>
            </a:fld>
            <a:endParaRPr lang="en-US"/>
          </a:p>
        </p:txBody>
      </p:sp>
    </p:spTree>
    <p:extLst>
      <p:ext uri="{BB962C8B-B14F-4D97-AF65-F5344CB8AC3E}">
        <p14:creationId xmlns:p14="http://schemas.microsoft.com/office/powerpoint/2010/main" val="796509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9AA27D-2D61-4498-A8A7-C773F0EFC982}" type="slidenum">
              <a:rPr lang="en-US" smtClean="0"/>
              <a:pPr/>
              <a:t>1</a:t>
            </a:fld>
            <a:endParaRPr lang="en-US"/>
          </a:p>
        </p:txBody>
      </p:sp>
    </p:spTree>
    <p:extLst>
      <p:ext uri="{BB962C8B-B14F-4D97-AF65-F5344CB8AC3E}">
        <p14:creationId xmlns:p14="http://schemas.microsoft.com/office/powerpoint/2010/main" val="400809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9AA27D-2D61-4498-A8A7-C773F0EFC982}" type="slidenum">
              <a:rPr lang="en-US" smtClean="0"/>
              <a:pPr/>
              <a:t>5</a:t>
            </a:fld>
            <a:endParaRPr lang="en-US"/>
          </a:p>
        </p:txBody>
      </p:sp>
    </p:spTree>
    <p:extLst>
      <p:ext uri="{BB962C8B-B14F-4D97-AF65-F5344CB8AC3E}">
        <p14:creationId xmlns:p14="http://schemas.microsoft.com/office/powerpoint/2010/main" val="241726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9AA27D-2D61-4498-A8A7-C773F0EFC982}" type="slidenum">
              <a:rPr lang="en-US" smtClean="0"/>
              <a:pPr/>
              <a:t>6</a:t>
            </a:fld>
            <a:endParaRPr lang="en-US"/>
          </a:p>
        </p:txBody>
      </p:sp>
    </p:spTree>
    <p:extLst>
      <p:ext uri="{BB962C8B-B14F-4D97-AF65-F5344CB8AC3E}">
        <p14:creationId xmlns:p14="http://schemas.microsoft.com/office/powerpoint/2010/main" val="169090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AA27D-2D61-4498-A8A7-C773F0EFC982}" type="slidenum">
              <a:rPr lang="en-US" smtClean="0"/>
              <a:pPr/>
              <a:t>28</a:t>
            </a:fld>
            <a:endParaRPr lang="en-US"/>
          </a:p>
        </p:txBody>
      </p:sp>
    </p:spTree>
    <p:extLst>
      <p:ext uri="{BB962C8B-B14F-4D97-AF65-F5344CB8AC3E}">
        <p14:creationId xmlns:p14="http://schemas.microsoft.com/office/powerpoint/2010/main" val="39769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AA27D-2D61-4498-A8A7-C773F0EFC982}" type="slidenum">
              <a:rPr lang="en-US" smtClean="0"/>
              <a:pPr/>
              <a:t>29</a:t>
            </a:fld>
            <a:endParaRPr lang="en-US"/>
          </a:p>
        </p:txBody>
      </p:sp>
    </p:spTree>
    <p:extLst>
      <p:ext uri="{BB962C8B-B14F-4D97-AF65-F5344CB8AC3E}">
        <p14:creationId xmlns:p14="http://schemas.microsoft.com/office/powerpoint/2010/main" val="81634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9AA27D-2D61-4498-A8A7-C773F0EFC982}" type="slidenum">
              <a:rPr lang="en-US" smtClean="0"/>
              <a:pPr/>
              <a:t>31</a:t>
            </a:fld>
            <a:endParaRPr lang="en-US"/>
          </a:p>
        </p:txBody>
      </p:sp>
    </p:spTree>
    <p:extLst>
      <p:ext uri="{BB962C8B-B14F-4D97-AF65-F5344CB8AC3E}">
        <p14:creationId xmlns:p14="http://schemas.microsoft.com/office/powerpoint/2010/main" val="857582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banner.jpg"/>
          <p:cNvPicPr>
            <a:picLocks noChangeAspect="1"/>
          </p:cNvPicPr>
          <p:nvPr userDrawn="1"/>
        </p:nvPicPr>
        <p:blipFill>
          <a:blip r:embed="rId2" cstate="print"/>
          <a:stretch>
            <a:fillRect/>
          </a:stretch>
        </p:blipFill>
        <p:spPr>
          <a:xfrm>
            <a:off x="0" y="7915275"/>
            <a:ext cx="6858000" cy="12287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257800" y="8657167"/>
            <a:ext cx="1600200" cy="486833"/>
          </a:xfrm>
        </p:spPr>
        <p:txBody>
          <a:bodyPr/>
          <a:lstStyle/>
          <a:p>
            <a:fld id="{05B9BF9F-90B4-4689-A864-5F68210EABDC}" type="slidenum">
              <a:rPr lang="en-US" smtClean="0"/>
              <a:pPr/>
              <a:t>‹#›</a:t>
            </a:fld>
            <a:endParaRPr lang="en-US" dirty="0"/>
          </a:p>
        </p:txBody>
      </p:sp>
      <p:pic>
        <p:nvPicPr>
          <p:cNvPr id="3" name="Picture 2" descr="NSRP_logo.gif"/>
          <p:cNvPicPr>
            <a:picLocks noChangeAspect="1"/>
          </p:cNvPicPr>
          <p:nvPr userDrawn="1"/>
        </p:nvPicPr>
        <p:blipFill>
          <a:blip r:embed="rId2" cstate="print"/>
          <a:stretch>
            <a:fillRect/>
          </a:stretch>
        </p:blipFill>
        <p:spPr>
          <a:xfrm>
            <a:off x="76200" y="8229600"/>
            <a:ext cx="838200" cy="838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6" descr="NSRP_logo.gif"/>
          <p:cNvPicPr>
            <a:picLocks noChangeAspect="1"/>
          </p:cNvPicPr>
          <p:nvPr userDrawn="1"/>
        </p:nvPicPr>
        <p:blipFill>
          <a:blip r:embed="rId2" cstate="print"/>
          <a:stretch>
            <a:fillRect/>
          </a:stretch>
        </p:blipFill>
        <p:spPr>
          <a:xfrm>
            <a:off x="76200" y="8229600"/>
            <a:ext cx="838200" cy="838200"/>
          </a:xfrm>
          <a:prstGeom prst="rect">
            <a:avLst/>
          </a:prstGeom>
        </p:spPr>
      </p:pic>
      <p:sp>
        <p:nvSpPr>
          <p:cNvPr id="10" name="Slide Number Placeholder 5"/>
          <p:cNvSpPr>
            <a:spLocks noGrp="1"/>
          </p:cNvSpPr>
          <p:nvPr>
            <p:ph type="sldNum" sz="quarter" idx="4"/>
          </p:nvPr>
        </p:nvSpPr>
        <p:spPr>
          <a:xfrm>
            <a:off x="5334000" y="8475134"/>
            <a:ext cx="11811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5B9BF9F-90B4-4689-A864-5F68210EABD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334000" y="8475134"/>
            <a:ext cx="11811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5B9BF9F-90B4-4689-A864-5F68210EABDC}" type="slidenum">
              <a:rPr lang="en-US" smtClean="0"/>
              <a:pPr/>
              <a:t>‹#›</a:t>
            </a:fld>
            <a:endParaRPr lang="en-US" dirty="0"/>
          </a:p>
        </p:txBody>
      </p:sp>
      <p:sp>
        <p:nvSpPr>
          <p:cNvPr id="7" name="Title 1"/>
          <p:cNvSpPr txBox="1">
            <a:spLocks/>
          </p:cNvSpPr>
          <p:nvPr userDrawn="1"/>
        </p:nvSpPr>
        <p:spPr>
          <a:xfrm>
            <a:off x="0" y="0"/>
            <a:ext cx="6858000" cy="914400"/>
          </a:xfrm>
          <a:prstGeom prst="rect">
            <a:avLst/>
          </a:prstGeom>
        </p:spPr>
        <p:style>
          <a:lnRef idx="1">
            <a:schemeClr val="accent1"/>
          </a:lnRef>
          <a:fillRef idx="2">
            <a:schemeClr val="accent1"/>
          </a:fillRef>
          <a:effectRef idx="1">
            <a:schemeClr val="accent1"/>
          </a:effectRef>
          <a:fontRef idx="none"/>
        </p:style>
        <p:txBody>
          <a:bodyPr>
            <a:normAutofit/>
          </a:bodyPr>
          <a:lstStyle>
            <a:lvl1pPr algn="l">
              <a:defRPr sz="1800" baseline="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            		 	 </a:t>
            </a:r>
          </a:p>
        </p:txBody>
      </p:sp>
      <p:pic>
        <p:nvPicPr>
          <p:cNvPr id="5" name="Picture 4" descr="NSRP_logo.gif"/>
          <p:cNvPicPr>
            <a:picLocks noChangeAspect="1"/>
          </p:cNvPicPr>
          <p:nvPr userDrawn="1"/>
        </p:nvPicPr>
        <p:blipFill>
          <a:blip r:embed="rId5" cstate="print"/>
          <a:stretch>
            <a:fillRect/>
          </a:stretch>
        </p:blipFill>
        <p:spPr>
          <a:xfrm>
            <a:off x="76200" y="8229600"/>
            <a:ext cx="838200" cy="838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6.wmf"/><Relationship Id="rId5" Type="http://schemas.openxmlformats.org/officeDocument/2006/relationships/image" Target="../media/image23.png"/><Relationship Id="rId10" Type="http://schemas.openxmlformats.org/officeDocument/2006/relationships/image" Target="../media/image25.wmf"/><Relationship Id="rId4" Type="http://schemas.openxmlformats.org/officeDocument/2006/relationships/image" Target="../media/image22.png"/><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914400"/>
            <a:ext cx="6858000" cy="6934200"/>
            <a:chOff x="1499" y="1164"/>
            <a:chExt cx="8660" cy="8660"/>
          </a:xfrm>
        </p:grpSpPr>
        <p:sp>
          <p:nvSpPr>
            <p:cNvPr id="2051" name="Rectangle 3"/>
            <p:cNvSpPr>
              <a:spLocks noChangeArrowheads="1"/>
            </p:cNvSpPr>
            <p:nvPr/>
          </p:nvSpPr>
          <p:spPr bwMode="auto">
            <a:xfrm>
              <a:off x="1499" y="1164"/>
              <a:ext cx="217" cy="8660"/>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p:nvSpPr>
          <p:spPr bwMode="auto">
            <a:xfrm rot="-5400000">
              <a:off x="5720" y="-3057"/>
              <a:ext cx="217" cy="8660"/>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0" y="152400"/>
            <a:ext cx="6858000" cy="707886"/>
          </a:xfrm>
          <a:prstGeom prst="rect">
            <a:avLst/>
          </a:prstGeom>
          <a:noFill/>
        </p:spPr>
        <p:txBody>
          <a:bodyPr wrap="square" rtlCol="0">
            <a:spAutoFit/>
          </a:bodyPr>
          <a:lstStyle/>
          <a:p>
            <a:pPr algn="ctr"/>
            <a:r>
              <a:rPr lang="en-US" sz="4000" b="1" dirty="0" smtClean="0">
                <a:solidFill>
                  <a:schemeClr val="tx2"/>
                </a:solidFill>
                <a:latin typeface="+mj-lt"/>
              </a:rPr>
              <a:t>Technology Training Template</a:t>
            </a:r>
            <a:endParaRPr lang="en-US" sz="4000" b="1" dirty="0">
              <a:solidFill>
                <a:schemeClr val="tx2"/>
              </a:solidFill>
              <a:latin typeface="+mj-lt"/>
            </a:endParaRPr>
          </a:p>
        </p:txBody>
      </p:sp>
      <p:sp>
        <p:nvSpPr>
          <p:cNvPr id="8" name="TextBox 7"/>
          <p:cNvSpPr txBox="1"/>
          <p:nvPr/>
        </p:nvSpPr>
        <p:spPr>
          <a:xfrm>
            <a:off x="0" y="1981200"/>
            <a:ext cx="6858000" cy="2308324"/>
          </a:xfrm>
          <a:prstGeom prst="rect">
            <a:avLst/>
          </a:prstGeom>
          <a:noFill/>
        </p:spPr>
        <p:txBody>
          <a:bodyPr wrap="square" rtlCol="0">
            <a:spAutoFit/>
          </a:bodyPr>
          <a:lstStyle/>
          <a:p>
            <a:pPr algn="ctr"/>
            <a:r>
              <a:rPr lang="en-US" sz="3600" dirty="0" smtClean="0"/>
              <a:t>A Template </a:t>
            </a:r>
          </a:p>
          <a:p>
            <a:pPr algn="ctr"/>
            <a:r>
              <a:rPr lang="en-US" sz="3600" dirty="0" smtClean="0"/>
              <a:t>for</a:t>
            </a:r>
          </a:p>
          <a:p>
            <a:pPr algn="ctr"/>
            <a:r>
              <a:rPr lang="en-US" sz="3600" dirty="0" smtClean="0"/>
              <a:t>Developing Step-by-Step Technology Training Package</a:t>
            </a:r>
            <a:endParaRPr lang="en-US" sz="3600" dirty="0"/>
          </a:p>
        </p:txBody>
      </p:sp>
      <p:sp>
        <p:nvSpPr>
          <p:cNvPr id="7" name="TextBox 6"/>
          <p:cNvSpPr txBox="1"/>
          <p:nvPr/>
        </p:nvSpPr>
        <p:spPr>
          <a:xfrm>
            <a:off x="588912" y="6096000"/>
            <a:ext cx="6269088" cy="830997"/>
          </a:xfrm>
          <a:prstGeom prst="rect">
            <a:avLst/>
          </a:prstGeom>
          <a:noFill/>
        </p:spPr>
        <p:txBody>
          <a:bodyPr wrap="none" rtlCol="0">
            <a:spAutoFit/>
          </a:bodyPr>
          <a:lstStyle/>
          <a:p>
            <a:r>
              <a:rPr lang="en-US" sz="2400" dirty="0" smtClean="0"/>
              <a:t>Developed by the Workforce Development Panel</a:t>
            </a:r>
          </a:p>
          <a:p>
            <a:pPr algn="r"/>
            <a:r>
              <a:rPr lang="en-US" sz="2400" dirty="0" smtClean="0"/>
              <a:t>Project year 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077248"/>
            <a:ext cx="6858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 description of the technology</a:t>
            </a:r>
            <a:r>
              <a:rPr kumimoji="0" lang="en-US" sz="1400" i="0" u="none" strike="noStrike" cap="none" normalizeH="0" dirty="0" smtClean="0">
                <a:ln>
                  <a:noFill/>
                </a:ln>
                <a:solidFill>
                  <a:schemeClr val="tx1"/>
                </a:solidFill>
                <a:effectLst/>
                <a:latin typeface="Calibri" pitchFamily="34" charset="0"/>
                <a:ea typeface="Times New Roman" pitchFamily="18" charset="0"/>
                <a:cs typeface="Arial" pitchFamily="34" charset="0"/>
              </a:rPr>
              <a:t> serves to focus the attention and expectation of the  worker being trained.</a:t>
            </a: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400" i="0" u="none" strike="noStrike" cap="none" normalizeH="0" dirty="0" smtClean="0">
              <a:ln>
                <a:noFill/>
              </a:ln>
              <a:solidFill>
                <a:schemeClr val="tx1"/>
              </a:solidFill>
              <a:effectLst/>
              <a:latin typeface="Calibri" pitchFamily="34" charset="0"/>
              <a:ea typeface="Times New Roman" pitchFamily="18" charset="0"/>
              <a:cs typeface="Arial"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r>
              <a:rPr lang="en-US" sz="1400" baseline="0" dirty="0" smtClean="0">
                <a:latin typeface="Calibri" pitchFamily="34" charset="0"/>
                <a:cs typeface="Arial" pitchFamily="34" charset="0"/>
              </a:rPr>
              <a:t>It should not be detailed but provide</a:t>
            </a:r>
            <a:r>
              <a:rPr lang="en-US" sz="1400" dirty="0" smtClean="0">
                <a:latin typeface="Calibri" pitchFamily="34" charset="0"/>
                <a:cs typeface="Arial" pitchFamily="34" charset="0"/>
              </a:rPr>
              <a:t> enough meaningful information so that the student can visualize what it is all about</a:t>
            </a: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400" i="0" u="none" strike="noStrike" cap="none" normalizeH="0" baseline="0" dirty="0" smtClean="0">
              <a:ln>
                <a:noFill/>
              </a:ln>
              <a:solidFill>
                <a:schemeClr val="tx1"/>
              </a:solidFill>
              <a:effectLst/>
              <a:latin typeface="Calibri" pitchFamily="34" charset="0"/>
              <a:cs typeface="Arial"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r>
              <a:rPr lang="en-US" sz="1400" dirty="0" smtClean="0">
                <a:latin typeface="Calibri" pitchFamily="34" charset="0"/>
                <a:cs typeface="Arial" pitchFamily="34" charset="0"/>
              </a:rPr>
              <a:t>See the example on the next page for  the description of the MRWS.</a:t>
            </a: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endParaRPr lang="en-US" sz="1400" dirty="0" smtClean="0">
              <a:latin typeface="Calibri" pitchFamily="34" charset="0"/>
              <a:cs typeface="Arial" pitchFamily="34" charset="0"/>
            </a:endParaRPr>
          </a:p>
          <a:p>
            <a:pPr marL="238125" lvl="0" indent="-238125" eaLnBrk="0" fontAlgn="base" hangingPunct="0">
              <a:spcBef>
                <a:spcPct val="0"/>
              </a:spcBef>
              <a:spcAft>
                <a:spcPct val="0"/>
              </a:spcAft>
              <a:buFont typeface="Arial" pitchFamily="34" charset="0"/>
              <a:buChar char="•"/>
            </a:pPr>
            <a:r>
              <a:rPr lang="en-US" sz="1400" dirty="0" smtClean="0">
                <a:latin typeface="Calibri" pitchFamily="34" charset="0"/>
                <a:cs typeface="Arial" pitchFamily="34" charset="0"/>
              </a:rPr>
              <a:t>The use of a tank and bulldozer analogy </a:t>
            </a:r>
            <a:r>
              <a:rPr lang="en-US" sz="1400" b="1" i="1" dirty="0" smtClean="0">
                <a:latin typeface="Calibri" pitchFamily="34" charset="0"/>
                <a:cs typeface="Arial" pitchFamily="34" charset="0"/>
              </a:rPr>
              <a:t>(notice that it is in bold, italicized text) </a:t>
            </a:r>
            <a:r>
              <a:rPr lang="en-US" sz="1400" dirty="0" smtClean="0">
                <a:latin typeface="Calibri" pitchFamily="34" charset="0"/>
                <a:cs typeface="Arial" pitchFamily="34" charset="0"/>
              </a:rPr>
              <a:t>serve to relate the new technology  to something that the student would be familiar with</a:t>
            </a:r>
            <a:endParaRPr lang="en-US" sz="1400" b="1" i="1" dirty="0" smtClean="0">
              <a:latin typeface="Calibri" pitchFamily="34" charset="0"/>
              <a:cs typeface="Arial"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endParaRPr lang="en-US" sz="1400" dirty="0" smtClean="0">
              <a:latin typeface="Calibri" pitchFamily="34" charset="0"/>
              <a:ea typeface="Times New Roman" pitchFamily="18" charset="0"/>
              <a:cs typeface="Arial"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Adult</a:t>
            </a:r>
            <a:r>
              <a:rPr kumimoji="0" lang="en-US" sz="1400" i="0" u="none" strike="noStrike" cap="none" normalizeH="0" dirty="0" smtClean="0">
                <a:ln>
                  <a:noFill/>
                </a:ln>
                <a:solidFill>
                  <a:schemeClr val="tx1"/>
                </a:solidFill>
                <a:effectLst/>
                <a:latin typeface="Calibri" pitchFamily="34" charset="0"/>
                <a:ea typeface="Times New Roman" pitchFamily="18" charset="0"/>
                <a:cs typeface="Arial" pitchFamily="34" charset="0"/>
              </a:rPr>
              <a:t> learners perform well when they integrate new learning with what they already know.</a:t>
            </a:r>
            <a:r>
              <a:rPr kumimoji="0" lang="en-US" sz="1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400" i="0" u="none" strike="noStrike" cap="none" normalizeH="0" baseline="0" dirty="0" smtClean="0">
              <a:ln>
                <a:noFill/>
              </a:ln>
              <a:solidFill>
                <a:schemeClr val="tx1"/>
              </a:solidFill>
              <a:effectLst/>
              <a:latin typeface="Calibri" pitchFamily="34" charset="0"/>
            </a:endParaRPr>
          </a:p>
          <a:p>
            <a:pPr marL="238125" marR="0" lvl="0" indent="-238125" algn="l" defTabSz="914400" rtl="0" eaLnBrk="0" fontAlgn="base" latinLnBrk="0" hangingPunct="0">
              <a:lnSpc>
                <a:spcPct val="100000"/>
              </a:lnSpc>
              <a:spcBef>
                <a:spcPct val="0"/>
              </a:spcBef>
              <a:spcAft>
                <a:spcPct val="0"/>
              </a:spcAft>
              <a:buClrTx/>
              <a:buSzTx/>
              <a:tabLst/>
            </a:pPr>
            <a:endParaRPr kumimoji="0" lang="en-US"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0" y="228600"/>
            <a:ext cx="6858000" cy="584775"/>
          </a:xfrm>
          <a:prstGeom prst="rect">
            <a:avLst/>
          </a:prstGeom>
          <a:noFill/>
        </p:spPr>
        <p:txBody>
          <a:bodyPr wrap="square" rtlCol="0">
            <a:spAutoFit/>
          </a:bodyPr>
          <a:lstStyle/>
          <a:p>
            <a:pPr algn="ctr"/>
            <a:r>
              <a:rPr lang="en-US" sz="3200" b="1" dirty="0" smtClean="0">
                <a:solidFill>
                  <a:schemeClr val="tx2"/>
                </a:solidFill>
                <a:latin typeface="+mj-lt"/>
              </a:rPr>
              <a:t>Description of the Technology</a:t>
            </a:r>
            <a:endParaRPr lang="en-US" sz="3200" b="1" dirty="0">
              <a:solidFill>
                <a:schemeClr val="tx2"/>
              </a:solidFill>
              <a:latin typeface="+mj-lt"/>
            </a:endParaRPr>
          </a:p>
        </p:txBody>
      </p:sp>
      <p:sp>
        <p:nvSpPr>
          <p:cNvPr id="6" name="Slide Number Placeholder 5"/>
          <p:cNvSpPr>
            <a:spLocks noGrp="1"/>
          </p:cNvSpPr>
          <p:nvPr>
            <p:ph type="sldNum" sz="quarter" idx="4"/>
          </p:nvPr>
        </p:nvSpPr>
        <p:spPr/>
        <p:txBody>
          <a:bodyPr/>
          <a:lstStyle/>
          <a:p>
            <a:fld id="{05B9BF9F-90B4-4689-A864-5F68210EABDC}" type="slidenum">
              <a:rPr lang="en-US" smtClean="0"/>
              <a:pPr/>
              <a:t>10</a:t>
            </a:fld>
            <a:endParaRPr lang="en-US" dirty="0"/>
          </a:p>
        </p:txBody>
      </p:sp>
      <p:sp>
        <p:nvSpPr>
          <p:cNvPr id="5" name="TextBox 4"/>
          <p:cNvSpPr txBox="1"/>
          <p:nvPr/>
        </p:nvSpPr>
        <p:spPr>
          <a:xfrm>
            <a:off x="1524000" y="7543800"/>
            <a:ext cx="5003934" cy="369332"/>
          </a:xfrm>
          <a:prstGeom prst="rect">
            <a:avLst/>
          </a:prstGeom>
          <a:noFill/>
        </p:spPr>
        <p:txBody>
          <a:bodyPr wrap="none" rtlCol="0">
            <a:spAutoFit/>
          </a:bodyPr>
          <a:lstStyle/>
          <a:p>
            <a:r>
              <a:rPr lang="en-US" i="1" dirty="0" smtClean="0">
                <a:solidFill>
                  <a:srgbClr val="FF0000"/>
                </a:solidFill>
              </a:rPr>
              <a:t>Next page: example Description of the Technology…</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5B9BF9F-90B4-4689-A864-5F68210EABDC}" type="slidenum">
              <a:rPr lang="en-US" smtClean="0"/>
              <a:pPr/>
              <a:t>11</a:t>
            </a:fld>
            <a:endParaRPr lang="en-US" dirty="0"/>
          </a:p>
        </p:txBody>
      </p:sp>
      <p:sp>
        <p:nvSpPr>
          <p:cNvPr id="6" name="TextBox 5"/>
          <p:cNvSpPr txBox="1"/>
          <p:nvPr/>
        </p:nvSpPr>
        <p:spPr>
          <a:xfrm>
            <a:off x="533400" y="0"/>
            <a:ext cx="5791200" cy="830997"/>
          </a:xfrm>
          <a:prstGeom prst="rect">
            <a:avLst/>
          </a:prstGeom>
          <a:noFill/>
        </p:spPr>
        <p:txBody>
          <a:bodyPr wrap="square" rtlCol="0">
            <a:spAutoFit/>
          </a:bodyPr>
          <a:lstStyle/>
          <a:p>
            <a:pPr algn="ctr"/>
            <a:r>
              <a:rPr lang="en-US" sz="2800" dirty="0" smtClean="0">
                <a:solidFill>
                  <a:schemeClr val="tx2"/>
                </a:solidFill>
                <a:latin typeface="+mj-lt"/>
              </a:rPr>
              <a:t>Description of the MRWS</a:t>
            </a:r>
          </a:p>
          <a:p>
            <a:pPr algn="ctr"/>
            <a:r>
              <a:rPr lang="en-US" sz="2000" i="1" dirty="0" smtClean="0">
                <a:solidFill>
                  <a:srgbClr val="C00000"/>
                </a:solidFill>
                <a:latin typeface="+mj-lt"/>
              </a:rPr>
              <a:t>(example Description of Technology)</a:t>
            </a:r>
            <a:endParaRPr lang="en-US" sz="2800" i="1" dirty="0">
              <a:solidFill>
                <a:srgbClr val="C00000"/>
              </a:solidFill>
              <a:latin typeface="+mj-lt"/>
            </a:endParaRPr>
          </a:p>
        </p:txBody>
      </p:sp>
      <p:sp>
        <p:nvSpPr>
          <p:cNvPr id="9" name="Rectangle 8"/>
          <p:cNvSpPr/>
          <p:nvPr/>
        </p:nvSpPr>
        <p:spPr>
          <a:xfrm>
            <a:off x="0" y="4114801"/>
            <a:ext cx="6858000" cy="3323987"/>
          </a:xfrm>
          <a:prstGeom prst="rect">
            <a:avLst/>
          </a:prstGeom>
        </p:spPr>
        <p:txBody>
          <a:bodyPr wrap="square">
            <a:spAutoFit/>
          </a:bodyPr>
          <a:lstStyle/>
          <a:p>
            <a:r>
              <a:rPr lang="en-US" sz="1400" dirty="0" smtClean="0"/>
              <a:t>The MRWS is a twin-track crawler </a:t>
            </a:r>
            <a:r>
              <a:rPr lang="en-US" sz="1400" i="1" dirty="0" smtClean="0"/>
              <a:t>(like a tank or bulldozer) </a:t>
            </a:r>
            <a:r>
              <a:rPr lang="en-US" sz="1400" dirty="0" smtClean="0"/>
              <a:t>but the tracks are equipped with permanent magnet feet.  The machine is capable of operating in any orientation on ferrous surfaces (i.e. steel ship hulls).  It provides mobility to an oscillating carriage which in turn holds the welding torch.  The system brings mobile automation to the welding task without the need for setting up any fixed track or special requirements in the field.  The operator guides/controls the MRWS through a handheld pendant steering only the oscillator carriage (the crawler automatically follows his commands to the carriage).</a:t>
            </a:r>
          </a:p>
          <a:p>
            <a:endParaRPr lang="en-US" sz="1400" dirty="0" smtClean="0"/>
          </a:p>
          <a:p>
            <a:r>
              <a:rPr lang="en-US" sz="1400" dirty="0" smtClean="0"/>
              <a:t>The RTT Trackless Robotic Welding System has been tested at EWI and BIW and is designed for automated shipyard welding. The twin drive track units are equipped with powerful magnet</a:t>
            </a:r>
          </a:p>
          <a:p>
            <a:r>
              <a:rPr lang="en-US" sz="1400" dirty="0" smtClean="0"/>
              <a:t>pads and a unique suspension system enabling the robot to traverse a wide variety of ferrous structures. Onboard seam tracking and torch manipulator support a wide range of welding operations. RTT’s system is designed for GMAW (standard </a:t>
            </a:r>
            <a:r>
              <a:rPr lang="en-US" sz="1400" dirty="0" err="1" smtClean="0"/>
              <a:t>mig</a:t>
            </a:r>
            <a:r>
              <a:rPr lang="en-US" sz="1400" dirty="0" smtClean="0"/>
              <a:t> and pulse arc)</a:t>
            </a:r>
          </a:p>
          <a:p>
            <a:r>
              <a:rPr lang="en-US" sz="1400" dirty="0" smtClean="0"/>
              <a:t>Processes.</a:t>
            </a:r>
            <a:endParaRPr lang="en-US" sz="1400" dirty="0"/>
          </a:p>
        </p:txBody>
      </p:sp>
      <p:pic>
        <p:nvPicPr>
          <p:cNvPr id="11" name="Picture 10" descr="Weld_BIW1.jpg"/>
          <p:cNvPicPr>
            <a:picLocks noChangeAspect="1"/>
          </p:cNvPicPr>
          <p:nvPr/>
        </p:nvPicPr>
        <p:blipFill>
          <a:blip r:embed="rId2" cstate="print"/>
          <a:stretch>
            <a:fillRect/>
          </a:stretch>
        </p:blipFill>
        <p:spPr>
          <a:xfrm>
            <a:off x="228600" y="990600"/>
            <a:ext cx="1981200" cy="2971800"/>
          </a:xfrm>
          <a:prstGeom prst="rect">
            <a:avLst/>
          </a:prstGeom>
          <a:ln>
            <a:solidFill>
              <a:schemeClr val="tx2"/>
            </a:solidFill>
          </a:ln>
        </p:spPr>
      </p:pic>
      <p:pic>
        <p:nvPicPr>
          <p:cNvPr id="13" name="Picture 3"/>
          <p:cNvPicPr>
            <a:picLocks noChangeAspect="1" noChangeArrowheads="1"/>
          </p:cNvPicPr>
          <p:nvPr/>
        </p:nvPicPr>
        <p:blipFill>
          <a:blip r:embed="rId3" cstate="print"/>
          <a:srcRect/>
          <a:stretch>
            <a:fillRect/>
          </a:stretch>
        </p:blipFill>
        <p:spPr bwMode="auto">
          <a:xfrm>
            <a:off x="3048000" y="1066800"/>
            <a:ext cx="3124200" cy="2898743"/>
          </a:xfrm>
          <a:prstGeom prst="rect">
            <a:avLst/>
          </a:prstGeom>
          <a:noFill/>
          <a:ln w="9525">
            <a:solidFill>
              <a:schemeClr val="tx1"/>
            </a:solidFill>
            <a:miter lim="800000"/>
            <a:headEnd/>
            <a:tailEnd/>
          </a:ln>
        </p:spPr>
      </p:pic>
      <p:sp>
        <p:nvSpPr>
          <p:cNvPr id="7" name="TextBox 6"/>
          <p:cNvSpPr txBox="1"/>
          <p:nvPr/>
        </p:nvSpPr>
        <p:spPr>
          <a:xfrm>
            <a:off x="1066800" y="7467600"/>
            <a:ext cx="5338321" cy="738664"/>
          </a:xfrm>
          <a:prstGeom prst="rect">
            <a:avLst/>
          </a:prstGeom>
          <a:noFill/>
        </p:spPr>
        <p:txBody>
          <a:bodyPr wrap="none" rtlCol="0">
            <a:spAutoFit/>
          </a:bodyPr>
          <a:lstStyle/>
          <a:p>
            <a:r>
              <a:rPr lang="en-US" sz="1400" i="1" dirty="0" smtClean="0">
                <a:solidFill>
                  <a:srgbClr val="FF0000"/>
                </a:solidFill>
              </a:rPr>
              <a:t>NOTE: </a:t>
            </a:r>
          </a:p>
          <a:p>
            <a:r>
              <a:rPr lang="en-US" sz="1400" i="1" dirty="0" smtClean="0">
                <a:solidFill>
                  <a:srgbClr val="FF0000"/>
                </a:solidFill>
              </a:rPr>
              <a:t>Notice that there are acronyms not defined in this description</a:t>
            </a:r>
          </a:p>
          <a:p>
            <a:r>
              <a:rPr lang="en-US" sz="1400" i="1" dirty="0" smtClean="0">
                <a:solidFill>
                  <a:srgbClr val="FF0000"/>
                </a:solidFill>
              </a:rPr>
              <a:t>Intentionally left in to demonstrate importance of identifying acronyms</a:t>
            </a:r>
            <a:endParaRPr lang="en-US" sz="1400" i="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858000" cy="892552"/>
          </a:xfrm>
          <a:prstGeom prst="rect">
            <a:avLst/>
          </a:prstGeom>
          <a:noFill/>
        </p:spPr>
        <p:txBody>
          <a:bodyPr wrap="square" rtlCol="0">
            <a:spAutoFit/>
          </a:bodyPr>
          <a:lstStyle/>
          <a:p>
            <a:pPr algn="ctr"/>
            <a:r>
              <a:rPr lang="en-US" sz="3200" dirty="0" smtClean="0">
                <a:solidFill>
                  <a:schemeClr val="tx2"/>
                </a:solidFill>
                <a:latin typeface="+mj-lt"/>
              </a:rPr>
              <a:t>Training Schedule</a:t>
            </a:r>
          </a:p>
          <a:p>
            <a:pPr algn="ctr"/>
            <a:r>
              <a:rPr lang="en-US" sz="2000" i="1" dirty="0" smtClean="0">
                <a:solidFill>
                  <a:srgbClr val="C00000"/>
                </a:solidFill>
                <a:latin typeface="+mj-lt"/>
              </a:rPr>
              <a:t>(below is example of MRSW training schedule)</a:t>
            </a:r>
            <a:endParaRPr lang="en-US" sz="2000" i="1" dirty="0">
              <a:solidFill>
                <a:srgbClr val="C00000"/>
              </a:solidFill>
              <a:latin typeface="+mj-lt"/>
            </a:endParaRPr>
          </a:p>
        </p:txBody>
      </p:sp>
      <p:sp>
        <p:nvSpPr>
          <p:cNvPr id="7" name="Slide Number Placeholder 6"/>
          <p:cNvSpPr>
            <a:spLocks noGrp="1"/>
          </p:cNvSpPr>
          <p:nvPr>
            <p:ph type="sldNum" sz="quarter" idx="12"/>
          </p:nvPr>
        </p:nvSpPr>
        <p:spPr/>
        <p:txBody>
          <a:bodyPr/>
          <a:lstStyle/>
          <a:p>
            <a:fld id="{05B9BF9F-90B4-4689-A864-5F68210EABDC}" type="slidenum">
              <a:rPr lang="en-US" smtClean="0"/>
              <a:pPr/>
              <a:t>12</a:t>
            </a:fld>
            <a:endParaRPr lang="en-US" dirty="0"/>
          </a:p>
        </p:txBody>
      </p:sp>
      <p:pic>
        <p:nvPicPr>
          <p:cNvPr id="1026" name="Picture 2"/>
          <p:cNvPicPr>
            <a:picLocks noChangeAspect="1" noChangeArrowheads="1"/>
          </p:cNvPicPr>
          <p:nvPr/>
        </p:nvPicPr>
        <p:blipFill>
          <a:blip r:embed="rId2" cstate="print"/>
          <a:srcRect t="4966"/>
          <a:stretch>
            <a:fillRect/>
          </a:stretch>
        </p:blipFill>
        <p:spPr bwMode="auto">
          <a:xfrm>
            <a:off x="1066800" y="2286000"/>
            <a:ext cx="4800600" cy="6205064"/>
          </a:xfrm>
          <a:prstGeom prst="rect">
            <a:avLst/>
          </a:prstGeom>
          <a:noFill/>
          <a:ln w="9525">
            <a:solidFill>
              <a:schemeClr val="tx1"/>
            </a:solidFill>
            <a:miter lim="800000"/>
            <a:headEnd/>
            <a:tailEnd/>
          </a:ln>
        </p:spPr>
      </p:pic>
      <p:sp>
        <p:nvSpPr>
          <p:cNvPr id="12" name="TextBox 11"/>
          <p:cNvSpPr txBox="1"/>
          <p:nvPr/>
        </p:nvSpPr>
        <p:spPr>
          <a:xfrm>
            <a:off x="0" y="1219200"/>
            <a:ext cx="6858000" cy="738664"/>
          </a:xfrm>
          <a:prstGeom prst="rect">
            <a:avLst/>
          </a:prstGeom>
          <a:noFill/>
        </p:spPr>
        <p:txBody>
          <a:bodyPr wrap="square" rtlCol="0">
            <a:spAutoFit/>
          </a:bodyPr>
          <a:lstStyle/>
          <a:p>
            <a:pPr marL="238125" indent="-238125">
              <a:buFont typeface="Arial" pitchFamily="34" charset="0"/>
              <a:buChar char="•"/>
            </a:pPr>
            <a:r>
              <a:rPr lang="en-US" sz="1400" dirty="0" smtClean="0"/>
              <a:t>A training schedule included allows for an organization to plan for the training.</a:t>
            </a:r>
          </a:p>
          <a:p>
            <a:pPr marL="238125" indent="-238125">
              <a:buFont typeface="Arial" pitchFamily="34" charset="0"/>
              <a:buChar char="•"/>
            </a:pPr>
            <a:endParaRPr lang="en-US" sz="1400" dirty="0" smtClean="0"/>
          </a:p>
          <a:p>
            <a:pPr marL="238125" indent="-238125">
              <a:buFont typeface="Arial" pitchFamily="34" charset="0"/>
              <a:buChar char="•"/>
            </a:pPr>
            <a:r>
              <a:rPr lang="en-US" sz="1400" dirty="0" smtClean="0"/>
              <a:t>Below is an example of a training schedule used by the MRWS</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810000" y="3166408"/>
            <a:ext cx="2819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3838" marR="0" lvl="0" indent="-223838" algn="l" defTabSz="914400" rtl="0" eaLnBrk="0" fontAlgn="base" latinLnBrk="0" hangingPunct="0">
              <a:lnSpc>
                <a:spcPct val="100000"/>
              </a:lnSpc>
              <a:spcBef>
                <a:spcPct val="0"/>
              </a:spcBef>
              <a:spcAft>
                <a:spcPct val="0"/>
              </a:spcAft>
              <a:buClrTx/>
              <a:buSzTx/>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Examples:</a:t>
            </a:r>
          </a:p>
          <a:p>
            <a:pPr marL="223838" marR="0" lvl="0" indent="-223838" algn="l" defTabSz="914400" rtl="0" eaLnBrk="0" fontAlgn="base" latinLnBrk="0" hangingPunct="0">
              <a:lnSpc>
                <a:spcPct val="100000"/>
              </a:lnSpc>
              <a:spcBef>
                <a:spcPct val="0"/>
              </a:spcBef>
              <a:spcAft>
                <a:spcPct val="0"/>
              </a:spcAft>
              <a:buClrTx/>
              <a:buSzTx/>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23838" marR="0" lvl="0" indent="-223838" algn="l" defTabSz="914400" rtl="0" eaLnBrk="0" fontAlgn="base" latinLnBrk="0" hangingPunct="0">
              <a:lnSpc>
                <a:spcPct val="100000"/>
              </a:lnSpc>
              <a:spcBef>
                <a:spcPct val="0"/>
              </a:spcBef>
              <a:spcAft>
                <a:spcPct val="0"/>
              </a:spcAft>
              <a:buClrTx/>
              <a:buSzTx/>
              <a:buFont typeface="Arial" pitchFamily="34" charset="0"/>
              <a:buChar char="•"/>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Coordinate with </a:t>
            </a:r>
            <a:r>
              <a:rPr lang="en-US" sz="1600" dirty="0" smtClean="0">
                <a:latin typeface="Arial" pitchFamily="34" charset="0"/>
                <a:ea typeface="Times New Roman" pitchFamily="18"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endParaRPr>
          </a:p>
          <a:p>
            <a:pPr marL="223838" marR="0" lvl="0" indent="-223838" algn="l" defTabSz="914400" rtl="0" eaLnBrk="0" fontAlgn="base" latinLnBrk="0" hangingPunct="0">
              <a:lnSpc>
                <a:spcPct val="150000"/>
              </a:lnSpc>
              <a:spcBef>
                <a:spcPct val="0"/>
              </a:spcBef>
              <a:spcAft>
                <a:spcPct val="0"/>
              </a:spcAft>
              <a:buClrTx/>
              <a:buSzTx/>
              <a:buFontTx/>
              <a:buChar char="•"/>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Work with </a:t>
            </a:r>
            <a:r>
              <a:rPr lang="en-US" sz="1600" dirty="0" smtClean="0">
                <a:latin typeface="Arial" pitchFamily="34" charset="0"/>
                <a:ea typeface="Times New Roman" pitchFamily="18"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endParaRPr>
          </a:p>
          <a:p>
            <a:pPr marL="223838" marR="0" lvl="0" indent="-223838" algn="l" defTabSz="914400" rtl="0" eaLnBrk="0" fontAlgn="base" latinLnBrk="0" hangingPunct="0">
              <a:lnSpc>
                <a:spcPct val="150000"/>
              </a:lnSpc>
              <a:spcBef>
                <a:spcPct val="0"/>
              </a:spcBef>
              <a:spcAft>
                <a:spcPct val="0"/>
              </a:spcAft>
              <a:buClrTx/>
              <a:buSzTx/>
              <a:buFontTx/>
              <a:buChar char="•"/>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Provide guidance for…</a:t>
            </a:r>
            <a:endParaRPr kumimoji="0" lang="en-US" sz="1600" b="0" i="0" u="none" strike="noStrike" cap="none" normalizeH="0" baseline="0" dirty="0" smtClean="0">
              <a:ln>
                <a:noFill/>
              </a:ln>
              <a:solidFill>
                <a:schemeClr val="tx1"/>
              </a:solidFill>
              <a:effectLst/>
              <a:latin typeface="Arial" pitchFamily="34" charset="0"/>
            </a:endParaRPr>
          </a:p>
          <a:p>
            <a:pPr marL="223838" marR="0" lvl="0" indent="-223838" algn="l" defTabSz="914400" rtl="0" eaLnBrk="0" fontAlgn="base" latinLnBrk="0" hangingPunct="0">
              <a:lnSpc>
                <a:spcPct val="150000"/>
              </a:lnSpc>
              <a:spcBef>
                <a:spcPct val="0"/>
              </a:spcBef>
              <a:spcAft>
                <a:spcPct val="0"/>
              </a:spcAft>
              <a:buClrTx/>
              <a:buSzTx/>
              <a:buFontTx/>
              <a:buChar char="•"/>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Perform evaluation of…</a:t>
            </a:r>
          </a:p>
        </p:txBody>
      </p:sp>
      <p:sp>
        <p:nvSpPr>
          <p:cNvPr id="4" name="TextBox 3"/>
          <p:cNvSpPr txBox="1"/>
          <p:nvPr/>
        </p:nvSpPr>
        <p:spPr>
          <a:xfrm>
            <a:off x="609600" y="228600"/>
            <a:ext cx="5715000" cy="584775"/>
          </a:xfrm>
          <a:prstGeom prst="rect">
            <a:avLst/>
          </a:prstGeom>
          <a:noFill/>
        </p:spPr>
        <p:txBody>
          <a:bodyPr wrap="square" rtlCol="0">
            <a:spAutoFit/>
          </a:bodyPr>
          <a:lstStyle/>
          <a:p>
            <a:pPr algn="ctr"/>
            <a:r>
              <a:rPr lang="en-US" sz="3200" dirty="0" smtClean="0">
                <a:solidFill>
                  <a:schemeClr val="tx2"/>
                </a:solidFill>
                <a:latin typeface="+mj-lt"/>
              </a:rPr>
              <a:t>Roles and Responsibilities</a:t>
            </a:r>
            <a:endParaRPr lang="en-US" sz="3200" dirty="0">
              <a:solidFill>
                <a:schemeClr val="tx2"/>
              </a:solidFill>
              <a:latin typeface="+mj-lt"/>
            </a:endParaRPr>
          </a:p>
        </p:txBody>
      </p:sp>
      <p:sp>
        <p:nvSpPr>
          <p:cNvPr id="5" name="Rectangle 4"/>
          <p:cNvSpPr/>
          <p:nvPr/>
        </p:nvSpPr>
        <p:spPr>
          <a:xfrm>
            <a:off x="259425" y="2590800"/>
            <a:ext cx="883575" cy="400110"/>
          </a:xfrm>
          <a:prstGeom prst="rect">
            <a:avLst/>
          </a:prstGeom>
        </p:spPr>
        <p:txBody>
          <a:bodyPr wrap="none">
            <a:spAutoFit/>
          </a:bodyPr>
          <a:lstStyle/>
          <a:p>
            <a:pPr lvl="0" eaLnBrk="0" fontAlgn="base" hangingPunct="0">
              <a:spcBef>
                <a:spcPct val="0"/>
              </a:spcBef>
              <a:spcAft>
                <a:spcPct val="0"/>
              </a:spcAft>
              <a:tabLst>
                <a:tab pos="457200" algn="l"/>
              </a:tabLst>
            </a:pPr>
            <a:r>
              <a:rPr lang="en-US" sz="2000" b="1" u="sng" dirty="0" smtClean="0">
                <a:latin typeface="Arial" pitchFamily="34" charset="0"/>
                <a:ea typeface="Times New Roman" pitchFamily="18" charset="0"/>
                <a:cs typeface="Arial" pitchFamily="34" charset="0"/>
              </a:rPr>
              <a:t>Roles</a:t>
            </a:r>
          </a:p>
        </p:txBody>
      </p:sp>
      <p:sp>
        <p:nvSpPr>
          <p:cNvPr id="6" name="Rectangle 5"/>
          <p:cNvSpPr/>
          <p:nvPr/>
        </p:nvSpPr>
        <p:spPr>
          <a:xfrm>
            <a:off x="3733800" y="2590800"/>
            <a:ext cx="2149948" cy="400110"/>
          </a:xfrm>
          <a:prstGeom prst="rect">
            <a:avLst/>
          </a:prstGeom>
        </p:spPr>
        <p:txBody>
          <a:bodyPr wrap="none">
            <a:spAutoFit/>
          </a:bodyPr>
          <a:lstStyle/>
          <a:p>
            <a:pPr lvl="0" eaLnBrk="0" fontAlgn="base" hangingPunct="0">
              <a:spcBef>
                <a:spcPct val="0"/>
              </a:spcBef>
              <a:spcAft>
                <a:spcPct val="0"/>
              </a:spcAft>
              <a:tabLst>
                <a:tab pos="457200" algn="l"/>
              </a:tabLst>
            </a:pPr>
            <a:r>
              <a:rPr lang="en-US" sz="2000" b="1" u="sng" dirty="0" smtClean="0">
                <a:latin typeface="Arial" pitchFamily="34" charset="0"/>
                <a:ea typeface="Times New Roman" pitchFamily="18" charset="0"/>
                <a:cs typeface="Arial" pitchFamily="34" charset="0"/>
              </a:rPr>
              <a:t>Responsibilities</a:t>
            </a:r>
          </a:p>
        </p:txBody>
      </p:sp>
      <p:sp>
        <p:nvSpPr>
          <p:cNvPr id="7" name="Rectangle 1"/>
          <p:cNvSpPr>
            <a:spLocks noChangeArrowheads="1"/>
          </p:cNvSpPr>
          <p:nvPr/>
        </p:nvSpPr>
        <p:spPr bwMode="auto">
          <a:xfrm>
            <a:off x="228600" y="3166408"/>
            <a:ext cx="1143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3838" marR="0" lvl="0" indent="-223838" algn="l" defTabSz="914400" rtl="0" eaLnBrk="0" fontAlgn="base" latinLnBrk="0" hangingPunct="0">
              <a:lnSpc>
                <a:spcPct val="100000"/>
              </a:lnSpc>
              <a:spcBef>
                <a:spcPct val="0"/>
              </a:spcBef>
              <a:spcAft>
                <a:spcPct val="0"/>
              </a:spcAft>
              <a:buClrTx/>
              <a:buSzTx/>
              <a:buFont typeface="+mj-lt"/>
              <a:buAutoNum type="arabicPeriod"/>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Role 1</a:t>
            </a:r>
            <a:endParaRPr kumimoji="0" lang="en-US" sz="1600" b="0" i="0" u="none" strike="noStrike" cap="none" normalizeH="0" baseline="0" dirty="0" smtClean="0">
              <a:ln>
                <a:noFill/>
              </a:ln>
              <a:solidFill>
                <a:schemeClr val="tx1"/>
              </a:solidFill>
              <a:effectLst/>
              <a:latin typeface="Arial" pitchFamily="34" charset="0"/>
            </a:endParaRPr>
          </a:p>
        </p:txBody>
      </p:sp>
      <p:sp>
        <p:nvSpPr>
          <p:cNvPr id="8" name="Rectangle 1"/>
          <p:cNvSpPr>
            <a:spLocks noChangeArrowheads="1"/>
          </p:cNvSpPr>
          <p:nvPr/>
        </p:nvSpPr>
        <p:spPr bwMode="auto">
          <a:xfrm>
            <a:off x="228600" y="5410200"/>
            <a:ext cx="1143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Role 2</a:t>
            </a:r>
            <a:endParaRPr kumimoji="0" lang="en-US" sz="1600" b="0" i="0" u="none" strike="noStrike" cap="none" normalizeH="0" baseline="0" dirty="0" smtClean="0">
              <a:ln>
                <a:noFill/>
              </a:ln>
              <a:solidFill>
                <a:schemeClr val="tx1"/>
              </a:solidFill>
              <a:effectLst/>
              <a:latin typeface="Arial" pitchFamily="34" charset="0"/>
            </a:endParaRPr>
          </a:p>
        </p:txBody>
      </p:sp>
      <p:sp>
        <p:nvSpPr>
          <p:cNvPr id="9" name="Rectangle 1"/>
          <p:cNvSpPr>
            <a:spLocks noChangeArrowheads="1"/>
          </p:cNvSpPr>
          <p:nvPr/>
        </p:nvSpPr>
        <p:spPr bwMode="auto">
          <a:xfrm>
            <a:off x="228600" y="6858000"/>
            <a:ext cx="1143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3838" marR="0" lvl="0" indent="-223838" algn="l" defTabSz="914400" rtl="0" eaLnBrk="0" fontAlgn="base" latinLnBrk="0" hangingPunct="0">
              <a:lnSpc>
                <a:spcPct val="100000"/>
              </a:lnSpc>
              <a:spcBef>
                <a:spcPct val="0"/>
              </a:spcBef>
              <a:spcAft>
                <a:spcPct val="0"/>
              </a:spcAft>
              <a:buClrTx/>
              <a:buSzTx/>
              <a:buFont typeface="+mj-lt"/>
              <a:buAutoNum type="arabicPeriod" startAt="3"/>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Role 3</a:t>
            </a:r>
            <a:endParaRPr kumimoji="0" lang="en-US" sz="1600" b="0" i="0" u="none" strike="noStrike" cap="none" normalizeH="0" baseline="0" dirty="0" smtClean="0">
              <a:ln>
                <a:noFill/>
              </a:ln>
              <a:solidFill>
                <a:schemeClr val="tx1"/>
              </a:solidFill>
              <a:effectLst/>
              <a:latin typeface="Arial" pitchFamily="34" charset="0"/>
            </a:endParaRPr>
          </a:p>
        </p:txBody>
      </p:sp>
      <p:sp>
        <p:nvSpPr>
          <p:cNvPr id="10" name="Rectangle 1"/>
          <p:cNvSpPr>
            <a:spLocks noChangeArrowheads="1"/>
          </p:cNvSpPr>
          <p:nvPr/>
        </p:nvSpPr>
        <p:spPr bwMode="auto">
          <a:xfrm>
            <a:off x="3733800" y="5410200"/>
            <a:ext cx="3048000" cy="4160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3838" marR="0" lvl="0" indent="-223838" algn="l" defTabSz="914400" rtl="0" eaLnBrk="0" fontAlgn="base" latinLnBrk="0" hangingPunct="0">
              <a:lnSpc>
                <a:spcPct val="150000"/>
              </a:lnSpc>
              <a:spcBef>
                <a:spcPct val="0"/>
              </a:spcBef>
              <a:spcAft>
                <a:spcPct val="0"/>
              </a:spcAft>
              <a:buClrTx/>
              <a:buSzTx/>
              <a:buFontTx/>
              <a:buChar char="•"/>
            </a:pPr>
            <a:r>
              <a:rPr lang="en-US" sz="1600" dirty="0" smtClean="0">
                <a:latin typeface="Arial" pitchFamily="34" charset="0"/>
                <a:cs typeface="Arial" pitchFamily="34" charset="0"/>
              </a:rPr>
              <a:t>Description of responsibility</a:t>
            </a:r>
            <a:endParaRPr kumimoji="0" lang="en-US" sz="1600" b="0" i="0" u="none" strike="noStrike" cap="none" normalizeH="0" baseline="0" dirty="0" smtClean="0">
              <a:ln>
                <a:noFill/>
              </a:ln>
              <a:solidFill>
                <a:schemeClr val="tx1"/>
              </a:solidFill>
              <a:effectLst/>
              <a:latin typeface="Arial" pitchFamily="34" charset="0"/>
            </a:endParaRPr>
          </a:p>
        </p:txBody>
      </p:sp>
      <p:sp>
        <p:nvSpPr>
          <p:cNvPr id="11" name="Rectangle 1"/>
          <p:cNvSpPr>
            <a:spLocks noChangeArrowheads="1"/>
          </p:cNvSpPr>
          <p:nvPr/>
        </p:nvSpPr>
        <p:spPr bwMode="auto">
          <a:xfrm>
            <a:off x="3733800" y="6835173"/>
            <a:ext cx="3048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3838" marR="0" lvl="0" indent="-223838" algn="l" defTabSz="914400" rtl="0" eaLnBrk="0" fontAlgn="base" latinLnBrk="0" hangingPunct="0">
              <a:lnSpc>
                <a:spcPct val="150000"/>
              </a:lnSpc>
              <a:spcBef>
                <a:spcPct val="0"/>
              </a:spcBef>
              <a:spcAft>
                <a:spcPct val="0"/>
              </a:spcAft>
              <a:buClrTx/>
              <a:buSzTx/>
              <a:buFontTx/>
              <a:buChar char="•"/>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Description of responsibility</a:t>
            </a:r>
            <a:endParaRPr kumimoji="0" lang="en-US" sz="1600" b="0" i="0" u="none" strike="noStrike" cap="none" normalizeH="0" baseline="0" dirty="0" smtClean="0">
              <a:ln>
                <a:noFill/>
              </a:ln>
              <a:solidFill>
                <a:schemeClr val="tx1"/>
              </a:solidFill>
              <a:effectLst/>
              <a:latin typeface="Arial" pitchFamily="34" charset="0"/>
            </a:endParaRPr>
          </a:p>
        </p:txBody>
      </p:sp>
      <p:sp>
        <p:nvSpPr>
          <p:cNvPr id="15" name="Slide Number Placeholder 14"/>
          <p:cNvSpPr>
            <a:spLocks noGrp="1"/>
          </p:cNvSpPr>
          <p:nvPr>
            <p:ph type="sldNum" sz="quarter" idx="12"/>
          </p:nvPr>
        </p:nvSpPr>
        <p:spPr/>
        <p:txBody>
          <a:bodyPr/>
          <a:lstStyle/>
          <a:p>
            <a:fld id="{05B9BF9F-90B4-4689-A864-5F68210EABDC}" type="slidenum">
              <a:rPr lang="en-US" smtClean="0"/>
              <a:pPr/>
              <a:t>13</a:t>
            </a:fld>
            <a:endParaRPr lang="en-US" dirty="0"/>
          </a:p>
        </p:txBody>
      </p:sp>
      <p:sp>
        <p:nvSpPr>
          <p:cNvPr id="12" name="TextBox 11"/>
          <p:cNvSpPr txBox="1"/>
          <p:nvPr/>
        </p:nvSpPr>
        <p:spPr>
          <a:xfrm>
            <a:off x="1" y="1295400"/>
            <a:ext cx="6858000" cy="523220"/>
          </a:xfrm>
          <a:prstGeom prst="rect">
            <a:avLst/>
          </a:prstGeom>
          <a:noFill/>
        </p:spPr>
        <p:txBody>
          <a:bodyPr wrap="square" rtlCol="0">
            <a:spAutoFit/>
          </a:bodyPr>
          <a:lstStyle/>
          <a:p>
            <a:r>
              <a:rPr lang="en-US" sz="1400" dirty="0" smtClean="0"/>
              <a:t>It is important to define the roles and responsibilities of all stakeholders. This provides an expectancy so that everyone involved knows what is expected. </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93358"/>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280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Overview</a:t>
            </a:r>
            <a:r>
              <a:rPr kumimoji="0" lang="en-US" sz="2800" i="0" u="none" strike="noStrike" cap="none" normalizeH="0" dirty="0" smtClean="0">
                <a:ln>
                  <a:noFill/>
                </a:ln>
                <a:solidFill>
                  <a:schemeClr val="tx2"/>
                </a:solidFill>
                <a:effectLst/>
                <a:latin typeface="Arial" pitchFamily="34" charset="0"/>
                <a:ea typeface="Times New Roman" pitchFamily="18" charset="0"/>
                <a:cs typeface="Arial" pitchFamily="34" charset="0"/>
              </a:rPr>
              <a:t> on h</a:t>
            </a:r>
            <a:r>
              <a:rPr kumimoji="0" lang="en-US" sz="280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ow to use the technology</a:t>
            </a:r>
            <a:endParaRPr kumimoji="0" lang="en-US" sz="4400" i="0" u="none" strike="noStrike" cap="none" normalizeH="0" baseline="0" dirty="0" smtClean="0">
              <a:ln>
                <a:noFill/>
              </a:ln>
              <a:solidFill>
                <a:schemeClr val="tx2"/>
              </a:solidFill>
              <a:effectLst/>
              <a:latin typeface="Arial" pitchFamily="34" charset="0"/>
            </a:endParaRPr>
          </a:p>
        </p:txBody>
      </p:sp>
      <p:sp>
        <p:nvSpPr>
          <p:cNvPr id="27" name="TextBox 26"/>
          <p:cNvSpPr txBox="1"/>
          <p:nvPr/>
        </p:nvSpPr>
        <p:spPr>
          <a:xfrm>
            <a:off x="0" y="1173301"/>
            <a:ext cx="6858000" cy="3170099"/>
          </a:xfrm>
          <a:prstGeom prst="rect">
            <a:avLst/>
          </a:prstGeom>
          <a:noFill/>
        </p:spPr>
        <p:txBody>
          <a:bodyPr wrap="square" rtlCol="0">
            <a:spAutoFit/>
          </a:bodyPr>
          <a:lstStyle/>
          <a:p>
            <a:pPr marL="228600" indent="-228600">
              <a:buFont typeface="Arial" pitchFamily="34" charset="0"/>
              <a:buChar char="•"/>
            </a:pPr>
            <a:r>
              <a:rPr lang="en-US" sz="1400" dirty="0" smtClean="0"/>
              <a:t>An overview before the learning is, what an instructional designer calls, an “advance organizer”</a:t>
            </a:r>
          </a:p>
          <a:p>
            <a:pPr marL="228600" indent="-228600">
              <a:buFont typeface="Arial" pitchFamily="34" charset="0"/>
              <a:buChar char="•"/>
            </a:pPr>
            <a:endParaRPr lang="en-US" sz="1400" dirty="0" smtClean="0"/>
          </a:p>
          <a:p>
            <a:pPr marL="228600" indent="-228600">
              <a:buFont typeface="Arial" pitchFamily="34" charset="0"/>
              <a:buChar char="•"/>
            </a:pPr>
            <a:r>
              <a:rPr lang="en-US" sz="1400" dirty="0" smtClean="0"/>
              <a:t>The advance organizer serves to provide expectation in the learning that improves levels of understanding and recall.</a:t>
            </a:r>
          </a:p>
          <a:p>
            <a:pPr marL="228600" indent="-228600">
              <a:buFont typeface="Arial" pitchFamily="34" charset="0"/>
              <a:buChar char="•"/>
            </a:pPr>
            <a:endParaRPr lang="en-US" sz="1400" dirty="0" smtClean="0"/>
          </a:p>
          <a:p>
            <a:pPr marL="228600" indent="-228600">
              <a:buFont typeface="Arial" pitchFamily="34" charset="0"/>
              <a:buChar char="•"/>
            </a:pPr>
            <a:r>
              <a:rPr lang="en-US" sz="1400" dirty="0" smtClean="0"/>
              <a:t>It is presented before the direct instruction of a learning and at a high level, focusing only on what is important and essential.</a:t>
            </a:r>
          </a:p>
          <a:p>
            <a:pPr marL="228600" indent="-228600">
              <a:buFont typeface="Arial" pitchFamily="34" charset="0"/>
              <a:buChar char="•"/>
            </a:pPr>
            <a:endParaRPr lang="en-US" sz="1400" dirty="0" smtClean="0"/>
          </a:p>
          <a:p>
            <a:pPr marL="228600" indent="-228600">
              <a:buFont typeface="Arial" pitchFamily="34" charset="0"/>
              <a:buChar char="•"/>
            </a:pPr>
            <a:r>
              <a:rPr lang="en-US" sz="1400" dirty="0" smtClean="0"/>
              <a:t>It is not the time to go into any detail but to focus on the overall picture.</a:t>
            </a:r>
          </a:p>
          <a:p>
            <a:pPr marL="228600" indent="-228600">
              <a:buFont typeface="Arial" pitchFamily="34" charset="0"/>
              <a:buChar char="•"/>
            </a:pPr>
            <a:endParaRPr lang="en-US" dirty="0" smtClean="0"/>
          </a:p>
          <a:p>
            <a:pPr marL="228600" indent="-228600">
              <a:buFont typeface="Arial" pitchFamily="34" charset="0"/>
              <a:buChar char="•"/>
            </a:pPr>
            <a:r>
              <a:rPr lang="en-US" sz="1400" dirty="0" smtClean="0"/>
              <a:t>An overview may be given before the entire learning, one or more modules of learning, or even before a step, depending on complexity of the learning.</a:t>
            </a:r>
          </a:p>
          <a:p>
            <a:pPr marL="117475" indent="-117475">
              <a:buFont typeface="Arial" pitchFamily="34" charset="0"/>
              <a:buChar char="•"/>
            </a:pPr>
            <a:endParaRPr lang="en-US" sz="1400" dirty="0"/>
          </a:p>
        </p:txBody>
      </p:sp>
      <p:sp>
        <p:nvSpPr>
          <p:cNvPr id="7" name="Slide Number Placeholder 6"/>
          <p:cNvSpPr>
            <a:spLocks noGrp="1"/>
          </p:cNvSpPr>
          <p:nvPr>
            <p:ph type="sldNum" sz="quarter" idx="12"/>
          </p:nvPr>
        </p:nvSpPr>
        <p:spPr/>
        <p:txBody>
          <a:bodyPr/>
          <a:lstStyle/>
          <a:p>
            <a:fld id="{05B9BF9F-90B4-4689-A864-5F68210EABDC}"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39469"/>
            <a:ext cx="6858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280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Overview</a:t>
            </a:r>
            <a:r>
              <a:rPr kumimoji="0" lang="en-US" sz="2800" i="0" u="none" strike="noStrike" cap="none" normalizeH="0" dirty="0" smtClean="0">
                <a:ln>
                  <a:noFill/>
                </a:ln>
                <a:solidFill>
                  <a:schemeClr val="tx2"/>
                </a:solidFill>
                <a:effectLst/>
                <a:latin typeface="Arial" pitchFamily="34" charset="0"/>
                <a:ea typeface="Times New Roman" pitchFamily="18" charset="0"/>
                <a:cs typeface="Arial" pitchFamily="34" charset="0"/>
              </a:rPr>
              <a:t> on h</a:t>
            </a:r>
            <a:r>
              <a:rPr kumimoji="0" lang="en-US" sz="280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ow to use the MRSW</a:t>
            </a:r>
          </a:p>
          <a:p>
            <a:pPr marL="0" marR="0" lvl="0" indent="0" algn="ctr" defTabSz="914400" rtl="0" eaLnBrk="0" fontAlgn="base" latinLnBrk="0" hangingPunct="0">
              <a:lnSpc>
                <a:spcPct val="100000"/>
              </a:lnSpc>
              <a:spcBef>
                <a:spcPct val="0"/>
              </a:spcBef>
              <a:spcAft>
                <a:spcPct val="0"/>
              </a:spcAft>
              <a:buClrTx/>
              <a:buSzTx/>
              <a:tabLst>
                <a:tab pos="342900" algn="l"/>
              </a:tabLst>
            </a:pPr>
            <a:r>
              <a:rPr lang="en-US" sz="2000" i="1" dirty="0" smtClean="0">
                <a:solidFill>
                  <a:srgbClr val="C00000"/>
                </a:solidFill>
                <a:latin typeface="Arial" pitchFamily="34" charset="0"/>
                <a:cs typeface="Arial" pitchFamily="34" charset="0"/>
              </a:rPr>
              <a:t>(example overview)</a:t>
            </a:r>
            <a:endParaRPr kumimoji="0" lang="en-US" sz="3600" i="1" u="none" strike="noStrike" cap="none" normalizeH="0" baseline="0" dirty="0" smtClean="0">
              <a:ln>
                <a:noFill/>
              </a:ln>
              <a:solidFill>
                <a:srgbClr val="C00000"/>
              </a:solidFill>
              <a:effectLst/>
              <a:latin typeface="Arial" pitchFamily="34" charset="0"/>
            </a:endParaRPr>
          </a:p>
        </p:txBody>
      </p:sp>
      <p:sp>
        <p:nvSpPr>
          <p:cNvPr id="7" name="Slide Number Placeholder 6"/>
          <p:cNvSpPr>
            <a:spLocks noGrp="1"/>
          </p:cNvSpPr>
          <p:nvPr>
            <p:ph type="sldNum" sz="quarter" idx="12"/>
          </p:nvPr>
        </p:nvSpPr>
        <p:spPr/>
        <p:txBody>
          <a:bodyPr/>
          <a:lstStyle/>
          <a:p>
            <a:fld id="{05B9BF9F-90B4-4689-A864-5F68210EABDC}" type="slidenum">
              <a:rPr lang="en-US" smtClean="0"/>
              <a:pPr/>
              <a:t>15</a:t>
            </a:fld>
            <a:endParaRPr lang="en-US" dirty="0"/>
          </a:p>
        </p:txBody>
      </p:sp>
      <p:sp>
        <p:nvSpPr>
          <p:cNvPr id="6" name="Rectangle 5"/>
          <p:cNvSpPr/>
          <p:nvPr/>
        </p:nvSpPr>
        <p:spPr>
          <a:xfrm>
            <a:off x="76200" y="4951274"/>
            <a:ext cx="6629400" cy="2862322"/>
          </a:xfrm>
          <a:prstGeom prst="rect">
            <a:avLst/>
          </a:prstGeom>
        </p:spPr>
        <p:txBody>
          <a:bodyPr wrap="square">
            <a:spAutoFit/>
          </a:bodyPr>
          <a:lstStyle/>
          <a:p>
            <a:r>
              <a:rPr lang="en-US" dirty="0" smtClean="0"/>
              <a:t>To position the MRWS for welding, the operator drives the unit using a joystick on the handheld pendant.  </a:t>
            </a:r>
          </a:p>
          <a:p>
            <a:endParaRPr lang="en-US" dirty="0" smtClean="0"/>
          </a:p>
          <a:p>
            <a:r>
              <a:rPr lang="en-US" dirty="0" smtClean="0"/>
              <a:t>It is positioned near the seam and approximately lined up parallel to the seam.  </a:t>
            </a:r>
          </a:p>
          <a:p>
            <a:endParaRPr lang="en-US" dirty="0" smtClean="0"/>
          </a:p>
          <a:p>
            <a:r>
              <a:rPr lang="en-US" dirty="0" smtClean="0"/>
              <a:t>When the weld process is started and adjustments are made to the centering of the torch carriage, the crawler follows his adjustments to line up with the seam lessening the amount of adjusting he needs to do.</a:t>
            </a:r>
            <a:endParaRPr lang="en-US" dirty="0"/>
          </a:p>
        </p:txBody>
      </p:sp>
      <p:pic>
        <p:nvPicPr>
          <p:cNvPr id="8" name="Picture 9"/>
          <p:cNvPicPr>
            <a:picLocks noChangeAspect="1" noChangeArrowheads="1"/>
          </p:cNvPicPr>
          <p:nvPr/>
        </p:nvPicPr>
        <p:blipFill>
          <a:blip r:embed="rId2" cstate="print"/>
          <a:srcRect l="7342" r="3087"/>
          <a:stretch>
            <a:fillRect/>
          </a:stretch>
        </p:blipFill>
        <p:spPr bwMode="auto">
          <a:xfrm>
            <a:off x="1066800" y="1371600"/>
            <a:ext cx="4648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43934"/>
            <a:ext cx="6858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lang="en-US" sz="2400" dirty="0" smtClean="0">
                <a:solidFill>
                  <a:schemeClr val="tx2"/>
                </a:solidFill>
                <a:latin typeface="Arial" pitchFamily="34" charset="0"/>
                <a:cs typeface="Arial" pitchFamily="34" charset="0"/>
              </a:rPr>
              <a:t>Overview of the Technology Procedure</a:t>
            </a:r>
          </a:p>
          <a:p>
            <a:pPr marL="0" marR="0" lvl="0" indent="0" algn="ctr" defTabSz="914400" rtl="0" eaLnBrk="0" fontAlgn="base" latinLnBrk="0" hangingPunct="0">
              <a:lnSpc>
                <a:spcPct val="100000"/>
              </a:lnSpc>
              <a:spcBef>
                <a:spcPct val="0"/>
              </a:spcBef>
              <a:spcAft>
                <a:spcPct val="0"/>
              </a:spcAft>
              <a:buClrTx/>
              <a:buSzTx/>
              <a:tabLst>
                <a:tab pos="342900" algn="l"/>
              </a:tabLst>
            </a:pPr>
            <a:r>
              <a:rPr lang="en-US" sz="2400" dirty="0" smtClean="0">
                <a:solidFill>
                  <a:schemeClr val="tx2"/>
                </a:solidFill>
                <a:latin typeface="Arial" pitchFamily="34" charset="0"/>
                <a:cs typeface="Arial" pitchFamily="34" charset="0"/>
              </a:rPr>
              <a:t>Steps or Modules</a:t>
            </a:r>
            <a:endParaRPr kumimoji="0" lang="en-US" sz="4000" i="0" u="none" strike="noStrike" cap="none" normalizeH="0" baseline="0" dirty="0" smtClean="0">
              <a:ln>
                <a:noFill/>
              </a:ln>
              <a:solidFill>
                <a:schemeClr val="tx2"/>
              </a:solidFill>
              <a:effectLst/>
              <a:latin typeface="Arial" pitchFamily="34" charset="0"/>
            </a:endParaRPr>
          </a:p>
        </p:txBody>
      </p:sp>
      <p:sp>
        <p:nvSpPr>
          <p:cNvPr id="8" name="TextBox 7"/>
          <p:cNvSpPr txBox="1"/>
          <p:nvPr/>
        </p:nvSpPr>
        <p:spPr>
          <a:xfrm>
            <a:off x="457200" y="7315200"/>
            <a:ext cx="6400800" cy="646331"/>
          </a:xfrm>
          <a:prstGeom prst="rect">
            <a:avLst/>
          </a:prstGeom>
          <a:noFill/>
        </p:spPr>
        <p:txBody>
          <a:bodyPr wrap="square" rtlCol="0">
            <a:spAutoFit/>
          </a:bodyPr>
          <a:lstStyle/>
          <a:p>
            <a:r>
              <a:rPr lang="en-US" dirty="0" smtClean="0"/>
              <a:t>See example of step flow for how to determine the bearing of a destination using a map and compass…</a:t>
            </a:r>
            <a:endParaRPr lang="en-US" dirty="0"/>
          </a:p>
        </p:txBody>
      </p:sp>
      <p:sp>
        <p:nvSpPr>
          <p:cNvPr id="25" name="Slide Number Placeholder 24"/>
          <p:cNvSpPr>
            <a:spLocks noGrp="1"/>
          </p:cNvSpPr>
          <p:nvPr>
            <p:ph type="sldNum" sz="quarter" idx="12"/>
          </p:nvPr>
        </p:nvSpPr>
        <p:spPr/>
        <p:txBody>
          <a:bodyPr/>
          <a:lstStyle/>
          <a:p>
            <a:fld id="{05B9BF9F-90B4-4689-A864-5F68210EABDC}" type="slidenum">
              <a:rPr lang="en-US" smtClean="0"/>
              <a:pPr/>
              <a:t>16</a:t>
            </a:fld>
            <a:endParaRPr lang="en-US" dirty="0"/>
          </a:p>
        </p:txBody>
      </p:sp>
      <p:sp>
        <p:nvSpPr>
          <p:cNvPr id="23" name="TextBox 22"/>
          <p:cNvSpPr txBox="1"/>
          <p:nvPr/>
        </p:nvSpPr>
        <p:spPr>
          <a:xfrm>
            <a:off x="0" y="990600"/>
            <a:ext cx="6858000" cy="4185761"/>
          </a:xfrm>
          <a:prstGeom prst="rect">
            <a:avLst/>
          </a:prstGeom>
          <a:noFill/>
        </p:spPr>
        <p:txBody>
          <a:bodyPr wrap="square" rtlCol="0">
            <a:spAutoFit/>
          </a:bodyPr>
          <a:lstStyle/>
          <a:p>
            <a:pPr marL="117475" indent="-117475">
              <a:buFont typeface="Arial" pitchFamily="34" charset="0"/>
              <a:buChar char="•"/>
            </a:pPr>
            <a:r>
              <a:rPr lang="en-US" sz="1400" dirty="0" smtClean="0"/>
              <a:t>An overview of the procedure is positioned at the beginning of the training  and after the overview on how to use the technology </a:t>
            </a:r>
            <a:r>
              <a:rPr lang="en-US" sz="1400" i="1" dirty="0" smtClean="0"/>
              <a:t>(before going into detail of the specific steps)</a:t>
            </a:r>
            <a:r>
              <a:rPr lang="en-US" sz="1400" dirty="0" smtClean="0"/>
              <a:t>. With a simple procedure, the steps comprise the overview. A complex procedure would have the modules for the overview and then the steps of a single module would also be an overview at the beginning of that module.</a:t>
            </a:r>
          </a:p>
          <a:p>
            <a:pPr marL="117475" indent="-117475">
              <a:buFont typeface="Arial" pitchFamily="34" charset="0"/>
              <a:buChar char="•"/>
            </a:pPr>
            <a:endParaRPr lang="en-US" sz="1400" dirty="0" smtClean="0"/>
          </a:p>
          <a:p>
            <a:pPr marL="117475" indent="-117475">
              <a:buFont typeface="Arial" pitchFamily="34" charset="0"/>
              <a:buChar char="•"/>
            </a:pPr>
            <a:r>
              <a:rPr lang="en-US" sz="1400" dirty="0" smtClean="0"/>
              <a:t>Insert the flow of the steps </a:t>
            </a:r>
            <a:r>
              <a:rPr lang="en-US" sz="1400" i="1" dirty="0" smtClean="0"/>
              <a:t>(with images if possible) </a:t>
            </a:r>
            <a:r>
              <a:rPr lang="en-US" sz="1400" dirty="0" smtClean="0"/>
              <a:t>and provide a brief” verb and noun” statement of the step</a:t>
            </a:r>
          </a:p>
          <a:p>
            <a:pPr marL="117475" indent="-117475">
              <a:buFont typeface="Arial" pitchFamily="34" charset="0"/>
              <a:buChar char="•"/>
            </a:pPr>
            <a:endParaRPr lang="en-US" sz="1400" dirty="0" smtClean="0"/>
          </a:p>
          <a:p>
            <a:pPr marL="117475" indent="-117475">
              <a:buFont typeface="Arial" pitchFamily="34" charset="0"/>
              <a:buChar char="•"/>
            </a:pPr>
            <a:r>
              <a:rPr lang="en-US" sz="1400" dirty="0" smtClean="0"/>
              <a:t>Keep it high level </a:t>
            </a:r>
            <a:r>
              <a:rPr lang="en-US" sz="1400" i="1" dirty="0" smtClean="0"/>
              <a:t>(do not add detailed or extraneous information) at this time</a:t>
            </a:r>
          </a:p>
          <a:p>
            <a:pPr marL="117475" indent="-117475">
              <a:buFont typeface="Arial" pitchFamily="34" charset="0"/>
              <a:buChar char="•"/>
            </a:pPr>
            <a:endParaRPr lang="en-US" sz="1400" dirty="0" smtClean="0"/>
          </a:p>
          <a:p>
            <a:pPr marL="117475" indent="-117475">
              <a:buFont typeface="Arial" pitchFamily="34" charset="0"/>
              <a:buChar char="•"/>
            </a:pPr>
            <a:r>
              <a:rPr lang="en-US" sz="1400" dirty="0" smtClean="0"/>
              <a:t>This will serve as an advance organizer for the “big picture” before looking at the individual steps </a:t>
            </a:r>
          </a:p>
          <a:p>
            <a:pPr marL="117475" indent="-117475">
              <a:buFont typeface="Arial" pitchFamily="34" charset="0"/>
              <a:buChar char="•"/>
            </a:pPr>
            <a:endParaRPr lang="en-US" sz="1400" dirty="0" smtClean="0"/>
          </a:p>
          <a:p>
            <a:pPr marL="117475" indent="-117475">
              <a:buFont typeface="Arial" pitchFamily="34" charset="0"/>
              <a:buChar char="•"/>
            </a:pPr>
            <a:r>
              <a:rPr lang="en-US" sz="1400" dirty="0" smtClean="0"/>
              <a:t>A procedure may be simple, just composed of steps; or, it may be more complex with modules, each having their own set of steps</a:t>
            </a:r>
          </a:p>
          <a:p>
            <a:pPr marL="117475" indent="-117475">
              <a:buFont typeface="Arial" pitchFamily="34" charset="0"/>
              <a:buChar char="•"/>
            </a:pPr>
            <a:endParaRPr lang="en-US" sz="1400" dirty="0" smtClean="0"/>
          </a:p>
          <a:p>
            <a:pPr marL="117475" indent="-117475">
              <a:buFont typeface="Arial" pitchFamily="34" charset="0"/>
              <a:buChar char="•"/>
            </a:pPr>
            <a:endParaRPr lang="en-US" sz="1400" dirty="0" smtClean="0"/>
          </a:p>
          <a:p>
            <a:pPr marL="117475" indent="-117475">
              <a:buFont typeface="Arial" pitchFamily="34" charset="0"/>
              <a:buChar char="•"/>
            </a:pPr>
            <a:r>
              <a:rPr lang="en-US" sz="1400" dirty="0" smtClean="0"/>
              <a:t>See next page for diagrams of each…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74023"/>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lang="en-US" sz="2800" dirty="0" smtClean="0">
                <a:solidFill>
                  <a:schemeClr val="tx2"/>
                </a:solidFill>
                <a:latin typeface="Arial" pitchFamily="34" charset="0"/>
                <a:cs typeface="Arial" pitchFamily="34" charset="0"/>
              </a:rPr>
              <a:t>Simple Procedure Steps</a:t>
            </a:r>
            <a:endParaRPr kumimoji="0" lang="en-US" sz="4400" i="0" u="none" strike="noStrike" cap="none" normalizeH="0" baseline="0" dirty="0" smtClean="0">
              <a:ln>
                <a:noFill/>
              </a:ln>
              <a:solidFill>
                <a:schemeClr val="tx2"/>
              </a:solidFill>
              <a:effectLst/>
              <a:latin typeface="Arial" pitchFamily="34" charset="0"/>
            </a:endParaRPr>
          </a:p>
        </p:txBody>
      </p:sp>
      <p:sp>
        <p:nvSpPr>
          <p:cNvPr id="7" name="Rectangle 6"/>
          <p:cNvSpPr/>
          <p:nvPr/>
        </p:nvSpPr>
        <p:spPr>
          <a:xfrm>
            <a:off x="2057400" y="19812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1</a:t>
            </a:r>
            <a:endParaRPr lang="en-US" sz="1400" dirty="0">
              <a:solidFill>
                <a:schemeClr val="tx2"/>
              </a:solidFill>
            </a:endParaRPr>
          </a:p>
        </p:txBody>
      </p:sp>
      <p:sp>
        <p:nvSpPr>
          <p:cNvPr id="9" name="Rectangle 8"/>
          <p:cNvSpPr/>
          <p:nvPr/>
        </p:nvSpPr>
        <p:spPr>
          <a:xfrm>
            <a:off x="2057400" y="32893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2</a:t>
            </a:r>
            <a:endParaRPr lang="en-US" sz="1400" dirty="0">
              <a:solidFill>
                <a:schemeClr val="tx2"/>
              </a:solidFill>
            </a:endParaRPr>
          </a:p>
        </p:txBody>
      </p:sp>
      <p:sp>
        <p:nvSpPr>
          <p:cNvPr id="10" name="Rectangle 9"/>
          <p:cNvSpPr/>
          <p:nvPr/>
        </p:nvSpPr>
        <p:spPr>
          <a:xfrm>
            <a:off x="2057400" y="45974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3</a:t>
            </a:r>
            <a:endParaRPr lang="en-US" sz="1400" dirty="0">
              <a:solidFill>
                <a:schemeClr val="tx2"/>
              </a:solidFill>
            </a:endParaRPr>
          </a:p>
        </p:txBody>
      </p:sp>
      <p:sp>
        <p:nvSpPr>
          <p:cNvPr id="15" name="Rectangle 14"/>
          <p:cNvSpPr/>
          <p:nvPr/>
        </p:nvSpPr>
        <p:spPr>
          <a:xfrm>
            <a:off x="2057400" y="59055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Step…etc.</a:t>
            </a:r>
            <a:endParaRPr lang="en-US" sz="1400" dirty="0">
              <a:solidFill>
                <a:schemeClr val="tx2"/>
              </a:solidFill>
            </a:endParaRPr>
          </a:p>
        </p:txBody>
      </p:sp>
      <p:sp>
        <p:nvSpPr>
          <p:cNvPr id="25" name="Slide Number Placeholder 24"/>
          <p:cNvSpPr>
            <a:spLocks noGrp="1"/>
          </p:cNvSpPr>
          <p:nvPr>
            <p:ph type="sldNum" sz="quarter" idx="12"/>
          </p:nvPr>
        </p:nvSpPr>
        <p:spPr/>
        <p:txBody>
          <a:bodyPr/>
          <a:lstStyle/>
          <a:p>
            <a:fld id="{05B9BF9F-90B4-4689-A864-5F68210EABDC}" type="slidenum">
              <a:rPr lang="en-US" smtClean="0"/>
              <a:pPr/>
              <a:t>17</a:t>
            </a:fld>
            <a:endParaRPr lang="en-US" dirty="0"/>
          </a:p>
        </p:txBody>
      </p:sp>
      <p:sp>
        <p:nvSpPr>
          <p:cNvPr id="63" name="TextBox 62"/>
          <p:cNvSpPr txBox="1"/>
          <p:nvPr/>
        </p:nvSpPr>
        <p:spPr>
          <a:xfrm>
            <a:off x="152400" y="7391400"/>
            <a:ext cx="6477000" cy="523220"/>
          </a:xfrm>
          <a:prstGeom prst="rect">
            <a:avLst/>
          </a:prstGeom>
          <a:noFill/>
        </p:spPr>
        <p:txBody>
          <a:bodyPr wrap="square" rtlCol="0">
            <a:spAutoFit/>
          </a:bodyPr>
          <a:lstStyle/>
          <a:p>
            <a:r>
              <a:rPr lang="en-US" sz="1400" b="1" dirty="0" smtClean="0">
                <a:solidFill>
                  <a:srgbClr val="FF0000"/>
                </a:solidFill>
              </a:rPr>
              <a:t>NOTE</a:t>
            </a:r>
            <a:r>
              <a:rPr lang="en-US" sz="1400" dirty="0" smtClean="0">
                <a:solidFill>
                  <a:srgbClr val="FF0000"/>
                </a:solidFill>
              </a:rPr>
              <a:t>: Keep in mind that some of the steps in a </a:t>
            </a:r>
            <a:r>
              <a:rPr lang="en-US" sz="1400" dirty="0" err="1" smtClean="0">
                <a:solidFill>
                  <a:srgbClr val="FF0000"/>
                </a:solidFill>
              </a:rPr>
              <a:t>procedurel</a:t>
            </a:r>
            <a:r>
              <a:rPr lang="en-US" sz="1400" dirty="0" smtClean="0">
                <a:solidFill>
                  <a:srgbClr val="FF0000"/>
                </a:solidFill>
              </a:rPr>
              <a:t> may be decision points that will deviate into branches but eventually come back together</a:t>
            </a:r>
            <a:endParaRPr lang="en-US" sz="1400" dirty="0">
              <a:solidFill>
                <a:srgbClr val="FF0000"/>
              </a:solidFill>
            </a:endParaRPr>
          </a:p>
        </p:txBody>
      </p:sp>
      <p:sp>
        <p:nvSpPr>
          <p:cNvPr id="26" name="Right Brace 25"/>
          <p:cNvSpPr/>
          <p:nvPr/>
        </p:nvSpPr>
        <p:spPr>
          <a:xfrm>
            <a:off x="3124200" y="1905000"/>
            <a:ext cx="381000" cy="4419600"/>
          </a:xfrm>
          <a:prstGeom prst="rightBrace">
            <a:avLst>
              <a:gd name="adj1" fmla="val 7236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p:cNvCxnSpPr>
            <a:stCxn id="7" idx="2"/>
            <a:endCxn id="9" idx="0"/>
          </p:cNvCxnSpPr>
          <p:nvPr/>
        </p:nvCxnSpPr>
        <p:spPr>
          <a:xfrm>
            <a:off x="2514600" y="2324100"/>
            <a:ext cx="0" cy="96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2"/>
            <a:endCxn id="10" idx="0"/>
          </p:cNvCxnSpPr>
          <p:nvPr/>
        </p:nvCxnSpPr>
        <p:spPr>
          <a:xfrm>
            <a:off x="2514600" y="3632200"/>
            <a:ext cx="0" cy="96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2"/>
            <a:endCxn id="15" idx="0"/>
          </p:cNvCxnSpPr>
          <p:nvPr/>
        </p:nvCxnSpPr>
        <p:spPr>
          <a:xfrm>
            <a:off x="2514600" y="4940300"/>
            <a:ext cx="0" cy="96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33800" y="3648670"/>
            <a:ext cx="2514600" cy="1200329"/>
          </a:xfrm>
          <a:prstGeom prst="rect">
            <a:avLst/>
          </a:prstGeom>
          <a:noFill/>
          <a:ln>
            <a:solidFill>
              <a:schemeClr val="tx1"/>
            </a:solidFill>
          </a:ln>
        </p:spPr>
        <p:txBody>
          <a:bodyPr wrap="square" rtlCol="0">
            <a:spAutoFit/>
          </a:bodyPr>
          <a:lstStyle/>
          <a:p>
            <a:r>
              <a:rPr lang="en-US" dirty="0" smtClean="0"/>
              <a:t>Include steps of a simple procedure as overview at the beginning of the training</a:t>
            </a: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74023"/>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lang="en-US" sz="2800" dirty="0" smtClean="0">
                <a:solidFill>
                  <a:schemeClr val="tx2"/>
                </a:solidFill>
                <a:latin typeface="Arial" pitchFamily="34" charset="0"/>
                <a:cs typeface="Arial" pitchFamily="34" charset="0"/>
              </a:rPr>
              <a:t>Complex Procedure Modules and Steps</a:t>
            </a:r>
            <a:endParaRPr kumimoji="0" lang="en-US" sz="4400" i="0" u="none" strike="noStrike" cap="none" normalizeH="0" baseline="0" dirty="0" smtClean="0">
              <a:ln>
                <a:noFill/>
              </a:ln>
              <a:solidFill>
                <a:schemeClr val="tx2"/>
              </a:solidFill>
              <a:effectLst/>
              <a:latin typeface="Arial" pitchFamily="34" charset="0"/>
            </a:endParaRPr>
          </a:p>
        </p:txBody>
      </p:sp>
      <p:sp>
        <p:nvSpPr>
          <p:cNvPr id="25" name="Slide Number Placeholder 24"/>
          <p:cNvSpPr>
            <a:spLocks noGrp="1"/>
          </p:cNvSpPr>
          <p:nvPr>
            <p:ph type="sldNum" sz="quarter" idx="12"/>
          </p:nvPr>
        </p:nvSpPr>
        <p:spPr/>
        <p:txBody>
          <a:bodyPr/>
          <a:lstStyle/>
          <a:p>
            <a:fld id="{05B9BF9F-90B4-4689-A864-5F68210EABDC}" type="slidenum">
              <a:rPr lang="en-US" smtClean="0"/>
              <a:pPr/>
              <a:t>18</a:t>
            </a:fld>
            <a:endParaRPr lang="en-US" dirty="0"/>
          </a:p>
        </p:txBody>
      </p:sp>
      <p:sp>
        <p:nvSpPr>
          <p:cNvPr id="41" name="Rectangle 40"/>
          <p:cNvSpPr/>
          <p:nvPr/>
        </p:nvSpPr>
        <p:spPr>
          <a:xfrm>
            <a:off x="2667000" y="1066800"/>
            <a:ext cx="10668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Module 1</a:t>
            </a:r>
            <a:endParaRPr lang="en-US" sz="1400" dirty="0">
              <a:solidFill>
                <a:schemeClr val="tx2"/>
              </a:solidFill>
            </a:endParaRPr>
          </a:p>
        </p:txBody>
      </p:sp>
      <p:sp>
        <p:nvSpPr>
          <p:cNvPr id="45" name="Rectangle 44"/>
          <p:cNvSpPr/>
          <p:nvPr/>
        </p:nvSpPr>
        <p:spPr>
          <a:xfrm>
            <a:off x="3276600" y="15240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1</a:t>
            </a:r>
            <a:endParaRPr lang="en-US" sz="1400" dirty="0">
              <a:solidFill>
                <a:schemeClr val="tx2"/>
              </a:solidFill>
            </a:endParaRPr>
          </a:p>
        </p:txBody>
      </p:sp>
      <p:sp>
        <p:nvSpPr>
          <p:cNvPr id="46" name="Rectangle 45"/>
          <p:cNvSpPr/>
          <p:nvPr/>
        </p:nvSpPr>
        <p:spPr>
          <a:xfrm>
            <a:off x="3276600" y="20574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2</a:t>
            </a:r>
            <a:endParaRPr lang="en-US" sz="1400" dirty="0">
              <a:solidFill>
                <a:schemeClr val="tx2"/>
              </a:solidFill>
            </a:endParaRPr>
          </a:p>
        </p:txBody>
      </p:sp>
      <p:sp>
        <p:nvSpPr>
          <p:cNvPr id="48" name="Rectangle 47"/>
          <p:cNvSpPr/>
          <p:nvPr/>
        </p:nvSpPr>
        <p:spPr>
          <a:xfrm>
            <a:off x="3276600" y="25908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Step…etc.</a:t>
            </a:r>
            <a:endParaRPr lang="en-US" sz="1400" dirty="0">
              <a:solidFill>
                <a:schemeClr val="tx2"/>
              </a:solidFill>
            </a:endParaRPr>
          </a:p>
        </p:txBody>
      </p:sp>
      <p:sp>
        <p:nvSpPr>
          <p:cNvPr id="55" name="Rectangle 54"/>
          <p:cNvSpPr/>
          <p:nvPr/>
        </p:nvSpPr>
        <p:spPr>
          <a:xfrm>
            <a:off x="2667000" y="3158014"/>
            <a:ext cx="10668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Module 1</a:t>
            </a:r>
            <a:endParaRPr lang="en-US" sz="1400" dirty="0">
              <a:solidFill>
                <a:schemeClr val="tx2"/>
              </a:solidFill>
            </a:endParaRPr>
          </a:p>
        </p:txBody>
      </p:sp>
      <p:sp>
        <p:nvSpPr>
          <p:cNvPr id="56" name="Rectangle 55"/>
          <p:cNvSpPr/>
          <p:nvPr/>
        </p:nvSpPr>
        <p:spPr>
          <a:xfrm>
            <a:off x="3276600" y="36576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1</a:t>
            </a:r>
            <a:endParaRPr lang="en-US" sz="1400" dirty="0">
              <a:solidFill>
                <a:schemeClr val="tx2"/>
              </a:solidFill>
            </a:endParaRPr>
          </a:p>
        </p:txBody>
      </p:sp>
      <p:sp>
        <p:nvSpPr>
          <p:cNvPr id="57" name="Rectangle 56"/>
          <p:cNvSpPr/>
          <p:nvPr/>
        </p:nvSpPr>
        <p:spPr>
          <a:xfrm>
            <a:off x="3276600" y="41910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2</a:t>
            </a:r>
            <a:endParaRPr lang="en-US" sz="1400" dirty="0">
              <a:solidFill>
                <a:schemeClr val="tx2"/>
              </a:solidFill>
            </a:endParaRPr>
          </a:p>
        </p:txBody>
      </p:sp>
      <p:sp>
        <p:nvSpPr>
          <p:cNvPr id="58" name="Rectangle 57"/>
          <p:cNvSpPr/>
          <p:nvPr/>
        </p:nvSpPr>
        <p:spPr>
          <a:xfrm>
            <a:off x="3276600" y="47244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Step…etc.</a:t>
            </a:r>
            <a:endParaRPr lang="en-US" sz="1400" dirty="0">
              <a:solidFill>
                <a:schemeClr val="tx2"/>
              </a:solidFill>
            </a:endParaRPr>
          </a:p>
        </p:txBody>
      </p:sp>
      <p:sp>
        <p:nvSpPr>
          <p:cNvPr id="59" name="Rectangle 58"/>
          <p:cNvSpPr/>
          <p:nvPr/>
        </p:nvSpPr>
        <p:spPr>
          <a:xfrm>
            <a:off x="2667000" y="5334000"/>
            <a:ext cx="10668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Module etc.</a:t>
            </a:r>
            <a:endParaRPr lang="en-US" sz="1400" dirty="0">
              <a:solidFill>
                <a:schemeClr val="tx2"/>
              </a:solidFill>
            </a:endParaRPr>
          </a:p>
        </p:txBody>
      </p:sp>
      <p:sp>
        <p:nvSpPr>
          <p:cNvPr id="60" name="Rectangle 59"/>
          <p:cNvSpPr/>
          <p:nvPr/>
        </p:nvSpPr>
        <p:spPr>
          <a:xfrm>
            <a:off x="3276600" y="58293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1</a:t>
            </a:r>
            <a:endParaRPr lang="en-US" sz="1400" dirty="0">
              <a:solidFill>
                <a:schemeClr val="tx2"/>
              </a:solidFill>
            </a:endParaRPr>
          </a:p>
        </p:txBody>
      </p:sp>
      <p:sp>
        <p:nvSpPr>
          <p:cNvPr id="61" name="Rectangle 60"/>
          <p:cNvSpPr/>
          <p:nvPr/>
        </p:nvSpPr>
        <p:spPr>
          <a:xfrm>
            <a:off x="3276600" y="63627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 2</a:t>
            </a:r>
            <a:endParaRPr lang="en-US" sz="1400" dirty="0">
              <a:solidFill>
                <a:schemeClr val="tx2"/>
              </a:solidFill>
            </a:endParaRPr>
          </a:p>
        </p:txBody>
      </p:sp>
      <p:sp>
        <p:nvSpPr>
          <p:cNvPr id="62" name="Rectangle 61"/>
          <p:cNvSpPr/>
          <p:nvPr/>
        </p:nvSpPr>
        <p:spPr>
          <a:xfrm>
            <a:off x="3276600" y="6896100"/>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Step…etc.</a:t>
            </a:r>
            <a:endParaRPr lang="en-US" sz="1400" dirty="0">
              <a:solidFill>
                <a:schemeClr val="tx2"/>
              </a:solidFill>
            </a:endParaRPr>
          </a:p>
        </p:txBody>
      </p:sp>
      <p:sp>
        <p:nvSpPr>
          <p:cNvPr id="63" name="TextBox 62"/>
          <p:cNvSpPr txBox="1"/>
          <p:nvPr/>
        </p:nvSpPr>
        <p:spPr>
          <a:xfrm>
            <a:off x="152400" y="7620000"/>
            <a:ext cx="6477000" cy="523220"/>
          </a:xfrm>
          <a:prstGeom prst="rect">
            <a:avLst/>
          </a:prstGeom>
          <a:noFill/>
        </p:spPr>
        <p:txBody>
          <a:bodyPr wrap="square" rtlCol="0">
            <a:spAutoFit/>
          </a:bodyPr>
          <a:lstStyle/>
          <a:p>
            <a:r>
              <a:rPr lang="en-US" sz="1400" b="1" dirty="0" smtClean="0">
                <a:solidFill>
                  <a:srgbClr val="FF0000"/>
                </a:solidFill>
              </a:rPr>
              <a:t>NOTE</a:t>
            </a:r>
            <a:r>
              <a:rPr lang="en-US" sz="1400" dirty="0" smtClean="0">
                <a:solidFill>
                  <a:srgbClr val="FF0000"/>
                </a:solidFill>
              </a:rPr>
              <a:t>: Keep in mind that some of these steps may be decision points that will deviate into branches but eventually come back together</a:t>
            </a:r>
            <a:endParaRPr lang="en-US" sz="1400" dirty="0">
              <a:solidFill>
                <a:srgbClr val="FF0000"/>
              </a:solidFill>
            </a:endParaRPr>
          </a:p>
        </p:txBody>
      </p:sp>
      <p:sp>
        <p:nvSpPr>
          <p:cNvPr id="26" name="Right Brace 25"/>
          <p:cNvSpPr/>
          <p:nvPr/>
        </p:nvSpPr>
        <p:spPr>
          <a:xfrm>
            <a:off x="4267200" y="1447800"/>
            <a:ext cx="304800" cy="1600200"/>
          </a:xfrm>
          <a:prstGeom prst="rightBrace">
            <a:avLst>
              <a:gd name="adj1" fmla="val 7236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p:cNvSpPr/>
          <p:nvPr/>
        </p:nvSpPr>
        <p:spPr>
          <a:xfrm>
            <a:off x="4267200" y="3581400"/>
            <a:ext cx="304800" cy="1600200"/>
          </a:xfrm>
          <a:prstGeom prst="rightBrace">
            <a:avLst>
              <a:gd name="adj1" fmla="val 7236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p:cNvSpPr/>
          <p:nvPr/>
        </p:nvSpPr>
        <p:spPr>
          <a:xfrm>
            <a:off x="4267200" y="5791200"/>
            <a:ext cx="304800" cy="1600200"/>
          </a:xfrm>
          <a:prstGeom prst="rightBrace">
            <a:avLst>
              <a:gd name="adj1" fmla="val 7236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76200" y="2590800"/>
            <a:ext cx="2133600" cy="1477328"/>
          </a:xfrm>
          <a:prstGeom prst="rect">
            <a:avLst/>
          </a:prstGeom>
          <a:noFill/>
          <a:ln>
            <a:solidFill>
              <a:schemeClr val="tx1"/>
            </a:solidFill>
          </a:ln>
        </p:spPr>
        <p:txBody>
          <a:bodyPr wrap="square" rtlCol="0">
            <a:spAutoFit/>
          </a:bodyPr>
          <a:lstStyle/>
          <a:p>
            <a:r>
              <a:rPr lang="en-US" dirty="0" smtClean="0"/>
              <a:t>Include modules  only in overview at beginning of training </a:t>
            </a:r>
          </a:p>
          <a:p>
            <a:r>
              <a:rPr lang="en-US" i="1" dirty="0" smtClean="0"/>
              <a:t>(before going into detail of steps)</a:t>
            </a:r>
            <a:endParaRPr lang="en-US" i="1" dirty="0"/>
          </a:p>
        </p:txBody>
      </p:sp>
      <p:sp>
        <p:nvSpPr>
          <p:cNvPr id="35" name="TextBox 34"/>
          <p:cNvSpPr txBox="1"/>
          <p:nvPr/>
        </p:nvSpPr>
        <p:spPr>
          <a:xfrm>
            <a:off x="4724400" y="1676400"/>
            <a:ext cx="1828800" cy="1200329"/>
          </a:xfrm>
          <a:prstGeom prst="rect">
            <a:avLst/>
          </a:prstGeom>
          <a:noFill/>
          <a:ln>
            <a:solidFill>
              <a:schemeClr val="tx1"/>
            </a:solidFill>
          </a:ln>
        </p:spPr>
        <p:txBody>
          <a:bodyPr wrap="square" rtlCol="0">
            <a:spAutoFit/>
          </a:bodyPr>
          <a:lstStyle/>
          <a:p>
            <a:r>
              <a:rPr lang="en-US" dirty="0" smtClean="0"/>
              <a:t>Include steps as overview at the beginning of each module</a:t>
            </a:r>
            <a:endParaRPr lang="en-US" i="1" dirty="0"/>
          </a:p>
        </p:txBody>
      </p:sp>
      <p:sp>
        <p:nvSpPr>
          <p:cNvPr id="36" name="TextBox 35"/>
          <p:cNvSpPr txBox="1"/>
          <p:nvPr/>
        </p:nvSpPr>
        <p:spPr>
          <a:xfrm>
            <a:off x="4724400" y="3886200"/>
            <a:ext cx="1828800" cy="1200329"/>
          </a:xfrm>
          <a:prstGeom prst="rect">
            <a:avLst/>
          </a:prstGeom>
          <a:noFill/>
          <a:ln>
            <a:solidFill>
              <a:schemeClr val="tx1"/>
            </a:solidFill>
          </a:ln>
        </p:spPr>
        <p:txBody>
          <a:bodyPr wrap="square" rtlCol="0">
            <a:spAutoFit/>
          </a:bodyPr>
          <a:lstStyle/>
          <a:p>
            <a:r>
              <a:rPr lang="en-US" dirty="0" smtClean="0"/>
              <a:t>Include steps as overview at the beginning of each module</a:t>
            </a:r>
            <a:endParaRPr lang="en-US" i="1" dirty="0"/>
          </a:p>
        </p:txBody>
      </p:sp>
      <p:sp>
        <p:nvSpPr>
          <p:cNvPr id="37" name="TextBox 36"/>
          <p:cNvSpPr txBox="1"/>
          <p:nvPr/>
        </p:nvSpPr>
        <p:spPr>
          <a:xfrm>
            <a:off x="4724400" y="5943600"/>
            <a:ext cx="1828800" cy="1200329"/>
          </a:xfrm>
          <a:prstGeom prst="rect">
            <a:avLst/>
          </a:prstGeom>
          <a:noFill/>
          <a:ln>
            <a:solidFill>
              <a:schemeClr val="tx1"/>
            </a:solidFill>
          </a:ln>
        </p:spPr>
        <p:txBody>
          <a:bodyPr wrap="square" rtlCol="0">
            <a:spAutoFit/>
          </a:bodyPr>
          <a:lstStyle/>
          <a:p>
            <a:r>
              <a:rPr lang="en-US" dirty="0" smtClean="0"/>
              <a:t>Include steps as overview at the beginning of each module</a:t>
            </a:r>
            <a:endParaRPr lang="en-US" i="1" dirty="0"/>
          </a:p>
        </p:txBody>
      </p:sp>
      <p:cxnSp>
        <p:nvCxnSpPr>
          <p:cNvPr id="51" name="Straight Arrow Connector 50"/>
          <p:cNvCxnSpPr>
            <a:stCxn id="55" idx="1"/>
            <a:endCxn id="29" idx="3"/>
          </p:cNvCxnSpPr>
          <p:nvPr/>
        </p:nvCxnSpPr>
        <p:spPr>
          <a:xfrm flipH="1">
            <a:off x="2209800" y="332946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59" idx="1"/>
            <a:endCxn id="29" idx="2"/>
          </p:cNvCxnSpPr>
          <p:nvPr/>
        </p:nvCxnSpPr>
        <p:spPr>
          <a:xfrm rot="10800000">
            <a:off x="1143000" y="4068128"/>
            <a:ext cx="1524000" cy="143732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53"/>
          <p:cNvCxnSpPr>
            <a:stCxn id="41" idx="1"/>
            <a:endCxn id="29" idx="0"/>
          </p:cNvCxnSpPr>
          <p:nvPr/>
        </p:nvCxnSpPr>
        <p:spPr>
          <a:xfrm rot="10800000" flipV="1">
            <a:off x="1143000" y="1238250"/>
            <a:ext cx="1524000" cy="135255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39469"/>
            <a:ext cx="6858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280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Taking a bearing </a:t>
            </a:r>
            <a:r>
              <a:rPr kumimoji="0" lang="en-US" sz="2800" i="0" u="none" strike="noStrike" cap="none" normalizeH="0" dirty="0" smtClean="0">
                <a:ln>
                  <a:noFill/>
                </a:ln>
                <a:solidFill>
                  <a:schemeClr val="tx2"/>
                </a:solidFill>
                <a:effectLst/>
                <a:latin typeface="Arial" pitchFamily="34" charset="0"/>
                <a:ea typeface="Times New Roman" pitchFamily="18" charset="0"/>
                <a:cs typeface="Arial" pitchFamily="34" charset="0"/>
              </a:rPr>
              <a:t>from a map</a:t>
            </a:r>
          </a:p>
          <a:p>
            <a:pPr marL="0" marR="0" lvl="0" indent="0" algn="ctr" defTabSz="914400" rtl="0" eaLnBrk="0" fontAlgn="base" latinLnBrk="0" hangingPunct="0">
              <a:lnSpc>
                <a:spcPct val="100000"/>
              </a:lnSpc>
              <a:spcBef>
                <a:spcPct val="0"/>
              </a:spcBef>
              <a:spcAft>
                <a:spcPct val="0"/>
              </a:spcAft>
              <a:buClrTx/>
              <a:buSzTx/>
              <a:tabLst>
                <a:tab pos="342900" algn="l"/>
              </a:tabLst>
            </a:pPr>
            <a:r>
              <a:rPr lang="en-US" sz="2000" i="1" baseline="0" dirty="0" smtClean="0">
                <a:solidFill>
                  <a:srgbClr val="C00000"/>
                </a:solidFill>
                <a:latin typeface="Arial" pitchFamily="34" charset="0"/>
                <a:cs typeface="Arial" pitchFamily="34" charset="0"/>
              </a:rPr>
              <a:t>(example of simple</a:t>
            </a:r>
            <a:r>
              <a:rPr lang="en-US" sz="2000" i="1" dirty="0" smtClean="0">
                <a:solidFill>
                  <a:srgbClr val="C00000"/>
                </a:solidFill>
                <a:latin typeface="Arial" pitchFamily="34" charset="0"/>
                <a:cs typeface="Arial" pitchFamily="34" charset="0"/>
              </a:rPr>
              <a:t> procedure overview</a:t>
            </a:r>
            <a:r>
              <a:rPr lang="en-US" sz="2000" i="1" baseline="0" dirty="0" smtClean="0">
                <a:solidFill>
                  <a:srgbClr val="C00000"/>
                </a:solidFill>
                <a:latin typeface="Arial" pitchFamily="34" charset="0"/>
                <a:cs typeface="Arial" pitchFamily="34" charset="0"/>
              </a:rPr>
              <a:t>)</a:t>
            </a:r>
            <a:endParaRPr kumimoji="0" lang="en-US" sz="3600" i="1" u="none" strike="noStrike" cap="none" normalizeH="0" baseline="0" dirty="0" smtClean="0">
              <a:ln>
                <a:noFill/>
              </a:ln>
              <a:solidFill>
                <a:srgbClr val="C00000"/>
              </a:solidFill>
              <a:effectLst/>
              <a:latin typeface="Arial" pitchFamily="34" charset="0"/>
            </a:endParaRPr>
          </a:p>
        </p:txBody>
      </p:sp>
      <p:sp>
        <p:nvSpPr>
          <p:cNvPr id="12" name="Slide Number Placeholder 11"/>
          <p:cNvSpPr>
            <a:spLocks noGrp="1"/>
          </p:cNvSpPr>
          <p:nvPr>
            <p:ph type="sldNum" sz="quarter" idx="12"/>
          </p:nvPr>
        </p:nvSpPr>
        <p:spPr/>
        <p:txBody>
          <a:bodyPr/>
          <a:lstStyle/>
          <a:p>
            <a:fld id="{05B9BF9F-90B4-4689-A864-5F68210EABDC}" type="slidenum">
              <a:rPr lang="en-US" smtClean="0"/>
              <a:pPr/>
              <a:t>19</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58770" y="1524000"/>
            <a:ext cx="4303830" cy="663632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04800" y="1311533"/>
            <a:ext cx="59436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tabLst>
                <a:tab pos="5486400" algn="l"/>
                <a:tab pos="5943600" algn="r"/>
              </a:tabLst>
            </a:pPr>
            <a:r>
              <a:rPr lang="en-US" sz="1200" dirty="0" smtClean="0">
                <a:latin typeface="Arial" pitchFamily="34" charset="0"/>
                <a:ea typeface="Times New Roman" pitchFamily="18" charset="0"/>
                <a:cs typeface="Arial" pitchFamily="34" charset="0"/>
              </a:rPr>
              <a:t>Purpose of this Training Template………………………………………………………	3</a:t>
            </a:r>
            <a:endParaRPr lang="en-US" sz="300" dirty="0" smtClean="0">
              <a:latin typeface="Arial" pitchFamily="34" charset="0"/>
            </a:endParaRPr>
          </a:p>
          <a:p>
            <a:pPr eaLnBrk="0" fontAlgn="base" hangingPunct="0">
              <a:lnSpc>
                <a:spcPct val="150000"/>
              </a:lnSpc>
              <a:spcBef>
                <a:spcPct val="0"/>
              </a:spcBef>
              <a:spcAft>
                <a:spcPct val="0"/>
              </a:spcAft>
              <a:tabLst>
                <a:tab pos="5486400" algn="l"/>
                <a:tab pos="5943600" algn="r"/>
              </a:tabLst>
            </a:pPr>
            <a:r>
              <a:rPr lang="en-US" sz="1200" dirty="0" smtClean="0">
                <a:latin typeface="Arial" pitchFamily="34" charset="0"/>
                <a:ea typeface="Times New Roman" pitchFamily="18" charset="0"/>
                <a:cs typeface="Arial" pitchFamily="34" charset="0"/>
              </a:rPr>
              <a:t>How to Use this Training Template………………………………………….…………..	4</a:t>
            </a:r>
            <a:endParaRPr lang="en-US" sz="300" dirty="0" smtClean="0">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486400" algn="l"/>
                <a:tab pos="5943600" algn="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Project Title………………………………………………………...……………………....5</a:t>
            </a:r>
            <a:endParaRPr kumimoji="0" lang="en-US" sz="8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486400" algn="l"/>
                <a:tab pos="5943600" algn="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Information Page.………………………………………………………………...............7</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486400" algn="l"/>
                <a:tab pos="5943600" algn="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a:t>
            </a:r>
            <a:r>
              <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of Contents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n-US" sz="1200" dirty="0" smtClean="0">
                <a:latin typeface="Arial" pitchFamily="34" charset="0"/>
                <a:ea typeface="Times New Roman" pitchFamily="18" charset="0"/>
                <a:cs typeface="Arial" pitchFamily="34" charset="0"/>
              </a:rPr>
              <a:t>...............9</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486400" algn="l"/>
                <a:tab pos="5943600" algn="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Description of</a:t>
            </a:r>
            <a:r>
              <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the Technology.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n-US" sz="1200" dirty="0" smtClean="0">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5486400" algn="l"/>
                <a:tab pos="5943600" algn="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Training Schedule…………………………………………………………...…...............12</a:t>
            </a:r>
          </a:p>
          <a:p>
            <a:pPr marL="0" marR="0" lvl="0" indent="0" algn="l" defTabSz="914400" rtl="0" eaLnBrk="0" fontAlgn="base" latinLnBrk="0" hangingPunct="0">
              <a:lnSpc>
                <a:spcPct val="150000"/>
              </a:lnSpc>
              <a:spcBef>
                <a:spcPct val="0"/>
              </a:spcBef>
              <a:spcAft>
                <a:spcPct val="0"/>
              </a:spcAft>
              <a:buClrTx/>
              <a:buSzTx/>
              <a:buFontTx/>
              <a:buNone/>
              <a:tabLst>
                <a:tab pos="5486400" algn="l"/>
                <a:tab pos="5943600" algn="r"/>
              </a:tabLst>
            </a:pPr>
            <a:r>
              <a:rPr lang="en-US" sz="1200" dirty="0" smtClean="0">
                <a:latin typeface="Arial" pitchFamily="34" charset="0"/>
                <a:cs typeface="Arial" pitchFamily="34" charset="0"/>
              </a:rPr>
              <a:t>Roles &amp; Responsibilities…………………………………………………………….......13</a:t>
            </a:r>
          </a:p>
          <a:p>
            <a:pPr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Overview on how to use the Technology……………………….…………………..….14</a:t>
            </a:r>
          </a:p>
          <a:p>
            <a:pPr lvl="0"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Overview of the Technology Procedure Steps or Modules……………………….….16</a:t>
            </a:r>
            <a:endParaRPr lang="en-US" sz="1200" dirty="0" smtClean="0">
              <a:latin typeface="Arial" pitchFamily="34" charset="0"/>
            </a:endParaRPr>
          </a:p>
          <a:p>
            <a:pPr lvl="1"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Simple Procedure Steps…………………………………………………….…...17</a:t>
            </a:r>
          </a:p>
          <a:p>
            <a:pPr lvl="1"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Complex Procedure Modules and Steps………………………….………….. 18</a:t>
            </a:r>
          </a:p>
          <a:p>
            <a:pPr lvl="0"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Terms………………………………………………………………………………..….….22</a:t>
            </a:r>
          </a:p>
          <a:p>
            <a:pPr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How it Works…………………………………………………………………………........23</a:t>
            </a:r>
          </a:p>
          <a:p>
            <a:pPr lvl="0"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Safety Issues…………………………………………………………………….………..25</a:t>
            </a:r>
          </a:p>
          <a:p>
            <a:pPr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Each Step of the Procedure………………………..…………………………………....27</a:t>
            </a:r>
          </a:p>
          <a:p>
            <a:pPr lvl="0"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Crucial Points…………………………………………………………………………..…29</a:t>
            </a:r>
          </a:p>
          <a:p>
            <a:pPr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Icon Legend……………………………………………………………………………….30</a:t>
            </a:r>
          </a:p>
          <a:p>
            <a:pPr lvl="0" eaLnBrk="0" fontAlgn="base" hangingPunct="0">
              <a:lnSpc>
                <a:spcPct val="150000"/>
              </a:lnSpc>
              <a:spcBef>
                <a:spcPct val="0"/>
              </a:spcBef>
              <a:spcAft>
                <a:spcPct val="0"/>
              </a:spcAft>
              <a:tabLst>
                <a:tab pos="5486400" algn="l"/>
                <a:tab pos="5943600" algn="r"/>
              </a:tabLst>
            </a:pPr>
            <a:r>
              <a:rPr lang="en-US" sz="1200" dirty="0" smtClean="0">
                <a:latin typeface="Arial" pitchFamily="34" charset="0"/>
                <a:cs typeface="Arial" pitchFamily="34" charset="0"/>
              </a:rPr>
              <a:t>References……………………………………………………………………………..…33</a:t>
            </a:r>
            <a:endParaRPr kumimoji="0" lang="en-US" sz="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0" y="0"/>
            <a:ext cx="6858000" cy="954107"/>
          </a:xfrm>
          <a:prstGeom prst="rect">
            <a:avLst/>
          </a:prstGeom>
          <a:noFill/>
        </p:spPr>
        <p:txBody>
          <a:bodyPr wrap="square" rtlCol="0">
            <a:spAutoFit/>
          </a:bodyPr>
          <a:lstStyle/>
          <a:p>
            <a:pPr algn="ctr"/>
            <a:r>
              <a:rPr lang="en-US" sz="2800" b="1" dirty="0" smtClean="0">
                <a:solidFill>
                  <a:schemeClr val="tx2"/>
                </a:solidFill>
                <a:latin typeface="+mj-lt"/>
              </a:rPr>
              <a:t>Technology Training Transfer Template</a:t>
            </a:r>
          </a:p>
          <a:p>
            <a:pPr algn="ctr"/>
            <a:r>
              <a:rPr lang="en-US" sz="2800" b="1" dirty="0" smtClean="0">
                <a:solidFill>
                  <a:schemeClr val="tx2"/>
                </a:solidFill>
                <a:latin typeface="+mj-lt"/>
              </a:rPr>
              <a:t>Table of Contents</a:t>
            </a:r>
          </a:p>
        </p:txBody>
      </p:sp>
      <p:sp>
        <p:nvSpPr>
          <p:cNvPr id="8" name="Slide Number Placeholder 7"/>
          <p:cNvSpPr>
            <a:spLocks noGrp="1"/>
          </p:cNvSpPr>
          <p:nvPr>
            <p:ph type="sldNum" sz="quarter" idx="4"/>
          </p:nvPr>
        </p:nvSpPr>
        <p:spPr/>
        <p:txBody>
          <a:bodyPr/>
          <a:lstStyle/>
          <a:p>
            <a:fld id="{05B9BF9F-90B4-4689-A864-5F68210EABDC}" type="slidenum">
              <a:rPr lang="en-US" smtClean="0"/>
              <a:pPr/>
              <a:t>2</a:t>
            </a:fld>
            <a:endParaRPr lang="en-US" dirty="0"/>
          </a:p>
        </p:txBody>
      </p:sp>
      <p:sp>
        <p:nvSpPr>
          <p:cNvPr id="2" name="TextBox 1"/>
          <p:cNvSpPr txBox="1"/>
          <p:nvPr/>
        </p:nvSpPr>
        <p:spPr>
          <a:xfrm>
            <a:off x="1371600" y="8534400"/>
            <a:ext cx="4305300" cy="276999"/>
          </a:xfrm>
          <a:prstGeom prst="rect">
            <a:avLst/>
          </a:prstGeom>
          <a:noFill/>
        </p:spPr>
        <p:txBody>
          <a:bodyPr wrap="square" rtlCol="0">
            <a:spAutoFit/>
          </a:bodyPr>
          <a:lstStyle/>
          <a:p>
            <a:pPr algn="ctr"/>
            <a:r>
              <a:rPr lang="en-US" sz="1200" dirty="0" smtClean="0"/>
              <a:t>Approved for Public Release – Distribution unlimited</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52865"/>
            <a:ext cx="6858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240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MRWS Overview</a:t>
            </a:r>
            <a:r>
              <a:rPr kumimoji="0" lang="en-US" sz="2400" i="0" u="none" strike="noStrike" cap="none" normalizeH="0" dirty="0" smtClean="0">
                <a:ln>
                  <a:noFill/>
                </a:ln>
                <a:solidFill>
                  <a:schemeClr val="tx2"/>
                </a:solidFill>
                <a:effectLst/>
                <a:latin typeface="Arial" pitchFamily="34" charset="0"/>
                <a:ea typeface="Times New Roman" pitchFamily="18" charset="0"/>
                <a:cs typeface="Arial" pitchFamily="34" charset="0"/>
              </a:rPr>
              <a:t> of Modules</a:t>
            </a:r>
          </a:p>
          <a:p>
            <a:pPr marL="0" marR="0" lvl="0" indent="0" algn="ctr" defTabSz="914400" rtl="0" eaLnBrk="0" fontAlgn="base" latinLnBrk="0" hangingPunct="0">
              <a:lnSpc>
                <a:spcPct val="100000"/>
              </a:lnSpc>
              <a:spcBef>
                <a:spcPct val="0"/>
              </a:spcBef>
              <a:spcAft>
                <a:spcPct val="0"/>
              </a:spcAft>
              <a:buClrTx/>
              <a:buSzTx/>
              <a:tabLst>
                <a:tab pos="342900" algn="l"/>
              </a:tabLst>
            </a:pPr>
            <a:r>
              <a:rPr lang="en-US" i="1" baseline="0" dirty="0" smtClean="0">
                <a:solidFill>
                  <a:srgbClr val="C00000"/>
                </a:solidFill>
                <a:latin typeface="Arial" pitchFamily="34" charset="0"/>
                <a:cs typeface="Arial" pitchFamily="34" charset="0"/>
              </a:rPr>
              <a:t>(overview</a:t>
            </a:r>
            <a:r>
              <a:rPr lang="en-US" i="1" dirty="0" smtClean="0">
                <a:solidFill>
                  <a:srgbClr val="C00000"/>
                </a:solidFill>
                <a:latin typeface="Arial" pitchFamily="34" charset="0"/>
                <a:cs typeface="Arial" pitchFamily="34" charset="0"/>
              </a:rPr>
              <a:t> using only modules in a complex procedure</a:t>
            </a:r>
          </a:p>
          <a:p>
            <a:pPr marL="0" marR="0" lvl="0" indent="0" algn="ctr" defTabSz="914400" rtl="0" eaLnBrk="0" fontAlgn="base" latinLnBrk="0" hangingPunct="0">
              <a:lnSpc>
                <a:spcPct val="100000"/>
              </a:lnSpc>
              <a:spcBef>
                <a:spcPct val="0"/>
              </a:spcBef>
              <a:spcAft>
                <a:spcPct val="0"/>
              </a:spcAft>
              <a:buClrTx/>
              <a:buSzTx/>
              <a:tabLst>
                <a:tab pos="342900" algn="l"/>
              </a:tabLst>
            </a:pPr>
            <a:r>
              <a:rPr lang="en-US" i="1" baseline="0" dirty="0" smtClean="0">
                <a:solidFill>
                  <a:srgbClr val="C00000"/>
                </a:solidFill>
                <a:latin typeface="Arial" pitchFamily="34" charset="0"/>
                <a:cs typeface="Arial" pitchFamily="34" charset="0"/>
              </a:rPr>
              <a:t>without images)</a:t>
            </a:r>
            <a:endParaRPr kumimoji="0" lang="en-US" sz="3200" i="1" u="none" strike="noStrike" cap="none" normalizeH="0" baseline="0" dirty="0" smtClean="0">
              <a:ln>
                <a:noFill/>
              </a:ln>
              <a:solidFill>
                <a:srgbClr val="C00000"/>
              </a:solidFill>
              <a:effectLst/>
              <a:latin typeface="Arial" pitchFamily="34" charset="0"/>
            </a:endParaRPr>
          </a:p>
        </p:txBody>
      </p:sp>
      <p:sp>
        <p:nvSpPr>
          <p:cNvPr id="12" name="Slide Number Placeholder 11"/>
          <p:cNvSpPr>
            <a:spLocks noGrp="1"/>
          </p:cNvSpPr>
          <p:nvPr>
            <p:ph type="sldNum" sz="quarter" idx="12"/>
          </p:nvPr>
        </p:nvSpPr>
        <p:spPr/>
        <p:txBody>
          <a:bodyPr/>
          <a:lstStyle/>
          <a:p>
            <a:fld id="{05B9BF9F-90B4-4689-A864-5F68210EABDC}" type="slidenum">
              <a:rPr lang="en-US" smtClean="0"/>
              <a:pPr/>
              <a:t>20</a:t>
            </a:fld>
            <a:endParaRPr lang="en-US" dirty="0"/>
          </a:p>
        </p:txBody>
      </p:sp>
      <p:sp>
        <p:nvSpPr>
          <p:cNvPr id="10" name="Rectangle 9"/>
          <p:cNvSpPr/>
          <p:nvPr/>
        </p:nvSpPr>
        <p:spPr>
          <a:xfrm>
            <a:off x="1600200" y="1371600"/>
            <a:ext cx="2743200" cy="5334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en-US" sz="1400" b="1" dirty="0" smtClean="0">
                <a:solidFill>
                  <a:schemeClr val="tx2"/>
                </a:solidFill>
              </a:rPr>
              <a:t>Module 1: Perform safety checks</a:t>
            </a:r>
            <a:endParaRPr lang="en-US" sz="1400" b="1" dirty="0">
              <a:solidFill>
                <a:schemeClr val="tx2"/>
              </a:solidFill>
            </a:endParaRPr>
          </a:p>
        </p:txBody>
      </p:sp>
      <p:sp>
        <p:nvSpPr>
          <p:cNvPr id="11" name="Rectangle 10"/>
          <p:cNvSpPr/>
          <p:nvPr/>
        </p:nvSpPr>
        <p:spPr>
          <a:xfrm>
            <a:off x="1600200" y="2971800"/>
            <a:ext cx="2286000" cy="5334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solidFill>
              </a:rPr>
              <a:t>Module 2: Setup the system</a:t>
            </a:r>
            <a:endParaRPr lang="en-US" sz="1400" b="1" dirty="0">
              <a:solidFill>
                <a:schemeClr val="tx2"/>
              </a:solidFill>
            </a:endParaRPr>
          </a:p>
        </p:txBody>
      </p:sp>
      <p:sp>
        <p:nvSpPr>
          <p:cNvPr id="13" name="Rectangle 12"/>
          <p:cNvSpPr/>
          <p:nvPr/>
        </p:nvSpPr>
        <p:spPr>
          <a:xfrm>
            <a:off x="1600200" y="4572000"/>
            <a:ext cx="2865120" cy="5334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solidFill>
              </a:rPr>
              <a:t>Module 3: System operation</a:t>
            </a:r>
            <a:endParaRPr lang="en-US" sz="1400" b="1" dirty="0">
              <a:solidFill>
                <a:schemeClr val="tx2"/>
              </a:solidFill>
            </a:endParaRPr>
          </a:p>
        </p:txBody>
      </p:sp>
      <p:sp>
        <p:nvSpPr>
          <p:cNvPr id="14" name="Rectangle 13"/>
          <p:cNvSpPr/>
          <p:nvPr/>
        </p:nvSpPr>
        <p:spPr>
          <a:xfrm>
            <a:off x="1600200" y="6172200"/>
            <a:ext cx="3048000" cy="5334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solidFill>
              </a:rPr>
              <a:t>Module 4: Take-down the system</a:t>
            </a:r>
            <a:endParaRPr lang="en-US" sz="1400" b="1" dirty="0">
              <a:solidFill>
                <a:schemeClr val="tx2"/>
              </a:solidFill>
            </a:endParaRPr>
          </a:p>
        </p:txBody>
      </p:sp>
      <p:sp>
        <p:nvSpPr>
          <p:cNvPr id="15" name="Rectangle 14"/>
          <p:cNvSpPr/>
          <p:nvPr/>
        </p:nvSpPr>
        <p:spPr>
          <a:xfrm>
            <a:off x="1600200" y="7772400"/>
            <a:ext cx="3200400" cy="5334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en-US" sz="1400" b="1" dirty="0" smtClean="0">
                <a:solidFill>
                  <a:schemeClr val="tx2"/>
                </a:solidFill>
              </a:rPr>
              <a:t>Module 5: System maintenance:</a:t>
            </a:r>
            <a:endParaRPr lang="en-US" sz="1400" b="1" dirty="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83642"/>
            <a:ext cx="6858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342900" algn="l"/>
              </a:tabLst>
            </a:pPr>
            <a:r>
              <a:rPr lang="en-US" sz="2400" dirty="0" smtClean="0">
                <a:solidFill>
                  <a:schemeClr val="tx2"/>
                </a:solidFill>
                <a:latin typeface="Arial" pitchFamily="34" charset="0"/>
                <a:ea typeface="Times New Roman" pitchFamily="18" charset="0"/>
                <a:cs typeface="Arial" pitchFamily="34" charset="0"/>
              </a:rPr>
              <a:t>MRWS Overview of Modules</a:t>
            </a:r>
          </a:p>
          <a:p>
            <a:pPr lvl="0" algn="ctr" eaLnBrk="0" fontAlgn="base" hangingPunct="0">
              <a:spcBef>
                <a:spcPct val="0"/>
              </a:spcBef>
              <a:spcAft>
                <a:spcPct val="0"/>
              </a:spcAft>
              <a:tabLst>
                <a:tab pos="342900" algn="l"/>
              </a:tabLst>
            </a:pPr>
            <a:r>
              <a:rPr lang="en-US" i="1" dirty="0" smtClean="0">
                <a:solidFill>
                  <a:srgbClr val="C00000"/>
                </a:solidFill>
                <a:latin typeface="Arial" pitchFamily="34" charset="0"/>
                <a:cs typeface="Arial" pitchFamily="34" charset="0"/>
              </a:rPr>
              <a:t>(overview using only modules in a complex procedure</a:t>
            </a:r>
          </a:p>
          <a:p>
            <a:pPr lvl="0" algn="ctr" eaLnBrk="0" fontAlgn="base" hangingPunct="0">
              <a:spcBef>
                <a:spcPct val="0"/>
              </a:spcBef>
              <a:spcAft>
                <a:spcPct val="0"/>
              </a:spcAft>
              <a:tabLst>
                <a:tab pos="342900" algn="l"/>
              </a:tabLst>
            </a:pPr>
            <a:r>
              <a:rPr lang="en-US" sz="2000" i="1" dirty="0" smtClean="0">
                <a:solidFill>
                  <a:srgbClr val="C00000"/>
                </a:solidFill>
                <a:latin typeface="Arial" pitchFamily="34" charset="0"/>
                <a:cs typeface="Arial" pitchFamily="34" charset="0"/>
              </a:rPr>
              <a:t>with images…notice how images provide meaningfulness)</a:t>
            </a:r>
            <a:endParaRPr lang="en-US" sz="3600" i="1" dirty="0" smtClean="0">
              <a:solidFill>
                <a:srgbClr val="C00000"/>
              </a:solidFill>
              <a:latin typeface="Arial" pitchFamily="34" charset="0"/>
            </a:endParaRPr>
          </a:p>
        </p:txBody>
      </p:sp>
      <p:sp>
        <p:nvSpPr>
          <p:cNvPr id="18" name="Rectangle 17"/>
          <p:cNvSpPr/>
          <p:nvPr/>
        </p:nvSpPr>
        <p:spPr>
          <a:xfrm>
            <a:off x="762000" y="11430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en-US" sz="1400" b="1" dirty="0" smtClean="0">
                <a:solidFill>
                  <a:schemeClr val="tx2"/>
                </a:solidFill>
              </a:rPr>
              <a:t>Module 1: Perform safety checks</a:t>
            </a:r>
            <a:endParaRPr lang="en-US" sz="1400" b="1" dirty="0">
              <a:solidFill>
                <a:schemeClr val="tx2"/>
              </a:solidFill>
            </a:endParaRPr>
          </a:p>
        </p:txBody>
      </p:sp>
      <p:sp>
        <p:nvSpPr>
          <p:cNvPr id="19" name="Rectangle 18"/>
          <p:cNvSpPr/>
          <p:nvPr/>
        </p:nvSpPr>
        <p:spPr>
          <a:xfrm>
            <a:off x="762000" y="2743200"/>
            <a:ext cx="2286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solidFill>
              </a:rPr>
              <a:t>Module 2: Setup the system</a:t>
            </a:r>
            <a:endParaRPr lang="en-US" sz="1400" b="1" dirty="0">
              <a:solidFill>
                <a:schemeClr val="tx2"/>
              </a:solidFill>
            </a:endParaRPr>
          </a:p>
        </p:txBody>
      </p:sp>
      <p:sp>
        <p:nvSpPr>
          <p:cNvPr id="20" name="Rectangle 19"/>
          <p:cNvSpPr/>
          <p:nvPr/>
        </p:nvSpPr>
        <p:spPr>
          <a:xfrm>
            <a:off x="762000" y="4343400"/>
            <a:ext cx="286512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solidFill>
              </a:rPr>
              <a:t>Module 3: System operation</a:t>
            </a:r>
            <a:endParaRPr lang="en-US" sz="1400" b="1" dirty="0">
              <a:solidFill>
                <a:schemeClr val="tx2"/>
              </a:solidFill>
            </a:endParaRPr>
          </a:p>
        </p:txBody>
      </p:sp>
      <p:sp>
        <p:nvSpPr>
          <p:cNvPr id="21" name="Rectangle 20"/>
          <p:cNvSpPr/>
          <p:nvPr/>
        </p:nvSpPr>
        <p:spPr>
          <a:xfrm>
            <a:off x="762000" y="5943600"/>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solidFill>
              </a:rPr>
              <a:t>Module 4: Take-down the system</a:t>
            </a:r>
            <a:endParaRPr lang="en-US" sz="1400" b="1" dirty="0">
              <a:solidFill>
                <a:schemeClr val="tx2"/>
              </a:solidFill>
            </a:endParaRPr>
          </a:p>
        </p:txBody>
      </p:sp>
      <p:sp>
        <p:nvSpPr>
          <p:cNvPr id="22" name="Rectangle 21"/>
          <p:cNvSpPr/>
          <p:nvPr/>
        </p:nvSpPr>
        <p:spPr>
          <a:xfrm>
            <a:off x="762000" y="75438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en-US" sz="1400" b="1" dirty="0" smtClean="0">
                <a:solidFill>
                  <a:schemeClr val="tx2"/>
                </a:solidFill>
              </a:rPr>
              <a:t>Module 5: System maintenance:</a:t>
            </a:r>
            <a:endParaRPr lang="en-US" sz="1400" b="1" dirty="0">
              <a:solidFill>
                <a:schemeClr val="tx2"/>
              </a:solidFill>
            </a:endParaRPr>
          </a:p>
        </p:txBody>
      </p:sp>
      <p:sp>
        <p:nvSpPr>
          <p:cNvPr id="12" name="Slide Number Placeholder 11"/>
          <p:cNvSpPr>
            <a:spLocks noGrp="1"/>
          </p:cNvSpPr>
          <p:nvPr>
            <p:ph type="sldNum" sz="quarter" idx="12"/>
          </p:nvPr>
        </p:nvSpPr>
        <p:spPr/>
        <p:txBody>
          <a:bodyPr/>
          <a:lstStyle/>
          <a:p>
            <a:fld id="{05B9BF9F-90B4-4689-A864-5F68210EABDC}" type="slidenum">
              <a:rPr lang="en-US" smtClean="0"/>
              <a:pPr/>
              <a:t>21</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429000" y="6324600"/>
            <a:ext cx="1599418" cy="1066799"/>
          </a:xfrm>
          <a:prstGeom prst="rect">
            <a:avLst/>
          </a:prstGeom>
          <a:noFill/>
          <a:ln w="9525">
            <a:solidFill>
              <a:schemeClr val="tx2"/>
            </a:solidFill>
            <a:miter lim="800000"/>
            <a:headEnd/>
            <a:tailEnd/>
          </a:ln>
        </p:spPr>
      </p:pic>
      <p:pic>
        <p:nvPicPr>
          <p:cNvPr id="13" name="Picture 2"/>
          <p:cNvPicPr>
            <a:picLocks noChangeAspect="1" noChangeArrowheads="1"/>
          </p:cNvPicPr>
          <p:nvPr/>
        </p:nvPicPr>
        <p:blipFill>
          <a:blip r:embed="rId3" cstate="print"/>
          <a:srcRect l="19088"/>
          <a:stretch>
            <a:fillRect/>
          </a:stretch>
        </p:blipFill>
        <p:spPr bwMode="auto">
          <a:xfrm>
            <a:off x="3276600" y="2743200"/>
            <a:ext cx="1266184" cy="1066800"/>
          </a:xfrm>
          <a:prstGeom prst="rect">
            <a:avLst/>
          </a:prstGeom>
          <a:noFill/>
          <a:ln w="9525">
            <a:solidFill>
              <a:schemeClr val="tx2"/>
            </a:solidFill>
            <a:miter lim="800000"/>
            <a:headEnd/>
            <a:tailEnd/>
          </a:ln>
        </p:spPr>
      </p:pic>
      <p:pic>
        <p:nvPicPr>
          <p:cNvPr id="14" name="Picture 9"/>
          <p:cNvPicPr>
            <a:picLocks noChangeAspect="1" noChangeArrowheads="1"/>
          </p:cNvPicPr>
          <p:nvPr/>
        </p:nvPicPr>
        <p:blipFill>
          <a:blip r:embed="rId4" cstate="print"/>
          <a:srcRect l="12848" r="10061"/>
          <a:stretch>
            <a:fillRect/>
          </a:stretch>
        </p:blipFill>
        <p:spPr bwMode="auto">
          <a:xfrm>
            <a:off x="3352800" y="4495800"/>
            <a:ext cx="1600199" cy="1219200"/>
          </a:xfrm>
          <a:prstGeom prst="rect">
            <a:avLst/>
          </a:prstGeom>
          <a:noFill/>
          <a:ln w="9525">
            <a:solidFill>
              <a:schemeClr val="tx2"/>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352800" y="7772400"/>
            <a:ext cx="2209800" cy="1177352"/>
          </a:xfrm>
          <a:prstGeom prst="rect">
            <a:avLst/>
          </a:prstGeom>
          <a:noFill/>
          <a:ln w="9525">
            <a:solidFill>
              <a:schemeClr val="tx1"/>
            </a:solidFill>
            <a:miter lim="800000"/>
            <a:headEnd/>
            <a:tailEnd/>
          </a:ln>
        </p:spPr>
      </p:pic>
      <p:pic>
        <p:nvPicPr>
          <p:cNvPr id="1029" name="Picture 5" descr="C:\Documents and Settings\dlb15\Local Settings\Temporary Internet Files\Content.IE5\CHZVMU7V\MC900018408[1].wmf"/>
          <p:cNvPicPr>
            <a:picLocks noChangeAspect="1" noChangeArrowheads="1"/>
          </p:cNvPicPr>
          <p:nvPr/>
        </p:nvPicPr>
        <p:blipFill>
          <a:blip r:embed="rId6" cstate="print"/>
          <a:srcRect/>
          <a:stretch>
            <a:fillRect/>
          </a:stretch>
        </p:blipFill>
        <p:spPr bwMode="auto">
          <a:xfrm>
            <a:off x="3581400" y="1143000"/>
            <a:ext cx="1028469" cy="1066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107722"/>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tab pos="342900" algn="l"/>
              </a:tabLst>
            </a:pPr>
            <a:r>
              <a:rPr kumimoji="0" lang="en-US" sz="28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Terms:</a:t>
            </a:r>
            <a:endParaRPr kumimoji="0" lang="en-US" sz="4000" i="0" u="none" strike="noStrike" cap="none" normalizeH="0" baseline="0" dirty="0" smtClean="0">
              <a:ln>
                <a:noFill/>
              </a:ln>
              <a:solidFill>
                <a:schemeClr val="tx1"/>
              </a:solidFill>
              <a:effectLst/>
              <a:latin typeface="Arial" pitchFamily="34" charset="0"/>
            </a:endParaRPr>
          </a:p>
        </p:txBody>
      </p:sp>
      <p:sp>
        <p:nvSpPr>
          <p:cNvPr id="10" name="Slide Number Placeholder 9"/>
          <p:cNvSpPr>
            <a:spLocks noGrp="1"/>
          </p:cNvSpPr>
          <p:nvPr>
            <p:ph type="sldNum" sz="quarter" idx="12"/>
          </p:nvPr>
        </p:nvSpPr>
        <p:spPr/>
        <p:txBody>
          <a:bodyPr/>
          <a:lstStyle/>
          <a:p>
            <a:fld id="{05B9BF9F-90B4-4689-A864-5F68210EABDC}" type="slidenum">
              <a:rPr lang="en-US" smtClean="0"/>
              <a:pPr/>
              <a:t>22</a:t>
            </a:fld>
            <a:endParaRPr lang="en-US" dirty="0"/>
          </a:p>
        </p:txBody>
      </p:sp>
      <p:pic>
        <p:nvPicPr>
          <p:cNvPr id="7" name="Picture 3"/>
          <p:cNvPicPr>
            <a:picLocks noChangeAspect="1" noChangeArrowheads="1"/>
          </p:cNvPicPr>
          <p:nvPr/>
        </p:nvPicPr>
        <p:blipFill>
          <a:blip r:embed="rId2" cstate="print"/>
          <a:srcRect/>
          <a:stretch>
            <a:fillRect/>
          </a:stretch>
        </p:blipFill>
        <p:spPr bwMode="auto">
          <a:xfrm>
            <a:off x="1219200" y="2237312"/>
            <a:ext cx="4343400" cy="4029959"/>
          </a:xfrm>
          <a:prstGeom prst="rect">
            <a:avLst/>
          </a:prstGeom>
          <a:noFill/>
          <a:ln w="9525">
            <a:solidFill>
              <a:schemeClr val="tx1"/>
            </a:solidFill>
            <a:miter lim="800000"/>
            <a:headEnd/>
            <a:tailEnd/>
          </a:ln>
        </p:spPr>
      </p:pic>
      <p:sp>
        <p:nvSpPr>
          <p:cNvPr id="8" name="TextBox 7"/>
          <p:cNvSpPr txBox="1"/>
          <p:nvPr/>
        </p:nvSpPr>
        <p:spPr>
          <a:xfrm>
            <a:off x="304800" y="6800671"/>
            <a:ext cx="6553200" cy="1200329"/>
          </a:xfrm>
          <a:prstGeom prst="rect">
            <a:avLst/>
          </a:prstGeom>
          <a:noFill/>
        </p:spPr>
        <p:txBody>
          <a:bodyPr wrap="square" rtlCol="0">
            <a:spAutoFit/>
          </a:bodyPr>
          <a:lstStyle/>
          <a:p>
            <a:r>
              <a:rPr lang="en-US" dirty="0" smtClean="0">
                <a:solidFill>
                  <a:srgbClr val="FF0000"/>
                </a:solidFill>
              </a:rPr>
              <a:t>NOTE: notice how these terms do not mean anything to a novice learner until context is provided. Terms should be included when their meaning is required, such as when a  module or step is  presented.</a:t>
            </a:r>
            <a:endParaRPr lang="en-US" dirty="0">
              <a:solidFill>
                <a:srgbClr val="FF0000"/>
              </a:solidFill>
            </a:endParaRPr>
          </a:p>
        </p:txBody>
      </p:sp>
      <p:sp>
        <p:nvSpPr>
          <p:cNvPr id="9" name="Rectangle 8"/>
          <p:cNvSpPr/>
          <p:nvPr/>
        </p:nvSpPr>
        <p:spPr>
          <a:xfrm>
            <a:off x="0" y="1030069"/>
            <a:ext cx="6858000" cy="584775"/>
          </a:xfrm>
          <a:prstGeom prst="rect">
            <a:avLst/>
          </a:prstGeom>
        </p:spPr>
        <p:txBody>
          <a:bodyPr wrap="square">
            <a:spAutoFit/>
          </a:bodyPr>
          <a:lstStyle/>
          <a:p>
            <a:pPr lvl="0" eaLnBrk="0" fontAlgn="base" hangingPunct="0">
              <a:spcBef>
                <a:spcPct val="0"/>
              </a:spcBef>
              <a:spcAft>
                <a:spcPct val="0"/>
              </a:spcAft>
              <a:tabLst>
                <a:tab pos="342900" algn="l"/>
              </a:tabLst>
            </a:pPr>
            <a:r>
              <a:rPr lang="en-US" sz="1600" dirty="0" smtClean="0">
                <a:ea typeface="Times New Roman" pitchFamily="18" charset="0"/>
                <a:cs typeface="Arial" pitchFamily="34" charset="0"/>
              </a:rPr>
              <a:t>Collect all terms from each step with their definitions and add diagrams, graphics, and/or pictures where possible</a:t>
            </a:r>
            <a:endParaRPr lang="en-US" sz="36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38780"/>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tab pos="342900" algn="l"/>
              </a:tabLst>
            </a:pPr>
            <a:r>
              <a:rPr kumimoji="0" lang="en-US" sz="28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How </a:t>
            </a:r>
            <a:r>
              <a:rPr lang="en-US" sz="2800" b="1" dirty="0" smtClean="0">
                <a:solidFill>
                  <a:schemeClr val="tx2"/>
                </a:solidFill>
                <a:latin typeface="Arial" pitchFamily="34" charset="0"/>
                <a:ea typeface="Times New Roman" pitchFamily="18" charset="0"/>
                <a:cs typeface="Arial" pitchFamily="34" charset="0"/>
              </a:rPr>
              <a:t>it works</a:t>
            </a:r>
            <a:r>
              <a:rPr kumimoji="0" lang="en-US" sz="2800" b="1" i="0" u="none" strike="noStrike" cap="none" normalizeH="0" dirty="0" smtClean="0">
                <a:ln>
                  <a:noFill/>
                </a:ln>
                <a:solidFill>
                  <a:schemeClr val="tx2"/>
                </a:solidFill>
                <a:effectLst/>
                <a:latin typeface="Arial" pitchFamily="34" charset="0"/>
                <a:ea typeface="Times New Roman" pitchFamily="18" charset="0"/>
                <a:cs typeface="Arial" pitchFamily="34" charset="0"/>
              </a:rPr>
              <a:t>:</a:t>
            </a:r>
            <a:endParaRPr kumimoji="0" lang="en-US" sz="4400" b="1" i="0" u="none" strike="noStrike" cap="none" normalizeH="0" baseline="0" dirty="0" smtClean="0">
              <a:ln>
                <a:noFill/>
              </a:ln>
              <a:solidFill>
                <a:schemeClr val="tx2"/>
              </a:solidFill>
              <a:effectLst/>
              <a:latin typeface="Arial" pitchFamily="34" charset="0"/>
            </a:endParaRPr>
          </a:p>
        </p:txBody>
      </p:sp>
      <p:sp>
        <p:nvSpPr>
          <p:cNvPr id="4" name="TextBox 3"/>
          <p:cNvSpPr txBox="1"/>
          <p:nvPr/>
        </p:nvSpPr>
        <p:spPr>
          <a:xfrm>
            <a:off x="0" y="1143001"/>
            <a:ext cx="6858000" cy="4524315"/>
          </a:xfrm>
          <a:prstGeom prst="rect">
            <a:avLst/>
          </a:prstGeom>
          <a:noFill/>
        </p:spPr>
        <p:txBody>
          <a:bodyPr wrap="square" rtlCol="0">
            <a:spAutoFit/>
          </a:bodyPr>
          <a:lstStyle/>
          <a:p>
            <a:pPr marL="117475" indent="-117475">
              <a:buFont typeface="Arial" pitchFamily="34" charset="0"/>
              <a:buChar char="•"/>
            </a:pPr>
            <a:r>
              <a:rPr lang="en-US" dirty="0" smtClean="0"/>
              <a:t> Providing how a device works, sometimes supports the learning  and sometimes it does not support the learning</a:t>
            </a:r>
          </a:p>
          <a:p>
            <a:pPr marL="117475" indent="-117475">
              <a:buFont typeface="Arial" pitchFamily="34" charset="0"/>
              <a:buChar char="•"/>
            </a:pPr>
            <a:endParaRPr lang="en-US" dirty="0" smtClean="0"/>
          </a:p>
          <a:p>
            <a:pPr marL="117475" indent="-117475">
              <a:buFont typeface="Arial" pitchFamily="34" charset="0"/>
              <a:buChar char="•"/>
            </a:pPr>
            <a:r>
              <a:rPr lang="en-US" dirty="0" smtClean="0"/>
              <a:t>For example, in order to know how to use a calculator, one does not need to know how the electronic circuitry works. In this case, providing how it works would be extraneous information that is not relevant to the learning.</a:t>
            </a:r>
          </a:p>
          <a:p>
            <a:pPr marL="117475" indent="-117475">
              <a:buFont typeface="Arial" pitchFamily="34" charset="0"/>
              <a:buChar char="•"/>
            </a:pPr>
            <a:endParaRPr lang="en-US" dirty="0" smtClean="0"/>
          </a:p>
          <a:p>
            <a:pPr marL="117475" indent="-117475">
              <a:buFont typeface="Arial" pitchFamily="34" charset="0"/>
              <a:buChar char="•"/>
            </a:pPr>
            <a:r>
              <a:rPr lang="en-US" dirty="0" smtClean="0"/>
              <a:t> However, if one is learning how to maintain the brakes on a crane, an explanatory visual on how those brakes work is necessary and  will support the learning</a:t>
            </a:r>
          </a:p>
          <a:p>
            <a:pPr marL="117475" indent="-117475">
              <a:buFont typeface="Arial" pitchFamily="34" charset="0"/>
              <a:buChar char="•"/>
            </a:pPr>
            <a:endParaRPr lang="en-US" dirty="0" smtClean="0"/>
          </a:p>
          <a:p>
            <a:pPr marL="117475" indent="-117475">
              <a:buFont typeface="Arial" pitchFamily="34" charset="0"/>
              <a:buChar char="•"/>
            </a:pPr>
            <a:r>
              <a:rPr lang="en-US" dirty="0" smtClean="0"/>
              <a:t>If “how it works” does support the learning, Insert images with descriptions that depict how the technology works at the appropriate time </a:t>
            </a:r>
            <a:r>
              <a:rPr lang="en-US" i="1" dirty="0" smtClean="0"/>
              <a:t>(when its understanding is necessary for the learning that follows)</a:t>
            </a:r>
          </a:p>
        </p:txBody>
      </p:sp>
      <p:sp>
        <p:nvSpPr>
          <p:cNvPr id="17" name="TextBox 16"/>
          <p:cNvSpPr txBox="1"/>
          <p:nvPr/>
        </p:nvSpPr>
        <p:spPr>
          <a:xfrm>
            <a:off x="1066800" y="6248400"/>
            <a:ext cx="5410199" cy="646331"/>
          </a:xfrm>
          <a:prstGeom prst="rect">
            <a:avLst/>
          </a:prstGeom>
          <a:noFill/>
        </p:spPr>
        <p:txBody>
          <a:bodyPr wrap="square" rtlCol="0">
            <a:spAutoFit/>
          </a:bodyPr>
          <a:lstStyle/>
          <a:p>
            <a:r>
              <a:rPr lang="en-US" dirty="0" smtClean="0">
                <a:solidFill>
                  <a:srgbClr val="FF0000"/>
                </a:solidFill>
              </a:rPr>
              <a:t>See an explanatory visual on how a hand-bellows works on the next page…</a:t>
            </a:r>
            <a:endParaRPr lang="en-US" dirty="0">
              <a:solidFill>
                <a:srgbClr val="FF0000"/>
              </a:solidFill>
            </a:endParaRPr>
          </a:p>
        </p:txBody>
      </p:sp>
      <p:sp>
        <p:nvSpPr>
          <p:cNvPr id="9" name="Slide Number Placeholder 8"/>
          <p:cNvSpPr>
            <a:spLocks noGrp="1"/>
          </p:cNvSpPr>
          <p:nvPr>
            <p:ph type="sldNum" sz="quarter" idx="12"/>
          </p:nvPr>
        </p:nvSpPr>
        <p:spPr/>
        <p:txBody>
          <a:bodyPr/>
          <a:lstStyle/>
          <a:p>
            <a:fld id="{05B9BF9F-90B4-4689-A864-5F68210EABDC}"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p:cNvSpPr>
            <a:spLocks noChangeArrowheads="1"/>
          </p:cNvSpPr>
          <p:nvPr/>
        </p:nvSpPr>
        <p:spPr bwMode="auto">
          <a:xfrm>
            <a:off x="0" y="0"/>
            <a:ext cx="6858000" cy="838200"/>
          </a:xfrm>
          <a:prstGeom prst="rect">
            <a:avLst/>
          </a:prstGeom>
          <a:noFill/>
          <a:ln w="9525">
            <a:noFill/>
            <a:miter lim="800000"/>
            <a:headEnd/>
            <a:tailEnd/>
          </a:ln>
        </p:spPr>
        <p:txBody>
          <a:bodyPr anchor="ctr"/>
          <a:lstStyle/>
          <a:p>
            <a:r>
              <a:rPr lang="en-US" sz="3200" b="1" dirty="0" smtClean="0">
                <a:solidFill>
                  <a:schemeClr val="tx2"/>
                </a:solidFill>
              </a:rPr>
              <a:t>How a Hand-Bellows Works</a:t>
            </a:r>
          </a:p>
          <a:p>
            <a:r>
              <a:rPr lang="en-US" sz="3200" b="1" dirty="0" smtClean="0">
                <a:solidFill>
                  <a:schemeClr val="tx2"/>
                </a:solidFill>
              </a:rPr>
              <a:t> </a:t>
            </a:r>
            <a:r>
              <a:rPr lang="en-US" sz="2800" b="1" i="1" dirty="0" smtClean="0">
                <a:solidFill>
                  <a:schemeClr val="tx2"/>
                </a:solidFill>
              </a:rPr>
              <a:t>(An Explanatory Visual):</a:t>
            </a:r>
            <a:endParaRPr lang="en-US" sz="3200" b="1" i="1" dirty="0">
              <a:solidFill>
                <a:schemeClr val="tx2"/>
              </a:solidFill>
            </a:endParaRPr>
          </a:p>
        </p:txBody>
      </p:sp>
      <p:grpSp>
        <p:nvGrpSpPr>
          <p:cNvPr id="37" name="Group 36"/>
          <p:cNvGrpSpPr/>
          <p:nvPr/>
        </p:nvGrpSpPr>
        <p:grpSpPr>
          <a:xfrm>
            <a:off x="1219200" y="4724400"/>
            <a:ext cx="4343400" cy="3429000"/>
            <a:chOff x="1219200" y="5181600"/>
            <a:chExt cx="4343400" cy="3429000"/>
          </a:xfrm>
        </p:grpSpPr>
        <p:pic>
          <p:nvPicPr>
            <p:cNvPr id="15" name="Picture 8" descr="File:Bellows (PSF).svg"/>
            <p:cNvPicPr>
              <a:picLocks noChangeAspect="1" noChangeArrowheads="1"/>
            </p:cNvPicPr>
            <p:nvPr/>
          </p:nvPicPr>
          <p:blipFill>
            <a:blip r:embed="rId2" cstate="print"/>
            <a:srcRect/>
            <a:stretch>
              <a:fillRect/>
            </a:stretch>
          </p:blipFill>
          <p:spPr bwMode="auto">
            <a:xfrm>
              <a:off x="2743200" y="5634851"/>
              <a:ext cx="2032937" cy="2201863"/>
            </a:xfrm>
            <a:prstGeom prst="rect">
              <a:avLst/>
            </a:prstGeom>
            <a:noFill/>
            <a:ln w="9525">
              <a:noFill/>
              <a:miter lim="800000"/>
              <a:headEnd/>
              <a:tailEnd/>
            </a:ln>
          </p:spPr>
        </p:pic>
        <p:sp>
          <p:nvSpPr>
            <p:cNvPr id="16" name="Arc 9"/>
            <p:cNvSpPr>
              <a:spLocks/>
            </p:cNvSpPr>
            <p:nvPr/>
          </p:nvSpPr>
          <p:spPr bwMode="auto">
            <a:xfrm rot="8261158">
              <a:off x="2881105" y="7290967"/>
              <a:ext cx="914400" cy="763587"/>
            </a:xfrm>
            <a:custGeom>
              <a:avLst/>
              <a:gdLst>
                <a:gd name="T0" fmla="*/ 2147483647 w 21600"/>
                <a:gd name="T1" fmla="*/ 0 h 18049"/>
                <a:gd name="T2" fmla="*/ 2147483647 w 21600"/>
                <a:gd name="T3" fmla="*/ 2147483647 h 18049"/>
                <a:gd name="T4" fmla="*/ 0 w 21600"/>
                <a:gd name="T5" fmla="*/ 2147483647 h 18049"/>
                <a:gd name="T6" fmla="*/ 0 60000 65536"/>
                <a:gd name="T7" fmla="*/ 0 60000 65536"/>
                <a:gd name="T8" fmla="*/ 0 60000 65536"/>
                <a:gd name="T9" fmla="*/ 0 w 21600"/>
                <a:gd name="T10" fmla="*/ 0 h 18049"/>
                <a:gd name="T11" fmla="*/ 21600 w 21600"/>
                <a:gd name="T12" fmla="*/ 18049 h 18049"/>
              </a:gdLst>
              <a:ahLst/>
              <a:cxnLst>
                <a:cxn ang="T6">
                  <a:pos x="T0" y="T1"/>
                </a:cxn>
                <a:cxn ang="T7">
                  <a:pos x="T2" y="T3"/>
                </a:cxn>
                <a:cxn ang="T8">
                  <a:pos x="T4" y="T5"/>
                </a:cxn>
              </a:cxnLst>
              <a:rect l="T9" t="T10" r="T11" b="T12"/>
              <a:pathLst>
                <a:path w="21600" h="18049" fill="none" extrusionOk="0">
                  <a:moveTo>
                    <a:pt x="11865" y="0"/>
                  </a:moveTo>
                  <a:cubicBezTo>
                    <a:pt x="17941" y="3994"/>
                    <a:pt x="21600" y="10777"/>
                    <a:pt x="21600" y="18049"/>
                  </a:cubicBezTo>
                </a:path>
                <a:path w="21600" h="18049" stroke="0" extrusionOk="0">
                  <a:moveTo>
                    <a:pt x="11865" y="0"/>
                  </a:moveTo>
                  <a:cubicBezTo>
                    <a:pt x="17941" y="3994"/>
                    <a:pt x="21600" y="10777"/>
                    <a:pt x="21600" y="18049"/>
                  </a:cubicBezTo>
                  <a:lnTo>
                    <a:pt x="0" y="18049"/>
                  </a:lnTo>
                  <a:close/>
                </a:path>
              </a:pathLst>
            </a:custGeom>
            <a:noFill/>
            <a:ln w="76200">
              <a:solidFill>
                <a:schemeClr val="tx1"/>
              </a:solidFill>
              <a:prstDash val="sysDash"/>
              <a:round/>
              <a:headEnd type="triangle" w="med" len="med"/>
              <a:tailEnd/>
            </a:ln>
          </p:spPr>
          <p:txBody>
            <a:bodyPr wrap="none" anchor="ctr"/>
            <a:lstStyle/>
            <a:p>
              <a:endParaRPr lang="en-US"/>
            </a:p>
          </p:txBody>
        </p:sp>
        <p:sp>
          <p:nvSpPr>
            <p:cNvPr id="17" name="Arc 10"/>
            <p:cNvSpPr>
              <a:spLocks/>
            </p:cNvSpPr>
            <p:nvPr/>
          </p:nvSpPr>
          <p:spPr bwMode="auto">
            <a:xfrm rot="13338842" flipH="1">
              <a:off x="3719305" y="7290967"/>
              <a:ext cx="914400" cy="763587"/>
            </a:xfrm>
            <a:custGeom>
              <a:avLst/>
              <a:gdLst>
                <a:gd name="T0" fmla="*/ 2147483647 w 21600"/>
                <a:gd name="T1" fmla="*/ 0 h 18049"/>
                <a:gd name="T2" fmla="*/ 2147483647 w 21600"/>
                <a:gd name="T3" fmla="*/ 2147483647 h 18049"/>
                <a:gd name="T4" fmla="*/ 0 w 21600"/>
                <a:gd name="T5" fmla="*/ 2147483647 h 18049"/>
                <a:gd name="T6" fmla="*/ 0 60000 65536"/>
                <a:gd name="T7" fmla="*/ 0 60000 65536"/>
                <a:gd name="T8" fmla="*/ 0 60000 65536"/>
                <a:gd name="T9" fmla="*/ 0 w 21600"/>
                <a:gd name="T10" fmla="*/ 0 h 18049"/>
                <a:gd name="T11" fmla="*/ 21600 w 21600"/>
                <a:gd name="T12" fmla="*/ 18049 h 18049"/>
              </a:gdLst>
              <a:ahLst/>
              <a:cxnLst>
                <a:cxn ang="T6">
                  <a:pos x="T0" y="T1"/>
                </a:cxn>
                <a:cxn ang="T7">
                  <a:pos x="T2" y="T3"/>
                </a:cxn>
                <a:cxn ang="T8">
                  <a:pos x="T4" y="T5"/>
                </a:cxn>
              </a:cxnLst>
              <a:rect l="T9" t="T10" r="T11" b="T12"/>
              <a:pathLst>
                <a:path w="21600" h="18049" fill="none" extrusionOk="0">
                  <a:moveTo>
                    <a:pt x="11865" y="0"/>
                  </a:moveTo>
                  <a:cubicBezTo>
                    <a:pt x="17941" y="3994"/>
                    <a:pt x="21600" y="10777"/>
                    <a:pt x="21600" y="18049"/>
                  </a:cubicBezTo>
                </a:path>
                <a:path w="21600" h="18049" stroke="0" extrusionOk="0">
                  <a:moveTo>
                    <a:pt x="11865" y="0"/>
                  </a:moveTo>
                  <a:cubicBezTo>
                    <a:pt x="17941" y="3994"/>
                    <a:pt x="21600" y="10777"/>
                    <a:pt x="21600" y="18049"/>
                  </a:cubicBezTo>
                  <a:lnTo>
                    <a:pt x="0" y="18049"/>
                  </a:lnTo>
                  <a:close/>
                </a:path>
              </a:pathLst>
            </a:custGeom>
            <a:noFill/>
            <a:ln w="76200">
              <a:solidFill>
                <a:schemeClr val="tx1"/>
              </a:solidFill>
              <a:prstDash val="sysDash"/>
              <a:round/>
              <a:headEnd type="triangle" w="med" len="med"/>
              <a:tailEnd/>
            </a:ln>
          </p:spPr>
          <p:txBody>
            <a:bodyPr wrap="none" anchor="ctr"/>
            <a:lstStyle/>
            <a:p>
              <a:endParaRPr lang="en-US"/>
            </a:p>
          </p:txBody>
        </p:sp>
        <p:sp>
          <p:nvSpPr>
            <p:cNvPr id="24" name="Rectangle 18"/>
            <p:cNvSpPr>
              <a:spLocks noChangeArrowheads="1"/>
            </p:cNvSpPr>
            <p:nvPr/>
          </p:nvSpPr>
          <p:spPr bwMode="auto">
            <a:xfrm>
              <a:off x="3962400" y="6473051"/>
              <a:ext cx="1143000" cy="685800"/>
            </a:xfrm>
            <a:prstGeom prst="rect">
              <a:avLst/>
            </a:prstGeom>
            <a:noFill/>
            <a:ln w="9525">
              <a:noFill/>
              <a:miter lim="800000"/>
              <a:headEnd/>
              <a:tailEnd/>
            </a:ln>
          </p:spPr>
          <p:txBody>
            <a:bodyPr wrap="none" anchor="ctr"/>
            <a:lstStyle/>
            <a:p>
              <a:pPr algn="ctr"/>
              <a:r>
                <a:rPr lang="en-US" sz="1100" dirty="0"/>
                <a:t>Closed</a:t>
              </a:r>
            </a:p>
          </p:txBody>
        </p:sp>
        <p:sp>
          <p:nvSpPr>
            <p:cNvPr id="29" name="Text Box 28"/>
            <p:cNvSpPr txBox="1">
              <a:spLocks noChangeArrowheads="1"/>
            </p:cNvSpPr>
            <p:nvPr/>
          </p:nvSpPr>
          <p:spPr bwMode="auto">
            <a:xfrm>
              <a:off x="2667000" y="8072735"/>
              <a:ext cx="2438400" cy="461665"/>
            </a:xfrm>
            <a:prstGeom prst="rect">
              <a:avLst/>
            </a:prstGeom>
            <a:noFill/>
            <a:ln w="9525">
              <a:noFill/>
              <a:miter lim="800000"/>
              <a:headEnd/>
              <a:tailEnd/>
            </a:ln>
          </p:spPr>
          <p:txBody>
            <a:bodyPr wrap="square">
              <a:spAutoFit/>
            </a:bodyPr>
            <a:lstStyle/>
            <a:p>
              <a:pPr marL="231775" indent="-231775"/>
              <a:r>
                <a:rPr lang="en-US" sz="1200" dirty="0"/>
                <a:t>1. As the handles of the bellows are brought together…</a:t>
              </a:r>
            </a:p>
          </p:txBody>
        </p:sp>
        <p:sp>
          <p:nvSpPr>
            <p:cNvPr id="30" name="Text Box 29"/>
            <p:cNvSpPr txBox="1">
              <a:spLocks noChangeArrowheads="1"/>
            </p:cNvSpPr>
            <p:nvPr/>
          </p:nvSpPr>
          <p:spPr bwMode="auto">
            <a:xfrm>
              <a:off x="1295400" y="6553200"/>
              <a:ext cx="2057400" cy="461665"/>
            </a:xfrm>
            <a:prstGeom prst="rect">
              <a:avLst/>
            </a:prstGeom>
            <a:noFill/>
            <a:ln w="9525">
              <a:noFill/>
              <a:miter lim="800000"/>
              <a:headEnd/>
              <a:tailEnd/>
            </a:ln>
          </p:spPr>
          <p:txBody>
            <a:bodyPr wrap="square">
              <a:spAutoFit/>
            </a:bodyPr>
            <a:lstStyle/>
            <a:p>
              <a:pPr marL="228600" indent="-228600"/>
              <a:r>
                <a:rPr lang="en-US" sz="1200" dirty="0"/>
                <a:t>2. …the air inside pushes the hinged valve closed and…</a:t>
              </a:r>
            </a:p>
          </p:txBody>
        </p:sp>
        <p:sp>
          <p:nvSpPr>
            <p:cNvPr id="31" name="Text Box 30"/>
            <p:cNvSpPr txBox="1">
              <a:spLocks noChangeArrowheads="1"/>
            </p:cNvSpPr>
            <p:nvPr/>
          </p:nvSpPr>
          <p:spPr bwMode="auto">
            <a:xfrm>
              <a:off x="3886200" y="5285601"/>
              <a:ext cx="1676400" cy="461665"/>
            </a:xfrm>
            <a:prstGeom prst="rect">
              <a:avLst/>
            </a:prstGeom>
            <a:noFill/>
            <a:ln w="9525">
              <a:noFill/>
              <a:miter lim="800000"/>
              <a:headEnd/>
              <a:tailEnd/>
            </a:ln>
          </p:spPr>
          <p:txBody>
            <a:bodyPr wrap="square">
              <a:spAutoFit/>
            </a:bodyPr>
            <a:lstStyle/>
            <a:p>
              <a:pPr marL="171450" indent="-171450"/>
              <a:r>
                <a:rPr lang="en-US" sz="1200" dirty="0"/>
                <a:t>3…the air is forced out through the nozzle</a:t>
              </a:r>
            </a:p>
          </p:txBody>
        </p:sp>
        <p:sp>
          <p:nvSpPr>
            <p:cNvPr id="35" name="Rectangle 34"/>
            <p:cNvSpPr/>
            <p:nvPr/>
          </p:nvSpPr>
          <p:spPr>
            <a:xfrm rot="1291346">
              <a:off x="3529293" y="6503857"/>
              <a:ext cx="9515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3929175">
              <a:off x="3595457" y="6544719"/>
              <a:ext cx="76193" cy="104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V="1">
              <a:off x="3759993" y="6216670"/>
              <a:ext cx="2381" cy="178594"/>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626643" y="6400026"/>
              <a:ext cx="123827" cy="71438"/>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771838" y="6397645"/>
              <a:ext cx="126268" cy="80962"/>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3757613" y="5438001"/>
              <a:ext cx="4762" cy="233362"/>
            </a:xfrm>
            <a:prstGeom prst="straightConnector1">
              <a:avLst/>
            </a:prstGeom>
            <a:ln w="19050">
              <a:solidFill>
                <a:srgbClr val="0066FF"/>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3"/>
            <p:cNvGrpSpPr>
              <a:grpSpLocks/>
            </p:cNvGrpSpPr>
            <p:nvPr/>
          </p:nvGrpSpPr>
          <p:grpSpPr bwMode="auto">
            <a:xfrm rot="17570005" flipV="1">
              <a:off x="3475675" y="6581082"/>
              <a:ext cx="175969" cy="46132"/>
              <a:chOff x="4848" y="1881"/>
              <a:chExt cx="240" cy="87"/>
            </a:xfrm>
          </p:grpSpPr>
          <p:sp>
            <p:nvSpPr>
              <p:cNvPr id="33" name="Rectangle 14"/>
              <p:cNvSpPr>
                <a:spLocks noChangeArrowheads="1"/>
              </p:cNvSpPr>
              <p:nvPr/>
            </p:nvSpPr>
            <p:spPr bwMode="auto">
              <a:xfrm>
                <a:off x="4848" y="1881"/>
                <a:ext cx="240" cy="87"/>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4" name="Line 15"/>
              <p:cNvSpPr>
                <a:spLocks noChangeShapeType="1"/>
              </p:cNvSpPr>
              <p:nvPr/>
            </p:nvSpPr>
            <p:spPr bwMode="auto">
              <a:xfrm>
                <a:off x="4848" y="1920"/>
                <a:ext cx="240" cy="0"/>
              </a:xfrm>
              <a:prstGeom prst="line">
                <a:avLst/>
              </a:prstGeom>
              <a:noFill/>
              <a:ln w="9525">
                <a:solidFill>
                  <a:schemeClr val="tx1"/>
                </a:solidFill>
                <a:round/>
                <a:headEnd/>
                <a:tailEnd/>
              </a:ln>
            </p:spPr>
            <p:txBody>
              <a:bodyPr/>
              <a:lstStyle/>
              <a:p>
                <a:endParaRPr lang="en-US"/>
              </a:p>
            </p:txBody>
          </p:sp>
        </p:grpSp>
        <p:sp>
          <p:nvSpPr>
            <p:cNvPr id="63" name="Rectangle 62"/>
            <p:cNvSpPr/>
            <p:nvPr/>
          </p:nvSpPr>
          <p:spPr>
            <a:xfrm>
              <a:off x="1219200" y="5181600"/>
              <a:ext cx="43434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219200" y="1066800"/>
            <a:ext cx="4343400" cy="3429000"/>
            <a:chOff x="1219200" y="1143000"/>
            <a:chExt cx="4343400" cy="3429000"/>
          </a:xfrm>
        </p:grpSpPr>
        <p:pic>
          <p:nvPicPr>
            <p:cNvPr id="5" name="Picture 3" descr="File:Bellows (PSF).svg"/>
            <p:cNvPicPr>
              <a:picLocks noChangeAspect="1" noChangeArrowheads="1"/>
            </p:cNvPicPr>
            <p:nvPr/>
          </p:nvPicPr>
          <p:blipFill>
            <a:blip r:embed="rId2" cstate="print"/>
            <a:srcRect/>
            <a:stretch>
              <a:fillRect/>
            </a:stretch>
          </p:blipFill>
          <p:spPr bwMode="auto">
            <a:xfrm>
              <a:off x="2438400" y="1479550"/>
              <a:ext cx="1828800" cy="1980763"/>
            </a:xfrm>
            <a:prstGeom prst="rect">
              <a:avLst/>
            </a:prstGeom>
            <a:noFill/>
            <a:ln w="9525">
              <a:noFill/>
              <a:miter lim="800000"/>
              <a:headEnd/>
              <a:tailEnd/>
            </a:ln>
          </p:spPr>
        </p:pic>
        <p:sp>
          <p:nvSpPr>
            <p:cNvPr id="6" name="Arc 4"/>
            <p:cNvSpPr>
              <a:spLocks/>
            </p:cNvSpPr>
            <p:nvPr/>
          </p:nvSpPr>
          <p:spPr bwMode="auto">
            <a:xfrm rot="8261158">
              <a:off x="2802179" y="2914569"/>
              <a:ext cx="1025044" cy="1024691"/>
            </a:xfrm>
            <a:custGeom>
              <a:avLst/>
              <a:gdLst>
                <a:gd name="T0" fmla="*/ 0 w 27047"/>
                <a:gd name="T1" fmla="*/ 2147483647 h 27825"/>
                <a:gd name="T2" fmla="*/ 2147483647 w 27047"/>
                <a:gd name="T3" fmla="*/ 2147483647 h 27825"/>
                <a:gd name="T4" fmla="*/ 2147483647 w 27047"/>
                <a:gd name="T5" fmla="*/ 2147483647 h 27825"/>
                <a:gd name="T6" fmla="*/ 0 60000 65536"/>
                <a:gd name="T7" fmla="*/ 0 60000 65536"/>
                <a:gd name="T8" fmla="*/ 0 60000 65536"/>
                <a:gd name="T9" fmla="*/ 0 w 27047"/>
                <a:gd name="T10" fmla="*/ 0 h 27825"/>
                <a:gd name="T11" fmla="*/ 27047 w 27047"/>
                <a:gd name="T12" fmla="*/ 27825 h 27825"/>
              </a:gdLst>
              <a:ahLst/>
              <a:cxnLst>
                <a:cxn ang="T6">
                  <a:pos x="T0" y="T1"/>
                </a:cxn>
                <a:cxn ang="T7">
                  <a:pos x="T2" y="T3"/>
                </a:cxn>
                <a:cxn ang="T8">
                  <a:pos x="T4" y="T5"/>
                </a:cxn>
              </a:cxnLst>
              <a:rect l="T9" t="T10" r="T11" b="T12"/>
              <a:pathLst>
                <a:path w="27047" h="27825" fill="none" extrusionOk="0">
                  <a:moveTo>
                    <a:pt x="0" y="698"/>
                  </a:moveTo>
                  <a:cubicBezTo>
                    <a:pt x="1778" y="234"/>
                    <a:pt x="3609" y="-1"/>
                    <a:pt x="5447" y="0"/>
                  </a:cubicBezTo>
                  <a:cubicBezTo>
                    <a:pt x="17376" y="0"/>
                    <a:pt x="27047" y="9670"/>
                    <a:pt x="27047" y="21600"/>
                  </a:cubicBezTo>
                  <a:cubicBezTo>
                    <a:pt x="27047" y="23708"/>
                    <a:pt x="26738" y="25805"/>
                    <a:pt x="26130" y="27825"/>
                  </a:cubicBezTo>
                </a:path>
                <a:path w="27047" h="27825" stroke="0" extrusionOk="0">
                  <a:moveTo>
                    <a:pt x="0" y="698"/>
                  </a:moveTo>
                  <a:cubicBezTo>
                    <a:pt x="1778" y="234"/>
                    <a:pt x="3609" y="-1"/>
                    <a:pt x="5447" y="0"/>
                  </a:cubicBezTo>
                  <a:cubicBezTo>
                    <a:pt x="17376" y="0"/>
                    <a:pt x="27047" y="9670"/>
                    <a:pt x="27047" y="21600"/>
                  </a:cubicBezTo>
                  <a:cubicBezTo>
                    <a:pt x="27047" y="23708"/>
                    <a:pt x="26738" y="25805"/>
                    <a:pt x="26130" y="27825"/>
                  </a:cubicBezTo>
                  <a:lnTo>
                    <a:pt x="5447" y="21600"/>
                  </a:lnTo>
                  <a:close/>
                </a:path>
              </a:pathLst>
            </a:custGeom>
            <a:noFill/>
            <a:ln w="76200">
              <a:solidFill>
                <a:schemeClr val="tx1"/>
              </a:solidFill>
              <a:prstDash val="sysDash"/>
              <a:round/>
              <a:headEnd type="triangle" w="med" len="med"/>
              <a:tailEnd type="triangle" w="med" len="med"/>
            </a:ln>
          </p:spPr>
          <p:txBody>
            <a:bodyPr wrap="none" anchor="ctr"/>
            <a:lstStyle/>
            <a:p>
              <a:endParaRPr lang="en-US"/>
            </a:p>
          </p:txBody>
        </p:sp>
        <p:sp>
          <p:nvSpPr>
            <p:cNvPr id="10" name="Rectangle 19"/>
            <p:cNvSpPr>
              <a:spLocks noChangeArrowheads="1"/>
            </p:cNvSpPr>
            <p:nvPr/>
          </p:nvSpPr>
          <p:spPr bwMode="auto">
            <a:xfrm>
              <a:off x="3657600" y="2393950"/>
              <a:ext cx="533400" cy="304800"/>
            </a:xfrm>
            <a:prstGeom prst="rect">
              <a:avLst/>
            </a:prstGeom>
            <a:noFill/>
            <a:ln w="9525">
              <a:noFill/>
              <a:miter lim="800000"/>
              <a:headEnd/>
              <a:tailEnd/>
            </a:ln>
          </p:spPr>
          <p:txBody>
            <a:bodyPr wrap="none" anchor="ctr"/>
            <a:lstStyle/>
            <a:p>
              <a:pPr algn="ctr"/>
              <a:r>
                <a:rPr lang="en-US" sz="900" dirty="0"/>
                <a:t>Open</a:t>
              </a:r>
            </a:p>
          </p:txBody>
        </p:sp>
        <p:sp>
          <p:nvSpPr>
            <p:cNvPr id="13" name="Text Box 36"/>
            <p:cNvSpPr txBox="1">
              <a:spLocks noChangeArrowheads="1"/>
            </p:cNvSpPr>
            <p:nvPr/>
          </p:nvSpPr>
          <p:spPr bwMode="auto">
            <a:xfrm>
              <a:off x="1447800" y="2089150"/>
              <a:ext cx="1143000" cy="1015663"/>
            </a:xfrm>
            <a:prstGeom prst="rect">
              <a:avLst/>
            </a:prstGeom>
            <a:noFill/>
            <a:ln w="9525">
              <a:noFill/>
              <a:miter lim="800000"/>
              <a:headEnd/>
              <a:tailEnd/>
            </a:ln>
          </p:spPr>
          <p:txBody>
            <a:bodyPr wrap="square">
              <a:spAutoFit/>
            </a:bodyPr>
            <a:lstStyle/>
            <a:p>
              <a:r>
                <a:rPr lang="en-US" sz="1200" dirty="0"/>
                <a:t>2. …air pushes the hinged valve open and the air </a:t>
              </a:r>
              <a:r>
                <a:rPr lang="en-US" sz="1200" dirty="0" smtClean="0"/>
                <a:t>is sucked </a:t>
              </a:r>
              <a:r>
                <a:rPr lang="en-US" sz="1200" dirty="0"/>
                <a:t>inside</a:t>
              </a:r>
            </a:p>
          </p:txBody>
        </p:sp>
        <p:sp>
          <p:nvSpPr>
            <p:cNvPr id="14" name="Text Box 35"/>
            <p:cNvSpPr txBox="1">
              <a:spLocks noChangeArrowheads="1"/>
            </p:cNvSpPr>
            <p:nvPr/>
          </p:nvSpPr>
          <p:spPr bwMode="auto">
            <a:xfrm>
              <a:off x="1981200" y="3962400"/>
              <a:ext cx="3200400" cy="276999"/>
            </a:xfrm>
            <a:prstGeom prst="rect">
              <a:avLst/>
            </a:prstGeom>
            <a:noFill/>
            <a:ln w="9525">
              <a:noFill/>
              <a:miter lim="800000"/>
              <a:headEnd/>
              <a:tailEnd/>
            </a:ln>
          </p:spPr>
          <p:txBody>
            <a:bodyPr wrap="square">
              <a:spAutoFit/>
            </a:bodyPr>
            <a:lstStyle/>
            <a:p>
              <a:r>
                <a:rPr lang="en-US" sz="1200" dirty="0"/>
                <a:t>1. As the handles of the bellows are separated…</a:t>
              </a:r>
            </a:p>
          </p:txBody>
        </p:sp>
        <p:sp>
          <p:nvSpPr>
            <p:cNvPr id="61" name="Arc 60"/>
            <p:cNvSpPr/>
            <p:nvPr/>
          </p:nvSpPr>
          <p:spPr>
            <a:xfrm rot="6811125">
              <a:off x="2693024" y="1700112"/>
              <a:ext cx="537786" cy="741640"/>
            </a:xfrm>
            <a:prstGeom prst="arc">
              <a:avLst>
                <a:gd name="adj1" fmla="val 15828075"/>
                <a:gd name="adj2" fmla="val 1043591"/>
              </a:avLst>
            </a:prstGeom>
            <a:ln w="28575">
              <a:solidFill>
                <a:srgbClr val="0066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Rectangle 63"/>
            <p:cNvSpPr/>
            <p:nvPr/>
          </p:nvSpPr>
          <p:spPr>
            <a:xfrm>
              <a:off x="1219200" y="1143000"/>
              <a:ext cx="43434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Slide Number Placeholder 37"/>
          <p:cNvSpPr>
            <a:spLocks noGrp="1"/>
          </p:cNvSpPr>
          <p:nvPr>
            <p:ph type="sldNum" sz="quarter" idx="12"/>
          </p:nvPr>
        </p:nvSpPr>
        <p:spPr/>
        <p:txBody>
          <a:bodyPr/>
          <a:lstStyle/>
          <a:p>
            <a:fld id="{05B9BF9F-90B4-4689-A864-5F68210EABDC}" type="slidenum">
              <a:rPr lang="en-US" smtClean="0"/>
              <a:pPr/>
              <a:t>24</a:t>
            </a:fld>
            <a:endParaRPr lang="en-US" dirty="0"/>
          </a:p>
        </p:txBody>
      </p:sp>
      <p:sp>
        <p:nvSpPr>
          <p:cNvPr id="28" name="TextBox 27"/>
          <p:cNvSpPr txBox="1"/>
          <p:nvPr/>
        </p:nvSpPr>
        <p:spPr>
          <a:xfrm>
            <a:off x="1066801" y="8229600"/>
            <a:ext cx="5410199" cy="646331"/>
          </a:xfrm>
          <a:prstGeom prst="rect">
            <a:avLst/>
          </a:prstGeom>
          <a:noFill/>
        </p:spPr>
        <p:txBody>
          <a:bodyPr wrap="square" rtlCol="0">
            <a:spAutoFit/>
          </a:bodyPr>
          <a:lstStyle/>
          <a:p>
            <a:r>
              <a:rPr lang="en-US" dirty="0" smtClean="0">
                <a:solidFill>
                  <a:srgbClr val="FF0000"/>
                </a:solidFill>
              </a:rPr>
              <a:t>Note: see how the brevity of text with images is easy to understand  </a:t>
            </a:r>
            <a:r>
              <a:rPr lang="en-US" i="1" dirty="0" smtClean="0">
                <a:solidFill>
                  <a:srgbClr val="FF0000"/>
                </a:solidFill>
              </a:rPr>
              <a:t>(rather than volumes of text)</a:t>
            </a:r>
            <a:endParaRPr lang="en-US" i="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2222500"/>
            <a:ext cx="6858000" cy="9779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cap="none" normalizeH="0" baseline="0" dirty="0" smtClean="0">
                <a:ln>
                  <a:noFill/>
                </a:ln>
                <a:solidFill>
                  <a:srgbClr val="FFFFFF"/>
                </a:solidFill>
                <a:effectLst/>
                <a:latin typeface="Calibri" pitchFamily="34" charset="0"/>
              </a:rPr>
              <a:t>Read and understand the following safety instructions prior to beginning operations</a:t>
            </a:r>
            <a:endParaRPr kumimoji="0" lang="en-US" sz="2400" b="1" i="0" u="none" cap="none" normalizeH="0" baseline="0" dirty="0" smtClean="0">
              <a:ln>
                <a:noFill/>
              </a:ln>
              <a:solidFill>
                <a:schemeClr val="tx1"/>
              </a:solidFill>
              <a:effectLst/>
              <a:latin typeface="Arial" pitchFamily="34" charset="0"/>
            </a:endParaRPr>
          </a:p>
        </p:txBody>
      </p:sp>
      <p:sp>
        <p:nvSpPr>
          <p:cNvPr id="16387" name="Text Box 3"/>
          <p:cNvSpPr txBox="1">
            <a:spLocks noChangeArrowheads="1"/>
          </p:cNvSpPr>
          <p:nvPr/>
        </p:nvSpPr>
        <p:spPr bwMode="auto">
          <a:xfrm>
            <a:off x="0" y="4483100"/>
            <a:ext cx="6362700" cy="1676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690563" marR="0" lvl="1" indent="-2333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b="0" i="0" u="none" cap="none" normalizeH="0" baseline="0" dirty="0" smtClean="0">
                <a:ln>
                  <a:noFill/>
                </a:ln>
                <a:solidFill>
                  <a:schemeClr val="tx1"/>
                </a:solidFill>
                <a:effectLst/>
              </a:rPr>
              <a:t>Never…</a:t>
            </a:r>
          </a:p>
          <a:p>
            <a:pPr marL="690563" marR="0" lvl="0" indent="-2333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b="0" i="0" u="none" cap="none" normalizeH="0" baseline="0" dirty="0" smtClean="0">
                <a:ln>
                  <a:noFill/>
                </a:ln>
                <a:solidFill>
                  <a:schemeClr val="tx1"/>
                </a:solidFill>
                <a:effectLst/>
              </a:rPr>
              <a:t>Read and perform…</a:t>
            </a:r>
          </a:p>
          <a:p>
            <a:pPr marL="690563" marR="0" lvl="0" indent="-2333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b="0" i="0" u="none" cap="none" normalizeH="0" baseline="0" dirty="0" smtClean="0">
                <a:ln>
                  <a:noFill/>
                </a:ln>
                <a:solidFill>
                  <a:schemeClr val="tx1"/>
                </a:solidFill>
                <a:effectLst/>
              </a:rPr>
              <a:t>Never place…</a:t>
            </a:r>
          </a:p>
          <a:p>
            <a:pPr marL="690563" marR="0" lvl="0" indent="-2333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b="0" i="0" u="none" cap="none" normalizeH="0" baseline="0" dirty="0" smtClean="0">
                <a:ln>
                  <a:noFill/>
                </a:ln>
                <a:solidFill>
                  <a:schemeClr val="tx1"/>
                </a:solidFill>
                <a:effectLst/>
              </a:rPr>
              <a:t>Never try to circumvent…</a:t>
            </a:r>
          </a:p>
        </p:txBody>
      </p:sp>
      <p:pic>
        <p:nvPicPr>
          <p:cNvPr id="6" name="Picture 5" descr="View Details"/>
          <p:cNvPicPr>
            <a:picLocks noChangeAspect="1" noChangeArrowheads="1"/>
          </p:cNvPicPr>
          <p:nvPr/>
        </p:nvPicPr>
        <p:blipFill>
          <a:blip r:embed="rId2" cstate="print"/>
          <a:srcRect/>
          <a:stretch>
            <a:fillRect/>
          </a:stretch>
        </p:blipFill>
        <p:spPr bwMode="auto">
          <a:xfrm>
            <a:off x="304800" y="6464300"/>
            <a:ext cx="657225" cy="619125"/>
          </a:xfrm>
          <a:prstGeom prst="rect">
            <a:avLst/>
          </a:prstGeom>
          <a:noFill/>
        </p:spPr>
      </p:pic>
      <p:sp>
        <p:nvSpPr>
          <p:cNvPr id="7" name="Rectangle 4"/>
          <p:cNvSpPr>
            <a:spLocks noChangeArrowheads="1"/>
          </p:cNvSpPr>
          <p:nvPr/>
        </p:nvSpPr>
        <p:spPr bwMode="auto">
          <a:xfrm>
            <a:off x="990600" y="6540500"/>
            <a:ext cx="533400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cap="none" normalizeH="0" baseline="0" dirty="0" smtClean="0">
                <a:ln>
                  <a:noFill/>
                </a:ln>
                <a:solidFill>
                  <a:schemeClr val="tx1"/>
                </a:solidFill>
                <a:effectLst/>
                <a:latin typeface="Arial" pitchFamily="34" charset="0"/>
                <a:ea typeface="Times New Roman" pitchFamily="18" charset="0"/>
                <a:cs typeface="Arial" pitchFamily="34" charset="0"/>
              </a:rPr>
              <a:t>Emergency Procedures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cap="none" normalizeH="0" baseline="0" dirty="0" smtClean="0">
                <a:ln>
                  <a:noFill/>
                </a:ln>
                <a:solidFill>
                  <a:schemeClr val="tx1"/>
                </a:solidFill>
                <a:effectLst/>
                <a:latin typeface="Verdana" pitchFamily="34" charset="0"/>
                <a:ea typeface="Times New Roman" pitchFamily="18" charset="0"/>
                <a:cs typeface="Courier New" pitchFamily="49" charset="0"/>
              </a:rPr>
              <a:t>E</a:t>
            </a:r>
            <a:r>
              <a:rPr kumimoji="0" lang="en-US" sz="1200" b="0" i="0" u="none" cap="none" normalizeH="0" baseline="0" dirty="0" smtClean="0">
                <a:ln>
                  <a:noFill/>
                </a:ln>
                <a:solidFill>
                  <a:schemeClr val="tx1"/>
                </a:solidFill>
                <a:effectLst/>
                <a:latin typeface="Arial" pitchFamily="34" charset="0"/>
                <a:ea typeface="Times New Roman" pitchFamily="18" charset="0"/>
                <a:cs typeface="Arial" pitchFamily="34" charset="0"/>
              </a:rPr>
              <a:t>nsure that the stop button is operational before commencing operations (part of the safety check).  In case of fire, equipment failure, injury, and all other emergencies, </a:t>
            </a:r>
            <a:r>
              <a:rPr kumimoji="0" lang="en-US" sz="1200" b="1" i="0" u="none" cap="none" normalizeH="0" baseline="0" dirty="0" smtClean="0">
                <a:ln>
                  <a:noFill/>
                </a:ln>
                <a:solidFill>
                  <a:schemeClr val="tx1"/>
                </a:solidFill>
                <a:effectLst/>
                <a:latin typeface="Arial" pitchFamily="34" charset="0"/>
                <a:ea typeface="Times New Roman" pitchFamily="18" charset="0"/>
                <a:cs typeface="Arial" pitchFamily="34" charset="0"/>
              </a:rPr>
              <a:t>push the stop button or step onto one of the safety pads before you do anything else</a:t>
            </a:r>
            <a:r>
              <a:rPr kumimoji="0" lang="en-US" sz="1200" b="0" i="0" u="non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cap="none" normalizeH="0" baseline="0" dirty="0" smtClean="0">
                <a:ln>
                  <a:noFill/>
                </a:ln>
                <a:solidFill>
                  <a:schemeClr val="tx1"/>
                </a:solidFill>
                <a:effectLst/>
                <a:latin typeface="Arial" pitchFamily="34" charset="0"/>
                <a:ea typeface="Times New Roman" pitchFamily="18" charset="0"/>
                <a:cs typeface="Arial" pitchFamily="34" charset="0"/>
              </a:rPr>
              <a:t>Then contact</a:t>
            </a:r>
            <a:r>
              <a:rPr kumimoji="0" lang="en-US" sz="1200" b="1" i="0" u="non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cap="none" normalizeH="0" baseline="0" dirty="0" smtClean="0">
                <a:ln>
                  <a:noFill/>
                </a:ln>
                <a:solidFill>
                  <a:schemeClr val="tx1"/>
                </a:solidFill>
                <a:effectLst/>
                <a:latin typeface="Arial" pitchFamily="34" charset="0"/>
                <a:ea typeface="Times New Roman" pitchFamily="18" charset="0"/>
                <a:cs typeface="Arial" pitchFamily="34" charset="0"/>
              </a:rPr>
              <a:t>your supervisor.</a:t>
            </a:r>
            <a:endParaRPr kumimoji="0" lang="en-US" sz="800" b="0" i="0" u="non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cap="none" normalizeH="0" baseline="0" dirty="0" smtClean="0">
              <a:ln>
                <a:noFill/>
              </a:ln>
              <a:solidFill>
                <a:schemeClr val="tx1"/>
              </a:solidFill>
              <a:effectLst/>
              <a:latin typeface="Arial" pitchFamily="34" charset="0"/>
            </a:endParaRPr>
          </a:p>
        </p:txBody>
      </p:sp>
      <p:sp>
        <p:nvSpPr>
          <p:cNvPr id="9" name="Rectangle 1"/>
          <p:cNvSpPr>
            <a:spLocks noChangeArrowheads="1"/>
          </p:cNvSpPr>
          <p:nvPr/>
        </p:nvSpPr>
        <p:spPr bwMode="auto">
          <a:xfrm>
            <a:off x="0" y="162580"/>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tab pos="342900" algn="l"/>
              </a:tabLst>
            </a:pPr>
            <a:r>
              <a:rPr kumimoji="0" lang="en-US" sz="28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Safety</a:t>
            </a:r>
            <a:r>
              <a:rPr lang="en-US" sz="2800" b="1" dirty="0" smtClean="0">
                <a:solidFill>
                  <a:schemeClr val="tx2"/>
                </a:solidFill>
                <a:latin typeface="Arial" pitchFamily="34" charset="0"/>
                <a:ea typeface="Times New Roman" pitchFamily="18" charset="0"/>
                <a:cs typeface="Arial" pitchFamily="34" charset="0"/>
              </a:rPr>
              <a:t> Issues</a:t>
            </a:r>
            <a:endParaRPr kumimoji="0" lang="en-US" sz="4000" i="0" u="none" strike="noStrike" cap="none" normalizeH="0" baseline="0" dirty="0" smtClean="0">
              <a:ln>
                <a:noFill/>
              </a:ln>
              <a:solidFill>
                <a:schemeClr val="tx2"/>
              </a:solidFill>
              <a:effectLst/>
              <a:latin typeface="Arial" pitchFamily="34" charset="0"/>
            </a:endParaRPr>
          </a:p>
        </p:txBody>
      </p:sp>
      <p:sp>
        <p:nvSpPr>
          <p:cNvPr id="12" name="Slide Number Placeholder 11"/>
          <p:cNvSpPr>
            <a:spLocks noGrp="1"/>
          </p:cNvSpPr>
          <p:nvPr>
            <p:ph type="sldNum" sz="quarter" idx="12"/>
          </p:nvPr>
        </p:nvSpPr>
        <p:spPr/>
        <p:txBody>
          <a:bodyPr/>
          <a:lstStyle/>
          <a:p>
            <a:fld id="{05B9BF9F-90B4-4689-A864-5F68210EABDC}" type="slidenum">
              <a:rPr lang="en-US" smtClean="0"/>
              <a:pPr/>
              <a:t>25</a:t>
            </a:fld>
            <a:endParaRPr lang="en-US" dirty="0"/>
          </a:p>
        </p:txBody>
      </p:sp>
      <p:grpSp>
        <p:nvGrpSpPr>
          <p:cNvPr id="10" name="Group 53"/>
          <p:cNvGrpSpPr/>
          <p:nvPr/>
        </p:nvGrpSpPr>
        <p:grpSpPr>
          <a:xfrm>
            <a:off x="152400" y="3416300"/>
            <a:ext cx="838200" cy="782638"/>
            <a:chOff x="2819400" y="3505200"/>
            <a:chExt cx="3863975" cy="3373438"/>
          </a:xfrm>
        </p:grpSpPr>
        <p:sp>
          <p:nvSpPr>
            <p:cNvPr id="11" name="AutoShape 14"/>
            <p:cNvSpPr>
              <a:spLocks noChangeAspect="1" noChangeArrowheads="1" noTextEdit="1"/>
            </p:cNvSpPr>
            <p:nvPr/>
          </p:nvSpPr>
          <p:spPr bwMode="auto">
            <a:xfrm>
              <a:off x="2819400" y="3505200"/>
              <a:ext cx="3863975" cy="3373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p:cNvSpPr>
            <p:nvPr/>
          </p:nvSpPr>
          <p:spPr bwMode="auto">
            <a:xfrm>
              <a:off x="2824163" y="3509963"/>
              <a:ext cx="3854450" cy="3363913"/>
            </a:xfrm>
            <a:custGeom>
              <a:avLst/>
              <a:gdLst/>
              <a:ahLst/>
              <a:cxnLst>
                <a:cxn ang="0">
                  <a:pos x="2654" y="4085"/>
                </a:cxn>
                <a:cxn ang="0">
                  <a:pos x="2631" y="4120"/>
                </a:cxn>
                <a:cxn ang="0">
                  <a:pos x="2607" y="4151"/>
                </a:cxn>
                <a:cxn ang="0">
                  <a:pos x="2580" y="4177"/>
                </a:cxn>
                <a:cxn ang="0">
                  <a:pos x="2552" y="4199"/>
                </a:cxn>
                <a:cxn ang="0">
                  <a:pos x="2524" y="4215"/>
                </a:cxn>
                <a:cxn ang="0">
                  <a:pos x="2494" y="4228"/>
                </a:cxn>
                <a:cxn ang="0">
                  <a:pos x="2463" y="4235"/>
                </a:cxn>
                <a:cxn ang="0">
                  <a:pos x="2433" y="4237"/>
                </a:cxn>
                <a:cxn ang="0">
                  <a:pos x="2404" y="4235"/>
                </a:cxn>
                <a:cxn ang="0">
                  <a:pos x="2373" y="4228"/>
                </a:cxn>
                <a:cxn ang="0">
                  <a:pos x="2343" y="4215"/>
                </a:cxn>
                <a:cxn ang="0">
                  <a:pos x="2314" y="4199"/>
                </a:cxn>
                <a:cxn ang="0">
                  <a:pos x="2286" y="4177"/>
                </a:cxn>
                <a:cxn ang="0">
                  <a:pos x="2260" y="4151"/>
                </a:cxn>
                <a:cxn ang="0">
                  <a:pos x="2236" y="4120"/>
                </a:cxn>
                <a:cxn ang="0">
                  <a:pos x="2213" y="4085"/>
                </a:cxn>
                <a:cxn ang="0">
                  <a:pos x="30" y="340"/>
                </a:cxn>
                <a:cxn ang="0">
                  <a:pos x="4" y="264"/>
                </a:cxn>
                <a:cxn ang="0">
                  <a:pos x="0" y="196"/>
                </a:cxn>
                <a:cxn ang="0">
                  <a:pos x="14" y="136"/>
                </a:cxn>
                <a:cxn ang="0">
                  <a:pos x="46" y="84"/>
                </a:cxn>
                <a:cxn ang="0">
                  <a:pos x="94" y="44"/>
                </a:cxn>
                <a:cxn ang="0">
                  <a:pos x="160" y="15"/>
                </a:cxn>
                <a:cxn ang="0">
                  <a:pos x="239" y="1"/>
                </a:cxn>
                <a:cxn ang="0">
                  <a:pos x="4561" y="0"/>
                </a:cxn>
                <a:cxn ang="0">
                  <a:pos x="4655" y="7"/>
                </a:cxn>
                <a:cxn ang="0">
                  <a:pos x="4732" y="27"/>
                </a:cxn>
                <a:cxn ang="0">
                  <a:pos x="4791" y="62"/>
                </a:cxn>
                <a:cxn ang="0">
                  <a:pos x="4831" y="107"/>
                </a:cxn>
                <a:cxn ang="0">
                  <a:pos x="4853" y="163"/>
                </a:cxn>
                <a:cxn ang="0">
                  <a:pos x="4854" y="229"/>
                </a:cxn>
                <a:cxn ang="0">
                  <a:pos x="4838" y="303"/>
                </a:cxn>
                <a:cxn ang="0">
                  <a:pos x="4800" y="382"/>
                </a:cxn>
              </a:cxnLst>
              <a:rect l="0" t="0" r="r" b="b"/>
              <a:pathLst>
                <a:path w="4855" h="4237">
                  <a:moveTo>
                    <a:pt x="4800" y="382"/>
                  </a:moveTo>
                  <a:lnTo>
                    <a:pt x="2654" y="4085"/>
                  </a:lnTo>
                  <a:lnTo>
                    <a:pt x="2642" y="4103"/>
                  </a:lnTo>
                  <a:lnTo>
                    <a:pt x="2631" y="4120"/>
                  </a:lnTo>
                  <a:lnTo>
                    <a:pt x="2619" y="4137"/>
                  </a:lnTo>
                  <a:lnTo>
                    <a:pt x="2607" y="4151"/>
                  </a:lnTo>
                  <a:lnTo>
                    <a:pt x="2594" y="4165"/>
                  </a:lnTo>
                  <a:lnTo>
                    <a:pt x="2580" y="4177"/>
                  </a:lnTo>
                  <a:lnTo>
                    <a:pt x="2566" y="4189"/>
                  </a:lnTo>
                  <a:lnTo>
                    <a:pt x="2552" y="4199"/>
                  </a:lnTo>
                  <a:lnTo>
                    <a:pt x="2539" y="4208"/>
                  </a:lnTo>
                  <a:lnTo>
                    <a:pt x="2524" y="4215"/>
                  </a:lnTo>
                  <a:lnTo>
                    <a:pt x="2509" y="4222"/>
                  </a:lnTo>
                  <a:lnTo>
                    <a:pt x="2494" y="4228"/>
                  </a:lnTo>
                  <a:lnTo>
                    <a:pt x="2479" y="4231"/>
                  </a:lnTo>
                  <a:lnTo>
                    <a:pt x="2463" y="4235"/>
                  </a:lnTo>
                  <a:lnTo>
                    <a:pt x="2448" y="4237"/>
                  </a:lnTo>
                  <a:lnTo>
                    <a:pt x="2433" y="4237"/>
                  </a:lnTo>
                  <a:lnTo>
                    <a:pt x="2419" y="4237"/>
                  </a:lnTo>
                  <a:lnTo>
                    <a:pt x="2404" y="4235"/>
                  </a:lnTo>
                  <a:lnTo>
                    <a:pt x="2388" y="4231"/>
                  </a:lnTo>
                  <a:lnTo>
                    <a:pt x="2373" y="4228"/>
                  </a:lnTo>
                  <a:lnTo>
                    <a:pt x="2358" y="4222"/>
                  </a:lnTo>
                  <a:lnTo>
                    <a:pt x="2343" y="4215"/>
                  </a:lnTo>
                  <a:lnTo>
                    <a:pt x="2328" y="4208"/>
                  </a:lnTo>
                  <a:lnTo>
                    <a:pt x="2314" y="4199"/>
                  </a:lnTo>
                  <a:lnTo>
                    <a:pt x="2300" y="4189"/>
                  </a:lnTo>
                  <a:lnTo>
                    <a:pt x="2286" y="4177"/>
                  </a:lnTo>
                  <a:lnTo>
                    <a:pt x="2272" y="4165"/>
                  </a:lnTo>
                  <a:lnTo>
                    <a:pt x="2260" y="4151"/>
                  </a:lnTo>
                  <a:lnTo>
                    <a:pt x="2247" y="4137"/>
                  </a:lnTo>
                  <a:lnTo>
                    <a:pt x="2236" y="4120"/>
                  </a:lnTo>
                  <a:lnTo>
                    <a:pt x="2224" y="4103"/>
                  </a:lnTo>
                  <a:lnTo>
                    <a:pt x="2213" y="4085"/>
                  </a:lnTo>
                  <a:lnTo>
                    <a:pt x="50" y="379"/>
                  </a:lnTo>
                  <a:lnTo>
                    <a:pt x="30" y="340"/>
                  </a:lnTo>
                  <a:lnTo>
                    <a:pt x="15" y="300"/>
                  </a:lnTo>
                  <a:lnTo>
                    <a:pt x="4" y="264"/>
                  </a:lnTo>
                  <a:lnTo>
                    <a:pt x="0" y="229"/>
                  </a:lnTo>
                  <a:lnTo>
                    <a:pt x="0" y="196"/>
                  </a:lnTo>
                  <a:lnTo>
                    <a:pt x="4" y="165"/>
                  </a:lnTo>
                  <a:lnTo>
                    <a:pt x="14" y="136"/>
                  </a:lnTo>
                  <a:lnTo>
                    <a:pt x="27" y="108"/>
                  </a:lnTo>
                  <a:lnTo>
                    <a:pt x="46" y="84"/>
                  </a:lnTo>
                  <a:lnTo>
                    <a:pt x="68" y="63"/>
                  </a:lnTo>
                  <a:lnTo>
                    <a:pt x="94" y="44"/>
                  </a:lnTo>
                  <a:lnTo>
                    <a:pt x="125" y="27"/>
                  </a:lnTo>
                  <a:lnTo>
                    <a:pt x="160" y="15"/>
                  </a:lnTo>
                  <a:lnTo>
                    <a:pt x="198" y="7"/>
                  </a:lnTo>
                  <a:lnTo>
                    <a:pt x="239" y="1"/>
                  </a:lnTo>
                  <a:lnTo>
                    <a:pt x="285" y="0"/>
                  </a:lnTo>
                  <a:lnTo>
                    <a:pt x="4561" y="0"/>
                  </a:lnTo>
                  <a:lnTo>
                    <a:pt x="4611" y="1"/>
                  </a:lnTo>
                  <a:lnTo>
                    <a:pt x="4655" y="7"/>
                  </a:lnTo>
                  <a:lnTo>
                    <a:pt x="4695" y="15"/>
                  </a:lnTo>
                  <a:lnTo>
                    <a:pt x="4732" y="27"/>
                  </a:lnTo>
                  <a:lnTo>
                    <a:pt x="4763" y="44"/>
                  </a:lnTo>
                  <a:lnTo>
                    <a:pt x="4791" y="62"/>
                  </a:lnTo>
                  <a:lnTo>
                    <a:pt x="4814" y="83"/>
                  </a:lnTo>
                  <a:lnTo>
                    <a:pt x="4831" y="107"/>
                  </a:lnTo>
                  <a:lnTo>
                    <a:pt x="4844" y="135"/>
                  </a:lnTo>
                  <a:lnTo>
                    <a:pt x="4853" y="163"/>
                  </a:lnTo>
                  <a:lnTo>
                    <a:pt x="4855" y="196"/>
                  </a:lnTo>
                  <a:lnTo>
                    <a:pt x="4854" y="229"/>
                  </a:lnTo>
                  <a:lnTo>
                    <a:pt x="4848" y="265"/>
                  </a:lnTo>
                  <a:lnTo>
                    <a:pt x="4838" y="303"/>
                  </a:lnTo>
                  <a:lnTo>
                    <a:pt x="4821" y="342"/>
                  </a:lnTo>
                  <a:lnTo>
                    <a:pt x="4800" y="3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4926013" y="3811588"/>
              <a:ext cx="1711325" cy="2943225"/>
            </a:xfrm>
            <a:custGeom>
              <a:avLst/>
              <a:gdLst/>
              <a:ahLst/>
              <a:cxnLst>
                <a:cxn ang="0">
                  <a:pos x="12" y="3707"/>
                </a:cxn>
                <a:cxn ang="0">
                  <a:pos x="12" y="3707"/>
                </a:cxn>
                <a:cxn ang="0">
                  <a:pos x="2156" y="6"/>
                </a:cxn>
                <a:cxn ang="0">
                  <a:pos x="2146" y="0"/>
                </a:cxn>
                <a:cxn ang="0">
                  <a:pos x="0" y="3702"/>
                </a:cxn>
                <a:cxn ang="0">
                  <a:pos x="0" y="3702"/>
                </a:cxn>
                <a:cxn ang="0">
                  <a:pos x="12" y="3707"/>
                </a:cxn>
              </a:cxnLst>
              <a:rect l="0" t="0" r="r" b="b"/>
              <a:pathLst>
                <a:path w="2156" h="3707">
                  <a:moveTo>
                    <a:pt x="12" y="3707"/>
                  </a:moveTo>
                  <a:lnTo>
                    <a:pt x="12" y="3707"/>
                  </a:lnTo>
                  <a:lnTo>
                    <a:pt x="2156" y="6"/>
                  </a:lnTo>
                  <a:lnTo>
                    <a:pt x="2146" y="0"/>
                  </a:lnTo>
                  <a:lnTo>
                    <a:pt x="0" y="3702"/>
                  </a:lnTo>
                  <a:lnTo>
                    <a:pt x="0" y="3702"/>
                  </a:lnTo>
                  <a:lnTo>
                    <a:pt x="12" y="3707"/>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p:nvSpPr>
          <p:spPr bwMode="auto">
            <a:xfrm>
              <a:off x="4575175" y="6750050"/>
              <a:ext cx="360363" cy="128588"/>
            </a:xfrm>
            <a:custGeom>
              <a:avLst/>
              <a:gdLst/>
              <a:ahLst/>
              <a:cxnLst>
                <a:cxn ang="0">
                  <a:pos x="0" y="5"/>
                </a:cxn>
                <a:cxn ang="0">
                  <a:pos x="23" y="42"/>
                </a:cxn>
                <a:cxn ang="0">
                  <a:pos x="48" y="73"/>
                </a:cxn>
                <a:cxn ang="0">
                  <a:pos x="75" y="100"/>
                </a:cxn>
                <a:cxn ang="0">
                  <a:pos x="104" y="123"/>
                </a:cxn>
                <a:cxn ang="0">
                  <a:pos x="133" y="139"/>
                </a:cxn>
                <a:cxn ang="0">
                  <a:pos x="163" y="152"/>
                </a:cxn>
                <a:cxn ang="0">
                  <a:pos x="196" y="159"/>
                </a:cxn>
                <a:cxn ang="0">
                  <a:pos x="226" y="162"/>
                </a:cxn>
                <a:cxn ang="0">
                  <a:pos x="257" y="159"/>
                </a:cxn>
                <a:cxn ang="0">
                  <a:pos x="289" y="152"/>
                </a:cxn>
                <a:cxn ang="0">
                  <a:pos x="319" y="139"/>
                </a:cxn>
                <a:cxn ang="0">
                  <a:pos x="349" y="123"/>
                </a:cxn>
                <a:cxn ang="0">
                  <a:pos x="378" y="100"/>
                </a:cxn>
                <a:cxn ang="0">
                  <a:pos x="404" y="73"/>
                </a:cxn>
                <a:cxn ang="0">
                  <a:pos x="429" y="42"/>
                </a:cxn>
                <a:cxn ang="0">
                  <a:pos x="453" y="5"/>
                </a:cxn>
                <a:cxn ang="0">
                  <a:pos x="431" y="18"/>
                </a:cxn>
                <a:cxn ang="0">
                  <a:pos x="408" y="50"/>
                </a:cxn>
                <a:cxn ang="0">
                  <a:pos x="382" y="79"/>
                </a:cxn>
                <a:cxn ang="0">
                  <a:pos x="356" y="102"/>
                </a:cxn>
                <a:cxn ang="0">
                  <a:pos x="328" y="121"/>
                </a:cxn>
                <a:cxn ang="0">
                  <a:pos x="299" y="134"/>
                </a:cxn>
                <a:cxn ang="0">
                  <a:pos x="271" y="144"/>
                </a:cxn>
                <a:cxn ang="0">
                  <a:pos x="239" y="148"/>
                </a:cxn>
                <a:cxn ang="0">
                  <a:pos x="213" y="148"/>
                </a:cxn>
                <a:cxn ang="0">
                  <a:pos x="182" y="144"/>
                </a:cxn>
                <a:cxn ang="0">
                  <a:pos x="154" y="134"/>
                </a:cxn>
                <a:cxn ang="0">
                  <a:pos x="124" y="121"/>
                </a:cxn>
                <a:cxn ang="0">
                  <a:pos x="97" y="102"/>
                </a:cxn>
                <a:cxn ang="0">
                  <a:pos x="70" y="79"/>
                </a:cxn>
                <a:cxn ang="0">
                  <a:pos x="45" y="50"/>
                </a:cxn>
                <a:cxn ang="0">
                  <a:pos x="22" y="18"/>
                </a:cxn>
                <a:cxn ang="0">
                  <a:pos x="11" y="0"/>
                </a:cxn>
              </a:cxnLst>
              <a:rect l="0" t="0" r="r" b="b"/>
              <a:pathLst>
                <a:path w="453" h="162">
                  <a:moveTo>
                    <a:pt x="0" y="5"/>
                  </a:moveTo>
                  <a:lnTo>
                    <a:pt x="0" y="5"/>
                  </a:lnTo>
                  <a:lnTo>
                    <a:pt x="11" y="24"/>
                  </a:lnTo>
                  <a:lnTo>
                    <a:pt x="23" y="42"/>
                  </a:lnTo>
                  <a:lnTo>
                    <a:pt x="36" y="58"/>
                  </a:lnTo>
                  <a:lnTo>
                    <a:pt x="48" y="73"/>
                  </a:lnTo>
                  <a:lnTo>
                    <a:pt x="61" y="87"/>
                  </a:lnTo>
                  <a:lnTo>
                    <a:pt x="75" y="100"/>
                  </a:lnTo>
                  <a:lnTo>
                    <a:pt x="89" y="112"/>
                  </a:lnTo>
                  <a:lnTo>
                    <a:pt x="104" y="123"/>
                  </a:lnTo>
                  <a:lnTo>
                    <a:pt x="118" y="132"/>
                  </a:lnTo>
                  <a:lnTo>
                    <a:pt x="133" y="139"/>
                  </a:lnTo>
                  <a:lnTo>
                    <a:pt x="148" y="146"/>
                  </a:lnTo>
                  <a:lnTo>
                    <a:pt x="163" y="152"/>
                  </a:lnTo>
                  <a:lnTo>
                    <a:pt x="180" y="156"/>
                  </a:lnTo>
                  <a:lnTo>
                    <a:pt x="196" y="159"/>
                  </a:lnTo>
                  <a:lnTo>
                    <a:pt x="212" y="161"/>
                  </a:lnTo>
                  <a:lnTo>
                    <a:pt x="226" y="162"/>
                  </a:lnTo>
                  <a:lnTo>
                    <a:pt x="241" y="161"/>
                  </a:lnTo>
                  <a:lnTo>
                    <a:pt x="257" y="159"/>
                  </a:lnTo>
                  <a:lnTo>
                    <a:pt x="273" y="156"/>
                  </a:lnTo>
                  <a:lnTo>
                    <a:pt x="289" y="152"/>
                  </a:lnTo>
                  <a:lnTo>
                    <a:pt x="304" y="146"/>
                  </a:lnTo>
                  <a:lnTo>
                    <a:pt x="319" y="139"/>
                  </a:lnTo>
                  <a:lnTo>
                    <a:pt x="334" y="132"/>
                  </a:lnTo>
                  <a:lnTo>
                    <a:pt x="349" y="123"/>
                  </a:lnTo>
                  <a:lnTo>
                    <a:pt x="364" y="112"/>
                  </a:lnTo>
                  <a:lnTo>
                    <a:pt x="378" y="100"/>
                  </a:lnTo>
                  <a:lnTo>
                    <a:pt x="391" y="87"/>
                  </a:lnTo>
                  <a:lnTo>
                    <a:pt x="404" y="73"/>
                  </a:lnTo>
                  <a:lnTo>
                    <a:pt x="417" y="58"/>
                  </a:lnTo>
                  <a:lnTo>
                    <a:pt x="429" y="42"/>
                  </a:lnTo>
                  <a:lnTo>
                    <a:pt x="440" y="24"/>
                  </a:lnTo>
                  <a:lnTo>
                    <a:pt x="453" y="5"/>
                  </a:lnTo>
                  <a:lnTo>
                    <a:pt x="441" y="0"/>
                  </a:lnTo>
                  <a:lnTo>
                    <a:pt x="431" y="18"/>
                  </a:lnTo>
                  <a:lnTo>
                    <a:pt x="419" y="34"/>
                  </a:lnTo>
                  <a:lnTo>
                    <a:pt x="408" y="50"/>
                  </a:lnTo>
                  <a:lnTo>
                    <a:pt x="395" y="65"/>
                  </a:lnTo>
                  <a:lnTo>
                    <a:pt x="382" y="79"/>
                  </a:lnTo>
                  <a:lnTo>
                    <a:pt x="368" y="92"/>
                  </a:lnTo>
                  <a:lnTo>
                    <a:pt x="356" y="102"/>
                  </a:lnTo>
                  <a:lnTo>
                    <a:pt x="341" y="112"/>
                  </a:lnTo>
                  <a:lnTo>
                    <a:pt x="328" y="121"/>
                  </a:lnTo>
                  <a:lnTo>
                    <a:pt x="314" y="129"/>
                  </a:lnTo>
                  <a:lnTo>
                    <a:pt x="299" y="134"/>
                  </a:lnTo>
                  <a:lnTo>
                    <a:pt x="284" y="140"/>
                  </a:lnTo>
                  <a:lnTo>
                    <a:pt x="271" y="144"/>
                  </a:lnTo>
                  <a:lnTo>
                    <a:pt x="254" y="146"/>
                  </a:lnTo>
                  <a:lnTo>
                    <a:pt x="239" y="148"/>
                  </a:lnTo>
                  <a:lnTo>
                    <a:pt x="226" y="149"/>
                  </a:lnTo>
                  <a:lnTo>
                    <a:pt x="213" y="148"/>
                  </a:lnTo>
                  <a:lnTo>
                    <a:pt x="198" y="146"/>
                  </a:lnTo>
                  <a:lnTo>
                    <a:pt x="182" y="144"/>
                  </a:lnTo>
                  <a:lnTo>
                    <a:pt x="168" y="140"/>
                  </a:lnTo>
                  <a:lnTo>
                    <a:pt x="154" y="134"/>
                  </a:lnTo>
                  <a:lnTo>
                    <a:pt x="138" y="129"/>
                  </a:lnTo>
                  <a:lnTo>
                    <a:pt x="124" y="121"/>
                  </a:lnTo>
                  <a:lnTo>
                    <a:pt x="112" y="112"/>
                  </a:lnTo>
                  <a:lnTo>
                    <a:pt x="97" y="102"/>
                  </a:lnTo>
                  <a:lnTo>
                    <a:pt x="84" y="92"/>
                  </a:lnTo>
                  <a:lnTo>
                    <a:pt x="70" y="79"/>
                  </a:lnTo>
                  <a:lnTo>
                    <a:pt x="57" y="65"/>
                  </a:lnTo>
                  <a:lnTo>
                    <a:pt x="45" y="50"/>
                  </a:lnTo>
                  <a:lnTo>
                    <a:pt x="33" y="34"/>
                  </a:lnTo>
                  <a:lnTo>
                    <a:pt x="22" y="18"/>
                  </a:lnTo>
                  <a:lnTo>
                    <a:pt x="11" y="0"/>
                  </a:lnTo>
                  <a:lnTo>
                    <a:pt x="11" y="0"/>
                  </a:lnTo>
                  <a:lnTo>
                    <a:pt x="0" y="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p:nvSpPr>
          <p:spPr bwMode="auto">
            <a:xfrm>
              <a:off x="2859088" y="3808413"/>
              <a:ext cx="1725613" cy="2946400"/>
            </a:xfrm>
            <a:custGeom>
              <a:avLst/>
              <a:gdLst/>
              <a:ahLst/>
              <a:cxnLst>
                <a:cxn ang="0">
                  <a:pos x="0" y="6"/>
                </a:cxn>
                <a:cxn ang="0">
                  <a:pos x="0" y="6"/>
                </a:cxn>
                <a:cxn ang="0">
                  <a:pos x="2162" y="3712"/>
                </a:cxn>
                <a:cxn ang="0">
                  <a:pos x="2173" y="3707"/>
                </a:cxn>
                <a:cxn ang="0">
                  <a:pos x="11" y="0"/>
                </a:cxn>
                <a:cxn ang="0">
                  <a:pos x="11" y="0"/>
                </a:cxn>
                <a:cxn ang="0">
                  <a:pos x="0" y="6"/>
                </a:cxn>
              </a:cxnLst>
              <a:rect l="0" t="0" r="r" b="b"/>
              <a:pathLst>
                <a:path w="2173" h="3712">
                  <a:moveTo>
                    <a:pt x="0" y="6"/>
                  </a:moveTo>
                  <a:lnTo>
                    <a:pt x="0" y="6"/>
                  </a:lnTo>
                  <a:lnTo>
                    <a:pt x="2162" y="3712"/>
                  </a:lnTo>
                  <a:lnTo>
                    <a:pt x="2173" y="3707"/>
                  </a:lnTo>
                  <a:lnTo>
                    <a:pt x="11" y="0"/>
                  </a:lnTo>
                  <a:lnTo>
                    <a:pt x="11" y="0"/>
                  </a:lnTo>
                  <a:lnTo>
                    <a:pt x="0" y="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p:cNvSpPr>
            <p:nvPr/>
          </p:nvSpPr>
          <p:spPr bwMode="auto">
            <a:xfrm>
              <a:off x="2819400" y="3505200"/>
              <a:ext cx="231775" cy="307975"/>
            </a:xfrm>
            <a:custGeom>
              <a:avLst/>
              <a:gdLst/>
              <a:ahLst/>
              <a:cxnLst>
                <a:cxn ang="0">
                  <a:pos x="291" y="0"/>
                </a:cxn>
                <a:cxn ang="0">
                  <a:pos x="291" y="0"/>
                </a:cxn>
                <a:cxn ang="0">
                  <a:pos x="245" y="1"/>
                </a:cxn>
                <a:cxn ang="0">
                  <a:pos x="203" y="6"/>
                </a:cxn>
                <a:cxn ang="0">
                  <a:pos x="164" y="15"/>
                </a:cxn>
                <a:cxn ang="0">
                  <a:pos x="129" y="29"/>
                </a:cxn>
                <a:cxn ang="0">
                  <a:pos x="97" y="44"/>
                </a:cxn>
                <a:cxn ang="0">
                  <a:pos x="70" y="63"/>
                </a:cxn>
                <a:cxn ang="0">
                  <a:pos x="47" y="86"/>
                </a:cxn>
                <a:cxn ang="0">
                  <a:pos x="28" y="112"/>
                </a:cxn>
                <a:cxn ang="0">
                  <a:pos x="14" y="139"/>
                </a:cxn>
                <a:cxn ang="0">
                  <a:pos x="6" y="169"/>
                </a:cxn>
                <a:cxn ang="0">
                  <a:pos x="0" y="202"/>
                </a:cxn>
                <a:cxn ang="0">
                  <a:pos x="0" y="235"/>
                </a:cxn>
                <a:cxn ang="0">
                  <a:pos x="6" y="271"/>
                </a:cxn>
                <a:cxn ang="0">
                  <a:pos x="15" y="309"/>
                </a:cxn>
                <a:cxn ang="0">
                  <a:pos x="30" y="348"/>
                </a:cxn>
                <a:cxn ang="0">
                  <a:pos x="51" y="387"/>
                </a:cxn>
                <a:cxn ang="0">
                  <a:pos x="62" y="381"/>
                </a:cxn>
                <a:cxn ang="0">
                  <a:pos x="41" y="342"/>
                </a:cxn>
                <a:cxn ang="0">
                  <a:pos x="26" y="304"/>
                </a:cxn>
                <a:cxn ang="0">
                  <a:pos x="17" y="268"/>
                </a:cxn>
                <a:cxn ang="0">
                  <a:pos x="12" y="234"/>
                </a:cxn>
                <a:cxn ang="0">
                  <a:pos x="12" y="203"/>
                </a:cxn>
                <a:cxn ang="0">
                  <a:pos x="17" y="172"/>
                </a:cxn>
                <a:cxn ang="0">
                  <a:pos x="25" y="144"/>
                </a:cxn>
                <a:cxn ang="0">
                  <a:pos x="38" y="118"/>
                </a:cxn>
                <a:cxn ang="0">
                  <a:pos x="56" y="94"/>
                </a:cxn>
                <a:cxn ang="0">
                  <a:pos x="77" y="74"/>
                </a:cxn>
                <a:cxn ang="0">
                  <a:pos x="104" y="55"/>
                </a:cxn>
                <a:cxn ang="0">
                  <a:pos x="134" y="39"/>
                </a:cxn>
                <a:cxn ang="0">
                  <a:pos x="167" y="28"/>
                </a:cxn>
                <a:cxn ang="0">
                  <a:pos x="205" y="18"/>
                </a:cxn>
                <a:cxn ang="0">
                  <a:pos x="247" y="13"/>
                </a:cxn>
                <a:cxn ang="0">
                  <a:pos x="291" y="12"/>
                </a:cxn>
                <a:cxn ang="0">
                  <a:pos x="291" y="12"/>
                </a:cxn>
                <a:cxn ang="0">
                  <a:pos x="291" y="0"/>
                </a:cxn>
              </a:cxnLst>
              <a:rect l="0" t="0" r="r" b="b"/>
              <a:pathLst>
                <a:path w="291" h="387">
                  <a:moveTo>
                    <a:pt x="291" y="0"/>
                  </a:moveTo>
                  <a:lnTo>
                    <a:pt x="291" y="0"/>
                  </a:lnTo>
                  <a:lnTo>
                    <a:pt x="245" y="1"/>
                  </a:lnTo>
                  <a:lnTo>
                    <a:pt x="203" y="6"/>
                  </a:lnTo>
                  <a:lnTo>
                    <a:pt x="164" y="15"/>
                  </a:lnTo>
                  <a:lnTo>
                    <a:pt x="129" y="29"/>
                  </a:lnTo>
                  <a:lnTo>
                    <a:pt x="97" y="44"/>
                  </a:lnTo>
                  <a:lnTo>
                    <a:pt x="70" y="63"/>
                  </a:lnTo>
                  <a:lnTo>
                    <a:pt x="47" y="86"/>
                  </a:lnTo>
                  <a:lnTo>
                    <a:pt x="28" y="112"/>
                  </a:lnTo>
                  <a:lnTo>
                    <a:pt x="14" y="139"/>
                  </a:lnTo>
                  <a:lnTo>
                    <a:pt x="6" y="169"/>
                  </a:lnTo>
                  <a:lnTo>
                    <a:pt x="0" y="202"/>
                  </a:lnTo>
                  <a:lnTo>
                    <a:pt x="0" y="235"/>
                  </a:lnTo>
                  <a:lnTo>
                    <a:pt x="6" y="271"/>
                  </a:lnTo>
                  <a:lnTo>
                    <a:pt x="15" y="309"/>
                  </a:lnTo>
                  <a:lnTo>
                    <a:pt x="30" y="348"/>
                  </a:lnTo>
                  <a:lnTo>
                    <a:pt x="51" y="387"/>
                  </a:lnTo>
                  <a:lnTo>
                    <a:pt x="62" y="381"/>
                  </a:lnTo>
                  <a:lnTo>
                    <a:pt x="41" y="342"/>
                  </a:lnTo>
                  <a:lnTo>
                    <a:pt x="26" y="304"/>
                  </a:lnTo>
                  <a:lnTo>
                    <a:pt x="17" y="268"/>
                  </a:lnTo>
                  <a:lnTo>
                    <a:pt x="12" y="234"/>
                  </a:lnTo>
                  <a:lnTo>
                    <a:pt x="12" y="203"/>
                  </a:lnTo>
                  <a:lnTo>
                    <a:pt x="17" y="172"/>
                  </a:lnTo>
                  <a:lnTo>
                    <a:pt x="25" y="144"/>
                  </a:lnTo>
                  <a:lnTo>
                    <a:pt x="38" y="118"/>
                  </a:lnTo>
                  <a:lnTo>
                    <a:pt x="56" y="94"/>
                  </a:lnTo>
                  <a:lnTo>
                    <a:pt x="77" y="74"/>
                  </a:lnTo>
                  <a:lnTo>
                    <a:pt x="104" y="55"/>
                  </a:lnTo>
                  <a:lnTo>
                    <a:pt x="134" y="39"/>
                  </a:lnTo>
                  <a:lnTo>
                    <a:pt x="167" y="28"/>
                  </a:lnTo>
                  <a:lnTo>
                    <a:pt x="205" y="18"/>
                  </a:lnTo>
                  <a:lnTo>
                    <a:pt x="247" y="13"/>
                  </a:lnTo>
                  <a:lnTo>
                    <a:pt x="291" y="12"/>
                  </a:lnTo>
                  <a:lnTo>
                    <a:pt x="291" y="12"/>
                  </a:lnTo>
                  <a:lnTo>
                    <a:pt x="29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p:nvSpPr>
          <p:spPr bwMode="auto">
            <a:xfrm>
              <a:off x="3051175" y="3505200"/>
              <a:ext cx="3394075" cy="9525"/>
            </a:xfrm>
            <a:custGeom>
              <a:avLst/>
              <a:gdLst/>
              <a:ahLst/>
              <a:cxnLst>
                <a:cxn ang="0">
                  <a:pos x="4276" y="0"/>
                </a:cxn>
                <a:cxn ang="0">
                  <a:pos x="4276" y="0"/>
                </a:cxn>
                <a:cxn ang="0">
                  <a:pos x="0" y="0"/>
                </a:cxn>
                <a:cxn ang="0">
                  <a:pos x="0" y="12"/>
                </a:cxn>
                <a:cxn ang="0">
                  <a:pos x="4276" y="12"/>
                </a:cxn>
                <a:cxn ang="0">
                  <a:pos x="4276" y="12"/>
                </a:cxn>
                <a:cxn ang="0">
                  <a:pos x="4276" y="0"/>
                </a:cxn>
              </a:cxnLst>
              <a:rect l="0" t="0" r="r" b="b"/>
              <a:pathLst>
                <a:path w="4276" h="12">
                  <a:moveTo>
                    <a:pt x="4276" y="0"/>
                  </a:moveTo>
                  <a:lnTo>
                    <a:pt x="4276" y="0"/>
                  </a:lnTo>
                  <a:lnTo>
                    <a:pt x="0" y="0"/>
                  </a:lnTo>
                  <a:lnTo>
                    <a:pt x="0" y="12"/>
                  </a:lnTo>
                  <a:lnTo>
                    <a:pt x="4276" y="12"/>
                  </a:lnTo>
                  <a:lnTo>
                    <a:pt x="4276" y="12"/>
                  </a:lnTo>
                  <a:lnTo>
                    <a:pt x="4276"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auto">
            <a:xfrm>
              <a:off x="6445250" y="3505200"/>
              <a:ext cx="238125" cy="311150"/>
            </a:xfrm>
            <a:custGeom>
              <a:avLst/>
              <a:gdLst/>
              <a:ahLst/>
              <a:cxnLst>
                <a:cxn ang="0">
                  <a:pos x="243" y="392"/>
                </a:cxn>
                <a:cxn ang="0">
                  <a:pos x="243" y="392"/>
                </a:cxn>
                <a:cxn ang="0">
                  <a:pos x="265" y="350"/>
                </a:cxn>
                <a:cxn ang="0">
                  <a:pos x="281" y="310"/>
                </a:cxn>
                <a:cxn ang="0">
                  <a:pos x="293" y="272"/>
                </a:cxn>
                <a:cxn ang="0">
                  <a:pos x="300" y="235"/>
                </a:cxn>
                <a:cxn ang="0">
                  <a:pos x="301" y="202"/>
                </a:cxn>
                <a:cxn ang="0">
                  <a:pos x="298" y="168"/>
                </a:cxn>
                <a:cxn ang="0">
                  <a:pos x="288" y="138"/>
                </a:cxn>
                <a:cxn ang="0">
                  <a:pos x="276" y="109"/>
                </a:cxn>
                <a:cxn ang="0">
                  <a:pos x="256" y="84"/>
                </a:cxn>
                <a:cxn ang="0">
                  <a:pos x="233" y="62"/>
                </a:cxn>
                <a:cxn ang="0">
                  <a:pos x="205" y="44"/>
                </a:cxn>
                <a:cxn ang="0">
                  <a:pos x="173" y="28"/>
                </a:cxn>
                <a:cxn ang="0">
                  <a:pos x="136" y="15"/>
                </a:cxn>
                <a:cxn ang="0">
                  <a:pos x="95" y="6"/>
                </a:cxn>
                <a:cxn ang="0">
                  <a:pos x="50" y="1"/>
                </a:cxn>
                <a:cxn ang="0">
                  <a:pos x="0" y="0"/>
                </a:cxn>
                <a:cxn ang="0">
                  <a:pos x="0" y="12"/>
                </a:cxn>
                <a:cxn ang="0">
                  <a:pos x="49" y="13"/>
                </a:cxn>
                <a:cxn ang="0">
                  <a:pos x="93" y="18"/>
                </a:cxn>
                <a:cxn ang="0">
                  <a:pos x="133" y="28"/>
                </a:cxn>
                <a:cxn ang="0">
                  <a:pos x="167" y="39"/>
                </a:cxn>
                <a:cxn ang="0">
                  <a:pos x="198" y="55"/>
                </a:cxn>
                <a:cxn ang="0">
                  <a:pos x="226" y="73"/>
                </a:cxn>
                <a:cxn ang="0">
                  <a:pos x="248" y="93"/>
                </a:cxn>
                <a:cxn ang="0">
                  <a:pos x="264" y="116"/>
                </a:cxn>
                <a:cxn ang="0">
                  <a:pos x="278" y="143"/>
                </a:cxn>
                <a:cxn ang="0">
                  <a:pos x="285" y="171"/>
                </a:cxn>
                <a:cxn ang="0">
                  <a:pos x="288" y="202"/>
                </a:cxn>
                <a:cxn ang="0">
                  <a:pos x="287" y="234"/>
                </a:cxn>
                <a:cxn ang="0">
                  <a:pos x="281" y="270"/>
                </a:cxn>
                <a:cxn ang="0">
                  <a:pos x="271" y="306"/>
                </a:cxn>
                <a:cxn ang="0">
                  <a:pos x="254" y="346"/>
                </a:cxn>
                <a:cxn ang="0">
                  <a:pos x="233" y="386"/>
                </a:cxn>
                <a:cxn ang="0">
                  <a:pos x="233" y="386"/>
                </a:cxn>
                <a:cxn ang="0">
                  <a:pos x="243" y="392"/>
                </a:cxn>
              </a:cxnLst>
              <a:rect l="0" t="0" r="r" b="b"/>
              <a:pathLst>
                <a:path w="301" h="392">
                  <a:moveTo>
                    <a:pt x="243" y="392"/>
                  </a:moveTo>
                  <a:lnTo>
                    <a:pt x="243" y="392"/>
                  </a:lnTo>
                  <a:lnTo>
                    <a:pt x="265" y="350"/>
                  </a:lnTo>
                  <a:lnTo>
                    <a:pt x="281" y="310"/>
                  </a:lnTo>
                  <a:lnTo>
                    <a:pt x="293" y="272"/>
                  </a:lnTo>
                  <a:lnTo>
                    <a:pt x="300" y="235"/>
                  </a:lnTo>
                  <a:lnTo>
                    <a:pt x="301" y="202"/>
                  </a:lnTo>
                  <a:lnTo>
                    <a:pt x="298" y="168"/>
                  </a:lnTo>
                  <a:lnTo>
                    <a:pt x="288" y="138"/>
                  </a:lnTo>
                  <a:lnTo>
                    <a:pt x="276" y="109"/>
                  </a:lnTo>
                  <a:lnTo>
                    <a:pt x="256" y="84"/>
                  </a:lnTo>
                  <a:lnTo>
                    <a:pt x="233" y="62"/>
                  </a:lnTo>
                  <a:lnTo>
                    <a:pt x="205" y="44"/>
                  </a:lnTo>
                  <a:lnTo>
                    <a:pt x="173" y="28"/>
                  </a:lnTo>
                  <a:lnTo>
                    <a:pt x="136" y="15"/>
                  </a:lnTo>
                  <a:lnTo>
                    <a:pt x="95" y="6"/>
                  </a:lnTo>
                  <a:lnTo>
                    <a:pt x="50" y="1"/>
                  </a:lnTo>
                  <a:lnTo>
                    <a:pt x="0" y="0"/>
                  </a:lnTo>
                  <a:lnTo>
                    <a:pt x="0" y="12"/>
                  </a:lnTo>
                  <a:lnTo>
                    <a:pt x="49" y="13"/>
                  </a:lnTo>
                  <a:lnTo>
                    <a:pt x="93" y="18"/>
                  </a:lnTo>
                  <a:lnTo>
                    <a:pt x="133" y="28"/>
                  </a:lnTo>
                  <a:lnTo>
                    <a:pt x="167" y="39"/>
                  </a:lnTo>
                  <a:lnTo>
                    <a:pt x="198" y="55"/>
                  </a:lnTo>
                  <a:lnTo>
                    <a:pt x="226" y="73"/>
                  </a:lnTo>
                  <a:lnTo>
                    <a:pt x="248" y="93"/>
                  </a:lnTo>
                  <a:lnTo>
                    <a:pt x="264" y="116"/>
                  </a:lnTo>
                  <a:lnTo>
                    <a:pt x="278" y="143"/>
                  </a:lnTo>
                  <a:lnTo>
                    <a:pt x="285" y="171"/>
                  </a:lnTo>
                  <a:lnTo>
                    <a:pt x="288" y="202"/>
                  </a:lnTo>
                  <a:lnTo>
                    <a:pt x="287" y="234"/>
                  </a:lnTo>
                  <a:lnTo>
                    <a:pt x="281" y="270"/>
                  </a:lnTo>
                  <a:lnTo>
                    <a:pt x="271" y="306"/>
                  </a:lnTo>
                  <a:lnTo>
                    <a:pt x="254" y="346"/>
                  </a:lnTo>
                  <a:lnTo>
                    <a:pt x="233" y="386"/>
                  </a:lnTo>
                  <a:lnTo>
                    <a:pt x="233" y="386"/>
                  </a:lnTo>
                  <a:lnTo>
                    <a:pt x="243" y="39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p:nvSpPr>
          <p:spPr bwMode="auto">
            <a:xfrm>
              <a:off x="2882900" y="3565525"/>
              <a:ext cx="3732213" cy="3252788"/>
            </a:xfrm>
            <a:custGeom>
              <a:avLst/>
              <a:gdLst/>
              <a:ahLst/>
              <a:cxnLst>
                <a:cxn ang="0">
                  <a:pos x="4672" y="250"/>
                </a:cxn>
                <a:cxn ang="0">
                  <a:pos x="2504" y="3998"/>
                </a:cxn>
                <a:cxn ang="0">
                  <a:pos x="2489" y="4022"/>
                </a:cxn>
                <a:cxn ang="0">
                  <a:pos x="2473" y="4042"/>
                </a:cxn>
                <a:cxn ang="0">
                  <a:pos x="2454" y="4060"/>
                </a:cxn>
                <a:cxn ang="0">
                  <a:pos x="2436" y="4074"/>
                </a:cxn>
                <a:cxn ang="0">
                  <a:pos x="2418" y="4084"/>
                </a:cxn>
                <a:cxn ang="0">
                  <a:pos x="2398" y="4092"/>
                </a:cxn>
                <a:cxn ang="0">
                  <a:pos x="2377" y="4097"/>
                </a:cxn>
                <a:cxn ang="0">
                  <a:pos x="2356" y="4098"/>
                </a:cxn>
                <a:cxn ang="0">
                  <a:pos x="2338" y="4097"/>
                </a:cxn>
                <a:cxn ang="0">
                  <a:pos x="2318" y="4091"/>
                </a:cxn>
                <a:cxn ang="0">
                  <a:pos x="2298" y="4083"/>
                </a:cxn>
                <a:cxn ang="0">
                  <a:pos x="2278" y="4071"/>
                </a:cxn>
                <a:cxn ang="0">
                  <a:pos x="2260" y="4056"/>
                </a:cxn>
                <a:cxn ang="0">
                  <a:pos x="2242" y="4039"/>
                </a:cxn>
                <a:cxn ang="0">
                  <a:pos x="2225" y="4017"/>
                </a:cxn>
                <a:cxn ang="0">
                  <a:pos x="2210" y="3993"/>
                </a:cxn>
                <a:cxn ang="0">
                  <a:pos x="28" y="242"/>
                </a:cxn>
                <a:cxn ang="0">
                  <a:pos x="16" y="217"/>
                </a:cxn>
                <a:cxn ang="0">
                  <a:pos x="7" y="192"/>
                </a:cxn>
                <a:cxn ang="0">
                  <a:pos x="1" y="169"/>
                </a:cxn>
                <a:cxn ang="0">
                  <a:pos x="0" y="146"/>
                </a:cxn>
                <a:cxn ang="0">
                  <a:pos x="0" y="126"/>
                </a:cxn>
                <a:cxn ang="0">
                  <a:pos x="4" y="106"/>
                </a:cxn>
                <a:cxn ang="0">
                  <a:pos x="11" y="88"/>
                </a:cxn>
                <a:cxn ang="0">
                  <a:pos x="22" y="70"/>
                </a:cxn>
                <a:cxn ang="0">
                  <a:pos x="34" y="54"/>
                </a:cxn>
                <a:cxn ang="0">
                  <a:pos x="49" y="40"/>
                </a:cxn>
                <a:cxn ang="0">
                  <a:pos x="66" y="29"/>
                </a:cxn>
                <a:cxn ang="0">
                  <a:pos x="87" y="18"/>
                </a:cxn>
                <a:cxn ang="0">
                  <a:pos x="109" y="10"/>
                </a:cxn>
                <a:cxn ang="0">
                  <a:pos x="133" y="5"/>
                </a:cxn>
                <a:cxn ang="0">
                  <a:pos x="160" y="1"/>
                </a:cxn>
                <a:cxn ang="0">
                  <a:pos x="187" y="0"/>
                </a:cxn>
                <a:cxn ang="0">
                  <a:pos x="4505" y="0"/>
                </a:cxn>
                <a:cxn ang="0">
                  <a:pos x="4536" y="1"/>
                </a:cxn>
                <a:cxn ang="0">
                  <a:pos x="4564" y="5"/>
                </a:cxn>
                <a:cxn ang="0">
                  <a:pos x="4590" y="12"/>
                </a:cxn>
                <a:cxn ang="0">
                  <a:pos x="4614" y="20"/>
                </a:cxn>
                <a:cxn ang="0">
                  <a:pos x="4635" y="31"/>
                </a:cxn>
                <a:cxn ang="0">
                  <a:pos x="4653" y="44"/>
                </a:cxn>
                <a:cxn ang="0">
                  <a:pos x="4670" y="59"/>
                </a:cxn>
                <a:cxn ang="0">
                  <a:pos x="4682" y="76"/>
                </a:cxn>
                <a:cxn ang="0">
                  <a:pos x="4691" y="93"/>
                </a:cxn>
                <a:cxn ang="0">
                  <a:pos x="4698" y="113"/>
                </a:cxn>
                <a:cxn ang="0">
                  <a:pos x="4702" y="134"/>
                </a:cxn>
                <a:cxn ang="0">
                  <a:pos x="4702" y="156"/>
                </a:cxn>
                <a:cxn ang="0">
                  <a:pos x="4699" y="177"/>
                </a:cxn>
                <a:cxn ang="0">
                  <a:pos x="4694" y="202"/>
                </a:cxn>
                <a:cxn ang="0">
                  <a:pos x="4684" y="226"/>
                </a:cxn>
                <a:cxn ang="0">
                  <a:pos x="4672" y="250"/>
                </a:cxn>
              </a:cxnLst>
              <a:rect l="0" t="0" r="r" b="b"/>
              <a:pathLst>
                <a:path w="4702" h="4098">
                  <a:moveTo>
                    <a:pt x="4672" y="250"/>
                  </a:moveTo>
                  <a:lnTo>
                    <a:pt x="2504" y="3998"/>
                  </a:lnTo>
                  <a:lnTo>
                    <a:pt x="2489" y="4022"/>
                  </a:lnTo>
                  <a:lnTo>
                    <a:pt x="2473" y="4042"/>
                  </a:lnTo>
                  <a:lnTo>
                    <a:pt x="2454" y="4060"/>
                  </a:lnTo>
                  <a:lnTo>
                    <a:pt x="2436" y="4074"/>
                  </a:lnTo>
                  <a:lnTo>
                    <a:pt x="2418" y="4084"/>
                  </a:lnTo>
                  <a:lnTo>
                    <a:pt x="2398" y="4092"/>
                  </a:lnTo>
                  <a:lnTo>
                    <a:pt x="2377" y="4097"/>
                  </a:lnTo>
                  <a:lnTo>
                    <a:pt x="2356" y="4098"/>
                  </a:lnTo>
                  <a:lnTo>
                    <a:pt x="2338" y="4097"/>
                  </a:lnTo>
                  <a:lnTo>
                    <a:pt x="2318" y="4091"/>
                  </a:lnTo>
                  <a:lnTo>
                    <a:pt x="2298" y="4083"/>
                  </a:lnTo>
                  <a:lnTo>
                    <a:pt x="2278" y="4071"/>
                  </a:lnTo>
                  <a:lnTo>
                    <a:pt x="2260" y="4056"/>
                  </a:lnTo>
                  <a:lnTo>
                    <a:pt x="2242" y="4039"/>
                  </a:lnTo>
                  <a:lnTo>
                    <a:pt x="2225" y="4017"/>
                  </a:lnTo>
                  <a:lnTo>
                    <a:pt x="2210" y="3993"/>
                  </a:lnTo>
                  <a:lnTo>
                    <a:pt x="28" y="242"/>
                  </a:lnTo>
                  <a:lnTo>
                    <a:pt x="16" y="217"/>
                  </a:lnTo>
                  <a:lnTo>
                    <a:pt x="7" y="192"/>
                  </a:lnTo>
                  <a:lnTo>
                    <a:pt x="1" y="169"/>
                  </a:lnTo>
                  <a:lnTo>
                    <a:pt x="0" y="146"/>
                  </a:lnTo>
                  <a:lnTo>
                    <a:pt x="0" y="126"/>
                  </a:lnTo>
                  <a:lnTo>
                    <a:pt x="4" y="106"/>
                  </a:lnTo>
                  <a:lnTo>
                    <a:pt x="11" y="88"/>
                  </a:lnTo>
                  <a:lnTo>
                    <a:pt x="22" y="70"/>
                  </a:lnTo>
                  <a:lnTo>
                    <a:pt x="34" y="54"/>
                  </a:lnTo>
                  <a:lnTo>
                    <a:pt x="49" y="40"/>
                  </a:lnTo>
                  <a:lnTo>
                    <a:pt x="66" y="29"/>
                  </a:lnTo>
                  <a:lnTo>
                    <a:pt x="87" y="18"/>
                  </a:lnTo>
                  <a:lnTo>
                    <a:pt x="109" y="10"/>
                  </a:lnTo>
                  <a:lnTo>
                    <a:pt x="133" y="5"/>
                  </a:lnTo>
                  <a:lnTo>
                    <a:pt x="160" y="1"/>
                  </a:lnTo>
                  <a:lnTo>
                    <a:pt x="187" y="0"/>
                  </a:lnTo>
                  <a:lnTo>
                    <a:pt x="4505" y="0"/>
                  </a:lnTo>
                  <a:lnTo>
                    <a:pt x="4536" y="1"/>
                  </a:lnTo>
                  <a:lnTo>
                    <a:pt x="4564" y="5"/>
                  </a:lnTo>
                  <a:lnTo>
                    <a:pt x="4590" y="12"/>
                  </a:lnTo>
                  <a:lnTo>
                    <a:pt x="4614" y="20"/>
                  </a:lnTo>
                  <a:lnTo>
                    <a:pt x="4635" y="31"/>
                  </a:lnTo>
                  <a:lnTo>
                    <a:pt x="4653" y="44"/>
                  </a:lnTo>
                  <a:lnTo>
                    <a:pt x="4670" y="59"/>
                  </a:lnTo>
                  <a:lnTo>
                    <a:pt x="4682" y="76"/>
                  </a:lnTo>
                  <a:lnTo>
                    <a:pt x="4691" y="93"/>
                  </a:lnTo>
                  <a:lnTo>
                    <a:pt x="4698" y="113"/>
                  </a:lnTo>
                  <a:lnTo>
                    <a:pt x="4702" y="134"/>
                  </a:lnTo>
                  <a:lnTo>
                    <a:pt x="4702" y="156"/>
                  </a:lnTo>
                  <a:lnTo>
                    <a:pt x="4699" y="177"/>
                  </a:lnTo>
                  <a:lnTo>
                    <a:pt x="4694" y="202"/>
                  </a:lnTo>
                  <a:lnTo>
                    <a:pt x="4684" y="226"/>
                  </a:lnTo>
                  <a:lnTo>
                    <a:pt x="4672" y="25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p:cNvSpPr>
            <p:nvPr/>
          </p:nvSpPr>
          <p:spPr bwMode="auto">
            <a:xfrm>
              <a:off x="4868863" y="3762375"/>
              <a:ext cx="1725613" cy="2976563"/>
            </a:xfrm>
            <a:custGeom>
              <a:avLst/>
              <a:gdLst/>
              <a:ahLst/>
              <a:cxnLst>
                <a:cxn ang="0">
                  <a:pos x="3" y="3750"/>
                </a:cxn>
                <a:cxn ang="0">
                  <a:pos x="3" y="3750"/>
                </a:cxn>
                <a:cxn ang="0">
                  <a:pos x="2172" y="2"/>
                </a:cxn>
                <a:cxn ang="0">
                  <a:pos x="2168" y="0"/>
                </a:cxn>
                <a:cxn ang="0">
                  <a:pos x="0" y="3748"/>
                </a:cxn>
                <a:cxn ang="0">
                  <a:pos x="0" y="3748"/>
                </a:cxn>
                <a:cxn ang="0">
                  <a:pos x="3" y="3750"/>
                </a:cxn>
              </a:cxnLst>
              <a:rect l="0" t="0" r="r" b="b"/>
              <a:pathLst>
                <a:path w="2172" h="3750">
                  <a:moveTo>
                    <a:pt x="3" y="3750"/>
                  </a:moveTo>
                  <a:lnTo>
                    <a:pt x="3" y="3750"/>
                  </a:lnTo>
                  <a:lnTo>
                    <a:pt x="2172" y="2"/>
                  </a:lnTo>
                  <a:lnTo>
                    <a:pt x="2168" y="0"/>
                  </a:lnTo>
                  <a:lnTo>
                    <a:pt x="0" y="3748"/>
                  </a:lnTo>
                  <a:lnTo>
                    <a:pt x="0" y="3748"/>
                  </a:lnTo>
                  <a:lnTo>
                    <a:pt x="3" y="375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p:cNvSpPr>
            <p:nvPr/>
          </p:nvSpPr>
          <p:spPr bwMode="auto">
            <a:xfrm>
              <a:off x="4635500" y="6734175"/>
              <a:ext cx="236538" cy="85725"/>
            </a:xfrm>
            <a:custGeom>
              <a:avLst/>
              <a:gdLst/>
              <a:ahLst/>
              <a:cxnLst>
                <a:cxn ang="0">
                  <a:pos x="0" y="2"/>
                </a:cxn>
                <a:cxn ang="0">
                  <a:pos x="0" y="2"/>
                </a:cxn>
                <a:cxn ang="0">
                  <a:pos x="15" y="26"/>
                </a:cxn>
                <a:cxn ang="0">
                  <a:pos x="32" y="48"/>
                </a:cxn>
                <a:cxn ang="0">
                  <a:pos x="49" y="67"/>
                </a:cxn>
                <a:cxn ang="0">
                  <a:pos x="69" y="82"/>
                </a:cxn>
                <a:cxn ang="0">
                  <a:pos x="89" y="93"/>
                </a:cxn>
                <a:cxn ang="0">
                  <a:pos x="109" y="101"/>
                </a:cxn>
                <a:cxn ang="0">
                  <a:pos x="130" y="107"/>
                </a:cxn>
                <a:cxn ang="0">
                  <a:pos x="148" y="108"/>
                </a:cxn>
                <a:cxn ang="0">
                  <a:pos x="170" y="107"/>
                </a:cxn>
                <a:cxn ang="0">
                  <a:pos x="190" y="103"/>
                </a:cxn>
                <a:cxn ang="0">
                  <a:pos x="211" y="94"/>
                </a:cxn>
                <a:cxn ang="0">
                  <a:pos x="230" y="83"/>
                </a:cxn>
                <a:cxn ang="0">
                  <a:pos x="249" y="69"/>
                </a:cxn>
                <a:cxn ang="0">
                  <a:pos x="266" y="52"/>
                </a:cxn>
                <a:cxn ang="0">
                  <a:pos x="283" y="31"/>
                </a:cxn>
                <a:cxn ang="0">
                  <a:pos x="297" y="7"/>
                </a:cxn>
                <a:cxn ang="0">
                  <a:pos x="294" y="5"/>
                </a:cxn>
                <a:cxn ang="0">
                  <a:pos x="279" y="29"/>
                </a:cxn>
                <a:cxn ang="0">
                  <a:pos x="262" y="48"/>
                </a:cxn>
                <a:cxn ang="0">
                  <a:pos x="245" y="66"/>
                </a:cxn>
                <a:cxn ang="0">
                  <a:pos x="227" y="79"/>
                </a:cxn>
                <a:cxn ang="0">
                  <a:pos x="208" y="90"/>
                </a:cxn>
                <a:cxn ang="0">
                  <a:pos x="189" y="98"/>
                </a:cxn>
                <a:cxn ang="0">
                  <a:pos x="169" y="103"/>
                </a:cxn>
                <a:cxn ang="0">
                  <a:pos x="148" y="104"/>
                </a:cxn>
                <a:cxn ang="0">
                  <a:pos x="131" y="101"/>
                </a:cxn>
                <a:cxn ang="0">
                  <a:pos x="110" y="97"/>
                </a:cxn>
                <a:cxn ang="0">
                  <a:pos x="91" y="89"/>
                </a:cxn>
                <a:cxn ang="0">
                  <a:pos x="72" y="77"/>
                </a:cxn>
                <a:cxn ang="0">
                  <a:pos x="54" y="62"/>
                </a:cxn>
                <a:cxn ang="0">
                  <a:pos x="36" y="45"/>
                </a:cxn>
                <a:cxn ang="0">
                  <a:pos x="18" y="24"/>
                </a:cxn>
                <a:cxn ang="0">
                  <a:pos x="3" y="0"/>
                </a:cxn>
                <a:cxn ang="0">
                  <a:pos x="3" y="0"/>
                </a:cxn>
                <a:cxn ang="0">
                  <a:pos x="0" y="2"/>
                </a:cxn>
              </a:cxnLst>
              <a:rect l="0" t="0" r="r" b="b"/>
              <a:pathLst>
                <a:path w="297" h="108">
                  <a:moveTo>
                    <a:pt x="0" y="2"/>
                  </a:moveTo>
                  <a:lnTo>
                    <a:pt x="0" y="2"/>
                  </a:lnTo>
                  <a:lnTo>
                    <a:pt x="15" y="26"/>
                  </a:lnTo>
                  <a:lnTo>
                    <a:pt x="32" y="48"/>
                  </a:lnTo>
                  <a:lnTo>
                    <a:pt x="49" y="67"/>
                  </a:lnTo>
                  <a:lnTo>
                    <a:pt x="69" y="82"/>
                  </a:lnTo>
                  <a:lnTo>
                    <a:pt x="89" y="93"/>
                  </a:lnTo>
                  <a:lnTo>
                    <a:pt x="109" y="101"/>
                  </a:lnTo>
                  <a:lnTo>
                    <a:pt x="130" y="107"/>
                  </a:lnTo>
                  <a:lnTo>
                    <a:pt x="148" y="108"/>
                  </a:lnTo>
                  <a:lnTo>
                    <a:pt x="170" y="107"/>
                  </a:lnTo>
                  <a:lnTo>
                    <a:pt x="190" y="103"/>
                  </a:lnTo>
                  <a:lnTo>
                    <a:pt x="211" y="94"/>
                  </a:lnTo>
                  <a:lnTo>
                    <a:pt x="230" y="83"/>
                  </a:lnTo>
                  <a:lnTo>
                    <a:pt x="249" y="69"/>
                  </a:lnTo>
                  <a:lnTo>
                    <a:pt x="266" y="52"/>
                  </a:lnTo>
                  <a:lnTo>
                    <a:pt x="283" y="31"/>
                  </a:lnTo>
                  <a:lnTo>
                    <a:pt x="297" y="7"/>
                  </a:lnTo>
                  <a:lnTo>
                    <a:pt x="294" y="5"/>
                  </a:lnTo>
                  <a:lnTo>
                    <a:pt x="279" y="29"/>
                  </a:lnTo>
                  <a:lnTo>
                    <a:pt x="262" y="48"/>
                  </a:lnTo>
                  <a:lnTo>
                    <a:pt x="245" y="66"/>
                  </a:lnTo>
                  <a:lnTo>
                    <a:pt x="227" y="79"/>
                  </a:lnTo>
                  <a:lnTo>
                    <a:pt x="208" y="90"/>
                  </a:lnTo>
                  <a:lnTo>
                    <a:pt x="189" y="98"/>
                  </a:lnTo>
                  <a:lnTo>
                    <a:pt x="169" y="103"/>
                  </a:lnTo>
                  <a:lnTo>
                    <a:pt x="148" y="104"/>
                  </a:lnTo>
                  <a:lnTo>
                    <a:pt x="131" y="101"/>
                  </a:lnTo>
                  <a:lnTo>
                    <a:pt x="110" y="97"/>
                  </a:lnTo>
                  <a:lnTo>
                    <a:pt x="91" y="89"/>
                  </a:lnTo>
                  <a:lnTo>
                    <a:pt x="72" y="77"/>
                  </a:lnTo>
                  <a:lnTo>
                    <a:pt x="54" y="62"/>
                  </a:lnTo>
                  <a:lnTo>
                    <a:pt x="36" y="45"/>
                  </a:lnTo>
                  <a:lnTo>
                    <a:pt x="18" y="24"/>
                  </a:lnTo>
                  <a:lnTo>
                    <a:pt x="3" y="0"/>
                  </a:lnTo>
                  <a:lnTo>
                    <a:pt x="3" y="0"/>
                  </a:lnTo>
                  <a:lnTo>
                    <a:pt x="0" y="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auto">
            <a:xfrm>
              <a:off x="2905125" y="3756025"/>
              <a:ext cx="1733550" cy="2979738"/>
            </a:xfrm>
            <a:custGeom>
              <a:avLst/>
              <a:gdLst/>
              <a:ahLst/>
              <a:cxnLst>
                <a:cxn ang="0">
                  <a:pos x="0" y="3"/>
                </a:cxn>
                <a:cxn ang="0">
                  <a:pos x="0" y="3"/>
                </a:cxn>
                <a:cxn ang="0">
                  <a:pos x="2181" y="3753"/>
                </a:cxn>
                <a:cxn ang="0">
                  <a:pos x="2184" y="3751"/>
                </a:cxn>
                <a:cxn ang="0">
                  <a:pos x="4" y="0"/>
                </a:cxn>
                <a:cxn ang="0">
                  <a:pos x="4" y="0"/>
                </a:cxn>
                <a:cxn ang="0">
                  <a:pos x="0" y="3"/>
                </a:cxn>
              </a:cxnLst>
              <a:rect l="0" t="0" r="r" b="b"/>
              <a:pathLst>
                <a:path w="2184" h="3753">
                  <a:moveTo>
                    <a:pt x="0" y="3"/>
                  </a:moveTo>
                  <a:lnTo>
                    <a:pt x="0" y="3"/>
                  </a:lnTo>
                  <a:lnTo>
                    <a:pt x="2181" y="3753"/>
                  </a:lnTo>
                  <a:lnTo>
                    <a:pt x="2184" y="3751"/>
                  </a:lnTo>
                  <a:lnTo>
                    <a:pt x="4" y="0"/>
                  </a:lnTo>
                  <a:lnTo>
                    <a:pt x="4" y="0"/>
                  </a:lnTo>
                  <a:lnTo>
                    <a:pt x="0" y="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7"/>
            <p:cNvSpPr>
              <a:spLocks/>
            </p:cNvSpPr>
            <p:nvPr/>
          </p:nvSpPr>
          <p:spPr bwMode="auto">
            <a:xfrm>
              <a:off x="2881313" y="3563938"/>
              <a:ext cx="150813" cy="195263"/>
            </a:xfrm>
            <a:custGeom>
              <a:avLst/>
              <a:gdLst/>
              <a:ahLst/>
              <a:cxnLst>
                <a:cxn ang="0">
                  <a:pos x="191" y="0"/>
                </a:cxn>
                <a:cxn ang="0">
                  <a:pos x="191" y="0"/>
                </a:cxn>
                <a:cxn ang="0">
                  <a:pos x="164" y="1"/>
                </a:cxn>
                <a:cxn ang="0">
                  <a:pos x="137" y="4"/>
                </a:cxn>
                <a:cxn ang="0">
                  <a:pos x="113" y="10"/>
                </a:cxn>
                <a:cxn ang="0">
                  <a:pos x="90" y="18"/>
                </a:cxn>
                <a:cxn ang="0">
                  <a:pos x="69" y="29"/>
                </a:cxn>
                <a:cxn ang="0">
                  <a:pos x="52" y="40"/>
                </a:cxn>
                <a:cxn ang="0">
                  <a:pos x="36" y="54"/>
                </a:cxn>
                <a:cxn ang="0">
                  <a:pos x="23" y="71"/>
                </a:cxn>
                <a:cxn ang="0">
                  <a:pos x="13" y="88"/>
                </a:cxn>
                <a:cxn ang="0">
                  <a:pos x="6" y="107"/>
                </a:cxn>
                <a:cxn ang="0">
                  <a:pos x="1" y="128"/>
                </a:cxn>
                <a:cxn ang="0">
                  <a:pos x="0" y="148"/>
                </a:cxn>
                <a:cxn ang="0">
                  <a:pos x="2" y="171"/>
                </a:cxn>
                <a:cxn ang="0">
                  <a:pos x="8" y="196"/>
                </a:cxn>
                <a:cxn ang="0">
                  <a:pos x="17" y="221"/>
                </a:cxn>
                <a:cxn ang="0">
                  <a:pos x="31" y="246"/>
                </a:cxn>
                <a:cxn ang="0">
                  <a:pos x="35" y="243"/>
                </a:cxn>
                <a:cxn ang="0">
                  <a:pos x="23" y="217"/>
                </a:cxn>
                <a:cxn ang="0">
                  <a:pos x="13" y="193"/>
                </a:cxn>
                <a:cxn ang="0">
                  <a:pos x="7" y="170"/>
                </a:cxn>
                <a:cxn ang="0">
                  <a:pos x="6" y="148"/>
                </a:cxn>
                <a:cxn ang="0">
                  <a:pos x="6" y="128"/>
                </a:cxn>
                <a:cxn ang="0">
                  <a:pos x="11" y="108"/>
                </a:cxn>
                <a:cxn ang="0">
                  <a:pos x="17" y="91"/>
                </a:cxn>
                <a:cxn ang="0">
                  <a:pos x="27" y="73"/>
                </a:cxn>
                <a:cxn ang="0">
                  <a:pos x="39" y="58"/>
                </a:cxn>
                <a:cxn ang="0">
                  <a:pos x="54" y="45"/>
                </a:cxn>
                <a:cxn ang="0">
                  <a:pos x="73" y="32"/>
                </a:cxn>
                <a:cxn ang="0">
                  <a:pos x="92" y="23"/>
                </a:cxn>
                <a:cxn ang="0">
                  <a:pos x="114" y="15"/>
                </a:cxn>
                <a:cxn ang="0">
                  <a:pos x="138" y="9"/>
                </a:cxn>
                <a:cxn ang="0">
                  <a:pos x="164" y="5"/>
                </a:cxn>
                <a:cxn ang="0">
                  <a:pos x="191" y="4"/>
                </a:cxn>
                <a:cxn ang="0">
                  <a:pos x="191" y="4"/>
                </a:cxn>
                <a:cxn ang="0">
                  <a:pos x="191" y="0"/>
                </a:cxn>
              </a:cxnLst>
              <a:rect l="0" t="0" r="r" b="b"/>
              <a:pathLst>
                <a:path w="191" h="246">
                  <a:moveTo>
                    <a:pt x="191" y="0"/>
                  </a:moveTo>
                  <a:lnTo>
                    <a:pt x="191" y="0"/>
                  </a:lnTo>
                  <a:lnTo>
                    <a:pt x="164" y="1"/>
                  </a:lnTo>
                  <a:lnTo>
                    <a:pt x="137" y="4"/>
                  </a:lnTo>
                  <a:lnTo>
                    <a:pt x="113" y="10"/>
                  </a:lnTo>
                  <a:lnTo>
                    <a:pt x="90" y="18"/>
                  </a:lnTo>
                  <a:lnTo>
                    <a:pt x="69" y="29"/>
                  </a:lnTo>
                  <a:lnTo>
                    <a:pt x="52" y="40"/>
                  </a:lnTo>
                  <a:lnTo>
                    <a:pt x="36" y="54"/>
                  </a:lnTo>
                  <a:lnTo>
                    <a:pt x="23" y="71"/>
                  </a:lnTo>
                  <a:lnTo>
                    <a:pt x="13" y="88"/>
                  </a:lnTo>
                  <a:lnTo>
                    <a:pt x="6" y="107"/>
                  </a:lnTo>
                  <a:lnTo>
                    <a:pt x="1" y="128"/>
                  </a:lnTo>
                  <a:lnTo>
                    <a:pt x="0" y="148"/>
                  </a:lnTo>
                  <a:lnTo>
                    <a:pt x="2" y="171"/>
                  </a:lnTo>
                  <a:lnTo>
                    <a:pt x="8" y="196"/>
                  </a:lnTo>
                  <a:lnTo>
                    <a:pt x="17" y="221"/>
                  </a:lnTo>
                  <a:lnTo>
                    <a:pt x="31" y="246"/>
                  </a:lnTo>
                  <a:lnTo>
                    <a:pt x="35" y="243"/>
                  </a:lnTo>
                  <a:lnTo>
                    <a:pt x="23" y="217"/>
                  </a:lnTo>
                  <a:lnTo>
                    <a:pt x="13" y="193"/>
                  </a:lnTo>
                  <a:lnTo>
                    <a:pt x="7" y="170"/>
                  </a:lnTo>
                  <a:lnTo>
                    <a:pt x="6" y="148"/>
                  </a:lnTo>
                  <a:lnTo>
                    <a:pt x="6" y="128"/>
                  </a:lnTo>
                  <a:lnTo>
                    <a:pt x="11" y="108"/>
                  </a:lnTo>
                  <a:lnTo>
                    <a:pt x="17" y="91"/>
                  </a:lnTo>
                  <a:lnTo>
                    <a:pt x="27" y="73"/>
                  </a:lnTo>
                  <a:lnTo>
                    <a:pt x="39" y="58"/>
                  </a:lnTo>
                  <a:lnTo>
                    <a:pt x="54" y="45"/>
                  </a:lnTo>
                  <a:lnTo>
                    <a:pt x="73" y="32"/>
                  </a:lnTo>
                  <a:lnTo>
                    <a:pt x="92" y="23"/>
                  </a:lnTo>
                  <a:lnTo>
                    <a:pt x="114" y="15"/>
                  </a:lnTo>
                  <a:lnTo>
                    <a:pt x="138" y="9"/>
                  </a:lnTo>
                  <a:lnTo>
                    <a:pt x="164" y="5"/>
                  </a:lnTo>
                  <a:lnTo>
                    <a:pt x="191" y="4"/>
                  </a:lnTo>
                  <a:lnTo>
                    <a:pt x="191" y="4"/>
                  </a:lnTo>
                  <a:lnTo>
                    <a:pt x="19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8"/>
            <p:cNvSpPr>
              <a:spLocks/>
            </p:cNvSpPr>
            <p:nvPr/>
          </p:nvSpPr>
          <p:spPr bwMode="auto">
            <a:xfrm>
              <a:off x="3032125" y="3563938"/>
              <a:ext cx="3427413" cy="3175"/>
            </a:xfrm>
            <a:custGeom>
              <a:avLst/>
              <a:gdLst/>
              <a:ahLst/>
              <a:cxnLst>
                <a:cxn ang="0">
                  <a:pos x="4318" y="0"/>
                </a:cxn>
                <a:cxn ang="0">
                  <a:pos x="4318" y="0"/>
                </a:cxn>
                <a:cxn ang="0">
                  <a:pos x="0" y="0"/>
                </a:cxn>
                <a:cxn ang="0">
                  <a:pos x="0" y="4"/>
                </a:cxn>
                <a:cxn ang="0">
                  <a:pos x="4318" y="4"/>
                </a:cxn>
                <a:cxn ang="0">
                  <a:pos x="4318" y="4"/>
                </a:cxn>
                <a:cxn ang="0">
                  <a:pos x="4318" y="0"/>
                </a:cxn>
              </a:cxnLst>
              <a:rect l="0" t="0" r="r" b="b"/>
              <a:pathLst>
                <a:path w="4318" h="4">
                  <a:moveTo>
                    <a:pt x="4318" y="0"/>
                  </a:moveTo>
                  <a:lnTo>
                    <a:pt x="4318" y="0"/>
                  </a:lnTo>
                  <a:lnTo>
                    <a:pt x="0" y="0"/>
                  </a:lnTo>
                  <a:lnTo>
                    <a:pt x="0" y="4"/>
                  </a:lnTo>
                  <a:lnTo>
                    <a:pt x="4318" y="4"/>
                  </a:lnTo>
                  <a:lnTo>
                    <a:pt x="4318" y="4"/>
                  </a:lnTo>
                  <a:lnTo>
                    <a:pt x="4318"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6459538" y="3563938"/>
              <a:ext cx="158750" cy="201613"/>
            </a:xfrm>
            <a:custGeom>
              <a:avLst/>
              <a:gdLst/>
              <a:ahLst/>
              <a:cxnLst>
                <a:cxn ang="0">
                  <a:pos x="169" y="253"/>
                </a:cxn>
                <a:cxn ang="0">
                  <a:pos x="169" y="253"/>
                </a:cxn>
                <a:cxn ang="0">
                  <a:pos x="182" y="229"/>
                </a:cxn>
                <a:cxn ang="0">
                  <a:pos x="191" y="204"/>
                </a:cxn>
                <a:cxn ang="0">
                  <a:pos x="197" y="181"/>
                </a:cxn>
                <a:cxn ang="0">
                  <a:pos x="199" y="158"/>
                </a:cxn>
                <a:cxn ang="0">
                  <a:pos x="199" y="136"/>
                </a:cxn>
                <a:cxn ang="0">
                  <a:pos x="196" y="115"/>
                </a:cxn>
                <a:cxn ang="0">
                  <a:pos x="189" y="94"/>
                </a:cxn>
                <a:cxn ang="0">
                  <a:pos x="178" y="77"/>
                </a:cxn>
                <a:cxn ang="0">
                  <a:pos x="166" y="60"/>
                </a:cxn>
                <a:cxn ang="0">
                  <a:pos x="151" y="45"/>
                </a:cxn>
                <a:cxn ang="0">
                  <a:pos x="131" y="32"/>
                </a:cxn>
                <a:cxn ang="0">
                  <a:pos x="110" y="19"/>
                </a:cxn>
                <a:cxn ang="0">
                  <a:pos x="86" y="11"/>
                </a:cxn>
                <a:cxn ang="0">
                  <a:pos x="60" y="4"/>
                </a:cxn>
                <a:cxn ang="0">
                  <a:pos x="31" y="1"/>
                </a:cxn>
                <a:cxn ang="0">
                  <a:pos x="0" y="0"/>
                </a:cxn>
                <a:cxn ang="0">
                  <a:pos x="0" y="4"/>
                </a:cxn>
                <a:cxn ang="0">
                  <a:pos x="31" y="5"/>
                </a:cxn>
                <a:cxn ang="0">
                  <a:pos x="59" y="9"/>
                </a:cxn>
                <a:cxn ang="0">
                  <a:pos x="85" y="16"/>
                </a:cxn>
                <a:cxn ang="0">
                  <a:pos x="108" y="25"/>
                </a:cxn>
                <a:cxn ang="0">
                  <a:pos x="129" y="35"/>
                </a:cxn>
                <a:cxn ang="0">
                  <a:pos x="146" y="48"/>
                </a:cxn>
                <a:cxn ang="0">
                  <a:pos x="162" y="63"/>
                </a:cxn>
                <a:cxn ang="0">
                  <a:pos x="175" y="79"/>
                </a:cxn>
                <a:cxn ang="0">
                  <a:pos x="184" y="97"/>
                </a:cxn>
                <a:cxn ang="0">
                  <a:pos x="191" y="116"/>
                </a:cxn>
                <a:cxn ang="0">
                  <a:pos x="194" y="136"/>
                </a:cxn>
                <a:cxn ang="0">
                  <a:pos x="194" y="158"/>
                </a:cxn>
                <a:cxn ang="0">
                  <a:pos x="192" y="179"/>
                </a:cxn>
                <a:cxn ang="0">
                  <a:pos x="186" y="202"/>
                </a:cxn>
                <a:cxn ang="0">
                  <a:pos x="177" y="226"/>
                </a:cxn>
                <a:cxn ang="0">
                  <a:pos x="165" y="251"/>
                </a:cxn>
                <a:cxn ang="0">
                  <a:pos x="165" y="251"/>
                </a:cxn>
                <a:cxn ang="0">
                  <a:pos x="169" y="253"/>
                </a:cxn>
              </a:cxnLst>
              <a:rect l="0" t="0" r="r" b="b"/>
              <a:pathLst>
                <a:path w="199" h="253">
                  <a:moveTo>
                    <a:pt x="169" y="253"/>
                  </a:moveTo>
                  <a:lnTo>
                    <a:pt x="169" y="253"/>
                  </a:lnTo>
                  <a:lnTo>
                    <a:pt x="182" y="229"/>
                  </a:lnTo>
                  <a:lnTo>
                    <a:pt x="191" y="204"/>
                  </a:lnTo>
                  <a:lnTo>
                    <a:pt x="197" y="181"/>
                  </a:lnTo>
                  <a:lnTo>
                    <a:pt x="199" y="158"/>
                  </a:lnTo>
                  <a:lnTo>
                    <a:pt x="199" y="136"/>
                  </a:lnTo>
                  <a:lnTo>
                    <a:pt x="196" y="115"/>
                  </a:lnTo>
                  <a:lnTo>
                    <a:pt x="189" y="94"/>
                  </a:lnTo>
                  <a:lnTo>
                    <a:pt x="178" y="77"/>
                  </a:lnTo>
                  <a:lnTo>
                    <a:pt x="166" y="60"/>
                  </a:lnTo>
                  <a:lnTo>
                    <a:pt x="151" y="45"/>
                  </a:lnTo>
                  <a:lnTo>
                    <a:pt x="131" y="32"/>
                  </a:lnTo>
                  <a:lnTo>
                    <a:pt x="110" y="19"/>
                  </a:lnTo>
                  <a:lnTo>
                    <a:pt x="86" y="11"/>
                  </a:lnTo>
                  <a:lnTo>
                    <a:pt x="60" y="4"/>
                  </a:lnTo>
                  <a:lnTo>
                    <a:pt x="31" y="1"/>
                  </a:lnTo>
                  <a:lnTo>
                    <a:pt x="0" y="0"/>
                  </a:lnTo>
                  <a:lnTo>
                    <a:pt x="0" y="4"/>
                  </a:lnTo>
                  <a:lnTo>
                    <a:pt x="31" y="5"/>
                  </a:lnTo>
                  <a:lnTo>
                    <a:pt x="59" y="9"/>
                  </a:lnTo>
                  <a:lnTo>
                    <a:pt x="85" y="16"/>
                  </a:lnTo>
                  <a:lnTo>
                    <a:pt x="108" y="25"/>
                  </a:lnTo>
                  <a:lnTo>
                    <a:pt x="129" y="35"/>
                  </a:lnTo>
                  <a:lnTo>
                    <a:pt x="146" y="48"/>
                  </a:lnTo>
                  <a:lnTo>
                    <a:pt x="162" y="63"/>
                  </a:lnTo>
                  <a:lnTo>
                    <a:pt x="175" y="79"/>
                  </a:lnTo>
                  <a:lnTo>
                    <a:pt x="184" y="97"/>
                  </a:lnTo>
                  <a:lnTo>
                    <a:pt x="191" y="116"/>
                  </a:lnTo>
                  <a:lnTo>
                    <a:pt x="194" y="136"/>
                  </a:lnTo>
                  <a:lnTo>
                    <a:pt x="194" y="158"/>
                  </a:lnTo>
                  <a:lnTo>
                    <a:pt x="192" y="179"/>
                  </a:lnTo>
                  <a:lnTo>
                    <a:pt x="186" y="202"/>
                  </a:lnTo>
                  <a:lnTo>
                    <a:pt x="177" y="226"/>
                  </a:lnTo>
                  <a:lnTo>
                    <a:pt x="165" y="251"/>
                  </a:lnTo>
                  <a:lnTo>
                    <a:pt x="165" y="251"/>
                  </a:lnTo>
                  <a:lnTo>
                    <a:pt x="169" y="25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3392487" y="3906838"/>
              <a:ext cx="2682876" cy="2300288"/>
            </a:xfrm>
            <a:custGeom>
              <a:avLst/>
              <a:gdLst/>
              <a:ahLst/>
              <a:cxnLst>
                <a:cxn ang="0">
                  <a:pos x="1687" y="2897"/>
                </a:cxn>
                <a:cxn ang="0">
                  <a:pos x="0" y="0"/>
                </a:cxn>
                <a:cxn ang="0">
                  <a:pos x="3380" y="0"/>
                </a:cxn>
                <a:cxn ang="0">
                  <a:pos x="1687" y="2897"/>
                </a:cxn>
              </a:cxnLst>
              <a:rect l="0" t="0" r="r" b="b"/>
              <a:pathLst>
                <a:path w="3380" h="2897">
                  <a:moveTo>
                    <a:pt x="1687" y="2897"/>
                  </a:moveTo>
                  <a:lnTo>
                    <a:pt x="0" y="0"/>
                  </a:lnTo>
                  <a:lnTo>
                    <a:pt x="3380" y="0"/>
                  </a:lnTo>
                  <a:lnTo>
                    <a:pt x="1687" y="289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r>
                <a:rPr lang="en-US" sz="1100" dirty="0" smtClean="0"/>
                <a:t>Safety</a:t>
              </a:r>
            </a:p>
          </p:txBody>
        </p:sp>
        <p:sp>
          <p:nvSpPr>
            <p:cNvPr id="28" name="Freeform 31"/>
            <p:cNvSpPr>
              <a:spLocks/>
            </p:cNvSpPr>
            <p:nvPr/>
          </p:nvSpPr>
          <p:spPr bwMode="auto">
            <a:xfrm>
              <a:off x="3389313" y="3903663"/>
              <a:ext cx="1343025" cy="2303463"/>
            </a:xfrm>
            <a:custGeom>
              <a:avLst/>
              <a:gdLst/>
              <a:ahLst/>
              <a:cxnLst>
                <a:cxn ang="0">
                  <a:pos x="4" y="0"/>
                </a:cxn>
                <a:cxn ang="0">
                  <a:pos x="3" y="5"/>
                </a:cxn>
                <a:cxn ang="0">
                  <a:pos x="1690" y="2902"/>
                </a:cxn>
                <a:cxn ang="0">
                  <a:pos x="1693" y="2900"/>
                </a:cxn>
                <a:cxn ang="0">
                  <a:pos x="7" y="3"/>
                </a:cxn>
                <a:cxn ang="0">
                  <a:pos x="4" y="6"/>
                </a:cxn>
                <a:cxn ang="0">
                  <a:pos x="4" y="0"/>
                </a:cxn>
                <a:cxn ang="0">
                  <a:pos x="0" y="0"/>
                </a:cxn>
                <a:cxn ang="0">
                  <a:pos x="3" y="5"/>
                </a:cxn>
                <a:cxn ang="0">
                  <a:pos x="4" y="0"/>
                </a:cxn>
              </a:cxnLst>
              <a:rect l="0" t="0" r="r" b="b"/>
              <a:pathLst>
                <a:path w="1693" h="2902">
                  <a:moveTo>
                    <a:pt x="4" y="0"/>
                  </a:moveTo>
                  <a:lnTo>
                    <a:pt x="3" y="5"/>
                  </a:lnTo>
                  <a:lnTo>
                    <a:pt x="1690" y="2902"/>
                  </a:lnTo>
                  <a:lnTo>
                    <a:pt x="1693" y="2900"/>
                  </a:lnTo>
                  <a:lnTo>
                    <a:pt x="7" y="3"/>
                  </a:lnTo>
                  <a:lnTo>
                    <a:pt x="4" y="6"/>
                  </a:lnTo>
                  <a:lnTo>
                    <a:pt x="4" y="0"/>
                  </a:lnTo>
                  <a:lnTo>
                    <a:pt x="0" y="0"/>
                  </a:lnTo>
                  <a:lnTo>
                    <a:pt x="3" y="5"/>
                  </a:lnTo>
                  <a:lnTo>
                    <a:pt x="4"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3392488" y="3903663"/>
              <a:ext cx="2686050" cy="4763"/>
            </a:xfrm>
            <a:custGeom>
              <a:avLst/>
              <a:gdLst/>
              <a:ahLst/>
              <a:cxnLst>
                <a:cxn ang="0">
                  <a:pos x="3382" y="5"/>
                </a:cxn>
                <a:cxn ang="0">
                  <a:pos x="3380" y="0"/>
                </a:cxn>
                <a:cxn ang="0">
                  <a:pos x="0" y="0"/>
                </a:cxn>
                <a:cxn ang="0">
                  <a:pos x="0" y="6"/>
                </a:cxn>
                <a:cxn ang="0">
                  <a:pos x="3380" y="6"/>
                </a:cxn>
                <a:cxn ang="0">
                  <a:pos x="3378" y="3"/>
                </a:cxn>
                <a:cxn ang="0">
                  <a:pos x="3382" y="5"/>
                </a:cxn>
                <a:cxn ang="0">
                  <a:pos x="3385" y="0"/>
                </a:cxn>
                <a:cxn ang="0">
                  <a:pos x="3380" y="0"/>
                </a:cxn>
                <a:cxn ang="0">
                  <a:pos x="3382" y="5"/>
                </a:cxn>
              </a:cxnLst>
              <a:rect l="0" t="0" r="r" b="b"/>
              <a:pathLst>
                <a:path w="3385" h="6">
                  <a:moveTo>
                    <a:pt x="3382" y="5"/>
                  </a:moveTo>
                  <a:lnTo>
                    <a:pt x="3380" y="0"/>
                  </a:lnTo>
                  <a:lnTo>
                    <a:pt x="0" y="0"/>
                  </a:lnTo>
                  <a:lnTo>
                    <a:pt x="0" y="6"/>
                  </a:lnTo>
                  <a:lnTo>
                    <a:pt x="3380" y="6"/>
                  </a:lnTo>
                  <a:lnTo>
                    <a:pt x="3378" y="3"/>
                  </a:lnTo>
                  <a:lnTo>
                    <a:pt x="3382" y="5"/>
                  </a:lnTo>
                  <a:lnTo>
                    <a:pt x="3385" y="0"/>
                  </a:lnTo>
                  <a:lnTo>
                    <a:pt x="3380" y="0"/>
                  </a:lnTo>
                  <a:lnTo>
                    <a:pt x="3382" y="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4730750" y="3905250"/>
              <a:ext cx="1346200" cy="2305050"/>
            </a:xfrm>
            <a:custGeom>
              <a:avLst/>
              <a:gdLst/>
              <a:ahLst/>
              <a:cxnLst>
                <a:cxn ang="0">
                  <a:pos x="0" y="2899"/>
                </a:cxn>
                <a:cxn ang="0">
                  <a:pos x="3" y="2899"/>
                </a:cxn>
                <a:cxn ang="0">
                  <a:pos x="1696" y="2"/>
                </a:cxn>
                <a:cxn ang="0">
                  <a:pos x="1692" y="0"/>
                </a:cxn>
                <a:cxn ang="0">
                  <a:pos x="0" y="2897"/>
                </a:cxn>
                <a:cxn ang="0">
                  <a:pos x="3" y="2897"/>
                </a:cxn>
                <a:cxn ang="0">
                  <a:pos x="0" y="2899"/>
                </a:cxn>
                <a:cxn ang="0">
                  <a:pos x="1" y="2903"/>
                </a:cxn>
                <a:cxn ang="0">
                  <a:pos x="3" y="2899"/>
                </a:cxn>
                <a:cxn ang="0">
                  <a:pos x="0" y="2899"/>
                </a:cxn>
              </a:cxnLst>
              <a:rect l="0" t="0" r="r" b="b"/>
              <a:pathLst>
                <a:path w="1696" h="2903">
                  <a:moveTo>
                    <a:pt x="0" y="2899"/>
                  </a:moveTo>
                  <a:lnTo>
                    <a:pt x="3" y="2899"/>
                  </a:lnTo>
                  <a:lnTo>
                    <a:pt x="1696" y="2"/>
                  </a:lnTo>
                  <a:lnTo>
                    <a:pt x="1692" y="0"/>
                  </a:lnTo>
                  <a:lnTo>
                    <a:pt x="0" y="2897"/>
                  </a:lnTo>
                  <a:lnTo>
                    <a:pt x="3" y="2897"/>
                  </a:lnTo>
                  <a:lnTo>
                    <a:pt x="0" y="2899"/>
                  </a:lnTo>
                  <a:lnTo>
                    <a:pt x="1" y="2903"/>
                  </a:lnTo>
                  <a:lnTo>
                    <a:pt x="3" y="2899"/>
                  </a:lnTo>
                  <a:lnTo>
                    <a:pt x="0" y="289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Box 30"/>
          <p:cNvSpPr txBox="1"/>
          <p:nvPr/>
        </p:nvSpPr>
        <p:spPr>
          <a:xfrm>
            <a:off x="0" y="990600"/>
            <a:ext cx="6858000" cy="1077218"/>
          </a:xfrm>
          <a:prstGeom prst="rect">
            <a:avLst/>
          </a:prstGeom>
          <a:noFill/>
        </p:spPr>
        <p:txBody>
          <a:bodyPr wrap="square" rtlCol="0">
            <a:spAutoFit/>
          </a:bodyPr>
          <a:lstStyle/>
          <a:p>
            <a:r>
              <a:rPr lang="en-US" sz="1600" dirty="0" smtClean="0"/>
              <a:t>Include any safety concerns that are needed before the actual steps of the procedure are presented;. These safety concerns apply  the entire procedure; however, also include relevant safety concerns that apply at any step (</a:t>
            </a:r>
            <a:r>
              <a:rPr lang="en-US" sz="1600" i="1" dirty="0" smtClean="0"/>
              <a:t>this presents the safety concern when it needs to be applied)</a:t>
            </a:r>
            <a:endParaRPr lang="en-US" sz="1600" i="1" dirty="0"/>
          </a:p>
        </p:txBody>
      </p:sp>
      <p:sp>
        <p:nvSpPr>
          <p:cNvPr id="32" name="TextBox 31"/>
          <p:cNvSpPr txBox="1"/>
          <p:nvPr/>
        </p:nvSpPr>
        <p:spPr>
          <a:xfrm>
            <a:off x="1981200" y="8610600"/>
            <a:ext cx="4678397" cy="369332"/>
          </a:xfrm>
          <a:prstGeom prst="rect">
            <a:avLst/>
          </a:prstGeom>
          <a:noFill/>
        </p:spPr>
        <p:txBody>
          <a:bodyPr wrap="none" rtlCol="0">
            <a:spAutoFit/>
          </a:bodyPr>
          <a:lstStyle/>
          <a:p>
            <a:r>
              <a:rPr lang="en-US" dirty="0" smtClean="0">
                <a:solidFill>
                  <a:srgbClr val="FF0000"/>
                </a:solidFill>
              </a:rPr>
              <a:t>See MRWS safety issues example on next slide…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0"/>
            <a:ext cx="6858000" cy="9779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0" y="990600"/>
            <a:ext cx="6858000" cy="7109639"/>
          </a:xfrm>
          <a:prstGeom prst="rect">
            <a:avLst/>
          </a:prstGeom>
        </p:spPr>
        <p:txBody>
          <a:bodyPr wrap="square">
            <a:spAutoFit/>
          </a:bodyPr>
          <a:lstStyle/>
          <a:p>
            <a:endParaRPr lang="en-US" sz="1200" dirty="0" smtClean="0"/>
          </a:p>
          <a:p>
            <a:pPr marL="400050" indent="-400050">
              <a:buFont typeface="+mj-lt"/>
              <a:buAutoNum type="romanUcPeriod"/>
            </a:pPr>
            <a:r>
              <a:rPr lang="en-US" sz="1200" dirty="0" smtClean="0"/>
              <a:t>General:</a:t>
            </a:r>
          </a:p>
          <a:p>
            <a:pPr marL="800100" lvl="1" indent="-342900">
              <a:buFont typeface="+mj-lt"/>
              <a:buAutoNum type="arabicPeriod"/>
            </a:pPr>
            <a:r>
              <a:rPr lang="en-US" sz="1200" dirty="0" smtClean="0"/>
              <a:t>Protect yourself and others from serious injury or death.</a:t>
            </a:r>
          </a:p>
          <a:p>
            <a:pPr marL="800100" lvl="1" indent="-342900">
              <a:buFont typeface="+mj-lt"/>
              <a:buAutoNum type="arabicPeriod"/>
            </a:pPr>
            <a:endParaRPr lang="en-US" sz="1200" dirty="0" smtClean="0"/>
          </a:p>
          <a:p>
            <a:pPr marL="800100" lvl="1" indent="-342900">
              <a:buFont typeface="+mj-lt"/>
              <a:buAutoNum type="arabicPeriod"/>
            </a:pPr>
            <a:r>
              <a:rPr lang="en-US" sz="1200" dirty="0" smtClean="0"/>
              <a:t>Be sure that all installation, operation, maintenance and repair procedures are performed only by qualified individuals.</a:t>
            </a:r>
          </a:p>
          <a:p>
            <a:endParaRPr lang="en-US" sz="1200" dirty="0" smtClean="0"/>
          </a:p>
          <a:p>
            <a:pPr marL="400050" indent="-400050">
              <a:buFont typeface="+mj-lt"/>
              <a:buAutoNum type="romanUcPeriod" startAt="2"/>
            </a:pPr>
            <a:r>
              <a:rPr lang="en-US" sz="1200" dirty="0" smtClean="0"/>
              <a:t>Electrical Shock Hazard: ELECTRIC SHOCK CAN KILL</a:t>
            </a:r>
          </a:p>
          <a:p>
            <a:endParaRPr lang="en-US" sz="1200" dirty="0" smtClean="0"/>
          </a:p>
          <a:p>
            <a:pPr marL="628650" lvl="1" indent="-171450"/>
            <a:r>
              <a:rPr lang="en-US" sz="1200" dirty="0" smtClean="0"/>
              <a:t>1. The equipment is not waterproof. Using the unit in a wet environment may result in serious injury. Do not touch the equipment when wet or standing in a wet location.</a:t>
            </a:r>
          </a:p>
          <a:p>
            <a:pPr marL="628650" lvl="1" indent="-171450"/>
            <a:endParaRPr lang="en-US" sz="1200" dirty="0" smtClean="0"/>
          </a:p>
          <a:p>
            <a:pPr marL="628650" lvl="1" indent="-171450"/>
            <a:r>
              <a:rPr lang="en-US" sz="1200" dirty="0" smtClean="0"/>
              <a:t>2. Never open the equipment without first unplugging the power cord or serious injury may result.</a:t>
            </a:r>
          </a:p>
          <a:p>
            <a:pPr marL="628650" lvl="1" indent="-171450"/>
            <a:endParaRPr lang="en-US" sz="1200" dirty="0" smtClean="0"/>
          </a:p>
          <a:p>
            <a:pPr marL="628650" lvl="1" indent="-171450"/>
            <a:r>
              <a:rPr lang="en-US" sz="1200" dirty="0" smtClean="0"/>
              <a:t>3. Verify the power connections are made in accordance with all applicable local and national electric safety codes. If none exist, use International Electric Code (IEC) 950.</a:t>
            </a:r>
          </a:p>
          <a:p>
            <a:pPr marL="628650" lvl="1" indent="-171450"/>
            <a:endParaRPr lang="en-US" sz="1200" dirty="0" smtClean="0"/>
          </a:p>
          <a:p>
            <a:pPr marL="628650" lvl="1" indent="-171450"/>
            <a:r>
              <a:rPr lang="en-US" sz="1200" dirty="0" smtClean="0"/>
              <a:t>4. Never Remove or bypass the equipment power cord ground. Verify the equipment is grounded in accordance with all applicable local and national electric safety codes. If none exist, use International Electric Code (IEC) 950.</a:t>
            </a:r>
          </a:p>
          <a:p>
            <a:endParaRPr lang="en-US" sz="1200" dirty="0" smtClean="0"/>
          </a:p>
          <a:p>
            <a:pPr marL="400050" indent="-400050">
              <a:buFont typeface="+mj-lt"/>
              <a:buAutoNum type="romanUcPeriod" startAt="3"/>
            </a:pPr>
            <a:r>
              <a:rPr lang="en-US" sz="1200" dirty="0" smtClean="0"/>
              <a:t>Falling Hazard: FALLING EQUIPMENT CAN CAUSE SERIOUS PERSONAL INJURY OR DEATH AND EQUIPMENT DAMAGE</a:t>
            </a:r>
          </a:p>
          <a:p>
            <a:endParaRPr lang="en-US" sz="1200" dirty="0" smtClean="0"/>
          </a:p>
          <a:p>
            <a:pPr marL="628650" lvl="1" indent="-171450">
              <a:buAutoNum type="arabicPeriod"/>
            </a:pPr>
            <a:r>
              <a:rPr lang="en-US" sz="1200" dirty="0" smtClean="0"/>
              <a:t>Only install and operate equipment when properly protected by approved fall protection equipment.</a:t>
            </a:r>
          </a:p>
          <a:p>
            <a:pPr marL="685800" lvl="1" indent="-228600">
              <a:buAutoNum type="arabicPeriod"/>
            </a:pPr>
            <a:endParaRPr lang="en-US" sz="1200" dirty="0" smtClean="0"/>
          </a:p>
          <a:p>
            <a:pPr marL="628650" lvl="1" indent="-171450"/>
            <a:r>
              <a:rPr lang="en-US" sz="1200" dirty="0" smtClean="0"/>
              <a:t>2. Only operate equipment from a location that is protected from falling material.</a:t>
            </a:r>
          </a:p>
          <a:p>
            <a:pPr marL="628650" lvl="1" indent="-171450"/>
            <a:endParaRPr lang="en-US" sz="1200" dirty="0" smtClean="0"/>
          </a:p>
          <a:p>
            <a:pPr marL="628650" lvl="1" indent="-171450"/>
            <a:r>
              <a:rPr lang="en-US" sz="1200" dirty="0" smtClean="0"/>
              <a:t>3. Faulty or careless user operation is possible. As a result, never stand, walk or pass underneath equipment.</a:t>
            </a:r>
          </a:p>
          <a:p>
            <a:endParaRPr lang="en-US" sz="1200" dirty="0" smtClean="0"/>
          </a:p>
          <a:p>
            <a:pPr marL="400050" indent="-400050">
              <a:buFont typeface="+mj-lt"/>
              <a:buAutoNum type="romanUcPeriod" startAt="4"/>
            </a:pPr>
            <a:r>
              <a:rPr lang="en-US" sz="1200" dirty="0" smtClean="0"/>
              <a:t>Keep Equipment in proper operating order: EQUIPMENT DAMAGE POSSIBLE</a:t>
            </a:r>
          </a:p>
          <a:p>
            <a:endParaRPr lang="en-US" sz="1200" dirty="0" smtClean="0"/>
          </a:p>
          <a:p>
            <a:pPr marL="628650" indent="-171450"/>
            <a:r>
              <a:rPr lang="en-US" sz="1200" dirty="0" smtClean="0"/>
              <a:t>1. Do not leave the equipment unattended. Remove from the worksite and store in a safe location when not in use.</a:t>
            </a:r>
          </a:p>
          <a:p>
            <a:pPr marL="628650" indent="-171450"/>
            <a:endParaRPr lang="en-US" sz="1200" dirty="0" smtClean="0"/>
          </a:p>
          <a:p>
            <a:pPr marL="628650" indent="-171450"/>
            <a:r>
              <a:rPr lang="en-US" sz="1200" dirty="0" smtClean="0"/>
              <a:t>2. Equipment operation is to be performed only by qualified individuals.</a:t>
            </a:r>
            <a:endParaRPr lang="en-US" sz="1200" dirty="0"/>
          </a:p>
        </p:txBody>
      </p:sp>
      <p:sp>
        <p:nvSpPr>
          <p:cNvPr id="4" name="Rectangle 1"/>
          <p:cNvSpPr>
            <a:spLocks noChangeArrowheads="1"/>
          </p:cNvSpPr>
          <p:nvPr/>
        </p:nvSpPr>
        <p:spPr bwMode="auto">
          <a:xfrm>
            <a:off x="0" y="238780"/>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MRWS Safety Issues</a:t>
            </a:r>
            <a:endParaRPr kumimoji="0" lang="en-US" sz="4000" i="0" u="none" strike="noStrike" cap="none" normalizeH="0" baseline="0" dirty="0" smtClean="0">
              <a:ln>
                <a:noFill/>
              </a:ln>
              <a:solidFill>
                <a:schemeClr val="bg1"/>
              </a:solidFill>
              <a:effectLst/>
              <a:latin typeface="Arial" pitchFamily="34" charset="0"/>
            </a:endParaRPr>
          </a:p>
        </p:txBody>
      </p:sp>
      <p:sp>
        <p:nvSpPr>
          <p:cNvPr id="9" name="Slide Number Placeholder 8"/>
          <p:cNvSpPr>
            <a:spLocks noGrp="1"/>
          </p:cNvSpPr>
          <p:nvPr>
            <p:ph type="sldNum" sz="quarter" idx="12"/>
          </p:nvPr>
        </p:nvSpPr>
        <p:spPr/>
        <p:txBody>
          <a:bodyPr/>
          <a:lstStyle/>
          <a:p>
            <a:fld id="{05B9BF9F-90B4-4689-A864-5F68210EABD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B9BF9F-90B4-4689-A864-5F68210EABDC}" type="slidenum">
              <a:rPr lang="en-US" smtClean="0"/>
              <a:pPr/>
              <a:t>27</a:t>
            </a:fld>
            <a:endParaRPr lang="en-US" dirty="0"/>
          </a:p>
        </p:txBody>
      </p:sp>
      <p:sp>
        <p:nvSpPr>
          <p:cNvPr id="3" name="TextBox 2"/>
          <p:cNvSpPr txBox="1"/>
          <p:nvPr/>
        </p:nvSpPr>
        <p:spPr>
          <a:xfrm>
            <a:off x="0" y="224135"/>
            <a:ext cx="6858000" cy="523220"/>
          </a:xfrm>
          <a:prstGeom prst="rect">
            <a:avLst/>
          </a:prstGeom>
          <a:noFill/>
        </p:spPr>
        <p:txBody>
          <a:bodyPr wrap="square" rtlCol="0">
            <a:spAutoFit/>
          </a:bodyPr>
          <a:lstStyle/>
          <a:p>
            <a:pPr marL="973138" indent="-973138" algn="ctr"/>
            <a:r>
              <a:rPr lang="en-US" sz="2800" b="1" dirty="0" smtClean="0">
                <a:solidFill>
                  <a:schemeClr val="tx2"/>
                </a:solidFill>
                <a:latin typeface="Arial" pitchFamily="34" charset="0"/>
                <a:cs typeface="Arial" pitchFamily="34" charset="0"/>
              </a:rPr>
              <a:t>Each step of the procedure comes next</a:t>
            </a:r>
            <a:endParaRPr lang="en-US" sz="2800" b="1" dirty="0">
              <a:solidFill>
                <a:schemeClr val="tx2"/>
              </a:solidFill>
              <a:latin typeface="Arial" pitchFamily="34" charset="0"/>
              <a:cs typeface="Arial" pitchFamily="34" charset="0"/>
            </a:endParaRPr>
          </a:p>
        </p:txBody>
      </p:sp>
      <p:sp>
        <p:nvSpPr>
          <p:cNvPr id="4" name="TextBox 3"/>
          <p:cNvSpPr txBox="1"/>
          <p:nvPr/>
        </p:nvSpPr>
        <p:spPr>
          <a:xfrm>
            <a:off x="0" y="1524000"/>
            <a:ext cx="6858000" cy="1754326"/>
          </a:xfrm>
          <a:prstGeom prst="rect">
            <a:avLst/>
          </a:prstGeom>
          <a:noFill/>
        </p:spPr>
        <p:txBody>
          <a:bodyPr wrap="square" rtlCol="0">
            <a:spAutoFit/>
          </a:bodyPr>
          <a:lstStyle/>
          <a:p>
            <a:r>
              <a:rPr lang="en-US" b="1" dirty="0" smtClean="0"/>
              <a:t>Simple Procedure: </a:t>
            </a:r>
          </a:p>
          <a:p>
            <a:pPr marL="228600" indent="-228600">
              <a:buFont typeface="Arial" pitchFamily="34" charset="0"/>
              <a:buChar char="•"/>
            </a:pPr>
            <a:r>
              <a:rPr lang="en-US" dirty="0" smtClean="0"/>
              <a:t>Recall that a simple procedure will just have steps. </a:t>
            </a:r>
          </a:p>
          <a:p>
            <a:pPr marL="228600" indent="-228600">
              <a:buFont typeface="Arial" pitchFamily="34" charset="0"/>
              <a:buChar char="•"/>
            </a:pPr>
            <a:r>
              <a:rPr lang="en-US" dirty="0" smtClean="0"/>
              <a:t>These steps will be presented one-at-a-time following the overview of the procedure shown previously. </a:t>
            </a:r>
          </a:p>
          <a:p>
            <a:pPr marL="228600" indent="-228600">
              <a:buFont typeface="Arial" pitchFamily="34" charset="0"/>
              <a:buChar char="•"/>
            </a:pPr>
            <a:r>
              <a:rPr lang="en-US" dirty="0" smtClean="0"/>
              <a:t>Each step will include elements shown on the following pages, depending on which elements apply for that specific step.</a:t>
            </a:r>
            <a:endParaRPr lang="en-US" dirty="0"/>
          </a:p>
        </p:txBody>
      </p:sp>
      <p:sp>
        <p:nvSpPr>
          <p:cNvPr id="5" name="TextBox 4"/>
          <p:cNvSpPr txBox="1"/>
          <p:nvPr/>
        </p:nvSpPr>
        <p:spPr>
          <a:xfrm>
            <a:off x="0" y="3962400"/>
            <a:ext cx="6858000" cy="2031325"/>
          </a:xfrm>
          <a:prstGeom prst="rect">
            <a:avLst/>
          </a:prstGeom>
          <a:noFill/>
        </p:spPr>
        <p:txBody>
          <a:bodyPr wrap="square" rtlCol="0">
            <a:spAutoFit/>
          </a:bodyPr>
          <a:lstStyle/>
          <a:p>
            <a:r>
              <a:rPr lang="en-US" b="1" dirty="0" smtClean="0"/>
              <a:t>Complex Procedure: </a:t>
            </a:r>
          </a:p>
          <a:p>
            <a:pPr marL="228600" indent="-228600">
              <a:buFont typeface="Arial" pitchFamily="34" charset="0"/>
              <a:buChar char="•"/>
            </a:pPr>
            <a:r>
              <a:rPr lang="en-US" dirty="0" smtClean="0"/>
              <a:t>Recall that a complex procedure will have steps for each module.</a:t>
            </a:r>
          </a:p>
          <a:p>
            <a:pPr marL="228600" indent="-228600">
              <a:buFont typeface="Arial" pitchFamily="34" charset="0"/>
              <a:buChar char="•"/>
            </a:pPr>
            <a:r>
              <a:rPr lang="en-US" dirty="0" smtClean="0"/>
              <a:t>The steps of each module will be presented one-at-a-time following the overview of the module as described earlier.</a:t>
            </a:r>
          </a:p>
          <a:p>
            <a:pPr marL="228600" indent="-228600">
              <a:buFont typeface="Arial" pitchFamily="34" charset="0"/>
              <a:buChar char="•"/>
            </a:pPr>
            <a:r>
              <a:rPr lang="en-US" dirty="0" smtClean="0"/>
              <a:t>Like the steps of the simple procedure, each step will include elements shown on the following pages, depending on which elements apply for that specific step.</a:t>
            </a:r>
            <a:endParaRPr lang="en-US" dirty="0"/>
          </a:p>
        </p:txBody>
      </p:sp>
      <p:sp>
        <p:nvSpPr>
          <p:cNvPr id="6" name="TextBox 5"/>
          <p:cNvSpPr txBox="1"/>
          <p:nvPr/>
        </p:nvSpPr>
        <p:spPr>
          <a:xfrm>
            <a:off x="0" y="6248400"/>
            <a:ext cx="6858000" cy="646331"/>
          </a:xfrm>
          <a:prstGeom prst="rect">
            <a:avLst/>
          </a:prstGeom>
          <a:noFill/>
        </p:spPr>
        <p:txBody>
          <a:bodyPr wrap="square" rtlCol="0">
            <a:spAutoFit/>
          </a:bodyPr>
          <a:lstStyle/>
          <a:p>
            <a:r>
              <a:rPr lang="en-US" b="1" dirty="0" smtClean="0"/>
              <a:t>The template is shown for Step 1 but, of course, it is repeated for as many steps as there are in your technology procedure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83403"/>
            <a:ext cx="6858000" cy="830997"/>
          </a:xfrm>
          <a:prstGeom prst="rect">
            <a:avLst/>
          </a:prstGeom>
          <a:noFill/>
        </p:spPr>
        <p:txBody>
          <a:bodyPr wrap="square" rtlCol="0">
            <a:spAutoFit/>
          </a:bodyPr>
          <a:lstStyle/>
          <a:p>
            <a:pPr marL="973138" indent="-973138"/>
            <a:r>
              <a:rPr lang="en-US" sz="2400" b="1" dirty="0" smtClean="0">
                <a:solidFill>
                  <a:schemeClr val="tx2"/>
                </a:solidFill>
                <a:latin typeface="Arial" pitchFamily="34" charset="0"/>
                <a:cs typeface="Arial" pitchFamily="34" charset="0"/>
              </a:rPr>
              <a:t>Step 1 Elements: Verb and Noun statement of a step of the operation</a:t>
            </a:r>
            <a:endParaRPr lang="en-US" sz="2400" b="1" i="1" dirty="0">
              <a:solidFill>
                <a:schemeClr val="tx2"/>
              </a:solidFill>
              <a:latin typeface="Arial" pitchFamily="34" charset="0"/>
              <a:cs typeface="Arial" pitchFamily="34" charset="0"/>
            </a:endParaRPr>
          </a:p>
        </p:txBody>
      </p:sp>
      <p:sp>
        <p:nvSpPr>
          <p:cNvPr id="14" name="Rectangle 13"/>
          <p:cNvSpPr/>
          <p:nvPr/>
        </p:nvSpPr>
        <p:spPr>
          <a:xfrm>
            <a:off x="1143000" y="2286000"/>
            <a:ext cx="4191000" cy="289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Insert picture, graphic and/or diagram that best depicts this step</a:t>
            </a:r>
            <a:endParaRPr lang="en-US" dirty="0">
              <a:solidFill>
                <a:schemeClr val="tx2"/>
              </a:solidFill>
            </a:endParaRPr>
          </a:p>
        </p:txBody>
      </p:sp>
      <p:sp>
        <p:nvSpPr>
          <p:cNvPr id="15" name="TextBox 14"/>
          <p:cNvSpPr txBox="1"/>
          <p:nvPr/>
        </p:nvSpPr>
        <p:spPr>
          <a:xfrm>
            <a:off x="0" y="1219200"/>
            <a:ext cx="6858000" cy="646331"/>
          </a:xfrm>
          <a:prstGeom prst="rect">
            <a:avLst/>
          </a:prstGeom>
          <a:noFill/>
        </p:spPr>
        <p:txBody>
          <a:bodyPr wrap="square" rtlCol="0">
            <a:spAutoFit/>
          </a:bodyPr>
          <a:lstStyle/>
          <a:p>
            <a:pPr marL="1089025" indent="-1089025"/>
            <a:r>
              <a:rPr lang="en-US" b="1" dirty="0" smtClean="0">
                <a:latin typeface="Arial" pitchFamily="34" charset="0"/>
                <a:cs typeface="Arial" pitchFamily="34" charset="0"/>
              </a:rPr>
              <a:t>Reason for step: </a:t>
            </a:r>
            <a:r>
              <a:rPr lang="en-US" dirty="0" smtClean="0">
                <a:latin typeface="Arial" pitchFamily="34" charset="0"/>
                <a:cs typeface="Arial" pitchFamily="34" charset="0"/>
              </a:rPr>
              <a:t>(include relevant reason for the step if not  obvious)  </a:t>
            </a:r>
            <a:endParaRPr lang="en-US" sz="2400" dirty="0">
              <a:latin typeface="Arial" pitchFamily="34" charset="0"/>
              <a:cs typeface="Arial" pitchFamily="34" charset="0"/>
            </a:endParaRPr>
          </a:p>
        </p:txBody>
      </p:sp>
      <p:sp>
        <p:nvSpPr>
          <p:cNvPr id="16" name="TextBox 15"/>
          <p:cNvSpPr txBox="1"/>
          <p:nvPr/>
        </p:nvSpPr>
        <p:spPr>
          <a:xfrm>
            <a:off x="0" y="5562600"/>
            <a:ext cx="6858000" cy="584775"/>
          </a:xfrm>
          <a:prstGeom prst="rect">
            <a:avLst/>
          </a:prstGeom>
          <a:noFill/>
        </p:spPr>
        <p:txBody>
          <a:bodyPr wrap="square" rtlCol="0">
            <a:spAutoFit/>
          </a:bodyPr>
          <a:lstStyle/>
          <a:p>
            <a:pPr marL="1431925" indent="-1431925"/>
            <a:r>
              <a:rPr lang="en-US" sz="1600" b="1" dirty="0" smtClean="0">
                <a:latin typeface="Arial" pitchFamily="34" charset="0"/>
                <a:cs typeface="Arial" pitchFamily="34" charset="0"/>
              </a:rPr>
              <a:t>Terms of step: I</a:t>
            </a:r>
            <a:r>
              <a:rPr lang="en-US" sz="1600" dirty="0" smtClean="0">
                <a:latin typeface="Arial" pitchFamily="34" charset="0"/>
                <a:cs typeface="Arial" pitchFamily="34" charset="0"/>
              </a:rPr>
              <a:t>nclude any applicable terms labeled in image or diagram and respective definitions needed to understand this step</a:t>
            </a:r>
            <a:endParaRPr lang="en-US" sz="2000" dirty="0">
              <a:latin typeface="Arial" pitchFamily="34" charset="0"/>
              <a:cs typeface="Arial" pitchFamily="34" charset="0"/>
            </a:endParaRPr>
          </a:p>
        </p:txBody>
      </p:sp>
      <p:sp>
        <p:nvSpPr>
          <p:cNvPr id="17" name="TextBox 16"/>
          <p:cNvSpPr txBox="1"/>
          <p:nvPr/>
        </p:nvSpPr>
        <p:spPr>
          <a:xfrm>
            <a:off x="0" y="6477000"/>
            <a:ext cx="6858000" cy="830997"/>
          </a:xfrm>
          <a:prstGeom prst="rect">
            <a:avLst/>
          </a:prstGeom>
          <a:noFill/>
        </p:spPr>
        <p:txBody>
          <a:bodyPr wrap="square" rtlCol="0">
            <a:spAutoFit/>
          </a:bodyPr>
          <a:lstStyle/>
          <a:p>
            <a:pPr marL="1371600" indent="-1371600"/>
            <a:r>
              <a:rPr lang="en-US" sz="1600" b="1" dirty="0" smtClean="0">
                <a:latin typeface="Arial" pitchFamily="34" charset="0"/>
                <a:cs typeface="Arial" pitchFamily="34" charset="0"/>
              </a:rPr>
              <a:t>How it works: </a:t>
            </a:r>
            <a:r>
              <a:rPr lang="en-US" sz="1600" dirty="0" smtClean="0">
                <a:latin typeface="Arial" pitchFamily="34" charset="0"/>
                <a:cs typeface="Arial" pitchFamily="34" charset="0"/>
              </a:rPr>
              <a:t>Include visuals and/or description of how the step process, tool, or equipment works if it supports the learning of this step</a:t>
            </a:r>
            <a:endParaRPr lang="en-US" sz="2000" dirty="0">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05B9BF9F-90B4-4689-A864-5F68210EABDC}" type="slidenum">
              <a:rPr lang="en-US" smtClean="0"/>
              <a:pPr/>
              <a:t>28</a:t>
            </a:fld>
            <a:endParaRPr lang="en-US" dirty="0"/>
          </a:p>
        </p:txBody>
      </p:sp>
      <p:sp>
        <p:nvSpPr>
          <p:cNvPr id="8" name="TextBox 7"/>
          <p:cNvSpPr txBox="1"/>
          <p:nvPr/>
        </p:nvSpPr>
        <p:spPr>
          <a:xfrm>
            <a:off x="0" y="7467600"/>
            <a:ext cx="6858000" cy="584775"/>
          </a:xfrm>
          <a:prstGeom prst="rect">
            <a:avLst/>
          </a:prstGeom>
          <a:noFill/>
        </p:spPr>
        <p:txBody>
          <a:bodyPr wrap="square" rtlCol="0">
            <a:spAutoFit/>
          </a:bodyPr>
          <a:lstStyle/>
          <a:p>
            <a:pPr marL="1490663" indent="-1490663"/>
            <a:r>
              <a:rPr lang="en-US" sz="1600" b="1" dirty="0" smtClean="0">
                <a:latin typeface="Arial" pitchFamily="34" charset="0"/>
                <a:cs typeface="Arial" pitchFamily="34" charset="0"/>
              </a:rPr>
              <a:t>Crucial Points: </a:t>
            </a:r>
            <a:r>
              <a:rPr lang="en-US" sz="1600" dirty="0" smtClean="0">
                <a:latin typeface="Arial" pitchFamily="34" charset="0"/>
                <a:cs typeface="Arial" pitchFamily="34" charset="0"/>
              </a:rPr>
              <a:t>Include any applicable crucial points for that specific step. See next page for a list of the crucial points. </a:t>
            </a:r>
            <a:endParaRPr lang="en-US" sz="2000" dirty="0">
              <a:latin typeface="Arial" pitchFamily="34" charset="0"/>
              <a:cs typeface="Arial" pitchFamily="34" charset="0"/>
            </a:endParaRPr>
          </a:p>
        </p:txBody>
      </p:sp>
      <p:sp>
        <p:nvSpPr>
          <p:cNvPr id="9" name="TextBox 8"/>
          <p:cNvSpPr txBox="1"/>
          <p:nvPr/>
        </p:nvSpPr>
        <p:spPr>
          <a:xfrm>
            <a:off x="2667000" y="8534400"/>
            <a:ext cx="3887987" cy="369332"/>
          </a:xfrm>
          <a:prstGeom prst="rect">
            <a:avLst/>
          </a:prstGeom>
          <a:noFill/>
        </p:spPr>
        <p:txBody>
          <a:bodyPr wrap="none" rtlCol="0">
            <a:spAutoFit/>
          </a:bodyPr>
          <a:lstStyle/>
          <a:p>
            <a:r>
              <a:rPr lang="en-US" i="1" dirty="0" smtClean="0">
                <a:solidFill>
                  <a:srgbClr val="FF0000"/>
                </a:solidFill>
              </a:rPr>
              <a:t>Crucial points continued on next page…</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19200" y="2355190"/>
            <a:ext cx="5638800" cy="523220"/>
          </a:xfrm>
          <a:prstGeom prst="rect">
            <a:avLst/>
          </a:prstGeom>
          <a:noFill/>
        </p:spPr>
        <p:txBody>
          <a:bodyPr wrap="square" rtlCol="0">
            <a:spAutoFit/>
          </a:bodyPr>
          <a:lstStyle/>
          <a:p>
            <a:r>
              <a:rPr lang="en-US" sz="1400" b="1" dirty="0" smtClean="0">
                <a:cs typeface="Arial" pitchFamily="34" charset="0"/>
              </a:rPr>
              <a:t>Decision Points: </a:t>
            </a:r>
            <a:r>
              <a:rPr lang="en-US" sz="1400" dirty="0" smtClean="0">
                <a:cs typeface="Arial" pitchFamily="34" charset="0"/>
              </a:rPr>
              <a:t>conditions that determine decisions to make. Record why the decision is made and what is done as a result of it</a:t>
            </a:r>
            <a:endParaRPr lang="en-US" dirty="0">
              <a:cs typeface="Arial" pitchFamily="34" charset="0"/>
            </a:endParaRPr>
          </a:p>
        </p:txBody>
      </p:sp>
      <p:sp>
        <p:nvSpPr>
          <p:cNvPr id="8" name="TextBox 7"/>
          <p:cNvSpPr txBox="1"/>
          <p:nvPr/>
        </p:nvSpPr>
        <p:spPr>
          <a:xfrm>
            <a:off x="1295400" y="3726790"/>
            <a:ext cx="5562600" cy="307777"/>
          </a:xfrm>
          <a:prstGeom prst="rect">
            <a:avLst/>
          </a:prstGeom>
          <a:noFill/>
        </p:spPr>
        <p:txBody>
          <a:bodyPr wrap="square" rtlCol="0">
            <a:spAutoFit/>
          </a:bodyPr>
          <a:lstStyle/>
          <a:p>
            <a:r>
              <a:rPr lang="en-US" sz="1400" b="1" dirty="0" smtClean="0">
                <a:cs typeface="Arial" pitchFamily="34" charset="0"/>
              </a:rPr>
              <a:t>What could cause an Injury: </a:t>
            </a:r>
            <a:r>
              <a:rPr lang="en-US" sz="1400" dirty="0" smtClean="0">
                <a:cs typeface="Arial" pitchFamily="34" charset="0"/>
              </a:rPr>
              <a:t>include what to identify and how to control</a:t>
            </a:r>
            <a:endParaRPr lang="en-US" dirty="0">
              <a:cs typeface="Arial" pitchFamily="34" charset="0"/>
            </a:endParaRPr>
          </a:p>
        </p:txBody>
      </p:sp>
      <p:sp>
        <p:nvSpPr>
          <p:cNvPr id="9" name="TextBox 8"/>
          <p:cNvSpPr txBox="1"/>
          <p:nvPr/>
        </p:nvSpPr>
        <p:spPr>
          <a:xfrm>
            <a:off x="1371600" y="5013260"/>
            <a:ext cx="5486400" cy="307777"/>
          </a:xfrm>
          <a:prstGeom prst="rect">
            <a:avLst/>
          </a:prstGeom>
          <a:noFill/>
        </p:spPr>
        <p:txBody>
          <a:bodyPr wrap="square" rtlCol="0">
            <a:spAutoFit/>
          </a:bodyPr>
          <a:lstStyle/>
          <a:p>
            <a:r>
              <a:rPr lang="en-US" sz="1400" b="1" dirty="0" smtClean="0">
                <a:cs typeface="Arial" pitchFamily="34" charset="0"/>
              </a:rPr>
              <a:t>Pitfalls: </a:t>
            </a:r>
            <a:r>
              <a:rPr lang="en-US" sz="1400" dirty="0" smtClean="0">
                <a:cs typeface="Arial" pitchFamily="34" charset="0"/>
              </a:rPr>
              <a:t>what could cause failure</a:t>
            </a:r>
            <a:endParaRPr lang="en-US" dirty="0">
              <a:cs typeface="Arial" pitchFamily="34" charset="0"/>
            </a:endParaRPr>
          </a:p>
        </p:txBody>
      </p:sp>
      <p:sp>
        <p:nvSpPr>
          <p:cNvPr id="10" name="TextBox 9"/>
          <p:cNvSpPr txBox="1"/>
          <p:nvPr/>
        </p:nvSpPr>
        <p:spPr>
          <a:xfrm>
            <a:off x="1295400" y="6096000"/>
            <a:ext cx="5562600" cy="523220"/>
          </a:xfrm>
          <a:prstGeom prst="rect">
            <a:avLst/>
          </a:prstGeom>
          <a:noFill/>
        </p:spPr>
        <p:txBody>
          <a:bodyPr wrap="square" rtlCol="0">
            <a:spAutoFit/>
          </a:bodyPr>
          <a:lstStyle/>
          <a:p>
            <a:r>
              <a:rPr lang="en-US" sz="1400" b="1" dirty="0" smtClean="0">
                <a:cs typeface="Arial" pitchFamily="34" charset="0"/>
              </a:rPr>
              <a:t>What could delay the task or waste material: </a:t>
            </a:r>
            <a:r>
              <a:rPr lang="en-US" sz="1400" dirty="0" smtClean="0">
                <a:cs typeface="Arial" pitchFamily="34" charset="0"/>
              </a:rPr>
              <a:t>Anticipate those things that could make the job longer or cause unnecessary waste of material</a:t>
            </a:r>
            <a:endParaRPr lang="en-US" dirty="0">
              <a:cs typeface="Arial" pitchFamily="34" charset="0"/>
            </a:endParaRPr>
          </a:p>
        </p:txBody>
      </p:sp>
      <p:sp>
        <p:nvSpPr>
          <p:cNvPr id="12" name="TextBox 11"/>
          <p:cNvSpPr txBox="1"/>
          <p:nvPr/>
        </p:nvSpPr>
        <p:spPr>
          <a:xfrm>
            <a:off x="1295400" y="7306270"/>
            <a:ext cx="5562600" cy="738664"/>
          </a:xfrm>
          <a:prstGeom prst="rect">
            <a:avLst/>
          </a:prstGeom>
          <a:noFill/>
        </p:spPr>
        <p:txBody>
          <a:bodyPr wrap="square" rtlCol="0">
            <a:spAutoFit/>
          </a:bodyPr>
          <a:lstStyle/>
          <a:p>
            <a:r>
              <a:rPr lang="en-US" sz="1400" b="1" dirty="0" smtClean="0">
                <a:cs typeface="Arial" pitchFamily="34" charset="0"/>
              </a:rPr>
              <a:t>What could make the job easier to do or of better quality: </a:t>
            </a:r>
            <a:r>
              <a:rPr lang="en-US" sz="1400" dirty="0" smtClean="0">
                <a:cs typeface="Arial" pitchFamily="34" charset="0"/>
              </a:rPr>
              <a:t>(Any best practices, quality criteria, “tricks of the trade”, jigs, motor skill techniques that obtain smoothness, precision and/or timeliness)</a:t>
            </a:r>
            <a:endParaRPr lang="en-US" dirty="0">
              <a:cs typeface="Arial" pitchFamily="34" charset="0"/>
            </a:endParaRPr>
          </a:p>
        </p:txBody>
      </p:sp>
      <p:sp>
        <p:nvSpPr>
          <p:cNvPr id="13" name="TextBox 12"/>
          <p:cNvSpPr txBox="1"/>
          <p:nvPr/>
        </p:nvSpPr>
        <p:spPr>
          <a:xfrm>
            <a:off x="0" y="228600"/>
            <a:ext cx="6858000" cy="461665"/>
          </a:xfrm>
          <a:prstGeom prst="rect">
            <a:avLst/>
          </a:prstGeom>
          <a:noFill/>
        </p:spPr>
        <p:txBody>
          <a:bodyPr wrap="square" rtlCol="0">
            <a:spAutoFit/>
          </a:bodyPr>
          <a:lstStyle/>
          <a:p>
            <a:pPr marL="1089025" indent="-1089025"/>
            <a:r>
              <a:rPr lang="en-US" sz="2400" b="1" dirty="0" smtClean="0">
                <a:solidFill>
                  <a:schemeClr val="tx2"/>
                </a:solidFill>
                <a:latin typeface="Arial" pitchFamily="34" charset="0"/>
                <a:cs typeface="Arial" pitchFamily="34" charset="0"/>
              </a:rPr>
              <a:t>Step 1 Crucial Points  (continued): </a:t>
            </a:r>
            <a:endParaRPr lang="en-US" sz="2400" b="1" dirty="0">
              <a:solidFill>
                <a:schemeClr val="tx2"/>
              </a:solidFill>
              <a:latin typeface="Arial" pitchFamily="34" charset="0"/>
              <a:cs typeface="Arial" pitchFamily="34" charset="0"/>
            </a:endParaRPr>
          </a:p>
        </p:txBody>
      </p:sp>
      <p:pic>
        <p:nvPicPr>
          <p:cNvPr id="15" name="Picture 3" descr="C:\Documents and Settings\DLB15\Local Settings\Temporary Internet Files\Content.IE5\W2NZVYCV\MC900434750[1].png"/>
          <p:cNvPicPr>
            <a:picLocks noChangeAspect="1" noChangeArrowheads="1"/>
          </p:cNvPicPr>
          <p:nvPr/>
        </p:nvPicPr>
        <p:blipFill>
          <a:blip r:embed="rId3" cstate="print"/>
          <a:srcRect/>
          <a:stretch>
            <a:fillRect/>
          </a:stretch>
        </p:blipFill>
        <p:spPr bwMode="auto">
          <a:xfrm>
            <a:off x="228600" y="5867400"/>
            <a:ext cx="914400" cy="914400"/>
          </a:xfrm>
          <a:prstGeom prst="rect">
            <a:avLst/>
          </a:prstGeom>
          <a:noFill/>
        </p:spPr>
      </p:pic>
      <p:pic>
        <p:nvPicPr>
          <p:cNvPr id="28" name="Picture 10" descr="C:\Documents and Settings\DLB15\Local Settings\Temporary Internet Files\Content.IE5\IAI91J9Y\MC900434803[1].png"/>
          <p:cNvPicPr>
            <a:picLocks noChangeAspect="1" noChangeArrowheads="1"/>
          </p:cNvPicPr>
          <p:nvPr/>
        </p:nvPicPr>
        <p:blipFill>
          <a:blip r:embed="rId4" cstate="print"/>
          <a:srcRect/>
          <a:stretch>
            <a:fillRect/>
          </a:stretch>
        </p:blipFill>
        <p:spPr bwMode="auto">
          <a:xfrm>
            <a:off x="228600" y="4724400"/>
            <a:ext cx="914400" cy="914400"/>
          </a:xfrm>
          <a:prstGeom prst="rect">
            <a:avLst/>
          </a:prstGeom>
          <a:noFill/>
        </p:spPr>
      </p:pic>
      <p:grpSp>
        <p:nvGrpSpPr>
          <p:cNvPr id="31" name="Group 53"/>
          <p:cNvGrpSpPr/>
          <p:nvPr/>
        </p:nvGrpSpPr>
        <p:grpSpPr>
          <a:xfrm>
            <a:off x="304800" y="3650590"/>
            <a:ext cx="838200" cy="782638"/>
            <a:chOff x="2819400" y="3505200"/>
            <a:chExt cx="3863975" cy="3373438"/>
          </a:xfrm>
        </p:grpSpPr>
        <p:sp>
          <p:nvSpPr>
            <p:cNvPr id="33" name="AutoShape 14"/>
            <p:cNvSpPr>
              <a:spLocks noChangeAspect="1" noChangeArrowheads="1" noTextEdit="1"/>
            </p:cNvSpPr>
            <p:nvPr/>
          </p:nvSpPr>
          <p:spPr bwMode="auto">
            <a:xfrm>
              <a:off x="2819400" y="3505200"/>
              <a:ext cx="3863975" cy="3373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p:nvSpPr>
          <p:spPr bwMode="auto">
            <a:xfrm>
              <a:off x="2824163" y="3509963"/>
              <a:ext cx="3854450" cy="3363913"/>
            </a:xfrm>
            <a:custGeom>
              <a:avLst/>
              <a:gdLst/>
              <a:ahLst/>
              <a:cxnLst>
                <a:cxn ang="0">
                  <a:pos x="2654" y="4085"/>
                </a:cxn>
                <a:cxn ang="0">
                  <a:pos x="2631" y="4120"/>
                </a:cxn>
                <a:cxn ang="0">
                  <a:pos x="2607" y="4151"/>
                </a:cxn>
                <a:cxn ang="0">
                  <a:pos x="2580" y="4177"/>
                </a:cxn>
                <a:cxn ang="0">
                  <a:pos x="2552" y="4199"/>
                </a:cxn>
                <a:cxn ang="0">
                  <a:pos x="2524" y="4215"/>
                </a:cxn>
                <a:cxn ang="0">
                  <a:pos x="2494" y="4228"/>
                </a:cxn>
                <a:cxn ang="0">
                  <a:pos x="2463" y="4235"/>
                </a:cxn>
                <a:cxn ang="0">
                  <a:pos x="2433" y="4237"/>
                </a:cxn>
                <a:cxn ang="0">
                  <a:pos x="2404" y="4235"/>
                </a:cxn>
                <a:cxn ang="0">
                  <a:pos x="2373" y="4228"/>
                </a:cxn>
                <a:cxn ang="0">
                  <a:pos x="2343" y="4215"/>
                </a:cxn>
                <a:cxn ang="0">
                  <a:pos x="2314" y="4199"/>
                </a:cxn>
                <a:cxn ang="0">
                  <a:pos x="2286" y="4177"/>
                </a:cxn>
                <a:cxn ang="0">
                  <a:pos x="2260" y="4151"/>
                </a:cxn>
                <a:cxn ang="0">
                  <a:pos x="2236" y="4120"/>
                </a:cxn>
                <a:cxn ang="0">
                  <a:pos x="2213" y="4085"/>
                </a:cxn>
                <a:cxn ang="0">
                  <a:pos x="30" y="340"/>
                </a:cxn>
                <a:cxn ang="0">
                  <a:pos x="4" y="264"/>
                </a:cxn>
                <a:cxn ang="0">
                  <a:pos x="0" y="196"/>
                </a:cxn>
                <a:cxn ang="0">
                  <a:pos x="14" y="136"/>
                </a:cxn>
                <a:cxn ang="0">
                  <a:pos x="46" y="84"/>
                </a:cxn>
                <a:cxn ang="0">
                  <a:pos x="94" y="44"/>
                </a:cxn>
                <a:cxn ang="0">
                  <a:pos x="160" y="15"/>
                </a:cxn>
                <a:cxn ang="0">
                  <a:pos x="239" y="1"/>
                </a:cxn>
                <a:cxn ang="0">
                  <a:pos x="4561" y="0"/>
                </a:cxn>
                <a:cxn ang="0">
                  <a:pos x="4655" y="7"/>
                </a:cxn>
                <a:cxn ang="0">
                  <a:pos x="4732" y="27"/>
                </a:cxn>
                <a:cxn ang="0">
                  <a:pos x="4791" y="62"/>
                </a:cxn>
                <a:cxn ang="0">
                  <a:pos x="4831" y="107"/>
                </a:cxn>
                <a:cxn ang="0">
                  <a:pos x="4853" y="163"/>
                </a:cxn>
                <a:cxn ang="0">
                  <a:pos x="4854" y="229"/>
                </a:cxn>
                <a:cxn ang="0">
                  <a:pos x="4838" y="303"/>
                </a:cxn>
                <a:cxn ang="0">
                  <a:pos x="4800" y="382"/>
                </a:cxn>
              </a:cxnLst>
              <a:rect l="0" t="0" r="r" b="b"/>
              <a:pathLst>
                <a:path w="4855" h="4237">
                  <a:moveTo>
                    <a:pt x="4800" y="382"/>
                  </a:moveTo>
                  <a:lnTo>
                    <a:pt x="2654" y="4085"/>
                  </a:lnTo>
                  <a:lnTo>
                    <a:pt x="2642" y="4103"/>
                  </a:lnTo>
                  <a:lnTo>
                    <a:pt x="2631" y="4120"/>
                  </a:lnTo>
                  <a:lnTo>
                    <a:pt x="2619" y="4137"/>
                  </a:lnTo>
                  <a:lnTo>
                    <a:pt x="2607" y="4151"/>
                  </a:lnTo>
                  <a:lnTo>
                    <a:pt x="2594" y="4165"/>
                  </a:lnTo>
                  <a:lnTo>
                    <a:pt x="2580" y="4177"/>
                  </a:lnTo>
                  <a:lnTo>
                    <a:pt x="2566" y="4189"/>
                  </a:lnTo>
                  <a:lnTo>
                    <a:pt x="2552" y="4199"/>
                  </a:lnTo>
                  <a:lnTo>
                    <a:pt x="2539" y="4208"/>
                  </a:lnTo>
                  <a:lnTo>
                    <a:pt x="2524" y="4215"/>
                  </a:lnTo>
                  <a:lnTo>
                    <a:pt x="2509" y="4222"/>
                  </a:lnTo>
                  <a:lnTo>
                    <a:pt x="2494" y="4228"/>
                  </a:lnTo>
                  <a:lnTo>
                    <a:pt x="2479" y="4231"/>
                  </a:lnTo>
                  <a:lnTo>
                    <a:pt x="2463" y="4235"/>
                  </a:lnTo>
                  <a:lnTo>
                    <a:pt x="2448" y="4237"/>
                  </a:lnTo>
                  <a:lnTo>
                    <a:pt x="2433" y="4237"/>
                  </a:lnTo>
                  <a:lnTo>
                    <a:pt x="2419" y="4237"/>
                  </a:lnTo>
                  <a:lnTo>
                    <a:pt x="2404" y="4235"/>
                  </a:lnTo>
                  <a:lnTo>
                    <a:pt x="2388" y="4231"/>
                  </a:lnTo>
                  <a:lnTo>
                    <a:pt x="2373" y="4228"/>
                  </a:lnTo>
                  <a:lnTo>
                    <a:pt x="2358" y="4222"/>
                  </a:lnTo>
                  <a:lnTo>
                    <a:pt x="2343" y="4215"/>
                  </a:lnTo>
                  <a:lnTo>
                    <a:pt x="2328" y="4208"/>
                  </a:lnTo>
                  <a:lnTo>
                    <a:pt x="2314" y="4199"/>
                  </a:lnTo>
                  <a:lnTo>
                    <a:pt x="2300" y="4189"/>
                  </a:lnTo>
                  <a:lnTo>
                    <a:pt x="2286" y="4177"/>
                  </a:lnTo>
                  <a:lnTo>
                    <a:pt x="2272" y="4165"/>
                  </a:lnTo>
                  <a:lnTo>
                    <a:pt x="2260" y="4151"/>
                  </a:lnTo>
                  <a:lnTo>
                    <a:pt x="2247" y="4137"/>
                  </a:lnTo>
                  <a:lnTo>
                    <a:pt x="2236" y="4120"/>
                  </a:lnTo>
                  <a:lnTo>
                    <a:pt x="2224" y="4103"/>
                  </a:lnTo>
                  <a:lnTo>
                    <a:pt x="2213" y="4085"/>
                  </a:lnTo>
                  <a:lnTo>
                    <a:pt x="50" y="379"/>
                  </a:lnTo>
                  <a:lnTo>
                    <a:pt x="30" y="340"/>
                  </a:lnTo>
                  <a:lnTo>
                    <a:pt x="15" y="300"/>
                  </a:lnTo>
                  <a:lnTo>
                    <a:pt x="4" y="264"/>
                  </a:lnTo>
                  <a:lnTo>
                    <a:pt x="0" y="229"/>
                  </a:lnTo>
                  <a:lnTo>
                    <a:pt x="0" y="196"/>
                  </a:lnTo>
                  <a:lnTo>
                    <a:pt x="4" y="165"/>
                  </a:lnTo>
                  <a:lnTo>
                    <a:pt x="14" y="136"/>
                  </a:lnTo>
                  <a:lnTo>
                    <a:pt x="27" y="108"/>
                  </a:lnTo>
                  <a:lnTo>
                    <a:pt x="46" y="84"/>
                  </a:lnTo>
                  <a:lnTo>
                    <a:pt x="68" y="63"/>
                  </a:lnTo>
                  <a:lnTo>
                    <a:pt x="94" y="44"/>
                  </a:lnTo>
                  <a:lnTo>
                    <a:pt x="125" y="27"/>
                  </a:lnTo>
                  <a:lnTo>
                    <a:pt x="160" y="15"/>
                  </a:lnTo>
                  <a:lnTo>
                    <a:pt x="198" y="7"/>
                  </a:lnTo>
                  <a:lnTo>
                    <a:pt x="239" y="1"/>
                  </a:lnTo>
                  <a:lnTo>
                    <a:pt x="285" y="0"/>
                  </a:lnTo>
                  <a:lnTo>
                    <a:pt x="4561" y="0"/>
                  </a:lnTo>
                  <a:lnTo>
                    <a:pt x="4611" y="1"/>
                  </a:lnTo>
                  <a:lnTo>
                    <a:pt x="4655" y="7"/>
                  </a:lnTo>
                  <a:lnTo>
                    <a:pt x="4695" y="15"/>
                  </a:lnTo>
                  <a:lnTo>
                    <a:pt x="4732" y="27"/>
                  </a:lnTo>
                  <a:lnTo>
                    <a:pt x="4763" y="44"/>
                  </a:lnTo>
                  <a:lnTo>
                    <a:pt x="4791" y="62"/>
                  </a:lnTo>
                  <a:lnTo>
                    <a:pt x="4814" y="83"/>
                  </a:lnTo>
                  <a:lnTo>
                    <a:pt x="4831" y="107"/>
                  </a:lnTo>
                  <a:lnTo>
                    <a:pt x="4844" y="135"/>
                  </a:lnTo>
                  <a:lnTo>
                    <a:pt x="4853" y="163"/>
                  </a:lnTo>
                  <a:lnTo>
                    <a:pt x="4855" y="196"/>
                  </a:lnTo>
                  <a:lnTo>
                    <a:pt x="4854" y="229"/>
                  </a:lnTo>
                  <a:lnTo>
                    <a:pt x="4848" y="265"/>
                  </a:lnTo>
                  <a:lnTo>
                    <a:pt x="4838" y="303"/>
                  </a:lnTo>
                  <a:lnTo>
                    <a:pt x="4821" y="342"/>
                  </a:lnTo>
                  <a:lnTo>
                    <a:pt x="4800" y="3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7"/>
            <p:cNvSpPr>
              <a:spLocks/>
            </p:cNvSpPr>
            <p:nvPr/>
          </p:nvSpPr>
          <p:spPr bwMode="auto">
            <a:xfrm>
              <a:off x="4926013" y="3811588"/>
              <a:ext cx="1711325" cy="2943225"/>
            </a:xfrm>
            <a:custGeom>
              <a:avLst/>
              <a:gdLst/>
              <a:ahLst/>
              <a:cxnLst>
                <a:cxn ang="0">
                  <a:pos x="12" y="3707"/>
                </a:cxn>
                <a:cxn ang="0">
                  <a:pos x="12" y="3707"/>
                </a:cxn>
                <a:cxn ang="0">
                  <a:pos x="2156" y="6"/>
                </a:cxn>
                <a:cxn ang="0">
                  <a:pos x="2146" y="0"/>
                </a:cxn>
                <a:cxn ang="0">
                  <a:pos x="0" y="3702"/>
                </a:cxn>
                <a:cxn ang="0">
                  <a:pos x="0" y="3702"/>
                </a:cxn>
                <a:cxn ang="0">
                  <a:pos x="12" y="3707"/>
                </a:cxn>
              </a:cxnLst>
              <a:rect l="0" t="0" r="r" b="b"/>
              <a:pathLst>
                <a:path w="2156" h="3707">
                  <a:moveTo>
                    <a:pt x="12" y="3707"/>
                  </a:moveTo>
                  <a:lnTo>
                    <a:pt x="12" y="3707"/>
                  </a:lnTo>
                  <a:lnTo>
                    <a:pt x="2156" y="6"/>
                  </a:lnTo>
                  <a:lnTo>
                    <a:pt x="2146" y="0"/>
                  </a:lnTo>
                  <a:lnTo>
                    <a:pt x="0" y="3702"/>
                  </a:lnTo>
                  <a:lnTo>
                    <a:pt x="0" y="3702"/>
                  </a:lnTo>
                  <a:lnTo>
                    <a:pt x="12" y="3707"/>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p:cNvSpPr>
            <p:nvPr/>
          </p:nvSpPr>
          <p:spPr bwMode="auto">
            <a:xfrm>
              <a:off x="4575175" y="6750050"/>
              <a:ext cx="360363" cy="128588"/>
            </a:xfrm>
            <a:custGeom>
              <a:avLst/>
              <a:gdLst/>
              <a:ahLst/>
              <a:cxnLst>
                <a:cxn ang="0">
                  <a:pos x="0" y="5"/>
                </a:cxn>
                <a:cxn ang="0">
                  <a:pos x="23" y="42"/>
                </a:cxn>
                <a:cxn ang="0">
                  <a:pos x="48" y="73"/>
                </a:cxn>
                <a:cxn ang="0">
                  <a:pos x="75" y="100"/>
                </a:cxn>
                <a:cxn ang="0">
                  <a:pos x="104" y="123"/>
                </a:cxn>
                <a:cxn ang="0">
                  <a:pos x="133" y="139"/>
                </a:cxn>
                <a:cxn ang="0">
                  <a:pos x="163" y="152"/>
                </a:cxn>
                <a:cxn ang="0">
                  <a:pos x="196" y="159"/>
                </a:cxn>
                <a:cxn ang="0">
                  <a:pos x="226" y="162"/>
                </a:cxn>
                <a:cxn ang="0">
                  <a:pos x="257" y="159"/>
                </a:cxn>
                <a:cxn ang="0">
                  <a:pos x="289" y="152"/>
                </a:cxn>
                <a:cxn ang="0">
                  <a:pos x="319" y="139"/>
                </a:cxn>
                <a:cxn ang="0">
                  <a:pos x="349" y="123"/>
                </a:cxn>
                <a:cxn ang="0">
                  <a:pos x="378" y="100"/>
                </a:cxn>
                <a:cxn ang="0">
                  <a:pos x="404" y="73"/>
                </a:cxn>
                <a:cxn ang="0">
                  <a:pos x="429" y="42"/>
                </a:cxn>
                <a:cxn ang="0">
                  <a:pos x="453" y="5"/>
                </a:cxn>
                <a:cxn ang="0">
                  <a:pos x="431" y="18"/>
                </a:cxn>
                <a:cxn ang="0">
                  <a:pos x="408" y="50"/>
                </a:cxn>
                <a:cxn ang="0">
                  <a:pos x="382" y="79"/>
                </a:cxn>
                <a:cxn ang="0">
                  <a:pos x="356" y="102"/>
                </a:cxn>
                <a:cxn ang="0">
                  <a:pos x="328" y="121"/>
                </a:cxn>
                <a:cxn ang="0">
                  <a:pos x="299" y="134"/>
                </a:cxn>
                <a:cxn ang="0">
                  <a:pos x="271" y="144"/>
                </a:cxn>
                <a:cxn ang="0">
                  <a:pos x="239" y="148"/>
                </a:cxn>
                <a:cxn ang="0">
                  <a:pos x="213" y="148"/>
                </a:cxn>
                <a:cxn ang="0">
                  <a:pos x="182" y="144"/>
                </a:cxn>
                <a:cxn ang="0">
                  <a:pos x="154" y="134"/>
                </a:cxn>
                <a:cxn ang="0">
                  <a:pos x="124" y="121"/>
                </a:cxn>
                <a:cxn ang="0">
                  <a:pos x="97" y="102"/>
                </a:cxn>
                <a:cxn ang="0">
                  <a:pos x="70" y="79"/>
                </a:cxn>
                <a:cxn ang="0">
                  <a:pos x="45" y="50"/>
                </a:cxn>
                <a:cxn ang="0">
                  <a:pos x="22" y="18"/>
                </a:cxn>
                <a:cxn ang="0">
                  <a:pos x="11" y="0"/>
                </a:cxn>
              </a:cxnLst>
              <a:rect l="0" t="0" r="r" b="b"/>
              <a:pathLst>
                <a:path w="453" h="162">
                  <a:moveTo>
                    <a:pt x="0" y="5"/>
                  </a:moveTo>
                  <a:lnTo>
                    <a:pt x="0" y="5"/>
                  </a:lnTo>
                  <a:lnTo>
                    <a:pt x="11" y="24"/>
                  </a:lnTo>
                  <a:lnTo>
                    <a:pt x="23" y="42"/>
                  </a:lnTo>
                  <a:lnTo>
                    <a:pt x="36" y="58"/>
                  </a:lnTo>
                  <a:lnTo>
                    <a:pt x="48" y="73"/>
                  </a:lnTo>
                  <a:lnTo>
                    <a:pt x="61" y="87"/>
                  </a:lnTo>
                  <a:lnTo>
                    <a:pt x="75" y="100"/>
                  </a:lnTo>
                  <a:lnTo>
                    <a:pt x="89" y="112"/>
                  </a:lnTo>
                  <a:lnTo>
                    <a:pt x="104" y="123"/>
                  </a:lnTo>
                  <a:lnTo>
                    <a:pt x="118" y="132"/>
                  </a:lnTo>
                  <a:lnTo>
                    <a:pt x="133" y="139"/>
                  </a:lnTo>
                  <a:lnTo>
                    <a:pt x="148" y="146"/>
                  </a:lnTo>
                  <a:lnTo>
                    <a:pt x="163" y="152"/>
                  </a:lnTo>
                  <a:lnTo>
                    <a:pt x="180" y="156"/>
                  </a:lnTo>
                  <a:lnTo>
                    <a:pt x="196" y="159"/>
                  </a:lnTo>
                  <a:lnTo>
                    <a:pt x="212" y="161"/>
                  </a:lnTo>
                  <a:lnTo>
                    <a:pt x="226" y="162"/>
                  </a:lnTo>
                  <a:lnTo>
                    <a:pt x="241" y="161"/>
                  </a:lnTo>
                  <a:lnTo>
                    <a:pt x="257" y="159"/>
                  </a:lnTo>
                  <a:lnTo>
                    <a:pt x="273" y="156"/>
                  </a:lnTo>
                  <a:lnTo>
                    <a:pt x="289" y="152"/>
                  </a:lnTo>
                  <a:lnTo>
                    <a:pt x="304" y="146"/>
                  </a:lnTo>
                  <a:lnTo>
                    <a:pt x="319" y="139"/>
                  </a:lnTo>
                  <a:lnTo>
                    <a:pt x="334" y="132"/>
                  </a:lnTo>
                  <a:lnTo>
                    <a:pt x="349" y="123"/>
                  </a:lnTo>
                  <a:lnTo>
                    <a:pt x="364" y="112"/>
                  </a:lnTo>
                  <a:lnTo>
                    <a:pt x="378" y="100"/>
                  </a:lnTo>
                  <a:lnTo>
                    <a:pt x="391" y="87"/>
                  </a:lnTo>
                  <a:lnTo>
                    <a:pt x="404" y="73"/>
                  </a:lnTo>
                  <a:lnTo>
                    <a:pt x="417" y="58"/>
                  </a:lnTo>
                  <a:lnTo>
                    <a:pt x="429" y="42"/>
                  </a:lnTo>
                  <a:lnTo>
                    <a:pt x="440" y="24"/>
                  </a:lnTo>
                  <a:lnTo>
                    <a:pt x="453" y="5"/>
                  </a:lnTo>
                  <a:lnTo>
                    <a:pt x="441" y="0"/>
                  </a:lnTo>
                  <a:lnTo>
                    <a:pt x="431" y="18"/>
                  </a:lnTo>
                  <a:lnTo>
                    <a:pt x="419" y="34"/>
                  </a:lnTo>
                  <a:lnTo>
                    <a:pt x="408" y="50"/>
                  </a:lnTo>
                  <a:lnTo>
                    <a:pt x="395" y="65"/>
                  </a:lnTo>
                  <a:lnTo>
                    <a:pt x="382" y="79"/>
                  </a:lnTo>
                  <a:lnTo>
                    <a:pt x="368" y="92"/>
                  </a:lnTo>
                  <a:lnTo>
                    <a:pt x="356" y="102"/>
                  </a:lnTo>
                  <a:lnTo>
                    <a:pt x="341" y="112"/>
                  </a:lnTo>
                  <a:lnTo>
                    <a:pt x="328" y="121"/>
                  </a:lnTo>
                  <a:lnTo>
                    <a:pt x="314" y="129"/>
                  </a:lnTo>
                  <a:lnTo>
                    <a:pt x="299" y="134"/>
                  </a:lnTo>
                  <a:lnTo>
                    <a:pt x="284" y="140"/>
                  </a:lnTo>
                  <a:lnTo>
                    <a:pt x="271" y="144"/>
                  </a:lnTo>
                  <a:lnTo>
                    <a:pt x="254" y="146"/>
                  </a:lnTo>
                  <a:lnTo>
                    <a:pt x="239" y="148"/>
                  </a:lnTo>
                  <a:lnTo>
                    <a:pt x="226" y="149"/>
                  </a:lnTo>
                  <a:lnTo>
                    <a:pt x="213" y="148"/>
                  </a:lnTo>
                  <a:lnTo>
                    <a:pt x="198" y="146"/>
                  </a:lnTo>
                  <a:lnTo>
                    <a:pt x="182" y="144"/>
                  </a:lnTo>
                  <a:lnTo>
                    <a:pt x="168" y="140"/>
                  </a:lnTo>
                  <a:lnTo>
                    <a:pt x="154" y="134"/>
                  </a:lnTo>
                  <a:lnTo>
                    <a:pt x="138" y="129"/>
                  </a:lnTo>
                  <a:lnTo>
                    <a:pt x="124" y="121"/>
                  </a:lnTo>
                  <a:lnTo>
                    <a:pt x="112" y="112"/>
                  </a:lnTo>
                  <a:lnTo>
                    <a:pt x="97" y="102"/>
                  </a:lnTo>
                  <a:lnTo>
                    <a:pt x="84" y="92"/>
                  </a:lnTo>
                  <a:lnTo>
                    <a:pt x="70" y="79"/>
                  </a:lnTo>
                  <a:lnTo>
                    <a:pt x="57" y="65"/>
                  </a:lnTo>
                  <a:lnTo>
                    <a:pt x="45" y="50"/>
                  </a:lnTo>
                  <a:lnTo>
                    <a:pt x="33" y="34"/>
                  </a:lnTo>
                  <a:lnTo>
                    <a:pt x="22" y="18"/>
                  </a:lnTo>
                  <a:lnTo>
                    <a:pt x="11" y="0"/>
                  </a:lnTo>
                  <a:lnTo>
                    <a:pt x="11" y="0"/>
                  </a:lnTo>
                  <a:lnTo>
                    <a:pt x="0" y="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p:cNvSpPr>
            <p:nvPr/>
          </p:nvSpPr>
          <p:spPr bwMode="auto">
            <a:xfrm>
              <a:off x="2859088" y="3808413"/>
              <a:ext cx="1725613" cy="2946400"/>
            </a:xfrm>
            <a:custGeom>
              <a:avLst/>
              <a:gdLst/>
              <a:ahLst/>
              <a:cxnLst>
                <a:cxn ang="0">
                  <a:pos x="0" y="6"/>
                </a:cxn>
                <a:cxn ang="0">
                  <a:pos x="0" y="6"/>
                </a:cxn>
                <a:cxn ang="0">
                  <a:pos x="2162" y="3712"/>
                </a:cxn>
                <a:cxn ang="0">
                  <a:pos x="2173" y="3707"/>
                </a:cxn>
                <a:cxn ang="0">
                  <a:pos x="11" y="0"/>
                </a:cxn>
                <a:cxn ang="0">
                  <a:pos x="11" y="0"/>
                </a:cxn>
                <a:cxn ang="0">
                  <a:pos x="0" y="6"/>
                </a:cxn>
              </a:cxnLst>
              <a:rect l="0" t="0" r="r" b="b"/>
              <a:pathLst>
                <a:path w="2173" h="3712">
                  <a:moveTo>
                    <a:pt x="0" y="6"/>
                  </a:moveTo>
                  <a:lnTo>
                    <a:pt x="0" y="6"/>
                  </a:lnTo>
                  <a:lnTo>
                    <a:pt x="2162" y="3712"/>
                  </a:lnTo>
                  <a:lnTo>
                    <a:pt x="2173" y="3707"/>
                  </a:lnTo>
                  <a:lnTo>
                    <a:pt x="11" y="0"/>
                  </a:lnTo>
                  <a:lnTo>
                    <a:pt x="11" y="0"/>
                  </a:lnTo>
                  <a:lnTo>
                    <a:pt x="0" y="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p:cNvSpPr>
            <p:nvPr/>
          </p:nvSpPr>
          <p:spPr bwMode="auto">
            <a:xfrm>
              <a:off x="2819400" y="3505200"/>
              <a:ext cx="231775" cy="307975"/>
            </a:xfrm>
            <a:custGeom>
              <a:avLst/>
              <a:gdLst/>
              <a:ahLst/>
              <a:cxnLst>
                <a:cxn ang="0">
                  <a:pos x="291" y="0"/>
                </a:cxn>
                <a:cxn ang="0">
                  <a:pos x="291" y="0"/>
                </a:cxn>
                <a:cxn ang="0">
                  <a:pos x="245" y="1"/>
                </a:cxn>
                <a:cxn ang="0">
                  <a:pos x="203" y="6"/>
                </a:cxn>
                <a:cxn ang="0">
                  <a:pos x="164" y="15"/>
                </a:cxn>
                <a:cxn ang="0">
                  <a:pos x="129" y="29"/>
                </a:cxn>
                <a:cxn ang="0">
                  <a:pos x="97" y="44"/>
                </a:cxn>
                <a:cxn ang="0">
                  <a:pos x="70" y="63"/>
                </a:cxn>
                <a:cxn ang="0">
                  <a:pos x="47" y="86"/>
                </a:cxn>
                <a:cxn ang="0">
                  <a:pos x="28" y="112"/>
                </a:cxn>
                <a:cxn ang="0">
                  <a:pos x="14" y="139"/>
                </a:cxn>
                <a:cxn ang="0">
                  <a:pos x="6" y="169"/>
                </a:cxn>
                <a:cxn ang="0">
                  <a:pos x="0" y="202"/>
                </a:cxn>
                <a:cxn ang="0">
                  <a:pos x="0" y="235"/>
                </a:cxn>
                <a:cxn ang="0">
                  <a:pos x="6" y="271"/>
                </a:cxn>
                <a:cxn ang="0">
                  <a:pos x="15" y="309"/>
                </a:cxn>
                <a:cxn ang="0">
                  <a:pos x="30" y="348"/>
                </a:cxn>
                <a:cxn ang="0">
                  <a:pos x="51" y="387"/>
                </a:cxn>
                <a:cxn ang="0">
                  <a:pos x="62" y="381"/>
                </a:cxn>
                <a:cxn ang="0">
                  <a:pos x="41" y="342"/>
                </a:cxn>
                <a:cxn ang="0">
                  <a:pos x="26" y="304"/>
                </a:cxn>
                <a:cxn ang="0">
                  <a:pos x="17" y="268"/>
                </a:cxn>
                <a:cxn ang="0">
                  <a:pos x="12" y="234"/>
                </a:cxn>
                <a:cxn ang="0">
                  <a:pos x="12" y="203"/>
                </a:cxn>
                <a:cxn ang="0">
                  <a:pos x="17" y="172"/>
                </a:cxn>
                <a:cxn ang="0">
                  <a:pos x="25" y="144"/>
                </a:cxn>
                <a:cxn ang="0">
                  <a:pos x="38" y="118"/>
                </a:cxn>
                <a:cxn ang="0">
                  <a:pos x="56" y="94"/>
                </a:cxn>
                <a:cxn ang="0">
                  <a:pos x="77" y="74"/>
                </a:cxn>
                <a:cxn ang="0">
                  <a:pos x="104" y="55"/>
                </a:cxn>
                <a:cxn ang="0">
                  <a:pos x="134" y="39"/>
                </a:cxn>
                <a:cxn ang="0">
                  <a:pos x="167" y="28"/>
                </a:cxn>
                <a:cxn ang="0">
                  <a:pos x="205" y="18"/>
                </a:cxn>
                <a:cxn ang="0">
                  <a:pos x="247" y="13"/>
                </a:cxn>
                <a:cxn ang="0">
                  <a:pos x="291" y="12"/>
                </a:cxn>
                <a:cxn ang="0">
                  <a:pos x="291" y="12"/>
                </a:cxn>
                <a:cxn ang="0">
                  <a:pos x="291" y="0"/>
                </a:cxn>
              </a:cxnLst>
              <a:rect l="0" t="0" r="r" b="b"/>
              <a:pathLst>
                <a:path w="291" h="387">
                  <a:moveTo>
                    <a:pt x="291" y="0"/>
                  </a:moveTo>
                  <a:lnTo>
                    <a:pt x="291" y="0"/>
                  </a:lnTo>
                  <a:lnTo>
                    <a:pt x="245" y="1"/>
                  </a:lnTo>
                  <a:lnTo>
                    <a:pt x="203" y="6"/>
                  </a:lnTo>
                  <a:lnTo>
                    <a:pt x="164" y="15"/>
                  </a:lnTo>
                  <a:lnTo>
                    <a:pt x="129" y="29"/>
                  </a:lnTo>
                  <a:lnTo>
                    <a:pt x="97" y="44"/>
                  </a:lnTo>
                  <a:lnTo>
                    <a:pt x="70" y="63"/>
                  </a:lnTo>
                  <a:lnTo>
                    <a:pt x="47" y="86"/>
                  </a:lnTo>
                  <a:lnTo>
                    <a:pt x="28" y="112"/>
                  </a:lnTo>
                  <a:lnTo>
                    <a:pt x="14" y="139"/>
                  </a:lnTo>
                  <a:lnTo>
                    <a:pt x="6" y="169"/>
                  </a:lnTo>
                  <a:lnTo>
                    <a:pt x="0" y="202"/>
                  </a:lnTo>
                  <a:lnTo>
                    <a:pt x="0" y="235"/>
                  </a:lnTo>
                  <a:lnTo>
                    <a:pt x="6" y="271"/>
                  </a:lnTo>
                  <a:lnTo>
                    <a:pt x="15" y="309"/>
                  </a:lnTo>
                  <a:lnTo>
                    <a:pt x="30" y="348"/>
                  </a:lnTo>
                  <a:lnTo>
                    <a:pt x="51" y="387"/>
                  </a:lnTo>
                  <a:lnTo>
                    <a:pt x="62" y="381"/>
                  </a:lnTo>
                  <a:lnTo>
                    <a:pt x="41" y="342"/>
                  </a:lnTo>
                  <a:lnTo>
                    <a:pt x="26" y="304"/>
                  </a:lnTo>
                  <a:lnTo>
                    <a:pt x="17" y="268"/>
                  </a:lnTo>
                  <a:lnTo>
                    <a:pt x="12" y="234"/>
                  </a:lnTo>
                  <a:lnTo>
                    <a:pt x="12" y="203"/>
                  </a:lnTo>
                  <a:lnTo>
                    <a:pt x="17" y="172"/>
                  </a:lnTo>
                  <a:lnTo>
                    <a:pt x="25" y="144"/>
                  </a:lnTo>
                  <a:lnTo>
                    <a:pt x="38" y="118"/>
                  </a:lnTo>
                  <a:lnTo>
                    <a:pt x="56" y="94"/>
                  </a:lnTo>
                  <a:lnTo>
                    <a:pt x="77" y="74"/>
                  </a:lnTo>
                  <a:lnTo>
                    <a:pt x="104" y="55"/>
                  </a:lnTo>
                  <a:lnTo>
                    <a:pt x="134" y="39"/>
                  </a:lnTo>
                  <a:lnTo>
                    <a:pt x="167" y="28"/>
                  </a:lnTo>
                  <a:lnTo>
                    <a:pt x="205" y="18"/>
                  </a:lnTo>
                  <a:lnTo>
                    <a:pt x="247" y="13"/>
                  </a:lnTo>
                  <a:lnTo>
                    <a:pt x="291" y="12"/>
                  </a:lnTo>
                  <a:lnTo>
                    <a:pt x="291" y="12"/>
                  </a:lnTo>
                  <a:lnTo>
                    <a:pt x="29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p:cNvSpPr>
            <p:nvPr/>
          </p:nvSpPr>
          <p:spPr bwMode="auto">
            <a:xfrm>
              <a:off x="3051175" y="3505200"/>
              <a:ext cx="3394075" cy="9525"/>
            </a:xfrm>
            <a:custGeom>
              <a:avLst/>
              <a:gdLst/>
              <a:ahLst/>
              <a:cxnLst>
                <a:cxn ang="0">
                  <a:pos x="4276" y="0"/>
                </a:cxn>
                <a:cxn ang="0">
                  <a:pos x="4276" y="0"/>
                </a:cxn>
                <a:cxn ang="0">
                  <a:pos x="0" y="0"/>
                </a:cxn>
                <a:cxn ang="0">
                  <a:pos x="0" y="12"/>
                </a:cxn>
                <a:cxn ang="0">
                  <a:pos x="4276" y="12"/>
                </a:cxn>
                <a:cxn ang="0">
                  <a:pos x="4276" y="12"/>
                </a:cxn>
                <a:cxn ang="0">
                  <a:pos x="4276" y="0"/>
                </a:cxn>
              </a:cxnLst>
              <a:rect l="0" t="0" r="r" b="b"/>
              <a:pathLst>
                <a:path w="4276" h="12">
                  <a:moveTo>
                    <a:pt x="4276" y="0"/>
                  </a:moveTo>
                  <a:lnTo>
                    <a:pt x="4276" y="0"/>
                  </a:lnTo>
                  <a:lnTo>
                    <a:pt x="0" y="0"/>
                  </a:lnTo>
                  <a:lnTo>
                    <a:pt x="0" y="12"/>
                  </a:lnTo>
                  <a:lnTo>
                    <a:pt x="4276" y="12"/>
                  </a:lnTo>
                  <a:lnTo>
                    <a:pt x="4276" y="12"/>
                  </a:lnTo>
                  <a:lnTo>
                    <a:pt x="4276"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2"/>
            <p:cNvSpPr>
              <a:spLocks/>
            </p:cNvSpPr>
            <p:nvPr/>
          </p:nvSpPr>
          <p:spPr bwMode="auto">
            <a:xfrm>
              <a:off x="6445250" y="3505200"/>
              <a:ext cx="238125" cy="311150"/>
            </a:xfrm>
            <a:custGeom>
              <a:avLst/>
              <a:gdLst/>
              <a:ahLst/>
              <a:cxnLst>
                <a:cxn ang="0">
                  <a:pos x="243" y="392"/>
                </a:cxn>
                <a:cxn ang="0">
                  <a:pos x="243" y="392"/>
                </a:cxn>
                <a:cxn ang="0">
                  <a:pos x="265" y="350"/>
                </a:cxn>
                <a:cxn ang="0">
                  <a:pos x="281" y="310"/>
                </a:cxn>
                <a:cxn ang="0">
                  <a:pos x="293" y="272"/>
                </a:cxn>
                <a:cxn ang="0">
                  <a:pos x="300" y="235"/>
                </a:cxn>
                <a:cxn ang="0">
                  <a:pos x="301" y="202"/>
                </a:cxn>
                <a:cxn ang="0">
                  <a:pos x="298" y="168"/>
                </a:cxn>
                <a:cxn ang="0">
                  <a:pos x="288" y="138"/>
                </a:cxn>
                <a:cxn ang="0">
                  <a:pos x="276" y="109"/>
                </a:cxn>
                <a:cxn ang="0">
                  <a:pos x="256" y="84"/>
                </a:cxn>
                <a:cxn ang="0">
                  <a:pos x="233" y="62"/>
                </a:cxn>
                <a:cxn ang="0">
                  <a:pos x="205" y="44"/>
                </a:cxn>
                <a:cxn ang="0">
                  <a:pos x="173" y="28"/>
                </a:cxn>
                <a:cxn ang="0">
                  <a:pos x="136" y="15"/>
                </a:cxn>
                <a:cxn ang="0">
                  <a:pos x="95" y="6"/>
                </a:cxn>
                <a:cxn ang="0">
                  <a:pos x="50" y="1"/>
                </a:cxn>
                <a:cxn ang="0">
                  <a:pos x="0" y="0"/>
                </a:cxn>
                <a:cxn ang="0">
                  <a:pos x="0" y="12"/>
                </a:cxn>
                <a:cxn ang="0">
                  <a:pos x="49" y="13"/>
                </a:cxn>
                <a:cxn ang="0">
                  <a:pos x="93" y="18"/>
                </a:cxn>
                <a:cxn ang="0">
                  <a:pos x="133" y="28"/>
                </a:cxn>
                <a:cxn ang="0">
                  <a:pos x="167" y="39"/>
                </a:cxn>
                <a:cxn ang="0">
                  <a:pos x="198" y="55"/>
                </a:cxn>
                <a:cxn ang="0">
                  <a:pos x="226" y="73"/>
                </a:cxn>
                <a:cxn ang="0">
                  <a:pos x="248" y="93"/>
                </a:cxn>
                <a:cxn ang="0">
                  <a:pos x="264" y="116"/>
                </a:cxn>
                <a:cxn ang="0">
                  <a:pos x="278" y="143"/>
                </a:cxn>
                <a:cxn ang="0">
                  <a:pos x="285" y="171"/>
                </a:cxn>
                <a:cxn ang="0">
                  <a:pos x="288" y="202"/>
                </a:cxn>
                <a:cxn ang="0">
                  <a:pos x="287" y="234"/>
                </a:cxn>
                <a:cxn ang="0">
                  <a:pos x="281" y="270"/>
                </a:cxn>
                <a:cxn ang="0">
                  <a:pos x="271" y="306"/>
                </a:cxn>
                <a:cxn ang="0">
                  <a:pos x="254" y="346"/>
                </a:cxn>
                <a:cxn ang="0">
                  <a:pos x="233" y="386"/>
                </a:cxn>
                <a:cxn ang="0">
                  <a:pos x="233" y="386"/>
                </a:cxn>
                <a:cxn ang="0">
                  <a:pos x="243" y="392"/>
                </a:cxn>
              </a:cxnLst>
              <a:rect l="0" t="0" r="r" b="b"/>
              <a:pathLst>
                <a:path w="301" h="392">
                  <a:moveTo>
                    <a:pt x="243" y="392"/>
                  </a:moveTo>
                  <a:lnTo>
                    <a:pt x="243" y="392"/>
                  </a:lnTo>
                  <a:lnTo>
                    <a:pt x="265" y="350"/>
                  </a:lnTo>
                  <a:lnTo>
                    <a:pt x="281" y="310"/>
                  </a:lnTo>
                  <a:lnTo>
                    <a:pt x="293" y="272"/>
                  </a:lnTo>
                  <a:lnTo>
                    <a:pt x="300" y="235"/>
                  </a:lnTo>
                  <a:lnTo>
                    <a:pt x="301" y="202"/>
                  </a:lnTo>
                  <a:lnTo>
                    <a:pt x="298" y="168"/>
                  </a:lnTo>
                  <a:lnTo>
                    <a:pt x="288" y="138"/>
                  </a:lnTo>
                  <a:lnTo>
                    <a:pt x="276" y="109"/>
                  </a:lnTo>
                  <a:lnTo>
                    <a:pt x="256" y="84"/>
                  </a:lnTo>
                  <a:lnTo>
                    <a:pt x="233" y="62"/>
                  </a:lnTo>
                  <a:lnTo>
                    <a:pt x="205" y="44"/>
                  </a:lnTo>
                  <a:lnTo>
                    <a:pt x="173" y="28"/>
                  </a:lnTo>
                  <a:lnTo>
                    <a:pt x="136" y="15"/>
                  </a:lnTo>
                  <a:lnTo>
                    <a:pt x="95" y="6"/>
                  </a:lnTo>
                  <a:lnTo>
                    <a:pt x="50" y="1"/>
                  </a:lnTo>
                  <a:lnTo>
                    <a:pt x="0" y="0"/>
                  </a:lnTo>
                  <a:lnTo>
                    <a:pt x="0" y="12"/>
                  </a:lnTo>
                  <a:lnTo>
                    <a:pt x="49" y="13"/>
                  </a:lnTo>
                  <a:lnTo>
                    <a:pt x="93" y="18"/>
                  </a:lnTo>
                  <a:lnTo>
                    <a:pt x="133" y="28"/>
                  </a:lnTo>
                  <a:lnTo>
                    <a:pt x="167" y="39"/>
                  </a:lnTo>
                  <a:lnTo>
                    <a:pt x="198" y="55"/>
                  </a:lnTo>
                  <a:lnTo>
                    <a:pt x="226" y="73"/>
                  </a:lnTo>
                  <a:lnTo>
                    <a:pt x="248" y="93"/>
                  </a:lnTo>
                  <a:lnTo>
                    <a:pt x="264" y="116"/>
                  </a:lnTo>
                  <a:lnTo>
                    <a:pt x="278" y="143"/>
                  </a:lnTo>
                  <a:lnTo>
                    <a:pt x="285" y="171"/>
                  </a:lnTo>
                  <a:lnTo>
                    <a:pt x="288" y="202"/>
                  </a:lnTo>
                  <a:lnTo>
                    <a:pt x="287" y="234"/>
                  </a:lnTo>
                  <a:lnTo>
                    <a:pt x="281" y="270"/>
                  </a:lnTo>
                  <a:lnTo>
                    <a:pt x="271" y="306"/>
                  </a:lnTo>
                  <a:lnTo>
                    <a:pt x="254" y="346"/>
                  </a:lnTo>
                  <a:lnTo>
                    <a:pt x="233" y="386"/>
                  </a:lnTo>
                  <a:lnTo>
                    <a:pt x="233" y="386"/>
                  </a:lnTo>
                  <a:lnTo>
                    <a:pt x="243" y="39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3"/>
            <p:cNvSpPr>
              <a:spLocks/>
            </p:cNvSpPr>
            <p:nvPr/>
          </p:nvSpPr>
          <p:spPr bwMode="auto">
            <a:xfrm>
              <a:off x="2882900" y="3565525"/>
              <a:ext cx="3732213" cy="3252788"/>
            </a:xfrm>
            <a:custGeom>
              <a:avLst/>
              <a:gdLst/>
              <a:ahLst/>
              <a:cxnLst>
                <a:cxn ang="0">
                  <a:pos x="4672" y="250"/>
                </a:cxn>
                <a:cxn ang="0">
                  <a:pos x="2504" y="3998"/>
                </a:cxn>
                <a:cxn ang="0">
                  <a:pos x="2489" y="4022"/>
                </a:cxn>
                <a:cxn ang="0">
                  <a:pos x="2473" y="4042"/>
                </a:cxn>
                <a:cxn ang="0">
                  <a:pos x="2454" y="4060"/>
                </a:cxn>
                <a:cxn ang="0">
                  <a:pos x="2436" y="4074"/>
                </a:cxn>
                <a:cxn ang="0">
                  <a:pos x="2418" y="4084"/>
                </a:cxn>
                <a:cxn ang="0">
                  <a:pos x="2398" y="4092"/>
                </a:cxn>
                <a:cxn ang="0">
                  <a:pos x="2377" y="4097"/>
                </a:cxn>
                <a:cxn ang="0">
                  <a:pos x="2356" y="4098"/>
                </a:cxn>
                <a:cxn ang="0">
                  <a:pos x="2338" y="4097"/>
                </a:cxn>
                <a:cxn ang="0">
                  <a:pos x="2318" y="4091"/>
                </a:cxn>
                <a:cxn ang="0">
                  <a:pos x="2298" y="4083"/>
                </a:cxn>
                <a:cxn ang="0">
                  <a:pos x="2278" y="4071"/>
                </a:cxn>
                <a:cxn ang="0">
                  <a:pos x="2260" y="4056"/>
                </a:cxn>
                <a:cxn ang="0">
                  <a:pos x="2242" y="4039"/>
                </a:cxn>
                <a:cxn ang="0">
                  <a:pos x="2225" y="4017"/>
                </a:cxn>
                <a:cxn ang="0">
                  <a:pos x="2210" y="3993"/>
                </a:cxn>
                <a:cxn ang="0">
                  <a:pos x="28" y="242"/>
                </a:cxn>
                <a:cxn ang="0">
                  <a:pos x="16" y="217"/>
                </a:cxn>
                <a:cxn ang="0">
                  <a:pos x="7" y="192"/>
                </a:cxn>
                <a:cxn ang="0">
                  <a:pos x="1" y="169"/>
                </a:cxn>
                <a:cxn ang="0">
                  <a:pos x="0" y="146"/>
                </a:cxn>
                <a:cxn ang="0">
                  <a:pos x="0" y="126"/>
                </a:cxn>
                <a:cxn ang="0">
                  <a:pos x="4" y="106"/>
                </a:cxn>
                <a:cxn ang="0">
                  <a:pos x="11" y="88"/>
                </a:cxn>
                <a:cxn ang="0">
                  <a:pos x="22" y="70"/>
                </a:cxn>
                <a:cxn ang="0">
                  <a:pos x="34" y="54"/>
                </a:cxn>
                <a:cxn ang="0">
                  <a:pos x="49" y="40"/>
                </a:cxn>
                <a:cxn ang="0">
                  <a:pos x="66" y="29"/>
                </a:cxn>
                <a:cxn ang="0">
                  <a:pos x="87" y="18"/>
                </a:cxn>
                <a:cxn ang="0">
                  <a:pos x="109" y="10"/>
                </a:cxn>
                <a:cxn ang="0">
                  <a:pos x="133" y="5"/>
                </a:cxn>
                <a:cxn ang="0">
                  <a:pos x="160" y="1"/>
                </a:cxn>
                <a:cxn ang="0">
                  <a:pos x="187" y="0"/>
                </a:cxn>
                <a:cxn ang="0">
                  <a:pos x="4505" y="0"/>
                </a:cxn>
                <a:cxn ang="0">
                  <a:pos x="4536" y="1"/>
                </a:cxn>
                <a:cxn ang="0">
                  <a:pos x="4564" y="5"/>
                </a:cxn>
                <a:cxn ang="0">
                  <a:pos x="4590" y="12"/>
                </a:cxn>
                <a:cxn ang="0">
                  <a:pos x="4614" y="20"/>
                </a:cxn>
                <a:cxn ang="0">
                  <a:pos x="4635" y="31"/>
                </a:cxn>
                <a:cxn ang="0">
                  <a:pos x="4653" y="44"/>
                </a:cxn>
                <a:cxn ang="0">
                  <a:pos x="4670" y="59"/>
                </a:cxn>
                <a:cxn ang="0">
                  <a:pos x="4682" y="76"/>
                </a:cxn>
                <a:cxn ang="0">
                  <a:pos x="4691" y="93"/>
                </a:cxn>
                <a:cxn ang="0">
                  <a:pos x="4698" y="113"/>
                </a:cxn>
                <a:cxn ang="0">
                  <a:pos x="4702" y="134"/>
                </a:cxn>
                <a:cxn ang="0">
                  <a:pos x="4702" y="156"/>
                </a:cxn>
                <a:cxn ang="0">
                  <a:pos x="4699" y="177"/>
                </a:cxn>
                <a:cxn ang="0">
                  <a:pos x="4694" y="202"/>
                </a:cxn>
                <a:cxn ang="0">
                  <a:pos x="4684" y="226"/>
                </a:cxn>
                <a:cxn ang="0">
                  <a:pos x="4672" y="250"/>
                </a:cxn>
              </a:cxnLst>
              <a:rect l="0" t="0" r="r" b="b"/>
              <a:pathLst>
                <a:path w="4702" h="4098">
                  <a:moveTo>
                    <a:pt x="4672" y="250"/>
                  </a:moveTo>
                  <a:lnTo>
                    <a:pt x="2504" y="3998"/>
                  </a:lnTo>
                  <a:lnTo>
                    <a:pt x="2489" y="4022"/>
                  </a:lnTo>
                  <a:lnTo>
                    <a:pt x="2473" y="4042"/>
                  </a:lnTo>
                  <a:lnTo>
                    <a:pt x="2454" y="4060"/>
                  </a:lnTo>
                  <a:lnTo>
                    <a:pt x="2436" y="4074"/>
                  </a:lnTo>
                  <a:lnTo>
                    <a:pt x="2418" y="4084"/>
                  </a:lnTo>
                  <a:lnTo>
                    <a:pt x="2398" y="4092"/>
                  </a:lnTo>
                  <a:lnTo>
                    <a:pt x="2377" y="4097"/>
                  </a:lnTo>
                  <a:lnTo>
                    <a:pt x="2356" y="4098"/>
                  </a:lnTo>
                  <a:lnTo>
                    <a:pt x="2338" y="4097"/>
                  </a:lnTo>
                  <a:lnTo>
                    <a:pt x="2318" y="4091"/>
                  </a:lnTo>
                  <a:lnTo>
                    <a:pt x="2298" y="4083"/>
                  </a:lnTo>
                  <a:lnTo>
                    <a:pt x="2278" y="4071"/>
                  </a:lnTo>
                  <a:lnTo>
                    <a:pt x="2260" y="4056"/>
                  </a:lnTo>
                  <a:lnTo>
                    <a:pt x="2242" y="4039"/>
                  </a:lnTo>
                  <a:lnTo>
                    <a:pt x="2225" y="4017"/>
                  </a:lnTo>
                  <a:lnTo>
                    <a:pt x="2210" y="3993"/>
                  </a:lnTo>
                  <a:lnTo>
                    <a:pt x="28" y="242"/>
                  </a:lnTo>
                  <a:lnTo>
                    <a:pt x="16" y="217"/>
                  </a:lnTo>
                  <a:lnTo>
                    <a:pt x="7" y="192"/>
                  </a:lnTo>
                  <a:lnTo>
                    <a:pt x="1" y="169"/>
                  </a:lnTo>
                  <a:lnTo>
                    <a:pt x="0" y="146"/>
                  </a:lnTo>
                  <a:lnTo>
                    <a:pt x="0" y="126"/>
                  </a:lnTo>
                  <a:lnTo>
                    <a:pt x="4" y="106"/>
                  </a:lnTo>
                  <a:lnTo>
                    <a:pt x="11" y="88"/>
                  </a:lnTo>
                  <a:lnTo>
                    <a:pt x="22" y="70"/>
                  </a:lnTo>
                  <a:lnTo>
                    <a:pt x="34" y="54"/>
                  </a:lnTo>
                  <a:lnTo>
                    <a:pt x="49" y="40"/>
                  </a:lnTo>
                  <a:lnTo>
                    <a:pt x="66" y="29"/>
                  </a:lnTo>
                  <a:lnTo>
                    <a:pt x="87" y="18"/>
                  </a:lnTo>
                  <a:lnTo>
                    <a:pt x="109" y="10"/>
                  </a:lnTo>
                  <a:lnTo>
                    <a:pt x="133" y="5"/>
                  </a:lnTo>
                  <a:lnTo>
                    <a:pt x="160" y="1"/>
                  </a:lnTo>
                  <a:lnTo>
                    <a:pt x="187" y="0"/>
                  </a:lnTo>
                  <a:lnTo>
                    <a:pt x="4505" y="0"/>
                  </a:lnTo>
                  <a:lnTo>
                    <a:pt x="4536" y="1"/>
                  </a:lnTo>
                  <a:lnTo>
                    <a:pt x="4564" y="5"/>
                  </a:lnTo>
                  <a:lnTo>
                    <a:pt x="4590" y="12"/>
                  </a:lnTo>
                  <a:lnTo>
                    <a:pt x="4614" y="20"/>
                  </a:lnTo>
                  <a:lnTo>
                    <a:pt x="4635" y="31"/>
                  </a:lnTo>
                  <a:lnTo>
                    <a:pt x="4653" y="44"/>
                  </a:lnTo>
                  <a:lnTo>
                    <a:pt x="4670" y="59"/>
                  </a:lnTo>
                  <a:lnTo>
                    <a:pt x="4682" y="76"/>
                  </a:lnTo>
                  <a:lnTo>
                    <a:pt x="4691" y="93"/>
                  </a:lnTo>
                  <a:lnTo>
                    <a:pt x="4698" y="113"/>
                  </a:lnTo>
                  <a:lnTo>
                    <a:pt x="4702" y="134"/>
                  </a:lnTo>
                  <a:lnTo>
                    <a:pt x="4702" y="156"/>
                  </a:lnTo>
                  <a:lnTo>
                    <a:pt x="4699" y="177"/>
                  </a:lnTo>
                  <a:lnTo>
                    <a:pt x="4694" y="202"/>
                  </a:lnTo>
                  <a:lnTo>
                    <a:pt x="4684" y="226"/>
                  </a:lnTo>
                  <a:lnTo>
                    <a:pt x="4672" y="25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4"/>
            <p:cNvSpPr>
              <a:spLocks/>
            </p:cNvSpPr>
            <p:nvPr/>
          </p:nvSpPr>
          <p:spPr bwMode="auto">
            <a:xfrm>
              <a:off x="4868863" y="3762375"/>
              <a:ext cx="1725613" cy="2976563"/>
            </a:xfrm>
            <a:custGeom>
              <a:avLst/>
              <a:gdLst/>
              <a:ahLst/>
              <a:cxnLst>
                <a:cxn ang="0">
                  <a:pos x="3" y="3750"/>
                </a:cxn>
                <a:cxn ang="0">
                  <a:pos x="3" y="3750"/>
                </a:cxn>
                <a:cxn ang="0">
                  <a:pos x="2172" y="2"/>
                </a:cxn>
                <a:cxn ang="0">
                  <a:pos x="2168" y="0"/>
                </a:cxn>
                <a:cxn ang="0">
                  <a:pos x="0" y="3748"/>
                </a:cxn>
                <a:cxn ang="0">
                  <a:pos x="0" y="3748"/>
                </a:cxn>
                <a:cxn ang="0">
                  <a:pos x="3" y="3750"/>
                </a:cxn>
              </a:cxnLst>
              <a:rect l="0" t="0" r="r" b="b"/>
              <a:pathLst>
                <a:path w="2172" h="3750">
                  <a:moveTo>
                    <a:pt x="3" y="3750"/>
                  </a:moveTo>
                  <a:lnTo>
                    <a:pt x="3" y="3750"/>
                  </a:lnTo>
                  <a:lnTo>
                    <a:pt x="2172" y="2"/>
                  </a:lnTo>
                  <a:lnTo>
                    <a:pt x="2168" y="0"/>
                  </a:lnTo>
                  <a:lnTo>
                    <a:pt x="0" y="3748"/>
                  </a:lnTo>
                  <a:lnTo>
                    <a:pt x="0" y="3748"/>
                  </a:lnTo>
                  <a:lnTo>
                    <a:pt x="3" y="375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5"/>
            <p:cNvSpPr>
              <a:spLocks/>
            </p:cNvSpPr>
            <p:nvPr/>
          </p:nvSpPr>
          <p:spPr bwMode="auto">
            <a:xfrm>
              <a:off x="4635500" y="6734175"/>
              <a:ext cx="236538" cy="85725"/>
            </a:xfrm>
            <a:custGeom>
              <a:avLst/>
              <a:gdLst/>
              <a:ahLst/>
              <a:cxnLst>
                <a:cxn ang="0">
                  <a:pos x="0" y="2"/>
                </a:cxn>
                <a:cxn ang="0">
                  <a:pos x="0" y="2"/>
                </a:cxn>
                <a:cxn ang="0">
                  <a:pos x="15" y="26"/>
                </a:cxn>
                <a:cxn ang="0">
                  <a:pos x="32" y="48"/>
                </a:cxn>
                <a:cxn ang="0">
                  <a:pos x="49" y="67"/>
                </a:cxn>
                <a:cxn ang="0">
                  <a:pos x="69" y="82"/>
                </a:cxn>
                <a:cxn ang="0">
                  <a:pos x="89" y="93"/>
                </a:cxn>
                <a:cxn ang="0">
                  <a:pos x="109" y="101"/>
                </a:cxn>
                <a:cxn ang="0">
                  <a:pos x="130" y="107"/>
                </a:cxn>
                <a:cxn ang="0">
                  <a:pos x="148" y="108"/>
                </a:cxn>
                <a:cxn ang="0">
                  <a:pos x="170" y="107"/>
                </a:cxn>
                <a:cxn ang="0">
                  <a:pos x="190" y="103"/>
                </a:cxn>
                <a:cxn ang="0">
                  <a:pos x="211" y="94"/>
                </a:cxn>
                <a:cxn ang="0">
                  <a:pos x="230" y="83"/>
                </a:cxn>
                <a:cxn ang="0">
                  <a:pos x="249" y="69"/>
                </a:cxn>
                <a:cxn ang="0">
                  <a:pos x="266" y="52"/>
                </a:cxn>
                <a:cxn ang="0">
                  <a:pos x="283" y="31"/>
                </a:cxn>
                <a:cxn ang="0">
                  <a:pos x="297" y="7"/>
                </a:cxn>
                <a:cxn ang="0">
                  <a:pos x="294" y="5"/>
                </a:cxn>
                <a:cxn ang="0">
                  <a:pos x="279" y="29"/>
                </a:cxn>
                <a:cxn ang="0">
                  <a:pos x="262" y="48"/>
                </a:cxn>
                <a:cxn ang="0">
                  <a:pos x="245" y="66"/>
                </a:cxn>
                <a:cxn ang="0">
                  <a:pos x="227" y="79"/>
                </a:cxn>
                <a:cxn ang="0">
                  <a:pos x="208" y="90"/>
                </a:cxn>
                <a:cxn ang="0">
                  <a:pos x="189" y="98"/>
                </a:cxn>
                <a:cxn ang="0">
                  <a:pos x="169" y="103"/>
                </a:cxn>
                <a:cxn ang="0">
                  <a:pos x="148" y="104"/>
                </a:cxn>
                <a:cxn ang="0">
                  <a:pos x="131" y="101"/>
                </a:cxn>
                <a:cxn ang="0">
                  <a:pos x="110" y="97"/>
                </a:cxn>
                <a:cxn ang="0">
                  <a:pos x="91" y="89"/>
                </a:cxn>
                <a:cxn ang="0">
                  <a:pos x="72" y="77"/>
                </a:cxn>
                <a:cxn ang="0">
                  <a:pos x="54" y="62"/>
                </a:cxn>
                <a:cxn ang="0">
                  <a:pos x="36" y="45"/>
                </a:cxn>
                <a:cxn ang="0">
                  <a:pos x="18" y="24"/>
                </a:cxn>
                <a:cxn ang="0">
                  <a:pos x="3" y="0"/>
                </a:cxn>
                <a:cxn ang="0">
                  <a:pos x="3" y="0"/>
                </a:cxn>
                <a:cxn ang="0">
                  <a:pos x="0" y="2"/>
                </a:cxn>
              </a:cxnLst>
              <a:rect l="0" t="0" r="r" b="b"/>
              <a:pathLst>
                <a:path w="297" h="108">
                  <a:moveTo>
                    <a:pt x="0" y="2"/>
                  </a:moveTo>
                  <a:lnTo>
                    <a:pt x="0" y="2"/>
                  </a:lnTo>
                  <a:lnTo>
                    <a:pt x="15" y="26"/>
                  </a:lnTo>
                  <a:lnTo>
                    <a:pt x="32" y="48"/>
                  </a:lnTo>
                  <a:lnTo>
                    <a:pt x="49" y="67"/>
                  </a:lnTo>
                  <a:lnTo>
                    <a:pt x="69" y="82"/>
                  </a:lnTo>
                  <a:lnTo>
                    <a:pt x="89" y="93"/>
                  </a:lnTo>
                  <a:lnTo>
                    <a:pt x="109" y="101"/>
                  </a:lnTo>
                  <a:lnTo>
                    <a:pt x="130" y="107"/>
                  </a:lnTo>
                  <a:lnTo>
                    <a:pt x="148" y="108"/>
                  </a:lnTo>
                  <a:lnTo>
                    <a:pt x="170" y="107"/>
                  </a:lnTo>
                  <a:lnTo>
                    <a:pt x="190" y="103"/>
                  </a:lnTo>
                  <a:lnTo>
                    <a:pt x="211" y="94"/>
                  </a:lnTo>
                  <a:lnTo>
                    <a:pt x="230" y="83"/>
                  </a:lnTo>
                  <a:lnTo>
                    <a:pt x="249" y="69"/>
                  </a:lnTo>
                  <a:lnTo>
                    <a:pt x="266" y="52"/>
                  </a:lnTo>
                  <a:lnTo>
                    <a:pt x="283" y="31"/>
                  </a:lnTo>
                  <a:lnTo>
                    <a:pt x="297" y="7"/>
                  </a:lnTo>
                  <a:lnTo>
                    <a:pt x="294" y="5"/>
                  </a:lnTo>
                  <a:lnTo>
                    <a:pt x="279" y="29"/>
                  </a:lnTo>
                  <a:lnTo>
                    <a:pt x="262" y="48"/>
                  </a:lnTo>
                  <a:lnTo>
                    <a:pt x="245" y="66"/>
                  </a:lnTo>
                  <a:lnTo>
                    <a:pt x="227" y="79"/>
                  </a:lnTo>
                  <a:lnTo>
                    <a:pt x="208" y="90"/>
                  </a:lnTo>
                  <a:lnTo>
                    <a:pt x="189" y="98"/>
                  </a:lnTo>
                  <a:lnTo>
                    <a:pt x="169" y="103"/>
                  </a:lnTo>
                  <a:lnTo>
                    <a:pt x="148" y="104"/>
                  </a:lnTo>
                  <a:lnTo>
                    <a:pt x="131" y="101"/>
                  </a:lnTo>
                  <a:lnTo>
                    <a:pt x="110" y="97"/>
                  </a:lnTo>
                  <a:lnTo>
                    <a:pt x="91" y="89"/>
                  </a:lnTo>
                  <a:lnTo>
                    <a:pt x="72" y="77"/>
                  </a:lnTo>
                  <a:lnTo>
                    <a:pt x="54" y="62"/>
                  </a:lnTo>
                  <a:lnTo>
                    <a:pt x="36" y="45"/>
                  </a:lnTo>
                  <a:lnTo>
                    <a:pt x="18" y="24"/>
                  </a:lnTo>
                  <a:lnTo>
                    <a:pt x="3" y="0"/>
                  </a:lnTo>
                  <a:lnTo>
                    <a:pt x="3" y="0"/>
                  </a:lnTo>
                  <a:lnTo>
                    <a:pt x="0" y="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6"/>
            <p:cNvSpPr>
              <a:spLocks/>
            </p:cNvSpPr>
            <p:nvPr/>
          </p:nvSpPr>
          <p:spPr bwMode="auto">
            <a:xfrm>
              <a:off x="2905125" y="3756025"/>
              <a:ext cx="1733550" cy="2979738"/>
            </a:xfrm>
            <a:custGeom>
              <a:avLst/>
              <a:gdLst/>
              <a:ahLst/>
              <a:cxnLst>
                <a:cxn ang="0">
                  <a:pos x="0" y="3"/>
                </a:cxn>
                <a:cxn ang="0">
                  <a:pos x="0" y="3"/>
                </a:cxn>
                <a:cxn ang="0">
                  <a:pos x="2181" y="3753"/>
                </a:cxn>
                <a:cxn ang="0">
                  <a:pos x="2184" y="3751"/>
                </a:cxn>
                <a:cxn ang="0">
                  <a:pos x="4" y="0"/>
                </a:cxn>
                <a:cxn ang="0">
                  <a:pos x="4" y="0"/>
                </a:cxn>
                <a:cxn ang="0">
                  <a:pos x="0" y="3"/>
                </a:cxn>
              </a:cxnLst>
              <a:rect l="0" t="0" r="r" b="b"/>
              <a:pathLst>
                <a:path w="2184" h="3753">
                  <a:moveTo>
                    <a:pt x="0" y="3"/>
                  </a:moveTo>
                  <a:lnTo>
                    <a:pt x="0" y="3"/>
                  </a:lnTo>
                  <a:lnTo>
                    <a:pt x="2181" y="3753"/>
                  </a:lnTo>
                  <a:lnTo>
                    <a:pt x="2184" y="3751"/>
                  </a:lnTo>
                  <a:lnTo>
                    <a:pt x="4" y="0"/>
                  </a:lnTo>
                  <a:lnTo>
                    <a:pt x="4" y="0"/>
                  </a:lnTo>
                  <a:lnTo>
                    <a:pt x="0" y="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7"/>
            <p:cNvSpPr>
              <a:spLocks/>
            </p:cNvSpPr>
            <p:nvPr/>
          </p:nvSpPr>
          <p:spPr bwMode="auto">
            <a:xfrm>
              <a:off x="2881313" y="3563938"/>
              <a:ext cx="150813" cy="195263"/>
            </a:xfrm>
            <a:custGeom>
              <a:avLst/>
              <a:gdLst/>
              <a:ahLst/>
              <a:cxnLst>
                <a:cxn ang="0">
                  <a:pos x="191" y="0"/>
                </a:cxn>
                <a:cxn ang="0">
                  <a:pos x="191" y="0"/>
                </a:cxn>
                <a:cxn ang="0">
                  <a:pos x="164" y="1"/>
                </a:cxn>
                <a:cxn ang="0">
                  <a:pos x="137" y="4"/>
                </a:cxn>
                <a:cxn ang="0">
                  <a:pos x="113" y="10"/>
                </a:cxn>
                <a:cxn ang="0">
                  <a:pos x="90" y="18"/>
                </a:cxn>
                <a:cxn ang="0">
                  <a:pos x="69" y="29"/>
                </a:cxn>
                <a:cxn ang="0">
                  <a:pos x="52" y="40"/>
                </a:cxn>
                <a:cxn ang="0">
                  <a:pos x="36" y="54"/>
                </a:cxn>
                <a:cxn ang="0">
                  <a:pos x="23" y="71"/>
                </a:cxn>
                <a:cxn ang="0">
                  <a:pos x="13" y="88"/>
                </a:cxn>
                <a:cxn ang="0">
                  <a:pos x="6" y="107"/>
                </a:cxn>
                <a:cxn ang="0">
                  <a:pos x="1" y="128"/>
                </a:cxn>
                <a:cxn ang="0">
                  <a:pos x="0" y="148"/>
                </a:cxn>
                <a:cxn ang="0">
                  <a:pos x="2" y="171"/>
                </a:cxn>
                <a:cxn ang="0">
                  <a:pos x="8" y="196"/>
                </a:cxn>
                <a:cxn ang="0">
                  <a:pos x="17" y="221"/>
                </a:cxn>
                <a:cxn ang="0">
                  <a:pos x="31" y="246"/>
                </a:cxn>
                <a:cxn ang="0">
                  <a:pos x="35" y="243"/>
                </a:cxn>
                <a:cxn ang="0">
                  <a:pos x="23" y="217"/>
                </a:cxn>
                <a:cxn ang="0">
                  <a:pos x="13" y="193"/>
                </a:cxn>
                <a:cxn ang="0">
                  <a:pos x="7" y="170"/>
                </a:cxn>
                <a:cxn ang="0">
                  <a:pos x="6" y="148"/>
                </a:cxn>
                <a:cxn ang="0">
                  <a:pos x="6" y="128"/>
                </a:cxn>
                <a:cxn ang="0">
                  <a:pos x="11" y="108"/>
                </a:cxn>
                <a:cxn ang="0">
                  <a:pos x="17" y="91"/>
                </a:cxn>
                <a:cxn ang="0">
                  <a:pos x="27" y="73"/>
                </a:cxn>
                <a:cxn ang="0">
                  <a:pos x="39" y="58"/>
                </a:cxn>
                <a:cxn ang="0">
                  <a:pos x="54" y="45"/>
                </a:cxn>
                <a:cxn ang="0">
                  <a:pos x="73" y="32"/>
                </a:cxn>
                <a:cxn ang="0">
                  <a:pos x="92" y="23"/>
                </a:cxn>
                <a:cxn ang="0">
                  <a:pos x="114" y="15"/>
                </a:cxn>
                <a:cxn ang="0">
                  <a:pos x="138" y="9"/>
                </a:cxn>
                <a:cxn ang="0">
                  <a:pos x="164" y="5"/>
                </a:cxn>
                <a:cxn ang="0">
                  <a:pos x="191" y="4"/>
                </a:cxn>
                <a:cxn ang="0">
                  <a:pos x="191" y="4"/>
                </a:cxn>
                <a:cxn ang="0">
                  <a:pos x="191" y="0"/>
                </a:cxn>
              </a:cxnLst>
              <a:rect l="0" t="0" r="r" b="b"/>
              <a:pathLst>
                <a:path w="191" h="246">
                  <a:moveTo>
                    <a:pt x="191" y="0"/>
                  </a:moveTo>
                  <a:lnTo>
                    <a:pt x="191" y="0"/>
                  </a:lnTo>
                  <a:lnTo>
                    <a:pt x="164" y="1"/>
                  </a:lnTo>
                  <a:lnTo>
                    <a:pt x="137" y="4"/>
                  </a:lnTo>
                  <a:lnTo>
                    <a:pt x="113" y="10"/>
                  </a:lnTo>
                  <a:lnTo>
                    <a:pt x="90" y="18"/>
                  </a:lnTo>
                  <a:lnTo>
                    <a:pt x="69" y="29"/>
                  </a:lnTo>
                  <a:lnTo>
                    <a:pt x="52" y="40"/>
                  </a:lnTo>
                  <a:lnTo>
                    <a:pt x="36" y="54"/>
                  </a:lnTo>
                  <a:lnTo>
                    <a:pt x="23" y="71"/>
                  </a:lnTo>
                  <a:lnTo>
                    <a:pt x="13" y="88"/>
                  </a:lnTo>
                  <a:lnTo>
                    <a:pt x="6" y="107"/>
                  </a:lnTo>
                  <a:lnTo>
                    <a:pt x="1" y="128"/>
                  </a:lnTo>
                  <a:lnTo>
                    <a:pt x="0" y="148"/>
                  </a:lnTo>
                  <a:lnTo>
                    <a:pt x="2" y="171"/>
                  </a:lnTo>
                  <a:lnTo>
                    <a:pt x="8" y="196"/>
                  </a:lnTo>
                  <a:lnTo>
                    <a:pt x="17" y="221"/>
                  </a:lnTo>
                  <a:lnTo>
                    <a:pt x="31" y="246"/>
                  </a:lnTo>
                  <a:lnTo>
                    <a:pt x="35" y="243"/>
                  </a:lnTo>
                  <a:lnTo>
                    <a:pt x="23" y="217"/>
                  </a:lnTo>
                  <a:lnTo>
                    <a:pt x="13" y="193"/>
                  </a:lnTo>
                  <a:lnTo>
                    <a:pt x="7" y="170"/>
                  </a:lnTo>
                  <a:lnTo>
                    <a:pt x="6" y="148"/>
                  </a:lnTo>
                  <a:lnTo>
                    <a:pt x="6" y="128"/>
                  </a:lnTo>
                  <a:lnTo>
                    <a:pt x="11" y="108"/>
                  </a:lnTo>
                  <a:lnTo>
                    <a:pt x="17" y="91"/>
                  </a:lnTo>
                  <a:lnTo>
                    <a:pt x="27" y="73"/>
                  </a:lnTo>
                  <a:lnTo>
                    <a:pt x="39" y="58"/>
                  </a:lnTo>
                  <a:lnTo>
                    <a:pt x="54" y="45"/>
                  </a:lnTo>
                  <a:lnTo>
                    <a:pt x="73" y="32"/>
                  </a:lnTo>
                  <a:lnTo>
                    <a:pt x="92" y="23"/>
                  </a:lnTo>
                  <a:lnTo>
                    <a:pt x="114" y="15"/>
                  </a:lnTo>
                  <a:lnTo>
                    <a:pt x="138" y="9"/>
                  </a:lnTo>
                  <a:lnTo>
                    <a:pt x="164" y="5"/>
                  </a:lnTo>
                  <a:lnTo>
                    <a:pt x="191" y="4"/>
                  </a:lnTo>
                  <a:lnTo>
                    <a:pt x="191" y="4"/>
                  </a:lnTo>
                  <a:lnTo>
                    <a:pt x="19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8"/>
            <p:cNvSpPr>
              <a:spLocks/>
            </p:cNvSpPr>
            <p:nvPr/>
          </p:nvSpPr>
          <p:spPr bwMode="auto">
            <a:xfrm>
              <a:off x="3032125" y="3563938"/>
              <a:ext cx="3427413" cy="3175"/>
            </a:xfrm>
            <a:custGeom>
              <a:avLst/>
              <a:gdLst/>
              <a:ahLst/>
              <a:cxnLst>
                <a:cxn ang="0">
                  <a:pos x="4318" y="0"/>
                </a:cxn>
                <a:cxn ang="0">
                  <a:pos x="4318" y="0"/>
                </a:cxn>
                <a:cxn ang="0">
                  <a:pos x="0" y="0"/>
                </a:cxn>
                <a:cxn ang="0">
                  <a:pos x="0" y="4"/>
                </a:cxn>
                <a:cxn ang="0">
                  <a:pos x="4318" y="4"/>
                </a:cxn>
                <a:cxn ang="0">
                  <a:pos x="4318" y="4"/>
                </a:cxn>
                <a:cxn ang="0">
                  <a:pos x="4318" y="0"/>
                </a:cxn>
              </a:cxnLst>
              <a:rect l="0" t="0" r="r" b="b"/>
              <a:pathLst>
                <a:path w="4318" h="4">
                  <a:moveTo>
                    <a:pt x="4318" y="0"/>
                  </a:moveTo>
                  <a:lnTo>
                    <a:pt x="4318" y="0"/>
                  </a:lnTo>
                  <a:lnTo>
                    <a:pt x="0" y="0"/>
                  </a:lnTo>
                  <a:lnTo>
                    <a:pt x="0" y="4"/>
                  </a:lnTo>
                  <a:lnTo>
                    <a:pt x="4318" y="4"/>
                  </a:lnTo>
                  <a:lnTo>
                    <a:pt x="4318" y="4"/>
                  </a:lnTo>
                  <a:lnTo>
                    <a:pt x="4318"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9"/>
            <p:cNvSpPr>
              <a:spLocks/>
            </p:cNvSpPr>
            <p:nvPr/>
          </p:nvSpPr>
          <p:spPr bwMode="auto">
            <a:xfrm>
              <a:off x="6459538" y="3563938"/>
              <a:ext cx="158750" cy="201613"/>
            </a:xfrm>
            <a:custGeom>
              <a:avLst/>
              <a:gdLst/>
              <a:ahLst/>
              <a:cxnLst>
                <a:cxn ang="0">
                  <a:pos x="169" y="253"/>
                </a:cxn>
                <a:cxn ang="0">
                  <a:pos x="169" y="253"/>
                </a:cxn>
                <a:cxn ang="0">
                  <a:pos x="182" y="229"/>
                </a:cxn>
                <a:cxn ang="0">
                  <a:pos x="191" y="204"/>
                </a:cxn>
                <a:cxn ang="0">
                  <a:pos x="197" y="181"/>
                </a:cxn>
                <a:cxn ang="0">
                  <a:pos x="199" y="158"/>
                </a:cxn>
                <a:cxn ang="0">
                  <a:pos x="199" y="136"/>
                </a:cxn>
                <a:cxn ang="0">
                  <a:pos x="196" y="115"/>
                </a:cxn>
                <a:cxn ang="0">
                  <a:pos x="189" y="94"/>
                </a:cxn>
                <a:cxn ang="0">
                  <a:pos x="178" y="77"/>
                </a:cxn>
                <a:cxn ang="0">
                  <a:pos x="166" y="60"/>
                </a:cxn>
                <a:cxn ang="0">
                  <a:pos x="151" y="45"/>
                </a:cxn>
                <a:cxn ang="0">
                  <a:pos x="131" y="32"/>
                </a:cxn>
                <a:cxn ang="0">
                  <a:pos x="110" y="19"/>
                </a:cxn>
                <a:cxn ang="0">
                  <a:pos x="86" y="11"/>
                </a:cxn>
                <a:cxn ang="0">
                  <a:pos x="60" y="4"/>
                </a:cxn>
                <a:cxn ang="0">
                  <a:pos x="31" y="1"/>
                </a:cxn>
                <a:cxn ang="0">
                  <a:pos x="0" y="0"/>
                </a:cxn>
                <a:cxn ang="0">
                  <a:pos x="0" y="4"/>
                </a:cxn>
                <a:cxn ang="0">
                  <a:pos x="31" y="5"/>
                </a:cxn>
                <a:cxn ang="0">
                  <a:pos x="59" y="9"/>
                </a:cxn>
                <a:cxn ang="0">
                  <a:pos x="85" y="16"/>
                </a:cxn>
                <a:cxn ang="0">
                  <a:pos x="108" y="25"/>
                </a:cxn>
                <a:cxn ang="0">
                  <a:pos x="129" y="35"/>
                </a:cxn>
                <a:cxn ang="0">
                  <a:pos x="146" y="48"/>
                </a:cxn>
                <a:cxn ang="0">
                  <a:pos x="162" y="63"/>
                </a:cxn>
                <a:cxn ang="0">
                  <a:pos x="175" y="79"/>
                </a:cxn>
                <a:cxn ang="0">
                  <a:pos x="184" y="97"/>
                </a:cxn>
                <a:cxn ang="0">
                  <a:pos x="191" y="116"/>
                </a:cxn>
                <a:cxn ang="0">
                  <a:pos x="194" y="136"/>
                </a:cxn>
                <a:cxn ang="0">
                  <a:pos x="194" y="158"/>
                </a:cxn>
                <a:cxn ang="0">
                  <a:pos x="192" y="179"/>
                </a:cxn>
                <a:cxn ang="0">
                  <a:pos x="186" y="202"/>
                </a:cxn>
                <a:cxn ang="0">
                  <a:pos x="177" y="226"/>
                </a:cxn>
                <a:cxn ang="0">
                  <a:pos x="165" y="251"/>
                </a:cxn>
                <a:cxn ang="0">
                  <a:pos x="165" y="251"/>
                </a:cxn>
                <a:cxn ang="0">
                  <a:pos x="169" y="253"/>
                </a:cxn>
              </a:cxnLst>
              <a:rect l="0" t="0" r="r" b="b"/>
              <a:pathLst>
                <a:path w="199" h="253">
                  <a:moveTo>
                    <a:pt x="169" y="253"/>
                  </a:moveTo>
                  <a:lnTo>
                    <a:pt x="169" y="253"/>
                  </a:lnTo>
                  <a:lnTo>
                    <a:pt x="182" y="229"/>
                  </a:lnTo>
                  <a:lnTo>
                    <a:pt x="191" y="204"/>
                  </a:lnTo>
                  <a:lnTo>
                    <a:pt x="197" y="181"/>
                  </a:lnTo>
                  <a:lnTo>
                    <a:pt x="199" y="158"/>
                  </a:lnTo>
                  <a:lnTo>
                    <a:pt x="199" y="136"/>
                  </a:lnTo>
                  <a:lnTo>
                    <a:pt x="196" y="115"/>
                  </a:lnTo>
                  <a:lnTo>
                    <a:pt x="189" y="94"/>
                  </a:lnTo>
                  <a:lnTo>
                    <a:pt x="178" y="77"/>
                  </a:lnTo>
                  <a:lnTo>
                    <a:pt x="166" y="60"/>
                  </a:lnTo>
                  <a:lnTo>
                    <a:pt x="151" y="45"/>
                  </a:lnTo>
                  <a:lnTo>
                    <a:pt x="131" y="32"/>
                  </a:lnTo>
                  <a:lnTo>
                    <a:pt x="110" y="19"/>
                  </a:lnTo>
                  <a:lnTo>
                    <a:pt x="86" y="11"/>
                  </a:lnTo>
                  <a:lnTo>
                    <a:pt x="60" y="4"/>
                  </a:lnTo>
                  <a:lnTo>
                    <a:pt x="31" y="1"/>
                  </a:lnTo>
                  <a:lnTo>
                    <a:pt x="0" y="0"/>
                  </a:lnTo>
                  <a:lnTo>
                    <a:pt x="0" y="4"/>
                  </a:lnTo>
                  <a:lnTo>
                    <a:pt x="31" y="5"/>
                  </a:lnTo>
                  <a:lnTo>
                    <a:pt x="59" y="9"/>
                  </a:lnTo>
                  <a:lnTo>
                    <a:pt x="85" y="16"/>
                  </a:lnTo>
                  <a:lnTo>
                    <a:pt x="108" y="25"/>
                  </a:lnTo>
                  <a:lnTo>
                    <a:pt x="129" y="35"/>
                  </a:lnTo>
                  <a:lnTo>
                    <a:pt x="146" y="48"/>
                  </a:lnTo>
                  <a:lnTo>
                    <a:pt x="162" y="63"/>
                  </a:lnTo>
                  <a:lnTo>
                    <a:pt x="175" y="79"/>
                  </a:lnTo>
                  <a:lnTo>
                    <a:pt x="184" y="97"/>
                  </a:lnTo>
                  <a:lnTo>
                    <a:pt x="191" y="116"/>
                  </a:lnTo>
                  <a:lnTo>
                    <a:pt x="194" y="136"/>
                  </a:lnTo>
                  <a:lnTo>
                    <a:pt x="194" y="158"/>
                  </a:lnTo>
                  <a:lnTo>
                    <a:pt x="192" y="179"/>
                  </a:lnTo>
                  <a:lnTo>
                    <a:pt x="186" y="202"/>
                  </a:lnTo>
                  <a:lnTo>
                    <a:pt x="177" y="226"/>
                  </a:lnTo>
                  <a:lnTo>
                    <a:pt x="165" y="251"/>
                  </a:lnTo>
                  <a:lnTo>
                    <a:pt x="165" y="251"/>
                  </a:lnTo>
                  <a:lnTo>
                    <a:pt x="169" y="25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0"/>
            <p:cNvSpPr>
              <a:spLocks/>
            </p:cNvSpPr>
            <p:nvPr/>
          </p:nvSpPr>
          <p:spPr bwMode="auto">
            <a:xfrm>
              <a:off x="3392487" y="3906838"/>
              <a:ext cx="2682876" cy="2300288"/>
            </a:xfrm>
            <a:custGeom>
              <a:avLst/>
              <a:gdLst/>
              <a:ahLst/>
              <a:cxnLst>
                <a:cxn ang="0">
                  <a:pos x="1687" y="2897"/>
                </a:cxn>
                <a:cxn ang="0">
                  <a:pos x="0" y="0"/>
                </a:cxn>
                <a:cxn ang="0">
                  <a:pos x="3380" y="0"/>
                </a:cxn>
                <a:cxn ang="0">
                  <a:pos x="1687" y="2897"/>
                </a:cxn>
              </a:cxnLst>
              <a:rect l="0" t="0" r="r" b="b"/>
              <a:pathLst>
                <a:path w="3380" h="2897">
                  <a:moveTo>
                    <a:pt x="1687" y="2897"/>
                  </a:moveTo>
                  <a:lnTo>
                    <a:pt x="0" y="0"/>
                  </a:lnTo>
                  <a:lnTo>
                    <a:pt x="3380" y="0"/>
                  </a:lnTo>
                  <a:lnTo>
                    <a:pt x="1687" y="289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r>
                <a:rPr lang="en-US" sz="1100" dirty="0" smtClean="0"/>
                <a:t>Safety</a:t>
              </a:r>
            </a:p>
          </p:txBody>
        </p:sp>
        <p:sp>
          <p:nvSpPr>
            <p:cNvPr id="49" name="Freeform 31"/>
            <p:cNvSpPr>
              <a:spLocks/>
            </p:cNvSpPr>
            <p:nvPr/>
          </p:nvSpPr>
          <p:spPr bwMode="auto">
            <a:xfrm>
              <a:off x="3389313" y="3903663"/>
              <a:ext cx="1343025" cy="2303463"/>
            </a:xfrm>
            <a:custGeom>
              <a:avLst/>
              <a:gdLst/>
              <a:ahLst/>
              <a:cxnLst>
                <a:cxn ang="0">
                  <a:pos x="4" y="0"/>
                </a:cxn>
                <a:cxn ang="0">
                  <a:pos x="3" y="5"/>
                </a:cxn>
                <a:cxn ang="0">
                  <a:pos x="1690" y="2902"/>
                </a:cxn>
                <a:cxn ang="0">
                  <a:pos x="1693" y="2900"/>
                </a:cxn>
                <a:cxn ang="0">
                  <a:pos x="7" y="3"/>
                </a:cxn>
                <a:cxn ang="0">
                  <a:pos x="4" y="6"/>
                </a:cxn>
                <a:cxn ang="0">
                  <a:pos x="4" y="0"/>
                </a:cxn>
                <a:cxn ang="0">
                  <a:pos x="0" y="0"/>
                </a:cxn>
                <a:cxn ang="0">
                  <a:pos x="3" y="5"/>
                </a:cxn>
                <a:cxn ang="0">
                  <a:pos x="4" y="0"/>
                </a:cxn>
              </a:cxnLst>
              <a:rect l="0" t="0" r="r" b="b"/>
              <a:pathLst>
                <a:path w="1693" h="2902">
                  <a:moveTo>
                    <a:pt x="4" y="0"/>
                  </a:moveTo>
                  <a:lnTo>
                    <a:pt x="3" y="5"/>
                  </a:lnTo>
                  <a:lnTo>
                    <a:pt x="1690" y="2902"/>
                  </a:lnTo>
                  <a:lnTo>
                    <a:pt x="1693" y="2900"/>
                  </a:lnTo>
                  <a:lnTo>
                    <a:pt x="7" y="3"/>
                  </a:lnTo>
                  <a:lnTo>
                    <a:pt x="4" y="6"/>
                  </a:lnTo>
                  <a:lnTo>
                    <a:pt x="4" y="0"/>
                  </a:lnTo>
                  <a:lnTo>
                    <a:pt x="0" y="0"/>
                  </a:lnTo>
                  <a:lnTo>
                    <a:pt x="3" y="5"/>
                  </a:lnTo>
                  <a:lnTo>
                    <a:pt x="4"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2"/>
            <p:cNvSpPr>
              <a:spLocks/>
            </p:cNvSpPr>
            <p:nvPr/>
          </p:nvSpPr>
          <p:spPr bwMode="auto">
            <a:xfrm>
              <a:off x="3392488" y="3903663"/>
              <a:ext cx="2686050" cy="4763"/>
            </a:xfrm>
            <a:custGeom>
              <a:avLst/>
              <a:gdLst/>
              <a:ahLst/>
              <a:cxnLst>
                <a:cxn ang="0">
                  <a:pos x="3382" y="5"/>
                </a:cxn>
                <a:cxn ang="0">
                  <a:pos x="3380" y="0"/>
                </a:cxn>
                <a:cxn ang="0">
                  <a:pos x="0" y="0"/>
                </a:cxn>
                <a:cxn ang="0">
                  <a:pos x="0" y="6"/>
                </a:cxn>
                <a:cxn ang="0">
                  <a:pos x="3380" y="6"/>
                </a:cxn>
                <a:cxn ang="0">
                  <a:pos x="3378" y="3"/>
                </a:cxn>
                <a:cxn ang="0">
                  <a:pos x="3382" y="5"/>
                </a:cxn>
                <a:cxn ang="0">
                  <a:pos x="3385" y="0"/>
                </a:cxn>
                <a:cxn ang="0">
                  <a:pos x="3380" y="0"/>
                </a:cxn>
                <a:cxn ang="0">
                  <a:pos x="3382" y="5"/>
                </a:cxn>
              </a:cxnLst>
              <a:rect l="0" t="0" r="r" b="b"/>
              <a:pathLst>
                <a:path w="3385" h="6">
                  <a:moveTo>
                    <a:pt x="3382" y="5"/>
                  </a:moveTo>
                  <a:lnTo>
                    <a:pt x="3380" y="0"/>
                  </a:lnTo>
                  <a:lnTo>
                    <a:pt x="0" y="0"/>
                  </a:lnTo>
                  <a:lnTo>
                    <a:pt x="0" y="6"/>
                  </a:lnTo>
                  <a:lnTo>
                    <a:pt x="3380" y="6"/>
                  </a:lnTo>
                  <a:lnTo>
                    <a:pt x="3378" y="3"/>
                  </a:lnTo>
                  <a:lnTo>
                    <a:pt x="3382" y="5"/>
                  </a:lnTo>
                  <a:lnTo>
                    <a:pt x="3385" y="0"/>
                  </a:lnTo>
                  <a:lnTo>
                    <a:pt x="3380" y="0"/>
                  </a:lnTo>
                  <a:lnTo>
                    <a:pt x="3382" y="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3"/>
            <p:cNvSpPr>
              <a:spLocks/>
            </p:cNvSpPr>
            <p:nvPr/>
          </p:nvSpPr>
          <p:spPr bwMode="auto">
            <a:xfrm>
              <a:off x="4730750" y="3905250"/>
              <a:ext cx="1346200" cy="2305050"/>
            </a:xfrm>
            <a:custGeom>
              <a:avLst/>
              <a:gdLst/>
              <a:ahLst/>
              <a:cxnLst>
                <a:cxn ang="0">
                  <a:pos x="0" y="2899"/>
                </a:cxn>
                <a:cxn ang="0">
                  <a:pos x="3" y="2899"/>
                </a:cxn>
                <a:cxn ang="0">
                  <a:pos x="1696" y="2"/>
                </a:cxn>
                <a:cxn ang="0">
                  <a:pos x="1692" y="0"/>
                </a:cxn>
                <a:cxn ang="0">
                  <a:pos x="0" y="2897"/>
                </a:cxn>
                <a:cxn ang="0">
                  <a:pos x="3" y="2897"/>
                </a:cxn>
                <a:cxn ang="0">
                  <a:pos x="0" y="2899"/>
                </a:cxn>
                <a:cxn ang="0">
                  <a:pos x="1" y="2903"/>
                </a:cxn>
                <a:cxn ang="0">
                  <a:pos x="3" y="2899"/>
                </a:cxn>
                <a:cxn ang="0">
                  <a:pos x="0" y="2899"/>
                </a:cxn>
              </a:cxnLst>
              <a:rect l="0" t="0" r="r" b="b"/>
              <a:pathLst>
                <a:path w="1696" h="2903">
                  <a:moveTo>
                    <a:pt x="0" y="2899"/>
                  </a:moveTo>
                  <a:lnTo>
                    <a:pt x="3" y="2899"/>
                  </a:lnTo>
                  <a:lnTo>
                    <a:pt x="1696" y="2"/>
                  </a:lnTo>
                  <a:lnTo>
                    <a:pt x="1692" y="0"/>
                  </a:lnTo>
                  <a:lnTo>
                    <a:pt x="0" y="2897"/>
                  </a:lnTo>
                  <a:lnTo>
                    <a:pt x="3" y="2897"/>
                  </a:lnTo>
                  <a:lnTo>
                    <a:pt x="0" y="2899"/>
                  </a:lnTo>
                  <a:lnTo>
                    <a:pt x="1" y="2903"/>
                  </a:lnTo>
                  <a:lnTo>
                    <a:pt x="3" y="2899"/>
                  </a:lnTo>
                  <a:lnTo>
                    <a:pt x="0" y="289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3" name="Picture 47" descr="C:\Documents and Settings\DLB15\Local Settings\Temporary Internet Files\Content.IE5\HRH2Y9PY\MC900441428[1].png"/>
          <p:cNvPicPr>
            <a:picLocks noChangeAspect="1" noChangeArrowheads="1"/>
          </p:cNvPicPr>
          <p:nvPr/>
        </p:nvPicPr>
        <p:blipFill>
          <a:blip r:embed="rId5" cstate="print"/>
          <a:srcRect/>
          <a:stretch>
            <a:fillRect/>
          </a:stretch>
        </p:blipFill>
        <p:spPr bwMode="auto">
          <a:xfrm>
            <a:off x="304800" y="2278990"/>
            <a:ext cx="914400" cy="914400"/>
          </a:xfrm>
          <a:prstGeom prst="rect">
            <a:avLst/>
          </a:prstGeom>
          <a:noFill/>
        </p:spPr>
      </p:pic>
      <p:pic>
        <p:nvPicPr>
          <p:cNvPr id="57" name="Picture 56" descr="C:\Documents and Settings\dlb15\Local Settings\Temporary Internet Files\Content.IE5\T3TWOAVP\MC900186172[1].wmf"/>
          <p:cNvPicPr>
            <a:picLocks noChangeAspect="1" noChangeArrowheads="1"/>
          </p:cNvPicPr>
          <p:nvPr/>
        </p:nvPicPr>
        <p:blipFill>
          <a:blip r:embed="rId6" cstate="print"/>
          <a:srcRect/>
          <a:stretch>
            <a:fillRect/>
          </a:stretch>
        </p:blipFill>
        <p:spPr bwMode="auto">
          <a:xfrm>
            <a:off x="304800" y="7010400"/>
            <a:ext cx="773273" cy="1150010"/>
          </a:xfrm>
          <a:prstGeom prst="rect">
            <a:avLst/>
          </a:prstGeom>
          <a:noFill/>
        </p:spPr>
      </p:pic>
      <p:pic>
        <p:nvPicPr>
          <p:cNvPr id="2058" name="Picture 10" descr="C:\Documents and Settings\dlb15\Local Settings\Temporary Internet Files\Content.IE5\HRH2Y9PY\MC900431608[1].png"/>
          <p:cNvPicPr>
            <a:picLocks noChangeAspect="1" noChangeArrowheads="1"/>
          </p:cNvPicPr>
          <p:nvPr/>
        </p:nvPicPr>
        <p:blipFill>
          <a:blip r:embed="rId7" cstate="print"/>
          <a:srcRect/>
          <a:stretch>
            <a:fillRect/>
          </a:stretch>
        </p:blipFill>
        <p:spPr bwMode="auto">
          <a:xfrm>
            <a:off x="-1219200" y="533400"/>
            <a:ext cx="762000" cy="762000"/>
          </a:xfrm>
          <a:prstGeom prst="rect">
            <a:avLst/>
          </a:prstGeom>
          <a:noFill/>
        </p:spPr>
      </p:pic>
      <p:sp>
        <p:nvSpPr>
          <p:cNvPr id="55" name="Slide Number Placeholder 54"/>
          <p:cNvSpPr>
            <a:spLocks noGrp="1"/>
          </p:cNvSpPr>
          <p:nvPr>
            <p:ph type="sldNum" sz="quarter" idx="12"/>
          </p:nvPr>
        </p:nvSpPr>
        <p:spPr/>
        <p:txBody>
          <a:bodyPr/>
          <a:lstStyle/>
          <a:p>
            <a:fld id="{05B9BF9F-90B4-4689-A864-5F68210EABDC}" type="slidenum">
              <a:rPr lang="en-US" smtClean="0"/>
              <a:pPr/>
              <a:t>29</a:t>
            </a:fld>
            <a:endParaRPr lang="en-US" dirty="0"/>
          </a:p>
        </p:txBody>
      </p:sp>
      <p:sp>
        <p:nvSpPr>
          <p:cNvPr id="52" name="Rectangle 51"/>
          <p:cNvSpPr/>
          <p:nvPr/>
        </p:nvSpPr>
        <p:spPr>
          <a:xfrm>
            <a:off x="0" y="990600"/>
            <a:ext cx="6858000" cy="1384995"/>
          </a:xfrm>
          <a:prstGeom prst="rect">
            <a:avLst/>
          </a:prstGeom>
        </p:spPr>
        <p:txBody>
          <a:bodyPr wrap="square">
            <a:spAutoFit/>
          </a:bodyPr>
          <a:lstStyle/>
          <a:p>
            <a:r>
              <a:rPr lang="en-US" sz="1400" b="1" dirty="0" smtClean="0">
                <a:cs typeface="Arial" pitchFamily="34" charset="0"/>
              </a:rPr>
              <a:t>Instructional strategy: </a:t>
            </a:r>
            <a:r>
              <a:rPr lang="en-US" sz="1400" dirty="0" smtClean="0">
                <a:cs typeface="Arial" pitchFamily="34" charset="0"/>
              </a:rPr>
              <a:t>When training personnel, it is important to train the simplest performance first. Then, when the novice feels comfortable with the basic procedure, begin introducing the crucial points from simplest to complex. Any crucial points that deviate from this simplest performance should be added as a variation of the procedure later as part of an iterative lesson. Notice the icons below add meaningfulness, at a glance, to the crucial points</a:t>
            </a:r>
            <a:endParaRPr lang="en-US" sz="1400" dirty="0">
              <a:cs typeface="Arial" pitchFamily="34" charset="0"/>
            </a:endParaRPr>
          </a:p>
        </p:txBody>
      </p:sp>
      <p:sp>
        <p:nvSpPr>
          <p:cNvPr id="54" name="TextBox 53"/>
          <p:cNvSpPr txBox="1"/>
          <p:nvPr/>
        </p:nvSpPr>
        <p:spPr>
          <a:xfrm>
            <a:off x="2057400" y="8610600"/>
            <a:ext cx="4472378" cy="307777"/>
          </a:xfrm>
          <a:prstGeom prst="rect">
            <a:avLst/>
          </a:prstGeom>
          <a:noFill/>
        </p:spPr>
        <p:txBody>
          <a:bodyPr wrap="none" rtlCol="0">
            <a:spAutoFit/>
          </a:bodyPr>
          <a:lstStyle/>
          <a:p>
            <a:r>
              <a:rPr lang="en-US" sz="1400" i="1" dirty="0" smtClean="0">
                <a:solidFill>
                  <a:srgbClr val="FF0000"/>
                </a:solidFill>
              </a:rPr>
              <a:t>NOTE: See next slide for other possible icons that may apply</a:t>
            </a:r>
            <a:endParaRPr lang="en-US" sz="1400"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6858000" cy="584775"/>
          </a:xfrm>
          <a:prstGeom prst="rect">
            <a:avLst/>
          </a:prstGeom>
          <a:noFill/>
        </p:spPr>
        <p:txBody>
          <a:bodyPr wrap="square" rtlCol="0">
            <a:spAutoFit/>
          </a:bodyPr>
          <a:lstStyle/>
          <a:p>
            <a:pPr algn="ctr"/>
            <a:r>
              <a:rPr lang="en-US" sz="3200" b="1" dirty="0" smtClean="0">
                <a:solidFill>
                  <a:schemeClr val="tx2"/>
                </a:solidFill>
                <a:latin typeface="+mj-lt"/>
              </a:rPr>
              <a:t>Purpose of this Training Template</a:t>
            </a:r>
            <a:endParaRPr lang="en-US" sz="3200" b="1" dirty="0">
              <a:solidFill>
                <a:schemeClr val="tx2"/>
              </a:solidFill>
              <a:latin typeface="+mj-lt"/>
            </a:endParaRPr>
          </a:p>
        </p:txBody>
      </p:sp>
      <p:sp>
        <p:nvSpPr>
          <p:cNvPr id="7" name="TextBox 6"/>
          <p:cNvSpPr txBox="1"/>
          <p:nvPr/>
        </p:nvSpPr>
        <p:spPr>
          <a:xfrm>
            <a:off x="0" y="1371600"/>
            <a:ext cx="6858000" cy="4616648"/>
          </a:xfrm>
          <a:prstGeom prst="rect">
            <a:avLst/>
          </a:prstGeom>
          <a:noFill/>
        </p:spPr>
        <p:txBody>
          <a:bodyPr wrap="square" rtlCol="0">
            <a:spAutoFit/>
          </a:bodyPr>
          <a:lstStyle/>
          <a:p>
            <a:r>
              <a:rPr lang="en-US" sz="1400" dirty="0" smtClean="0">
                <a:latin typeface="Arial" pitchFamily="34" charset="0"/>
                <a:cs typeface="Arial" pitchFamily="34" charset="0"/>
              </a:rPr>
              <a:t>The purpose of this training template is to provide research-based instructional elements for the development of a complete package that will encourage the implementation of technology with minimal assistance.</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Additionally, it is expected that the  implementation of the technology by interested shipyards will be encouraged with a training package provided as part of the deliverables.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Technology training is defined as a step-by-step procedure that is performed the same way each time. It may have decision points that determine different pathways of performance, based on existing conditions; however, those decision points are  always encountered.</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Instructional designers call this type of training “near transfer” because the performance on the job is “near” or very close to how it is performed in the training.</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This type of step-by-step technology training is distinguished from principle-based and process-based training </a:t>
            </a:r>
            <a:r>
              <a:rPr lang="en-US" sz="1400" i="1" dirty="0" smtClean="0">
                <a:latin typeface="Arial" pitchFamily="34" charset="0"/>
                <a:cs typeface="Arial" pitchFamily="34" charset="0"/>
              </a:rPr>
              <a:t>(refer back to the “Using the Templates” file)</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purpose of this training template is to provide the instructional elements for only the procedure-based training that is characteristic of most technological applications.</a:t>
            </a:r>
          </a:p>
        </p:txBody>
      </p:sp>
      <p:sp>
        <p:nvSpPr>
          <p:cNvPr id="9" name="Slide Number Placeholder 8"/>
          <p:cNvSpPr>
            <a:spLocks noGrp="1"/>
          </p:cNvSpPr>
          <p:nvPr>
            <p:ph type="sldNum" sz="quarter" idx="4"/>
          </p:nvPr>
        </p:nvSpPr>
        <p:spPr/>
        <p:txBody>
          <a:bodyPr/>
          <a:lstStyle/>
          <a:p>
            <a:fld id="{05B9BF9F-90B4-4689-A864-5F68210EABD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0778"/>
            <a:ext cx="6858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24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Icon Legend</a:t>
            </a:r>
          </a:p>
          <a:p>
            <a:pPr marL="0" marR="0" lvl="0" indent="0" algn="ctr" defTabSz="914400" rtl="0" eaLnBrk="0" fontAlgn="base" latinLnBrk="0" hangingPunct="0">
              <a:lnSpc>
                <a:spcPct val="100000"/>
              </a:lnSpc>
              <a:spcBef>
                <a:spcPct val="0"/>
              </a:spcBef>
              <a:spcAft>
                <a:spcPct val="0"/>
              </a:spcAft>
              <a:buClrTx/>
              <a:buSzTx/>
              <a:tabLst>
                <a:tab pos="342900" algn="l"/>
              </a:tabLst>
            </a:pPr>
            <a:r>
              <a:rPr lang="en-US" sz="2000" dirty="0" smtClean="0">
                <a:solidFill>
                  <a:schemeClr val="tx2"/>
                </a:solidFill>
                <a:latin typeface="Arial" pitchFamily="34" charset="0"/>
                <a:cs typeface="Arial" pitchFamily="34" charset="0"/>
              </a:rPr>
              <a:t>(you may have others that you would like to use)</a:t>
            </a:r>
            <a:endParaRPr kumimoji="0" lang="en-US" sz="3600" i="0" u="none" strike="noStrike" cap="none" normalizeH="0" baseline="0" dirty="0" smtClean="0">
              <a:ln>
                <a:noFill/>
              </a:ln>
              <a:solidFill>
                <a:schemeClr val="tx2"/>
              </a:solidFill>
              <a:effectLst/>
              <a:latin typeface="Arial" pitchFamily="34" charset="0"/>
            </a:endParaRPr>
          </a:p>
        </p:txBody>
      </p:sp>
      <p:grpSp>
        <p:nvGrpSpPr>
          <p:cNvPr id="3" name="Group 51"/>
          <p:cNvGrpSpPr/>
          <p:nvPr/>
        </p:nvGrpSpPr>
        <p:grpSpPr>
          <a:xfrm>
            <a:off x="1905000" y="1790700"/>
            <a:ext cx="914400" cy="1099810"/>
            <a:chOff x="1905000" y="2420525"/>
            <a:chExt cx="914400" cy="1099810"/>
          </a:xfrm>
        </p:grpSpPr>
        <p:pic>
          <p:nvPicPr>
            <p:cNvPr id="1027" name="Picture 3" descr="C:\Documents and Settings\DLB15\Local Settings\Temporary Internet Files\Content.IE5\W2NZVYCV\MC900434750[1].png"/>
            <p:cNvPicPr>
              <a:picLocks noChangeAspect="1" noChangeArrowheads="1"/>
            </p:cNvPicPr>
            <p:nvPr/>
          </p:nvPicPr>
          <p:blipFill>
            <a:blip r:embed="rId2" cstate="print"/>
            <a:srcRect/>
            <a:stretch>
              <a:fillRect/>
            </a:stretch>
          </p:blipFill>
          <p:spPr bwMode="auto">
            <a:xfrm>
              <a:off x="1905000" y="2420525"/>
              <a:ext cx="914400" cy="914400"/>
            </a:xfrm>
            <a:prstGeom prst="rect">
              <a:avLst/>
            </a:prstGeom>
            <a:noFill/>
          </p:spPr>
        </p:pic>
        <p:sp>
          <p:nvSpPr>
            <p:cNvPr id="56" name="Rectangle 1"/>
            <p:cNvSpPr>
              <a:spLocks noChangeArrowheads="1"/>
            </p:cNvSpPr>
            <p:nvPr/>
          </p:nvSpPr>
          <p:spPr bwMode="auto">
            <a:xfrm>
              <a:off x="1981200" y="3258725"/>
              <a:ext cx="76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Caution</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4" name="Group 69"/>
          <p:cNvGrpSpPr/>
          <p:nvPr/>
        </p:nvGrpSpPr>
        <p:grpSpPr>
          <a:xfrm>
            <a:off x="3581400" y="1667962"/>
            <a:ext cx="1143000" cy="1345287"/>
            <a:chOff x="2667000" y="1981200"/>
            <a:chExt cx="1143000" cy="1345287"/>
          </a:xfrm>
        </p:grpSpPr>
        <p:pic>
          <p:nvPicPr>
            <p:cNvPr id="1028" name="Picture 4" descr="C:\Documents and Settings\DLB15\Local Settings\Temporary Internet Files\Content.IE5\G4P07VLS\MC900433882[1].png"/>
            <p:cNvPicPr>
              <a:picLocks noChangeAspect="1" noChangeArrowheads="1"/>
            </p:cNvPicPr>
            <p:nvPr/>
          </p:nvPicPr>
          <p:blipFill>
            <a:blip r:embed="rId3" cstate="print"/>
            <a:srcRect/>
            <a:stretch>
              <a:fillRect/>
            </a:stretch>
          </p:blipFill>
          <p:spPr bwMode="auto">
            <a:xfrm>
              <a:off x="2781300" y="1981200"/>
              <a:ext cx="914400" cy="914400"/>
            </a:xfrm>
            <a:prstGeom prst="rect">
              <a:avLst/>
            </a:prstGeom>
            <a:noFill/>
          </p:spPr>
        </p:pic>
        <p:sp>
          <p:nvSpPr>
            <p:cNvPr id="58" name="Rectangle 1"/>
            <p:cNvSpPr>
              <a:spLocks noChangeArrowheads="1"/>
            </p:cNvSpPr>
            <p:nvPr/>
          </p:nvSpPr>
          <p:spPr bwMode="auto">
            <a:xfrm>
              <a:off x="2667000" y="2895600"/>
              <a:ext cx="1143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Stop, Check Proceed</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6" name="Group 70"/>
          <p:cNvGrpSpPr/>
          <p:nvPr/>
        </p:nvGrpSpPr>
        <p:grpSpPr>
          <a:xfrm>
            <a:off x="5486400" y="1752600"/>
            <a:ext cx="914400" cy="1176010"/>
            <a:chOff x="3886200" y="1981200"/>
            <a:chExt cx="914400" cy="1176010"/>
          </a:xfrm>
        </p:grpSpPr>
        <p:pic>
          <p:nvPicPr>
            <p:cNvPr id="1029" name="Picture 5" descr="C:\Documents and Settings\DLB15\Local Settings\Temporary Internet Files\Content.IE5\0UR5OZY2\MC900434805[1].png"/>
            <p:cNvPicPr>
              <a:picLocks noChangeAspect="1" noChangeArrowheads="1"/>
            </p:cNvPicPr>
            <p:nvPr/>
          </p:nvPicPr>
          <p:blipFill>
            <a:blip r:embed="rId4" cstate="print"/>
            <a:srcRect/>
            <a:stretch>
              <a:fillRect/>
            </a:stretch>
          </p:blipFill>
          <p:spPr bwMode="auto">
            <a:xfrm>
              <a:off x="3886200" y="1981200"/>
              <a:ext cx="914400" cy="914400"/>
            </a:xfrm>
            <a:prstGeom prst="rect">
              <a:avLst/>
            </a:prstGeom>
            <a:noFill/>
          </p:spPr>
        </p:pic>
        <p:sp>
          <p:nvSpPr>
            <p:cNvPr id="59" name="Rectangle 1"/>
            <p:cNvSpPr>
              <a:spLocks noChangeArrowheads="1"/>
            </p:cNvSpPr>
            <p:nvPr/>
          </p:nvSpPr>
          <p:spPr bwMode="auto">
            <a:xfrm>
              <a:off x="3962400" y="2895600"/>
              <a:ext cx="76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Stop</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7" name="Group 74"/>
          <p:cNvGrpSpPr/>
          <p:nvPr/>
        </p:nvGrpSpPr>
        <p:grpSpPr>
          <a:xfrm>
            <a:off x="5486400" y="4048036"/>
            <a:ext cx="914400" cy="1176010"/>
            <a:chOff x="5486400" y="4610100"/>
            <a:chExt cx="914400" cy="1176010"/>
          </a:xfrm>
        </p:grpSpPr>
        <p:pic>
          <p:nvPicPr>
            <p:cNvPr id="1032" name="Picture 8" descr="C:\Documents and Settings\DLB15\Local Settings\Temporary Internet Files\Content.IE5\G4P07VLS\MC900441426[1].png"/>
            <p:cNvPicPr>
              <a:picLocks noChangeAspect="1" noChangeArrowheads="1"/>
            </p:cNvPicPr>
            <p:nvPr/>
          </p:nvPicPr>
          <p:blipFill>
            <a:blip r:embed="rId5" cstate="print"/>
            <a:srcRect/>
            <a:stretch>
              <a:fillRect/>
            </a:stretch>
          </p:blipFill>
          <p:spPr bwMode="auto">
            <a:xfrm>
              <a:off x="5486400" y="4610100"/>
              <a:ext cx="914400" cy="914400"/>
            </a:xfrm>
            <a:prstGeom prst="rect">
              <a:avLst/>
            </a:prstGeom>
            <a:noFill/>
          </p:spPr>
        </p:pic>
        <p:sp>
          <p:nvSpPr>
            <p:cNvPr id="60" name="Rectangle 1"/>
            <p:cNvSpPr>
              <a:spLocks noChangeArrowheads="1"/>
            </p:cNvSpPr>
            <p:nvPr/>
          </p:nvSpPr>
          <p:spPr bwMode="auto">
            <a:xfrm>
              <a:off x="5524500" y="5524500"/>
              <a:ext cx="838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Checklist</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8" name="Group 72"/>
          <p:cNvGrpSpPr/>
          <p:nvPr/>
        </p:nvGrpSpPr>
        <p:grpSpPr>
          <a:xfrm>
            <a:off x="228600" y="4048036"/>
            <a:ext cx="914400" cy="1176010"/>
            <a:chOff x="609600" y="4850487"/>
            <a:chExt cx="914400" cy="1176010"/>
          </a:xfrm>
        </p:grpSpPr>
        <p:pic>
          <p:nvPicPr>
            <p:cNvPr id="1034" name="Picture 10" descr="C:\Documents and Settings\DLB15\Local Settings\Temporary Internet Files\Content.IE5\IAI91J9Y\MC900434803[1].png"/>
            <p:cNvPicPr>
              <a:picLocks noChangeAspect="1" noChangeArrowheads="1"/>
            </p:cNvPicPr>
            <p:nvPr/>
          </p:nvPicPr>
          <p:blipFill>
            <a:blip r:embed="rId6" cstate="print"/>
            <a:srcRect/>
            <a:stretch>
              <a:fillRect/>
            </a:stretch>
          </p:blipFill>
          <p:spPr bwMode="auto">
            <a:xfrm>
              <a:off x="609600" y="4850487"/>
              <a:ext cx="914400" cy="914400"/>
            </a:xfrm>
            <a:prstGeom prst="rect">
              <a:avLst/>
            </a:prstGeom>
            <a:noFill/>
          </p:spPr>
        </p:pic>
        <p:sp>
          <p:nvSpPr>
            <p:cNvPr id="62" name="Rectangle 1"/>
            <p:cNvSpPr>
              <a:spLocks noChangeArrowheads="1"/>
            </p:cNvSpPr>
            <p:nvPr/>
          </p:nvSpPr>
          <p:spPr bwMode="auto">
            <a:xfrm>
              <a:off x="685800" y="5764887"/>
              <a:ext cx="76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Warning</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9" name="Group 73"/>
          <p:cNvGrpSpPr/>
          <p:nvPr/>
        </p:nvGrpSpPr>
        <p:grpSpPr>
          <a:xfrm>
            <a:off x="1828800" y="4086136"/>
            <a:ext cx="1143000" cy="1099810"/>
            <a:chOff x="2057400" y="5002887"/>
            <a:chExt cx="1143000" cy="1099810"/>
          </a:xfrm>
        </p:grpSpPr>
        <p:grpSp>
          <p:nvGrpSpPr>
            <p:cNvPr id="10" name="Group 53"/>
            <p:cNvGrpSpPr/>
            <p:nvPr/>
          </p:nvGrpSpPr>
          <p:grpSpPr>
            <a:xfrm>
              <a:off x="2209800" y="5002887"/>
              <a:ext cx="838200" cy="782638"/>
              <a:chOff x="2819400" y="3505200"/>
              <a:chExt cx="3863975" cy="3373438"/>
            </a:xfrm>
          </p:grpSpPr>
          <p:sp>
            <p:nvSpPr>
              <p:cNvPr id="1038" name="AutoShape 14"/>
              <p:cNvSpPr>
                <a:spLocks noChangeAspect="1" noChangeArrowheads="1" noTextEdit="1"/>
              </p:cNvSpPr>
              <p:nvPr/>
            </p:nvSpPr>
            <p:spPr bwMode="auto">
              <a:xfrm>
                <a:off x="2819400" y="3505200"/>
                <a:ext cx="3863975" cy="3373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2824163" y="3509963"/>
                <a:ext cx="3854450" cy="3363913"/>
              </a:xfrm>
              <a:custGeom>
                <a:avLst/>
                <a:gdLst/>
                <a:ahLst/>
                <a:cxnLst>
                  <a:cxn ang="0">
                    <a:pos x="2654" y="4085"/>
                  </a:cxn>
                  <a:cxn ang="0">
                    <a:pos x="2631" y="4120"/>
                  </a:cxn>
                  <a:cxn ang="0">
                    <a:pos x="2607" y="4151"/>
                  </a:cxn>
                  <a:cxn ang="0">
                    <a:pos x="2580" y="4177"/>
                  </a:cxn>
                  <a:cxn ang="0">
                    <a:pos x="2552" y="4199"/>
                  </a:cxn>
                  <a:cxn ang="0">
                    <a:pos x="2524" y="4215"/>
                  </a:cxn>
                  <a:cxn ang="0">
                    <a:pos x="2494" y="4228"/>
                  </a:cxn>
                  <a:cxn ang="0">
                    <a:pos x="2463" y="4235"/>
                  </a:cxn>
                  <a:cxn ang="0">
                    <a:pos x="2433" y="4237"/>
                  </a:cxn>
                  <a:cxn ang="0">
                    <a:pos x="2404" y="4235"/>
                  </a:cxn>
                  <a:cxn ang="0">
                    <a:pos x="2373" y="4228"/>
                  </a:cxn>
                  <a:cxn ang="0">
                    <a:pos x="2343" y="4215"/>
                  </a:cxn>
                  <a:cxn ang="0">
                    <a:pos x="2314" y="4199"/>
                  </a:cxn>
                  <a:cxn ang="0">
                    <a:pos x="2286" y="4177"/>
                  </a:cxn>
                  <a:cxn ang="0">
                    <a:pos x="2260" y="4151"/>
                  </a:cxn>
                  <a:cxn ang="0">
                    <a:pos x="2236" y="4120"/>
                  </a:cxn>
                  <a:cxn ang="0">
                    <a:pos x="2213" y="4085"/>
                  </a:cxn>
                  <a:cxn ang="0">
                    <a:pos x="30" y="340"/>
                  </a:cxn>
                  <a:cxn ang="0">
                    <a:pos x="4" y="264"/>
                  </a:cxn>
                  <a:cxn ang="0">
                    <a:pos x="0" y="196"/>
                  </a:cxn>
                  <a:cxn ang="0">
                    <a:pos x="14" y="136"/>
                  </a:cxn>
                  <a:cxn ang="0">
                    <a:pos x="46" y="84"/>
                  </a:cxn>
                  <a:cxn ang="0">
                    <a:pos x="94" y="44"/>
                  </a:cxn>
                  <a:cxn ang="0">
                    <a:pos x="160" y="15"/>
                  </a:cxn>
                  <a:cxn ang="0">
                    <a:pos x="239" y="1"/>
                  </a:cxn>
                  <a:cxn ang="0">
                    <a:pos x="4561" y="0"/>
                  </a:cxn>
                  <a:cxn ang="0">
                    <a:pos x="4655" y="7"/>
                  </a:cxn>
                  <a:cxn ang="0">
                    <a:pos x="4732" y="27"/>
                  </a:cxn>
                  <a:cxn ang="0">
                    <a:pos x="4791" y="62"/>
                  </a:cxn>
                  <a:cxn ang="0">
                    <a:pos x="4831" y="107"/>
                  </a:cxn>
                  <a:cxn ang="0">
                    <a:pos x="4853" y="163"/>
                  </a:cxn>
                  <a:cxn ang="0">
                    <a:pos x="4854" y="229"/>
                  </a:cxn>
                  <a:cxn ang="0">
                    <a:pos x="4838" y="303"/>
                  </a:cxn>
                  <a:cxn ang="0">
                    <a:pos x="4800" y="382"/>
                  </a:cxn>
                </a:cxnLst>
                <a:rect l="0" t="0" r="r" b="b"/>
                <a:pathLst>
                  <a:path w="4855" h="4237">
                    <a:moveTo>
                      <a:pt x="4800" y="382"/>
                    </a:moveTo>
                    <a:lnTo>
                      <a:pt x="2654" y="4085"/>
                    </a:lnTo>
                    <a:lnTo>
                      <a:pt x="2642" y="4103"/>
                    </a:lnTo>
                    <a:lnTo>
                      <a:pt x="2631" y="4120"/>
                    </a:lnTo>
                    <a:lnTo>
                      <a:pt x="2619" y="4137"/>
                    </a:lnTo>
                    <a:lnTo>
                      <a:pt x="2607" y="4151"/>
                    </a:lnTo>
                    <a:lnTo>
                      <a:pt x="2594" y="4165"/>
                    </a:lnTo>
                    <a:lnTo>
                      <a:pt x="2580" y="4177"/>
                    </a:lnTo>
                    <a:lnTo>
                      <a:pt x="2566" y="4189"/>
                    </a:lnTo>
                    <a:lnTo>
                      <a:pt x="2552" y="4199"/>
                    </a:lnTo>
                    <a:lnTo>
                      <a:pt x="2539" y="4208"/>
                    </a:lnTo>
                    <a:lnTo>
                      <a:pt x="2524" y="4215"/>
                    </a:lnTo>
                    <a:lnTo>
                      <a:pt x="2509" y="4222"/>
                    </a:lnTo>
                    <a:lnTo>
                      <a:pt x="2494" y="4228"/>
                    </a:lnTo>
                    <a:lnTo>
                      <a:pt x="2479" y="4231"/>
                    </a:lnTo>
                    <a:lnTo>
                      <a:pt x="2463" y="4235"/>
                    </a:lnTo>
                    <a:lnTo>
                      <a:pt x="2448" y="4237"/>
                    </a:lnTo>
                    <a:lnTo>
                      <a:pt x="2433" y="4237"/>
                    </a:lnTo>
                    <a:lnTo>
                      <a:pt x="2419" y="4237"/>
                    </a:lnTo>
                    <a:lnTo>
                      <a:pt x="2404" y="4235"/>
                    </a:lnTo>
                    <a:lnTo>
                      <a:pt x="2388" y="4231"/>
                    </a:lnTo>
                    <a:lnTo>
                      <a:pt x="2373" y="4228"/>
                    </a:lnTo>
                    <a:lnTo>
                      <a:pt x="2358" y="4222"/>
                    </a:lnTo>
                    <a:lnTo>
                      <a:pt x="2343" y="4215"/>
                    </a:lnTo>
                    <a:lnTo>
                      <a:pt x="2328" y="4208"/>
                    </a:lnTo>
                    <a:lnTo>
                      <a:pt x="2314" y="4199"/>
                    </a:lnTo>
                    <a:lnTo>
                      <a:pt x="2300" y="4189"/>
                    </a:lnTo>
                    <a:lnTo>
                      <a:pt x="2286" y="4177"/>
                    </a:lnTo>
                    <a:lnTo>
                      <a:pt x="2272" y="4165"/>
                    </a:lnTo>
                    <a:lnTo>
                      <a:pt x="2260" y="4151"/>
                    </a:lnTo>
                    <a:lnTo>
                      <a:pt x="2247" y="4137"/>
                    </a:lnTo>
                    <a:lnTo>
                      <a:pt x="2236" y="4120"/>
                    </a:lnTo>
                    <a:lnTo>
                      <a:pt x="2224" y="4103"/>
                    </a:lnTo>
                    <a:lnTo>
                      <a:pt x="2213" y="4085"/>
                    </a:lnTo>
                    <a:lnTo>
                      <a:pt x="50" y="379"/>
                    </a:lnTo>
                    <a:lnTo>
                      <a:pt x="30" y="340"/>
                    </a:lnTo>
                    <a:lnTo>
                      <a:pt x="15" y="300"/>
                    </a:lnTo>
                    <a:lnTo>
                      <a:pt x="4" y="264"/>
                    </a:lnTo>
                    <a:lnTo>
                      <a:pt x="0" y="229"/>
                    </a:lnTo>
                    <a:lnTo>
                      <a:pt x="0" y="196"/>
                    </a:lnTo>
                    <a:lnTo>
                      <a:pt x="4" y="165"/>
                    </a:lnTo>
                    <a:lnTo>
                      <a:pt x="14" y="136"/>
                    </a:lnTo>
                    <a:lnTo>
                      <a:pt x="27" y="108"/>
                    </a:lnTo>
                    <a:lnTo>
                      <a:pt x="46" y="84"/>
                    </a:lnTo>
                    <a:lnTo>
                      <a:pt x="68" y="63"/>
                    </a:lnTo>
                    <a:lnTo>
                      <a:pt x="94" y="44"/>
                    </a:lnTo>
                    <a:lnTo>
                      <a:pt x="125" y="27"/>
                    </a:lnTo>
                    <a:lnTo>
                      <a:pt x="160" y="15"/>
                    </a:lnTo>
                    <a:lnTo>
                      <a:pt x="198" y="7"/>
                    </a:lnTo>
                    <a:lnTo>
                      <a:pt x="239" y="1"/>
                    </a:lnTo>
                    <a:lnTo>
                      <a:pt x="285" y="0"/>
                    </a:lnTo>
                    <a:lnTo>
                      <a:pt x="4561" y="0"/>
                    </a:lnTo>
                    <a:lnTo>
                      <a:pt x="4611" y="1"/>
                    </a:lnTo>
                    <a:lnTo>
                      <a:pt x="4655" y="7"/>
                    </a:lnTo>
                    <a:lnTo>
                      <a:pt x="4695" y="15"/>
                    </a:lnTo>
                    <a:lnTo>
                      <a:pt x="4732" y="27"/>
                    </a:lnTo>
                    <a:lnTo>
                      <a:pt x="4763" y="44"/>
                    </a:lnTo>
                    <a:lnTo>
                      <a:pt x="4791" y="62"/>
                    </a:lnTo>
                    <a:lnTo>
                      <a:pt x="4814" y="83"/>
                    </a:lnTo>
                    <a:lnTo>
                      <a:pt x="4831" y="107"/>
                    </a:lnTo>
                    <a:lnTo>
                      <a:pt x="4844" y="135"/>
                    </a:lnTo>
                    <a:lnTo>
                      <a:pt x="4853" y="163"/>
                    </a:lnTo>
                    <a:lnTo>
                      <a:pt x="4855" y="196"/>
                    </a:lnTo>
                    <a:lnTo>
                      <a:pt x="4854" y="229"/>
                    </a:lnTo>
                    <a:lnTo>
                      <a:pt x="4848" y="265"/>
                    </a:lnTo>
                    <a:lnTo>
                      <a:pt x="4838" y="303"/>
                    </a:lnTo>
                    <a:lnTo>
                      <a:pt x="4821" y="342"/>
                    </a:lnTo>
                    <a:lnTo>
                      <a:pt x="4800" y="3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926013" y="3811588"/>
                <a:ext cx="1711325" cy="2943225"/>
              </a:xfrm>
              <a:custGeom>
                <a:avLst/>
                <a:gdLst/>
                <a:ahLst/>
                <a:cxnLst>
                  <a:cxn ang="0">
                    <a:pos x="12" y="3707"/>
                  </a:cxn>
                  <a:cxn ang="0">
                    <a:pos x="12" y="3707"/>
                  </a:cxn>
                  <a:cxn ang="0">
                    <a:pos x="2156" y="6"/>
                  </a:cxn>
                  <a:cxn ang="0">
                    <a:pos x="2146" y="0"/>
                  </a:cxn>
                  <a:cxn ang="0">
                    <a:pos x="0" y="3702"/>
                  </a:cxn>
                  <a:cxn ang="0">
                    <a:pos x="0" y="3702"/>
                  </a:cxn>
                  <a:cxn ang="0">
                    <a:pos x="12" y="3707"/>
                  </a:cxn>
                </a:cxnLst>
                <a:rect l="0" t="0" r="r" b="b"/>
                <a:pathLst>
                  <a:path w="2156" h="3707">
                    <a:moveTo>
                      <a:pt x="12" y="3707"/>
                    </a:moveTo>
                    <a:lnTo>
                      <a:pt x="12" y="3707"/>
                    </a:lnTo>
                    <a:lnTo>
                      <a:pt x="2156" y="6"/>
                    </a:lnTo>
                    <a:lnTo>
                      <a:pt x="2146" y="0"/>
                    </a:lnTo>
                    <a:lnTo>
                      <a:pt x="0" y="3702"/>
                    </a:lnTo>
                    <a:lnTo>
                      <a:pt x="0" y="3702"/>
                    </a:lnTo>
                    <a:lnTo>
                      <a:pt x="12" y="3707"/>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575175" y="6750050"/>
                <a:ext cx="360363" cy="128588"/>
              </a:xfrm>
              <a:custGeom>
                <a:avLst/>
                <a:gdLst/>
                <a:ahLst/>
                <a:cxnLst>
                  <a:cxn ang="0">
                    <a:pos x="0" y="5"/>
                  </a:cxn>
                  <a:cxn ang="0">
                    <a:pos x="23" y="42"/>
                  </a:cxn>
                  <a:cxn ang="0">
                    <a:pos x="48" y="73"/>
                  </a:cxn>
                  <a:cxn ang="0">
                    <a:pos x="75" y="100"/>
                  </a:cxn>
                  <a:cxn ang="0">
                    <a:pos x="104" y="123"/>
                  </a:cxn>
                  <a:cxn ang="0">
                    <a:pos x="133" y="139"/>
                  </a:cxn>
                  <a:cxn ang="0">
                    <a:pos x="163" y="152"/>
                  </a:cxn>
                  <a:cxn ang="0">
                    <a:pos x="196" y="159"/>
                  </a:cxn>
                  <a:cxn ang="0">
                    <a:pos x="226" y="162"/>
                  </a:cxn>
                  <a:cxn ang="0">
                    <a:pos x="257" y="159"/>
                  </a:cxn>
                  <a:cxn ang="0">
                    <a:pos x="289" y="152"/>
                  </a:cxn>
                  <a:cxn ang="0">
                    <a:pos x="319" y="139"/>
                  </a:cxn>
                  <a:cxn ang="0">
                    <a:pos x="349" y="123"/>
                  </a:cxn>
                  <a:cxn ang="0">
                    <a:pos x="378" y="100"/>
                  </a:cxn>
                  <a:cxn ang="0">
                    <a:pos x="404" y="73"/>
                  </a:cxn>
                  <a:cxn ang="0">
                    <a:pos x="429" y="42"/>
                  </a:cxn>
                  <a:cxn ang="0">
                    <a:pos x="453" y="5"/>
                  </a:cxn>
                  <a:cxn ang="0">
                    <a:pos x="431" y="18"/>
                  </a:cxn>
                  <a:cxn ang="0">
                    <a:pos x="408" y="50"/>
                  </a:cxn>
                  <a:cxn ang="0">
                    <a:pos x="382" y="79"/>
                  </a:cxn>
                  <a:cxn ang="0">
                    <a:pos x="356" y="102"/>
                  </a:cxn>
                  <a:cxn ang="0">
                    <a:pos x="328" y="121"/>
                  </a:cxn>
                  <a:cxn ang="0">
                    <a:pos x="299" y="134"/>
                  </a:cxn>
                  <a:cxn ang="0">
                    <a:pos x="271" y="144"/>
                  </a:cxn>
                  <a:cxn ang="0">
                    <a:pos x="239" y="148"/>
                  </a:cxn>
                  <a:cxn ang="0">
                    <a:pos x="213" y="148"/>
                  </a:cxn>
                  <a:cxn ang="0">
                    <a:pos x="182" y="144"/>
                  </a:cxn>
                  <a:cxn ang="0">
                    <a:pos x="154" y="134"/>
                  </a:cxn>
                  <a:cxn ang="0">
                    <a:pos x="124" y="121"/>
                  </a:cxn>
                  <a:cxn ang="0">
                    <a:pos x="97" y="102"/>
                  </a:cxn>
                  <a:cxn ang="0">
                    <a:pos x="70" y="79"/>
                  </a:cxn>
                  <a:cxn ang="0">
                    <a:pos x="45" y="50"/>
                  </a:cxn>
                  <a:cxn ang="0">
                    <a:pos x="22" y="18"/>
                  </a:cxn>
                  <a:cxn ang="0">
                    <a:pos x="11" y="0"/>
                  </a:cxn>
                </a:cxnLst>
                <a:rect l="0" t="0" r="r" b="b"/>
                <a:pathLst>
                  <a:path w="453" h="162">
                    <a:moveTo>
                      <a:pt x="0" y="5"/>
                    </a:moveTo>
                    <a:lnTo>
                      <a:pt x="0" y="5"/>
                    </a:lnTo>
                    <a:lnTo>
                      <a:pt x="11" y="24"/>
                    </a:lnTo>
                    <a:lnTo>
                      <a:pt x="23" y="42"/>
                    </a:lnTo>
                    <a:lnTo>
                      <a:pt x="36" y="58"/>
                    </a:lnTo>
                    <a:lnTo>
                      <a:pt x="48" y="73"/>
                    </a:lnTo>
                    <a:lnTo>
                      <a:pt x="61" y="87"/>
                    </a:lnTo>
                    <a:lnTo>
                      <a:pt x="75" y="100"/>
                    </a:lnTo>
                    <a:lnTo>
                      <a:pt x="89" y="112"/>
                    </a:lnTo>
                    <a:lnTo>
                      <a:pt x="104" y="123"/>
                    </a:lnTo>
                    <a:lnTo>
                      <a:pt x="118" y="132"/>
                    </a:lnTo>
                    <a:lnTo>
                      <a:pt x="133" y="139"/>
                    </a:lnTo>
                    <a:lnTo>
                      <a:pt x="148" y="146"/>
                    </a:lnTo>
                    <a:lnTo>
                      <a:pt x="163" y="152"/>
                    </a:lnTo>
                    <a:lnTo>
                      <a:pt x="180" y="156"/>
                    </a:lnTo>
                    <a:lnTo>
                      <a:pt x="196" y="159"/>
                    </a:lnTo>
                    <a:lnTo>
                      <a:pt x="212" y="161"/>
                    </a:lnTo>
                    <a:lnTo>
                      <a:pt x="226" y="162"/>
                    </a:lnTo>
                    <a:lnTo>
                      <a:pt x="241" y="161"/>
                    </a:lnTo>
                    <a:lnTo>
                      <a:pt x="257" y="159"/>
                    </a:lnTo>
                    <a:lnTo>
                      <a:pt x="273" y="156"/>
                    </a:lnTo>
                    <a:lnTo>
                      <a:pt x="289" y="152"/>
                    </a:lnTo>
                    <a:lnTo>
                      <a:pt x="304" y="146"/>
                    </a:lnTo>
                    <a:lnTo>
                      <a:pt x="319" y="139"/>
                    </a:lnTo>
                    <a:lnTo>
                      <a:pt x="334" y="132"/>
                    </a:lnTo>
                    <a:lnTo>
                      <a:pt x="349" y="123"/>
                    </a:lnTo>
                    <a:lnTo>
                      <a:pt x="364" y="112"/>
                    </a:lnTo>
                    <a:lnTo>
                      <a:pt x="378" y="100"/>
                    </a:lnTo>
                    <a:lnTo>
                      <a:pt x="391" y="87"/>
                    </a:lnTo>
                    <a:lnTo>
                      <a:pt x="404" y="73"/>
                    </a:lnTo>
                    <a:lnTo>
                      <a:pt x="417" y="58"/>
                    </a:lnTo>
                    <a:lnTo>
                      <a:pt x="429" y="42"/>
                    </a:lnTo>
                    <a:lnTo>
                      <a:pt x="440" y="24"/>
                    </a:lnTo>
                    <a:lnTo>
                      <a:pt x="453" y="5"/>
                    </a:lnTo>
                    <a:lnTo>
                      <a:pt x="441" y="0"/>
                    </a:lnTo>
                    <a:lnTo>
                      <a:pt x="431" y="18"/>
                    </a:lnTo>
                    <a:lnTo>
                      <a:pt x="419" y="34"/>
                    </a:lnTo>
                    <a:lnTo>
                      <a:pt x="408" y="50"/>
                    </a:lnTo>
                    <a:lnTo>
                      <a:pt x="395" y="65"/>
                    </a:lnTo>
                    <a:lnTo>
                      <a:pt x="382" y="79"/>
                    </a:lnTo>
                    <a:lnTo>
                      <a:pt x="368" y="92"/>
                    </a:lnTo>
                    <a:lnTo>
                      <a:pt x="356" y="102"/>
                    </a:lnTo>
                    <a:lnTo>
                      <a:pt x="341" y="112"/>
                    </a:lnTo>
                    <a:lnTo>
                      <a:pt x="328" y="121"/>
                    </a:lnTo>
                    <a:lnTo>
                      <a:pt x="314" y="129"/>
                    </a:lnTo>
                    <a:lnTo>
                      <a:pt x="299" y="134"/>
                    </a:lnTo>
                    <a:lnTo>
                      <a:pt x="284" y="140"/>
                    </a:lnTo>
                    <a:lnTo>
                      <a:pt x="271" y="144"/>
                    </a:lnTo>
                    <a:lnTo>
                      <a:pt x="254" y="146"/>
                    </a:lnTo>
                    <a:lnTo>
                      <a:pt x="239" y="148"/>
                    </a:lnTo>
                    <a:lnTo>
                      <a:pt x="226" y="149"/>
                    </a:lnTo>
                    <a:lnTo>
                      <a:pt x="213" y="148"/>
                    </a:lnTo>
                    <a:lnTo>
                      <a:pt x="198" y="146"/>
                    </a:lnTo>
                    <a:lnTo>
                      <a:pt x="182" y="144"/>
                    </a:lnTo>
                    <a:lnTo>
                      <a:pt x="168" y="140"/>
                    </a:lnTo>
                    <a:lnTo>
                      <a:pt x="154" y="134"/>
                    </a:lnTo>
                    <a:lnTo>
                      <a:pt x="138" y="129"/>
                    </a:lnTo>
                    <a:lnTo>
                      <a:pt x="124" y="121"/>
                    </a:lnTo>
                    <a:lnTo>
                      <a:pt x="112" y="112"/>
                    </a:lnTo>
                    <a:lnTo>
                      <a:pt x="97" y="102"/>
                    </a:lnTo>
                    <a:lnTo>
                      <a:pt x="84" y="92"/>
                    </a:lnTo>
                    <a:lnTo>
                      <a:pt x="70" y="79"/>
                    </a:lnTo>
                    <a:lnTo>
                      <a:pt x="57" y="65"/>
                    </a:lnTo>
                    <a:lnTo>
                      <a:pt x="45" y="50"/>
                    </a:lnTo>
                    <a:lnTo>
                      <a:pt x="33" y="34"/>
                    </a:lnTo>
                    <a:lnTo>
                      <a:pt x="22" y="18"/>
                    </a:lnTo>
                    <a:lnTo>
                      <a:pt x="11" y="0"/>
                    </a:lnTo>
                    <a:lnTo>
                      <a:pt x="11" y="0"/>
                    </a:lnTo>
                    <a:lnTo>
                      <a:pt x="0" y="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2859088" y="3808413"/>
                <a:ext cx="1725613" cy="2946400"/>
              </a:xfrm>
              <a:custGeom>
                <a:avLst/>
                <a:gdLst/>
                <a:ahLst/>
                <a:cxnLst>
                  <a:cxn ang="0">
                    <a:pos x="0" y="6"/>
                  </a:cxn>
                  <a:cxn ang="0">
                    <a:pos x="0" y="6"/>
                  </a:cxn>
                  <a:cxn ang="0">
                    <a:pos x="2162" y="3712"/>
                  </a:cxn>
                  <a:cxn ang="0">
                    <a:pos x="2173" y="3707"/>
                  </a:cxn>
                  <a:cxn ang="0">
                    <a:pos x="11" y="0"/>
                  </a:cxn>
                  <a:cxn ang="0">
                    <a:pos x="11" y="0"/>
                  </a:cxn>
                  <a:cxn ang="0">
                    <a:pos x="0" y="6"/>
                  </a:cxn>
                </a:cxnLst>
                <a:rect l="0" t="0" r="r" b="b"/>
                <a:pathLst>
                  <a:path w="2173" h="3712">
                    <a:moveTo>
                      <a:pt x="0" y="6"/>
                    </a:moveTo>
                    <a:lnTo>
                      <a:pt x="0" y="6"/>
                    </a:lnTo>
                    <a:lnTo>
                      <a:pt x="2162" y="3712"/>
                    </a:lnTo>
                    <a:lnTo>
                      <a:pt x="2173" y="3707"/>
                    </a:lnTo>
                    <a:lnTo>
                      <a:pt x="11" y="0"/>
                    </a:lnTo>
                    <a:lnTo>
                      <a:pt x="11" y="0"/>
                    </a:lnTo>
                    <a:lnTo>
                      <a:pt x="0" y="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2819400" y="3505200"/>
                <a:ext cx="231775" cy="307975"/>
              </a:xfrm>
              <a:custGeom>
                <a:avLst/>
                <a:gdLst/>
                <a:ahLst/>
                <a:cxnLst>
                  <a:cxn ang="0">
                    <a:pos x="291" y="0"/>
                  </a:cxn>
                  <a:cxn ang="0">
                    <a:pos x="291" y="0"/>
                  </a:cxn>
                  <a:cxn ang="0">
                    <a:pos x="245" y="1"/>
                  </a:cxn>
                  <a:cxn ang="0">
                    <a:pos x="203" y="6"/>
                  </a:cxn>
                  <a:cxn ang="0">
                    <a:pos x="164" y="15"/>
                  </a:cxn>
                  <a:cxn ang="0">
                    <a:pos x="129" y="29"/>
                  </a:cxn>
                  <a:cxn ang="0">
                    <a:pos x="97" y="44"/>
                  </a:cxn>
                  <a:cxn ang="0">
                    <a:pos x="70" y="63"/>
                  </a:cxn>
                  <a:cxn ang="0">
                    <a:pos x="47" y="86"/>
                  </a:cxn>
                  <a:cxn ang="0">
                    <a:pos x="28" y="112"/>
                  </a:cxn>
                  <a:cxn ang="0">
                    <a:pos x="14" y="139"/>
                  </a:cxn>
                  <a:cxn ang="0">
                    <a:pos x="6" y="169"/>
                  </a:cxn>
                  <a:cxn ang="0">
                    <a:pos x="0" y="202"/>
                  </a:cxn>
                  <a:cxn ang="0">
                    <a:pos x="0" y="235"/>
                  </a:cxn>
                  <a:cxn ang="0">
                    <a:pos x="6" y="271"/>
                  </a:cxn>
                  <a:cxn ang="0">
                    <a:pos x="15" y="309"/>
                  </a:cxn>
                  <a:cxn ang="0">
                    <a:pos x="30" y="348"/>
                  </a:cxn>
                  <a:cxn ang="0">
                    <a:pos x="51" y="387"/>
                  </a:cxn>
                  <a:cxn ang="0">
                    <a:pos x="62" y="381"/>
                  </a:cxn>
                  <a:cxn ang="0">
                    <a:pos x="41" y="342"/>
                  </a:cxn>
                  <a:cxn ang="0">
                    <a:pos x="26" y="304"/>
                  </a:cxn>
                  <a:cxn ang="0">
                    <a:pos x="17" y="268"/>
                  </a:cxn>
                  <a:cxn ang="0">
                    <a:pos x="12" y="234"/>
                  </a:cxn>
                  <a:cxn ang="0">
                    <a:pos x="12" y="203"/>
                  </a:cxn>
                  <a:cxn ang="0">
                    <a:pos x="17" y="172"/>
                  </a:cxn>
                  <a:cxn ang="0">
                    <a:pos x="25" y="144"/>
                  </a:cxn>
                  <a:cxn ang="0">
                    <a:pos x="38" y="118"/>
                  </a:cxn>
                  <a:cxn ang="0">
                    <a:pos x="56" y="94"/>
                  </a:cxn>
                  <a:cxn ang="0">
                    <a:pos x="77" y="74"/>
                  </a:cxn>
                  <a:cxn ang="0">
                    <a:pos x="104" y="55"/>
                  </a:cxn>
                  <a:cxn ang="0">
                    <a:pos x="134" y="39"/>
                  </a:cxn>
                  <a:cxn ang="0">
                    <a:pos x="167" y="28"/>
                  </a:cxn>
                  <a:cxn ang="0">
                    <a:pos x="205" y="18"/>
                  </a:cxn>
                  <a:cxn ang="0">
                    <a:pos x="247" y="13"/>
                  </a:cxn>
                  <a:cxn ang="0">
                    <a:pos x="291" y="12"/>
                  </a:cxn>
                  <a:cxn ang="0">
                    <a:pos x="291" y="12"/>
                  </a:cxn>
                  <a:cxn ang="0">
                    <a:pos x="291" y="0"/>
                  </a:cxn>
                </a:cxnLst>
                <a:rect l="0" t="0" r="r" b="b"/>
                <a:pathLst>
                  <a:path w="291" h="387">
                    <a:moveTo>
                      <a:pt x="291" y="0"/>
                    </a:moveTo>
                    <a:lnTo>
                      <a:pt x="291" y="0"/>
                    </a:lnTo>
                    <a:lnTo>
                      <a:pt x="245" y="1"/>
                    </a:lnTo>
                    <a:lnTo>
                      <a:pt x="203" y="6"/>
                    </a:lnTo>
                    <a:lnTo>
                      <a:pt x="164" y="15"/>
                    </a:lnTo>
                    <a:lnTo>
                      <a:pt x="129" y="29"/>
                    </a:lnTo>
                    <a:lnTo>
                      <a:pt x="97" y="44"/>
                    </a:lnTo>
                    <a:lnTo>
                      <a:pt x="70" y="63"/>
                    </a:lnTo>
                    <a:lnTo>
                      <a:pt x="47" y="86"/>
                    </a:lnTo>
                    <a:lnTo>
                      <a:pt x="28" y="112"/>
                    </a:lnTo>
                    <a:lnTo>
                      <a:pt x="14" y="139"/>
                    </a:lnTo>
                    <a:lnTo>
                      <a:pt x="6" y="169"/>
                    </a:lnTo>
                    <a:lnTo>
                      <a:pt x="0" y="202"/>
                    </a:lnTo>
                    <a:lnTo>
                      <a:pt x="0" y="235"/>
                    </a:lnTo>
                    <a:lnTo>
                      <a:pt x="6" y="271"/>
                    </a:lnTo>
                    <a:lnTo>
                      <a:pt x="15" y="309"/>
                    </a:lnTo>
                    <a:lnTo>
                      <a:pt x="30" y="348"/>
                    </a:lnTo>
                    <a:lnTo>
                      <a:pt x="51" y="387"/>
                    </a:lnTo>
                    <a:lnTo>
                      <a:pt x="62" y="381"/>
                    </a:lnTo>
                    <a:lnTo>
                      <a:pt x="41" y="342"/>
                    </a:lnTo>
                    <a:lnTo>
                      <a:pt x="26" y="304"/>
                    </a:lnTo>
                    <a:lnTo>
                      <a:pt x="17" y="268"/>
                    </a:lnTo>
                    <a:lnTo>
                      <a:pt x="12" y="234"/>
                    </a:lnTo>
                    <a:lnTo>
                      <a:pt x="12" y="203"/>
                    </a:lnTo>
                    <a:lnTo>
                      <a:pt x="17" y="172"/>
                    </a:lnTo>
                    <a:lnTo>
                      <a:pt x="25" y="144"/>
                    </a:lnTo>
                    <a:lnTo>
                      <a:pt x="38" y="118"/>
                    </a:lnTo>
                    <a:lnTo>
                      <a:pt x="56" y="94"/>
                    </a:lnTo>
                    <a:lnTo>
                      <a:pt x="77" y="74"/>
                    </a:lnTo>
                    <a:lnTo>
                      <a:pt x="104" y="55"/>
                    </a:lnTo>
                    <a:lnTo>
                      <a:pt x="134" y="39"/>
                    </a:lnTo>
                    <a:lnTo>
                      <a:pt x="167" y="28"/>
                    </a:lnTo>
                    <a:lnTo>
                      <a:pt x="205" y="18"/>
                    </a:lnTo>
                    <a:lnTo>
                      <a:pt x="247" y="13"/>
                    </a:lnTo>
                    <a:lnTo>
                      <a:pt x="291" y="12"/>
                    </a:lnTo>
                    <a:lnTo>
                      <a:pt x="291" y="12"/>
                    </a:lnTo>
                    <a:lnTo>
                      <a:pt x="29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3051175" y="3505200"/>
                <a:ext cx="3394075" cy="9525"/>
              </a:xfrm>
              <a:custGeom>
                <a:avLst/>
                <a:gdLst/>
                <a:ahLst/>
                <a:cxnLst>
                  <a:cxn ang="0">
                    <a:pos x="4276" y="0"/>
                  </a:cxn>
                  <a:cxn ang="0">
                    <a:pos x="4276" y="0"/>
                  </a:cxn>
                  <a:cxn ang="0">
                    <a:pos x="0" y="0"/>
                  </a:cxn>
                  <a:cxn ang="0">
                    <a:pos x="0" y="12"/>
                  </a:cxn>
                  <a:cxn ang="0">
                    <a:pos x="4276" y="12"/>
                  </a:cxn>
                  <a:cxn ang="0">
                    <a:pos x="4276" y="12"/>
                  </a:cxn>
                  <a:cxn ang="0">
                    <a:pos x="4276" y="0"/>
                  </a:cxn>
                </a:cxnLst>
                <a:rect l="0" t="0" r="r" b="b"/>
                <a:pathLst>
                  <a:path w="4276" h="12">
                    <a:moveTo>
                      <a:pt x="4276" y="0"/>
                    </a:moveTo>
                    <a:lnTo>
                      <a:pt x="4276" y="0"/>
                    </a:lnTo>
                    <a:lnTo>
                      <a:pt x="0" y="0"/>
                    </a:lnTo>
                    <a:lnTo>
                      <a:pt x="0" y="12"/>
                    </a:lnTo>
                    <a:lnTo>
                      <a:pt x="4276" y="12"/>
                    </a:lnTo>
                    <a:lnTo>
                      <a:pt x="4276" y="12"/>
                    </a:lnTo>
                    <a:lnTo>
                      <a:pt x="4276"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6445250" y="3505200"/>
                <a:ext cx="238125" cy="311150"/>
              </a:xfrm>
              <a:custGeom>
                <a:avLst/>
                <a:gdLst/>
                <a:ahLst/>
                <a:cxnLst>
                  <a:cxn ang="0">
                    <a:pos x="243" y="392"/>
                  </a:cxn>
                  <a:cxn ang="0">
                    <a:pos x="243" y="392"/>
                  </a:cxn>
                  <a:cxn ang="0">
                    <a:pos x="265" y="350"/>
                  </a:cxn>
                  <a:cxn ang="0">
                    <a:pos x="281" y="310"/>
                  </a:cxn>
                  <a:cxn ang="0">
                    <a:pos x="293" y="272"/>
                  </a:cxn>
                  <a:cxn ang="0">
                    <a:pos x="300" y="235"/>
                  </a:cxn>
                  <a:cxn ang="0">
                    <a:pos x="301" y="202"/>
                  </a:cxn>
                  <a:cxn ang="0">
                    <a:pos x="298" y="168"/>
                  </a:cxn>
                  <a:cxn ang="0">
                    <a:pos x="288" y="138"/>
                  </a:cxn>
                  <a:cxn ang="0">
                    <a:pos x="276" y="109"/>
                  </a:cxn>
                  <a:cxn ang="0">
                    <a:pos x="256" y="84"/>
                  </a:cxn>
                  <a:cxn ang="0">
                    <a:pos x="233" y="62"/>
                  </a:cxn>
                  <a:cxn ang="0">
                    <a:pos x="205" y="44"/>
                  </a:cxn>
                  <a:cxn ang="0">
                    <a:pos x="173" y="28"/>
                  </a:cxn>
                  <a:cxn ang="0">
                    <a:pos x="136" y="15"/>
                  </a:cxn>
                  <a:cxn ang="0">
                    <a:pos x="95" y="6"/>
                  </a:cxn>
                  <a:cxn ang="0">
                    <a:pos x="50" y="1"/>
                  </a:cxn>
                  <a:cxn ang="0">
                    <a:pos x="0" y="0"/>
                  </a:cxn>
                  <a:cxn ang="0">
                    <a:pos x="0" y="12"/>
                  </a:cxn>
                  <a:cxn ang="0">
                    <a:pos x="49" y="13"/>
                  </a:cxn>
                  <a:cxn ang="0">
                    <a:pos x="93" y="18"/>
                  </a:cxn>
                  <a:cxn ang="0">
                    <a:pos x="133" y="28"/>
                  </a:cxn>
                  <a:cxn ang="0">
                    <a:pos x="167" y="39"/>
                  </a:cxn>
                  <a:cxn ang="0">
                    <a:pos x="198" y="55"/>
                  </a:cxn>
                  <a:cxn ang="0">
                    <a:pos x="226" y="73"/>
                  </a:cxn>
                  <a:cxn ang="0">
                    <a:pos x="248" y="93"/>
                  </a:cxn>
                  <a:cxn ang="0">
                    <a:pos x="264" y="116"/>
                  </a:cxn>
                  <a:cxn ang="0">
                    <a:pos x="278" y="143"/>
                  </a:cxn>
                  <a:cxn ang="0">
                    <a:pos x="285" y="171"/>
                  </a:cxn>
                  <a:cxn ang="0">
                    <a:pos x="288" y="202"/>
                  </a:cxn>
                  <a:cxn ang="0">
                    <a:pos x="287" y="234"/>
                  </a:cxn>
                  <a:cxn ang="0">
                    <a:pos x="281" y="270"/>
                  </a:cxn>
                  <a:cxn ang="0">
                    <a:pos x="271" y="306"/>
                  </a:cxn>
                  <a:cxn ang="0">
                    <a:pos x="254" y="346"/>
                  </a:cxn>
                  <a:cxn ang="0">
                    <a:pos x="233" y="386"/>
                  </a:cxn>
                  <a:cxn ang="0">
                    <a:pos x="233" y="386"/>
                  </a:cxn>
                  <a:cxn ang="0">
                    <a:pos x="243" y="392"/>
                  </a:cxn>
                </a:cxnLst>
                <a:rect l="0" t="0" r="r" b="b"/>
                <a:pathLst>
                  <a:path w="301" h="392">
                    <a:moveTo>
                      <a:pt x="243" y="392"/>
                    </a:moveTo>
                    <a:lnTo>
                      <a:pt x="243" y="392"/>
                    </a:lnTo>
                    <a:lnTo>
                      <a:pt x="265" y="350"/>
                    </a:lnTo>
                    <a:lnTo>
                      <a:pt x="281" y="310"/>
                    </a:lnTo>
                    <a:lnTo>
                      <a:pt x="293" y="272"/>
                    </a:lnTo>
                    <a:lnTo>
                      <a:pt x="300" y="235"/>
                    </a:lnTo>
                    <a:lnTo>
                      <a:pt x="301" y="202"/>
                    </a:lnTo>
                    <a:lnTo>
                      <a:pt x="298" y="168"/>
                    </a:lnTo>
                    <a:lnTo>
                      <a:pt x="288" y="138"/>
                    </a:lnTo>
                    <a:lnTo>
                      <a:pt x="276" y="109"/>
                    </a:lnTo>
                    <a:lnTo>
                      <a:pt x="256" y="84"/>
                    </a:lnTo>
                    <a:lnTo>
                      <a:pt x="233" y="62"/>
                    </a:lnTo>
                    <a:lnTo>
                      <a:pt x="205" y="44"/>
                    </a:lnTo>
                    <a:lnTo>
                      <a:pt x="173" y="28"/>
                    </a:lnTo>
                    <a:lnTo>
                      <a:pt x="136" y="15"/>
                    </a:lnTo>
                    <a:lnTo>
                      <a:pt x="95" y="6"/>
                    </a:lnTo>
                    <a:lnTo>
                      <a:pt x="50" y="1"/>
                    </a:lnTo>
                    <a:lnTo>
                      <a:pt x="0" y="0"/>
                    </a:lnTo>
                    <a:lnTo>
                      <a:pt x="0" y="12"/>
                    </a:lnTo>
                    <a:lnTo>
                      <a:pt x="49" y="13"/>
                    </a:lnTo>
                    <a:lnTo>
                      <a:pt x="93" y="18"/>
                    </a:lnTo>
                    <a:lnTo>
                      <a:pt x="133" y="28"/>
                    </a:lnTo>
                    <a:lnTo>
                      <a:pt x="167" y="39"/>
                    </a:lnTo>
                    <a:lnTo>
                      <a:pt x="198" y="55"/>
                    </a:lnTo>
                    <a:lnTo>
                      <a:pt x="226" y="73"/>
                    </a:lnTo>
                    <a:lnTo>
                      <a:pt x="248" y="93"/>
                    </a:lnTo>
                    <a:lnTo>
                      <a:pt x="264" y="116"/>
                    </a:lnTo>
                    <a:lnTo>
                      <a:pt x="278" y="143"/>
                    </a:lnTo>
                    <a:lnTo>
                      <a:pt x="285" y="171"/>
                    </a:lnTo>
                    <a:lnTo>
                      <a:pt x="288" y="202"/>
                    </a:lnTo>
                    <a:lnTo>
                      <a:pt x="287" y="234"/>
                    </a:lnTo>
                    <a:lnTo>
                      <a:pt x="281" y="270"/>
                    </a:lnTo>
                    <a:lnTo>
                      <a:pt x="271" y="306"/>
                    </a:lnTo>
                    <a:lnTo>
                      <a:pt x="254" y="346"/>
                    </a:lnTo>
                    <a:lnTo>
                      <a:pt x="233" y="386"/>
                    </a:lnTo>
                    <a:lnTo>
                      <a:pt x="233" y="386"/>
                    </a:lnTo>
                    <a:lnTo>
                      <a:pt x="243" y="39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2882900" y="3565525"/>
                <a:ext cx="3732213" cy="3252788"/>
              </a:xfrm>
              <a:custGeom>
                <a:avLst/>
                <a:gdLst/>
                <a:ahLst/>
                <a:cxnLst>
                  <a:cxn ang="0">
                    <a:pos x="4672" y="250"/>
                  </a:cxn>
                  <a:cxn ang="0">
                    <a:pos x="2504" y="3998"/>
                  </a:cxn>
                  <a:cxn ang="0">
                    <a:pos x="2489" y="4022"/>
                  </a:cxn>
                  <a:cxn ang="0">
                    <a:pos x="2473" y="4042"/>
                  </a:cxn>
                  <a:cxn ang="0">
                    <a:pos x="2454" y="4060"/>
                  </a:cxn>
                  <a:cxn ang="0">
                    <a:pos x="2436" y="4074"/>
                  </a:cxn>
                  <a:cxn ang="0">
                    <a:pos x="2418" y="4084"/>
                  </a:cxn>
                  <a:cxn ang="0">
                    <a:pos x="2398" y="4092"/>
                  </a:cxn>
                  <a:cxn ang="0">
                    <a:pos x="2377" y="4097"/>
                  </a:cxn>
                  <a:cxn ang="0">
                    <a:pos x="2356" y="4098"/>
                  </a:cxn>
                  <a:cxn ang="0">
                    <a:pos x="2338" y="4097"/>
                  </a:cxn>
                  <a:cxn ang="0">
                    <a:pos x="2318" y="4091"/>
                  </a:cxn>
                  <a:cxn ang="0">
                    <a:pos x="2298" y="4083"/>
                  </a:cxn>
                  <a:cxn ang="0">
                    <a:pos x="2278" y="4071"/>
                  </a:cxn>
                  <a:cxn ang="0">
                    <a:pos x="2260" y="4056"/>
                  </a:cxn>
                  <a:cxn ang="0">
                    <a:pos x="2242" y="4039"/>
                  </a:cxn>
                  <a:cxn ang="0">
                    <a:pos x="2225" y="4017"/>
                  </a:cxn>
                  <a:cxn ang="0">
                    <a:pos x="2210" y="3993"/>
                  </a:cxn>
                  <a:cxn ang="0">
                    <a:pos x="28" y="242"/>
                  </a:cxn>
                  <a:cxn ang="0">
                    <a:pos x="16" y="217"/>
                  </a:cxn>
                  <a:cxn ang="0">
                    <a:pos x="7" y="192"/>
                  </a:cxn>
                  <a:cxn ang="0">
                    <a:pos x="1" y="169"/>
                  </a:cxn>
                  <a:cxn ang="0">
                    <a:pos x="0" y="146"/>
                  </a:cxn>
                  <a:cxn ang="0">
                    <a:pos x="0" y="126"/>
                  </a:cxn>
                  <a:cxn ang="0">
                    <a:pos x="4" y="106"/>
                  </a:cxn>
                  <a:cxn ang="0">
                    <a:pos x="11" y="88"/>
                  </a:cxn>
                  <a:cxn ang="0">
                    <a:pos x="22" y="70"/>
                  </a:cxn>
                  <a:cxn ang="0">
                    <a:pos x="34" y="54"/>
                  </a:cxn>
                  <a:cxn ang="0">
                    <a:pos x="49" y="40"/>
                  </a:cxn>
                  <a:cxn ang="0">
                    <a:pos x="66" y="29"/>
                  </a:cxn>
                  <a:cxn ang="0">
                    <a:pos x="87" y="18"/>
                  </a:cxn>
                  <a:cxn ang="0">
                    <a:pos x="109" y="10"/>
                  </a:cxn>
                  <a:cxn ang="0">
                    <a:pos x="133" y="5"/>
                  </a:cxn>
                  <a:cxn ang="0">
                    <a:pos x="160" y="1"/>
                  </a:cxn>
                  <a:cxn ang="0">
                    <a:pos x="187" y="0"/>
                  </a:cxn>
                  <a:cxn ang="0">
                    <a:pos x="4505" y="0"/>
                  </a:cxn>
                  <a:cxn ang="0">
                    <a:pos x="4536" y="1"/>
                  </a:cxn>
                  <a:cxn ang="0">
                    <a:pos x="4564" y="5"/>
                  </a:cxn>
                  <a:cxn ang="0">
                    <a:pos x="4590" y="12"/>
                  </a:cxn>
                  <a:cxn ang="0">
                    <a:pos x="4614" y="20"/>
                  </a:cxn>
                  <a:cxn ang="0">
                    <a:pos x="4635" y="31"/>
                  </a:cxn>
                  <a:cxn ang="0">
                    <a:pos x="4653" y="44"/>
                  </a:cxn>
                  <a:cxn ang="0">
                    <a:pos x="4670" y="59"/>
                  </a:cxn>
                  <a:cxn ang="0">
                    <a:pos x="4682" y="76"/>
                  </a:cxn>
                  <a:cxn ang="0">
                    <a:pos x="4691" y="93"/>
                  </a:cxn>
                  <a:cxn ang="0">
                    <a:pos x="4698" y="113"/>
                  </a:cxn>
                  <a:cxn ang="0">
                    <a:pos x="4702" y="134"/>
                  </a:cxn>
                  <a:cxn ang="0">
                    <a:pos x="4702" y="156"/>
                  </a:cxn>
                  <a:cxn ang="0">
                    <a:pos x="4699" y="177"/>
                  </a:cxn>
                  <a:cxn ang="0">
                    <a:pos x="4694" y="202"/>
                  </a:cxn>
                  <a:cxn ang="0">
                    <a:pos x="4684" y="226"/>
                  </a:cxn>
                  <a:cxn ang="0">
                    <a:pos x="4672" y="250"/>
                  </a:cxn>
                </a:cxnLst>
                <a:rect l="0" t="0" r="r" b="b"/>
                <a:pathLst>
                  <a:path w="4702" h="4098">
                    <a:moveTo>
                      <a:pt x="4672" y="250"/>
                    </a:moveTo>
                    <a:lnTo>
                      <a:pt x="2504" y="3998"/>
                    </a:lnTo>
                    <a:lnTo>
                      <a:pt x="2489" y="4022"/>
                    </a:lnTo>
                    <a:lnTo>
                      <a:pt x="2473" y="4042"/>
                    </a:lnTo>
                    <a:lnTo>
                      <a:pt x="2454" y="4060"/>
                    </a:lnTo>
                    <a:lnTo>
                      <a:pt x="2436" y="4074"/>
                    </a:lnTo>
                    <a:lnTo>
                      <a:pt x="2418" y="4084"/>
                    </a:lnTo>
                    <a:lnTo>
                      <a:pt x="2398" y="4092"/>
                    </a:lnTo>
                    <a:lnTo>
                      <a:pt x="2377" y="4097"/>
                    </a:lnTo>
                    <a:lnTo>
                      <a:pt x="2356" y="4098"/>
                    </a:lnTo>
                    <a:lnTo>
                      <a:pt x="2338" y="4097"/>
                    </a:lnTo>
                    <a:lnTo>
                      <a:pt x="2318" y="4091"/>
                    </a:lnTo>
                    <a:lnTo>
                      <a:pt x="2298" y="4083"/>
                    </a:lnTo>
                    <a:lnTo>
                      <a:pt x="2278" y="4071"/>
                    </a:lnTo>
                    <a:lnTo>
                      <a:pt x="2260" y="4056"/>
                    </a:lnTo>
                    <a:lnTo>
                      <a:pt x="2242" y="4039"/>
                    </a:lnTo>
                    <a:lnTo>
                      <a:pt x="2225" y="4017"/>
                    </a:lnTo>
                    <a:lnTo>
                      <a:pt x="2210" y="3993"/>
                    </a:lnTo>
                    <a:lnTo>
                      <a:pt x="28" y="242"/>
                    </a:lnTo>
                    <a:lnTo>
                      <a:pt x="16" y="217"/>
                    </a:lnTo>
                    <a:lnTo>
                      <a:pt x="7" y="192"/>
                    </a:lnTo>
                    <a:lnTo>
                      <a:pt x="1" y="169"/>
                    </a:lnTo>
                    <a:lnTo>
                      <a:pt x="0" y="146"/>
                    </a:lnTo>
                    <a:lnTo>
                      <a:pt x="0" y="126"/>
                    </a:lnTo>
                    <a:lnTo>
                      <a:pt x="4" y="106"/>
                    </a:lnTo>
                    <a:lnTo>
                      <a:pt x="11" y="88"/>
                    </a:lnTo>
                    <a:lnTo>
                      <a:pt x="22" y="70"/>
                    </a:lnTo>
                    <a:lnTo>
                      <a:pt x="34" y="54"/>
                    </a:lnTo>
                    <a:lnTo>
                      <a:pt x="49" y="40"/>
                    </a:lnTo>
                    <a:lnTo>
                      <a:pt x="66" y="29"/>
                    </a:lnTo>
                    <a:lnTo>
                      <a:pt x="87" y="18"/>
                    </a:lnTo>
                    <a:lnTo>
                      <a:pt x="109" y="10"/>
                    </a:lnTo>
                    <a:lnTo>
                      <a:pt x="133" y="5"/>
                    </a:lnTo>
                    <a:lnTo>
                      <a:pt x="160" y="1"/>
                    </a:lnTo>
                    <a:lnTo>
                      <a:pt x="187" y="0"/>
                    </a:lnTo>
                    <a:lnTo>
                      <a:pt x="4505" y="0"/>
                    </a:lnTo>
                    <a:lnTo>
                      <a:pt x="4536" y="1"/>
                    </a:lnTo>
                    <a:lnTo>
                      <a:pt x="4564" y="5"/>
                    </a:lnTo>
                    <a:lnTo>
                      <a:pt x="4590" y="12"/>
                    </a:lnTo>
                    <a:lnTo>
                      <a:pt x="4614" y="20"/>
                    </a:lnTo>
                    <a:lnTo>
                      <a:pt x="4635" y="31"/>
                    </a:lnTo>
                    <a:lnTo>
                      <a:pt x="4653" y="44"/>
                    </a:lnTo>
                    <a:lnTo>
                      <a:pt x="4670" y="59"/>
                    </a:lnTo>
                    <a:lnTo>
                      <a:pt x="4682" y="76"/>
                    </a:lnTo>
                    <a:lnTo>
                      <a:pt x="4691" y="93"/>
                    </a:lnTo>
                    <a:lnTo>
                      <a:pt x="4698" y="113"/>
                    </a:lnTo>
                    <a:lnTo>
                      <a:pt x="4702" y="134"/>
                    </a:lnTo>
                    <a:lnTo>
                      <a:pt x="4702" y="156"/>
                    </a:lnTo>
                    <a:lnTo>
                      <a:pt x="4699" y="177"/>
                    </a:lnTo>
                    <a:lnTo>
                      <a:pt x="4694" y="202"/>
                    </a:lnTo>
                    <a:lnTo>
                      <a:pt x="4684" y="226"/>
                    </a:lnTo>
                    <a:lnTo>
                      <a:pt x="4672" y="25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Freeform 24"/>
              <p:cNvSpPr>
                <a:spLocks/>
              </p:cNvSpPr>
              <p:nvPr/>
            </p:nvSpPr>
            <p:spPr bwMode="auto">
              <a:xfrm>
                <a:off x="4868863" y="3762375"/>
                <a:ext cx="1725613" cy="2976563"/>
              </a:xfrm>
              <a:custGeom>
                <a:avLst/>
                <a:gdLst/>
                <a:ahLst/>
                <a:cxnLst>
                  <a:cxn ang="0">
                    <a:pos x="3" y="3750"/>
                  </a:cxn>
                  <a:cxn ang="0">
                    <a:pos x="3" y="3750"/>
                  </a:cxn>
                  <a:cxn ang="0">
                    <a:pos x="2172" y="2"/>
                  </a:cxn>
                  <a:cxn ang="0">
                    <a:pos x="2168" y="0"/>
                  </a:cxn>
                  <a:cxn ang="0">
                    <a:pos x="0" y="3748"/>
                  </a:cxn>
                  <a:cxn ang="0">
                    <a:pos x="0" y="3748"/>
                  </a:cxn>
                  <a:cxn ang="0">
                    <a:pos x="3" y="3750"/>
                  </a:cxn>
                </a:cxnLst>
                <a:rect l="0" t="0" r="r" b="b"/>
                <a:pathLst>
                  <a:path w="2172" h="3750">
                    <a:moveTo>
                      <a:pt x="3" y="3750"/>
                    </a:moveTo>
                    <a:lnTo>
                      <a:pt x="3" y="3750"/>
                    </a:lnTo>
                    <a:lnTo>
                      <a:pt x="2172" y="2"/>
                    </a:lnTo>
                    <a:lnTo>
                      <a:pt x="2168" y="0"/>
                    </a:lnTo>
                    <a:lnTo>
                      <a:pt x="0" y="3748"/>
                    </a:lnTo>
                    <a:lnTo>
                      <a:pt x="0" y="3748"/>
                    </a:lnTo>
                    <a:lnTo>
                      <a:pt x="3" y="375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635500" y="6734175"/>
                <a:ext cx="236538" cy="85725"/>
              </a:xfrm>
              <a:custGeom>
                <a:avLst/>
                <a:gdLst/>
                <a:ahLst/>
                <a:cxnLst>
                  <a:cxn ang="0">
                    <a:pos x="0" y="2"/>
                  </a:cxn>
                  <a:cxn ang="0">
                    <a:pos x="0" y="2"/>
                  </a:cxn>
                  <a:cxn ang="0">
                    <a:pos x="15" y="26"/>
                  </a:cxn>
                  <a:cxn ang="0">
                    <a:pos x="32" y="48"/>
                  </a:cxn>
                  <a:cxn ang="0">
                    <a:pos x="49" y="67"/>
                  </a:cxn>
                  <a:cxn ang="0">
                    <a:pos x="69" y="82"/>
                  </a:cxn>
                  <a:cxn ang="0">
                    <a:pos x="89" y="93"/>
                  </a:cxn>
                  <a:cxn ang="0">
                    <a:pos x="109" y="101"/>
                  </a:cxn>
                  <a:cxn ang="0">
                    <a:pos x="130" y="107"/>
                  </a:cxn>
                  <a:cxn ang="0">
                    <a:pos x="148" y="108"/>
                  </a:cxn>
                  <a:cxn ang="0">
                    <a:pos x="170" y="107"/>
                  </a:cxn>
                  <a:cxn ang="0">
                    <a:pos x="190" y="103"/>
                  </a:cxn>
                  <a:cxn ang="0">
                    <a:pos x="211" y="94"/>
                  </a:cxn>
                  <a:cxn ang="0">
                    <a:pos x="230" y="83"/>
                  </a:cxn>
                  <a:cxn ang="0">
                    <a:pos x="249" y="69"/>
                  </a:cxn>
                  <a:cxn ang="0">
                    <a:pos x="266" y="52"/>
                  </a:cxn>
                  <a:cxn ang="0">
                    <a:pos x="283" y="31"/>
                  </a:cxn>
                  <a:cxn ang="0">
                    <a:pos x="297" y="7"/>
                  </a:cxn>
                  <a:cxn ang="0">
                    <a:pos x="294" y="5"/>
                  </a:cxn>
                  <a:cxn ang="0">
                    <a:pos x="279" y="29"/>
                  </a:cxn>
                  <a:cxn ang="0">
                    <a:pos x="262" y="48"/>
                  </a:cxn>
                  <a:cxn ang="0">
                    <a:pos x="245" y="66"/>
                  </a:cxn>
                  <a:cxn ang="0">
                    <a:pos x="227" y="79"/>
                  </a:cxn>
                  <a:cxn ang="0">
                    <a:pos x="208" y="90"/>
                  </a:cxn>
                  <a:cxn ang="0">
                    <a:pos x="189" y="98"/>
                  </a:cxn>
                  <a:cxn ang="0">
                    <a:pos x="169" y="103"/>
                  </a:cxn>
                  <a:cxn ang="0">
                    <a:pos x="148" y="104"/>
                  </a:cxn>
                  <a:cxn ang="0">
                    <a:pos x="131" y="101"/>
                  </a:cxn>
                  <a:cxn ang="0">
                    <a:pos x="110" y="97"/>
                  </a:cxn>
                  <a:cxn ang="0">
                    <a:pos x="91" y="89"/>
                  </a:cxn>
                  <a:cxn ang="0">
                    <a:pos x="72" y="77"/>
                  </a:cxn>
                  <a:cxn ang="0">
                    <a:pos x="54" y="62"/>
                  </a:cxn>
                  <a:cxn ang="0">
                    <a:pos x="36" y="45"/>
                  </a:cxn>
                  <a:cxn ang="0">
                    <a:pos x="18" y="24"/>
                  </a:cxn>
                  <a:cxn ang="0">
                    <a:pos x="3" y="0"/>
                  </a:cxn>
                  <a:cxn ang="0">
                    <a:pos x="3" y="0"/>
                  </a:cxn>
                  <a:cxn ang="0">
                    <a:pos x="0" y="2"/>
                  </a:cxn>
                </a:cxnLst>
                <a:rect l="0" t="0" r="r" b="b"/>
                <a:pathLst>
                  <a:path w="297" h="108">
                    <a:moveTo>
                      <a:pt x="0" y="2"/>
                    </a:moveTo>
                    <a:lnTo>
                      <a:pt x="0" y="2"/>
                    </a:lnTo>
                    <a:lnTo>
                      <a:pt x="15" y="26"/>
                    </a:lnTo>
                    <a:lnTo>
                      <a:pt x="32" y="48"/>
                    </a:lnTo>
                    <a:lnTo>
                      <a:pt x="49" y="67"/>
                    </a:lnTo>
                    <a:lnTo>
                      <a:pt x="69" y="82"/>
                    </a:lnTo>
                    <a:lnTo>
                      <a:pt x="89" y="93"/>
                    </a:lnTo>
                    <a:lnTo>
                      <a:pt x="109" y="101"/>
                    </a:lnTo>
                    <a:lnTo>
                      <a:pt x="130" y="107"/>
                    </a:lnTo>
                    <a:lnTo>
                      <a:pt x="148" y="108"/>
                    </a:lnTo>
                    <a:lnTo>
                      <a:pt x="170" y="107"/>
                    </a:lnTo>
                    <a:lnTo>
                      <a:pt x="190" y="103"/>
                    </a:lnTo>
                    <a:lnTo>
                      <a:pt x="211" y="94"/>
                    </a:lnTo>
                    <a:lnTo>
                      <a:pt x="230" y="83"/>
                    </a:lnTo>
                    <a:lnTo>
                      <a:pt x="249" y="69"/>
                    </a:lnTo>
                    <a:lnTo>
                      <a:pt x="266" y="52"/>
                    </a:lnTo>
                    <a:lnTo>
                      <a:pt x="283" y="31"/>
                    </a:lnTo>
                    <a:lnTo>
                      <a:pt x="297" y="7"/>
                    </a:lnTo>
                    <a:lnTo>
                      <a:pt x="294" y="5"/>
                    </a:lnTo>
                    <a:lnTo>
                      <a:pt x="279" y="29"/>
                    </a:lnTo>
                    <a:lnTo>
                      <a:pt x="262" y="48"/>
                    </a:lnTo>
                    <a:lnTo>
                      <a:pt x="245" y="66"/>
                    </a:lnTo>
                    <a:lnTo>
                      <a:pt x="227" y="79"/>
                    </a:lnTo>
                    <a:lnTo>
                      <a:pt x="208" y="90"/>
                    </a:lnTo>
                    <a:lnTo>
                      <a:pt x="189" y="98"/>
                    </a:lnTo>
                    <a:lnTo>
                      <a:pt x="169" y="103"/>
                    </a:lnTo>
                    <a:lnTo>
                      <a:pt x="148" y="104"/>
                    </a:lnTo>
                    <a:lnTo>
                      <a:pt x="131" y="101"/>
                    </a:lnTo>
                    <a:lnTo>
                      <a:pt x="110" y="97"/>
                    </a:lnTo>
                    <a:lnTo>
                      <a:pt x="91" y="89"/>
                    </a:lnTo>
                    <a:lnTo>
                      <a:pt x="72" y="77"/>
                    </a:lnTo>
                    <a:lnTo>
                      <a:pt x="54" y="62"/>
                    </a:lnTo>
                    <a:lnTo>
                      <a:pt x="36" y="45"/>
                    </a:lnTo>
                    <a:lnTo>
                      <a:pt x="18" y="24"/>
                    </a:lnTo>
                    <a:lnTo>
                      <a:pt x="3" y="0"/>
                    </a:lnTo>
                    <a:lnTo>
                      <a:pt x="3" y="0"/>
                    </a:lnTo>
                    <a:lnTo>
                      <a:pt x="0" y="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2905125" y="3756025"/>
                <a:ext cx="1733550" cy="2979738"/>
              </a:xfrm>
              <a:custGeom>
                <a:avLst/>
                <a:gdLst/>
                <a:ahLst/>
                <a:cxnLst>
                  <a:cxn ang="0">
                    <a:pos x="0" y="3"/>
                  </a:cxn>
                  <a:cxn ang="0">
                    <a:pos x="0" y="3"/>
                  </a:cxn>
                  <a:cxn ang="0">
                    <a:pos x="2181" y="3753"/>
                  </a:cxn>
                  <a:cxn ang="0">
                    <a:pos x="2184" y="3751"/>
                  </a:cxn>
                  <a:cxn ang="0">
                    <a:pos x="4" y="0"/>
                  </a:cxn>
                  <a:cxn ang="0">
                    <a:pos x="4" y="0"/>
                  </a:cxn>
                  <a:cxn ang="0">
                    <a:pos x="0" y="3"/>
                  </a:cxn>
                </a:cxnLst>
                <a:rect l="0" t="0" r="r" b="b"/>
                <a:pathLst>
                  <a:path w="2184" h="3753">
                    <a:moveTo>
                      <a:pt x="0" y="3"/>
                    </a:moveTo>
                    <a:lnTo>
                      <a:pt x="0" y="3"/>
                    </a:lnTo>
                    <a:lnTo>
                      <a:pt x="2181" y="3753"/>
                    </a:lnTo>
                    <a:lnTo>
                      <a:pt x="2184" y="3751"/>
                    </a:lnTo>
                    <a:lnTo>
                      <a:pt x="4" y="0"/>
                    </a:lnTo>
                    <a:lnTo>
                      <a:pt x="4" y="0"/>
                    </a:lnTo>
                    <a:lnTo>
                      <a:pt x="0" y="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2881313" y="3563938"/>
                <a:ext cx="150813" cy="195263"/>
              </a:xfrm>
              <a:custGeom>
                <a:avLst/>
                <a:gdLst/>
                <a:ahLst/>
                <a:cxnLst>
                  <a:cxn ang="0">
                    <a:pos x="191" y="0"/>
                  </a:cxn>
                  <a:cxn ang="0">
                    <a:pos x="191" y="0"/>
                  </a:cxn>
                  <a:cxn ang="0">
                    <a:pos x="164" y="1"/>
                  </a:cxn>
                  <a:cxn ang="0">
                    <a:pos x="137" y="4"/>
                  </a:cxn>
                  <a:cxn ang="0">
                    <a:pos x="113" y="10"/>
                  </a:cxn>
                  <a:cxn ang="0">
                    <a:pos x="90" y="18"/>
                  </a:cxn>
                  <a:cxn ang="0">
                    <a:pos x="69" y="29"/>
                  </a:cxn>
                  <a:cxn ang="0">
                    <a:pos x="52" y="40"/>
                  </a:cxn>
                  <a:cxn ang="0">
                    <a:pos x="36" y="54"/>
                  </a:cxn>
                  <a:cxn ang="0">
                    <a:pos x="23" y="71"/>
                  </a:cxn>
                  <a:cxn ang="0">
                    <a:pos x="13" y="88"/>
                  </a:cxn>
                  <a:cxn ang="0">
                    <a:pos x="6" y="107"/>
                  </a:cxn>
                  <a:cxn ang="0">
                    <a:pos x="1" y="128"/>
                  </a:cxn>
                  <a:cxn ang="0">
                    <a:pos x="0" y="148"/>
                  </a:cxn>
                  <a:cxn ang="0">
                    <a:pos x="2" y="171"/>
                  </a:cxn>
                  <a:cxn ang="0">
                    <a:pos x="8" y="196"/>
                  </a:cxn>
                  <a:cxn ang="0">
                    <a:pos x="17" y="221"/>
                  </a:cxn>
                  <a:cxn ang="0">
                    <a:pos x="31" y="246"/>
                  </a:cxn>
                  <a:cxn ang="0">
                    <a:pos x="35" y="243"/>
                  </a:cxn>
                  <a:cxn ang="0">
                    <a:pos x="23" y="217"/>
                  </a:cxn>
                  <a:cxn ang="0">
                    <a:pos x="13" y="193"/>
                  </a:cxn>
                  <a:cxn ang="0">
                    <a:pos x="7" y="170"/>
                  </a:cxn>
                  <a:cxn ang="0">
                    <a:pos x="6" y="148"/>
                  </a:cxn>
                  <a:cxn ang="0">
                    <a:pos x="6" y="128"/>
                  </a:cxn>
                  <a:cxn ang="0">
                    <a:pos x="11" y="108"/>
                  </a:cxn>
                  <a:cxn ang="0">
                    <a:pos x="17" y="91"/>
                  </a:cxn>
                  <a:cxn ang="0">
                    <a:pos x="27" y="73"/>
                  </a:cxn>
                  <a:cxn ang="0">
                    <a:pos x="39" y="58"/>
                  </a:cxn>
                  <a:cxn ang="0">
                    <a:pos x="54" y="45"/>
                  </a:cxn>
                  <a:cxn ang="0">
                    <a:pos x="73" y="32"/>
                  </a:cxn>
                  <a:cxn ang="0">
                    <a:pos x="92" y="23"/>
                  </a:cxn>
                  <a:cxn ang="0">
                    <a:pos x="114" y="15"/>
                  </a:cxn>
                  <a:cxn ang="0">
                    <a:pos x="138" y="9"/>
                  </a:cxn>
                  <a:cxn ang="0">
                    <a:pos x="164" y="5"/>
                  </a:cxn>
                  <a:cxn ang="0">
                    <a:pos x="191" y="4"/>
                  </a:cxn>
                  <a:cxn ang="0">
                    <a:pos x="191" y="4"/>
                  </a:cxn>
                  <a:cxn ang="0">
                    <a:pos x="191" y="0"/>
                  </a:cxn>
                </a:cxnLst>
                <a:rect l="0" t="0" r="r" b="b"/>
                <a:pathLst>
                  <a:path w="191" h="246">
                    <a:moveTo>
                      <a:pt x="191" y="0"/>
                    </a:moveTo>
                    <a:lnTo>
                      <a:pt x="191" y="0"/>
                    </a:lnTo>
                    <a:lnTo>
                      <a:pt x="164" y="1"/>
                    </a:lnTo>
                    <a:lnTo>
                      <a:pt x="137" y="4"/>
                    </a:lnTo>
                    <a:lnTo>
                      <a:pt x="113" y="10"/>
                    </a:lnTo>
                    <a:lnTo>
                      <a:pt x="90" y="18"/>
                    </a:lnTo>
                    <a:lnTo>
                      <a:pt x="69" y="29"/>
                    </a:lnTo>
                    <a:lnTo>
                      <a:pt x="52" y="40"/>
                    </a:lnTo>
                    <a:lnTo>
                      <a:pt x="36" y="54"/>
                    </a:lnTo>
                    <a:lnTo>
                      <a:pt x="23" y="71"/>
                    </a:lnTo>
                    <a:lnTo>
                      <a:pt x="13" y="88"/>
                    </a:lnTo>
                    <a:lnTo>
                      <a:pt x="6" y="107"/>
                    </a:lnTo>
                    <a:lnTo>
                      <a:pt x="1" y="128"/>
                    </a:lnTo>
                    <a:lnTo>
                      <a:pt x="0" y="148"/>
                    </a:lnTo>
                    <a:lnTo>
                      <a:pt x="2" y="171"/>
                    </a:lnTo>
                    <a:lnTo>
                      <a:pt x="8" y="196"/>
                    </a:lnTo>
                    <a:lnTo>
                      <a:pt x="17" y="221"/>
                    </a:lnTo>
                    <a:lnTo>
                      <a:pt x="31" y="246"/>
                    </a:lnTo>
                    <a:lnTo>
                      <a:pt x="35" y="243"/>
                    </a:lnTo>
                    <a:lnTo>
                      <a:pt x="23" y="217"/>
                    </a:lnTo>
                    <a:lnTo>
                      <a:pt x="13" y="193"/>
                    </a:lnTo>
                    <a:lnTo>
                      <a:pt x="7" y="170"/>
                    </a:lnTo>
                    <a:lnTo>
                      <a:pt x="6" y="148"/>
                    </a:lnTo>
                    <a:lnTo>
                      <a:pt x="6" y="128"/>
                    </a:lnTo>
                    <a:lnTo>
                      <a:pt x="11" y="108"/>
                    </a:lnTo>
                    <a:lnTo>
                      <a:pt x="17" y="91"/>
                    </a:lnTo>
                    <a:lnTo>
                      <a:pt x="27" y="73"/>
                    </a:lnTo>
                    <a:lnTo>
                      <a:pt x="39" y="58"/>
                    </a:lnTo>
                    <a:lnTo>
                      <a:pt x="54" y="45"/>
                    </a:lnTo>
                    <a:lnTo>
                      <a:pt x="73" y="32"/>
                    </a:lnTo>
                    <a:lnTo>
                      <a:pt x="92" y="23"/>
                    </a:lnTo>
                    <a:lnTo>
                      <a:pt x="114" y="15"/>
                    </a:lnTo>
                    <a:lnTo>
                      <a:pt x="138" y="9"/>
                    </a:lnTo>
                    <a:lnTo>
                      <a:pt x="164" y="5"/>
                    </a:lnTo>
                    <a:lnTo>
                      <a:pt x="191" y="4"/>
                    </a:lnTo>
                    <a:lnTo>
                      <a:pt x="191" y="4"/>
                    </a:lnTo>
                    <a:lnTo>
                      <a:pt x="19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032125" y="3563938"/>
                <a:ext cx="3427413" cy="3175"/>
              </a:xfrm>
              <a:custGeom>
                <a:avLst/>
                <a:gdLst/>
                <a:ahLst/>
                <a:cxnLst>
                  <a:cxn ang="0">
                    <a:pos x="4318" y="0"/>
                  </a:cxn>
                  <a:cxn ang="0">
                    <a:pos x="4318" y="0"/>
                  </a:cxn>
                  <a:cxn ang="0">
                    <a:pos x="0" y="0"/>
                  </a:cxn>
                  <a:cxn ang="0">
                    <a:pos x="0" y="4"/>
                  </a:cxn>
                  <a:cxn ang="0">
                    <a:pos x="4318" y="4"/>
                  </a:cxn>
                  <a:cxn ang="0">
                    <a:pos x="4318" y="4"/>
                  </a:cxn>
                  <a:cxn ang="0">
                    <a:pos x="4318" y="0"/>
                  </a:cxn>
                </a:cxnLst>
                <a:rect l="0" t="0" r="r" b="b"/>
                <a:pathLst>
                  <a:path w="4318" h="4">
                    <a:moveTo>
                      <a:pt x="4318" y="0"/>
                    </a:moveTo>
                    <a:lnTo>
                      <a:pt x="4318" y="0"/>
                    </a:lnTo>
                    <a:lnTo>
                      <a:pt x="0" y="0"/>
                    </a:lnTo>
                    <a:lnTo>
                      <a:pt x="0" y="4"/>
                    </a:lnTo>
                    <a:lnTo>
                      <a:pt x="4318" y="4"/>
                    </a:lnTo>
                    <a:lnTo>
                      <a:pt x="4318" y="4"/>
                    </a:lnTo>
                    <a:lnTo>
                      <a:pt x="4318"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459538" y="3563938"/>
                <a:ext cx="158750" cy="201613"/>
              </a:xfrm>
              <a:custGeom>
                <a:avLst/>
                <a:gdLst/>
                <a:ahLst/>
                <a:cxnLst>
                  <a:cxn ang="0">
                    <a:pos x="169" y="253"/>
                  </a:cxn>
                  <a:cxn ang="0">
                    <a:pos x="169" y="253"/>
                  </a:cxn>
                  <a:cxn ang="0">
                    <a:pos x="182" y="229"/>
                  </a:cxn>
                  <a:cxn ang="0">
                    <a:pos x="191" y="204"/>
                  </a:cxn>
                  <a:cxn ang="0">
                    <a:pos x="197" y="181"/>
                  </a:cxn>
                  <a:cxn ang="0">
                    <a:pos x="199" y="158"/>
                  </a:cxn>
                  <a:cxn ang="0">
                    <a:pos x="199" y="136"/>
                  </a:cxn>
                  <a:cxn ang="0">
                    <a:pos x="196" y="115"/>
                  </a:cxn>
                  <a:cxn ang="0">
                    <a:pos x="189" y="94"/>
                  </a:cxn>
                  <a:cxn ang="0">
                    <a:pos x="178" y="77"/>
                  </a:cxn>
                  <a:cxn ang="0">
                    <a:pos x="166" y="60"/>
                  </a:cxn>
                  <a:cxn ang="0">
                    <a:pos x="151" y="45"/>
                  </a:cxn>
                  <a:cxn ang="0">
                    <a:pos x="131" y="32"/>
                  </a:cxn>
                  <a:cxn ang="0">
                    <a:pos x="110" y="19"/>
                  </a:cxn>
                  <a:cxn ang="0">
                    <a:pos x="86" y="11"/>
                  </a:cxn>
                  <a:cxn ang="0">
                    <a:pos x="60" y="4"/>
                  </a:cxn>
                  <a:cxn ang="0">
                    <a:pos x="31" y="1"/>
                  </a:cxn>
                  <a:cxn ang="0">
                    <a:pos x="0" y="0"/>
                  </a:cxn>
                  <a:cxn ang="0">
                    <a:pos x="0" y="4"/>
                  </a:cxn>
                  <a:cxn ang="0">
                    <a:pos x="31" y="5"/>
                  </a:cxn>
                  <a:cxn ang="0">
                    <a:pos x="59" y="9"/>
                  </a:cxn>
                  <a:cxn ang="0">
                    <a:pos x="85" y="16"/>
                  </a:cxn>
                  <a:cxn ang="0">
                    <a:pos x="108" y="25"/>
                  </a:cxn>
                  <a:cxn ang="0">
                    <a:pos x="129" y="35"/>
                  </a:cxn>
                  <a:cxn ang="0">
                    <a:pos x="146" y="48"/>
                  </a:cxn>
                  <a:cxn ang="0">
                    <a:pos x="162" y="63"/>
                  </a:cxn>
                  <a:cxn ang="0">
                    <a:pos x="175" y="79"/>
                  </a:cxn>
                  <a:cxn ang="0">
                    <a:pos x="184" y="97"/>
                  </a:cxn>
                  <a:cxn ang="0">
                    <a:pos x="191" y="116"/>
                  </a:cxn>
                  <a:cxn ang="0">
                    <a:pos x="194" y="136"/>
                  </a:cxn>
                  <a:cxn ang="0">
                    <a:pos x="194" y="158"/>
                  </a:cxn>
                  <a:cxn ang="0">
                    <a:pos x="192" y="179"/>
                  </a:cxn>
                  <a:cxn ang="0">
                    <a:pos x="186" y="202"/>
                  </a:cxn>
                  <a:cxn ang="0">
                    <a:pos x="177" y="226"/>
                  </a:cxn>
                  <a:cxn ang="0">
                    <a:pos x="165" y="251"/>
                  </a:cxn>
                  <a:cxn ang="0">
                    <a:pos x="165" y="251"/>
                  </a:cxn>
                  <a:cxn ang="0">
                    <a:pos x="169" y="253"/>
                  </a:cxn>
                </a:cxnLst>
                <a:rect l="0" t="0" r="r" b="b"/>
                <a:pathLst>
                  <a:path w="199" h="253">
                    <a:moveTo>
                      <a:pt x="169" y="253"/>
                    </a:moveTo>
                    <a:lnTo>
                      <a:pt x="169" y="253"/>
                    </a:lnTo>
                    <a:lnTo>
                      <a:pt x="182" y="229"/>
                    </a:lnTo>
                    <a:lnTo>
                      <a:pt x="191" y="204"/>
                    </a:lnTo>
                    <a:lnTo>
                      <a:pt x="197" y="181"/>
                    </a:lnTo>
                    <a:lnTo>
                      <a:pt x="199" y="158"/>
                    </a:lnTo>
                    <a:lnTo>
                      <a:pt x="199" y="136"/>
                    </a:lnTo>
                    <a:lnTo>
                      <a:pt x="196" y="115"/>
                    </a:lnTo>
                    <a:lnTo>
                      <a:pt x="189" y="94"/>
                    </a:lnTo>
                    <a:lnTo>
                      <a:pt x="178" y="77"/>
                    </a:lnTo>
                    <a:lnTo>
                      <a:pt x="166" y="60"/>
                    </a:lnTo>
                    <a:lnTo>
                      <a:pt x="151" y="45"/>
                    </a:lnTo>
                    <a:lnTo>
                      <a:pt x="131" y="32"/>
                    </a:lnTo>
                    <a:lnTo>
                      <a:pt x="110" y="19"/>
                    </a:lnTo>
                    <a:lnTo>
                      <a:pt x="86" y="11"/>
                    </a:lnTo>
                    <a:lnTo>
                      <a:pt x="60" y="4"/>
                    </a:lnTo>
                    <a:lnTo>
                      <a:pt x="31" y="1"/>
                    </a:lnTo>
                    <a:lnTo>
                      <a:pt x="0" y="0"/>
                    </a:lnTo>
                    <a:lnTo>
                      <a:pt x="0" y="4"/>
                    </a:lnTo>
                    <a:lnTo>
                      <a:pt x="31" y="5"/>
                    </a:lnTo>
                    <a:lnTo>
                      <a:pt x="59" y="9"/>
                    </a:lnTo>
                    <a:lnTo>
                      <a:pt x="85" y="16"/>
                    </a:lnTo>
                    <a:lnTo>
                      <a:pt x="108" y="25"/>
                    </a:lnTo>
                    <a:lnTo>
                      <a:pt x="129" y="35"/>
                    </a:lnTo>
                    <a:lnTo>
                      <a:pt x="146" y="48"/>
                    </a:lnTo>
                    <a:lnTo>
                      <a:pt x="162" y="63"/>
                    </a:lnTo>
                    <a:lnTo>
                      <a:pt x="175" y="79"/>
                    </a:lnTo>
                    <a:lnTo>
                      <a:pt x="184" y="97"/>
                    </a:lnTo>
                    <a:lnTo>
                      <a:pt x="191" y="116"/>
                    </a:lnTo>
                    <a:lnTo>
                      <a:pt x="194" y="136"/>
                    </a:lnTo>
                    <a:lnTo>
                      <a:pt x="194" y="158"/>
                    </a:lnTo>
                    <a:lnTo>
                      <a:pt x="192" y="179"/>
                    </a:lnTo>
                    <a:lnTo>
                      <a:pt x="186" y="202"/>
                    </a:lnTo>
                    <a:lnTo>
                      <a:pt x="177" y="226"/>
                    </a:lnTo>
                    <a:lnTo>
                      <a:pt x="165" y="251"/>
                    </a:lnTo>
                    <a:lnTo>
                      <a:pt x="165" y="251"/>
                    </a:lnTo>
                    <a:lnTo>
                      <a:pt x="169" y="25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3392487" y="3906838"/>
                <a:ext cx="2682876" cy="2300288"/>
              </a:xfrm>
              <a:custGeom>
                <a:avLst/>
                <a:gdLst/>
                <a:ahLst/>
                <a:cxnLst>
                  <a:cxn ang="0">
                    <a:pos x="1687" y="2897"/>
                  </a:cxn>
                  <a:cxn ang="0">
                    <a:pos x="0" y="0"/>
                  </a:cxn>
                  <a:cxn ang="0">
                    <a:pos x="3380" y="0"/>
                  </a:cxn>
                  <a:cxn ang="0">
                    <a:pos x="1687" y="2897"/>
                  </a:cxn>
                </a:cxnLst>
                <a:rect l="0" t="0" r="r" b="b"/>
                <a:pathLst>
                  <a:path w="3380" h="2897">
                    <a:moveTo>
                      <a:pt x="1687" y="2897"/>
                    </a:moveTo>
                    <a:lnTo>
                      <a:pt x="0" y="0"/>
                    </a:lnTo>
                    <a:lnTo>
                      <a:pt x="3380" y="0"/>
                    </a:lnTo>
                    <a:lnTo>
                      <a:pt x="1687" y="289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r>
                  <a:rPr lang="en-US" sz="1100" dirty="0" smtClean="0"/>
                  <a:t>Safety</a:t>
                </a:r>
              </a:p>
            </p:txBody>
          </p:sp>
          <p:sp>
            <p:nvSpPr>
              <p:cNvPr id="1055" name="Freeform 31"/>
              <p:cNvSpPr>
                <a:spLocks/>
              </p:cNvSpPr>
              <p:nvPr/>
            </p:nvSpPr>
            <p:spPr bwMode="auto">
              <a:xfrm>
                <a:off x="3389313" y="3903663"/>
                <a:ext cx="1343025" cy="2303463"/>
              </a:xfrm>
              <a:custGeom>
                <a:avLst/>
                <a:gdLst/>
                <a:ahLst/>
                <a:cxnLst>
                  <a:cxn ang="0">
                    <a:pos x="4" y="0"/>
                  </a:cxn>
                  <a:cxn ang="0">
                    <a:pos x="3" y="5"/>
                  </a:cxn>
                  <a:cxn ang="0">
                    <a:pos x="1690" y="2902"/>
                  </a:cxn>
                  <a:cxn ang="0">
                    <a:pos x="1693" y="2900"/>
                  </a:cxn>
                  <a:cxn ang="0">
                    <a:pos x="7" y="3"/>
                  </a:cxn>
                  <a:cxn ang="0">
                    <a:pos x="4" y="6"/>
                  </a:cxn>
                  <a:cxn ang="0">
                    <a:pos x="4" y="0"/>
                  </a:cxn>
                  <a:cxn ang="0">
                    <a:pos x="0" y="0"/>
                  </a:cxn>
                  <a:cxn ang="0">
                    <a:pos x="3" y="5"/>
                  </a:cxn>
                  <a:cxn ang="0">
                    <a:pos x="4" y="0"/>
                  </a:cxn>
                </a:cxnLst>
                <a:rect l="0" t="0" r="r" b="b"/>
                <a:pathLst>
                  <a:path w="1693" h="2902">
                    <a:moveTo>
                      <a:pt x="4" y="0"/>
                    </a:moveTo>
                    <a:lnTo>
                      <a:pt x="3" y="5"/>
                    </a:lnTo>
                    <a:lnTo>
                      <a:pt x="1690" y="2902"/>
                    </a:lnTo>
                    <a:lnTo>
                      <a:pt x="1693" y="2900"/>
                    </a:lnTo>
                    <a:lnTo>
                      <a:pt x="7" y="3"/>
                    </a:lnTo>
                    <a:lnTo>
                      <a:pt x="4" y="6"/>
                    </a:lnTo>
                    <a:lnTo>
                      <a:pt x="4" y="0"/>
                    </a:lnTo>
                    <a:lnTo>
                      <a:pt x="0" y="0"/>
                    </a:lnTo>
                    <a:lnTo>
                      <a:pt x="3" y="5"/>
                    </a:lnTo>
                    <a:lnTo>
                      <a:pt x="4"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3392488" y="3903663"/>
                <a:ext cx="2686050" cy="4763"/>
              </a:xfrm>
              <a:custGeom>
                <a:avLst/>
                <a:gdLst/>
                <a:ahLst/>
                <a:cxnLst>
                  <a:cxn ang="0">
                    <a:pos x="3382" y="5"/>
                  </a:cxn>
                  <a:cxn ang="0">
                    <a:pos x="3380" y="0"/>
                  </a:cxn>
                  <a:cxn ang="0">
                    <a:pos x="0" y="0"/>
                  </a:cxn>
                  <a:cxn ang="0">
                    <a:pos x="0" y="6"/>
                  </a:cxn>
                  <a:cxn ang="0">
                    <a:pos x="3380" y="6"/>
                  </a:cxn>
                  <a:cxn ang="0">
                    <a:pos x="3378" y="3"/>
                  </a:cxn>
                  <a:cxn ang="0">
                    <a:pos x="3382" y="5"/>
                  </a:cxn>
                  <a:cxn ang="0">
                    <a:pos x="3385" y="0"/>
                  </a:cxn>
                  <a:cxn ang="0">
                    <a:pos x="3380" y="0"/>
                  </a:cxn>
                  <a:cxn ang="0">
                    <a:pos x="3382" y="5"/>
                  </a:cxn>
                </a:cxnLst>
                <a:rect l="0" t="0" r="r" b="b"/>
                <a:pathLst>
                  <a:path w="3385" h="6">
                    <a:moveTo>
                      <a:pt x="3382" y="5"/>
                    </a:moveTo>
                    <a:lnTo>
                      <a:pt x="3380" y="0"/>
                    </a:lnTo>
                    <a:lnTo>
                      <a:pt x="0" y="0"/>
                    </a:lnTo>
                    <a:lnTo>
                      <a:pt x="0" y="6"/>
                    </a:lnTo>
                    <a:lnTo>
                      <a:pt x="3380" y="6"/>
                    </a:lnTo>
                    <a:lnTo>
                      <a:pt x="3378" y="3"/>
                    </a:lnTo>
                    <a:lnTo>
                      <a:pt x="3382" y="5"/>
                    </a:lnTo>
                    <a:lnTo>
                      <a:pt x="3385" y="0"/>
                    </a:lnTo>
                    <a:lnTo>
                      <a:pt x="3380" y="0"/>
                    </a:lnTo>
                    <a:lnTo>
                      <a:pt x="3382" y="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730750" y="3905250"/>
                <a:ext cx="1346200" cy="2305050"/>
              </a:xfrm>
              <a:custGeom>
                <a:avLst/>
                <a:gdLst/>
                <a:ahLst/>
                <a:cxnLst>
                  <a:cxn ang="0">
                    <a:pos x="0" y="2899"/>
                  </a:cxn>
                  <a:cxn ang="0">
                    <a:pos x="3" y="2899"/>
                  </a:cxn>
                  <a:cxn ang="0">
                    <a:pos x="1696" y="2"/>
                  </a:cxn>
                  <a:cxn ang="0">
                    <a:pos x="1692" y="0"/>
                  </a:cxn>
                  <a:cxn ang="0">
                    <a:pos x="0" y="2897"/>
                  </a:cxn>
                  <a:cxn ang="0">
                    <a:pos x="3" y="2897"/>
                  </a:cxn>
                  <a:cxn ang="0">
                    <a:pos x="0" y="2899"/>
                  </a:cxn>
                  <a:cxn ang="0">
                    <a:pos x="1" y="2903"/>
                  </a:cxn>
                  <a:cxn ang="0">
                    <a:pos x="3" y="2899"/>
                  </a:cxn>
                  <a:cxn ang="0">
                    <a:pos x="0" y="2899"/>
                  </a:cxn>
                </a:cxnLst>
                <a:rect l="0" t="0" r="r" b="b"/>
                <a:pathLst>
                  <a:path w="1696" h="2903">
                    <a:moveTo>
                      <a:pt x="0" y="2899"/>
                    </a:moveTo>
                    <a:lnTo>
                      <a:pt x="3" y="2899"/>
                    </a:lnTo>
                    <a:lnTo>
                      <a:pt x="1696" y="2"/>
                    </a:lnTo>
                    <a:lnTo>
                      <a:pt x="1692" y="0"/>
                    </a:lnTo>
                    <a:lnTo>
                      <a:pt x="0" y="2897"/>
                    </a:lnTo>
                    <a:lnTo>
                      <a:pt x="3" y="2897"/>
                    </a:lnTo>
                    <a:lnTo>
                      <a:pt x="0" y="2899"/>
                    </a:lnTo>
                    <a:lnTo>
                      <a:pt x="1" y="2903"/>
                    </a:lnTo>
                    <a:lnTo>
                      <a:pt x="3" y="2899"/>
                    </a:lnTo>
                    <a:lnTo>
                      <a:pt x="0" y="289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Rectangle 1"/>
            <p:cNvSpPr>
              <a:spLocks noChangeArrowheads="1"/>
            </p:cNvSpPr>
            <p:nvPr/>
          </p:nvSpPr>
          <p:spPr bwMode="auto">
            <a:xfrm>
              <a:off x="2057400" y="5841087"/>
              <a:ext cx="1143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Safety Issue</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1" name="Group 75"/>
          <p:cNvGrpSpPr/>
          <p:nvPr/>
        </p:nvGrpSpPr>
        <p:grpSpPr>
          <a:xfrm>
            <a:off x="3657600" y="3975185"/>
            <a:ext cx="1143000" cy="1321713"/>
            <a:chOff x="5029200" y="4926687"/>
            <a:chExt cx="1143000" cy="1321713"/>
          </a:xfrm>
        </p:grpSpPr>
        <p:pic>
          <p:nvPicPr>
            <p:cNvPr id="1071" name="Picture 47" descr="C:\Documents and Settings\DLB15\Local Settings\Temporary Internet Files\Content.IE5\HRH2Y9PY\MC900441428[1].png"/>
            <p:cNvPicPr>
              <a:picLocks noChangeAspect="1" noChangeArrowheads="1"/>
            </p:cNvPicPr>
            <p:nvPr/>
          </p:nvPicPr>
          <p:blipFill>
            <a:blip r:embed="rId7" cstate="print"/>
            <a:srcRect/>
            <a:stretch>
              <a:fillRect/>
            </a:stretch>
          </p:blipFill>
          <p:spPr bwMode="auto">
            <a:xfrm>
              <a:off x="5143500" y="4926687"/>
              <a:ext cx="914400" cy="914400"/>
            </a:xfrm>
            <a:prstGeom prst="rect">
              <a:avLst/>
            </a:prstGeom>
            <a:noFill/>
          </p:spPr>
        </p:pic>
        <p:sp>
          <p:nvSpPr>
            <p:cNvPr id="67" name="Rectangle 1"/>
            <p:cNvSpPr>
              <a:spLocks noChangeArrowheads="1"/>
            </p:cNvSpPr>
            <p:nvPr/>
          </p:nvSpPr>
          <p:spPr bwMode="auto">
            <a:xfrm>
              <a:off x="5029200" y="5817513"/>
              <a:ext cx="1143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Decision Point</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2" name="Group 52"/>
          <p:cNvGrpSpPr/>
          <p:nvPr/>
        </p:nvGrpSpPr>
        <p:grpSpPr>
          <a:xfrm>
            <a:off x="381000" y="1600200"/>
            <a:ext cx="773273" cy="1480810"/>
            <a:chOff x="381000" y="2286000"/>
            <a:chExt cx="773273" cy="1480810"/>
          </a:xfrm>
        </p:grpSpPr>
        <p:sp>
          <p:nvSpPr>
            <p:cNvPr id="51" name="Rectangle 1"/>
            <p:cNvSpPr>
              <a:spLocks noChangeArrowheads="1"/>
            </p:cNvSpPr>
            <p:nvPr/>
          </p:nvSpPr>
          <p:spPr bwMode="auto">
            <a:xfrm>
              <a:off x="381000" y="3505200"/>
              <a:ext cx="76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Tips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5" name="Picture 4" descr="C:\Documents and Settings\dlb15\Local Settings\Temporary Internet Files\Content.IE5\T3TWOAVP\MC900186172[1].wmf"/>
            <p:cNvPicPr>
              <a:picLocks noChangeAspect="1" noChangeArrowheads="1"/>
            </p:cNvPicPr>
            <p:nvPr/>
          </p:nvPicPr>
          <p:blipFill>
            <a:blip r:embed="rId8" cstate="print"/>
            <a:srcRect/>
            <a:stretch>
              <a:fillRect/>
            </a:stretch>
          </p:blipFill>
          <p:spPr bwMode="auto">
            <a:xfrm>
              <a:off x="381000" y="2286000"/>
              <a:ext cx="773273" cy="1150010"/>
            </a:xfrm>
            <a:prstGeom prst="rect">
              <a:avLst/>
            </a:prstGeom>
            <a:noFill/>
          </p:spPr>
        </p:pic>
      </p:grpSp>
      <p:grpSp>
        <p:nvGrpSpPr>
          <p:cNvPr id="13" name="Group 63"/>
          <p:cNvGrpSpPr/>
          <p:nvPr/>
        </p:nvGrpSpPr>
        <p:grpSpPr>
          <a:xfrm>
            <a:off x="228600" y="6220022"/>
            <a:ext cx="1371314" cy="1371314"/>
            <a:chOff x="228600" y="6096000"/>
            <a:chExt cx="1371314" cy="1371314"/>
          </a:xfrm>
        </p:grpSpPr>
        <p:pic>
          <p:nvPicPr>
            <p:cNvPr id="1031" name="Picture 7" descr="C:\Documents and Settings\dlb15\Local Settings\Temporary Internet Files\Content.IE5\CHZVMU7V\MC900434912[1].png"/>
            <p:cNvPicPr>
              <a:picLocks noChangeAspect="1" noChangeArrowheads="1"/>
            </p:cNvPicPr>
            <p:nvPr/>
          </p:nvPicPr>
          <p:blipFill>
            <a:blip r:embed="rId9" cstate="print"/>
            <a:srcRect/>
            <a:stretch>
              <a:fillRect/>
            </a:stretch>
          </p:blipFill>
          <p:spPr bwMode="auto">
            <a:xfrm>
              <a:off x="228600" y="6096000"/>
              <a:ext cx="1371314" cy="1371314"/>
            </a:xfrm>
            <a:prstGeom prst="rect">
              <a:avLst/>
            </a:prstGeom>
            <a:noFill/>
          </p:spPr>
        </p:pic>
        <p:sp>
          <p:nvSpPr>
            <p:cNvPr id="61" name="Rectangle 1"/>
            <p:cNvSpPr>
              <a:spLocks noChangeArrowheads="1"/>
            </p:cNvSpPr>
            <p:nvPr/>
          </p:nvSpPr>
          <p:spPr bwMode="auto">
            <a:xfrm>
              <a:off x="533257" y="7010400"/>
              <a:ext cx="76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Danger</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4" name="Group 76"/>
          <p:cNvGrpSpPr/>
          <p:nvPr/>
        </p:nvGrpSpPr>
        <p:grpSpPr>
          <a:xfrm>
            <a:off x="1905000" y="6309236"/>
            <a:ext cx="1219200" cy="1192887"/>
            <a:chOff x="1905000" y="6400800"/>
            <a:chExt cx="1219200" cy="1192887"/>
          </a:xfrm>
        </p:grpSpPr>
        <p:sp>
          <p:nvSpPr>
            <p:cNvPr id="66" name="Rectangle 1"/>
            <p:cNvSpPr>
              <a:spLocks noChangeArrowheads="1"/>
            </p:cNvSpPr>
            <p:nvPr/>
          </p:nvSpPr>
          <p:spPr bwMode="auto">
            <a:xfrm>
              <a:off x="1905000" y="7162800"/>
              <a:ext cx="1219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Environmental Issue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65" name="Picture 5" descr="C:\Documents and Settings\dlb15\Local Settings\Temporary Internet Files\Content.IE5\HRH2Y9PY\MC900413524[1].wmf"/>
            <p:cNvPicPr>
              <a:picLocks noChangeAspect="1" noChangeArrowheads="1"/>
            </p:cNvPicPr>
            <p:nvPr/>
          </p:nvPicPr>
          <p:blipFill>
            <a:blip r:embed="rId10" cstate="print"/>
            <a:srcRect/>
            <a:stretch>
              <a:fillRect/>
            </a:stretch>
          </p:blipFill>
          <p:spPr bwMode="auto">
            <a:xfrm>
              <a:off x="2026698" y="6400800"/>
              <a:ext cx="899604" cy="861065"/>
            </a:xfrm>
            <a:prstGeom prst="rect">
              <a:avLst/>
            </a:prstGeom>
            <a:noFill/>
          </p:spPr>
        </p:pic>
      </p:grpSp>
      <p:sp>
        <p:nvSpPr>
          <p:cNvPr id="68" name="Slide Number Placeholder 67"/>
          <p:cNvSpPr>
            <a:spLocks noGrp="1"/>
          </p:cNvSpPr>
          <p:nvPr>
            <p:ph type="sldNum" sz="quarter" idx="12"/>
          </p:nvPr>
        </p:nvSpPr>
        <p:spPr/>
        <p:txBody>
          <a:bodyPr/>
          <a:lstStyle/>
          <a:p>
            <a:fld id="{05B9BF9F-90B4-4689-A864-5F68210EABDC}" type="slidenum">
              <a:rPr lang="en-US" smtClean="0"/>
              <a:pPr/>
              <a:t>30</a:t>
            </a:fld>
            <a:endParaRPr lang="en-US" dirty="0"/>
          </a:p>
        </p:txBody>
      </p:sp>
      <p:grpSp>
        <p:nvGrpSpPr>
          <p:cNvPr id="15" name="Group 75"/>
          <p:cNvGrpSpPr/>
          <p:nvPr/>
        </p:nvGrpSpPr>
        <p:grpSpPr>
          <a:xfrm>
            <a:off x="3657600" y="5943600"/>
            <a:ext cx="1600200" cy="1650087"/>
            <a:chOff x="-3428999" y="3124200"/>
            <a:chExt cx="1600200" cy="1650087"/>
          </a:xfrm>
        </p:grpSpPr>
        <p:sp>
          <p:nvSpPr>
            <p:cNvPr id="77" name="Rectangle 1"/>
            <p:cNvSpPr>
              <a:spLocks noChangeArrowheads="1"/>
            </p:cNvSpPr>
            <p:nvPr/>
          </p:nvSpPr>
          <p:spPr bwMode="auto">
            <a:xfrm>
              <a:off x="-3428999" y="4343400"/>
              <a:ext cx="1600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342900" algn="l"/>
                </a:tabLst>
              </a:pPr>
              <a:r>
                <a:rPr lang="en-US" sz="1100" b="1" dirty="0" smtClean="0">
                  <a:latin typeface="Arial" pitchFamily="34" charset="0"/>
                  <a:ea typeface="Times New Roman" pitchFamily="18" charset="0"/>
                  <a:cs typeface="Arial" pitchFamily="34" charset="0"/>
                </a:rPr>
                <a:t>S</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ignature/</a:t>
              </a:r>
              <a:r>
                <a:rPr lang="en-US" sz="1100" b="1" dirty="0" smtClean="0">
                  <a:latin typeface="Arial" pitchFamily="34" charset="0"/>
                  <a:ea typeface="Times New Roman" pitchFamily="18" charset="0"/>
                  <a:cs typeface="Arial" pitchFamily="34" charset="0"/>
                </a:rPr>
                <a:t>Inspection</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Required</a:t>
              </a:r>
              <a:endParaRPr kumimoji="0" lang="en-US" sz="1800" b="0" i="0" u="none" strike="noStrike" cap="none" normalizeH="0" baseline="0" dirty="0" smtClean="0">
                <a:ln>
                  <a:noFill/>
                </a:ln>
                <a:solidFill>
                  <a:schemeClr val="tx1"/>
                </a:solidFill>
                <a:effectLst/>
                <a:latin typeface="Arial" pitchFamily="34" charset="0"/>
              </a:endParaRPr>
            </a:p>
          </p:txBody>
        </p:sp>
        <p:pic>
          <p:nvPicPr>
            <p:cNvPr id="78" name="Picture 2" descr="C:\Documents and Settings\dlb15\Local Settings\Temporary Internet Files\Content.IE5\2WR8QJUA\MC900024297[1].wmf"/>
            <p:cNvPicPr>
              <a:picLocks noChangeAspect="1" noChangeArrowheads="1"/>
            </p:cNvPicPr>
            <p:nvPr/>
          </p:nvPicPr>
          <p:blipFill>
            <a:blip r:embed="rId11" cstate="print"/>
            <a:srcRect/>
            <a:stretch>
              <a:fillRect/>
            </a:stretch>
          </p:blipFill>
          <p:spPr bwMode="auto">
            <a:xfrm>
              <a:off x="-3200399" y="3124200"/>
              <a:ext cx="1246680" cy="1146658"/>
            </a:xfrm>
            <a:prstGeom prst="rect">
              <a:avLst/>
            </a:prstGeom>
            <a:noFill/>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2109632"/>
            <a:ext cx="6858000" cy="584775"/>
          </a:xfrm>
          <a:prstGeom prst="rect">
            <a:avLst/>
          </a:prstGeom>
        </p:spPr>
        <p:txBody>
          <a:bodyPr wrap="square">
            <a:spAutoFit/>
          </a:bodyPr>
          <a:lstStyle/>
          <a:p>
            <a:pPr marL="466725" indent="-233363"/>
            <a:r>
              <a:rPr lang="en-US" sz="1600" dirty="0" smtClean="0"/>
              <a:t>Step 1.  Place the tractor tracks and chassis component on a flat section of the steel surface as shown below.</a:t>
            </a:r>
            <a:endParaRPr lang="en-US" sz="1600" dirty="0"/>
          </a:p>
        </p:txBody>
      </p:sp>
      <p:pic>
        <p:nvPicPr>
          <p:cNvPr id="31" name="Picture 2"/>
          <p:cNvPicPr>
            <a:picLocks noChangeAspect="1" noChangeArrowheads="1"/>
          </p:cNvPicPr>
          <p:nvPr/>
        </p:nvPicPr>
        <p:blipFill>
          <a:blip r:embed="rId3" cstate="print"/>
          <a:srcRect/>
          <a:stretch>
            <a:fillRect/>
          </a:stretch>
        </p:blipFill>
        <p:spPr bwMode="auto">
          <a:xfrm>
            <a:off x="3276600" y="2540150"/>
            <a:ext cx="3271520" cy="2184249"/>
          </a:xfrm>
          <a:prstGeom prst="rect">
            <a:avLst/>
          </a:prstGeom>
          <a:noFill/>
          <a:ln w="9525">
            <a:solidFill>
              <a:schemeClr val="tx1"/>
            </a:solidFill>
            <a:miter lim="800000"/>
            <a:headEnd/>
            <a:tailEnd/>
          </a:ln>
        </p:spPr>
      </p:pic>
      <p:sp>
        <p:nvSpPr>
          <p:cNvPr id="32" name="Rectangle 31"/>
          <p:cNvSpPr/>
          <p:nvPr/>
        </p:nvSpPr>
        <p:spPr>
          <a:xfrm>
            <a:off x="0" y="4995446"/>
            <a:ext cx="6858000" cy="338554"/>
          </a:xfrm>
          <a:prstGeom prst="rect">
            <a:avLst/>
          </a:prstGeom>
        </p:spPr>
        <p:txBody>
          <a:bodyPr wrap="square">
            <a:spAutoFit/>
          </a:bodyPr>
          <a:lstStyle/>
          <a:p>
            <a:pPr marL="466725" indent="-233363"/>
            <a:r>
              <a:rPr lang="en-US" sz="1600" dirty="0" smtClean="0"/>
              <a:t>Step 2.  Connect the power supply to the tractor chassis as shown below</a:t>
            </a:r>
            <a:endParaRPr lang="en-US" sz="1600" dirty="0"/>
          </a:p>
        </p:txBody>
      </p:sp>
      <p:pic>
        <p:nvPicPr>
          <p:cNvPr id="1026" name="Picture 2"/>
          <p:cNvPicPr>
            <a:picLocks noChangeAspect="1" noChangeArrowheads="1"/>
          </p:cNvPicPr>
          <p:nvPr/>
        </p:nvPicPr>
        <p:blipFill>
          <a:blip r:embed="rId4" cstate="print">
            <a:lum bright="25000"/>
          </a:blip>
          <a:srcRect/>
          <a:stretch>
            <a:fillRect/>
          </a:stretch>
        </p:blipFill>
        <p:spPr bwMode="auto">
          <a:xfrm>
            <a:off x="854014" y="5403272"/>
            <a:ext cx="4329344" cy="28956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5" cstate="print">
            <a:lum bright="25000"/>
          </a:blip>
          <a:srcRect l="26693" t="30881" r="35135" b="16181"/>
          <a:stretch>
            <a:fillRect/>
          </a:stretch>
        </p:blipFill>
        <p:spPr bwMode="auto">
          <a:xfrm>
            <a:off x="3825814" y="6165272"/>
            <a:ext cx="2803586" cy="2597728"/>
          </a:xfrm>
          <a:prstGeom prst="rect">
            <a:avLst/>
          </a:prstGeom>
          <a:noFill/>
          <a:ln w="9525">
            <a:solidFill>
              <a:schemeClr val="tx1"/>
            </a:solidFill>
            <a:miter lim="800000"/>
            <a:headEnd/>
            <a:tailEnd/>
          </a:ln>
        </p:spPr>
      </p:pic>
      <p:cxnSp>
        <p:nvCxnSpPr>
          <p:cNvPr id="37" name="Straight Arrow Connector 36"/>
          <p:cNvCxnSpPr/>
          <p:nvPr/>
        </p:nvCxnSpPr>
        <p:spPr>
          <a:xfrm flipH="1" flipV="1">
            <a:off x="2835214" y="6393872"/>
            <a:ext cx="381000" cy="914400"/>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664014" y="6622472"/>
            <a:ext cx="1219200" cy="1371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p:cNvSpPr>
            <a:spLocks noChangeArrowheads="1"/>
          </p:cNvSpPr>
          <p:nvPr/>
        </p:nvSpPr>
        <p:spPr bwMode="auto">
          <a:xfrm>
            <a:off x="0" y="39469"/>
            <a:ext cx="6858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tab pos="342900" algn="l"/>
              </a:tabLst>
            </a:pPr>
            <a:r>
              <a:rPr kumimoji="0" lang="en-US" sz="280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Module 3</a:t>
            </a:r>
            <a:r>
              <a:rPr lang="en-US" sz="2800" dirty="0" smtClean="0">
                <a:solidFill>
                  <a:schemeClr val="tx2"/>
                </a:solidFill>
                <a:latin typeface="Arial" pitchFamily="34" charset="0"/>
                <a:ea typeface="Times New Roman" pitchFamily="18" charset="0"/>
                <a:cs typeface="Arial" pitchFamily="34" charset="0"/>
              </a:rPr>
              <a:t>:</a:t>
            </a:r>
            <a:r>
              <a:rPr kumimoji="0" lang="en-US" sz="280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 MRWS System Setup </a:t>
            </a:r>
          </a:p>
          <a:p>
            <a:pPr marL="0" marR="0" lvl="0" indent="0" defTabSz="914400" rtl="0" eaLnBrk="0" fontAlgn="base" latinLnBrk="0" hangingPunct="0">
              <a:lnSpc>
                <a:spcPct val="100000"/>
              </a:lnSpc>
              <a:spcBef>
                <a:spcPct val="0"/>
              </a:spcBef>
              <a:spcAft>
                <a:spcPct val="0"/>
              </a:spcAft>
              <a:buClrTx/>
              <a:buSzTx/>
              <a:tabLst>
                <a:tab pos="342900" algn="l"/>
              </a:tabLst>
            </a:pPr>
            <a:r>
              <a:rPr kumimoji="0" lang="en-US" sz="2000"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(example steps)</a:t>
            </a:r>
            <a:endParaRPr kumimoji="0" lang="en-US" sz="3600" i="1" u="none" strike="noStrike" cap="none" normalizeH="0" baseline="0" dirty="0" smtClean="0">
              <a:ln>
                <a:noFill/>
              </a:ln>
              <a:solidFill>
                <a:srgbClr val="FF0000"/>
              </a:solidFill>
              <a:effectLst/>
              <a:latin typeface="Arial" pitchFamily="34" charset="0"/>
            </a:endParaRPr>
          </a:p>
        </p:txBody>
      </p:sp>
      <p:cxnSp>
        <p:nvCxnSpPr>
          <p:cNvPr id="12" name="Straight Connector 11"/>
          <p:cNvCxnSpPr/>
          <p:nvPr/>
        </p:nvCxnSpPr>
        <p:spPr>
          <a:xfrm>
            <a:off x="0" y="1981200"/>
            <a:ext cx="6858000"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11214" y="7848600"/>
            <a:ext cx="1842236" cy="369332"/>
          </a:xfrm>
          <a:prstGeom prst="rect">
            <a:avLst/>
          </a:prstGeom>
          <a:noFill/>
        </p:spPr>
        <p:txBody>
          <a:bodyPr wrap="none" rtlCol="0">
            <a:spAutoFit/>
          </a:bodyPr>
          <a:lstStyle/>
          <a:p>
            <a:r>
              <a:rPr lang="en-US" dirty="0" smtClean="0">
                <a:solidFill>
                  <a:srgbClr val="FFFF00"/>
                </a:solidFill>
              </a:rPr>
              <a:t>Before connected</a:t>
            </a:r>
            <a:endParaRPr lang="en-US" dirty="0">
              <a:solidFill>
                <a:srgbClr val="FFFF00"/>
              </a:solidFill>
            </a:endParaRPr>
          </a:p>
        </p:txBody>
      </p:sp>
      <p:sp>
        <p:nvSpPr>
          <p:cNvPr id="14" name="TextBox 13"/>
          <p:cNvSpPr txBox="1"/>
          <p:nvPr/>
        </p:nvSpPr>
        <p:spPr>
          <a:xfrm>
            <a:off x="4892614" y="6172200"/>
            <a:ext cx="1697388" cy="369332"/>
          </a:xfrm>
          <a:prstGeom prst="rect">
            <a:avLst/>
          </a:prstGeom>
          <a:noFill/>
        </p:spPr>
        <p:txBody>
          <a:bodyPr wrap="none" rtlCol="0">
            <a:spAutoFit/>
          </a:bodyPr>
          <a:lstStyle/>
          <a:p>
            <a:r>
              <a:rPr lang="en-US" dirty="0" smtClean="0">
                <a:solidFill>
                  <a:srgbClr val="FFFF00"/>
                </a:solidFill>
              </a:rPr>
              <a:t>After connected</a:t>
            </a:r>
            <a:endParaRPr lang="en-US" dirty="0">
              <a:solidFill>
                <a:srgbClr val="FFFF00"/>
              </a:solidFill>
            </a:endParaRPr>
          </a:p>
        </p:txBody>
      </p:sp>
      <p:sp>
        <p:nvSpPr>
          <p:cNvPr id="17" name="Slide Number Placeholder 16"/>
          <p:cNvSpPr>
            <a:spLocks noGrp="1"/>
          </p:cNvSpPr>
          <p:nvPr>
            <p:ph type="sldNum" sz="quarter" idx="12"/>
          </p:nvPr>
        </p:nvSpPr>
        <p:spPr/>
        <p:txBody>
          <a:bodyPr/>
          <a:lstStyle/>
          <a:p>
            <a:fld id="{05B9BF9F-90B4-4689-A864-5F68210EABDC}" type="slidenum">
              <a:rPr lang="en-US" smtClean="0"/>
              <a:pPr/>
              <a:t>31</a:t>
            </a:fld>
            <a:endParaRPr lang="en-US" dirty="0"/>
          </a:p>
        </p:txBody>
      </p:sp>
      <p:sp>
        <p:nvSpPr>
          <p:cNvPr id="15" name="TextBox 14"/>
          <p:cNvSpPr txBox="1"/>
          <p:nvPr/>
        </p:nvSpPr>
        <p:spPr>
          <a:xfrm>
            <a:off x="1" y="990600"/>
            <a:ext cx="6858000" cy="830997"/>
          </a:xfrm>
          <a:prstGeom prst="rect">
            <a:avLst/>
          </a:prstGeom>
          <a:noFill/>
        </p:spPr>
        <p:txBody>
          <a:bodyPr wrap="square" rtlCol="0">
            <a:spAutoFit/>
          </a:bodyPr>
          <a:lstStyle/>
          <a:p>
            <a:r>
              <a:rPr lang="en-US" sz="1600" dirty="0" smtClean="0"/>
              <a:t>These steps have a verb and noun statement; however, notice that they do not have any crucial points.. Think of the extra guidance that may be left out of these steps. Always analyze each step to include any applicable crucial points.</a:t>
            </a:r>
            <a:endParaRPr lang="en-US" sz="1600" dirty="0"/>
          </a:p>
        </p:txBody>
      </p:sp>
      <p:cxnSp>
        <p:nvCxnSpPr>
          <p:cNvPr id="16" name="Straight Connector 15"/>
          <p:cNvCxnSpPr/>
          <p:nvPr/>
        </p:nvCxnSpPr>
        <p:spPr>
          <a:xfrm>
            <a:off x="0" y="4953000"/>
            <a:ext cx="6858000"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B9BF9F-90B4-4689-A864-5F68210EABDC}" type="slidenum">
              <a:rPr lang="en-US" smtClean="0"/>
              <a:pPr/>
              <a:t>32</a:t>
            </a:fld>
            <a:endParaRPr lang="en-US" dirty="0"/>
          </a:p>
        </p:txBody>
      </p:sp>
      <p:sp>
        <p:nvSpPr>
          <p:cNvPr id="3" name="Rectangle 1"/>
          <p:cNvSpPr>
            <a:spLocks noChangeArrowheads="1"/>
          </p:cNvSpPr>
          <p:nvPr/>
        </p:nvSpPr>
        <p:spPr bwMode="auto">
          <a:xfrm>
            <a:off x="0" y="39469"/>
            <a:ext cx="6858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tab pos="342900" algn="l"/>
              </a:tabLst>
            </a:pPr>
            <a:r>
              <a:rPr lang="en-US" sz="2800" dirty="0" smtClean="0">
                <a:solidFill>
                  <a:schemeClr val="tx2"/>
                </a:solidFill>
                <a:latin typeface="Arial" pitchFamily="34" charset="0"/>
                <a:ea typeface="Times New Roman" pitchFamily="18" charset="0"/>
                <a:cs typeface="Arial" pitchFamily="34" charset="0"/>
              </a:rPr>
              <a:t>Taking a bearing from a map</a:t>
            </a:r>
            <a:endParaRPr kumimoji="0" lang="en-US" sz="2800" i="0" u="none" strike="noStrike" cap="none" normalizeH="0" baseline="0" dirty="0" smtClean="0">
              <a:ln>
                <a:noFill/>
              </a:ln>
              <a:solidFill>
                <a:schemeClr val="tx2"/>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342900" algn="l"/>
              </a:tabLst>
            </a:pPr>
            <a:r>
              <a:rPr kumimoji="0" lang="en-US" sz="2000"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(example of a step with crucial points included)</a:t>
            </a:r>
            <a:endParaRPr kumimoji="0" lang="en-US" sz="3600" i="1" u="none" strike="noStrike" cap="none" normalizeH="0" baseline="0" dirty="0" smtClean="0">
              <a:ln>
                <a:noFill/>
              </a:ln>
              <a:solidFill>
                <a:srgbClr val="FF0000"/>
              </a:solidFill>
              <a:effectLst/>
              <a:latin typeface="Arial" pitchFamily="34" charset="0"/>
            </a:endParaRPr>
          </a:p>
        </p:txBody>
      </p:sp>
      <p:sp>
        <p:nvSpPr>
          <p:cNvPr id="4" name="Rectangle 3"/>
          <p:cNvSpPr/>
          <p:nvPr/>
        </p:nvSpPr>
        <p:spPr>
          <a:xfrm>
            <a:off x="0" y="1066800"/>
            <a:ext cx="6858000" cy="1015663"/>
          </a:xfrm>
          <a:prstGeom prst="rect">
            <a:avLst/>
          </a:prstGeom>
        </p:spPr>
        <p:txBody>
          <a:bodyPr wrap="square">
            <a:spAutoFit/>
          </a:bodyPr>
          <a:lstStyle/>
          <a:p>
            <a:r>
              <a:rPr lang="en-US" sz="2000" b="1" dirty="0" smtClean="0">
                <a:latin typeface="Arial" pitchFamily="34" charset="0"/>
                <a:cs typeface="Arial" pitchFamily="34" charset="0"/>
              </a:rPr>
              <a:t>Step 3: </a:t>
            </a:r>
            <a:r>
              <a:rPr lang="en-US" sz="2000" dirty="0" smtClean="0"/>
              <a:t>Rotate the compass housing so that the orienting lines on the base of the housing are parallel with the true north lines on the map</a:t>
            </a:r>
            <a:endParaRPr lang="en-US" sz="2800" b="1" dirty="0" smtClean="0">
              <a:latin typeface="Arial" pitchFamily="34" charset="0"/>
              <a:cs typeface="Arial" pitchFamily="34" charset="0"/>
            </a:endParaRPr>
          </a:p>
        </p:txBody>
      </p:sp>
      <p:sp>
        <p:nvSpPr>
          <p:cNvPr id="7" name="TextBox 6"/>
          <p:cNvSpPr txBox="1"/>
          <p:nvPr/>
        </p:nvSpPr>
        <p:spPr>
          <a:xfrm>
            <a:off x="1066800" y="5257800"/>
            <a:ext cx="5791200" cy="2616101"/>
          </a:xfrm>
          <a:prstGeom prst="rect">
            <a:avLst/>
          </a:prstGeom>
          <a:noFill/>
        </p:spPr>
        <p:txBody>
          <a:bodyPr wrap="square" rtlCol="0">
            <a:spAutoFit/>
          </a:bodyPr>
          <a:lstStyle/>
          <a:p>
            <a:pPr>
              <a:spcAft>
                <a:spcPts val="600"/>
              </a:spcAft>
            </a:pPr>
            <a:r>
              <a:rPr lang="en-US" sz="1600" dirty="0" smtClean="0">
                <a:latin typeface="Arial" pitchFamily="34" charset="0"/>
                <a:cs typeface="Arial" pitchFamily="34" charset="0"/>
              </a:rPr>
              <a:t>Need to hold the base plate firmly so that the compass does not move off of the two points</a:t>
            </a:r>
          </a:p>
          <a:p>
            <a:pPr marL="174625" indent="-174625">
              <a:spcAft>
                <a:spcPts val="600"/>
              </a:spcAft>
            </a:pPr>
            <a:endParaRPr lang="en-US" sz="1600" dirty="0" smtClean="0">
              <a:latin typeface="Arial" pitchFamily="34" charset="0"/>
              <a:cs typeface="Arial" pitchFamily="34" charset="0"/>
            </a:endParaRPr>
          </a:p>
          <a:p>
            <a:pPr>
              <a:spcAft>
                <a:spcPts val="600"/>
              </a:spcAft>
            </a:pPr>
            <a:r>
              <a:rPr lang="en-US" sz="1600" dirty="0" smtClean="0">
                <a:latin typeface="Arial" pitchFamily="34" charset="0"/>
                <a:cs typeface="Arial" pitchFamily="34" charset="0"/>
              </a:rPr>
              <a:t>The orienting arrow on the bottom of the housing needs to be pointing true north (if it points south, you will travel in the opposite direction)</a:t>
            </a:r>
          </a:p>
          <a:p>
            <a:pPr marL="174625" indent="-174625">
              <a:spcAft>
                <a:spcPts val="600"/>
              </a:spcAft>
            </a:pPr>
            <a:endParaRPr lang="en-US" sz="1600" dirty="0" smtClean="0">
              <a:latin typeface="Arial" pitchFamily="34" charset="0"/>
              <a:cs typeface="Arial" pitchFamily="34" charset="0"/>
            </a:endParaRPr>
          </a:p>
          <a:p>
            <a:pPr>
              <a:spcAft>
                <a:spcPts val="600"/>
              </a:spcAft>
            </a:pPr>
            <a:r>
              <a:rPr lang="en-US" sz="1600" dirty="0" smtClean="0">
                <a:latin typeface="Arial" pitchFamily="34" charset="0"/>
                <a:cs typeface="Arial" pitchFamily="34" charset="0"/>
              </a:rPr>
              <a:t>Check each end of the orienting lines to ensure that the north grid lines on the map are equal distant; i.e. parallel</a:t>
            </a:r>
            <a:endParaRPr lang="en-US" sz="2000" dirty="0">
              <a:latin typeface="Arial" pitchFamily="34" charset="0"/>
              <a:cs typeface="Arial" pitchFamily="34" charset="0"/>
            </a:endParaRPr>
          </a:p>
        </p:txBody>
      </p:sp>
      <p:grpSp>
        <p:nvGrpSpPr>
          <p:cNvPr id="11" name="Group 10"/>
          <p:cNvGrpSpPr/>
          <p:nvPr/>
        </p:nvGrpSpPr>
        <p:grpSpPr>
          <a:xfrm>
            <a:off x="1981200" y="2057400"/>
            <a:ext cx="3048000" cy="2895600"/>
            <a:chOff x="2667000" y="3048000"/>
            <a:chExt cx="3272206" cy="2951217"/>
          </a:xfrm>
        </p:grpSpPr>
        <p:pic>
          <p:nvPicPr>
            <p:cNvPr id="8" name="Picture 7" descr="compass2_revised.jpg"/>
            <p:cNvPicPr>
              <a:picLocks noChangeAspect="1"/>
            </p:cNvPicPr>
            <p:nvPr/>
          </p:nvPicPr>
          <p:blipFill>
            <a:blip r:embed="rId2" cstate="print"/>
            <a:srcRect r="828"/>
            <a:stretch>
              <a:fillRect/>
            </a:stretch>
          </p:blipFill>
          <p:spPr>
            <a:xfrm>
              <a:off x="2667000" y="3048000"/>
              <a:ext cx="3272206" cy="2951217"/>
            </a:xfrm>
            <a:prstGeom prst="rect">
              <a:avLst/>
            </a:prstGeom>
            <a:ln>
              <a:solidFill>
                <a:schemeClr val="tx2"/>
              </a:solidFill>
            </a:ln>
          </p:spPr>
        </p:pic>
        <p:sp>
          <p:nvSpPr>
            <p:cNvPr id="9" name="Arc 8"/>
            <p:cNvSpPr/>
            <p:nvPr/>
          </p:nvSpPr>
          <p:spPr bwMode="auto">
            <a:xfrm rot="3366094" flipV="1">
              <a:off x="3449288" y="4322234"/>
              <a:ext cx="1101241" cy="1005745"/>
            </a:xfrm>
            <a:prstGeom prst="arc">
              <a:avLst>
                <a:gd name="adj1" fmla="val 15140537"/>
                <a:gd name="adj2" fmla="val 0"/>
              </a:avLst>
            </a:prstGeom>
            <a:noFill/>
            <a:ln w="57150"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865188"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Times New Roman" pitchFamily="18" charset="0"/>
              </a:endParaRPr>
            </a:p>
          </p:txBody>
        </p:sp>
        <p:sp>
          <p:nvSpPr>
            <p:cNvPr id="10" name="Arc 9"/>
            <p:cNvSpPr/>
            <p:nvPr/>
          </p:nvSpPr>
          <p:spPr bwMode="auto">
            <a:xfrm rot="14128863" flipV="1">
              <a:off x="3680941" y="3817173"/>
              <a:ext cx="1101241" cy="1005745"/>
            </a:xfrm>
            <a:prstGeom prst="arc">
              <a:avLst>
                <a:gd name="adj1" fmla="val 15140537"/>
                <a:gd name="adj2" fmla="val 0"/>
              </a:avLst>
            </a:prstGeom>
            <a:noFill/>
            <a:ln w="57150"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865188"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Times New Roman" pitchFamily="18" charset="0"/>
              </a:endParaRPr>
            </a:p>
          </p:txBody>
        </p:sp>
      </p:grpSp>
      <p:pic>
        <p:nvPicPr>
          <p:cNvPr id="12" name="Picture 11" descr="C:\Documents and Settings\dlb15\Local Settings\Temporary Internet Files\Content.IE5\T3TWOAVP\MC900186172[1].wmf"/>
          <p:cNvPicPr>
            <a:picLocks noChangeAspect="1" noChangeArrowheads="1"/>
          </p:cNvPicPr>
          <p:nvPr/>
        </p:nvPicPr>
        <p:blipFill>
          <a:blip r:embed="rId3" cstate="print"/>
          <a:srcRect/>
          <a:stretch>
            <a:fillRect/>
          </a:stretch>
        </p:blipFill>
        <p:spPr bwMode="auto">
          <a:xfrm>
            <a:off x="381000" y="5181600"/>
            <a:ext cx="512373" cy="762000"/>
          </a:xfrm>
          <a:prstGeom prst="rect">
            <a:avLst/>
          </a:prstGeom>
          <a:noFill/>
        </p:spPr>
      </p:pic>
      <p:pic>
        <p:nvPicPr>
          <p:cNvPr id="13" name="Picture 3" descr="C:\Documents and Settings\DLB15\Local Settings\Temporary Internet Files\Content.IE5\W2NZVYCV\MC900434750[1].png"/>
          <p:cNvPicPr>
            <a:picLocks noChangeAspect="1" noChangeArrowheads="1"/>
          </p:cNvPicPr>
          <p:nvPr/>
        </p:nvPicPr>
        <p:blipFill>
          <a:blip r:embed="rId4" cstate="print"/>
          <a:srcRect/>
          <a:stretch>
            <a:fillRect/>
          </a:stretch>
        </p:blipFill>
        <p:spPr bwMode="auto">
          <a:xfrm>
            <a:off x="304800" y="6172200"/>
            <a:ext cx="685800" cy="685800"/>
          </a:xfrm>
          <a:prstGeom prst="rect">
            <a:avLst/>
          </a:prstGeom>
          <a:noFill/>
        </p:spPr>
      </p:pic>
      <p:pic>
        <p:nvPicPr>
          <p:cNvPr id="14" name="Picture 13" descr="C:\Documents and Settings\dlb15\Local Settings\Temporary Internet Files\Content.IE5\T3TWOAVP\MC900186172[1].wmf"/>
          <p:cNvPicPr>
            <a:picLocks noChangeAspect="1" noChangeArrowheads="1"/>
          </p:cNvPicPr>
          <p:nvPr/>
        </p:nvPicPr>
        <p:blipFill>
          <a:blip r:embed="rId3" cstate="print"/>
          <a:srcRect/>
          <a:stretch>
            <a:fillRect/>
          </a:stretch>
        </p:blipFill>
        <p:spPr bwMode="auto">
          <a:xfrm>
            <a:off x="381000" y="7162800"/>
            <a:ext cx="512373" cy="762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6858000" cy="461665"/>
          </a:xfrm>
          <a:prstGeom prst="rect">
            <a:avLst/>
          </a:prstGeom>
          <a:noFill/>
        </p:spPr>
        <p:txBody>
          <a:bodyPr wrap="square" rtlCol="0">
            <a:spAutoFit/>
          </a:bodyPr>
          <a:lstStyle/>
          <a:p>
            <a:pPr algn="ctr"/>
            <a:r>
              <a:rPr lang="en-US" sz="2400" b="1" dirty="0" smtClean="0">
                <a:solidFill>
                  <a:schemeClr val="tx2"/>
                </a:solidFill>
                <a:latin typeface="Arial" pitchFamily="34" charset="0"/>
                <a:cs typeface="Arial" pitchFamily="34" charset="0"/>
              </a:rPr>
              <a:t>References</a:t>
            </a:r>
            <a:endParaRPr lang="en-US" sz="3200" b="1" dirty="0">
              <a:solidFill>
                <a:schemeClr val="tx2"/>
              </a:solidFill>
              <a:latin typeface="Arial" pitchFamily="34" charset="0"/>
              <a:cs typeface="Arial" pitchFamily="34" charset="0"/>
            </a:endParaRPr>
          </a:p>
        </p:txBody>
      </p:sp>
      <p:sp>
        <p:nvSpPr>
          <p:cNvPr id="4" name="TextBox 3"/>
          <p:cNvSpPr txBox="1"/>
          <p:nvPr/>
        </p:nvSpPr>
        <p:spPr>
          <a:xfrm>
            <a:off x="0" y="1371600"/>
            <a:ext cx="6858000" cy="5170646"/>
          </a:xfrm>
          <a:prstGeom prst="rect">
            <a:avLst/>
          </a:prstGeom>
          <a:noFill/>
        </p:spPr>
        <p:txBody>
          <a:bodyPr wrap="square" rtlCol="0">
            <a:spAutoFit/>
          </a:bodyPr>
          <a:lstStyle/>
          <a:p>
            <a:r>
              <a:rPr lang="en-US" dirty="0" smtClean="0">
                <a:cs typeface="Arial" pitchFamily="34" charset="0"/>
              </a:rPr>
              <a:t>Clark, Ruth C, (1999) </a:t>
            </a:r>
            <a:r>
              <a:rPr lang="en-US" i="1" dirty="0" smtClean="0">
                <a:cs typeface="Arial" pitchFamily="34" charset="0"/>
              </a:rPr>
              <a:t>Developing Technical Training , A Structured Approach for the Development of Classroom and Computer-Based Instructional Materials </a:t>
            </a:r>
            <a:r>
              <a:rPr lang="en-US" dirty="0" smtClean="0">
                <a:cs typeface="Arial" pitchFamily="34" charset="0"/>
              </a:rPr>
              <a:t>(2</a:t>
            </a:r>
            <a:r>
              <a:rPr lang="en-US" baseline="30000" dirty="0" smtClean="0">
                <a:cs typeface="Arial" pitchFamily="34" charset="0"/>
              </a:rPr>
              <a:t>nd</a:t>
            </a:r>
            <a:r>
              <a:rPr lang="en-US" dirty="0" smtClean="0">
                <a:cs typeface="Arial" pitchFamily="34" charset="0"/>
              </a:rPr>
              <a:t> Ed.), International society for Performance Improvement, Silver Spring, MD</a:t>
            </a:r>
          </a:p>
          <a:p>
            <a:endParaRPr lang="en-US" dirty="0" smtClean="0">
              <a:cs typeface="Arial" pitchFamily="34" charset="0"/>
            </a:endParaRPr>
          </a:p>
          <a:p>
            <a:endParaRPr lang="en-US" dirty="0" smtClean="0">
              <a:cs typeface="Arial" pitchFamily="34" charset="0"/>
            </a:endParaRPr>
          </a:p>
          <a:p>
            <a:r>
              <a:rPr lang="en-US" dirty="0" smtClean="0">
                <a:cs typeface="Arial" pitchFamily="34" charset="0"/>
              </a:rPr>
              <a:t>Clark, Ruth C., Mayer, Richard E. (2011) </a:t>
            </a:r>
            <a:r>
              <a:rPr lang="en-US" i="1" dirty="0" smtClean="0">
                <a:cs typeface="Arial" pitchFamily="34" charset="0"/>
              </a:rPr>
              <a:t>E Learning and the Science of Instruction (3</a:t>
            </a:r>
            <a:r>
              <a:rPr lang="en-US" i="1" baseline="30000" dirty="0" smtClean="0">
                <a:cs typeface="Arial" pitchFamily="34" charset="0"/>
              </a:rPr>
              <a:t>rd</a:t>
            </a:r>
            <a:r>
              <a:rPr lang="en-US" i="1" dirty="0" smtClean="0">
                <a:cs typeface="Arial" pitchFamily="34" charset="0"/>
              </a:rPr>
              <a:t> Edition), </a:t>
            </a:r>
            <a:r>
              <a:rPr lang="en-US" dirty="0" smtClean="0">
                <a:cs typeface="Arial" pitchFamily="34" charset="0"/>
              </a:rPr>
              <a:t>Pfeiffer, San Francisco, CA</a:t>
            </a:r>
          </a:p>
          <a:p>
            <a:endParaRPr lang="en-US" dirty="0" smtClean="0">
              <a:cs typeface="Arial" pitchFamily="34" charset="0"/>
            </a:endParaRPr>
          </a:p>
          <a:p>
            <a:endParaRPr lang="en-US" dirty="0" smtClean="0">
              <a:cs typeface="Arial" pitchFamily="34" charset="0"/>
            </a:endParaRPr>
          </a:p>
          <a:p>
            <a:r>
              <a:rPr lang="en-US" dirty="0" smtClean="0">
                <a:cs typeface="Arial" pitchFamily="34" charset="0"/>
              </a:rPr>
              <a:t>Medina, John (2008) </a:t>
            </a:r>
            <a:r>
              <a:rPr lang="en-US" i="1" dirty="0" smtClean="0">
                <a:cs typeface="Arial" pitchFamily="34" charset="0"/>
              </a:rPr>
              <a:t>Brain Rules: 12 Principles for Surviving and Thriving at Work,</a:t>
            </a:r>
            <a:r>
              <a:rPr lang="en-US" dirty="0" smtClean="0">
                <a:cs typeface="Arial" pitchFamily="34" charset="0"/>
              </a:rPr>
              <a:t> Home, and School, Pear Press, Seattle, WA</a:t>
            </a:r>
          </a:p>
          <a:p>
            <a:endParaRPr lang="en-US" dirty="0" smtClean="0">
              <a:cs typeface="Arial" pitchFamily="34" charset="0"/>
            </a:endParaRPr>
          </a:p>
          <a:p>
            <a:endParaRPr lang="en-US" dirty="0" smtClean="0">
              <a:cs typeface="Arial" pitchFamily="34" charset="0"/>
            </a:endParaRPr>
          </a:p>
          <a:p>
            <a:r>
              <a:rPr lang="en-US" dirty="0" smtClean="0"/>
              <a:t>From: Phillips, Patricia and Phillips, Jack (2007) </a:t>
            </a:r>
            <a:r>
              <a:rPr lang="en-US" i="1" dirty="0" smtClean="0"/>
              <a:t>The Value of Learning: How Organizations Capture Value and ROI, </a:t>
            </a:r>
            <a:r>
              <a:rPr lang="en-US" dirty="0" smtClean="0"/>
              <a:t>Pfeiffer, San Francisco, CA</a:t>
            </a:r>
            <a:endParaRPr lang="en-US" dirty="0" smtClean="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05B9BF9F-90B4-4689-A864-5F68210EABDC}" type="slidenum">
              <a:rPr lang="en-US" smtClean="0"/>
              <a:pPr/>
              <a:t>33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6858000" cy="584775"/>
          </a:xfrm>
          <a:prstGeom prst="rect">
            <a:avLst/>
          </a:prstGeom>
          <a:noFill/>
        </p:spPr>
        <p:txBody>
          <a:bodyPr wrap="square" rtlCol="0">
            <a:spAutoFit/>
          </a:bodyPr>
          <a:lstStyle/>
          <a:p>
            <a:pPr algn="ctr"/>
            <a:r>
              <a:rPr lang="en-US" sz="3200" b="1" dirty="0" smtClean="0">
                <a:solidFill>
                  <a:schemeClr val="tx2"/>
                </a:solidFill>
                <a:latin typeface="+mj-lt"/>
              </a:rPr>
              <a:t>How to use this Training Template</a:t>
            </a:r>
            <a:endParaRPr lang="en-US" sz="3200" b="1" dirty="0">
              <a:solidFill>
                <a:schemeClr val="tx2"/>
              </a:solidFill>
              <a:latin typeface="+mj-lt"/>
            </a:endParaRPr>
          </a:p>
        </p:txBody>
      </p:sp>
      <p:sp>
        <p:nvSpPr>
          <p:cNvPr id="7" name="TextBox 6"/>
          <p:cNvSpPr txBox="1"/>
          <p:nvPr/>
        </p:nvSpPr>
        <p:spPr>
          <a:xfrm>
            <a:off x="0" y="1219200"/>
            <a:ext cx="6858000" cy="6555641"/>
          </a:xfrm>
          <a:prstGeom prst="rect">
            <a:avLst/>
          </a:prstGeom>
          <a:noFill/>
        </p:spPr>
        <p:txBody>
          <a:bodyPr wrap="square" rtlCol="0">
            <a:spAutoFit/>
          </a:bodyPr>
          <a:lstStyle/>
          <a:p>
            <a:r>
              <a:rPr lang="en-US" sz="1400" dirty="0" smtClean="0">
                <a:latin typeface="Arial" pitchFamily="34" charset="0"/>
                <a:cs typeface="Arial" pitchFamily="34" charset="0"/>
              </a:rPr>
              <a:t>This training template is designed to provide elements that are helpful in the transfer of learning for the step-by-step operation of technological procedures.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Usually, training is an afterthought of a team after the development and testing of the technology.</a:t>
            </a:r>
          </a:p>
          <a:p>
            <a:pPr marL="228600" indent="-228600">
              <a:buFont typeface="Arial" pitchFamily="34" charset="0"/>
              <a:buChar char="•"/>
            </a:pP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It is the intent of this template that the familiarization of its training elements will allow for their capture as the technology is being developed and tested.</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After becoming familiar with the training elements of the template, the team can identify lists of these elements that may be captured during project development  rather than waiting till the end.</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After each training element is described, an example will be provided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Once the training package is developed, it can be used by the implementing shipyard for on-the-job training</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Often, a subject matter expert has a challenge in identifying with the lack of novice experience. Consequently, it is common for them to assume and skip over vital </a:t>
            </a:r>
            <a:r>
              <a:rPr lang="en-US" sz="1400" dirty="0" err="1" smtClean="0">
                <a:latin typeface="Arial" pitchFamily="34" charset="0"/>
                <a:cs typeface="Arial" pitchFamily="34" charset="0"/>
              </a:rPr>
              <a:t>content.It</a:t>
            </a:r>
            <a:r>
              <a:rPr lang="en-US" sz="1400" dirty="0" smtClean="0">
                <a:latin typeface="Arial" pitchFamily="34" charset="0"/>
                <a:cs typeface="Arial" pitchFamily="34" charset="0"/>
              </a:rPr>
              <a:t> is important for the subject matter expert to constantly remind themselves of this when developing the training material.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Having someone, not familiar with the technology, review the material is very helpful in making sure that important gaps are not in the training</a:t>
            </a:r>
          </a:p>
          <a:p>
            <a:pPr marL="228600" indent="-228600">
              <a:buFont typeface="Arial" pitchFamily="34" charset="0"/>
              <a:buChar char="•"/>
            </a:pP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 good self-assessment of the content  when being developed is to ask, </a:t>
            </a:r>
            <a:r>
              <a:rPr lang="en-US" sz="1400" i="1" dirty="0" smtClean="0">
                <a:latin typeface="Arial" pitchFamily="34" charset="0"/>
                <a:cs typeface="Arial" pitchFamily="34" charset="0"/>
              </a:rPr>
              <a:t>“Have I eliminated all other possible  interpretations of the point I am trying to get across?”</a:t>
            </a:r>
          </a:p>
          <a:p>
            <a:pPr marL="228600" indent="-228600">
              <a:buFont typeface="Arial" pitchFamily="34" charset="0"/>
              <a:buChar char="•"/>
            </a:pP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8" name="Slide Number Placeholder 7"/>
          <p:cNvSpPr>
            <a:spLocks noGrp="1"/>
          </p:cNvSpPr>
          <p:nvPr>
            <p:ph type="sldNum" sz="quarter" idx="4"/>
          </p:nvPr>
        </p:nvSpPr>
        <p:spPr/>
        <p:txBody>
          <a:bodyPr/>
          <a:lstStyle/>
          <a:p>
            <a:fld id="{05B9BF9F-90B4-4689-A864-5F68210EABDC}"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14400"/>
            <a:ext cx="6762750" cy="6934200"/>
            <a:chOff x="1499" y="1164"/>
            <a:chExt cx="8660" cy="8660"/>
          </a:xfrm>
        </p:grpSpPr>
        <p:sp>
          <p:nvSpPr>
            <p:cNvPr id="2051" name="Rectangle 3"/>
            <p:cNvSpPr>
              <a:spLocks noChangeArrowheads="1"/>
            </p:cNvSpPr>
            <p:nvPr/>
          </p:nvSpPr>
          <p:spPr bwMode="auto">
            <a:xfrm>
              <a:off x="1499" y="1164"/>
              <a:ext cx="217" cy="8660"/>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p:nvSpPr>
          <p:spPr bwMode="auto">
            <a:xfrm rot="-5400000">
              <a:off x="5720" y="-3057"/>
              <a:ext cx="217" cy="8660"/>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990600" y="1905000"/>
            <a:ext cx="4953000" cy="472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Insert Image of Project Technology</a:t>
            </a:r>
          </a:p>
          <a:p>
            <a:pPr algn="ctr"/>
            <a:r>
              <a:rPr lang="en-US" dirty="0" smtClean="0">
                <a:solidFill>
                  <a:schemeClr val="tx2"/>
                </a:solidFill>
              </a:rPr>
              <a:t> (being used in the job context if possible)</a:t>
            </a:r>
          </a:p>
          <a:p>
            <a:pPr algn="ctr"/>
            <a:r>
              <a:rPr lang="en-US" dirty="0" smtClean="0">
                <a:solidFill>
                  <a:schemeClr val="tx2"/>
                </a:solidFill>
              </a:rPr>
              <a:t>Refer to Appendix B: How to take pictures</a:t>
            </a:r>
            <a:endParaRPr lang="en-US" dirty="0">
              <a:solidFill>
                <a:schemeClr val="tx2"/>
              </a:solidFill>
            </a:endParaRPr>
          </a:p>
        </p:txBody>
      </p:sp>
      <p:sp>
        <p:nvSpPr>
          <p:cNvPr id="6" name="TextBox 5"/>
          <p:cNvSpPr txBox="1"/>
          <p:nvPr/>
        </p:nvSpPr>
        <p:spPr>
          <a:xfrm>
            <a:off x="609600" y="228600"/>
            <a:ext cx="5715000" cy="584775"/>
          </a:xfrm>
          <a:prstGeom prst="rect">
            <a:avLst/>
          </a:prstGeom>
          <a:noFill/>
        </p:spPr>
        <p:txBody>
          <a:bodyPr wrap="square" rtlCol="0">
            <a:spAutoFit/>
          </a:bodyPr>
          <a:lstStyle/>
          <a:p>
            <a:pPr algn="ctr"/>
            <a:r>
              <a:rPr lang="en-US" sz="3200" b="1" dirty="0" smtClean="0">
                <a:solidFill>
                  <a:schemeClr val="tx2"/>
                </a:solidFill>
                <a:latin typeface="+mj-lt"/>
              </a:rPr>
              <a:t>Project Title</a:t>
            </a:r>
            <a:endParaRPr lang="en-US" sz="3200" b="1" dirty="0">
              <a:solidFill>
                <a:schemeClr val="tx2"/>
              </a:solidFill>
              <a:latin typeface="+mj-lt"/>
            </a:endParaRPr>
          </a:p>
        </p:txBody>
      </p:sp>
      <p:sp>
        <p:nvSpPr>
          <p:cNvPr id="8" name="TextBox 7"/>
          <p:cNvSpPr txBox="1"/>
          <p:nvPr/>
        </p:nvSpPr>
        <p:spPr>
          <a:xfrm>
            <a:off x="2514600" y="7162800"/>
            <a:ext cx="4080925" cy="369332"/>
          </a:xfrm>
          <a:prstGeom prst="rect">
            <a:avLst/>
          </a:prstGeom>
          <a:noFill/>
        </p:spPr>
        <p:txBody>
          <a:bodyPr wrap="none" rtlCol="0">
            <a:spAutoFit/>
          </a:bodyPr>
          <a:lstStyle/>
          <a:p>
            <a:r>
              <a:rPr lang="en-US" i="1" dirty="0" smtClean="0">
                <a:solidFill>
                  <a:srgbClr val="FF0000"/>
                </a:solidFill>
              </a:rPr>
              <a:t>Next page: example of project title Page</a:t>
            </a:r>
            <a:r>
              <a:rPr lang="en-US" i="1" dirty="0" smtClean="0"/>
              <a:t>…</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14400"/>
            <a:ext cx="6762750" cy="6934200"/>
            <a:chOff x="1499" y="1164"/>
            <a:chExt cx="8660" cy="8660"/>
          </a:xfrm>
        </p:grpSpPr>
        <p:sp>
          <p:nvSpPr>
            <p:cNvPr id="2051" name="Rectangle 3"/>
            <p:cNvSpPr>
              <a:spLocks noChangeArrowheads="1"/>
            </p:cNvSpPr>
            <p:nvPr/>
          </p:nvSpPr>
          <p:spPr bwMode="auto">
            <a:xfrm>
              <a:off x="1499" y="1164"/>
              <a:ext cx="217" cy="8660"/>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p:nvSpPr>
          <p:spPr bwMode="auto">
            <a:xfrm rot="-5400000">
              <a:off x="5720" y="-3057"/>
              <a:ext cx="217" cy="8660"/>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609600" y="0"/>
            <a:ext cx="5715000" cy="892552"/>
          </a:xfrm>
          <a:prstGeom prst="rect">
            <a:avLst/>
          </a:prstGeom>
          <a:noFill/>
        </p:spPr>
        <p:txBody>
          <a:bodyPr wrap="square" rtlCol="0">
            <a:spAutoFit/>
          </a:bodyPr>
          <a:lstStyle/>
          <a:p>
            <a:pPr algn="ctr"/>
            <a:r>
              <a:rPr lang="en-US" sz="3200" dirty="0" smtClean="0">
                <a:solidFill>
                  <a:schemeClr val="tx2"/>
                </a:solidFill>
                <a:latin typeface="+mj-lt"/>
              </a:rPr>
              <a:t>Mobile, Remote Welding System</a:t>
            </a:r>
          </a:p>
          <a:p>
            <a:pPr algn="ctr"/>
            <a:r>
              <a:rPr lang="en-US" sz="2000" i="1" dirty="0" smtClean="0">
                <a:solidFill>
                  <a:srgbClr val="C00000"/>
                </a:solidFill>
                <a:latin typeface="+mj-lt"/>
              </a:rPr>
              <a:t>(example Project Title slide)</a:t>
            </a:r>
            <a:endParaRPr lang="en-US" sz="2000" i="1" dirty="0">
              <a:solidFill>
                <a:srgbClr val="C00000"/>
              </a:solidFill>
              <a:latin typeface="+mj-lt"/>
            </a:endParaRPr>
          </a:p>
        </p:txBody>
      </p:sp>
      <p:pic>
        <p:nvPicPr>
          <p:cNvPr id="8" name="Picture 7" descr="Weld_BIW1.jpg"/>
          <p:cNvPicPr>
            <a:picLocks noChangeAspect="1"/>
          </p:cNvPicPr>
          <p:nvPr/>
        </p:nvPicPr>
        <p:blipFill>
          <a:blip r:embed="rId3" cstate="print"/>
          <a:stretch>
            <a:fillRect/>
          </a:stretch>
        </p:blipFill>
        <p:spPr>
          <a:xfrm>
            <a:off x="1295400" y="1181100"/>
            <a:ext cx="4394200" cy="6591300"/>
          </a:xfrm>
          <a:prstGeom prst="rect">
            <a:avLst/>
          </a:prstGeom>
          <a:ln>
            <a:solidFill>
              <a:schemeClr val="tx2"/>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5B9BF9F-90B4-4689-A864-5F68210EABDC}" type="slidenum">
              <a:rPr lang="en-US" smtClean="0"/>
              <a:pPr/>
              <a:t>7</a:t>
            </a:fld>
            <a:endParaRPr lang="en-US" dirty="0"/>
          </a:p>
        </p:txBody>
      </p:sp>
      <p:sp>
        <p:nvSpPr>
          <p:cNvPr id="6" name="TextBox 5"/>
          <p:cNvSpPr txBox="1"/>
          <p:nvPr/>
        </p:nvSpPr>
        <p:spPr>
          <a:xfrm>
            <a:off x="0" y="177225"/>
            <a:ext cx="6858000" cy="584775"/>
          </a:xfrm>
          <a:prstGeom prst="rect">
            <a:avLst/>
          </a:prstGeom>
          <a:noFill/>
        </p:spPr>
        <p:txBody>
          <a:bodyPr wrap="square" rtlCol="0">
            <a:spAutoFit/>
          </a:bodyPr>
          <a:lstStyle/>
          <a:p>
            <a:pPr algn="ctr"/>
            <a:r>
              <a:rPr lang="en-US" sz="3200" b="1" dirty="0" smtClean="0">
                <a:solidFill>
                  <a:schemeClr val="tx2"/>
                </a:solidFill>
                <a:latin typeface="+mj-lt"/>
              </a:rPr>
              <a:t>Information Page</a:t>
            </a:r>
            <a:endParaRPr lang="en-US" sz="3200" b="1" dirty="0">
              <a:solidFill>
                <a:schemeClr val="tx2"/>
              </a:solidFill>
              <a:latin typeface="+mj-lt"/>
            </a:endParaRPr>
          </a:p>
        </p:txBody>
      </p:sp>
      <p:sp>
        <p:nvSpPr>
          <p:cNvPr id="4" name="Rectangle 2"/>
          <p:cNvSpPr>
            <a:spLocks noChangeArrowheads="1"/>
          </p:cNvSpPr>
          <p:nvPr/>
        </p:nvSpPr>
        <p:spPr bwMode="auto">
          <a:xfrm>
            <a:off x="0" y="1079957"/>
            <a:ext cx="6858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 information page collects</a:t>
            </a:r>
            <a:r>
              <a:rPr kumimoji="0" lang="en-US"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any specific data about the technology</a:t>
            </a: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400" b="0" i="0" u="none" strike="noStrike" cap="none" normalizeH="0" dirty="0" smtClean="0">
              <a:ln>
                <a:noFill/>
              </a:ln>
              <a:solidFill>
                <a:schemeClr val="tx1"/>
              </a:solidFill>
              <a:effectLst/>
              <a:latin typeface="Arial" pitchFamily="34" charset="0"/>
              <a:ea typeface="Times New Roman" pitchFamily="18" charset="0"/>
              <a:cs typeface="Arial"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r>
              <a:rPr lang="en-US" sz="1400" dirty="0" smtClean="0">
                <a:latin typeface="Arial" pitchFamily="34" charset="0"/>
                <a:ea typeface="Times New Roman" pitchFamily="18" charset="0"/>
                <a:cs typeface="Arial" pitchFamily="34" charset="0"/>
              </a:rPr>
              <a:t>The developing organization, version, where to get more information, etc.</a:t>
            </a: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38125" marR="0" lvl="0" indent="-23812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2514600" y="7162800"/>
            <a:ext cx="4113370" cy="369332"/>
          </a:xfrm>
          <a:prstGeom prst="rect">
            <a:avLst/>
          </a:prstGeom>
          <a:noFill/>
        </p:spPr>
        <p:txBody>
          <a:bodyPr wrap="none" rtlCol="0">
            <a:spAutoFit/>
          </a:bodyPr>
          <a:lstStyle/>
          <a:p>
            <a:r>
              <a:rPr lang="en-US" i="1" dirty="0" smtClean="0">
                <a:solidFill>
                  <a:srgbClr val="FF0000"/>
                </a:solidFill>
              </a:rPr>
              <a:t>Next page: example of Information Page…</a:t>
            </a:r>
            <a:endParaRPr lang="en-US" i="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5B9BF9F-90B4-4689-A864-5F68210EABDC}" type="slidenum">
              <a:rPr lang="en-US" smtClean="0"/>
              <a:pPr/>
              <a:t>8</a:t>
            </a:fld>
            <a:endParaRPr lang="en-US" dirty="0"/>
          </a:p>
        </p:txBody>
      </p:sp>
      <p:sp>
        <p:nvSpPr>
          <p:cNvPr id="6" name="TextBox 5"/>
          <p:cNvSpPr txBox="1"/>
          <p:nvPr/>
        </p:nvSpPr>
        <p:spPr>
          <a:xfrm>
            <a:off x="0" y="0"/>
            <a:ext cx="6858000" cy="830997"/>
          </a:xfrm>
          <a:prstGeom prst="rect">
            <a:avLst/>
          </a:prstGeom>
          <a:noFill/>
        </p:spPr>
        <p:txBody>
          <a:bodyPr wrap="square" rtlCol="0">
            <a:spAutoFit/>
          </a:bodyPr>
          <a:lstStyle/>
          <a:p>
            <a:pPr algn="ctr"/>
            <a:r>
              <a:rPr lang="en-US" sz="2800" dirty="0" smtClean="0">
                <a:solidFill>
                  <a:schemeClr val="tx2"/>
                </a:solidFill>
                <a:latin typeface="+mj-lt"/>
              </a:rPr>
              <a:t>MRWS Information </a:t>
            </a:r>
          </a:p>
          <a:p>
            <a:pPr algn="ctr"/>
            <a:r>
              <a:rPr lang="en-US" sz="2000" i="1" dirty="0" smtClean="0">
                <a:solidFill>
                  <a:srgbClr val="C00000"/>
                </a:solidFill>
              </a:rPr>
              <a:t>(example Information Page)</a:t>
            </a:r>
            <a:endParaRPr lang="en-US" sz="2000" i="1" dirty="0">
              <a:solidFill>
                <a:srgbClr val="C00000"/>
              </a:solidFill>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990599"/>
            <a:ext cx="6324600" cy="805495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6858000" cy="584775"/>
          </a:xfrm>
          <a:prstGeom prst="rect">
            <a:avLst/>
          </a:prstGeom>
          <a:noFill/>
        </p:spPr>
        <p:txBody>
          <a:bodyPr wrap="square" rtlCol="0">
            <a:spAutoFit/>
          </a:bodyPr>
          <a:lstStyle/>
          <a:p>
            <a:pPr algn="ctr"/>
            <a:r>
              <a:rPr lang="en-US" sz="3200" b="1" dirty="0" smtClean="0">
                <a:solidFill>
                  <a:schemeClr val="tx2"/>
                </a:solidFill>
                <a:latin typeface="+mj-lt"/>
              </a:rPr>
              <a:t>Table of Contents</a:t>
            </a:r>
          </a:p>
        </p:txBody>
      </p:sp>
      <p:sp>
        <p:nvSpPr>
          <p:cNvPr id="8" name="Slide Number Placeholder 7"/>
          <p:cNvSpPr>
            <a:spLocks noGrp="1"/>
          </p:cNvSpPr>
          <p:nvPr>
            <p:ph type="sldNum" sz="quarter" idx="4"/>
          </p:nvPr>
        </p:nvSpPr>
        <p:spPr/>
        <p:txBody>
          <a:bodyPr/>
          <a:lstStyle/>
          <a:p>
            <a:fld id="{05B9BF9F-90B4-4689-A864-5F68210EABDC}" type="slidenum">
              <a:rPr lang="en-US" smtClean="0"/>
              <a:pPr/>
              <a:t>9</a:t>
            </a:fld>
            <a:endParaRPr lang="en-US" dirty="0"/>
          </a:p>
        </p:txBody>
      </p:sp>
      <p:sp>
        <p:nvSpPr>
          <p:cNvPr id="5" name="TextBox 4"/>
          <p:cNvSpPr txBox="1"/>
          <p:nvPr/>
        </p:nvSpPr>
        <p:spPr>
          <a:xfrm>
            <a:off x="152400" y="1153180"/>
            <a:ext cx="6477000" cy="523220"/>
          </a:xfrm>
          <a:prstGeom prst="rect">
            <a:avLst/>
          </a:prstGeom>
          <a:noFill/>
        </p:spPr>
        <p:txBody>
          <a:bodyPr wrap="square" rtlCol="0">
            <a:spAutoFit/>
          </a:bodyPr>
          <a:lstStyle/>
          <a:p>
            <a:r>
              <a:rPr lang="en-US" sz="1400" dirty="0" smtClean="0"/>
              <a:t>A table of contents needs no explanation. It’s convenience is understood in allowing users to review topics by referencing their page numbers</a:t>
            </a:r>
            <a:endParaRPr lang="en-US" sz="1400" dirty="0"/>
          </a:p>
        </p:txBody>
      </p:sp>
      <p:pic>
        <p:nvPicPr>
          <p:cNvPr id="1026" name="Picture 2"/>
          <p:cNvPicPr>
            <a:picLocks noChangeAspect="1" noChangeArrowheads="1"/>
          </p:cNvPicPr>
          <p:nvPr/>
        </p:nvPicPr>
        <p:blipFill>
          <a:blip r:embed="rId2" cstate="print"/>
          <a:srcRect/>
          <a:stretch>
            <a:fillRect/>
          </a:stretch>
        </p:blipFill>
        <p:spPr bwMode="auto">
          <a:xfrm>
            <a:off x="1219200" y="2057400"/>
            <a:ext cx="4419600" cy="5892799"/>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11&quot;&gt;&lt;/object&gt;&lt;object type=&quot;2&quot; unique_id=&quot;10012&quot;&gt;&lt;object type=&quot;3&quot; unique_id=&quot;10013&quot;&gt;&lt;property id=&quot;20148&quot; value=&quot;5&quot;/&gt;&lt;property id=&quot;20300&quot; value=&quot;Slide 1&quot;/&gt;&lt;property id=&quot;20307&quot; value=&quot;256&quot;/&gt;&lt;/object&gt;&lt;object type=&quot;3&quot; unique_id=&quot;10014&quot;&gt;&lt;property id=&quot;20148&quot; value=&quot;5&quot;/&gt;&lt;property id=&quot;20300&quot; value=&quot;Slide 2&quot;/&gt;&lt;property id=&quot;20307&quot; value=&quot;257&quot;/&gt;&lt;/object&gt;&lt;object type=&quot;3&quot; unique_id=&quot;10015&quot;&gt;&lt;property id=&quot;20148&quot; value=&quot;5&quot;/&gt;&lt;property id=&quot;20300&quot; value=&quot;Slide 3&quot;/&gt;&lt;property id=&quot;20307&quot; value=&quot;258&quot;/&gt;&lt;/object&gt;&lt;object type=&quot;3&quot; unique_id=&quot;10016&quot;&gt;&lt;property id=&quot;20148&quot; value=&quot;5&quot;/&gt;&lt;property id=&quot;20300&quot; value=&quot;Slide 4&quot;/&gt;&lt;property id=&quot;20307&quot; value=&quot;259&quot;/&gt;&lt;/object&gt;&lt;object type=&quot;3&quot; unique_id=&quot;10017&quot;&gt;&lt;property id=&quot;20148&quot; value=&quot;5&quot;/&gt;&lt;property id=&quot;20300&quot; value=&quot;Slide 5&quot;/&gt;&lt;property id=&quot;20307&quot; value=&quot;260&quot;/&gt;&lt;/object&gt;&lt;object type=&quot;3&quot; unique_id=&quot;10018&quot;&gt;&lt;property id=&quot;20148&quot; value=&quot;5&quot;/&gt;&lt;property id=&quot;20300&quot; value=&quot;Slide 6&quot;/&gt;&lt;property id=&quot;20307&quot; value=&quot;261&quot;/&gt;&lt;/object&gt;&lt;object type=&quot;3&quot; unique_id=&quot;10019&quot;&gt;&lt;property id=&quot;20148&quot; value=&quot;5&quot;/&gt;&lt;property id=&quot;20300&quot; value=&quot;Slide 7&quot;/&gt;&lt;property id=&quot;20307&quot; value=&quot;268&quot;/&gt;&lt;/object&gt;&lt;object type=&quot;3&quot; unique_id=&quot;10020&quot;&gt;&lt;property id=&quot;20148&quot; value=&quot;5&quot;/&gt;&lt;property id=&quot;20300&quot; value=&quot;Slide 8&quot;/&gt;&lt;property id=&quot;20307&quot; value=&quot;269&quot;/&gt;&lt;/object&gt;&lt;object type=&quot;3&quot; unique_id=&quot;10021&quot;&gt;&lt;property id=&quot;20148&quot; value=&quot;5&quot;/&gt;&lt;property id=&quot;20300&quot; value=&quot;Slide 9&quot;/&gt;&lt;property id=&quot;20307&quot; value=&quot;262&quot;/&gt;&lt;/object&gt;&lt;object type=&quot;3&quot; unique_id=&quot;10022&quot;&gt;&lt;property id=&quot;20148&quot; value=&quot;5&quot;/&gt;&lt;property id=&quot;20300&quot; value=&quot;Slide 10&quot;/&gt;&lt;property id=&quot;20307&quot; value=&quot;263&quot;/&gt;&lt;/object&gt;&lt;object type=&quot;3&quot; unique_id=&quot;10023&quot;&gt;&lt;property id=&quot;20148&quot; value=&quot;5&quot;/&gt;&lt;property id=&quot;20300&quot; value=&quot;Slide 11&quot;/&gt;&lt;property id=&quot;20307&quot; value=&quot;264&quot;/&gt;&lt;/object&gt;&lt;object type=&quot;3&quot; unique_id=&quot;10024&quot;&gt;&lt;property id=&quot;20148&quot; value=&quot;5&quot;/&gt;&lt;property id=&quot;20300&quot; value=&quot;Slide 12&quot;/&gt;&lt;property id=&quot;20307&quot; value=&quot;265&quot;/&gt;&lt;/object&gt;&lt;object type=&quot;3&quot; unique_id=&quot;10025&quot;&gt;&lt;property id=&quot;20148&quot; value=&quot;5&quot;/&gt;&lt;property id=&quot;20300&quot; value=&quot;Slide 13&quot;/&gt;&lt;property id=&quot;20307&quot; value=&quot;266&quot;/&gt;&lt;/object&gt;&lt;object type=&quot;3&quot; unique_id=&quot;10026&quot;&gt;&lt;property id=&quot;20148&quot; value=&quot;5&quot;/&gt;&lt;property id=&quot;20300&quot; value=&quot;Slide 14&quot;/&gt;&lt;property id=&quot;20307&quot; value=&quot;267&quot;/&gt;&lt;/object&gt;&lt;/object&gt;&lt;/object&gt;&lt;/database&gt;"/>
  <p:tag name="SECTOMILLISECCONVERTED" val="1"/>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3030</TotalTime>
  <Words>3047</Words>
  <Application>Microsoft Office PowerPoint</Application>
  <PresentationFormat>On-screen Show (4:3)</PresentationFormat>
  <Paragraphs>361</Paragraphs>
  <Slides>33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cox00</dc:creator>
  <cp:lastModifiedBy>Baluyot, Natalie</cp:lastModifiedBy>
  <cp:revision>642</cp:revision>
  <dcterms:created xsi:type="dcterms:W3CDTF">2010-09-03T14:19:08Z</dcterms:created>
  <dcterms:modified xsi:type="dcterms:W3CDTF">2015-09-21T16:57:32Z</dcterms:modified>
</cp:coreProperties>
</file>