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13"/>
  </p:notesMasterIdLst>
  <p:sldIdLst>
    <p:sldId id="260" r:id="rId2"/>
    <p:sldId id="259" r:id="rId3"/>
    <p:sldId id="262" r:id="rId4"/>
    <p:sldId id="266" r:id="rId5"/>
    <p:sldId id="267" r:id="rId6"/>
    <p:sldId id="264" r:id="rId7"/>
    <p:sldId id="261" r:id="rId8"/>
    <p:sldId id="263" r:id="rId9"/>
    <p:sldId id="265" r:id="rId10"/>
    <p:sldId id="257" r:id="rId11"/>
    <p:sldId id="25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4055"/>
    <a:srgbClr val="045571"/>
    <a:srgbClr val="05759D"/>
    <a:srgbClr val="0688B6"/>
    <a:srgbClr val="8EB2BF"/>
    <a:srgbClr val="446A78"/>
    <a:srgbClr val="EAF7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87101" autoAdjust="0"/>
  </p:normalViewPr>
  <p:slideViewPr>
    <p:cSldViewPr snapToGrid="0">
      <p:cViewPr varScale="1">
        <p:scale>
          <a:sx n="109" d="100"/>
          <a:sy n="109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40CAFB-BA6A-4EAD-8632-EFF9673D5756}" type="datetimeFigureOut">
              <a:rPr lang="en-US" smtClean="0"/>
              <a:t>8/21/2022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23D755-2BB7-4E46-A026-A3354C074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424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33675" y="2599135"/>
            <a:ext cx="9144000" cy="2387600"/>
          </a:xfrm>
          <a:prstGeom prst="rect">
            <a:avLst/>
          </a:prstGeom>
        </p:spPr>
        <p:txBody>
          <a:bodyPr anchor="b"/>
          <a:lstStyle>
            <a:lvl1pPr algn="r">
              <a:defRPr sz="48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33675" y="4986735"/>
            <a:ext cx="9144000" cy="604440"/>
          </a:xfrm>
        </p:spPr>
        <p:txBody>
          <a:bodyPr/>
          <a:lstStyle>
            <a:lvl1pPr marL="0" indent="0" algn="r">
              <a:buNone/>
              <a:defRPr sz="2400">
                <a:solidFill>
                  <a:srgbClr val="04557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6701" y="-240918"/>
            <a:ext cx="12355313" cy="19768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6701" y="-240918"/>
            <a:ext cx="12355313" cy="197685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916C171-007E-46CF-80D5-F89E015BD61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838" y="5675431"/>
            <a:ext cx="1626901" cy="977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77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16"/>
          <a:stretch/>
        </p:blipFill>
        <p:spPr>
          <a:xfrm>
            <a:off x="-623136" y="-105708"/>
            <a:ext cx="12598400" cy="138196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" y="1130178"/>
            <a:ext cx="11550650" cy="5091160"/>
          </a:xfrm>
        </p:spPr>
        <p:txBody>
          <a:bodyPr/>
          <a:lstStyle>
            <a:lvl1pPr>
              <a:defRPr sz="3200"/>
            </a:lvl1pPr>
            <a:lvl2pPr>
              <a:defRPr sz="2800">
                <a:solidFill>
                  <a:srgbClr val="04557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2400">
                <a:solidFill>
                  <a:srgbClr val="0688B6"/>
                </a:solidFill>
              </a:defRPr>
            </a:lvl3pPr>
            <a:lvl4pPr>
              <a:defRPr sz="20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16"/>
          <a:stretch/>
        </p:blipFill>
        <p:spPr>
          <a:xfrm>
            <a:off x="-623136" y="-105708"/>
            <a:ext cx="12598400" cy="1381961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9850" y="213645"/>
            <a:ext cx="10515600" cy="828942"/>
          </a:xfrm>
          <a:prstGeom prst="rect">
            <a:avLst/>
          </a:prstGeom>
        </p:spPr>
        <p:txBody>
          <a:bodyPr anchor="b"/>
          <a:lstStyle>
            <a:lvl1pPr>
              <a:defRPr sz="4800">
                <a:solidFill>
                  <a:srgbClr val="04557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16" b="27631"/>
          <a:stretch/>
        </p:blipFill>
        <p:spPr>
          <a:xfrm rot="10800000">
            <a:off x="-607927" y="6390289"/>
            <a:ext cx="13474840" cy="579484"/>
          </a:xfrm>
          <a:prstGeom prst="rect">
            <a:avLst/>
          </a:prstGeom>
        </p:spPr>
      </p:pic>
      <p:sp>
        <p:nvSpPr>
          <p:cNvPr id="10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9362631" y="6506755"/>
            <a:ext cx="2743200" cy="365125"/>
          </a:xfrm>
        </p:spPr>
        <p:txBody>
          <a:bodyPr/>
          <a:lstStyle>
            <a:lvl1pPr>
              <a:defRPr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fld id="{A916C171-007E-46CF-80D5-F89E015BD6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130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le and Spli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16" b="27631"/>
          <a:stretch/>
        </p:blipFill>
        <p:spPr>
          <a:xfrm rot="10800000">
            <a:off x="-607927" y="6390289"/>
            <a:ext cx="13474840" cy="5794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16"/>
          <a:stretch/>
        </p:blipFill>
        <p:spPr>
          <a:xfrm>
            <a:off x="-623136" y="-105708"/>
            <a:ext cx="12598400" cy="138196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" y="1130178"/>
            <a:ext cx="5912206" cy="5091160"/>
          </a:xfrm>
        </p:spPr>
        <p:txBody>
          <a:bodyPr/>
          <a:lstStyle>
            <a:lvl1pPr>
              <a:defRPr sz="3200"/>
            </a:lvl1pPr>
            <a:lvl2pPr>
              <a:defRPr sz="2800">
                <a:solidFill>
                  <a:srgbClr val="04557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2400">
                <a:solidFill>
                  <a:srgbClr val="0688B6"/>
                </a:solidFill>
              </a:defRPr>
            </a:lvl3pPr>
            <a:lvl4pPr>
              <a:defRPr sz="20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9850" y="213645"/>
            <a:ext cx="10515600" cy="828942"/>
          </a:xfrm>
          <a:prstGeom prst="rect">
            <a:avLst/>
          </a:prstGeom>
        </p:spPr>
        <p:txBody>
          <a:bodyPr anchor="b"/>
          <a:lstStyle>
            <a:lvl1pPr>
              <a:defRPr sz="4800">
                <a:solidFill>
                  <a:srgbClr val="04557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9362631" y="6506755"/>
            <a:ext cx="2743200" cy="365125"/>
          </a:xfrm>
        </p:spPr>
        <p:txBody>
          <a:bodyPr/>
          <a:lstStyle>
            <a:lvl1pPr>
              <a:defRPr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fld id="{A916C171-007E-46CF-80D5-F89E015BD61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2"/>
          </p:nvPr>
        </p:nvSpPr>
        <p:spPr>
          <a:xfrm>
            <a:off x="6133800" y="1130178"/>
            <a:ext cx="5801111" cy="5091160"/>
          </a:xfrm>
        </p:spPr>
        <p:txBody>
          <a:bodyPr/>
          <a:lstStyle>
            <a:lvl1pPr>
              <a:defRPr sz="3200"/>
            </a:lvl1pPr>
            <a:lvl2pPr>
              <a:defRPr sz="2800">
                <a:solidFill>
                  <a:srgbClr val="04557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2400">
                <a:solidFill>
                  <a:srgbClr val="0688B6"/>
                </a:solidFill>
              </a:defRPr>
            </a:lvl3pPr>
            <a:lvl4pPr>
              <a:defRPr sz="20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8911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16" b="27631"/>
          <a:stretch/>
        </p:blipFill>
        <p:spPr>
          <a:xfrm rot="10800000">
            <a:off x="-607927" y="6390289"/>
            <a:ext cx="13474840" cy="57948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16"/>
          <a:stretch/>
        </p:blipFill>
        <p:spPr>
          <a:xfrm>
            <a:off x="-623136" y="-105708"/>
            <a:ext cx="12815136" cy="1381961"/>
          </a:xfrm>
          <a:prstGeom prst="rect">
            <a:avLst/>
          </a:prstGeom>
        </p:spPr>
      </p:pic>
      <p:sp>
        <p:nvSpPr>
          <p:cNvPr id="9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9362631" y="6506755"/>
            <a:ext cx="2743200" cy="365125"/>
          </a:xfrm>
        </p:spPr>
        <p:txBody>
          <a:bodyPr/>
          <a:lstStyle>
            <a:lvl1pPr>
              <a:defRPr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fld id="{A916C171-007E-46CF-80D5-F89E015BD616}" type="slidenum">
              <a:rPr lang="en-US" smtClean="0"/>
              <a:pPr/>
              <a:t>‹#›</a:t>
            </a:fld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048120217"/>
              </p:ext>
            </p:extLst>
          </p:nvPr>
        </p:nvGraphicFramePr>
        <p:xfrm>
          <a:off x="1835842" y="1227430"/>
          <a:ext cx="8181796" cy="5094481"/>
        </p:xfrm>
        <a:graphic>
          <a:graphicData uri="http://schemas.openxmlformats.org/drawingml/2006/table">
            <a:tbl>
              <a:tblPr firstRow="1" firstCol="1" bandRow="1"/>
              <a:tblGrid>
                <a:gridCol w="938894">
                  <a:extLst>
                    <a:ext uri="{9D8B030D-6E8A-4147-A177-3AD203B41FA5}">
                      <a16:colId xmlns:a16="http://schemas.microsoft.com/office/drawing/2014/main" val="2932954129"/>
                    </a:ext>
                  </a:extLst>
                </a:gridCol>
                <a:gridCol w="4667897">
                  <a:extLst>
                    <a:ext uri="{9D8B030D-6E8A-4147-A177-3AD203B41FA5}">
                      <a16:colId xmlns:a16="http://schemas.microsoft.com/office/drawing/2014/main" val="511602394"/>
                    </a:ext>
                  </a:extLst>
                </a:gridCol>
                <a:gridCol w="2575005">
                  <a:extLst>
                    <a:ext uri="{9D8B030D-6E8A-4147-A177-3AD203B41FA5}">
                      <a16:colId xmlns:a16="http://schemas.microsoft.com/office/drawing/2014/main" val="3374404517"/>
                    </a:ext>
                  </a:extLst>
                </a:gridCol>
              </a:tblGrid>
              <a:tr h="331533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Time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55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2745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Presentation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55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Speaker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5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360870"/>
                  </a:ext>
                </a:extLst>
              </a:tr>
              <a:tr h="331533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r>
                        <a:rPr lang="en-US" sz="1200" b="1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8:00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Convene Meeting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8155790"/>
                  </a:ext>
                </a:extLst>
              </a:tr>
              <a:tr h="331533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r>
                        <a:rPr lang="en-US" sz="120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8:00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9419735"/>
                  </a:ext>
                </a:extLst>
              </a:tr>
              <a:tr h="404771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274004"/>
                  </a:ext>
                </a:extLst>
              </a:tr>
              <a:tr h="331533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3760212"/>
                  </a:ext>
                </a:extLst>
              </a:tr>
              <a:tr h="331533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r>
                        <a:rPr lang="en-US" sz="1200" b="1" dirty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10:00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Break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6597345"/>
                  </a:ext>
                </a:extLst>
              </a:tr>
              <a:tr h="331533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2881883"/>
                  </a:ext>
                </a:extLst>
              </a:tr>
              <a:tr h="331533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7699409"/>
                  </a:ext>
                </a:extLst>
              </a:tr>
              <a:tr h="331533">
                <a:tc>
                  <a:txBody>
                    <a:bodyPr/>
                    <a:lstStyle/>
                    <a:p>
                      <a:pPr marL="0" marR="10287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10287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10287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9373010"/>
                  </a:ext>
                </a:extLst>
              </a:tr>
              <a:tr h="331533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r>
                        <a:rPr lang="en-US" sz="1200" b="1" dirty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12:00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Lunch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9255333"/>
                  </a:ext>
                </a:extLst>
              </a:tr>
              <a:tr h="331533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8939695"/>
                  </a:ext>
                </a:extLst>
              </a:tr>
              <a:tr h="331533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304744"/>
                  </a:ext>
                </a:extLst>
              </a:tr>
              <a:tr h="331533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r>
                        <a:rPr lang="en-US" sz="1200" b="1" dirty="0" smtClean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3:00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Break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9979672"/>
                  </a:ext>
                </a:extLst>
              </a:tr>
              <a:tr h="379781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3200741"/>
                  </a:ext>
                </a:extLst>
              </a:tr>
              <a:tr h="331533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r>
                        <a:rPr lang="en-US" sz="1200" b="1" dirty="0" smtClean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5:00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Adjourn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2754446"/>
                  </a:ext>
                </a:extLst>
              </a:tr>
            </a:tbl>
          </a:graphicData>
        </a:graphic>
      </p:graphicFrame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69850" y="213645"/>
            <a:ext cx="10515600" cy="828942"/>
          </a:xfrm>
          <a:prstGeom prst="rect">
            <a:avLst/>
          </a:prstGeom>
        </p:spPr>
        <p:txBody>
          <a:bodyPr anchor="b"/>
          <a:lstStyle>
            <a:lvl1pPr>
              <a:defRPr sz="4800">
                <a:solidFill>
                  <a:srgbClr val="04557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947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d 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16"/>
          <a:stretch/>
        </p:blipFill>
        <p:spPr>
          <a:xfrm>
            <a:off x="-623136" y="-105708"/>
            <a:ext cx="12598400" cy="138196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16"/>
          <a:stretch/>
        </p:blipFill>
        <p:spPr>
          <a:xfrm>
            <a:off x="-623136" y="-105708"/>
            <a:ext cx="12598400" cy="1381961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9850" y="213645"/>
            <a:ext cx="10515600" cy="828942"/>
          </a:xfrm>
          <a:prstGeom prst="rect">
            <a:avLst/>
          </a:prstGeom>
        </p:spPr>
        <p:txBody>
          <a:bodyPr anchor="b"/>
          <a:lstStyle>
            <a:lvl1pPr>
              <a:defRPr sz="4800">
                <a:solidFill>
                  <a:srgbClr val="04557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16" b="27631"/>
          <a:stretch/>
        </p:blipFill>
        <p:spPr>
          <a:xfrm rot="10800000">
            <a:off x="-607927" y="6390289"/>
            <a:ext cx="13474840" cy="579484"/>
          </a:xfrm>
          <a:prstGeom prst="rect">
            <a:avLst/>
          </a:prstGeom>
        </p:spPr>
      </p:pic>
      <p:sp>
        <p:nvSpPr>
          <p:cNvPr id="10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9362631" y="6506755"/>
            <a:ext cx="2743200" cy="365125"/>
          </a:xfrm>
        </p:spPr>
        <p:txBody>
          <a:bodyPr/>
          <a:lstStyle>
            <a:lvl1pPr>
              <a:defRPr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fld id="{A916C171-007E-46CF-80D5-F89E015BD616}" type="slidenum">
              <a:rPr lang="en-US" smtClean="0"/>
              <a:pPr/>
              <a:t>‹#›</a:t>
            </a:fld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71191812"/>
              </p:ext>
            </p:extLst>
          </p:nvPr>
        </p:nvGraphicFramePr>
        <p:xfrm>
          <a:off x="165538" y="1532083"/>
          <a:ext cx="11274358" cy="4846320"/>
        </p:xfrm>
        <a:graphic>
          <a:graphicData uri="http://schemas.openxmlformats.org/drawingml/2006/table">
            <a:tbl>
              <a:tblPr bandRow="1">
                <a:tableStyleId>{BDBED569-4797-4DF1-A0F4-6AAB3CD982D8}</a:tableStyleId>
              </a:tblPr>
              <a:tblGrid>
                <a:gridCol w="5511907">
                  <a:extLst>
                    <a:ext uri="{9D8B030D-6E8A-4147-A177-3AD203B41FA5}">
                      <a16:colId xmlns:a16="http://schemas.microsoft.com/office/drawing/2014/main" val="3455249154"/>
                    </a:ext>
                  </a:extLst>
                </a:gridCol>
                <a:gridCol w="5762451">
                  <a:extLst>
                    <a:ext uri="{9D8B030D-6E8A-4147-A177-3AD203B41FA5}">
                      <a16:colId xmlns:a16="http://schemas.microsoft.com/office/drawing/2014/main" val="3729642697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PROJECT INFORMATION</a:t>
                      </a:r>
                      <a:endParaRPr lang="en-US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B5C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OBJECTIVE</a:t>
                      </a:r>
                      <a:endParaRPr lang="en-US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B5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2270513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r>
                        <a:rPr lang="en-US" sz="1800" u="sng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Prime/Lead</a:t>
                      </a:r>
                      <a:r>
                        <a:rPr lang="en-US" sz="18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:</a:t>
                      </a:r>
                    </a:p>
                    <a:p>
                      <a:endParaRPr lang="en-US" sz="1800" dirty="0" smtClean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r>
                        <a:rPr lang="en-US" sz="1800" u="sng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Team Members</a:t>
                      </a:r>
                      <a:r>
                        <a:rPr lang="en-US" sz="18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:  </a:t>
                      </a:r>
                    </a:p>
                    <a:p>
                      <a:endParaRPr lang="en-US" sz="1800" dirty="0" smtClean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r>
                        <a:rPr lang="en-US" sz="1800" u="sng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Duration</a:t>
                      </a:r>
                      <a:r>
                        <a:rPr lang="en-US" sz="18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:  </a:t>
                      </a:r>
                      <a:endParaRPr lang="en-US" sz="18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Enter</a:t>
                      </a:r>
                      <a:r>
                        <a:rPr lang="en-US" baseline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objective here.</a:t>
                      </a:r>
                      <a:endParaRPr lang="en-US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903222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DELIVERABLES/BENEFITS/ROI</a:t>
                      </a:r>
                      <a:endParaRPr lang="en-US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B5C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FINANCIAL</a:t>
                      </a:r>
                      <a:endParaRPr lang="en-US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B5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5705520"/>
                  </a:ext>
                </a:extLst>
              </a:tr>
              <a:tr h="182880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 smtClean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Program Funds:  $</a:t>
                      </a:r>
                    </a:p>
                    <a:p>
                      <a:r>
                        <a:rPr lang="en-US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Cost</a:t>
                      </a:r>
                      <a:r>
                        <a:rPr lang="en-US" baseline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Share:         $</a:t>
                      </a:r>
                      <a:endParaRPr lang="en-US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075137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 userDrawn="1"/>
        </p:nvSpPr>
        <p:spPr>
          <a:xfrm>
            <a:off x="69850" y="1088325"/>
            <a:ext cx="5459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Subtitle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10135485" y="1046285"/>
            <a:ext cx="1282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0/00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215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766219"/>
            <a:ext cx="10515600" cy="1325563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916C171-007E-46CF-80D5-F89E015BD61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838" y="5675431"/>
            <a:ext cx="1626901" cy="977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388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62631" y="654553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916C171-007E-46CF-80D5-F89E015BD6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101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7" r:id="rId2"/>
    <p:sldLayoutId id="2147483658" r:id="rId3"/>
    <p:sldLayoutId id="2147483660" r:id="rId4"/>
    <p:sldLayoutId id="2147483659" r:id="rId5"/>
    <p:sldLayoutId id="2147483656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34055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5759D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50000"/>
            </a:schemeClr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accent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valengineers.org/Symposia/FMMS2022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f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f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fi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Sustainment Working Group Status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Alicia D’Aurora Harmon</a:t>
            </a:r>
          </a:p>
          <a:p>
            <a:r>
              <a:rPr lang="en-US" dirty="0" smtClean="0"/>
              <a:t>Acting Panel Chair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16C171-007E-46CF-80D5-F89E015BD61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23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Held in conjunction with the ASNE Fleet Maintenance and Modernization Symposium (FMMS) </a:t>
            </a:r>
          </a:p>
          <a:p>
            <a:pPr lvl="1"/>
            <a:r>
              <a:rPr lang="en-US" dirty="0" smtClean="0"/>
              <a:t>Virginia Beach, VA</a:t>
            </a:r>
          </a:p>
          <a:p>
            <a:pPr lvl="1"/>
            <a:r>
              <a:rPr lang="en-US" dirty="0" smtClean="0"/>
              <a:t>Sept 20, 2022 </a:t>
            </a:r>
          </a:p>
          <a:p>
            <a:pPr lvl="1"/>
            <a:r>
              <a:rPr lang="en-US" dirty="0" smtClean="0"/>
              <a:t>9:30 am – 11:45 am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Panel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9362631" y="6524510"/>
            <a:ext cx="2743200" cy="365125"/>
          </a:xfrm>
        </p:spPr>
        <p:txBody>
          <a:bodyPr/>
          <a:lstStyle/>
          <a:p>
            <a:fld id="{A916C171-007E-46CF-80D5-F89E015BD616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27538" y="5741377"/>
            <a:ext cx="10471639" cy="369332"/>
          </a:xfrm>
          <a:prstGeom prst="rect">
            <a:avLst/>
          </a:prstGeom>
          <a:solidFill>
            <a:srgbClr val="03405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More details coming soon!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9105" y="2774705"/>
            <a:ext cx="4987957" cy="9532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763357" y="394110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hlinkClick r:id="rId3"/>
              </a:rPr>
              <a:t>Fleet Maintenance &amp; Modernization Symposium 2022 (navalengineers.org)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2284" y="3424400"/>
            <a:ext cx="2038032" cy="203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87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16C171-007E-46CF-80D5-F89E015BD616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88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NSRP Sustainment Steering Group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16C171-007E-46CF-80D5-F89E015BD616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0114" y="1221031"/>
            <a:ext cx="7943850" cy="494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11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41450" y="3081853"/>
            <a:ext cx="9292781" cy="18767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/>
              <a:t>Members </a:t>
            </a:r>
          </a:p>
          <a:p>
            <a:r>
              <a:rPr lang="en-US" sz="1600" dirty="0" smtClean="0"/>
              <a:t>John Walks – Ingalls Shipbuilding</a:t>
            </a:r>
          </a:p>
          <a:p>
            <a:r>
              <a:rPr lang="en-US" sz="1600" dirty="0" smtClean="0"/>
              <a:t>Andy Blackman – Bath Iron Works (BIW)</a:t>
            </a:r>
          </a:p>
          <a:p>
            <a:r>
              <a:rPr lang="en-US" sz="1600" dirty="0" err="1" smtClean="0"/>
              <a:t>Dru</a:t>
            </a:r>
            <a:r>
              <a:rPr lang="en-US" sz="1600" dirty="0" smtClean="0"/>
              <a:t> Khaira – BIW</a:t>
            </a:r>
          </a:p>
          <a:p>
            <a:r>
              <a:rPr lang="en-US" sz="1600" dirty="0" smtClean="0"/>
              <a:t>Alicia Harmon – Newport News Shipbuilding (NNS)</a:t>
            </a:r>
          </a:p>
          <a:p>
            <a:r>
              <a:rPr lang="en-US" sz="1600" dirty="0" smtClean="0"/>
              <a:t>Jim House - ATI</a:t>
            </a: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Sustainment Steering Group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16C171-007E-46CF-80D5-F89E015BD616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148980" y="1370948"/>
            <a:ext cx="11219473" cy="187679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Met weekly in February and March to develop the Strategic Investment Plan and Technology Investment Plan initiatives and sub-initiatives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27538" y="5741377"/>
            <a:ext cx="10471639" cy="369332"/>
          </a:xfrm>
          <a:prstGeom prst="rect">
            <a:avLst/>
          </a:prstGeom>
          <a:solidFill>
            <a:srgbClr val="03405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Thank you for the support!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57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91881" y="1598157"/>
            <a:ext cx="10946912" cy="5091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The Sustainment Working Group has the mission of reducing the cost of </a:t>
            </a:r>
            <a:r>
              <a:rPr lang="en-US" sz="2000" b="1" dirty="0"/>
              <a:t>ship logistics </a:t>
            </a:r>
            <a:r>
              <a:rPr lang="en-US" sz="2000" dirty="0"/>
              <a:t>and sustainment activities, and </a:t>
            </a:r>
            <a:r>
              <a:rPr lang="en-US" sz="2000" b="1" dirty="0"/>
              <a:t>increasing operational availability</a:t>
            </a:r>
            <a:r>
              <a:rPr lang="en-US" sz="2000" dirty="0"/>
              <a:t>, with a focus on improved technologies, processes and procedures that realize </a:t>
            </a:r>
            <a:r>
              <a:rPr lang="en-US" sz="2000" b="1" dirty="0"/>
              <a:t>greater efficiencies in lifecycle sustainment </a:t>
            </a:r>
            <a:r>
              <a:rPr lang="en-US" sz="2000" dirty="0"/>
              <a:t>of Navy, other Federal government agency, and commercial ships. 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The </a:t>
            </a:r>
            <a:r>
              <a:rPr lang="en-US" sz="2000" dirty="0"/>
              <a:t>Working Group should also research and evaluate opportunities for how the use of digital tools, new technology, and processes could decrease the time spent in a maintenance availability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Sustainment WG Mission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16C171-007E-46CF-80D5-F89E015BD616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4025" y="4009740"/>
            <a:ext cx="3402623" cy="2268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25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849" y="1130178"/>
            <a:ext cx="10647973" cy="5091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7.3.2.5 Incorporate sustainment in design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7.3.2.6 </a:t>
            </a:r>
            <a:r>
              <a:rPr lang="en-US" dirty="0"/>
              <a:t>Develop new maintenance processes and procedures to support minimal time in availabilities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7.3.2.7 </a:t>
            </a:r>
            <a:r>
              <a:rPr lang="en-US" dirty="0"/>
              <a:t>Incorporate advanced technologies to benefit sustainment or improve reliability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7.3.2.8 </a:t>
            </a:r>
            <a:r>
              <a:rPr lang="en-US" dirty="0"/>
              <a:t>Supply chain issues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7.3.2.9 </a:t>
            </a:r>
            <a:r>
              <a:rPr lang="en-US" dirty="0"/>
              <a:t>Information/data management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Sustainment Initiatives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16C171-007E-46CF-80D5-F89E015BD616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7538" y="5741377"/>
            <a:ext cx="10471639" cy="369332"/>
          </a:xfrm>
          <a:prstGeom prst="rect">
            <a:avLst/>
          </a:prstGeom>
          <a:solidFill>
            <a:srgbClr val="03405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Technology Investment Plan input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55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850" y="1130178"/>
            <a:ext cx="11193096" cy="509116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Approved by the Executive Control Board (ECB) – July ECB</a:t>
            </a:r>
          </a:p>
          <a:p>
            <a:r>
              <a:rPr lang="en-US" dirty="0" smtClean="0"/>
              <a:t>Working with the Navy Program Manager to get Navy participants from </a:t>
            </a:r>
          </a:p>
          <a:p>
            <a:pPr lvl="1"/>
            <a:r>
              <a:rPr lang="en-US" dirty="0" smtClean="0"/>
              <a:t>Regional Maintenance Centers</a:t>
            </a:r>
          </a:p>
          <a:p>
            <a:pPr lvl="2"/>
            <a:r>
              <a:rPr lang="en-US" dirty="0" smtClean="0"/>
              <a:t>CNRMC</a:t>
            </a:r>
          </a:p>
          <a:p>
            <a:pPr lvl="2"/>
            <a:r>
              <a:rPr lang="en-US" dirty="0" smtClean="0"/>
              <a:t>MARMC</a:t>
            </a:r>
          </a:p>
          <a:p>
            <a:pPr lvl="2"/>
            <a:r>
              <a:rPr lang="en-US" dirty="0" smtClean="0"/>
              <a:t>SERMC</a:t>
            </a:r>
          </a:p>
          <a:p>
            <a:pPr lvl="2"/>
            <a:r>
              <a:rPr lang="en-US" dirty="0" smtClean="0"/>
              <a:t>SWRMC</a:t>
            </a:r>
          </a:p>
          <a:p>
            <a:r>
              <a:rPr lang="en-US" dirty="0" smtClean="0"/>
              <a:t>Included additional members from other ECB yards</a:t>
            </a:r>
          </a:p>
          <a:p>
            <a:pPr lvl="1"/>
            <a:r>
              <a:rPr lang="en-US" dirty="0" err="1" smtClean="0"/>
              <a:t>Austal</a:t>
            </a:r>
            <a:endParaRPr lang="en-US" dirty="0" smtClean="0"/>
          </a:p>
          <a:p>
            <a:pPr lvl="1"/>
            <a:r>
              <a:rPr lang="en-US" dirty="0" smtClean="0"/>
              <a:t>Marinette</a:t>
            </a:r>
          </a:p>
          <a:p>
            <a:pPr lvl="1"/>
            <a:r>
              <a:rPr lang="en-US" dirty="0" smtClean="0"/>
              <a:t>Electric Boat</a:t>
            </a:r>
          </a:p>
          <a:p>
            <a:pPr lvl="1"/>
            <a:r>
              <a:rPr lang="en-US" dirty="0" smtClean="0"/>
              <a:t>Ingalls</a:t>
            </a:r>
          </a:p>
          <a:p>
            <a:pPr lvl="1"/>
            <a:r>
              <a:rPr lang="en-US" dirty="0" smtClean="0"/>
              <a:t>Newport News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Sustainment Working Group Charter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16C171-007E-46CF-80D5-F89E015BD616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346" y="2335113"/>
            <a:ext cx="2427409" cy="2022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70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NSRP Sustainment Initiative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16C171-007E-46CF-80D5-F89E015BD616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5487" y="1614487"/>
            <a:ext cx="8201025" cy="36290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97877" y="1143871"/>
            <a:ext cx="2277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45571"/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rPr>
              <a:t>Future Plans</a:t>
            </a:r>
            <a:endParaRPr lang="en-US" sz="2800" dirty="0">
              <a:solidFill>
                <a:srgbClr val="045571"/>
              </a:solidFill>
              <a:latin typeface="Segoe UI" panose="020B0502040204020203" pitchFamily="34" charset="0"/>
              <a:ea typeface="+mj-ea"/>
              <a:cs typeface="Segoe UI" panose="020B05020402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7538" y="5741377"/>
            <a:ext cx="10471639" cy="369332"/>
          </a:xfrm>
          <a:prstGeom prst="rect">
            <a:avLst/>
          </a:prstGeom>
          <a:solidFill>
            <a:srgbClr val="03405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First Sustainment Meeting held July 28th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0534" y="1667091"/>
            <a:ext cx="788378" cy="788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22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2264" y="1565237"/>
            <a:ext cx="8616950" cy="1053919"/>
          </a:xfrm>
        </p:spPr>
        <p:txBody>
          <a:bodyPr/>
          <a:lstStyle/>
          <a:p>
            <a:r>
              <a:rPr lang="en-US" dirty="0" smtClean="0"/>
              <a:t>5 projects submitted in 1</a:t>
            </a:r>
            <a:r>
              <a:rPr lang="en-US" baseline="30000" dirty="0" smtClean="0"/>
              <a:t>st</a:t>
            </a:r>
            <a:r>
              <a:rPr lang="en-US" dirty="0" smtClean="0"/>
              <a:t> solicitation round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Rapid Adoption Projects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16C171-007E-46CF-80D5-F89E015BD616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7517" y="1501873"/>
            <a:ext cx="2336542" cy="174966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98"/>
          <a:stretch/>
        </p:blipFill>
        <p:spPr>
          <a:xfrm>
            <a:off x="747346" y="3710831"/>
            <a:ext cx="2526323" cy="2514015"/>
          </a:xfrm>
          <a:prstGeom prst="rect">
            <a:avLst/>
          </a:prstGeom>
        </p:spPr>
      </p:pic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3811508" y="4195726"/>
            <a:ext cx="7462551" cy="1888165"/>
          </a:xfrm>
        </p:spPr>
        <p:txBody>
          <a:bodyPr/>
          <a:lstStyle/>
          <a:p>
            <a:r>
              <a:rPr lang="en-US" dirty="0" smtClean="0"/>
              <a:t>UNKNOWN submitted in 2nd solicitation round </a:t>
            </a:r>
          </a:p>
          <a:p>
            <a:r>
              <a:rPr lang="en-US" dirty="0" smtClean="0"/>
              <a:t>Anticipating multiple proposals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41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488" y="1938277"/>
            <a:ext cx="3486834" cy="23172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Activities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16C171-007E-46CF-80D5-F89E015BD616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2"/>
          </p:nvPr>
        </p:nvSpPr>
        <p:spPr>
          <a:xfrm>
            <a:off x="4826978" y="1130178"/>
            <a:ext cx="7107934" cy="509116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Interested in becoming a panel chair?</a:t>
            </a:r>
          </a:p>
          <a:p>
            <a:r>
              <a:rPr lang="en-US" dirty="0" smtClean="0"/>
              <a:t>Panel project voting and selection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35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SRP Head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9D9AA77-0F3F-4E26-9B32-E48D47761254}" vid="{F0B499CC-BD85-4F84-953C-0FF751E7C62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Round 1 White Papers_DRAFT NL</Template>
  <TotalTime>1845</TotalTime>
  <Words>348</Words>
  <Application>Microsoft Office PowerPoint</Application>
  <PresentationFormat>Widescreen</PresentationFormat>
  <Paragraphs>67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Segoe UI</vt:lpstr>
      <vt:lpstr>Times New Roman</vt:lpstr>
      <vt:lpstr>NSRP Header</vt:lpstr>
      <vt:lpstr>Sustainment Working Group Status</vt:lpstr>
      <vt:lpstr>NSRP Sustainment Steering Group</vt:lpstr>
      <vt:lpstr>Sustainment Steering Group</vt:lpstr>
      <vt:lpstr>Sustainment WG Mission</vt:lpstr>
      <vt:lpstr>Sustainment Initiatives</vt:lpstr>
      <vt:lpstr>Sustainment Working Group Charter </vt:lpstr>
      <vt:lpstr>NSRP Sustainment Initiative</vt:lpstr>
      <vt:lpstr>Rapid Adoption Projects</vt:lpstr>
      <vt:lpstr>Upcoming Activities</vt:lpstr>
      <vt:lpstr>Upcoming Panel Meeting</vt:lpstr>
      <vt:lpstr>PowerPoint Presentation</vt:lpstr>
    </vt:vector>
  </TitlesOfParts>
  <Company>SCRA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Laney, Nicholas</dc:creator>
  <cp:lastModifiedBy>Harmon, Alicia D'Aurora</cp:lastModifiedBy>
  <cp:revision>112</cp:revision>
  <dcterms:created xsi:type="dcterms:W3CDTF">2019-02-28T12:25:49Z</dcterms:created>
  <dcterms:modified xsi:type="dcterms:W3CDTF">2022-08-21T15:07:32Z</dcterms:modified>
</cp:coreProperties>
</file>