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18097" y="1057655"/>
            <a:ext cx="3940302" cy="5657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488" y="4369657"/>
            <a:ext cx="369653" cy="23458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1280" y="2975101"/>
            <a:ext cx="6236970" cy="138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2045" y="2741156"/>
            <a:ext cx="8814308" cy="2614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88173" y="6126405"/>
            <a:ext cx="126365" cy="135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" b="0" i="0">
                <a:solidFill>
                  <a:srgbClr val="5ECBEF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vsea.navy.mil/Home/RMC/CNRMC/Our-Programs/SSRAC/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14" y="1061809"/>
            <a:ext cx="711003" cy="46932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18097" y="1057655"/>
            <a:ext cx="3940302" cy="5657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SSRAC HP</a:t>
            </a:r>
            <a:r>
              <a:rPr dirty="0" spc="-130"/>
              <a:t> </a:t>
            </a:r>
            <a:r>
              <a:rPr dirty="0" spc="-5"/>
              <a:t>Subcommittee</a:t>
            </a:r>
          </a:p>
          <a:p>
            <a:pPr algn="r" marR="5080">
              <a:lnSpc>
                <a:spcPct val="100000"/>
              </a:lnSpc>
              <a:spcBef>
                <a:spcPts val="10"/>
              </a:spcBef>
            </a:pPr>
            <a:r>
              <a:rPr dirty="0" spc="-5"/>
              <a:t>Update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954015" y="4314399"/>
            <a:ext cx="2633345" cy="68834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50" spc="15">
                <a:solidFill>
                  <a:srgbClr val="7E7E7E"/>
                </a:solidFill>
                <a:latin typeface="Trebuchet MS"/>
                <a:cs typeface="Trebuchet MS"/>
              </a:rPr>
              <a:t>NSRP SP&amp;C </a:t>
            </a:r>
            <a:r>
              <a:rPr dirty="0" sz="1450">
                <a:solidFill>
                  <a:srgbClr val="7E7E7E"/>
                </a:solidFill>
                <a:latin typeface="Trebuchet MS"/>
                <a:cs typeface="Trebuchet MS"/>
              </a:rPr>
              <a:t>Panel </a:t>
            </a:r>
            <a:r>
              <a:rPr dirty="0" sz="1450" spc="10">
                <a:solidFill>
                  <a:srgbClr val="7E7E7E"/>
                </a:solidFill>
                <a:latin typeface="Trebuchet MS"/>
                <a:cs typeface="Trebuchet MS"/>
              </a:rPr>
              <a:t>Meeting</a:t>
            </a:r>
            <a:r>
              <a:rPr dirty="0" sz="1450" spc="-8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7E7E7E"/>
                </a:solidFill>
                <a:latin typeface="Trebuchet MS"/>
                <a:cs typeface="Trebuchet MS"/>
              </a:rPr>
              <a:t>2022</a:t>
            </a:r>
            <a:endParaRPr sz="1450">
              <a:latin typeface="Trebuchet MS"/>
              <a:cs typeface="Trebuchet MS"/>
            </a:endParaRPr>
          </a:p>
          <a:p>
            <a:pPr marL="1446530">
              <a:lnSpc>
                <a:spcPct val="100000"/>
              </a:lnSpc>
              <a:spcBef>
                <a:spcPts val="869"/>
              </a:spcBef>
            </a:pPr>
            <a:r>
              <a:rPr dirty="0" sz="1450" spc="5">
                <a:solidFill>
                  <a:srgbClr val="7E7E7E"/>
                </a:solidFill>
                <a:latin typeface="Trebuchet MS"/>
                <a:cs typeface="Trebuchet MS"/>
              </a:rPr>
              <a:t>Pittsburgh,</a:t>
            </a:r>
            <a:r>
              <a:rPr dirty="0" sz="1450" spc="-9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450" spc="-65">
                <a:solidFill>
                  <a:srgbClr val="7E7E7E"/>
                </a:solidFill>
                <a:latin typeface="Trebuchet MS"/>
                <a:cs typeface="Trebuchet MS"/>
              </a:rPr>
              <a:t>PA</a:t>
            </a:r>
            <a:endParaRPr sz="14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045" y="6120638"/>
            <a:ext cx="1447800" cy="139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13575" y="6120638"/>
            <a:ext cx="75565" cy="139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5">
                <a:solidFill>
                  <a:srgbClr val="5ECBEF"/>
                </a:solidFill>
                <a:latin typeface="Trebuchet MS"/>
                <a:cs typeface="Trebuchet MS"/>
              </a:rPr>
              <a:t>1</a:t>
            </a:r>
            <a:endParaRPr sz="7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1960245" cy="47815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950" spc="5"/>
              <a:t>2023</a:t>
            </a:r>
            <a:r>
              <a:rPr dirty="0" sz="2950" spc="-85"/>
              <a:t> </a:t>
            </a:r>
            <a:r>
              <a:rPr dirty="0" sz="2950" spc="10"/>
              <a:t>SSRAC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622045" y="6126405"/>
            <a:ext cx="144780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38645" y="6126405"/>
            <a:ext cx="17526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z="750" spc="-5">
                <a:solidFill>
                  <a:srgbClr val="5ECBEF"/>
                </a:solidFill>
                <a:latin typeface="Trebuchet MS"/>
                <a:cs typeface="Trebuchet MS"/>
              </a:rPr>
              <a:t>10</a:t>
            </a:fld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045" y="2860039"/>
            <a:ext cx="6545580" cy="2415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5275" marR="5080" indent="-283210">
              <a:lnSpc>
                <a:spcPct val="102400"/>
              </a:lnSpc>
              <a:spcBef>
                <a:spcPts val="9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Next SSRAC expected to be Summer 2023 at </a:t>
            </a:r>
            <a:r>
              <a:rPr dirty="0" sz="1450" spc="-10">
                <a:solidFill>
                  <a:srgbClr val="3F3F3F"/>
                </a:solidFill>
                <a:latin typeface="Trebuchet MS"/>
                <a:cs typeface="Trebuchet MS"/>
              </a:rPr>
              <a:t>VASCIC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(dates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not announced 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yet).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70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150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5">
                <a:solidFill>
                  <a:srgbClr val="3F3F3F"/>
                </a:solidFill>
                <a:latin typeface="Trebuchet MS"/>
                <a:cs typeface="Trebuchet MS"/>
              </a:rPr>
              <a:t>Registration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and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proposals will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be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collected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by</a:t>
            </a:r>
            <a:r>
              <a:rPr dirty="0" sz="1450" spc="-10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CNRMC.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6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Subcommittee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chairs are not involved in registration or proposal</a:t>
            </a:r>
            <a:r>
              <a:rPr dirty="0" sz="1300" spc="17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submission.</a:t>
            </a:r>
            <a:endParaRPr sz="13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5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ECBEF"/>
              </a:buClr>
              <a:buFont typeface="Wingdings 3"/>
              <a:buChar char=""/>
            </a:pPr>
            <a:endParaRPr sz="145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SSRAC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website will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have the most up to date</a:t>
            </a:r>
            <a:r>
              <a:rPr dirty="0" sz="1450" spc="-11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information.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u="sng" sz="1300">
                <a:solidFill>
                  <a:srgbClr val="3ECDE7"/>
                </a:solidFill>
                <a:uFill>
                  <a:solidFill>
                    <a:srgbClr val="3ECCE6"/>
                  </a:solidFill>
                </a:uFill>
                <a:latin typeface="Trebuchet MS"/>
                <a:cs typeface="Trebuchet MS"/>
                <a:hlinkClick r:id="rId2"/>
              </a:rPr>
              <a:t>https://ww</a:t>
            </a:r>
            <a:r>
              <a:rPr dirty="0" u="sng" sz="1300">
                <a:solidFill>
                  <a:srgbClr val="3ECDE7"/>
                </a:solidFill>
                <a:uFill>
                  <a:solidFill>
                    <a:srgbClr val="3ECCE6"/>
                  </a:solidFill>
                </a:uFill>
                <a:latin typeface="Trebuchet MS"/>
                <a:cs typeface="Trebuchet MS"/>
              </a:rPr>
              <a:t>w</a:t>
            </a:r>
            <a:r>
              <a:rPr dirty="0" u="sng" sz="1300">
                <a:solidFill>
                  <a:srgbClr val="3ECDE7"/>
                </a:solidFill>
                <a:uFill>
                  <a:solidFill>
                    <a:srgbClr val="3ECCE6"/>
                  </a:solidFill>
                </a:uFill>
                <a:latin typeface="Trebuchet MS"/>
                <a:cs typeface="Trebuchet MS"/>
                <a:hlinkClick r:id="rId2"/>
              </a:rPr>
              <a:t>.navsea.nav</a:t>
            </a:r>
            <a:r>
              <a:rPr dirty="0" u="sng" sz="1300">
                <a:solidFill>
                  <a:srgbClr val="3ECDE7"/>
                </a:solidFill>
                <a:uFill>
                  <a:solidFill>
                    <a:srgbClr val="3ECCE6"/>
                  </a:solidFill>
                </a:uFill>
                <a:latin typeface="Trebuchet MS"/>
                <a:cs typeface="Trebuchet MS"/>
              </a:rPr>
              <a:t>y</a:t>
            </a:r>
            <a:r>
              <a:rPr dirty="0" u="sng" sz="1300">
                <a:solidFill>
                  <a:srgbClr val="3ECDE7"/>
                </a:solidFill>
                <a:uFill>
                  <a:solidFill>
                    <a:srgbClr val="3ECCE6"/>
                  </a:solidFill>
                </a:uFill>
                <a:latin typeface="Trebuchet MS"/>
                <a:cs typeface="Trebuchet MS"/>
                <a:hlinkClick r:id="rId2"/>
              </a:rPr>
              <a:t>.mil/Home/RMC/CNRMC/Our-P</a:t>
            </a:r>
            <a:r>
              <a:rPr dirty="0" u="sng" sz="1300">
                <a:solidFill>
                  <a:srgbClr val="3ECDE7"/>
                </a:solidFill>
                <a:uFill>
                  <a:solidFill>
                    <a:srgbClr val="3ECCE6"/>
                  </a:solidFill>
                </a:uFill>
                <a:latin typeface="Trebuchet MS"/>
                <a:cs typeface="Trebuchet MS"/>
              </a:rPr>
              <a:t>r</a:t>
            </a:r>
            <a:r>
              <a:rPr dirty="0" u="sng" sz="1300">
                <a:solidFill>
                  <a:srgbClr val="3ECDE7"/>
                </a:solidFill>
                <a:uFill>
                  <a:solidFill>
                    <a:srgbClr val="3ECCE6"/>
                  </a:solidFill>
                </a:uFill>
                <a:latin typeface="Trebuchet MS"/>
                <a:cs typeface="Trebuchet MS"/>
                <a:hlinkClick r:id="rId2"/>
              </a:rPr>
              <a:t>ograms/SSRAC/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6614795" cy="47815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950" spc="-10"/>
              <a:t>Possible </a:t>
            </a:r>
            <a:r>
              <a:rPr dirty="0" sz="2950" spc="5"/>
              <a:t>Changes for </a:t>
            </a:r>
            <a:r>
              <a:rPr dirty="0" sz="2950"/>
              <a:t>Discussion </a:t>
            </a:r>
            <a:r>
              <a:rPr dirty="0" sz="2950" spc="5"/>
              <a:t>in</a:t>
            </a:r>
            <a:r>
              <a:rPr dirty="0" sz="2950" spc="50"/>
              <a:t> </a:t>
            </a:r>
            <a:r>
              <a:rPr dirty="0" sz="2950" spc="5"/>
              <a:t>2023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7438643" y="6126405"/>
            <a:ext cx="17526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z="750" spc="-5">
                <a:solidFill>
                  <a:srgbClr val="5ECBEF"/>
                </a:solidFill>
                <a:latin typeface="Trebuchet MS"/>
                <a:cs typeface="Trebuchet MS"/>
              </a:rPr>
              <a:t>11</a:t>
            </a:fld>
            <a:endParaRPr sz="7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045" y="2741156"/>
            <a:ext cx="5307330" cy="261429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07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MIL-PRF-24667D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Proposal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submitted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this </a:t>
            </a:r>
            <a:r>
              <a:rPr dirty="0" sz="1300" spc="-30">
                <a:solidFill>
                  <a:srgbClr val="3F3F3F"/>
                </a:solidFill>
                <a:latin typeface="Trebuchet MS"/>
                <a:cs typeface="Trebuchet MS"/>
              </a:rPr>
              <a:t>year,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but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QPL must be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fully</a:t>
            </a:r>
            <a:r>
              <a:rPr dirty="0" sz="1300" spc="-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populated</a:t>
            </a:r>
            <a:endParaRPr sz="13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5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ECBEF"/>
              </a:buClr>
              <a:buFont typeface="Wingdings 3"/>
              <a:buChar char=""/>
            </a:pPr>
            <a:endParaRPr sz="145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Changes relating to new</a:t>
            </a:r>
            <a:r>
              <a:rPr dirty="0" sz="1450" spc="-5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MIL-A-22262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70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150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MIL-PRF-24647 </a:t>
            </a:r>
            <a:r>
              <a:rPr dirty="0" sz="1450" spc="-10">
                <a:solidFill>
                  <a:srgbClr val="3F3F3F"/>
                </a:solidFill>
                <a:latin typeface="Trebuchet MS"/>
                <a:cs typeface="Trebuchet MS"/>
              </a:rPr>
              <a:t>Non-Touch-Tacky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Anti-corrosive</a:t>
            </a:r>
            <a:r>
              <a:rPr dirty="0" sz="1450" spc="-6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>
                <a:solidFill>
                  <a:srgbClr val="3F3F3F"/>
                </a:solidFill>
                <a:latin typeface="Trebuchet MS"/>
                <a:cs typeface="Trebuchet MS"/>
              </a:rPr>
              <a:t>Primers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Incorporated in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FY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23</a:t>
            </a:r>
            <a:r>
              <a:rPr dirty="0" sz="1300" spc="-1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CH2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Elimination of gray color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requirement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should expand</a:t>
            </a:r>
            <a:r>
              <a:rPr dirty="0" sz="1300" spc="8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use</a:t>
            </a:r>
            <a:endParaRPr sz="13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045" y="4227829"/>
            <a:ext cx="2002155" cy="528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>
                <a:solidFill>
                  <a:srgbClr val="5ECBEF"/>
                </a:solidFill>
                <a:latin typeface="Trebuchet MS"/>
                <a:cs typeface="Trebuchet MS"/>
              </a:rPr>
              <a:t>Questions?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8643" y="6126405"/>
            <a:ext cx="17526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z="750" spc="-5">
                <a:solidFill>
                  <a:srgbClr val="5ECBEF"/>
                </a:solidFill>
                <a:latin typeface="Trebuchet MS"/>
                <a:cs typeface="Trebuchet MS"/>
              </a:rPr>
              <a:t>11</a:t>
            </a:fld>
            <a:endParaRPr sz="7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045" y="4227829"/>
            <a:ext cx="2172335" cy="528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>
                <a:solidFill>
                  <a:srgbClr val="5ECBEF"/>
                </a:solidFill>
                <a:latin typeface="Trebuchet MS"/>
                <a:cs typeface="Trebuchet MS"/>
              </a:rPr>
              <a:t>SSRAC</a:t>
            </a:r>
            <a:r>
              <a:rPr dirty="0" sz="3300" spc="-95">
                <a:solidFill>
                  <a:srgbClr val="5ECBEF"/>
                </a:solidFill>
                <a:latin typeface="Trebuchet MS"/>
                <a:cs typeface="Trebuchet MS"/>
              </a:rPr>
              <a:t> </a:t>
            </a:r>
            <a:r>
              <a:rPr dirty="0" sz="3300" spc="-5">
                <a:solidFill>
                  <a:srgbClr val="5ECBEF"/>
                </a:solidFill>
                <a:latin typeface="Trebuchet MS"/>
                <a:cs typeface="Trebuchet MS"/>
              </a:rPr>
              <a:t>2022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2045" y="4707885"/>
            <a:ext cx="2437130" cy="737235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650">
                <a:solidFill>
                  <a:srgbClr val="7E7E7E"/>
                </a:solidFill>
                <a:latin typeface="Trebuchet MS"/>
                <a:cs typeface="Trebuchet MS"/>
              </a:rPr>
              <a:t>June </a:t>
            </a:r>
            <a:r>
              <a:rPr dirty="0" sz="1650" spc="-5">
                <a:solidFill>
                  <a:srgbClr val="7E7E7E"/>
                </a:solidFill>
                <a:latin typeface="Trebuchet MS"/>
                <a:cs typeface="Trebuchet MS"/>
              </a:rPr>
              <a:t>21-24,</a:t>
            </a:r>
            <a:r>
              <a:rPr dirty="0" sz="1650" spc="-2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650" spc="-5">
                <a:solidFill>
                  <a:srgbClr val="7E7E7E"/>
                </a:solidFill>
                <a:latin typeface="Trebuchet MS"/>
                <a:cs typeface="Trebuchet MS"/>
              </a:rPr>
              <a:t>2022</a:t>
            </a:r>
            <a:endParaRPr sz="1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650" spc="-30">
                <a:solidFill>
                  <a:srgbClr val="7E7E7E"/>
                </a:solidFill>
                <a:latin typeface="Trebuchet MS"/>
                <a:cs typeface="Trebuchet MS"/>
              </a:rPr>
              <a:t>VASCIC </a:t>
            </a:r>
            <a:r>
              <a:rPr dirty="0" sz="1650">
                <a:solidFill>
                  <a:srgbClr val="7E7E7E"/>
                </a:solidFill>
                <a:latin typeface="Trebuchet MS"/>
                <a:cs typeface="Trebuchet MS"/>
              </a:rPr>
              <a:t>Newport News,</a:t>
            </a:r>
            <a:r>
              <a:rPr dirty="0" sz="1650" spc="-9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650" spc="-85">
                <a:solidFill>
                  <a:srgbClr val="7E7E7E"/>
                </a:solidFill>
                <a:latin typeface="Trebuchet MS"/>
                <a:cs typeface="Trebuchet MS"/>
              </a:rPr>
              <a:t>VA</a:t>
            </a:r>
            <a:endParaRPr sz="16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3573" y="6120638"/>
            <a:ext cx="75565" cy="139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5">
                <a:solidFill>
                  <a:srgbClr val="5ECBEF"/>
                </a:solidFill>
                <a:latin typeface="Trebuchet MS"/>
                <a:cs typeface="Trebuchet MS"/>
              </a:rPr>
              <a:t>2</a:t>
            </a:r>
            <a:endParaRPr sz="7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6181725" cy="93091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2950" spc="5"/>
              <a:t>Hull and </a:t>
            </a:r>
            <a:r>
              <a:rPr dirty="0" sz="2950" spc="-10"/>
              <a:t>Preservation </a:t>
            </a:r>
            <a:r>
              <a:rPr dirty="0" sz="2950" spc="10"/>
              <a:t>Subcommittee  </a:t>
            </a:r>
            <a:r>
              <a:rPr dirty="0" sz="2950" spc="5"/>
              <a:t>Updates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622045" y="6126405"/>
            <a:ext cx="144780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22045" y="2741156"/>
            <a:ext cx="5695315" cy="305054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07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New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Subcommittee</a:t>
            </a:r>
            <a:r>
              <a:rPr dirty="0" sz="1450" spc="-3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Chairs!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Greg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Coffie,</a:t>
            </a:r>
            <a:r>
              <a:rPr dirty="0" sz="1300" spc="2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NNSY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44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Chris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Cawood,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SERMC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Mark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Ingle, </a:t>
            </a:r>
            <a:r>
              <a:rPr dirty="0" sz="1300" spc="-15">
                <a:solidFill>
                  <a:srgbClr val="3F3F3F"/>
                </a:solidFill>
                <a:latin typeface="Trebuchet MS"/>
                <a:cs typeface="Trebuchet MS"/>
              </a:rPr>
              <a:t>NAVSEA</a:t>
            </a:r>
            <a:r>
              <a:rPr dirty="0" sz="1300" spc="-3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05P2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44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Howard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Castle, </a:t>
            </a:r>
            <a:r>
              <a:rPr dirty="0" sz="1300" spc="-15">
                <a:solidFill>
                  <a:srgbClr val="3F3F3F"/>
                </a:solidFill>
                <a:latin typeface="Trebuchet MS"/>
                <a:cs typeface="Trebuchet MS"/>
              </a:rPr>
              <a:t>NAVSEA</a:t>
            </a:r>
            <a:r>
              <a:rPr dirty="0" sz="1300" spc="-4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05P2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-45" b="1">
                <a:solidFill>
                  <a:srgbClr val="3F3F3F"/>
                </a:solidFill>
                <a:latin typeface="Trebuchet MS"/>
                <a:cs typeface="Trebuchet MS"/>
              </a:rPr>
              <a:t>Dr. </a:t>
            </a:r>
            <a:r>
              <a:rPr dirty="0" sz="1300" spc="5" b="1">
                <a:solidFill>
                  <a:srgbClr val="3F3F3F"/>
                </a:solidFill>
                <a:latin typeface="Trebuchet MS"/>
                <a:cs typeface="Trebuchet MS"/>
              </a:rPr>
              <a:t>Kylee </a:t>
            </a:r>
            <a:r>
              <a:rPr dirty="0" sz="1300" spc="-5" b="1">
                <a:solidFill>
                  <a:srgbClr val="3F3F3F"/>
                </a:solidFill>
                <a:latin typeface="Trebuchet MS"/>
                <a:cs typeface="Trebuchet MS"/>
              </a:rPr>
              <a:t>Fazende, </a:t>
            </a:r>
            <a:r>
              <a:rPr dirty="0" sz="1300" spc="5" b="1">
                <a:solidFill>
                  <a:srgbClr val="3F3F3F"/>
                </a:solidFill>
                <a:latin typeface="Trebuchet MS"/>
                <a:cs typeface="Trebuchet MS"/>
              </a:rPr>
              <a:t>NSWC </a:t>
            </a:r>
            <a:r>
              <a:rPr dirty="0" sz="1300" spc="10" b="1">
                <a:solidFill>
                  <a:srgbClr val="3F3F3F"/>
                </a:solidFill>
                <a:latin typeface="Trebuchet MS"/>
                <a:cs typeface="Trebuchet MS"/>
              </a:rPr>
              <a:t>Carderock</a:t>
            </a:r>
            <a:r>
              <a:rPr dirty="0" sz="1300" spc="85" b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 b="1">
                <a:solidFill>
                  <a:srgbClr val="3F3F3F"/>
                </a:solidFill>
                <a:latin typeface="Trebuchet MS"/>
                <a:cs typeface="Trebuchet MS"/>
              </a:rPr>
              <a:t>Division</a:t>
            </a:r>
            <a:endParaRPr sz="1300">
              <a:latin typeface="Trebuchet MS"/>
              <a:cs typeface="Trebuchet MS"/>
            </a:endParaRPr>
          </a:p>
          <a:p>
            <a:pPr lvl="2" marL="955675" indent="-189230">
              <a:lnSpc>
                <a:spcPct val="100000"/>
              </a:lnSpc>
              <a:spcBef>
                <a:spcPts val="840"/>
              </a:spcBef>
              <a:buClr>
                <a:srgbClr val="5ECBEF"/>
              </a:buClr>
              <a:buSzPct val="78260"/>
              <a:buFont typeface="Wingdings 3"/>
              <a:buChar char=""/>
              <a:tabLst>
                <a:tab pos="956310" algn="l"/>
              </a:tabLst>
            </a:pPr>
            <a:r>
              <a:rPr dirty="0" sz="1150" b="1">
                <a:solidFill>
                  <a:srgbClr val="3F3F3F"/>
                </a:solidFill>
                <a:latin typeface="Trebuchet MS"/>
                <a:cs typeface="Trebuchet MS"/>
              </a:rPr>
              <a:t>Deputy </a:t>
            </a: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Project </a:t>
            </a:r>
            <a:r>
              <a:rPr dirty="0" sz="1150" spc="-15" b="1">
                <a:solidFill>
                  <a:srgbClr val="3F3F3F"/>
                </a:solidFill>
                <a:latin typeface="Trebuchet MS"/>
                <a:cs typeface="Trebuchet MS"/>
              </a:rPr>
              <a:t>Engineer, </a:t>
            </a: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Corrosion Control Assistance </a:t>
            </a:r>
            <a:r>
              <a:rPr dirty="0" sz="1150" spc="-25" b="1">
                <a:solidFill>
                  <a:srgbClr val="3F3F3F"/>
                </a:solidFill>
                <a:latin typeface="Trebuchet MS"/>
                <a:cs typeface="Trebuchet MS"/>
              </a:rPr>
              <a:t>Teams</a:t>
            </a:r>
            <a:r>
              <a:rPr dirty="0" sz="1150" spc="-85" b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150" spc="-35" b="1">
                <a:solidFill>
                  <a:srgbClr val="3F3F3F"/>
                </a:solidFill>
                <a:latin typeface="Trebuchet MS"/>
                <a:cs typeface="Trebuchet MS"/>
              </a:rPr>
              <a:t>(CCATs)</a:t>
            </a:r>
            <a:endParaRPr sz="1150">
              <a:latin typeface="Trebuchet MS"/>
              <a:cs typeface="Trebuchet MS"/>
            </a:endParaRPr>
          </a:p>
          <a:p>
            <a:pPr lvl="2" marL="955675" indent="-189230">
              <a:lnSpc>
                <a:spcPct val="100000"/>
              </a:lnSpc>
              <a:spcBef>
                <a:spcPts val="830"/>
              </a:spcBef>
              <a:buClr>
                <a:srgbClr val="5ECBEF"/>
              </a:buClr>
              <a:buSzPct val="78260"/>
              <a:buFont typeface="Wingdings 3"/>
              <a:buChar char=""/>
              <a:tabLst>
                <a:tab pos="956310" algn="l"/>
              </a:tabLst>
            </a:pPr>
            <a:r>
              <a:rPr dirty="0" sz="1150" b="1">
                <a:solidFill>
                  <a:srgbClr val="3F3F3F"/>
                </a:solidFill>
                <a:latin typeface="Trebuchet MS"/>
                <a:cs typeface="Trebuchet MS"/>
              </a:rPr>
              <a:t>Deputy </a:t>
            </a: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Program </a:t>
            </a:r>
            <a:r>
              <a:rPr dirty="0" sz="1150" spc="-15" b="1">
                <a:solidFill>
                  <a:srgbClr val="3F3F3F"/>
                </a:solidFill>
                <a:latin typeface="Trebuchet MS"/>
                <a:cs typeface="Trebuchet MS"/>
              </a:rPr>
              <a:t>Manager, </a:t>
            </a: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Painting </a:t>
            </a:r>
            <a:r>
              <a:rPr dirty="0" sz="1150" b="1">
                <a:solidFill>
                  <a:srgbClr val="3F3F3F"/>
                </a:solidFill>
                <a:latin typeface="Trebuchet MS"/>
                <a:cs typeface="Trebuchet MS"/>
              </a:rPr>
              <a:t>Center of Excellence</a:t>
            </a:r>
            <a:r>
              <a:rPr dirty="0" sz="1150" spc="-65" b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150" b="1">
                <a:solidFill>
                  <a:srgbClr val="3F3F3F"/>
                </a:solidFill>
                <a:latin typeface="Trebuchet MS"/>
                <a:cs typeface="Trebuchet MS"/>
              </a:rPr>
              <a:t>(PCoE)</a:t>
            </a:r>
            <a:endParaRPr sz="11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4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 b="1">
                <a:solidFill>
                  <a:srgbClr val="3F3F3F"/>
                </a:solidFill>
                <a:latin typeface="Trebuchet MS"/>
                <a:cs typeface="Trebuchet MS"/>
              </a:rPr>
              <a:t>Brittany </a:t>
            </a:r>
            <a:r>
              <a:rPr dirty="0" sz="1300" spc="-5" b="1">
                <a:solidFill>
                  <a:srgbClr val="3F3F3F"/>
                </a:solidFill>
                <a:latin typeface="Trebuchet MS"/>
                <a:cs typeface="Trebuchet MS"/>
              </a:rPr>
              <a:t>Preston-Baker, </a:t>
            </a:r>
            <a:r>
              <a:rPr dirty="0" sz="1300" spc="-10" b="1">
                <a:solidFill>
                  <a:srgbClr val="3F3F3F"/>
                </a:solidFill>
                <a:latin typeface="Trebuchet MS"/>
                <a:cs typeface="Trebuchet MS"/>
              </a:rPr>
              <a:t>NAVSEA </a:t>
            </a:r>
            <a:r>
              <a:rPr dirty="0" sz="1300" spc="10" b="1">
                <a:solidFill>
                  <a:srgbClr val="3F3F3F"/>
                </a:solidFill>
                <a:latin typeface="Trebuchet MS"/>
                <a:cs typeface="Trebuchet MS"/>
              </a:rPr>
              <a:t>05P</a:t>
            </a:r>
            <a:r>
              <a:rPr dirty="0" sz="1300" spc="-40" b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b="1">
                <a:solidFill>
                  <a:srgbClr val="3F3F3F"/>
                </a:solidFill>
                <a:latin typeface="Trebuchet MS"/>
                <a:cs typeface="Trebuchet MS"/>
              </a:rPr>
              <a:t>(Detailed)</a:t>
            </a:r>
            <a:endParaRPr sz="1300">
              <a:latin typeface="Trebuchet MS"/>
              <a:cs typeface="Trebuchet MS"/>
            </a:endParaRPr>
          </a:p>
          <a:p>
            <a:pPr lvl="2" marL="955675" indent="-189230">
              <a:lnSpc>
                <a:spcPct val="100000"/>
              </a:lnSpc>
              <a:spcBef>
                <a:spcPts val="840"/>
              </a:spcBef>
              <a:buClr>
                <a:srgbClr val="5ECBEF"/>
              </a:buClr>
              <a:buSzPct val="78260"/>
              <a:buFont typeface="Wingdings 3"/>
              <a:buChar char=""/>
              <a:tabLst>
                <a:tab pos="956310" algn="l"/>
              </a:tabLst>
            </a:pP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Program </a:t>
            </a:r>
            <a:r>
              <a:rPr dirty="0" sz="1150" b="1">
                <a:solidFill>
                  <a:srgbClr val="3F3F3F"/>
                </a:solidFill>
                <a:latin typeface="Trebuchet MS"/>
                <a:cs typeface="Trebuchet MS"/>
              </a:rPr>
              <a:t>Manager </a:t>
            </a: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(Acting), </a:t>
            </a:r>
            <a:r>
              <a:rPr dirty="0" sz="1150" spc="-10" b="1">
                <a:solidFill>
                  <a:srgbClr val="3F3F3F"/>
                </a:solidFill>
                <a:latin typeface="Trebuchet MS"/>
                <a:cs typeface="Trebuchet MS"/>
              </a:rPr>
              <a:t>Painting </a:t>
            </a:r>
            <a:r>
              <a:rPr dirty="0" sz="1150" b="1">
                <a:solidFill>
                  <a:srgbClr val="3F3F3F"/>
                </a:solidFill>
                <a:latin typeface="Trebuchet MS"/>
                <a:cs typeface="Trebuchet MS"/>
              </a:rPr>
              <a:t>Center of </a:t>
            </a: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Excellence</a:t>
            </a:r>
            <a:r>
              <a:rPr dirty="0" sz="1150" spc="-35" b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150" spc="-5" b="1">
                <a:solidFill>
                  <a:srgbClr val="3F3F3F"/>
                </a:solidFill>
                <a:latin typeface="Trebuchet MS"/>
                <a:cs typeface="Trebuchet MS"/>
              </a:rPr>
              <a:t>(PCoE)</a:t>
            </a:r>
            <a:endParaRPr sz="11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6181725" cy="93091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95"/>
              </a:spcBef>
            </a:pPr>
            <a:r>
              <a:rPr dirty="0" sz="2950" spc="5"/>
              <a:t>Hull and </a:t>
            </a:r>
            <a:r>
              <a:rPr dirty="0" sz="2950" spc="-10"/>
              <a:t>Preservation </a:t>
            </a:r>
            <a:r>
              <a:rPr dirty="0" sz="2950" spc="10"/>
              <a:t>Subcommittee  </a:t>
            </a:r>
            <a:r>
              <a:rPr dirty="0" sz="2950" spc="5"/>
              <a:t>Updates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622045" y="6126405"/>
            <a:ext cx="144780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22045" y="2741156"/>
            <a:ext cx="6899275" cy="289433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07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Light year in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terms of overall number of</a:t>
            </a:r>
            <a:r>
              <a:rPr dirty="0" sz="1450" spc="-8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proposals.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 b="1">
                <a:solidFill>
                  <a:srgbClr val="3F3F3F"/>
                </a:solidFill>
                <a:latin typeface="Trebuchet MS"/>
                <a:cs typeface="Trebuchet MS"/>
              </a:rPr>
              <a:t>44 HP </a:t>
            </a:r>
            <a:r>
              <a:rPr dirty="0" sz="1300" spc="5" b="1">
                <a:solidFill>
                  <a:srgbClr val="3F3F3F"/>
                </a:solidFill>
                <a:latin typeface="Trebuchet MS"/>
                <a:cs typeface="Trebuchet MS"/>
              </a:rPr>
              <a:t>Proposals</a:t>
            </a:r>
            <a:r>
              <a:rPr dirty="0" sz="1300" spc="-60" b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-30" b="1">
                <a:solidFill>
                  <a:srgbClr val="3F3F3F"/>
                </a:solidFill>
                <a:latin typeface="Trebuchet MS"/>
                <a:cs typeface="Trebuchet MS"/>
              </a:rPr>
              <a:t>Total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44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as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Written: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 10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as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Modified:</a:t>
            </a:r>
            <a:r>
              <a:rPr dirty="0" sz="1300" spc="-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22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44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Not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Adopted:</a:t>
            </a:r>
            <a:r>
              <a:rPr dirty="0" sz="1300" spc="-6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12</a:t>
            </a:r>
            <a:endParaRPr sz="13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5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5ECBEF"/>
              </a:buClr>
              <a:buFont typeface="Wingdings 3"/>
              <a:buChar char=""/>
            </a:pPr>
            <a:endParaRPr sz="130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8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proposals required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follow up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action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after SSRAC;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all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have been</a:t>
            </a:r>
            <a:r>
              <a:rPr dirty="0" sz="1450" spc="-7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adjudicated.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70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150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Ensure </a:t>
            </a:r>
            <a:r>
              <a:rPr dirty="0" sz="1450" spc="15" b="1">
                <a:solidFill>
                  <a:srgbClr val="3F3F3F"/>
                </a:solidFill>
                <a:latin typeface="Trebuchet MS"/>
                <a:cs typeface="Trebuchet MS"/>
              </a:rPr>
              <a:t>ALL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fields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on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the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proposal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form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are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completely filled</a:t>
            </a:r>
            <a:r>
              <a:rPr dirty="0" sz="1450" spc="-14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out.</a:t>
            </a:r>
            <a:endParaRPr sz="1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5286375" cy="93091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950" spc="5"/>
              <a:t>Hull</a:t>
            </a:r>
            <a:r>
              <a:rPr dirty="0" sz="2950" spc="-5"/>
              <a:t> </a:t>
            </a:r>
            <a:r>
              <a:rPr dirty="0" sz="2950"/>
              <a:t>NSIs</a:t>
            </a:r>
            <a:endParaRPr sz="2950"/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950" spc="5"/>
              <a:t>009-05, 009-25, 009-37,</a:t>
            </a:r>
            <a:r>
              <a:rPr dirty="0" sz="2950" spc="-114"/>
              <a:t> </a:t>
            </a:r>
            <a:r>
              <a:rPr dirty="0" sz="2950" spc="10"/>
              <a:t>009-89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622045" y="6126405"/>
            <a:ext cx="144780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22045" y="2741156"/>
            <a:ext cx="2914015" cy="261366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07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7 Change</a:t>
            </a:r>
            <a:r>
              <a:rPr dirty="0" sz="1450" spc="-1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5">
                <a:solidFill>
                  <a:srgbClr val="3F3F3F"/>
                </a:solidFill>
                <a:latin typeface="Trebuchet MS"/>
                <a:cs typeface="Trebuchet MS"/>
              </a:rPr>
              <a:t>Proposals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as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Written:</a:t>
            </a:r>
            <a:r>
              <a:rPr dirty="0" sz="1300" spc="-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44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as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Modified:</a:t>
            </a:r>
            <a:r>
              <a:rPr dirty="0" sz="1300" spc="-1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1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Not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Adopted:</a:t>
            </a:r>
            <a:r>
              <a:rPr dirty="0" sz="1300" spc="-7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endParaRPr sz="13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5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ECBEF"/>
              </a:buClr>
              <a:buFont typeface="Wingdings 3"/>
              <a:buChar char=""/>
            </a:pPr>
            <a:endParaRPr sz="145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Mostly administrative</a:t>
            </a:r>
            <a:r>
              <a:rPr dirty="0" sz="1450" spc="-2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changes.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70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150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 b="1">
                <a:solidFill>
                  <a:srgbClr val="3F3F3F"/>
                </a:solidFill>
                <a:latin typeface="Trebuchet MS"/>
                <a:cs typeface="Trebuchet MS"/>
              </a:rPr>
              <a:t>009-89 will </a:t>
            </a:r>
            <a:r>
              <a:rPr dirty="0" sz="1450" spc="20" b="1">
                <a:solidFill>
                  <a:srgbClr val="3F3F3F"/>
                </a:solidFill>
                <a:latin typeface="Trebuchet MS"/>
                <a:cs typeface="Trebuchet MS"/>
              </a:rPr>
              <a:t>be</a:t>
            </a:r>
            <a:r>
              <a:rPr dirty="0" sz="1450" spc="-75" b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5" b="1">
                <a:solidFill>
                  <a:srgbClr val="3F3F3F"/>
                </a:solidFill>
                <a:latin typeface="Trebuchet MS"/>
                <a:cs typeface="Trebuchet MS"/>
              </a:rPr>
              <a:t>CANCELLED.</a:t>
            </a:r>
            <a:endParaRPr sz="1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4107179" cy="93091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950" spc="-10"/>
              <a:t>Preservation</a:t>
            </a:r>
            <a:r>
              <a:rPr dirty="0" sz="2950" spc="10"/>
              <a:t> </a:t>
            </a:r>
            <a:r>
              <a:rPr dirty="0" sz="2950"/>
              <a:t>NSIs</a:t>
            </a:r>
            <a:endParaRPr sz="2950"/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950" spc="5"/>
              <a:t>009-26, 009-32,</a:t>
            </a:r>
            <a:r>
              <a:rPr dirty="0" sz="2950" spc="-114"/>
              <a:t> </a:t>
            </a:r>
            <a:r>
              <a:rPr dirty="0" sz="2950" spc="10"/>
              <a:t>009-124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622045" y="6126405"/>
            <a:ext cx="144780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22045" y="2741156"/>
            <a:ext cx="2456180" cy="2588895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07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37 Change</a:t>
            </a:r>
            <a:r>
              <a:rPr dirty="0" sz="1450" spc="-1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5">
                <a:solidFill>
                  <a:srgbClr val="3F3F3F"/>
                </a:solidFill>
                <a:latin typeface="Trebuchet MS"/>
                <a:cs typeface="Trebuchet MS"/>
              </a:rPr>
              <a:t>Proposals</a:t>
            </a:r>
            <a:endParaRPr sz="145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as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Written:</a:t>
            </a:r>
            <a:r>
              <a:rPr dirty="0" sz="1300" spc="-2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7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44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as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Modified:</a:t>
            </a:r>
            <a:r>
              <a:rPr dirty="0" sz="1300" spc="-4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21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855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Not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Adopted:</a:t>
            </a:r>
            <a:r>
              <a:rPr dirty="0" sz="1300" spc="-7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9</a:t>
            </a:r>
            <a:endParaRPr sz="13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5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5ECBEF"/>
              </a:buClr>
              <a:buFont typeface="Wingdings 3"/>
              <a:buChar char=""/>
            </a:pPr>
            <a:endParaRPr sz="130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009-26: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 1</a:t>
            </a:r>
            <a:endParaRPr sz="145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86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009-32: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24</a:t>
            </a:r>
            <a:endParaRPr sz="145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869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009-124: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12</a:t>
            </a:r>
            <a:endParaRPr sz="1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5709920" cy="47815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950" spc="5"/>
              <a:t>Notable Changes for 009-32 </a:t>
            </a:r>
            <a:r>
              <a:rPr dirty="0" sz="2950" spc="10"/>
              <a:t>FY</a:t>
            </a:r>
            <a:r>
              <a:rPr dirty="0" sz="2950" spc="-135"/>
              <a:t> </a:t>
            </a:r>
            <a:r>
              <a:rPr dirty="0" sz="2950" spc="5"/>
              <a:t>24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622045" y="6126405"/>
            <a:ext cx="144780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22045" y="2740630"/>
            <a:ext cx="6814184" cy="3142615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894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Abrasive blast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media</a:t>
            </a:r>
            <a:r>
              <a:rPr dirty="0" sz="1450" spc="-1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updates</a:t>
            </a:r>
            <a:endParaRPr sz="1450">
              <a:latin typeface="Trebuchet MS"/>
              <a:cs typeface="Trebuchet MS"/>
            </a:endParaRPr>
          </a:p>
          <a:p>
            <a:pPr lvl="1" marL="624840" marR="5080" indent="-235585">
              <a:lnSpc>
                <a:spcPct val="91300"/>
              </a:lnSpc>
              <a:spcBef>
                <a:spcPts val="84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Expanded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allowable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media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for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SSPC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SP-17 of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aluminum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to include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media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qualified  to MIL-A-22262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(excluding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coal slag) in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addition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to aluminum oxide and stainless  steel</a:t>
            </a:r>
            <a:r>
              <a:rPr dirty="0" sz="1300" spc="1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media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69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Content of stainless steel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media</a:t>
            </a:r>
            <a:r>
              <a:rPr dirty="0" sz="1300" spc="5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defined</a:t>
            </a:r>
            <a:endParaRPr sz="1300">
              <a:latin typeface="Trebuchet MS"/>
              <a:cs typeface="Trebuchet MS"/>
            </a:endParaRPr>
          </a:p>
          <a:p>
            <a:pPr lvl="1" marL="624840" indent="-235585">
              <a:lnSpc>
                <a:spcPct val="100000"/>
              </a:lnSpc>
              <a:spcBef>
                <a:spcPts val="690"/>
              </a:spcBef>
              <a:buClr>
                <a:srgbClr val="5ECBEF"/>
              </a:buClr>
              <a:buSzPct val="80769"/>
              <a:buFont typeface="Wingdings 3"/>
              <a:buChar char=""/>
              <a:tabLst>
                <a:tab pos="625475" algn="l"/>
              </a:tabLst>
            </a:pPr>
            <a:r>
              <a:rPr dirty="0" sz="1300">
                <a:solidFill>
                  <a:srgbClr val="3F3F3F"/>
                </a:solidFill>
                <a:latin typeface="Trebuchet MS"/>
                <a:cs typeface="Trebuchet MS"/>
              </a:rPr>
              <a:t>Recycled non-metallic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media can </a:t>
            </a:r>
            <a:r>
              <a:rPr dirty="0" sz="1300" spc="5">
                <a:solidFill>
                  <a:srgbClr val="3F3F3F"/>
                </a:solidFill>
                <a:latin typeface="Trebuchet MS"/>
                <a:cs typeface="Trebuchet MS"/>
              </a:rPr>
              <a:t>be used (CID A-A-60016,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FY23</a:t>
            </a:r>
            <a:r>
              <a:rPr dirty="0" sz="1300" spc="-3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300" spc="10">
                <a:solidFill>
                  <a:srgbClr val="3F3F3F"/>
                </a:solidFill>
                <a:latin typeface="Trebuchet MS"/>
                <a:cs typeface="Trebuchet MS"/>
              </a:rPr>
              <a:t>CH2)</a:t>
            </a:r>
            <a:endParaRPr sz="13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500">
              <a:latin typeface="Trebuchet MS"/>
              <a:cs typeface="Trebuchet MS"/>
            </a:endParaRPr>
          </a:p>
          <a:p>
            <a:pPr marL="295275" marR="234315" indent="-283210">
              <a:lnSpc>
                <a:spcPts val="1600"/>
              </a:lnSpc>
              <a:spcBef>
                <a:spcPts val="118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5">
                <a:solidFill>
                  <a:srgbClr val="3F3F3F"/>
                </a:solidFill>
                <a:latin typeface="Trebuchet MS"/>
                <a:cs typeface="Trebuchet MS"/>
              </a:rPr>
              <a:t>Removal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of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gray color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requirement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for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second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coat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of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MIL-PRF-24647 anti-  corrosive</a:t>
            </a:r>
            <a:r>
              <a:rPr dirty="0" sz="1450" spc="-1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primer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700">
              <a:latin typeface="Trebuchet MS"/>
              <a:cs typeface="Trebuchet MS"/>
            </a:endParaRPr>
          </a:p>
          <a:p>
            <a:pPr marL="295275" marR="439420" indent="-283210">
              <a:lnSpc>
                <a:spcPts val="1610"/>
              </a:lnSpc>
              <a:spcBef>
                <a:spcPts val="110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Allowance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of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MIL-PRF-24635 </a:t>
            </a:r>
            <a:r>
              <a:rPr dirty="0" sz="1450" spc="-30">
                <a:solidFill>
                  <a:srgbClr val="3F3F3F"/>
                </a:solidFill>
                <a:latin typeface="Trebuchet MS"/>
                <a:cs typeface="Trebuchet MS"/>
              </a:rPr>
              <a:t>Type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V/VI </a:t>
            </a:r>
            <a:r>
              <a:rPr dirty="0" sz="1450" spc="5">
                <a:solidFill>
                  <a:srgbClr val="3F3F3F"/>
                </a:solidFill>
                <a:latin typeface="Trebuchet MS"/>
                <a:cs typeface="Trebuchet MS"/>
              </a:rPr>
              <a:t>Polysiloxanes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as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topcoats in </a:t>
            </a:r>
            <a:r>
              <a:rPr dirty="0" sz="1450" spc="-10">
                <a:solidFill>
                  <a:srgbClr val="3F3F3F"/>
                </a:solidFill>
                <a:latin typeface="Trebuchet MS"/>
                <a:cs typeface="Trebuchet MS"/>
              </a:rPr>
              <a:t>Vent 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Plenums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and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Dirty Side Air</a:t>
            </a:r>
            <a:r>
              <a:rPr dirty="0" sz="1450" spc="-14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Intakes</a:t>
            </a:r>
            <a:endParaRPr sz="1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045" y="1574545"/>
            <a:ext cx="5907405" cy="478155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950" spc="5"/>
              <a:t>Notable Changes for 009-124 </a:t>
            </a:r>
            <a:r>
              <a:rPr dirty="0" sz="2950" spc="10"/>
              <a:t>FY</a:t>
            </a:r>
            <a:r>
              <a:rPr dirty="0" sz="2950" spc="-130"/>
              <a:t> </a:t>
            </a:r>
            <a:r>
              <a:rPr dirty="0" sz="2950" spc="5"/>
              <a:t>24</a:t>
            </a:r>
            <a:endParaRPr sz="2950"/>
          </a:p>
        </p:txBody>
      </p:sp>
      <p:sp>
        <p:nvSpPr>
          <p:cNvPr id="4" name="object 4"/>
          <p:cNvSpPr txBox="1"/>
          <p:nvPr/>
        </p:nvSpPr>
        <p:spPr>
          <a:xfrm>
            <a:off x="622045" y="6126405"/>
            <a:ext cx="1447800" cy="13525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Distribution A: </a:t>
            </a:r>
            <a:r>
              <a:rPr dirty="0" sz="750" spc="-5">
                <a:solidFill>
                  <a:srgbClr val="898989"/>
                </a:solidFill>
                <a:latin typeface="Trebuchet MS"/>
                <a:cs typeface="Trebuchet MS"/>
              </a:rPr>
              <a:t>For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Public</a:t>
            </a:r>
            <a:r>
              <a:rPr dirty="0" sz="750" spc="25">
                <a:solidFill>
                  <a:srgbClr val="898989"/>
                </a:solidFill>
                <a:latin typeface="Trebuchet MS"/>
                <a:cs typeface="Trebuchet MS"/>
              </a:rPr>
              <a:t> </a:t>
            </a:r>
            <a:r>
              <a:rPr dirty="0" sz="750" spc="-10">
                <a:solidFill>
                  <a:srgbClr val="898989"/>
                </a:solidFill>
                <a:latin typeface="Trebuchet MS"/>
                <a:cs typeface="Trebuchet MS"/>
              </a:rPr>
              <a:t>Release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47776" y="2985770"/>
            <a:ext cx="6625590" cy="18034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95275" indent="-283210">
              <a:lnSpc>
                <a:spcPct val="100000"/>
              </a:lnSpc>
              <a:spcBef>
                <a:spcPts val="135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Clarified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the amount of companion panels required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during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TSN</a:t>
            </a:r>
            <a:r>
              <a:rPr dirty="0" sz="1450" spc="-11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application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700">
              <a:latin typeface="Trebuchet MS"/>
              <a:cs typeface="Trebuchet MS"/>
            </a:endParaRPr>
          </a:p>
          <a:p>
            <a:pPr marL="295275" marR="5080" indent="-283210">
              <a:lnSpc>
                <a:spcPct val="102400"/>
              </a:lnSpc>
              <a:spcBef>
                <a:spcPts val="146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Changing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TSN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thickness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requirement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from a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maximum value to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a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minimum  value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in </a:t>
            </a:r>
            <a:r>
              <a:rPr dirty="0" sz="1450" spc="-25">
                <a:solidFill>
                  <a:srgbClr val="3F3F3F"/>
                </a:solidFill>
                <a:latin typeface="Trebuchet MS"/>
                <a:cs typeface="Trebuchet MS"/>
              </a:rPr>
              <a:t>Table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One,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Line</a:t>
            </a:r>
            <a:r>
              <a:rPr dirty="0" sz="1450" spc="-25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3</a:t>
            </a:r>
            <a:endParaRPr sz="14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5ECBEF"/>
              </a:buClr>
              <a:buFont typeface="Wingdings 3"/>
              <a:buChar char=""/>
            </a:pPr>
            <a:endParaRPr sz="170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1500"/>
              </a:spcBef>
              <a:buClr>
                <a:srgbClr val="5ECBEF"/>
              </a:buClr>
              <a:buSzPct val="79310"/>
              <a:buFont typeface="Wingdings 3"/>
              <a:buChar char=""/>
              <a:tabLst>
                <a:tab pos="295275" algn="l"/>
                <a:tab pos="295910" algn="l"/>
              </a:tabLst>
            </a:pP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Increased allowable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TSN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repair area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using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hand </a:t>
            </a:r>
            <a:r>
              <a:rPr dirty="0" sz="1450" spc="10">
                <a:solidFill>
                  <a:srgbClr val="3F3F3F"/>
                </a:solidFill>
                <a:latin typeface="Trebuchet MS"/>
                <a:cs typeface="Trebuchet MS"/>
              </a:rPr>
              <a:t>spray without </a:t>
            </a:r>
            <a:r>
              <a:rPr dirty="0" sz="1450" spc="20">
                <a:solidFill>
                  <a:srgbClr val="3F3F3F"/>
                </a:solidFill>
                <a:latin typeface="Trebuchet MS"/>
                <a:cs typeface="Trebuchet MS"/>
              </a:rPr>
              <a:t>a</a:t>
            </a:r>
            <a:r>
              <a:rPr dirty="0" sz="1450" spc="-110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50" spc="15">
                <a:solidFill>
                  <a:srgbClr val="3F3F3F"/>
                </a:solidFill>
                <a:latin typeface="Trebuchet MS"/>
                <a:cs typeface="Trebuchet MS"/>
              </a:rPr>
              <a:t>DFS</a:t>
            </a:r>
            <a:endParaRPr sz="1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045" y="4227829"/>
            <a:ext cx="4719320" cy="528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>
                <a:solidFill>
                  <a:srgbClr val="5ECBEF"/>
                </a:solidFill>
                <a:latin typeface="Trebuchet MS"/>
                <a:cs typeface="Trebuchet MS"/>
              </a:rPr>
              <a:t>Looking to SSRAC in</a:t>
            </a:r>
            <a:r>
              <a:rPr dirty="0" sz="3300" spc="-95">
                <a:solidFill>
                  <a:srgbClr val="5ECBEF"/>
                </a:solidFill>
                <a:latin typeface="Trebuchet MS"/>
                <a:cs typeface="Trebuchet MS"/>
              </a:rPr>
              <a:t> </a:t>
            </a:r>
            <a:r>
              <a:rPr dirty="0" sz="3300" spc="-5">
                <a:solidFill>
                  <a:srgbClr val="5ECBEF"/>
                </a:solidFill>
                <a:latin typeface="Trebuchet MS"/>
                <a:cs typeface="Trebuchet MS"/>
              </a:rPr>
              <a:t>2023</a:t>
            </a:r>
            <a:endParaRPr sz="33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dirty="0" spc="-5"/>
              <a:t>9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ECDE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kylee.fazende</dc:creator>
  <dc:title>Microsoft PowerPoint - NSRP SSRAC 2022 UPdate</dc:title>
  <dcterms:created xsi:type="dcterms:W3CDTF">2022-09-09T14:20:43Z</dcterms:created>
  <dcterms:modified xsi:type="dcterms:W3CDTF">2022-09-09T14:20:43Z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2022-09-09T00:00:00Z</vt:filetime>
  </property>
</Properties>
</file>