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9" r:id="rId1"/>
    <p:sldMasterId id="2147484678" r:id="rId2"/>
    <p:sldMasterId id="2147484690" r:id="rId3"/>
    <p:sldMasterId id="2147484702" r:id="rId4"/>
    <p:sldMasterId id="2147484714" r:id="rId5"/>
    <p:sldMasterId id="2147484726" r:id="rId6"/>
    <p:sldMasterId id="2147484738" r:id="rId7"/>
  </p:sldMasterIdLst>
  <p:notesMasterIdLst>
    <p:notesMasterId r:id="rId36"/>
  </p:notesMasterIdLst>
  <p:handoutMasterIdLst>
    <p:handoutMasterId r:id="rId37"/>
  </p:handoutMasterIdLst>
  <p:sldIdLst>
    <p:sldId id="1076" r:id="rId8"/>
    <p:sldId id="1077" r:id="rId9"/>
    <p:sldId id="1079" r:id="rId10"/>
    <p:sldId id="1080" r:id="rId11"/>
    <p:sldId id="1082" r:id="rId12"/>
    <p:sldId id="1083" r:id="rId13"/>
    <p:sldId id="1084" r:id="rId14"/>
    <p:sldId id="1085" r:id="rId15"/>
    <p:sldId id="1086" r:id="rId16"/>
    <p:sldId id="1087" r:id="rId17"/>
    <p:sldId id="1095" r:id="rId18"/>
    <p:sldId id="1089" r:id="rId19"/>
    <p:sldId id="1093" r:id="rId20"/>
    <p:sldId id="1094" r:id="rId21"/>
    <p:sldId id="1097" r:id="rId22"/>
    <p:sldId id="1096" r:id="rId23"/>
    <p:sldId id="1098" r:id="rId24"/>
    <p:sldId id="1099" r:id="rId25"/>
    <p:sldId id="1106" r:id="rId26"/>
    <p:sldId id="1107" r:id="rId27"/>
    <p:sldId id="1058" r:id="rId28"/>
    <p:sldId id="1059" r:id="rId29"/>
    <p:sldId id="1063" r:id="rId30"/>
    <p:sldId id="1064" r:id="rId31"/>
    <p:sldId id="1065" r:id="rId32"/>
    <p:sldId id="1072" r:id="rId33"/>
    <p:sldId id="1073" r:id="rId34"/>
    <p:sldId id="1074" r:id="rId35"/>
  </p:sldIdLst>
  <p:sldSz cx="9144000" cy="6858000" type="screen4x3"/>
  <p:notesSz cx="7023100" cy="93091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1200" b="1" kern="1200">
        <a:solidFill>
          <a:srgbClr val="000000"/>
        </a:solidFill>
        <a:latin typeface="Arial" pitchFamily="34" charset="0"/>
        <a:ea typeface="+mn-ea"/>
        <a:cs typeface="+mn-cs"/>
      </a:defRPr>
    </a:lvl1pPr>
    <a:lvl2pPr marL="457200" algn="l" rtl="0" eaLnBrk="0" fontAlgn="base" hangingPunct="0">
      <a:spcBef>
        <a:spcPct val="0"/>
      </a:spcBef>
      <a:spcAft>
        <a:spcPct val="0"/>
      </a:spcAft>
      <a:defRPr sz="1200" b="1" kern="1200">
        <a:solidFill>
          <a:srgbClr val="000000"/>
        </a:solidFill>
        <a:latin typeface="Arial" pitchFamily="34" charset="0"/>
        <a:ea typeface="+mn-ea"/>
        <a:cs typeface="+mn-cs"/>
      </a:defRPr>
    </a:lvl2pPr>
    <a:lvl3pPr marL="914400" algn="l" rtl="0" eaLnBrk="0" fontAlgn="base" hangingPunct="0">
      <a:spcBef>
        <a:spcPct val="0"/>
      </a:spcBef>
      <a:spcAft>
        <a:spcPct val="0"/>
      </a:spcAft>
      <a:defRPr sz="1200" b="1" kern="1200">
        <a:solidFill>
          <a:srgbClr val="000000"/>
        </a:solidFill>
        <a:latin typeface="Arial" pitchFamily="34" charset="0"/>
        <a:ea typeface="+mn-ea"/>
        <a:cs typeface="+mn-cs"/>
      </a:defRPr>
    </a:lvl3pPr>
    <a:lvl4pPr marL="1371600" algn="l" rtl="0" eaLnBrk="0" fontAlgn="base" hangingPunct="0">
      <a:spcBef>
        <a:spcPct val="0"/>
      </a:spcBef>
      <a:spcAft>
        <a:spcPct val="0"/>
      </a:spcAft>
      <a:defRPr sz="1200" b="1" kern="1200">
        <a:solidFill>
          <a:srgbClr val="000000"/>
        </a:solidFill>
        <a:latin typeface="Arial" pitchFamily="34" charset="0"/>
        <a:ea typeface="+mn-ea"/>
        <a:cs typeface="+mn-cs"/>
      </a:defRPr>
    </a:lvl4pPr>
    <a:lvl5pPr marL="1828800" algn="l" rtl="0" eaLnBrk="0" fontAlgn="base" hangingPunct="0">
      <a:spcBef>
        <a:spcPct val="0"/>
      </a:spcBef>
      <a:spcAft>
        <a:spcPct val="0"/>
      </a:spcAft>
      <a:defRPr sz="1200" b="1" kern="1200">
        <a:solidFill>
          <a:srgbClr val="000000"/>
        </a:solidFill>
        <a:latin typeface="Arial" pitchFamily="34" charset="0"/>
        <a:ea typeface="+mn-ea"/>
        <a:cs typeface="+mn-cs"/>
      </a:defRPr>
    </a:lvl5pPr>
    <a:lvl6pPr marL="2286000" algn="l" defTabSz="914400" rtl="0" eaLnBrk="1" latinLnBrk="0" hangingPunct="1">
      <a:defRPr sz="1200" b="1" kern="1200">
        <a:solidFill>
          <a:srgbClr val="000000"/>
        </a:solidFill>
        <a:latin typeface="Arial" pitchFamily="34" charset="0"/>
        <a:ea typeface="+mn-ea"/>
        <a:cs typeface="+mn-cs"/>
      </a:defRPr>
    </a:lvl6pPr>
    <a:lvl7pPr marL="2743200" algn="l" defTabSz="914400" rtl="0" eaLnBrk="1" latinLnBrk="0" hangingPunct="1">
      <a:defRPr sz="1200" b="1" kern="1200">
        <a:solidFill>
          <a:srgbClr val="000000"/>
        </a:solidFill>
        <a:latin typeface="Arial" pitchFamily="34" charset="0"/>
        <a:ea typeface="+mn-ea"/>
        <a:cs typeface="+mn-cs"/>
      </a:defRPr>
    </a:lvl7pPr>
    <a:lvl8pPr marL="3200400" algn="l" defTabSz="914400" rtl="0" eaLnBrk="1" latinLnBrk="0" hangingPunct="1">
      <a:defRPr sz="1200" b="1" kern="1200">
        <a:solidFill>
          <a:srgbClr val="000000"/>
        </a:solidFill>
        <a:latin typeface="Arial" pitchFamily="34" charset="0"/>
        <a:ea typeface="+mn-ea"/>
        <a:cs typeface="+mn-cs"/>
      </a:defRPr>
    </a:lvl8pPr>
    <a:lvl9pPr marL="3657600" algn="l" defTabSz="914400" rtl="0" eaLnBrk="1" latinLnBrk="0" hangingPunct="1">
      <a:defRPr sz="1200" b="1" kern="1200">
        <a:solidFill>
          <a:srgbClr val="000000"/>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33FF"/>
    <a:srgbClr val="000000"/>
    <a:srgbClr val="FFFFFF"/>
    <a:srgbClr val="FFFFCC"/>
    <a:srgbClr val="DDDDDD"/>
    <a:srgbClr val="0000CC"/>
    <a:srgbClr val="000066"/>
    <a:srgbClr val="808080"/>
    <a:srgbClr val="66FF66"/>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28" autoAdjust="0"/>
    <p:restoredTop sz="91867" autoAdjust="0"/>
  </p:normalViewPr>
  <p:slideViewPr>
    <p:cSldViewPr>
      <p:cViewPr>
        <p:scale>
          <a:sx n="100" d="100"/>
          <a:sy n="100" d="100"/>
        </p:scale>
        <p:origin x="1704" y="5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title>
      <c:tx>
        <c:rich>
          <a:bodyPr/>
          <a:lstStyle/>
          <a:p>
            <a:pPr>
              <a:defRPr sz="2400">
                <a:solidFill>
                  <a:srgbClr val="000066"/>
                </a:solidFill>
                <a:latin typeface="Times New Roman" panose="02020603050405020304" pitchFamily="18" charset="0"/>
                <a:cs typeface="Times New Roman" panose="02020603050405020304" pitchFamily="18" charset="0"/>
              </a:defRPr>
            </a:pPr>
            <a:r>
              <a:rPr lang="en-US" dirty="0" smtClean="0"/>
              <a:t>Hull/Preservation </a:t>
            </a:r>
            <a:r>
              <a:rPr lang="en-US" dirty="0"/>
              <a:t>Subcommittee Action</a:t>
            </a:r>
          </a:p>
        </c:rich>
      </c:tx>
      <c:layout/>
      <c:overlay val="0"/>
    </c:title>
    <c:autoTitleDeleted val="0"/>
    <c:plotArea>
      <c:layout/>
      <c:pieChart>
        <c:varyColors val="1"/>
        <c:dLbls>
          <c:showLegendKey val="0"/>
          <c:showVal val="0"/>
          <c:showCatName val="1"/>
          <c:showSerName val="0"/>
          <c:showPercent val="1"/>
          <c:showBubbleSize val="0"/>
          <c:showLeaderLines val="0"/>
        </c:dLbls>
        <c:firstSliceAng val="0"/>
      </c:pieChart>
    </c:plotArea>
    <c:plotVisOnly val="1"/>
    <c:dispBlanksAs val="gap"/>
    <c:showDLblsOverMax val="0"/>
  </c:chart>
  <c:txPr>
    <a:bodyPr/>
    <a:lstStyle/>
    <a:p>
      <a:pPr>
        <a:defRPr sz="1800"/>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794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idx="2"/>
          </p:nvPr>
        </p:nvSpPr>
        <p:spPr bwMode="auto">
          <a:xfrm>
            <a:off x="1192213" y="704850"/>
            <a:ext cx="4641850" cy="3481388"/>
          </a:xfrm>
          <a:prstGeom prst="rect">
            <a:avLst/>
          </a:prstGeom>
          <a:noFill/>
          <a:ln w="12699">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1" name="Rectangle 3"/>
          <p:cNvSpPr>
            <a:spLocks noGrp="1" noChangeArrowheads="1"/>
          </p:cNvSpPr>
          <p:nvPr>
            <p:ph type="body" sz="quarter" idx="3"/>
          </p:nvPr>
        </p:nvSpPr>
        <p:spPr bwMode="auto">
          <a:xfrm>
            <a:off x="940377" y="4420591"/>
            <a:ext cx="5142348" cy="4189711"/>
          </a:xfrm>
          <a:prstGeom prst="rect">
            <a:avLst/>
          </a:prstGeom>
          <a:noFill/>
          <a:ln w="12699">
            <a:noFill/>
            <a:miter lim="800000"/>
            <a:headEnd/>
            <a:tailEnd/>
          </a:ln>
          <a:effectLst/>
        </p:spPr>
        <p:txBody>
          <a:bodyPr vert="horz" wrap="square" lIns="91460" tIns="44925" rIns="91460" bIns="4492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extLst>
      <p:ext uri="{BB962C8B-B14F-4D97-AF65-F5344CB8AC3E}">
        <p14:creationId xmlns:p14="http://schemas.microsoft.com/office/powerpoint/2010/main" val="26163592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894411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3B28DB-9684-4DA7-8958-5A4330EA6E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149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3B28DB-9684-4DA7-8958-5A4330EA6E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69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3B28DB-9684-4DA7-8958-5A4330EA6E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853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3B28DB-9684-4DA7-8958-5A4330EA6E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5575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7306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38915" name="Rectangle 3"/>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38916" name="Rectangle 4"/>
          <p:cNvSpPr>
            <a:spLocks noGrp="1" noChangeArrowheads="1"/>
          </p:cNvSpPr>
          <p:nvPr>
            <p:ph type="subTitle" idx="1"/>
          </p:nvPr>
        </p:nvSpPr>
        <p:spPr>
          <a:xfrm>
            <a:off x="1447800" y="3886200"/>
            <a:ext cx="6400800" cy="1752600"/>
          </a:xfrm>
        </p:spPr>
        <p:txBody>
          <a:bodyPr/>
          <a:lstStyle>
            <a:lvl1pPr marL="0" indent="0" algn="ctr">
              <a:buFont typeface="Monotype Sorts" pitchFamily="2" charset="2"/>
              <a:buNone/>
              <a:defRPr/>
            </a:lvl1pPr>
          </a:lstStyle>
          <a:p>
            <a:r>
              <a:rPr lang="en-US"/>
              <a:t>Click to edit Master subtitle style</a:t>
            </a:r>
          </a:p>
        </p:txBody>
      </p:sp>
      <p:sp>
        <p:nvSpPr>
          <p:cNvPr id="6" name="Rectangle 5"/>
          <p:cNvSpPr>
            <a:spLocks noGrp="1" noChangeArrowheads="1"/>
          </p:cNvSpPr>
          <p:nvPr>
            <p:ph type="dt" sz="half" idx="10"/>
          </p:nvPr>
        </p:nvSpPr>
        <p:spPr/>
        <p:txBody>
          <a:bodyPr/>
          <a:lstStyle>
            <a:lvl1pPr>
              <a:defRPr>
                <a:solidFill>
                  <a:srgbClr val="CCECFF"/>
                </a:solidFill>
              </a:defRPr>
            </a:lvl1pPr>
          </a:lstStyle>
          <a:p>
            <a:pPr>
              <a:defRPr/>
            </a:pPr>
            <a:endParaRPr lang="en-US" dirty="0"/>
          </a:p>
        </p:txBody>
      </p:sp>
      <p:sp>
        <p:nvSpPr>
          <p:cNvPr id="7" name="Rectangle 6"/>
          <p:cNvSpPr>
            <a:spLocks noGrp="1" noChangeArrowheads="1"/>
          </p:cNvSpPr>
          <p:nvPr>
            <p:ph type="ftr" sz="quarter" idx="11"/>
          </p:nvPr>
        </p:nvSpPr>
        <p:spPr>
          <a:xfrm>
            <a:off x="3124200" y="6248400"/>
            <a:ext cx="2895600" cy="457200"/>
          </a:xfrm>
        </p:spPr>
        <p:txBody>
          <a:bodyPr/>
          <a:lstStyle>
            <a:lvl1pPr>
              <a:defRPr b="0">
                <a:solidFill>
                  <a:srgbClr val="CCECFF"/>
                </a:solidFill>
              </a:defRPr>
            </a:lvl1pPr>
          </a:lstStyle>
          <a:p>
            <a:pPr>
              <a:defRPr/>
            </a:pPr>
            <a:r>
              <a:rPr lang="en-US" dirty="0"/>
              <a:t>CONFIDENTIAL BUSINESS INFORMATION</a:t>
            </a:r>
          </a:p>
        </p:txBody>
      </p:sp>
      <p:sp>
        <p:nvSpPr>
          <p:cNvPr id="8" name="Slide Number Placeholder 7"/>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0">
                <a:solidFill>
                  <a:srgbClr val="CCECFF"/>
                </a:solidFill>
                <a:latin typeface="Times New Roman" pitchFamily="18" charset="0"/>
              </a:defRPr>
            </a:lvl1pPr>
          </a:lstStyle>
          <a:p>
            <a:pPr>
              <a:defRPr/>
            </a:pPr>
            <a:fld id="{E973551E-6133-4BE7-A0DA-A6B27663086E}" type="slidenum">
              <a:rPr lang="en-US"/>
              <a:pPr>
                <a:defRPr/>
              </a:pPr>
              <a:t>‹#›</a:t>
            </a:fld>
            <a:endParaRPr lang="en-US" dirty="0"/>
          </a:p>
        </p:txBody>
      </p:sp>
    </p:spTree>
    <p:extLst>
      <p:ext uri="{BB962C8B-B14F-4D97-AF65-F5344CB8AC3E}">
        <p14:creationId xmlns:p14="http://schemas.microsoft.com/office/powerpoint/2010/main" val="206557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fld id="{D626BFCE-D3FF-4C7F-8078-EBAD383713EF}" type="slidenum">
              <a:rPr lang="en-US"/>
              <a:pPr>
                <a:defRPr/>
              </a:pPr>
              <a:t>‹#›</a:t>
            </a:fld>
            <a:endParaRPr lang="en-US" dirty="0"/>
          </a:p>
        </p:txBody>
      </p:sp>
    </p:spTree>
    <p:extLst>
      <p:ext uri="{BB962C8B-B14F-4D97-AF65-F5344CB8AC3E}">
        <p14:creationId xmlns:p14="http://schemas.microsoft.com/office/powerpoint/2010/main" val="708486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fld id="{63074D12-FAA8-430F-B8C3-22A71F3E4B59}" type="slidenum">
              <a:rPr lang="en-US"/>
              <a:pPr>
                <a:defRPr/>
              </a:pPr>
              <a:t>‹#›</a:t>
            </a:fld>
            <a:endParaRPr lang="en-US" dirty="0"/>
          </a:p>
        </p:txBody>
      </p:sp>
    </p:spTree>
    <p:extLst>
      <p:ext uri="{BB962C8B-B14F-4D97-AF65-F5344CB8AC3E}">
        <p14:creationId xmlns:p14="http://schemas.microsoft.com/office/powerpoint/2010/main" val="2045024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AF583D3-0EEC-4FE9-8A52-783632CC26C2}" type="datetimeFigureOut">
              <a:rPr lang="en-US" smtClean="0"/>
              <a:t>8/29/2022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1F9A53-3838-4C01-9A16-CD095D4A9F1A}" type="slidenum">
              <a:rPr lang="en-US" smtClean="0"/>
              <a:t>‹#›</a:t>
            </a:fld>
            <a:endParaRPr lang="en-US" dirty="0"/>
          </a:p>
        </p:txBody>
      </p:sp>
    </p:spTree>
    <p:extLst>
      <p:ext uri="{BB962C8B-B14F-4D97-AF65-F5344CB8AC3E}">
        <p14:creationId xmlns:p14="http://schemas.microsoft.com/office/powerpoint/2010/main" val="1625945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F583D3-0EEC-4FE9-8A52-783632CC26C2}" type="datetimeFigureOut">
              <a:rPr lang="en-US" smtClean="0"/>
              <a:t>8/29/2022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1F9A53-3838-4C01-9A16-CD095D4A9F1A}" type="slidenum">
              <a:rPr lang="en-US" smtClean="0"/>
              <a:t>‹#›</a:t>
            </a:fld>
            <a:endParaRPr lang="en-US" dirty="0"/>
          </a:p>
        </p:txBody>
      </p:sp>
    </p:spTree>
    <p:extLst>
      <p:ext uri="{BB962C8B-B14F-4D97-AF65-F5344CB8AC3E}">
        <p14:creationId xmlns:p14="http://schemas.microsoft.com/office/powerpoint/2010/main" val="3960941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AF583D3-0EEC-4FE9-8A52-783632CC26C2}" type="datetimeFigureOut">
              <a:rPr lang="en-US" smtClean="0"/>
              <a:t>8/29/2022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1F9A53-3838-4C01-9A16-CD095D4A9F1A}" type="slidenum">
              <a:rPr lang="en-US" smtClean="0"/>
              <a:t>‹#›</a:t>
            </a:fld>
            <a:endParaRPr lang="en-US" dirty="0"/>
          </a:p>
        </p:txBody>
      </p:sp>
    </p:spTree>
    <p:extLst>
      <p:ext uri="{BB962C8B-B14F-4D97-AF65-F5344CB8AC3E}">
        <p14:creationId xmlns:p14="http://schemas.microsoft.com/office/powerpoint/2010/main" val="1420437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AF583D3-0EEC-4FE9-8A52-783632CC26C2}" type="datetimeFigureOut">
              <a:rPr lang="en-US" smtClean="0"/>
              <a:t>8/29/2022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C1F9A53-3838-4C01-9A16-CD095D4A9F1A}" type="slidenum">
              <a:rPr lang="en-US" smtClean="0"/>
              <a:t>‹#›</a:t>
            </a:fld>
            <a:endParaRPr lang="en-US" dirty="0"/>
          </a:p>
        </p:txBody>
      </p:sp>
    </p:spTree>
    <p:extLst>
      <p:ext uri="{BB962C8B-B14F-4D97-AF65-F5344CB8AC3E}">
        <p14:creationId xmlns:p14="http://schemas.microsoft.com/office/powerpoint/2010/main" val="3140869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AF583D3-0EEC-4FE9-8A52-783632CC26C2}" type="datetimeFigureOut">
              <a:rPr lang="en-US" smtClean="0"/>
              <a:t>8/29/2022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C1F9A53-3838-4C01-9A16-CD095D4A9F1A}" type="slidenum">
              <a:rPr lang="en-US" smtClean="0"/>
              <a:t>‹#›</a:t>
            </a:fld>
            <a:endParaRPr lang="en-US" dirty="0"/>
          </a:p>
        </p:txBody>
      </p:sp>
    </p:spTree>
    <p:extLst>
      <p:ext uri="{BB962C8B-B14F-4D97-AF65-F5344CB8AC3E}">
        <p14:creationId xmlns:p14="http://schemas.microsoft.com/office/powerpoint/2010/main" val="28778162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AF583D3-0EEC-4FE9-8A52-783632CC26C2}" type="datetimeFigureOut">
              <a:rPr lang="en-US" smtClean="0"/>
              <a:t>8/29/2022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C1F9A53-3838-4C01-9A16-CD095D4A9F1A}" type="slidenum">
              <a:rPr lang="en-US" smtClean="0"/>
              <a:t>‹#›</a:t>
            </a:fld>
            <a:endParaRPr lang="en-US" dirty="0"/>
          </a:p>
        </p:txBody>
      </p:sp>
    </p:spTree>
    <p:extLst>
      <p:ext uri="{BB962C8B-B14F-4D97-AF65-F5344CB8AC3E}">
        <p14:creationId xmlns:p14="http://schemas.microsoft.com/office/powerpoint/2010/main" val="2792849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F583D3-0EEC-4FE9-8A52-783632CC26C2}" type="datetimeFigureOut">
              <a:rPr lang="en-US" smtClean="0"/>
              <a:t>8/29/2022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C1F9A53-3838-4C01-9A16-CD095D4A9F1A}" type="slidenum">
              <a:rPr lang="en-US" smtClean="0"/>
              <a:t>‹#›</a:t>
            </a:fld>
            <a:endParaRPr lang="en-US" dirty="0"/>
          </a:p>
        </p:txBody>
      </p:sp>
    </p:spTree>
    <p:extLst>
      <p:ext uri="{BB962C8B-B14F-4D97-AF65-F5344CB8AC3E}">
        <p14:creationId xmlns:p14="http://schemas.microsoft.com/office/powerpoint/2010/main" val="30932999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AF583D3-0EEC-4FE9-8A52-783632CC26C2}" type="datetimeFigureOut">
              <a:rPr lang="en-US" smtClean="0"/>
              <a:t>8/29/2022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C1F9A53-3838-4C01-9A16-CD095D4A9F1A}" type="slidenum">
              <a:rPr lang="en-US" smtClean="0"/>
              <a:t>‹#›</a:t>
            </a:fld>
            <a:endParaRPr lang="en-US" dirty="0"/>
          </a:p>
        </p:txBody>
      </p:sp>
    </p:spTree>
    <p:extLst>
      <p:ext uri="{BB962C8B-B14F-4D97-AF65-F5344CB8AC3E}">
        <p14:creationId xmlns:p14="http://schemas.microsoft.com/office/powerpoint/2010/main" val="4147613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fld id="{A65F0D23-EA4E-4ABB-9F7B-A31EFE86C4F2}" type="slidenum">
              <a:rPr lang="en-US"/>
              <a:pPr>
                <a:defRPr/>
              </a:pPr>
              <a:t>‹#›</a:t>
            </a:fld>
            <a:endParaRPr lang="en-US" dirty="0"/>
          </a:p>
        </p:txBody>
      </p:sp>
    </p:spTree>
    <p:extLst>
      <p:ext uri="{BB962C8B-B14F-4D97-AF65-F5344CB8AC3E}">
        <p14:creationId xmlns:p14="http://schemas.microsoft.com/office/powerpoint/2010/main" val="2167124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AF583D3-0EEC-4FE9-8A52-783632CC26C2}" type="datetimeFigureOut">
              <a:rPr lang="en-US" smtClean="0"/>
              <a:t>8/29/2022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C1F9A53-3838-4C01-9A16-CD095D4A9F1A}" type="slidenum">
              <a:rPr lang="en-US" smtClean="0"/>
              <a:t>‹#›</a:t>
            </a:fld>
            <a:endParaRPr lang="en-US" dirty="0"/>
          </a:p>
        </p:txBody>
      </p:sp>
    </p:spTree>
    <p:extLst>
      <p:ext uri="{BB962C8B-B14F-4D97-AF65-F5344CB8AC3E}">
        <p14:creationId xmlns:p14="http://schemas.microsoft.com/office/powerpoint/2010/main" val="1871332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F583D3-0EEC-4FE9-8A52-783632CC26C2}" type="datetimeFigureOut">
              <a:rPr lang="en-US" smtClean="0"/>
              <a:t>8/29/2022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1F9A53-3838-4C01-9A16-CD095D4A9F1A}" type="slidenum">
              <a:rPr lang="en-US" smtClean="0"/>
              <a:t>‹#›</a:t>
            </a:fld>
            <a:endParaRPr lang="en-US" dirty="0"/>
          </a:p>
        </p:txBody>
      </p:sp>
    </p:spTree>
    <p:extLst>
      <p:ext uri="{BB962C8B-B14F-4D97-AF65-F5344CB8AC3E}">
        <p14:creationId xmlns:p14="http://schemas.microsoft.com/office/powerpoint/2010/main" val="268336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F583D3-0EEC-4FE9-8A52-783632CC26C2}" type="datetimeFigureOut">
              <a:rPr lang="en-US" smtClean="0"/>
              <a:t>8/29/2022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1F9A53-3838-4C01-9A16-CD095D4A9F1A}" type="slidenum">
              <a:rPr lang="en-US" smtClean="0"/>
              <a:t>‹#›</a:t>
            </a:fld>
            <a:endParaRPr lang="en-US" dirty="0"/>
          </a:p>
        </p:txBody>
      </p:sp>
    </p:spTree>
    <p:extLst>
      <p:ext uri="{BB962C8B-B14F-4D97-AF65-F5344CB8AC3E}">
        <p14:creationId xmlns:p14="http://schemas.microsoft.com/office/powerpoint/2010/main" val="3487157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110D827-C787-4518-9D20-D7777C997F86}" type="datetimeFigureOut">
              <a:rPr lang="en-US" smtClean="0"/>
              <a:t>8/29/2022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4F8A7A-F256-455D-887A-F990DD5786FE}" type="slidenum">
              <a:rPr lang="en-US" smtClean="0"/>
              <a:t>‹#›</a:t>
            </a:fld>
            <a:endParaRPr lang="en-US" dirty="0"/>
          </a:p>
        </p:txBody>
      </p:sp>
    </p:spTree>
    <p:extLst>
      <p:ext uri="{BB962C8B-B14F-4D97-AF65-F5344CB8AC3E}">
        <p14:creationId xmlns:p14="http://schemas.microsoft.com/office/powerpoint/2010/main" val="22617759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110D827-C787-4518-9D20-D7777C997F86}" type="datetimeFigureOut">
              <a:rPr lang="en-US" smtClean="0"/>
              <a:t>8/29/2022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4F8A7A-F256-455D-887A-F990DD5786FE}" type="slidenum">
              <a:rPr lang="en-US" smtClean="0"/>
              <a:t>‹#›</a:t>
            </a:fld>
            <a:endParaRPr lang="en-US" dirty="0"/>
          </a:p>
        </p:txBody>
      </p:sp>
    </p:spTree>
    <p:extLst>
      <p:ext uri="{BB962C8B-B14F-4D97-AF65-F5344CB8AC3E}">
        <p14:creationId xmlns:p14="http://schemas.microsoft.com/office/powerpoint/2010/main" val="2633439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10D827-C787-4518-9D20-D7777C997F86}" type="datetimeFigureOut">
              <a:rPr lang="en-US" smtClean="0"/>
              <a:t>8/29/2022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4F8A7A-F256-455D-887A-F990DD5786FE}" type="slidenum">
              <a:rPr lang="en-US" smtClean="0"/>
              <a:t>‹#›</a:t>
            </a:fld>
            <a:endParaRPr lang="en-US" dirty="0"/>
          </a:p>
        </p:txBody>
      </p:sp>
    </p:spTree>
    <p:extLst>
      <p:ext uri="{BB962C8B-B14F-4D97-AF65-F5344CB8AC3E}">
        <p14:creationId xmlns:p14="http://schemas.microsoft.com/office/powerpoint/2010/main" val="8131277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110D827-C787-4518-9D20-D7777C997F86}" type="datetimeFigureOut">
              <a:rPr lang="en-US" smtClean="0"/>
              <a:t>8/29/2022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4F8A7A-F256-455D-887A-F990DD5786FE}" type="slidenum">
              <a:rPr lang="en-US" smtClean="0"/>
              <a:t>‹#›</a:t>
            </a:fld>
            <a:endParaRPr lang="en-US" dirty="0"/>
          </a:p>
        </p:txBody>
      </p:sp>
    </p:spTree>
    <p:extLst>
      <p:ext uri="{BB962C8B-B14F-4D97-AF65-F5344CB8AC3E}">
        <p14:creationId xmlns:p14="http://schemas.microsoft.com/office/powerpoint/2010/main" val="1408123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110D827-C787-4518-9D20-D7777C997F86}" type="datetimeFigureOut">
              <a:rPr lang="en-US" smtClean="0"/>
              <a:t>8/29/2022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34F8A7A-F256-455D-887A-F990DD5786FE}" type="slidenum">
              <a:rPr lang="en-US" smtClean="0"/>
              <a:t>‹#›</a:t>
            </a:fld>
            <a:endParaRPr lang="en-US" dirty="0"/>
          </a:p>
        </p:txBody>
      </p:sp>
    </p:spTree>
    <p:extLst>
      <p:ext uri="{BB962C8B-B14F-4D97-AF65-F5344CB8AC3E}">
        <p14:creationId xmlns:p14="http://schemas.microsoft.com/office/powerpoint/2010/main" val="22863203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110D827-C787-4518-9D20-D7777C997F86}" type="datetimeFigureOut">
              <a:rPr lang="en-US" smtClean="0"/>
              <a:t>8/29/2022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34F8A7A-F256-455D-887A-F990DD5786FE}" type="slidenum">
              <a:rPr lang="en-US" smtClean="0"/>
              <a:t>‹#›</a:t>
            </a:fld>
            <a:endParaRPr lang="en-US" dirty="0"/>
          </a:p>
        </p:txBody>
      </p:sp>
    </p:spTree>
    <p:extLst>
      <p:ext uri="{BB962C8B-B14F-4D97-AF65-F5344CB8AC3E}">
        <p14:creationId xmlns:p14="http://schemas.microsoft.com/office/powerpoint/2010/main" val="35529469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10D827-C787-4518-9D20-D7777C997F86}" type="datetimeFigureOut">
              <a:rPr lang="en-US" smtClean="0"/>
              <a:t>8/29/2022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34F8A7A-F256-455D-887A-F990DD5786FE}" type="slidenum">
              <a:rPr lang="en-US" smtClean="0"/>
              <a:t>‹#›</a:t>
            </a:fld>
            <a:endParaRPr lang="en-US" dirty="0"/>
          </a:p>
        </p:txBody>
      </p:sp>
    </p:spTree>
    <p:extLst>
      <p:ext uri="{BB962C8B-B14F-4D97-AF65-F5344CB8AC3E}">
        <p14:creationId xmlns:p14="http://schemas.microsoft.com/office/powerpoint/2010/main" val="1461027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fld id="{2CA5F062-BB0F-4A59-AA68-C60681CDAAD6}" type="slidenum">
              <a:rPr lang="en-US"/>
              <a:pPr>
                <a:defRPr/>
              </a:pPr>
              <a:t>‹#›</a:t>
            </a:fld>
            <a:endParaRPr lang="en-US" dirty="0"/>
          </a:p>
        </p:txBody>
      </p:sp>
    </p:spTree>
    <p:extLst>
      <p:ext uri="{BB962C8B-B14F-4D97-AF65-F5344CB8AC3E}">
        <p14:creationId xmlns:p14="http://schemas.microsoft.com/office/powerpoint/2010/main" val="33869891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10D827-C787-4518-9D20-D7777C997F86}" type="datetimeFigureOut">
              <a:rPr lang="en-US" smtClean="0"/>
              <a:t>8/29/2022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4F8A7A-F256-455D-887A-F990DD5786FE}" type="slidenum">
              <a:rPr lang="en-US" smtClean="0"/>
              <a:t>‹#›</a:t>
            </a:fld>
            <a:endParaRPr lang="en-US" dirty="0"/>
          </a:p>
        </p:txBody>
      </p:sp>
    </p:spTree>
    <p:extLst>
      <p:ext uri="{BB962C8B-B14F-4D97-AF65-F5344CB8AC3E}">
        <p14:creationId xmlns:p14="http://schemas.microsoft.com/office/powerpoint/2010/main" val="34167292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10D827-C787-4518-9D20-D7777C997F86}" type="datetimeFigureOut">
              <a:rPr lang="en-US" smtClean="0"/>
              <a:t>8/29/2022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4F8A7A-F256-455D-887A-F990DD5786FE}" type="slidenum">
              <a:rPr lang="en-US" smtClean="0"/>
              <a:t>‹#›</a:t>
            </a:fld>
            <a:endParaRPr lang="en-US" dirty="0"/>
          </a:p>
        </p:txBody>
      </p:sp>
    </p:spTree>
    <p:extLst>
      <p:ext uri="{BB962C8B-B14F-4D97-AF65-F5344CB8AC3E}">
        <p14:creationId xmlns:p14="http://schemas.microsoft.com/office/powerpoint/2010/main" val="20499438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110D827-C787-4518-9D20-D7777C997F86}" type="datetimeFigureOut">
              <a:rPr lang="en-US" smtClean="0"/>
              <a:t>8/29/2022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4F8A7A-F256-455D-887A-F990DD5786FE}" type="slidenum">
              <a:rPr lang="en-US" smtClean="0"/>
              <a:t>‹#›</a:t>
            </a:fld>
            <a:endParaRPr lang="en-US" dirty="0"/>
          </a:p>
        </p:txBody>
      </p:sp>
    </p:spTree>
    <p:extLst>
      <p:ext uri="{BB962C8B-B14F-4D97-AF65-F5344CB8AC3E}">
        <p14:creationId xmlns:p14="http://schemas.microsoft.com/office/powerpoint/2010/main" val="1974461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110D827-C787-4518-9D20-D7777C997F86}" type="datetimeFigureOut">
              <a:rPr lang="en-US" smtClean="0"/>
              <a:t>8/29/2022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4F8A7A-F256-455D-887A-F990DD5786FE}" type="slidenum">
              <a:rPr lang="en-US" smtClean="0"/>
              <a:t>‹#›</a:t>
            </a:fld>
            <a:endParaRPr lang="en-US" dirty="0"/>
          </a:p>
        </p:txBody>
      </p:sp>
    </p:spTree>
    <p:extLst>
      <p:ext uri="{BB962C8B-B14F-4D97-AF65-F5344CB8AC3E}">
        <p14:creationId xmlns:p14="http://schemas.microsoft.com/office/powerpoint/2010/main" val="35338309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DC0F01-E04F-4520-BCD1-BD8765EA7B1B}" type="datetime1">
              <a:rPr lang="en-US" smtClean="0">
                <a:solidFill>
                  <a:prstClr val="black">
                    <a:tint val="75000"/>
                  </a:prstClr>
                </a:solidFill>
              </a:rPr>
              <a:pPr/>
              <a:t>8/29/2022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DRAFT - Predescional</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B328A2-19BB-422B-BD91-A3CCA6589B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23900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A63983-D008-4F61-84CB-17FED26D145A}" type="datetime1">
              <a:rPr lang="en-US" smtClean="0">
                <a:solidFill>
                  <a:prstClr val="black">
                    <a:tint val="75000"/>
                  </a:prstClr>
                </a:solidFill>
              </a:rPr>
              <a:pPr/>
              <a:t>8/29/2022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DRAFT - Predescional</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B328A2-19BB-422B-BD91-A3CCA6589B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08456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53FF44-CF62-4B68-BF38-5531EC380D76}" type="datetime1">
              <a:rPr lang="en-US" smtClean="0">
                <a:solidFill>
                  <a:prstClr val="black">
                    <a:tint val="75000"/>
                  </a:prstClr>
                </a:solidFill>
              </a:rPr>
              <a:pPr/>
              <a:t>8/29/2022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DRAFT - Predescional</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B328A2-19BB-422B-BD91-A3CCA6589B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8219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93AC8E-BB10-49B7-BE69-8BF4623DCC03}" type="datetime1">
              <a:rPr lang="en-US" smtClean="0">
                <a:solidFill>
                  <a:prstClr val="black">
                    <a:tint val="75000"/>
                  </a:prstClr>
                </a:solidFill>
              </a:rPr>
              <a:pPr/>
              <a:t>8/29/2022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DRAFT - Predescional</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AB328A2-19BB-422B-BD91-A3CCA6589B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57911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0A65FE-5250-4749-BEC5-3AEC1E914380}" type="datetime1">
              <a:rPr lang="en-US" smtClean="0">
                <a:solidFill>
                  <a:prstClr val="black">
                    <a:tint val="75000"/>
                  </a:prstClr>
                </a:solidFill>
              </a:rPr>
              <a:pPr/>
              <a:t>8/29/2022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dirty="0" smtClean="0">
                <a:solidFill>
                  <a:prstClr val="black">
                    <a:tint val="75000"/>
                  </a:prstClr>
                </a:solidFill>
              </a:rPr>
              <a:t>DRAFT - Predescional</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AB328A2-19BB-422B-BD91-A3CCA6589B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95893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C47A27-63A3-419D-B088-1C88D0789687}" type="datetime1">
              <a:rPr lang="en-US" smtClean="0">
                <a:solidFill>
                  <a:prstClr val="black">
                    <a:tint val="75000"/>
                  </a:prstClr>
                </a:solidFill>
              </a:rPr>
              <a:pPr/>
              <a:t>8/29/2022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DRAFT - Predescional</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AB328A2-19BB-422B-BD91-A3CCA6589B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6299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fld id="{EDFE0527-5CEE-4FB4-94AF-AAC6D8BD9F76}" type="slidenum">
              <a:rPr lang="en-US"/>
              <a:pPr>
                <a:defRPr/>
              </a:pPr>
              <a:t>‹#›</a:t>
            </a:fld>
            <a:endParaRPr lang="en-US" dirty="0"/>
          </a:p>
        </p:txBody>
      </p:sp>
    </p:spTree>
    <p:extLst>
      <p:ext uri="{BB962C8B-B14F-4D97-AF65-F5344CB8AC3E}">
        <p14:creationId xmlns:p14="http://schemas.microsoft.com/office/powerpoint/2010/main" val="21729954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589E2C-F35D-4D52-9A68-4FDA86F956E6}" type="datetime1">
              <a:rPr lang="en-US" smtClean="0">
                <a:solidFill>
                  <a:prstClr val="black">
                    <a:tint val="75000"/>
                  </a:prstClr>
                </a:solidFill>
              </a:rPr>
              <a:pPr/>
              <a:t>8/29/2022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dirty="0" smtClean="0">
                <a:solidFill>
                  <a:prstClr val="black">
                    <a:tint val="75000"/>
                  </a:prstClr>
                </a:solidFill>
              </a:rPr>
              <a:t>DRAFT - Predescional</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AB328A2-19BB-422B-BD91-A3CCA6589B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11701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90" y="27306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7"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F03711-BBA3-4873-801F-FAA53DD8569A}" type="datetime1">
              <a:rPr lang="en-US" smtClean="0">
                <a:solidFill>
                  <a:prstClr val="black">
                    <a:tint val="75000"/>
                  </a:prstClr>
                </a:solidFill>
              </a:rPr>
              <a:pPr/>
              <a:t>8/29/2022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DRAFT - Predescional</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AB328A2-19BB-422B-BD91-A3CCA6589B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94461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07D2F9-AECE-4260-BA49-E41C1672175D}" type="datetime1">
              <a:rPr lang="en-US" smtClean="0">
                <a:solidFill>
                  <a:prstClr val="black">
                    <a:tint val="75000"/>
                  </a:prstClr>
                </a:solidFill>
              </a:rPr>
              <a:pPr/>
              <a:t>8/29/2022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DRAFT - Predescional</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AB328A2-19BB-422B-BD91-A3CCA6589B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916463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3AA572-45AC-4C09-B866-55178E45D868}" type="datetime1">
              <a:rPr lang="en-US" smtClean="0">
                <a:solidFill>
                  <a:prstClr val="black">
                    <a:tint val="75000"/>
                  </a:prstClr>
                </a:solidFill>
              </a:rPr>
              <a:pPr/>
              <a:t>8/29/2022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DRAFT - Predescional</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B328A2-19BB-422B-BD91-A3CCA6589B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05641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944AF4-A93E-4E77-8BA2-6100BCA3F54E}" type="datetime1">
              <a:rPr lang="en-US" smtClean="0">
                <a:solidFill>
                  <a:prstClr val="black">
                    <a:tint val="75000"/>
                  </a:prstClr>
                </a:solidFill>
              </a:rPr>
              <a:pPr/>
              <a:t>8/29/2022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DRAFT - Predescional</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B328A2-19BB-422B-BD91-A3CCA6589B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106168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p:cNvSpPr>
            <a:spLocks noGrp="1" noChangeArrowheads="1"/>
          </p:cNvSpPr>
          <p:nvPr>
            <p:ph type="dt" sz="half" idx="10"/>
          </p:nvPr>
        </p:nvSpPr>
        <p:spPr/>
        <p:txBody>
          <a:bodyPr/>
          <a:lstStyle>
            <a:lvl1pPr>
              <a:defRPr>
                <a:solidFill>
                  <a:srgbClr val="CCECFF"/>
                </a:solidFill>
              </a:defRPr>
            </a:lvl1pPr>
          </a:lstStyle>
          <a:p>
            <a:pPr>
              <a:defRPr/>
            </a:pPr>
            <a:endParaRPr lang="en-US" dirty="0"/>
          </a:p>
        </p:txBody>
      </p:sp>
      <p:sp>
        <p:nvSpPr>
          <p:cNvPr id="7" name="Rectangle 6"/>
          <p:cNvSpPr>
            <a:spLocks noGrp="1" noChangeArrowheads="1"/>
          </p:cNvSpPr>
          <p:nvPr>
            <p:ph type="ftr" sz="quarter" idx="11"/>
          </p:nvPr>
        </p:nvSpPr>
        <p:spPr>
          <a:xfrm>
            <a:off x="3124200" y="6248400"/>
            <a:ext cx="2895600" cy="457200"/>
          </a:xfrm>
        </p:spPr>
        <p:txBody>
          <a:bodyPr/>
          <a:lstStyle>
            <a:lvl1pPr>
              <a:defRPr b="0">
                <a:solidFill>
                  <a:srgbClr val="CCECFF"/>
                </a:solidFill>
              </a:defRPr>
            </a:lvl1pPr>
          </a:lstStyle>
          <a:p>
            <a:pPr>
              <a:defRPr/>
            </a:pPr>
            <a:r>
              <a:rPr lang="en-US" dirty="0" smtClean="0"/>
              <a:t>&lt;#&gt;</a:t>
            </a:r>
            <a:endParaRPr lang="en-US" dirty="0"/>
          </a:p>
        </p:txBody>
      </p:sp>
      <p:sp>
        <p:nvSpPr>
          <p:cNvPr id="8" name="Slide Number Placeholder 7"/>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0">
                <a:solidFill>
                  <a:srgbClr val="CCECFF"/>
                </a:solidFill>
                <a:latin typeface="Times New Roman" pitchFamily="18" charset="0"/>
              </a:defRPr>
            </a:lvl1pPr>
          </a:lstStyle>
          <a:p>
            <a:pPr>
              <a:defRPr/>
            </a:pPr>
            <a:fld id="{E973551E-6133-4BE7-A0DA-A6B27663086E}" type="slidenum">
              <a:rPr lang="en-US"/>
              <a:pPr>
                <a:defRPr/>
              </a:pPr>
              <a:t>‹#›</a:t>
            </a:fld>
            <a:endParaRPr lang="en-US" dirty="0"/>
          </a:p>
        </p:txBody>
      </p:sp>
    </p:spTree>
    <p:extLst>
      <p:ext uri="{BB962C8B-B14F-4D97-AF65-F5344CB8AC3E}">
        <p14:creationId xmlns:p14="http://schemas.microsoft.com/office/powerpoint/2010/main" val="966807812"/>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CCEC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t>&lt;#&gt;</a:t>
            </a:r>
            <a:endParaRPr lang="en-US" dirty="0"/>
          </a:p>
        </p:txBody>
      </p:sp>
    </p:spTree>
    <p:extLst>
      <p:ext uri="{BB962C8B-B14F-4D97-AF65-F5344CB8AC3E}">
        <p14:creationId xmlns:p14="http://schemas.microsoft.com/office/powerpoint/2010/main" val="23350607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CCEC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t>&lt;#&gt;</a:t>
            </a:r>
            <a:endParaRPr lang="en-US" dirty="0"/>
          </a:p>
        </p:txBody>
      </p:sp>
    </p:spTree>
    <p:extLst>
      <p:ext uri="{BB962C8B-B14F-4D97-AF65-F5344CB8AC3E}">
        <p14:creationId xmlns:p14="http://schemas.microsoft.com/office/powerpoint/2010/main" val="24101509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CCEC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smtClean="0"/>
              <a:t>&lt;#&gt;</a:t>
            </a:r>
            <a:endParaRPr lang="en-US" dirty="0"/>
          </a:p>
        </p:txBody>
      </p:sp>
    </p:spTree>
    <p:extLst>
      <p:ext uri="{BB962C8B-B14F-4D97-AF65-F5344CB8AC3E}">
        <p14:creationId xmlns:p14="http://schemas.microsoft.com/office/powerpoint/2010/main" val="13270812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CCEC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smtClean="0"/>
              <a:t>&lt;#&gt;</a:t>
            </a:r>
            <a:endParaRPr lang="en-US" dirty="0"/>
          </a:p>
        </p:txBody>
      </p:sp>
    </p:spTree>
    <p:extLst>
      <p:ext uri="{BB962C8B-B14F-4D97-AF65-F5344CB8AC3E}">
        <p14:creationId xmlns:p14="http://schemas.microsoft.com/office/powerpoint/2010/main" val="55336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fld id="{92FD4CC9-C709-4BE1-8175-7B1B9E869079}" type="slidenum">
              <a:rPr lang="en-US"/>
              <a:pPr>
                <a:defRPr/>
              </a:pPr>
              <a:t>‹#›</a:t>
            </a:fld>
            <a:endParaRPr lang="en-US" dirty="0"/>
          </a:p>
        </p:txBody>
      </p:sp>
    </p:spTree>
    <p:extLst>
      <p:ext uri="{BB962C8B-B14F-4D97-AF65-F5344CB8AC3E}">
        <p14:creationId xmlns:p14="http://schemas.microsoft.com/office/powerpoint/2010/main" val="12233754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CCEC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smtClean="0"/>
              <a:t>&lt;#&gt;</a:t>
            </a:r>
            <a:endParaRPr lang="en-US" dirty="0"/>
          </a:p>
        </p:txBody>
      </p:sp>
    </p:spTree>
    <p:extLst>
      <p:ext uri="{BB962C8B-B14F-4D97-AF65-F5344CB8AC3E}">
        <p14:creationId xmlns:p14="http://schemas.microsoft.com/office/powerpoint/2010/main" val="21808148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CCEC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smtClean="0"/>
              <a:t>&lt;#&gt;</a:t>
            </a:r>
            <a:endParaRPr lang="en-US" dirty="0"/>
          </a:p>
        </p:txBody>
      </p:sp>
    </p:spTree>
    <p:extLst>
      <p:ext uri="{BB962C8B-B14F-4D97-AF65-F5344CB8AC3E}">
        <p14:creationId xmlns:p14="http://schemas.microsoft.com/office/powerpoint/2010/main" val="17958488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CCEC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smtClean="0"/>
              <a:t>&lt;#&gt;</a:t>
            </a:r>
            <a:endParaRPr lang="en-US" dirty="0"/>
          </a:p>
        </p:txBody>
      </p:sp>
    </p:spTree>
    <p:extLst>
      <p:ext uri="{BB962C8B-B14F-4D97-AF65-F5344CB8AC3E}">
        <p14:creationId xmlns:p14="http://schemas.microsoft.com/office/powerpoint/2010/main" val="30760362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CCEC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smtClean="0"/>
              <a:t>&lt;#&gt;</a:t>
            </a:r>
            <a:endParaRPr lang="en-US" dirty="0"/>
          </a:p>
        </p:txBody>
      </p:sp>
    </p:spTree>
    <p:extLst>
      <p:ext uri="{BB962C8B-B14F-4D97-AF65-F5344CB8AC3E}">
        <p14:creationId xmlns:p14="http://schemas.microsoft.com/office/powerpoint/2010/main" val="7857936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CCEC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t>&lt;#&gt;</a:t>
            </a:r>
            <a:endParaRPr lang="en-US" dirty="0"/>
          </a:p>
        </p:txBody>
      </p:sp>
    </p:spTree>
    <p:extLst>
      <p:ext uri="{BB962C8B-B14F-4D97-AF65-F5344CB8AC3E}">
        <p14:creationId xmlns:p14="http://schemas.microsoft.com/office/powerpoint/2010/main" val="15080776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CCEC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t>&lt;#&gt;</a:t>
            </a:r>
            <a:endParaRPr lang="en-US" dirty="0"/>
          </a:p>
        </p:txBody>
      </p:sp>
    </p:spTree>
    <p:extLst>
      <p:ext uri="{BB962C8B-B14F-4D97-AF65-F5344CB8AC3E}">
        <p14:creationId xmlns:p14="http://schemas.microsoft.com/office/powerpoint/2010/main" val="29310512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38915" name="Rectangle 3"/>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38916" name="Rectangle 4"/>
          <p:cNvSpPr>
            <a:spLocks noGrp="1" noChangeArrowheads="1"/>
          </p:cNvSpPr>
          <p:nvPr>
            <p:ph type="subTitle" idx="1"/>
          </p:nvPr>
        </p:nvSpPr>
        <p:spPr>
          <a:xfrm>
            <a:off x="1447800" y="3886200"/>
            <a:ext cx="6400800" cy="1752600"/>
          </a:xfrm>
        </p:spPr>
        <p:txBody>
          <a:bodyPr/>
          <a:lstStyle>
            <a:lvl1pPr marL="0" indent="0" algn="ctr">
              <a:buFont typeface="Monotype Sorts" pitchFamily="2" charset="2"/>
              <a:buNone/>
              <a:defRPr/>
            </a:lvl1pPr>
          </a:lstStyle>
          <a:p>
            <a:r>
              <a:rPr lang="en-US"/>
              <a:t>Click to edit Master subtitle style</a:t>
            </a:r>
          </a:p>
        </p:txBody>
      </p:sp>
      <p:sp>
        <p:nvSpPr>
          <p:cNvPr id="6" name="Rectangle 5"/>
          <p:cNvSpPr>
            <a:spLocks noGrp="1" noChangeArrowheads="1"/>
          </p:cNvSpPr>
          <p:nvPr>
            <p:ph type="dt" sz="half" idx="10"/>
          </p:nvPr>
        </p:nvSpPr>
        <p:spPr/>
        <p:txBody>
          <a:bodyPr/>
          <a:lstStyle>
            <a:lvl1pPr>
              <a:defRPr>
                <a:solidFill>
                  <a:srgbClr val="CCECFF"/>
                </a:solidFill>
              </a:defRPr>
            </a:lvl1pPr>
          </a:lstStyle>
          <a:p>
            <a:pPr>
              <a:defRPr/>
            </a:pPr>
            <a:endParaRPr lang="en-US" dirty="0"/>
          </a:p>
        </p:txBody>
      </p:sp>
      <p:sp>
        <p:nvSpPr>
          <p:cNvPr id="7" name="Rectangle 6"/>
          <p:cNvSpPr>
            <a:spLocks noGrp="1" noChangeArrowheads="1"/>
          </p:cNvSpPr>
          <p:nvPr>
            <p:ph type="ftr" sz="quarter" idx="11"/>
          </p:nvPr>
        </p:nvSpPr>
        <p:spPr>
          <a:xfrm>
            <a:off x="3124200" y="6248400"/>
            <a:ext cx="2895600" cy="457200"/>
          </a:xfrm>
        </p:spPr>
        <p:txBody>
          <a:bodyPr/>
          <a:lstStyle>
            <a:lvl1pPr>
              <a:defRPr b="0">
                <a:solidFill>
                  <a:srgbClr val="CCECFF"/>
                </a:solidFill>
              </a:defRPr>
            </a:lvl1pPr>
          </a:lstStyle>
          <a:p>
            <a:pPr>
              <a:defRPr/>
            </a:pPr>
            <a:r>
              <a:rPr lang="en-US" dirty="0"/>
              <a:t>CONFIDENTIAL BUSINESS INFORMATION</a:t>
            </a:r>
          </a:p>
        </p:txBody>
      </p:sp>
      <p:sp>
        <p:nvSpPr>
          <p:cNvPr id="8" name="Slide Number Placeholder 7"/>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0">
                <a:solidFill>
                  <a:srgbClr val="CCECFF"/>
                </a:solidFill>
                <a:latin typeface="Times New Roman" pitchFamily="18" charset="0"/>
              </a:defRPr>
            </a:lvl1pPr>
          </a:lstStyle>
          <a:p>
            <a:pPr>
              <a:defRPr/>
            </a:pPr>
            <a:fld id="{E973551E-6133-4BE7-A0DA-A6B27663086E}" type="slidenum">
              <a:rPr lang="en-US"/>
              <a:pPr>
                <a:defRPr/>
              </a:pPr>
              <a:t>‹#›</a:t>
            </a:fld>
            <a:endParaRPr lang="en-US" dirty="0"/>
          </a:p>
        </p:txBody>
      </p:sp>
    </p:spTree>
    <p:extLst>
      <p:ext uri="{BB962C8B-B14F-4D97-AF65-F5344CB8AC3E}">
        <p14:creationId xmlns:p14="http://schemas.microsoft.com/office/powerpoint/2010/main" val="2874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CCEC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fld id="{A65F0D23-EA4E-4ABB-9F7B-A31EFE86C4F2}" type="slidenum">
              <a:rPr lang="en-US"/>
              <a:pPr>
                <a:defRPr/>
              </a:pPr>
              <a:t>‹#›</a:t>
            </a:fld>
            <a:endParaRPr lang="en-US" dirty="0"/>
          </a:p>
        </p:txBody>
      </p:sp>
    </p:spTree>
    <p:extLst>
      <p:ext uri="{BB962C8B-B14F-4D97-AF65-F5344CB8AC3E}">
        <p14:creationId xmlns:p14="http://schemas.microsoft.com/office/powerpoint/2010/main" val="32130727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CCEC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fld id="{2CA5F062-BB0F-4A59-AA68-C60681CDAAD6}" type="slidenum">
              <a:rPr lang="en-US"/>
              <a:pPr>
                <a:defRPr/>
              </a:pPr>
              <a:t>‹#›</a:t>
            </a:fld>
            <a:endParaRPr lang="en-US" dirty="0"/>
          </a:p>
        </p:txBody>
      </p:sp>
    </p:spTree>
    <p:extLst>
      <p:ext uri="{BB962C8B-B14F-4D97-AF65-F5344CB8AC3E}">
        <p14:creationId xmlns:p14="http://schemas.microsoft.com/office/powerpoint/2010/main" val="5807358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CCEC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fld id="{EDFE0527-5CEE-4FB4-94AF-AAC6D8BD9F76}" type="slidenum">
              <a:rPr lang="en-US"/>
              <a:pPr>
                <a:defRPr/>
              </a:pPr>
              <a:t>‹#›</a:t>
            </a:fld>
            <a:endParaRPr lang="en-US" dirty="0"/>
          </a:p>
        </p:txBody>
      </p:sp>
    </p:spTree>
    <p:extLst>
      <p:ext uri="{BB962C8B-B14F-4D97-AF65-F5344CB8AC3E}">
        <p14:creationId xmlns:p14="http://schemas.microsoft.com/office/powerpoint/2010/main" val="2272321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fld id="{916982C2-7F22-43BB-B973-99C99301D9EF}" type="slidenum">
              <a:rPr lang="en-US"/>
              <a:pPr>
                <a:defRPr/>
              </a:pPr>
              <a:t>‹#›</a:t>
            </a:fld>
            <a:endParaRPr lang="en-US" dirty="0"/>
          </a:p>
        </p:txBody>
      </p:sp>
    </p:spTree>
    <p:extLst>
      <p:ext uri="{BB962C8B-B14F-4D97-AF65-F5344CB8AC3E}">
        <p14:creationId xmlns:p14="http://schemas.microsoft.com/office/powerpoint/2010/main" val="15760514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CCEC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fld id="{92FD4CC9-C709-4BE1-8175-7B1B9E869079}" type="slidenum">
              <a:rPr lang="en-US"/>
              <a:pPr>
                <a:defRPr/>
              </a:pPr>
              <a:t>‹#›</a:t>
            </a:fld>
            <a:endParaRPr lang="en-US" dirty="0"/>
          </a:p>
        </p:txBody>
      </p:sp>
    </p:spTree>
    <p:extLst>
      <p:ext uri="{BB962C8B-B14F-4D97-AF65-F5344CB8AC3E}">
        <p14:creationId xmlns:p14="http://schemas.microsoft.com/office/powerpoint/2010/main" val="3496930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CCEC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fld id="{916982C2-7F22-43BB-B973-99C99301D9EF}" type="slidenum">
              <a:rPr lang="en-US"/>
              <a:pPr>
                <a:defRPr/>
              </a:pPr>
              <a:t>‹#›</a:t>
            </a:fld>
            <a:endParaRPr lang="en-US" dirty="0"/>
          </a:p>
        </p:txBody>
      </p:sp>
    </p:spTree>
    <p:extLst>
      <p:ext uri="{BB962C8B-B14F-4D97-AF65-F5344CB8AC3E}">
        <p14:creationId xmlns:p14="http://schemas.microsoft.com/office/powerpoint/2010/main" val="38845787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CCEC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fld id="{DE11FAEA-46CB-49DB-9F5C-6096FD8A2886}" type="slidenum">
              <a:rPr lang="en-US"/>
              <a:pPr>
                <a:defRPr/>
              </a:pPr>
              <a:t>‹#›</a:t>
            </a:fld>
            <a:endParaRPr lang="en-US" dirty="0"/>
          </a:p>
        </p:txBody>
      </p:sp>
    </p:spTree>
    <p:extLst>
      <p:ext uri="{BB962C8B-B14F-4D97-AF65-F5344CB8AC3E}">
        <p14:creationId xmlns:p14="http://schemas.microsoft.com/office/powerpoint/2010/main" val="7121767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CCEC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fld id="{D1679D5A-6C4E-4041-B08A-DCBD8020755D}" type="slidenum">
              <a:rPr lang="en-US"/>
              <a:pPr>
                <a:defRPr/>
              </a:pPr>
              <a:t>‹#›</a:t>
            </a:fld>
            <a:endParaRPr lang="en-US" dirty="0"/>
          </a:p>
        </p:txBody>
      </p:sp>
    </p:spTree>
    <p:extLst>
      <p:ext uri="{BB962C8B-B14F-4D97-AF65-F5344CB8AC3E}">
        <p14:creationId xmlns:p14="http://schemas.microsoft.com/office/powerpoint/2010/main" val="25275056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CCEC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fld id="{C79E3BF5-4BA7-4AC0-8B37-EA4598CA268E}" type="slidenum">
              <a:rPr lang="en-US"/>
              <a:pPr>
                <a:defRPr/>
              </a:pPr>
              <a:t>‹#›</a:t>
            </a:fld>
            <a:endParaRPr lang="en-US" dirty="0"/>
          </a:p>
        </p:txBody>
      </p:sp>
    </p:spTree>
    <p:extLst>
      <p:ext uri="{BB962C8B-B14F-4D97-AF65-F5344CB8AC3E}">
        <p14:creationId xmlns:p14="http://schemas.microsoft.com/office/powerpoint/2010/main" val="9856433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CCEC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fld id="{D626BFCE-D3FF-4C7F-8078-EBAD383713EF}" type="slidenum">
              <a:rPr lang="en-US"/>
              <a:pPr>
                <a:defRPr/>
              </a:pPr>
              <a:t>‹#›</a:t>
            </a:fld>
            <a:endParaRPr lang="en-US" dirty="0"/>
          </a:p>
        </p:txBody>
      </p:sp>
    </p:spTree>
    <p:extLst>
      <p:ext uri="{BB962C8B-B14F-4D97-AF65-F5344CB8AC3E}">
        <p14:creationId xmlns:p14="http://schemas.microsoft.com/office/powerpoint/2010/main" val="22335905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CCEC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fld id="{63074D12-FAA8-430F-B8C3-22A71F3E4B59}" type="slidenum">
              <a:rPr lang="en-US"/>
              <a:pPr>
                <a:defRPr/>
              </a:pPr>
              <a:t>‹#›</a:t>
            </a:fld>
            <a:endParaRPr lang="en-US" dirty="0"/>
          </a:p>
        </p:txBody>
      </p:sp>
    </p:spTree>
    <p:extLst>
      <p:ext uri="{BB962C8B-B14F-4D97-AF65-F5344CB8AC3E}">
        <p14:creationId xmlns:p14="http://schemas.microsoft.com/office/powerpoint/2010/main" val="38522980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b="1">
                <a:solidFill>
                  <a:srgbClr val="000000"/>
                </a:solidFill>
                <a:latin typeface="Arial" charset="0"/>
              </a:defRPr>
            </a:lvl1pPr>
            <a:lvl2pPr marL="742950" indent="-285750">
              <a:defRPr sz="1200" b="1">
                <a:solidFill>
                  <a:srgbClr val="000000"/>
                </a:solidFill>
                <a:latin typeface="Arial" charset="0"/>
              </a:defRPr>
            </a:lvl2pPr>
            <a:lvl3pPr marL="1143000" indent="-228600">
              <a:defRPr sz="1200" b="1">
                <a:solidFill>
                  <a:srgbClr val="000000"/>
                </a:solidFill>
                <a:latin typeface="Arial" charset="0"/>
              </a:defRPr>
            </a:lvl3pPr>
            <a:lvl4pPr marL="1600200" indent="-228600">
              <a:defRPr sz="1200" b="1">
                <a:solidFill>
                  <a:srgbClr val="000000"/>
                </a:solidFill>
                <a:latin typeface="Arial" charset="0"/>
              </a:defRPr>
            </a:lvl4pPr>
            <a:lvl5pPr marL="2057400" indent="-228600">
              <a:defRPr sz="1200" b="1">
                <a:solidFill>
                  <a:srgbClr val="000000"/>
                </a:solidFill>
                <a:latin typeface="Arial" charset="0"/>
              </a:defRPr>
            </a:lvl5pPr>
            <a:lvl6pPr marL="2514600" indent="-228600" eaLnBrk="0" fontAlgn="base" hangingPunct="0">
              <a:spcBef>
                <a:spcPct val="0"/>
              </a:spcBef>
              <a:spcAft>
                <a:spcPct val="0"/>
              </a:spcAft>
              <a:defRPr sz="1200" b="1">
                <a:solidFill>
                  <a:srgbClr val="000000"/>
                </a:solidFill>
                <a:latin typeface="Arial" charset="0"/>
              </a:defRPr>
            </a:lvl6pPr>
            <a:lvl7pPr marL="2971800" indent="-228600" eaLnBrk="0" fontAlgn="base" hangingPunct="0">
              <a:spcBef>
                <a:spcPct val="0"/>
              </a:spcBef>
              <a:spcAft>
                <a:spcPct val="0"/>
              </a:spcAft>
              <a:defRPr sz="1200" b="1">
                <a:solidFill>
                  <a:srgbClr val="000000"/>
                </a:solidFill>
                <a:latin typeface="Arial" charset="0"/>
              </a:defRPr>
            </a:lvl7pPr>
            <a:lvl8pPr marL="3429000" indent="-228600" eaLnBrk="0" fontAlgn="base" hangingPunct="0">
              <a:spcBef>
                <a:spcPct val="0"/>
              </a:spcBef>
              <a:spcAft>
                <a:spcPct val="0"/>
              </a:spcAft>
              <a:defRPr sz="1200" b="1">
                <a:solidFill>
                  <a:srgbClr val="000000"/>
                </a:solidFill>
                <a:latin typeface="Arial" charset="0"/>
              </a:defRPr>
            </a:lvl8pPr>
            <a:lvl9pPr marL="3886200" indent="-228600" eaLnBrk="0" fontAlgn="base" hangingPunct="0">
              <a:spcBef>
                <a:spcPct val="0"/>
              </a:spcBef>
              <a:spcAft>
                <a:spcPct val="0"/>
              </a:spcAft>
              <a:defRPr sz="1200" b="1">
                <a:solidFill>
                  <a:srgbClr val="000000"/>
                </a:solidFill>
                <a:latin typeface="Arial" charset="0"/>
              </a:defRPr>
            </a:lvl9pPr>
          </a:lstStyle>
          <a:p>
            <a:endParaRPr lang="en-US" altLang="en-US" dirty="0" smtClean="0"/>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b="1">
                <a:solidFill>
                  <a:srgbClr val="000000"/>
                </a:solidFill>
                <a:latin typeface="Arial" charset="0"/>
              </a:defRPr>
            </a:lvl1pPr>
            <a:lvl2pPr marL="742950" indent="-285750">
              <a:defRPr sz="1200" b="1">
                <a:solidFill>
                  <a:srgbClr val="000000"/>
                </a:solidFill>
                <a:latin typeface="Arial" charset="0"/>
              </a:defRPr>
            </a:lvl2pPr>
            <a:lvl3pPr marL="1143000" indent="-228600">
              <a:defRPr sz="1200" b="1">
                <a:solidFill>
                  <a:srgbClr val="000000"/>
                </a:solidFill>
                <a:latin typeface="Arial" charset="0"/>
              </a:defRPr>
            </a:lvl3pPr>
            <a:lvl4pPr marL="1600200" indent="-228600">
              <a:defRPr sz="1200" b="1">
                <a:solidFill>
                  <a:srgbClr val="000000"/>
                </a:solidFill>
                <a:latin typeface="Arial" charset="0"/>
              </a:defRPr>
            </a:lvl4pPr>
            <a:lvl5pPr marL="2057400" indent="-228600">
              <a:defRPr sz="1200" b="1">
                <a:solidFill>
                  <a:srgbClr val="000000"/>
                </a:solidFill>
                <a:latin typeface="Arial" charset="0"/>
              </a:defRPr>
            </a:lvl5pPr>
            <a:lvl6pPr marL="2514600" indent="-228600" eaLnBrk="0" fontAlgn="base" hangingPunct="0">
              <a:spcBef>
                <a:spcPct val="0"/>
              </a:spcBef>
              <a:spcAft>
                <a:spcPct val="0"/>
              </a:spcAft>
              <a:defRPr sz="1200" b="1">
                <a:solidFill>
                  <a:srgbClr val="000000"/>
                </a:solidFill>
                <a:latin typeface="Arial" charset="0"/>
              </a:defRPr>
            </a:lvl6pPr>
            <a:lvl7pPr marL="2971800" indent="-228600" eaLnBrk="0" fontAlgn="base" hangingPunct="0">
              <a:spcBef>
                <a:spcPct val="0"/>
              </a:spcBef>
              <a:spcAft>
                <a:spcPct val="0"/>
              </a:spcAft>
              <a:defRPr sz="1200" b="1">
                <a:solidFill>
                  <a:srgbClr val="000000"/>
                </a:solidFill>
                <a:latin typeface="Arial" charset="0"/>
              </a:defRPr>
            </a:lvl7pPr>
            <a:lvl8pPr marL="3429000" indent="-228600" eaLnBrk="0" fontAlgn="base" hangingPunct="0">
              <a:spcBef>
                <a:spcPct val="0"/>
              </a:spcBef>
              <a:spcAft>
                <a:spcPct val="0"/>
              </a:spcAft>
              <a:defRPr sz="1200" b="1">
                <a:solidFill>
                  <a:srgbClr val="000000"/>
                </a:solidFill>
                <a:latin typeface="Arial" charset="0"/>
              </a:defRPr>
            </a:lvl8pPr>
            <a:lvl9pPr marL="3886200" indent="-228600" eaLnBrk="0" fontAlgn="base" hangingPunct="0">
              <a:spcBef>
                <a:spcPct val="0"/>
              </a:spcBef>
              <a:spcAft>
                <a:spcPct val="0"/>
              </a:spcAft>
              <a:defRPr sz="1200" b="1">
                <a:solidFill>
                  <a:srgbClr val="000000"/>
                </a:solidFill>
                <a:latin typeface="Arial" charset="0"/>
              </a:defRPr>
            </a:lvl9pPr>
          </a:lstStyle>
          <a:p>
            <a:endParaRPr lang="en-US" altLang="en-US" dirty="0" smtClean="0"/>
          </a:p>
        </p:txBody>
      </p:sp>
      <p:sp>
        <p:nvSpPr>
          <p:cNvPr id="38915" name="Rectangle 3"/>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38916" name="Rectangle 4"/>
          <p:cNvSpPr>
            <a:spLocks noGrp="1" noChangeArrowheads="1"/>
          </p:cNvSpPr>
          <p:nvPr>
            <p:ph type="subTitle" idx="1"/>
          </p:nvPr>
        </p:nvSpPr>
        <p:spPr>
          <a:xfrm>
            <a:off x="1447800" y="3886200"/>
            <a:ext cx="6400800" cy="1752600"/>
          </a:xfrm>
        </p:spPr>
        <p:txBody>
          <a:bodyPr/>
          <a:lstStyle>
            <a:lvl1pPr marL="0" indent="0" algn="ctr">
              <a:buFont typeface="Monotype Sorts" pitchFamily="2" charset="2"/>
              <a:buNone/>
              <a:defRPr/>
            </a:lvl1pPr>
          </a:lstStyle>
          <a:p>
            <a:r>
              <a:rPr lang="en-US"/>
              <a:t>Click to edit Master subtitle style</a:t>
            </a:r>
          </a:p>
        </p:txBody>
      </p:sp>
      <p:sp>
        <p:nvSpPr>
          <p:cNvPr id="6" name="Rectangle 5"/>
          <p:cNvSpPr>
            <a:spLocks noGrp="1" noChangeArrowheads="1"/>
          </p:cNvSpPr>
          <p:nvPr>
            <p:ph type="dt" sz="half" idx="10"/>
          </p:nvPr>
        </p:nvSpPr>
        <p:spPr/>
        <p:txBody>
          <a:bodyPr/>
          <a:lstStyle>
            <a:lvl1pPr>
              <a:defRPr>
                <a:solidFill>
                  <a:srgbClr val="CCECFF"/>
                </a:solidFill>
              </a:defRPr>
            </a:lvl1pPr>
          </a:lstStyle>
          <a:p>
            <a:pPr>
              <a:defRPr/>
            </a:pPr>
            <a:endParaRPr lang="en-US" dirty="0"/>
          </a:p>
        </p:txBody>
      </p:sp>
      <p:sp>
        <p:nvSpPr>
          <p:cNvPr id="7" name="Rectangle 6"/>
          <p:cNvSpPr>
            <a:spLocks noGrp="1" noChangeArrowheads="1"/>
          </p:cNvSpPr>
          <p:nvPr>
            <p:ph type="ftr" sz="quarter" idx="11"/>
          </p:nvPr>
        </p:nvSpPr>
        <p:spPr>
          <a:xfrm>
            <a:off x="3124200" y="6248400"/>
            <a:ext cx="2895600" cy="457200"/>
          </a:xfrm>
        </p:spPr>
        <p:txBody>
          <a:bodyPr/>
          <a:lstStyle>
            <a:lvl1pPr>
              <a:defRPr b="0">
                <a:solidFill>
                  <a:srgbClr val="CCECFF"/>
                </a:solidFill>
              </a:defRPr>
            </a:lvl1pPr>
          </a:lstStyle>
          <a:p>
            <a:pPr>
              <a:defRPr/>
            </a:pPr>
            <a:r>
              <a:rPr lang="en-US" dirty="0"/>
              <a:t>CONFIDENTIAL BUSINESS INFORMATION</a:t>
            </a:r>
          </a:p>
        </p:txBody>
      </p:sp>
      <p:sp>
        <p:nvSpPr>
          <p:cNvPr id="8" name="Slide Number Placeholder 7"/>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0">
                <a:solidFill>
                  <a:srgbClr val="CCECFF"/>
                </a:solidFill>
                <a:latin typeface="Times New Roman" pitchFamily="18" charset="0"/>
              </a:defRPr>
            </a:lvl1pPr>
          </a:lstStyle>
          <a:p>
            <a:pPr>
              <a:defRPr/>
            </a:pPr>
            <a:fld id="{91D5FAE1-A272-497E-BD86-4AA2DCD6A2F4}" type="slidenum">
              <a:rPr lang="en-US"/>
              <a:pPr>
                <a:defRPr/>
              </a:pPr>
              <a:t>‹#›</a:t>
            </a:fld>
            <a:endParaRPr lang="en-US" dirty="0"/>
          </a:p>
        </p:txBody>
      </p:sp>
    </p:spTree>
    <p:extLst>
      <p:ext uri="{BB962C8B-B14F-4D97-AF65-F5344CB8AC3E}">
        <p14:creationId xmlns:p14="http://schemas.microsoft.com/office/powerpoint/2010/main" val="98724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CCEC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32751094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CCEC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1779623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fld id="{DE11FAEA-46CB-49DB-9F5C-6096FD8A2886}" type="slidenum">
              <a:rPr lang="en-US"/>
              <a:pPr>
                <a:defRPr/>
              </a:pPr>
              <a:t>‹#›</a:t>
            </a:fld>
            <a:endParaRPr lang="en-US" dirty="0"/>
          </a:p>
        </p:txBody>
      </p:sp>
    </p:spTree>
    <p:extLst>
      <p:ext uri="{BB962C8B-B14F-4D97-AF65-F5344CB8AC3E}">
        <p14:creationId xmlns:p14="http://schemas.microsoft.com/office/powerpoint/2010/main" val="14154446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CCEC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24477326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CCEC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28024965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CCEC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40973268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CCEC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3806108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CCEC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17425738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CCEC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21192165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CCEC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20449129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CCEC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3299659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fld id="{D1679D5A-6C4E-4041-B08A-DCBD8020755D}" type="slidenum">
              <a:rPr lang="en-US"/>
              <a:pPr>
                <a:defRPr/>
              </a:pPr>
              <a:t>‹#›</a:t>
            </a:fld>
            <a:endParaRPr lang="en-US" dirty="0"/>
          </a:p>
        </p:txBody>
      </p:sp>
    </p:spTree>
    <p:extLst>
      <p:ext uri="{BB962C8B-B14F-4D97-AF65-F5344CB8AC3E}">
        <p14:creationId xmlns:p14="http://schemas.microsoft.com/office/powerpoint/2010/main" val="1248149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fld id="{C79E3BF5-4BA7-4AC0-8B37-EA4598CA268E}" type="slidenum">
              <a:rPr lang="en-US"/>
              <a:pPr>
                <a:defRPr/>
              </a:pPr>
              <a:t>‹#›</a:t>
            </a:fld>
            <a:endParaRPr lang="en-US" dirty="0"/>
          </a:p>
        </p:txBody>
      </p:sp>
    </p:spTree>
    <p:extLst>
      <p:ext uri="{BB962C8B-B14F-4D97-AF65-F5344CB8AC3E}">
        <p14:creationId xmlns:p14="http://schemas.microsoft.com/office/powerpoint/2010/main" val="180551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0">
                <a:solidFill>
                  <a:schemeClr val="tx1"/>
                </a:solidFill>
                <a:latin typeface="Times New Roman" pitchFamily="18" charset="0"/>
              </a:defRPr>
            </a:lvl1pPr>
          </a:lstStyle>
          <a:p>
            <a:pPr>
              <a:defRPr/>
            </a:pPr>
            <a:endParaRPr lang="en-US" dirty="0"/>
          </a:p>
        </p:txBody>
      </p:sp>
      <p:sp>
        <p:nvSpPr>
          <p:cNvPr id="37893" name="Rectangle 5"/>
          <p:cNvSpPr>
            <a:spLocks noGrp="1" noChangeArrowheads="1"/>
          </p:cNvSpPr>
          <p:nvPr>
            <p:ph type="ftr" sz="quarter" idx="3"/>
          </p:nvPr>
        </p:nvSpPr>
        <p:spPr bwMode="auto">
          <a:xfrm>
            <a:off x="6553200" y="6400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8" charset="0"/>
              </a:defRPr>
            </a:lvl1pPr>
          </a:lstStyle>
          <a:p>
            <a:pPr>
              <a:defRPr/>
            </a:pPr>
            <a:fld id="{6A27D0BB-A0EC-4F6C-A74B-CE7A1E01C6DD}"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4236"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 id="2147484235" r:id="rId11"/>
  </p:sldLayoutIdLst>
  <p:hf sldNum="0" hdr="0" dt="0"/>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F583D3-0EEC-4FE9-8A52-783632CC26C2}" type="datetimeFigureOut">
              <a:rPr lang="en-US" smtClean="0"/>
              <a:t>8/29/2022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1F9A53-3838-4C01-9A16-CD095D4A9F1A}" type="slidenum">
              <a:rPr lang="en-US" smtClean="0"/>
              <a:t>‹#›</a:t>
            </a:fld>
            <a:endParaRPr lang="en-US" dirty="0"/>
          </a:p>
        </p:txBody>
      </p:sp>
    </p:spTree>
    <p:extLst>
      <p:ext uri="{BB962C8B-B14F-4D97-AF65-F5344CB8AC3E}">
        <p14:creationId xmlns:p14="http://schemas.microsoft.com/office/powerpoint/2010/main" val="63398643"/>
      </p:ext>
    </p:extLst>
  </p:cSld>
  <p:clrMap bg1="lt1" tx1="dk1" bg2="lt2" tx2="dk2" accent1="accent1" accent2="accent2" accent3="accent3" accent4="accent4" accent5="accent5" accent6="accent6" hlink="hlink" folHlink="folHlink"/>
  <p:sldLayoutIdLst>
    <p:sldLayoutId id="2147484679" r:id="rId1"/>
    <p:sldLayoutId id="2147484680" r:id="rId2"/>
    <p:sldLayoutId id="2147484681" r:id="rId3"/>
    <p:sldLayoutId id="2147484682" r:id="rId4"/>
    <p:sldLayoutId id="2147484683" r:id="rId5"/>
    <p:sldLayoutId id="2147484684" r:id="rId6"/>
    <p:sldLayoutId id="2147484685" r:id="rId7"/>
    <p:sldLayoutId id="2147484686" r:id="rId8"/>
    <p:sldLayoutId id="2147484687" r:id="rId9"/>
    <p:sldLayoutId id="2147484688" r:id="rId10"/>
    <p:sldLayoutId id="2147484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10D827-C787-4518-9D20-D7777C997F86}" type="datetimeFigureOut">
              <a:rPr lang="en-US" smtClean="0"/>
              <a:t>8/29/2022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4F8A7A-F256-455D-887A-F990DD5786FE}" type="slidenum">
              <a:rPr lang="en-US" smtClean="0"/>
              <a:t>‹#›</a:t>
            </a:fld>
            <a:endParaRPr lang="en-US" dirty="0"/>
          </a:p>
        </p:txBody>
      </p:sp>
    </p:spTree>
    <p:extLst>
      <p:ext uri="{BB962C8B-B14F-4D97-AF65-F5344CB8AC3E}">
        <p14:creationId xmlns:p14="http://schemas.microsoft.com/office/powerpoint/2010/main" val="3142102932"/>
      </p:ext>
    </p:extLst>
  </p:cSld>
  <p:clrMap bg1="lt1" tx1="dk1" bg2="lt2" tx2="dk2" accent1="accent1" accent2="accent2" accent3="accent3" accent4="accent4" accent5="accent5" accent6="accent6" hlink="hlink" folHlink="folHlink"/>
  <p:sldLayoutIdLst>
    <p:sldLayoutId id="2147484691" r:id="rId1"/>
    <p:sldLayoutId id="2147484692" r:id="rId2"/>
    <p:sldLayoutId id="2147484693" r:id="rId3"/>
    <p:sldLayoutId id="2147484694" r:id="rId4"/>
    <p:sldLayoutId id="2147484695" r:id="rId5"/>
    <p:sldLayoutId id="2147484696" r:id="rId6"/>
    <p:sldLayoutId id="2147484697" r:id="rId7"/>
    <p:sldLayoutId id="2147484698" r:id="rId8"/>
    <p:sldLayoutId id="2147484699" r:id="rId9"/>
    <p:sldLayoutId id="2147484700" r:id="rId10"/>
    <p:sldLayoutId id="2147484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9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82C8641A-97F0-47CA-AD28-8063A2E729E2}" type="datetime1">
              <a:rPr lang="en-US" b="0" smtClean="0">
                <a:solidFill>
                  <a:prstClr val="black">
                    <a:tint val="75000"/>
                  </a:prstClr>
                </a:solidFill>
                <a:latin typeface="Calibri"/>
              </a:rPr>
              <a:pPr eaLnBrk="1" fontAlgn="auto" hangingPunct="1">
                <a:spcBef>
                  <a:spcPts val="0"/>
                </a:spcBef>
                <a:spcAft>
                  <a:spcPts val="0"/>
                </a:spcAft>
              </a:pPr>
              <a:t>8/29/2022</a:t>
            </a:fld>
            <a:endParaRPr lang="en-US" b="0"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9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r>
              <a:rPr lang="en-US" b="0" dirty="0" smtClean="0">
                <a:solidFill>
                  <a:prstClr val="black">
                    <a:tint val="75000"/>
                  </a:prstClr>
                </a:solidFill>
                <a:latin typeface="Calibri"/>
              </a:rPr>
              <a:t>DRAFT - Predescional</a:t>
            </a:r>
            <a:endParaRPr lang="en-US" b="0"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9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5AB328A2-19BB-422B-BD91-A3CCA6589BE7}" type="slidenum">
              <a:rPr lang="en-US" b="0" smtClean="0">
                <a:solidFill>
                  <a:prstClr val="black">
                    <a:tint val="75000"/>
                  </a:prstClr>
                </a:solidFill>
                <a:latin typeface="Calibri"/>
              </a:rPr>
              <a:pPr eaLnBrk="1" fontAlgn="auto" hangingPunct="1">
                <a:spcBef>
                  <a:spcPts val="0"/>
                </a:spcBef>
                <a:spcAft>
                  <a:spcPts val="0"/>
                </a:spcAft>
              </a:pPr>
              <a:t>‹#›</a:t>
            </a:fld>
            <a:endParaRPr lang="en-US" b="0" dirty="0">
              <a:solidFill>
                <a:prstClr val="black">
                  <a:tint val="75000"/>
                </a:prstClr>
              </a:solidFill>
              <a:latin typeface="Calibri"/>
            </a:endParaRPr>
          </a:p>
        </p:txBody>
      </p:sp>
    </p:spTree>
    <p:extLst>
      <p:ext uri="{BB962C8B-B14F-4D97-AF65-F5344CB8AC3E}">
        <p14:creationId xmlns:p14="http://schemas.microsoft.com/office/powerpoint/2010/main" val="787955149"/>
      </p:ext>
    </p:extLst>
  </p:cSld>
  <p:clrMap bg1="lt1" tx1="dk1" bg2="lt2" tx2="dk2" accent1="accent1" accent2="accent2" accent3="accent3" accent4="accent4" accent5="accent5" accent6="accent6" hlink="hlink" folHlink="folHlink"/>
  <p:sldLayoutIdLst>
    <p:sldLayoutId id="2147484703" r:id="rId1"/>
    <p:sldLayoutId id="2147484704" r:id="rId2"/>
    <p:sldLayoutId id="2147484705" r:id="rId3"/>
    <p:sldLayoutId id="2147484706" r:id="rId4"/>
    <p:sldLayoutId id="2147484707" r:id="rId5"/>
    <p:sldLayoutId id="2147484708" r:id="rId6"/>
    <p:sldLayoutId id="2147484709" r:id="rId7"/>
    <p:sldLayoutId id="2147484710" r:id="rId8"/>
    <p:sldLayoutId id="2147484711" r:id="rId9"/>
    <p:sldLayoutId id="2147484712" r:id="rId10"/>
    <p:sldLayoutId id="2147484713"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0">
                <a:solidFill>
                  <a:schemeClr val="tx1"/>
                </a:solidFill>
                <a:latin typeface="Times New Roman" pitchFamily="18" charset="0"/>
              </a:defRPr>
            </a:lvl1pPr>
          </a:lstStyle>
          <a:p>
            <a:pPr>
              <a:defRPr/>
            </a:pPr>
            <a:endParaRPr lang="en-US" dirty="0">
              <a:solidFill>
                <a:srgbClr val="CCECFF"/>
              </a:solidFill>
            </a:endParaRPr>
          </a:p>
        </p:txBody>
      </p:sp>
      <p:sp>
        <p:nvSpPr>
          <p:cNvPr id="37893" name="Rectangle 5"/>
          <p:cNvSpPr>
            <a:spLocks noGrp="1" noChangeArrowheads="1"/>
          </p:cNvSpPr>
          <p:nvPr>
            <p:ph type="ftr" sz="quarter" idx="3"/>
          </p:nvPr>
        </p:nvSpPr>
        <p:spPr bwMode="auto">
          <a:xfrm>
            <a:off x="6553200" y="6400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8" charset="0"/>
              </a:defRPr>
            </a:lvl1pPr>
          </a:lstStyle>
          <a:p>
            <a:pPr>
              <a:defRPr/>
            </a:pPr>
            <a:r>
              <a:rPr lang="en-US" dirty="0" smtClean="0"/>
              <a:t>&lt;#&gt;</a:t>
            </a:r>
            <a:endParaRPr lang="en-US" dirty="0"/>
          </a:p>
        </p:txBody>
      </p:sp>
    </p:spTree>
    <p:extLst>
      <p:ext uri="{BB962C8B-B14F-4D97-AF65-F5344CB8AC3E}">
        <p14:creationId xmlns:p14="http://schemas.microsoft.com/office/powerpoint/2010/main" val="2884909542"/>
      </p:ext>
    </p:extLst>
  </p:cSld>
  <p:clrMap bg1="dk2" tx1="lt1" bg2="dk1" tx2="lt2" accent1="accent1" accent2="accent2" accent3="accent3" accent4="accent4" accent5="accent5" accent6="accent6" hlink="hlink" folHlink="folHlink"/>
  <p:sldLayoutIdLst>
    <p:sldLayoutId id="2147484715" r:id="rId1"/>
    <p:sldLayoutId id="2147484716" r:id="rId2"/>
    <p:sldLayoutId id="2147484717" r:id="rId3"/>
    <p:sldLayoutId id="2147484718" r:id="rId4"/>
    <p:sldLayoutId id="2147484719" r:id="rId5"/>
    <p:sldLayoutId id="2147484720" r:id="rId6"/>
    <p:sldLayoutId id="2147484721" r:id="rId7"/>
    <p:sldLayoutId id="2147484722" r:id="rId8"/>
    <p:sldLayoutId id="2147484723" r:id="rId9"/>
    <p:sldLayoutId id="2147484724" r:id="rId10"/>
    <p:sldLayoutId id="2147484725" r:id="rId11"/>
  </p:sldLayoutIdLst>
  <p:hf hdr="0" ftr="0" dt="0"/>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0">
                <a:solidFill>
                  <a:schemeClr val="tx1"/>
                </a:solidFill>
                <a:latin typeface="Times New Roman" pitchFamily="18" charset="0"/>
              </a:defRPr>
            </a:lvl1pPr>
          </a:lstStyle>
          <a:p>
            <a:pPr>
              <a:defRPr/>
            </a:pPr>
            <a:endParaRPr lang="en-US" dirty="0">
              <a:solidFill>
                <a:srgbClr val="CCECFF"/>
              </a:solidFill>
            </a:endParaRPr>
          </a:p>
        </p:txBody>
      </p:sp>
      <p:sp>
        <p:nvSpPr>
          <p:cNvPr id="37893" name="Rectangle 5"/>
          <p:cNvSpPr>
            <a:spLocks noGrp="1" noChangeArrowheads="1"/>
          </p:cNvSpPr>
          <p:nvPr>
            <p:ph type="ftr" sz="quarter" idx="3"/>
          </p:nvPr>
        </p:nvSpPr>
        <p:spPr bwMode="auto">
          <a:xfrm>
            <a:off x="6553200" y="6400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8" charset="0"/>
              </a:defRPr>
            </a:lvl1pPr>
          </a:lstStyle>
          <a:p>
            <a:pPr>
              <a:defRPr/>
            </a:pPr>
            <a:fld id="{6A27D0BB-A0EC-4F6C-A74B-CE7A1E01C6DD}" type="slidenum">
              <a:rPr lang="en-US"/>
              <a:pPr>
                <a:defRPr/>
              </a:pPr>
              <a:t>‹#›</a:t>
            </a:fld>
            <a:endParaRPr lang="en-US" dirty="0"/>
          </a:p>
        </p:txBody>
      </p:sp>
    </p:spTree>
    <p:extLst>
      <p:ext uri="{BB962C8B-B14F-4D97-AF65-F5344CB8AC3E}">
        <p14:creationId xmlns:p14="http://schemas.microsoft.com/office/powerpoint/2010/main" val="4292742823"/>
      </p:ext>
    </p:extLst>
  </p:cSld>
  <p:clrMap bg1="dk2" tx1="lt1" bg2="dk1" tx2="lt2" accent1="accent1" accent2="accent2" accent3="accent3" accent4="accent4" accent5="accent5" accent6="accent6" hlink="hlink" folHlink="folHlink"/>
  <p:sldLayoutIdLst>
    <p:sldLayoutId id="2147484727" r:id="rId1"/>
    <p:sldLayoutId id="2147484728" r:id="rId2"/>
    <p:sldLayoutId id="2147484729" r:id="rId3"/>
    <p:sldLayoutId id="2147484730" r:id="rId4"/>
    <p:sldLayoutId id="2147484731" r:id="rId5"/>
    <p:sldLayoutId id="2147484732" r:id="rId6"/>
    <p:sldLayoutId id="2147484733" r:id="rId7"/>
    <p:sldLayoutId id="2147484734" r:id="rId8"/>
    <p:sldLayoutId id="2147484735" r:id="rId9"/>
    <p:sldLayoutId id="2147484736" r:id="rId10"/>
    <p:sldLayoutId id="2147484737" r:id="rId11"/>
  </p:sldLayoutIdLst>
  <p:hf sldNum="0" hdr="0" dt="0"/>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0">
                <a:solidFill>
                  <a:schemeClr val="tx1"/>
                </a:solidFill>
                <a:latin typeface="Times New Roman" pitchFamily="18" charset="0"/>
              </a:defRPr>
            </a:lvl1pPr>
          </a:lstStyle>
          <a:p>
            <a:pPr>
              <a:defRPr/>
            </a:pPr>
            <a:endParaRPr lang="en-US" dirty="0">
              <a:solidFill>
                <a:srgbClr val="CCECFF"/>
              </a:solidFill>
            </a:endParaRPr>
          </a:p>
        </p:txBody>
      </p:sp>
      <p:sp>
        <p:nvSpPr>
          <p:cNvPr id="37893" name="Rectangle 5"/>
          <p:cNvSpPr>
            <a:spLocks noGrp="1" noChangeArrowheads="1"/>
          </p:cNvSpPr>
          <p:nvPr>
            <p:ph type="ftr" sz="quarter" idx="3"/>
          </p:nvPr>
        </p:nvSpPr>
        <p:spPr bwMode="auto">
          <a:xfrm>
            <a:off x="6553200" y="6400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8" charset="0"/>
              </a:defRPr>
            </a:lvl1pPr>
          </a:lstStyle>
          <a:p>
            <a:pPr>
              <a:defRPr/>
            </a:pPr>
            <a:endParaRPr lang="en-US" dirty="0"/>
          </a:p>
        </p:txBody>
      </p:sp>
    </p:spTree>
    <p:extLst>
      <p:ext uri="{BB962C8B-B14F-4D97-AF65-F5344CB8AC3E}">
        <p14:creationId xmlns:p14="http://schemas.microsoft.com/office/powerpoint/2010/main" val="3527414381"/>
      </p:ext>
    </p:extLst>
  </p:cSld>
  <p:clrMap bg1="dk2" tx1="lt1" bg2="dk1" tx2="lt2" accent1="accent1" accent2="accent2" accent3="accent3" accent4="accent4" accent5="accent5" accent6="accent6" hlink="hlink" folHlink="folHlink"/>
  <p:sldLayoutIdLst>
    <p:sldLayoutId id="2147484739" r:id="rId1"/>
    <p:sldLayoutId id="2147484740" r:id="rId2"/>
    <p:sldLayoutId id="2147484741" r:id="rId3"/>
    <p:sldLayoutId id="2147484742" r:id="rId4"/>
    <p:sldLayoutId id="2147484743" r:id="rId5"/>
    <p:sldLayoutId id="2147484744" r:id="rId6"/>
    <p:sldLayoutId id="2147484745" r:id="rId7"/>
    <p:sldLayoutId id="2147484746" r:id="rId8"/>
    <p:sldLayoutId id="2147484747" r:id="rId9"/>
    <p:sldLayoutId id="2147484748" r:id="rId10"/>
    <p:sldLayoutId id="2147484749" r:id="rId11"/>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Tahoma" pitchFamily="34" charset="0"/>
        </a:defRPr>
      </a:lvl9pPr>
    </p:titleStyle>
    <p:bodyStyle>
      <a:lvl1pPr marL="342900" indent="-342900" algn="l" rtl="0" eaLnBrk="0" fontAlgn="base" hangingPunct="0">
        <a:spcBef>
          <a:spcPct val="20000"/>
        </a:spcBef>
        <a:spcAft>
          <a:spcPct val="0"/>
        </a:spcAft>
        <a:buClr>
          <a:schemeClr val="folHlink"/>
        </a:buClr>
        <a:buSzPct val="75000"/>
        <a:buFont typeface="Monotype Sorts" pitchFamily="2" charset="2"/>
        <a:buChar char="n"/>
        <a:defRPr kumimoji="1"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folHlink"/>
        </a:buClr>
        <a:buSzPct val="60000"/>
        <a:buFont typeface="Monotype Sorts" pitchFamily="2" charset="2"/>
        <a:buChar char="n"/>
        <a:defRPr kumimoji="1" sz="2400">
          <a:solidFill>
            <a:schemeClr val="tx1"/>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mark.w.ingle.civ@navy.mil" TargetMode="Externa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nstcenter.biz/" TargetMode="External"/><Relationship Id="rId1" Type="http://schemas.openxmlformats.org/officeDocument/2006/relationships/slideLayout" Target="../slideLayouts/slideLayout50.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7.emf"/><Relationship Id="rId5" Type="http://schemas.openxmlformats.org/officeDocument/2006/relationships/image" Target="../media/image26.png"/><Relationship Id="rId4" Type="http://schemas.openxmlformats.org/officeDocument/2006/relationships/image" Target="../media/image25.emf"/></Relationships>
</file>

<file path=ppt/slides/_rels/slide1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jpeg"/><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7.emf"/><Relationship Id="rId1" Type="http://schemas.openxmlformats.org/officeDocument/2006/relationships/slideLayout" Target="../slideLayouts/slideLayout73.xml"/><Relationship Id="rId4" Type="http://schemas.openxmlformats.org/officeDocument/2006/relationships/image" Target="../media/image32.emf"/></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9.xml"/><Relationship Id="rId4" Type="http://schemas.openxmlformats.org/officeDocument/2006/relationships/image" Target="../media/image55.emf"/></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5.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5.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45.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quicksearch.dla.mil/qsSearch.aspx" TargetMode="External"/><Relationship Id="rId1" Type="http://schemas.openxmlformats.org/officeDocument/2006/relationships/slideLayout" Target="../slideLayouts/slideLayout50.xml"/><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rgbClr val="000000"/>
                </a:solidFill>
                <a:latin typeface="Arial" pitchFamily="34" charset="0"/>
              </a:defRPr>
            </a:lvl1pPr>
            <a:lvl2pPr marL="742950" indent="-285750">
              <a:defRPr sz="1200" b="1">
                <a:solidFill>
                  <a:srgbClr val="000000"/>
                </a:solidFill>
                <a:latin typeface="Arial" pitchFamily="34" charset="0"/>
              </a:defRPr>
            </a:lvl2pPr>
            <a:lvl3pPr marL="1143000" indent="-228600">
              <a:defRPr sz="1200" b="1">
                <a:solidFill>
                  <a:srgbClr val="000000"/>
                </a:solidFill>
                <a:latin typeface="Arial" pitchFamily="34" charset="0"/>
              </a:defRPr>
            </a:lvl3pPr>
            <a:lvl4pPr marL="1600200" indent="-228600">
              <a:defRPr sz="1200" b="1">
                <a:solidFill>
                  <a:srgbClr val="000000"/>
                </a:solidFill>
                <a:latin typeface="Arial" pitchFamily="34" charset="0"/>
              </a:defRPr>
            </a:lvl4pPr>
            <a:lvl5pPr marL="2057400" indent="-228600">
              <a:defRPr sz="1200" b="1">
                <a:solidFill>
                  <a:srgbClr val="000000"/>
                </a:solidFill>
                <a:latin typeface="Arial" pitchFamily="34" charset="0"/>
              </a:defRPr>
            </a:lvl5pPr>
            <a:lvl6pPr marL="2514600" indent="-228600" eaLnBrk="0" fontAlgn="base" hangingPunct="0">
              <a:spcBef>
                <a:spcPct val="0"/>
              </a:spcBef>
              <a:spcAft>
                <a:spcPct val="0"/>
              </a:spcAft>
              <a:defRPr sz="1200" b="1">
                <a:solidFill>
                  <a:srgbClr val="000000"/>
                </a:solidFill>
                <a:latin typeface="Arial" pitchFamily="34" charset="0"/>
              </a:defRPr>
            </a:lvl6pPr>
            <a:lvl7pPr marL="2971800" indent="-228600" eaLnBrk="0" fontAlgn="base" hangingPunct="0">
              <a:spcBef>
                <a:spcPct val="0"/>
              </a:spcBef>
              <a:spcAft>
                <a:spcPct val="0"/>
              </a:spcAft>
              <a:defRPr sz="1200" b="1">
                <a:solidFill>
                  <a:srgbClr val="000000"/>
                </a:solidFill>
                <a:latin typeface="Arial" pitchFamily="34" charset="0"/>
              </a:defRPr>
            </a:lvl7pPr>
            <a:lvl8pPr marL="3429000" indent="-228600" eaLnBrk="0" fontAlgn="base" hangingPunct="0">
              <a:spcBef>
                <a:spcPct val="0"/>
              </a:spcBef>
              <a:spcAft>
                <a:spcPct val="0"/>
              </a:spcAft>
              <a:defRPr sz="1200" b="1">
                <a:solidFill>
                  <a:srgbClr val="000000"/>
                </a:solidFill>
                <a:latin typeface="Arial" pitchFamily="34" charset="0"/>
              </a:defRPr>
            </a:lvl8pPr>
            <a:lvl9pPr marL="3886200" indent="-228600" eaLnBrk="0" fontAlgn="base" hangingPunct="0">
              <a:spcBef>
                <a:spcPct val="0"/>
              </a:spcBef>
              <a:spcAft>
                <a:spcPct val="0"/>
              </a:spcAft>
              <a:defRPr sz="1200" b="1">
                <a:solidFill>
                  <a:srgbClr val="000000"/>
                </a:solidFill>
                <a:latin typeface="Arial"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fld id="{14F6940D-1F87-44C9-8BE0-F74D0D0B8C69}" type="slidenum">
              <a:rPr kumimoji="0" lang="en-US" sz="14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50000"/>
                </a:spcBef>
                <a:spcAft>
                  <a:spcPct val="0"/>
                </a:spcAft>
                <a:buClrTx/>
                <a:buSzTx/>
                <a:buFontTx/>
                <a:buNone/>
                <a:tabLst/>
                <a:defRPr/>
              </a:pPr>
              <a:t>1</a:t>
            </a:fld>
            <a:endParaRPr kumimoji="0" lang="en-US" sz="1400" b="1"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
        <p:nvSpPr>
          <p:cNvPr id="61442" name="Rectangle 2"/>
          <p:cNvSpPr>
            <a:spLocks noGrp="1" noChangeArrowheads="1"/>
          </p:cNvSpPr>
          <p:nvPr>
            <p:ph type="title"/>
          </p:nvPr>
        </p:nvSpPr>
        <p:spPr>
          <a:xfrm>
            <a:off x="762000" y="381000"/>
            <a:ext cx="7772400" cy="685800"/>
          </a:xfrm>
        </p:spPr>
        <p:txBody>
          <a:bodyPr/>
          <a:lstStyle/>
          <a:p>
            <a:pPr>
              <a:defRPr/>
            </a:pPr>
            <a:r>
              <a:rPr lang="en-US" sz="2800" b="1" dirty="0" smtClean="0">
                <a:solidFill>
                  <a:srgbClr val="000000"/>
                </a:solidFill>
                <a:effectLst>
                  <a:outerShdw blurRad="38100" dist="38100" dir="2700000" algn="tl">
                    <a:srgbClr val="FFFFFF"/>
                  </a:outerShdw>
                </a:effectLst>
                <a:latin typeface="Arial" pitchFamily="34" charset="0"/>
              </a:rPr>
              <a:t/>
            </a:r>
            <a:br>
              <a:rPr lang="en-US" sz="2800" b="1" dirty="0" smtClean="0">
                <a:solidFill>
                  <a:srgbClr val="000000"/>
                </a:solidFill>
                <a:effectLst>
                  <a:outerShdw blurRad="38100" dist="38100" dir="2700000" algn="tl">
                    <a:srgbClr val="FFFFFF"/>
                  </a:outerShdw>
                </a:effectLst>
                <a:latin typeface="Arial" pitchFamily="34" charset="0"/>
              </a:rPr>
            </a:br>
            <a:r>
              <a:rPr lang="en-US" sz="2800" b="1" dirty="0" smtClean="0">
                <a:solidFill>
                  <a:srgbClr val="000000"/>
                </a:solidFill>
                <a:effectLst>
                  <a:outerShdw blurRad="38100" dist="38100" dir="2700000" algn="tl">
                    <a:srgbClr val="FFFFFF"/>
                  </a:outerShdw>
                </a:effectLst>
                <a:latin typeface="Arial" pitchFamily="34" charset="0"/>
              </a:rPr>
              <a:t>NAVAL SEA SYSTEMS COMMAND </a:t>
            </a:r>
            <a:br>
              <a:rPr lang="en-US" sz="2800" b="1" dirty="0" smtClean="0">
                <a:solidFill>
                  <a:srgbClr val="000000"/>
                </a:solidFill>
                <a:effectLst>
                  <a:outerShdw blurRad="38100" dist="38100" dir="2700000" algn="tl">
                    <a:srgbClr val="FFFFFF"/>
                  </a:outerShdw>
                </a:effectLst>
                <a:latin typeface="Arial" pitchFamily="34" charset="0"/>
              </a:rPr>
            </a:br>
            <a:r>
              <a:rPr lang="en-US" sz="2800" b="1" dirty="0" smtClean="0">
                <a:solidFill>
                  <a:srgbClr val="000000"/>
                </a:solidFill>
                <a:effectLst>
                  <a:outerShdw blurRad="38100" dist="38100" dir="2700000" algn="tl">
                    <a:srgbClr val="FFFFFF"/>
                  </a:outerShdw>
                </a:effectLst>
                <a:latin typeface="Arial" pitchFamily="34" charset="0"/>
              </a:rPr>
              <a:t>What’s New in NAVSEA Coatings?  </a:t>
            </a:r>
            <a:endParaRPr lang="en-US" sz="4800" b="1" dirty="0" smtClean="0">
              <a:solidFill>
                <a:srgbClr val="000000"/>
              </a:solidFill>
              <a:effectLst>
                <a:outerShdw blurRad="38100" dist="38100" dir="2700000" algn="tl">
                  <a:srgbClr val="FFFFFF"/>
                </a:outerShdw>
              </a:effectLst>
              <a:latin typeface="Arial" pitchFamily="34" charset="0"/>
            </a:endParaRPr>
          </a:p>
        </p:txBody>
      </p:sp>
      <p:sp>
        <p:nvSpPr>
          <p:cNvPr id="3076" name="Text Box 3"/>
          <p:cNvSpPr txBox="1">
            <a:spLocks noChangeArrowheads="1"/>
          </p:cNvSpPr>
          <p:nvPr/>
        </p:nvSpPr>
        <p:spPr bwMode="auto">
          <a:xfrm>
            <a:off x="762000" y="1447800"/>
            <a:ext cx="777240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defRPr sz="1200" b="1">
                <a:solidFill>
                  <a:srgbClr val="000000"/>
                </a:solidFill>
                <a:latin typeface="Arial" pitchFamily="34" charset="0"/>
              </a:defRPr>
            </a:lvl1pPr>
            <a:lvl2pPr marL="742950" indent="-285750">
              <a:defRPr sz="1200" b="1">
                <a:solidFill>
                  <a:srgbClr val="000000"/>
                </a:solidFill>
                <a:latin typeface="Arial" pitchFamily="34" charset="0"/>
              </a:defRPr>
            </a:lvl2pPr>
            <a:lvl3pPr marL="1143000" indent="-228600">
              <a:defRPr sz="1200" b="1">
                <a:solidFill>
                  <a:srgbClr val="000000"/>
                </a:solidFill>
                <a:latin typeface="Arial" pitchFamily="34" charset="0"/>
              </a:defRPr>
            </a:lvl3pPr>
            <a:lvl4pPr marL="1600200" indent="-228600">
              <a:defRPr sz="1200" b="1">
                <a:solidFill>
                  <a:srgbClr val="000000"/>
                </a:solidFill>
                <a:latin typeface="Arial" pitchFamily="34" charset="0"/>
              </a:defRPr>
            </a:lvl4pPr>
            <a:lvl5pPr marL="2057400" indent="-228600">
              <a:defRPr sz="1200" b="1">
                <a:solidFill>
                  <a:srgbClr val="000000"/>
                </a:solidFill>
                <a:latin typeface="Arial" pitchFamily="34" charset="0"/>
              </a:defRPr>
            </a:lvl5pPr>
            <a:lvl6pPr marL="2514600" indent="-228600" eaLnBrk="0" fontAlgn="base" hangingPunct="0">
              <a:spcBef>
                <a:spcPct val="0"/>
              </a:spcBef>
              <a:spcAft>
                <a:spcPct val="0"/>
              </a:spcAft>
              <a:defRPr sz="1200" b="1">
                <a:solidFill>
                  <a:srgbClr val="000000"/>
                </a:solidFill>
                <a:latin typeface="Arial" pitchFamily="34" charset="0"/>
              </a:defRPr>
            </a:lvl6pPr>
            <a:lvl7pPr marL="2971800" indent="-228600" eaLnBrk="0" fontAlgn="base" hangingPunct="0">
              <a:spcBef>
                <a:spcPct val="0"/>
              </a:spcBef>
              <a:spcAft>
                <a:spcPct val="0"/>
              </a:spcAft>
              <a:defRPr sz="1200" b="1">
                <a:solidFill>
                  <a:srgbClr val="000000"/>
                </a:solidFill>
                <a:latin typeface="Arial" pitchFamily="34" charset="0"/>
              </a:defRPr>
            </a:lvl7pPr>
            <a:lvl8pPr marL="3429000" indent="-228600" eaLnBrk="0" fontAlgn="base" hangingPunct="0">
              <a:spcBef>
                <a:spcPct val="0"/>
              </a:spcBef>
              <a:spcAft>
                <a:spcPct val="0"/>
              </a:spcAft>
              <a:defRPr sz="1200" b="1">
                <a:solidFill>
                  <a:srgbClr val="000000"/>
                </a:solidFill>
                <a:latin typeface="Arial" pitchFamily="34" charset="0"/>
              </a:defRPr>
            </a:lvl8pPr>
            <a:lvl9pPr marL="3886200" indent="-228600" eaLnBrk="0" fontAlgn="base" hangingPunct="0">
              <a:spcBef>
                <a:spcPct val="0"/>
              </a:spcBef>
              <a:spcAft>
                <a:spcPct val="0"/>
              </a:spcAft>
              <a:defRPr sz="1200" b="1">
                <a:solidFill>
                  <a:srgbClr val="000000"/>
                </a:solidFill>
                <a:latin typeface="Arial" pitchFamily="34" charset="0"/>
              </a:defRPr>
            </a:lvl9pPr>
          </a:lstStyle>
          <a:p>
            <a:pPr marL="0" marR="0" lvl="0" indent="0" algn="l" defTabSz="914400" rtl="0" eaLnBrk="0" fontAlgn="base" latinLnBrk="0" hangingPunct="0">
              <a:lnSpc>
                <a:spcPct val="45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45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078" name="Text Box 6"/>
          <p:cNvSpPr txBox="1">
            <a:spLocks noChangeArrowheads="1"/>
          </p:cNvSpPr>
          <p:nvPr/>
        </p:nvSpPr>
        <p:spPr bwMode="auto">
          <a:xfrm>
            <a:off x="297873" y="3657600"/>
            <a:ext cx="8839200" cy="40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rgbClr val="000000"/>
                </a:solidFill>
                <a:latin typeface="Arial" pitchFamily="34" charset="0"/>
              </a:defRPr>
            </a:lvl1pPr>
            <a:lvl2pPr marL="742950" indent="-285750">
              <a:defRPr sz="1200" b="1">
                <a:solidFill>
                  <a:srgbClr val="000000"/>
                </a:solidFill>
                <a:latin typeface="Arial" pitchFamily="34" charset="0"/>
              </a:defRPr>
            </a:lvl2pPr>
            <a:lvl3pPr marL="1143000" indent="-228600">
              <a:defRPr sz="1200" b="1">
                <a:solidFill>
                  <a:srgbClr val="000000"/>
                </a:solidFill>
                <a:latin typeface="Arial" pitchFamily="34" charset="0"/>
              </a:defRPr>
            </a:lvl3pPr>
            <a:lvl4pPr marL="1600200" indent="-228600">
              <a:defRPr sz="1200" b="1">
                <a:solidFill>
                  <a:srgbClr val="000000"/>
                </a:solidFill>
                <a:latin typeface="Arial" pitchFamily="34" charset="0"/>
              </a:defRPr>
            </a:lvl4pPr>
            <a:lvl5pPr marL="2057400" indent="-228600">
              <a:defRPr sz="1200" b="1">
                <a:solidFill>
                  <a:srgbClr val="000000"/>
                </a:solidFill>
                <a:latin typeface="Arial" pitchFamily="34" charset="0"/>
              </a:defRPr>
            </a:lvl5pPr>
            <a:lvl6pPr marL="2514600" indent="-228600" eaLnBrk="0" fontAlgn="base" hangingPunct="0">
              <a:spcBef>
                <a:spcPct val="0"/>
              </a:spcBef>
              <a:spcAft>
                <a:spcPct val="0"/>
              </a:spcAft>
              <a:defRPr sz="1200" b="1">
                <a:solidFill>
                  <a:srgbClr val="000000"/>
                </a:solidFill>
                <a:latin typeface="Arial" pitchFamily="34" charset="0"/>
              </a:defRPr>
            </a:lvl6pPr>
            <a:lvl7pPr marL="2971800" indent="-228600" eaLnBrk="0" fontAlgn="base" hangingPunct="0">
              <a:spcBef>
                <a:spcPct val="0"/>
              </a:spcBef>
              <a:spcAft>
                <a:spcPct val="0"/>
              </a:spcAft>
              <a:defRPr sz="1200" b="1">
                <a:solidFill>
                  <a:srgbClr val="000000"/>
                </a:solidFill>
                <a:latin typeface="Arial" pitchFamily="34" charset="0"/>
              </a:defRPr>
            </a:lvl7pPr>
            <a:lvl8pPr marL="3429000" indent="-228600" eaLnBrk="0" fontAlgn="base" hangingPunct="0">
              <a:spcBef>
                <a:spcPct val="0"/>
              </a:spcBef>
              <a:spcAft>
                <a:spcPct val="0"/>
              </a:spcAft>
              <a:defRPr sz="1200" b="1">
                <a:solidFill>
                  <a:srgbClr val="000000"/>
                </a:solidFill>
                <a:latin typeface="Arial" pitchFamily="34" charset="0"/>
              </a:defRPr>
            </a:lvl8pPr>
            <a:lvl9pPr marL="3886200" indent="-228600" eaLnBrk="0" fontAlgn="base" hangingPunct="0">
              <a:spcBef>
                <a:spcPct val="0"/>
              </a:spcBef>
              <a:spcAft>
                <a:spcPct val="0"/>
              </a:spcAft>
              <a:defRPr sz="1200" b="1">
                <a:solidFill>
                  <a:srgbClr val="000000"/>
                </a:solidFill>
                <a:latin typeface="Arial" pitchFamily="34" charset="0"/>
              </a:defRPr>
            </a:lvl9pPr>
          </a:lstStyle>
          <a:p>
            <a:pPr marL="0" marR="0" lvl="0" indent="0" algn="ctr" defTabSz="914400" rtl="0" eaLnBrk="0" fontAlgn="base" latinLnBrk="0" hangingPunct="0">
              <a:lnSpc>
                <a:spcPct val="75000"/>
              </a:lnSpc>
              <a:spcBef>
                <a:spcPct val="50000"/>
              </a:spcBef>
              <a:spcAft>
                <a:spcPct val="0"/>
              </a:spcAft>
              <a:buClrTx/>
              <a:buSzTx/>
              <a:buFontTx/>
              <a:buNone/>
              <a:tabLst/>
              <a:defRPr/>
            </a:pPr>
            <a:r>
              <a:rPr lang="en-US" sz="2000" dirty="0" smtClean="0"/>
              <a:t>NSRP Surface Preparation and Coatings</a:t>
            </a:r>
            <a:endParaRPr kumimoji="0" lang="en-US" sz="2000" b="1" i="0" u="none" strike="noStrike" kern="1200" cap="none" spc="0" normalizeH="0" baseline="0" noProof="0" dirty="0" smtClean="0">
              <a:ln>
                <a:noFill/>
              </a:ln>
              <a:solidFill>
                <a:srgbClr val="000000"/>
              </a:solidFill>
              <a:effectLst/>
              <a:uLnTx/>
              <a:uFillTx/>
              <a:latin typeface="Arial" pitchFamily="34" charset="0"/>
              <a:ea typeface="+mn-ea"/>
              <a:cs typeface="+mn-cs"/>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lang="en-US" sz="2000" dirty="0" smtClean="0"/>
              <a:t>Sept.</a:t>
            </a:r>
            <a:r>
              <a:rPr kumimoji="0" lang="en-US" sz="2000" b="1" i="0" u="none" strike="noStrike" kern="1200" cap="none" spc="0" normalizeH="0" baseline="0" noProof="0" dirty="0" smtClean="0">
                <a:ln>
                  <a:noFill/>
                </a:ln>
                <a:solidFill>
                  <a:srgbClr val="000000"/>
                </a:solidFill>
                <a:effectLst/>
                <a:uLnTx/>
                <a:uFillTx/>
                <a:latin typeface="Arial" pitchFamily="34" charset="0"/>
                <a:ea typeface="+mn-ea"/>
                <a:cs typeface="+mn-cs"/>
              </a:rPr>
              <a:t> 2022</a:t>
            </a:r>
            <a:endParaRPr kumimoji="0" lang="en-US" sz="16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0" fontAlgn="base" latinLnBrk="0" hangingPunct="0">
              <a:lnSpc>
                <a:spcPct val="65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mn-cs"/>
              </a:rPr>
              <a:t>    Mr. Mark Ingle, P.E.</a:t>
            </a:r>
          </a:p>
          <a:p>
            <a:pPr marL="0" marR="0" lvl="0" indent="0" algn="ctr" defTabSz="914400" rtl="0" eaLnBrk="0" fontAlgn="base" latinLnBrk="0" hangingPunct="0">
              <a:lnSpc>
                <a:spcPct val="65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mn-cs"/>
              </a:rPr>
              <a:t>SEA 05P2</a:t>
            </a:r>
          </a:p>
          <a:p>
            <a:pPr marL="0" marR="0" lvl="0" indent="0" algn="ctr" defTabSz="914400" rtl="0" eaLnBrk="0" fontAlgn="base" latinLnBrk="0" hangingPunct="0">
              <a:lnSpc>
                <a:spcPct val="65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mn-cs"/>
              </a:rPr>
              <a:t>(202) 781-3665</a:t>
            </a:r>
          </a:p>
          <a:p>
            <a:pPr marL="0" marR="0" lvl="0" indent="0" algn="ctr" defTabSz="914400" rtl="0" eaLnBrk="0" fontAlgn="base" latinLnBrk="0" hangingPunct="0">
              <a:lnSpc>
                <a:spcPct val="65000"/>
              </a:lnSpc>
              <a:spcBef>
                <a:spcPct val="50000"/>
              </a:spcBef>
              <a:spcAft>
                <a:spcPct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Arial" pitchFamily="34" charset="0"/>
                <a:ea typeface="+mn-ea"/>
                <a:cs typeface="+mn-cs"/>
                <a:hlinkClick r:id="rId2"/>
              </a:rPr>
              <a:t>mark.w.ingle.civ@us.navy.mil</a:t>
            </a:r>
            <a:endParaRPr kumimoji="0" lang="en-US" sz="1600" b="1" i="0" u="none" strike="noStrike" kern="1200" cap="none" spc="0" normalizeH="0" baseline="0" noProof="0" dirty="0" smtClean="0">
              <a:ln>
                <a:noFill/>
              </a:ln>
              <a:solidFill>
                <a:srgbClr val="000000"/>
              </a:solidFill>
              <a:effectLst/>
              <a:uLnTx/>
              <a:uFillTx/>
              <a:latin typeface="Arial" pitchFamily="34" charset="0"/>
              <a:ea typeface="+mn-ea"/>
              <a:cs typeface="+mn-cs"/>
            </a:endParaRPr>
          </a:p>
          <a:p>
            <a:pPr marL="0" marR="0" lvl="0" indent="0" algn="ctr" defTabSz="914400" rtl="0" eaLnBrk="0" fontAlgn="base" latinLnBrk="0" hangingPunct="0">
              <a:lnSpc>
                <a:spcPct val="65000"/>
              </a:lnSpc>
              <a:spcBef>
                <a:spcPct val="50000"/>
              </a:spcBef>
              <a:spcAft>
                <a:spcPct val="0"/>
              </a:spcAft>
              <a:buClrTx/>
              <a:buSzTx/>
              <a:buFontTx/>
              <a:buNone/>
              <a:tabLst/>
              <a:defRPr/>
            </a:pPr>
            <a:endParaRPr kumimoji="0" lang="en-US" sz="1400" b="1" i="0" u="none" strike="noStrike" kern="1200" cap="none" spc="0" normalizeH="0" baseline="0" noProof="0" dirty="0" smtClean="0">
              <a:ln>
                <a:noFill/>
              </a:ln>
              <a:solidFill>
                <a:srgbClr val="969696"/>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65000"/>
              </a:lnSpc>
              <a:spcBef>
                <a:spcPct val="50000"/>
              </a:spcBef>
              <a:spcAft>
                <a:spcPct val="0"/>
              </a:spcAft>
              <a:buClrTx/>
              <a:buSzTx/>
              <a:buFontTx/>
              <a:buNone/>
              <a:tabLst/>
              <a:defRPr/>
            </a:pPr>
            <a:endParaRPr kumimoji="0" lang="en-US" sz="1400" b="1" i="0" u="none" strike="noStrike" kern="1200" cap="none" spc="0" normalizeH="0" baseline="0" noProof="0" dirty="0">
              <a:ln>
                <a:noFill/>
              </a:ln>
              <a:solidFill>
                <a:srgbClr val="969696"/>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65000"/>
              </a:lnSpc>
              <a:spcBef>
                <a:spcPct val="50000"/>
              </a:spcBef>
              <a:spcAft>
                <a:spcPct val="0"/>
              </a:spcAft>
              <a:buClrTx/>
              <a:buSzTx/>
              <a:buFontTx/>
              <a:buNone/>
              <a:tabLst/>
              <a:defRPr/>
            </a:pPr>
            <a:endParaRPr kumimoji="0" lang="en-US" sz="1400" b="1" i="0" u="none" strike="noStrike" kern="1200" cap="none" spc="0" normalizeH="0" baseline="0" noProof="0" dirty="0" smtClean="0">
              <a:ln>
                <a:noFill/>
              </a:ln>
              <a:solidFill>
                <a:srgbClr val="969696"/>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65000"/>
              </a:lnSpc>
              <a:spcBef>
                <a:spcPct val="50000"/>
              </a:spcBef>
              <a:spcAft>
                <a:spcPct val="0"/>
              </a:spcAft>
              <a:buClrTx/>
              <a:buSzTx/>
              <a:buFontTx/>
              <a:buNone/>
              <a:tabLst/>
              <a:defRPr/>
            </a:pPr>
            <a:endParaRPr kumimoji="0" lang="en-US" sz="1400" b="1" i="0" u="none" strike="noStrike" kern="1200" cap="none" spc="0" normalizeH="0" baseline="0" noProof="0" dirty="0" smtClean="0">
              <a:ln>
                <a:noFill/>
              </a:ln>
              <a:solidFill>
                <a:srgbClr val="969696"/>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65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969696"/>
                </a:solidFill>
                <a:effectLst/>
                <a:uLnTx/>
                <a:uFillTx/>
                <a:latin typeface="Times New Roman" panose="02020603050405020304" pitchFamily="18" charset="0"/>
                <a:ea typeface="+mn-ea"/>
                <a:cs typeface="Times New Roman" panose="02020603050405020304" pitchFamily="18" charset="0"/>
              </a:rPr>
              <a:t>Distribution A:  Approved for Public Release</a:t>
            </a:r>
            <a:endParaRPr kumimoji="0" lang="en-US" sz="1400" b="1" i="0" u="none" strike="noStrike" kern="1200" cap="none" spc="0" normalizeH="0" baseline="0" noProof="0" dirty="0">
              <a:ln>
                <a:noFill/>
              </a:ln>
              <a:solidFill>
                <a:srgbClr val="969696"/>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CCECFF"/>
              </a:solidFill>
              <a:effectLst/>
              <a:uLnTx/>
              <a:uFillTx/>
              <a:latin typeface="Arial" pitchFamily="34" charset="0"/>
              <a:ea typeface="+mn-ea"/>
              <a:cs typeface="+mn-cs"/>
            </a:endParaRP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srgbClr val="CCECFF"/>
              </a:solidFill>
              <a:effectLst/>
              <a:uLnTx/>
              <a:uFillTx/>
              <a:latin typeface="Arial" pitchFamily="34" charset="0"/>
              <a:ea typeface="+mn-ea"/>
              <a:cs typeface="+mn-cs"/>
            </a:endParaRP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295400"/>
            <a:ext cx="4419600"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29870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Box 7171"/>
          <p:cNvSpPr txBox="1"/>
          <p:nvPr/>
        </p:nvSpPr>
        <p:spPr>
          <a:xfrm>
            <a:off x="0" y="721772"/>
            <a:ext cx="8981701" cy="276999"/>
          </a:xfrm>
          <a:prstGeom prst="rect">
            <a:avLst/>
          </a:prstGeom>
          <a:solidFill>
            <a:srgbClr val="FFFFFF"/>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5" name="TextBox 34"/>
          <p:cNvSpPr txBox="1"/>
          <p:nvPr/>
        </p:nvSpPr>
        <p:spPr>
          <a:xfrm>
            <a:off x="90363" y="860271"/>
            <a:ext cx="9117267" cy="5816977"/>
          </a:xfrm>
          <a:prstGeom prst="rect">
            <a:avLst/>
          </a:prstGeom>
          <a:solidFill>
            <a:srgbClr val="FFFFFF"/>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RESPONSE</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  SEA 05P2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supporting </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essential coating and nonskid replacement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tasks includes rapid response</a:t>
            </a: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for qualified </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coating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manufacturers, waterfront work planners, </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and fleet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customers (continued):</a:t>
            </a: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4.  </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Provide options to use alternative nonskid Types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and Compositions to </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those required in </a:t>
            </a:r>
            <a:endPar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Standard </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Item 009-32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with </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risk assessment.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		-  Jul 2021, provided risk assessment for use of alternatives to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required, MIL-PRF-24667, Type V</a:t>
            </a: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                                              Composition D, low density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nonskid. </a:t>
            </a: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		-  Deviating from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Standard Item 009-32 requirements requires a departure.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5.  Prioritize support for manufacturer’s to modify coating or nonskid formulations to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address raw materials and packaging shortages to maintain coating and nonskid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supply shipyards and contractors: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a:t>
            </a: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rPr>
              <a:t>M</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ay 2022 -  Published updated ASTM F718 data sheet in less than a week </a:t>
            </a: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rPr>
              <a:t>to </a:t>
            </a: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2"/>
              </a:rPr>
              <a:t>www.nstcenter.biz</a:t>
            </a: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rPr>
              <a:t> website </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for new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	                    packaging (</a:t>
            </a:r>
            <a:r>
              <a:rPr kumimoji="0" lang="en-US" sz="800" b="1" i="0" u="none" strike="noStrike" kern="1200" cap="none" spc="0" normalizeH="0" baseline="0" noProof="0" dirty="0" smtClean="0">
                <a:ln>
                  <a:noFill/>
                </a:ln>
                <a:solidFill>
                  <a:srgbClr val="C00000"/>
                </a:solidFill>
                <a:effectLst/>
                <a:uLnTx/>
                <a:uFillTx/>
                <a:latin typeface="Arial" pitchFamily="34" charset="0"/>
                <a:ea typeface="+mn-ea"/>
                <a:cs typeface="+mn-cs"/>
              </a:rPr>
              <a:t>six gallon can shortage</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	Apr 2022 –  Recommend manufacturer prioritize available nonskid for CVN (</a:t>
            </a:r>
            <a:r>
              <a:rPr kumimoji="0" lang="en-US" sz="800" b="1" i="0" u="none" strike="noStrike" kern="1200" cap="none" spc="0" normalizeH="0" baseline="0" noProof="0" dirty="0" smtClean="0">
                <a:ln>
                  <a:noFill/>
                </a:ln>
                <a:solidFill>
                  <a:srgbClr val="C00000"/>
                </a:solidFill>
                <a:effectLst/>
                <a:uLnTx/>
                <a:uFillTx/>
                <a:latin typeface="Arial" pitchFamily="34" charset="0"/>
                <a:ea typeface="+mn-ea"/>
                <a:cs typeface="+mn-cs"/>
              </a:rPr>
              <a:t>issue: amine shortage</a:t>
            </a:r>
            <a:r>
              <a:rPr kumimoji="0" lang="en-US" sz="800" b="1" i="0" u="none" strike="noStrike" kern="1200" cap="none" spc="0" normalizeH="0" baseline="0" noProof="0" dirty="0" smtClean="0">
                <a:ln>
                  <a:noFill/>
                </a:ln>
                <a:solidFill>
                  <a:srgbClr val="000066"/>
                </a:solidFill>
                <a:effectLst/>
                <a:uLnTx/>
                <a:uFillTx/>
                <a:latin typeface="Arial" pitchFamily="34"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66"/>
                </a:solidFill>
                <a:effectLst/>
                <a:uLnTx/>
                <a:uFillTx/>
                <a:latin typeface="Arial" pitchFamily="34" charset="0"/>
                <a:ea typeface="+mn-ea"/>
                <a:cs typeface="+mn-cs"/>
              </a:rPr>
              <a:t>	</a:t>
            </a:r>
            <a:r>
              <a:rPr kumimoji="0" lang="en-US" sz="800" b="1" i="0" u="none" strike="noStrike" kern="1200" cap="none" spc="0" normalizeH="0" baseline="0" noProof="0" dirty="0" smtClean="0">
                <a:ln>
                  <a:noFill/>
                </a:ln>
                <a:solidFill>
                  <a:srgbClr val="000066"/>
                </a:solidFill>
                <a:effectLst/>
                <a:uLnTx/>
                <a:uFillTx/>
                <a:latin typeface="Arial" pitchFamily="34" charset="0"/>
                <a:ea typeface="+mn-ea"/>
                <a:cs typeface="+mn-cs"/>
              </a:rPr>
              <a:t>	</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Mar</a:t>
            </a:r>
            <a:r>
              <a:rPr kumimoji="0" lang="en-US" sz="800" b="1" i="0" u="none" strike="noStrike" kern="1200" cap="none" spc="0" normalizeH="0" baseline="0" noProof="0" dirty="0" smtClean="0">
                <a:ln>
                  <a:noFill/>
                </a:ln>
                <a:solidFill>
                  <a:srgbClr val="000066"/>
                </a:solidFill>
                <a:effectLst/>
                <a:uLnTx/>
                <a:uFillTx/>
                <a:latin typeface="Arial" pitchFamily="34" charset="0"/>
                <a:ea typeface="+mn-ea"/>
                <a:cs typeface="+mn-cs"/>
              </a:rPr>
              <a:t> </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2022 -  </a:t>
            </a: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rPr>
              <a:t>Explain Defense Priorities and Allocations System (DPAS) to classify </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low-supply nonskid </a:t>
            </a: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rPr>
              <a:t>as </a:t>
            </a:r>
            <a:endPar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                                                                                   “</a:t>
            </a: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rPr>
              <a:t>DX” </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for highest </a:t>
            </a: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rPr>
              <a:t>defense </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urgency</a:t>
            </a: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a:t>
            </a:r>
            <a:r>
              <a:rPr kumimoji="0" lang="en-US" sz="800" b="1" i="0" u="none" strike="noStrike" kern="1200" cap="none" spc="0" normalizeH="0" baseline="0" noProof="0" dirty="0" smtClean="0">
                <a:ln>
                  <a:noFill/>
                </a:ln>
                <a:solidFill>
                  <a:srgbClr val="C00000"/>
                </a:solidFill>
                <a:effectLst/>
                <a:uLnTx/>
                <a:uFillTx/>
                <a:latin typeface="Arial" pitchFamily="34" charset="0"/>
                <a:ea typeface="+mn-ea"/>
                <a:cs typeface="+mn-cs"/>
              </a:rPr>
              <a:t>issue: inability to obtain qualified nonski</a:t>
            </a:r>
            <a:r>
              <a:rPr kumimoji="0" lang="en-US" sz="800" b="1" i="0" u="none" strike="noStrike" kern="1200" cap="none" spc="0" normalizeH="0" baseline="0" noProof="0" dirty="0">
                <a:ln>
                  <a:noFill/>
                </a:ln>
                <a:solidFill>
                  <a:srgbClr val="C00000"/>
                </a:solidFill>
                <a:effectLst/>
                <a:uLnTx/>
                <a:uFillTx/>
                <a:latin typeface="Arial" pitchFamily="34" charset="0"/>
                <a:ea typeface="+mn-ea"/>
                <a:cs typeface="+mn-cs"/>
              </a:rPr>
              <a:t>d</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66"/>
                </a:solidFill>
                <a:effectLst/>
                <a:uLnTx/>
                <a:uFillTx/>
                <a:latin typeface="Arial" pitchFamily="34" charset="0"/>
                <a:ea typeface="+mn-ea"/>
                <a:cs typeface="+mn-cs"/>
              </a:rPr>
              <a:t>	</a:t>
            </a:r>
            <a:r>
              <a:rPr kumimoji="0" lang="en-US" sz="800" b="1" i="0" u="none" strike="noStrike" kern="1200" cap="none" spc="0" normalizeH="0" baseline="0" noProof="0" dirty="0" smtClean="0">
                <a:ln>
                  <a:noFill/>
                </a:ln>
                <a:solidFill>
                  <a:srgbClr val="000066"/>
                </a:solidFill>
                <a:effectLst/>
                <a:uLnTx/>
                <a:uFillTx/>
                <a:latin typeface="Arial" pitchFamily="34" charset="0"/>
                <a:ea typeface="+mn-ea"/>
                <a:cs typeface="+mn-cs"/>
              </a:rPr>
              <a:t>	</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Feb 2022 -  Assist naval shipyard in locating bilge coatings (</a:t>
            </a:r>
            <a:r>
              <a:rPr kumimoji="0" lang="en-US" sz="800" b="1" i="0" u="none" strike="noStrike" kern="1200" cap="none" spc="0" normalizeH="0" baseline="0" noProof="0" dirty="0">
                <a:ln>
                  <a:noFill/>
                </a:ln>
                <a:solidFill>
                  <a:srgbClr val="C00000"/>
                </a:solidFill>
                <a:effectLst/>
                <a:uLnTx/>
                <a:uFillTx/>
                <a:latin typeface="Arial" pitchFamily="34" charset="0"/>
                <a:ea typeface="+mn-ea"/>
                <a:cs typeface="+mn-cs"/>
              </a:rPr>
              <a:t>issue: inability to obtain qualified </a:t>
            </a:r>
            <a:r>
              <a:rPr kumimoji="0" lang="en-US" sz="800" b="1" i="0" u="none" strike="noStrike" kern="1200" cap="none" spc="0" normalizeH="0" baseline="0" noProof="0" dirty="0" smtClean="0">
                <a:ln>
                  <a:noFill/>
                </a:ln>
                <a:solidFill>
                  <a:srgbClr val="C00000"/>
                </a:solidFill>
                <a:effectLst/>
                <a:uLnTx/>
                <a:uFillTx/>
                <a:latin typeface="Arial" pitchFamily="34" charset="0"/>
                <a:ea typeface="+mn-ea"/>
                <a:cs typeface="+mn-cs"/>
              </a:rPr>
              <a:t>coating</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a:t>
            </a:r>
            <a:endParaRPr kumimoji="0" lang="en-US" sz="800" b="1" i="0" u="none" strike="noStrike" kern="1200" cap="none" spc="0" normalizeH="0" baseline="0" noProof="0" dirty="0" smtClean="0">
              <a:ln>
                <a:noFill/>
              </a:ln>
              <a:solidFill>
                <a:srgbClr val="000066"/>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66"/>
                </a:solidFill>
                <a:effectLst/>
                <a:uLnTx/>
                <a:uFillTx/>
                <a:latin typeface="Arial" pitchFamily="34" charset="0"/>
                <a:ea typeface="+mn-ea"/>
                <a:cs typeface="+mn-cs"/>
              </a:rPr>
              <a:t>	</a:t>
            </a:r>
            <a:r>
              <a:rPr kumimoji="0" lang="en-US" sz="800" b="1" i="0" u="none" strike="noStrike" kern="1200" cap="none" spc="0" normalizeH="0" baseline="0" noProof="0" dirty="0" smtClean="0">
                <a:ln>
                  <a:noFill/>
                </a:ln>
                <a:solidFill>
                  <a:srgbClr val="000066"/>
                </a:solidFill>
                <a:effectLst/>
                <a:uLnTx/>
                <a:uFillTx/>
                <a:latin typeface="Arial" pitchFamily="34" charset="0"/>
                <a:ea typeface="+mn-ea"/>
                <a:cs typeface="+mn-cs"/>
              </a:rPr>
              <a:t>	</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Jan </a:t>
            </a: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rPr>
              <a:t>2022 -  Assist naval </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shipyard in locating topside coatings by extending shelf life of polysiloxane kits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                                                                                  </a:t>
            </a: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rPr>
              <a:t>(</a:t>
            </a:r>
            <a:r>
              <a:rPr kumimoji="0" lang="en-US" sz="800" b="1" i="0" u="none" strike="noStrike" kern="1200" cap="none" spc="0" normalizeH="0" baseline="0" noProof="0" dirty="0">
                <a:ln>
                  <a:noFill/>
                </a:ln>
                <a:solidFill>
                  <a:srgbClr val="C00000"/>
                </a:solidFill>
                <a:effectLst/>
                <a:uLnTx/>
                <a:uFillTx/>
                <a:latin typeface="Arial" pitchFamily="34" charset="0"/>
                <a:ea typeface="+mn-ea"/>
                <a:cs typeface="+mn-cs"/>
              </a:rPr>
              <a:t>issue: inability to obtain </a:t>
            </a:r>
            <a:r>
              <a:rPr kumimoji="0" lang="en-US" sz="800" b="1" i="0" u="none" strike="noStrike" kern="1200" cap="none" spc="0" normalizeH="0" baseline="0" noProof="0" dirty="0" smtClean="0">
                <a:ln>
                  <a:noFill/>
                </a:ln>
                <a:solidFill>
                  <a:srgbClr val="C00000"/>
                </a:solidFill>
                <a:effectLst/>
                <a:uLnTx/>
                <a:uFillTx/>
                <a:latin typeface="Arial" pitchFamily="34" charset="0"/>
                <a:ea typeface="+mn-ea"/>
                <a:cs typeface="+mn-cs"/>
              </a:rPr>
              <a:t>haze gray polysiloxane</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  	Dec 2021 </a:t>
            </a: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Approved application of unqualified nonskid to non-critical coated area (</a:t>
            </a:r>
            <a:r>
              <a:rPr kumimoji="0" lang="en-US" sz="800" b="1" i="0" u="none" strike="noStrike" kern="1200" cap="none" spc="0" normalizeH="0" baseline="0" noProof="0" dirty="0" smtClean="0">
                <a:ln>
                  <a:noFill/>
                </a:ln>
                <a:solidFill>
                  <a:srgbClr val="C00000"/>
                </a:solidFill>
                <a:effectLst/>
                <a:uLnTx/>
                <a:uFillTx/>
                <a:latin typeface="Arial" pitchFamily="34" charset="0"/>
                <a:ea typeface="+mn-ea"/>
                <a:cs typeface="+mn-cs"/>
              </a:rPr>
              <a:t>issue</a:t>
            </a:r>
            <a:r>
              <a:rPr kumimoji="0" lang="en-US" sz="800" b="1" i="0" u="none" strike="noStrike" kern="1200" cap="none" spc="0" normalizeH="0" baseline="0" noProof="0" dirty="0">
                <a:ln>
                  <a:noFill/>
                </a:ln>
                <a:solidFill>
                  <a:srgbClr val="C00000"/>
                </a:solidFill>
                <a:effectLst/>
                <a:uLnTx/>
                <a:uFillTx/>
                <a:latin typeface="Arial" pitchFamily="34" charset="0"/>
                <a:ea typeface="+mn-ea"/>
                <a:cs typeface="+mn-cs"/>
              </a:rPr>
              <a:t>: inability to </a:t>
            </a:r>
            <a:r>
              <a:rPr kumimoji="0" lang="en-US" sz="800" b="1" i="0" u="none" strike="noStrike" kern="1200" cap="none" spc="0" normalizeH="0" baseline="0" noProof="0" dirty="0" smtClean="0">
                <a:ln>
                  <a:noFill/>
                </a:ln>
                <a:solidFill>
                  <a:srgbClr val="C00000"/>
                </a:solidFill>
                <a:effectLst/>
                <a:uLnTx/>
                <a:uFillTx/>
                <a:latin typeface="Arial" pitchFamily="34" charset="0"/>
                <a:ea typeface="+mn-ea"/>
                <a:cs typeface="+mn-cs"/>
              </a:rPr>
              <a:t>obtain qualified nonskid</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	Nov 2021 -  Posted updated nonskid ASTM F718 data sheets to address packaging in both 5 and 6.5 gallon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	                    cans (</a:t>
            </a:r>
            <a:r>
              <a:rPr kumimoji="0" lang="en-US" sz="800" b="1" i="0" u="none" strike="noStrike" kern="1200" cap="none" spc="0" normalizeH="0" baseline="0" noProof="0" dirty="0" smtClean="0">
                <a:ln>
                  <a:noFill/>
                </a:ln>
                <a:solidFill>
                  <a:srgbClr val="C00000"/>
                </a:solidFill>
                <a:effectLst/>
                <a:uLnTx/>
                <a:uFillTx/>
                <a:latin typeface="Arial" pitchFamily="34" charset="0"/>
                <a:ea typeface="+mn-ea"/>
                <a:cs typeface="+mn-cs"/>
              </a:rPr>
              <a:t>issue: can shortage</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                               Nov 2021 -  Provided nonskid manufacturer with streamlined subset of performance requirements to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                                               </a:t>
            </a: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                    to allow alternative to fumed silica filler pigment in multiple formulations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                                                                                    (</a:t>
            </a:r>
            <a:r>
              <a:rPr kumimoji="0" lang="en-US" sz="800" b="1" i="0" u="none" strike="noStrike" kern="1200" cap="none" spc="0" normalizeH="0" baseline="0" noProof="0" dirty="0" smtClean="0">
                <a:ln>
                  <a:noFill/>
                </a:ln>
                <a:solidFill>
                  <a:srgbClr val="C00000"/>
                </a:solidFill>
                <a:effectLst/>
                <a:uLnTx/>
                <a:uFillTx/>
                <a:latin typeface="Arial" pitchFamily="34" charset="0"/>
                <a:ea typeface="+mn-ea"/>
                <a:cs typeface="+mn-cs"/>
              </a:rPr>
              <a:t>issue: fumed silica shortage</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	     	 Oct 2021 -   Incorrect raw material supplied to coating manufacturer (</a:t>
            </a:r>
            <a:r>
              <a:rPr kumimoji="0" lang="en-US" sz="800" b="1" i="0" u="none" strike="noStrike" kern="1200" cap="none" spc="0" normalizeH="0" baseline="0" noProof="0" dirty="0" smtClean="0">
                <a:ln>
                  <a:noFill/>
                </a:ln>
                <a:solidFill>
                  <a:srgbClr val="C00000"/>
                </a:solidFill>
                <a:effectLst/>
                <a:uLnTx/>
                <a:uFillTx/>
                <a:latin typeface="Arial" pitchFamily="34" charset="0"/>
                <a:ea typeface="+mn-ea"/>
                <a:cs typeface="+mn-cs"/>
              </a:rPr>
              <a:t>issue: alternative resin delivered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C00000"/>
                </a:solidFill>
                <a:effectLst/>
                <a:uLnTx/>
                <a:uFillTx/>
                <a:latin typeface="Arial" pitchFamily="34" charset="0"/>
                <a:ea typeface="+mn-ea"/>
                <a:cs typeface="+mn-cs"/>
              </a:rPr>
              <a:t> </a:t>
            </a:r>
            <a:r>
              <a:rPr kumimoji="0" lang="en-US" sz="800" b="1" i="0" u="none" strike="noStrike" kern="1200" cap="none" spc="0" normalizeH="0" baseline="0" noProof="0" dirty="0" smtClean="0">
                <a:ln>
                  <a:noFill/>
                </a:ln>
                <a:solidFill>
                  <a:srgbClr val="C00000"/>
                </a:solidFill>
                <a:effectLst/>
                <a:uLnTx/>
                <a:uFillTx/>
                <a:latin typeface="Arial" pitchFamily="34" charset="0"/>
                <a:ea typeface="+mn-ea"/>
                <a:cs typeface="+mn-cs"/>
              </a:rPr>
              <a:t>                                                                                     in required resin drum</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	      	Sep 2021 -  Reviewed streamlined technical data set to rapidly approve alternative to glycidyl ether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                                                                                    castor oil reactive diluent in multiple nonskid formulations (</a:t>
            </a:r>
            <a:r>
              <a:rPr kumimoji="0" lang="en-US" sz="800" b="1" i="0" u="none" strike="noStrike" kern="1200" cap="none" spc="0" normalizeH="0" baseline="0" noProof="0" dirty="0" smtClean="0">
                <a:ln>
                  <a:noFill/>
                </a:ln>
                <a:solidFill>
                  <a:srgbClr val="C00000"/>
                </a:solidFill>
                <a:effectLst/>
                <a:uLnTx/>
                <a:uFillTx/>
                <a:latin typeface="Arial" pitchFamily="34" charset="0"/>
                <a:ea typeface="+mn-ea"/>
                <a:cs typeface="+mn-cs"/>
              </a:rPr>
              <a:t>issue: reactive diluent shortage</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Aug </a:t>
            </a: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rPr>
              <a:t>2021 -   </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Provided risk assessment associated with use of available MIL-PRF-24667C, Composition 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                                                                                     nonskid on flight deck </a:t>
            </a: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rPr>
              <a:t>(</a:t>
            </a:r>
            <a:r>
              <a:rPr kumimoji="0" lang="en-US" sz="800" b="1" i="0" u="none" strike="noStrike" kern="1200" cap="none" spc="0" normalizeH="0" baseline="0" noProof="0" dirty="0" smtClean="0">
                <a:ln>
                  <a:noFill/>
                </a:ln>
                <a:solidFill>
                  <a:srgbClr val="C00000"/>
                </a:solidFill>
                <a:effectLst/>
                <a:uLnTx/>
                <a:uFillTx/>
                <a:latin typeface="Arial" pitchFamily="34" charset="0"/>
                <a:ea typeface="+mn-ea"/>
                <a:cs typeface="+mn-cs"/>
              </a:rPr>
              <a:t>issue: could not obtain supply of low density nonskid</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	Jul 2021 -    SEA 21 staff engage </a:t>
            </a: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rPr>
              <a:t>coating </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manufacturer s to locate MIL-PRF-24667C, Type V nonskid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                                                                                      (</a:t>
            </a:r>
            <a:r>
              <a:rPr kumimoji="0" lang="en-US" sz="800" b="1" i="0" u="none" strike="noStrike" kern="1200" cap="none" spc="0" normalizeH="0" baseline="0" noProof="0" dirty="0" smtClean="0">
                <a:ln>
                  <a:noFill/>
                </a:ln>
                <a:solidFill>
                  <a:srgbClr val="C00000"/>
                </a:solidFill>
                <a:effectLst/>
                <a:uLnTx/>
                <a:uFillTx/>
                <a:latin typeface="Arial" pitchFamily="34" charset="0"/>
                <a:ea typeface="+mn-ea"/>
                <a:cs typeface="+mn-cs"/>
              </a:rPr>
              <a:t>issue: limited material supply</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		Jun </a:t>
            </a: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rPr>
              <a:t>2021 -    </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Extend shelf life of nonskid primer to support production schedule  </a:t>
            </a: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rPr>
              <a:t>(</a:t>
            </a:r>
            <a:r>
              <a:rPr kumimoji="0" lang="en-US" sz="800" b="1" i="0" u="none" strike="noStrike" kern="1200" cap="none" spc="0" normalizeH="0" baseline="0" noProof="0" dirty="0">
                <a:ln>
                  <a:noFill/>
                </a:ln>
                <a:solidFill>
                  <a:srgbClr val="C00000"/>
                </a:solidFill>
                <a:effectLst/>
                <a:uLnTx/>
                <a:uFillTx/>
                <a:latin typeface="Arial" pitchFamily="34" charset="0"/>
                <a:ea typeface="+mn-ea"/>
                <a:cs typeface="+mn-cs"/>
              </a:rPr>
              <a:t>issue: limited </a:t>
            </a:r>
            <a:r>
              <a:rPr kumimoji="0" lang="en-US" sz="800" b="1" i="0" u="none" strike="noStrike" kern="1200" cap="none" spc="0" normalizeH="0" baseline="0" noProof="0" dirty="0" smtClean="0">
                <a:ln>
                  <a:noFill/>
                </a:ln>
                <a:solidFill>
                  <a:srgbClr val="C00000"/>
                </a:solidFill>
                <a:effectLst/>
                <a:uLnTx/>
                <a:uFillTx/>
                <a:latin typeface="Arial" pitchFamily="34" charset="0"/>
                <a:ea typeface="+mn-ea"/>
                <a:cs typeface="+mn-cs"/>
              </a:rPr>
              <a:t>primer supply</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	Jul </a:t>
            </a: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rPr>
              <a:t>2021 -    </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Streamlined process for ship testing of reformulated </a:t>
            </a: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rPr>
              <a:t>MIL-PRF-24667C, Type </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I </a:t>
            </a: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rPr>
              <a:t>nonskid </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 </a:t>
            </a: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rPr>
              <a:t>(</a:t>
            </a:r>
            <a:r>
              <a:rPr kumimoji="0" lang="en-US" sz="800" b="1" i="0" u="none" strike="noStrike" kern="1200" cap="none" spc="0" normalizeH="0" baseline="0" noProof="0" dirty="0">
                <a:ln>
                  <a:noFill/>
                </a:ln>
                <a:solidFill>
                  <a:srgbClr val="C00000"/>
                </a:solidFill>
                <a:effectLst/>
                <a:uLnTx/>
                <a:uFillTx/>
                <a:latin typeface="Arial" pitchFamily="34" charset="0"/>
                <a:ea typeface="+mn-ea"/>
                <a:cs typeface="+mn-cs"/>
              </a:rPr>
              <a:t>issue: limited material supply</a:t>
            </a: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a:t>
            </a: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5" name="TextBox 24"/>
          <p:cNvSpPr txBox="1"/>
          <p:nvPr/>
        </p:nvSpPr>
        <p:spPr>
          <a:xfrm>
            <a:off x="-182084" y="6280472"/>
            <a:ext cx="9345868"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smtClean="0">
                <a:ln>
                  <a:noFill/>
                </a:ln>
                <a:solidFill>
                  <a:srgbClr val="3333FF"/>
                </a:solidFill>
                <a:effectLst/>
                <a:uLnTx/>
                <a:uFillTx/>
                <a:latin typeface="Arial" pitchFamily="34" charset="0"/>
                <a:ea typeface="+mn-ea"/>
                <a:cs typeface="+mn-cs"/>
              </a:rPr>
              <a:t>Coating supply chain issues unlikely to improve until late 2022, and SEA 05P2 will continue to work on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smtClean="0">
                <a:ln>
                  <a:noFill/>
                </a:ln>
                <a:solidFill>
                  <a:srgbClr val="3333FF"/>
                </a:solidFill>
                <a:effectLst/>
                <a:uLnTx/>
                <a:uFillTx/>
                <a:latin typeface="Arial" pitchFamily="34" charset="0"/>
                <a:ea typeface="+mn-ea"/>
                <a:cs typeface="+mn-cs"/>
              </a:rPr>
              <a:t>maintaining supplies of essential coatings. </a:t>
            </a:r>
            <a:endParaRPr kumimoji="0" lang="en-US" sz="1200" b="1" i="0" u="sng" strike="noStrike" kern="1200" cap="none" spc="0" normalizeH="0" baseline="0" noProof="0" dirty="0">
              <a:ln>
                <a:noFill/>
              </a:ln>
              <a:solidFill>
                <a:srgbClr val="3333FF"/>
              </a:solidFill>
              <a:effectLst/>
              <a:uLnTx/>
              <a:uFillTx/>
              <a:latin typeface="Arial" pitchFamily="34" charset="0"/>
              <a:ea typeface="+mn-ea"/>
              <a:cs typeface="+mn-cs"/>
            </a:endParaRPr>
          </a:p>
        </p:txBody>
      </p:sp>
      <p:sp>
        <p:nvSpPr>
          <p:cNvPr id="36" name="Footer Placeholder 2"/>
          <p:cNvSpPr>
            <a:spLocks noGrp="1"/>
          </p:cNvSpPr>
          <p:nvPr>
            <p:ph type="ftr" sz="quarter" idx="11"/>
          </p:nvPr>
        </p:nvSpPr>
        <p:spPr>
          <a:xfrm>
            <a:off x="7467600" y="6585660"/>
            <a:ext cx="28956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rgbClr val="000000"/>
                </a:solidFill>
                <a:latin typeface="Arial" pitchFamily="34" charset="0"/>
              </a:defRPr>
            </a:lvl1pPr>
            <a:lvl2pPr marL="742950" indent="-285750" eaLnBrk="0" hangingPunct="0">
              <a:defRPr sz="1200" b="1">
                <a:solidFill>
                  <a:srgbClr val="000000"/>
                </a:solidFill>
                <a:latin typeface="Arial" pitchFamily="34" charset="0"/>
              </a:defRPr>
            </a:lvl2pPr>
            <a:lvl3pPr marL="1143000" indent="-228600" eaLnBrk="0" hangingPunct="0">
              <a:defRPr sz="1200" b="1">
                <a:solidFill>
                  <a:srgbClr val="000000"/>
                </a:solidFill>
                <a:latin typeface="Arial" pitchFamily="34" charset="0"/>
              </a:defRPr>
            </a:lvl3pPr>
            <a:lvl4pPr marL="1600200" indent="-228600" eaLnBrk="0" hangingPunct="0">
              <a:defRPr sz="1200" b="1">
                <a:solidFill>
                  <a:srgbClr val="000000"/>
                </a:solidFill>
                <a:latin typeface="Arial" pitchFamily="34" charset="0"/>
              </a:defRPr>
            </a:lvl4pPr>
            <a:lvl5pPr marL="2057400" indent="-228600" eaLnBrk="0" hangingPunct="0">
              <a:defRPr sz="1200" b="1">
                <a:solidFill>
                  <a:srgbClr val="000000"/>
                </a:solidFill>
                <a:latin typeface="Arial" pitchFamily="34" charset="0"/>
              </a:defRPr>
            </a:lvl5pPr>
            <a:lvl6pPr marL="2514600" indent="-228600" eaLnBrk="0" fontAlgn="base" hangingPunct="0">
              <a:spcBef>
                <a:spcPct val="0"/>
              </a:spcBef>
              <a:spcAft>
                <a:spcPct val="0"/>
              </a:spcAft>
              <a:defRPr sz="1200" b="1">
                <a:solidFill>
                  <a:srgbClr val="000000"/>
                </a:solidFill>
                <a:latin typeface="Arial" pitchFamily="34" charset="0"/>
              </a:defRPr>
            </a:lvl6pPr>
            <a:lvl7pPr marL="2971800" indent="-228600" eaLnBrk="0" fontAlgn="base" hangingPunct="0">
              <a:spcBef>
                <a:spcPct val="0"/>
              </a:spcBef>
              <a:spcAft>
                <a:spcPct val="0"/>
              </a:spcAft>
              <a:defRPr sz="1200" b="1">
                <a:solidFill>
                  <a:srgbClr val="000000"/>
                </a:solidFill>
                <a:latin typeface="Arial" pitchFamily="34" charset="0"/>
              </a:defRPr>
            </a:lvl7pPr>
            <a:lvl8pPr marL="3429000" indent="-228600" eaLnBrk="0" fontAlgn="base" hangingPunct="0">
              <a:spcBef>
                <a:spcPct val="0"/>
              </a:spcBef>
              <a:spcAft>
                <a:spcPct val="0"/>
              </a:spcAft>
              <a:defRPr sz="1200" b="1">
                <a:solidFill>
                  <a:srgbClr val="000000"/>
                </a:solidFill>
                <a:latin typeface="Arial" pitchFamily="34" charset="0"/>
              </a:defRPr>
            </a:lvl8pPr>
            <a:lvl9pPr marL="3886200" indent="-228600" eaLnBrk="0" fontAlgn="base" hangingPunct="0">
              <a:spcBef>
                <a:spcPct val="0"/>
              </a:spcBef>
              <a:spcAft>
                <a:spcPct val="0"/>
              </a:spcAft>
              <a:defRPr sz="1200" b="1">
                <a:solidFill>
                  <a:srgbClr val="000000"/>
                </a:solidFill>
                <a:latin typeface="Arial"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fld id="{F0D8F631-ECD9-476E-96C3-62627A1A5438}" type="slidenum">
              <a:rPr kumimoji="0" lang="en-US" sz="14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50000"/>
                </a:spcBef>
                <a:spcAft>
                  <a:spcPct val="0"/>
                </a:spcAft>
                <a:buClrTx/>
                <a:buSzTx/>
                <a:buFontTx/>
                <a:buNone/>
                <a:tabLst/>
                <a:defRPr/>
              </a:pPr>
              <a:t>10</a:t>
            </a:fld>
            <a:endParaRPr kumimoji="0" lang="en-US" sz="1400" b="1"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
        <p:nvSpPr>
          <p:cNvPr id="12" name="Title 1"/>
          <p:cNvSpPr>
            <a:spLocks noGrp="1"/>
          </p:cNvSpPr>
          <p:nvPr>
            <p:ph type="title"/>
          </p:nvPr>
        </p:nvSpPr>
        <p:spPr>
          <a:xfrm>
            <a:off x="26733" y="-225518"/>
            <a:ext cx="9117267" cy="1143000"/>
          </a:xfrm>
        </p:spPr>
        <p:txBody>
          <a:bodyPr>
            <a:normAutofit fontScale="90000"/>
          </a:bodyPr>
          <a:lstStyle/>
          <a:p>
            <a:r>
              <a:rPr lang="en-US" sz="1800" b="1" dirty="0" smtClean="0">
                <a:solidFill>
                  <a:srgbClr val="000000"/>
                </a:solidFill>
                <a:effectLst/>
                <a:latin typeface="Arial" panose="020B0604020202020204" pitchFamily="34" charset="0"/>
                <a:cs typeface="Arial" panose="020B0604020202020204" pitchFamily="34" charset="0"/>
              </a:rPr>
              <a:t/>
            </a:r>
            <a:br>
              <a:rPr lang="en-US" sz="1800" b="1" dirty="0" smtClean="0">
                <a:solidFill>
                  <a:srgbClr val="000000"/>
                </a:solidFill>
                <a:effectLst/>
                <a:latin typeface="Arial" panose="020B0604020202020204" pitchFamily="34" charset="0"/>
                <a:cs typeface="Arial" panose="020B0604020202020204" pitchFamily="34" charset="0"/>
              </a:rPr>
            </a:br>
            <a:r>
              <a:rPr lang="en-US" sz="2200" b="1" dirty="0" smtClean="0">
                <a:solidFill>
                  <a:srgbClr val="000000"/>
                </a:solidFill>
                <a:effectLst/>
                <a:latin typeface="Arial" panose="020B0604020202020204" pitchFamily="34" charset="0"/>
                <a:cs typeface="Arial" panose="020B0604020202020204" pitchFamily="34" charset="0"/>
              </a:rPr>
              <a:t>Supply Chain Disruptions Adversely Affecting </a:t>
            </a:r>
            <a:br>
              <a:rPr lang="en-US" sz="2200" b="1" dirty="0" smtClean="0">
                <a:solidFill>
                  <a:srgbClr val="000000"/>
                </a:solidFill>
                <a:effectLst/>
                <a:latin typeface="Arial" panose="020B0604020202020204" pitchFamily="34" charset="0"/>
                <a:cs typeface="Arial" panose="020B0604020202020204" pitchFamily="34" charset="0"/>
              </a:rPr>
            </a:br>
            <a:r>
              <a:rPr lang="en-US" sz="2200" b="1" dirty="0" smtClean="0">
                <a:solidFill>
                  <a:srgbClr val="000000"/>
                </a:solidFill>
                <a:effectLst/>
                <a:latin typeface="Arial" panose="020B0604020202020204" pitchFamily="34" charset="0"/>
                <a:cs typeface="Arial" panose="020B0604020202020204" pitchFamily="34" charset="0"/>
              </a:rPr>
              <a:t>Coating / Nonskid Manufacturers</a:t>
            </a:r>
            <a:r>
              <a:rPr lang="en-US" sz="2000" b="1" dirty="0" smtClean="0">
                <a:solidFill>
                  <a:srgbClr val="000000"/>
                </a:solidFill>
                <a:effectLst/>
                <a:latin typeface="Arial" panose="020B0604020202020204" pitchFamily="34" charset="0"/>
                <a:cs typeface="Arial" panose="020B0604020202020204" pitchFamily="34" charset="0"/>
              </a:rPr>
              <a:t/>
            </a:r>
            <a:br>
              <a:rPr lang="en-US" sz="2000" b="1" dirty="0" smtClean="0">
                <a:solidFill>
                  <a:srgbClr val="000000"/>
                </a:solidFill>
                <a:effectLst/>
                <a:latin typeface="Arial" panose="020B0604020202020204" pitchFamily="34" charset="0"/>
                <a:cs typeface="Arial" panose="020B0604020202020204" pitchFamily="34" charset="0"/>
              </a:rPr>
            </a:br>
            <a:endParaRPr lang="en-US" sz="2000" b="1" dirty="0">
              <a:solidFill>
                <a:srgbClr val="000000"/>
              </a:solidFill>
              <a:effectLst/>
              <a:latin typeface="Arial" panose="020B0604020202020204" pitchFamily="34" charset="0"/>
              <a:cs typeface="Arial" panose="020B0604020202020204" pitchFamily="34" charset="0"/>
            </a:endParaRPr>
          </a:p>
        </p:txBody>
      </p:sp>
      <p:sp>
        <p:nvSpPr>
          <p:cNvPr id="9" name="TextBox 8"/>
          <p:cNvSpPr txBox="1"/>
          <p:nvPr/>
        </p:nvSpPr>
        <p:spPr>
          <a:xfrm>
            <a:off x="1752600" y="6676213"/>
            <a:ext cx="5050986" cy="21544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0" cap="none" spc="0" normalizeH="0" baseline="0" noProof="0" dirty="0" smtClean="0">
                <a:ln>
                  <a:noFill/>
                </a:ln>
                <a:solidFill>
                  <a:srgbClr val="777777"/>
                </a:solidFill>
                <a:effectLst/>
                <a:uLnTx/>
                <a:uFillTx/>
                <a:latin typeface="Arial" pitchFamily="34" charset="0"/>
                <a:ea typeface="+mn-ea"/>
                <a:cs typeface="+mn-cs"/>
              </a:rPr>
              <a:t>Distribution A -  Approved for Public Release</a:t>
            </a:r>
            <a:endParaRPr kumimoji="0" lang="en-US" sz="800" b="1" i="0" u="none" strike="noStrike" kern="0" cap="none" spc="0" normalizeH="0" baseline="0" noProof="0" dirty="0">
              <a:ln>
                <a:noFill/>
              </a:ln>
              <a:solidFill>
                <a:srgbClr val="777777"/>
              </a:solidFill>
              <a:effectLst/>
              <a:uLnTx/>
              <a:uFillTx/>
              <a:latin typeface="Arial" pitchFamily="34" charset="0"/>
              <a:ea typeface="+mn-ea"/>
              <a:cs typeface="+mn-cs"/>
            </a:endParaRPr>
          </a:p>
        </p:txBody>
      </p:sp>
      <p:pic>
        <p:nvPicPr>
          <p:cNvPr id="3" name="Picture 2"/>
          <p:cNvPicPr>
            <a:picLocks noChangeAspect="1"/>
          </p:cNvPicPr>
          <p:nvPr/>
        </p:nvPicPr>
        <p:blipFill>
          <a:blip r:embed="rId3"/>
          <a:stretch>
            <a:fillRect/>
          </a:stretch>
        </p:blipFill>
        <p:spPr>
          <a:xfrm>
            <a:off x="7252749" y="4422803"/>
            <a:ext cx="1757026" cy="1178441"/>
          </a:xfrm>
          <a:prstGeom prst="rect">
            <a:avLst/>
          </a:prstGeom>
        </p:spPr>
      </p:pic>
      <p:pic>
        <p:nvPicPr>
          <p:cNvPr id="4" name="Picture 3"/>
          <p:cNvPicPr>
            <a:picLocks noChangeAspect="1"/>
          </p:cNvPicPr>
          <p:nvPr/>
        </p:nvPicPr>
        <p:blipFill>
          <a:blip r:embed="rId4"/>
          <a:stretch>
            <a:fillRect/>
          </a:stretch>
        </p:blipFill>
        <p:spPr>
          <a:xfrm>
            <a:off x="7772400" y="2743200"/>
            <a:ext cx="1052671" cy="1104201"/>
          </a:xfrm>
          <a:prstGeom prst="rect">
            <a:avLst/>
          </a:prstGeom>
        </p:spPr>
      </p:pic>
    </p:spTree>
    <p:extLst>
      <p:ext uri="{BB962C8B-B14F-4D97-AF65-F5344CB8AC3E}">
        <p14:creationId xmlns:p14="http://schemas.microsoft.com/office/powerpoint/2010/main" val="36657275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472566" y="-27452"/>
            <a:ext cx="7886700" cy="475871"/>
          </a:xfrm>
        </p:spPr>
        <p:txBody>
          <a:bodyPr>
            <a:noAutofit/>
          </a:bodyPr>
          <a:lstStyle/>
          <a:p>
            <a:pPr algn="ctr"/>
            <a:r>
              <a:rPr lang="en-US" sz="2400" b="1" dirty="0" smtClean="0">
                <a:latin typeface="Arial" panose="020B0604020202020204" pitchFamily="34" charset="0"/>
                <a:cs typeface="Arial" panose="020B0604020202020204" pitchFamily="34" charset="0"/>
              </a:rPr>
              <a:t>What’s new with Standard Item 009-32?</a:t>
            </a:r>
            <a:endParaRPr lang="en-US" sz="2400" b="1" dirty="0">
              <a:latin typeface="Arial" panose="020B0604020202020204" pitchFamily="34" charset="0"/>
              <a:cs typeface="Arial" panose="020B0604020202020204" pitchFamily="34" charset="0"/>
            </a:endParaRPr>
          </a:p>
        </p:txBody>
      </p:sp>
      <p:sp>
        <p:nvSpPr>
          <p:cNvPr id="17" name="TextBox 16"/>
          <p:cNvSpPr txBox="1"/>
          <p:nvPr/>
        </p:nvSpPr>
        <p:spPr>
          <a:xfrm>
            <a:off x="140565" y="572122"/>
            <a:ext cx="8786312" cy="7201972"/>
          </a:xfrm>
          <a:prstGeom prst="rect">
            <a:avLst/>
          </a:prstGeom>
          <a:noFill/>
        </p:spPr>
        <p:txBody>
          <a:bodyPr wrap="square" rtlCol="0">
            <a:spAutoFit/>
          </a:bodyPr>
          <a:lstStyle/>
          <a:p>
            <a:pPr marL="257168" marR="0" lvl="0" indent="-25716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21 - 23 June 2021, completed in-person Standard </a:t>
            </a: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Specifications for Ship Repair and Alteration Committee (SSRAC</a:t>
            </a:r>
            <a:r>
              <a:rPr kumimoji="0" lang="en-US" sz="16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 meeting in Newport News, VA.</a:t>
            </a:r>
          </a:p>
          <a:p>
            <a:pPr marL="257168" marR="0" lvl="0" indent="-25716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a:p>
            <a:pPr marL="257168" marR="0" lvl="0" indent="-25716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23 Aug 2022, FY-24 update to Standard </a:t>
            </a: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Item </a:t>
            </a:r>
            <a:r>
              <a:rPr kumimoji="0" lang="en-US" sz="16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009-32 released for HQ-NAVSEA </a:t>
            </a:r>
            <a:r>
              <a:rPr kumimoji="0" lang="en-US" sz="16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 concurrence</a:t>
            </a:r>
            <a:r>
              <a:rPr kumimoji="0" lang="en-US" sz="16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a:t>
            </a:r>
            <a:endPar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a:p>
            <a:pPr marL="257168" marR="0" lvl="0" indent="-25716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“Light” year with only 43 total proposals with: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	-  10 Adopted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	-  15 Adopted/Modified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	-  10 </a:t>
            </a: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Not </a:t>
            </a:r>
            <a:r>
              <a:rPr kumimoji="0" lang="en-US" sz="16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Adopted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	- </a:t>
            </a: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8</a:t>
            </a:r>
            <a:r>
              <a:rPr kumimoji="0" lang="en-US" sz="16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 </a:t>
            </a: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Other (i.e., open action </a:t>
            </a:r>
            <a:r>
              <a:rPr kumimoji="0" lang="en-US" sz="16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items and Technical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a:t>
            </a:r>
            <a:r>
              <a:rPr kumimoji="0" lang="en-US" sz="16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		  Warrant Holder directed changes)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	-  All changes </a:t>
            </a:r>
            <a:r>
              <a:rPr kumimoji="0" lang="en-US" sz="16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being vetted </a:t>
            </a:r>
            <a:r>
              <a:rPr kumimoji="0" lang="en-US" sz="16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through established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a:t>
            </a:r>
            <a:r>
              <a:rPr kumimoji="0" lang="en-US" sz="16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  </a:t>
            </a:r>
            <a:r>
              <a:rPr kumimoji="0" lang="es-ES" sz="16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HQ-NAVSEA </a:t>
            </a:r>
            <a:r>
              <a:rPr kumimoji="0" lang="es-ES" sz="16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(i.e., SEA </a:t>
            </a:r>
            <a:r>
              <a:rPr kumimoji="0" lang="es-ES" sz="16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04X, SEA 05D, SEA 05P, </a:t>
            </a:r>
            <a:endParaRPr kumimoji="0" lang="es-ES" sz="16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a:t>
            </a:r>
            <a:r>
              <a:rPr kumimoji="0" lang="es-ES" sz="16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          SEA </a:t>
            </a:r>
            <a:r>
              <a:rPr kumimoji="0" lang="es-ES" sz="16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05V, SEA 05U, </a:t>
            </a:r>
            <a:r>
              <a:rPr kumimoji="0" lang="es-ES" sz="16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SEA 05Z, and SEA </a:t>
            </a:r>
            <a:r>
              <a:rPr kumimoji="0" lang="es-ES" sz="16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08</a:t>
            </a:r>
            <a:r>
              <a:rPr kumimoji="0" lang="es-ES" sz="16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a:t>
            </a:r>
            <a:r>
              <a:rPr kumimoji="0" lang="es-ES" sz="16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          review process and all </a:t>
            </a:r>
            <a:r>
              <a:rPr kumimoji="0" lang="es-ES" sz="16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comments</a:t>
            </a:r>
            <a:r>
              <a:rPr lang="es-ES" sz="1600" dirty="0">
                <a:solidFill>
                  <a:prstClr val="black"/>
                </a:solidFill>
                <a:cs typeface="Arial" panose="020B0604020202020204" pitchFamily="34" charset="0"/>
              </a:rPr>
              <a:t> </a:t>
            </a:r>
            <a:r>
              <a:rPr lang="es-ES" sz="1600" dirty="0" smtClean="0">
                <a:solidFill>
                  <a:prstClr val="black"/>
                </a:solidFill>
                <a:cs typeface="Arial" panose="020B0604020202020204" pitchFamily="34" charset="0"/>
              </a:rPr>
              <a:t>will be </a:t>
            </a:r>
            <a:endParaRPr kumimoji="0" lang="es-ES" sz="16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a:t>
            </a:r>
            <a:r>
              <a:rPr kumimoji="0" lang="es-ES" sz="16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          incorporated.</a:t>
            </a:r>
            <a:endParaRPr kumimoji="0" lang="es-ES" sz="16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a:p>
            <a:pPr marL="257168" marR="0" lvl="0" indent="-25716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a:p>
            <a:pPr marL="257168" marR="0" lvl="0" indent="-25716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2838934" y="6718938"/>
            <a:ext cx="3153965" cy="1962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777777"/>
                </a:solidFill>
                <a:effectLst/>
                <a:uLnTx/>
                <a:uFillTx/>
                <a:latin typeface="Calibri" panose="020F0502020204030204"/>
                <a:ea typeface="+mn-ea"/>
                <a:cs typeface="+mn-cs"/>
              </a:rPr>
              <a:t>Distribution A:  Approved for Public Release</a:t>
            </a:r>
          </a:p>
        </p:txBody>
      </p:sp>
      <p:sp>
        <p:nvSpPr>
          <p:cNvPr id="3" name="TextBox 2"/>
          <p:cNvSpPr txBox="1"/>
          <p:nvPr/>
        </p:nvSpPr>
        <p:spPr>
          <a:xfrm>
            <a:off x="411127" y="6406261"/>
            <a:ext cx="8474146"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sng" strike="noStrike" kern="1200" cap="none" spc="0" normalizeH="0" baseline="0" noProof="0" dirty="0" smtClean="0">
                <a:ln>
                  <a:noFill/>
                </a:ln>
                <a:solidFill>
                  <a:srgbClr val="0000CC"/>
                </a:solidFill>
                <a:effectLst/>
                <a:uLnTx/>
                <a:uFillTx/>
                <a:latin typeface="Arial" pitchFamily="34" charset="0"/>
                <a:ea typeface="+mn-ea"/>
                <a:cs typeface="+mn-cs"/>
              </a:rPr>
              <a:t>Changes to FY-24 Standard Item 009-32 being vetted by established HQ-NAVSEA review process.</a:t>
            </a:r>
            <a:endParaRPr kumimoji="0" lang="en-US" sz="1400" b="1" i="0" u="sng" strike="noStrike" kern="1200" cap="none" spc="0" normalizeH="0" baseline="0" noProof="0" dirty="0">
              <a:ln>
                <a:noFill/>
              </a:ln>
              <a:solidFill>
                <a:srgbClr val="0000CC"/>
              </a:solidFill>
              <a:effectLst/>
              <a:uLnTx/>
              <a:uFillTx/>
              <a:latin typeface="Arial" pitchFamily="34" charset="0"/>
              <a:ea typeface="+mn-ea"/>
              <a:cs typeface="+mn-cs"/>
            </a:endParaRPr>
          </a:p>
        </p:txBody>
      </p:sp>
      <p:sp>
        <p:nvSpPr>
          <p:cNvPr id="8" name="Footer Placeholder 2"/>
          <p:cNvSpPr txBox="1">
            <a:spLocks/>
          </p:cNvSpPr>
          <p:nvPr/>
        </p:nvSpPr>
        <p:spPr bwMode="auto">
          <a:xfrm>
            <a:off x="7446126" y="6485438"/>
            <a:ext cx="2895600" cy="457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50000"/>
              </a:spcBef>
              <a:spcAft>
                <a:spcPct val="0"/>
              </a:spcAft>
              <a:defRPr sz="1200" b="1" kern="1200">
                <a:solidFill>
                  <a:srgbClr val="000000"/>
                </a:solidFill>
                <a:latin typeface="Arial" pitchFamily="34" charset="0"/>
                <a:ea typeface="+mn-ea"/>
                <a:cs typeface="+mn-cs"/>
              </a:defRPr>
            </a:lvl1pPr>
            <a:lvl2pPr marL="742950" indent="-285750" algn="l" rtl="0" eaLnBrk="0" fontAlgn="base" hangingPunct="0">
              <a:spcBef>
                <a:spcPct val="0"/>
              </a:spcBef>
              <a:spcAft>
                <a:spcPct val="0"/>
              </a:spcAft>
              <a:defRPr sz="1200" b="1" kern="1200">
                <a:solidFill>
                  <a:srgbClr val="000000"/>
                </a:solidFill>
                <a:latin typeface="Arial" pitchFamily="34" charset="0"/>
                <a:ea typeface="+mn-ea"/>
                <a:cs typeface="+mn-cs"/>
              </a:defRPr>
            </a:lvl2pPr>
            <a:lvl3pPr marL="1143000" indent="-228600" algn="l" rtl="0" eaLnBrk="0" fontAlgn="base" hangingPunct="0">
              <a:spcBef>
                <a:spcPct val="0"/>
              </a:spcBef>
              <a:spcAft>
                <a:spcPct val="0"/>
              </a:spcAft>
              <a:defRPr sz="1200" b="1" kern="1200">
                <a:solidFill>
                  <a:srgbClr val="000000"/>
                </a:solidFill>
                <a:latin typeface="Arial" pitchFamily="34" charset="0"/>
                <a:ea typeface="+mn-ea"/>
                <a:cs typeface="+mn-cs"/>
              </a:defRPr>
            </a:lvl3pPr>
            <a:lvl4pPr marL="1600200" indent="-228600" algn="l" rtl="0" eaLnBrk="0" fontAlgn="base" hangingPunct="0">
              <a:spcBef>
                <a:spcPct val="0"/>
              </a:spcBef>
              <a:spcAft>
                <a:spcPct val="0"/>
              </a:spcAft>
              <a:defRPr sz="1200" b="1" kern="1200">
                <a:solidFill>
                  <a:srgbClr val="000000"/>
                </a:solidFill>
                <a:latin typeface="Arial" pitchFamily="34" charset="0"/>
                <a:ea typeface="+mn-ea"/>
                <a:cs typeface="+mn-cs"/>
              </a:defRPr>
            </a:lvl4pPr>
            <a:lvl5pPr marL="2057400" indent="-228600" algn="l" rtl="0" eaLnBrk="0" fontAlgn="base" hangingPunct="0">
              <a:spcBef>
                <a:spcPct val="0"/>
              </a:spcBef>
              <a:spcAft>
                <a:spcPct val="0"/>
              </a:spcAft>
              <a:defRPr sz="1200" b="1" kern="1200">
                <a:solidFill>
                  <a:srgbClr val="000000"/>
                </a:solidFill>
                <a:latin typeface="Arial" pitchFamily="34" charset="0"/>
                <a:ea typeface="+mn-ea"/>
                <a:cs typeface="+mn-cs"/>
              </a:defRPr>
            </a:lvl5pPr>
            <a:lvl6pPr marL="25146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6pPr>
            <a:lvl7pPr marL="29718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7pPr>
            <a:lvl8pPr marL="34290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8pPr>
            <a:lvl9pPr marL="38862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fld id="{24E6AE96-1F53-472D-AFEF-62DEE86C37A8}" type="slidenum">
              <a:rPr kumimoji="0" lang="en-US" sz="14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50000"/>
                </a:spcBef>
                <a:spcAft>
                  <a:spcPct val="0"/>
                </a:spcAft>
                <a:buClrTx/>
                <a:buSzTx/>
                <a:buFontTx/>
                <a:buNone/>
                <a:tabLst/>
                <a:defRPr/>
              </a:pPr>
              <a:t>11</a:t>
            </a:fld>
            <a:endParaRPr kumimoji="0" lang="en-US" sz="1400" b="1"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graphicFrame>
        <p:nvGraphicFramePr>
          <p:cNvPr id="9" name="Content Placeholder 5"/>
          <p:cNvGraphicFramePr>
            <a:graphicFrameLocks/>
          </p:cNvGraphicFramePr>
          <p:nvPr>
            <p:extLst/>
          </p:nvPr>
        </p:nvGraphicFramePr>
        <p:xfrm>
          <a:off x="4648200" y="1295400"/>
          <a:ext cx="4038600" cy="4800600"/>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p:cNvPicPr>
            <a:picLocks noChangeAspect="1"/>
          </p:cNvPicPr>
          <p:nvPr/>
        </p:nvPicPr>
        <p:blipFill>
          <a:blip r:embed="rId4"/>
          <a:stretch>
            <a:fillRect/>
          </a:stretch>
        </p:blipFill>
        <p:spPr>
          <a:xfrm>
            <a:off x="5721551" y="2133600"/>
            <a:ext cx="3205326" cy="3810561"/>
          </a:xfrm>
          <a:prstGeom prst="rect">
            <a:avLst/>
          </a:prstGeom>
        </p:spPr>
      </p:pic>
    </p:spTree>
    <p:extLst>
      <p:ext uri="{BB962C8B-B14F-4D97-AF65-F5344CB8AC3E}">
        <p14:creationId xmlns:p14="http://schemas.microsoft.com/office/powerpoint/2010/main" val="35182131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472566" y="-50580"/>
            <a:ext cx="7886700" cy="475871"/>
          </a:xfrm>
        </p:spPr>
        <p:txBody>
          <a:bodyPr>
            <a:noAutofit/>
          </a:bodyPr>
          <a:lstStyle/>
          <a:p>
            <a:pPr algn="ctr"/>
            <a:r>
              <a:rPr lang="en-US" sz="2000" b="1" dirty="0" smtClean="0">
                <a:latin typeface="Arial" panose="020B0604020202020204" pitchFamily="34" charset="0"/>
                <a:cs typeface="Arial" panose="020B0604020202020204" pitchFamily="34" charset="0"/>
              </a:rPr>
              <a:t>What’s new with Standard Item 009-32?</a:t>
            </a:r>
            <a:endParaRPr lang="en-US" sz="2000" b="1" dirty="0">
              <a:latin typeface="Arial" panose="020B0604020202020204" pitchFamily="34" charset="0"/>
              <a:cs typeface="Arial" panose="020B0604020202020204" pitchFamily="34" charset="0"/>
            </a:endParaRPr>
          </a:p>
        </p:txBody>
      </p:sp>
      <p:sp>
        <p:nvSpPr>
          <p:cNvPr id="17" name="TextBox 16"/>
          <p:cNvSpPr txBox="1"/>
          <p:nvPr/>
        </p:nvSpPr>
        <p:spPr>
          <a:xfrm>
            <a:off x="36968" y="605944"/>
            <a:ext cx="8786312" cy="7509748"/>
          </a:xfrm>
          <a:prstGeom prst="rect">
            <a:avLst/>
          </a:prstGeom>
          <a:noFill/>
        </p:spPr>
        <p:txBody>
          <a:bodyPr wrap="square" rtlCol="0">
            <a:spAutoFit/>
          </a:bodyPr>
          <a:lstStyle/>
          <a:p>
            <a:pPr marL="257168" marR="0" lvl="0" indent="-25716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“Top Five” updates to FY-24Standard Item 009-32: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			1.  </a:t>
            </a:r>
            <a:r>
              <a:rPr lang="en-US" sz="1400" dirty="0" smtClean="0">
                <a:solidFill>
                  <a:prstClr val="black"/>
                </a:solidFill>
                <a:cs typeface="Arial" panose="020B0604020202020204" pitchFamily="34" charset="0"/>
              </a:rPr>
              <a:t>Technical Authority directed change to define requirements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prstClr val="black"/>
                </a:solidFill>
                <a:cs typeface="Arial" panose="020B0604020202020204" pitchFamily="34" charset="0"/>
              </a:rPr>
              <a:t>	</a:t>
            </a:r>
            <a:r>
              <a:rPr lang="en-US" sz="1400" dirty="0" smtClean="0">
                <a:solidFill>
                  <a:prstClr val="black"/>
                </a:solidFill>
                <a:cs typeface="Arial" panose="020B0604020202020204" pitchFamily="34" charset="0"/>
              </a:rPr>
              <a:t>		      for removing </a:t>
            </a:r>
            <a:r>
              <a:rPr kumimoji="0" lang="en-US" sz="1400" b="1" i="0" u="none" strike="noStrike" kern="1200" cap="none" spc="0" normalizeH="0" noProof="0" dirty="0" smtClean="0">
                <a:ln>
                  <a:noFill/>
                </a:ln>
                <a:solidFill>
                  <a:prstClr val="black"/>
                </a:solidFill>
                <a:effectLst/>
                <a:uLnTx/>
                <a:uFillTx/>
                <a:latin typeface="Arial" pitchFamily="34" charset="0"/>
                <a:ea typeface="+mn-ea"/>
                <a:cs typeface="Arial" panose="020B0604020202020204" pitchFamily="34" charset="0"/>
              </a:rPr>
              <a:t>conventional </a:t>
            </a:r>
            <a:r>
              <a:rPr kumimoji="0" lang="en-US" sz="1400" b="1" i="0" u="none" strike="noStrike" kern="1200" cap="none" spc="0" normalizeH="0" noProof="0" dirty="0" smtClean="0">
                <a:ln>
                  <a:noFill/>
                </a:ln>
                <a:solidFill>
                  <a:prstClr val="black"/>
                </a:solidFill>
                <a:effectLst/>
                <a:uLnTx/>
                <a:uFillTx/>
                <a:latin typeface="Arial" pitchFamily="34" charset="0"/>
                <a:ea typeface="+mn-ea"/>
                <a:cs typeface="Arial" panose="020B0604020202020204" pitchFamily="34" charset="0"/>
              </a:rPr>
              <a:t>nonskid</a:t>
            </a:r>
            <a:r>
              <a:rPr lang="en-US" sz="1400" dirty="0" smtClean="0">
                <a:solidFill>
                  <a:prstClr val="black"/>
                </a:solidFill>
                <a:cs typeface="Arial" panose="020B0604020202020204" pitchFamily="34" charset="0"/>
              </a:rPr>
              <a:t> </a:t>
            </a:r>
            <a:r>
              <a:rPr lang="en-US" sz="1400" dirty="0" smtClean="0">
                <a:solidFill>
                  <a:prstClr val="black"/>
                </a:solidFill>
                <a:cs typeface="Arial" panose="020B0604020202020204" pitchFamily="34" charset="0"/>
              </a:rPr>
              <a:t>from around the visible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prstClr val="black"/>
                </a:solidFill>
                <a:cs typeface="Arial" panose="020B0604020202020204" pitchFamily="34" charset="0"/>
              </a:rPr>
              <a:t>	</a:t>
            </a:r>
            <a:r>
              <a:rPr lang="en-US" sz="1400" dirty="0" smtClean="0">
                <a:solidFill>
                  <a:prstClr val="black"/>
                </a:solidFill>
                <a:cs typeface="Arial" panose="020B0604020202020204" pitchFamily="34" charset="0"/>
              </a:rPr>
              <a:t>		      perimeter of Thermal Spray Nonskid (TSN).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smtClean="0">
              <a:solidFill>
                <a:prstClr val="black"/>
              </a:solidFill>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prstClr val="black"/>
              </a:solidFill>
              <a:cs typeface="Arial" panose="020B0604020202020204" pitchFamily="34" charset="0"/>
            </a:endParaRPr>
          </a:p>
          <a:p>
            <a:pPr lvl="0" defTabSz="457200" eaLnBrk="1" fontAlgn="auto" hangingPunct="1">
              <a:spcBef>
                <a:spcPts val="0"/>
              </a:spcBef>
              <a:spcAft>
                <a:spcPts val="0"/>
              </a:spcAft>
              <a:defRPr/>
            </a:pPr>
            <a:r>
              <a:rPr lang="en-US" sz="1400" dirty="0">
                <a:solidFill>
                  <a:prstClr val="black"/>
                </a:solidFill>
                <a:cs typeface="Arial" panose="020B0604020202020204" pitchFamily="34" charset="0"/>
              </a:rPr>
              <a:t>	</a:t>
            </a:r>
            <a:r>
              <a:rPr lang="en-US" sz="1400" dirty="0" smtClean="0">
                <a:solidFill>
                  <a:prstClr val="black"/>
                </a:solidFill>
                <a:cs typeface="Arial" panose="020B0604020202020204" pitchFamily="34" charset="0"/>
              </a:rPr>
              <a:t>		2.   </a:t>
            </a:r>
            <a:r>
              <a:rPr lang="en-US" sz="1400" dirty="0">
                <a:solidFill>
                  <a:prstClr val="black"/>
                </a:solidFill>
                <a:cs typeface="Arial" panose="020B0604020202020204" pitchFamily="34" charset="0"/>
              </a:rPr>
              <a:t>Adopt A-A-60016 non-metallic grit recycling system.</a:t>
            </a:r>
          </a:p>
          <a:p>
            <a:pPr lvl="0" defTabSz="457200" eaLnBrk="1" fontAlgn="auto" hangingPunct="1">
              <a:spcBef>
                <a:spcPts val="0"/>
              </a:spcBef>
              <a:spcAft>
                <a:spcPts val="0"/>
              </a:spcAft>
              <a:defRPr/>
            </a:pPr>
            <a:r>
              <a:rPr lang="en-US" sz="1400" dirty="0">
                <a:solidFill>
                  <a:prstClr val="black"/>
                </a:solidFill>
                <a:cs typeface="Arial" panose="020B0604020202020204" pitchFamily="34" charset="0"/>
              </a:rPr>
              <a:t>	</a:t>
            </a:r>
            <a:endParaRPr lang="en-US" sz="1400" dirty="0" smtClean="0">
              <a:solidFill>
                <a:prstClr val="black"/>
              </a:solidFill>
              <a:cs typeface="Arial" panose="020B0604020202020204" pitchFamily="34" charset="0"/>
            </a:endParaRPr>
          </a:p>
          <a:p>
            <a:pPr lvl="0" defTabSz="457200" eaLnBrk="1" fontAlgn="auto" hangingPunct="1">
              <a:spcBef>
                <a:spcPts val="0"/>
              </a:spcBef>
              <a:spcAft>
                <a:spcPts val="0"/>
              </a:spcAft>
              <a:defRPr/>
            </a:pPr>
            <a:endParaRPr lang="en-US" sz="1400" dirty="0" smtClean="0">
              <a:solidFill>
                <a:prstClr val="black"/>
              </a:solidFill>
              <a:cs typeface="Arial" panose="020B0604020202020204" pitchFamily="34" charset="0"/>
            </a:endParaRPr>
          </a:p>
          <a:p>
            <a:pPr lvl="0" defTabSz="457200" eaLnBrk="1" fontAlgn="auto" hangingPunct="1">
              <a:spcBef>
                <a:spcPts val="0"/>
              </a:spcBef>
              <a:spcAft>
                <a:spcPts val="0"/>
              </a:spcAft>
              <a:defRPr/>
            </a:pPr>
            <a:r>
              <a:rPr lang="en-US" sz="1400" dirty="0">
                <a:solidFill>
                  <a:prstClr val="black"/>
                </a:solidFill>
                <a:cs typeface="Arial" panose="020B0604020202020204" pitchFamily="34" charset="0"/>
              </a:rPr>
              <a:t>	</a:t>
            </a:r>
            <a:r>
              <a:rPr lang="en-US" sz="1400" dirty="0" smtClean="0">
                <a:solidFill>
                  <a:prstClr val="black"/>
                </a:solidFill>
                <a:cs typeface="Arial" panose="020B0604020202020204" pitchFamily="34" charset="0"/>
              </a:rPr>
              <a:t>		3.  </a:t>
            </a:r>
            <a:r>
              <a:rPr lang="en-US" sz="1400" dirty="0">
                <a:solidFill>
                  <a:prstClr val="black"/>
                </a:solidFill>
                <a:cs typeface="Arial" panose="020B0604020202020204" pitchFamily="34" charset="0"/>
              </a:rPr>
              <a:t>Expand use of all MIL-A-22262 qualified abrasive </a:t>
            </a:r>
            <a:r>
              <a:rPr lang="en-US" sz="1400" dirty="0" smtClean="0">
                <a:solidFill>
                  <a:prstClr val="black"/>
                </a:solidFill>
                <a:cs typeface="Arial" panose="020B0604020202020204" pitchFamily="34" charset="0"/>
              </a:rPr>
              <a:t>grit</a:t>
            </a:r>
          </a:p>
          <a:p>
            <a:pPr lvl="0" defTabSz="457200" eaLnBrk="1" fontAlgn="auto" hangingPunct="1">
              <a:spcBef>
                <a:spcPts val="0"/>
              </a:spcBef>
              <a:spcAft>
                <a:spcPts val="0"/>
              </a:spcAft>
              <a:defRPr/>
            </a:pPr>
            <a:r>
              <a:rPr lang="en-US" sz="1400" dirty="0">
                <a:solidFill>
                  <a:prstClr val="black"/>
                </a:solidFill>
                <a:cs typeface="Arial" panose="020B0604020202020204" pitchFamily="34" charset="0"/>
              </a:rPr>
              <a:t>	</a:t>
            </a:r>
            <a:r>
              <a:rPr lang="en-US" sz="1400" dirty="0" smtClean="0">
                <a:solidFill>
                  <a:prstClr val="black"/>
                </a:solidFill>
                <a:cs typeface="Arial" panose="020B0604020202020204" pitchFamily="34" charset="0"/>
              </a:rPr>
              <a:t>		      (</a:t>
            </a:r>
            <a:r>
              <a:rPr lang="en-US" sz="1400" dirty="0">
                <a:solidFill>
                  <a:prstClr val="black"/>
                </a:solidFill>
                <a:cs typeface="Arial" panose="020B0604020202020204" pitchFamily="34" charset="0"/>
              </a:rPr>
              <a:t>i.e., including 10X) to aluminum substrates by excluding </a:t>
            </a:r>
            <a:endParaRPr lang="en-US" sz="1400" dirty="0" smtClean="0">
              <a:solidFill>
                <a:prstClr val="black"/>
              </a:solidFill>
              <a:cs typeface="Arial" panose="020B0604020202020204" pitchFamily="34" charset="0"/>
            </a:endParaRPr>
          </a:p>
          <a:p>
            <a:pPr lvl="0" defTabSz="457200" eaLnBrk="1" fontAlgn="auto" hangingPunct="1">
              <a:spcBef>
                <a:spcPts val="0"/>
              </a:spcBef>
              <a:spcAft>
                <a:spcPts val="0"/>
              </a:spcAft>
              <a:defRPr/>
            </a:pPr>
            <a:r>
              <a:rPr lang="en-US" sz="1400" dirty="0">
                <a:solidFill>
                  <a:prstClr val="black"/>
                </a:solidFill>
                <a:cs typeface="Arial" panose="020B0604020202020204" pitchFamily="34" charset="0"/>
              </a:rPr>
              <a:t> </a:t>
            </a:r>
            <a:r>
              <a:rPr lang="en-US" sz="1400" dirty="0" smtClean="0">
                <a:solidFill>
                  <a:prstClr val="black"/>
                </a:solidFill>
                <a:cs typeface="Arial" panose="020B0604020202020204" pitchFamily="34" charset="0"/>
              </a:rPr>
              <a:t>                                 coal </a:t>
            </a:r>
            <a:r>
              <a:rPr lang="en-US" sz="1400" dirty="0">
                <a:solidFill>
                  <a:prstClr val="black"/>
                </a:solidFill>
                <a:cs typeface="Arial" panose="020B0604020202020204" pitchFamily="34" charset="0"/>
              </a:rPr>
              <a:t>slag media</a:t>
            </a:r>
            <a:r>
              <a:rPr lang="en-US" sz="1400" dirty="0" smtClean="0">
                <a:solidFill>
                  <a:prstClr val="black"/>
                </a:solidFill>
                <a:cs typeface="Arial" panose="020B0604020202020204" pitchFamily="34" charset="0"/>
              </a:rPr>
              <a:t>.</a:t>
            </a:r>
          </a:p>
          <a:p>
            <a:pPr lvl="0" defTabSz="457200" eaLnBrk="1" fontAlgn="auto" hangingPunct="1">
              <a:spcBef>
                <a:spcPts val="0"/>
              </a:spcBef>
              <a:spcAft>
                <a:spcPts val="0"/>
              </a:spcAft>
              <a:defRPr/>
            </a:pPr>
            <a:endParaRPr lang="en-US" sz="1400" dirty="0" smtClean="0">
              <a:solidFill>
                <a:prstClr val="black"/>
              </a:solidFill>
              <a:cs typeface="Arial" panose="020B0604020202020204" pitchFamily="34" charset="0"/>
            </a:endParaRPr>
          </a:p>
          <a:p>
            <a:pPr lvl="0" defTabSz="457200" eaLnBrk="1" fontAlgn="auto" hangingPunct="1">
              <a:spcBef>
                <a:spcPts val="0"/>
              </a:spcBef>
              <a:spcAft>
                <a:spcPts val="0"/>
              </a:spcAft>
              <a:defRPr/>
            </a:pPr>
            <a:endParaRPr lang="en-US" sz="1400" dirty="0">
              <a:solidFill>
                <a:prstClr val="black"/>
              </a:solidFill>
              <a:cs typeface="Arial" panose="020B0604020202020204" pitchFamily="34" charset="0"/>
            </a:endParaRPr>
          </a:p>
          <a:p>
            <a:pPr lvl="0" defTabSz="457200" eaLnBrk="1" fontAlgn="auto" hangingPunct="1">
              <a:spcBef>
                <a:spcPts val="0"/>
              </a:spcBef>
              <a:spcAft>
                <a:spcPts val="0"/>
              </a:spcAft>
              <a:defRPr/>
            </a:pPr>
            <a:r>
              <a:rPr lang="en-US" sz="1400" dirty="0" smtClean="0">
                <a:solidFill>
                  <a:prstClr val="black"/>
                </a:solidFill>
                <a:cs typeface="Arial" panose="020B0604020202020204" pitchFamily="34" charset="0"/>
              </a:rPr>
              <a:t>			4.  Clarified requirements for nonskid installation around </a:t>
            </a:r>
          </a:p>
          <a:p>
            <a:pPr lvl="0" defTabSz="457200" eaLnBrk="1" fontAlgn="auto" hangingPunct="1">
              <a:spcBef>
                <a:spcPts val="0"/>
              </a:spcBef>
              <a:spcAft>
                <a:spcPts val="0"/>
              </a:spcAft>
              <a:defRPr/>
            </a:pPr>
            <a:r>
              <a:rPr lang="en-US" sz="1400" dirty="0">
                <a:solidFill>
                  <a:prstClr val="black"/>
                </a:solidFill>
                <a:cs typeface="Arial" panose="020B0604020202020204" pitchFamily="34" charset="0"/>
              </a:rPr>
              <a:t>	</a:t>
            </a:r>
            <a:r>
              <a:rPr lang="en-US" sz="1400" dirty="0" smtClean="0">
                <a:solidFill>
                  <a:prstClr val="black"/>
                </a:solidFill>
                <a:cs typeface="Arial" panose="020B0604020202020204" pitchFamily="34" charset="0"/>
              </a:rPr>
              <a:t>		      helicopter hangar door.</a:t>
            </a:r>
          </a:p>
          <a:p>
            <a:pPr lvl="0" defTabSz="457200" eaLnBrk="1" fontAlgn="auto" hangingPunct="1">
              <a:spcBef>
                <a:spcPts val="0"/>
              </a:spcBef>
              <a:spcAft>
                <a:spcPts val="0"/>
              </a:spcAft>
              <a:defRPr/>
            </a:pPr>
            <a:endParaRPr lang="en-US" sz="1400" dirty="0" smtClean="0">
              <a:solidFill>
                <a:prstClr val="black"/>
              </a:solidFill>
              <a:cs typeface="Arial" panose="020B0604020202020204" pitchFamily="34" charset="0"/>
            </a:endParaRPr>
          </a:p>
          <a:p>
            <a:pPr lvl="0" defTabSz="457200" eaLnBrk="1" fontAlgn="auto" hangingPunct="1">
              <a:spcBef>
                <a:spcPts val="0"/>
              </a:spcBef>
              <a:spcAft>
                <a:spcPts val="0"/>
              </a:spcAft>
              <a:defRPr/>
            </a:pPr>
            <a:endParaRPr lang="en-US" sz="1400" dirty="0">
              <a:solidFill>
                <a:prstClr val="black"/>
              </a:solidFill>
              <a:cs typeface="Arial" panose="020B0604020202020204" pitchFamily="34" charset="0"/>
            </a:endParaRPr>
          </a:p>
          <a:p>
            <a:pPr lvl="0" defTabSz="457200" eaLnBrk="1" fontAlgn="auto" hangingPunct="1">
              <a:spcBef>
                <a:spcPts val="0"/>
              </a:spcBef>
              <a:spcAft>
                <a:spcPts val="0"/>
              </a:spcAft>
              <a:defRPr/>
            </a:pPr>
            <a:r>
              <a:rPr lang="en-US" sz="1400" dirty="0" smtClean="0">
                <a:solidFill>
                  <a:prstClr val="black"/>
                </a:solidFill>
                <a:cs typeface="Arial" panose="020B0604020202020204" pitchFamily="34" charset="0"/>
              </a:rPr>
              <a:t>			5.  Updated exterior and tank coating requirements </a:t>
            </a:r>
          </a:p>
          <a:p>
            <a:pPr lvl="0" defTabSz="457200" eaLnBrk="1" fontAlgn="auto" hangingPunct="1">
              <a:spcBef>
                <a:spcPts val="0"/>
              </a:spcBef>
              <a:spcAft>
                <a:spcPts val="0"/>
              </a:spcAft>
              <a:defRPr/>
            </a:pPr>
            <a:r>
              <a:rPr lang="en-US" sz="1400" dirty="0">
                <a:solidFill>
                  <a:prstClr val="black"/>
                </a:solidFill>
                <a:cs typeface="Arial" panose="020B0604020202020204" pitchFamily="34" charset="0"/>
              </a:rPr>
              <a:t>	</a:t>
            </a:r>
            <a:r>
              <a:rPr lang="en-US" sz="1400" dirty="0" smtClean="0">
                <a:solidFill>
                  <a:prstClr val="black"/>
                </a:solidFill>
                <a:cs typeface="Arial" panose="020B0604020202020204" pitchFamily="34" charset="0"/>
              </a:rPr>
              <a:t>		      for LCS 2 Class.</a:t>
            </a:r>
          </a:p>
          <a:p>
            <a:pPr lvl="0" defTabSz="457200" eaLnBrk="1" fontAlgn="auto" hangingPunct="1">
              <a:spcBef>
                <a:spcPts val="0"/>
              </a:spcBef>
              <a:spcAft>
                <a:spcPts val="0"/>
              </a:spcAft>
              <a:defRPr/>
            </a:pPr>
            <a:endParaRPr lang="en-US" sz="1400" dirty="0" smtClean="0">
              <a:solidFill>
                <a:prstClr val="black"/>
              </a:solidFill>
              <a:cs typeface="Arial" panose="020B0604020202020204" pitchFamily="34" charset="0"/>
            </a:endParaRPr>
          </a:p>
          <a:p>
            <a:pPr lvl="0" defTabSz="457200" eaLnBrk="1" fontAlgn="auto" hangingPunct="1">
              <a:spcBef>
                <a:spcPts val="0"/>
              </a:spcBef>
              <a:spcAft>
                <a:spcPts val="0"/>
              </a:spcAft>
              <a:defRPr/>
            </a:pPr>
            <a:endParaRPr lang="en-US" sz="1400" dirty="0">
              <a:solidFill>
                <a:prstClr val="black"/>
              </a:solidFill>
              <a:cs typeface="Arial" panose="020B0604020202020204" pitchFamily="34" charset="0"/>
            </a:endParaRPr>
          </a:p>
          <a:p>
            <a:pPr lvl="0" defTabSz="457200" eaLnBrk="1" fontAlgn="auto" hangingPunct="1">
              <a:spcBef>
                <a:spcPts val="0"/>
              </a:spcBef>
              <a:spcAft>
                <a:spcPts val="0"/>
              </a:spcAft>
              <a:defRPr/>
            </a:pPr>
            <a:r>
              <a:rPr lang="en-US" sz="1400" dirty="0" smtClean="0">
                <a:solidFill>
                  <a:prstClr val="black"/>
                </a:solidFill>
                <a:cs typeface="Arial" panose="020B0604020202020204" pitchFamily="34" charset="0"/>
              </a:rPr>
              <a:t>			6</a:t>
            </a:r>
            <a:r>
              <a:rPr lang="en-US" sz="1400" dirty="0">
                <a:solidFill>
                  <a:prstClr val="black"/>
                </a:solidFill>
                <a:cs typeface="Arial" panose="020B0604020202020204" pitchFamily="34" charset="0"/>
              </a:rPr>
              <a:t>. </a:t>
            </a:r>
            <a:r>
              <a:rPr lang="en-US" sz="1400" dirty="0" smtClean="0">
                <a:solidFill>
                  <a:prstClr val="black"/>
                </a:solidFill>
                <a:cs typeface="Arial" panose="020B0604020202020204" pitchFamily="34" charset="0"/>
              </a:rPr>
              <a:t> Technical </a:t>
            </a:r>
            <a:r>
              <a:rPr lang="en-US" sz="1400" dirty="0">
                <a:solidFill>
                  <a:prstClr val="black"/>
                </a:solidFill>
                <a:cs typeface="Arial" panose="020B0604020202020204" pitchFamily="34" charset="0"/>
              </a:rPr>
              <a:t>Authority directed change </a:t>
            </a:r>
            <a:r>
              <a:rPr lang="en-US" sz="1400" dirty="0" smtClean="0">
                <a:solidFill>
                  <a:prstClr val="black"/>
                </a:solidFill>
                <a:cs typeface="Arial" panose="020B0604020202020204" pitchFamily="34" charset="0"/>
              </a:rPr>
              <a:t>to eliminate citations</a:t>
            </a:r>
          </a:p>
          <a:p>
            <a:pPr lvl="0" defTabSz="457200" eaLnBrk="1" fontAlgn="auto" hangingPunct="1">
              <a:spcBef>
                <a:spcPts val="0"/>
              </a:spcBef>
              <a:spcAft>
                <a:spcPts val="0"/>
              </a:spcAft>
              <a:defRPr/>
            </a:pPr>
            <a:r>
              <a:rPr lang="en-US" sz="1400" dirty="0">
                <a:solidFill>
                  <a:prstClr val="black"/>
                </a:solidFill>
                <a:cs typeface="Arial" panose="020B0604020202020204" pitchFamily="34" charset="0"/>
              </a:rPr>
              <a:t>	</a:t>
            </a:r>
            <a:r>
              <a:rPr lang="en-US" sz="1400" dirty="0" smtClean="0">
                <a:solidFill>
                  <a:prstClr val="black"/>
                </a:solidFill>
                <a:cs typeface="Arial" panose="020B0604020202020204" pitchFamily="34" charset="0"/>
              </a:rPr>
              <a:t>		      to Amercoat 3258.</a:t>
            </a:r>
          </a:p>
          <a:p>
            <a:pPr lvl="0" defTabSz="457200" eaLnBrk="1" fontAlgn="auto" hangingPunct="1">
              <a:spcBef>
                <a:spcPts val="0"/>
              </a:spcBef>
              <a:spcAft>
                <a:spcPts val="0"/>
              </a:spcAft>
              <a:defRPr/>
            </a:pPr>
            <a:endParaRPr lang="en-US" sz="1400" dirty="0">
              <a:solidFill>
                <a:prstClr val="black"/>
              </a:solidFill>
              <a:cs typeface="Arial" panose="020B0604020202020204" pitchFamily="34" charset="0"/>
            </a:endParaRPr>
          </a:p>
          <a:p>
            <a:pPr lvl="0" defTabSz="457200" eaLnBrk="1" fontAlgn="auto" hangingPunct="1">
              <a:spcBef>
                <a:spcPts val="0"/>
              </a:spcBef>
              <a:spcAft>
                <a:spcPts val="0"/>
              </a:spcAft>
              <a:defRPr/>
            </a:pPr>
            <a:r>
              <a:rPr lang="en-US" sz="1400" dirty="0" smtClean="0">
                <a:solidFill>
                  <a:prstClr val="black"/>
                </a:solidFill>
                <a:cs typeface="Arial" panose="020B0604020202020204" pitchFamily="34" charset="0"/>
              </a:rPr>
              <a:t>	</a:t>
            </a:r>
            <a:endPar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	</a:t>
            </a:r>
            <a:endPar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	</a:t>
            </a:r>
            <a:endPar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 </a:t>
            </a:r>
            <a:endPar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endParaRPr>
          </a:p>
          <a:p>
            <a:pPr marL="257168" marR="0" lvl="0" indent="-25716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
        <p:nvSpPr>
          <p:cNvPr id="5" name="TextBox 4"/>
          <p:cNvSpPr txBox="1"/>
          <p:nvPr/>
        </p:nvSpPr>
        <p:spPr>
          <a:xfrm>
            <a:off x="2838934" y="6718938"/>
            <a:ext cx="3153965" cy="1962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777777"/>
                </a:solidFill>
                <a:effectLst/>
                <a:uLnTx/>
                <a:uFillTx/>
                <a:latin typeface="Calibri" panose="020F0502020204030204"/>
                <a:ea typeface="+mn-ea"/>
                <a:cs typeface="+mn-cs"/>
              </a:rPr>
              <a:t>Distribution A:  Approved for Public Release</a:t>
            </a:r>
          </a:p>
        </p:txBody>
      </p:sp>
      <p:sp>
        <p:nvSpPr>
          <p:cNvPr id="3" name="TextBox 2"/>
          <p:cNvSpPr txBox="1"/>
          <p:nvPr/>
        </p:nvSpPr>
        <p:spPr>
          <a:xfrm>
            <a:off x="0" y="6411161"/>
            <a:ext cx="9144000"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sng" strike="noStrike" kern="1200" cap="none" spc="0" normalizeH="0" baseline="0" noProof="0" dirty="0" smtClean="0">
                <a:ln>
                  <a:noFill/>
                </a:ln>
                <a:solidFill>
                  <a:srgbClr val="0000CC"/>
                </a:solidFill>
                <a:effectLst/>
                <a:uLnTx/>
                <a:uFillTx/>
                <a:latin typeface="Arial" pitchFamily="34" charset="0"/>
                <a:ea typeface="+mn-ea"/>
                <a:cs typeface="+mn-cs"/>
              </a:rPr>
              <a:t>FY-24 </a:t>
            </a:r>
            <a:r>
              <a:rPr lang="en-US" sz="1400" u="sng" dirty="0" smtClean="0">
                <a:solidFill>
                  <a:srgbClr val="0000CC"/>
                </a:solidFill>
              </a:rPr>
              <a:t>c</a:t>
            </a:r>
            <a:r>
              <a:rPr kumimoji="0" lang="en-US" sz="1400" b="1" i="0" u="sng" strike="noStrike" kern="1200" cap="none" spc="0" normalizeH="0" baseline="0" noProof="0" dirty="0" smtClean="0">
                <a:ln>
                  <a:noFill/>
                </a:ln>
                <a:solidFill>
                  <a:srgbClr val="0000CC"/>
                </a:solidFill>
                <a:effectLst/>
                <a:uLnTx/>
                <a:uFillTx/>
                <a:latin typeface="Arial" pitchFamily="34" charset="0"/>
                <a:ea typeface="+mn-ea"/>
                <a:cs typeface="+mn-cs"/>
              </a:rPr>
              <a:t>changes </a:t>
            </a:r>
            <a:r>
              <a:rPr kumimoji="0" lang="en-US" sz="1400" b="1" i="0" u="sng" strike="noStrike" kern="1200" cap="none" spc="0" normalizeH="0" baseline="0" noProof="0" dirty="0" smtClean="0">
                <a:ln>
                  <a:noFill/>
                </a:ln>
                <a:solidFill>
                  <a:srgbClr val="0000CC"/>
                </a:solidFill>
                <a:effectLst/>
                <a:uLnTx/>
                <a:uFillTx/>
                <a:latin typeface="Arial" pitchFamily="34" charset="0"/>
                <a:ea typeface="+mn-ea"/>
                <a:cs typeface="+mn-cs"/>
              </a:rPr>
              <a:t>to Standard </a:t>
            </a:r>
            <a:r>
              <a:rPr kumimoji="0" lang="en-US" sz="1400" b="1" i="0" u="sng" strike="noStrike" kern="1200" cap="none" spc="0" normalizeH="0" baseline="0" noProof="0" dirty="0" smtClean="0">
                <a:ln>
                  <a:noFill/>
                </a:ln>
                <a:solidFill>
                  <a:srgbClr val="3333FF"/>
                </a:solidFill>
                <a:effectLst/>
                <a:uLnTx/>
                <a:uFillTx/>
                <a:latin typeface="Arial" pitchFamily="34" charset="0"/>
                <a:ea typeface="+mn-ea"/>
                <a:cs typeface="+mn-cs"/>
              </a:rPr>
              <a:t>Item</a:t>
            </a:r>
            <a:r>
              <a:rPr kumimoji="0" lang="en-US" sz="1400" b="1" i="0" u="sng" strike="noStrike" kern="1200" cap="none" spc="0" normalizeH="0" baseline="0" noProof="0" dirty="0" smtClean="0">
                <a:ln>
                  <a:noFill/>
                </a:ln>
                <a:solidFill>
                  <a:srgbClr val="0000CC"/>
                </a:solidFill>
                <a:effectLst/>
                <a:uLnTx/>
                <a:uFillTx/>
                <a:latin typeface="Arial" pitchFamily="34" charset="0"/>
                <a:ea typeface="+mn-ea"/>
                <a:cs typeface="+mn-cs"/>
              </a:rPr>
              <a:t> 009-32 were vetted using established HQ-NAVSEA review process.</a:t>
            </a:r>
            <a:endParaRPr kumimoji="0" lang="en-US" sz="1400" b="1" i="0" u="sng" strike="noStrike" kern="1200" cap="none" spc="0" normalizeH="0" baseline="0" noProof="0" dirty="0">
              <a:ln>
                <a:noFill/>
              </a:ln>
              <a:solidFill>
                <a:srgbClr val="0000CC"/>
              </a:solidFill>
              <a:effectLst/>
              <a:uLnTx/>
              <a:uFillTx/>
              <a:latin typeface="Arial" pitchFamily="34" charset="0"/>
              <a:ea typeface="+mn-ea"/>
              <a:cs typeface="+mn-cs"/>
            </a:endParaRPr>
          </a:p>
        </p:txBody>
      </p:sp>
      <p:sp>
        <p:nvSpPr>
          <p:cNvPr id="8" name="Footer Placeholder 2"/>
          <p:cNvSpPr txBox="1">
            <a:spLocks/>
          </p:cNvSpPr>
          <p:nvPr/>
        </p:nvSpPr>
        <p:spPr bwMode="auto">
          <a:xfrm>
            <a:off x="7567112" y="6591814"/>
            <a:ext cx="2895600" cy="457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50000"/>
              </a:spcBef>
              <a:spcAft>
                <a:spcPct val="0"/>
              </a:spcAft>
              <a:defRPr sz="1200" b="1" kern="1200">
                <a:solidFill>
                  <a:srgbClr val="000000"/>
                </a:solidFill>
                <a:latin typeface="Arial" pitchFamily="34" charset="0"/>
                <a:ea typeface="+mn-ea"/>
                <a:cs typeface="+mn-cs"/>
              </a:defRPr>
            </a:lvl1pPr>
            <a:lvl2pPr marL="742950" indent="-285750" algn="l" rtl="0" eaLnBrk="0" fontAlgn="base" hangingPunct="0">
              <a:spcBef>
                <a:spcPct val="0"/>
              </a:spcBef>
              <a:spcAft>
                <a:spcPct val="0"/>
              </a:spcAft>
              <a:defRPr sz="1200" b="1" kern="1200">
                <a:solidFill>
                  <a:srgbClr val="000000"/>
                </a:solidFill>
                <a:latin typeface="Arial" pitchFamily="34" charset="0"/>
                <a:ea typeface="+mn-ea"/>
                <a:cs typeface="+mn-cs"/>
              </a:defRPr>
            </a:lvl2pPr>
            <a:lvl3pPr marL="1143000" indent="-228600" algn="l" rtl="0" eaLnBrk="0" fontAlgn="base" hangingPunct="0">
              <a:spcBef>
                <a:spcPct val="0"/>
              </a:spcBef>
              <a:spcAft>
                <a:spcPct val="0"/>
              </a:spcAft>
              <a:defRPr sz="1200" b="1" kern="1200">
                <a:solidFill>
                  <a:srgbClr val="000000"/>
                </a:solidFill>
                <a:latin typeface="Arial" pitchFamily="34" charset="0"/>
                <a:ea typeface="+mn-ea"/>
                <a:cs typeface="+mn-cs"/>
              </a:defRPr>
            </a:lvl3pPr>
            <a:lvl4pPr marL="1600200" indent="-228600" algn="l" rtl="0" eaLnBrk="0" fontAlgn="base" hangingPunct="0">
              <a:spcBef>
                <a:spcPct val="0"/>
              </a:spcBef>
              <a:spcAft>
                <a:spcPct val="0"/>
              </a:spcAft>
              <a:defRPr sz="1200" b="1" kern="1200">
                <a:solidFill>
                  <a:srgbClr val="000000"/>
                </a:solidFill>
                <a:latin typeface="Arial" pitchFamily="34" charset="0"/>
                <a:ea typeface="+mn-ea"/>
                <a:cs typeface="+mn-cs"/>
              </a:defRPr>
            </a:lvl4pPr>
            <a:lvl5pPr marL="2057400" indent="-228600" algn="l" rtl="0" eaLnBrk="0" fontAlgn="base" hangingPunct="0">
              <a:spcBef>
                <a:spcPct val="0"/>
              </a:spcBef>
              <a:spcAft>
                <a:spcPct val="0"/>
              </a:spcAft>
              <a:defRPr sz="1200" b="1" kern="1200">
                <a:solidFill>
                  <a:srgbClr val="000000"/>
                </a:solidFill>
                <a:latin typeface="Arial" pitchFamily="34" charset="0"/>
                <a:ea typeface="+mn-ea"/>
                <a:cs typeface="+mn-cs"/>
              </a:defRPr>
            </a:lvl5pPr>
            <a:lvl6pPr marL="25146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6pPr>
            <a:lvl7pPr marL="29718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7pPr>
            <a:lvl8pPr marL="34290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8pPr>
            <a:lvl9pPr marL="38862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fld id="{24E6AE96-1F53-472D-AFEF-62DEE86C37A8}" type="slidenum">
              <a:rPr kumimoji="0" lang="en-US" sz="14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50000"/>
                </a:spcBef>
                <a:spcAft>
                  <a:spcPct val="0"/>
                </a:spcAft>
                <a:buClrTx/>
                <a:buSzTx/>
                <a:buFontTx/>
                <a:buNone/>
                <a:tabLst/>
                <a:defRPr/>
              </a:pPr>
              <a:t>12</a:t>
            </a:fld>
            <a:endParaRPr kumimoji="0" lang="en-US" sz="1400" b="1"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pic>
        <p:nvPicPr>
          <p:cNvPr id="6" name="Picture 5"/>
          <p:cNvPicPr>
            <a:picLocks noChangeAspect="1"/>
          </p:cNvPicPr>
          <p:nvPr/>
        </p:nvPicPr>
        <p:blipFill>
          <a:blip r:embed="rId3"/>
          <a:stretch>
            <a:fillRect/>
          </a:stretch>
        </p:blipFill>
        <p:spPr>
          <a:xfrm>
            <a:off x="7239000" y="1676400"/>
            <a:ext cx="1488743" cy="768911"/>
          </a:xfrm>
          <a:prstGeom prst="rect">
            <a:avLst/>
          </a:prstGeom>
        </p:spPr>
      </p:pic>
      <p:sp>
        <p:nvSpPr>
          <p:cNvPr id="10" name="&quot;No&quot; Symbol 9"/>
          <p:cNvSpPr/>
          <p:nvPr/>
        </p:nvSpPr>
        <p:spPr>
          <a:xfrm>
            <a:off x="7059939" y="1219200"/>
            <a:ext cx="1800309" cy="1752600"/>
          </a:xfrm>
          <a:prstGeom prst="noSmoking">
            <a:avLst>
              <a:gd name="adj" fmla="val 4607"/>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pic>
        <p:nvPicPr>
          <p:cNvPr id="7" name="Picture 6"/>
          <p:cNvPicPr>
            <a:picLocks noChangeAspect="1"/>
          </p:cNvPicPr>
          <p:nvPr/>
        </p:nvPicPr>
        <p:blipFill>
          <a:blip r:embed="rId4"/>
          <a:stretch>
            <a:fillRect/>
          </a:stretch>
        </p:blipFill>
        <p:spPr>
          <a:xfrm>
            <a:off x="7567112" y="4506087"/>
            <a:ext cx="1055711" cy="1403401"/>
          </a:xfrm>
          <a:prstGeom prst="rect">
            <a:avLst/>
          </a:prstGeom>
        </p:spPr>
      </p:pic>
      <p:pic>
        <p:nvPicPr>
          <p:cNvPr id="9" name="Picture 8"/>
          <p:cNvPicPr>
            <a:picLocks noChangeAspect="1"/>
          </p:cNvPicPr>
          <p:nvPr/>
        </p:nvPicPr>
        <p:blipFill>
          <a:blip r:embed="rId5"/>
          <a:stretch>
            <a:fillRect/>
          </a:stretch>
        </p:blipFill>
        <p:spPr>
          <a:xfrm>
            <a:off x="7216436" y="4325285"/>
            <a:ext cx="1798476" cy="1755800"/>
          </a:xfrm>
          <a:prstGeom prst="rect">
            <a:avLst/>
          </a:prstGeom>
        </p:spPr>
      </p:pic>
      <p:pic>
        <p:nvPicPr>
          <p:cNvPr id="13" name="Picture 12"/>
          <p:cNvPicPr>
            <a:picLocks noChangeAspect="1"/>
          </p:cNvPicPr>
          <p:nvPr/>
        </p:nvPicPr>
        <p:blipFill>
          <a:blip r:embed="rId6"/>
          <a:stretch>
            <a:fillRect/>
          </a:stretch>
        </p:blipFill>
        <p:spPr>
          <a:xfrm>
            <a:off x="7263714" y="3028390"/>
            <a:ext cx="1531480" cy="1147621"/>
          </a:xfrm>
          <a:prstGeom prst="rect">
            <a:avLst/>
          </a:prstGeom>
        </p:spPr>
      </p:pic>
    </p:spTree>
    <p:extLst>
      <p:ext uri="{BB962C8B-B14F-4D97-AF65-F5344CB8AC3E}">
        <p14:creationId xmlns:p14="http://schemas.microsoft.com/office/powerpoint/2010/main" val="14377942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Box 7171"/>
          <p:cNvSpPr txBox="1"/>
          <p:nvPr/>
        </p:nvSpPr>
        <p:spPr>
          <a:xfrm>
            <a:off x="9899" y="963174"/>
            <a:ext cx="9081548" cy="923330"/>
          </a:xfrm>
          <a:prstGeom prst="rect">
            <a:avLst/>
          </a:prstGeom>
          <a:solidFill>
            <a:srgbClr val="FFFFFF"/>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ISSUE:  Current NRL </a:t>
            </a:r>
            <a:r>
              <a:rPr kumimoji="0" lang="en-US" sz="1400" b="1" i="0" u="none" strike="noStrike" kern="1200" cap="none" spc="0" normalizeH="0" baseline="0" noProof="0" dirty="0" smtClean="0">
                <a:ln>
                  <a:noFill/>
                </a:ln>
                <a:solidFill>
                  <a:srgbClr val="0000CC"/>
                </a:solidFill>
                <a:effectLst/>
                <a:uLnTx/>
                <a:uFillTx/>
                <a:latin typeface="Arial" pitchFamily="34" charset="0"/>
                <a:ea typeface="+mn-ea"/>
                <a:cs typeface="+mn-cs"/>
              </a:rPr>
              <a:t>“best practices”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require iterative process and define successful conventional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nonskid removal that retains some primer and nonskid in the conventional nonskid overlap or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interface area.</a:t>
            </a:r>
            <a:endPar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5" name="TextBox 34"/>
          <p:cNvSpPr txBox="1"/>
          <p:nvPr/>
        </p:nvSpPr>
        <p:spPr>
          <a:xfrm>
            <a:off x="61365" y="4613051"/>
            <a:ext cx="9117267" cy="523220"/>
          </a:xfrm>
          <a:prstGeom prst="rect">
            <a:avLst/>
          </a:prstGeom>
          <a:solidFill>
            <a:srgbClr val="FFFFFF"/>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RESULT:  QA/QC acceptance criteria difficult to define because current “best practices” allow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retention of some nonskid primer in overlap areas.</a:t>
            </a: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5" name="TextBox 24"/>
          <p:cNvSpPr txBox="1"/>
          <p:nvPr/>
        </p:nvSpPr>
        <p:spPr>
          <a:xfrm>
            <a:off x="369482" y="6447997"/>
            <a:ext cx="8610183"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smtClean="0">
                <a:ln>
                  <a:noFill/>
                </a:ln>
                <a:solidFill>
                  <a:srgbClr val="0000CC"/>
                </a:solidFill>
                <a:effectLst/>
                <a:uLnTx/>
                <a:uFillTx/>
                <a:latin typeface="Arial" pitchFamily="34" charset="0"/>
                <a:ea typeface="+mn-ea"/>
                <a:cs typeface="+mn-cs"/>
              </a:rPr>
              <a:t>Updated Note (46) that was “intentionally left blank” to cite a removal process and defer to SUPEVISOR for details. </a:t>
            </a:r>
            <a:endParaRPr kumimoji="0" lang="en-US" sz="1200" b="1" i="0" u="sng" strike="noStrike" kern="1200" cap="none" spc="0" normalizeH="0" baseline="0" noProof="0" dirty="0">
              <a:ln>
                <a:noFill/>
              </a:ln>
              <a:solidFill>
                <a:srgbClr val="0000CC"/>
              </a:solidFill>
              <a:effectLst/>
              <a:uLnTx/>
              <a:uFillTx/>
              <a:latin typeface="Arial" pitchFamily="34" charset="0"/>
              <a:ea typeface="+mn-ea"/>
              <a:cs typeface="+mn-cs"/>
            </a:endParaRP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val="0"/>
              </a:ext>
            </a:extLst>
          </a:blip>
          <a:srcRect l="6666" b="12445"/>
          <a:stretch/>
        </p:blipFill>
        <p:spPr>
          <a:xfrm>
            <a:off x="1219200" y="1754149"/>
            <a:ext cx="3823216" cy="2689906"/>
          </a:xfrm>
          <a:prstGeom prst="rect">
            <a:avLst/>
          </a:prstGeom>
        </p:spPr>
      </p:pic>
      <p:sp>
        <p:nvSpPr>
          <p:cNvPr id="3" name="TextBox 2"/>
          <p:cNvSpPr txBox="1"/>
          <p:nvPr/>
        </p:nvSpPr>
        <p:spPr>
          <a:xfrm>
            <a:off x="5257800" y="1575608"/>
            <a:ext cx="3721865" cy="249299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CC"/>
                </a:solidFill>
                <a:effectLst/>
                <a:uLnTx/>
                <a:uFillTx/>
                <a:latin typeface="Arial" pitchFamily="34" charset="0"/>
                <a:ea typeface="+mn-ea"/>
                <a:cs typeface="+mn-cs"/>
              </a:rPr>
              <a:t>Define width of overlap area as 18-inches from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CC"/>
                </a:solidFill>
                <a:effectLst/>
                <a:uLnTx/>
                <a:uFillTx/>
                <a:latin typeface="Arial" pitchFamily="34" charset="0"/>
                <a:ea typeface="+mn-ea"/>
                <a:cs typeface="+mn-cs"/>
              </a:rPr>
              <a:t> </a:t>
            </a:r>
            <a:r>
              <a:rPr kumimoji="0" lang="en-US" sz="1200" b="1" i="0" u="none" strike="noStrike" kern="1200" cap="none" spc="0" normalizeH="0" baseline="0" noProof="0" dirty="0" smtClean="0">
                <a:ln>
                  <a:noFill/>
                </a:ln>
                <a:solidFill>
                  <a:srgbClr val="0000CC"/>
                </a:solidFill>
                <a:effectLst/>
                <a:uLnTx/>
                <a:uFillTx/>
                <a:latin typeface="Arial" pitchFamily="34" charset="0"/>
                <a:ea typeface="+mn-ea"/>
                <a:cs typeface="+mn-cs"/>
              </a:rPr>
              <a:t>any visible Thermal Spray Nonskid (TSN).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CC"/>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CC"/>
                </a:solidFill>
                <a:effectLst/>
                <a:uLnTx/>
                <a:uFillTx/>
                <a:latin typeface="Arial" pitchFamily="34" charset="0"/>
                <a:ea typeface="+mn-ea"/>
                <a:cs typeface="+mn-cs"/>
              </a:rPr>
              <a:t>Remove nonskid using High Pressure Waterjet Cleaning starting at</a:t>
            </a:r>
            <a:r>
              <a:rPr kumimoji="0" lang="en-US" sz="1200" b="1" i="0" u="none" strike="noStrike" kern="1200" cap="none" spc="0" normalizeH="0" baseline="0" noProof="0" dirty="0">
                <a:ln>
                  <a:noFill/>
                </a:ln>
                <a:solidFill>
                  <a:srgbClr val="0000CC"/>
                </a:solidFill>
                <a:effectLst/>
                <a:uLnTx/>
                <a:uFillTx/>
                <a:latin typeface="Arial" pitchFamily="34" charset="0"/>
                <a:ea typeface="+mn-ea"/>
                <a:cs typeface="+mn-cs"/>
              </a:rPr>
              <a:t> </a:t>
            </a:r>
            <a:r>
              <a:rPr kumimoji="0" lang="en-US" sz="1200" b="1" i="0" u="none" strike="noStrike" kern="1200" cap="none" spc="0" normalizeH="0" baseline="0" noProof="0" dirty="0" smtClean="0">
                <a:ln>
                  <a:noFill/>
                </a:ln>
                <a:solidFill>
                  <a:srgbClr val="0000CC"/>
                </a:solidFill>
                <a:effectLst/>
                <a:uLnTx/>
                <a:uFillTx/>
                <a:latin typeface="Arial" pitchFamily="34" charset="0"/>
                <a:ea typeface="+mn-ea"/>
                <a:cs typeface="+mn-cs"/>
              </a:rPr>
              <a:t>10,000 </a:t>
            </a:r>
            <a:r>
              <a:rPr kumimoji="0" lang="en-US" sz="1200" b="1" i="0" u="none" strike="noStrike" kern="1200" cap="none" spc="0" normalizeH="0" baseline="0" noProof="0" dirty="0">
                <a:ln>
                  <a:noFill/>
                </a:ln>
                <a:solidFill>
                  <a:srgbClr val="0000CC"/>
                </a:solidFill>
                <a:effectLst/>
                <a:uLnTx/>
                <a:uFillTx/>
                <a:latin typeface="Arial" pitchFamily="34" charset="0"/>
                <a:ea typeface="+mn-ea"/>
                <a:cs typeface="+mn-cs"/>
              </a:rPr>
              <a:t>psi </a:t>
            </a:r>
            <a:r>
              <a:rPr kumimoji="0" lang="en-US" sz="1200" b="1" i="0" u="none" strike="noStrike" kern="1200" cap="none" spc="0" normalizeH="0" baseline="0" noProof="0" dirty="0" smtClean="0">
                <a:ln>
                  <a:noFill/>
                </a:ln>
                <a:solidFill>
                  <a:srgbClr val="0000CC"/>
                </a:solidFill>
                <a:effectLst/>
                <a:uLnTx/>
                <a:uFillTx/>
                <a:latin typeface="Arial" pitchFamily="34" charset="0"/>
                <a:ea typeface="+mn-ea"/>
                <a:cs typeface="+mn-cs"/>
              </a:rPr>
              <a:t>water pressure.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CC"/>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CC"/>
                </a:solidFill>
                <a:effectLst/>
                <a:uLnTx/>
                <a:uFillTx/>
                <a:latin typeface="Arial" pitchFamily="34" charset="0"/>
                <a:ea typeface="+mn-ea"/>
                <a:cs typeface="+mn-cs"/>
              </a:rPr>
              <a:t>As directed by the SUPERVISOR, increase pressure in </a:t>
            </a:r>
            <a:r>
              <a:rPr kumimoji="0" lang="en-US" sz="1200" b="1" i="0" u="none" strike="noStrike" kern="1200" cap="none" spc="0" normalizeH="0" baseline="0" noProof="0" dirty="0">
                <a:ln>
                  <a:noFill/>
                </a:ln>
                <a:solidFill>
                  <a:srgbClr val="0000CC"/>
                </a:solidFill>
                <a:effectLst/>
                <a:uLnTx/>
                <a:uFillTx/>
                <a:latin typeface="Arial" pitchFamily="34" charset="0"/>
                <a:ea typeface="+mn-ea"/>
                <a:cs typeface="+mn-cs"/>
              </a:rPr>
              <a:t>2,000 </a:t>
            </a:r>
            <a:r>
              <a:rPr kumimoji="0" lang="en-US" sz="1200" b="1" i="0" u="none" strike="noStrike" kern="1200" cap="none" spc="0" normalizeH="0" baseline="0" noProof="0" dirty="0" smtClean="0">
                <a:ln>
                  <a:noFill/>
                </a:ln>
                <a:solidFill>
                  <a:srgbClr val="0000CC"/>
                </a:solidFill>
                <a:effectLst/>
                <a:uLnTx/>
                <a:uFillTx/>
                <a:latin typeface="Arial" pitchFamily="34" charset="0"/>
                <a:ea typeface="+mn-ea"/>
                <a:cs typeface="+mn-cs"/>
              </a:rPr>
              <a:t>psi increments to remove nonskid.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CC"/>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CC"/>
                </a:solidFill>
                <a:effectLst/>
                <a:uLnTx/>
                <a:uFillTx/>
                <a:latin typeface="Arial" pitchFamily="34" charset="0"/>
                <a:ea typeface="+mn-ea"/>
                <a:cs typeface="+mn-cs"/>
              </a:rPr>
              <a:t>Do not use water jet pressure above 25,000 psi</a:t>
            </a:r>
            <a:r>
              <a:rPr kumimoji="0" lang="en-US" sz="1200" b="1" i="0" u="none" strike="noStrike" kern="1200" cap="none" spc="0" normalizeH="0" baseline="0" noProof="0" dirty="0">
                <a:ln>
                  <a:noFill/>
                </a:ln>
                <a:solidFill>
                  <a:srgbClr val="0000CC"/>
                </a:solidFill>
                <a:effectLst/>
                <a:uLnTx/>
                <a:uFillTx/>
                <a:latin typeface="Arial" pitchFamily="34" charset="0"/>
                <a:ea typeface="+mn-ea"/>
                <a:cs typeface="+mn-cs"/>
              </a:rPr>
              <a:t> </a:t>
            </a:r>
            <a:r>
              <a:rPr kumimoji="0" lang="en-US" sz="1200" b="1" i="0" u="none" strike="noStrike" kern="1200" cap="none" spc="0" normalizeH="0" baseline="0" noProof="0" dirty="0" smtClean="0">
                <a:ln>
                  <a:noFill/>
                </a:ln>
                <a:solidFill>
                  <a:srgbClr val="0000CC"/>
                </a:solidFill>
                <a:effectLst/>
                <a:uLnTx/>
                <a:uFillTx/>
                <a:latin typeface="Arial" pitchFamily="34" charset="0"/>
                <a:ea typeface="+mn-ea"/>
                <a:cs typeface="+mn-cs"/>
              </a:rPr>
              <a:t>to preclude damage to TSN.</a:t>
            </a:r>
          </a:p>
        </p:txBody>
      </p:sp>
      <p:cxnSp>
        <p:nvCxnSpPr>
          <p:cNvPr id="12" name="Straight Arrow Connector 11"/>
          <p:cNvCxnSpPr/>
          <p:nvPr/>
        </p:nvCxnSpPr>
        <p:spPr bwMode="auto">
          <a:xfrm flipH="1">
            <a:off x="4191000" y="1967448"/>
            <a:ext cx="1070610" cy="1537752"/>
          </a:xfrm>
          <a:prstGeom prst="straightConnector1">
            <a:avLst/>
          </a:prstGeom>
          <a:solidFill>
            <a:schemeClr val="accent1"/>
          </a:solidFill>
          <a:ln w="25400" cap="flat" cmpd="sng" algn="ctr">
            <a:solidFill>
              <a:schemeClr val="bg1"/>
            </a:solidFill>
            <a:prstDash val="solid"/>
            <a:round/>
            <a:headEnd type="none" w="med" len="med"/>
            <a:tailEnd type="triangle"/>
          </a:ln>
          <a:effectLst/>
        </p:spPr>
      </p:cxnSp>
      <p:pic>
        <p:nvPicPr>
          <p:cNvPr id="19" name="Picture 18"/>
          <p:cNvPicPr>
            <a:picLocks noChangeAspect="1"/>
          </p:cNvPicPr>
          <p:nvPr/>
        </p:nvPicPr>
        <p:blipFill>
          <a:blip r:embed="rId3"/>
          <a:stretch>
            <a:fillRect/>
          </a:stretch>
        </p:blipFill>
        <p:spPr>
          <a:xfrm>
            <a:off x="2476145" y="5201797"/>
            <a:ext cx="2057400" cy="1155843"/>
          </a:xfrm>
          <a:prstGeom prst="rect">
            <a:avLst/>
          </a:prstGeom>
        </p:spPr>
      </p:pic>
      <p:cxnSp>
        <p:nvCxnSpPr>
          <p:cNvPr id="36" name="Straight Arrow Connector 35"/>
          <p:cNvCxnSpPr/>
          <p:nvPr/>
        </p:nvCxnSpPr>
        <p:spPr bwMode="auto">
          <a:xfrm flipH="1">
            <a:off x="3120390" y="5404511"/>
            <a:ext cx="2213610" cy="582995"/>
          </a:xfrm>
          <a:prstGeom prst="straightConnector1">
            <a:avLst/>
          </a:prstGeom>
          <a:solidFill>
            <a:schemeClr val="accent1"/>
          </a:solidFill>
          <a:ln w="25400" cap="flat" cmpd="sng" algn="ctr">
            <a:solidFill>
              <a:schemeClr val="bg1"/>
            </a:solidFill>
            <a:prstDash val="solid"/>
            <a:round/>
            <a:headEnd type="none" w="med" len="med"/>
            <a:tailEnd type="triangle"/>
          </a:ln>
          <a:effectLst/>
        </p:spPr>
      </p:cxnSp>
      <p:sp>
        <p:nvSpPr>
          <p:cNvPr id="39" name="TextBox 38"/>
          <p:cNvSpPr txBox="1"/>
          <p:nvPr/>
        </p:nvSpPr>
        <p:spPr>
          <a:xfrm>
            <a:off x="5332494" y="4714784"/>
            <a:ext cx="3721865"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CC"/>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CC"/>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CC"/>
                </a:solidFill>
                <a:effectLst/>
                <a:uLnTx/>
                <a:uFillTx/>
                <a:latin typeface="Arial" pitchFamily="34" charset="0"/>
                <a:ea typeface="+mn-ea"/>
                <a:cs typeface="+mn-cs"/>
              </a:rPr>
              <a:t>SUPERVISOR to consult with NAVSEA-approved Technical Representative to accept workmanship.</a:t>
            </a:r>
            <a:endParaRPr kumimoji="0" lang="en-US" sz="1200" b="1" i="0" u="none" strike="noStrike" kern="1200" cap="none" spc="0" normalizeH="0" baseline="0" noProof="0" dirty="0">
              <a:ln>
                <a:noFill/>
              </a:ln>
              <a:solidFill>
                <a:srgbClr val="0000CC"/>
              </a:solidFill>
              <a:effectLst/>
              <a:uLnTx/>
              <a:uFillTx/>
              <a:latin typeface="Arial" pitchFamily="34" charset="0"/>
              <a:ea typeface="+mn-ea"/>
              <a:cs typeface="+mn-cs"/>
            </a:endParaRPr>
          </a:p>
        </p:txBody>
      </p:sp>
      <p:sp>
        <p:nvSpPr>
          <p:cNvPr id="13" name="Footer Placeholder 2"/>
          <p:cNvSpPr txBox="1">
            <a:spLocks/>
          </p:cNvSpPr>
          <p:nvPr/>
        </p:nvSpPr>
        <p:spPr bwMode="auto">
          <a:xfrm>
            <a:off x="7531865" y="6592661"/>
            <a:ext cx="2895600" cy="457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50000"/>
              </a:spcBef>
              <a:spcAft>
                <a:spcPct val="0"/>
              </a:spcAft>
              <a:defRPr sz="1200" b="1" kern="1200">
                <a:solidFill>
                  <a:srgbClr val="000000"/>
                </a:solidFill>
                <a:latin typeface="Arial" pitchFamily="34" charset="0"/>
                <a:ea typeface="+mn-ea"/>
                <a:cs typeface="+mn-cs"/>
              </a:defRPr>
            </a:lvl1pPr>
            <a:lvl2pPr marL="742950" indent="-285750" algn="l" rtl="0" eaLnBrk="0" fontAlgn="base" hangingPunct="0">
              <a:spcBef>
                <a:spcPct val="0"/>
              </a:spcBef>
              <a:spcAft>
                <a:spcPct val="0"/>
              </a:spcAft>
              <a:defRPr sz="1200" b="1" kern="1200">
                <a:solidFill>
                  <a:srgbClr val="000000"/>
                </a:solidFill>
                <a:latin typeface="Arial" pitchFamily="34" charset="0"/>
                <a:ea typeface="+mn-ea"/>
                <a:cs typeface="+mn-cs"/>
              </a:defRPr>
            </a:lvl2pPr>
            <a:lvl3pPr marL="1143000" indent="-228600" algn="l" rtl="0" eaLnBrk="0" fontAlgn="base" hangingPunct="0">
              <a:spcBef>
                <a:spcPct val="0"/>
              </a:spcBef>
              <a:spcAft>
                <a:spcPct val="0"/>
              </a:spcAft>
              <a:defRPr sz="1200" b="1" kern="1200">
                <a:solidFill>
                  <a:srgbClr val="000000"/>
                </a:solidFill>
                <a:latin typeface="Arial" pitchFamily="34" charset="0"/>
                <a:ea typeface="+mn-ea"/>
                <a:cs typeface="+mn-cs"/>
              </a:defRPr>
            </a:lvl3pPr>
            <a:lvl4pPr marL="1600200" indent="-228600" algn="l" rtl="0" eaLnBrk="0" fontAlgn="base" hangingPunct="0">
              <a:spcBef>
                <a:spcPct val="0"/>
              </a:spcBef>
              <a:spcAft>
                <a:spcPct val="0"/>
              </a:spcAft>
              <a:defRPr sz="1200" b="1" kern="1200">
                <a:solidFill>
                  <a:srgbClr val="000000"/>
                </a:solidFill>
                <a:latin typeface="Arial" pitchFamily="34" charset="0"/>
                <a:ea typeface="+mn-ea"/>
                <a:cs typeface="+mn-cs"/>
              </a:defRPr>
            </a:lvl4pPr>
            <a:lvl5pPr marL="2057400" indent="-228600" algn="l" rtl="0" eaLnBrk="0" fontAlgn="base" hangingPunct="0">
              <a:spcBef>
                <a:spcPct val="0"/>
              </a:spcBef>
              <a:spcAft>
                <a:spcPct val="0"/>
              </a:spcAft>
              <a:defRPr sz="1200" b="1" kern="1200">
                <a:solidFill>
                  <a:srgbClr val="000000"/>
                </a:solidFill>
                <a:latin typeface="Arial" pitchFamily="34" charset="0"/>
                <a:ea typeface="+mn-ea"/>
                <a:cs typeface="+mn-cs"/>
              </a:defRPr>
            </a:lvl5pPr>
            <a:lvl6pPr marL="25146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6pPr>
            <a:lvl7pPr marL="29718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7pPr>
            <a:lvl8pPr marL="34290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8pPr>
            <a:lvl9pPr marL="38862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fld id="{24E6AE96-1F53-472D-AFEF-62DEE86C37A8}" type="slidenum">
              <a:rPr kumimoji="0" lang="en-US" sz="14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50000"/>
                </a:spcBef>
                <a:spcAft>
                  <a:spcPct val="0"/>
                </a:spcAft>
                <a:buClrTx/>
                <a:buSzTx/>
                <a:buFontTx/>
                <a:buNone/>
                <a:tabLst/>
                <a:defRPr/>
              </a:pPr>
              <a:t>13</a:t>
            </a:fld>
            <a:endParaRPr kumimoji="0" lang="en-US" sz="1400" b="1"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
        <p:nvSpPr>
          <p:cNvPr id="14" name="Title 1"/>
          <p:cNvSpPr>
            <a:spLocks noGrp="1"/>
          </p:cNvSpPr>
          <p:nvPr>
            <p:ph type="title"/>
          </p:nvPr>
        </p:nvSpPr>
        <p:spPr>
          <a:xfrm>
            <a:off x="-52553" y="-298738"/>
            <a:ext cx="9144000" cy="1143000"/>
          </a:xfrm>
        </p:spPr>
        <p:txBody>
          <a:bodyPr>
            <a:normAutofit fontScale="90000"/>
          </a:bodyPr>
          <a:lstStyle/>
          <a:p>
            <a:r>
              <a:rPr lang="en-US" sz="2000" b="1" dirty="0" smtClean="0">
                <a:solidFill>
                  <a:srgbClr val="000000"/>
                </a:solidFill>
                <a:effectLst/>
                <a:latin typeface="Arial" panose="020B0604020202020204" pitchFamily="34" charset="0"/>
                <a:cs typeface="Arial" panose="020B0604020202020204" pitchFamily="34" charset="0"/>
              </a:rPr>
              <a:t>Technical Authority Directed Change to Note (46)  </a:t>
            </a:r>
            <a:br>
              <a:rPr lang="en-US" sz="2000" b="1" dirty="0" smtClean="0">
                <a:solidFill>
                  <a:srgbClr val="000000"/>
                </a:solidFill>
                <a:effectLst/>
                <a:latin typeface="Arial" panose="020B0604020202020204" pitchFamily="34" charset="0"/>
                <a:cs typeface="Arial" panose="020B0604020202020204" pitchFamily="34" charset="0"/>
              </a:rPr>
            </a:br>
            <a:r>
              <a:rPr lang="en-US" sz="1800" b="1" dirty="0" smtClean="0">
                <a:solidFill>
                  <a:srgbClr val="000000"/>
                </a:solidFill>
                <a:effectLst/>
                <a:latin typeface="Arial" panose="020B0604020202020204" pitchFamily="34" charset="0"/>
                <a:cs typeface="Arial" panose="020B0604020202020204" pitchFamily="34" charset="0"/>
              </a:rPr>
              <a:t>New Requirements to Remove Conventional Nonskid Applied Over Thermal Spray Nonskid</a:t>
            </a:r>
            <a:r>
              <a:rPr lang="en-US" sz="2000" b="1" dirty="0" smtClean="0">
                <a:solidFill>
                  <a:srgbClr val="000000"/>
                </a:solidFill>
                <a:effectLst/>
                <a:latin typeface="Arial" panose="020B0604020202020204" pitchFamily="34" charset="0"/>
                <a:cs typeface="Arial" panose="020B0604020202020204" pitchFamily="34" charset="0"/>
              </a:rPr>
              <a:t/>
            </a:r>
            <a:br>
              <a:rPr lang="en-US" sz="2000" b="1" dirty="0" smtClean="0">
                <a:solidFill>
                  <a:srgbClr val="000000"/>
                </a:solidFill>
                <a:effectLst/>
                <a:latin typeface="Arial" panose="020B0604020202020204" pitchFamily="34" charset="0"/>
                <a:cs typeface="Arial" panose="020B0604020202020204" pitchFamily="34" charset="0"/>
              </a:rPr>
            </a:br>
            <a:endParaRPr lang="en-US" sz="2000" b="1" dirty="0">
              <a:solidFill>
                <a:srgbClr val="000000"/>
              </a:solidFill>
              <a:effectLst/>
              <a:latin typeface="Arial" panose="020B0604020202020204" pitchFamily="34" charset="0"/>
              <a:cs typeface="Arial" panose="020B0604020202020204" pitchFamily="34" charset="0"/>
            </a:endParaRPr>
          </a:p>
        </p:txBody>
      </p:sp>
      <p:sp>
        <p:nvSpPr>
          <p:cNvPr id="15" name="TextBox 7"/>
          <p:cNvSpPr txBox="1">
            <a:spLocks noChangeArrowheads="1"/>
          </p:cNvSpPr>
          <p:nvPr/>
        </p:nvSpPr>
        <p:spPr bwMode="auto">
          <a:xfrm>
            <a:off x="2200323" y="6690439"/>
            <a:ext cx="42052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1200" b="1" kern="1200">
                <a:solidFill>
                  <a:srgbClr val="000000"/>
                </a:solidFill>
                <a:latin typeface="Arial" charset="0"/>
                <a:ea typeface="+mn-ea"/>
                <a:cs typeface="+mn-cs"/>
              </a:defRPr>
            </a:lvl1pPr>
            <a:lvl2pPr marL="457200" algn="l" rtl="0" eaLnBrk="0" fontAlgn="base" hangingPunct="0">
              <a:spcBef>
                <a:spcPct val="0"/>
              </a:spcBef>
              <a:spcAft>
                <a:spcPct val="0"/>
              </a:spcAft>
              <a:defRPr sz="1200" b="1" kern="1200">
                <a:solidFill>
                  <a:srgbClr val="000000"/>
                </a:solidFill>
                <a:latin typeface="Arial" charset="0"/>
                <a:ea typeface="+mn-ea"/>
                <a:cs typeface="+mn-cs"/>
              </a:defRPr>
            </a:lvl2pPr>
            <a:lvl3pPr marL="914400" algn="l" rtl="0" eaLnBrk="0" fontAlgn="base" hangingPunct="0">
              <a:spcBef>
                <a:spcPct val="0"/>
              </a:spcBef>
              <a:spcAft>
                <a:spcPct val="0"/>
              </a:spcAft>
              <a:defRPr sz="1200" b="1" kern="1200">
                <a:solidFill>
                  <a:srgbClr val="000000"/>
                </a:solidFill>
                <a:latin typeface="Arial" charset="0"/>
                <a:ea typeface="+mn-ea"/>
                <a:cs typeface="+mn-cs"/>
              </a:defRPr>
            </a:lvl3pPr>
            <a:lvl4pPr marL="1371600" algn="l" rtl="0" eaLnBrk="0" fontAlgn="base" hangingPunct="0">
              <a:spcBef>
                <a:spcPct val="0"/>
              </a:spcBef>
              <a:spcAft>
                <a:spcPct val="0"/>
              </a:spcAft>
              <a:defRPr sz="1200" b="1" kern="1200">
                <a:solidFill>
                  <a:srgbClr val="000000"/>
                </a:solidFill>
                <a:latin typeface="Arial" charset="0"/>
                <a:ea typeface="+mn-ea"/>
                <a:cs typeface="+mn-cs"/>
              </a:defRPr>
            </a:lvl4pPr>
            <a:lvl5pPr marL="1828800" algn="l" rtl="0" eaLnBrk="0" fontAlgn="base" hangingPunct="0">
              <a:spcBef>
                <a:spcPct val="0"/>
              </a:spcBef>
              <a:spcAft>
                <a:spcPct val="0"/>
              </a:spcAft>
              <a:defRPr sz="1200" b="1" kern="1200">
                <a:solidFill>
                  <a:srgbClr val="000000"/>
                </a:solidFill>
                <a:latin typeface="Arial" charset="0"/>
                <a:ea typeface="+mn-ea"/>
                <a:cs typeface="+mn-cs"/>
              </a:defRPr>
            </a:lvl5pPr>
            <a:lvl6pPr marL="2286000" algn="l" defTabSz="914400" rtl="0" eaLnBrk="1" latinLnBrk="0" hangingPunct="1">
              <a:defRPr sz="1200" b="1" kern="1200">
                <a:solidFill>
                  <a:srgbClr val="000000"/>
                </a:solidFill>
                <a:latin typeface="Arial" charset="0"/>
                <a:ea typeface="+mn-ea"/>
                <a:cs typeface="+mn-cs"/>
              </a:defRPr>
            </a:lvl6pPr>
            <a:lvl7pPr marL="2743200" algn="l" defTabSz="914400" rtl="0" eaLnBrk="1" latinLnBrk="0" hangingPunct="1">
              <a:defRPr sz="1200" b="1" kern="1200">
                <a:solidFill>
                  <a:srgbClr val="000000"/>
                </a:solidFill>
                <a:latin typeface="Arial" charset="0"/>
                <a:ea typeface="+mn-ea"/>
                <a:cs typeface="+mn-cs"/>
              </a:defRPr>
            </a:lvl7pPr>
            <a:lvl8pPr marL="3200400" algn="l" defTabSz="914400" rtl="0" eaLnBrk="1" latinLnBrk="0" hangingPunct="1">
              <a:defRPr sz="1200" b="1" kern="1200">
                <a:solidFill>
                  <a:srgbClr val="000000"/>
                </a:solidFill>
                <a:latin typeface="Arial" charset="0"/>
                <a:ea typeface="+mn-ea"/>
                <a:cs typeface="+mn-cs"/>
              </a:defRPr>
            </a:lvl8pPr>
            <a:lvl9pPr marL="3657600" algn="l" defTabSz="914400" rtl="0" eaLnBrk="1" latinLnBrk="0" hangingPunct="1">
              <a:defRPr sz="1200" b="1" kern="1200">
                <a:solidFill>
                  <a:srgbClr val="000000"/>
                </a:solidFill>
                <a:latin typeface="Arial"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smtClean="0">
                <a:ln>
                  <a:noFill/>
                </a:ln>
                <a:solidFill>
                  <a:prstClr val="white">
                    <a:lumMod val="50000"/>
                  </a:prstClr>
                </a:solidFill>
                <a:effectLst/>
                <a:uLnTx/>
                <a:uFillTx/>
                <a:latin typeface="Arial" charset="0"/>
                <a:ea typeface="+mn-ea"/>
                <a:cs typeface="+mn-cs"/>
              </a:rPr>
              <a:t>Distribution A:  </a:t>
            </a:r>
            <a:r>
              <a:rPr kumimoji="0" lang="en-US" altLang="en-US" sz="800" b="1" i="0" u="none" strike="noStrike" kern="1200" cap="none" spc="0" normalizeH="0" baseline="0" noProof="0" dirty="0">
                <a:ln>
                  <a:noFill/>
                </a:ln>
                <a:solidFill>
                  <a:prstClr val="white">
                    <a:lumMod val="50000"/>
                  </a:prstClr>
                </a:solidFill>
                <a:effectLst/>
                <a:uLnTx/>
                <a:uFillTx/>
                <a:latin typeface="Arial" charset="0"/>
                <a:ea typeface="+mn-ea"/>
                <a:cs typeface="+mn-cs"/>
              </a:rPr>
              <a:t>Approved For Public Release</a:t>
            </a:r>
          </a:p>
        </p:txBody>
      </p:sp>
    </p:spTree>
    <p:extLst>
      <p:ext uri="{BB962C8B-B14F-4D97-AF65-F5344CB8AC3E}">
        <p14:creationId xmlns:p14="http://schemas.microsoft.com/office/powerpoint/2010/main" val="5648796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115940" y="755823"/>
            <a:ext cx="8938420" cy="3508653"/>
          </a:xfrm>
          <a:prstGeom prst="rect">
            <a:avLst/>
          </a:prstGeom>
          <a:solidFill>
            <a:srgbClr val="FFFFFF"/>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RESULT:  Updated Note (46) that was “intentionally left blank” in FY-23, Change 2, Standard Item 009-32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to include new requirements for conventional nonskid removal around visible Thermal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Spray Nonskid (TSN) to avoid damage to TSN that is under the conventional nonskid.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New FY-24, Standard Item 009-32 Note (46) to read as follows: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Note (46) As </a:t>
            </a: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directed by the SUPERVISOR, remove nonskid within 18 </a:t>
            </a:r>
            <a:r>
              <a:rPr kumimoji="0" lang="en-US" sz="14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inches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US" sz="14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of any visible Thermal Spray Nonskid (</a:t>
            </a:r>
            <a:r>
              <a:rPr kumimoji="0" lang="en-US" sz="14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TSN) using </a:t>
            </a: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High Pressure </a:t>
            </a:r>
            <a:r>
              <a:rPr kumimoji="0" lang="en-US" sz="14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Waterjet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US" sz="14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Cleaning (HP WJ) with </a:t>
            </a:r>
            <a:r>
              <a:rPr kumimoji="0" lang="en-US" sz="14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an initial </a:t>
            </a: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operating pressure of 10,000 PSI</a:t>
            </a:r>
            <a:r>
              <a:rPr kumimoji="0" lang="en-US" sz="14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 	 Increase HP </a:t>
            </a: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WJ operating pressure </a:t>
            </a:r>
            <a:r>
              <a:rPr kumimoji="0" lang="en-US" sz="14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by </a:t>
            </a: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increments of </a:t>
            </a:r>
            <a:r>
              <a:rPr kumimoji="0" lang="en-US" sz="14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up to 2,000 </a:t>
            </a: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PSI </a:t>
            </a:r>
            <a:r>
              <a:rPr kumimoji="0" lang="en-US" sz="14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until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US" sz="14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 the HP WJ process removes nonskid without </a:t>
            </a: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damage to the underlying TSN</a:t>
            </a:r>
            <a:r>
              <a:rPr kumimoji="0" lang="en-US" sz="14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 	 Conduct six passes over the work zone at the operating pressure that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US" sz="14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         removes nonskid, but does not damage the underlying TSN, to </a:t>
            </a: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remove </a:t>
            </a:r>
            <a:r>
              <a:rPr kumimoji="0" lang="en-US" sz="14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the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US" sz="14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nonskid.  HP WJ </a:t>
            </a:r>
            <a:r>
              <a:rPr kumimoji="0" lang="en-US" sz="14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operating pressure must </a:t>
            </a: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not exceed 25,000 PSI</a:t>
            </a:r>
            <a:r>
              <a:rPr kumimoji="0" lang="en-US" sz="14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a:t>
            </a:r>
            <a:endPar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5" name="TextBox 24"/>
          <p:cNvSpPr txBox="1"/>
          <p:nvPr/>
        </p:nvSpPr>
        <p:spPr>
          <a:xfrm>
            <a:off x="-52553" y="6427147"/>
            <a:ext cx="952500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smtClean="0">
                <a:ln>
                  <a:noFill/>
                </a:ln>
                <a:solidFill>
                  <a:srgbClr val="0000CC"/>
                </a:solidFill>
                <a:effectLst/>
                <a:uLnTx/>
                <a:uFillTx/>
                <a:latin typeface="Arial" pitchFamily="34" charset="0"/>
                <a:ea typeface="+mn-ea"/>
                <a:cs typeface="+mn-cs"/>
              </a:rPr>
              <a:t>Updated Note (46) that was “intentionally left blank” to cite the nonskid removal process and defer to SUPEVISOR for details. </a:t>
            </a:r>
            <a:endParaRPr kumimoji="0" lang="en-US" sz="1200" b="1" i="0" u="sng" strike="noStrike" kern="1200" cap="none" spc="0" normalizeH="0" baseline="0" noProof="0" dirty="0">
              <a:ln>
                <a:noFill/>
              </a:ln>
              <a:solidFill>
                <a:srgbClr val="0000CC"/>
              </a:solidFill>
              <a:effectLst/>
              <a:uLnTx/>
              <a:uFillTx/>
              <a:latin typeface="Arial" pitchFamily="34" charset="0"/>
              <a:ea typeface="+mn-ea"/>
              <a:cs typeface="+mn-cs"/>
            </a:endParaRPr>
          </a:p>
        </p:txBody>
      </p:sp>
      <p:sp>
        <p:nvSpPr>
          <p:cNvPr id="39" name="TextBox 38"/>
          <p:cNvSpPr txBox="1"/>
          <p:nvPr/>
        </p:nvSpPr>
        <p:spPr>
          <a:xfrm>
            <a:off x="1027403" y="3506644"/>
            <a:ext cx="8026957"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CC"/>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CC"/>
              </a:solidFill>
              <a:effectLst/>
              <a:uLnTx/>
              <a:uFillTx/>
              <a:latin typeface="Arial" pitchFamily="34" charset="0"/>
              <a:ea typeface="+mn-ea"/>
              <a:cs typeface="+mn-cs"/>
            </a:endParaRPr>
          </a:p>
          <a:p>
            <a:pPr marL="171450" marR="0" lvl="0" indent="-171450" algn="l" defTabSz="914400" rtl="0" eaLnBrk="0" fontAlgn="base" latinLnBrk="0" hangingPunct="0">
              <a:lnSpc>
                <a:spcPct val="100000"/>
              </a:lnSpc>
              <a:spcBef>
                <a:spcPct val="0"/>
              </a:spcBef>
              <a:spcAft>
                <a:spcPct val="0"/>
              </a:spcAft>
              <a:buClrTx/>
              <a:buSzTx/>
              <a:buFontTx/>
              <a:buChar char="-"/>
              <a:tabLst/>
              <a:defRPr/>
            </a:pPr>
            <a:r>
              <a:rPr kumimoji="0" lang="en-US" sz="1200" b="1" i="0" u="none" strike="noStrike" kern="1200" cap="none" spc="0" normalizeH="0" baseline="0" noProof="0" dirty="0" smtClean="0">
                <a:ln>
                  <a:noFill/>
                </a:ln>
                <a:solidFill>
                  <a:srgbClr val="0000CC"/>
                </a:solidFill>
                <a:effectLst/>
                <a:uLnTx/>
                <a:uFillTx/>
                <a:latin typeface="Arial" pitchFamily="34" charset="0"/>
                <a:ea typeface="+mn-ea"/>
                <a:cs typeface="+mn-cs"/>
              </a:rPr>
              <a:t>The updated Note (46) will appear in Table 2, Lines 17 – 20 that define requirements for nonskid work 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CC"/>
                </a:solidFill>
                <a:effectLst/>
                <a:uLnTx/>
                <a:uFillTx/>
                <a:latin typeface="Arial" pitchFamily="34" charset="0"/>
                <a:ea typeface="+mn-ea"/>
                <a:cs typeface="+mn-cs"/>
              </a:rPr>
              <a:t> </a:t>
            </a:r>
            <a:r>
              <a:rPr kumimoji="0" lang="en-US" sz="1200" b="1" i="0" u="none" strike="noStrike" kern="1200" cap="none" spc="0" normalizeH="0" baseline="0" noProof="0" dirty="0" smtClean="0">
                <a:ln>
                  <a:noFill/>
                </a:ln>
                <a:solidFill>
                  <a:srgbClr val="0000CC"/>
                </a:solidFill>
                <a:effectLst/>
                <a:uLnTx/>
                <a:uFillTx/>
                <a:latin typeface="Arial" pitchFamily="34" charset="0"/>
                <a:ea typeface="+mn-ea"/>
                <a:cs typeface="+mn-cs"/>
              </a:rPr>
              <a:t>    LHA, LHD, LPD, and LSD class ships.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CC"/>
              </a:solidFill>
              <a:effectLst/>
              <a:uLnTx/>
              <a:uFillTx/>
              <a:latin typeface="Arial" pitchFamily="34" charset="0"/>
              <a:ea typeface="+mn-ea"/>
              <a:cs typeface="+mn-cs"/>
            </a:endParaRPr>
          </a:p>
          <a:p>
            <a:pPr marL="171450" marR="0" lvl="0" indent="-171450" algn="l" defTabSz="914400" rtl="0" eaLnBrk="0" fontAlgn="base" latinLnBrk="0" hangingPunct="0">
              <a:lnSpc>
                <a:spcPct val="100000"/>
              </a:lnSpc>
              <a:spcBef>
                <a:spcPct val="0"/>
              </a:spcBef>
              <a:spcAft>
                <a:spcPct val="0"/>
              </a:spcAft>
              <a:buClrTx/>
              <a:buSzTx/>
              <a:buFontTx/>
              <a:buChar char="-"/>
              <a:tabLst/>
              <a:defRPr/>
            </a:pPr>
            <a:r>
              <a:rPr kumimoji="0" lang="en-US" sz="1200" b="1" i="0" u="none" strike="noStrike" kern="1200" cap="none" spc="0" normalizeH="0" baseline="0" noProof="0" dirty="0" smtClean="0">
                <a:ln>
                  <a:noFill/>
                </a:ln>
                <a:solidFill>
                  <a:srgbClr val="0000CC"/>
                </a:solidFill>
                <a:effectLst/>
                <a:uLnTx/>
                <a:uFillTx/>
                <a:latin typeface="Arial" pitchFamily="34" charset="0"/>
                <a:ea typeface="+mn-ea"/>
                <a:cs typeface="+mn-cs"/>
              </a:rPr>
              <a:t>The updated Note (46) will rely on the </a:t>
            </a:r>
            <a:r>
              <a:rPr kumimoji="0" lang="en-US" sz="1200" b="1" i="0" u="none" strike="noStrike" kern="1200" cap="none" spc="0" normalizeH="0" baseline="0" noProof="0" dirty="0">
                <a:ln>
                  <a:noFill/>
                </a:ln>
                <a:solidFill>
                  <a:srgbClr val="0000CC"/>
                </a:solidFill>
                <a:effectLst/>
                <a:uLnTx/>
                <a:uFillTx/>
                <a:latin typeface="Arial" pitchFamily="34" charset="0"/>
                <a:ea typeface="+mn-ea"/>
                <a:cs typeface="+mn-cs"/>
              </a:rPr>
              <a:t>SUPERVISOR </a:t>
            </a:r>
            <a:r>
              <a:rPr kumimoji="0" lang="en-US" sz="1200" b="1" i="0" u="none" strike="noStrike" kern="1200" cap="none" spc="0" normalizeH="0" baseline="0" noProof="0" dirty="0" smtClean="0">
                <a:ln>
                  <a:noFill/>
                </a:ln>
                <a:solidFill>
                  <a:srgbClr val="0000CC"/>
                </a:solidFill>
                <a:effectLst/>
                <a:uLnTx/>
                <a:uFillTx/>
                <a:latin typeface="Arial" pitchFamily="34" charset="0"/>
                <a:ea typeface="+mn-ea"/>
                <a:cs typeface="+mn-cs"/>
              </a:rPr>
              <a:t>to consult </a:t>
            </a:r>
            <a:r>
              <a:rPr kumimoji="0" lang="en-US" sz="1200" b="1" i="0" u="none" strike="noStrike" kern="1200" cap="none" spc="0" normalizeH="0" baseline="0" noProof="0" dirty="0">
                <a:ln>
                  <a:noFill/>
                </a:ln>
                <a:solidFill>
                  <a:srgbClr val="0000CC"/>
                </a:solidFill>
                <a:effectLst/>
                <a:uLnTx/>
                <a:uFillTx/>
                <a:latin typeface="Arial" pitchFamily="34" charset="0"/>
                <a:ea typeface="+mn-ea"/>
                <a:cs typeface="+mn-cs"/>
              </a:rPr>
              <a:t>with NAVSEA-approved Technical </a:t>
            </a:r>
            <a:endParaRPr kumimoji="0" lang="en-US" sz="1200" b="1" i="0" u="none" strike="noStrike" kern="1200" cap="none" spc="0" normalizeH="0" baseline="0" noProof="0" dirty="0" smtClean="0">
              <a:ln>
                <a:noFill/>
              </a:ln>
              <a:solidFill>
                <a:srgbClr val="0000CC"/>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CC"/>
                </a:solidFill>
                <a:effectLst/>
                <a:uLnTx/>
                <a:uFillTx/>
                <a:latin typeface="Arial" pitchFamily="34" charset="0"/>
                <a:ea typeface="+mn-ea"/>
                <a:cs typeface="+mn-cs"/>
              </a:rPr>
              <a:t> </a:t>
            </a:r>
            <a:r>
              <a:rPr kumimoji="0" lang="en-US" sz="1200" b="1" i="0" u="none" strike="noStrike" kern="1200" cap="none" spc="0" normalizeH="0" baseline="0" noProof="0" dirty="0" smtClean="0">
                <a:ln>
                  <a:noFill/>
                </a:ln>
                <a:solidFill>
                  <a:srgbClr val="0000CC"/>
                </a:solidFill>
                <a:effectLst/>
                <a:uLnTx/>
                <a:uFillTx/>
                <a:latin typeface="Arial" pitchFamily="34" charset="0"/>
                <a:ea typeface="+mn-ea"/>
                <a:cs typeface="+mn-cs"/>
              </a:rPr>
              <a:t>    Representative </a:t>
            </a:r>
            <a:r>
              <a:rPr kumimoji="0" lang="en-US" sz="1200" b="1" i="0" u="none" strike="noStrike" kern="1200" cap="none" spc="0" normalizeH="0" baseline="0" noProof="0" dirty="0">
                <a:ln>
                  <a:noFill/>
                </a:ln>
                <a:solidFill>
                  <a:srgbClr val="0000CC"/>
                </a:solidFill>
                <a:effectLst/>
                <a:uLnTx/>
                <a:uFillTx/>
                <a:latin typeface="Arial" pitchFamily="34" charset="0"/>
                <a:ea typeface="+mn-ea"/>
                <a:cs typeface="+mn-cs"/>
              </a:rPr>
              <a:t>to avoid damage to the TSN and accept workmanship.</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smtClean="0">
              <a:ln>
                <a:noFill/>
              </a:ln>
              <a:solidFill>
                <a:srgbClr val="0000CC"/>
              </a:solidFill>
              <a:effectLst/>
              <a:uLnTx/>
              <a:uFillTx/>
              <a:latin typeface="Arial" pitchFamily="34" charset="0"/>
              <a:ea typeface="+mn-ea"/>
              <a:cs typeface="+mn-cs"/>
            </a:endParaRPr>
          </a:p>
        </p:txBody>
      </p:sp>
      <p:sp>
        <p:nvSpPr>
          <p:cNvPr id="13" name="Footer Placeholder 2"/>
          <p:cNvSpPr txBox="1">
            <a:spLocks/>
          </p:cNvSpPr>
          <p:nvPr/>
        </p:nvSpPr>
        <p:spPr bwMode="auto">
          <a:xfrm>
            <a:off x="7531865" y="6592661"/>
            <a:ext cx="2895600" cy="457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50000"/>
              </a:spcBef>
              <a:spcAft>
                <a:spcPct val="0"/>
              </a:spcAft>
              <a:defRPr sz="1200" b="1" kern="1200">
                <a:solidFill>
                  <a:srgbClr val="000000"/>
                </a:solidFill>
                <a:latin typeface="Arial" pitchFamily="34" charset="0"/>
                <a:ea typeface="+mn-ea"/>
                <a:cs typeface="+mn-cs"/>
              </a:defRPr>
            </a:lvl1pPr>
            <a:lvl2pPr marL="742950" indent="-285750" algn="l" rtl="0" eaLnBrk="0" fontAlgn="base" hangingPunct="0">
              <a:spcBef>
                <a:spcPct val="0"/>
              </a:spcBef>
              <a:spcAft>
                <a:spcPct val="0"/>
              </a:spcAft>
              <a:defRPr sz="1200" b="1" kern="1200">
                <a:solidFill>
                  <a:srgbClr val="000000"/>
                </a:solidFill>
                <a:latin typeface="Arial" pitchFamily="34" charset="0"/>
                <a:ea typeface="+mn-ea"/>
                <a:cs typeface="+mn-cs"/>
              </a:defRPr>
            </a:lvl2pPr>
            <a:lvl3pPr marL="1143000" indent="-228600" algn="l" rtl="0" eaLnBrk="0" fontAlgn="base" hangingPunct="0">
              <a:spcBef>
                <a:spcPct val="0"/>
              </a:spcBef>
              <a:spcAft>
                <a:spcPct val="0"/>
              </a:spcAft>
              <a:defRPr sz="1200" b="1" kern="1200">
                <a:solidFill>
                  <a:srgbClr val="000000"/>
                </a:solidFill>
                <a:latin typeface="Arial" pitchFamily="34" charset="0"/>
                <a:ea typeface="+mn-ea"/>
                <a:cs typeface="+mn-cs"/>
              </a:defRPr>
            </a:lvl3pPr>
            <a:lvl4pPr marL="1600200" indent="-228600" algn="l" rtl="0" eaLnBrk="0" fontAlgn="base" hangingPunct="0">
              <a:spcBef>
                <a:spcPct val="0"/>
              </a:spcBef>
              <a:spcAft>
                <a:spcPct val="0"/>
              </a:spcAft>
              <a:defRPr sz="1200" b="1" kern="1200">
                <a:solidFill>
                  <a:srgbClr val="000000"/>
                </a:solidFill>
                <a:latin typeface="Arial" pitchFamily="34" charset="0"/>
                <a:ea typeface="+mn-ea"/>
                <a:cs typeface="+mn-cs"/>
              </a:defRPr>
            </a:lvl4pPr>
            <a:lvl5pPr marL="2057400" indent="-228600" algn="l" rtl="0" eaLnBrk="0" fontAlgn="base" hangingPunct="0">
              <a:spcBef>
                <a:spcPct val="0"/>
              </a:spcBef>
              <a:spcAft>
                <a:spcPct val="0"/>
              </a:spcAft>
              <a:defRPr sz="1200" b="1" kern="1200">
                <a:solidFill>
                  <a:srgbClr val="000000"/>
                </a:solidFill>
                <a:latin typeface="Arial" pitchFamily="34" charset="0"/>
                <a:ea typeface="+mn-ea"/>
                <a:cs typeface="+mn-cs"/>
              </a:defRPr>
            </a:lvl5pPr>
            <a:lvl6pPr marL="25146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6pPr>
            <a:lvl7pPr marL="29718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7pPr>
            <a:lvl8pPr marL="34290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8pPr>
            <a:lvl9pPr marL="38862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fld id="{24E6AE96-1F53-472D-AFEF-62DEE86C37A8}" type="slidenum">
              <a:rPr kumimoji="0" lang="en-US" sz="14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50000"/>
                </a:spcBef>
                <a:spcAft>
                  <a:spcPct val="0"/>
                </a:spcAft>
                <a:buClrTx/>
                <a:buSzTx/>
                <a:buFontTx/>
                <a:buNone/>
                <a:tabLst/>
                <a:defRPr/>
              </a:pPr>
              <a:t>14</a:t>
            </a:fld>
            <a:endParaRPr kumimoji="0" lang="en-US" sz="1400" b="1"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
        <p:nvSpPr>
          <p:cNvPr id="15" name="TextBox 7"/>
          <p:cNvSpPr txBox="1">
            <a:spLocks noChangeArrowheads="1"/>
          </p:cNvSpPr>
          <p:nvPr/>
        </p:nvSpPr>
        <p:spPr bwMode="auto">
          <a:xfrm>
            <a:off x="2200323" y="6690439"/>
            <a:ext cx="42052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1200" b="1" kern="1200">
                <a:solidFill>
                  <a:srgbClr val="000000"/>
                </a:solidFill>
                <a:latin typeface="Arial" charset="0"/>
                <a:ea typeface="+mn-ea"/>
                <a:cs typeface="+mn-cs"/>
              </a:defRPr>
            </a:lvl1pPr>
            <a:lvl2pPr marL="457200" algn="l" rtl="0" eaLnBrk="0" fontAlgn="base" hangingPunct="0">
              <a:spcBef>
                <a:spcPct val="0"/>
              </a:spcBef>
              <a:spcAft>
                <a:spcPct val="0"/>
              </a:spcAft>
              <a:defRPr sz="1200" b="1" kern="1200">
                <a:solidFill>
                  <a:srgbClr val="000000"/>
                </a:solidFill>
                <a:latin typeface="Arial" charset="0"/>
                <a:ea typeface="+mn-ea"/>
                <a:cs typeface="+mn-cs"/>
              </a:defRPr>
            </a:lvl2pPr>
            <a:lvl3pPr marL="914400" algn="l" rtl="0" eaLnBrk="0" fontAlgn="base" hangingPunct="0">
              <a:spcBef>
                <a:spcPct val="0"/>
              </a:spcBef>
              <a:spcAft>
                <a:spcPct val="0"/>
              </a:spcAft>
              <a:defRPr sz="1200" b="1" kern="1200">
                <a:solidFill>
                  <a:srgbClr val="000000"/>
                </a:solidFill>
                <a:latin typeface="Arial" charset="0"/>
                <a:ea typeface="+mn-ea"/>
                <a:cs typeface="+mn-cs"/>
              </a:defRPr>
            </a:lvl3pPr>
            <a:lvl4pPr marL="1371600" algn="l" rtl="0" eaLnBrk="0" fontAlgn="base" hangingPunct="0">
              <a:spcBef>
                <a:spcPct val="0"/>
              </a:spcBef>
              <a:spcAft>
                <a:spcPct val="0"/>
              </a:spcAft>
              <a:defRPr sz="1200" b="1" kern="1200">
                <a:solidFill>
                  <a:srgbClr val="000000"/>
                </a:solidFill>
                <a:latin typeface="Arial" charset="0"/>
                <a:ea typeface="+mn-ea"/>
                <a:cs typeface="+mn-cs"/>
              </a:defRPr>
            </a:lvl4pPr>
            <a:lvl5pPr marL="1828800" algn="l" rtl="0" eaLnBrk="0" fontAlgn="base" hangingPunct="0">
              <a:spcBef>
                <a:spcPct val="0"/>
              </a:spcBef>
              <a:spcAft>
                <a:spcPct val="0"/>
              </a:spcAft>
              <a:defRPr sz="1200" b="1" kern="1200">
                <a:solidFill>
                  <a:srgbClr val="000000"/>
                </a:solidFill>
                <a:latin typeface="Arial" charset="0"/>
                <a:ea typeface="+mn-ea"/>
                <a:cs typeface="+mn-cs"/>
              </a:defRPr>
            </a:lvl5pPr>
            <a:lvl6pPr marL="2286000" algn="l" defTabSz="914400" rtl="0" eaLnBrk="1" latinLnBrk="0" hangingPunct="1">
              <a:defRPr sz="1200" b="1" kern="1200">
                <a:solidFill>
                  <a:srgbClr val="000000"/>
                </a:solidFill>
                <a:latin typeface="Arial" charset="0"/>
                <a:ea typeface="+mn-ea"/>
                <a:cs typeface="+mn-cs"/>
              </a:defRPr>
            </a:lvl6pPr>
            <a:lvl7pPr marL="2743200" algn="l" defTabSz="914400" rtl="0" eaLnBrk="1" latinLnBrk="0" hangingPunct="1">
              <a:defRPr sz="1200" b="1" kern="1200">
                <a:solidFill>
                  <a:srgbClr val="000000"/>
                </a:solidFill>
                <a:latin typeface="Arial" charset="0"/>
                <a:ea typeface="+mn-ea"/>
                <a:cs typeface="+mn-cs"/>
              </a:defRPr>
            </a:lvl7pPr>
            <a:lvl8pPr marL="3200400" algn="l" defTabSz="914400" rtl="0" eaLnBrk="1" latinLnBrk="0" hangingPunct="1">
              <a:defRPr sz="1200" b="1" kern="1200">
                <a:solidFill>
                  <a:srgbClr val="000000"/>
                </a:solidFill>
                <a:latin typeface="Arial" charset="0"/>
                <a:ea typeface="+mn-ea"/>
                <a:cs typeface="+mn-cs"/>
              </a:defRPr>
            </a:lvl8pPr>
            <a:lvl9pPr marL="3657600" algn="l" defTabSz="914400" rtl="0" eaLnBrk="1" latinLnBrk="0" hangingPunct="1">
              <a:defRPr sz="1200" b="1" kern="1200">
                <a:solidFill>
                  <a:srgbClr val="000000"/>
                </a:solidFill>
                <a:latin typeface="Arial"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smtClean="0">
                <a:ln>
                  <a:noFill/>
                </a:ln>
                <a:solidFill>
                  <a:prstClr val="white">
                    <a:lumMod val="50000"/>
                  </a:prstClr>
                </a:solidFill>
                <a:effectLst/>
                <a:uLnTx/>
                <a:uFillTx/>
                <a:latin typeface="Arial" charset="0"/>
                <a:ea typeface="+mn-ea"/>
                <a:cs typeface="+mn-cs"/>
              </a:rPr>
              <a:t>Distribution A:  </a:t>
            </a:r>
            <a:r>
              <a:rPr kumimoji="0" lang="en-US" altLang="en-US" sz="800" b="1" i="0" u="none" strike="noStrike" kern="1200" cap="none" spc="0" normalizeH="0" baseline="0" noProof="0" dirty="0">
                <a:ln>
                  <a:noFill/>
                </a:ln>
                <a:solidFill>
                  <a:prstClr val="white">
                    <a:lumMod val="50000"/>
                  </a:prstClr>
                </a:solidFill>
                <a:effectLst/>
                <a:uLnTx/>
                <a:uFillTx/>
                <a:latin typeface="Arial" charset="0"/>
                <a:ea typeface="+mn-ea"/>
                <a:cs typeface="+mn-cs"/>
              </a:rPr>
              <a:t>Approved For Public Release</a:t>
            </a:r>
          </a:p>
        </p:txBody>
      </p:sp>
      <p:pic>
        <p:nvPicPr>
          <p:cNvPr id="4" name="Picture 3"/>
          <p:cNvPicPr>
            <a:picLocks noChangeAspect="1"/>
          </p:cNvPicPr>
          <p:nvPr/>
        </p:nvPicPr>
        <p:blipFill>
          <a:blip r:embed="rId2"/>
          <a:stretch>
            <a:fillRect/>
          </a:stretch>
        </p:blipFill>
        <p:spPr>
          <a:xfrm>
            <a:off x="2743200" y="5107760"/>
            <a:ext cx="2060627" cy="1158340"/>
          </a:xfrm>
          <a:prstGeom prst="rect">
            <a:avLst/>
          </a:prstGeom>
        </p:spPr>
      </p:pic>
      <p:sp>
        <p:nvSpPr>
          <p:cNvPr id="5" name="TextBox 4"/>
          <p:cNvSpPr txBox="1"/>
          <p:nvPr/>
        </p:nvSpPr>
        <p:spPr>
          <a:xfrm>
            <a:off x="4876800" y="4994432"/>
            <a:ext cx="381000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C00000"/>
                </a:solidFill>
                <a:effectLst/>
                <a:uLnTx/>
                <a:uFillTx/>
                <a:latin typeface="Arial" pitchFamily="34" charset="0"/>
                <a:ea typeface="+mn-ea"/>
                <a:cs typeface="+mn-cs"/>
              </a:rPr>
              <a:t>Note:  Nonskid removal will take multiple passes and this image was four passes at 20,000 PSI.  Note that nonskid “removal” will still result in some remnants remaining and the SUPERVISOR would need to know to accept such a condition, ideally after consultation with the NAVSEA-approved Technical Representative.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Arial" pitchFamily="34" charset="0"/>
              <a:ea typeface="+mn-ea"/>
              <a:cs typeface="+mn-cs"/>
            </a:endParaRPr>
          </a:p>
        </p:txBody>
      </p:sp>
      <p:sp>
        <p:nvSpPr>
          <p:cNvPr id="12" name="Title 1"/>
          <p:cNvSpPr>
            <a:spLocks noGrp="1"/>
          </p:cNvSpPr>
          <p:nvPr>
            <p:ph type="title"/>
          </p:nvPr>
        </p:nvSpPr>
        <p:spPr>
          <a:xfrm>
            <a:off x="-52553" y="-298738"/>
            <a:ext cx="9144000" cy="1143000"/>
          </a:xfrm>
        </p:spPr>
        <p:txBody>
          <a:bodyPr>
            <a:normAutofit fontScale="90000"/>
          </a:bodyPr>
          <a:lstStyle/>
          <a:p>
            <a:r>
              <a:rPr lang="en-US" sz="2000" b="1" dirty="0" smtClean="0">
                <a:solidFill>
                  <a:srgbClr val="000000"/>
                </a:solidFill>
                <a:effectLst/>
                <a:latin typeface="Arial" panose="020B0604020202020204" pitchFamily="34" charset="0"/>
                <a:cs typeface="Arial" panose="020B0604020202020204" pitchFamily="34" charset="0"/>
              </a:rPr>
              <a:t>Technical Authority Directed Change to Note (46) (Continued)  </a:t>
            </a:r>
            <a:br>
              <a:rPr lang="en-US" sz="2000" b="1" dirty="0" smtClean="0">
                <a:solidFill>
                  <a:srgbClr val="000000"/>
                </a:solidFill>
                <a:effectLst/>
                <a:latin typeface="Arial" panose="020B0604020202020204" pitchFamily="34" charset="0"/>
                <a:cs typeface="Arial" panose="020B0604020202020204" pitchFamily="34" charset="0"/>
              </a:rPr>
            </a:br>
            <a:r>
              <a:rPr lang="en-US" sz="1800" b="1" dirty="0" smtClean="0">
                <a:solidFill>
                  <a:srgbClr val="000000"/>
                </a:solidFill>
                <a:effectLst/>
                <a:latin typeface="Arial" panose="020B0604020202020204" pitchFamily="34" charset="0"/>
                <a:cs typeface="Arial" panose="020B0604020202020204" pitchFamily="34" charset="0"/>
              </a:rPr>
              <a:t>New Requirements to Remove Conventional Nonskid Applied Over Thermal Spray Nonskid</a:t>
            </a:r>
            <a:r>
              <a:rPr lang="en-US" sz="2000" b="1" dirty="0" smtClean="0">
                <a:solidFill>
                  <a:srgbClr val="000000"/>
                </a:solidFill>
                <a:effectLst/>
                <a:latin typeface="Arial" panose="020B0604020202020204" pitchFamily="34" charset="0"/>
                <a:cs typeface="Arial" panose="020B0604020202020204" pitchFamily="34" charset="0"/>
              </a:rPr>
              <a:t/>
            </a:r>
            <a:br>
              <a:rPr lang="en-US" sz="2000" b="1" dirty="0" smtClean="0">
                <a:solidFill>
                  <a:srgbClr val="000000"/>
                </a:solidFill>
                <a:effectLst/>
                <a:latin typeface="Arial" panose="020B0604020202020204" pitchFamily="34" charset="0"/>
                <a:cs typeface="Arial" panose="020B0604020202020204" pitchFamily="34" charset="0"/>
              </a:rPr>
            </a:br>
            <a:endParaRPr lang="en-US" sz="2000" b="1"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0635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Footer Placeholder 2"/>
          <p:cNvSpPr>
            <a:spLocks noGrp="1"/>
          </p:cNvSpPr>
          <p:nvPr>
            <p:ph type="ftr" sz="quarter" idx="11"/>
          </p:nvPr>
        </p:nvSpPr>
        <p:spPr>
          <a:xfrm>
            <a:off x="7600593" y="6616244"/>
            <a:ext cx="28956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rgbClr val="000000"/>
                </a:solidFill>
                <a:latin typeface="Arial" pitchFamily="34" charset="0"/>
              </a:defRPr>
            </a:lvl1pPr>
            <a:lvl2pPr marL="742950" indent="-285750" eaLnBrk="0" hangingPunct="0">
              <a:defRPr sz="1200" b="1">
                <a:solidFill>
                  <a:srgbClr val="000000"/>
                </a:solidFill>
                <a:latin typeface="Arial" pitchFamily="34" charset="0"/>
              </a:defRPr>
            </a:lvl2pPr>
            <a:lvl3pPr marL="1143000" indent="-228600" eaLnBrk="0" hangingPunct="0">
              <a:defRPr sz="1200" b="1">
                <a:solidFill>
                  <a:srgbClr val="000000"/>
                </a:solidFill>
                <a:latin typeface="Arial" pitchFamily="34" charset="0"/>
              </a:defRPr>
            </a:lvl3pPr>
            <a:lvl4pPr marL="1600200" indent="-228600" eaLnBrk="0" hangingPunct="0">
              <a:defRPr sz="1200" b="1">
                <a:solidFill>
                  <a:srgbClr val="000000"/>
                </a:solidFill>
                <a:latin typeface="Arial" pitchFamily="34" charset="0"/>
              </a:defRPr>
            </a:lvl4pPr>
            <a:lvl5pPr marL="2057400" indent="-228600" eaLnBrk="0" hangingPunct="0">
              <a:defRPr sz="1200" b="1">
                <a:solidFill>
                  <a:srgbClr val="000000"/>
                </a:solidFill>
                <a:latin typeface="Arial" pitchFamily="34" charset="0"/>
              </a:defRPr>
            </a:lvl5pPr>
            <a:lvl6pPr marL="2514600" indent="-228600" eaLnBrk="0" fontAlgn="base" hangingPunct="0">
              <a:spcBef>
                <a:spcPct val="0"/>
              </a:spcBef>
              <a:spcAft>
                <a:spcPct val="0"/>
              </a:spcAft>
              <a:defRPr sz="1200" b="1">
                <a:solidFill>
                  <a:srgbClr val="000000"/>
                </a:solidFill>
                <a:latin typeface="Arial" pitchFamily="34" charset="0"/>
              </a:defRPr>
            </a:lvl6pPr>
            <a:lvl7pPr marL="2971800" indent="-228600" eaLnBrk="0" fontAlgn="base" hangingPunct="0">
              <a:spcBef>
                <a:spcPct val="0"/>
              </a:spcBef>
              <a:spcAft>
                <a:spcPct val="0"/>
              </a:spcAft>
              <a:defRPr sz="1200" b="1">
                <a:solidFill>
                  <a:srgbClr val="000000"/>
                </a:solidFill>
                <a:latin typeface="Arial" pitchFamily="34" charset="0"/>
              </a:defRPr>
            </a:lvl7pPr>
            <a:lvl8pPr marL="3429000" indent="-228600" eaLnBrk="0" fontAlgn="base" hangingPunct="0">
              <a:spcBef>
                <a:spcPct val="0"/>
              </a:spcBef>
              <a:spcAft>
                <a:spcPct val="0"/>
              </a:spcAft>
              <a:defRPr sz="1200" b="1">
                <a:solidFill>
                  <a:srgbClr val="000000"/>
                </a:solidFill>
                <a:latin typeface="Arial" pitchFamily="34" charset="0"/>
              </a:defRPr>
            </a:lvl8pPr>
            <a:lvl9pPr marL="3886200" indent="-228600" eaLnBrk="0" fontAlgn="base" hangingPunct="0">
              <a:spcBef>
                <a:spcPct val="0"/>
              </a:spcBef>
              <a:spcAft>
                <a:spcPct val="0"/>
              </a:spcAft>
              <a:defRPr sz="1200" b="1">
                <a:solidFill>
                  <a:srgbClr val="000000"/>
                </a:solidFill>
                <a:latin typeface="Arial"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fld id="{F0D8F631-ECD9-476E-96C3-62627A1A5438}" type="slidenum">
              <a:rPr kumimoji="0" lang="en-US" sz="14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50000"/>
                </a:spcBef>
                <a:spcAft>
                  <a:spcPct val="0"/>
                </a:spcAft>
                <a:buClrTx/>
                <a:buSzTx/>
                <a:buFontTx/>
                <a:buNone/>
                <a:tabLst/>
                <a:defRPr/>
              </a:pPr>
              <a:t>15</a:t>
            </a:fld>
            <a:endParaRPr kumimoji="0" lang="en-US" sz="1400" b="1"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
        <p:nvSpPr>
          <p:cNvPr id="7" name="TextBox 6"/>
          <p:cNvSpPr txBox="1"/>
          <p:nvPr/>
        </p:nvSpPr>
        <p:spPr>
          <a:xfrm>
            <a:off x="2271713" y="6629400"/>
            <a:ext cx="4205287" cy="21544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smtClean="0">
                <a:ln>
                  <a:noFill/>
                </a:ln>
                <a:solidFill>
                  <a:srgbClr val="777777"/>
                </a:solidFill>
                <a:effectLst/>
                <a:uLnTx/>
                <a:uFillTx/>
                <a:latin typeface="Arial" pitchFamily="34" charset="0"/>
                <a:ea typeface="+mn-ea"/>
                <a:cs typeface="+mn-cs"/>
              </a:rPr>
              <a:t>Distribution A:  Approved for Public Release</a:t>
            </a:r>
            <a:endParaRPr kumimoji="0" lang="en-US" sz="800" b="1" i="0" u="none" strike="noStrike" kern="1200" cap="none" spc="0" normalizeH="0" baseline="0" noProof="0" dirty="0">
              <a:ln>
                <a:noFill/>
              </a:ln>
              <a:solidFill>
                <a:srgbClr val="777777"/>
              </a:solidFill>
              <a:effectLst/>
              <a:uLnTx/>
              <a:uFillTx/>
              <a:latin typeface="Arial" pitchFamily="34" charset="0"/>
              <a:ea typeface="+mn-ea"/>
              <a:cs typeface="+mn-cs"/>
            </a:endParaRPr>
          </a:p>
        </p:txBody>
      </p:sp>
      <p:sp>
        <p:nvSpPr>
          <p:cNvPr id="13" name="Text Box 3"/>
          <p:cNvSpPr txBox="1">
            <a:spLocks noChangeArrowheads="1"/>
          </p:cNvSpPr>
          <p:nvPr/>
        </p:nvSpPr>
        <p:spPr bwMode="auto">
          <a:xfrm>
            <a:off x="152400" y="800600"/>
            <a:ext cx="9067800" cy="6217087"/>
          </a:xfrm>
          <a:prstGeom prst="rect">
            <a:avLst/>
          </a:prstGeom>
          <a:noFill/>
          <a:ln w="12699">
            <a:noFill/>
            <a:miter lim="800000"/>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smtClean="0">
                <a:latin typeface="Arial" charset="0"/>
                <a:cs typeface="Arial" pitchFamily="34" charset="0"/>
              </a:rPr>
              <a:t>ISSUE</a:t>
            </a:r>
            <a:r>
              <a:rPr kumimoji="0" lang="en-US" sz="1200" b="1" i="0" u="none" strike="noStrike" kern="1200" cap="none" spc="0" normalizeH="0" baseline="0" noProof="0" dirty="0" smtClean="0">
                <a:ln>
                  <a:noFill/>
                </a:ln>
                <a:solidFill>
                  <a:srgbClr val="000000"/>
                </a:solidFill>
                <a:effectLst/>
                <a:uLnTx/>
                <a:uFillTx/>
                <a:latin typeface="Arial" charset="0"/>
                <a:ea typeface="+mn-ea"/>
                <a:cs typeface="Arial" pitchFamily="34" charset="0"/>
              </a:rPr>
              <a:t>:</a:t>
            </a:r>
            <a:r>
              <a:rPr kumimoji="0" lang="en-US" sz="1200" b="1" i="0" u="none" strike="noStrike" kern="1200" cap="none" spc="0" normalizeH="0" noProof="0" dirty="0" smtClean="0">
                <a:ln>
                  <a:noFill/>
                </a:ln>
                <a:solidFill>
                  <a:srgbClr val="000000"/>
                </a:solidFill>
                <a:effectLst/>
                <a:uLnTx/>
                <a:uFillTx/>
                <a:latin typeface="Arial" charset="0"/>
                <a:ea typeface="+mn-ea"/>
                <a:cs typeface="Arial" pitchFamily="34" charset="0"/>
              </a:rPr>
              <a:t> </a:t>
            </a:r>
            <a:r>
              <a:rPr lang="en-US" dirty="0" smtClean="0">
                <a:latin typeface="Arial" charset="0"/>
                <a:cs typeface="Arial" pitchFamily="34" charset="0"/>
              </a:rPr>
              <a:t>28 Jul 2020, published </a:t>
            </a:r>
            <a:r>
              <a:rPr kumimoji="0" lang="en-US" sz="1200" b="1" i="0" u="none" strike="noStrike" kern="1200" cap="none" spc="0" normalizeH="0" baseline="0" noProof="0" dirty="0" smtClean="0">
                <a:ln>
                  <a:noFill/>
                </a:ln>
                <a:solidFill>
                  <a:srgbClr val="000000"/>
                </a:solidFill>
                <a:effectLst/>
                <a:uLnTx/>
                <a:uFillTx/>
                <a:latin typeface="Arial" charset="0"/>
                <a:ea typeface="+mn-ea"/>
                <a:cs typeface="Arial" pitchFamily="34" charset="0"/>
              </a:rPr>
              <a:t>Commercial </a:t>
            </a:r>
            <a:r>
              <a:rPr kumimoji="0" lang="en-US" sz="1200" b="1" i="0" u="none" strike="noStrike" kern="1200" cap="none" spc="0" normalizeH="0" baseline="0" noProof="0" dirty="0">
                <a:ln>
                  <a:noFill/>
                </a:ln>
                <a:solidFill>
                  <a:srgbClr val="000000"/>
                </a:solidFill>
                <a:effectLst/>
                <a:uLnTx/>
                <a:uFillTx/>
                <a:latin typeface="Arial" charset="0"/>
                <a:ea typeface="+mn-ea"/>
                <a:cs typeface="Arial" pitchFamily="34" charset="0"/>
              </a:rPr>
              <a:t>Item Description (CID) </a:t>
            </a:r>
            <a:r>
              <a:rPr kumimoji="0" lang="en-US" sz="1200" b="1" i="0" u="none" strike="noStrike" kern="1200" cap="none" spc="0" normalizeH="0" baseline="0" noProof="0" dirty="0" smtClean="0">
                <a:ln>
                  <a:noFill/>
                </a:ln>
                <a:solidFill>
                  <a:srgbClr val="000000"/>
                </a:solidFill>
                <a:effectLst/>
                <a:uLnTx/>
                <a:uFillTx/>
                <a:latin typeface="Arial" charset="0"/>
                <a:ea typeface="+mn-ea"/>
                <a:cs typeface="Arial" pitchFamily="34" charset="0"/>
              </a:rPr>
              <a:t>A-A-60016</a:t>
            </a:r>
            <a:r>
              <a:rPr kumimoji="0" lang="en-US" sz="1200" b="1" i="0" u="none" strike="noStrike" kern="1200" cap="none" spc="0" normalizeH="0" baseline="0" noProof="0" dirty="0">
                <a:ln>
                  <a:noFill/>
                </a:ln>
                <a:solidFill>
                  <a:srgbClr val="000000"/>
                </a:solidFill>
                <a:effectLst/>
                <a:uLnTx/>
                <a:uFillTx/>
                <a:latin typeface="Arial" charset="0"/>
                <a:ea typeface="+mn-ea"/>
                <a:cs typeface="Arial" pitchFamily="34" charset="0"/>
              </a:rPr>
              <a:t>, “Recycling Equipment for </a:t>
            </a:r>
            <a:r>
              <a:rPr kumimoji="0" lang="en-US" sz="1200" b="1" i="0" u="none" strike="noStrike" kern="1200" cap="none" spc="0" normalizeH="0" baseline="0" noProof="0" dirty="0" smtClean="0">
                <a:ln>
                  <a:noFill/>
                </a:ln>
                <a:solidFill>
                  <a:srgbClr val="000000"/>
                </a:solidFill>
                <a:effectLst/>
                <a:uLnTx/>
                <a:uFillTx/>
                <a:latin typeface="Arial" charset="0"/>
                <a:ea typeface="+mn-ea"/>
                <a:cs typeface="Arial" pitchFamily="34" charset="0"/>
              </a:rPr>
              <a:t>Non-Metallic</a:t>
            </a:r>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latin typeface="Arial" charset="0"/>
                <a:cs typeface="Arial" pitchFamily="34" charset="0"/>
              </a:rPr>
              <a:t> </a:t>
            </a:r>
            <a:r>
              <a:rPr lang="en-US" dirty="0" smtClean="0">
                <a:latin typeface="Arial" charset="0"/>
                <a:cs typeface="Arial" pitchFamily="34" charset="0"/>
              </a:rPr>
              <a:t>           </a:t>
            </a:r>
            <a:r>
              <a:rPr kumimoji="0" lang="en-US" sz="1200" b="1" i="0" u="none" strike="noStrike" kern="1200" cap="none" spc="0" normalizeH="0" baseline="0" noProof="0" dirty="0" smtClean="0">
                <a:ln>
                  <a:noFill/>
                </a:ln>
                <a:solidFill>
                  <a:srgbClr val="000000"/>
                </a:solidFill>
                <a:effectLst/>
                <a:uLnTx/>
                <a:uFillTx/>
                <a:latin typeface="Arial" charset="0"/>
                <a:ea typeface="+mn-ea"/>
                <a:cs typeface="Arial" pitchFamily="34" charset="0"/>
              </a:rPr>
              <a:t> Abrasive</a:t>
            </a:r>
            <a:r>
              <a:rPr kumimoji="0" lang="en-US" sz="1200" b="1" i="0" u="none" strike="noStrike" kern="1200" cap="none" spc="0" normalizeH="0" noProof="0" dirty="0" smtClean="0">
                <a:ln>
                  <a:noFill/>
                </a:ln>
                <a:solidFill>
                  <a:srgbClr val="000000"/>
                </a:solidFill>
                <a:effectLst/>
                <a:uLnTx/>
                <a:uFillTx/>
                <a:latin typeface="Arial" charset="0"/>
                <a:ea typeface="+mn-ea"/>
                <a:cs typeface="Arial" pitchFamily="34" charset="0"/>
              </a:rPr>
              <a:t> </a:t>
            </a:r>
            <a:r>
              <a:rPr kumimoji="0" lang="en-US" sz="1200" b="1" i="0" u="none" strike="noStrike" kern="1200" cap="none" spc="0" normalizeH="0" baseline="0" noProof="0" dirty="0" smtClean="0">
                <a:ln>
                  <a:noFill/>
                </a:ln>
                <a:solidFill>
                  <a:srgbClr val="000000"/>
                </a:solidFill>
                <a:effectLst/>
                <a:uLnTx/>
                <a:uFillTx/>
                <a:latin typeface="Arial" charset="0"/>
                <a:ea typeface="+mn-ea"/>
                <a:cs typeface="Arial" pitchFamily="34" charset="0"/>
              </a:rPr>
              <a:t>Blast Grit,” </a:t>
            </a:r>
            <a:r>
              <a:rPr kumimoji="0" lang="en-US" sz="1200" b="1" i="0" u="none" strike="noStrike" kern="1200" cap="none" spc="0" normalizeH="0" baseline="0" noProof="0" dirty="0" smtClean="0">
                <a:ln>
                  <a:noFill/>
                </a:ln>
                <a:solidFill>
                  <a:srgbClr val="C00000"/>
                </a:solidFill>
                <a:effectLst/>
                <a:uLnTx/>
                <a:uFillTx/>
                <a:latin typeface="Arial" charset="0"/>
                <a:ea typeface="+mn-ea"/>
                <a:cs typeface="Arial" pitchFamily="34" charset="0"/>
              </a:rPr>
              <a:t>but limited customer</a:t>
            </a:r>
            <a:r>
              <a:rPr kumimoji="0" lang="en-US" sz="1200" b="1" i="0" u="none" strike="noStrike" kern="1200" cap="none" spc="0" normalizeH="0" noProof="0" dirty="0" smtClean="0">
                <a:ln>
                  <a:noFill/>
                </a:ln>
                <a:solidFill>
                  <a:srgbClr val="C00000"/>
                </a:solidFill>
                <a:effectLst/>
                <a:uLnTx/>
                <a:uFillTx/>
                <a:latin typeface="Arial" charset="0"/>
                <a:ea typeface="+mn-ea"/>
                <a:cs typeface="Arial" pitchFamily="34" charset="0"/>
              </a:rPr>
              <a:t> demand.</a:t>
            </a:r>
            <a:r>
              <a:rPr kumimoji="0" lang="en-US" sz="1400" b="1" i="0" u="none" strike="noStrike" kern="1200" cap="none" spc="0" normalizeH="0" baseline="0" noProof="0" dirty="0">
                <a:ln>
                  <a:noFill/>
                </a:ln>
                <a:solidFill>
                  <a:srgbClr val="000000"/>
                </a:solidFill>
                <a:effectLst/>
                <a:uLnTx/>
                <a:uFillTx/>
                <a:latin typeface="Arial" charset="0"/>
                <a:ea typeface="+mn-ea"/>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charset="0"/>
                <a:ea typeface="+mn-ea"/>
                <a:cs typeface="Arial" pitchFamily="34" charset="0"/>
              </a:rPr>
              <a:t>	-  System designed to reduce costs and waste disposal volumes from non-metallic abrasive grit blasting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Arial" pitchFamily="34" charset="0"/>
              </a:rPr>
              <a:t> </a:t>
            </a:r>
            <a:r>
              <a:rPr kumimoji="0" lang="en-US" sz="1200" b="1" i="0" u="none" strike="noStrike" kern="1200" cap="none" spc="0" normalizeH="0" baseline="0" noProof="0" dirty="0" smtClean="0">
                <a:ln>
                  <a:noFill/>
                </a:ln>
                <a:solidFill>
                  <a:srgbClr val="000000"/>
                </a:solidFill>
                <a:effectLst/>
                <a:uLnTx/>
                <a:uFillTx/>
                <a:latin typeface="Arial" charset="0"/>
                <a:ea typeface="+mn-ea"/>
                <a:cs typeface="Arial" pitchFamily="34" charset="0"/>
              </a:rPr>
              <a:t>                         operations by recycling intact grit and separating out paint chips and other “fines.”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smtClean="0">
              <a:ln>
                <a:noFill/>
              </a:ln>
              <a:solidFill>
                <a:srgbClr val="000000"/>
              </a:solidFill>
              <a:effectLst/>
              <a:uLnTx/>
              <a:uFillTx/>
              <a:latin typeface="Arial"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charset="0"/>
                <a:ea typeface="+mn-ea"/>
                <a:cs typeface="Arial" pitchFamily="34" charset="0"/>
              </a:rPr>
              <a:t>	-  System developed by Naval Research Laboratory (NRL)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Arial" pitchFamily="34" charset="0"/>
              </a:rPr>
              <a:t>	</a:t>
            </a:r>
            <a:r>
              <a:rPr kumimoji="0" lang="en-US" sz="1200" b="1" i="0" u="none" strike="noStrike" kern="1200" cap="none" spc="0" normalizeH="0" baseline="0" noProof="0" dirty="0" smtClean="0">
                <a:ln>
                  <a:noFill/>
                </a:ln>
                <a:solidFill>
                  <a:srgbClr val="000000"/>
                </a:solidFill>
                <a:effectLst/>
                <a:uLnTx/>
                <a:uFillTx/>
                <a:latin typeface="Arial" charset="0"/>
                <a:ea typeface="+mn-ea"/>
                <a:cs typeface="Arial" pitchFamily="34" charset="0"/>
              </a:rPr>
              <a:t>     using funding from the Paint Center of Excellence (PCOE)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Arial" pitchFamily="34" charset="0"/>
              </a:rPr>
              <a:t> </a:t>
            </a:r>
            <a:r>
              <a:rPr kumimoji="0" lang="en-US" sz="1200" b="1" i="0" u="none" strike="noStrike" kern="1200" cap="none" spc="0" normalizeH="0" baseline="0" noProof="0" dirty="0" smtClean="0">
                <a:ln>
                  <a:noFill/>
                </a:ln>
                <a:solidFill>
                  <a:srgbClr val="000000"/>
                </a:solidFill>
                <a:effectLst/>
                <a:uLnTx/>
                <a:uFillTx/>
                <a:latin typeface="Arial" charset="0"/>
                <a:ea typeface="+mn-ea"/>
                <a:cs typeface="Arial" pitchFamily="34" charset="0"/>
              </a:rPr>
              <a:t>                         and </a:t>
            </a:r>
            <a:r>
              <a:rPr kumimoji="0" lang="en-US" sz="1200" b="1" i="0" u="none" strike="noStrike" kern="1200" cap="none" spc="0" normalizeH="0" baseline="0" noProof="0" dirty="0" smtClean="0">
                <a:ln>
                  <a:noFill/>
                </a:ln>
                <a:solidFill>
                  <a:srgbClr val="0000CC"/>
                </a:solidFill>
                <a:effectLst/>
                <a:uLnTx/>
                <a:uFillTx/>
                <a:latin typeface="Arial" charset="0"/>
                <a:ea typeface="+mn-ea"/>
                <a:cs typeface="Arial" pitchFamily="34" charset="0"/>
              </a:rPr>
              <a:t>demonstrated </a:t>
            </a:r>
            <a:r>
              <a:rPr kumimoji="0" lang="en-US" sz="1200" b="1" i="0" u="none" strike="noStrike" kern="1200" cap="none" spc="0" normalizeH="0" baseline="0" noProof="0" dirty="0" smtClean="0">
                <a:ln>
                  <a:noFill/>
                </a:ln>
                <a:solidFill>
                  <a:srgbClr val="000000"/>
                </a:solidFill>
                <a:effectLst/>
                <a:uLnTx/>
                <a:uFillTx/>
                <a:latin typeface="Arial" charset="0"/>
                <a:ea typeface="+mn-ea"/>
                <a:cs typeface="Arial" pitchFamily="34" charset="0"/>
              </a:rPr>
              <a:t>using spent, 16 and 24 mesh aluminum oxide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Arial" pitchFamily="34" charset="0"/>
              </a:rPr>
              <a:t> </a:t>
            </a:r>
            <a:r>
              <a:rPr kumimoji="0" lang="en-US" sz="1200" b="1" i="0" u="none" strike="noStrike" kern="1200" cap="none" spc="0" normalizeH="0" baseline="0" noProof="0" dirty="0" smtClean="0">
                <a:ln>
                  <a:noFill/>
                </a:ln>
                <a:solidFill>
                  <a:srgbClr val="000000"/>
                </a:solidFill>
                <a:effectLst/>
                <a:uLnTx/>
                <a:uFillTx/>
                <a:latin typeface="Arial" charset="0"/>
                <a:ea typeface="+mn-ea"/>
                <a:cs typeface="Arial" pitchFamily="34" charset="0"/>
              </a:rPr>
              <a:t>                         grit from the USS ESSEX (LHD 2) thermal spray nonskid install.</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smtClean="0">
              <a:ln>
                <a:noFill/>
              </a:ln>
              <a:solidFill>
                <a:srgbClr val="000000"/>
              </a:solidFill>
              <a:effectLst/>
              <a:uLnTx/>
              <a:uFillTx/>
              <a:latin typeface="Arial"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smtClean="0">
              <a:ln>
                <a:noFill/>
              </a:ln>
              <a:solidFill>
                <a:srgbClr val="000000"/>
              </a:solidFill>
              <a:effectLst/>
              <a:uLnTx/>
              <a:uFillTx/>
              <a:latin typeface="Arial" charset="0"/>
              <a:ea typeface="+mn-ea"/>
              <a:cs typeface="Arial" pitchFamily="34" charset="0"/>
            </a:endParaRPr>
          </a:p>
          <a:p>
            <a:pPr lvl="0">
              <a:defRPr/>
            </a:pPr>
            <a:r>
              <a:rPr lang="en-US" dirty="0" smtClean="0">
                <a:latin typeface="Arial" charset="0"/>
                <a:cs typeface="Arial" pitchFamily="34" charset="0"/>
              </a:rPr>
              <a:t>RESULT:  FY-24 update to Standard Item 009-32 includes a </a:t>
            </a:r>
            <a:r>
              <a:rPr lang="en-US" dirty="0">
                <a:latin typeface="Arial" charset="0"/>
                <a:cs typeface="Arial" pitchFamily="34" charset="0"/>
              </a:rPr>
              <a:t>new </a:t>
            </a:r>
            <a:r>
              <a:rPr lang="en-US" dirty="0" smtClean="0">
                <a:latin typeface="Arial" charset="0"/>
                <a:cs typeface="Arial" pitchFamily="34" charset="0"/>
              </a:rPr>
              <a:t>paragraph 3.1.3.9 </a:t>
            </a:r>
          </a:p>
          <a:p>
            <a:pPr lvl="0">
              <a:defRPr/>
            </a:pPr>
            <a:r>
              <a:rPr lang="en-US" dirty="0">
                <a:latin typeface="Arial" charset="0"/>
                <a:cs typeface="Arial" pitchFamily="34" charset="0"/>
              </a:rPr>
              <a:t> </a:t>
            </a:r>
            <a:r>
              <a:rPr lang="en-US" dirty="0" smtClean="0">
                <a:latin typeface="Arial" charset="0"/>
                <a:cs typeface="Arial" pitchFamily="34" charset="0"/>
              </a:rPr>
              <a:t>                that states:</a:t>
            </a:r>
          </a:p>
          <a:p>
            <a:pPr lvl="0">
              <a:defRPr/>
            </a:pPr>
            <a:endParaRPr lang="en-US" dirty="0" smtClean="0">
              <a:latin typeface="Arial" charset="0"/>
              <a:cs typeface="Arial" pitchFamily="34" charset="0"/>
            </a:endParaRPr>
          </a:p>
          <a:p>
            <a:pPr lvl="0">
              <a:defRPr/>
            </a:pPr>
            <a:r>
              <a:rPr lang="en-US" dirty="0">
                <a:latin typeface="Arial" charset="0"/>
                <a:cs typeface="Arial" pitchFamily="34" charset="0"/>
              </a:rPr>
              <a:t>	</a:t>
            </a:r>
            <a:r>
              <a:rPr lang="en-US" dirty="0">
                <a:latin typeface="Courier New" panose="02070309020205020404" pitchFamily="49" charset="0"/>
                <a:cs typeface="Courier New" panose="02070309020205020404" pitchFamily="49" charset="0"/>
              </a:rPr>
              <a:t>“3.1.3.9 Recycled, non-metallic abrasive blast media </a:t>
            </a:r>
            <a:endParaRPr lang="en-US" dirty="0" smtClean="0">
              <a:latin typeface="Courier New" panose="02070309020205020404" pitchFamily="49" charset="0"/>
              <a:cs typeface="Courier New" panose="02070309020205020404" pitchFamily="49" charset="0"/>
            </a:endParaRPr>
          </a:p>
          <a:p>
            <a:pPr lvl="0">
              <a:defRPr/>
            </a:pPr>
            <a:r>
              <a:rPr lang="en-US" dirty="0">
                <a:latin typeface="Courier New" panose="02070309020205020404" pitchFamily="49" charset="0"/>
                <a:cs typeface="Courier New" panose="02070309020205020404" pitchFamily="49" charset="0"/>
              </a:rPr>
              <a:t>	</a:t>
            </a:r>
            <a:r>
              <a:rPr lang="en-US" dirty="0" smtClean="0">
                <a:latin typeface="Courier New" panose="02070309020205020404" pitchFamily="49" charset="0"/>
                <a:cs typeface="Courier New" panose="02070309020205020404" pitchFamily="49" charset="0"/>
              </a:rPr>
              <a:t>conforming </a:t>
            </a:r>
            <a:r>
              <a:rPr lang="en-US" dirty="0">
                <a:latin typeface="Courier New" panose="02070309020205020404" pitchFamily="49" charset="0"/>
                <a:cs typeface="Courier New" panose="02070309020205020404" pitchFamily="49" charset="0"/>
              </a:rPr>
              <a:t>to </a:t>
            </a:r>
            <a:r>
              <a:rPr lang="en-US" dirty="0" smtClean="0">
                <a:latin typeface="Courier New" panose="02070309020205020404" pitchFamily="49" charset="0"/>
                <a:cs typeface="Courier New" panose="02070309020205020404" pitchFamily="49" charset="0"/>
              </a:rPr>
              <a:t>MIL-A-22262</a:t>
            </a:r>
            <a:r>
              <a:rPr lang="en-US" dirty="0">
                <a:latin typeface="Courier New" panose="02070309020205020404" pitchFamily="49" charset="0"/>
                <a:cs typeface="Courier New" panose="02070309020205020404" pitchFamily="49" charset="0"/>
              </a:rPr>
              <a:t>, A-A-1722, or SSPC AB-1 can be </a:t>
            </a:r>
            <a:endParaRPr lang="en-US" dirty="0" smtClean="0">
              <a:latin typeface="Courier New" panose="02070309020205020404" pitchFamily="49" charset="0"/>
              <a:cs typeface="Courier New" panose="02070309020205020404" pitchFamily="49" charset="0"/>
            </a:endParaRPr>
          </a:p>
          <a:p>
            <a:pPr lvl="0">
              <a:defRPr/>
            </a:pPr>
            <a:r>
              <a:rPr lang="en-US" dirty="0">
                <a:latin typeface="Courier New" panose="02070309020205020404" pitchFamily="49" charset="0"/>
                <a:cs typeface="Courier New" panose="02070309020205020404" pitchFamily="49" charset="0"/>
              </a:rPr>
              <a:t> </a:t>
            </a:r>
            <a:r>
              <a:rPr lang="en-US" dirty="0" smtClean="0">
                <a:latin typeface="Courier New" panose="02070309020205020404" pitchFamily="49" charset="0"/>
                <a:cs typeface="Courier New" panose="02070309020205020404" pitchFamily="49" charset="0"/>
              </a:rPr>
              <a:t>         used </a:t>
            </a:r>
            <a:r>
              <a:rPr lang="en-US" dirty="0">
                <a:latin typeface="Courier New" panose="02070309020205020404" pitchFamily="49" charset="0"/>
                <a:cs typeface="Courier New" panose="02070309020205020404" pitchFamily="49" charset="0"/>
              </a:rPr>
              <a:t>for abrasive blasting processes as specified </a:t>
            </a:r>
            <a:r>
              <a:rPr lang="en-US" dirty="0" smtClean="0">
                <a:latin typeface="Courier New" panose="02070309020205020404" pitchFamily="49" charset="0"/>
                <a:cs typeface="Courier New" panose="02070309020205020404" pitchFamily="49" charset="0"/>
              </a:rPr>
              <a:t>in</a:t>
            </a:r>
          </a:p>
          <a:p>
            <a:pPr lvl="0">
              <a:defRPr/>
            </a:pPr>
            <a:r>
              <a:rPr lang="en-US" dirty="0">
                <a:latin typeface="Courier New" panose="02070309020205020404" pitchFamily="49" charset="0"/>
                <a:cs typeface="Courier New" panose="02070309020205020404" pitchFamily="49" charset="0"/>
              </a:rPr>
              <a:t> </a:t>
            </a:r>
            <a:r>
              <a:rPr lang="en-US" dirty="0" smtClean="0">
                <a:latin typeface="Courier New" panose="02070309020205020404" pitchFamily="49" charset="0"/>
                <a:cs typeface="Courier New" panose="02070309020205020404" pitchFamily="49" charset="0"/>
              </a:rPr>
              <a:t>	the </a:t>
            </a:r>
            <a:r>
              <a:rPr lang="en-US" dirty="0">
                <a:latin typeface="Courier New" panose="02070309020205020404" pitchFamily="49" charset="0"/>
                <a:cs typeface="Courier New" panose="02070309020205020404" pitchFamily="49" charset="0"/>
              </a:rPr>
              <a:t>invoking Work Item or Task Order. Sampling and testing </a:t>
            </a:r>
            <a:endParaRPr lang="en-US" dirty="0" smtClean="0">
              <a:latin typeface="Courier New" panose="02070309020205020404" pitchFamily="49" charset="0"/>
              <a:cs typeface="Courier New" panose="02070309020205020404" pitchFamily="49" charset="0"/>
            </a:endParaRPr>
          </a:p>
          <a:p>
            <a:pPr lvl="0">
              <a:defRPr/>
            </a:pPr>
            <a:r>
              <a:rPr lang="en-US" dirty="0">
                <a:latin typeface="Courier New" panose="02070309020205020404" pitchFamily="49" charset="0"/>
                <a:cs typeface="Courier New" panose="02070309020205020404" pitchFamily="49" charset="0"/>
              </a:rPr>
              <a:t>	</a:t>
            </a:r>
            <a:r>
              <a:rPr lang="en-US" dirty="0" smtClean="0">
                <a:latin typeface="Courier New" panose="02070309020205020404" pitchFamily="49" charset="0"/>
                <a:cs typeface="Courier New" panose="02070309020205020404" pitchFamily="49" charset="0"/>
              </a:rPr>
              <a:t>of </a:t>
            </a:r>
            <a:r>
              <a:rPr lang="en-US" dirty="0">
                <a:latin typeface="Courier New" panose="02070309020205020404" pitchFamily="49" charset="0"/>
                <a:cs typeface="Courier New" panose="02070309020205020404" pitchFamily="49" charset="0"/>
              </a:rPr>
              <a:t>the recycled, </a:t>
            </a:r>
            <a:r>
              <a:rPr lang="en-US" dirty="0" smtClean="0">
                <a:latin typeface="Courier New" panose="02070309020205020404" pitchFamily="49" charset="0"/>
                <a:cs typeface="Courier New" panose="02070309020205020404" pitchFamily="49" charset="0"/>
              </a:rPr>
              <a:t>non-metallic abrasive </a:t>
            </a:r>
            <a:r>
              <a:rPr lang="en-US" dirty="0">
                <a:latin typeface="Courier New" panose="02070309020205020404" pitchFamily="49" charset="0"/>
                <a:cs typeface="Courier New" panose="02070309020205020404" pitchFamily="49" charset="0"/>
              </a:rPr>
              <a:t>must meet the </a:t>
            </a:r>
            <a:endParaRPr lang="en-US" dirty="0" smtClean="0">
              <a:latin typeface="Courier New" panose="02070309020205020404" pitchFamily="49" charset="0"/>
              <a:cs typeface="Courier New" panose="02070309020205020404" pitchFamily="49" charset="0"/>
            </a:endParaRPr>
          </a:p>
          <a:p>
            <a:pPr lvl="0">
              <a:defRPr/>
            </a:pPr>
            <a:r>
              <a:rPr lang="en-US" dirty="0">
                <a:latin typeface="Courier New" panose="02070309020205020404" pitchFamily="49" charset="0"/>
                <a:cs typeface="Courier New" panose="02070309020205020404" pitchFamily="49" charset="0"/>
              </a:rPr>
              <a:t> </a:t>
            </a:r>
            <a:r>
              <a:rPr lang="en-US" dirty="0" smtClean="0">
                <a:latin typeface="Courier New" panose="02070309020205020404" pitchFamily="49" charset="0"/>
                <a:cs typeface="Courier New" panose="02070309020205020404" pitchFamily="49" charset="0"/>
              </a:rPr>
              <a:t>         requirements </a:t>
            </a:r>
            <a:r>
              <a:rPr lang="en-US" dirty="0">
                <a:latin typeface="Courier New" panose="02070309020205020404" pitchFamily="49" charset="0"/>
                <a:cs typeface="Courier New" panose="02070309020205020404" pitchFamily="49" charset="0"/>
              </a:rPr>
              <a:t>for cleanliness (oil and conductivity) </a:t>
            </a:r>
            <a:endParaRPr lang="en-US" dirty="0" smtClean="0">
              <a:latin typeface="Courier New" panose="02070309020205020404" pitchFamily="49" charset="0"/>
              <a:cs typeface="Courier New" panose="02070309020205020404" pitchFamily="49" charset="0"/>
            </a:endParaRPr>
          </a:p>
          <a:p>
            <a:pPr lvl="0">
              <a:defRPr/>
            </a:pPr>
            <a:r>
              <a:rPr lang="en-US" dirty="0">
                <a:latin typeface="Courier New" panose="02070309020205020404" pitchFamily="49" charset="0"/>
                <a:cs typeface="Courier New" panose="02070309020205020404" pitchFamily="49" charset="0"/>
              </a:rPr>
              <a:t> </a:t>
            </a:r>
            <a:r>
              <a:rPr lang="en-US" dirty="0" smtClean="0">
                <a:latin typeface="Courier New" panose="02070309020205020404" pitchFamily="49" charset="0"/>
                <a:cs typeface="Courier New" panose="02070309020205020404" pitchFamily="49" charset="0"/>
              </a:rPr>
              <a:t>         contained </a:t>
            </a:r>
            <a:r>
              <a:rPr lang="en-US" dirty="0">
                <a:latin typeface="Courier New" panose="02070309020205020404" pitchFamily="49" charset="0"/>
                <a:cs typeface="Courier New" panose="02070309020205020404" pitchFamily="49" charset="0"/>
              </a:rPr>
              <a:t>in </a:t>
            </a:r>
            <a:r>
              <a:rPr lang="en-US" dirty="0" smtClean="0">
                <a:latin typeface="Courier New" panose="02070309020205020404" pitchFamily="49" charset="0"/>
                <a:cs typeface="Courier New" panose="02070309020205020404" pitchFamily="49" charset="0"/>
              </a:rPr>
              <a:t>SSPC AB-1 </a:t>
            </a:r>
            <a:r>
              <a:rPr lang="en-US" dirty="0">
                <a:latin typeface="Courier New" panose="02070309020205020404" pitchFamily="49" charset="0"/>
                <a:cs typeface="Courier New" panose="02070309020205020404" pitchFamily="49" charset="0"/>
              </a:rPr>
              <a:t>(paragraph 4.1.14 Water Soluble </a:t>
            </a:r>
            <a:endParaRPr lang="en-US" dirty="0" smtClean="0">
              <a:latin typeface="Courier New" panose="02070309020205020404" pitchFamily="49" charset="0"/>
              <a:cs typeface="Courier New" panose="02070309020205020404" pitchFamily="49" charset="0"/>
            </a:endParaRPr>
          </a:p>
          <a:p>
            <a:pPr lvl="0">
              <a:defRPr/>
            </a:pPr>
            <a:r>
              <a:rPr lang="en-US" dirty="0">
                <a:latin typeface="Courier New" panose="02070309020205020404" pitchFamily="49" charset="0"/>
                <a:cs typeface="Courier New" panose="02070309020205020404" pitchFamily="49" charset="0"/>
              </a:rPr>
              <a:t> </a:t>
            </a:r>
            <a:r>
              <a:rPr lang="en-US" dirty="0" smtClean="0">
                <a:latin typeface="Courier New" panose="02070309020205020404" pitchFamily="49" charset="0"/>
                <a:cs typeface="Courier New" panose="02070309020205020404" pitchFamily="49" charset="0"/>
              </a:rPr>
              <a:t>         Contaminants</a:t>
            </a:r>
            <a:r>
              <a:rPr lang="en-US" dirty="0">
                <a:latin typeface="Courier New" panose="02070309020205020404" pitchFamily="49" charset="0"/>
                <a:cs typeface="Courier New" panose="02070309020205020404" pitchFamily="49" charset="0"/>
              </a:rPr>
              <a:t>, and 4.1.6 Oil Content) once per day</a:t>
            </a:r>
            <a:r>
              <a:rPr lang="en-US" dirty="0" smtClean="0">
                <a:latin typeface="Courier New" panose="02070309020205020404" pitchFamily="49" charset="0"/>
                <a:cs typeface="Courier New" panose="02070309020205020404" pitchFamily="49" charset="0"/>
              </a:rPr>
              <a:t>.</a:t>
            </a:r>
          </a:p>
          <a:p>
            <a:pPr lvl="0">
              <a:defRPr/>
            </a:pPr>
            <a:r>
              <a:rPr lang="en-US" dirty="0" smtClean="0">
                <a:latin typeface="Courier New" panose="02070309020205020404" pitchFamily="49" charset="0"/>
                <a:cs typeface="Courier New" panose="02070309020205020404" pitchFamily="49" charset="0"/>
              </a:rPr>
              <a:t>	Recycling </a:t>
            </a:r>
            <a:r>
              <a:rPr lang="en-US" dirty="0">
                <a:latin typeface="Courier New" panose="02070309020205020404" pitchFamily="49" charset="0"/>
                <a:cs typeface="Courier New" panose="02070309020205020404" pitchFamily="49" charset="0"/>
              </a:rPr>
              <a:t>of non-metallic grit must be accomplished using </a:t>
            </a:r>
            <a:endParaRPr lang="en-US" dirty="0" smtClean="0">
              <a:latin typeface="Courier New" panose="02070309020205020404" pitchFamily="49" charset="0"/>
              <a:cs typeface="Courier New" panose="02070309020205020404" pitchFamily="49" charset="0"/>
            </a:endParaRPr>
          </a:p>
          <a:p>
            <a:pPr lvl="0">
              <a:defRPr/>
            </a:pPr>
            <a:r>
              <a:rPr lang="en-US" dirty="0">
                <a:latin typeface="Courier New" panose="02070309020205020404" pitchFamily="49" charset="0"/>
                <a:cs typeface="Courier New" panose="02070309020205020404" pitchFamily="49" charset="0"/>
              </a:rPr>
              <a:t> </a:t>
            </a:r>
            <a:r>
              <a:rPr lang="en-US" dirty="0" smtClean="0">
                <a:latin typeface="Courier New" panose="02070309020205020404" pitchFamily="49" charset="0"/>
                <a:cs typeface="Courier New" panose="02070309020205020404" pitchFamily="49" charset="0"/>
              </a:rPr>
              <a:t>         equipment </a:t>
            </a:r>
            <a:r>
              <a:rPr lang="en-US" dirty="0">
                <a:latin typeface="Courier New" panose="02070309020205020404" pitchFamily="49" charset="0"/>
                <a:cs typeface="Courier New" panose="02070309020205020404" pitchFamily="49" charset="0"/>
              </a:rPr>
              <a:t>meeting CID A-A-60016</a:t>
            </a:r>
            <a:r>
              <a:rPr lang="en-US" dirty="0" smtClean="0">
                <a:latin typeface="Courier New" panose="02070309020205020404" pitchFamily="49" charset="0"/>
                <a:cs typeface="Courier New" panose="02070309020205020404" pitchFamily="49" charset="0"/>
              </a:rPr>
              <a:t>.”</a:t>
            </a:r>
            <a:br>
              <a:rPr lang="en-US" dirty="0" smtClean="0">
                <a:latin typeface="Courier New" panose="02070309020205020404" pitchFamily="49" charset="0"/>
                <a:cs typeface="Courier New" panose="02070309020205020404" pitchFamily="49" charset="0"/>
              </a:rPr>
            </a:br>
            <a:r>
              <a:rPr lang="en-US" dirty="0" smtClean="0">
                <a:latin typeface="Courier New" panose="02070309020205020404" pitchFamily="49" charset="0"/>
                <a:cs typeface="Courier New" panose="02070309020205020404" pitchFamily="49" charset="0"/>
              </a:rPr>
              <a:t> </a:t>
            </a:r>
            <a:endParaRPr kumimoji="0" lang="en-US" sz="1200" b="1" i="0" u="none" strike="noStrike" kern="1200" cap="none" spc="0" normalizeH="0" baseline="0" noProof="0" dirty="0">
              <a:ln>
                <a:noFill/>
              </a:ln>
              <a:solidFill>
                <a:srgbClr val="000000"/>
              </a:solidFill>
              <a:effectLst/>
              <a:uLnTx/>
              <a:uFillTx/>
              <a:latin typeface="Courier New" panose="02070309020205020404" pitchFamily="49"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Courier New" panose="02070309020205020404" pitchFamily="49" charset="0"/>
                <a:cs typeface="Courier New" panose="02070309020205020404" pitchFamily="49" charset="0"/>
              </a:rPr>
              <a:t>  </a:t>
            </a:r>
            <a:endParaRPr kumimoji="0" lang="en-US" sz="1200" b="0" i="0" u="none" strike="noStrike" kern="1200" cap="none" spc="0" normalizeH="0" baseline="0" noProof="0" dirty="0">
              <a:ln>
                <a:noFill/>
              </a:ln>
              <a:solidFill>
                <a:srgbClr val="000000"/>
              </a:solidFill>
              <a:effectLst/>
              <a:uLnTx/>
              <a:uFillTx/>
              <a:latin typeface="Courier New" panose="02070309020205020404" pitchFamily="49"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smtClean="0">
              <a:ln>
                <a:noFill/>
              </a:ln>
              <a:solidFill>
                <a:srgbClr val="000000"/>
              </a:solidFill>
              <a:effectLst/>
              <a:uLnTx/>
              <a:uFillTx/>
              <a:latin typeface="Arial"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sng" strike="noStrike" kern="1200" cap="none" spc="0" normalizeH="0" baseline="0" noProof="0" dirty="0">
              <a:ln>
                <a:noFill/>
              </a:ln>
              <a:solidFill>
                <a:srgbClr val="0000CC"/>
              </a:solidFill>
              <a:effectLst/>
              <a:uLnTx/>
              <a:uFillTx/>
              <a:latin typeface="Arial"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sng" strike="noStrike" kern="1200" cap="none" spc="0" normalizeH="0" baseline="0" noProof="0" dirty="0" smtClean="0">
                <a:ln>
                  <a:noFill/>
                </a:ln>
                <a:solidFill>
                  <a:srgbClr val="0000CC"/>
                </a:solidFill>
                <a:effectLst/>
                <a:uLnTx/>
                <a:uFillTx/>
                <a:latin typeface="Arial" charset="0"/>
                <a:ea typeface="+mn-ea"/>
                <a:cs typeface="Arial" pitchFamily="34" charset="0"/>
              </a:rPr>
              <a:t>Grit recycling system can recover 60% to 70% of waste grit for re-use reducing grit costs by ≈38%.</a:t>
            </a:r>
            <a:endParaRPr kumimoji="0" lang="en-US" sz="1400" b="1" i="0" u="none" strike="noStrike" kern="1200" cap="none" spc="0" normalizeH="0" baseline="0" noProof="0" dirty="0">
              <a:ln>
                <a:noFill/>
              </a:ln>
              <a:solidFill>
                <a:srgbClr val="000000"/>
              </a:solidFill>
              <a:effectLst/>
              <a:uLnTx/>
              <a:uFillTx/>
              <a:latin typeface="Arial"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charset="0"/>
              <a:ea typeface="+mn-ea"/>
              <a:cs typeface="Arial" pitchFamily="34" charset="0"/>
            </a:endParaRPr>
          </a:p>
        </p:txBody>
      </p:sp>
      <p:sp>
        <p:nvSpPr>
          <p:cNvPr id="8" name="Rectangle 2"/>
          <p:cNvSpPr>
            <a:spLocks noChangeArrowheads="1"/>
          </p:cNvSpPr>
          <p:nvPr/>
        </p:nvSpPr>
        <p:spPr bwMode="auto">
          <a:xfrm>
            <a:off x="-9525" y="-9525"/>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b="1">
                <a:solidFill>
                  <a:srgbClr val="000000"/>
                </a:solidFill>
                <a:latin typeface="Arial" pitchFamily="34" charset="0"/>
                <a:cs typeface="Arial" pitchFamily="34" charset="0"/>
              </a:defRPr>
            </a:lvl1pPr>
            <a:lvl2pPr marL="742950" indent="-285750" eaLnBrk="0" hangingPunct="0">
              <a:defRPr sz="1200" b="1">
                <a:solidFill>
                  <a:srgbClr val="000000"/>
                </a:solidFill>
                <a:latin typeface="Arial" pitchFamily="34" charset="0"/>
                <a:cs typeface="Arial" pitchFamily="34" charset="0"/>
              </a:defRPr>
            </a:lvl2pPr>
            <a:lvl3pPr marL="1143000" indent="-228600" eaLnBrk="0" hangingPunct="0">
              <a:defRPr sz="1200" b="1">
                <a:solidFill>
                  <a:srgbClr val="000000"/>
                </a:solidFill>
                <a:latin typeface="Arial" pitchFamily="34" charset="0"/>
                <a:cs typeface="Arial" pitchFamily="34" charset="0"/>
              </a:defRPr>
            </a:lvl3pPr>
            <a:lvl4pPr marL="1600200" indent="-228600" eaLnBrk="0" hangingPunct="0">
              <a:defRPr sz="1200" b="1">
                <a:solidFill>
                  <a:srgbClr val="000000"/>
                </a:solidFill>
                <a:latin typeface="Arial" pitchFamily="34" charset="0"/>
                <a:cs typeface="Arial" pitchFamily="34" charset="0"/>
              </a:defRPr>
            </a:lvl4pPr>
            <a:lvl5pPr marL="2057400" indent="-228600" eaLnBrk="0" hangingPunct="0">
              <a:defRPr sz="1200" b="1">
                <a:solidFill>
                  <a:srgbClr val="000000"/>
                </a:solidFill>
                <a:latin typeface="Arial" pitchFamily="34" charset="0"/>
                <a:cs typeface="Arial" pitchFamily="34" charset="0"/>
              </a:defRPr>
            </a:lvl5pPr>
            <a:lvl6pPr marL="2514600" indent="-228600" eaLnBrk="0" fontAlgn="base" hangingPunct="0">
              <a:spcBef>
                <a:spcPct val="0"/>
              </a:spcBef>
              <a:spcAft>
                <a:spcPct val="0"/>
              </a:spcAft>
              <a:defRPr sz="1200" b="1">
                <a:solidFill>
                  <a:srgbClr val="000000"/>
                </a:solidFill>
                <a:latin typeface="Arial" pitchFamily="34" charset="0"/>
                <a:cs typeface="Arial" pitchFamily="34" charset="0"/>
              </a:defRPr>
            </a:lvl6pPr>
            <a:lvl7pPr marL="2971800" indent="-228600" eaLnBrk="0" fontAlgn="base" hangingPunct="0">
              <a:spcBef>
                <a:spcPct val="0"/>
              </a:spcBef>
              <a:spcAft>
                <a:spcPct val="0"/>
              </a:spcAft>
              <a:defRPr sz="1200" b="1">
                <a:solidFill>
                  <a:srgbClr val="000000"/>
                </a:solidFill>
                <a:latin typeface="Arial" pitchFamily="34" charset="0"/>
                <a:cs typeface="Arial" pitchFamily="34" charset="0"/>
              </a:defRPr>
            </a:lvl7pPr>
            <a:lvl8pPr marL="3429000" indent="-228600" eaLnBrk="0" fontAlgn="base" hangingPunct="0">
              <a:spcBef>
                <a:spcPct val="0"/>
              </a:spcBef>
              <a:spcAft>
                <a:spcPct val="0"/>
              </a:spcAft>
              <a:defRPr sz="1200" b="1">
                <a:solidFill>
                  <a:srgbClr val="000000"/>
                </a:solidFill>
                <a:latin typeface="Arial" pitchFamily="34" charset="0"/>
                <a:cs typeface="Arial" pitchFamily="34" charset="0"/>
              </a:defRPr>
            </a:lvl8pPr>
            <a:lvl9pPr marL="3886200" indent="-228600" eaLnBrk="0" fontAlgn="base" hangingPunct="0">
              <a:spcBef>
                <a:spcPct val="0"/>
              </a:spcBef>
              <a:spcAft>
                <a:spcPct val="0"/>
              </a:spcAft>
              <a:defRPr sz="1200" b="1">
                <a:solidFill>
                  <a:srgbClr val="000000"/>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20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en-US" sz="20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000" dirty="0" smtClean="0"/>
              <a:t>Adopted</a:t>
            </a:r>
            <a:r>
              <a:rPr kumimoji="1" lang="en-US" altLang="en-US" sz="20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A-A-60016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18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Commercial Item Description for Non-metallic Abrasive Grit Recycling System</a:t>
            </a:r>
          </a:p>
        </p:txBody>
      </p:sp>
      <p:pic>
        <p:nvPicPr>
          <p:cNvPr id="2" name="Picture 1"/>
          <p:cNvPicPr>
            <a:picLocks noChangeAspect="1"/>
          </p:cNvPicPr>
          <p:nvPr/>
        </p:nvPicPr>
        <p:blipFill>
          <a:blip r:embed="rId2"/>
          <a:stretch>
            <a:fillRect/>
          </a:stretch>
        </p:blipFill>
        <p:spPr>
          <a:xfrm>
            <a:off x="6625854" y="4290490"/>
            <a:ext cx="2110525" cy="1581531"/>
          </a:xfrm>
          <a:prstGeom prst="rect">
            <a:avLst/>
          </a:prstGeom>
        </p:spPr>
      </p:pic>
      <p:pic>
        <p:nvPicPr>
          <p:cNvPr id="3" name="Picture 2"/>
          <p:cNvPicPr>
            <a:picLocks noChangeAspect="1"/>
          </p:cNvPicPr>
          <p:nvPr/>
        </p:nvPicPr>
        <p:blipFill>
          <a:blip r:embed="rId3"/>
          <a:stretch>
            <a:fillRect/>
          </a:stretch>
        </p:blipFill>
        <p:spPr>
          <a:xfrm>
            <a:off x="6287769" y="1955831"/>
            <a:ext cx="2436418" cy="1067083"/>
          </a:xfrm>
          <a:prstGeom prst="rect">
            <a:avLst/>
          </a:prstGeom>
        </p:spPr>
      </p:pic>
      <p:pic>
        <p:nvPicPr>
          <p:cNvPr id="4" name="Picture 3"/>
          <p:cNvPicPr>
            <a:picLocks noChangeAspect="1"/>
          </p:cNvPicPr>
          <p:nvPr/>
        </p:nvPicPr>
        <p:blipFill>
          <a:blip r:embed="rId4"/>
          <a:stretch>
            <a:fillRect/>
          </a:stretch>
        </p:blipFill>
        <p:spPr>
          <a:xfrm>
            <a:off x="6937259" y="3129104"/>
            <a:ext cx="1326668" cy="990317"/>
          </a:xfrm>
          <a:prstGeom prst="rect">
            <a:avLst/>
          </a:prstGeom>
        </p:spPr>
      </p:pic>
    </p:spTree>
    <p:extLst>
      <p:ext uri="{BB962C8B-B14F-4D97-AF65-F5344CB8AC3E}">
        <p14:creationId xmlns:p14="http://schemas.microsoft.com/office/powerpoint/2010/main" val="22059236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Box 7171"/>
          <p:cNvSpPr txBox="1"/>
          <p:nvPr/>
        </p:nvSpPr>
        <p:spPr>
          <a:xfrm>
            <a:off x="118170" y="930411"/>
            <a:ext cx="8985551" cy="3754874"/>
          </a:xfrm>
          <a:prstGeom prst="rect">
            <a:avLst/>
          </a:prstGeom>
          <a:solidFill>
            <a:srgbClr val="FFFFFF"/>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ISSUE:  Current, FY-23, Change 2, Standard Item 009-32, Table 2 is silent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about the area on the LCS 2 Class that is above the boot-top,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and between the central hull and the amah outriggers.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BACKGROUND:  The LCS 2 Class trimaran hull is coated with topside coating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system on all vertical, angled, and horizontal surfaces of the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“tunnels” between the central hull and the amah outriggers.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Spray from high speed operations would cause aluminum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corrosion above boot-top on tunnel vertical/horizontal surfaces.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	New construction ships delivered with epoxy primer and </a:t>
            </a: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haze gray silicone alkyd topside coating system in tunnels.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 	Silicone alkyd coating system degraded by high speed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spray requires replacement.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endParaRPr>
          </a:p>
        </p:txBody>
      </p:sp>
      <p:sp>
        <p:nvSpPr>
          <p:cNvPr id="35" name="TextBox 34"/>
          <p:cNvSpPr txBox="1"/>
          <p:nvPr/>
        </p:nvSpPr>
        <p:spPr>
          <a:xfrm>
            <a:off x="138223" y="4010597"/>
            <a:ext cx="8965498" cy="2246769"/>
          </a:xfrm>
          <a:prstGeom prst="rect">
            <a:avLst/>
          </a:prstGeom>
          <a:solidFill>
            <a:srgbClr val="FFFFFF"/>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RESULT:</a:t>
            </a:r>
            <a:r>
              <a:rPr kumimoji="0" lang="en-US" sz="1400" b="1" i="0" u="none" strike="noStrike" kern="1200" cap="none" spc="0" normalizeH="0" noProof="0" dirty="0" smtClean="0">
                <a:ln>
                  <a:noFill/>
                </a:ln>
                <a:solidFill>
                  <a:srgbClr val="000000"/>
                </a:solidFill>
                <a:effectLst/>
                <a:uLnTx/>
                <a:uFillTx/>
                <a:latin typeface="Arial" pitchFamily="34" charset="0"/>
                <a:ea typeface="+mn-ea"/>
                <a:cs typeface="+mn-cs"/>
              </a:rPr>
              <a:t>  Updated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FY-24, Standard Item 009-32 </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to require coating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in Table </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2, Lines 53 and 54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to cite: 	</a:t>
            </a:r>
            <a:r>
              <a:rPr kumimoji="0" lang="en-US" sz="12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“EXTERIOR </a:t>
            </a:r>
            <a:r>
              <a:rPr kumimoji="0" lang="en-US" sz="12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SURFACES ABOVE </a:t>
            </a:r>
            <a:r>
              <a:rPr kumimoji="0" lang="en-US" sz="12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BOOTTOP, </a:t>
            </a:r>
            <a:r>
              <a:rPr kumimoji="0" lang="en-US" sz="1200" b="1" i="0" u="none" strike="noStrike" kern="1200" cap="none" spc="0" normalizeH="0" baseline="0" noProof="0" dirty="0" smtClean="0">
                <a:ln>
                  <a:noFill/>
                </a:ln>
                <a:solidFill>
                  <a:srgbClr val="3333FF"/>
                </a:solidFill>
                <a:effectLst/>
                <a:uLnTx/>
                <a:uFillTx/>
                <a:latin typeface="Courier New" panose="02070309020205020404" pitchFamily="49" charset="0"/>
                <a:ea typeface="+mn-ea"/>
                <a:cs typeface="Courier New" panose="02070309020205020404" pitchFamily="49" charset="0"/>
              </a:rPr>
              <a:t>INCLUDING </a:t>
            </a:r>
            <a:r>
              <a:rPr kumimoji="0" lang="en-US" sz="1200" b="1" i="0" u="none" strike="noStrike" kern="1200" cap="none" spc="0" normalizeH="0" baseline="0" noProof="0" dirty="0">
                <a:ln>
                  <a:noFill/>
                </a:ln>
                <a:solidFill>
                  <a:srgbClr val="3333FF"/>
                </a:solidFill>
                <a:effectLst/>
                <a:uLnTx/>
                <a:uFillTx/>
                <a:latin typeface="Courier New" panose="02070309020205020404" pitchFamily="49" charset="0"/>
                <a:ea typeface="+mn-ea"/>
                <a:cs typeface="Courier New" panose="02070309020205020404" pitchFamily="49" charset="0"/>
              </a:rPr>
              <a:t>AMAH </a:t>
            </a:r>
            <a:r>
              <a:rPr kumimoji="0" lang="en-US" sz="1200" b="1" i="0" u="none" strike="noStrike" kern="1200" cap="none" spc="0" normalizeH="0" baseline="0" noProof="0" dirty="0" smtClean="0">
                <a:ln>
                  <a:noFill/>
                </a:ln>
                <a:solidFill>
                  <a:srgbClr val="3333FF"/>
                </a:solidFill>
                <a:effectLst/>
                <a:uLnTx/>
                <a:uFillTx/>
                <a:latin typeface="Courier New" panose="02070309020205020404" pitchFamily="49" charset="0"/>
                <a:ea typeface="+mn-ea"/>
                <a:cs typeface="Courier New" panose="02070309020205020404" pitchFamily="49" charset="0"/>
              </a:rPr>
              <a:t>TUNNELS</a:t>
            </a:r>
            <a:r>
              <a:rPr kumimoji="0" lang="en-US" sz="12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 WITH EXCEPTION </a:t>
            </a:r>
            <a:r>
              <a:rPr kumimoji="0" lang="en-US" sz="12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OF </a:t>
            </a:r>
            <a:r>
              <a:rPr kumimoji="0" lang="en-US" sz="12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AREAS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US" sz="12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US" sz="12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RECEIVING NONSKID</a:t>
            </a:r>
            <a:r>
              <a:rPr kumimoji="0" lang="en-US" sz="12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Column E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Arial" panose="020B0604020202020204" pitchFamily="34" charset="0"/>
              </a:rPr>
              <a:t>to add following: </a:t>
            </a:r>
            <a:r>
              <a:rPr kumimoji="0" lang="en-US" sz="12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“AMAH TUNNEL, ONE </a:t>
            </a:r>
            <a:r>
              <a:rPr kumimoji="0" lang="en-US" sz="12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COAT </a:t>
            </a:r>
            <a:r>
              <a:rPr kumimoji="0" lang="en-US" sz="12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HAZE GRAY </a:t>
            </a:r>
            <a:r>
              <a:rPr kumimoji="0" lang="en-US" sz="12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MIL-PRF-24635, TYPE V </a:t>
            </a:r>
            <a:r>
              <a:rPr kumimoji="0" lang="en-US" sz="12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OR VI,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US" sz="12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US" sz="12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CLASS 2, GRADE B OR C, COMPOSITION 1, 2 - 3 </a:t>
            </a:r>
            <a:r>
              <a:rPr kumimoji="0" lang="en-US" sz="12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MILS”</a:t>
            </a: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Arial" panose="020B0604020202020204" pitchFamily="34" charset="0"/>
              </a:rPr>
              <a:t>	   -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Arial" panose="020B0604020202020204" pitchFamily="34" charset="0"/>
              </a:rPr>
              <a:t>Class Standard Work Template (CWST) to provide drawing/details for locating forward edge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Arial" panose="020B0604020202020204" pitchFamily="34" charset="0"/>
              </a:rPr>
              <a:t>   </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Arial" panose="020B0604020202020204" pitchFamily="34" charset="0"/>
              </a:rPr>
              <a:t>    coating system using knuckles and frame numbers.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Arial" panose="020B0604020202020204" pitchFamily="34" charset="0"/>
              </a:rPr>
              <a:t>	   -  </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Standard Item 009-06,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Arial" panose="020B0604020202020204" pitchFamily="34" charset="0"/>
              </a:rPr>
              <a:t>“Maintaining </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Protection and Cleanliness from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Arial" panose="020B0604020202020204" pitchFamily="34" charset="0"/>
              </a:rPr>
              <a:t>Non-Radioactive Contaminate-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Arial" panose="020B0604020202020204" pitchFamily="34" charset="0"/>
              </a:rPr>
              <a:t>                            Producing </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Operations;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Arial" panose="020B0604020202020204" pitchFamily="34" charset="0"/>
              </a:rPr>
              <a:t>accomplish” defines requirements for masking to prevent coating overspray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Arial" panose="020B0604020202020204" pitchFamily="34" charset="0"/>
              </a:rPr>
              <a:t>   </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Arial" panose="020B0604020202020204" pitchFamily="34" charset="0"/>
              </a:rPr>
              <a:t>    on central hull, amah, and transom.</a:t>
            </a:r>
            <a:r>
              <a:rPr kumimoji="0" lang="en-US" sz="12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Arial" panose="020B0604020202020204" pitchFamily="34" charset="0"/>
              </a:rPr>
              <a:t> </a:t>
            </a:r>
            <a:endParaRPr kumimoji="0" lang="en-US" sz="12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a:t>
            </a: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5" name="TextBox 24"/>
          <p:cNvSpPr txBox="1"/>
          <p:nvPr/>
        </p:nvSpPr>
        <p:spPr>
          <a:xfrm>
            <a:off x="-40278" y="6255679"/>
            <a:ext cx="9143999"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smtClean="0">
                <a:ln>
                  <a:noFill/>
                </a:ln>
                <a:solidFill>
                  <a:srgbClr val="3333FF"/>
                </a:solidFill>
                <a:effectLst/>
                <a:uLnTx/>
                <a:uFillTx/>
                <a:latin typeface="Arial" pitchFamily="34" charset="0"/>
                <a:ea typeface="+mn-ea"/>
                <a:cs typeface="+mn-cs"/>
              </a:rPr>
              <a:t>Change requires use of high performance polysiloxane coating system in amah tunnel to increase coating system service life and reduce life-cycle corrosion risk in these areas. </a:t>
            </a:r>
            <a:endParaRPr kumimoji="0" lang="en-US" sz="1200" b="1" i="0" u="sng" strike="noStrike" kern="1200" cap="none" spc="0" normalizeH="0" baseline="0" noProof="0" dirty="0">
              <a:ln>
                <a:noFill/>
              </a:ln>
              <a:solidFill>
                <a:srgbClr val="3333FF"/>
              </a:solidFill>
              <a:effectLst/>
              <a:uLnTx/>
              <a:uFillTx/>
              <a:latin typeface="Arial" pitchFamily="34" charset="0"/>
              <a:ea typeface="+mn-ea"/>
              <a:cs typeface="+mn-cs"/>
            </a:endParaRPr>
          </a:p>
        </p:txBody>
      </p:sp>
      <p:sp>
        <p:nvSpPr>
          <p:cNvPr id="13" name="Footer Placeholder 2"/>
          <p:cNvSpPr txBox="1">
            <a:spLocks/>
          </p:cNvSpPr>
          <p:nvPr/>
        </p:nvSpPr>
        <p:spPr bwMode="auto">
          <a:xfrm>
            <a:off x="7531865" y="6592661"/>
            <a:ext cx="2895600" cy="457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50000"/>
              </a:spcBef>
              <a:spcAft>
                <a:spcPct val="0"/>
              </a:spcAft>
              <a:defRPr sz="1200" b="1" kern="1200">
                <a:solidFill>
                  <a:srgbClr val="000000"/>
                </a:solidFill>
                <a:latin typeface="Arial" pitchFamily="34" charset="0"/>
                <a:ea typeface="+mn-ea"/>
                <a:cs typeface="+mn-cs"/>
              </a:defRPr>
            </a:lvl1pPr>
            <a:lvl2pPr marL="742950" indent="-285750" algn="l" rtl="0" eaLnBrk="0" fontAlgn="base" hangingPunct="0">
              <a:spcBef>
                <a:spcPct val="0"/>
              </a:spcBef>
              <a:spcAft>
                <a:spcPct val="0"/>
              </a:spcAft>
              <a:defRPr sz="1200" b="1" kern="1200">
                <a:solidFill>
                  <a:srgbClr val="000000"/>
                </a:solidFill>
                <a:latin typeface="Arial" pitchFamily="34" charset="0"/>
                <a:ea typeface="+mn-ea"/>
                <a:cs typeface="+mn-cs"/>
              </a:defRPr>
            </a:lvl2pPr>
            <a:lvl3pPr marL="1143000" indent="-228600" algn="l" rtl="0" eaLnBrk="0" fontAlgn="base" hangingPunct="0">
              <a:spcBef>
                <a:spcPct val="0"/>
              </a:spcBef>
              <a:spcAft>
                <a:spcPct val="0"/>
              </a:spcAft>
              <a:defRPr sz="1200" b="1" kern="1200">
                <a:solidFill>
                  <a:srgbClr val="000000"/>
                </a:solidFill>
                <a:latin typeface="Arial" pitchFamily="34" charset="0"/>
                <a:ea typeface="+mn-ea"/>
                <a:cs typeface="+mn-cs"/>
              </a:defRPr>
            </a:lvl3pPr>
            <a:lvl4pPr marL="1600200" indent="-228600" algn="l" rtl="0" eaLnBrk="0" fontAlgn="base" hangingPunct="0">
              <a:spcBef>
                <a:spcPct val="0"/>
              </a:spcBef>
              <a:spcAft>
                <a:spcPct val="0"/>
              </a:spcAft>
              <a:defRPr sz="1200" b="1" kern="1200">
                <a:solidFill>
                  <a:srgbClr val="000000"/>
                </a:solidFill>
                <a:latin typeface="Arial" pitchFamily="34" charset="0"/>
                <a:ea typeface="+mn-ea"/>
                <a:cs typeface="+mn-cs"/>
              </a:defRPr>
            </a:lvl4pPr>
            <a:lvl5pPr marL="2057400" indent="-228600" algn="l" rtl="0" eaLnBrk="0" fontAlgn="base" hangingPunct="0">
              <a:spcBef>
                <a:spcPct val="0"/>
              </a:spcBef>
              <a:spcAft>
                <a:spcPct val="0"/>
              </a:spcAft>
              <a:defRPr sz="1200" b="1" kern="1200">
                <a:solidFill>
                  <a:srgbClr val="000000"/>
                </a:solidFill>
                <a:latin typeface="Arial" pitchFamily="34" charset="0"/>
                <a:ea typeface="+mn-ea"/>
                <a:cs typeface="+mn-cs"/>
              </a:defRPr>
            </a:lvl5pPr>
            <a:lvl6pPr marL="25146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6pPr>
            <a:lvl7pPr marL="29718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7pPr>
            <a:lvl8pPr marL="34290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8pPr>
            <a:lvl9pPr marL="38862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fld id="{24E6AE96-1F53-472D-AFEF-62DEE86C37A8}" type="slidenum">
              <a:rPr kumimoji="0" lang="en-US" sz="14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50000"/>
                </a:spcBef>
                <a:spcAft>
                  <a:spcPct val="0"/>
                </a:spcAft>
                <a:buClrTx/>
                <a:buSzTx/>
                <a:buFontTx/>
                <a:buNone/>
                <a:tabLst/>
                <a:defRPr/>
              </a:pPr>
              <a:t>16</a:t>
            </a:fld>
            <a:endParaRPr kumimoji="0" lang="en-US" sz="1400" b="1"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
        <p:nvSpPr>
          <p:cNvPr id="14" name="Title 1"/>
          <p:cNvSpPr>
            <a:spLocks noGrp="1"/>
          </p:cNvSpPr>
          <p:nvPr>
            <p:ph type="title"/>
          </p:nvPr>
        </p:nvSpPr>
        <p:spPr>
          <a:xfrm>
            <a:off x="-80554" y="-212589"/>
            <a:ext cx="9224553" cy="1143000"/>
          </a:xfrm>
        </p:spPr>
        <p:txBody>
          <a:bodyPr>
            <a:normAutofit/>
          </a:bodyPr>
          <a:lstStyle/>
          <a:p>
            <a:r>
              <a:rPr lang="en-US" sz="1800" b="1" dirty="0">
                <a:solidFill>
                  <a:srgbClr val="000000"/>
                </a:solidFill>
                <a:effectLst/>
                <a:latin typeface="Arial" panose="020B0604020202020204" pitchFamily="34" charset="0"/>
                <a:cs typeface="Arial" panose="020B0604020202020204" pitchFamily="34" charset="0"/>
              </a:rPr>
              <a:t>Technical Authority Directed Change </a:t>
            </a:r>
            <a:r>
              <a:rPr lang="en-US" sz="1800" b="1" dirty="0" smtClean="0">
                <a:solidFill>
                  <a:srgbClr val="000000"/>
                </a:solidFill>
                <a:effectLst/>
                <a:latin typeface="Arial" panose="020B0604020202020204" pitchFamily="34" charset="0"/>
                <a:cs typeface="Arial" panose="020B0604020202020204" pitchFamily="34" charset="0"/>
              </a:rPr>
              <a:t>to Table 2</a:t>
            </a:r>
            <a:r>
              <a:rPr lang="en-US" sz="2000" b="1" dirty="0" smtClean="0">
                <a:solidFill>
                  <a:srgbClr val="000000"/>
                </a:solidFill>
                <a:effectLst/>
                <a:latin typeface="Arial" panose="020B0604020202020204" pitchFamily="34" charset="0"/>
                <a:cs typeface="Arial" panose="020B0604020202020204" pitchFamily="34" charset="0"/>
              </a:rPr>
              <a:t/>
            </a:r>
            <a:br>
              <a:rPr lang="en-US" sz="2000" b="1" dirty="0" smtClean="0">
                <a:solidFill>
                  <a:srgbClr val="000000"/>
                </a:solidFill>
                <a:effectLst/>
                <a:latin typeface="Arial" panose="020B0604020202020204" pitchFamily="34" charset="0"/>
                <a:cs typeface="Arial" panose="020B0604020202020204" pitchFamily="34" charset="0"/>
              </a:rPr>
            </a:br>
            <a:r>
              <a:rPr lang="en-US" sz="1800" b="1" dirty="0" smtClean="0">
                <a:solidFill>
                  <a:srgbClr val="000000"/>
                </a:solidFill>
                <a:effectLst/>
                <a:latin typeface="Arial" panose="020B0604020202020204" pitchFamily="34" charset="0"/>
                <a:cs typeface="Arial" panose="020B0604020202020204" pitchFamily="34" charset="0"/>
              </a:rPr>
              <a:t>Require Topside Coating to be Applied in Amah Tunnels on LCS 2 Class</a:t>
            </a:r>
            <a:r>
              <a:rPr lang="en-US" sz="2000" b="1" dirty="0" smtClean="0">
                <a:solidFill>
                  <a:srgbClr val="000000"/>
                </a:solidFill>
                <a:effectLst/>
                <a:latin typeface="Arial" panose="020B0604020202020204" pitchFamily="34" charset="0"/>
                <a:cs typeface="Arial" panose="020B0604020202020204" pitchFamily="34" charset="0"/>
              </a:rPr>
              <a:t/>
            </a:r>
            <a:br>
              <a:rPr lang="en-US" sz="2000" b="1" dirty="0" smtClean="0">
                <a:solidFill>
                  <a:srgbClr val="000000"/>
                </a:solidFill>
                <a:effectLst/>
                <a:latin typeface="Arial" panose="020B0604020202020204" pitchFamily="34" charset="0"/>
                <a:cs typeface="Arial" panose="020B0604020202020204" pitchFamily="34" charset="0"/>
              </a:rPr>
            </a:br>
            <a:endParaRPr lang="en-US" sz="2000" b="1" dirty="0">
              <a:solidFill>
                <a:srgbClr val="000000"/>
              </a:solidFill>
              <a:effectLst/>
              <a:latin typeface="Arial" panose="020B0604020202020204" pitchFamily="34" charset="0"/>
              <a:cs typeface="Arial" panose="020B0604020202020204" pitchFamily="34" charset="0"/>
            </a:endParaRPr>
          </a:p>
        </p:txBody>
      </p:sp>
      <p:sp>
        <p:nvSpPr>
          <p:cNvPr id="15" name="TextBox 7"/>
          <p:cNvSpPr txBox="1">
            <a:spLocks noChangeArrowheads="1"/>
          </p:cNvSpPr>
          <p:nvPr/>
        </p:nvSpPr>
        <p:spPr bwMode="auto">
          <a:xfrm>
            <a:off x="2209800" y="6702212"/>
            <a:ext cx="42052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1200" b="1" kern="1200">
                <a:solidFill>
                  <a:srgbClr val="000000"/>
                </a:solidFill>
                <a:latin typeface="Arial" charset="0"/>
                <a:ea typeface="+mn-ea"/>
                <a:cs typeface="+mn-cs"/>
              </a:defRPr>
            </a:lvl1pPr>
            <a:lvl2pPr marL="457200" algn="l" rtl="0" eaLnBrk="0" fontAlgn="base" hangingPunct="0">
              <a:spcBef>
                <a:spcPct val="0"/>
              </a:spcBef>
              <a:spcAft>
                <a:spcPct val="0"/>
              </a:spcAft>
              <a:defRPr sz="1200" b="1" kern="1200">
                <a:solidFill>
                  <a:srgbClr val="000000"/>
                </a:solidFill>
                <a:latin typeface="Arial" charset="0"/>
                <a:ea typeface="+mn-ea"/>
                <a:cs typeface="+mn-cs"/>
              </a:defRPr>
            </a:lvl2pPr>
            <a:lvl3pPr marL="914400" algn="l" rtl="0" eaLnBrk="0" fontAlgn="base" hangingPunct="0">
              <a:spcBef>
                <a:spcPct val="0"/>
              </a:spcBef>
              <a:spcAft>
                <a:spcPct val="0"/>
              </a:spcAft>
              <a:defRPr sz="1200" b="1" kern="1200">
                <a:solidFill>
                  <a:srgbClr val="000000"/>
                </a:solidFill>
                <a:latin typeface="Arial" charset="0"/>
                <a:ea typeface="+mn-ea"/>
                <a:cs typeface="+mn-cs"/>
              </a:defRPr>
            </a:lvl3pPr>
            <a:lvl4pPr marL="1371600" algn="l" rtl="0" eaLnBrk="0" fontAlgn="base" hangingPunct="0">
              <a:spcBef>
                <a:spcPct val="0"/>
              </a:spcBef>
              <a:spcAft>
                <a:spcPct val="0"/>
              </a:spcAft>
              <a:defRPr sz="1200" b="1" kern="1200">
                <a:solidFill>
                  <a:srgbClr val="000000"/>
                </a:solidFill>
                <a:latin typeface="Arial" charset="0"/>
                <a:ea typeface="+mn-ea"/>
                <a:cs typeface="+mn-cs"/>
              </a:defRPr>
            </a:lvl4pPr>
            <a:lvl5pPr marL="1828800" algn="l" rtl="0" eaLnBrk="0" fontAlgn="base" hangingPunct="0">
              <a:spcBef>
                <a:spcPct val="0"/>
              </a:spcBef>
              <a:spcAft>
                <a:spcPct val="0"/>
              </a:spcAft>
              <a:defRPr sz="1200" b="1" kern="1200">
                <a:solidFill>
                  <a:srgbClr val="000000"/>
                </a:solidFill>
                <a:latin typeface="Arial" charset="0"/>
                <a:ea typeface="+mn-ea"/>
                <a:cs typeface="+mn-cs"/>
              </a:defRPr>
            </a:lvl5pPr>
            <a:lvl6pPr marL="2286000" algn="l" defTabSz="914400" rtl="0" eaLnBrk="1" latinLnBrk="0" hangingPunct="1">
              <a:defRPr sz="1200" b="1" kern="1200">
                <a:solidFill>
                  <a:srgbClr val="000000"/>
                </a:solidFill>
                <a:latin typeface="Arial" charset="0"/>
                <a:ea typeface="+mn-ea"/>
                <a:cs typeface="+mn-cs"/>
              </a:defRPr>
            </a:lvl6pPr>
            <a:lvl7pPr marL="2743200" algn="l" defTabSz="914400" rtl="0" eaLnBrk="1" latinLnBrk="0" hangingPunct="1">
              <a:defRPr sz="1200" b="1" kern="1200">
                <a:solidFill>
                  <a:srgbClr val="000000"/>
                </a:solidFill>
                <a:latin typeface="Arial" charset="0"/>
                <a:ea typeface="+mn-ea"/>
                <a:cs typeface="+mn-cs"/>
              </a:defRPr>
            </a:lvl7pPr>
            <a:lvl8pPr marL="3200400" algn="l" defTabSz="914400" rtl="0" eaLnBrk="1" latinLnBrk="0" hangingPunct="1">
              <a:defRPr sz="1200" b="1" kern="1200">
                <a:solidFill>
                  <a:srgbClr val="000000"/>
                </a:solidFill>
                <a:latin typeface="Arial" charset="0"/>
                <a:ea typeface="+mn-ea"/>
                <a:cs typeface="+mn-cs"/>
              </a:defRPr>
            </a:lvl8pPr>
            <a:lvl9pPr marL="3657600" algn="l" defTabSz="914400" rtl="0" eaLnBrk="1" latinLnBrk="0" hangingPunct="1">
              <a:defRPr sz="1200" b="1" kern="1200">
                <a:solidFill>
                  <a:srgbClr val="000000"/>
                </a:solidFill>
                <a:latin typeface="Arial"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800" dirty="0" smtClean="0">
                <a:solidFill>
                  <a:prstClr val="white">
                    <a:lumMod val="50000"/>
                  </a:prstClr>
                </a:solidFill>
              </a:rPr>
              <a:t>Distribution A -</a:t>
            </a:r>
            <a:r>
              <a:rPr kumimoji="0" lang="en-US" altLang="en-US" sz="800" b="1" i="0" u="none" strike="noStrike" kern="1200" cap="none" spc="0" normalizeH="0" baseline="0" noProof="0" dirty="0" smtClean="0">
                <a:ln>
                  <a:noFill/>
                </a:ln>
                <a:solidFill>
                  <a:prstClr val="white">
                    <a:lumMod val="50000"/>
                  </a:prstClr>
                </a:solidFill>
                <a:effectLst/>
                <a:uLnTx/>
                <a:uFillTx/>
                <a:latin typeface="Arial" charset="0"/>
                <a:ea typeface="+mn-ea"/>
                <a:cs typeface="+mn-cs"/>
              </a:rPr>
              <a:t> </a:t>
            </a:r>
            <a:r>
              <a:rPr kumimoji="0" lang="en-US" altLang="en-US" sz="800" b="1" i="0" u="none" strike="noStrike" kern="1200" cap="none" spc="0" normalizeH="0" baseline="0" noProof="0" dirty="0">
                <a:ln>
                  <a:noFill/>
                </a:ln>
                <a:solidFill>
                  <a:prstClr val="white">
                    <a:lumMod val="50000"/>
                  </a:prstClr>
                </a:solidFill>
                <a:effectLst/>
                <a:uLnTx/>
                <a:uFillTx/>
                <a:latin typeface="Arial" charset="0"/>
                <a:ea typeface="+mn-ea"/>
                <a:cs typeface="+mn-cs"/>
              </a:rPr>
              <a:t>Approved For Public Release</a:t>
            </a:r>
          </a:p>
        </p:txBody>
      </p:sp>
      <p:pic>
        <p:nvPicPr>
          <p:cNvPr id="2" name="Picture 1"/>
          <p:cNvPicPr>
            <a:picLocks noChangeAspect="1"/>
          </p:cNvPicPr>
          <p:nvPr/>
        </p:nvPicPr>
        <p:blipFill>
          <a:blip r:embed="rId2"/>
          <a:stretch>
            <a:fillRect/>
          </a:stretch>
        </p:blipFill>
        <p:spPr>
          <a:xfrm>
            <a:off x="6858716" y="1017464"/>
            <a:ext cx="2054530" cy="2206943"/>
          </a:xfrm>
          <a:prstGeom prst="rect">
            <a:avLst/>
          </a:prstGeom>
        </p:spPr>
      </p:pic>
      <p:sp>
        <p:nvSpPr>
          <p:cNvPr id="3" name="TextBox 2"/>
          <p:cNvSpPr txBox="1"/>
          <p:nvPr/>
        </p:nvSpPr>
        <p:spPr>
          <a:xfrm>
            <a:off x="7085163" y="3304283"/>
            <a:ext cx="1601635" cy="369332"/>
          </a:xfrm>
          <a:prstGeom prst="rect">
            <a:avLst/>
          </a:prstGeom>
          <a:noFill/>
          <a:ln w="22225">
            <a:solidFill>
              <a:srgbClr val="3333FF"/>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smtClean="0">
                <a:ln>
                  <a:noFill/>
                </a:ln>
                <a:solidFill>
                  <a:srgbClr val="3333FF"/>
                </a:solidFill>
                <a:effectLst/>
                <a:uLnTx/>
                <a:uFillTx/>
                <a:latin typeface="Arial" pitchFamily="34" charset="0"/>
                <a:ea typeface="+mn-ea"/>
                <a:cs typeface="+mn-cs"/>
              </a:rPr>
              <a:t>Areas coated with topside coating system.</a:t>
            </a:r>
            <a:endParaRPr kumimoji="0" lang="en-US" sz="900" b="1" i="0" u="none" strike="noStrike" kern="1200" cap="none" spc="0" normalizeH="0" baseline="0" noProof="0" dirty="0">
              <a:ln>
                <a:noFill/>
              </a:ln>
              <a:solidFill>
                <a:srgbClr val="3333FF"/>
              </a:solidFill>
              <a:effectLst/>
              <a:uLnTx/>
              <a:uFillTx/>
              <a:latin typeface="Arial" pitchFamily="34" charset="0"/>
              <a:ea typeface="+mn-ea"/>
              <a:cs typeface="+mn-cs"/>
            </a:endParaRPr>
          </a:p>
        </p:txBody>
      </p:sp>
      <p:cxnSp>
        <p:nvCxnSpPr>
          <p:cNvPr id="6" name="Straight Arrow Connector 5"/>
          <p:cNvCxnSpPr/>
          <p:nvPr/>
        </p:nvCxnSpPr>
        <p:spPr bwMode="auto">
          <a:xfrm flipV="1">
            <a:off x="7311800" y="2625458"/>
            <a:ext cx="220065" cy="678825"/>
          </a:xfrm>
          <a:prstGeom prst="straightConnector1">
            <a:avLst/>
          </a:prstGeom>
          <a:solidFill>
            <a:schemeClr val="accent1"/>
          </a:solidFill>
          <a:ln w="22225" cap="flat" cmpd="sng" algn="ctr">
            <a:gradFill>
              <a:gsLst>
                <a:gs pos="0">
                  <a:srgbClr val="3333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round/>
            <a:headEnd type="none" w="med" len="med"/>
            <a:tailEnd type="triangle"/>
          </a:ln>
          <a:effectLst/>
        </p:spPr>
      </p:cxnSp>
      <p:cxnSp>
        <p:nvCxnSpPr>
          <p:cNvPr id="16" name="Straight Arrow Connector 15"/>
          <p:cNvCxnSpPr/>
          <p:nvPr/>
        </p:nvCxnSpPr>
        <p:spPr bwMode="auto">
          <a:xfrm flipH="1" flipV="1">
            <a:off x="8382000" y="2676584"/>
            <a:ext cx="76200" cy="627699"/>
          </a:xfrm>
          <a:prstGeom prst="straightConnector1">
            <a:avLst/>
          </a:prstGeom>
          <a:solidFill>
            <a:schemeClr val="accent1"/>
          </a:solidFill>
          <a:ln w="22225" cap="flat" cmpd="sng" algn="ctr">
            <a:gradFill>
              <a:gsLst>
                <a:gs pos="0">
                  <a:srgbClr val="3333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round/>
            <a:headEnd type="none" w="med" len="med"/>
            <a:tailEnd type="triangle"/>
          </a:ln>
          <a:effectLst/>
        </p:spPr>
      </p:cxnSp>
    </p:spTree>
    <p:extLst>
      <p:ext uri="{BB962C8B-B14F-4D97-AF65-F5344CB8AC3E}">
        <p14:creationId xmlns:p14="http://schemas.microsoft.com/office/powerpoint/2010/main" val="16051158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Box 7171"/>
          <p:cNvSpPr txBox="1"/>
          <p:nvPr/>
        </p:nvSpPr>
        <p:spPr>
          <a:xfrm>
            <a:off x="9899" y="963174"/>
            <a:ext cx="9081548" cy="4185761"/>
          </a:xfrm>
          <a:prstGeom prst="rect">
            <a:avLst/>
          </a:prstGeom>
          <a:solidFill>
            <a:srgbClr val="FFFFFF"/>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ISSUE:  Current, FY-23, Change 2, Standard Item 009-32, Table One, Lines 20 and 22 require three full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coats and two stripe coats of Amercoat 3258 on minesweeper appendages and</a:t>
            </a:r>
            <a:r>
              <a:rPr kumimoji="0" lang="en-US" sz="1400" b="1" i="0" u="none" strike="noStrike" kern="1200" cap="none" spc="0" normalizeH="0" noProof="0" dirty="0" smtClean="0">
                <a:ln>
                  <a:noFill/>
                </a:ln>
                <a:solidFill>
                  <a:srgbClr val="000000"/>
                </a:solidFill>
                <a:effectLst/>
                <a:uLnTx/>
                <a:uFillTx/>
                <a:latin typeface="Arial" pitchFamily="34" charset="0"/>
                <a:ea typeface="+mn-ea"/>
                <a:cs typeface="+mn-cs"/>
              </a:rPr>
              <a:t> on </a:t>
            </a:r>
            <a:endPar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4 Aug 2022, PPG/Ameron confirmed they are </a:t>
            </a:r>
            <a:r>
              <a:rPr kumimoji="0" lang="en-US" sz="1400" b="1" i="0" u="none" strike="noStrike" kern="1200" cap="none" spc="0" normalizeH="0" baseline="0" noProof="0" dirty="0" smtClean="0">
                <a:ln>
                  <a:noFill/>
                </a:ln>
                <a:solidFill>
                  <a:srgbClr val="C00000"/>
                </a:solidFill>
                <a:effectLst/>
                <a:uLnTx/>
                <a:uFillTx/>
                <a:latin typeface="Arial" pitchFamily="34" charset="0"/>
                <a:ea typeface="+mn-ea"/>
                <a:cs typeface="+mn-cs"/>
              </a:rPr>
              <a:t>no longer manufacturing</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a:t>
            </a:r>
            <a:r>
              <a:rPr lang="en-US" sz="1400" dirty="0"/>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Amercoat 3258.</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BACKGROUND:  The Amercoat 3258 requirements were first included in the FY-06, Standard Item 009-32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Table One, Line </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43 for </a:t>
            </a: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“UNDERWATER HULL APPENDAGES ON </a:t>
            </a:r>
            <a:r>
              <a:rPr kumimoji="0" lang="en-US" sz="14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MINESWEEPERS ONLY.</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a:t>
            </a:r>
            <a:endPar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SEA 05P2 knows the change was related to</a:t>
            </a:r>
            <a:r>
              <a:rPr kumimoji="0" lang="en-US" sz="1400" b="1" i="0" u="none" strike="noStrike" kern="1200" cap="none" spc="0" normalizeH="0" noProof="0" dirty="0" smtClean="0">
                <a:ln>
                  <a:noFill/>
                </a:ln>
                <a:solidFill>
                  <a:srgbClr val="000000"/>
                </a:solidFill>
                <a:effectLst/>
                <a:uLnTx/>
                <a:uFillTx/>
                <a:latin typeface="Arial" pitchFamily="34" charset="0"/>
                <a:ea typeface="+mn-ea"/>
                <a:cs typeface="+mn-cs"/>
              </a:rPr>
              <a:t> cathodic protection.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noProof="0" dirty="0" smtClean="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sz="1400" baseline="0" dirty="0"/>
              <a:t>	</a:t>
            </a:r>
            <a:r>
              <a:rPr lang="en-US" sz="1400" dirty="0"/>
              <a:t> </a:t>
            </a:r>
            <a:r>
              <a:rPr lang="en-US" sz="1400" dirty="0" smtClean="0"/>
              <a:t>           -  Requirement from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adhesion study of MIL-DTL-24441 coatings from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different manufacturers showed</a:t>
            </a:r>
            <a:r>
              <a:rPr kumimoji="0" lang="en-US" sz="1400" b="1" i="0" u="none" strike="noStrike" kern="1200" cap="none" spc="0" normalizeH="0" noProof="0" dirty="0" smtClean="0">
                <a:ln>
                  <a:noFill/>
                </a:ln>
                <a:solidFill>
                  <a:srgbClr val="000000"/>
                </a:solidFill>
                <a:effectLst/>
                <a:uLnTx/>
                <a:uFillTx/>
                <a:latin typeface="Arial" pitchFamily="34" charset="0"/>
                <a:ea typeface="+mn-ea"/>
                <a:cs typeface="+mn-cs"/>
              </a:rPr>
              <a:t> maximum adhesion to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inherently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400" dirty="0"/>
              <a:t>	 </a:t>
            </a:r>
            <a:r>
              <a:rPr lang="en-US" sz="1400" dirty="0" smtClean="0"/>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difficult to coat, noble metal surfaces.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  August 2008, NAVSEA Advances Coating Message,</a:t>
            </a:r>
            <a:r>
              <a:rPr kumimoji="0" lang="pl-PL" sz="1400" b="1" i="0" u="none" strike="noStrike" kern="1200" cap="none" spc="0" normalizeH="0" baseline="0" noProof="0" dirty="0" smtClean="0">
                <a:ln>
                  <a:noFill/>
                </a:ln>
                <a:solidFill>
                  <a:srgbClr val="000000"/>
                </a:solidFill>
                <a:effectLst/>
                <a:uLnTx/>
                <a:uFillTx/>
                <a:latin typeface="Arial" pitchFamily="34" charset="0"/>
                <a:ea typeface="+mn-ea"/>
                <a:cs typeface="+mn-cs"/>
              </a:rPr>
              <a:t> </a:t>
            </a:r>
            <a:endPar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cited Amercoat 3258 as being approved for use with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a Preservation Process Instruction, on appendages</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a:t>
            </a:r>
            <a:r>
              <a:rPr kumimoji="0" lang="en-US" sz="1400" b="1" i="0" u="none" strike="noStrike" kern="1200" cap="none" spc="0" normalizeH="0" noProof="0" dirty="0" smtClean="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and propellers, but included the following:</a:t>
            </a:r>
            <a:b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b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Times New Roman" panose="02020603050405020304" pitchFamily="18" charset="0"/>
              </a:rPr>
              <a:t>NOTE: </a:t>
            </a:r>
            <a:r>
              <a:rPr kumimoji="0" lang="en-US" sz="14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Times New Roman" panose="02020603050405020304" pitchFamily="18" charset="0"/>
              </a:rPr>
              <a:t>PRODUCT</a:t>
            </a:r>
            <a:r>
              <a:rPr kumimoji="0" lang="en-US" sz="1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Times New Roman" panose="02020603050405020304" pitchFamily="18" charset="0"/>
              </a:rPr>
              <a:t>AVAILABLE </a:t>
            </a:r>
            <a:r>
              <a:rPr kumimoji="0" lang="en-US" sz="1400" b="1" i="0" u="none" strike="noStrike" kern="1200" cap="none" spc="0" normalizeH="0" baseline="0" noProof="0" dirty="0" smtClean="0">
                <a:ln>
                  <a:noFill/>
                </a:ln>
                <a:solidFill>
                  <a:srgbClr val="000000"/>
                </a:solidFill>
                <a:effectLst/>
                <a:uLnTx/>
                <a:uFillTx/>
                <a:latin typeface="Courier New" panose="02070309020205020404" pitchFamily="49" charset="0"/>
                <a:ea typeface="Times New Roman" panose="02020603050405020304" pitchFamily="18" charset="0"/>
                <a:cs typeface="Times New Roman" panose="02020603050405020304" pitchFamily="18" charset="0"/>
              </a:rPr>
              <a:t>BY SPECIAL ORDER).”</a:t>
            </a:r>
            <a:endPar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endParaRPr>
          </a:p>
        </p:txBody>
      </p:sp>
      <p:sp>
        <p:nvSpPr>
          <p:cNvPr id="35" name="TextBox 34"/>
          <p:cNvSpPr txBox="1"/>
          <p:nvPr/>
        </p:nvSpPr>
        <p:spPr>
          <a:xfrm>
            <a:off x="196680" y="5210491"/>
            <a:ext cx="8799461" cy="523220"/>
          </a:xfrm>
          <a:prstGeom prst="rect">
            <a:avLst/>
          </a:prstGeom>
          <a:solidFill>
            <a:srgbClr val="FFFFFF"/>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400" dirty="0"/>
              <a:t>	 </a:t>
            </a:r>
            <a:r>
              <a:rPr lang="en-US" sz="1400" dirty="0" smtClean="0"/>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Over the past decade, SEA 05P2 has addressed multiple DFS</a:t>
            </a:r>
            <a:r>
              <a:rPr kumimoji="0" lang="en-US" sz="1400" b="1" i="0" u="none" strike="noStrike" kern="1200" cap="none" spc="0" normalizeH="0" noProof="0" dirty="0" smtClean="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that could not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locate Amercoat 3258.</a:t>
            </a: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5" name="TextBox 24"/>
          <p:cNvSpPr txBox="1"/>
          <p:nvPr/>
        </p:nvSpPr>
        <p:spPr>
          <a:xfrm>
            <a:off x="0" y="6315662"/>
            <a:ext cx="9143999"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smtClean="0">
                <a:ln>
                  <a:noFill/>
                </a:ln>
                <a:solidFill>
                  <a:srgbClr val="0000CC"/>
                </a:solidFill>
                <a:effectLst/>
                <a:uLnTx/>
                <a:uFillTx/>
                <a:latin typeface="Arial" pitchFamily="34" charset="0"/>
                <a:ea typeface="+mn-ea"/>
                <a:cs typeface="+mn-cs"/>
              </a:rPr>
              <a:t>Technical </a:t>
            </a:r>
            <a:r>
              <a:rPr kumimoji="0" lang="en-US" sz="1200" b="1" i="0" u="sng" strike="noStrike" kern="1200" cap="none" spc="0" normalizeH="0" baseline="0" noProof="0" dirty="0">
                <a:ln>
                  <a:noFill/>
                </a:ln>
                <a:solidFill>
                  <a:srgbClr val="0000CC"/>
                </a:solidFill>
                <a:effectLst/>
                <a:uLnTx/>
                <a:uFillTx/>
                <a:latin typeface="Arial" pitchFamily="34" charset="0"/>
                <a:ea typeface="+mn-ea"/>
                <a:cs typeface="+mn-cs"/>
              </a:rPr>
              <a:t>A</a:t>
            </a:r>
            <a:r>
              <a:rPr kumimoji="0" lang="en-US" sz="1200" b="1" i="0" u="sng" strike="noStrike" kern="1200" cap="none" spc="0" normalizeH="0" baseline="0" noProof="0" dirty="0" smtClean="0">
                <a:ln>
                  <a:noFill/>
                </a:ln>
                <a:solidFill>
                  <a:srgbClr val="0000CC"/>
                </a:solidFill>
                <a:effectLst/>
                <a:uLnTx/>
                <a:uFillTx/>
                <a:latin typeface="Arial" pitchFamily="34" charset="0"/>
                <a:ea typeface="+mn-ea"/>
                <a:cs typeface="+mn-cs"/>
              </a:rPr>
              <a:t>uthority directed change to FY-24 Standard Item 009-32 to replace Amercoat 3258 with MIL-DTL-24441, Type IV. </a:t>
            </a:r>
            <a:endParaRPr kumimoji="0" lang="en-US" sz="1200" b="1" i="0" u="sng" strike="noStrike" kern="1200" cap="none" spc="0" normalizeH="0" baseline="0" noProof="0" dirty="0">
              <a:ln>
                <a:noFill/>
              </a:ln>
              <a:solidFill>
                <a:srgbClr val="0000CC"/>
              </a:solidFill>
              <a:effectLst/>
              <a:uLnTx/>
              <a:uFillTx/>
              <a:latin typeface="Arial" pitchFamily="34" charset="0"/>
              <a:ea typeface="+mn-ea"/>
              <a:cs typeface="+mn-cs"/>
            </a:endParaRPr>
          </a:p>
        </p:txBody>
      </p:sp>
      <p:sp>
        <p:nvSpPr>
          <p:cNvPr id="13" name="Footer Placeholder 2"/>
          <p:cNvSpPr txBox="1">
            <a:spLocks/>
          </p:cNvSpPr>
          <p:nvPr/>
        </p:nvSpPr>
        <p:spPr bwMode="auto">
          <a:xfrm>
            <a:off x="7531865" y="6592661"/>
            <a:ext cx="2895600" cy="457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50000"/>
              </a:spcBef>
              <a:spcAft>
                <a:spcPct val="0"/>
              </a:spcAft>
              <a:defRPr sz="1200" b="1" kern="1200">
                <a:solidFill>
                  <a:srgbClr val="000000"/>
                </a:solidFill>
                <a:latin typeface="Arial" pitchFamily="34" charset="0"/>
                <a:ea typeface="+mn-ea"/>
                <a:cs typeface="+mn-cs"/>
              </a:defRPr>
            </a:lvl1pPr>
            <a:lvl2pPr marL="742950" indent="-285750" algn="l" rtl="0" eaLnBrk="0" fontAlgn="base" hangingPunct="0">
              <a:spcBef>
                <a:spcPct val="0"/>
              </a:spcBef>
              <a:spcAft>
                <a:spcPct val="0"/>
              </a:spcAft>
              <a:defRPr sz="1200" b="1" kern="1200">
                <a:solidFill>
                  <a:srgbClr val="000000"/>
                </a:solidFill>
                <a:latin typeface="Arial" pitchFamily="34" charset="0"/>
                <a:ea typeface="+mn-ea"/>
                <a:cs typeface="+mn-cs"/>
              </a:defRPr>
            </a:lvl2pPr>
            <a:lvl3pPr marL="1143000" indent="-228600" algn="l" rtl="0" eaLnBrk="0" fontAlgn="base" hangingPunct="0">
              <a:spcBef>
                <a:spcPct val="0"/>
              </a:spcBef>
              <a:spcAft>
                <a:spcPct val="0"/>
              </a:spcAft>
              <a:defRPr sz="1200" b="1" kern="1200">
                <a:solidFill>
                  <a:srgbClr val="000000"/>
                </a:solidFill>
                <a:latin typeface="Arial" pitchFamily="34" charset="0"/>
                <a:ea typeface="+mn-ea"/>
                <a:cs typeface="+mn-cs"/>
              </a:defRPr>
            </a:lvl3pPr>
            <a:lvl4pPr marL="1600200" indent="-228600" algn="l" rtl="0" eaLnBrk="0" fontAlgn="base" hangingPunct="0">
              <a:spcBef>
                <a:spcPct val="0"/>
              </a:spcBef>
              <a:spcAft>
                <a:spcPct val="0"/>
              </a:spcAft>
              <a:defRPr sz="1200" b="1" kern="1200">
                <a:solidFill>
                  <a:srgbClr val="000000"/>
                </a:solidFill>
                <a:latin typeface="Arial" pitchFamily="34" charset="0"/>
                <a:ea typeface="+mn-ea"/>
                <a:cs typeface="+mn-cs"/>
              </a:defRPr>
            </a:lvl4pPr>
            <a:lvl5pPr marL="2057400" indent="-228600" algn="l" rtl="0" eaLnBrk="0" fontAlgn="base" hangingPunct="0">
              <a:spcBef>
                <a:spcPct val="0"/>
              </a:spcBef>
              <a:spcAft>
                <a:spcPct val="0"/>
              </a:spcAft>
              <a:defRPr sz="1200" b="1" kern="1200">
                <a:solidFill>
                  <a:srgbClr val="000000"/>
                </a:solidFill>
                <a:latin typeface="Arial" pitchFamily="34" charset="0"/>
                <a:ea typeface="+mn-ea"/>
                <a:cs typeface="+mn-cs"/>
              </a:defRPr>
            </a:lvl5pPr>
            <a:lvl6pPr marL="25146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6pPr>
            <a:lvl7pPr marL="29718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7pPr>
            <a:lvl8pPr marL="34290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8pPr>
            <a:lvl9pPr marL="38862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fld id="{24E6AE96-1F53-472D-AFEF-62DEE86C37A8}" type="slidenum">
              <a:rPr kumimoji="0" lang="en-US" sz="14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50000"/>
                </a:spcBef>
                <a:spcAft>
                  <a:spcPct val="0"/>
                </a:spcAft>
                <a:buClrTx/>
                <a:buSzTx/>
                <a:buFontTx/>
                <a:buNone/>
                <a:tabLst/>
                <a:defRPr/>
              </a:pPr>
              <a:t>17</a:t>
            </a:fld>
            <a:endParaRPr kumimoji="0" lang="en-US" sz="1400" b="1"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
        <p:nvSpPr>
          <p:cNvPr id="14" name="Title 1"/>
          <p:cNvSpPr>
            <a:spLocks noGrp="1"/>
          </p:cNvSpPr>
          <p:nvPr>
            <p:ph type="title"/>
          </p:nvPr>
        </p:nvSpPr>
        <p:spPr>
          <a:xfrm>
            <a:off x="-80554" y="-212589"/>
            <a:ext cx="9224553" cy="1143000"/>
          </a:xfrm>
        </p:spPr>
        <p:txBody>
          <a:bodyPr>
            <a:normAutofit/>
          </a:bodyPr>
          <a:lstStyle/>
          <a:p>
            <a:r>
              <a:rPr lang="en-US" sz="2000" b="1" dirty="0">
                <a:solidFill>
                  <a:srgbClr val="000000"/>
                </a:solidFill>
                <a:effectLst/>
                <a:latin typeface="Arial" panose="020B0604020202020204" pitchFamily="34" charset="0"/>
                <a:cs typeface="Arial" panose="020B0604020202020204" pitchFamily="34" charset="0"/>
              </a:rPr>
              <a:t>Technical Authority Directed Change to </a:t>
            </a:r>
            <a:r>
              <a:rPr lang="en-US" sz="2000" b="1" dirty="0" smtClean="0">
                <a:solidFill>
                  <a:srgbClr val="000000"/>
                </a:solidFill>
                <a:effectLst/>
                <a:latin typeface="Arial" panose="020B0604020202020204" pitchFamily="34" charset="0"/>
                <a:cs typeface="Arial" panose="020B0604020202020204" pitchFamily="34" charset="0"/>
              </a:rPr>
              <a:t>Table One</a:t>
            </a:r>
            <a:br>
              <a:rPr lang="en-US" sz="2000" b="1" dirty="0" smtClean="0">
                <a:solidFill>
                  <a:srgbClr val="000000"/>
                </a:solidFill>
                <a:effectLst/>
                <a:latin typeface="Arial" panose="020B0604020202020204" pitchFamily="34" charset="0"/>
                <a:cs typeface="Arial" panose="020B0604020202020204" pitchFamily="34" charset="0"/>
              </a:rPr>
            </a:br>
            <a:r>
              <a:rPr lang="en-US" sz="1800" b="1" dirty="0" smtClean="0">
                <a:solidFill>
                  <a:srgbClr val="000000"/>
                </a:solidFill>
                <a:effectLst/>
                <a:latin typeface="Arial" panose="020B0604020202020204" pitchFamily="34" charset="0"/>
                <a:cs typeface="Arial" panose="020B0604020202020204" pitchFamily="34" charset="0"/>
              </a:rPr>
              <a:t>Eliminate Requirement for Amercoat 3258 on Minesweepers</a:t>
            </a:r>
            <a:r>
              <a:rPr lang="en-US" sz="2000" b="1" dirty="0" smtClean="0">
                <a:solidFill>
                  <a:srgbClr val="000000"/>
                </a:solidFill>
                <a:effectLst/>
                <a:latin typeface="Arial" panose="020B0604020202020204" pitchFamily="34" charset="0"/>
                <a:cs typeface="Arial" panose="020B0604020202020204" pitchFamily="34" charset="0"/>
              </a:rPr>
              <a:t/>
            </a:r>
            <a:br>
              <a:rPr lang="en-US" sz="2000" b="1" dirty="0" smtClean="0">
                <a:solidFill>
                  <a:srgbClr val="000000"/>
                </a:solidFill>
                <a:effectLst/>
                <a:latin typeface="Arial" panose="020B0604020202020204" pitchFamily="34" charset="0"/>
                <a:cs typeface="Arial" panose="020B0604020202020204" pitchFamily="34" charset="0"/>
              </a:rPr>
            </a:br>
            <a:endParaRPr lang="en-US" sz="2000" b="1" dirty="0">
              <a:solidFill>
                <a:srgbClr val="000000"/>
              </a:solidFill>
              <a:effectLst/>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6705600" y="3686218"/>
            <a:ext cx="1899827" cy="1347326"/>
          </a:xfrm>
          <a:prstGeom prst="rect">
            <a:avLst/>
          </a:prstGeom>
        </p:spPr>
      </p:pic>
      <p:sp>
        <p:nvSpPr>
          <p:cNvPr id="9" name="TextBox 8"/>
          <p:cNvSpPr txBox="1"/>
          <p:nvPr/>
        </p:nvSpPr>
        <p:spPr>
          <a:xfrm>
            <a:off x="2667000" y="6653554"/>
            <a:ext cx="3153965" cy="196208"/>
          </a:xfrm>
          <a:prstGeom prst="rect">
            <a:avLst/>
          </a:prstGeom>
          <a:noFill/>
        </p:spPr>
        <p:txBody>
          <a:bodyPr wrap="square" rtlCol="0">
            <a:spAutoFit/>
          </a:bodyPr>
          <a:lstStyle/>
          <a:p>
            <a:pPr algn="ctr" defTabSz="457200" eaLnBrk="1" fontAlgn="auto" hangingPunct="1">
              <a:spcBef>
                <a:spcPts val="0"/>
              </a:spcBef>
              <a:spcAft>
                <a:spcPts val="0"/>
              </a:spcAft>
              <a:defRPr/>
            </a:pPr>
            <a:r>
              <a:rPr lang="en-US" sz="675" b="0" dirty="0">
                <a:solidFill>
                  <a:srgbClr val="777777"/>
                </a:solidFill>
                <a:latin typeface="Calibri" panose="020F0502020204030204"/>
              </a:rPr>
              <a:t>Distribution A:  Approved for Public Release</a:t>
            </a:r>
          </a:p>
        </p:txBody>
      </p:sp>
    </p:spTree>
    <p:extLst>
      <p:ext uri="{BB962C8B-B14F-4D97-AF65-F5344CB8AC3E}">
        <p14:creationId xmlns:p14="http://schemas.microsoft.com/office/powerpoint/2010/main" val="40990914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0" y="838078"/>
            <a:ext cx="9143999" cy="3970318"/>
          </a:xfrm>
          <a:prstGeom prst="rect">
            <a:avLst/>
          </a:prstGeom>
          <a:solidFill>
            <a:srgbClr val="FFFFFF"/>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RESULT:  To address multiple DFS that could not locate Amercoat 3258,</a:t>
            </a:r>
            <a:r>
              <a:rPr kumimoji="0" lang="en-US" sz="1400" b="1" i="0" u="none" strike="noStrike" kern="1200" cap="none" spc="0" normalizeH="0" noProof="0" dirty="0" smtClean="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SEA 05P2 implemented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400" dirty="0"/>
              <a:t> </a:t>
            </a:r>
            <a:r>
              <a:rPr lang="en-US" sz="1400" dirty="0" smtClean="0"/>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Technical Authority directed change to FY-24 Standard Item 009-32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Current, FY-23 Change 2 Standard Item 009-32 Table One,</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a:t>
            </a:r>
            <a:r>
              <a:rPr lang="en-US" dirty="0" smtClean="0">
                <a:solidFill>
                  <a:srgbClr val="0000CC"/>
                </a:solidFill>
              </a:rPr>
              <a:t>New</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FY-24, Standard </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Item 009-32 Table One,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a:t>
            </a:r>
            <a:r>
              <a:rPr kumimoji="0" lang="en-US" sz="1200" b="1" i="0" u="sng" strike="noStrike" kern="1200" cap="none" spc="0" normalizeH="0" baseline="0" noProof="0" dirty="0" smtClean="0">
                <a:ln>
                  <a:noFill/>
                </a:ln>
                <a:solidFill>
                  <a:srgbClr val="000000"/>
                </a:solidFill>
                <a:effectLst/>
                <a:uLnTx/>
                <a:uFillTx/>
                <a:latin typeface="Arial" pitchFamily="34" charset="0"/>
                <a:ea typeface="+mn-ea"/>
                <a:cs typeface="+mn-cs"/>
              </a:rPr>
              <a:t>Line 20 and 22, Column B requirement</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a:t>
            </a:r>
            <a:r>
              <a:rPr kumimoji="0" lang="en-US" sz="1200" b="1" i="0" u="sng" strike="noStrike" kern="1200" cap="none" spc="0" normalizeH="0" baseline="0" noProof="0" dirty="0" smtClean="0">
                <a:ln>
                  <a:noFill/>
                </a:ln>
                <a:solidFill>
                  <a:srgbClr val="000000"/>
                </a:solidFill>
                <a:effectLst/>
                <a:uLnTx/>
                <a:uFillTx/>
                <a:latin typeface="Arial" pitchFamily="34" charset="0"/>
                <a:ea typeface="+mn-ea"/>
                <a:cs typeface="+mn-cs"/>
              </a:rPr>
              <a:t>Line </a:t>
            </a:r>
            <a:r>
              <a:rPr kumimoji="0" lang="en-US" sz="1200" b="1" i="0" u="sng" strike="noStrike" kern="1200" cap="none" spc="0" normalizeH="0" baseline="0" noProof="0" dirty="0">
                <a:ln>
                  <a:noFill/>
                </a:ln>
                <a:solidFill>
                  <a:srgbClr val="000000"/>
                </a:solidFill>
                <a:effectLst/>
                <a:uLnTx/>
                <a:uFillTx/>
                <a:latin typeface="Arial" pitchFamily="34" charset="0"/>
                <a:ea typeface="+mn-ea"/>
                <a:cs typeface="+mn-cs"/>
              </a:rPr>
              <a:t>20 and 22, Column B requirement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sng"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	ONE </a:t>
            </a:r>
            <a:r>
              <a:rPr kumimoji="0" lang="en-US" sz="12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FULL COAT </a:t>
            </a:r>
            <a:r>
              <a:rPr kumimoji="0" lang="en-US" sz="12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				ONE </a:t>
            </a:r>
            <a:r>
              <a:rPr kumimoji="0" lang="en-US" sz="12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FULL COAT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	--- </a:t>
            </a:r>
            <a:r>
              <a:rPr kumimoji="0" lang="en-US" sz="12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&amp; --- </a:t>
            </a:r>
            <a:r>
              <a:rPr kumimoji="0" lang="en-US" sz="12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				--- </a:t>
            </a:r>
            <a:r>
              <a:rPr kumimoji="0" lang="en-US" sz="12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&amp; ---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	ONE </a:t>
            </a:r>
            <a:r>
              <a:rPr kumimoji="0" lang="en-US" sz="12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STRIPE COAT </a:t>
            </a:r>
            <a:r>
              <a:rPr kumimoji="0" lang="en-US" sz="12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US" sz="12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ONE </a:t>
            </a:r>
            <a:r>
              <a:rPr kumimoji="0" lang="en-US" sz="12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STRIPE </a:t>
            </a:r>
            <a:r>
              <a:rPr kumimoji="0" lang="en-US" sz="12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COAT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	--- </a:t>
            </a:r>
            <a:r>
              <a:rPr kumimoji="0" lang="en-US" sz="12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&amp; --- </a:t>
            </a:r>
            <a:r>
              <a:rPr kumimoji="0" lang="en-US" sz="12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				--- </a:t>
            </a:r>
            <a:r>
              <a:rPr kumimoji="0" lang="en-US" sz="12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&amp; --- </a:t>
            </a:r>
            <a:endParaRPr kumimoji="0" lang="en-US" sz="12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	ONE FULL COAT 				ONE FULL COAT </a:t>
            </a:r>
            <a:endParaRPr kumimoji="0" lang="en-US" sz="12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	--- </a:t>
            </a:r>
            <a:r>
              <a:rPr kumimoji="0" lang="en-US" sz="12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&amp; --- </a:t>
            </a:r>
            <a:r>
              <a:rPr kumimoji="0" lang="en-US" sz="12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				--- </a:t>
            </a:r>
            <a:r>
              <a:rPr kumimoji="0" lang="en-US" sz="12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&amp; </a:t>
            </a:r>
            <a:r>
              <a:rPr kumimoji="0" lang="en-US" sz="12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			</a:t>
            </a:r>
            <a:endParaRPr kumimoji="0" lang="en-US" sz="12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	ONE STRIPE COAT 				ONE STRIPE COAT </a:t>
            </a:r>
            <a:endParaRPr kumimoji="0" lang="en-US" sz="12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	--- </a:t>
            </a:r>
            <a:r>
              <a:rPr kumimoji="0" lang="en-US" sz="12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&amp; --- </a:t>
            </a:r>
            <a:r>
              <a:rPr kumimoji="0" lang="en-US" sz="12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				--- </a:t>
            </a:r>
            <a:r>
              <a:rPr kumimoji="0" lang="en-US" sz="12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&amp; ---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	ONE </a:t>
            </a:r>
            <a:r>
              <a:rPr kumimoji="0" lang="en-US" sz="12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FULL COAT AMERCOAT 3258 DARK GRAY, </a:t>
            </a:r>
            <a:r>
              <a:rPr kumimoji="0" lang="en-US" sz="12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		ONE </a:t>
            </a:r>
            <a:r>
              <a:rPr kumimoji="0" lang="en-US" sz="12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FULL COAT </a:t>
            </a:r>
            <a:r>
              <a:rPr kumimoji="0" lang="en-US" sz="12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MIL-DTL-24441, TYPE IV</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3 - 5 MILS/COAT </a:t>
            </a:r>
            <a:r>
              <a:rPr kumimoji="0" lang="en-US" sz="12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				3 </a:t>
            </a:r>
            <a:r>
              <a:rPr kumimoji="0" lang="en-US" sz="12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- 5</a:t>
            </a:r>
            <a:r>
              <a:rPr kumimoji="0" lang="en-US" sz="12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US" sz="12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MILS/COAT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	SEE </a:t>
            </a:r>
            <a:r>
              <a:rPr kumimoji="0" lang="en-US" sz="12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NOTE (40) </a:t>
            </a:r>
            <a:r>
              <a:rPr kumimoji="0" lang="en-US" sz="1200" b="1" i="0" u="none" strike="noStrike" kern="1200" cap="none" spc="0" normalizeH="0" baseline="0" noProof="0" dirty="0" smtClean="0">
                <a:ln>
                  <a:noFill/>
                </a:ln>
                <a:solidFill>
                  <a:srgbClr val="000000"/>
                </a:solidFill>
                <a:effectLst/>
                <a:uLnTx/>
                <a:uFillTx/>
                <a:latin typeface="Courier New" panose="02070309020205020404" pitchFamily="49" charset="0"/>
                <a:ea typeface="+mn-ea"/>
                <a:cs typeface="Courier New" panose="02070309020205020404" pitchFamily="49" charset="0"/>
              </a:rPr>
              <a:t>				SEE </a:t>
            </a:r>
            <a:r>
              <a:rPr kumimoji="0" lang="en-US" sz="12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NOTE (40)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5" name="TextBox 24"/>
          <p:cNvSpPr txBox="1"/>
          <p:nvPr/>
        </p:nvSpPr>
        <p:spPr>
          <a:xfrm>
            <a:off x="0" y="6315662"/>
            <a:ext cx="9143999"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smtClean="0">
                <a:ln>
                  <a:noFill/>
                </a:ln>
                <a:solidFill>
                  <a:srgbClr val="0000CC"/>
                </a:solidFill>
                <a:effectLst/>
                <a:uLnTx/>
                <a:uFillTx/>
                <a:latin typeface="Arial" pitchFamily="34" charset="0"/>
                <a:ea typeface="+mn-ea"/>
                <a:cs typeface="+mn-cs"/>
              </a:rPr>
              <a:t>Technical </a:t>
            </a:r>
            <a:r>
              <a:rPr kumimoji="0" lang="en-US" sz="1200" b="1" i="0" u="sng" strike="noStrike" kern="1200" cap="none" spc="0" normalizeH="0" baseline="0" noProof="0" dirty="0">
                <a:ln>
                  <a:noFill/>
                </a:ln>
                <a:solidFill>
                  <a:srgbClr val="0000CC"/>
                </a:solidFill>
                <a:effectLst/>
                <a:uLnTx/>
                <a:uFillTx/>
                <a:latin typeface="Arial" pitchFamily="34" charset="0"/>
                <a:ea typeface="+mn-ea"/>
                <a:cs typeface="+mn-cs"/>
              </a:rPr>
              <a:t>A</a:t>
            </a:r>
            <a:r>
              <a:rPr kumimoji="0" lang="en-US" sz="1200" b="1" i="0" u="sng" strike="noStrike" kern="1200" cap="none" spc="0" normalizeH="0" baseline="0" noProof="0" dirty="0" smtClean="0">
                <a:ln>
                  <a:noFill/>
                </a:ln>
                <a:solidFill>
                  <a:srgbClr val="0000CC"/>
                </a:solidFill>
                <a:effectLst/>
                <a:uLnTx/>
                <a:uFillTx/>
                <a:latin typeface="Arial" pitchFamily="34" charset="0"/>
                <a:ea typeface="+mn-ea"/>
                <a:cs typeface="+mn-cs"/>
              </a:rPr>
              <a:t>uthority directed change to FY-24 Standard Item 009-32 to replace Amercoat 3258 with MIL-DTL-24441, Type IV. </a:t>
            </a:r>
            <a:endParaRPr kumimoji="0" lang="en-US" sz="1200" b="1" i="0" u="sng" strike="noStrike" kern="1200" cap="none" spc="0" normalizeH="0" baseline="0" noProof="0" dirty="0">
              <a:ln>
                <a:noFill/>
              </a:ln>
              <a:solidFill>
                <a:srgbClr val="0000CC"/>
              </a:solidFill>
              <a:effectLst/>
              <a:uLnTx/>
              <a:uFillTx/>
              <a:latin typeface="Arial" pitchFamily="34" charset="0"/>
              <a:ea typeface="+mn-ea"/>
              <a:cs typeface="+mn-cs"/>
            </a:endParaRPr>
          </a:p>
        </p:txBody>
      </p:sp>
      <p:sp>
        <p:nvSpPr>
          <p:cNvPr id="13" name="Footer Placeholder 2"/>
          <p:cNvSpPr txBox="1">
            <a:spLocks/>
          </p:cNvSpPr>
          <p:nvPr/>
        </p:nvSpPr>
        <p:spPr bwMode="auto">
          <a:xfrm>
            <a:off x="7531865" y="6592661"/>
            <a:ext cx="2895600" cy="457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50000"/>
              </a:spcBef>
              <a:spcAft>
                <a:spcPct val="0"/>
              </a:spcAft>
              <a:defRPr sz="1200" b="1" kern="1200">
                <a:solidFill>
                  <a:srgbClr val="000000"/>
                </a:solidFill>
                <a:latin typeface="Arial" pitchFamily="34" charset="0"/>
                <a:ea typeface="+mn-ea"/>
                <a:cs typeface="+mn-cs"/>
              </a:defRPr>
            </a:lvl1pPr>
            <a:lvl2pPr marL="742950" indent="-285750" algn="l" rtl="0" eaLnBrk="0" fontAlgn="base" hangingPunct="0">
              <a:spcBef>
                <a:spcPct val="0"/>
              </a:spcBef>
              <a:spcAft>
                <a:spcPct val="0"/>
              </a:spcAft>
              <a:defRPr sz="1200" b="1" kern="1200">
                <a:solidFill>
                  <a:srgbClr val="000000"/>
                </a:solidFill>
                <a:latin typeface="Arial" pitchFamily="34" charset="0"/>
                <a:ea typeface="+mn-ea"/>
                <a:cs typeface="+mn-cs"/>
              </a:defRPr>
            </a:lvl2pPr>
            <a:lvl3pPr marL="1143000" indent="-228600" algn="l" rtl="0" eaLnBrk="0" fontAlgn="base" hangingPunct="0">
              <a:spcBef>
                <a:spcPct val="0"/>
              </a:spcBef>
              <a:spcAft>
                <a:spcPct val="0"/>
              </a:spcAft>
              <a:defRPr sz="1200" b="1" kern="1200">
                <a:solidFill>
                  <a:srgbClr val="000000"/>
                </a:solidFill>
                <a:latin typeface="Arial" pitchFamily="34" charset="0"/>
                <a:ea typeface="+mn-ea"/>
                <a:cs typeface="+mn-cs"/>
              </a:defRPr>
            </a:lvl3pPr>
            <a:lvl4pPr marL="1600200" indent="-228600" algn="l" rtl="0" eaLnBrk="0" fontAlgn="base" hangingPunct="0">
              <a:spcBef>
                <a:spcPct val="0"/>
              </a:spcBef>
              <a:spcAft>
                <a:spcPct val="0"/>
              </a:spcAft>
              <a:defRPr sz="1200" b="1" kern="1200">
                <a:solidFill>
                  <a:srgbClr val="000000"/>
                </a:solidFill>
                <a:latin typeface="Arial" pitchFamily="34" charset="0"/>
                <a:ea typeface="+mn-ea"/>
                <a:cs typeface="+mn-cs"/>
              </a:defRPr>
            </a:lvl4pPr>
            <a:lvl5pPr marL="2057400" indent="-228600" algn="l" rtl="0" eaLnBrk="0" fontAlgn="base" hangingPunct="0">
              <a:spcBef>
                <a:spcPct val="0"/>
              </a:spcBef>
              <a:spcAft>
                <a:spcPct val="0"/>
              </a:spcAft>
              <a:defRPr sz="1200" b="1" kern="1200">
                <a:solidFill>
                  <a:srgbClr val="000000"/>
                </a:solidFill>
                <a:latin typeface="Arial" pitchFamily="34" charset="0"/>
                <a:ea typeface="+mn-ea"/>
                <a:cs typeface="+mn-cs"/>
              </a:defRPr>
            </a:lvl5pPr>
            <a:lvl6pPr marL="25146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6pPr>
            <a:lvl7pPr marL="29718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7pPr>
            <a:lvl8pPr marL="34290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8pPr>
            <a:lvl9pPr marL="38862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fld id="{24E6AE96-1F53-472D-AFEF-62DEE86C37A8}" type="slidenum">
              <a:rPr kumimoji="0" lang="en-US" sz="14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50000"/>
                </a:spcBef>
                <a:spcAft>
                  <a:spcPct val="0"/>
                </a:spcAft>
                <a:buClrTx/>
                <a:buSzTx/>
                <a:buFontTx/>
                <a:buNone/>
                <a:tabLst/>
                <a:defRPr/>
              </a:pPr>
              <a:t>18</a:t>
            </a:fld>
            <a:endParaRPr kumimoji="0" lang="en-US" sz="1400" b="1"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
        <p:nvSpPr>
          <p:cNvPr id="14" name="Title 1"/>
          <p:cNvSpPr>
            <a:spLocks noGrp="1"/>
          </p:cNvSpPr>
          <p:nvPr>
            <p:ph type="title"/>
          </p:nvPr>
        </p:nvSpPr>
        <p:spPr>
          <a:xfrm>
            <a:off x="-80554" y="-212589"/>
            <a:ext cx="9224553" cy="1143000"/>
          </a:xfrm>
        </p:spPr>
        <p:txBody>
          <a:bodyPr>
            <a:normAutofit/>
          </a:bodyPr>
          <a:lstStyle/>
          <a:p>
            <a:r>
              <a:rPr lang="en-US" sz="1800" b="1" dirty="0">
                <a:solidFill>
                  <a:srgbClr val="000000"/>
                </a:solidFill>
                <a:effectLst/>
                <a:latin typeface="Arial" panose="020B0604020202020204" pitchFamily="34" charset="0"/>
                <a:cs typeface="Arial" panose="020B0604020202020204" pitchFamily="34" charset="0"/>
              </a:rPr>
              <a:t>Technical Authority Directed Change to </a:t>
            </a:r>
            <a:r>
              <a:rPr lang="en-US" sz="1800" b="1" dirty="0" smtClean="0">
                <a:solidFill>
                  <a:srgbClr val="000000"/>
                </a:solidFill>
                <a:effectLst/>
                <a:latin typeface="Arial" panose="020B0604020202020204" pitchFamily="34" charset="0"/>
                <a:cs typeface="Arial" panose="020B0604020202020204" pitchFamily="34" charset="0"/>
              </a:rPr>
              <a:t>Table One</a:t>
            </a:r>
            <a:r>
              <a:rPr lang="en-US" sz="2000" b="1" dirty="0" smtClean="0">
                <a:solidFill>
                  <a:srgbClr val="000000"/>
                </a:solidFill>
                <a:effectLst/>
                <a:latin typeface="Arial" panose="020B0604020202020204" pitchFamily="34" charset="0"/>
                <a:cs typeface="Arial" panose="020B0604020202020204" pitchFamily="34" charset="0"/>
              </a:rPr>
              <a:t/>
            </a:r>
            <a:br>
              <a:rPr lang="en-US" sz="2000" b="1" dirty="0" smtClean="0">
                <a:solidFill>
                  <a:srgbClr val="000000"/>
                </a:solidFill>
                <a:effectLst/>
                <a:latin typeface="Arial" panose="020B0604020202020204" pitchFamily="34" charset="0"/>
                <a:cs typeface="Arial" panose="020B0604020202020204" pitchFamily="34" charset="0"/>
              </a:rPr>
            </a:br>
            <a:r>
              <a:rPr lang="en-US" sz="1800" b="1" dirty="0" smtClean="0">
                <a:solidFill>
                  <a:srgbClr val="000000"/>
                </a:solidFill>
                <a:effectLst/>
                <a:latin typeface="Arial" panose="020B0604020202020204" pitchFamily="34" charset="0"/>
                <a:cs typeface="Arial" panose="020B0604020202020204" pitchFamily="34" charset="0"/>
              </a:rPr>
              <a:t>Eliminate Requirement for Amercoat 3258 on Minesweepers</a:t>
            </a:r>
            <a:r>
              <a:rPr lang="en-US" sz="2000" b="1" dirty="0" smtClean="0">
                <a:solidFill>
                  <a:srgbClr val="000000"/>
                </a:solidFill>
                <a:effectLst/>
                <a:latin typeface="Arial" panose="020B0604020202020204" pitchFamily="34" charset="0"/>
                <a:cs typeface="Arial" panose="020B0604020202020204" pitchFamily="34" charset="0"/>
              </a:rPr>
              <a:t/>
            </a:r>
            <a:br>
              <a:rPr lang="en-US" sz="2000" b="1" dirty="0" smtClean="0">
                <a:solidFill>
                  <a:srgbClr val="000000"/>
                </a:solidFill>
                <a:effectLst/>
                <a:latin typeface="Arial" panose="020B0604020202020204" pitchFamily="34" charset="0"/>
                <a:cs typeface="Arial" panose="020B0604020202020204" pitchFamily="34" charset="0"/>
              </a:rPr>
            </a:br>
            <a:endParaRPr lang="en-US" sz="2000" b="1" dirty="0">
              <a:solidFill>
                <a:srgbClr val="000000"/>
              </a:solidFill>
              <a:effectLst/>
              <a:latin typeface="Arial" panose="020B0604020202020204" pitchFamily="34" charset="0"/>
              <a:cs typeface="Arial" panose="020B0604020202020204" pitchFamily="34" charset="0"/>
            </a:endParaRPr>
          </a:p>
        </p:txBody>
      </p:sp>
      <p:sp>
        <p:nvSpPr>
          <p:cNvPr id="9" name="TextBox 8"/>
          <p:cNvSpPr txBox="1"/>
          <p:nvPr/>
        </p:nvSpPr>
        <p:spPr>
          <a:xfrm>
            <a:off x="0" y="4931086"/>
            <a:ext cx="9143999" cy="1169551"/>
          </a:xfrm>
          <a:prstGeom prst="rect">
            <a:avLst/>
          </a:prstGeom>
          <a:solidFill>
            <a:srgbClr val="FFFFFF"/>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400" dirty="0" smtClean="0"/>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  To date, SEA 05P2 has had no reports of inadequate adhesion of MIL-DTL-24441, Type IV to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400" dirty="0"/>
              <a:t> </a:t>
            </a:r>
            <a:r>
              <a:rPr lang="en-US" sz="1400" dirty="0" smtClean="0"/>
              <a:t>       appendages.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sz="1400" noProof="0" dirty="0"/>
              <a:t> </a:t>
            </a:r>
            <a:r>
              <a:rPr lang="en-US" sz="1400" noProof="0" dirty="0" smtClean="0"/>
              <a:t>   -  Reduces administrative costs.</a:t>
            </a:r>
            <a:endPar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endParaRPr>
          </a:p>
        </p:txBody>
      </p:sp>
      <p:sp>
        <p:nvSpPr>
          <p:cNvPr id="8" name="TextBox 7"/>
          <p:cNvSpPr txBox="1"/>
          <p:nvPr/>
        </p:nvSpPr>
        <p:spPr>
          <a:xfrm>
            <a:off x="2438400" y="6653554"/>
            <a:ext cx="3153965" cy="196208"/>
          </a:xfrm>
          <a:prstGeom prst="rect">
            <a:avLst/>
          </a:prstGeom>
          <a:noFill/>
        </p:spPr>
        <p:txBody>
          <a:bodyPr wrap="square" rtlCol="0">
            <a:spAutoFit/>
          </a:bodyPr>
          <a:lstStyle/>
          <a:p>
            <a:pPr algn="ctr" defTabSz="457200" eaLnBrk="1" fontAlgn="auto" hangingPunct="1">
              <a:spcBef>
                <a:spcPts val="0"/>
              </a:spcBef>
              <a:spcAft>
                <a:spcPts val="0"/>
              </a:spcAft>
              <a:defRPr/>
            </a:pPr>
            <a:r>
              <a:rPr lang="en-US" sz="675" b="0" dirty="0">
                <a:solidFill>
                  <a:srgbClr val="777777"/>
                </a:solidFill>
                <a:latin typeface="Calibri" panose="020F0502020204030204"/>
              </a:rPr>
              <a:t>Distribution A:  Approved for Public Release</a:t>
            </a:r>
          </a:p>
        </p:txBody>
      </p:sp>
    </p:spTree>
    <p:extLst>
      <p:ext uri="{BB962C8B-B14F-4D97-AF65-F5344CB8AC3E}">
        <p14:creationId xmlns:p14="http://schemas.microsoft.com/office/powerpoint/2010/main" val="246923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F:\Nimitz5.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481146" y="4403772"/>
            <a:ext cx="1905000" cy="1708150"/>
          </a:xfrm>
          <a:prstGeom prst="rect">
            <a:avLst/>
          </a:prstGeom>
          <a:noFill/>
          <a:ln w="9525">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20482" name="Footer Placeholder 2"/>
          <p:cNvSpPr>
            <a:spLocks noGrp="1"/>
          </p:cNvSpPr>
          <p:nvPr>
            <p:ph type="ftr" sz="quarter" idx="11"/>
          </p:nvPr>
        </p:nvSpPr>
        <p:spPr>
          <a:xfrm>
            <a:off x="7467600" y="64770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rgbClr val="000000"/>
                </a:solidFill>
                <a:latin typeface="Arial" pitchFamily="34" charset="0"/>
              </a:defRPr>
            </a:lvl1pPr>
            <a:lvl2pPr marL="742950" indent="-285750">
              <a:defRPr sz="1200" b="1">
                <a:solidFill>
                  <a:srgbClr val="000000"/>
                </a:solidFill>
                <a:latin typeface="Arial" pitchFamily="34" charset="0"/>
              </a:defRPr>
            </a:lvl2pPr>
            <a:lvl3pPr marL="1143000" indent="-228600">
              <a:defRPr sz="1200" b="1">
                <a:solidFill>
                  <a:srgbClr val="000000"/>
                </a:solidFill>
                <a:latin typeface="Arial" pitchFamily="34" charset="0"/>
              </a:defRPr>
            </a:lvl3pPr>
            <a:lvl4pPr marL="1600200" indent="-228600">
              <a:defRPr sz="1200" b="1">
                <a:solidFill>
                  <a:srgbClr val="000000"/>
                </a:solidFill>
                <a:latin typeface="Arial" pitchFamily="34" charset="0"/>
              </a:defRPr>
            </a:lvl4pPr>
            <a:lvl5pPr marL="2057400" indent="-228600">
              <a:defRPr sz="1200" b="1">
                <a:solidFill>
                  <a:srgbClr val="000000"/>
                </a:solidFill>
                <a:latin typeface="Arial" pitchFamily="34" charset="0"/>
              </a:defRPr>
            </a:lvl5pPr>
            <a:lvl6pPr marL="2514600" indent="-228600" eaLnBrk="0" fontAlgn="base" hangingPunct="0">
              <a:spcBef>
                <a:spcPct val="0"/>
              </a:spcBef>
              <a:spcAft>
                <a:spcPct val="0"/>
              </a:spcAft>
              <a:defRPr sz="1200" b="1">
                <a:solidFill>
                  <a:srgbClr val="000000"/>
                </a:solidFill>
                <a:latin typeface="Arial" pitchFamily="34" charset="0"/>
              </a:defRPr>
            </a:lvl6pPr>
            <a:lvl7pPr marL="2971800" indent="-228600" eaLnBrk="0" fontAlgn="base" hangingPunct="0">
              <a:spcBef>
                <a:spcPct val="0"/>
              </a:spcBef>
              <a:spcAft>
                <a:spcPct val="0"/>
              </a:spcAft>
              <a:defRPr sz="1200" b="1">
                <a:solidFill>
                  <a:srgbClr val="000000"/>
                </a:solidFill>
                <a:latin typeface="Arial" pitchFamily="34" charset="0"/>
              </a:defRPr>
            </a:lvl7pPr>
            <a:lvl8pPr marL="3429000" indent="-228600" eaLnBrk="0" fontAlgn="base" hangingPunct="0">
              <a:spcBef>
                <a:spcPct val="0"/>
              </a:spcBef>
              <a:spcAft>
                <a:spcPct val="0"/>
              </a:spcAft>
              <a:defRPr sz="1200" b="1">
                <a:solidFill>
                  <a:srgbClr val="000000"/>
                </a:solidFill>
                <a:latin typeface="Arial" pitchFamily="34" charset="0"/>
              </a:defRPr>
            </a:lvl8pPr>
            <a:lvl9pPr marL="3886200" indent="-228600" eaLnBrk="0" fontAlgn="base" hangingPunct="0">
              <a:spcBef>
                <a:spcPct val="0"/>
              </a:spcBef>
              <a:spcAft>
                <a:spcPct val="0"/>
              </a:spcAft>
              <a:defRPr sz="1200" b="1">
                <a:solidFill>
                  <a:srgbClr val="000000"/>
                </a:solidFill>
                <a:latin typeface="Arial"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fld id="{0937C1DD-B5A7-4C3F-81B2-DD1BED234499}" type="slidenum">
              <a:rPr kumimoji="0" lang="en-US" sz="14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50000"/>
                </a:spcBef>
                <a:spcAft>
                  <a:spcPct val="0"/>
                </a:spcAft>
                <a:buClrTx/>
                <a:buSzTx/>
                <a:buFontTx/>
                <a:buNone/>
                <a:tabLst/>
                <a:defRPr/>
              </a:pPr>
              <a:t>19</a:t>
            </a:fld>
            <a:endParaRPr kumimoji="0" lang="en-US" sz="1400" b="1"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
        <p:nvSpPr>
          <p:cNvPr id="20483" name="Rectangle 2"/>
          <p:cNvSpPr>
            <a:spLocks noChangeArrowheads="1"/>
          </p:cNvSpPr>
          <p:nvPr/>
        </p:nvSpPr>
        <p:spPr bwMode="auto">
          <a:xfrm>
            <a:off x="609600" y="2514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0488" tIns="44450" rIns="90488" bIns="4445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
            </a:r>
            <a:b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br>
            <a:endParaRPr kumimoji="1" lang="en-US" sz="2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4" name="TextBox 3"/>
          <p:cNvSpPr txBox="1"/>
          <p:nvPr/>
        </p:nvSpPr>
        <p:spPr>
          <a:xfrm>
            <a:off x="495300" y="-21829"/>
            <a:ext cx="8001000"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Arial" pitchFamily="34" charset="0"/>
                <a:ea typeface="+mn-ea"/>
                <a:cs typeface="+mn-cs"/>
              </a:rPr>
              <a:t>New MIL-PRF-32704 Specification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Arial" pitchFamily="34" charset="0"/>
                <a:ea typeface="+mn-ea"/>
                <a:cs typeface="+mn-cs"/>
              </a:rPr>
              <a:t>Consolidates Requirements for Solid Decking</a:t>
            </a:r>
          </a:p>
        </p:txBody>
      </p:sp>
      <p:sp>
        <p:nvSpPr>
          <p:cNvPr id="5" name="TextBox 4"/>
          <p:cNvSpPr txBox="1"/>
          <p:nvPr/>
        </p:nvSpPr>
        <p:spPr>
          <a:xfrm>
            <a:off x="136134" y="846753"/>
            <a:ext cx="9160266" cy="1600438"/>
          </a:xfrm>
          <a:prstGeom prst="rect">
            <a:avLst/>
          </a:prstGeom>
          <a:solidFill>
            <a:srgbClr val="FFFFFF"/>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ISSUE:  </a:t>
            </a:r>
            <a:r>
              <a:rPr kumimoji="0" lang="en-US" b="1" i="0" u="none" strike="noStrike" kern="1200" cap="none" spc="0" normalizeH="0" baseline="0" noProof="0" dirty="0" smtClean="0">
                <a:ln>
                  <a:noFill/>
                </a:ln>
                <a:solidFill>
                  <a:srgbClr val="000000"/>
                </a:solidFill>
                <a:effectLst/>
                <a:uLnTx/>
                <a:uFillTx/>
              </a:rPr>
              <a:t>23</a:t>
            </a:r>
            <a:r>
              <a:rPr kumimoji="0" lang="en-US" b="1" i="0" u="none" strike="noStrike" kern="1200" cap="none" spc="0" normalizeH="0" noProof="0" dirty="0" smtClean="0">
                <a:ln>
                  <a:noFill/>
                </a:ln>
                <a:solidFill>
                  <a:srgbClr val="000000"/>
                </a:solidFill>
                <a:effectLst/>
                <a:uLnTx/>
                <a:uFillTx/>
              </a:rPr>
              <a:t> Aug</a:t>
            </a:r>
            <a:r>
              <a:rPr kumimoji="0" lang="en-US" b="1" i="0" u="none" strike="noStrike" kern="1200" cap="none" spc="0" normalizeH="0" baseline="0" noProof="0" dirty="0" smtClean="0">
                <a:ln>
                  <a:noFill/>
                </a:ln>
                <a:solidFill>
                  <a:srgbClr val="000000"/>
                </a:solidFill>
                <a:effectLst/>
                <a:uLnTx/>
                <a:uFillTx/>
              </a:rPr>
              <a:t> 2022, released amendment</a:t>
            </a:r>
            <a:r>
              <a:rPr kumimoji="0" lang="en-US" b="1" i="0" u="none" strike="noStrike" kern="1200" cap="none" spc="0" normalizeH="0" noProof="0" dirty="0" smtClean="0">
                <a:ln>
                  <a:noFill/>
                </a:ln>
                <a:solidFill>
                  <a:srgbClr val="000000"/>
                </a:solidFill>
                <a:effectLst/>
                <a:uLnTx/>
                <a:uFillTx/>
              </a:rPr>
              <a:t> to</a:t>
            </a:r>
            <a:r>
              <a:rPr kumimoji="0" lang="en-US" b="1" i="0" u="none" strike="noStrike" kern="1200" cap="none" spc="0" normalizeH="0" baseline="0" noProof="0" dirty="0" smtClean="0">
                <a:ln>
                  <a:noFill/>
                </a:ln>
                <a:solidFill>
                  <a:srgbClr val="000000"/>
                </a:solidFill>
                <a:effectLst/>
                <a:uLnTx/>
                <a:uFillTx/>
              </a:rPr>
              <a:t> published MIL-PRF-32704</a:t>
            </a:r>
            <a:r>
              <a:rPr kumimoji="0" lang="en-US" b="1" i="0" u="none" strike="noStrike" kern="1200" cap="none" spc="0" normalizeH="0" baseline="0" noProof="0" dirty="0">
                <a:ln>
                  <a:noFill/>
                </a:ln>
                <a:solidFill>
                  <a:srgbClr val="000000"/>
                </a:solidFill>
                <a:effectLst/>
                <a:uLnTx/>
                <a:uFillTx/>
              </a:rPr>
              <a:t>, </a:t>
            </a:r>
            <a:r>
              <a:rPr lang="en-US" noProof="0" dirty="0" smtClean="0"/>
              <a:t>“</a:t>
            </a:r>
            <a:r>
              <a:rPr kumimoji="0" lang="en-US" b="1" i="0" u="none" strike="noStrike" kern="1200" cap="none" spc="0" normalizeH="0" baseline="0" noProof="0" dirty="0" smtClean="0">
                <a:ln>
                  <a:noFill/>
                </a:ln>
                <a:solidFill>
                  <a:srgbClr val="000000"/>
                </a:solidFill>
                <a:effectLst/>
                <a:uLnTx/>
                <a:uFillTx/>
                <a:latin typeface="Courier New" panose="02070309020205020404" pitchFamily="49" charset="0"/>
                <a:cs typeface="Courier New" panose="02070309020205020404" pitchFamily="49" charset="0"/>
              </a:rPr>
              <a:t>DECK </a:t>
            </a:r>
            <a:r>
              <a:rPr kumimoji="0" lang="en-US" b="1" i="0" u="none" strike="noStrike" kern="1200" cap="none" spc="0" normalizeH="0" baseline="0" noProof="0" dirty="0">
                <a:ln>
                  <a:noFill/>
                </a:ln>
                <a:solidFill>
                  <a:srgbClr val="000000"/>
                </a:solidFill>
                <a:effectLst/>
                <a:uLnTx/>
                <a:uFillTx/>
                <a:latin typeface="Courier New" panose="02070309020205020404" pitchFamily="49" charset="0"/>
                <a:cs typeface="Courier New" panose="02070309020205020404" pitchFamily="49" charset="0"/>
              </a:rPr>
              <a:t>COVERING MATERIALS, TILE </a:t>
            </a:r>
            <a:endParaRPr kumimoji="0" lang="en-US" b="1" i="0" u="none" strike="noStrike" kern="1200" cap="none" spc="0" normalizeH="0" baseline="0" noProof="0" dirty="0" smtClean="0">
              <a:ln>
                <a:noFill/>
              </a:ln>
              <a:solidFill>
                <a:srgbClr val="000000"/>
              </a:solidFill>
              <a:effectLst/>
              <a:uLnTx/>
              <a:uFillTx/>
              <a:latin typeface="Courier New" panose="02070309020205020404" pitchFamily="49"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latin typeface="Courier New" panose="02070309020205020404" pitchFamily="49" charset="0"/>
                <a:cs typeface="Courier New" panose="02070309020205020404" pitchFamily="49" charset="0"/>
              </a:rPr>
              <a:t> </a:t>
            </a:r>
            <a:r>
              <a:rPr lang="en-US" dirty="0" smtClean="0">
                <a:latin typeface="Courier New" panose="02070309020205020404" pitchFamily="49" charset="0"/>
                <a:cs typeface="Courier New" panose="02070309020205020404" pitchFamily="49" charset="0"/>
              </a:rPr>
              <a:t>                  </a:t>
            </a:r>
            <a:r>
              <a:rPr kumimoji="0" lang="en-US" b="1" i="0" u="none" strike="noStrike" kern="1200" cap="none" spc="0" normalizeH="0" baseline="0" noProof="0" dirty="0" smtClean="0">
                <a:ln>
                  <a:noFill/>
                </a:ln>
                <a:solidFill>
                  <a:srgbClr val="000000"/>
                </a:solidFill>
                <a:effectLst/>
                <a:uLnTx/>
                <a:uFillTx/>
                <a:latin typeface="Courier New" panose="02070309020205020404" pitchFamily="49" charset="0"/>
                <a:cs typeface="Courier New" panose="02070309020205020404" pitchFamily="49" charset="0"/>
              </a:rPr>
              <a:t>AND SHEET</a:t>
            </a:r>
            <a:r>
              <a:rPr kumimoji="0" lang="en-US" b="1" i="0" u="none" strike="noStrike" kern="1200" cap="none" spc="0" normalizeH="0" noProof="0" dirty="0" smtClean="0">
                <a:ln>
                  <a:noFill/>
                </a:ln>
                <a:solidFill>
                  <a:srgbClr val="000000"/>
                </a:solidFill>
                <a:effectLst/>
                <a:uLnTx/>
                <a:uFillTx/>
                <a:latin typeface="Courier New" panose="02070309020205020404" pitchFamily="49" charset="0"/>
                <a:cs typeface="Courier New" panose="02070309020205020404" pitchFamily="49" charset="0"/>
              </a:rPr>
              <a:t> </a:t>
            </a:r>
            <a:r>
              <a:rPr kumimoji="0" lang="en-US" b="1" i="0" u="none" strike="noStrike" kern="1200" cap="none" spc="0" normalizeH="0" baseline="0" noProof="0" dirty="0" smtClean="0">
                <a:ln>
                  <a:noFill/>
                </a:ln>
                <a:solidFill>
                  <a:srgbClr val="000000"/>
                </a:solidFill>
                <a:effectLst/>
                <a:uLnTx/>
                <a:uFillTx/>
                <a:latin typeface="Courier New" panose="02070309020205020404" pitchFamily="49" charset="0"/>
                <a:cs typeface="Courier New" panose="02070309020205020404" pitchFamily="49" charset="0"/>
              </a:rPr>
              <a:t>FLOORING</a:t>
            </a:r>
            <a:r>
              <a:rPr kumimoji="0" lang="en-US" b="1" i="0" u="none" strike="noStrike" kern="1200" cap="none" spc="0" normalizeH="0" baseline="0" noProof="0" dirty="0" smtClean="0">
                <a:ln>
                  <a:noFill/>
                </a:ln>
                <a:solidFill>
                  <a:srgbClr val="000000"/>
                </a:solidFill>
                <a:effectLst/>
                <a:uLnTx/>
                <a:uFillTx/>
              </a:rPr>
              <a:t>,” that includes the Type XI “Peel and stick” nonskid from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000000"/>
                </a:solidFill>
                <a:effectLst/>
                <a:uLnTx/>
                <a:uFillTx/>
              </a:rPr>
              <a:t> </a:t>
            </a:r>
            <a:r>
              <a:rPr kumimoji="0" lang="en-US" b="1" i="0" u="none" strike="noStrike" kern="1200" cap="none" spc="0" normalizeH="0" baseline="0" noProof="0" dirty="0" smtClean="0">
                <a:ln>
                  <a:noFill/>
                </a:ln>
                <a:solidFill>
                  <a:srgbClr val="000000"/>
                </a:solidFill>
                <a:effectLst/>
                <a:uLnTx/>
                <a:uFillTx/>
              </a:rPr>
              <a:t>                                        MIL-PRF-24667C </a:t>
            </a:r>
            <a:r>
              <a:rPr kumimoji="0" lang="en-US" b="1" i="0" u="none" strike="noStrike" kern="1200" cap="none" spc="0" normalizeH="0" baseline="0" noProof="0" dirty="0" smtClean="0">
                <a:ln>
                  <a:noFill/>
                </a:ln>
                <a:solidFill>
                  <a:srgbClr val="3333FF"/>
                </a:solidFill>
                <a:effectLst/>
                <a:uLnTx/>
                <a:uFillTx/>
              </a:rPr>
              <a:t>to</a:t>
            </a:r>
            <a:r>
              <a:rPr kumimoji="0" lang="en-US" b="1" i="0" u="none" strike="noStrike" kern="1200" cap="none" spc="0" normalizeH="0" noProof="0" dirty="0" smtClean="0">
                <a:ln>
                  <a:noFill/>
                </a:ln>
                <a:solidFill>
                  <a:srgbClr val="3333FF"/>
                </a:solidFill>
                <a:effectLst/>
                <a:uLnTx/>
                <a:uFillTx/>
              </a:rPr>
              <a:t> address inconsistency in ASTM D4060 test method and performance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baseline="0" dirty="0">
                <a:solidFill>
                  <a:srgbClr val="3333FF"/>
                </a:solidFill>
              </a:rPr>
              <a:t>	</a:t>
            </a:r>
            <a:r>
              <a:rPr lang="en-US" dirty="0">
                <a:solidFill>
                  <a:srgbClr val="3333FF"/>
                </a:solidFill>
              </a:rPr>
              <a:t> </a:t>
            </a:r>
            <a:r>
              <a:rPr lang="en-US" dirty="0" smtClean="0">
                <a:solidFill>
                  <a:srgbClr val="3333FF"/>
                </a:solidFill>
              </a:rPr>
              <a:t>                   requirement for wear resistance.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1" i="0" u="none" strike="noStrike" kern="1200" cap="none" spc="0" normalizeH="0" baseline="0" noProof="0" dirty="0" smtClean="0">
                <a:ln>
                  <a:noFill/>
                </a:ln>
                <a:solidFill>
                  <a:srgbClr val="000000"/>
                </a:solidFill>
                <a:effectLst/>
                <a:uLnTx/>
                <a:uFillTx/>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1" i="0" u="none" strike="noStrike" kern="1200" cap="none" spc="0" normalizeH="0" baseline="0" noProof="0" dirty="0" smtClean="0">
                <a:ln>
                  <a:noFill/>
                </a:ln>
                <a:solidFill>
                  <a:srgbClr val="000000"/>
                </a:solidFill>
                <a:effectLst/>
                <a:uLnTx/>
                <a:uFillTx/>
              </a:rPr>
              <a:t>	-  24</a:t>
            </a:r>
            <a:r>
              <a:rPr kumimoji="0" lang="en-US" b="1" i="0" u="none" strike="noStrike" kern="1200" cap="none" spc="0" normalizeH="0" noProof="0" dirty="0" smtClean="0">
                <a:ln>
                  <a:noFill/>
                </a:ln>
                <a:solidFill>
                  <a:srgbClr val="000000"/>
                </a:solidFill>
                <a:effectLst/>
                <a:uLnTx/>
                <a:uFillTx/>
              </a:rPr>
              <a:t> Apr 2022</a:t>
            </a:r>
            <a:r>
              <a:rPr kumimoji="0" lang="en-US" b="1" i="0" u="none" strike="noStrike" kern="1200" cap="none" spc="0" normalizeH="0" baseline="0" noProof="0" dirty="0" smtClean="0">
                <a:ln>
                  <a:noFill/>
                </a:ln>
                <a:solidFill>
                  <a:srgbClr val="000000"/>
                </a:solidFill>
                <a:effectLst/>
                <a:uLnTx/>
                <a:uFillTx/>
              </a:rPr>
              <a:t> </a:t>
            </a:r>
            <a:r>
              <a:rPr lang="en-US" dirty="0" smtClean="0"/>
              <a:t>inactivation </a:t>
            </a:r>
            <a:r>
              <a:rPr kumimoji="0" lang="en-US" b="1" i="0" u="none" strike="noStrike" kern="1200" cap="none" spc="0" normalizeH="0" baseline="0" noProof="0" dirty="0" smtClean="0">
                <a:ln>
                  <a:noFill/>
                </a:ln>
                <a:solidFill>
                  <a:srgbClr val="000000"/>
                </a:solidFill>
                <a:effectLst/>
                <a:uLnTx/>
                <a:uFillTx/>
              </a:rPr>
              <a:t>notice for MIL-PRF-32170 on halogen-free deck tile.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1200" cap="none" spc="0" normalizeH="0" baseline="0" noProof="0" dirty="0">
              <a:ln>
                <a:noFill/>
              </a:ln>
              <a:solidFill>
                <a:srgbClr val="000000"/>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1" i="0" u="none" strike="noStrike" kern="1200" cap="none" spc="0" normalizeH="0" baseline="0" noProof="0" dirty="0" smtClean="0">
                <a:ln>
                  <a:noFill/>
                </a:ln>
                <a:solidFill>
                  <a:srgbClr val="000000"/>
                </a:solidFill>
                <a:effectLst/>
                <a:uLnTx/>
                <a:uFillTx/>
              </a:rPr>
              <a:t>	-  Expands requirements for peel &amp; stick nonskid to include wear resistant materials.</a:t>
            </a:r>
            <a:endParaRPr kumimoji="0" lang="en-US" b="1" i="0" u="none" strike="noStrike" kern="1200" cap="none" spc="0" normalizeH="0" baseline="0" noProof="0" dirty="0">
              <a:ln>
                <a:noFill/>
              </a:ln>
              <a:solidFill>
                <a:srgbClr val="000000"/>
              </a:solidFill>
              <a:effectLst/>
              <a:uLnTx/>
              <a:uFillTx/>
            </a:endParaRPr>
          </a:p>
        </p:txBody>
      </p:sp>
      <p:cxnSp>
        <p:nvCxnSpPr>
          <p:cNvPr id="8" name="Straight Arrow Connector 7"/>
          <p:cNvCxnSpPr/>
          <p:nvPr/>
        </p:nvCxnSpPr>
        <p:spPr bwMode="auto">
          <a:xfrm flipV="1">
            <a:off x="6553200" y="3721100"/>
            <a:ext cx="293255" cy="465892"/>
          </a:xfrm>
          <a:prstGeom prst="straightConnector1">
            <a:avLst/>
          </a:prstGeom>
          <a:solidFill>
            <a:schemeClr val="accent1"/>
          </a:solidFill>
          <a:ln w="34925" cap="flat" cmpd="sng" algn="ctr">
            <a:solidFill>
              <a:srgbClr val="FFFFFF"/>
            </a:solidFill>
            <a:prstDash val="solid"/>
            <a:round/>
            <a:headEnd type="none" w="med" len="med"/>
            <a:tailEnd type="triangle"/>
          </a:ln>
          <a:effectLst/>
        </p:spPr>
      </p:cxnSp>
      <p:sp>
        <p:nvSpPr>
          <p:cNvPr id="19" name="TextBox 18"/>
          <p:cNvSpPr txBox="1"/>
          <p:nvPr/>
        </p:nvSpPr>
        <p:spPr>
          <a:xfrm>
            <a:off x="136134" y="6456632"/>
            <a:ext cx="8719332" cy="2616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sng" strike="noStrike" kern="1200" cap="none" spc="0" normalizeH="0" baseline="0" noProof="0" dirty="0" smtClean="0">
                <a:ln>
                  <a:noFill/>
                </a:ln>
                <a:solidFill>
                  <a:srgbClr val="3333FF"/>
                </a:solidFill>
                <a:effectLst/>
                <a:uLnTx/>
                <a:uFillTx/>
                <a:latin typeface="Arial" pitchFamily="34" charset="0"/>
                <a:ea typeface="+mn-ea"/>
                <a:cs typeface="+mn-cs"/>
              </a:rPr>
              <a:t>New MIL-PRF-32704 includes current MIL-PRF-24667C, Type XI peel &amp; stick nonskid</a:t>
            </a:r>
            <a:r>
              <a:rPr kumimoji="0" lang="en-US" sz="1100" b="1" i="0" u="sng" strike="noStrike" kern="1200" cap="none" spc="0" normalizeH="0" baseline="0" noProof="0" dirty="0">
                <a:ln>
                  <a:noFill/>
                </a:ln>
                <a:solidFill>
                  <a:srgbClr val="3333FF"/>
                </a:solidFill>
                <a:effectLst/>
                <a:uLnTx/>
                <a:uFillTx/>
                <a:latin typeface="Arial" pitchFamily="34" charset="0"/>
                <a:ea typeface="+mn-ea"/>
                <a:cs typeface="+mn-cs"/>
              </a:rPr>
              <a:t> </a:t>
            </a:r>
            <a:r>
              <a:rPr kumimoji="0" lang="en-US" sz="1100" b="1" i="0" u="sng" strike="noStrike" kern="1200" cap="none" spc="0" normalizeH="0" baseline="0" noProof="0" dirty="0" smtClean="0">
                <a:ln>
                  <a:noFill/>
                </a:ln>
                <a:solidFill>
                  <a:srgbClr val="3333FF"/>
                </a:solidFill>
                <a:effectLst/>
                <a:uLnTx/>
                <a:uFillTx/>
                <a:latin typeface="Arial" pitchFamily="34" charset="0"/>
                <a:ea typeface="+mn-ea"/>
                <a:cs typeface="+mn-cs"/>
              </a:rPr>
              <a:t>and other solid decking systems. </a:t>
            </a:r>
            <a:endParaRPr kumimoji="0" lang="en-US" sz="1100" b="1" i="0" u="sng" strike="noStrike" kern="1200" cap="none" spc="0" normalizeH="0" baseline="0" noProof="0" dirty="0">
              <a:ln>
                <a:noFill/>
              </a:ln>
              <a:solidFill>
                <a:srgbClr val="3333FF"/>
              </a:solidFill>
              <a:effectLst/>
              <a:uLnTx/>
              <a:uFillTx/>
              <a:latin typeface="Arial" pitchFamily="34" charset="0"/>
              <a:ea typeface="+mn-ea"/>
              <a:cs typeface="+mn-cs"/>
            </a:endParaRPr>
          </a:p>
        </p:txBody>
      </p:sp>
      <p:pic>
        <p:nvPicPr>
          <p:cNvPr id="20487" name="Picture 20486"/>
          <p:cNvPicPr>
            <a:picLocks noChangeAspect="1"/>
          </p:cNvPicPr>
          <p:nvPr/>
        </p:nvPicPr>
        <p:blipFill rotWithShape="1">
          <a:blip r:embed="rId3"/>
          <a:srcRect l="30300" t="6933" r="34492" b="32799"/>
          <a:stretch/>
        </p:blipFill>
        <p:spPr>
          <a:xfrm>
            <a:off x="5492583" y="2637753"/>
            <a:ext cx="1240844" cy="1621845"/>
          </a:xfrm>
          <a:prstGeom prst="rect">
            <a:avLst/>
          </a:prstGeom>
          <a:ln w="28575">
            <a:solidFill>
              <a:srgbClr val="3333FF"/>
            </a:solidFill>
          </a:ln>
        </p:spPr>
      </p:pic>
      <p:pic>
        <p:nvPicPr>
          <p:cNvPr id="20488" name="Picture 20487"/>
          <p:cNvPicPr>
            <a:picLocks noChangeAspect="1"/>
          </p:cNvPicPr>
          <p:nvPr/>
        </p:nvPicPr>
        <p:blipFill rotWithShape="1">
          <a:blip r:embed="rId4" cstate="screen">
            <a:extLst>
              <a:ext uri="{28A0092B-C50C-407E-A947-70E740481C1C}">
                <a14:useLocalDpi xmlns:a14="http://schemas.microsoft.com/office/drawing/2010/main" val="0"/>
              </a:ext>
            </a:extLst>
          </a:blip>
          <a:srcRect l="1491" t="29930" r="18698" b="9507"/>
          <a:stretch/>
        </p:blipFill>
        <p:spPr>
          <a:xfrm>
            <a:off x="572284" y="2833943"/>
            <a:ext cx="1291708" cy="1508820"/>
          </a:xfrm>
          <a:prstGeom prst="rect">
            <a:avLst/>
          </a:prstGeom>
        </p:spPr>
      </p:pic>
      <p:pic>
        <p:nvPicPr>
          <p:cNvPr id="20489" name="Picture 20488"/>
          <p:cNvPicPr>
            <a:picLocks noChangeAspect="1"/>
          </p:cNvPicPr>
          <p:nvPr/>
        </p:nvPicPr>
        <p:blipFill rotWithShape="1">
          <a:blip r:embed="rId5" cstate="screen">
            <a:extLst>
              <a:ext uri="{28A0092B-C50C-407E-A947-70E740481C1C}">
                <a14:useLocalDpi xmlns:a14="http://schemas.microsoft.com/office/drawing/2010/main" val="0"/>
              </a:ext>
            </a:extLst>
          </a:blip>
          <a:srcRect t="46875" r="37500"/>
          <a:stretch/>
        </p:blipFill>
        <p:spPr>
          <a:xfrm>
            <a:off x="3317366" y="2621815"/>
            <a:ext cx="1447800" cy="1640840"/>
          </a:xfrm>
          <a:prstGeom prst="rect">
            <a:avLst/>
          </a:prstGeom>
          <a:ln>
            <a:solidFill>
              <a:srgbClr val="3333FF"/>
            </a:solidFill>
          </a:ln>
        </p:spPr>
      </p:pic>
      <p:pic>
        <p:nvPicPr>
          <p:cNvPr id="20492" name="Picture 20491"/>
          <p:cNvPicPr>
            <a:picLocks noChangeAspect="1"/>
          </p:cNvPicPr>
          <p:nvPr/>
        </p:nvPicPr>
        <p:blipFill rotWithShape="1">
          <a:blip r:embed="rId6">
            <a:extLst>
              <a:ext uri="{28A0092B-C50C-407E-A947-70E740481C1C}">
                <a14:useLocalDpi xmlns:a14="http://schemas.microsoft.com/office/drawing/2010/main" val="0"/>
              </a:ext>
            </a:extLst>
          </a:blip>
          <a:srcRect t="65555" r="78889" b="6667"/>
          <a:stretch/>
        </p:blipFill>
        <p:spPr>
          <a:xfrm>
            <a:off x="2070869" y="4403772"/>
            <a:ext cx="1403440" cy="1846632"/>
          </a:xfrm>
          <a:prstGeom prst="rect">
            <a:avLst/>
          </a:prstGeom>
          <a:ln>
            <a:solidFill>
              <a:srgbClr val="3333FF"/>
            </a:solidFill>
          </a:ln>
        </p:spPr>
      </p:pic>
      <p:sp>
        <p:nvSpPr>
          <p:cNvPr id="137" name="TextBox 136"/>
          <p:cNvSpPr txBox="1"/>
          <p:nvPr/>
        </p:nvSpPr>
        <p:spPr>
          <a:xfrm>
            <a:off x="4659391" y="5702098"/>
            <a:ext cx="1426910" cy="55399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FFFFFF"/>
                </a:solidFill>
                <a:effectLst/>
                <a:uLnTx/>
                <a:uFillTx/>
                <a:latin typeface="Arial" pitchFamily="34" charset="0"/>
                <a:ea typeface="+mn-ea"/>
                <a:cs typeface="+mn-cs"/>
              </a:rPr>
              <a:t>Wear resistant tile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FFFFFF"/>
                </a:solidFill>
                <a:effectLst/>
                <a:uLnTx/>
                <a:uFillTx/>
                <a:latin typeface="Arial" pitchFamily="34" charset="0"/>
                <a:ea typeface="+mn-ea"/>
                <a:cs typeface="+mn-cs"/>
              </a:rPr>
              <a:t>MIL-PRF-32170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138" name="TextBox 137"/>
          <p:cNvSpPr txBox="1"/>
          <p:nvPr/>
        </p:nvSpPr>
        <p:spPr>
          <a:xfrm>
            <a:off x="3766326" y="3847735"/>
            <a:ext cx="1204228"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FFFFFF"/>
                </a:solidFill>
                <a:effectLst/>
                <a:uLnTx/>
                <a:uFillTx/>
                <a:latin typeface="Arial" pitchFamily="34" charset="0"/>
                <a:ea typeface="+mn-ea"/>
                <a:cs typeface="+mn-cs"/>
              </a:rPr>
              <a:t>Carpet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FFFFFF"/>
                </a:solidFill>
                <a:effectLst/>
                <a:uLnTx/>
                <a:uFillTx/>
                <a:latin typeface="Arial" pitchFamily="34" charset="0"/>
                <a:ea typeface="+mn-ea"/>
                <a:cs typeface="+mn-cs"/>
              </a:rPr>
              <a:t>DDD-C-95</a:t>
            </a:r>
            <a:endParaRPr kumimoji="0" lang="en-US" sz="10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139" name="TextBox 138"/>
          <p:cNvSpPr txBox="1"/>
          <p:nvPr/>
        </p:nvSpPr>
        <p:spPr>
          <a:xfrm>
            <a:off x="659764" y="3839603"/>
            <a:ext cx="1204228"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FFFFFF"/>
                </a:solidFill>
                <a:effectLst/>
                <a:uLnTx/>
                <a:uFillTx/>
                <a:latin typeface="Arial" pitchFamily="34" charset="0"/>
                <a:ea typeface="+mn-ea"/>
                <a:cs typeface="+mn-cs"/>
              </a:rPr>
              <a:t>Quarry tile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FFFFFF"/>
                </a:solidFill>
                <a:effectLst/>
                <a:uLnTx/>
                <a:uFillTx/>
                <a:latin typeface="Arial" pitchFamily="34" charset="0"/>
                <a:ea typeface="+mn-ea"/>
                <a:cs typeface="+mn-cs"/>
              </a:rPr>
              <a:t>ANSI A137.1</a:t>
            </a:r>
            <a:endParaRPr kumimoji="0" lang="en-US" sz="10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140" name="TextBox 139"/>
          <p:cNvSpPr txBox="1"/>
          <p:nvPr/>
        </p:nvSpPr>
        <p:spPr>
          <a:xfrm>
            <a:off x="2053537" y="5705639"/>
            <a:ext cx="1021214" cy="55399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itchFamily="34" charset="0"/>
                <a:ea typeface="+mn-ea"/>
                <a:cs typeface="+mn-cs"/>
              </a:rPr>
              <a:t>Vinyl Tile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itchFamily="34" charset="0"/>
                <a:ea typeface="+mn-ea"/>
                <a:cs typeface="+mn-cs"/>
              </a:rPr>
              <a:t>ASTM F1700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itchFamily="34" charset="0"/>
                <a:ea typeface="+mn-ea"/>
                <a:cs typeface="+mn-cs"/>
              </a:rPr>
              <a:t>ASTM F1066</a:t>
            </a:r>
            <a:endPar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41" name="TextBox 140"/>
          <p:cNvSpPr txBox="1"/>
          <p:nvPr/>
        </p:nvSpPr>
        <p:spPr>
          <a:xfrm>
            <a:off x="5616426" y="3861930"/>
            <a:ext cx="1204228"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FFFFFF"/>
                </a:solidFill>
                <a:effectLst/>
                <a:uLnTx/>
                <a:uFillTx/>
                <a:latin typeface="Arial" pitchFamily="34" charset="0"/>
                <a:ea typeface="+mn-ea"/>
                <a:cs typeface="+mn-cs"/>
              </a:rPr>
              <a:t>Peel &amp; stick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FFFFFF"/>
                </a:solidFill>
                <a:effectLst/>
                <a:uLnTx/>
                <a:uFillTx/>
                <a:latin typeface="Arial" pitchFamily="34" charset="0"/>
                <a:ea typeface="+mn-ea"/>
                <a:cs typeface="+mn-cs"/>
              </a:rPr>
              <a:t>MIL-PRF-24667</a:t>
            </a:r>
            <a:endParaRPr kumimoji="0" lang="en-US" sz="10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20496" name="Rounded Rectangle 20495"/>
          <p:cNvSpPr/>
          <p:nvPr/>
        </p:nvSpPr>
        <p:spPr bwMode="auto">
          <a:xfrm>
            <a:off x="381000" y="2514600"/>
            <a:ext cx="8217994" cy="3855430"/>
          </a:xfrm>
          <a:prstGeom prst="roundRect">
            <a:avLst/>
          </a:prstGeom>
          <a:noFill/>
          <a:ln w="38100" cap="flat" cmpd="sng" algn="ctr">
            <a:solidFill>
              <a:srgbClr val="3333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endParaRPr>
          </a:p>
        </p:txBody>
      </p:sp>
      <p:sp>
        <p:nvSpPr>
          <p:cNvPr id="24" name="TextBox 23"/>
          <p:cNvSpPr txBox="1"/>
          <p:nvPr/>
        </p:nvSpPr>
        <p:spPr>
          <a:xfrm>
            <a:off x="2286000" y="6655292"/>
            <a:ext cx="4205287" cy="21544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smtClean="0">
                <a:ln>
                  <a:noFill/>
                </a:ln>
                <a:solidFill>
                  <a:srgbClr val="777777"/>
                </a:solidFill>
                <a:effectLst/>
                <a:uLnTx/>
                <a:uFillTx/>
                <a:latin typeface="Arial" pitchFamily="34" charset="0"/>
                <a:ea typeface="+mn-ea"/>
                <a:cs typeface="+mn-cs"/>
              </a:rPr>
              <a:t>Distribution A:  Approved for Public Release</a:t>
            </a:r>
            <a:endParaRPr kumimoji="0" lang="en-US" sz="800" b="1" i="0" u="none" strike="noStrike" kern="1200" cap="none" spc="0" normalizeH="0" baseline="0" noProof="0" dirty="0">
              <a:ln>
                <a:noFill/>
              </a:ln>
              <a:solidFill>
                <a:srgbClr val="777777"/>
              </a:solidFill>
              <a:effectLst/>
              <a:uLnTx/>
              <a:uFillTx/>
              <a:latin typeface="Arial" pitchFamily="34" charset="0"/>
              <a:ea typeface="+mn-ea"/>
              <a:cs typeface="+mn-cs"/>
            </a:endParaRPr>
          </a:p>
        </p:txBody>
      </p:sp>
      <p:pic>
        <p:nvPicPr>
          <p:cNvPr id="1026" name="Picture 2" descr="KFG-2061 Taber Abrasion Tester, Single Station (Model: 5135)"/>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7692511" y="2777683"/>
            <a:ext cx="672785" cy="6838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733427" y="3338502"/>
            <a:ext cx="1865567" cy="1169551"/>
          </a:xfrm>
          <a:prstGeom prst="rect">
            <a:avLst/>
          </a:prstGeom>
          <a:noFill/>
        </p:spPr>
        <p:txBody>
          <a:bodyPr wrap="square" rtlCol="0">
            <a:spAutoFit/>
          </a:bodyPr>
          <a:lstStyle/>
          <a:p>
            <a:pPr marL="171450" indent="-171450">
              <a:buFontTx/>
              <a:buChar char="-"/>
            </a:pPr>
            <a:r>
              <a:rPr lang="en-US" sz="1000" dirty="0" smtClean="0">
                <a:solidFill>
                  <a:srgbClr val="1F497D"/>
                </a:solidFill>
                <a:latin typeface="Calibri" panose="020F0502020204030204" pitchFamily="34" charset="0"/>
                <a:ea typeface="Calibri" panose="020F0502020204030204" pitchFamily="34" charset="0"/>
              </a:rPr>
              <a:t>CS </a:t>
            </a:r>
            <a:r>
              <a:rPr lang="en-US" sz="1000" dirty="0">
                <a:solidFill>
                  <a:srgbClr val="1F497D"/>
                </a:solidFill>
                <a:latin typeface="Calibri" panose="020F0502020204030204" pitchFamily="34" charset="0"/>
                <a:ea typeface="Calibri" panose="020F0502020204030204" pitchFamily="34" charset="0"/>
              </a:rPr>
              <a:t>17 </a:t>
            </a:r>
            <a:r>
              <a:rPr lang="en-US" sz="1000" dirty="0" smtClean="0">
                <a:solidFill>
                  <a:srgbClr val="1F497D"/>
                </a:solidFill>
                <a:latin typeface="Calibri" panose="020F0502020204030204" pitchFamily="34" charset="0"/>
                <a:ea typeface="Calibri" panose="020F0502020204030204" pitchFamily="34" charset="0"/>
              </a:rPr>
              <a:t>wheel</a:t>
            </a:r>
          </a:p>
          <a:p>
            <a:pPr marL="171450" indent="-171450">
              <a:buFontTx/>
              <a:buChar char="-"/>
            </a:pPr>
            <a:r>
              <a:rPr lang="en-US" sz="1000" dirty="0" smtClean="0">
                <a:solidFill>
                  <a:srgbClr val="1F497D"/>
                </a:solidFill>
                <a:latin typeface="Calibri" panose="020F0502020204030204" pitchFamily="34" charset="0"/>
                <a:ea typeface="Calibri" panose="020F0502020204030204" pitchFamily="34" charset="0"/>
              </a:rPr>
              <a:t>1-kilogram </a:t>
            </a:r>
            <a:r>
              <a:rPr lang="en-US" sz="1000" dirty="0">
                <a:solidFill>
                  <a:srgbClr val="1F497D"/>
                </a:solidFill>
                <a:latin typeface="Calibri" panose="020F0502020204030204" pitchFamily="34" charset="0"/>
                <a:ea typeface="Calibri" panose="020F0502020204030204" pitchFamily="34" charset="0"/>
              </a:rPr>
              <a:t>(2.2-pound) </a:t>
            </a:r>
            <a:r>
              <a:rPr lang="en-US" sz="1000" dirty="0" smtClean="0">
                <a:solidFill>
                  <a:srgbClr val="1F497D"/>
                </a:solidFill>
                <a:latin typeface="Calibri" panose="020F0502020204030204" pitchFamily="34" charset="0"/>
                <a:ea typeface="Calibri" panose="020F0502020204030204" pitchFamily="34" charset="0"/>
              </a:rPr>
              <a:t>load </a:t>
            </a:r>
            <a:endParaRPr lang="en-US" sz="1000" dirty="0">
              <a:solidFill>
                <a:srgbClr val="1F497D"/>
              </a:solidFill>
              <a:latin typeface="Calibri" panose="020F0502020204030204" pitchFamily="34" charset="0"/>
              <a:ea typeface="Calibri" panose="020F0502020204030204" pitchFamily="34" charset="0"/>
            </a:endParaRPr>
          </a:p>
          <a:p>
            <a:pPr marL="171450" indent="-171450">
              <a:buFontTx/>
              <a:buChar char="-"/>
            </a:pPr>
            <a:r>
              <a:rPr lang="en-US" sz="1000" dirty="0" smtClean="0">
                <a:solidFill>
                  <a:srgbClr val="1F497D"/>
                </a:solidFill>
                <a:latin typeface="Calibri" panose="020F0502020204030204" pitchFamily="34" charset="0"/>
                <a:ea typeface="Calibri" panose="020F0502020204030204" pitchFamily="34" charset="0"/>
              </a:rPr>
              <a:t>1,000 </a:t>
            </a:r>
            <a:r>
              <a:rPr lang="en-US" sz="1000" dirty="0">
                <a:solidFill>
                  <a:srgbClr val="1F497D"/>
                </a:solidFill>
                <a:latin typeface="Calibri" panose="020F0502020204030204" pitchFamily="34" charset="0"/>
                <a:ea typeface="Calibri" panose="020F0502020204030204" pitchFamily="34" charset="0"/>
              </a:rPr>
              <a:t>cycles to </a:t>
            </a:r>
            <a:r>
              <a:rPr lang="en-US" sz="1000" dirty="0" smtClean="0">
                <a:solidFill>
                  <a:srgbClr val="1F497D"/>
                </a:solidFill>
                <a:latin typeface="Calibri" panose="020F0502020204030204" pitchFamily="34" charset="0"/>
                <a:ea typeface="Calibri" panose="020F0502020204030204" pitchFamily="34" charset="0"/>
              </a:rPr>
              <a:t>wear </a:t>
            </a:r>
          </a:p>
          <a:p>
            <a:endParaRPr lang="en-US" sz="1000" dirty="0" smtClean="0">
              <a:solidFill>
                <a:srgbClr val="1F497D"/>
              </a:solidFill>
              <a:latin typeface="Calibri" panose="020F0502020204030204" pitchFamily="34" charset="0"/>
              <a:ea typeface="Calibri" panose="020F0502020204030204" pitchFamily="34" charset="0"/>
            </a:endParaRPr>
          </a:p>
          <a:p>
            <a:pPr marL="171450" indent="-171450">
              <a:buFontTx/>
              <a:buChar char="-"/>
            </a:pPr>
            <a:r>
              <a:rPr lang="en-US" sz="1000" dirty="0" smtClean="0">
                <a:solidFill>
                  <a:srgbClr val="1F497D"/>
                </a:solidFill>
                <a:latin typeface="Calibri" panose="020F0502020204030204" pitchFamily="34" charset="0"/>
              </a:rPr>
              <a:t>W</a:t>
            </a:r>
            <a:r>
              <a:rPr lang="en-US" sz="1000" dirty="0" smtClean="0">
                <a:solidFill>
                  <a:srgbClr val="1F497D"/>
                </a:solidFill>
                <a:latin typeface="Calibri" panose="020F0502020204030204" pitchFamily="34" charset="0"/>
                <a:ea typeface="Calibri" panose="020F0502020204030204" pitchFamily="34" charset="0"/>
              </a:rPr>
              <a:t>eight </a:t>
            </a:r>
            <a:r>
              <a:rPr lang="en-US" sz="1000" dirty="0">
                <a:solidFill>
                  <a:srgbClr val="1F497D"/>
                </a:solidFill>
                <a:latin typeface="Calibri" panose="020F0502020204030204" pitchFamily="34" charset="0"/>
                <a:ea typeface="Calibri" panose="020F0502020204030204" pitchFamily="34" charset="0"/>
              </a:rPr>
              <a:t>loss shall be </a:t>
            </a:r>
            <a:r>
              <a:rPr lang="en-US" sz="1000" dirty="0" smtClean="0">
                <a:solidFill>
                  <a:srgbClr val="1F497D"/>
                </a:solidFill>
                <a:latin typeface="Calibri" panose="020F0502020204030204" pitchFamily="34" charset="0"/>
                <a:ea typeface="Calibri" panose="020F0502020204030204" pitchFamily="34" charset="0"/>
              </a:rPr>
              <a:t>not</a:t>
            </a:r>
          </a:p>
          <a:p>
            <a:r>
              <a:rPr lang="en-US" sz="1000" dirty="0">
                <a:solidFill>
                  <a:srgbClr val="1F497D"/>
                </a:solidFill>
                <a:latin typeface="Calibri" panose="020F0502020204030204" pitchFamily="34" charset="0"/>
                <a:ea typeface="Calibri" panose="020F0502020204030204" pitchFamily="34" charset="0"/>
              </a:rPr>
              <a:t> </a:t>
            </a:r>
            <a:r>
              <a:rPr lang="en-US" sz="1000" dirty="0" smtClean="0">
                <a:solidFill>
                  <a:srgbClr val="1F497D"/>
                </a:solidFill>
                <a:latin typeface="Calibri" panose="020F0502020204030204" pitchFamily="34" charset="0"/>
                <a:ea typeface="Calibri" panose="020F0502020204030204" pitchFamily="34" charset="0"/>
              </a:rPr>
              <a:t>      greater </a:t>
            </a:r>
            <a:r>
              <a:rPr lang="en-US" sz="1000" dirty="0">
                <a:solidFill>
                  <a:srgbClr val="1F497D"/>
                </a:solidFill>
                <a:latin typeface="Calibri" panose="020F0502020204030204" pitchFamily="34" charset="0"/>
                <a:ea typeface="Calibri" panose="020F0502020204030204" pitchFamily="34" charset="0"/>
              </a:rPr>
              <a:t>than 0.1 gram </a:t>
            </a:r>
            <a:endParaRPr lang="en-US" sz="1000" dirty="0" smtClean="0">
              <a:solidFill>
                <a:srgbClr val="1F497D"/>
              </a:solidFill>
              <a:latin typeface="Calibri" panose="020F0502020204030204" pitchFamily="34" charset="0"/>
              <a:ea typeface="Calibri" panose="020F0502020204030204" pitchFamily="34" charset="0"/>
            </a:endParaRPr>
          </a:p>
          <a:p>
            <a:r>
              <a:rPr lang="en-US" sz="1000" dirty="0">
                <a:solidFill>
                  <a:srgbClr val="1F497D"/>
                </a:solidFill>
                <a:latin typeface="Calibri" panose="020F0502020204030204" pitchFamily="34" charset="0"/>
                <a:ea typeface="Calibri" panose="020F0502020204030204" pitchFamily="34" charset="0"/>
              </a:rPr>
              <a:t> </a:t>
            </a:r>
            <a:r>
              <a:rPr lang="en-US" sz="1000" dirty="0" smtClean="0">
                <a:solidFill>
                  <a:srgbClr val="1F497D"/>
                </a:solidFill>
                <a:latin typeface="Calibri" panose="020F0502020204030204" pitchFamily="34" charset="0"/>
                <a:ea typeface="Calibri" panose="020F0502020204030204" pitchFamily="34" charset="0"/>
              </a:rPr>
              <a:t>      (</a:t>
            </a:r>
            <a:r>
              <a:rPr lang="en-US" sz="1000" dirty="0">
                <a:solidFill>
                  <a:srgbClr val="1F497D"/>
                </a:solidFill>
                <a:latin typeface="Calibri" panose="020F0502020204030204" pitchFamily="34" charset="0"/>
                <a:ea typeface="Calibri" panose="020F0502020204030204" pitchFamily="34" charset="0"/>
              </a:rPr>
              <a:t>0.004 ounce</a:t>
            </a:r>
            <a:r>
              <a:rPr lang="en-US" sz="1000" dirty="0" smtClean="0">
                <a:solidFill>
                  <a:srgbClr val="1F497D"/>
                </a:solidFill>
                <a:latin typeface="Calibri" panose="020F0502020204030204" pitchFamily="34" charset="0"/>
                <a:ea typeface="Calibri" panose="020F0502020204030204" pitchFamily="34" charset="0"/>
              </a:rPr>
              <a:t>).</a:t>
            </a:r>
            <a:endParaRPr lang="en-US" sz="1000" dirty="0"/>
          </a:p>
        </p:txBody>
      </p:sp>
    </p:spTree>
    <p:extLst>
      <p:ext uri="{BB962C8B-B14F-4D97-AF65-F5344CB8AC3E}">
        <p14:creationId xmlns:p14="http://schemas.microsoft.com/office/powerpoint/2010/main" val="30073025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rgbClr val="000000"/>
                </a:solidFill>
                <a:latin typeface="Arial" pitchFamily="34" charset="0"/>
              </a:defRPr>
            </a:lvl1pPr>
            <a:lvl2pPr marL="742950" indent="-285750">
              <a:defRPr sz="1200" b="1">
                <a:solidFill>
                  <a:srgbClr val="000000"/>
                </a:solidFill>
                <a:latin typeface="Arial" pitchFamily="34" charset="0"/>
              </a:defRPr>
            </a:lvl2pPr>
            <a:lvl3pPr marL="1143000" indent="-228600">
              <a:defRPr sz="1200" b="1">
                <a:solidFill>
                  <a:srgbClr val="000000"/>
                </a:solidFill>
                <a:latin typeface="Arial" pitchFamily="34" charset="0"/>
              </a:defRPr>
            </a:lvl3pPr>
            <a:lvl4pPr marL="1600200" indent="-228600">
              <a:defRPr sz="1200" b="1">
                <a:solidFill>
                  <a:srgbClr val="000000"/>
                </a:solidFill>
                <a:latin typeface="Arial" pitchFamily="34" charset="0"/>
              </a:defRPr>
            </a:lvl4pPr>
            <a:lvl5pPr marL="2057400" indent="-228600">
              <a:defRPr sz="1200" b="1">
                <a:solidFill>
                  <a:srgbClr val="000000"/>
                </a:solidFill>
                <a:latin typeface="Arial" pitchFamily="34" charset="0"/>
              </a:defRPr>
            </a:lvl5pPr>
            <a:lvl6pPr marL="2514600" indent="-228600" eaLnBrk="0" fontAlgn="base" hangingPunct="0">
              <a:spcBef>
                <a:spcPct val="0"/>
              </a:spcBef>
              <a:spcAft>
                <a:spcPct val="0"/>
              </a:spcAft>
              <a:defRPr sz="1200" b="1">
                <a:solidFill>
                  <a:srgbClr val="000000"/>
                </a:solidFill>
                <a:latin typeface="Arial" pitchFamily="34" charset="0"/>
              </a:defRPr>
            </a:lvl6pPr>
            <a:lvl7pPr marL="2971800" indent="-228600" eaLnBrk="0" fontAlgn="base" hangingPunct="0">
              <a:spcBef>
                <a:spcPct val="0"/>
              </a:spcBef>
              <a:spcAft>
                <a:spcPct val="0"/>
              </a:spcAft>
              <a:defRPr sz="1200" b="1">
                <a:solidFill>
                  <a:srgbClr val="000000"/>
                </a:solidFill>
                <a:latin typeface="Arial" pitchFamily="34" charset="0"/>
              </a:defRPr>
            </a:lvl7pPr>
            <a:lvl8pPr marL="3429000" indent="-228600" eaLnBrk="0" fontAlgn="base" hangingPunct="0">
              <a:spcBef>
                <a:spcPct val="0"/>
              </a:spcBef>
              <a:spcAft>
                <a:spcPct val="0"/>
              </a:spcAft>
              <a:defRPr sz="1200" b="1">
                <a:solidFill>
                  <a:srgbClr val="000000"/>
                </a:solidFill>
                <a:latin typeface="Arial" pitchFamily="34" charset="0"/>
              </a:defRPr>
            </a:lvl8pPr>
            <a:lvl9pPr marL="3886200" indent="-228600" eaLnBrk="0" fontAlgn="base" hangingPunct="0">
              <a:spcBef>
                <a:spcPct val="0"/>
              </a:spcBef>
              <a:spcAft>
                <a:spcPct val="0"/>
              </a:spcAft>
              <a:defRPr sz="1200" b="1">
                <a:solidFill>
                  <a:srgbClr val="000000"/>
                </a:solidFill>
                <a:latin typeface="Arial"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fld id="{25CD3CE1-097C-4EFC-9CCA-7355367EB6F0}" type="slidenum">
              <a:rPr kumimoji="0" lang="en-US" sz="14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50000"/>
                </a:spcBef>
                <a:spcAft>
                  <a:spcPct val="0"/>
                </a:spcAft>
                <a:buClrTx/>
                <a:buSzTx/>
                <a:buFontTx/>
                <a:buNone/>
                <a:tabLst/>
                <a:defRPr/>
              </a:pPr>
              <a:t>2</a:t>
            </a:fld>
            <a:endParaRPr kumimoji="0" lang="en-US" sz="1400" b="1"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
        <p:nvSpPr>
          <p:cNvPr id="4099" name="Rectangle 2"/>
          <p:cNvSpPr>
            <a:spLocks noGrp="1" noChangeArrowheads="1"/>
          </p:cNvSpPr>
          <p:nvPr>
            <p:ph type="title"/>
          </p:nvPr>
        </p:nvSpPr>
        <p:spPr>
          <a:xfrm>
            <a:off x="742950" y="-95250"/>
            <a:ext cx="7772400" cy="685800"/>
          </a:xfrm>
        </p:spPr>
        <p:txBody>
          <a:bodyPr/>
          <a:lstStyle/>
          <a:p>
            <a:r>
              <a:rPr lang="en-US" sz="2800" b="1" dirty="0" smtClean="0">
                <a:solidFill>
                  <a:srgbClr val="000000"/>
                </a:solidFill>
                <a:effectLst/>
                <a:latin typeface="Arial" pitchFamily="34" charset="0"/>
              </a:rPr>
              <a:t>OBJECTIVES</a:t>
            </a:r>
          </a:p>
        </p:txBody>
      </p:sp>
      <p:sp>
        <p:nvSpPr>
          <p:cNvPr id="4100" name="Text Box 3"/>
          <p:cNvSpPr txBox="1">
            <a:spLocks noChangeArrowheads="1"/>
          </p:cNvSpPr>
          <p:nvPr/>
        </p:nvSpPr>
        <p:spPr bwMode="auto">
          <a:xfrm>
            <a:off x="742950" y="590550"/>
            <a:ext cx="8382000" cy="526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defRPr sz="1200" b="1">
                <a:solidFill>
                  <a:srgbClr val="000000"/>
                </a:solidFill>
                <a:latin typeface="Arial" pitchFamily="34" charset="0"/>
              </a:defRPr>
            </a:lvl1pPr>
            <a:lvl2pPr marL="742950" indent="-285750">
              <a:defRPr sz="1200" b="1">
                <a:solidFill>
                  <a:srgbClr val="000000"/>
                </a:solidFill>
                <a:latin typeface="Arial" pitchFamily="34" charset="0"/>
              </a:defRPr>
            </a:lvl2pPr>
            <a:lvl3pPr marL="1143000" indent="-228600">
              <a:defRPr sz="1200" b="1">
                <a:solidFill>
                  <a:srgbClr val="000000"/>
                </a:solidFill>
                <a:latin typeface="Arial" pitchFamily="34" charset="0"/>
              </a:defRPr>
            </a:lvl3pPr>
            <a:lvl4pPr marL="1600200" indent="-228600">
              <a:defRPr sz="1200" b="1">
                <a:solidFill>
                  <a:srgbClr val="000000"/>
                </a:solidFill>
                <a:latin typeface="Arial" pitchFamily="34" charset="0"/>
              </a:defRPr>
            </a:lvl4pPr>
            <a:lvl5pPr marL="2057400" indent="-228600">
              <a:defRPr sz="1200" b="1">
                <a:solidFill>
                  <a:srgbClr val="000000"/>
                </a:solidFill>
                <a:latin typeface="Arial" pitchFamily="34" charset="0"/>
              </a:defRPr>
            </a:lvl5pPr>
            <a:lvl6pPr marL="2514600" indent="-228600" eaLnBrk="0" fontAlgn="base" hangingPunct="0">
              <a:spcBef>
                <a:spcPct val="0"/>
              </a:spcBef>
              <a:spcAft>
                <a:spcPct val="0"/>
              </a:spcAft>
              <a:defRPr sz="1200" b="1">
                <a:solidFill>
                  <a:srgbClr val="000000"/>
                </a:solidFill>
                <a:latin typeface="Arial" pitchFamily="34" charset="0"/>
              </a:defRPr>
            </a:lvl6pPr>
            <a:lvl7pPr marL="2971800" indent="-228600" eaLnBrk="0" fontAlgn="base" hangingPunct="0">
              <a:spcBef>
                <a:spcPct val="0"/>
              </a:spcBef>
              <a:spcAft>
                <a:spcPct val="0"/>
              </a:spcAft>
              <a:defRPr sz="1200" b="1">
                <a:solidFill>
                  <a:srgbClr val="000000"/>
                </a:solidFill>
                <a:latin typeface="Arial" pitchFamily="34" charset="0"/>
              </a:defRPr>
            </a:lvl7pPr>
            <a:lvl8pPr marL="3429000" indent="-228600" eaLnBrk="0" fontAlgn="base" hangingPunct="0">
              <a:spcBef>
                <a:spcPct val="0"/>
              </a:spcBef>
              <a:spcAft>
                <a:spcPct val="0"/>
              </a:spcAft>
              <a:defRPr sz="1200" b="1">
                <a:solidFill>
                  <a:srgbClr val="000000"/>
                </a:solidFill>
                <a:latin typeface="Arial" pitchFamily="34" charset="0"/>
              </a:defRPr>
            </a:lvl8pPr>
            <a:lvl9pPr marL="3886200" indent="-228600" eaLnBrk="0" fontAlgn="base" hangingPunct="0">
              <a:spcBef>
                <a:spcPct val="0"/>
              </a:spcBef>
              <a:spcAft>
                <a:spcPct val="0"/>
              </a:spcAft>
              <a:defRPr sz="1200" b="1">
                <a:solidFill>
                  <a:srgbClr val="000000"/>
                </a:solidFill>
                <a:latin typeface="Arial" pitchFamily="34" charset="0"/>
              </a:defRPr>
            </a:lvl9pPr>
          </a:lstStyle>
          <a:p>
            <a:pPr marL="0" marR="0" lvl="0" indent="0" algn="l" defTabSz="914400" rtl="0" eaLnBrk="0" fontAlgn="base" latinLnBrk="0" hangingPunct="0">
              <a:lnSpc>
                <a:spcPct val="45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l" defTabSz="914400" rtl="0" eaLnBrk="0" fontAlgn="base" latinLnBrk="0" hangingPunct="0">
              <a:lnSpc>
                <a:spcPct val="45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Summarize evolving Naval Sea Systems Command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NAVSEA) organization </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45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and coating requirements:</a:t>
            </a:r>
          </a:p>
          <a:p>
            <a:pPr marL="0" marR="0" lvl="0" indent="0" algn="l" defTabSz="914400" rtl="0" eaLnBrk="0" fontAlgn="base" latinLnBrk="0" hangingPunct="0">
              <a:lnSpc>
                <a:spcPct val="45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 Headquarters NAVSEA organization &amp;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objectives.</a:t>
            </a:r>
          </a:p>
          <a:p>
            <a:pPr marL="0" marR="0" lvl="0" indent="0" algn="l" defTabSz="914400" rtl="0" eaLnBrk="0" fontAlgn="base" latinLnBrk="0" hangingPunct="0">
              <a:lnSpc>
                <a:spcPct val="45000"/>
              </a:lnSpc>
              <a:spcBef>
                <a:spcPct val="5000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45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Summarize </a:t>
            </a:r>
            <a:r>
              <a:rPr kumimoji="0" lang="en-US" sz="1400" b="1" i="0" u="none" strike="noStrike" kern="1200" cap="none" spc="0" normalizeH="0" baseline="0" noProof="0" dirty="0">
                <a:ln>
                  <a:noFill/>
                </a:ln>
                <a:solidFill>
                  <a:srgbClr val="3333FF"/>
                </a:solidFill>
                <a:effectLst/>
                <a:uLnTx/>
                <a:uFillTx/>
                <a:latin typeface="Arial" pitchFamily="34" charset="0"/>
                <a:ea typeface="+mn-ea"/>
                <a:cs typeface="Arial" pitchFamily="34" charset="0"/>
              </a:rPr>
              <a:t>what’s new </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in NAVSEA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coatings and preservative </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maintenance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coating cost</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45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reduction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strategies:</a:t>
            </a:r>
          </a:p>
          <a:p>
            <a:pPr marL="0" marR="0" lvl="0" indent="0" algn="l" defTabSz="914400" rtl="0" eaLnBrk="0" fontAlgn="base" latinLnBrk="0" hangingPunct="0">
              <a:lnSpc>
                <a:spcPct val="45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Topside corrosion control initiatives.</a:t>
            </a:r>
          </a:p>
          <a:p>
            <a:pPr marL="0" marR="0" lvl="0" indent="0" algn="l" defTabSz="914400" rtl="0" eaLnBrk="0" fontAlgn="base" latinLnBrk="0" hangingPunct="0">
              <a:lnSpc>
                <a:spcPct val="45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   Coating and nonskid supply chain issues.</a:t>
            </a:r>
          </a:p>
          <a:p>
            <a:pPr marL="0" marR="0" lvl="0" indent="0" algn="l" defTabSz="914400" rtl="0" eaLnBrk="0" fontAlgn="base" latinLnBrk="0" hangingPunct="0">
              <a:lnSpc>
                <a:spcPct val="45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Update </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to Standard Item 009-32 and working groups on key issues.</a:t>
            </a:r>
          </a:p>
          <a:p>
            <a:pPr marL="0" marR="0" lvl="0" indent="0" algn="l" defTabSz="914400" rtl="0" eaLnBrk="0" fontAlgn="base" latinLnBrk="0" hangingPunct="0">
              <a:lnSpc>
                <a:spcPct val="45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Publication of new, MIL-PRF-32704 solid flooring and decking specification.</a:t>
            </a:r>
          </a:p>
          <a:p>
            <a:pPr marL="0" marR="0" lvl="0" indent="0" algn="l" defTabSz="914400" rtl="0" eaLnBrk="0" fontAlgn="base" latinLnBrk="0" hangingPunct="0">
              <a:lnSpc>
                <a:spcPct val="45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   Published updated MIL-PRF-24596C that includes latest color requirements.</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45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   Progress with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training</a:t>
            </a:r>
            <a:r>
              <a:rPr kumimoji="0" lang="en-US" sz="1400" b="1" i="0" u="none" strike="noStrike" kern="1200" cap="none" spc="0" normalizeH="0" noProof="0" dirty="0" smtClean="0">
                <a:ln>
                  <a:noFill/>
                </a:ln>
                <a:solidFill>
                  <a:srgbClr val="000000"/>
                </a:solidFill>
                <a:effectLst/>
                <a:uLnTx/>
                <a:uFillTx/>
                <a:latin typeface="Arial" pitchFamily="34" charset="0"/>
                <a:ea typeface="+mn-ea"/>
                <a:cs typeface="Arial" pitchFamily="34" charset="0"/>
              </a:rPr>
              <a:t> for partial blast process.</a:t>
            </a:r>
          </a:p>
          <a:p>
            <a:pPr marL="0" marR="0" lvl="0" indent="0" algn="l" defTabSz="914400" rtl="0" eaLnBrk="0" fontAlgn="base" latinLnBrk="0" hangingPunct="0">
              <a:lnSpc>
                <a:spcPct val="45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45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Summarize </a:t>
            </a:r>
            <a:r>
              <a:rPr kumimoji="0" lang="en-US" sz="1400" b="1" i="0" u="none" strike="noStrike" kern="1200" cap="none" spc="0" normalizeH="0" baseline="0" noProof="0" dirty="0" smtClean="0">
                <a:ln>
                  <a:noFill/>
                </a:ln>
                <a:solidFill>
                  <a:srgbClr val="3333FF"/>
                </a:solidFill>
                <a:effectLst/>
                <a:uLnTx/>
                <a:uFillTx/>
                <a:latin typeface="Arial" pitchFamily="34" charset="0"/>
                <a:ea typeface="+mn-ea"/>
                <a:cs typeface="+mn-cs"/>
              </a:rPr>
              <a:t>challenges</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regarding recent listing of Oxsol 100 on California Proposition 65</a:t>
            </a:r>
          </a:p>
          <a:p>
            <a:pPr marL="0" marR="0" lvl="0" indent="0" algn="l" defTabSz="914400" rtl="0" eaLnBrk="0" fontAlgn="base" latinLnBrk="0" hangingPunct="0">
              <a:lnSpc>
                <a:spcPct val="45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list of carcinogens.</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45000"/>
              </a:lnSpc>
              <a:spcBef>
                <a:spcPct val="50000"/>
              </a:spcBef>
              <a:spcAft>
                <a:spcPct val="0"/>
              </a:spcAft>
              <a:buClrTx/>
              <a:buSzTx/>
              <a:buFontTx/>
              <a:buNone/>
              <a:tabLst/>
              <a:defRPr/>
            </a:pPr>
            <a:endPar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45000"/>
              </a:lnSpc>
              <a:spcBef>
                <a:spcPct val="5000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45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l" defTabSz="914400" rtl="0" eaLnBrk="0" fontAlgn="base" latinLnBrk="0" hangingPunct="0">
              <a:lnSpc>
                <a:spcPct val="45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45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45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45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45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5229337"/>
            <a:ext cx="2016125" cy="118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 y="4998934"/>
            <a:ext cx="1871663"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mark.w.ingle\Pictures\lcs-1-and-lcs-2-web120502-n-zz999-009.jp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t="23529" b="23950"/>
          <a:stretch/>
        </p:blipFill>
        <p:spPr bwMode="auto">
          <a:xfrm>
            <a:off x="2981325" y="5845897"/>
            <a:ext cx="2768600" cy="817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ark.w.ingle\Pictures\CVN 71 Nonskid Oct 2015.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413125" y="4321781"/>
            <a:ext cx="1905000" cy="136087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271713" y="6629400"/>
            <a:ext cx="4205287" cy="21544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smtClean="0">
                <a:ln>
                  <a:noFill/>
                </a:ln>
                <a:solidFill>
                  <a:srgbClr val="777777"/>
                </a:solidFill>
                <a:effectLst/>
                <a:uLnTx/>
                <a:uFillTx/>
                <a:latin typeface="Arial" pitchFamily="34" charset="0"/>
                <a:ea typeface="+mn-ea"/>
                <a:cs typeface="+mn-cs"/>
              </a:rPr>
              <a:t>Distribution A:  Approved for Public Release</a:t>
            </a:r>
            <a:endParaRPr kumimoji="0" lang="en-US" sz="800" b="1" i="0" u="none" strike="noStrike" kern="1200" cap="none" spc="0" normalizeH="0" baseline="0" noProof="0" dirty="0">
              <a:ln>
                <a:noFill/>
              </a:ln>
              <a:solidFill>
                <a:srgbClr val="777777"/>
              </a:solidFill>
              <a:effectLst/>
              <a:uLnTx/>
              <a:uFillTx/>
              <a:latin typeface="Arial" pitchFamily="34" charset="0"/>
              <a:ea typeface="+mn-ea"/>
              <a:cs typeface="+mn-cs"/>
            </a:endParaRPr>
          </a:p>
        </p:txBody>
      </p:sp>
    </p:spTree>
    <p:extLst>
      <p:ext uri="{BB962C8B-B14F-4D97-AF65-F5344CB8AC3E}">
        <p14:creationId xmlns:p14="http://schemas.microsoft.com/office/powerpoint/2010/main" val="15055554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2"/>
          <p:cNvSpPr>
            <a:spLocks noGrp="1"/>
          </p:cNvSpPr>
          <p:nvPr>
            <p:ph type="ftr" sz="quarter" idx="11"/>
          </p:nvPr>
        </p:nvSpPr>
        <p:spPr>
          <a:xfrm>
            <a:off x="7467600" y="64770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rgbClr val="000000"/>
                </a:solidFill>
                <a:latin typeface="Arial" pitchFamily="34" charset="0"/>
              </a:defRPr>
            </a:lvl1pPr>
            <a:lvl2pPr marL="742950" indent="-285750">
              <a:defRPr sz="1200" b="1">
                <a:solidFill>
                  <a:srgbClr val="000000"/>
                </a:solidFill>
                <a:latin typeface="Arial" pitchFamily="34" charset="0"/>
              </a:defRPr>
            </a:lvl2pPr>
            <a:lvl3pPr marL="1143000" indent="-228600">
              <a:defRPr sz="1200" b="1">
                <a:solidFill>
                  <a:srgbClr val="000000"/>
                </a:solidFill>
                <a:latin typeface="Arial" pitchFamily="34" charset="0"/>
              </a:defRPr>
            </a:lvl3pPr>
            <a:lvl4pPr marL="1600200" indent="-228600">
              <a:defRPr sz="1200" b="1">
                <a:solidFill>
                  <a:srgbClr val="000000"/>
                </a:solidFill>
                <a:latin typeface="Arial" pitchFamily="34" charset="0"/>
              </a:defRPr>
            </a:lvl4pPr>
            <a:lvl5pPr marL="2057400" indent="-228600">
              <a:defRPr sz="1200" b="1">
                <a:solidFill>
                  <a:srgbClr val="000000"/>
                </a:solidFill>
                <a:latin typeface="Arial" pitchFamily="34" charset="0"/>
              </a:defRPr>
            </a:lvl5pPr>
            <a:lvl6pPr marL="2514600" indent="-228600" eaLnBrk="0" fontAlgn="base" hangingPunct="0">
              <a:spcBef>
                <a:spcPct val="0"/>
              </a:spcBef>
              <a:spcAft>
                <a:spcPct val="0"/>
              </a:spcAft>
              <a:defRPr sz="1200" b="1">
                <a:solidFill>
                  <a:srgbClr val="000000"/>
                </a:solidFill>
                <a:latin typeface="Arial" pitchFamily="34" charset="0"/>
              </a:defRPr>
            </a:lvl6pPr>
            <a:lvl7pPr marL="2971800" indent="-228600" eaLnBrk="0" fontAlgn="base" hangingPunct="0">
              <a:spcBef>
                <a:spcPct val="0"/>
              </a:spcBef>
              <a:spcAft>
                <a:spcPct val="0"/>
              </a:spcAft>
              <a:defRPr sz="1200" b="1">
                <a:solidFill>
                  <a:srgbClr val="000000"/>
                </a:solidFill>
                <a:latin typeface="Arial" pitchFamily="34" charset="0"/>
              </a:defRPr>
            </a:lvl7pPr>
            <a:lvl8pPr marL="3429000" indent="-228600" eaLnBrk="0" fontAlgn="base" hangingPunct="0">
              <a:spcBef>
                <a:spcPct val="0"/>
              </a:spcBef>
              <a:spcAft>
                <a:spcPct val="0"/>
              </a:spcAft>
              <a:defRPr sz="1200" b="1">
                <a:solidFill>
                  <a:srgbClr val="000000"/>
                </a:solidFill>
                <a:latin typeface="Arial" pitchFamily="34" charset="0"/>
              </a:defRPr>
            </a:lvl8pPr>
            <a:lvl9pPr marL="3886200" indent="-228600" eaLnBrk="0" fontAlgn="base" hangingPunct="0">
              <a:spcBef>
                <a:spcPct val="0"/>
              </a:spcBef>
              <a:spcAft>
                <a:spcPct val="0"/>
              </a:spcAft>
              <a:defRPr sz="1200" b="1">
                <a:solidFill>
                  <a:srgbClr val="000000"/>
                </a:solidFill>
                <a:latin typeface="Arial"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fld id="{0937C1DD-B5A7-4C3F-81B2-DD1BED234499}" type="slidenum">
              <a:rPr kumimoji="0" lang="en-US" sz="14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50000"/>
                </a:spcBef>
                <a:spcAft>
                  <a:spcPct val="0"/>
                </a:spcAft>
                <a:buClrTx/>
                <a:buSzTx/>
                <a:buFontTx/>
                <a:buNone/>
                <a:tabLst/>
                <a:defRPr/>
              </a:pPr>
              <a:t>20</a:t>
            </a:fld>
            <a:endParaRPr kumimoji="0" lang="en-US" sz="1400" b="1"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pic>
        <p:nvPicPr>
          <p:cNvPr id="51" name="Picture 10"/>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92752" y="2737764"/>
            <a:ext cx="1091999" cy="1371600"/>
          </a:xfrm>
          <a:prstGeom prst="rect">
            <a:avLst/>
          </a:prstGeom>
          <a:noFill/>
          <a:ln w="22225">
            <a:solidFill>
              <a:srgbClr val="993366"/>
            </a:solidFill>
            <a:miter lim="800000"/>
            <a:headEnd/>
            <a:tailEnd/>
          </a:ln>
          <a:extLst>
            <a:ext uri="{909E8E84-426E-40DD-AFC4-6F175D3DCCD1}">
              <a14:hiddenFill xmlns:a14="http://schemas.microsoft.com/office/drawing/2010/main">
                <a:solidFill>
                  <a:schemeClr val="accent1"/>
                </a:solidFill>
              </a14:hiddenFill>
            </a:ext>
          </a:extLst>
        </p:spPr>
      </p:pic>
      <p:sp>
        <p:nvSpPr>
          <p:cNvPr id="52" name="Rectangle 51"/>
          <p:cNvSpPr/>
          <p:nvPr/>
        </p:nvSpPr>
        <p:spPr>
          <a:xfrm>
            <a:off x="2376092" y="761026"/>
            <a:ext cx="3962400" cy="5570756"/>
          </a:xfrm>
          <a:prstGeom prst="rect">
            <a:avLst/>
          </a:prstGeom>
          <a:ln w="15875">
            <a:solidFill>
              <a:srgbClr val="996633"/>
            </a:solidFill>
          </a:ln>
        </p:spPr>
        <p:txBody>
          <a:bodyPr wrap="squar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DRAFT </a:t>
            </a:r>
            <a:r>
              <a:rPr kumimoji="0" lang="en-US" sz="10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MIL-PRF-XX642</a:t>
            </a:r>
          </a:p>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PERFORMANCE SPECIFICATION</a:t>
            </a:r>
          </a:p>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DECK COVERING MATERIALS, TILE AND SHEET FLOORING</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This specification is approved for use by all Departments and Agencies of the Department of Defense.</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  SCOPE</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1.1  Scope.  This specification covers tile and sheet flooring materials for shipboard use as deck covering systems.</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1.2  Classification.  Tile and sheet flooring materials are of the following types, classes, grades, and compositions as specified (see 6.2</a:t>
            </a:r>
            <a:r>
              <a:rPr kumimoji="0" lang="en-US" sz="9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1.2.1  Types.</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    Type Ia – Solid vinyl floor tile</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993366"/>
                </a:solidFill>
                <a:effectLst/>
                <a:uLnTx/>
                <a:uFillTx/>
                <a:latin typeface="Times New Roman" panose="02020603050405020304" pitchFamily="18" charset="0"/>
                <a:ea typeface="Calibri" panose="020F0502020204030204" pitchFamily="34" charset="0"/>
                <a:cs typeface="Times New Roman" panose="02020603050405020304" pitchFamily="18" charset="0"/>
              </a:rPr>
              <a:t>b.    Type Ib – Vinyl composition tile</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8000"/>
                </a:solidFill>
                <a:effectLst/>
                <a:uLnTx/>
                <a:uFillTx/>
                <a:latin typeface="Times New Roman" panose="02020603050405020304" pitchFamily="18" charset="0"/>
                <a:ea typeface="Calibri" panose="020F0502020204030204" pitchFamily="34" charset="0"/>
                <a:cs typeface="Times New Roman" panose="02020603050405020304" pitchFamily="18" charset="0"/>
              </a:rPr>
              <a:t>c.    Type </a:t>
            </a:r>
            <a:r>
              <a:rPr kumimoji="0" lang="en-US" sz="900" b="1" i="0" u="none" strike="noStrike" kern="1200" cap="none" spc="0" normalizeH="0" baseline="0" noProof="0" dirty="0" smtClean="0">
                <a:ln>
                  <a:noFill/>
                </a:ln>
                <a:solidFill>
                  <a:srgbClr val="008000"/>
                </a:solidFill>
                <a:effectLst/>
                <a:uLnTx/>
                <a:uFillTx/>
                <a:latin typeface="Times New Roman" panose="02020603050405020304" pitchFamily="18" charset="0"/>
                <a:ea typeface="Calibri" panose="020F0502020204030204" pitchFamily="34" charset="0"/>
                <a:cs typeface="Times New Roman" panose="02020603050405020304" pitchFamily="18" charset="0"/>
              </a:rPr>
              <a:t>II </a:t>
            </a:r>
            <a:r>
              <a:rPr kumimoji="0" lang="en-US" sz="900" b="1" i="0" u="none" strike="noStrike" kern="1200" cap="none" spc="0" normalizeH="0" baseline="0" noProof="0" dirty="0">
                <a:ln>
                  <a:noFill/>
                </a:ln>
                <a:solidFill>
                  <a:srgbClr val="008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900" b="1" i="0" u="none" strike="noStrike" kern="1200" cap="none" spc="0" normalizeH="0" baseline="0" noProof="0" dirty="0" smtClean="0">
                <a:ln>
                  <a:noFill/>
                </a:ln>
                <a:solidFill>
                  <a:srgbClr val="008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Wear-resistant</a:t>
            </a:r>
            <a:r>
              <a:rPr kumimoji="0" lang="en-US" sz="900" b="1" i="0" u="none" strike="noStrike" kern="1200" cap="none" spc="0" normalizeH="0" baseline="0" noProof="0" dirty="0">
                <a:ln>
                  <a:noFill/>
                </a:ln>
                <a:solidFill>
                  <a:srgbClr val="008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900" b="1" i="0" u="none" strike="noStrike" kern="1200" cap="none" spc="0" normalizeH="0" baseline="0" noProof="0" dirty="0" smtClean="0">
                <a:ln>
                  <a:noFill/>
                </a:ln>
                <a:solidFill>
                  <a:srgbClr val="008000"/>
                </a:solidFill>
                <a:effectLst/>
                <a:uLnTx/>
                <a:uFillTx/>
                <a:latin typeface="Times New Roman" panose="02020603050405020304" pitchFamily="18" charset="0"/>
                <a:ea typeface="Calibri" panose="020F0502020204030204" pitchFamily="34" charset="0"/>
                <a:cs typeface="Times New Roman" panose="02020603050405020304" pitchFamily="18" charset="0"/>
              </a:rPr>
              <a:t>halogen-free </a:t>
            </a:r>
            <a:r>
              <a:rPr kumimoji="0" lang="en-US" sz="900" b="1" i="0" u="none" strike="noStrike" kern="1200" cap="none" spc="0" normalizeH="0" baseline="0" noProof="0" dirty="0">
                <a:ln>
                  <a:noFill/>
                </a:ln>
                <a:solidFill>
                  <a:srgbClr val="008000"/>
                </a:solidFill>
                <a:effectLst/>
                <a:uLnTx/>
                <a:uFillTx/>
                <a:latin typeface="Times New Roman" panose="02020603050405020304" pitchFamily="18" charset="0"/>
                <a:ea typeface="Calibri" panose="020F0502020204030204" pitchFamily="34" charset="0"/>
                <a:cs typeface="Times New Roman" panose="02020603050405020304" pitchFamily="18" charset="0"/>
              </a:rPr>
              <a:t>floor tile</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prstClr val="white">
                    <a:lumMod val="5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d.   </a:t>
            </a:r>
            <a:r>
              <a:rPr kumimoji="0" lang="en-US" sz="900" b="1"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Type </a:t>
            </a:r>
            <a:r>
              <a:rPr kumimoji="0" lang="en-US" sz="900" b="1" i="0" u="none" strike="noStrike" kern="1200" cap="none" spc="0" normalizeH="0" baseline="0" noProof="0" dirty="0" smtClean="0">
                <a:ln>
                  <a:noFill/>
                </a:ln>
                <a:solidFill>
                  <a:prstClr val="white">
                    <a:lumMod val="5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III </a:t>
            </a:r>
            <a:r>
              <a:rPr kumimoji="0" lang="en-US" sz="900" b="1"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900" b="1" i="0" u="none" strike="noStrike" kern="1200" cap="none" spc="0" normalizeH="0" baseline="0" noProof="0" dirty="0" smtClean="0">
                <a:ln>
                  <a:noFill/>
                </a:ln>
                <a:solidFill>
                  <a:prstClr val="white">
                    <a:lumMod val="5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Unglazed, porcelain</a:t>
            </a:r>
            <a:r>
              <a:rPr kumimoji="0" lang="en-US" sz="900" b="1"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900" b="1" i="0" u="none" strike="noStrike" kern="1200" cap="none" spc="0" normalizeH="0" baseline="0" noProof="0" dirty="0" smtClean="0">
                <a:ln>
                  <a:noFill/>
                </a:ln>
                <a:solidFill>
                  <a:prstClr val="white">
                    <a:lumMod val="5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ceramic tile</a:t>
            </a:r>
            <a:endParaRPr kumimoji="0" lang="en-US" sz="900" b="1"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e</a:t>
            </a:r>
            <a:r>
              <a:rPr kumimoji="0" lang="en-US" sz="900" b="1" i="0" u="none" strike="noStrike" kern="1200" cap="none" spc="0" normalizeH="0" baseline="0" noProof="0" dirty="0" smtClean="0">
                <a:ln>
                  <a:noFill/>
                </a:ln>
                <a:solidFill>
                  <a:prstClr val="white">
                    <a:lumMod val="5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900" b="1"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Type </a:t>
            </a:r>
            <a:r>
              <a:rPr kumimoji="0" lang="en-US" sz="900" b="1" i="0" u="none" strike="noStrike" kern="1200" cap="none" spc="0" normalizeH="0" baseline="0" noProof="0" dirty="0" smtClean="0">
                <a:ln>
                  <a:noFill/>
                </a:ln>
                <a:solidFill>
                  <a:prstClr val="white">
                    <a:lumMod val="5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IV </a:t>
            </a:r>
            <a:r>
              <a:rPr kumimoji="0" lang="en-US" sz="900" b="1"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900" b="1" i="0" u="none" strike="noStrike" kern="1200" cap="none" spc="0" normalizeH="0" baseline="0" noProof="0" dirty="0" smtClean="0">
                <a:ln>
                  <a:noFill/>
                </a:ln>
                <a:solidFill>
                  <a:prstClr val="white">
                    <a:lumMod val="5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Unglazed, quarry</a:t>
            </a:r>
            <a:r>
              <a:rPr kumimoji="0" lang="en-US" sz="900" b="1"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900" b="1" i="0" u="none" strike="noStrike" kern="1200" cap="none" spc="0" normalizeH="0" baseline="0" noProof="0" dirty="0" smtClean="0">
                <a:ln>
                  <a:noFill/>
                </a:ln>
                <a:solidFill>
                  <a:prstClr val="white">
                    <a:lumMod val="5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ceramic tile</a:t>
            </a:r>
            <a:endParaRPr kumimoji="0" lang="en-US" sz="900" b="1"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srgbClr val="006699"/>
                </a:solidFill>
                <a:effectLst/>
                <a:uLnTx/>
                <a:uFillTx/>
                <a:latin typeface="Times New Roman" panose="02020603050405020304" pitchFamily="18" charset="0"/>
                <a:ea typeface="Calibri" panose="020F0502020204030204" pitchFamily="34" charset="0"/>
                <a:cs typeface="Times New Roman" panose="02020603050405020304" pitchFamily="18" charset="0"/>
              </a:rPr>
              <a:t>f.     </a:t>
            </a:r>
            <a:r>
              <a:rPr kumimoji="0" lang="en-US" sz="900" b="1" i="0" u="none" strike="noStrike" kern="1200" cap="none" spc="0" normalizeH="0" baseline="0" noProof="0" dirty="0">
                <a:ln>
                  <a:noFill/>
                </a:ln>
                <a:solidFill>
                  <a:srgbClr val="006699"/>
                </a:solidFill>
                <a:effectLst/>
                <a:uLnTx/>
                <a:uFillTx/>
                <a:latin typeface="Times New Roman" panose="02020603050405020304" pitchFamily="18" charset="0"/>
                <a:ea typeface="Calibri" panose="020F0502020204030204" pitchFamily="34" charset="0"/>
                <a:cs typeface="Times New Roman" panose="02020603050405020304" pitchFamily="18" charset="0"/>
              </a:rPr>
              <a:t>Type </a:t>
            </a:r>
            <a:r>
              <a:rPr kumimoji="0" lang="en-US" sz="900" b="1" i="0" u="none" strike="noStrike" kern="1200" cap="none" spc="0" normalizeH="0" baseline="0" noProof="0" dirty="0" smtClean="0">
                <a:ln>
                  <a:noFill/>
                </a:ln>
                <a:solidFill>
                  <a:srgbClr val="006699"/>
                </a:solidFill>
                <a:effectLst/>
                <a:uLnTx/>
                <a:uFillTx/>
                <a:latin typeface="Times New Roman" panose="02020603050405020304" pitchFamily="18" charset="0"/>
                <a:ea typeface="Calibri" panose="020F0502020204030204" pitchFamily="34" charset="0"/>
                <a:cs typeface="Times New Roman" panose="02020603050405020304" pitchFamily="18" charset="0"/>
              </a:rPr>
              <a:t>V </a:t>
            </a:r>
            <a:r>
              <a:rPr kumimoji="0" lang="en-US" sz="900" b="1" i="0" u="none" strike="noStrike" kern="1200" cap="none" spc="0" normalizeH="0" baseline="0" noProof="0" dirty="0">
                <a:ln>
                  <a:noFill/>
                </a:ln>
                <a:solidFill>
                  <a:srgbClr val="006699"/>
                </a:solidFill>
                <a:effectLst/>
                <a:uLnTx/>
                <a:uFillTx/>
                <a:latin typeface="Times New Roman" panose="02020603050405020304" pitchFamily="18" charset="0"/>
                <a:ea typeface="Calibri" panose="020F0502020204030204" pitchFamily="34" charset="0"/>
                <a:cs typeface="Times New Roman" panose="02020603050405020304" pitchFamily="18" charset="0"/>
              </a:rPr>
              <a:t>–  W</a:t>
            </a:r>
            <a:r>
              <a:rPr kumimoji="0" lang="en-US" sz="900" b="1" i="0" u="none" strike="noStrike" kern="1200" cap="none" spc="0" normalizeH="0" baseline="0" noProof="0" dirty="0" smtClean="0">
                <a:ln>
                  <a:noFill/>
                </a:ln>
                <a:solidFill>
                  <a:srgbClr val="006699"/>
                </a:solidFill>
                <a:effectLst/>
                <a:uLnTx/>
                <a:uFillTx/>
                <a:latin typeface="Times New Roman" panose="02020603050405020304" pitchFamily="18" charset="0"/>
                <a:ea typeface="Calibri" panose="020F0502020204030204" pitchFamily="34" charset="0"/>
                <a:cs typeface="Times New Roman" panose="02020603050405020304" pitchFamily="18" charset="0"/>
              </a:rPr>
              <a:t>ool carpet</a:t>
            </a:r>
            <a:endParaRPr kumimoji="0" lang="en-US" sz="900" b="1" i="0" u="none" strike="noStrike" kern="1200" cap="none" spc="0" normalizeH="0" baseline="0" noProof="0" dirty="0">
              <a:ln>
                <a:noFill/>
              </a:ln>
              <a:solidFill>
                <a:srgbClr val="006699"/>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3333FF"/>
                </a:solidFill>
                <a:effectLst/>
                <a:uLnTx/>
                <a:uFillTx/>
                <a:latin typeface="Times New Roman" panose="02020603050405020304" pitchFamily="18" charset="0"/>
                <a:ea typeface="Calibri" panose="020F0502020204030204" pitchFamily="34" charset="0"/>
                <a:cs typeface="Times New Roman" panose="02020603050405020304" pitchFamily="18" charset="0"/>
              </a:rPr>
              <a:t>g</a:t>
            </a:r>
            <a:r>
              <a:rPr kumimoji="0" lang="en-US" sz="900" b="1" i="0" u="none" strike="noStrike" kern="1200" cap="none" spc="0" normalizeH="0" baseline="0" noProof="0" dirty="0" smtClean="0">
                <a:ln>
                  <a:noFill/>
                </a:ln>
                <a:solidFill>
                  <a:srgbClr val="3333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900" b="1" i="0" u="none" strike="noStrike" kern="1200" cap="none" spc="0" normalizeH="0" baseline="0" noProof="0" dirty="0">
                <a:ln>
                  <a:noFill/>
                </a:ln>
                <a:solidFill>
                  <a:srgbClr val="3333FF"/>
                </a:solidFill>
                <a:effectLst/>
                <a:uLnTx/>
                <a:uFillTx/>
                <a:latin typeface="Times New Roman" panose="02020603050405020304" pitchFamily="18" charset="0"/>
                <a:ea typeface="Calibri" panose="020F0502020204030204" pitchFamily="34" charset="0"/>
                <a:cs typeface="Times New Roman" panose="02020603050405020304" pitchFamily="18" charset="0"/>
              </a:rPr>
              <a:t>Type </a:t>
            </a:r>
            <a:r>
              <a:rPr kumimoji="0" lang="en-US" sz="900" b="1" i="0" u="none" strike="noStrike" kern="1200" cap="none" spc="0" normalizeH="0" baseline="0" noProof="0" dirty="0" smtClean="0">
                <a:ln>
                  <a:noFill/>
                </a:ln>
                <a:solidFill>
                  <a:srgbClr val="3333FF"/>
                </a:solidFill>
                <a:effectLst/>
                <a:uLnTx/>
                <a:uFillTx/>
                <a:latin typeface="Times New Roman" panose="02020603050405020304" pitchFamily="18" charset="0"/>
                <a:ea typeface="Calibri" panose="020F0502020204030204" pitchFamily="34" charset="0"/>
                <a:cs typeface="Times New Roman" panose="02020603050405020304" pitchFamily="18" charset="0"/>
              </a:rPr>
              <a:t>VI </a:t>
            </a:r>
            <a:r>
              <a:rPr kumimoji="0" lang="en-US" sz="900" b="1" i="0" u="none" strike="noStrike" kern="1200" cap="none" spc="0" normalizeH="0" baseline="0" noProof="0" dirty="0">
                <a:ln>
                  <a:noFill/>
                </a:ln>
                <a:solidFill>
                  <a:srgbClr val="3333FF"/>
                </a:solidFill>
                <a:effectLst/>
                <a:uLnTx/>
                <a:uFillTx/>
                <a:latin typeface="Times New Roman" panose="02020603050405020304" pitchFamily="18" charset="0"/>
                <a:ea typeface="Calibri" panose="020F0502020204030204" pitchFamily="34" charset="0"/>
                <a:cs typeface="Times New Roman" panose="02020603050405020304" pitchFamily="18" charset="0"/>
              </a:rPr>
              <a:t>– Peel and stick nonskid (self-adhering slip-resistant treads)</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1.2.2  Classes.</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    Class 1 – For general shipboard use</a:t>
            </a:r>
          </a:p>
          <a:p>
            <a:pPr marL="228600" marR="0" lvl="0" indent="-228600" algn="l" defTabSz="914400" rtl="0" eaLnBrk="0" fontAlgn="base" latinLnBrk="0" hangingPunct="0">
              <a:lnSpc>
                <a:spcPct val="100000"/>
              </a:lnSpc>
              <a:spcBef>
                <a:spcPts val="0"/>
              </a:spcBef>
              <a:spcAft>
                <a:spcPts val="0"/>
              </a:spcAft>
              <a:buClrTx/>
              <a:buSzTx/>
              <a:buFontTx/>
              <a:buAutoNum type="alphaLcPeriod" startAt="2"/>
              <a:tabLst/>
              <a:defRPr/>
            </a:pPr>
            <a:r>
              <a:rPr kumimoji="0" lang="en-US" sz="9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Class 2 – For submarine use</a:t>
            </a:r>
          </a:p>
          <a:p>
            <a:pPr marL="228600" marR="0" lvl="0" indent="-228600" algn="l" defTabSz="914400" rtl="0" eaLnBrk="0" fontAlgn="base" latinLnBrk="0" hangingPunct="0">
              <a:lnSpc>
                <a:spcPct val="100000"/>
              </a:lnSpc>
              <a:spcBef>
                <a:spcPts val="0"/>
              </a:spcBef>
              <a:spcAft>
                <a:spcPts val="0"/>
              </a:spcAft>
              <a:buClrTx/>
              <a:buSzTx/>
              <a:buFontTx/>
              <a:buAutoNum type="alphaLcPeriod" startAt="2"/>
              <a:tabLst/>
              <a:defRPr/>
            </a:pPr>
            <a:endParaRPr kumimoji="0" lang="en-US" sz="9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1.2.3 Compositions</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1.2.4 Applications.</a:t>
            </a:r>
          </a:p>
          <a:p>
            <a:pPr marL="228600" marR="0" lvl="0" indent="-228600" algn="l" defTabSz="914400" rtl="0" eaLnBrk="0" fontAlgn="base" latinLnBrk="0" hangingPunct="0">
              <a:lnSpc>
                <a:spcPct val="100000"/>
              </a:lnSpc>
              <a:spcBef>
                <a:spcPts val="0"/>
              </a:spcBef>
              <a:spcAft>
                <a:spcPts val="0"/>
              </a:spcAft>
              <a:buClrTx/>
              <a:buSzTx/>
              <a:buFontTx/>
              <a:buAutoNum type="alphaLcPeriod"/>
              <a:tabLst/>
              <a:defRPr/>
            </a:pPr>
            <a:r>
              <a:rPr kumimoji="0" lang="en-US" sz="9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For interior use</a:t>
            </a:r>
          </a:p>
          <a:p>
            <a:pPr marL="228600" marR="0" lvl="0" indent="-228600" algn="l" defTabSz="914400" rtl="0" eaLnBrk="0" fontAlgn="base" latinLnBrk="0" hangingPunct="0">
              <a:lnSpc>
                <a:spcPct val="100000"/>
              </a:lnSpc>
              <a:spcBef>
                <a:spcPts val="0"/>
              </a:spcBef>
              <a:spcAft>
                <a:spcPts val="0"/>
              </a:spcAft>
              <a:buClrTx/>
              <a:buSzTx/>
              <a:buFontTx/>
              <a:buAutoNum type="alphaLcPeriod"/>
              <a:tabLst/>
              <a:defRPr/>
            </a:pPr>
            <a:r>
              <a:rPr kumimoji="0" lang="en-US" sz="9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For exterior use</a:t>
            </a:r>
          </a:p>
          <a:p>
            <a:pPr marL="228600" marR="0" lvl="0" indent="-228600" algn="l" defTabSz="914400" rtl="0" eaLnBrk="0" fontAlgn="base" latinLnBrk="0" hangingPunct="0">
              <a:lnSpc>
                <a:spcPct val="100000"/>
              </a:lnSpc>
              <a:spcBef>
                <a:spcPts val="0"/>
              </a:spcBef>
              <a:spcAft>
                <a:spcPts val="0"/>
              </a:spcAft>
              <a:buClrTx/>
              <a:buSzTx/>
              <a:buFontTx/>
              <a:buAutoNum type="alphaLcPeriod"/>
              <a:tabLst/>
              <a:defRPr/>
            </a:pPr>
            <a:r>
              <a:rPr kumimoji="0" lang="en-US" sz="9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For wear resistant use</a:t>
            </a:r>
          </a:p>
          <a:p>
            <a:pPr marL="228600" marR="0" lvl="0" indent="-228600" algn="l" defTabSz="914400" rtl="0" eaLnBrk="0" fontAlgn="base" latinLnBrk="0" hangingPunct="0">
              <a:lnSpc>
                <a:spcPct val="100000"/>
              </a:lnSpc>
              <a:spcBef>
                <a:spcPts val="0"/>
              </a:spcBef>
              <a:spcAft>
                <a:spcPts val="0"/>
              </a:spcAft>
              <a:buClrTx/>
              <a:buSzTx/>
              <a:buFontTx/>
              <a:buAutoNum type="alphaLcPeriod"/>
              <a:tabLst/>
              <a:defRPr/>
            </a:pPr>
            <a:endParaRPr kumimoji="0" lang="en-US" sz="9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1.2.5 </a:t>
            </a:r>
            <a:r>
              <a:rPr kumimoji="0" lang="en-US" sz="9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Grades</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9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53" name="Straight Arrow Connector 52"/>
          <p:cNvCxnSpPr/>
          <p:nvPr/>
        </p:nvCxnSpPr>
        <p:spPr>
          <a:xfrm flipH="1" flipV="1">
            <a:off x="5715000" y="4251431"/>
            <a:ext cx="1294608" cy="1243749"/>
          </a:xfrm>
          <a:prstGeom prst="straightConnector1">
            <a:avLst/>
          </a:prstGeom>
          <a:ln w="22225">
            <a:solidFill>
              <a:srgbClr val="3333FF"/>
            </a:solidFill>
            <a:tailEnd type="triangle"/>
          </a:ln>
        </p:spPr>
        <p:style>
          <a:lnRef idx="1">
            <a:schemeClr val="accent1"/>
          </a:lnRef>
          <a:fillRef idx="0">
            <a:schemeClr val="accent1"/>
          </a:fillRef>
          <a:effectRef idx="0">
            <a:schemeClr val="accent1"/>
          </a:effectRef>
          <a:fontRef idx="minor">
            <a:schemeClr val="tx1"/>
          </a:fontRef>
        </p:style>
      </p:cxnSp>
      <p:pic>
        <p:nvPicPr>
          <p:cNvPr id="54" name="Picture 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977935" y="4993449"/>
            <a:ext cx="1036551" cy="1341989"/>
          </a:xfrm>
          <a:prstGeom prst="rect">
            <a:avLst/>
          </a:prstGeom>
          <a:noFill/>
          <a:ln w="19050">
            <a:solidFill>
              <a:srgbClr val="3333FF"/>
            </a:solidFill>
            <a:miter lim="800000"/>
            <a:headEnd/>
            <a:tailEnd/>
          </a:ln>
          <a:extLst>
            <a:ext uri="{909E8E84-426E-40DD-AFC4-6F175D3DCCD1}">
              <a14:hiddenFill xmlns:a14="http://schemas.microsoft.com/office/drawing/2010/main">
                <a:solidFill>
                  <a:schemeClr val="accent1"/>
                </a:solidFill>
              </a14:hiddenFill>
            </a:ext>
          </a:extLst>
        </p:spPr>
      </p:pic>
      <p:sp>
        <p:nvSpPr>
          <p:cNvPr id="55" name="TextBox 54"/>
          <p:cNvSpPr txBox="1"/>
          <p:nvPr/>
        </p:nvSpPr>
        <p:spPr>
          <a:xfrm rot="18984114">
            <a:off x="6810906" y="5402834"/>
            <a:ext cx="1527214"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lumMod val="95000"/>
                    <a:lumOff val="5000"/>
                  </a:prstClr>
                </a:solidFill>
                <a:effectLst/>
                <a:uLnTx/>
                <a:uFillTx/>
                <a:latin typeface="Arial" pitchFamily="34" charset="0"/>
                <a:ea typeface="+mn-ea"/>
                <a:cs typeface="+mn-cs"/>
              </a:rPr>
              <a:t>MIL-PRF-24667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lumMod val="95000"/>
                    <a:lumOff val="5000"/>
                  </a:prstClr>
                </a:solidFill>
                <a:effectLst/>
                <a:uLnTx/>
                <a:uFillTx/>
                <a:latin typeface="Arial" pitchFamily="34" charset="0"/>
                <a:ea typeface="+mn-ea"/>
                <a:cs typeface="+mn-cs"/>
              </a:rPr>
              <a:t>Type XI</a:t>
            </a:r>
            <a:endParaRPr kumimoji="0" lang="en-US" sz="1400" b="1" i="0" u="none" strike="noStrike" kern="1200" cap="none" spc="0" normalizeH="0" baseline="0" noProof="0" dirty="0">
              <a:ln>
                <a:noFill/>
              </a:ln>
              <a:solidFill>
                <a:prstClr val="black">
                  <a:lumMod val="95000"/>
                  <a:lumOff val="5000"/>
                </a:prstClr>
              </a:solidFill>
              <a:effectLst/>
              <a:uLnTx/>
              <a:uFillTx/>
              <a:latin typeface="Arial" pitchFamily="34" charset="0"/>
              <a:ea typeface="+mn-ea"/>
              <a:cs typeface="+mn-cs"/>
            </a:endParaRPr>
          </a:p>
        </p:txBody>
      </p:sp>
      <p:pic>
        <p:nvPicPr>
          <p:cNvPr id="56" name="Picture 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20213" y="1030992"/>
            <a:ext cx="1064373" cy="1371600"/>
          </a:xfrm>
          <a:prstGeom prst="rect">
            <a:avLst/>
          </a:prstGeom>
          <a:noFill/>
          <a:ln w="222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57" name="TextBox 56"/>
          <p:cNvSpPr txBox="1"/>
          <p:nvPr/>
        </p:nvSpPr>
        <p:spPr>
          <a:xfrm rot="18984114">
            <a:off x="623233" y="1435871"/>
            <a:ext cx="1527214"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lumMod val="95000"/>
                    <a:lumOff val="5000"/>
                  </a:prstClr>
                </a:solidFill>
                <a:effectLst/>
                <a:uLnTx/>
                <a:uFillTx/>
                <a:latin typeface="Arial" pitchFamily="34" charset="0"/>
                <a:ea typeface="+mn-ea"/>
                <a:cs typeface="+mn-cs"/>
              </a:rPr>
              <a:t>ASTM F1700</a:t>
            </a:r>
            <a:endParaRPr kumimoji="0" lang="en-US" sz="1400" b="1" i="0" u="none" strike="noStrike" kern="1200" cap="none" spc="0" normalizeH="0" baseline="0" noProof="0" dirty="0">
              <a:ln>
                <a:noFill/>
              </a:ln>
              <a:solidFill>
                <a:prstClr val="black">
                  <a:lumMod val="95000"/>
                  <a:lumOff val="5000"/>
                </a:prstClr>
              </a:solidFill>
              <a:effectLst/>
              <a:uLnTx/>
              <a:uFillTx/>
              <a:latin typeface="Arial" pitchFamily="34" charset="0"/>
              <a:ea typeface="+mn-ea"/>
              <a:cs typeface="+mn-cs"/>
            </a:endParaRPr>
          </a:p>
        </p:txBody>
      </p:sp>
      <p:cxnSp>
        <p:nvCxnSpPr>
          <p:cNvPr id="58" name="Straight Arrow Connector 57"/>
          <p:cNvCxnSpPr/>
          <p:nvPr/>
        </p:nvCxnSpPr>
        <p:spPr>
          <a:xfrm>
            <a:off x="1890102" y="2394133"/>
            <a:ext cx="553190" cy="868910"/>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1300837" y="3399567"/>
            <a:ext cx="1082153" cy="157769"/>
          </a:xfrm>
          <a:prstGeom prst="straightConnector1">
            <a:avLst/>
          </a:prstGeom>
          <a:ln w="22225">
            <a:solidFill>
              <a:srgbClr val="993366"/>
            </a:solidFill>
            <a:tailEnd type="triangle"/>
          </a:ln>
        </p:spPr>
        <p:style>
          <a:lnRef idx="1">
            <a:schemeClr val="accent1"/>
          </a:lnRef>
          <a:fillRef idx="0">
            <a:schemeClr val="accent1"/>
          </a:fillRef>
          <a:effectRef idx="0">
            <a:schemeClr val="accent1"/>
          </a:effectRef>
          <a:fontRef idx="minor">
            <a:schemeClr val="tx1"/>
          </a:fontRef>
        </p:style>
      </p:cxnSp>
      <p:pic>
        <p:nvPicPr>
          <p:cNvPr id="60" name="Picture 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892689" y="1146773"/>
            <a:ext cx="1088250" cy="1484419"/>
          </a:xfrm>
          <a:prstGeom prst="rect">
            <a:avLst/>
          </a:prstGeom>
          <a:noFill/>
          <a:ln w="22225">
            <a:solidFill>
              <a:srgbClr val="008000"/>
            </a:solidFill>
            <a:miter lim="800000"/>
            <a:headEnd/>
            <a:tailEnd/>
          </a:ln>
          <a:extLst>
            <a:ext uri="{909E8E84-426E-40DD-AFC4-6F175D3DCCD1}">
              <a14:hiddenFill xmlns:a14="http://schemas.microsoft.com/office/drawing/2010/main">
                <a:solidFill>
                  <a:schemeClr val="accent1"/>
                </a:solidFill>
              </a14:hiddenFill>
            </a:ext>
          </a:extLst>
        </p:spPr>
      </p:pic>
      <p:cxnSp>
        <p:nvCxnSpPr>
          <p:cNvPr id="61" name="Straight Arrow Connector 60"/>
          <p:cNvCxnSpPr/>
          <p:nvPr/>
        </p:nvCxnSpPr>
        <p:spPr>
          <a:xfrm flipH="1">
            <a:off x="5003730" y="2173992"/>
            <a:ext cx="1877011" cy="1351196"/>
          </a:xfrm>
          <a:prstGeom prst="straightConnector1">
            <a:avLst/>
          </a:prstGeom>
          <a:ln w="22225">
            <a:solidFill>
              <a:srgbClr val="008000"/>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rot="18984114">
            <a:off x="6699628" y="1731285"/>
            <a:ext cx="1527214"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lumMod val="95000"/>
                    <a:lumOff val="5000"/>
                  </a:prstClr>
                </a:solidFill>
                <a:effectLst/>
                <a:uLnTx/>
                <a:uFillTx/>
                <a:latin typeface="Arial" pitchFamily="34" charset="0"/>
                <a:ea typeface="+mn-ea"/>
                <a:cs typeface="+mn-cs"/>
              </a:rPr>
              <a:t>MIL-PRF-32170</a:t>
            </a:r>
            <a:endParaRPr kumimoji="0" lang="en-US" sz="1400" b="1" i="0" u="none" strike="noStrike" kern="1200" cap="none" spc="0" normalizeH="0" baseline="0" noProof="0" dirty="0">
              <a:ln>
                <a:noFill/>
              </a:ln>
              <a:solidFill>
                <a:prstClr val="black">
                  <a:lumMod val="95000"/>
                  <a:lumOff val="5000"/>
                </a:prstClr>
              </a:solidFill>
              <a:effectLst/>
              <a:uLnTx/>
              <a:uFillTx/>
              <a:latin typeface="Arial" pitchFamily="34" charset="0"/>
              <a:ea typeface="+mn-ea"/>
              <a:cs typeface="+mn-cs"/>
            </a:endParaRPr>
          </a:p>
        </p:txBody>
      </p:sp>
      <p:sp>
        <p:nvSpPr>
          <p:cNvPr id="64" name="TextBox 63"/>
          <p:cNvSpPr txBox="1"/>
          <p:nvPr/>
        </p:nvSpPr>
        <p:spPr>
          <a:xfrm rot="18984114">
            <a:off x="37087" y="2669873"/>
            <a:ext cx="1527214"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lumMod val="95000"/>
                    <a:lumOff val="5000"/>
                  </a:prstClr>
                </a:solidFill>
                <a:effectLst/>
                <a:uLnTx/>
                <a:uFillTx/>
                <a:latin typeface="Arial" pitchFamily="34" charset="0"/>
                <a:ea typeface="+mn-ea"/>
                <a:cs typeface="+mn-cs"/>
              </a:rPr>
              <a:t>ASTM F1066</a:t>
            </a:r>
            <a:endParaRPr kumimoji="0" lang="en-US" sz="1400" b="1" i="0" u="none" strike="noStrike" kern="1200" cap="none" spc="0" normalizeH="0" baseline="0" noProof="0" dirty="0">
              <a:ln>
                <a:noFill/>
              </a:ln>
              <a:solidFill>
                <a:prstClr val="black">
                  <a:lumMod val="95000"/>
                  <a:lumOff val="5000"/>
                </a:prstClr>
              </a:solidFill>
              <a:effectLst/>
              <a:uLnTx/>
              <a:uFillTx/>
              <a:latin typeface="Arial" pitchFamily="34" charset="0"/>
              <a:ea typeface="+mn-ea"/>
              <a:cs typeface="+mn-cs"/>
            </a:endParaRPr>
          </a:p>
        </p:txBody>
      </p:sp>
      <p:pic>
        <p:nvPicPr>
          <p:cNvPr id="67" name="Picture 8"/>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01394" y="4393171"/>
            <a:ext cx="1068061" cy="1371600"/>
          </a:xfrm>
          <a:prstGeom prst="rect">
            <a:avLst/>
          </a:prstGeom>
          <a:noFill/>
          <a:ln w="22225">
            <a:solidFill>
              <a:srgbClr val="C0C0C0"/>
            </a:solidFill>
            <a:miter lim="800000"/>
            <a:headEnd/>
            <a:tailEnd/>
          </a:ln>
          <a:extLst>
            <a:ext uri="{909E8E84-426E-40DD-AFC4-6F175D3DCCD1}">
              <a14:hiddenFill xmlns:a14="http://schemas.microsoft.com/office/drawing/2010/main">
                <a:solidFill>
                  <a:schemeClr val="accent1"/>
                </a:solidFill>
              </a14:hiddenFill>
            </a:ext>
          </a:extLst>
        </p:spPr>
      </p:pic>
      <p:cxnSp>
        <p:nvCxnSpPr>
          <p:cNvPr id="68" name="Straight Arrow Connector 67"/>
          <p:cNvCxnSpPr/>
          <p:nvPr/>
        </p:nvCxnSpPr>
        <p:spPr>
          <a:xfrm flipV="1">
            <a:off x="1569455" y="3805383"/>
            <a:ext cx="801149" cy="1031877"/>
          </a:xfrm>
          <a:prstGeom prst="straightConnector1">
            <a:avLst/>
          </a:prstGeom>
          <a:ln w="22225">
            <a:solidFill>
              <a:srgbClr val="969696"/>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rot="18984114">
            <a:off x="274304" y="4852636"/>
            <a:ext cx="1527214"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mn-cs"/>
              </a:rPr>
              <a:t>ANSI A137.1</a:t>
            </a:r>
            <a:endParaRPr kumimoji="0" lang="en-US" sz="1400" b="1" i="0" u="none" strike="noStrike" kern="1200" cap="none" spc="0" normalizeH="0" baseline="0" noProof="0" dirty="0">
              <a:ln>
                <a:noFill/>
              </a:ln>
              <a:solidFill>
                <a:prstClr val="black"/>
              </a:solidFill>
              <a:effectLst/>
              <a:uLnTx/>
              <a:uFillTx/>
              <a:latin typeface="Arial" pitchFamily="34" charset="0"/>
              <a:ea typeface="+mn-ea"/>
              <a:cs typeface="+mn-cs"/>
            </a:endParaRPr>
          </a:p>
        </p:txBody>
      </p:sp>
      <p:pic>
        <p:nvPicPr>
          <p:cNvPr id="70" name="Picture 11"/>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656925" y="3151861"/>
            <a:ext cx="1050856" cy="1371600"/>
          </a:xfrm>
          <a:prstGeom prst="rect">
            <a:avLst/>
          </a:prstGeom>
          <a:noFill/>
          <a:ln w="22225">
            <a:solidFill>
              <a:srgbClr val="006699"/>
            </a:solidFill>
            <a:miter lim="800000"/>
            <a:headEnd/>
            <a:tailEnd/>
          </a:ln>
          <a:extLst>
            <a:ext uri="{909E8E84-426E-40DD-AFC4-6F175D3DCCD1}">
              <a14:hiddenFill xmlns:a14="http://schemas.microsoft.com/office/drawing/2010/main">
                <a:solidFill>
                  <a:schemeClr val="accent1"/>
                </a:solidFill>
              </a14:hiddenFill>
            </a:ext>
          </a:extLst>
        </p:spPr>
      </p:pic>
      <p:sp>
        <p:nvSpPr>
          <p:cNvPr id="71" name="TextBox 70"/>
          <p:cNvSpPr txBox="1"/>
          <p:nvPr/>
        </p:nvSpPr>
        <p:spPr>
          <a:xfrm rot="18984114">
            <a:off x="6446874" y="3576585"/>
            <a:ext cx="1527214"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lumMod val="95000"/>
                    <a:lumOff val="5000"/>
                  </a:prstClr>
                </a:solidFill>
                <a:effectLst/>
                <a:uLnTx/>
                <a:uFillTx/>
                <a:latin typeface="Arial" pitchFamily="34" charset="0"/>
                <a:ea typeface="+mn-ea"/>
                <a:cs typeface="+mn-cs"/>
              </a:rPr>
              <a:t>DDD-C-95</a:t>
            </a:r>
            <a:endParaRPr kumimoji="0" lang="en-US" sz="1400" b="1" i="0" u="none" strike="noStrike" kern="1200" cap="none" spc="0" normalizeH="0" baseline="0" noProof="0" dirty="0">
              <a:ln>
                <a:noFill/>
              </a:ln>
              <a:solidFill>
                <a:prstClr val="black">
                  <a:lumMod val="95000"/>
                  <a:lumOff val="5000"/>
                </a:prstClr>
              </a:solidFill>
              <a:effectLst/>
              <a:uLnTx/>
              <a:uFillTx/>
              <a:latin typeface="Arial" pitchFamily="34" charset="0"/>
              <a:ea typeface="+mn-ea"/>
              <a:cs typeface="+mn-cs"/>
            </a:endParaRPr>
          </a:p>
        </p:txBody>
      </p:sp>
      <p:cxnSp>
        <p:nvCxnSpPr>
          <p:cNvPr id="72" name="Straight Arrow Connector 71"/>
          <p:cNvCxnSpPr/>
          <p:nvPr/>
        </p:nvCxnSpPr>
        <p:spPr>
          <a:xfrm flipH="1">
            <a:off x="4800600" y="3554802"/>
            <a:ext cx="1856325" cy="407598"/>
          </a:xfrm>
          <a:prstGeom prst="straightConnector1">
            <a:avLst/>
          </a:prstGeom>
          <a:ln w="22225">
            <a:solidFill>
              <a:srgbClr val="006699"/>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rot="18926829">
            <a:off x="6599729" y="3749875"/>
            <a:ext cx="1545002"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smtClean="0">
                <a:ln>
                  <a:noFill/>
                </a:ln>
                <a:solidFill>
                  <a:srgbClr val="006699"/>
                </a:solidFill>
                <a:effectLst/>
                <a:uLnTx/>
                <a:uFillTx/>
                <a:latin typeface="Arial" pitchFamily="34" charset="0"/>
                <a:ea typeface="+mn-ea"/>
                <a:cs typeface="+mn-cs"/>
              </a:rPr>
              <a:t>Cancelled</a:t>
            </a:r>
            <a:r>
              <a:rPr kumimoji="0" lang="en-US" sz="1000" b="1" i="0" u="none" strike="noStrike" kern="1200" cap="none" spc="0" normalizeH="0" baseline="0" noProof="0" dirty="0" smtClean="0">
                <a:ln>
                  <a:noFill/>
                </a:ln>
                <a:solidFill>
                  <a:srgbClr val="006699"/>
                </a:solidFill>
                <a:effectLst/>
                <a:uLnTx/>
                <a:uFillTx/>
                <a:latin typeface="Arial" pitchFamily="34" charset="0"/>
                <a:ea typeface="+mn-ea"/>
                <a:cs typeface="+mn-cs"/>
              </a:rPr>
              <a:t> - 1998</a:t>
            </a:r>
            <a:endParaRPr kumimoji="0" lang="en-US" sz="1000" b="1" i="0" u="none" strike="noStrike" kern="1200" cap="none" spc="0" normalizeH="0" baseline="0" noProof="0" dirty="0">
              <a:ln>
                <a:noFill/>
              </a:ln>
              <a:solidFill>
                <a:srgbClr val="006699"/>
              </a:solidFill>
              <a:effectLst/>
              <a:uLnTx/>
              <a:uFillTx/>
              <a:latin typeface="Arial" pitchFamily="34" charset="0"/>
              <a:ea typeface="+mn-ea"/>
              <a:cs typeface="+mn-cs"/>
            </a:endParaRPr>
          </a:p>
        </p:txBody>
      </p:sp>
      <p:sp>
        <p:nvSpPr>
          <p:cNvPr id="75" name="TextBox 74"/>
          <p:cNvSpPr txBox="1"/>
          <p:nvPr/>
        </p:nvSpPr>
        <p:spPr>
          <a:xfrm rot="18926829">
            <a:off x="6839070" y="1844992"/>
            <a:ext cx="1545002"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smtClean="0">
                <a:ln>
                  <a:noFill/>
                </a:ln>
                <a:solidFill>
                  <a:srgbClr val="008000"/>
                </a:solidFill>
                <a:effectLst/>
                <a:uLnTx/>
                <a:uFillTx/>
                <a:latin typeface="Arial" pitchFamily="34" charset="0"/>
                <a:ea typeface="+mn-ea"/>
                <a:cs typeface="+mn-cs"/>
              </a:rPr>
              <a:t>To be cancelled</a:t>
            </a:r>
            <a:endParaRPr kumimoji="0" lang="en-US" sz="1000" b="1" i="0" u="none" strike="noStrike" kern="1200" cap="none" spc="0" normalizeH="0" baseline="0" noProof="0" dirty="0" smtClean="0">
              <a:ln>
                <a:noFill/>
              </a:ln>
              <a:solidFill>
                <a:srgbClr val="008000"/>
              </a:solidFill>
              <a:effectLst/>
              <a:uLnTx/>
              <a:uFillTx/>
              <a:latin typeface="Arial" pitchFamily="34" charset="0"/>
              <a:ea typeface="+mn-ea"/>
              <a:cs typeface="+mn-cs"/>
            </a:endParaRPr>
          </a:p>
        </p:txBody>
      </p:sp>
      <p:sp>
        <p:nvSpPr>
          <p:cNvPr id="77" name="TextBox 76"/>
          <p:cNvSpPr txBox="1"/>
          <p:nvPr/>
        </p:nvSpPr>
        <p:spPr>
          <a:xfrm rot="18926829">
            <a:off x="6970611" y="5851270"/>
            <a:ext cx="1545002" cy="43088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smtClean="0">
                <a:ln>
                  <a:noFill/>
                </a:ln>
                <a:solidFill>
                  <a:srgbClr val="3333FF"/>
                </a:solidFill>
                <a:effectLst/>
                <a:uLnTx/>
                <a:uFillTx/>
                <a:latin typeface="Arial" pitchFamily="34" charset="0"/>
                <a:ea typeface="+mn-ea"/>
                <a:cs typeface="+mn-cs"/>
              </a:rPr>
              <a:t>Moved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smtClean="0">
                <a:ln>
                  <a:noFill/>
                </a:ln>
                <a:solidFill>
                  <a:srgbClr val="3333FF"/>
                </a:solidFill>
                <a:effectLst/>
                <a:uLnTx/>
                <a:uFillTx/>
                <a:latin typeface="Arial" pitchFamily="34" charset="0"/>
                <a:ea typeface="+mn-ea"/>
                <a:cs typeface="+mn-cs"/>
              </a:rPr>
              <a:t>here </a:t>
            </a:r>
            <a:endParaRPr kumimoji="0" lang="en-US" sz="1000" b="1" i="0" u="none" strike="noStrike" kern="1200" cap="none" spc="0" normalizeH="0" baseline="0" noProof="0" dirty="0">
              <a:ln>
                <a:noFill/>
              </a:ln>
              <a:solidFill>
                <a:srgbClr val="3333FF"/>
              </a:solidFill>
              <a:effectLst/>
              <a:uLnTx/>
              <a:uFillTx/>
              <a:latin typeface="Arial" pitchFamily="34" charset="0"/>
              <a:ea typeface="+mn-ea"/>
              <a:cs typeface="+mn-cs"/>
            </a:endParaRPr>
          </a:p>
        </p:txBody>
      </p:sp>
      <p:sp>
        <p:nvSpPr>
          <p:cNvPr id="78" name="TextBox 77"/>
          <p:cNvSpPr txBox="1"/>
          <p:nvPr/>
        </p:nvSpPr>
        <p:spPr>
          <a:xfrm>
            <a:off x="914400" y="6409559"/>
            <a:ext cx="8362029"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smtClean="0">
                <a:ln>
                  <a:noFill/>
                </a:ln>
                <a:solidFill>
                  <a:srgbClr val="3333FF"/>
                </a:solidFill>
                <a:effectLst/>
                <a:uLnTx/>
                <a:uFillTx/>
                <a:latin typeface="Arial" pitchFamily="34" charset="0"/>
                <a:ea typeface="+mn-ea"/>
                <a:cs typeface="+mn-cs"/>
              </a:rPr>
              <a:t>New MIL-PRF-32704 presents</a:t>
            </a:r>
            <a:r>
              <a:rPr kumimoji="0" lang="en-US" sz="1200" b="1" i="0" u="sng" strike="noStrike" kern="1200" cap="none" spc="0" normalizeH="0" noProof="0" dirty="0" smtClean="0">
                <a:ln>
                  <a:noFill/>
                </a:ln>
                <a:solidFill>
                  <a:srgbClr val="3333FF"/>
                </a:solidFill>
                <a:effectLst/>
                <a:uLnTx/>
                <a:uFillTx/>
                <a:latin typeface="Arial" pitchFamily="34" charset="0"/>
                <a:ea typeface="+mn-ea"/>
                <a:cs typeface="+mn-cs"/>
              </a:rPr>
              <a:t> challenge to industry to qualify products to updated requirements</a:t>
            </a:r>
            <a:r>
              <a:rPr kumimoji="0" lang="en-US" sz="1200" b="1" i="0" u="sng" strike="noStrike" kern="1200" cap="none" spc="0" normalizeH="0" baseline="0" noProof="0" dirty="0" smtClean="0">
                <a:ln>
                  <a:noFill/>
                </a:ln>
                <a:solidFill>
                  <a:srgbClr val="3333FF"/>
                </a:solidFill>
                <a:effectLst/>
                <a:uLnTx/>
                <a:uFillTx/>
                <a:latin typeface="Arial" pitchFamily="34" charset="0"/>
                <a:ea typeface="+mn-ea"/>
                <a:cs typeface="+mn-cs"/>
              </a:rPr>
              <a:t>. </a:t>
            </a:r>
            <a:endParaRPr kumimoji="0" lang="en-US" sz="1200" b="1" i="0" u="sng" strike="noStrike" kern="1200" cap="none" spc="0" normalizeH="0" baseline="0" noProof="0" dirty="0">
              <a:ln>
                <a:noFill/>
              </a:ln>
              <a:solidFill>
                <a:srgbClr val="3333FF"/>
              </a:solidFill>
              <a:effectLst/>
              <a:uLnTx/>
              <a:uFillTx/>
              <a:latin typeface="Arial" pitchFamily="34" charset="0"/>
              <a:ea typeface="+mn-ea"/>
              <a:cs typeface="+mn-cs"/>
            </a:endParaRPr>
          </a:p>
        </p:txBody>
      </p:sp>
      <p:sp>
        <p:nvSpPr>
          <p:cNvPr id="31" name="TextBox 30"/>
          <p:cNvSpPr txBox="1"/>
          <p:nvPr/>
        </p:nvSpPr>
        <p:spPr>
          <a:xfrm>
            <a:off x="495300" y="-21829"/>
            <a:ext cx="8001000"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Arial" pitchFamily="34" charset="0"/>
                <a:ea typeface="+mn-ea"/>
                <a:cs typeface="+mn-cs"/>
              </a:rPr>
              <a:t>New MIL-PRF-32704 Specification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Arial" pitchFamily="34" charset="0"/>
                <a:ea typeface="+mn-ea"/>
                <a:cs typeface="+mn-cs"/>
              </a:rPr>
              <a:t>Consolidates Requirements for Solid Decking</a:t>
            </a:r>
          </a:p>
        </p:txBody>
      </p:sp>
      <p:sp>
        <p:nvSpPr>
          <p:cNvPr id="28" name="TextBox 27"/>
          <p:cNvSpPr txBox="1"/>
          <p:nvPr/>
        </p:nvSpPr>
        <p:spPr>
          <a:xfrm>
            <a:off x="2286000" y="6655292"/>
            <a:ext cx="4205287" cy="21544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smtClean="0">
                <a:ln>
                  <a:noFill/>
                </a:ln>
                <a:solidFill>
                  <a:srgbClr val="777777"/>
                </a:solidFill>
                <a:effectLst/>
                <a:uLnTx/>
                <a:uFillTx/>
                <a:latin typeface="Arial" pitchFamily="34" charset="0"/>
                <a:ea typeface="+mn-ea"/>
                <a:cs typeface="+mn-cs"/>
              </a:rPr>
              <a:t>Distribution A:  Approved for Public Release</a:t>
            </a:r>
            <a:endParaRPr kumimoji="0" lang="en-US" sz="800" b="1" i="0" u="none" strike="noStrike" kern="1200" cap="none" spc="0" normalizeH="0" baseline="0" noProof="0" dirty="0">
              <a:ln>
                <a:noFill/>
              </a:ln>
              <a:solidFill>
                <a:srgbClr val="777777"/>
              </a:solidFill>
              <a:effectLst/>
              <a:uLnTx/>
              <a:uFillTx/>
              <a:latin typeface="Arial" pitchFamily="34" charset="0"/>
              <a:ea typeface="+mn-ea"/>
              <a:cs typeface="+mn-cs"/>
            </a:endParaRPr>
          </a:p>
        </p:txBody>
      </p:sp>
    </p:spTree>
    <p:extLst>
      <p:ext uri="{BB962C8B-B14F-4D97-AF65-F5344CB8AC3E}">
        <p14:creationId xmlns:p14="http://schemas.microsoft.com/office/powerpoint/2010/main" val="11870590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2"/>
          <p:cNvSpPr>
            <a:spLocks noGrp="1"/>
          </p:cNvSpPr>
          <p:nvPr>
            <p:ph type="ftr" sz="quarter" idx="11"/>
          </p:nvPr>
        </p:nvSpPr>
        <p:spPr>
          <a:xfrm>
            <a:off x="7543800" y="6579096"/>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rgbClr val="000000"/>
                </a:solidFill>
                <a:latin typeface="Arial" pitchFamily="34" charset="0"/>
              </a:defRPr>
            </a:lvl1pPr>
            <a:lvl2pPr marL="742950" indent="-285750">
              <a:defRPr sz="1200" b="1">
                <a:solidFill>
                  <a:srgbClr val="000000"/>
                </a:solidFill>
                <a:latin typeface="Arial" pitchFamily="34" charset="0"/>
              </a:defRPr>
            </a:lvl2pPr>
            <a:lvl3pPr marL="1143000" indent="-228600">
              <a:defRPr sz="1200" b="1">
                <a:solidFill>
                  <a:srgbClr val="000000"/>
                </a:solidFill>
                <a:latin typeface="Arial" pitchFamily="34" charset="0"/>
              </a:defRPr>
            </a:lvl3pPr>
            <a:lvl4pPr marL="1600200" indent="-228600">
              <a:defRPr sz="1200" b="1">
                <a:solidFill>
                  <a:srgbClr val="000000"/>
                </a:solidFill>
                <a:latin typeface="Arial" pitchFamily="34" charset="0"/>
              </a:defRPr>
            </a:lvl4pPr>
            <a:lvl5pPr marL="2057400" indent="-228600">
              <a:defRPr sz="1200" b="1">
                <a:solidFill>
                  <a:srgbClr val="000000"/>
                </a:solidFill>
                <a:latin typeface="Arial" pitchFamily="34" charset="0"/>
              </a:defRPr>
            </a:lvl5pPr>
            <a:lvl6pPr marL="2514600" indent="-228600" eaLnBrk="0" fontAlgn="base" hangingPunct="0">
              <a:spcBef>
                <a:spcPct val="0"/>
              </a:spcBef>
              <a:spcAft>
                <a:spcPct val="0"/>
              </a:spcAft>
              <a:defRPr sz="1200" b="1">
                <a:solidFill>
                  <a:srgbClr val="000000"/>
                </a:solidFill>
                <a:latin typeface="Arial" pitchFamily="34" charset="0"/>
              </a:defRPr>
            </a:lvl6pPr>
            <a:lvl7pPr marL="2971800" indent="-228600" eaLnBrk="0" fontAlgn="base" hangingPunct="0">
              <a:spcBef>
                <a:spcPct val="0"/>
              </a:spcBef>
              <a:spcAft>
                <a:spcPct val="0"/>
              </a:spcAft>
              <a:defRPr sz="1200" b="1">
                <a:solidFill>
                  <a:srgbClr val="000000"/>
                </a:solidFill>
                <a:latin typeface="Arial" pitchFamily="34" charset="0"/>
              </a:defRPr>
            </a:lvl7pPr>
            <a:lvl8pPr marL="3429000" indent="-228600" eaLnBrk="0" fontAlgn="base" hangingPunct="0">
              <a:spcBef>
                <a:spcPct val="0"/>
              </a:spcBef>
              <a:spcAft>
                <a:spcPct val="0"/>
              </a:spcAft>
              <a:defRPr sz="1200" b="1">
                <a:solidFill>
                  <a:srgbClr val="000000"/>
                </a:solidFill>
                <a:latin typeface="Arial" pitchFamily="34" charset="0"/>
              </a:defRPr>
            </a:lvl8pPr>
            <a:lvl9pPr marL="3886200" indent="-228600" eaLnBrk="0" fontAlgn="base" hangingPunct="0">
              <a:spcBef>
                <a:spcPct val="0"/>
              </a:spcBef>
              <a:spcAft>
                <a:spcPct val="0"/>
              </a:spcAft>
              <a:defRPr sz="1200" b="1">
                <a:solidFill>
                  <a:srgbClr val="000000"/>
                </a:solidFill>
                <a:latin typeface="Arial"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fld id="{24E6AE96-1F53-472D-AFEF-62DEE86C37A8}" type="slidenum">
              <a:rPr kumimoji="0" lang="en-US" sz="14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50000"/>
                </a:spcBef>
                <a:spcAft>
                  <a:spcPct val="0"/>
                </a:spcAft>
                <a:buClrTx/>
                <a:buSzTx/>
                <a:buFontTx/>
                <a:buNone/>
                <a:tabLst/>
                <a:defRPr/>
              </a:pPr>
              <a:t>21</a:t>
            </a:fld>
            <a:endParaRPr kumimoji="0" lang="en-US" sz="1400" b="1"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
        <p:nvSpPr>
          <p:cNvPr id="10" name="TextBox 9"/>
          <p:cNvSpPr txBox="1"/>
          <p:nvPr/>
        </p:nvSpPr>
        <p:spPr>
          <a:xfrm>
            <a:off x="2279526" y="6674078"/>
            <a:ext cx="4205287" cy="21544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smtClean="0">
                <a:ln>
                  <a:noFill/>
                </a:ln>
                <a:solidFill>
                  <a:srgbClr val="777777"/>
                </a:solidFill>
                <a:effectLst/>
                <a:uLnTx/>
                <a:uFillTx/>
                <a:latin typeface="Arial" pitchFamily="34" charset="0"/>
                <a:ea typeface="+mn-ea"/>
                <a:cs typeface="+mn-cs"/>
              </a:rPr>
              <a:t>Distribution A:  Approved for Public Release</a:t>
            </a:r>
            <a:endParaRPr kumimoji="0" lang="en-US" sz="800" b="1" i="0" u="none" strike="noStrike" kern="1200" cap="none" spc="0" normalizeH="0" baseline="0" noProof="0" dirty="0">
              <a:ln>
                <a:noFill/>
              </a:ln>
              <a:solidFill>
                <a:srgbClr val="777777"/>
              </a:solidFill>
              <a:effectLst/>
              <a:uLnTx/>
              <a:uFillTx/>
              <a:latin typeface="Arial" pitchFamily="34" charset="0"/>
              <a:ea typeface="+mn-ea"/>
              <a:cs typeface="+mn-cs"/>
            </a:endParaRPr>
          </a:p>
        </p:txBody>
      </p:sp>
      <p:sp>
        <p:nvSpPr>
          <p:cNvPr id="14" name="TextBox 13"/>
          <p:cNvSpPr txBox="1"/>
          <p:nvPr/>
        </p:nvSpPr>
        <p:spPr>
          <a:xfrm>
            <a:off x="170497" y="989677"/>
            <a:ext cx="8915400" cy="5016758"/>
          </a:xfrm>
          <a:prstGeom prst="rect">
            <a:avLst/>
          </a:prstGeom>
          <a:solidFill>
            <a:srgbClr val="FFFFFF"/>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3300"/>
                </a:solidFill>
                <a:effectLst/>
                <a:uLnTx/>
                <a:uFillTx/>
                <a:latin typeface="Arial" pitchFamily="34" charset="0"/>
                <a:ea typeface="+mn-ea"/>
                <a:cs typeface="+mn-cs"/>
              </a:rPr>
              <a:t>KEY ISSUE:  Need to waterfront training and support cited during 2021 SSRAC </a:t>
            </a:r>
            <a:r>
              <a:rPr kumimoji="0" lang="en-US" sz="1400" b="1" i="0" u="none" strike="noStrike" kern="1200" cap="none" spc="0" normalizeH="0" baseline="0" noProof="0" dirty="0">
                <a:ln>
                  <a:noFill/>
                </a:ln>
                <a:solidFill>
                  <a:srgbClr val="003300"/>
                </a:solidFill>
                <a:effectLst/>
                <a:uLnTx/>
                <a:uFillTx/>
                <a:latin typeface="Arial" pitchFamily="34" charset="0"/>
                <a:ea typeface="+mn-ea"/>
                <a:cs typeface="+mn-cs"/>
              </a:rPr>
              <a:t>meeting discussion </a:t>
            </a:r>
            <a:endParaRPr kumimoji="0" lang="en-US" sz="1400" b="1" i="0" u="none" strike="noStrike" kern="1200" cap="none" spc="0" normalizeH="0" baseline="0" noProof="0" dirty="0" smtClean="0">
              <a:ln>
                <a:noFill/>
              </a:ln>
              <a:solidFill>
                <a:srgbClr val="0033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33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3300"/>
                </a:solidFill>
                <a:effectLst/>
                <a:uLnTx/>
                <a:uFillTx/>
                <a:latin typeface="Arial" pitchFamily="34" charset="0"/>
                <a:ea typeface="+mn-ea"/>
                <a:cs typeface="+mn-cs"/>
              </a:rPr>
              <a:t>                      of </a:t>
            </a:r>
            <a:r>
              <a:rPr kumimoji="0" lang="en-US" sz="1400" b="1" i="0" u="none" strike="noStrike" kern="1200" cap="none" spc="0" normalizeH="0" baseline="0" noProof="0" dirty="0">
                <a:ln>
                  <a:noFill/>
                </a:ln>
                <a:solidFill>
                  <a:srgbClr val="003300"/>
                </a:solidFill>
                <a:effectLst/>
                <a:uLnTx/>
                <a:uFillTx/>
                <a:latin typeface="Arial" pitchFamily="34" charset="0"/>
                <a:ea typeface="+mn-ea"/>
                <a:cs typeface="+mn-cs"/>
              </a:rPr>
              <a:t>Change Proposal to adopt </a:t>
            </a:r>
            <a:r>
              <a:rPr kumimoji="0" lang="en-US" sz="1400" b="1" i="0" u="none" strike="noStrike" kern="1200" cap="none" spc="0" normalizeH="0" baseline="0" noProof="0" dirty="0" smtClean="0">
                <a:ln>
                  <a:noFill/>
                </a:ln>
                <a:solidFill>
                  <a:srgbClr val="003300"/>
                </a:solidFill>
                <a:effectLst/>
                <a:uLnTx/>
                <a:uFillTx/>
                <a:latin typeface="Arial" pitchFamily="34" charset="0"/>
                <a:ea typeface="+mn-ea"/>
                <a:cs typeface="+mn-cs"/>
              </a:rPr>
              <a:t>SSPC-SP 18.</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33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3300"/>
                </a:solidFill>
                <a:effectLst/>
                <a:uLnTx/>
                <a:uFillTx/>
                <a:latin typeface="Arial" pitchFamily="34" charset="0"/>
                <a:ea typeface="+mn-ea"/>
                <a:cs typeface="+mn-cs"/>
              </a:rPr>
              <a:t>	     -  Support for waterfront implementation is accepted challenge:</a:t>
            </a:r>
            <a:r>
              <a:rPr kumimoji="0" lang="en-US" sz="1200" b="1" i="0" u="none" strike="noStrike" kern="1200" cap="none" spc="0" normalizeH="0" baseline="0" noProof="0" dirty="0" smtClean="0">
                <a:ln>
                  <a:noFill/>
                </a:ln>
                <a:solidFill>
                  <a:srgbClr val="003300"/>
                </a:solidFill>
                <a:effectLst/>
                <a:uLnTx/>
                <a:uFillTx/>
                <a:latin typeface="Arial" pitchFamily="34" charset="0"/>
                <a:ea typeface="+mn-ea"/>
                <a:cs typeface="+mn-cs"/>
              </a:rPr>
              <a:t>     </a:t>
            </a:r>
            <a:endParaRPr kumimoji="0" lang="en-US" sz="1200" b="1" i="0" u="none" strike="noStrike" kern="1200" cap="none" spc="0" normalizeH="0" baseline="0" noProof="0" dirty="0">
              <a:ln>
                <a:noFill/>
              </a:ln>
              <a:solidFill>
                <a:srgbClr val="0033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smtClean="0">
              <a:ln>
                <a:noFill/>
              </a:ln>
              <a:solidFill>
                <a:srgbClr val="0033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33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3300"/>
                </a:solidFill>
                <a:effectLst/>
                <a:uLnTx/>
                <a:uFillTx/>
                <a:latin typeface="Arial" pitchFamily="34" charset="0"/>
                <a:ea typeface="+mn-ea"/>
                <a:cs typeface="+mn-cs"/>
              </a:rPr>
              <a:t>	-  Assist personnel with Navy Basic Paint Inspector (NBPI) credential to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33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3300"/>
                </a:solidFill>
                <a:effectLst/>
                <a:uLnTx/>
                <a:uFillTx/>
                <a:latin typeface="Arial" pitchFamily="34" charset="0"/>
                <a:ea typeface="+mn-ea"/>
                <a:cs typeface="+mn-cs"/>
              </a:rPr>
              <a:t>	   adequately assess coating adhesion and surface preparation.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33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3300"/>
                </a:solidFill>
                <a:effectLst/>
                <a:uLnTx/>
                <a:uFillTx/>
                <a:latin typeface="Arial" pitchFamily="34" charset="0"/>
                <a:ea typeface="+mn-ea"/>
                <a:cs typeface="+mn-cs"/>
              </a:rPr>
              <a:t> </a:t>
            </a:r>
            <a:r>
              <a:rPr kumimoji="0" lang="en-US" sz="1400" b="1" i="0" u="none" strike="noStrike" kern="1200" cap="none" spc="0" normalizeH="0" baseline="0" noProof="0" dirty="0">
                <a:ln>
                  <a:noFill/>
                </a:ln>
                <a:solidFill>
                  <a:srgbClr val="0033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3300"/>
                </a:solidFill>
                <a:effectLst/>
                <a:uLnTx/>
                <a:uFillTx/>
                <a:latin typeface="Arial" pitchFamily="34" charset="0"/>
                <a:ea typeface="+mn-ea"/>
                <a:cs typeface="+mn-cs"/>
              </a:rPr>
              <a:t>	</a:t>
            </a:r>
            <a:endParaRPr kumimoji="0" lang="en-US" sz="1400" b="1" i="0" u="none" strike="noStrike" kern="1200" cap="none" spc="0" normalizeH="0" baseline="0" noProof="0" dirty="0">
              <a:ln>
                <a:noFill/>
              </a:ln>
              <a:solidFill>
                <a:srgbClr val="0000CC"/>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CC"/>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Need for visual comparators or specialized QA/QC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materials be to support partial blast.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  Need QA/QC process slow to accommodate myriad possible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combinations</a:t>
            </a:r>
            <a:r>
              <a:rPr kumimoji="0" lang="en-US" sz="1400" b="1" i="0" u="none" strike="noStrike" kern="1200" cap="none" spc="0" normalizeH="0" baseline="0" noProof="0" dirty="0" smtClean="0">
                <a:ln>
                  <a:noFill/>
                </a:ln>
                <a:solidFill>
                  <a:srgbClr val="0000CC"/>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retained coating, staining, and profile on rough,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irregular surfaces?  </a:t>
            </a:r>
            <a:r>
              <a:rPr kumimoji="0" lang="en-US" sz="1400" b="1" i="0" u="none" strike="noStrike" kern="1200" cap="none" spc="0" normalizeH="0" baseline="0" noProof="0" dirty="0" smtClean="0">
                <a:ln>
                  <a:noFill/>
                </a:ln>
                <a:solidFill>
                  <a:srgbClr val="0000CC"/>
                </a:solidFill>
                <a:effectLst/>
                <a:uLnTx/>
                <a:uFillTx/>
                <a:latin typeface="Arial" pitchFamily="34" charset="0"/>
                <a:ea typeface="+mn-ea"/>
                <a:cs typeface="+mn-cs"/>
              </a:rPr>
              <a:t>What are go/no-go criteria for accepting or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CC"/>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CC"/>
                </a:solidFill>
                <a:effectLst/>
                <a:uLnTx/>
                <a:uFillTx/>
                <a:latin typeface="Arial" pitchFamily="34" charset="0"/>
                <a:ea typeface="+mn-ea"/>
                <a:cs typeface="+mn-cs"/>
              </a:rPr>
              <a:t>	    rejecting workmanship?</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CC"/>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smtClean="0">
              <a:ln>
                <a:noFill/>
              </a:ln>
              <a:solidFill>
                <a:srgbClr val="0000CC"/>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CC"/>
                </a:solidFill>
                <a:effectLst/>
                <a:uLnTx/>
                <a:uFillTx/>
                <a:latin typeface="Arial" pitchFamily="34" charset="0"/>
                <a:ea typeface="+mn-ea"/>
                <a:cs typeface="+mn-cs"/>
              </a:rPr>
              <a:t>	</a:t>
            </a:r>
            <a:r>
              <a:rPr kumimoji="0" lang="en-US" sz="1400" b="1" i="0" u="sng" strike="noStrike" kern="1200" cap="none" spc="0" normalizeH="0" baseline="0" noProof="0" dirty="0" smtClean="0">
                <a:ln>
                  <a:noFill/>
                </a:ln>
                <a:solidFill>
                  <a:srgbClr val="0000CC"/>
                </a:solidFill>
                <a:effectLst/>
                <a:uLnTx/>
                <a:uFillTx/>
                <a:latin typeface="Arial" pitchFamily="34" charset="0"/>
                <a:ea typeface="+mn-ea"/>
                <a:cs typeface="+mn-cs"/>
              </a:rPr>
              <a:t>Training and Waterfront support options include:</a:t>
            </a:r>
            <a:endParaRPr kumimoji="0" lang="en-US" sz="1400" b="1" i="0" u="none" strike="noStrike" kern="1200" cap="none" spc="0" normalizeH="0" baseline="0" noProof="0" dirty="0" smtClean="0">
              <a:ln>
                <a:noFill/>
              </a:ln>
              <a:solidFill>
                <a:srgbClr val="0000CC"/>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CC"/>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CC"/>
                </a:solidFill>
                <a:effectLst/>
                <a:uLnTx/>
                <a:uFillTx/>
                <a:latin typeface="Arial" pitchFamily="34" charset="0"/>
                <a:ea typeface="+mn-ea"/>
                <a:cs typeface="+mn-cs"/>
              </a:rPr>
              <a:t>	1.  Personnel that worked on NSRP projects available – need funding.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CC"/>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CC"/>
                </a:solidFill>
                <a:effectLst/>
                <a:uLnTx/>
                <a:uFillTx/>
                <a:latin typeface="Arial" pitchFamily="34" charset="0"/>
                <a:ea typeface="+mn-ea"/>
                <a:cs typeface="+mn-cs"/>
              </a:rPr>
              <a:t>	2.  NRL working on Paint Center of Excellence Project -  not planning on-site support.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smtClean="0">
              <a:ln>
                <a:noFill/>
              </a:ln>
              <a:solidFill>
                <a:srgbClr val="003300"/>
              </a:solidFill>
              <a:effectLst/>
              <a:uLnTx/>
              <a:uFillTx/>
              <a:latin typeface="Arial" pitchFamily="34" charset="0"/>
              <a:ea typeface="+mn-ea"/>
              <a:cs typeface="+mn-cs"/>
            </a:endParaRPr>
          </a:p>
        </p:txBody>
      </p:sp>
      <p:sp>
        <p:nvSpPr>
          <p:cNvPr id="55" name="TextBox 54"/>
          <p:cNvSpPr txBox="1"/>
          <p:nvPr/>
        </p:nvSpPr>
        <p:spPr>
          <a:xfrm>
            <a:off x="950818" y="6266994"/>
            <a:ext cx="1227917" cy="18466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1" i="0" u="none" strike="noStrike" kern="1200" cap="none" spc="0" normalizeH="0" baseline="0" noProof="0" dirty="0" smtClean="0">
                <a:ln>
                  <a:noFill/>
                </a:ln>
                <a:solidFill>
                  <a:srgbClr val="FFFFFF"/>
                </a:solidFill>
                <a:effectLst/>
                <a:uLnTx/>
                <a:uFillTx/>
                <a:latin typeface="Arial" pitchFamily="34" charset="0"/>
                <a:ea typeface="+mn-ea"/>
                <a:cs typeface="Arial" panose="020B0604020202020204" pitchFamily="34" charset="0"/>
              </a:rPr>
              <a:t>Bristle blast to SSPC-SP 11</a:t>
            </a:r>
            <a:endParaRPr kumimoji="0" lang="en-US" sz="600" b="1" i="0" u="none" strike="noStrike" kern="1200" cap="none" spc="0" normalizeH="0" baseline="0" noProof="0" dirty="0">
              <a:ln>
                <a:noFill/>
              </a:ln>
              <a:solidFill>
                <a:srgbClr val="FFFFFF"/>
              </a:solidFill>
              <a:effectLst/>
              <a:uLnTx/>
              <a:uFillTx/>
              <a:latin typeface="Arial" pitchFamily="34" charset="0"/>
              <a:ea typeface="+mn-ea"/>
              <a:cs typeface="Arial" panose="020B0604020202020204" pitchFamily="34" charset="0"/>
            </a:endParaRPr>
          </a:p>
        </p:txBody>
      </p:sp>
      <p:sp>
        <p:nvSpPr>
          <p:cNvPr id="3" name="TextBox 2"/>
          <p:cNvSpPr txBox="1"/>
          <p:nvPr/>
        </p:nvSpPr>
        <p:spPr>
          <a:xfrm>
            <a:off x="11112" y="6397079"/>
            <a:ext cx="9121775"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1200" b="1" i="0" u="sng" strike="noStrike" kern="1200" cap="none" spc="0" normalizeH="0" baseline="0" noProof="0" dirty="0" smtClean="0">
                <a:ln>
                  <a:noFill/>
                </a:ln>
                <a:solidFill>
                  <a:srgbClr val="3333FF"/>
                </a:solidFill>
                <a:effectLst/>
                <a:uLnTx/>
                <a:uFillTx/>
                <a:latin typeface="Arial" pitchFamily="34" charset="0"/>
                <a:ea typeface="+mn-ea"/>
                <a:cs typeface="Arial" panose="020B0604020202020204" pitchFamily="34" charset="0"/>
              </a:rPr>
              <a:t>NAVSEA planning to support SSPC-SP 18 as new Table/Line citations in Standard Item 009-32. </a:t>
            </a:r>
            <a:endParaRPr kumimoji="0" lang="en-US" sz="1200" b="1" i="0" u="sng" strike="noStrike" kern="1200" cap="none" spc="0" normalizeH="0" baseline="0" noProof="0" dirty="0">
              <a:ln>
                <a:noFill/>
              </a:ln>
              <a:solidFill>
                <a:srgbClr val="3333FF"/>
              </a:solidFill>
              <a:effectLst/>
              <a:uLnTx/>
              <a:uFillTx/>
              <a:latin typeface="Arial" pitchFamily="34" charset="0"/>
              <a:ea typeface="+mn-ea"/>
              <a:cs typeface="Arial" panose="020B0604020202020204" pitchFamily="34" charset="0"/>
            </a:endParaRPr>
          </a:p>
        </p:txBody>
      </p:sp>
      <p:pic>
        <p:nvPicPr>
          <p:cNvPr id="4" name="Picture 3"/>
          <p:cNvPicPr>
            <a:picLocks noChangeAspect="1"/>
          </p:cNvPicPr>
          <p:nvPr/>
        </p:nvPicPr>
        <p:blipFill>
          <a:blip r:embed="rId2"/>
          <a:stretch>
            <a:fillRect/>
          </a:stretch>
        </p:blipFill>
        <p:spPr>
          <a:xfrm>
            <a:off x="7620000" y="2514600"/>
            <a:ext cx="1257458" cy="1257458"/>
          </a:xfrm>
          <a:prstGeom prst="rect">
            <a:avLst/>
          </a:prstGeom>
        </p:spPr>
      </p:pic>
      <p:sp>
        <p:nvSpPr>
          <p:cNvPr id="9" name="Title 14"/>
          <p:cNvSpPr txBox="1">
            <a:spLocks/>
          </p:cNvSpPr>
          <p:nvPr/>
        </p:nvSpPr>
        <p:spPr>
          <a:xfrm>
            <a:off x="0" y="25676"/>
            <a:ext cx="9144000" cy="4758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j-ea"/>
                <a:cs typeface="Arial" panose="020B0604020202020204" pitchFamily="34" charset="0"/>
              </a:rPr>
              <a:t>FY-23 Standard Item 009-32</a:t>
            </a:r>
            <a:b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j-ea"/>
                <a:cs typeface="Arial" panose="020B0604020202020204" pitchFamily="34" charset="0"/>
              </a:rPr>
            </a:b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j-ea"/>
                <a:cs typeface="Arial" panose="020B0604020202020204" pitchFamily="34" charset="0"/>
              </a:rPr>
              <a:t>Implementation of SSPC-SP 18 </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0002791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2"/>
          <p:cNvSpPr>
            <a:spLocks noGrp="1"/>
          </p:cNvSpPr>
          <p:nvPr>
            <p:ph type="ftr" sz="quarter" idx="11"/>
          </p:nvPr>
        </p:nvSpPr>
        <p:spPr>
          <a:xfrm>
            <a:off x="7543800" y="6579096"/>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rgbClr val="000000"/>
                </a:solidFill>
                <a:latin typeface="Arial" pitchFamily="34" charset="0"/>
              </a:defRPr>
            </a:lvl1pPr>
            <a:lvl2pPr marL="742950" indent="-285750">
              <a:defRPr sz="1200" b="1">
                <a:solidFill>
                  <a:srgbClr val="000000"/>
                </a:solidFill>
                <a:latin typeface="Arial" pitchFamily="34" charset="0"/>
              </a:defRPr>
            </a:lvl2pPr>
            <a:lvl3pPr marL="1143000" indent="-228600">
              <a:defRPr sz="1200" b="1">
                <a:solidFill>
                  <a:srgbClr val="000000"/>
                </a:solidFill>
                <a:latin typeface="Arial" pitchFamily="34" charset="0"/>
              </a:defRPr>
            </a:lvl3pPr>
            <a:lvl4pPr marL="1600200" indent="-228600">
              <a:defRPr sz="1200" b="1">
                <a:solidFill>
                  <a:srgbClr val="000000"/>
                </a:solidFill>
                <a:latin typeface="Arial" pitchFamily="34" charset="0"/>
              </a:defRPr>
            </a:lvl4pPr>
            <a:lvl5pPr marL="2057400" indent="-228600">
              <a:defRPr sz="1200" b="1">
                <a:solidFill>
                  <a:srgbClr val="000000"/>
                </a:solidFill>
                <a:latin typeface="Arial" pitchFamily="34" charset="0"/>
              </a:defRPr>
            </a:lvl5pPr>
            <a:lvl6pPr marL="2514600" indent="-228600" eaLnBrk="0" fontAlgn="base" hangingPunct="0">
              <a:spcBef>
                <a:spcPct val="0"/>
              </a:spcBef>
              <a:spcAft>
                <a:spcPct val="0"/>
              </a:spcAft>
              <a:defRPr sz="1200" b="1">
                <a:solidFill>
                  <a:srgbClr val="000000"/>
                </a:solidFill>
                <a:latin typeface="Arial" pitchFamily="34" charset="0"/>
              </a:defRPr>
            </a:lvl6pPr>
            <a:lvl7pPr marL="2971800" indent="-228600" eaLnBrk="0" fontAlgn="base" hangingPunct="0">
              <a:spcBef>
                <a:spcPct val="0"/>
              </a:spcBef>
              <a:spcAft>
                <a:spcPct val="0"/>
              </a:spcAft>
              <a:defRPr sz="1200" b="1">
                <a:solidFill>
                  <a:srgbClr val="000000"/>
                </a:solidFill>
                <a:latin typeface="Arial" pitchFamily="34" charset="0"/>
              </a:defRPr>
            </a:lvl7pPr>
            <a:lvl8pPr marL="3429000" indent="-228600" eaLnBrk="0" fontAlgn="base" hangingPunct="0">
              <a:spcBef>
                <a:spcPct val="0"/>
              </a:spcBef>
              <a:spcAft>
                <a:spcPct val="0"/>
              </a:spcAft>
              <a:defRPr sz="1200" b="1">
                <a:solidFill>
                  <a:srgbClr val="000000"/>
                </a:solidFill>
                <a:latin typeface="Arial" pitchFamily="34" charset="0"/>
              </a:defRPr>
            </a:lvl8pPr>
            <a:lvl9pPr marL="3886200" indent="-228600" eaLnBrk="0" fontAlgn="base" hangingPunct="0">
              <a:spcBef>
                <a:spcPct val="0"/>
              </a:spcBef>
              <a:spcAft>
                <a:spcPct val="0"/>
              </a:spcAft>
              <a:defRPr sz="1200" b="1">
                <a:solidFill>
                  <a:srgbClr val="000000"/>
                </a:solidFill>
                <a:latin typeface="Arial"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fld id="{24E6AE96-1F53-472D-AFEF-62DEE86C37A8}" type="slidenum">
              <a:rPr kumimoji="0" lang="en-US" sz="14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50000"/>
                </a:spcBef>
                <a:spcAft>
                  <a:spcPct val="0"/>
                </a:spcAft>
                <a:buClrTx/>
                <a:buSzTx/>
                <a:buFontTx/>
                <a:buNone/>
                <a:tabLst/>
                <a:defRPr/>
              </a:pPr>
              <a:t>22</a:t>
            </a:fld>
            <a:endParaRPr kumimoji="0" lang="en-US" sz="1400" b="1"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
        <p:nvSpPr>
          <p:cNvPr id="10" name="TextBox 9"/>
          <p:cNvSpPr txBox="1"/>
          <p:nvPr/>
        </p:nvSpPr>
        <p:spPr>
          <a:xfrm>
            <a:off x="2279526" y="6674078"/>
            <a:ext cx="4205287" cy="21544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smtClean="0">
                <a:ln>
                  <a:noFill/>
                </a:ln>
                <a:solidFill>
                  <a:srgbClr val="777777"/>
                </a:solidFill>
                <a:effectLst/>
                <a:uLnTx/>
                <a:uFillTx/>
                <a:latin typeface="Arial" pitchFamily="34" charset="0"/>
                <a:ea typeface="+mn-ea"/>
                <a:cs typeface="+mn-cs"/>
              </a:rPr>
              <a:t>Distribution A:  Approved for Public Release</a:t>
            </a:r>
            <a:endParaRPr kumimoji="0" lang="en-US" sz="800" b="1" i="0" u="none" strike="noStrike" kern="1200" cap="none" spc="0" normalizeH="0" baseline="0" noProof="0" dirty="0">
              <a:ln>
                <a:noFill/>
              </a:ln>
              <a:solidFill>
                <a:srgbClr val="777777"/>
              </a:solidFill>
              <a:effectLst/>
              <a:uLnTx/>
              <a:uFillTx/>
              <a:latin typeface="Arial" pitchFamily="34" charset="0"/>
              <a:ea typeface="+mn-ea"/>
              <a:cs typeface="+mn-cs"/>
            </a:endParaRPr>
          </a:p>
        </p:txBody>
      </p:sp>
      <p:sp>
        <p:nvSpPr>
          <p:cNvPr id="14" name="TextBox 13"/>
          <p:cNvSpPr txBox="1"/>
          <p:nvPr/>
        </p:nvSpPr>
        <p:spPr>
          <a:xfrm>
            <a:off x="71508" y="875750"/>
            <a:ext cx="8915400" cy="4308872"/>
          </a:xfrm>
          <a:prstGeom prst="rect">
            <a:avLst/>
          </a:prstGeom>
          <a:solidFill>
            <a:srgbClr val="FFFFFF"/>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3300"/>
                </a:solidFill>
                <a:effectLst/>
                <a:uLnTx/>
                <a:uFillTx/>
                <a:latin typeface="Arial" pitchFamily="34" charset="0"/>
                <a:ea typeface="+mn-ea"/>
                <a:cs typeface="+mn-cs"/>
              </a:rPr>
              <a:t>KEY ISSUE:  Need for waterfront training and support cited during 2021 SSRAC </a:t>
            </a:r>
            <a:r>
              <a:rPr kumimoji="0" lang="en-US" sz="1400" b="1" i="0" u="none" strike="noStrike" kern="1200" cap="none" spc="0" normalizeH="0" baseline="0" noProof="0" dirty="0">
                <a:ln>
                  <a:noFill/>
                </a:ln>
                <a:solidFill>
                  <a:srgbClr val="003300"/>
                </a:solidFill>
                <a:effectLst/>
                <a:uLnTx/>
                <a:uFillTx/>
                <a:latin typeface="Arial" pitchFamily="34" charset="0"/>
                <a:ea typeface="+mn-ea"/>
                <a:cs typeface="+mn-cs"/>
              </a:rPr>
              <a:t>meeting discussion </a:t>
            </a:r>
            <a:endParaRPr kumimoji="0" lang="en-US" sz="1400" b="1" i="0" u="none" strike="noStrike" kern="1200" cap="none" spc="0" normalizeH="0" baseline="0" noProof="0" dirty="0" smtClean="0">
              <a:ln>
                <a:noFill/>
              </a:ln>
              <a:solidFill>
                <a:srgbClr val="0033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33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3300"/>
                </a:solidFill>
                <a:effectLst/>
                <a:uLnTx/>
                <a:uFillTx/>
                <a:latin typeface="Arial" pitchFamily="34" charset="0"/>
                <a:ea typeface="+mn-ea"/>
                <a:cs typeface="+mn-cs"/>
              </a:rPr>
              <a:t>                      of </a:t>
            </a:r>
            <a:r>
              <a:rPr kumimoji="0" lang="en-US" sz="1400" b="1" i="0" u="none" strike="noStrike" kern="1200" cap="none" spc="0" normalizeH="0" baseline="0" noProof="0" dirty="0">
                <a:ln>
                  <a:noFill/>
                </a:ln>
                <a:solidFill>
                  <a:srgbClr val="003300"/>
                </a:solidFill>
                <a:effectLst/>
                <a:uLnTx/>
                <a:uFillTx/>
                <a:latin typeface="Arial" pitchFamily="34" charset="0"/>
                <a:ea typeface="+mn-ea"/>
                <a:cs typeface="+mn-cs"/>
              </a:rPr>
              <a:t>Change Proposal to adopt </a:t>
            </a:r>
            <a:r>
              <a:rPr kumimoji="0" lang="en-US" sz="1400" b="1" i="0" u="none" strike="noStrike" kern="1200" cap="none" spc="0" normalizeH="0" baseline="0" noProof="0" dirty="0" smtClean="0">
                <a:ln>
                  <a:noFill/>
                </a:ln>
                <a:solidFill>
                  <a:srgbClr val="003300"/>
                </a:solidFill>
                <a:effectLst/>
                <a:uLnTx/>
                <a:uFillTx/>
                <a:latin typeface="Arial" pitchFamily="34" charset="0"/>
                <a:ea typeface="+mn-ea"/>
                <a:cs typeface="+mn-cs"/>
              </a:rPr>
              <a:t>SSPC-SP 18.</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33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3300"/>
                </a:solidFill>
                <a:effectLst/>
                <a:uLnTx/>
                <a:uFillTx/>
                <a:latin typeface="Arial" pitchFamily="34" charset="0"/>
                <a:ea typeface="+mn-ea"/>
                <a:cs typeface="+mn-cs"/>
              </a:rPr>
              <a:t>	</a:t>
            </a:r>
            <a:r>
              <a:rPr kumimoji="0" lang="en-US" sz="1400" b="1" i="0" u="none" strike="noStrike" kern="1200" cap="none" spc="0" normalizeH="0" baseline="0" noProof="0" dirty="0">
                <a:ln>
                  <a:noFill/>
                </a:ln>
                <a:solidFill>
                  <a:srgbClr val="003300"/>
                </a:solidFill>
                <a:effectLst/>
                <a:uLnTx/>
                <a:uFillTx/>
                <a:latin typeface="Arial" pitchFamily="34" charset="0"/>
                <a:ea typeface="+mn-ea"/>
                <a:cs typeface="+mn-cs"/>
              </a:rPr>
              <a:t>     •  </a:t>
            </a:r>
            <a:r>
              <a:rPr kumimoji="0" lang="en-US" sz="1400" b="1" i="0" u="none" strike="noStrike" kern="1200" cap="none" spc="0" normalizeH="0" baseline="0" noProof="0" dirty="0" smtClean="0">
                <a:ln>
                  <a:noFill/>
                </a:ln>
                <a:solidFill>
                  <a:srgbClr val="003300"/>
                </a:solidFill>
                <a:effectLst/>
                <a:uLnTx/>
                <a:uFillTx/>
                <a:latin typeface="Arial" pitchFamily="34" charset="0"/>
                <a:ea typeface="+mn-ea"/>
                <a:cs typeface="+mn-cs"/>
              </a:rPr>
              <a:t>Support for waterfront implementation of SSPC-SP 18 being developed.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33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3300"/>
                </a:solidFill>
                <a:effectLst/>
                <a:uLnTx/>
                <a:uFillTx/>
                <a:latin typeface="Arial" pitchFamily="34" charset="0"/>
                <a:ea typeface="+mn-ea"/>
                <a:cs typeface="+mn-cs"/>
              </a:rPr>
              <a:t>	</a:t>
            </a:r>
            <a:r>
              <a:rPr kumimoji="0" lang="en-US" sz="1400" b="1" i="0" u="none" strike="noStrike" kern="1200" cap="none" spc="0" normalizeH="0" baseline="0" noProof="0" dirty="0">
                <a:ln>
                  <a:noFill/>
                </a:ln>
                <a:solidFill>
                  <a:srgbClr val="003300"/>
                </a:solidFill>
                <a:effectLst/>
                <a:uLnTx/>
                <a:uFillTx/>
                <a:latin typeface="Arial" pitchFamily="34" charset="0"/>
                <a:ea typeface="+mn-ea"/>
                <a:cs typeface="+mn-cs"/>
              </a:rPr>
              <a:t>     •  </a:t>
            </a:r>
            <a:r>
              <a:rPr kumimoji="0" lang="en-US" sz="1400" b="1" i="0" u="none" strike="noStrike" kern="1200" cap="none" spc="0" normalizeH="0" baseline="0" noProof="0" dirty="0" smtClean="0">
                <a:ln>
                  <a:noFill/>
                </a:ln>
                <a:solidFill>
                  <a:srgbClr val="003300"/>
                </a:solidFill>
                <a:effectLst/>
                <a:uLnTx/>
                <a:uFillTx/>
                <a:latin typeface="Arial" pitchFamily="34" charset="0"/>
                <a:ea typeface="+mn-ea"/>
                <a:cs typeface="+mn-cs"/>
              </a:rPr>
              <a:t>NRL </a:t>
            </a:r>
            <a:r>
              <a:rPr kumimoji="0" lang="en-US" sz="1400" b="1" i="0" u="none" strike="noStrike" kern="1200" cap="none" spc="0" normalizeH="0" baseline="0" noProof="0" dirty="0">
                <a:ln>
                  <a:noFill/>
                </a:ln>
                <a:solidFill>
                  <a:srgbClr val="003300"/>
                </a:solidFill>
                <a:effectLst/>
                <a:uLnTx/>
                <a:uFillTx/>
                <a:latin typeface="Arial" pitchFamily="34" charset="0"/>
                <a:ea typeface="+mn-ea"/>
                <a:cs typeface="+mn-cs"/>
              </a:rPr>
              <a:t>has a mock tank project to develop “lessons learned” </a:t>
            </a:r>
            <a:endParaRPr kumimoji="0" lang="en-US" sz="1400" b="1" i="0" u="none" strike="noStrike" kern="1200" cap="none" spc="0" normalizeH="0" baseline="0" noProof="0" dirty="0" smtClean="0">
              <a:ln>
                <a:noFill/>
              </a:ln>
              <a:solidFill>
                <a:srgbClr val="0033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33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3300"/>
                </a:solidFill>
                <a:effectLst/>
                <a:uLnTx/>
                <a:uFillTx/>
                <a:latin typeface="Arial" pitchFamily="34" charset="0"/>
                <a:ea typeface="+mn-ea"/>
                <a:cs typeface="+mn-cs"/>
              </a:rPr>
              <a:t>       and </a:t>
            </a:r>
            <a:r>
              <a:rPr kumimoji="0" lang="en-US" sz="1400" b="1" i="0" u="none" strike="noStrike" kern="1200" cap="none" spc="0" normalizeH="0" baseline="0" noProof="0" dirty="0">
                <a:ln>
                  <a:noFill/>
                </a:ln>
                <a:solidFill>
                  <a:srgbClr val="003300"/>
                </a:solidFill>
                <a:effectLst/>
                <a:uLnTx/>
                <a:uFillTx/>
                <a:latin typeface="Arial" pitchFamily="34" charset="0"/>
                <a:ea typeface="+mn-ea"/>
                <a:cs typeface="+mn-cs"/>
              </a:rPr>
              <a:t>training materials </a:t>
            </a:r>
            <a:r>
              <a:rPr kumimoji="0" lang="en-US" sz="1400" b="1" i="0" u="none" strike="noStrike" kern="1200" cap="none" spc="0" normalizeH="0" baseline="0" noProof="0" dirty="0" smtClean="0">
                <a:ln>
                  <a:noFill/>
                </a:ln>
                <a:solidFill>
                  <a:srgbClr val="003300"/>
                </a:solidFill>
                <a:effectLst/>
                <a:uLnTx/>
                <a:uFillTx/>
                <a:latin typeface="Arial" pitchFamily="34" charset="0"/>
                <a:ea typeface="+mn-ea"/>
                <a:cs typeface="+mn-cs"/>
              </a:rPr>
              <a:t>for </a:t>
            </a:r>
            <a:r>
              <a:rPr kumimoji="0" lang="en-US" sz="1400" b="1" i="0" u="none" strike="noStrike" kern="1200" cap="none" spc="0" normalizeH="0" baseline="0" noProof="0" dirty="0">
                <a:ln>
                  <a:noFill/>
                </a:ln>
                <a:solidFill>
                  <a:srgbClr val="003300"/>
                </a:solidFill>
                <a:effectLst/>
                <a:uLnTx/>
                <a:uFillTx/>
                <a:latin typeface="Arial" pitchFamily="34" charset="0"/>
                <a:ea typeface="+mn-ea"/>
                <a:cs typeface="+mn-cs"/>
              </a:rPr>
              <a:t>partial blast </a:t>
            </a:r>
            <a:r>
              <a:rPr kumimoji="0" lang="en-US" sz="1400" b="1" i="0" u="none" strike="noStrike" kern="1200" cap="none" spc="0" normalizeH="0" baseline="0" noProof="0" dirty="0" smtClean="0">
                <a:ln>
                  <a:noFill/>
                </a:ln>
                <a:solidFill>
                  <a:srgbClr val="003300"/>
                </a:solidFill>
                <a:effectLst/>
                <a:uLnTx/>
                <a:uFillTx/>
                <a:latin typeface="Arial" pitchFamily="34" charset="0"/>
                <a:ea typeface="+mn-ea"/>
                <a:cs typeface="+mn-cs"/>
              </a:rPr>
              <a:t>process: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33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3300"/>
                </a:solidFill>
                <a:effectLst/>
                <a:uLnTx/>
                <a:uFillTx/>
                <a:latin typeface="Arial" pitchFamily="34" charset="0"/>
                <a:ea typeface="+mn-ea"/>
                <a:cs typeface="+mn-cs"/>
              </a:rPr>
              <a:t>        -  July 2022 to demonstrate process on mock tank in Norfolk, VA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33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3300"/>
                </a:solidFill>
                <a:effectLst/>
                <a:uLnTx/>
                <a:uFillTx/>
                <a:latin typeface="Arial" pitchFamily="34" charset="0"/>
                <a:ea typeface="+mn-ea"/>
                <a:cs typeface="+mn-cs"/>
              </a:rPr>
              <a:t>                              with invitation to RMC staff to observe process.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33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3300"/>
                </a:solidFill>
                <a:effectLst/>
                <a:uLnTx/>
                <a:uFillTx/>
                <a:latin typeface="Arial" pitchFamily="34" charset="0"/>
                <a:ea typeface="+mn-ea"/>
                <a:cs typeface="+mn-cs"/>
              </a:rPr>
              <a:t>        -  NRL requesting Paint Center of Excellence funding for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33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3300"/>
                </a:solidFill>
                <a:effectLst/>
                <a:uLnTx/>
                <a:uFillTx/>
                <a:latin typeface="Arial" pitchFamily="34" charset="0"/>
                <a:ea typeface="+mn-ea"/>
                <a:cs typeface="+mn-cs"/>
              </a:rPr>
              <a:t>                              waterfront support in FY-23.</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33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33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3300"/>
                </a:solidFill>
                <a:effectLst/>
                <a:uLnTx/>
                <a:uFillTx/>
                <a:latin typeface="Arial" pitchFamily="34" charset="0"/>
                <a:ea typeface="+mn-ea"/>
                <a:cs typeface="+mn-cs"/>
              </a:rPr>
              <a:t>•  NRL preparing </a:t>
            </a:r>
            <a:r>
              <a:rPr kumimoji="0" lang="en-US" sz="1400" b="1" i="0" u="none" strike="noStrike" kern="1200" cap="none" spc="0" normalizeH="0" baseline="0" noProof="0" dirty="0">
                <a:ln>
                  <a:noFill/>
                </a:ln>
                <a:solidFill>
                  <a:srgbClr val="003300"/>
                </a:solidFill>
                <a:effectLst/>
                <a:uLnTx/>
                <a:uFillTx/>
                <a:latin typeface="Arial" pitchFamily="34" charset="0"/>
                <a:ea typeface="+mn-ea"/>
                <a:cs typeface="+mn-cs"/>
              </a:rPr>
              <a:t>training webinars to support </a:t>
            </a:r>
            <a:r>
              <a:rPr kumimoji="0" lang="en-US" sz="1400" b="1" i="0" u="none" strike="noStrike" kern="1200" cap="none" spc="0" normalizeH="0" baseline="0" noProof="0" dirty="0" smtClean="0">
                <a:ln>
                  <a:noFill/>
                </a:ln>
                <a:solidFill>
                  <a:srgbClr val="003300"/>
                </a:solidFill>
                <a:effectLst/>
                <a:uLnTx/>
                <a:uFillTx/>
                <a:latin typeface="Arial" pitchFamily="34" charset="0"/>
                <a:ea typeface="+mn-ea"/>
                <a:cs typeface="+mn-cs"/>
              </a:rPr>
              <a:t>SSPC-SP </a:t>
            </a:r>
            <a:r>
              <a:rPr kumimoji="0" lang="en-US" sz="1400" b="1" i="0" u="none" strike="noStrike" kern="1200" cap="none" spc="0" normalizeH="0" baseline="0" noProof="0" dirty="0">
                <a:ln>
                  <a:noFill/>
                </a:ln>
                <a:solidFill>
                  <a:srgbClr val="003300"/>
                </a:solidFill>
                <a:effectLst/>
                <a:uLnTx/>
                <a:uFillTx/>
                <a:latin typeface="Arial" pitchFamily="34" charset="0"/>
                <a:ea typeface="+mn-ea"/>
                <a:cs typeface="+mn-cs"/>
              </a:rPr>
              <a:t>18 rollout, </a:t>
            </a:r>
            <a:endParaRPr kumimoji="0" lang="en-US" sz="1400" b="1" i="0" u="none" strike="noStrike" kern="1200" cap="none" spc="0" normalizeH="0" baseline="0" noProof="0" dirty="0" smtClean="0">
              <a:ln>
                <a:noFill/>
              </a:ln>
              <a:solidFill>
                <a:srgbClr val="0033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33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3300"/>
                </a:solidFill>
                <a:effectLst/>
                <a:uLnTx/>
                <a:uFillTx/>
                <a:latin typeface="Arial" pitchFamily="34" charset="0"/>
                <a:ea typeface="+mn-ea"/>
                <a:cs typeface="+mn-cs"/>
              </a:rPr>
              <a:t>                          will </a:t>
            </a:r>
            <a:r>
              <a:rPr kumimoji="0" lang="en-US" sz="1400" b="1" i="0" u="none" strike="noStrike" kern="1200" cap="none" spc="0" normalizeH="0" baseline="0" noProof="0" dirty="0">
                <a:ln>
                  <a:noFill/>
                </a:ln>
                <a:solidFill>
                  <a:srgbClr val="003300"/>
                </a:solidFill>
                <a:effectLst/>
                <a:uLnTx/>
                <a:uFillTx/>
                <a:latin typeface="Arial" pitchFamily="34" charset="0"/>
                <a:ea typeface="+mn-ea"/>
                <a:cs typeface="+mn-cs"/>
              </a:rPr>
              <a:t>be posted to </a:t>
            </a:r>
            <a:r>
              <a:rPr kumimoji="0" lang="en-US" sz="1400" b="1" i="0" u="none" strike="noStrike" kern="1200" cap="none" spc="0" normalizeH="0" baseline="0" noProof="0" dirty="0" smtClean="0">
                <a:ln>
                  <a:noFill/>
                </a:ln>
                <a:solidFill>
                  <a:srgbClr val="003300"/>
                </a:solidFill>
                <a:effectLst/>
                <a:uLnTx/>
                <a:uFillTx/>
                <a:latin typeface="Arial" pitchFamily="34" charset="0"/>
                <a:ea typeface="+mn-ea"/>
                <a:cs typeface="+mn-cs"/>
              </a:rPr>
              <a:t>NRL </a:t>
            </a:r>
            <a:r>
              <a:rPr kumimoji="0" lang="en-US" sz="1400" b="1" i="0" u="none" strike="noStrike" kern="1200" cap="none" spc="0" normalizeH="0" baseline="0" noProof="0" dirty="0">
                <a:ln>
                  <a:noFill/>
                </a:ln>
                <a:solidFill>
                  <a:srgbClr val="003300"/>
                </a:solidFill>
                <a:effectLst/>
                <a:uLnTx/>
                <a:uFillTx/>
                <a:latin typeface="Arial" pitchFamily="34" charset="0"/>
                <a:ea typeface="+mn-ea"/>
                <a:cs typeface="+mn-cs"/>
              </a:rPr>
              <a:t>Wiki </a:t>
            </a:r>
            <a:r>
              <a:rPr kumimoji="0" lang="en-US" sz="1400" b="1" i="0" u="none" strike="noStrike" kern="1200" cap="none" spc="0" normalizeH="0" baseline="0" noProof="0" dirty="0" smtClean="0">
                <a:ln>
                  <a:noFill/>
                </a:ln>
                <a:solidFill>
                  <a:srgbClr val="003300"/>
                </a:solidFill>
                <a:effectLst/>
                <a:uLnTx/>
                <a:uFillTx/>
                <a:latin typeface="Arial" pitchFamily="34" charset="0"/>
                <a:ea typeface="+mn-ea"/>
                <a:cs typeface="+mn-cs"/>
              </a:rPr>
              <a:t>page in Jun 2022.</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33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3300"/>
                </a:solidFill>
                <a:effectLst/>
                <a:uLnTx/>
                <a:uFillTx/>
                <a:latin typeface="Arial" pitchFamily="34" charset="0"/>
                <a:ea typeface="+mn-ea"/>
                <a:cs typeface="+mn-cs"/>
              </a:rPr>
              <a:t>	     •  Second NRL webinar </a:t>
            </a:r>
            <a:r>
              <a:rPr kumimoji="0" lang="en-US" sz="1400" b="1" i="0" u="none" strike="noStrike" kern="1200" cap="none" spc="0" normalizeH="0" baseline="0" noProof="0" dirty="0">
                <a:ln>
                  <a:noFill/>
                </a:ln>
                <a:solidFill>
                  <a:srgbClr val="003300"/>
                </a:solidFill>
                <a:effectLst/>
                <a:uLnTx/>
                <a:uFillTx/>
                <a:latin typeface="Arial" pitchFamily="34" charset="0"/>
                <a:ea typeface="+mn-ea"/>
                <a:cs typeface="+mn-cs"/>
              </a:rPr>
              <a:t>planned to follow the mock tank demonstration </a:t>
            </a:r>
            <a:r>
              <a:rPr kumimoji="0" lang="en-US" sz="1400" b="1" i="0" u="none" strike="noStrike" kern="1200" cap="none" spc="0" normalizeH="0" baseline="0" noProof="0" dirty="0" smtClean="0">
                <a:ln>
                  <a:noFill/>
                </a:ln>
                <a:solidFill>
                  <a:srgbClr val="003300"/>
                </a:solidFill>
                <a:effectLst/>
                <a:uLnTx/>
                <a:uFillTx/>
                <a:latin typeface="Arial" pitchFamily="34" charset="0"/>
                <a:ea typeface="+mn-ea"/>
                <a:cs typeface="+mn-cs"/>
              </a:rPr>
              <a:t>in Sep 2022.</a:t>
            </a:r>
            <a:endParaRPr kumimoji="0" lang="en-US" sz="1400" b="1" i="0" u="none" strike="noStrike" kern="1200" cap="none" spc="0" normalizeH="0" baseline="0" noProof="0" dirty="0">
              <a:ln>
                <a:noFill/>
              </a:ln>
              <a:solidFill>
                <a:srgbClr val="0033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3300"/>
                </a:solidFill>
                <a:effectLst/>
                <a:uLnTx/>
                <a:uFillTx/>
                <a:latin typeface="Arial" pitchFamily="34" charset="0"/>
                <a:ea typeface="+mn-ea"/>
                <a:cs typeface="+mn-cs"/>
              </a:rPr>
              <a:t>		</a:t>
            </a:r>
            <a:r>
              <a:rPr kumimoji="0" lang="en-US" sz="1200" b="1" i="0" u="none" strike="noStrike" kern="1200" cap="none" spc="0" normalizeH="0" baseline="0" noProof="0" dirty="0" smtClean="0">
                <a:ln>
                  <a:noFill/>
                </a:ln>
                <a:solidFill>
                  <a:srgbClr val="003300"/>
                </a:solidFill>
                <a:effectLst/>
                <a:uLnTx/>
                <a:uFillTx/>
                <a:latin typeface="Arial" pitchFamily="34" charset="0"/>
                <a:ea typeface="+mn-ea"/>
                <a:cs typeface="+mn-cs"/>
              </a:rPr>
              <a:t>Zone </a:t>
            </a:r>
            <a:r>
              <a:rPr kumimoji="0" lang="en-US" sz="1200" b="1" i="0" u="none" strike="noStrike" kern="1200" cap="none" spc="0" normalizeH="0" baseline="0" noProof="0" dirty="0">
                <a:ln>
                  <a:noFill/>
                </a:ln>
                <a:solidFill>
                  <a:srgbClr val="003300"/>
                </a:solidFill>
                <a:effectLst/>
                <a:uLnTx/>
                <a:uFillTx/>
                <a:latin typeface="Arial" pitchFamily="34" charset="0"/>
                <a:ea typeface="+mn-ea"/>
                <a:cs typeface="+mn-cs"/>
              </a:rPr>
              <a:t>#1 - Full coating removal to SSPC-SP 10 (control)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3300"/>
                </a:solidFill>
                <a:effectLst/>
                <a:uLnTx/>
                <a:uFillTx/>
                <a:latin typeface="Arial" pitchFamily="34" charset="0"/>
                <a:ea typeface="+mn-ea"/>
                <a:cs typeface="+mn-cs"/>
              </a:rPr>
              <a:t>		Zone #2 - Majority retained paint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3300"/>
                </a:solidFill>
                <a:effectLst/>
                <a:uLnTx/>
                <a:uFillTx/>
                <a:latin typeface="Arial" pitchFamily="34" charset="0"/>
                <a:ea typeface="+mn-ea"/>
                <a:cs typeface="+mn-cs"/>
              </a:rPr>
              <a:t>		Zone #3 </a:t>
            </a:r>
            <a:r>
              <a:rPr kumimoji="0" lang="en-US" sz="1200" b="1" i="0" u="none" strike="noStrike" kern="1200" cap="none" spc="0" normalizeH="0" baseline="0" noProof="0" dirty="0" smtClean="0">
                <a:ln>
                  <a:noFill/>
                </a:ln>
                <a:solidFill>
                  <a:srgbClr val="003300"/>
                </a:solidFill>
                <a:effectLst/>
                <a:uLnTx/>
                <a:uFillTx/>
                <a:latin typeface="Arial" pitchFamily="34" charset="0"/>
                <a:ea typeface="+mn-ea"/>
                <a:cs typeface="+mn-cs"/>
              </a:rPr>
              <a:t>– Majority SSPC-SP 10</a:t>
            </a:r>
            <a:endParaRPr kumimoji="0" lang="en-US" sz="1200" b="1" i="0" u="none" strike="noStrike" kern="1200" cap="none" spc="0" normalizeH="0" baseline="0" noProof="0" dirty="0">
              <a:ln>
                <a:noFill/>
              </a:ln>
              <a:solidFill>
                <a:srgbClr val="0033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smtClean="0">
              <a:ln>
                <a:noFill/>
              </a:ln>
              <a:solidFill>
                <a:srgbClr val="003300"/>
              </a:solidFill>
              <a:effectLst/>
              <a:uLnTx/>
              <a:uFillTx/>
              <a:latin typeface="Arial" pitchFamily="34" charset="0"/>
              <a:ea typeface="+mn-ea"/>
              <a:cs typeface="+mn-cs"/>
            </a:endParaRPr>
          </a:p>
        </p:txBody>
      </p:sp>
      <p:sp>
        <p:nvSpPr>
          <p:cNvPr id="55" name="TextBox 54"/>
          <p:cNvSpPr txBox="1"/>
          <p:nvPr/>
        </p:nvSpPr>
        <p:spPr>
          <a:xfrm>
            <a:off x="950818" y="6266994"/>
            <a:ext cx="1227917" cy="18466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1" i="0" u="none" strike="noStrike" kern="1200" cap="none" spc="0" normalizeH="0" baseline="0" noProof="0" dirty="0" smtClean="0">
                <a:ln>
                  <a:noFill/>
                </a:ln>
                <a:solidFill>
                  <a:srgbClr val="FFFFFF"/>
                </a:solidFill>
                <a:effectLst/>
                <a:uLnTx/>
                <a:uFillTx/>
                <a:latin typeface="Arial" pitchFamily="34" charset="0"/>
                <a:ea typeface="+mn-ea"/>
                <a:cs typeface="Arial" panose="020B0604020202020204" pitchFamily="34" charset="0"/>
              </a:rPr>
              <a:t>Bristle blast to SSPC-SP 11</a:t>
            </a:r>
            <a:endParaRPr kumimoji="0" lang="en-US" sz="600" b="1" i="0" u="none" strike="noStrike" kern="1200" cap="none" spc="0" normalizeH="0" baseline="0" noProof="0" dirty="0">
              <a:ln>
                <a:noFill/>
              </a:ln>
              <a:solidFill>
                <a:srgbClr val="FFFFFF"/>
              </a:solidFill>
              <a:effectLst/>
              <a:uLnTx/>
              <a:uFillTx/>
              <a:latin typeface="Arial" pitchFamily="34" charset="0"/>
              <a:ea typeface="+mn-ea"/>
              <a:cs typeface="Arial" panose="020B0604020202020204" pitchFamily="34" charset="0"/>
            </a:endParaRPr>
          </a:p>
        </p:txBody>
      </p:sp>
      <p:sp>
        <p:nvSpPr>
          <p:cNvPr id="3" name="TextBox 2"/>
          <p:cNvSpPr txBox="1"/>
          <p:nvPr/>
        </p:nvSpPr>
        <p:spPr>
          <a:xfrm>
            <a:off x="11112" y="6397079"/>
            <a:ext cx="9121775"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smtClean="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1200" b="1" i="0" u="sng" strike="noStrike" kern="1200" cap="none" spc="0" normalizeH="0" baseline="0" noProof="0" dirty="0" smtClean="0">
                <a:ln>
                  <a:noFill/>
                </a:ln>
                <a:solidFill>
                  <a:srgbClr val="3333FF"/>
                </a:solidFill>
                <a:effectLst/>
                <a:uLnTx/>
                <a:uFillTx/>
                <a:latin typeface="Arial" pitchFamily="34" charset="0"/>
                <a:ea typeface="+mn-ea"/>
                <a:cs typeface="Arial" panose="020B0604020202020204" pitchFamily="34" charset="0"/>
              </a:rPr>
              <a:t>NAVSEA working with NRL to support SSPC-SP 18 implementation with training materials and additional information. </a:t>
            </a:r>
            <a:endParaRPr kumimoji="0" lang="en-US" sz="1200" b="1" i="0" u="sng" strike="noStrike" kern="1200" cap="none" spc="0" normalizeH="0" baseline="0" noProof="0" dirty="0">
              <a:ln>
                <a:noFill/>
              </a:ln>
              <a:solidFill>
                <a:srgbClr val="3333FF"/>
              </a:solidFill>
              <a:effectLst/>
              <a:uLnTx/>
              <a:uFillTx/>
              <a:latin typeface="Arial" pitchFamily="34" charset="0"/>
              <a:ea typeface="+mn-ea"/>
              <a:cs typeface="Arial" panose="020B0604020202020204" pitchFamily="34" charset="0"/>
            </a:endParaRPr>
          </a:p>
        </p:txBody>
      </p:sp>
      <p:sp>
        <p:nvSpPr>
          <p:cNvPr id="9" name="Title 14"/>
          <p:cNvSpPr txBox="1">
            <a:spLocks/>
          </p:cNvSpPr>
          <p:nvPr/>
        </p:nvSpPr>
        <p:spPr>
          <a:xfrm>
            <a:off x="11112" y="-38988"/>
            <a:ext cx="9144000" cy="4758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j-ea"/>
                <a:cs typeface="Arial" panose="020B0604020202020204" pitchFamily="34" charset="0"/>
              </a:rPr>
              <a:t>FY-23 Standard Item 009-32</a:t>
            </a:r>
            <a:b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j-ea"/>
                <a:cs typeface="Arial" panose="020B0604020202020204" pitchFamily="34" charset="0"/>
              </a:rPr>
            </a:b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j-ea"/>
                <a:cs typeface="Arial" panose="020B0604020202020204" pitchFamily="34" charset="0"/>
              </a:rPr>
              <a:t>Implementation of SSPC-SP 18 </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6979897" y="1993651"/>
            <a:ext cx="1975608" cy="1716147"/>
          </a:xfrm>
          <a:prstGeom prst="rect">
            <a:avLst/>
          </a:prstGeom>
        </p:spPr>
      </p:pic>
      <p:sp>
        <p:nvSpPr>
          <p:cNvPr id="11" name="Text Placeholder 4">
            <a:extLst>
              <a:ext uri="{FF2B5EF4-FFF2-40B4-BE49-F238E27FC236}">
                <a16:creationId xmlns:a16="http://schemas.microsoft.com/office/drawing/2014/main" id="{FCBBCD42-5241-443F-9C64-44A3263AADD8}"/>
              </a:ext>
            </a:extLst>
          </p:cNvPr>
          <p:cNvSpPr txBox="1">
            <a:spLocks/>
          </p:cNvSpPr>
          <p:nvPr/>
        </p:nvSpPr>
        <p:spPr>
          <a:xfrm>
            <a:off x="6979896" y="3709798"/>
            <a:ext cx="1975609" cy="179492"/>
          </a:xfrm>
          <a:prstGeom prst="rect">
            <a:avLst/>
          </a:prstGeom>
          <a:solidFill>
            <a:sysClr val="window" lastClr="FFFFFF"/>
          </a:solidFill>
          <a:ln w="25400" cap="flat" cmpd="sng" algn="ctr">
            <a:solidFill>
              <a:sysClr val="windowText" lastClr="000000"/>
            </a:solidFill>
            <a:prstDash val="solid"/>
          </a:ln>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Exterior of Mock Tank</a:t>
            </a:r>
          </a:p>
        </p:txBody>
      </p:sp>
      <p:sp>
        <p:nvSpPr>
          <p:cNvPr id="5" name="TextBox 4"/>
          <p:cNvSpPr txBox="1"/>
          <p:nvPr/>
        </p:nvSpPr>
        <p:spPr>
          <a:xfrm>
            <a:off x="6926179" y="1986861"/>
            <a:ext cx="370329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rPr>
              <a:t>Artificially age </a:t>
            </a:r>
            <a:endParaRPr kumimoji="0" lang="en-US" sz="600" b="1" i="0" u="none" strike="noStrike" kern="120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1" i="0" u="none" strike="noStrike" kern="1200" cap="none" spc="0" normalizeH="0" baseline="0" noProof="0" dirty="0" smtClean="0">
                <a:ln>
                  <a:noFill/>
                </a:ln>
                <a:solidFill>
                  <a:srgbClr val="000000"/>
                </a:solidFill>
                <a:effectLst/>
                <a:uLnTx/>
                <a:uFillTx/>
                <a:latin typeface="Arial" pitchFamily="34" charset="0"/>
                <a:ea typeface="+mn-ea"/>
                <a:cs typeface="+mn-cs"/>
              </a:rPr>
              <a:t>newly </a:t>
            </a:r>
            <a:r>
              <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rPr>
              <a:t>installed </a:t>
            </a:r>
            <a:endParaRPr kumimoji="0" lang="en-US" sz="600" b="1" i="0" u="none" strike="noStrike" kern="120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1" i="0" u="none" strike="noStrike" kern="1200" cap="none" spc="0" normalizeH="0" baseline="0" noProof="0" dirty="0" smtClean="0">
                <a:ln>
                  <a:noFill/>
                </a:ln>
                <a:solidFill>
                  <a:srgbClr val="000000"/>
                </a:solidFill>
                <a:effectLst/>
                <a:uLnTx/>
                <a:uFillTx/>
                <a:latin typeface="Arial" pitchFamily="34" charset="0"/>
                <a:ea typeface="+mn-ea"/>
                <a:cs typeface="+mn-cs"/>
              </a:rPr>
              <a:t>UHS </a:t>
            </a:r>
            <a:r>
              <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rPr>
              <a:t>system</a:t>
            </a:r>
          </a:p>
        </p:txBody>
      </p:sp>
      <p:pic>
        <p:nvPicPr>
          <p:cNvPr id="6" name="Picture 5"/>
          <p:cNvPicPr>
            <a:picLocks noChangeAspect="1"/>
          </p:cNvPicPr>
          <p:nvPr/>
        </p:nvPicPr>
        <p:blipFill>
          <a:blip r:embed="rId3"/>
          <a:stretch>
            <a:fillRect/>
          </a:stretch>
        </p:blipFill>
        <p:spPr>
          <a:xfrm>
            <a:off x="7071885" y="4533400"/>
            <a:ext cx="1919715" cy="1656063"/>
          </a:xfrm>
          <a:prstGeom prst="rect">
            <a:avLst/>
          </a:prstGeom>
        </p:spPr>
      </p:pic>
      <p:pic>
        <p:nvPicPr>
          <p:cNvPr id="7" name="Picture 6"/>
          <p:cNvPicPr>
            <a:picLocks noChangeAspect="1"/>
          </p:cNvPicPr>
          <p:nvPr/>
        </p:nvPicPr>
        <p:blipFill>
          <a:blip r:embed="rId4"/>
          <a:stretch>
            <a:fillRect/>
          </a:stretch>
        </p:blipFill>
        <p:spPr>
          <a:xfrm>
            <a:off x="3294416" y="4969072"/>
            <a:ext cx="2175506" cy="1435942"/>
          </a:xfrm>
          <a:prstGeom prst="rect">
            <a:avLst/>
          </a:prstGeom>
        </p:spPr>
      </p:pic>
      <p:sp>
        <p:nvSpPr>
          <p:cNvPr id="4" name="TextBox 3"/>
          <p:cNvSpPr txBox="1"/>
          <p:nvPr/>
        </p:nvSpPr>
        <p:spPr>
          <a:xfrm>
            <a:off x="4231300" y="5449387"/>
            <a:ext cx="793793" cy="276999"/>
          </a:xfrm>
          <a:prstGeom prst="rect">
            <a:avLst/>
          </a:prstGeom>
          <a:solidFill>
            <a:srgbClr val="FFFFCC"/>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1" i="0" u="none" strike="noStrike" kern="1200" cap="none" spc="0" normalizeH="0" baseline="0" noProof="0" dirty="0" smtClean="0">
                <a:ln>
                  <a:noFill/>
                </a:ln>
                <a:solidFill>
                  <a:srgbClr val="000000"/>
                </a:solidFill>
                <a:effectLst/>
                <a:uLnTx/>
                <a:uFillTx/>
                <a:latin typeface="Arial" pitchFamily="34" charset="0"/>
                <a:ea typeface="+mn-ea"/>
                <a:cs typeface="+mn-cs"/>
              </a:rPr>
              <a:t>Majority retained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1" i="0" u="none" strike="noStrike" kern="1200" cap="none" spc="0" normalizeH="0" baseline="0" noProof="0" dirty="0" smtClean="0">
                <a:ln>
                  <a:noFill/>
                </a:ln>
                <a:solidFill>
                  <a:srgbClr val="000000"/>
                </a:solidFill>
                <a:effectLst/>
                <a:uLnTx/>
                <a:uFillTx/>
                <a:latin typeface="Arial" pitchFamily="34" charset="0"/>
                <a:ea typeface="+mn-ea"/>
                <a:cs typeface="+mn-cs"/>
              </a:rPr>
              <a:t> paint</a:t>
            </a:r>
            <a:endPar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5" name="TextBox 14"/>
          <p:cNvSpPr txBox="1"/>
          <p:nvPr/>
        </p:nvSpPr>
        <p:spPr>
          <a:xfrm>
            <a:off x="3417436" y="5449387"/>
            <a:ext cx="673244" cy="276999"/>
          </a:xfrm>
          <a:prstGeom prst="rect">
            <a:avLst/>
          </a:prstGeom>
          <a:solidFill>
            <a:srgbClr val="DDDDDD"/>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1" i="0" u="none" strike="noStrike" kern="1200" cap="none" spc="0" normalizeH="0" baseline="0" noProof="0" dirty="0" smtClean="0">
                <a:ln>
                  <a:noFill/>
                </a:ln>
                <a:solidFill>
                  <a:srgbClr val="000000"/>
                </a:solidFill>
                <a:effectLst/>
                <a:uLnTx/>
                <a:uFillTx/>
                <a:latin typeface="Arial" pitchFamily="34" charset="0"/>
                <a:ea typeface="+mn-ea"/>
                <a:cs typeface="+mn-cs"/>
              </a:rPr>
              <a:t>Majority SSPC-SP 10</a:t>
            </a:r>
          </a:p>
        </p:txBody>
      </p:sp>
    </p:spTree>
    <p:extLst>
      <p:ext uri="{BB962C8B-B14F-4D97-AF65-F5344CB8AC3E}">
        <p14:creationId xmlns:p14="http://schemas.microsoft.com/office/powerpoint/2010/main" val="41868190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4"/>
          <p:cNvSpPr>
            <a:spLocks noGrp="1"/>
          </p:cNvSpPr>
          <p:nvPr>
            <p:ph type="title"/>
          </p:nvPr>
        </p:nvSpPr>
        <p:spPr>
          <a:xfrm>
            <a:off x="26772" y="76452"/>
            <a:ext cx="9067800" cy="475871"/>
          </a:xfrm>
        </p:spPr>
        <p:txBody>
          <a:bodyPr>
            <a:noAutofit/>
          </a:bodyPr>
          <a:lstStyle/>
          <a:p>
            <a:pPr algn="ctr"/>
            <a:r>
              <a:rPr lang="en-US" sz="2000" b="1" dirty="0">
                <a:latin typeface="Arial" panose="020B0604020202020204" pitchFamily="34" charset="0"/>
                <a:cs typeface="Arial" panose="020B0604020202020204" pitchFamily="34" charset="0"/>
              </a:rPr>
              <a:t> </a:t>
            </a:r>
            <a:r>
              <a:rPr lang="en-US" sz="2000" b="1" dirty="0" smtClean="0">
                <a:latin typeface="Arial" panose="020B0604020202020204" pitchFamily="34" charset="0"/>
                <a:cs typeface="Arial" panose="020B0604020202020204" pitchFamily="34" charset="0"/>
              </a:rPr>
              <a:t> Published </a:t>
            </a:r>
            <a:r>
              <a:rPr lang="en-US" sz="2000" b="1" dirty="0" smtClean="0">
                <a:latin typeface="Arial" panose="020B0604020202020204" pitchFamily="34" charset="0"/>
                <a:cs typeface="Arial" panose="020B0604020202020204" pitchFamily="34" charset="0"/>
              </a:rPr>
              <a:t>MIL-PRF-24596C and MIL-DTL-24607</a:t>
            </a:r>
            <a:r>
              <a:rPr lang="en-US" sz="2000" b="1" dirty="0" smtClean="0">
                <a:latin typeface="Arial" panose="020B0604020202020204" pitchFamily="34" charset="0"/>
                <a:cs typeface="Arial" panose="020B0604020202020204" pitchFamily="34" charset="0"/>
              </a:rPr>
              <a:t/>
            </a:r>
            <a:br>
              <a:rPr lang="en-US" sz="2000" b="1" dirty="0" smtClean="0">
                <a:latin typeface="Arial" panose="020B0604020202020204" pitchFamily="34" charset="0"/>
                <a:cs typeface="Arial" panose="020B0604020202020204" pitchFamily="34" charset="0"/>
              </a:rPr>
            </a:br>
            <a:r>
              <a:rPr lang="en-US" sz="2000" b="1" dirty="0" smtClean="0">
                <a:latin typeface="Arial" panose="020B0604020202020204" pitchFamily="34" charset="0"/>
                <a:cs typeface="Arial" panose="020B0604020202020204" pitchFamily="34" charset="0"/>
              </a:rPr>
              <a:t>Updated Interior Topcoat Specification to Address Fleet Needs</a:t>
            </a:r>
            <a:endParaRPr lang="en-US" sz="2000" b="1" dirty="0">
              <a:latin typeface="Arial" panose="020B0604020202020204" pitchFamily="34" charset="0"/>
              <a:cs typeface="Arial" panose="020B0604020202020204" pitchFamily="34" charset="0"/>
            </a:endParaRPr>
          </a:p>
        </p:txBody>
      </p:sp>
      <p:sp>
        <p:nvSpPr>
          <p:cNvPr id="17" name="TextBox 16"/>
          <p:cNvSpPr txBox="1"/>
          <p:nvPr/>
        </p:nvSpPr>
        <p:spPr>
          <a:xfrm>
            <a:off x="104274" y="990600"/>
            <a:ext cx="8870541" cy="4801314"/>
          </a:xfrm>
          <a:prstGeom prst="rect">
            <a:avLst/>
          </a:prstGeom>
          <a:noFill/>
        </p:spPr>
        <p:txBody>
          <a:bodyPr wrap="square" rtlCol="0">
            <a:spAutoFit/>
          </a:bodyPr>
          <a:lstStyle/>
          <a:p>
            <a:pPr marL="257168" marR="0" lvl="0" indent="-25716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4 Jan 2022, published MIL-PRF-24596C</a:t>
            </a: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a:t>
            </a:r>
            <a:r>
              <a:rPr kumimoji="0" lang="en-US" sz="14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COATING COMPOUNDS, NONFLAMING, </a:t>
            </a:r>
            <a:r>
              <a:rPr kumimoji="0" lang="en-US" sz="1400" b="1" i="0" u="none" strike="noStrike" kern="1200" cap="none" spc="0" normalizeH="0" baseline="0" noProof="0" dirty="0" smtClean="0">
                <a:ln>
                  <a:noFill/>
                </a:ln>
                <a:solidFill>
                  <a:prstClr val="black"/>
                </a:solidFill>
                <a:effectLst/>
                <a:uLnTx/>
                <a:uFillTx/>
                <a:latin typeface="Courier New" panose="02070309020205020404" pitchFamily="49" charset="0"/>
                <a:ea typeface="+mn-ea"/>
                <a:cs typeface="Courier New" panose="02070309020205020404" pitchFamily="49" charset="0"/>
              </a:rPr>
              <a:t>FIRE-RESISTANT</a:t>
            </a:r>
            <a:r>
              <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 </a:t>
            </a:r>
          </a:p>
          <a:p>
            <a:pPr marR="0" lvl="0" algn="l" defTabSz="457200" rtl="0" eaLnBrk="1" fontAlgn="auto" latinLnBrk="0" hangingPunct="1">
              <a:lnSpc>
                <a:spcPct val="100000"/>
              </a:lnSpc>
              <a:spcBef>
                <a:spcPts val="0"/>
              </a:spcBef>
              <a:spcAft>
                <a:spcPts val="0"/>
              </a:spcAft>
              <a:buClrTx/>
              <a:buSzTx/>
              <a:tabLst/>
              <a:defRPr/>
            </a:pPr>
            <a:r>
              <a:rPr lang="en-US" sz="1400" dirty="0">
                <a:solidFill>
                  <a:prstClr val="black"/>
                </a:solidFill>
                <a:cs typeface="Arial" panose="020B0604020202020204" pitchFamily="34" charset="0"/>
              </a:rPr>
              <a:t> </a:t>
            </a:r>
            <a:r>
              <a:rPr lang="en-US" sz="1400" dirty="0" smtClean="0">
                <a:solidFill>
                  <a:prstClr val="black"/>
                </a:solidFill>
                <a:cs typeface="Arial" panose="020B0604020202020204" pitchFamily="34" charset="0"/>
              </a:rPr>
              <a:t>      </a:t>
            </a:r>
            <a:r>
              <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  that includes previous amendments regarding viscosity, batch volatile organic compound </a:t>
            </a:r>
          </a:p>
          <a:p>
            <a:pPr marR="0" lvl="0" algn="l" defTabSz="457200" rtl="0" eaLnBrk="1" fontAlgn="auto" latinLnBrk="0" hangingPunct="1">
              <a:lnSpc>
                <a:spcPct val="100000"/>
              </a:lnSpc>
              <a:spcBef>
                <a:spcPts val="0"/>
              </a:spcBef>
              <a:spcAft>
                <a:spcPts val="0"/>
              </a:spcAft>
              <a:buClrTx/>
              <a:buSzTx/>
              <a:tabLst/>
              <a:defRPr/>
            </a:pPr>
            <a:r>
              <a:rPr lang="en-US" sz="1400" dirty="0">
                <a:solidFill>
                  <a:prstClr val="black"/>
                </a:solidFill>
                <a:cs typeface="Arial" panose="020B0604020202020204" pitchFamily="34" charset="0"/>
              </a:rPr>
              <a:t> </a:t>
            </a:r>
            <a:r>
              <a:rPr lang="en-US" sz="1400" dirty="0" smtClean="0">
                <a:solidFill>
                  <a:prstClr val="black"/>
                </a:solidFill>
                <a:cs typeface="Arial" panose="020B0604020202020204" pitchFamily="34" charset="0"/>
              </a:rPr>
              <a:t>        </a:t>
            </a:r>
            <a:r>
              <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certification, and other issues since MIL-PRF-24596B was published in 2009.</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a:p>
            <a:pPr marL="257168" marR="0" lvl="0" indent="-25716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Updated formula to cite current raw materials and </a:t>
            </a: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ingredients </a:t>
            </a:r>
            <a:r>
              <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and </a:t>
            </a: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to </a:t>
            </a:r>
            <a:r>
              <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update colors.</a:t>
            </a:r>
          </a:p>
          <a:p>
            <a:pPr marL="257168" marR="0" lvl="0" indent="-25716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a:p>
            <a:pPr marL="257168" marR="0" lvl="0" indent="-25716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Fleet had been requesting to use “bright white” in place of soft white to lighten spaces and </a:t>
            </a:r>
            <a:endPar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a:t>
            </a:r>
            <a:r>
              <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     increase visibility.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a:p>
            <a:pPr marL="257168" marR="0" lvl="0" indent="-25716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SEA 05P2 noted </a:t>
            </a:r>
            <a:r>
              <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need for flat,</a:t>
            </a: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a:t>
            </a:r>
            <a:r>
              <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dark blue as per NSTM </a:t>
            </a: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631 </a:t>
            </a:r>
            <a:r>
              <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Table 631-8-11, Note 9</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ourier New" panose="02070309020205020404" pitchFamily="49" charset="0"/>
                <a:ea typeface="+mn-ea"/>
                <a:cs typeface="Courier New" panose="02070309020205020404" pitchFamily="49" charset="0"/>
              </a:rPr>
              <a:t>	“Pastel </a:t>
            </a:r>
            <a:r>
              <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blue, color number 25526, MIL-DTL-24607 shall be used on bulkheads in CIC </a:t>
            </a:r>
            <a:r>
              <a:rPr kumimoji="0" lang="en-US" sz="1200" b="1" i="0" u="none" strike="noStrike" kern="1200" cap="none" spc="0" normalizeH="0" baseline="0" noProof="0" dirty="0" smtClean="0">
                <a:ln>
                  <a:noFill/>
                </a:ln>
                <a:solidFill>
                  <a:prstClr val="black"/>
                </a:solidFill>
                <a:effectLst/>
                <a:uLnTx/>
                <a:uFillTx/>
                <a:latin typeface="Courier New" panose="02070309020205020404" pitchFamily="49" charset="0"/>
                <a:ea typeface="+mn-ea"/>
                <a:cs typeface="Courier New" panose="02070309020205020404" pitchFamily="49" charset="0"/>
              </a:rPr>
              <a:t>spaces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1200" b="1" i="0" u="none" strike="noStrike" kern="1200" cap="none" spc="0" normalizeH="0" baseline="0" noProof="0" dirty="0" smtClean="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and outboard operations and communications spaces with Broad Band Blue Operation </a:t>
            </a:r>
            <a:endParaRPr kumimoji="0" lang="en-US" sz="1200" b="1" i="0" u="none" strike="noStrike" kern="1200" cap="none" spc="0" normalizeH="0" baseline="0" noProof="0" dirty="0" smtClean="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1200" b="1" i="0" u="none" strike="noStrike" kern="1200" cap="none" spc="0" normalizeH="0" baseline="0" noProof="0" dirty="0" smtClean="0">
                <a:ln>
                  <a:noFill/>
                </a:ln>
                <a:solidFill>
                  <a:prstClr val="black"/>
                </a:solidFill>
                <a:effectLst/>
                <a:uLnTx/>
                <a:uFillTx/>
                <a:latin typeface="Courier New" panose="02070309020205020404" pitchFamily="49" charset="0"/>
                <a:ea typeface="+mn-ea"/>
                <a:cs typeface="Courier New" panose="02070309020205020404" pitchFamily="49" charset="0"/>
              </a:rPr>
              <a:t>     Lighting </a:t>
            </a:r>
            <a:r>
              <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systems. Overheads shall be </a:t>
            </a:r>
            <a:r>
              <a:rPr kumimoji="0" lang="en-US" sz="1200" b="1" i="0" u="none" strike="noStrike" kern="1200" cap="none" spc="0" normalizeH="0" baseline="0" noProof="0" dirty="0">
                <a:ln>
                  <a:noFill/>
                </a:ln>
                <a:solidFill>
                  <a:srgbClr val="000066"/>
                </a:solidFill>
                <a:effectLst/>
                <a:uLnTx/>
                <a:uFillTx/>
                <a:latin typeface="Courier New" panose="02070309020205020404" pitchFamily="49" charset="0"/>
                <a:ea typeface="+mn-ea"/>
                <a:cs typeface="Courier New" panose="02070309020205020404" pitchFamily="49" charset="0"/>
              </a:rPr>
              <a:t>insignia blue</a:t>
            </a:r>
            <a:r>
              <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color number 35044</a:t>
            </a:r>
            <a:r>
              <a:rPr kumimoji="0" lang="en-US" sz="1200" b="1" i="0" u="none" strike="noStrike" kern="1200" cap="none" spc="0" normalizeH="0" baseline="0" noProof="0" dirty="0" smtClean="0">
                <a:ln>
                  <a:noFill/>
                </a:ln>
                <a:solidFill>
                  <a:prstClr val="black"/>
                </a:solidFill>
                <a:effectLst/>
                <a:uLnTx/>
                <a:uFillTx/>
                <a:latin typeface="Courier New" panose="02070309020205020404" pitchFamily="49" charset="0"/>
                <a:ea typeface="+mn-ea"/>
                <a:cs typeface="Courier New" panose="02070309020205020404" pitchFamily="49"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a:p>
            <a:pPr marL="257168" marR="0" lvl="0" indent="-25716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smtClean="0">
                <a:solidFill>
                  <a:prstClr val="black"/>
                </a:solidFill>
                <a:cs typeface="Arial" panose="020B0604020202020204" pitchFamily="34" charset="0"/>
              </a:rPr>
              <a:t>Increased Fleet customer interest in dark, flat, insignia blue </a:t>
            </a:r>
          </a:p>
          <a:p>
            <a:pPr marR="0" lvl="0" algn="l" defTabSz="457200" rtl="0" eaLnBrk="1" fontAlgn="auto" latinLnBrk="0" hangingPunct="1">
              <a:lnSpc>
                <a:spcPct val="100000"/>
              </a:lnSpc>
              <a:spcBef>
                <a:spcPts val="0"/>
              </a:spcBef>
              <a:spcAft>
                <a:spcPts val="0"/>
              </a:spcAft>
              <a:buClrTx/>
              <a:buSzTx/>
              <a:tabLst/>
              <a:defRPr/>
            </a:pPr>
            <a:r>
              <a:rPr lang="en-US" sz="1400" dirty="0">
                <a:solidFill>
                  <a:prstClr val="black"/>
                </a:solidFill>
                <a:cs typeface="Arial" panose="020B0604020202020204" pitchFamily="34" charset="0"/>
              </a:rPr>
              <a:t> </a:t>
            </a:r>
            <a:r>
              <a:rPr lang="en-US" sz="1400" dirty="0" smtClean="0">
                <a:solidFill>
                  <a:prstClr val="black"/>
                </a:solidFill>
                <a:cs typeface="Arial" panose="020B0604020202020204" pitchFamily="34" charset="0"/>
              </a:rPr>
              <a:t>     (SAE AMS-STD-595, Color Number 35044).</a:t>
            </a:r>
          </a:p>
          <a:p>
            <a:pPr marR="0" lvl="0" algn="l" defTabSz="457200" rtl="0" eaLnBrk="1" fontAlgn="auto" latinLnBrk="0" hangingPunct="1">
              <a:lnSpc>
                <a:spcPct val="100000"/>
              </a:lnSpc>
              <a:spcBef>
                <a:spcPts val="0"/>
              </a:spcBef>
              <a:spcAft>
                <a:spcPts val="0"/>
              </a:spcAft>
              <a:buClrTx/>
              <a:buSzTx/>
              <a:tabLst/>
              <a:defRPr/>
            </a:pPr>
            <a:endPar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a:p>
            <a:pPr marR="0" lvl="0" algn="l" defTabSz="457200" rtl="0" eaLnBrk="1" fontAlgn="auto" latinLnBrk="0" hangingPunct="1">
              <a:lnSpc>
                <a:spcPct val="100000"/>
              </a:lnSpc>
              <a:spcBef>
                <a:spcPts val="0"/>
              </a:spcBef>
              <a:spcAft>
                <a:spcPts val="0"/>
              </a:spcAft>
              <a:buClrTx/>
              <a:buSzTx/>
              <a:tabLst/>
              <a:defRPr/>
            </a:pPr>
            <a:r>
              <a:rPr lang="en-US" sz="1400" dirty="0" smtClean="0">
                <a:solidFill>
                  <a:prstClr val="black"/>
                </a:solidFill>
                <a:cs typeface="Arial" panose="020B0604020202020204" pitchFamily="34" charset="0"/>
              </a:rPr>
              <a:t>	-  Only MIL-DTL-24607 has insignia blue NSN.</a:t>
            </a:r>
          </a:p>
          <a:p>
            <a:pPr marR="0" lvl="0" algn="l" defTabSz="457200" rtl="0" eaLnBrk="1" fontAlgn="auto" latinLnBrk="0" hangingPunct="1">
              <a:lnSpc>
                <a:spcPct val="100000"/>
              </a:lnSpc>
              <a:spcBef>
                <a:spcPts val="0"/>
              </a:spcBef>
              <a:spcAft>
                <a:spcPts val="0"/>
              </a:spcAft>
              <a:buClrTx/>
              <a:buSzTx/>
              <a:tabLst/>
              <a:defRPr/>
            </a:pPr>
            <a:endPar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a:p>
            <a:pPr marR="0" lvl="0" algn="l" defTabSz="457200" rtl="0" eaLnBrk="1" fontAlgn="auto" latinLnBrk="0" hangingPunct="1">
              <a:lnSpc>
                <a:spcPct val="100000"/>
              </a:lnSpc>
              <a:spcBef>
                <a:spcPts val="0"/>
              </a:spcBef>
              <a:spcAft>
                <a:spcPts val="0"/>
              </a:spcAft>
              <a:buClrTx/>
              <a:buSzTx/>
              <a:tabLst/>
              <a:defRPr/>
            </a:pPr>
            <a:r>
              <a:rPr lang="en-US" sz="1400" dirty="0" smtClean="0">
                <a:solidFill>
                  <a:prstClr val="black"/>
                </a:solidFill>
                <a:cs typeface="Arial" panose="020B0604020202020204" pitchFamily="34" charset="0"/>
              </a:rPr>
              <a:t>	-  Color “Not Stocked” in supply system.</a:t>
            </a:r>
          </a:p>
          <a:p>
            <a:pPr marR="0" lvl="0" algn="l" defTabSz="457200" rtl="0" eaLnBrk="1" fontAlgn="auto" latinLnBrk="0" hangingPunct="1">
              <a:lnSpc>
                <a:spcPct val="100000"/>
              </a:lnSpc>
              <a:spcBef>
                <a:spcPts val="0"/>
              </a:spcBef>
              <a:spcAft>
                <a:spcPts val="0"/>
              </a:spcAft>
              <a:buClrTx/>
              <a:buSzTx/>
              <a:tabLst/>
              <a:defRPr/>
            </a:pPr>
            <a:endPar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a:p>
            <a:pPr marR="0" lvl="0" algn="l" defTabSz="457200" rtl="0" eaLnBrk="1" fontAlgn="auto" latinLnBrk="0" hangingPunct="1">
              <a:lnSpc>
                <a:spcPct val="100000"/>
              </a:lnSpc>
              <a:spcBef>
                <a:spcPts val="0"/>
              </a:spcBef>
              <a:spcAft>
                <a:spcPts val="0"/>
              </a:spcAft>
              <a:buClrTx/>
              <a:buSzTx/>
              <a:tabLst/>
              <a:defRPr/>
            </a:pPr>
            <a:r>
              <a:rPr lang="en-US" sz="1400" dirty="0" smtClean="0">
                <a:solidFill>
                  <a:prstClr val="black"/>
                </a:solidFill>
                <a:cs typeface="Arial" panose="020B0604020202020204" pitchFamily="34" charset="0"/>
              </a:rPr>
              <a:t>	-  Supply of coating limited by demand.</a:t>
            </a:r>
            <a:endPar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p:txBody>
      </p:sp>
      <p:sp>
        <p:nvSpPr>
          <p:cNvPr id="5" name="TextBox 4"/>
          <p:cNvSpPr txBox="1"/>
          <p:nvPr/>
        </p:nvSpPr>
        <p:spPr>
          <a:xfrm>
            <a:off x="2709268" y="6529780"/>
            <a:ext cx="3153965" cy="1962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777777"/>
                </a:solidFill>
                <a:effectLst/>
                <a:uLnTx/>
                <a:uFillTx/>
                <a:latin typeface="Calibri" panose="020F0502020204030204"/>
                <a:ea typeface="+mn-ea"/>
                <a:cs typeface="+mn-cs"/>
              </a:rPr>
              <a:t>Distribution A:  Approved for Public Release</a:t>
            </a:r>
          </a:p>
        </p:txBody>
      </p:sp>
      <p:sp>
        <p:nvSpPr>
          <p:cNvPr id="6" name="TextBox 5"/>
          <p:cNvSpPr txBox="1"/>
          <p:nvPr/>
        </p:nvSpPr>
        <p:spPr>
          <a:xfrm>
            <a:off x="76200" y="6222003"/>
            <a:ext cx="9067800"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smtClean="0">
                <a:ln>
                  <a:noFill/>
                </a:ln>
                <a:solidFill>
                  <a:srgbClr val="3333FF"/>
                </a:solidFill>
                <a:effectLst/>
                <a:uLnTx/>
                <a:uFillTx/>
                <a:latin typeface="Arial" pitchFamily="34" charset="0"/>
                <a:ea typeface="+mn-ea"/>
                <a:cs typeface="+mn-cs"/>
              </a:rPr>
              <a:t>MIL-PRF-24596C </a:t>
            </a:r>
            <a:r>
              <a:rPr lang="en-US" u="sng" dirty="0" smtClean="0">
                <a:solidFill>
                  <a:srgbClr val="3333FF"/>
                </a:solidFill>
              </a:rPr>
              <a:t>and MIL-DTL-24607</a:t>
            </a:r>
            <a:r>
              <a:rPr kumimoji="0" lang="en-US" sz="1200" b="1" i="0" u="sng" strike="noStrike" kern="1200" cap="none" spc="0" normalizeH="0" baseline="0" noProof="0" dirty="0" smtClean="0">
                <a:ln>
                  <a:noFill/>
                </a:ln>
                <a:solidFill>
                  <a:srgbClr val="3333FF"/>
                </a:solidFill>
                <a:effectLst/>
                <a:uLnTx/>
                <a:uFillTx/>
                <a:latin typeface="Arial" pitchFamily="34" charset="0"/>
                <a:ea typeface="+mn-ea"/>
                <a:cs typeface="+mn-cs"/>
              </a:rPr>
              <a:t> </a:t>
            </a:r>
            <a:r>
              <a:rPr kumimoji="0" lang="en-US" sz="1200" b="1" i="0" u="sng" strike="noStrike" kern="1200" cap="none" spc="0" normalizeH="0" baseline="0" noProof="0" dirty="0" smtClean="0">
                <a:ln>
                  <a:noFill/>
                </a:ln>
                <a:solidFill>
                  <a:srgbClr val="3333FF"/>
                </a:solidFill>
                <a:effectLst/>
                <a:uLnTx/>
                <a:uFillTx/>
                <a:latin typeface="Arial" pitchFamily="34" charset="0"/>
                <a:ea typeface="+mn-ea"/>
                <a:cs typeface="+mn-cs"/>
              </a:rPr>
              <a:t>available on ASSIST and manufacturers can prepare qualification update packages.</a:t>
            </a:r>
            <a:endParaRPr kumimoji="0" lang="en-US" sz="1200" b="1" i="0" u="sng" strike="noStrike" kern="1200" cap="none" spc="0" normalizeH="0" baseline="0" noProof="0" dirty="0">
              <a:ln>
                <a:noFill/>
              </a:ln>
              <a:solidFill>
                <a:srgbClr val="3333FF"/>
              </a:solidFill>
              <a:effectLst/>
              <a:uLnTx/>
              <a:uFillTx/>
              <a:latin typeface="Arial" pitchFamily="34" charset="0"/>
              <a:ea typeface="+mn-ea"/>
              <a:cs typeface="+mn-cs"/>
            </a:endParaRPr>
          </a:p>
        </p:txBody>
      </p:sp>
      <p:sp>
        <p:nvSpPr>
          <p:cNvPr id="7" name="Footer Placeholder 2"/>
          <p:cNvSpPr txBox="1">
            <a:spLocks/>
          </p:cNvSpPr>
          <p:nvPr/>
        </p:nvSpPr>
        <p:spPr bwMode="auto">
          <a:xfrm>
            <a:off x="7446126" y="6485438"/>
            <a:ext cx="2895600" cy="457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50000"/>
              </a:spcBef>
              <a:spcAft>
                <a:spcPct val="0"/>
              </a:spcAft>
              <a:defRPr sz="1200" b="1" kern="1200">
                <a:solidFill>
                  <a:srgbClr val="000000"/>
                </a:solidFill>
                <a:latin typeface="Arial" pitchFamily="34" charset="0"/>
                <a:ea typeface="+mn-ea"/>
                <a:cs typeface="+mn-cs"/>
              </a:defRPr>
            </a:lvl1pPr>
            <a:lvl2pPr marL="742950" indent="-285750" algn="l" rtl="0" eaLnBrk="0" fontAlgn="base" hangingPunct="0">
              <a:spcBef>
                <a:spcPct val="0"/>
              </a:spcBef>
              <a:spcAft>
                <a:spcPct val="0"/>
              </a:spcAft>
              <a:defRPr sz="1200" b="1" kern="1200">
                <a:solidFill>
                  <a:srgbClr val="000000"/>
                </a:solidFill>
                <a:latin typeface="Arial" pitchFamily="34" charset="0"/>
                <a:ea typeface="+mn-ea"/>
                <a:cs typeface="+mn-cs"/>
              </a:defRPr>
            </a:lvl2pPr>
            <a:lvl3pPr marL="1143000" indent="-228600" algn="l" rtl="0" eaLnBrk="0" fontAlgn="base" hangingPunct="0">
              <a:spcBef>
                <a:spcPct val="0"/>
              </a:spcBef>
              <a:spcAft>
                <a:spcPct val="0"/>
              </a:spcAft>
              <a:defRPr sz="1200" b="1" kern="1200">
                <a:solidFill>
                  <a:srgbClr val="000000"/>
                </a:solidFill>
                <a:latin typeface="Arial" pitchFamily="34" charset="0"/>
                <a:ea typeface="+mn-ea"/>
                <a:cs typeface="+mn-cs"/>
              </a:defRPr>
            </a:lvl3pPr>
            <a:lvl4pPr marL="1600200" indent="-228600" algn="l" rtl="0" eaLnBrk="0" fontAlgn="base" hangingPunct="0">
              <a:spcBef>
                <a:spcPct val="0"/>
              </a:spcBef>
              <a:spcAft>
                <a:spcPct val="0"/>
              </a:spcAft>
              <a:defRPr sz="1200" b="1" kern="1200">
                <a:solidFill>
                  <a:srgbClr val="000000"/>
                </a:solidFill>
                <a:latin typeface="Arial" pitchFamily="34" charset="0"/>
                <a:ea typeface="+mn-ea"/>
                <a:cs typeface="+mn-cs"/>
              </a:defRPr>
            </a:lvl4pPr>
            <a:lvl5pPr marL="2057400" indent="-228600" algn="l" rtl="0" eaLnBrk="0" fontAlgn="base" hangingPunct="0">
              <a:spcBef>
                <a:spcPct val="0"/>
              </a:spcBef>
              <a:spcAft>
                <a:spcPct val="0"/>
              </a:spcAft>
              <a:defRPr sz="1200" b="1" kern="1200">
                <a:solidFill>
                  <a:srgbClr val="000000"/>
                </a:solidFill>
                <a:latin typeface="Arial" pitchFamily="34" charset="0"/>
                <a:ea typeface="+mn-ea"/>
                <a:cs typeface="+mn-cs"/>
              </a:defRPr>
            </a:lvl5pPr>
            <a:lvl6pPr marL="25146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6pPr>
            <a:lvl7pPr marL="29718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7pPr>
            <a:lvl8pPr marL="34290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8pPr>
            <a:lvl9pPr marL="38862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fld id="{24E6AE96-1F53-472D-AFEF-62DEE86C37A8}" type="slidenum">
              <a:rPr kumimoji="0" lang="en-US" sz="14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50000"/>
                </a:spcBef>
                <a:spcAft>
                  <a:spcPct val="0"/>
                </a:spcAft>
                <a:buClrTx/>
                <a:buSzTx/>
                <a:buFontTx/>
                <a:buNone/>
                <a:tabLst/>
                <a:defRPr/>
              </a:pPr>
              <a:t>23</a:t>
            </a:fld>
            <a:endParaRPr kumimoji="0" lang="en-US" sz="1400" b="1"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pic>
        <p:nvPicPr>
          <p:cNvPr id="3" name="Picture 2"/>
          <p:cNvPicPr>
            <a:picLocks noChangeAspect="1"/>
          </p:cNvPicPr>
          <p:nvPr/>
        </p:nvPicPr>
        <p:blipFill>
          <a:blip r:embed="rId3"/>
          <a:stretch>
            <a:fillRect/>
          </a:stretch>
        </p:blipFill>
        <p:spPr>
          <a:xfrm>
            <a:off x="6096000" y="4235309"/>
            <a:ext cx="1771650" cy="1181100"/>
          </a:xfrm>
          <a:prstGeom prst="rect">
            <a:avLst/>
          </a:prstGeom>
        </p:spPr>
      </p:pic>
    </p:spTree>
    <p:extLst>
      <p:ext uri="{BB962C8B-B14F-4D97-AF65-F5344CB8AC3E}">
        <p14:creationId xmlns:p14="http://schemas.microsoft.com/office/powerpoint/2010/main" val="1547500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42900" y="811847"/>
            <a:ext cx="8724900" cy="646331"/>
          </a:xfrm>
          <a:prstGeom prst="rect">
            <a:avLst/>
          </a:prstGeom>
          <a:noFill/>
        </p:spPr>
        <p:txBody>
          <a:bodyPr wrap="square" rtlCol="0">
            <a:spAutoFit/>
          </a:bodyPr>
          <a:lstStyle/>
          <a:p>
            <a:pPr marL="257168" marR="0" lvl="0" indent="-25716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Color reduction in interior alkyd specifications reduces logistics and </a:t>
            </a:r>
            <a:r>
              <a:rPr kumimoji="0" lang="en-US" sz="1800" b="1" i="0" u="none" strike="noStrike" kern="1200" cap="none" spc="0" normalizeH="0" baseline="0" noProof="0" dirty="0" smtClean="0">
                <a:ln>
                  <a:noFill/>
                </a:ln>
                <a:solidFill>
                  <a:prstClr val="black"/>
                </a:solidFill>
                <a:effectLst/>
                <a:uLnTx/>
                <a:uFillTx/>
                <a:latin typeface="Arial" pitchFamily="34" charset="0"/>
                <a:ea typeface="+mn-ea"/>
                <a:cs typeface="Arial" panose="020B0604020202020204" pitchFamily="34" charset="0"/>
              </a:rPr>
              <a:t>waste.</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endParaRPr>
          </a:p>
          <a:p>
            <a:pPr marL="257168" marR="0" lvl="0" indent="-25716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2698385" y="6556117"/>
            <a:ext cx="3153965" cy="1962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777777"/>
                </a:solidFill>
                <a:effectLst/>
                <a:uLnTx/>
                <a:uFillTx/>
                <a:latin typeface="Calibri" panose="020F0502020204030204"/>
                <a:ea typeface="+mn-ea"/>
                <a:cs typeface="+mn-cs"/>
              </a:rPr>
              <a:t>Distribution A:  Approved for Public Release</a:t>
            </a:r>
          </a:p>
        </p:txBody>
      </p:sp>
      <p:graphicFrame>
        <p:nvGraphicFramePr>
          <p:cNvPr id="2" name="Table 1"/>
          <p:cNvGraphicFramePr>
            <a:graphicFrameLocks noGrp="1"/>
          </p:cNvGraphicFramePr>
          <p:nvPr>
            <p:extLst/>
          </p:nvPr>
        </p:nvGraphicFramePr>
        <p:xfrm>
          <a:off x="545691" y="1329828"/>
          <a:ext cx="7886700" cy="2678391"/>
        </p:xfrm>
        <a:graphic>
          <a:graphicData uri="http://schemas.openxmlformats.org/drawingml/2006/table">
            <a:tbl>
              <a:tblPr>
                <a:tableStyleId>{616DA210-FB5B-4158-B5E0-FEB733F419BA}</a:tableStyleId>
              </a:tblPr>
              <a:tblGrid>
                <a:gridCol w="1971675">
                  <a:extLst>
                    <a:ext uri="{9D8B030D-6E8A-4147-A177-3AD203B41FA5}">
                      <a16:colId xmlns:a16="http://schemas.microsoft.com/office/drawing/2014/main" val="981147407"/>
                    </a:ext>
                  </a:extLst>
                </a:gridCol>
                <a:gridCol w="1971675">
                  <a:extLst>
                    <a:ext uri="{9D8B030D-6E8A-4147-A177-3AD203B41FA5}">
                      <a16:colId xmlns:a16="http://schemas.microsoft.com/office/drawing/2014/main" val="1089729753"/>
                    </a:ext>
                  </a:extLst>
                </a:gridCol>
                <a:gridCol w="1971675">
                  <a:extLst>
                    <a:ext uri="{9D8B030D-6E8A-4147-A177-3AD203B41FA5}">
                      <a16:colId xmlns:a16="http://schemas.microsoft.com/office/drawing/2014/main" val="3783749908"/>
                    </a:ext>
                  </a:extLst>
                </a:gridCol>
                <a:gridCol w="1971675">
                  <a:extLst>
                    <a:ext uri="{9D8B030D-6E8A-4147-A177-3AD203B41FA5}">
                      <a16:colId xmlns:a16="http://schemas.microsoft.com/office/drawing/2014/main" val="4257428103"/>
                    </a:ext>
                  </a:extLst>
                </a:gridCol>
              </a:tblGrid>
              <a:tr h="892797">
                <a:tc>
                  <a:txBody>
                    <a:bodyPr/>
                    <a:lstStyle/>
                    <a:p>
                      <a:r>
                        <a:rPr lang="en-US" sz="1800" dirty="0" smtClean="0"/>
                        <a:t>Rosewood</a:t>
                      </a:r>
                      <a:br>
                        <a:rPr lang="en-US" sz="1800" dirty="0" smtClean="0"/>
                      </a:br>
                      <a:r>
                        <a:rPr lang="en-US" sz="1800" dirty="0" smtClean="0"/>
                        <a:t>#22519</a:t>
                      </a:r>
                      <a:endParaRPr lang="en-US" sz="1800" dirty="0"/>
                    </a:p>
                  </a:txBody>
                  <a:tcPr marL="68580" marR="68580" marT="34290" marB="34290">
                    <a:solidFill>
                      <a:srgbClr val="DFBA9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t>Yellow Gray</a:t>
                      </a:r>
                      <a:br>
                        <a:rPr lang="en-US" sz="1800" dirty="0" smtClean="0"/>
                      </a:br>
                      <a:r>
                        <a:rPr lang="en-US" sz="1800" dirty="0" smtClean="0"/>
                        <a:t>#26400</a:t>
                      </a:r>
                      <a:endParaRPr lang="en-US" sz="1800" dirty="0"/>
                    </a:p>
                  </a:txBody>
                  <a:tcPr marL="68580" marR="68580" marT="34290" marB="34290">
                    <a:solidFill>
                      <a:srgbClr val="C3C19B"/>
                    </a:solidFill>
                  </a:tcPr>
                </a:tc>
                <a:tc>
                  <a:txBody>
                    <a:bodyPr/>
                    <a:lstStyle/>
                    <a:p>
                      <a:r>
                        <a:rPr lang="en-US" sz="1800" dirty="0" smtClean="0"/>
                        <a:t>Sunglow</a:t>
                      </a:r>
                      <a:r>
                        <a:rPr lang="en-US" sz="1800" baseline="0" dirty="0" smtClean="0"/>
                        <a:t> </a:t>
                      </a:r>
                      <a:br>
                        <a:rPr lang="en-US" sz="1800" baseline="0" dirty="0" smtClean="0"/>
                      </a:br>
                      <a:r>
                        <a:rPr lang="en-US" sz="1800" baseline="0" dirty="0" smtClean="0"/>
                        <a:t>#23697</a:t>
                      </a:r>
                      <a:endParaRPr lang="en-US" sz="1800" dirty="0"/>
                    </a:p>
                  </a:txBody>
                  <a:tcPr marL="68580" marR="68580" marT="34290" marB="34290">
                    <a:solidFill>
                      <a:srgbClr val="F5D78E"/>
                    </a:solidFill>
                  </a:tcPr>
                </a:tc>
                <a:tc>
                  <a:txBody>
                    <a:bodyPr/>
                    <a:lstStyle/>
                    <a:p>
                      <a:r>
                        <a:rPr lang="en-US" sz="1800" dirty="0" smtClean="0"/>
                        <a:t>Clipper</a:t>
                      </a:r>
                      <a:r>
                        <a:rPr lang="en-US" sz="1800" baseline="0" dirty="0" smtClean="0"/>
                        <a:t> Blue</a:t>
                      </a:r>
                      <a:br>
                        <a:rPr lang="en-US" sz="1800" baseline="0" dirty="0" smtClean="0"/>
                      </a:br>
                      <a:r>
                        <a:rPr lang="en-US" sz="1800" baseline="0" dirty="0" smtClean="0"/>
                        <a:t>#24516</a:t>
                      </a:r>
                      <a:endParaRPr lang="en-US" sz="1800" dirty="0"/>
                    </a:p>
                  </a:txBody>
                  <a:tcPr marL="68580" marR="68580" marT="34290" marB="34290">
                    <a:solidFill>
                      <a:srgbClr val="B7C5B5"/>
                    </a:solidFill>
                  </a:tcPr>
                </a:tc>
                <a:extLst>
                  <a:ext uri="{0D108BD9-81ED-4DB2-BD59-A6C34878D82A}">
                    <a16:rowId xmlns:a16="http://schemas.microsoft.com/office/drawing/2014/main" val="1308672373"/>
                  </a:ext>
                </a:extLst>
              </a:tr>
              <a:tr h="892797">
                <a:tc>
                  <a:txBody>
                    <a:bodyPr/>
                    <a:lstStyle/>
                    <a:p>
                      <a:r>
                        <a:rPr lang="en-US" sz="1800" dirty="0" smtClean="0"/>
                        <a:t>Pastel Green</a:t>
                      </a:r>
                      <a:br>
                        <a:rPr lang="en-US" sz="1800" dirty="0" smtClean="0"/>
                      </a:br>
                      <a:r>
                        <a:rPr lang="en-US" sz="1800" dirty="0" smtClean="0"/>
                        <a:t>#24585</a:t>
                      </a:r>
                      <a:endParaRPr lang="en-US" sz="1800" dirty="0"/>
                    </a:p>
                  </a:txBody>
                  <a:tcPr marL="68580" marR="68580" marT="34290" marB="34290">
                    <a:solidFill>
                      <a:srgbClr val="CEE2C7"/>
                    </a:solidFill>
                  </a:tcPr>
                </a:tc>
                <a:tc>
                  <a:txBody>
                    <a:bodyPr/>
                    <a:lstStyle/>
                    <a:p>
                      <a:r>
                        <a:rPr lang="en-US" sz="1800" dirty="0" smtClean="0"/>
                        <a:t>Pastel Blue</a:t>
                      </a:r>
                      <a:br>
                        <a:rPr lang="en-US" sz="1800" dirty="0" smtClean="0"/>
                      </a:br>
                      <a:r>
                        <a:rPr lang="en-US" sz="1800" dirty="0" smtClean="0"/>
                        <a:t>#25526</a:t>
                      </a:r>
                      <a:endParaRPr lang="en-US" sz="1800" dirty="0"/>
                    </a:p>
                  </a:txBody>
                  <a:tcPr marL="68580" marR="68580" marT="34290" marB="34290">
                    <a:solidFill>
                      <a:srgbClr val="B7C6CD"/>
                    </a:solidFill>
                  </a:tcPr>
                </a:tc>
                <a:tc>
                  <a:txBody>
                    <a:bodyPr/>
                    <a:lstStyle/>
                    <a:p>
                      <a:r>
                        <a:rPr lang="en-US" sz="1800" dirty="0" smtClean="0"/>
                        <a:t>Bulkhead Gray</a:t>
                      </a:r>
                      <a:br>
                        <a:rPr lang="en-US" sz="1800" dirty="0" smtClean="0"/>
                      </a:br>
                      <a:r>
                        <a:rPr lang="en-US" sz="1800" dirty="0" smtClean="0"/>
                        <a:t>#26307</a:t>
                      </a:r>
                      <a:endParaRPr lang="en-US" sz="1800" dirty="0"/>
                    </a:p>
                  </a:txBody>
                  <a:tcPr marL="68580" marR="68580" marT="34290" marB="34290">
                    <a:solidFill>
                      <a:srgbClr val="9D9D9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t>Beach Sand</a:t>
                      </a:r>
                      <a:br>
                        <a:rPr lang="en-US" sz="1800" dirty="0" smtClean="0"/>
                      </a:br>
                      <a:r>
                        <a:rPr lang="en-US" sz="1800" dirty="0" smtClean="0"/>
                        <a:t>#22563</a:t>
                      </a:r>
                    </a:p>
                  </a:txBody>
                  <a:tcPr marL="68580" marR="68580" marT="34290" marB="34290">
                    <a:solidFill>
                      <a:srgbClr val="E0C2A2"/>
                    </a:solidFill>
                  </a:tcPr>
                </a:tc>
                <a:extLst>
                  <a:ext uri="{0D108BD9-81ED-4DB2-BD59-A6C34878D82A}">
                    <a16:rowId xmlns:a16="http://schemas.microsoft.com/office/drawing/2014/main" val="3129413669"/>
                  </a:ext>
                </a:extLst>
              </a:tr>
              <a:tr h="892797">
                <a:tc>
                  <a:txBody>
                    <a:bodyPr/>
                    <a:lstStyle/>
                    <a:p>
                      <a:r>
                        <a:rPr lang="en-US" sz="1800" dirty="0" smtClean="0"/>
                        <a:t>Pearl Gray</a:t>
                      </a:r>
                      <a:br>
                        <a:rPr lang="en-US" sz="1800" dirty="0" smtClean="0"/>
                      </a:br>
                      <a:r>
                        <a:rPr lang="en-US" sz="1800" dirty="0" smtClean="0"/>
                        <a:t>#26493</a:t>
                      </a:r>
                      <a:endParaRPr lang="en-US" sz="1800" dirty="0"/>
                    </a:p>
                  </a:txBody>
                  <a:tcPr marL="68580" marR="68580" marT="34290" marB="34290">
                    <a:solidFill>
                      <a:srgbClr val="B0BAB2"/>
                    </a:solidFill>
                  </a:tcPr>
                </a:tc>
                <a:tc>
                  <a:txBody>
                    <a:bodyPr/>
                    <a:lstStyle/>
                    <a:p>
                      <a:r>
                        <a:rPr lang="en-US" sz="1800" dirty="0" smtClean="0"/>
                        <a:t>Green Gray</a:t>
                      </a:r>
                      <a:br>
                        <a:rPr lang="en-US" sz="1800" dirty="0" smtClean="0"/>
                      </a:br>
                      <a:r>
                        <a:rPr lang="en-US" sz="1800" dirty="0" smtClean="0"/>
                        <a:t>#26496</a:t>
                      </a:r>
                      <a:endParaRPr lang="en-US" sz="1800" dirty="0"/>
                    </a:p>
                  </a:txBody>
                  <a:tcPr marL="68580" marR="68580" marT="34290" marB="34290">
                    <a:solidFill>
                      <a:srgbClr val="A5AC9C"/>
                    </a:solidFill>
                  </a:tcPr>
                </a:tc>
                <a:tc gridSpan="2">
                  <a:txBody>
                    <a:bodyPr/>
                    <a:lstStyle/>
                    <a:p>
                      <a:r>
                        <a:rPr lang="en-US" sz="1800" dirty="0" smtClean="0"/>
                        <a:t>Soft White</a:t>
                      </a:r>
                      <a:br>
                        <a:rPr lang="en-US" sz="1800" dirty="0" smtClean="0"/>
                      </a:br>
                      <a:r>
                        <a:rPr lang="en-US" sz="1800" dirty="0" smtClean="0"/>
                        <a:t>#27880</a:t>
                      </a:r>
                      <a:endParaRPr lang="en-US" sz="1800" dirty="0"/>
                    </a:p>
                  </a:txBody>
                  <a:tcPr marL="68580" marR="68580" marT="34290" marB="34290">
                    <a:solidFill>
                      <a:srgbClr val="FFFBE2"/>
                    </a:solidFill>
                  </a:tcPr>
                </a:tc>
                <a:tc hMerge="1">
                  <a:txBody>
                    <a:bodyPr/>
                    <a:lstStyle/>
                    <a:p>
                      <a:endParaRPr lang="en-US" dirty="0"/>
                    </a:p>
                  </a:txBody>
                  <a:tcPr>
                    <a:solidFill>
                      <a:srgbClr val="FCFDF5"/>
                    </a:solidFill>
                  </a:tcPr>
                </a:tc>
                <a:extLst>
                  <a:ext uri="{0D108BD9-81ED-4DB2-BD59-A6C34878D82A}">
                    <a16:rowId xmlns:a16="http://schemas.microsoft.com/office/drawing/2014/main" val="1459037193"/>
                  </a:ext>
                </a:extLst>
              </a:tr>
            </a:tbl>
          </a:graphicData>
        </a:graphic>
      </p:graphicFrame>
      <p:graphicFrame>
        <p:nvGraphicFramePr>
          <p:cNvPr id="20" name="Table 19"/>
          <p:cNvGraphicFramePr>
            <a:graphicFrameLocks noGrp="1"/>
          </p:cNvGraphicFramePr>
          <p:nvPr>
            <p:extLst/>
          </p:nvPr>
        </p:nvGraphicFramePr>
        <p:xfrm>
          <a:off x="545689" y="4752556"/>
          <a:ext cx="7886700" cy="1783560"/>
        </p:xfrm>
        <a:graphic>
          <a:graphicData uri="http://schemas.openxmlformats.org/drawingml/2006/table">
            <a:tbl>
              <a:tblPr>
                <a:tableStyleId>{616DA210-FB5B-4158-B5E0-FEB733F419BA}</a:tableStyleId>
              </a:tblPr>
              <a:tblGrid>
                <a:gridCol w="1971675">
                  <a:extLst>
                    <a:ext uri="{9D8B030D-6E8A-4147-A177-3AD203B41FA5}">
                      <a16:colId xmlns:a16="http://schemas.microsoft.com/office/drawing/2014/main" val="981147407"/>
                    </a:ext>
                  </a:extLst>
                </a:gridCol>
                <a:gridCol w="1971675">
                  <a:extLst>
                    <a:ext uri="{9D8B030D-6E8A-4147-A177-3AD203B41FA5}">
                      <a16:colId xmlns:a16="http://schemas.microsoft.com/office/drawing/2014/main" val="1089729753"/>
                    </a:ext>
                  </a:extLst>
                </a:gridCol>
                <a:gridCol w="1971675">
                  <a:extLst>
                    <a:ext uri="{9D8B030D-6E8A-4147-A177-3AD203B41FA5}">
                      <a16:colId xmlns:a16="http://schemas.microsoft.com/office/drawing/2014/main" val="3783749908"/>
                    </a:ext>
                  </a:extLst>
                </a:gridCol>
                <a:gridCol w="1971675">
                  <a:extLst>
                    <a:ext uri="{9D8B030D-6E8A-4147-A177-3AD203B41FA5}">
                      <a16:colId xmlns:a16="http://schemas.microsoft.com/office/drawing/2014/main" val="4257428103"/>
                    </a:ext>
                  </a:extLst>
                </a:gridCol>
              </a:tblGrid>
              <a:tr h="891780">
                <a:tc>
                  <a:txBody>
                    <a:bodyPr/>
                    <a:lstStyle/>
                    <a:p>
                      <a:r>
                        <a:rPr lang="en-US" sz="1800" dirty="0" smtClean="0"/>
                        <a:t>Pastel Green</a:t>
                      </a:r>
                      <a:br>
                        <a:rPr lang="en-US" sz="1800" dirty="0" smtClean="0"/>
                      </a:br>
                      <a:r>
                        <a:rPr lang="en-US" sz="1800" dirty="0" smtClean="0"/>
                        <a:t>#24585</a:t>
                      </a:r>
                      <a:endParaRPr lang="en-US" sz="1800" dirty="0"/>
                    </a:p>
                  </a:txBody>
                  <a:tcPr marL="68580" marR="68580" marT="34290" marB="34290">
                    <a:solidFill>
                      <a:srgbClr val="CEE2C7"/>
                    </a:solidFill>
                  </a:tcPr>
                </a:tc>
                <a:tc>
                  <a:txBody>
                    <a:bodyPr/>
                    <a:lstStyle/>
                    <a:p>
                      <a:r>
                        <a:rPr lang="en-US" sz="1800" dirty="0" smtClean="0"/>
                        <a:t>Pastel Blue</a:t>
                      </a:r>
                      <a:br>
                        <a:rPr lang="en-US" sz="1800" dirty="0" smtClean="0"/>
                      </a:br>
                      <a:r>
                        <a:rPr lang="en-US" sz="1800" dirty="0" smtClean="0"/>
                        <a:t>#25526</a:t>
                      </a:r>
                      <a:endParaRPr lang="en-US" sz="1800" dirty="0"/>
                    </a:p>
                  </a:txBody>
                  <a:tcPr marL="68580" marR="68580" marT="34290" marB="34290">
                    <a:solidFill>
                      <a:srgbClr val="B7C6CD"/>
                    </a:solidFill>
                  </a:tcPr>
                </a:tc>
                <a:tc>
                  <a:txBody>
                    <a:bodyPr/>
                    <a:lstStyle/>
                    <a:p>
                      <a:r>
                        <a:rPr lang="en-US" sz="1800" dirty="0" smtClean="0"/>
                        <a:t>Bulkhead Gray</a:t>
                      </a:r>
                      <a:br>
                        <a:rPr lang="en-US" sz="1800" dirty="0" smtClean="0"/>
                      </a:br>
                      <a:r>
                        <a:rPr lang="en-US" sz="1800" dirty="0" smtClean="0"/>
                        <a:t>#26307</a:t>
                      </a:r>
                      <a:endParaRPr lang="en-US" sz="1800" dirty="0"/>
                    </a:p>
                  </a:txBody>
                  <a:tcPr marL="68580" marR="68580" marT="34290" marB="34290">
                    <a:solidFill>
                      <a:srgbClr val="9D9D93"/>
                    </a:solidFill>
                  </a:tcPr>
                </a:tc>
                <a:tc>
                  <a:txBody>
                    <a:bodyPr/>
                    <a:lstStyle/>
                    <a:p>
                      <a:r>
                        <a:rPr lang="en-US" sz="1800" dirty="0" smtClean="0"/>
                        <a:t>Beach Sand</a:t>
                      </a:r>
                      <a:br>
                        <a:rPr lang="en-US" sz="1800" dirty="0" smtClean="0"/>
                      </a:br>
                      <a:r>
                        <a:rPr lang="en-US" sz="1800" dirty="0" smtClean="0"/>
                        <a:t>#22563</a:t>
                      </a:r>
                      <a:endParaRPr lang="en-US" sz="1800" dirty="0"/>
                    </a:p>
                  </a:txBody>
                  <a:tcPr marL="68580" marR="68580" marT="34290" marB="34290">
                    <a:solidFill>
                      <a:srgbClr val="E0C2A2"/>
                    </a:solidFill>
                  </a:tcPr>
                </a:tc>
                <a:extLst>
                  <a:ext uri="{0D108BD9-81ED-4DB2-BD59-A6C34878D82A}">
                    <a16:rowId xmlns:a16="http://schemas.microsoft.com/office/drawing/2014/main" val="3129413669"/>
                  </a:ext>
                </a:extLst>
              </a:tr>
              <a:tr h="8917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bg1"/>
                          </a:solidFill>
                        </a:rPr>
                        <a:t>Insignia</a:t>
                      </a:r>
                      <a:r>
                        <a:rPr lang="en-US" sz="1800" baseline="0" dirty="0" smtClean="0">
                          <a:solidFill>
                            <a:schemeClr val="bg1"/>
                          </a:solidFill>
                        </a:rPr>
                        <a:t> Blue</a:t>
                      </a:r>
                      <a:br>
                        <a:rPr lang="en-US" sz="1800" baseline="0" dirty="0" smtClean="0">
                          <a:solidFill>
                            <a:schemeClr val="bg1"/>
                          </a:solidFill>
                        </a:rPr>
                      </a:br>
                      <a:r>
                        <a:rPr lang="en-US" sz="1800" baseline="0" dirty="0" smtClean="0">
                          <a:solidFill>
                            <a:schemeClr val="bg1"/>
                          </a:solidFill>
                        </a:rPr>
                        <a:t>#35044</a:t>
                      </a:r>
                    </a:p>
                  </a:txBody>
                  <a:tcPr marL="68580" marR="68580" marT="34290" marB="34290">
                    <a:solidFill>
                      <a:srgbClr val="444854"/>
                    </a:solidFill>
                  </a:tcPr>
                </a:tc>
                <a:tc>
                  <a:txBody>
                    <a:bodyPr/>
                    <a:lstStyle/>
                    <a:p>
                      <a:r>
                        <a:rPr lang="en-US" sz="1800" dirty="0" smtClean="0"/>
                        <a:t>Bright White</a:t>
                      </a:r>
                    </a:p>
                    <a:p>
                      <a:r>
                        <a:rPr lang="en-US" sz="1800" dirty="0" smtClean="0"/>
                        <a:t>#27925</a:t>
                      </a:r>
                      <a:endParaRPr lang="en-US" sz="1800" dirty="0"/>
                    </a:p>
                  </a:txBody>
                  <a:tcPr marL="68580" marR="68580" marT="34290" marB="34290">
                    <a:solidFill>
                      <a:srgbClr val="FCFDF5"/>
                    </a:solidFill>
                  </a:tcPr>
                </a:tc>
                <a:tc gridSpan="2">
                  <a:txBody>
                    <a:bodyPr/>
                    <a:lstStyle/>
                    <a:p>
                      <a:r>
                        <a:rPr lang="en-US" sz="1800" dirty="0" smtClean="0"/>
                        <a:t>Soft White</a:t>
                      </a:r>
                      <a:br>
                        <a:rPr lang="en-US" sz="1800" dirty="0" smtClean="0"/>
                      </a:br>
                      <a:r>
                        <a:rPr lang="en-US" sz="1800" dirty="0" smtClean="0"/>
                        <a:t>#27880</a:t>
                      </a:r>
                      <a:endParaRPr lang="en-US" sz="1800" dirty="0"/>
                    </a:p>
                  </a:txBody>
                  <a:tcPr marL="68580" marR="68580" marT="34290" marB="34290">
                    <a:solidFill>
                      <a:srgbClr val="FFFBE2"/>
                    </a:solidFill>
                  </a:tcPr>
                </a:tc>
                <a:tc hMerge="1">
                  <a:txBody>
                    <a:bodyPr/>
                    <a:lstStyle/>
                    <a:p>
                      <a:endParaRPr lang="en-US" dirty="0"/>
                    </a:p>
                  </a:txBody>
                  <a:tcPr>
                    <a:solidFill>
                      <a:srgbClr val="FCFDF5"/>
                    </a:solidFill>
                  </a:tcPr>
                </a:tc>
                <a:extLst>
                  <a:ext uri="{0D108BD9-81ED-4DB2-BD59-A6C34878D82A}">
                    <a16:rowId xmlns:a16="http://schemas.microsoft.com/office/drawing/2014/main" val="1459037193"/>
                  </a:ext>
                </a:extLst>
              </a:tr>
            </a:tbl>
          </a:graphicData>
        </a:graphic>
      </p:graphicFrame>
      <p:sp>
        <p:nvSpPr>
          <p:cNvPr id="16" name="Down Arrow 15"/>
          <p:cNvSpPr/>
          <p:nvPr/>
        </p:nvSpPr>
        <p:spPr>
          <a:xfrm>
            <a:off x="4120360" y="4131191"/>
            <a:ext cx="737357" cy="498393"/>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itle 14"/>
          <p:cNvSpPr>
            <a:spLocks noGrp="1"/>
          </p:cNvSpPr>
          <p:nvPr>
            <p:ph type="title"/>
          </p:nvPr>
        </p:nvSpPr>
        <p:spPr>
          <a:xfrm>
            <a:off x="330868" y="88040"/>
            <a:ext cx="8686800" cy="475871"/>
          </a:xfrm>
        </p:spPr>
        <p:txBody>
          <a:bodyPr>
            <a:noAutofit/>
          </a:bodyPr>
          <a:lstStyle/>
          <a:p>
            <a:pPr algn="ctr"/>
            <a:r>
              <a:rPr lang="en-US" sz="2000" b="1" dirty="0" smtClean="0">
                <a:latin typeface="Arial" panose="020B0604020202020204" pitchFamily="34" charset="0"/>
                <a:cs typeface="Arial" panose="020B0604020202020204" pitchFamily="34" charset="0"/>
              </a:rPr>
              <a:t>Streamlined MIL-PRF-24596C </a:t>
            </a:r>
            <a:r>
              <a:rPr lang="en-US" sz="2000" b="1" dirty="0" smtClean="0">
                <a:latin typeface="Arial" panose="020B0604020202020204" pitchFamily="34" charset="0"/>
                <a:cs typeface="Arial" panose="020B0604020202020204" pitchFamily="34" charset="0"/>
              </a:rPr>
              <a:t>and MIL-DTL-24607 Topcoat </a:t>
            </a:r>
            <a:r>
              <a:rPr lang="en-US" sz="2000" b="1" dirty="0">
                <a:latin typeface="Arial" panose="020B0604020202020204" pitchFamily="34" charset="0"/>
                <a:cs typeface="Arial" panose="020B0604020202020204" pitchFamily="34" charset="0"/>
              </a:rPr>
              <a:t>C</a:t>
            </a:r>
            <a:r>
              <a:rPr lang="en-US" sz="2000" b="1" dirty="0" smtClean="0">
                <a:latin typeface="Arial" panose="020B0604020202020204" pitchFamily="34" charset="0"/>
                <a:cs typeface="Arial" panose="020B0604020202020204" pitchFamily="34" charset="0"/>
              </a:rPr>
              <a:t>olors</a:t>
            </a:r>
            <a:endParaRPr lang="en-US" sz="2000" b="1" dirty="0">
              <a:latin typeface="Arial" panose="020B0604020202020204" pitchFamily="34" charset="0"/>
              <a:cs typeface="Arial" panose="020B0604020202020204" pitchFamily="34" charset="0"/>
            </a:endParaRPr>
          </a:p>
        </p:txBody>
      </p:sp>
      <p:sp>
        <p:nvSpPr>
          <p:cNvPr id="8" name="Footer Placeholder 2"/>
          <p:cNvSpPr txBox="1">
            <a:spLocks/>
          </p:cNvSpPr>
          <p:nvPr/>
        </p:nvSpPr>
        <p:spPr bwMode="auto">
          <a:xfrm>
            <a:off x="7446126" y="6485438"/>
            <a:ext cx="2895600" cy="457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50000"/>
              </a:spcBef>
              <a:spcAft>
                <a:spcPct val="0"/>
              </a:spcAft>
              <a:defRPr sz="1200" b="1" kern="1200">
                <a:solidFill>
                  <a:srgbClr val="000000"/>
                </a:solidFill>
                <a:latin typeface="Arial" pitchFamily="34" charset="0"/>
                <a:ea typeface="+mn-ea"/>
                <a:cs typeface="+mn-cs"/>
              </a:defRPr>
            </a:lvl1pPr>
            <a:lvl2pPr marL="742950" indent="-285750" algn="l" rtl="0" eaLnBrk="0" fontAlgn="base" hangingPunct="0">
              <a:spcBef>
                <a:spcPct val="0"/>
              </a:spcBef>
              <a:spcAft>
                <a:spcPct val="0"/>
              </a:spcAft>
              <a:defRPr sz="1200" b="1" kern="1200">
                <a:solidFill>
                  <a:srgbClr val="000000"/>
                </a:solidFill>
                <a:latin typeface="Arial" pitchFamily="34" charset="0"/>
                <a:ea typeface="+mn-ea"/>
                <a:cs typeface="+mn-cs"/>
              </a:defRPr>
            </a:lvl2pPr>
            <a:lvl3pPr marL="1143000" indent="-228600" algn="l" rtl="0" eaLnBrk="0" fontAlgn="base" hangingPunct="0">
              <a:spcBef>
                <a:spcPct val="0"/>
              </a:spcBef>
              <a:spcAft>
                <a:spcPct val="0"/>
              </a:spcAft>
              <a:defRPr sz="1200" b="1" kern="1200">
                <a:solidFill>
                  <a:srgbClr val="000000"/>
                </a:solidFill>
                <a:latin typeface="Arial" pitchFamily="34" charset="0"/>
                <a:ea typeface="+mn-ea"/>
                <a:cs typeface="+mn-cs"/>
              </a:defRPr>
            </a:lvl3pPr>
            <a:lvl4pPr marL="1600200" indent="-228600" algn="l" rtl="0" eaLnBrk="0" fontAlgn="base" hangingPunct="0">
              <a:spcBef>
                <a:spcPct val="0"/>
              </a:spcBef>
              <a:spcAft>
                <a:spcPct val="0"/>
              </a:spcAft>
              <a:defRPr sz="1200" b="1" kern="1200">
                <a:solidFill>
                  <a:srgbClr val="000000"/>
                </a:solidFill>
                <a:latin typeface="Arial" pitchFamily="34" charset="0"/>
                <a:ea typeface="+mn-ea"/>
                <a:cs typeface="+mn-cs"/>
              </a:defRPr>
            </a:lvl4pPr>
            <a:lvl5pPr marL="2057400" indent="-228600" algn="l" rtl="0" eaLnBrk="0" fontAlgn="base" hangingPunct="0">
              <a:spcBef>
                <a:spcPct val="0"/>
              </a:spcBef>
              <a:spcAft>
                <a:spcPct val="0"/>
              </a:spcAft>
              <a:defRPr sz="1200" b="1" kern="1200">
                <a:solidFill>
                  <a:srgbClr val="000000"/>
                </a:solidFill>
                <a:latin typeface="Arial" pitchFamily="34" charset="0"/>
                <a:ea typeface="+mn-ea"/>
                <a:cs typeface="+mn-cs"/>
              </a:defRPr>
            </a:lvl5pPr>
            <a:lvl6pPr marL="25146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6pPr>
            <a:lvl7pPr marL="29718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7pPr>
            <a:lvl8pPr marL="34290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8pPr>
            <a:lvl9pPr marL="38862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fld id="{24E6AE96-1F53-472D-AFEF-62DEE86C37A8}" type="slidenum">
              <a:rPr kumimoji="0" lang="en-US" sz="14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50000"/>
                </a:spcBef>
                <a:spcAft>
                  <a:spcPct val="0"/>
                </a:spcAft>
                <a:buClrTx/>
                <a:buSzTx/>
                <a:buFontTx/>
                <a:buNone/>
                <a:tabLst/>
                <a:defRPr/>
              </a:pPr>
              <a:t>24</a:t>
            </a:fld>
            <a:endParaRPr kumimoji="0" lang="en-US" sz="1400" b="1"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242489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2"/>
          <p:cNvSpPr>
            <a:spLocks noGrp="1"/>
          </p:cNvSpPr>
          <p:nvPr>
            <p:ph type="ftr" sz="quarter" idx="11"/>
          </p:nvPr>
        </p:nvSpPr>
        <p:spPr>
          <a:xfrm>
            <a:off x="7621979" y="6595753"/>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rgbClr val="000000"/>
                </a:solidFill>
                <a:latin typeface="Arial" pitchFamily="34" charset="0"/>
              </a:defRPr>
            </a:lvl1pPr>
            <a:lvl2pPr marL="742950" indent="-285750">
              <a:defRPr sz="1200" b="1">
                <a:solidFill>
                  <a:srgbClr val="000000"/>
                </a:solidFill>
                <a:latin typeface="Arial" pitchFamily="34" charset="0"/>
              </a:defRPr>
            </a:lvl2pPr>
            <a:lvl3pPr marL="1143000" indent="-228600">
              <a:defRPr sz="1200" b="1">
                <a:solidFill>
                  <a:srgbClr val="000000"/>
                </a:solidFill>
                <a:latin typeface="Arial" pitchFamily="34" charset="0"/>
              </a:defRPr>
            </a:lvl3pPr>
            <a:lvl4pPr marL="1600200" indent="-228600">
              <a:defRPr sz="1200" b="1">
                <a:solidFill>
                  <a:srgbClr val="000000"/>
                </a:solidFill>
                <a:latin typeface="Arial" pitchFamily="34" charset="0"/>
              </a:defRPr>
            </a:lvl4pPr>
            <a:lvl5pPr marL="2057400" indent="-228600">
              <a:defRPr sz="1200" b="1">
                <a:solidFill>
                  <a:srgbClr val="000000"/>
                </a:solidFill>
                <a:latin typeface="Arial" pitchFamily="34" charset="0"/>
              </a:defRPr>
            </a:lvl5pPr>
            <a:lvl6pPr marL="2514600" indent="-228600" eaLnBrk="0" fontAlgn="base" hangingPunct="0">
              <a:spcBef>
                <a:spcPct val="0"/>
              </a:spcBef>
              <a:spcAft>
                <a:spcPct val="0"/>
              </a:spcAft>
              <a:defRPr sz="1200" b="1">
                <a:solidFill>
                  <a:srgbClr val="000000"/>
                </a:solidFill>
                <a:latin typeface="Arial" pitchFamily="34" charset="0"/>
              </a:defRPr>
            </a:lvl6pPr>
            <a:lvl7pPr marL="2971800" indent="-228600" eaLnBrk="0" fontAlgn="base" hangingPunct="0">
              <a:spcBef>
                <a:spcPct val="0"/>
              </a:spcBef>
              <a:spcAft>
                <a:spcPct val="0"/>
              </a:spcAft>
              <a:defRPr sz="1200" b="1">
                <a:solidFill>
                  <a:srgbClr val="000000"/>
                </a:solidFill>
                <a:latin typeface="Arial" pitchFamily="34" charset="0"/>
              </a:defRPr>
            </a:lvl7pPr>
            <a:lvl8pPr marL="3429000" indent="-228600" eaLnBrk="0" fontAlgn="base" hangingPunct="0">
              <a:spcBef>
                <a:spcPct val="0"/>
              </a:spcBef>
              <a:spcAft>
                <a:spcPct val="0"/>
              </a:spcAft>
              <a:defRPr sz="1200" b="1">
                <a:solidFill>
                  <a:srgbClr val="000000"/>
                </a:solidFill>
                <a:latin typeface="Arial" pitchFamily="34" charset="0"/>
              </a:defRPr>
            </a:lvl8pPr>
            <a:lvl9pPr marL="3886200" indent="-228600" eaLnBrk="0" fontAlgn="base" hangingPunct="0">
              <a:spcBef>
                <a:spcPct val="0"/>
              </a:spcBef>
              <a:spcAft>
                <a:spcPct val="0"/>
              </a:spcAft>
              <a:defRPr sz="1200" b="1">
                <a:solidFill>
                  <a:srgbClr val="000000"/>
                </a:solidFill>
                <a:latin typeface="Arial"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fld id="{0937C1DD-B5A7-4C3F-81B2-DD1BED234499}" type="slidenum">
              <a:rPr kumimoji="0" lang="en-US" sz="14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50000"/>
                </a:spcBef>
                <a:spcAft>
                  <a:spcPct val="0"/>
                </a:spcAft>
                <a:buClrTx/>
                <a:buSzTx/>
                <a:buFontTx/>
                <a:buNone/>
                <a:tabLst/>
                <a:defRPr/>
              </a:pPr>
              <a:t>25</a:t>
            </a:fld>
            <a:endParaRPr kumimoji="0" lang="en-US" sz="1400" b="1"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
        <p:nvSpPr>
          <p:cNvPr id="31" name="TextBox 30"/>
          <p:cNvSpPr txBox="1"/>
          <p:nvPr/>
        </p:nvSpPr>
        <p:spPr>
          <a:xfrm>
            <a:off x="0" y="4072"/>
            <a:ext cx="9143999"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Updating </a:t>
            </a:r>
            <a:r>
              <a:rPr kumimoji="0" lang="en-US" sz="1800" b="1" i="0" u="none" strike="noStrike" kern="1200" cap="none" spc="0" normalizeH="0" baseline="0" noProof="0" dirty="0" smtClean="0">
                <a:ln>
                  <a:noFill/>
                </a:ln>
                <a:solidFill>
                  <a:srgbClr val="000000"/>
                </a:solidFill>
                <a:effectLst/>
                <a:uLnTx/>
                <a:uFillTx/>
                <a:latin typeface="Arial" pitchFamily="34" charset="0"/>
                <a:ea typeface="+mn-ea"/>
                <a:cs typeface="+mn-cs"/>
              </a:rPr>
              <a:t>MIL-PRF-16173F </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Specification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Arial" pitchFamily="34" charset="0"/>
                <a:ea typeface="+mn-ea"/>
                <a:cs typeface="+mn-cs"/>
              </a:rPr>
              <a:t>Including </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New </a:t>
            </a:r>
            <a:r>
              <a:rPr kumimoji="0" lang="en-US" sz="1800" b="1" i="0" u="none" strike="noStrike" kern="1200" cap="none" spc="0" normalizeH="0" baseline="0" noProof="0" dirty="0" smtClean="0">
                <a:ln>
                  <a:noFill/>
                </a:ln>
                <a:solidFill>
                  <a:srgbClr val="000000"/>
                </a:solidFill>
                <a:effectLst/>
                <a:uLnTx/>
                <a:uFillTx/>
                <a:latin typeface="Arial" pitchFamily="34" charset="0"/>
                <a:ea typeface="+mn-ea"/>
                <a:cs typeface="+mn-cs"/>
              </a:rPr>
              <a:t>Preservative Types, Modified Classes, and Revised Grades</a:t>
            </a: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 name="TextBox 2"/>
          <p:cNvSpPr txBox="1"/>
          <p:nvPr/>
        </p:nvSpPr>
        <p:spPr>
          <a:xfrm>
            <a:off x="254388" y="1039782"/>
            <a:ext cx="2129239" cy="677108"/>
          </a:xfrm>
          <a:prstGeom prst="rect">
            <a:avLst/>
          </a:prstGeom>
          <a:noFill/>
          <a:ln w="22225">
            <a:solidFill>
              <a:srgbClr val="008000"/>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8000"/>
                </a:solidFill>
                <a:effectLst/>
                <a:uLnTx/>
                <a:uFillTx/>
                <a:latin typeface="Arial" pitchFamily="34" charset="0"/>
                <a:ea typeface="+mn-ea"/>
                <a:cs typeface="+mn-cs"/>
              </a:rPr>
              <a:t>Created </a:t>
            </a:r>
            <a:r>
              <a:rPr kumimoji="0" lang="en-US" sz="1200" b="1" i="0" u="none" strike="noStrike" kern="1200" cap="none" spc="0" normalizeH="0" baseline="0" noProof="0" dirty="0">
                <a:ln>
                  <a:noFill/>
                </a:ln>
                <a:solidFill>
                  <a:srgbClr val="008000"/>
                </a:solidFill>
                <a:effectLst/>
                <a:uLnTx/>
                <a:uFillTx/>
                <a:latin typeface="Arial" pitchFamily="34" charset="0"/>
                <a:ea typeface="+mn-ea"/>
                <a:cs typeface="+mn-cs"/>
              </a:rPr>
              <a:t>n</a:t>
            </a:r>
            <a:r>
              <a:rPr kumimoji="0" lang="en-US" sz="1200" b="1" i="0" u="none" strike="noStrike" kern="1200" cap="none" spc="0" normalizeH="0" baseline="0" noProof="0" dirty="0" smtClean="0">
                <a:ln>
                  <a:noFill/>
                </a:ln>
                <a:solidFill>
                  <a:srgbClr val="008000"/>
                </a:solidFill>
                <a:effectLst/>
                <a:uLnTx/>
                <a:uFillTx/>
                <a:latin typeface="Arial" pitchFamily="34" charset="0"/>
                <a:ea typeface="+mn-ea"/>
                <a:cs typeface="+mn-cs"/>
              </a:rPr>
              <a:t>ew</a:t>
            </a:r>
            <a:r>
              <a:rPr kumimoji="0" lang="en-US" sz="1400" b="1" i="0" u="none" strike="noStrike" kern="1200" cap="none" spc="0" normalizeH="0" baseline="0" noProof="0" dirty="0" smtClean="0">
                <a:ln>
                  <a:noFill/>
                </a:ln>
                <a:solidFill>
                  <a:srgbClr val="008000"/>
                </a:solidFill>
                <a:effectLst/>
                <a:uLnTx/>
                <a:uFillTx/>
                <a:latin typeface="Arial" pitchFamily="34" charset="0"/>
                <a:ea typeface="+mn-ea"/>
                <a:cs typeface="+mn-cs"/>
              </a:rPr>
              <a:t> Types </a:t>
            </a:r>
            <a:r>
              <a:rPr kumimoji="0" lang="en-US" sz="1200" b="1" i="0" u="none" strike="noStrike" kern="1200" cap="none" spc="0" normalizeH="0" baseline="0" noProof="0" dirty="0" smtClean="0">
                <a:ln>
                  <a:noFill/>
                </a:ln>
                <a:solidFill>
                  <a:srgbClr val="008000"/>
                </a:solidFill>
                <a:effectLst/>
                <a:uLnTx/>
                <a:uFillTx/>
                <a:latin typeface="Arial" pitchFamily="34" charset="0"/>
                <a:ea typeface="+mn-ea"/>
                <a:cs typeface="+mn-cs"/>
              </a:rPr>
              <a:t>of products to include lower VOC levels (e.g., &lt;12 g/l)</a:t>
            </a:r>
            <a:endParaRPr kumimoji="0" lang="en-US" sz="1200" b="1" i="0" u="none" strike="noStrike" kern="1200" cap="none" spc="0" normalizeH="0" baseline="0" noProof="0" dirty="0">
              <a:ln>
                <a:noFill/>
              </a:ln>
              <a:solidFill>
                <a:srgbClr val="008000"/>
              </a:solidFill>
              <a:effectLst/>
              <a:uLnTx/>
              <a:uFillTx/>
              <a:latin typeface="Arial" pitchFamily="34" charset="0"/>
              <a:ea typeface="+mn-ea"/>
              <a:cs typeface="+mn-cs"/>
            </a:endParaRPr>
          </a:p>
        </p:txBody>
      </p:sp>
      <p:sp>
        <p:nvSpPr>
          <p:cNvPr id="35" name="TextBox 34"/>
          <p:cNvSpPr txBox="1"/>
          <p:nvPr/>
        </p:nvSpPr>
        <p:spPr>
          <a:xfrm>
            <a:off x="232617" y="2756521"/>
            <a:ext cx="2469077" cy="677108"/>
          </a:xfrm>
          <a:prstGeom prst="rect">
            <a:avLst/>
          </a:prstGeom>
          <a:noFill/>
          <a:ln w="22225">
            <a:solidFill>
              <a:srgbClr val="0000CC"/>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CC"/>
                </a:solidFill>
                <a:effectLst/>
                <a:uLnTx/>
                <a:uFillTx/>
                <a:latin typeface="Arial" pitchFamily="34" charset="0"/>
                <a:ea typeface="+mn-ea"/>
                <a:cs typeface="+mn-cs"/>
              </a:rPr>
              <a:t>Modified </a:t>
            </a:r>
            <a:r>
              <a:rPr kumimoji="0" lang="en-US" sz="1400" b="1" i="0" u="none" strike="noStrike" kern="1200" cap="none" spc="0" normalizeH="0" baseline="0" noProof="0" dirty="0" smtClean="0">
                <a:ln>
                  <a:noFill/>
                </a:ln>
                <a:solidFill>
                  <a:srgbClr val="0000CC"/>
                </a:solidFill>
                <a:effectLst/>
                <a:uLnTx/>
                <a:uFillTx/>
                <a:latin typeface="Arial" pitchFamily="34" charset="0"/>
                <a:ea typeface="+mn-ea"/>
                <a:cs typeface="+mn-cs"/>
              </a:rPr>
              <a:t>Classes</a:t>
            </a:r>
            <a:r>
              <a:rPr kumimoji="0" lang="en-US" sz="1200" b="1" i="0" u="none" strike="noStrike" kern="1200" cap="none" spc="0" normalizeH="0" baseline="0" noProof="0" dirty="0" smtClean="0">
                <a:ln>
                  <a:noFill/>
                </a:ln>
                <a:solidFill>
                  <a:srgbClr val="0000CC"/>
                </a:solidFill>
                <a:effectLst/>
                <a:uLnTx/>
                <a:uFillTx/>
                <a:latin typeface="Arial" pitchFamily="34" charset="0"/>
                <a:ea typeface="+mn-ea"/>
                <a:cs typeface="+mn-cs"/>
              </a:rPr>
              <a:t> to include specific applications (e.g., gear boxes, fasteners, etc.)</a:t>
            </a:r>
            <a:endParaRPr kumimoji="0" lang="en-US" sz="1200" b="1" i="0" u="none" strike="noStrike" kern="1200" cap="none" spc="0" normalizeH="0" baseline="0" noProof="0" dirty="0">
              <a:ln>
                <a:noFill/>
              </a:ln>
              <a:solidFill>
                <a:srgbClr val="0000CC"/>
              </a:solidFill>
              <a:effectLst/>
              <a:uLnTx/>
              <a:uFillTx/>
              <a:latin typeface="Arial" pitchFamily="34" charset="0"/>
              <a:ea typeface="+mn-ea"/>
              <a:cs typeface="+mn-cs"/>
            </a:endParaRPr>
          </a:p>
        </p:txBody>
      </p:sp>
      <p:pic>
        <p:nvPicPr>
          <p:cNvPr id="10" name="Picture 9"/>
          <p:cNvPicPr>
            <a:picLocks noChangeAspect="1"/>
          </p:cNvPicPr>
          <p:nvPr/>
        </p:nvPicPr>
        <p:blipFill rotWithShape="1">
          <a:blip r:embed="rId2"/>
          <a:srcRect l="3532" t="1174" r="6991" b="1243"/>
          <a:stretch/>
        </p:blipFill>
        <p:spPr>
          <a:xfrm>
            <a:off x="2795985" y="850552"/>
            <a:ext cx="3689996" cy="5419682"/>
          </a:xfrm>
          <a:prstGeom prst="rect">
            <a:avLst/>
          </a:prstGeom>
          <a:ln w="3175">
            <a:solidFill>
              <a:srgbClr val="000000"/>
            </a:solidFill>
          </a:ln>
        </p:spPr>
      </p:pic>
      <p:cxnSp>
        <p:nvCxnSpPr>
          <p:cNvPr id="38" name="Straight Arrow Connector 37"/>
          <p:cNvCxnSpPr/>
          <p:nvPr/>
        </p:nvCxnSpPr>
        <p:spPr>
          <a:xfrm flipH="1">
            <a:off x="6282270" y="2756521"/>
            <a:ext cx="728130" cy="1075562"/>
          </a:xfrm>
          <a:prstGeom prst="straightConnector1">
            <a:avLst/>
          </a:prstGeom>
          <a:ln w="22225">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5" idx="2"/>
          </p:cNvCxnSpPr>
          <p:nvPr/>
        </p:nvCxnSpPr>
        <p:spPr>
          <a:xfrm>
            <a:off x="1467156" y="3433629"/>
            <a:ext cx="1691738" cy="718242"/>
          </a:xfrm>
          <a:prstGeom prst="straightConnector1">
            <a:avLst/>
          </a:prstGeom>
          <a:ln w="22225">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3" idx="2"/>
          </p:cNvCxnSpPr>
          <p:nvPr/>
        </p:nvCxnSpPr>
        <p:spPr>
          <a:xfrm>
            <a:off x="1319008" y="1716890"/>
            <a:ext cx="1720317" cy="902975"/>
          </a:xfrm>
          <a:prstGeom prst="straightConnector1">
            <a:avLst/>
          </a:prstGeom>
          <a:ln w="22225">
            <a:solidFill>
              <a:srgbClr val="008000"/>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2195512" y="6642556"/>
            <a:ext cx="4205287"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777777"/>
                </a:solidFill>
                <a:effectLst/>
                <a:uLnTx/>
                <a:uFillTx/>
                <a:latin typeface="Arial" pitchFamily="34" charset="0"/>
                <a:ea typeface="+mn-ea"/>
                <a:cs typeface="+mn-cs"/>
              </a:rPr>
              <a:t>Distribution A:  Approved for Public Release</a:t>
            </a:r>
          </a:p>
        </p:txBody>
      </p:sp>
      <p:sp>
        <p:nvSpPr>
          <p:cNvPr id="19" name="TextBox 18"/>
          <p:cNvSpPr txBox="1"/>
          <p:nvPr/>
        </p:nvSpPr>
        <p:spPr>
          <a:xfrm>
            <a:off x="6726297" y="2079413"/>
            <a:ext cx="2135828" cy="677108"/>
          </a:xfrm>
          <a:prstGeom prst="rect">
            <a:avLst/>
          </a:prstGeom>
          <a:noFill/>
          <a:ln w="22225">
            <a:solidFill>
              <a:srgbClr val="0000CC"/>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CC"/>
                </a:solidFill>
                <a:effectLst/>
                <a:uLnTx/>
                <a:uFillTx/>
                <a:latin typeface="Arial" pitchFamily="34" charset="0"/>
                <a:ea typeface="+mn-ea"/>
                <a:cs typeface="+mn-cs"/>
              </a:rPr>
              <a:t>Modified </a:t>
            </a:r>
            <a:r>
              <a:rPr kumimoji="0" lang="en-US" sz="1400" b="1" i="0" u="none" strike="noStrike" kern="1200" cap="none" spc="0" normalizeH="0" baseline="0" noProof="0" dirty="0" smtClean="0">
                <a:ln>
                  <a:noFill/>
                </a:ln>
                <a:solidFill>
                  <a:srgbClr val="0000CC"/>
                </a:solidFill>
                <a:effectLst/>
                <a:uLnTx/>
                <a:uFillTx/>
                <a:latin typeface="Arial" pitchFamily="34" charset="0"/>
                <a:ea typeface="+mn-ea"/>
                <a:cs typeface="+mn-cs"/>
              </a:rPr>
              <a:t>Classes </a:t>
            </a:r>
            <a:r>
              <a:rPr kumimoji="0" lang="en-US" sz="1200" b="1" i="0" u="none" strike="noStrike" kern="1200" cap="none" spc="0" normalizeH="0" baseline="0" noProof="0" dirty="0" smtClean="0">
                <a:ln>
                  <a:noFill/>
                </a:ln>
                <a:solidFill>
                  <a:srgbClr val="0000CC"/>
                </a:solidFill>
                <a:effectLst/>
                <a:uLnTx/>
                <a:uFillTx/>
                <a:latin typeface="Arial" pitchFamily="34" charset="0"/>
                <a:ea typeface="+mn-ea"/>
                <a:cs typeface="+mn-cs"/>
              </a:rPr>
              <a:t>to include new, “Persistent” preservatives </a:t>
            </a:r>
            <a:endParaRPr kumimoji="0" lang="en-US" sz="1200" b="1" i="0" u="none" strike="noStrike" kern="1200" cap="none" spc="0" normalizeH="0" baseline="0" noProof="0" dirty="0">
              <a:ln>
                <a:noFill/>
              </a:ln>
              <a:solidFill>
                <a:srgbClr val="0000CC"/>
              </a:solidFill>
              <a:effectLst/>
              <a:uLnTx/>
              <a:uFillTx/>
              <a:latin typeface="Arial" pitchFamily="34" charset="0"/>
              <a:ea typeface="+mn-ea"/>
              <a:cs typeface="+mn-cs"/>
            </a:endParaRPr>
          </a:p>
        </p:txBody>
      </p:sp>
      <p:sp>
        <p:nvSpPr>
          <p:cNvPr id="20" name="TextBox 19"/>
          <p:cNvSpPr txBox="1"/>
          <p:nvPr/>
        </p:nvSpPr>
        <p:spPr>
          <a:xfrm>
            <a:off x="254388" y="4709346"/>
            <a:ext cx="2039468" cy="861774"/>
          </a:xfrm>
          <a:prstGeom prst="rect">
            <a:avLst/>
          </a:prstGeom>
          <a:noFill/>
          <a:ln w="22225">
            <a:solidFill>
              <a:srgbClr val="663300"/>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663300"/>
                </a:solidFill>
                <a:effectLst/>
                <a:uLnTx/>
                <a:uFillTx/>
                <a:latin typeface="Arial" pitchFamily="34" charset="0"/>
                <a:ea typeface="+mn-ea"/>
                <a:cs typeface="+mn-cs"/>
              </a:rPr>
              <a:t>Revised </a:t>
            </a:r>
            <a:r>
              <a:rPr kumimoji="0" lang="en-US" sz="1400" b="1" i="0" u="none" strike="noStrike" kern="1200" cap="none" spc="0" normalizeH="0" baseline="0" noProof="0" dirty="0" smtClean="0">
                <a:ln>
                  <a:noFill/>
                </a:ln>
                <a:solidFill>
                  <a:srgbClr val="663300"/>
                </a:solidFill>
                <a:effectLst/>
                <a:uLnTx/>
                <a:uFillTx/>
                <a:latin typeface="Arial" pitchFamily="34" charset="0"/>
                <a:ea typeface="+mn-ea"/>
                <a:cs typeface="+mn-cs"/>
              </a:rPr>
              <a:t>Grades </a:t>
            </a:r>
            <a:r>
              <a:rPr kumimoji="0" lang="en-US" sz="1200" b="1" i="0" u="none" strike="noStrike" kern="1200" cap="none" spc="0" normalizeH="0" baseline="0" noProof="0" dirty="0" smtClean="0">
                <a:ln>
                  <a:noFill/>
                </a:ln>
                <a:solidFill>
                  <a:srgbClr val="663300"/>
                </a:solidFill>
                <a:effectLst/>
                <a:uLnTx/>
                <a:uFillTx/>
                <a:latin typeface="Arial" pitchFamily="34" charset="0"/>
                <a:ea typeface="+mn-ea"/>
                <a:cs typeface="+mn-cs"/>
              </a:rPr>
              <a:t>to define the application methods (e.g., self-pressurized container)</a:t>
            </a:r>
            <a:endParaRPr kumimoji="0" lang="en-US" sz="1200" b="1" i="0" u="none" strike="noStrike" kern="1200" cap="none" spc="0" normalizeH="0" baseline="0" noProof="0" dirty="0">
              <a:ln>
                <a:noFill/>
              </a:ln>
              <a:solidFill>
                <a:srgbClr val="663300"/>
              </a:solidFill>
              <a:effectLst/>
              <a:uLnTx/>
              <a:uFillTx/>
              <a:latin typeface="Arial" pitchFamily="34" charset="0"/>
              <a:ea typeface="+mn-ea"/>
              <a:cs typeface="+mn-cs"/>
            </a:endParaRPr>
          </a:p>
        </p:txBody>
      </p:sp>
      <p:cxnSp>
        <p:nvCxnSpPr>
          <p:cNvPr id="21" name="Straight Arrow Connector 20"/>
          <p:cNvCxnSpPr>
            <a:stCxn id="20" idx="2"/>
          </p:cNvCxnSpPr>
          <p:nvPr/>
        </p:nvCxnSpPr>
        <p:spPr>
          <a:xfrm>
            <a:off x="1274122" y="5571120"/>
            <a:ext cx="1765203" cy="344531"/>
          </a:xfrm>
          <a:prstGeom prst="straightConnector1">
            <a:avLst/>
          </a:prstGeom>
          <a:ln w="22225">
            <a:solidFill>
              <a:srgbClr val="6633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712442" y="3365574"/>
            <a:ext cx="2017061" cy="1261884"/>
          </a:xfrm>
          <a:prstGeom prst="rect">
            <a:avLst/>
          </a:prstGeom>
          <a:noFill/>
          <a:ln w="22225">
            <a:solidFill>
              <a:srgbClr val="0000CC"/>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CC"/>
                </a:solidFill>
                <a:effectLst/>
                <a:uLnTx/>
                <a:uFillTx/>
                <a:latin typeface="Arial" pitchFamily="34" charset="0"/>
                <a:ea typeface="+mn-ea"/>
                <a:cs typeface="+mn-cs"/>
              </a:rPr>
              <a:t>Modified </a:t>
            </a:r>
            <a:r>
              <a:rPr kumimoji="0" lang="en-US" sz="1400" b="1" i="0" u="none" strike="noStrike" kern="1200" cap="none" spc="0" normalizeH="0" baseline="0" noProof="0" dirty="0" smtClean="0">
                <a:ln>
                  <a:noFill/>
                </a:ln>
                <a:solidFill>
                  <a:srgbClr val="0000CC"/>
                </a:solidFill>
                <a:effectLst/>
                <a:uLnTx/>
                <a:uFillTx/>
                <a:latin typeface="Arial" pitchFamily="34" charset="0"/>
                <a:ea typeface="+mn-ea"/>
                <a:cs typeface="+mn-cs"/>
              </a:rPr>
              <a:t>Classes </a:t>
            </a:r>
            <a:r>
              <a:rPr kumimoji="0" lang="en-US" sz="1200" b="1" i="0" u="none" strike="noStrike" kern="1200" cap="none" spc="0" normalizeH="0" baseline="0" noProof="0" dirty="0" smtClean="0">
                <a:ln>
                  <a:noFill/>
                </a:ln>
                <a:solidFill>
                  <a:srgbClr val="0000CC"/>
                </a:solidFill>
                <a:effectLst/>
                <a:uLnTx/>
                <a:uFillTx/>
                <a:latin typeface="Arial" pitchFamily="34" charset="0"/>
                <a:ea typeface="+mn-ea"/>
                <a:cs typeface="+mn-cs"/>
              </a:rPr>
              <a:t>to cite MIL-PRF-16173E </a:t>
            </a:r>
            <a:r>
              <a:rPr kumimoji="0" lang="en-US" sz="1400" b="1" i="0" u="none" strike="noStrike" kern="1200" cap="none" spc="0" normalizeH="0" baseline="0" noProof="0" dirty="0" smtClean="0">
                <a:ln>
                  <a:noFill/>
                </a:ln>
                <a:solidFill>
                  <a:srgbClr val="0000CC"/>
                </a:solidFill>
                <a:effectLst/>
                <a:uLnTx/>
                <a:uFillTx/>
                <a:latin typeface="Arial" pitchFamily="34" charset="0"/>
                <a:ea typeface="+mn-ea"/>
                <a:cs typeface="+mn-cs"/>
              </a:rPr>
              <a:t>Grades</a:t>
            </a:r>
            <a:r>
              <a:rPr kumimoji="0" lang="en-US" sz="1200" b="1" i="0" u="none" strike="noStrike" kern="1200" cap="none" spc="0" normalizeH="0" baseline="0" noProof="0" dirty="0" smtClean="0">
                <a:ln>
                  <a:noFill/>
                </a:ln>
                <a:solidFill>
                  <a:srgbClr val="0000CC"/>
                </a:solidFill>
                <a:effectLst/>
                <a:uLnTx/>
                <a:uFillTx/>
                <a:latin typeface="Arial" pitchFamily="34" charset="0"/>
                <a:ea typeface="+mn-ea"/>
                <a:cs typeface="+mn-cs"/>
              </a:rPr>
              <a:t> that required specific preservative removal methods (e.g., steam removable)</a:t>
            </a:r>
            <a:endParaRPr kumimoji="0" lang="en-US" sz="1200" b="1" i="0" u="none" strike="noStrike" kern="1200" cap="none" spc="0" normalizeH="0" baseline="0" noProof="0" dirty="0">
              <a:ln>
                <a:noFill/>
              </a:ln>
              <a:solidFill>
                <a:srgbClr val="0000CC"/>
              </a:solidFill>
              <a:effectLst/>
              <a:uLnTx/>
              <a:uFillTx/>
              <a:latin typeface="Arial" pitchFamily="34" charset="0"/>
              <a:ea typeface="+mn-ea"/>
              <a:cs typeface="+mn-cs"/>
            </a:endParaRPr>
          </a:p>
        </p:txBody>
      </p:sp>
      <p:cxnSp>
        <p:nvCxnSpPr>
          <p:cNvPr id="33" name="Straight Arrow Connector 32"/>
          <p:cNvCxnSpPr/>
          <p:nvPr/>
        </p:nvCxnSpPr>
        <p:spPr>
          <a:xfrm flipH="1">
            <a:off x="6282270" y="4651805"/>
            <a:ext cx="728130" cy="363818"/>
          </a:xfrm>
          <a:prstGeom prst="straightConnector1">
            <a:avLst/>
          </a:prstGeom>
          <a:ln w="22225">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33647" y="6391238"/>
            <a:ext cx="9034153" cy="276999"/>
          </a:xfrm>
          <a:prstGeom prst="rect">
            <a:avLst/>
          </a:prstGeom>
          <a:noFill/>
          <a:ln w="22225">
            <a:no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smtClean="0">
                <a:ln>
                  <a:noFill/>
                </a:ln>
                <a:solidFill>
                  <a:srgbClr val="0000CC"/>
                </a:solidFill>
                <a:effectLst/>
                <a:uLnTx/>
                <a:uFillTx/>
                <a:latin typeface="Arial" pitchFamily="34" charset="0"/>
                <a:ea typeface="+mn-ea"/>
                <a:cs typeface="+mn-cs"/>
              </a:rPr>
              <a:t>MIL-PRF-16173E cites 14 archaic Federal specifications while current MIL-PRF-16173F cites only one Federal specification</a:t>
            </a:r>
            <a:endParaRPr kumimoji="0" lang="en-US" sz="1200" b="1" i="0" u="sng" strike="noStrike" kern="1200" cap="none" spc="0" normalizeH="0" baseline="0" noProof="0" dirty="0">
              <a:ln>
                <a:noFill/>
              </a:ln>
              <a:solidFill>
                <a:srgbClr val="0000CC"/>
              </a:solidFill>
              <a:effectLst/>
              <a:uLnTx/>
              <a:uFillTx/>
              <a:latin typeface="Arial" pitchFamily="34" charset="0"/>
              <a:ea typeface="+mn-ea"/>
              <a:cs typeface="+mn-cs"/>
            </a:endParaRPr>
          </a:p>
        </p:txBody>
      </p:sp>
    </p:spTree>
    <p:extLst>
      <p:ext uri="{BB962C8B-B14F-4D97-AF65-F5344CB8AC3E}">
        <p14:creationId xmlns:p14="http://schemas.microsoft.com/office/powerpoint/2010/main" val="12182853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2"/>
          <p:cNvSpPr>
            <a:spLocks noGrp="1"/>
          </p:cNvSpPr>
          <p:nvPr>
            <p:ph type="ftr" sz="quarter" idx="11"/>
          </p:nvPr>
        </p:nvSpPr>
        <p:spPr>
          <a:xfrm>
            <a:off x="7467600" y="64770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rgbClr val="000000"/>
                </a:solidFill>
                <a:latin typeface="Arial" pitchFamily="34" charset="0"/>
              </a:defRPr>
            </a:lvl1pPr>
            <a:lvl2pPr marL="742950" indent="-285750">
              <a:defRPr sz="1200" b="1">
                <a:solidFill>
                  <a:srgbClr val="000000"/>
                </a:solidFill>
                <a:latin typeface="Arial" pitchFamily="34" charset="0"/>
              </a:defRPr>
            </a:lvl2pPr>
            <a:lvl3pPr marL="1143000" indent="-228600">
              <a:defRPr sz="1200" b="1">
                <a:solidFill>
                  <a:srgbClr val="000000"/>
                </a:solidFill>
                <a:latin typeface="Arial" pitchFamily="34" charset="0"/>
              </a:defRPr>
            </a:lvl3pPr>
            <a:lvl4pPr marL="1600200" indent="-228600">
              <a:defRPr sz="1200" b="1">
                <a:solidFill>
                  <a:srgbClr val="000000"/>
                </a:solidFill>
                <a:latin typeface="Arial" pitchFamily="34" charset="0"/>
              </a:defRPr>
            </a:lvl4pPr>
            <a:lvl5pPr marL="2057400" indent="-228600">
              <a:defRPr sz="1200" b="1">
                <a:solidFill>
                  <a:srgbClr val="000000"/>
                </a:solidFill>
                <a:latin typeface="Arial" pitchFamily="34" charset="0"/>
              </a:defRPr>
            </a:lvl5pPr>
            <a:lvl6pPr marL="2514600" indent="-228600" eaLnBrk="0" fontAlgn="base" hangingPunct="0">
              <a:spcBef>
                <a:spcPct val="0"/>
              </a:spcBef>
              <a:spcAft>
                <a:spcPct val="0"/>
              </a:spcAft>
              <a:defRPr sz="1200" b="1">
                <a:solidFill>
                  <a:srgbClr val="000000"/>
                </a:solidFill>
                <a:latin typeface="Arial" pitchFamily="34" charset="0"/>
              </a:defRPr>
            </a:lvl6pPr>
            <a:lvl7pPr marL="2971800" indent="-228600" eaLnBrk="0" fontAlgn="base" hangingPunct="0">
              <a:spcBef>
                <a:spcPct val="0"/>
              </a:spcBef>
              <a:spcAft>
                <a:spcPct val="0"/>
              </a:spcAft>
              <a:defRPr sz="1200" b="1">
                <a:solidFill>
                  <a:srgbClr val="000000"/>
                </a:solidFill>
                <a:latin typeface="Arial" pitchFamily="34" charset="0"/>
              </a:defRPr>
            </a:lvl7pPr>
            <a:lvl8pPr marL="3429000" indent="-228600" eaLnBrk="0" fontAlgn="base" hangingPunct="0">
              <a:spcBef>
                <a:spcPct val="0"/>
              </a:spcBef>
              <a:spcAft>
                <a:spcPct val="0"/>
              </a:spcAft>
              <a:defRPr sz="1200" b="1">
                <a:solidFill>
                  <a:srgbClr val="000000"/>
                </a:solidFill>
                <a:latin typeface="Arial" pitchFamily="34" charset="0"/>
              </a:defRPr>
            </a:lvl8pPr>
            <a:lvl9pPr marL="3886200" indent="-228600" eaLnBrk="0" fontAlgn="base" hangingPunct="0">
              <a:spcBef>
                <a:spcPct val="0"/>
              </a:spcBef>
              <a:spcAft>
                <a:spcPct val="0"/>
              </a:spcAft>
              <a:defRPr sz="1200" b="1">
                <a:solidFill>
                  <a:srgbClr val="000000"/>
                </a:solidFill>
                <a:latin typeface="Arial"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fld id="{0937C1DD-B5A7-4C3F-81B2-DD1BED234499}" type="slidenum">
              <a:rPr kumimoji="0" lang="en-US" sz="14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50000"/>
                </a:spcBef>
                <a:spcAft>
                  <a:spcPct val="0"/>
                </a:spcAft>
                <a:buClrTx/>
                <a:buSzTx/>
                <a:buFontTx/>
                <a:buNone/>
                <a:tabLst/>
                <a:defRPr/>
              </a:pPr>
              <a:t>26</a:t>
            </a:fld>
            <a:endParaRPr kumimoji="0" lang="en-US" sz="1400" b="1"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
        <p:nvSpPr>
          <p:cNvPr id="78" name="TextBox 77"/>
          <p:cNvSpPr txBox="1"/>
          <p:nvPr/>
        </p:nvSpPr>
        <p:spPr>
          <a:xfrm>
            <a:off x="30956" y="6346195"/>
            <a:ext cx="8686800" cy="2616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sng" strike="noStrike" kern="1200" cap="none" spc="0" normalizeH="0" baseline="0" noProof="0" dirty="0" smtClean="0">
                <a:ln>
                  <a:noFill/>
                </a:ln>
                <a:solidFill>
                  <a:srgbClr val="3333FF"/>
                </a:solidFill>
                <a:effectLst/>
                <a:uLnTx/>
                <a:uFillTx/>
                <a:latin typeface="Arial" pitchFamily="34" charset="0"/>
                <a:ea typeface="+mn-ea"/>
                <a:cs typeface="+mn-cs"/>
              </a:rPr>
              <a:t>De-listing of PCBTF as an exempt solvent in California could adversely affect ability of U.S. Navy to coat ships in San Diego, CA. </a:t>
            </a:r>
            <a:endParaRPr kumimoji="0" lang="en-US" sz="1100" b="1" i="0" u="sng" strike="noStrike" kern="1200" cap="none" spc="0" normalizeH="0" baseline="0" noProof="0" dirty="0">
              <a:ln>
                <a:noFill/>
              </a:ln>
              <a:solidFill>
                <a:srgbClr val="3333FF"/>
              </a:solidFill>
              <a:effectLst/>
              <a:uLnTx/>
              <a:uFillTx/>
              <a:latin typeface="Arial" pitchFamily="34" charset="0"/>
              <a:ea typeface="+mn-ea"/>
              <a:cs typeface="+mn-cs"/>
            </a:endParaRPr>
          </a:p>
        </p:txBody>
      </p:sp>
      <p:sp>
        <p:nvSpPr>
          <p:cNvPr id="31" name="TextBox 30"/>
          <p:cNvSpPr txBox="1"/>
          <p:nvPr/>
        </p:nvSpPr>
        <p:spPr>
          <a:xfrm>
            <a:off x="495300" y="-21829"/>
            <a:ext cx="8001000"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Arial" pitchFamily="34" charset="0"/>
                <a:ea typeface="+mn-ea"/>
                <a:cs typeface="+mn-cs"/>
              </a:rPr>
              <a:t>Regulatory Issue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Arial" pitchFamily="34" charset="0"/>
                <a:ea typeface="+mn-ea"/>
                <a:cs typeface="+mn-cs"/>
              </a:rPr>
              <a:t>Oxsol 100 Defined as Carcinogen in California</a:t>
            </a:r>
          </a:p>
        </p:txBody>
      </p:sp>
      <p:sp>
        <p:nvSpPr>
          <p:cNvPr id="13" name="TextBox 12"/>
          <p:cNvSpPr txBox="1"/>
          <p:nvPr/>
        </p:nvSpPr>
        <p:spPr>
          <a:xfrm>
            <a:off x="2271713" y="6629400"/>
            <a:ext cx="4205287"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777777"/>
                </a:solidFill>
                <a:effectLst/>
                <a:uLnTx/>
                <a:uFillTx/>
                <a:latin typeface="Arial" pitchFamily="34" charset="0"/>
                <a:ea typeface="+mn-ea"/>
                <a:cs typeface="+mn-cs"/>
              </a:rPr>
              <a:t>Distribution A:  Approved for Public Release</a:t>
            </a:r>
            <a:endParaRPr kumimoji="0" lang="en-US" sz="800" b="0" i="0" u="none" strike="noStrike" kern="0" cap="none" spc="0" normalizeH="0" baseline="0" noProof="0" dirty="0">
              <a:ln>
                <a:noFill/>
              </a:ln>
              <a:solidFill>
                <a:srgbClr val="777777"/>
              </a:solidFill>
              <a:effectLst/>
              <a:uLnTx/>
              <a:uFillTx/>
              <a:latin typeface="Arial" pitchFamily="34" charset="0"/>
              <a:ea typeface="+mn-ea"/>
              <a:cs typeface="+mn-cs"/>
            </a:endParaRPr>
          </a:p>
        </p:txBody>
      </p:sp>
      <p:sp>
        <p:nvSpPr>
          <p:cNvPr id="14" name="TextBox 13"/>
          <p:cNvSpPr txBox="1"/>
          <p:nvPr/>
        </p:nvSpPr>
        <p:spPr>
          <a:xfrm>
            <a:off x="228600" y="869984"/>
            <a:ext cx="9144000" cy="61093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mn-cs"/>
              </a:rPr>
              <a:t>ISSUE:  Oxsol 100 or parachlorobenzyltrifluoride (PCBTF), an exempt solvent used in Navy coatings,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mn-cs"/>
              </a:rPr>
              <a:t>             was listed under California Proposition 65 as a carcinogen based on a 2018 study from the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mn-cs"/>
              </a:rPr>
              <a:t>              National Toxicological Program.</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mn-cs"/>
              </a:rPr>
              <a:t>             South Coast Air Quality Management District, (SCAQMD)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mn-cs"/>
              </a:rPr>
              <a:t>               proposing to eliminate exempt solvent status.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AFFECTED NAVSEA SPECIFICATIONS:   Performance specifications like MIL-PRF-24635</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and detail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specifications</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like MIL-DTL-24607.</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ACTIONS</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Sep 2022 support for American </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Coatings Association (ACA) conference call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with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South </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Coast Air Quality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Management </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District (SCAQMD)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about </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de-listing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PCBTF and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noted solvent used in paints in 64</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of NAVSEA’s coatings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specifications</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1400" dirty="0"/>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1400" dirty="0"/>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1400" dirty="0"/>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endParaRPr>
          </a:p>
          <a:p>
            <a:pPr lvl="0">
              <a:defRPr/>
            </a:pPr>
            <a:r>
              <a:rPr lang="en-US" dirty="0"/>
              <a:t>	</a:t>
            </a:r>
            <a:r>
              <a:rPr lang="en-US" dirty="0" smtClean="0"/>
              <a:t>1 Sep 2022  SCAQMD </a:t>
            </a:r>
            <a:r>
              <a:rPr lang="en-US" dirty="0"/>
              <a:t>will host a public workshop </a:t>
            </a:r>
            <a:r>
              <a:rPr lang="en-US" dirty="0" smtClean="0"/>
              <a:t>to </a:t>
            </a:r>
            <a:r>
              <a:rPr lang="en-US" dirty="0"/>
              <a:t>solicit </a:t>
            </a:r>
            <a:r>
              <a:rPr lang="en-US" dirty="0" smtClean="0"/>
              <a:t>comments for Proposed, </a:t>
            </a:r>
            <a:r>
              <a:rPr lang="en-US" dirty="0"/>
              <a:t>Amended </a:t>
            </a:r>
            <a:endParaRPr lang="en-US" dirty="0" smtClean="0"/>
          </a:p>
          <a:p>
            <a:pPr lvl="0">
              <a:defRPr/>
            </a:pPr>
            <a:r>
              <a:rPr lang="en-US" dirty="0"/>
              <a:t> </a:t>
            </a:r>
            <a:r>
              <a:rPr lang="en-US" dirty="0" smtClean="0"/>
              <a:t>                                         Rule </a:t>
            </a:r>
            <a:r>
              <a:rPr lang="en-US" dirty="0"/>
              <a:t>1168 (Adhesive and Sealant Applications). </a:t>
            </a:r>
            <a:endParaRPr lang="en-US" dirty="0" smtClean="0"/>
          </a:p>
          <a:p>
            <a:pPr lvl="0">
              <a:defRPr/>
            </a:pPr>
            <a:r>
              <a:rPr lang="en-US" dirty="0"/>
              <a:t>	 </a:t>
            </a:r>
            <a:r>
              <a:rPr lang="en-US" dirty="0" smtClean="0"/>
              <a:t>        	-  Delays effective </a:t>
            </a:r>
            <a:r>
              <a:rPr lang="en-US" dirty="0"/>
              <a:t>date for certain categories where the technology assessment </a:t>
            </a:r>
            <a:r>
              <a:rPr lang="en-US" dirty="0" smtClean="0"/>
              <a:t>has</a:t>
            </a:r>
          </a:p>
          <a:p>
            <a:pPr lvl="0">
              <a:defRPr/>
            </a:pPr>
            <a:r>
              <a:rPr lang="en-US" dirty="0"/>
              <a:t> </a:t>
            </a:r>
            <a:r>
              <a:rPr lang="en-US" dirty="0" smtClean="0"/>
              <a:t>                                             demonstrated need for </a:t>
            </a:r>
            <a:r>
              <a:rPr lang="en-US" dirty="0"/>
              <a:t>more </a:t>
            </a:r>
            <a:r>
              <a:rPr lang="en-US" dirty="0" smtClean="0"/>
              <a:t>time.</a:t>
            </a:r>
          </a:p>
          <a:p>
            <a:pPr lvl="0">
              <a:defRPr/>
            </a:pPr>
            <a:r>
              <a:rPr lang="en-US" dirty="0"/>
              <a:t>	 </a:t>
            </a:r>
            <a:r>
              <a:rPr lang="en-US" dirty="0" smtClean="0"/>
              <a:t>          </a:t>
            </a:r>
            <a:r>
              <a:rPr lang="en-US" dirty="0"/>
              <a:t>	</a:t>
            </a:r>
            <a:r>
              <a:rPr lang="en-US" dirty="0" smtClean="0"/>
              <a:t>-  Prohibits </a:t>
            </a:r>
            <a:r>
              <a:rPr lang="en-US" dirty="0"/>
              <a:t>the use of Para-Chlorobenzotrifluoride (pCBtF) and Tertiary-Butyl Acetate (</a:t>
            </a:r>
            <a:r>
              <a:rPr lang="en-US" dirty="0" smtClean="0"/>
              <a:t>t-Bac).</a:t>
            </a:r>
            <a:endParaRPr lang="en-US" dirty="0"/>
          </a:p>
          <a:p>
            <a:pPr lvl="0">
              <a:defRPr/>
            </a:pPr>
            <a:r>
              <a:rPr lang="en-US" dirty="0"/>
              <a:t>	</a:t>
            </a:r>
            <a:r>
              <a:rPr lang="en-US" dirty="0" smtClean="0"/>
              <a:t>	-  Allows some higher </a:t>
            </a:r>
            <a:r>
              <a:rPr lang="en-US" dirty="0"/>
              <a:t>VOC limits due to the prohibition on pCBtF and </a:t>
            </a:r>
            <a:r>
              <a:rPr lang="en-US" dirty="0" smtClean="0"/>
              <a:t>t-Bac.</a:t>
            </a:r>
            <a:endParaRPr kumimoji="0" lang="en-US" b="1" i="0" u="none" strike="noStrike" kern="1200" cap="none" spc="0" normalizeH="0" baseline="0" noProof="0" dirty="0" smtClean="0">
              <a:ln>
                <a:noFill/>
              </a:ln>
              <a:solidFill>
                <a:srgbClr val="000000"/>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smtClean="0">
              <a:ln>
                <a:noFill/>
              </a:ln>
              <a:solidFill>
                <a:srgbClr val="000000"/>
              </a:solidFill>
              <a:effectLst/>
              <a:uLnTx/>
              <a:uFillTx/>
              <a:latin typeface="Arial" pitchFamily="34" charset="0"/>
              <a:ea typeface="+mn-ea"/>
              <a:cs typeface="+mn-cs"/>
            </a:endParaRPr>
          </a:p>
        </p:txBody>
      </p:sp>
      <p:pic>
        <p:nvPicPr>
          <p:cNvPr id="2" name="Picture 1"/>
          <p:cNvPicPr>
            <a:picLocks noChangeAspect="1"/>
          </p:cNvPicPr>
          <p:nvPr/>
        </p:nvPicPr>
        <p:blipFill>
          <a:blip r:embed="rId2"/>
          <a:stretch>
            <a:fillRect/>
          </a:stretch>
        </p:blipFill>
        <p:spPr>
          <a:xfrm>
            <a:off x="7073434" y="1423376"/>
            <a:ext cx="1308566" cy="972320"/>
          </a:xfrm>
          <a:prstGeom prst="rect">
            <a:avLst/>
          </a:prstGeom>
        </p:spPr>
      </p:pic>
      <p:pic>
        <p:nvPicPr>
          <p:cNvPr id="8" name="Picture 7"/>
          <p:cNvPicPr>
            <a:picLocks noChangeAspect="1"/>
          </p:cNvPicPr>
          <p:nvPr/>
        </p:nvPicPr>
        <p:blipFill>
          <a:blip r:embed="rId3"/>
          <a:stretch>
            <a:fillRect/>
          </a:stretch>
        </p:blipFill>
        <p:spPr>
          <a:xfrm>
            <a:off x="2590801" y="3801556"/>
            <a:ext cx="1552048" cy="1341771"/>
          </a:xfrm>
          <a:prstGeom prst="rect">
            <a:avLst/>
          </a:prstGeom>
        </p:spPr>
      </p:pic>
      <p:pic>
        <p:nvPicPr>
          <p:cNvPr id="9" name="Picture 8"/>
          <p:cNvPicPr>
            <a:picLocks noChangeAspect="1"/>
          </p:cNvPicPr>
          <p:nvPr/>
        </p:nvPicPr>
        <p:blipFill>
          <a:blip r:embed="rId4"/>
          <a:stretch>
            <a:fillRect/>
          </a:stretch>
        </p:blipFill>
        <p:spPr>
          <a:xfrm>
            <a:off x="4724400" y="3801556"/>
            <a:ext cx="2077674" cy="1341771"/>
          </a:xfrm>
          <a:prstGeom prst="rect">
            <a:avLst/>
          </a:prstGeom>
        </p:spPr>
      </p:pic>
      <p:sp>
        <p:nvSpPr>
          <p:cNvPr id="10" name="TextBox 9"/>
          <p:cNvSpPr txBox="1"/>
          <p:nvPr/>
        </p:nvSpPr>
        <p:spPr>
          <a:xfrm>
            <a:off x="7640274" y="3886200"/>
            <a:ext cx="838200" cy="276999"/>
          </a:xfrm>
          <a:prstGeom prst="rect">
            <a:avLst/>
          </a:prstGeom>
          <a:noFill/>
          <a:ln w="19050">
            <a:solidFill>
              <a:srgbClr val="C00000"/>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C00000"/>
                </a:solidFill>
                <a:effectLst/>
                <a:uLnTx/>
                <a:uFillTx/>
                <a:latin typeface="Arial" pitchFamily="34" charset="0"/>
                <a:ea typeface="+mn-ea"/>
                <a:cs typeface="+mn-cs"/>
              </a:rPr>
              <a:t>PCBTF</a:t>
            </a:r>
            <a:endParaRPr kumimoji="0" lang="en-US" sz="1200" b="1" i="0" u="none" strike="noStrike" kern="1200" cap="none" spc="0" normalizeH="0" baseline="0" noProof="0" dirty="0">
              <a:ln>
                <a:noFill/>
              </a:ln>
              <a:solidFill>
                <a:srgbClr val="C00000"/>
              </a:solidFill>
              <a:effectLst/>
              <a:uLnTx/>
              <a:uFillTx/>
              <a:latin typeface="Arial" pitchFamily="34" charset="0"/>
              <a:ea typeface="+mn-ea"/>
              <a:cs typeface="+mn-cs"/>
            </a:endParaRPr>
          </a:p>
        </p:txBody>
      </p:sp>
      <p:cxnSp>
        <p:nvCxnSpPr>
          <p:cNvPr id="12" name="Straight Arrow Connector 11"/>
          <p:cNvCxnSpPr>
            <a:stCxn id="10" idx="1"/>
          </p:cNvCxnSpPr>
          <p:nvPr/>
        </p:nvCxnSpPr>
        <p:spPr>
          <a:xfrm flipH="1">
            <a:off x="6538912" y="4024700"/>
            <a:ext cx="1101362" cy="26285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92616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rgbClr val="000000"/>
                </a:solidFill>
                <a:latin typeface="Arial" pitchFamily="34" charset="0"/>
              </a:defRPr>
            </a:lvl1pPr>
            <a:lvl2pPr marL="742950" indent="-285750">
              <a:defRPr sz="1200" b="1">
                <a:solidFill>
                  <a:srgbClr val="000000"/>
                </a:solidFill>
                <a:latin typeface="Arial" pitchFamily="34" charset="0"/>
              </a:defRPr>
            </a:lvl2pPr>
            <a:lvl3pPr marL="1143000" indent="-228600">
              <a:defRPr sz="1200" b="1">
                <a:solidFill>
                  <a:srgbClr val="000000"/>
                </a:solidFill>
                <a:latin typeface="Arial" pitchFamily="34" charset="0"/>
              </a:defRPr>
            </a:lvl3pPr>
            <a:lvl4pPr marL="1600200" indent="-228600">
              <a:defRPr sz="1200" b="1">
                <a:solidFill>
                  <a:srgbClr val="000000"/>
                </a:solidFill>
                <a:latin typeface="Arial" pitchFamily="34" charset="0"/>
              </a:defRPr>
            </a:lvl4pPr>
            <a:lvl5pPr marL="2057400" indent="-228600">
              <a:defRPr sz="1200" b="1">
                <a:solidFill>
                  <a:srgbClr val="000000"/>
                </a:solidFill>
                <a:latin typeface="Arial" pitchFamily="34" charset="0"/>
              </a:defRPr>
            </a:lvl5pPr>
            <a:lvl6pPr marL="2514600" indent="-228600" eaLnBrk="0" fontAlgn="base" hangingPunct="0">
              <a:spcBef>
                <a:spcPct val="0"/>
              </a:spcBef>
              <a:spcAft>
                <a:spcPct val="0"/>
              </a:spcAft>
              <a:defRPr sz="1200" b="1">
                <a:solidFill>
                  <a:srgbClr val="000000"/>
                </a:solidFill>
                <a:latin typeface="Arial" pitchFamily="34" charset="0"/>
              </a:defRPr>
            </a:lvl6pPr>
            <a:lvl7pPr marL="2971800" indent="-228600" eaLnBrk="0" fontAlgn="base" hangingPunct="0">
              <a:spcBef>
                <a:spcPct val="0"/>
              </a:spcBef>
              <a:spcAft>
                <a:spcPct val="0"/>
              </a:spcAft>
              <a:defRPr sz="1200" b="1">
                <a:solidFill>
                  <a:srgbClr val="000000"/>
                </a:solidFill>
                <a:latin typeface="Arial" pitchFamily="34" charset="0"/>
              </a:defRPr>
            </a:lvl7pPr>
            <a:lvl8pPr marL="3429000" indent="-228600" eaLnBrk="0" fontAlgn="base" hangingPunct="0">
              <a:spcBef>
                <a:spcPct val="0"/>
              </a:spcBef>
              <a:spcAft>
                <a:spcPct val="0"/>
              </a:spcAft>
              <a:defRPr sz="1200" b="1">
                <a:solidFill>
                  <a:srgbClr val="000000"/>
                </a:solidFill>
                <a:latin typeface="Arial" pitchFamily="34" charset="0"/>
              </a:defRPr>
            </a:lvl8pPr>
            <a:lvl9pPr marL="3886200" indent="-228600" eaLnBrk="0" fontAlgn="base" hangingPunct="0">
              <a:spcBef>
                <a:spcPct val="0"/>
              </a:spcBef>
              <a:spcAft>
                <a:spcPct val="0"/>
              </a:spcAft>
              <a:defRPr sz="1200" b="1">
                <a:solidFill>
                  <a:srgbClr val="000000"/>
                </a:solidFill>
                <a:latin typeface="Arial"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fld id="{0937C1DD-B5A7-4C3F-81B2-DD1BED234499}" type="slidenum">
              <a:rPr kumimoji="0" lang="en-US" sz="14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50000"/>
                </a:spcBef>
                <a:spcAft>
                  <a:spcPct val="0"/>
                </a:spcAft>
                <a:buClrTx/>
                <a:buSzTx/>
                <a:buFontTx/>
                <a:buNone/>
                <a:tabLst/>
                <a:defRPr/>
              </a:pPr>
              <a:t>27</a:t>
            </a:fld>
            <a:endParaRPr kumimoji="0" lang="en-US" sz="1400" b="1"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
        <p:nvSpPr>
          <p:cNvPr id="20483" name="Rectangle 2"/>
          <p:cNvSpPr>
            <a:spLocks noChangeArrowheads="1"/>
          </p:cNvSpPr>
          <p:nvPr/>
        </p:nvSpPr>
        <p:spPr bwMode="auto">
          <a:xfrm>
            <a:off x="6858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0488" tIns="44450" rIns="90488" bIns="4445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t>Conclusions</a:t>
            </a:r>
            <a:br>
              <a:rPr kumimoji="1" lang="en-US" sz="2800" b="1" i="0" u="none" strike="noStrike" kern="1200" cap="none" spc="0" normalizeH="0" baseline="0" noProof="0" dirty="0">
                <a:ln>
                  <a:noFill/>
                </a:ln>
                <a:solidFill>
                  <a:srgbClr val="000000"/>
                </a:solidFill>
                <a:effectLst/>
                <a:uLnTx/>
                <a:uFillTx/>
                <a:latin typeface="Arial" pitchFamily="34" charset="0"/>
                <a:ea typeface="+mn-ea"/>
                <a:cs typeface="+mn-cs"/>
              </a:rPr>
            </a:br>
            <a:endParaRPr kumimoji="1" lang="en-US" sz="2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20484" name="Text Box 5"/>
          <p:cNvSpPr txBox="1">
            <a:spLocks noChangeArrowheads="1"/>
          </p:cNvSpPr>
          <p:nvPr/>
        </p:nvSpPr>
        <p:spPr bwMode="auto">
          <a:xfrm>
            <a:off x="304800" y="720725"/>
            <a:ext cx="8991600" cy="556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square">
            <a:spAutoFit/>
          </a:bodyPr>
          <a:lstStyle>
            <a:lvl1pPr>
              <a:defRPr sz="1200" b="1">
                <a:solidFill>
                  <a:srgbClr val="000000"/>
                </a:solidFill>
                <a:latin typeface="Arial" pitchFamily="34" charset="0"/>
              </a:defRPr>
            </a:lvl1pPr>
            <a:lvl2pPr marL="742950" indent="-285750">
              <a:defRPr sz="1200" b="1">
                <a:solidFill>
                  <a:srgbClr val="000000"/>
                </a:solidFill>
                <a:latin typeface="Arial" pitchFamily="34" charset="0"/>
              </a:defRPr>
            </a:lvl2pPr>
            <a:lvl3pPr marL="1143000" indent="-228600">
              <a:defRPr sz="1200" b="1">
                <a:solidFill>
                  <a:srgbClr val="000000"/>
                </a:solidFill>
                <a:latin typeface="Arial" pitchFamily="34" charset="0"/>
              </a:defRPr>
            </a:lvl3pPr>
            <a:lvl4pPr marL="1600200" indent="-228600">
              <a:defRPr sz="1200" b="1">
                <a:solidFill>
                  <a:srgbClr val="000000"/>
                </a:solidFill>
                <a:latin typeface="Arial" pitchFamily="34" charset="0"/>
              </a:defRPr>
            </a:lvl4pPr>
            <a:lvl5pPr marL="2057400" indent="-228600">
              <a:defRPr sz="1200" b="1">
                <a:solidFill>
                  <a:srgbClr val="000000"/>
                </a:solidFill>
                <a:latin typeface="Arial" pitchFamily="34" charset="0"/>
              </a:defRPr>
            </a:lvl5pPr>
            <a:lvl6pPr marL="2514600" indent="-228600" eaLnBrk="0" fontAlgn="base" hangingPunct="0">
              <a:spcBef>
                <a:spcPct val="0"/>
              </a:spcBef>
              <a:spcAft>
                <a:spcPct val="0"/>
              </a:spcAft>
              <a:defRPr sz="1200" b="1">
                <a:solidFill>
                  <a:srgbClr val="000000"/>
                </a:solidFill>
                <a:latin typeface="Arial" pitchFamily="34" charset="0"/>
              </a:defRPr>
            </a:lvl6pPr>
            <a:lvl7pPr marL="2971800" indent="-228600" eaLnBrk="0" fontAlgn="base" hangingPunct="0">
              <a:spcBef>
                <a:spcPct val="0"/>
              </a:spcBef>
              <a:spcAft>
                <a:spcPct val="0"/>
              </a:spcAft>
              <a:defRPr sz="1200" b="1">
                <a:solidFill>
                  <a:srgbClr val="000000"/>
                </a:solidFill>
                <a:latin typeface="Arial" pitchFamily="34" charset="0"/>
              </a:defRPr>
            </a:lvl7pPr>
            <a:lvl8pPr marL="3429000" indent="-228600" eaLnBrk="0" fontAlgn="base" hangingPunct="0">
              <a:spcBef>
                <a:spcPct val="0"/>
              </a:spcBef>
              <a:spcAft>
                <a:spcPct val="0"/>
              </a:spcAft>
              <a:defRPr sz="1200" b="1">
                <a:solidFill>
                  <a:srgbClr val="000000"/>
                </a:solidFill>
                <a:latin typeface="Arial" pitchFamily="34" charset="0"/>
              </a:defRPr>
            </a:lvl8pPr>
            <a:lvl9pPr marL="3886200" indent="-228600" eaLnBrk="0" fontAlgn="base" hangingPunct="0">
              <a:spcBef>
                <a:spcPct val="0"/>
              </a:spcBef>
              <a:spcAft>
                <a:spcPct val="0"/>
              </a:spcAft>
              <a:defRPr sz="1200" b="1">
                <a:solidFill>
                  <a:srgbClr val="000000"/>
                </a:solidFill>
                <a:latin typeface="Arial" pitchFamily="34" charset="0"/>
              </a:defRPr>
            </a:lvl9pPr>
          </a:lstStyle>
          <a:p>
            <a:pPr marL="0" marR="0" lvl="0" indent="0" algn="l" defTabSz="914400" rtl="0" eaLnBrk="0" fontAlgn="base" latinLnBrk="0" hangingPunct="0">
              <a:lnSpc>
                <a:spcPct val="45000"/>
              </a:lnSpc>
              <a:spcBef>
                <a:spcPct val="5000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45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NAVSEA goal is to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support Fleet customer by updating coating specifications and enhancing </a:t>
            </a:r>
          </a:p>
          <a:p>
            <a:pPr marL="0" marR="0" lvl="0" indent="0" algn="l" defTabSz="914400" rtl="0" eaLnBrk="0" fontAlgn="base" latinLnBrk="0" hangingPunct="0">
              <a:lnSpc>
                <a:spcPct val="45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coating application processes.</a:t>
            </a:r>
          </a:p>
          <a:p>
            <a:pPr marL="0" marR="0" lvl="0" indent="0" algn="l" defTabSz="914400" rtl="0" eaLnBrk="0" fontAlgn="base" latinLnBrk="0" hangingPunct="0">
              <a:lnSpc>
                <a:spcPct val="45000"/>
              </a:lnSpc>
              <a:spcBef>
                <a:spcPct val="5000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45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NAVSEA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publishing</a:t>
            </a:r>
            <a:r>
              <a:rPr kumimoji="0" lang="en-US" sz="1400" b="1" i="0" u="none" strike="noStrike" kern="1200" cap="none" spc="0" normalizeH="0" noProof="0" dirty="0" smtClean="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FY-24</a:t>
            </a:r>
            <a:r>
              <a:rPr kumimoji="0" lang="en-US" sz="1400" b="1" i="0" u="none" strike="noStrike" kern="1200" cap="none" spc="0" normalizeH="0" noProof="0" dirty="0" smtClean="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update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to Standard Item 009-32 to address multiple, issues including </a:t>
            </a:r>
          </a:p>
          <a:p>
            <a:pPr marL="0" marR="0" lvl="0" indent="0" algn="l" defTabSz="914400" rtl="0" eaLnBrk="0" fontAlgn="base" latinLnBrk="0" hangingPunct="0">
              <a:lnSpc>
                <a:spcPct val="45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a:t>
            </a:r>
            <a:r>
              <a:rPr lang="en-US" sz="1400" dirty="0" smtClean="0"/>
              <a:t>requirements for conventional nonskid removal around TSN, update of LCS 2 Class requirements</a:t>
            </a:r>
          </a:p>
          <a:p>
            <a:pPr marL="0" marR="0" lvl="0" indent="0" algn="l" defTabSz="914400" rtl="0" eaLnBrk="0" fontAlgn="base" latinLnBrk="0" hangingPunct="0">
              <a:lnSpc>
                <a:spcPct val="45000"/>
              </a:lnSpc>
              <a:spcBef>
                <a:spcPct val="50000"/>
              </a:spcBef>
              <a:spcAft>
                <a:spcPct val="0"/>
              </a:spcAft>
              <a:buClrTx/>
              <a:buSzTx/>
              <a:buFontTx/>
              <a:buNone/>
              <a:tabLst/>
              <a:defRPr/>
            </a:pPr>
            <a:r>
              <a:rPr lang="en-US" sz="1400" dirty="0" smtClean="0"/>
              <a:t>    removal of archaic coatings</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a:t>
            </a:r>
            <a:endPar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45000"/>
              </a:lnSpc>
              <a:spcBef>
                <a:spcPct val="5000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45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NAVSEA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publishing</a:t>
            </a:r>
            <a:r>
              <a:rPr kumimoji="0" lang="en-US" sz="1400" b="1" i="0" u="none" strike="noStrike" kern="1200" cap="none" spc="0" normalizeH="0" noProof="0" dirty="0" smtClean="0">
                <a:ln>
                  <a:noFill/>
                </a:ln>
                <a:solidFill>
                  <a:srgbClr val="000000"/>
                </a:solidFill>
                <a:effectLst/>
                <a:uLnTx/>
                <a:uFillTx/>
                <a:latin typeface="Arial" pitchFamily="34" charset="0"/>
                <a:ea typeface="+mn-ea"/>
                <a:cs typeface="+mn-cs"/>
              </a:rPr>
              <a:t> amendment to</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MIL-PRF-32407 to consolidate requirements for solid decking </a:t>
            </a:r>
            <a:endPar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45000"/>
              </a:lnSpc>
              <a:spcBef>
                <a:spcPct val="50000"/>
              </a:spcBef>
              <a:spcAft>
                <a:spcPct val="0"/>
              </a:spcAft>
              <a:buClrTx/>
              <a:buSzTx/>
              <a:buFontTx/>
              <a:buNone/>
              <a:tabLst/>
              <a:defRPr/>
            </a:pPr>
            <a:r>
              <a:rPr lang="en-US" sz="1400" dirty="0"/>
              <a:t> </a:t>
            </a:r>
            <a:r>
              <a:rPr lang="en-US" sz="1400" dirty="0" smtClean="0"/>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and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flooring.</a:t>
            </a:r>
          </a:p>
          <a:p>
            <a:pPr marL="0" marR="0" lvl="0" indent="0" algn="l" defTabSz="914400" rtl="0" eaLnBrk="0" fontAlgn="base" latinLnBrk="0" hangingPunct="0">
              <a:lnSpc>
                <a:spcPct val="45000"/>
              </a:lnSpc>
              <a:spcBef>
                <a:spcPct val="5000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45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NAVSEA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published MIL-PRF-24596C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and</a:t>
            </a:r>
            <a:r>
              <a:rPr kumimoji="0" lang="en-US" sz="1400" b="1" i="0" u="none" strike="noStrike" kern="1200" cap="none" spc="0" normalizeH="0" noProof="0" dirty="0" smtClean="0">
                <a:ln>
                  <a:noFill/>
                </a:ln>
                <a:solidFill>
                  <a:srgbClr val="000000"/>
                </a:solidFill>
                <a:effectLst/>
                <a:uLnTx/>
                <a:uFillTx/>
                <a:latin typeface="Arial" pitchFamily="34" charset="0"/>
                <a:ea typeface="+mn-ea"/>
                <a:cs typeface="+mn-cs"/>
              </a:rPr>
              <a:t> MIL-DTL-24607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to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better align colors with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emerging </a:t>
            </a:r>
          </a:p>
          <a:p>
            <a:pPr marL="0" marR="0" lvl="0" indent="0" algn="l" defTabSz="914400" rtl="0" eaLnBrk="0" fontAlgn="base" latinLnBrk="0" hangingPunct="0">
              <a:lnSpc>
                <a:spcPct val="45000"/>
              </a:lnSpc>
              <a:spcBef>
                <a:spcPct val="50000"/>
              </a:spcBef>
              <a:spcAft>
                <a:spcPct val="0"/>
              </a:spcAft>
              <a:buClrTx/>
              <a:buSzTx/>
              <a:buFontTx/>
              <a:buNone/>
              <a:tabLst/>
              <a:defRPr/>
            </a:pPr>
            <a:r>
              <a:rPr lang="en-US" sz="1400" dirty="0"/>
              <a:t> </a:t>
            </a:r>
            <a:r>
              <a:rPr lang="en-US" sz="1400" dirty="0" smtClean="0"/>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Fleet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customer needs.</a:t>
            </a:r>
          </a:p>
          <a:p>
            <a:pPr marL="0" marR="0" lvl="0" indent="0" algn="l" defTabSz="914400" rtl="0" eaLnBrk="0" fontAlgn="base" latinLnBrk="0" hangingPunct="0">
              <a:lnSpc>
                <a:spcPct val="45000"/>
              </a:lnSpc>
              <a:spcBef>
                <a:spcPct val="5000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45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NAVSEA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goal to work with </a:t>
            </a:r>
            <a:r>
              <a:rPr lang="en-US" sz="1400" dirty="0" smtClean="0"/>
              <a:t>NSRP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attendees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and waterfront community to address evolving</a:t>
            </a:r>
          </a:p>
          <a:p>
            <a:pPr marL="0" marR="0" lvl="0" indent="0" algn="l" defTabSz="914400" rtl="0" eaLnBrk="0" fontAlgn="base" latinLnBrk="0" hangingPunct="0">
              <a:lnSpc>
                <a:spcPct val="45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   regulatory issues.</a:t>
            </a: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en-US" sz="1400" b="1" i="0" u="none" strike="noStrike" kern="1200" cap="none" spc="0" normalizeH="0" baseline="0" noProof="0" dirty="0">
                <a:ln>
                  <a:noFill/>
                </a:ln>
                <a:solidFill>
                  <a:srgbClr val="3333FF"/>
                </a:solidFill>
                <a:effectLst/>
                <a:uLnTx/>
                <a:uFillTx/>
                <a:latin typeface="Arial" pitchFamily="34" charset="0"/>
                <a:ea typeface="+mn-ea"/>
                <a:cs typeface="Arial" pitchFamily="34" charset="0"/>
              </a:rPr>
              <a:t>	</a:t>
            </a:r>
          </a:p>
          <a:p>
            <a:pPr marL="0" marR="0" lvl="0" indent="0" algn="l" defTabSz="914400" rtl="0" eaLnBrk="0" fontAlgn="base" latinLnBrk="0" hangingPunct="0">
              <a:lnSpc>
                <a:spcPct val="45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45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45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45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45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45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45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45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6146" name="Picture 2" descr="C:\Users\mark.w.ingle\Pictures\CVN 71 Nonskid Oct 2015.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04801" y="4094003"/>
            <a:ext cx="2438400" cy="174181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mark.w.ingle\Pictures\LHD 1 V-22 Soot.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18958" b="26772"/>
          <a:stretch/>
        </p:blipFill>
        <p:spPr bwMode="auto">
          <a:xfrm>
            <a:off x="2819400" y="4191000"/>
            <a:ext cx="3865850" cy="14985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9297" y="4273715"/>
            <a:ext cx="2420589" cy="1288885"/>
          </a:xfrm>
          <a:prstGeom prst="rect">
            <a:avLst/>
          </a:prstGeom>
        </p:spPr>
      </p:pic>
      <p:sp>
        <p:nvSpPr>
          <p:cNvPr id="8" name="TextBox 7"/>
          <p:cNvSpPr txBox="1"/>
          <p:nvPr/>
        </p:nvSpPr>
        <p:spPr>
          <a:xfrm>
            <a:off x="2271713" y="6629400"/>
            <a:ext cx="4205287" cy="21544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smtClean="0">
                <a:ln>
                  <a:noFill/>
                </a:ln>
                <a:solidFill>
                  <a:srgbClr val="777777"/>
                </a:solidFill>
                <a:effectLst/>
                <a:uLnTx/>
                <a:uFillTx/>
                <a:latin typeface="Arial" pitchFamily="34" charset="0"/>
                <a:ea typeface="+mn-ea"/>
                <a:cs typeface="+mn-cs"/>
              </a:rPr>
              <a:t>Distribution A:  Approved for Public Release</a:t>
            </a:r>
            <a:endParaRPr kumimoji="0" lang="en-US" sz="800" b="1" i="0" u="none" strike="noStrike" kern="1200" cap="none" spc="0" normalizeH="0" baseline="0" noProof="0" dirty="0">
              <a:ln>
                <a:noFill/>
              </a:ln>
              <a:solidFill>
                <a:srgbClr val="777777"/>
              </a:solidFill>
              <a:effectLst/>
              <a:uLnTx/>
              <a:uFillTx/>
              <a:latin typeface="Arial" pitchFamily="34" charset="0"/>
              <a:ea typeface="+mn-ea"/>
              <a:cs typeface="+mn-cs"/>
            </a:endParaRPr>
          </a:p>
        </p:txBody>
      </p:sp>
    </p:spTree>
    <p:extLst>
      <p:ext uri="{BB962C8B-B14F-4D97-AF65-F5344CB8AC3E}">
        <p14:creationId xmlns:p14="http://schemas.microsoft.com/office/powerpoint/2010/main" val="29605215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p:cNvSpPr>
            <a:spLocks noChangeArrowheads="1"/>
          </p:cNvSpPr>
          <p:nvPr/>
        </p:nvSpPr>
        <p:spPr bwMode="auto">
          <a:xfrm>
            <a:off x="76200" y="26670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b="1">
                <a:solidFill>
                  <a:srgbClr val="000000"/>
                </a:solidFill>
                <a:latin typeface="Arial" pitchFamily="34" charset="0"/>
              </a:defRPr>
            </a:lvl1pPr>
            <a:lvl2pPr marL="742950" indent="-285750">
              <a:defRPr sz="1200" b="1">
                <a:solidFill>
                  <a:srgbClr val="000000"/>
                </a:solidFill>
                <a:latin typeface="Arial" pitchFamily="34" charset="0"/>
              </a:defRPr>
            </a:lvl2pPr>
            <a:lvl3pPr marL="1143000" indent="-228600">
              <a:defRPr sz="1200" b="1">
                <a:solidFill>
                  <a:srgbClr val="000000"/>
                </a:solidFill>
                <a:latin typeface="Arial" pitchFamily="34" charset="0"/>
              </a:defRPr>
            </a:lvl3pPr>
            <a:lvl4pPr marL="1600200" indent="-228600">
              <a:defRPr sz="1200" b="1">
                <a:solidFill>
                  <a:srgbClr val="000000"/>
                </a:solidFill>
                <a:latin typeface="Arial" pitchFamily="34" charset="0"/>
              </a:defRPr>
            </a:lvl4pPr>
            <a:lvl5pPr marL="2057400" indent="-228600">
              <a:defRPr sz="1200" b="1">
                <a:solidFill>
                  <a:srgbClr val="000000"/>
                </a:solidFill>
                <a:latin typeface="Arial" pitchFamily="34" charset="0"/>
              </a:defRPr>
            </a:lvl5pPr>
            <a:lvl6pPr marL="2514600" indent="-228600" eaLnBrk="0" fontAlgn="base" hangingPunct="0">
              <a:spcBef>
                <a:spcPct val="0"/>
              </a:spcBef>
              <a:spcAft>
                <a:spcPct val="0"/>
              </a:spcAft>
              <a:defRPr sz="1200" b="1">
                <a:solidFill>
                  <a:srgbClr val="000000"/>
                </a:solidFill>
                <a:latin typeface="Arial" pitchFamily="34" charset="0"/>
              </a:defRPr>
            </a:lvl6pPr>
            <a:lvl7pPr marL="2971800" indent="-228600" eaLnBrk="0" fontAlgn="base" hangingPunct="0">
              <a:spcBef>
                <a:spcPct val="0"/>
              </a:spcBef>
              <a:spcAft>
                <a:spcPct val="0"/>
              </a:spcAft>
              <a:defRPr sz="1200" b="1">
                <a:solidFill>
                  <a:srgbClr val="000000"/>
                </a:solidFill>
                <a:latin typeface="Arial" pitchFamily="34" charset="0"/>
              </a:defRPr>
            </a:lvl7pPr>
            <a:lvl8pPr marL="3429000" indent="-228600" eaLnBrk="0" fontAlgn="base" hangingPunct="0">
              <a:spcBef>
                <a:spcPct val="0"/>
              </a:spcBef>
              <a:spcAft>
                <a:spcPct val="0"/>
              </a:spcAft>
              <a:defRPr sz="1200" b="1">
                <a:solidFill>
                  <a:srgbClr val="000000"/>
                </a:solidFill>
                <a:latin typeface="Arial" pitchFamily="34" charset="0"/>
              </a:defRPr>
            </a:lvl8pPr>
            <a:lvl9pPr marL="3886200" indent="-228600" eaLnBrk="0" fontAlgn="base" hangingPunct="0">
              <a:spcBef>
                <a:spcPct val="0"/>
              </a:spcBef>
              <a:spcAft>
                <a:spcPct val="0"/>
              </a:spcAft>
              <a:defRPr sz="1200" b="1">
                <a:solidFill>
                  <a:srgbClr val="000000"/>
                </a:solidFill>
                <a:latin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en-US" sz="2400" b="1" i="0" u="none" strike="noStrike" kern="0" cap="none" spc="0" normalizeH="0" baseline="0" noProof="0" dirty="0" smtClean="0">
                <a:ln>
                  <a:noFill/>
                </a:ln>
                <a:solidFill>
                  <a:srgbClr val="000000"/>
                </a:solidFill>
                <a:effectLst/>
                <a:uLnTx/>
                <a:uFillTx/>
                <a:latin typeface="Arial" pitchFamily="34" charset="0"/>
                <a:ea typeface="+mn-ea"/>
                <a:cs typeface="+mn-cs"/>
              </a:rPr>
              <a:t>QUESTIONS?</a:t>
            </a:r>
          </a:p>
        </p:txBody>
      </p:sp>
      <p:sp>
        <p:nvSpPr>
          <p:cNvPr id="11" name="TextBox 10"/>
          <p:cNvSpPr txBox="1"/>
          <p:nvPr/>
        </p:nvSpPr>
        <p:spPr>
          <a:xfrm>
            <a:off x="2233613" y="6649312"/>
            <a:ext cx="4205287"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777777"/>
                </a:solidFill>
                <a:effectLst/>
                <a:uLnTx/>
                <a:uFillTx/>
                <a:latin typeface="Arial" pitchFamily="34" charset="0"/>
                <a:ea typeface="+mn-ea"/>
                <a:cs typeface="+mn-cs"/>
              </a:rPr>
              <a:t>Distribution A:  Approved for Public Release</a:t>
            </a:r>
          </a:p>
        </p:txBody>
      </p:sp>
      <p:sp>
        <p:nvSpPr>
          <p:cNvPr id="10" name="Footer Placeholder 2"/>
          <p:cNvSpPr txBox="1">
            <a:spLocks/>
          </p:cNvSpPr>
          <p:nvPr/>
        </p:nvSpPr>
        <p:spPr bwMode="auto">
          <a:xfrm>
            <a:off x="7467600" y="6629400"/>
            <a:ext cx="2895600" cy="457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50000"/>
              </a:spcBef>
              <a:spcAft>
                <a:spcPct val="0"/>
              </a:spcAft>
              <a:defRPr sz="1200" b="1" kern="1200">
                <a:solidFill>
                  <a:srgbClr val="000000"/>
                </a:solidFill>
                <a:latin typeface="Arial" pitchFamily="34" charset="0"/>
                <a:ea typeface="+mn-ea"/>
                <a:cs typeface="+mn-cs"/>
              </a:defRPr>
            </a:lvl1pPr>
            <a:lvl2pPr marL="742950" indent="-285750" algn="l" rtl="0" eaLnBrk="0" fontAlgn="base" hangingPunct="0">
              <a:spcBef>
                <a:spcPct val="0"/>
              </a:spcBef>
              <a:spcAft>
                <a:spcPct val="0"/>
              </a:spcAft>
              <a:defRPr sz="1200" b="1" kern="1200">
                <a:solidFill>
                  <a:srgbClr val="000000"/>
                </a:solidFill>
                <a:latin typeface="Arial" pitchFamily="34" charset="0"/>
                <a:ea typeface="+mn-ea"/>
                <a:cs typeface="+mn-cs"/>
              </a:defRPr>
            </a:lvl2pPr>
            <a:lvl3pPr marL="1143000" indent="-228600" algn="l" rtl="0" eaLnBrk="0" fontAlgn="base" hangingPunct="0">
              <a:spcBef>
                <a:spcPct val="0"/>
              </a:spcBef>
              <a:spcAft>
                <a:spcPct val="0"/>
              </a:spcAft>
              <a:defRPr sz="1200" b="1" kern="1200">
                <a:solidFill>
                  <a:srgbClr val="000000"/>
                </a:solidFill>
                <a:latin typeface="Arial" pitchFamily="34" charset="0"/>
                <a:ea typeface="+mn-ea"/>
                <a:cs typeface="+mn-cs"/>
              </a:defRPr>
            </a:lvl3pPr>
            <a:lvl4pPr marL="1600200" indent="-228600" algn="l" rtl="0" eaLnBrk="0" fontAlgn="base" hangingPunct="0">
              <a:spcBef>
                <a:spcPct val="0"/>
              </a:spcBef>
              <a:spcAft>
                <a:spcPct val="0"/>
              </a:spcAft>
              <a:defRPr sz="1200" b="1" kern="1200">
                <a:solidFill>
                  <a:srgbClr val="000000"/>
                </a:solidFill>
                <a:latin typeface="Arial" pitchFamily="34" charset="0"/>
                <a:ea typeface="+mn-ea"/>
                <a:cs typeface="+mn-cs"/>
              </a:defRPr>
            </a:lvl4pPr>
            <a:lvl5pPr marL="2057400" indent="-228600" algn="l" rtl="0" eaLnBrk="0" fontAlgn="base" hangingPunct="0">
              <a:spcBef>
                <a:spcPct val="0"/>
              </a:spcBef>
              <a:spcAft>
                <a:spcPct val="0"/>
              </a:spcAft>
              <a:defRPr sz="1200" b="1" kern="1200">
                <a:solidFill>
                  <a:srgbClr val="000000"/>
                </a:solidFill>
                <a:latin typeface="Arial" pitchFamily="34" charset="0"/>
                <a:ea typeface="+mn-ea"/>
                <a:cs typeface="+mn-cs"/>
              </a:defRPr>
            </a:lvl5pPr>
            <a:lvl6pPr marL="25146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6pPr>
            <a:lvl7pPr marL="29718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7pPr>
            <a:lvl8pPr marL="34290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8pPr>
            <a:lvl9pPr marL="38862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fld id="{F0D8F631-ECD9-476E-96C3-62627A1A5438}" type="slidenum">
              <a:rPr kumimoji="0" lang="en-US" sz="10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50000"/>
                </a:spcBef>
                <a:spcAft>
                  <a:spcPct val="0"/>
                </a:spcAft>
                <a:buClrTx/>
                <a:buSzTx/>
                <a:buFontTx/>
                <a:buNone/>
                <a:tabLst/>
                <a:defRPr/>
              </a:pPr>
              <a:t>28</a:t>
            </a:fld>
            <a:endParaRPr kumimoji="0" lang="en-US" sz="1000" b="1"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669072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a:xfrm>
            <a:off x="847725" y="0"/>
            <a:ext cx="7283450" cy="461963"/>
          </a:xfrm>
          <a:noFill/>
          <a:extLst>
            <a:ext uri="{909E8E84-426E-40DD-AFC4-6F175D3DCCD1}">
              <a14:hiddenFill xmlns:a14="http://schemas.microsoft.com/office/drawing/2010/main">
                <a:solidFill>
                  <a:srgbClr val="FFFFFF"/>
                </a:solidFill>
              </a14:hiddenFill>
            </a:ext>
          </a:extLst>
        </p:spPr>
        <p:txBody>
          <a:bodyPr wrap="none" anchor="ctr">
            <a:spAutoFit/>
          </a:bodyPr>
          <a:lstStyle/>
          <a:p>
            <a:r>
              <a:rPr lang="en-US" sz="2400" b="1" dirty="0" smtClean="0">
                <a:solidFill>
                  <a:srgbClr val="000000"/>
                </a:solidFill>
                <a:effectLst/>
                <a:latin typeface="Arial" pitchFamily="34" charset="0"/>
                <a:cs typeface="Arial" pitchFamily="34" charset="0"/>
              </a:rPr>
              <a:t>Naval Systems Engineering Directorate (SEA 05)</a:t>
            </a:r>
          </a:p>
        </p:txBody>
      </p:sp>
      <p:sp>
        <p:nvSpPr>
          <p:cNvPr id="88" name="Rectangle 15"/>
          <p:cNvSpPr>
            <a:spLocks noChangeArrowheads="1"/>
          </p:cNvSpPr>
          <p:nvPr/>
        </p:nvSpPr>
        <p:spPr bwMode="auto">
          <a:xfrm>
            <a:off x="3822700" y="4191000"/>
            <a:ext cx="5245100" cy="2362200"/>
          </a:xfrm>
          <a:prstGeom prst="rect">
            <a:avLst/>
          </a:prstGeom>
          <a:solidFill>
            <a:srgbClr val="C0504D">
              <a:lumMod val="40000"/>
              <a:lumOff val="60000"/>
            </a:srgbClr>
          </a:solidFill>
          <a:ln w="19050" algn="ctr">
            <a:solidFill>
              <a:srgbClr val="FF0000"/>
            </a:solidFill>
            <a:miter lim="800000"/>
            <a:headEnd/>
            <a:tailEnd/>
          </a:ln>
          <a:effectLst/>
        </p:spPr>
        <p:txBody>
          <a:bodyPr anchor="b"/>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0000"/>
                </a:solidFill>
                <a:effectLst/>
                <a:uLnTx/>
                <a:uFillTx/>
                <a:latin typeface="Times New Roman" pitchFamily="18" charset="0"/>
                <a:ea typeface="+mn-ea"/>
                <a:cs typeface="+mn-cs"/>
              </a:rPr>
              <a:t>Technical Domain Manager (TDM)</a:t>
            </a:r>
          </a:p>
        </p:txBody>
      </p:sp>
      <p:sp>
        <p:nvSpPr>
          <p:cNvPr id="89" name="Rectangle 15"/>
          <p:cNvSpPr>
            <a:spLocks noChangeArrowheads="1"/>
          </p:cNvSpPr>
          <p:nvPr/>
        </p:nvSpPr>
        <p:spPr bwMode="auto">
          <a:xfrm>
            <a:off x="76200" y="4191000"/>
            <a:ext cx="3597275" cy="2362200"/>
          </a:xfrm>
          <a:prstGeom prst="rect">
            <a:avLst/>
          </a:prstGeom>
          <a:solidFill>
            <a:srgbClr val="99CCFF"/>
          </a:solidFill>
          <a:ln w="19050" algn="ctr">
            <a:solidFill>
              <a:srgbClr val="0000CC"/>
            </a:solidFill>
            <a:miter lim="800000"/>
            <a:headEnd/>
            <a:tailEnd/>
          </a:ln>
          <a:effectLst/>
        </p:spPr>
        <p:txBody>
          <a:bodyPr anchor="b"/>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CC"/>
                </a:solidFill>
                <a:effectLst/>
                <a:uLnTx/>
                <a:uFillTx/>
                <a:latin typeface="Times New Roman" pitchFamily="18" charset="0"/>
                <a:ea typeface="+mn-ea"/>
                <a:cs typeface="+mn-cs"/>
              </a:rPr>
              <a:t>Chief Systems Engineer (CSE)</a:t>
            </a:r>
          </a:p>
        </p:txBody>
      </p:sp>
      <p:sp>
        <p:nvSpPr>
          <p:cNvPr id="90" name="Rectangle 15"/>
          <p:cNvSpPr>
            <a:spLocks noChangeArrowheads="1"/>
          </p:cNvSpPr>
          <p:nvPr/>
        </p:nvSpPr>
        <p:spPr bwMode="auto">
          <a:xfrm>
            <a:off x="4946650" y="2286000"/>
            <a:ext cx="2922588" cy="1524000"/>
          </a:xfrm>
          <a:prstGeom prst="rect">
            <a:avLst/>
          </a:prstGeom>
          <a:solidFill>
            <a:srgbClr val="8064A2">
              <a:lumMod val="40000"/>
              <a:lumOff val="60000"/>
            </a:srgbClr>
          </a:solidFill>
          <a:ln w="19050" algn="ctr">
            <a:solidFill>
              <a:srgbClr val="7030A0"/>
            </a:solidFill>
            <a:miter lim="800000"/>
            <a:headEnd/>
            <a:tailEnd/>
          </a:ln>
          <a:effectLst/>
        </p:spPr>
        <p:txBody>
          <a:bodyPr anchor="b"/>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7030A0"/>
                </a:solidFill>
                <a:effectLst/>
                <a:uLnTx/>
                <a:uFillTx/>
                <a:latin typeface="Times New Roman" pitchFamily="18" charset="0"/>
                <a:ea typeface="+mn-ea"/>
                <a:cs typeface="+mn-cs"/>
              </a:rPr>
              <a:t>Office of the CHENG</a:t>
            </a:r>
          </a:p>
        </p:txBody>
      </p:sp>
      <p:sp>
        <p:nvSpPr>
          <p:cNvPr id="91" name="Rectangle 15"/>
          <p:cNvSpPr>
            <a:spLocks noChangeArrowheads="1"/>
          </p:cNvSpPr>
          <p:nvPr/>
        </p:nvSpPr>
        <p:spPr bwMode="auto">
          <a:xfrm>
            <a:off x="225425" y="2433638"/>
            <a:ext cx="4121150" cy="609600"/>
          </a:xfrm>
          <a:prstGeom prst="rect">
            <a:avLst/>
          </a:prstGeom>
          <a:solidFill>
            <a:sysClr val="window" lastClr="FFFFFF">
              <a:lumMod val="85000"/>
            </a:sysClr>
          </a:solidFill>
          <a:ln w="19050" algn="ctr">
            <a:solidFill>
              <a:sysClr val="windowText" lastClr="000000"/>
            </a:solid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ysClr val="windowText" lastClr="000000"/>
              </a:solidFill>
              <a:effectLst/>
              <a:uLnTx/>
              <a:uFillTx/>
              <a:latin typeface="Times New Roman" pitchFamily="18" charset="0"/>
              <a:ea typeface="+mn-ea"/>
              <a:cs typeface="+mn-cs"/>
            </a:endParaRPr>
          </a:p>
        </p:txBody>
      </p:sp>
      <p:sp>
        <p:nvSpPr>
          <p:cNvPr id="92" name="Rectangle 13"/>
          <p:cNvSpPr>
            <a:spLocks noChangeArrowheads="1"/>
          </p:cNvSpPr>
          <p:nvPr/>
        </p:nvSpPr>
        <p:spPr bwMode="auto">
          <a:xfrm>
            <a:off x="5732463" y="1568450"/>
            <a:ext cx="1347787" cy="442913"/>
          </a:xfrm>
          <a:prstGeom prst="rect">
            <a:avLst/>
          </a:prstGeom>
          <a:solidFill>
            <a:sysClr val="window" lastClr="FFFFFF"/>
          </a:solidFill>
          <a:ln w="19050" algn="ctr">
            <a:solidFill>
              <a:srgbClr val="7030A0"/>
            </a:solid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Times New Roman" pitchFamily="18" charset="0"/>
                <a:ea typeface="+mn-ea"/>
                <a:cs typeface="+mn-cs"/>
              </a:rPr>
              <a:t>SEA 05B Deputy / COS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Times New Roman" pitchFamily="18" charset="0"/>
                <a:ea typeface="+mn-ea"/>
                <a:cs typeface="+mn-cs"/>
              </a:rPr>
              <a:t>(SEA 05B1)</a:t>
            </a:r>
          </a:p>
        </p:txBody>
      </p:sp>
      <p:sp>
        <p:nvSpPr>
          <p:cNvPr id="93" name="Rectangle 5"/>
          <p:cNvSpPr>
            <a:spLocks noChangeArrowheads="1"/>
          </p:cNvSpPr>
          <p:nvPr/>
        </p:nvSpPr>
        <p:spPr bwMode="auto">
          <a:xfrm>
            <a:off x="1949450" y="4953000"/>
            <a:ext cx="1649413" cy="609600"/>
          </a:xfrm>
          <a:prstGeom prst="rect">
            <a:avLst/>
          </a:prstGeom>
          <a:solidFill>
            <a:sysClr val="window" lastClr="FFFFFF"/>
          </a:solidFill>
          <a:ln w="19050" algn="ctr">
            <a:solidFill>
              <a:srgbClr val="0000FF"/>
            </a:solid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Times New Roman" pitchFamily="18" charset="0"/>
                <a:ea typeface="+mn-ea"/>
                <a:cs typeface="+mn-cs"/>
              </a:rPr>
              <a:t>Aircraft Carrier Design &amp; Systems Engineering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Times New Roman" pitchFamily="18" charset="0"/>
                <a:ea typeface="+mn-ea"/>
                <a:cs typeface="+mn-cs"/>
              </a:rPr>
              <a:t>(SEA 05V)</a:t>
            </a:r>
            <a:r>
              <a:rPr kumimoji="0" lang="en-US" sz="900" b="1" i="0" u="none" strike="noStrike" kern="0" cap="none" spc="0" normalizeH="0" baseline="0" noProof="0" dirty="0">
                <a:ln>
                  <a:noFill/>
                </a:ln>
                <a:solidFill>
                  <a:prstClr val="black"/>
                </a:solidFill>
                <a:effectLst/>
                <a:uLnTx/>
                <a:uFillTx/>
                <a:latin typeface="Times New Roman" pitchFamily="18" charset="0"/>
                <a:ea typeface="+mn-ea"/>
                <a:cs typeface="+mn-cs"/>
              </a:rPr>
              <a:t> </a:t>
            </a:r>
          </a:p>
        </p:txBody>
      </p:sp>
      <p:sp>
        <p:nvSpPr>
          <p:cNvPr id="94" name="Rectangle 7"/>
          <p:cNvSpPr>
            <a:spLocks noChangeArrowheads="1"/>
          </p:cNvSpPr>
          <p:nvPr/>
        </p:nvSpPr>
        <p:spPr bwMode="auto">
          <a:xfrm>
            <a:off x="6435725" y="2362200"/>
            <a:ext cx="1358900" cy="498475"/>
          </a:xfrm>
          <a:prstGeom prst="rect">
            <a:avLst/>
          </a:prstGeom>
          <a:solidFill>
            <a:sysClr val="window" lastClr="FFFFFF"/>
          </a:solidFill>
          <a:ln w="19050" algn="ctr">
            <a:solidFill>
              <a:srgbClr val="7030A0"/>
            </a:solid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Times New Roman" pitchFamily="18" charset="0"/>
                <a:ea typeface="+mn-ea"/>
                <a:cs typeface="+mn-cs"/>
              </a:rPr>
              <a:t>Chief Finance Office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Times New Roman" pitchFamily="18" charset="0"/>
                <a:ea typeface="+mn-ea"/>
                <a:cs typeface="+mn-cs"/>
              </a:rPr>
              <a:t>(SEA 05B3)</a:t>
            </a:r>
          </a:p>
        </p:txBody>
      </p:sp>
      <p:sp>
        <p:nvSpPr>
          <p:cNvPr id="95" name="Rectangle 8"/>
          <p:cNvSpPr>
            <a:spLocks noChangeArrowheads="1"/>
          </p:cNvSpPr>
          <p:nvPr/>
        </p:nvSpPr>
        <p:spPr bwMode="auto">
          <a:xfrm>
            <a:off x="150813" y="4953000"/>
            <a:ext cx="1692275" cy="609600"/>
          </a:xfrm>
          <a:prstGeom prst="rect">
            <a:avLst/>
          </a:prstGeom>
          <a:solidFill>
            <a:sysClr val="window" lastClr="FFFFFF"/>
          </a:solidFill>
          <a:ln w="19050" algn="ctr">
            <a:solidFill>
              <a:srgbClr val="0000FF"/>
            </a:solid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Times New Roman" pitchFamily="18" charset="0"/>
                <a:ea typeface="+mn-ea"/>
                <a:cs typeface="+mn-cs"/>
              </a:rPr>
              <a:t>Surface Ship Design &amp; Systems Engineering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Times New Roman" pitchFamily="18" charset="0"/>
                <a:ea typeface="+mn-ea"/>
                <a:cs typeface="+mn-cs"/>
              </a:rPr>
              <a:t>(SEA 05D)</a:t>
            </a:r>
          </a:p>
        </p:txBody>
      </p:sp>
      <p:sp>
        <p:nvSpPr>
          <p:cNvPr id="96" name="Rectangle 9"/>
          <p:cNvSpPr>
            <a:spLocks noChangeArrowheads="1"/>
          </p:cNvSpPr>
          <p:nvPr/>
        </p:nvSpPr>
        <p:spPr bwMode="auto">
          <a:xfrm>
            <a:off x="1949450" y="4267200"/>
            <a:ext cx="1647825" cy="609600"/>
          </a:xfrm>
          <a:prstGeom prst="rect">
            <a:avLst/>
          </a:prstGeom>
          <a:solidFill>
            <a:sysClr val="window" lastClr="FFFFFF"/>
          </a:solidFill>
          <a:ln w="19050" algn="ctr">
            <a:solidFill>
              <a:srgbClr val="0000FF"/>
            </a:solid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prstClr val="black"/>
                </a:solidFill>
                <a:effectLst/>
                <a:uLnTx/>
                <a:uFillTx/>
                <a:latin typeface="Times New Roman" pitchFamily="18" charset="0"/>
                <a:ea typeface="+mn-ea"/>
                <a:cs typeface="+mn-cs"/>
              </a:rPr>
              <a:t>Integrated Warfare Systems Engineering </a:t>
            </a:r>
            <a:r>
              <a:rPr kumimoji="0" lang="en-US" sz="800" b="0" i="0" u="none" strike="noStrike" kern="0" cap="none" spc="0" normalizeH="0" baseline="0" noProof="0" dirty="0">
                <a:ln>
                  <a:noFill/>
                </a:ln>
                <a:solidFill>
                  <a:prstClr val="black"/>
                </a:solidFill>
                <a:effectLst/>
                <a:uLnTx/>
                <a:uFillTx/>
                <a:latin typeface="Times New Roman" pitchFamily="18" charset="0"/>
                <a:ea typeface="+mn-ea"/>
                <a:cs typeface="+mn-cs"/>
              </a:rPr>
              <a:t>(SEA 05H)</a:t>
            </a:r>
          </a:p>
        </p:txBody>
      </p:sp>
      <p:sp>
        <p:nvSpPr>
          <p:cNvPr id="97" name="Rectangle 10"/>
          <p:cNvSpPr>
            <a:spLocks noChangeArrowheads="1"/>
          </p:cNvSpPr>
          <p:nvPr/>
        </p:nvSpPr>
        <p:spPr bwMode="auto">
          <a:xfrm>
            <a:off x="3897313" y="4267200"/>
            <a:ext cx="1649412" cy="609600"/>
          </a:xfrm>
          <a:prstGeom prst="rect">
            <a:avLst/>
          </a:prstGeom>
          <a:solidFill>
            <a:sysClr val="window" lastClr="FFFFFF"/>
          </a:solidFill>
          <a:ln w="19050" algn="ctr">
            <a:solidFill>
              <a:srgbClr val="FF0000"/>
            </a:solid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Times New Roman" pitchFamily="18" charset="0"/>
                <a:ea typeface="+mn-ea"/>
                <a:cs typeface="+mn-cs"/>
              </a:rPr>
              <a:t>Cost Engineering &amp; Industrial Analysis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Times New Roman" pitchFamily="18" charset="0"/>
                <a:ea typeface="+mn-ea"/>
                <a:cs typeface="+mn-cs"/>
              </a:rPr>
              <a:t>(SEA 05C)</a:t>
            </a:r>
          </a:p>
        </p:txBody>
      </p:sp>
      <p:sp>
        <p:nvSpPr>
          <p:cNvPr id="98" name="Rectangle 11"/>
          <p:cNvSpPr>
            <a:spLocks noChangeArrowheads="1"/>
          </p:cNvSpPr>
          <p:nvPr/>
        </p:nvSpPr>
        <p:spPr bwMode="auto">
          <a:xfrm>
            <a:off x="5621338" y="4953000"/>
            <a:ext cx="1647825" cy="609600"/>
          </a:xfrm>
          <a:prstGeom prst="rect">
            <a:avLst/>
          </a:prstGeom>
          <a:solidFill>
            <a:sysClr val="window" lastClr="FFFFFF"/>
          </a:solidFill>
          <a:ln w="19050" algn="ctr">
            <a:solidFill>
              <a:srgbClr val="FF0000"/>
            </a:solid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Times New Roman" pitchFamily="18" charset="0"/>
                <a:ea typeface="+mn-ea"/>
                <a:cs typeface="+mn-cs"/>
              </a:rPr>
              <a:t>Ship Integrity &amp; Performance Engineering </a:t>
            </a:r>
            <a:r>
              <a:rPr kumimoji="0" lang="en-US" sz="900" b="0" i="0" u="none" strike="noStrike" kern="0" cap="none" spc="0" normalizeH="0" baseline="0" noProof="0" dirty="0">
                <a:ln>
                  <a:noFill/>
                </a:ln>
                <a:solidFill>
                  <a:prstClr val="black"/>
                </a:solidFill>
                <a:effectLst/>
                <a:uLnTx/>
                <a:uFillTx/>
                <a:latin typeface="Times New Roman" pitchFamily="18" charset="0"/>
                <a:ea typeface="+mn-ea"/>
                <a:cs typeface="+mn-cs"/>
              </a:rPr>
              <a:t>(SEA 05P</a:t>
            </a:r>
            <a:r>
              <a:rPr kumimoji="0" lang="en-US" sz="900" b="1" i="0" u="none" strike="noStrike" kern="0" cap="none" spc="0" normalizeH="0" baseline="0" noProof="0" dirty="0">
                <a:ln>
                  <a:noFill/>
                </a:ln>
                <a:solidFill>
                  <a:prstClr val="black"/>
                </a:solidFill>
                <a:effectLst/>
                <a:uLnTx/>
                <a:uFillTx/>
                <a:latin typeface="Times New Roman" pitchFamily="18" charset="0"/>
                <a:ea typeface="+mn-ea"/>
                <a:cs typeface="+mn-cs"/>
              </a:rPr>
              <a:t>)</a:t>
            </a:r>
          </a:p>
        </p:txBody>
      </p:sp>
      <p:sp>
        <p:nvSpPr>
          <p:cNvPr id="99" name="Rectangle 13"/>
          <p:cNvSpPr>
            <a:spLocks noChangeArrowheads="1"/>
          </p:cNvSpPr>
          <p:nvPr/>
        </p:nvSpPr>
        <p:spPr bwMode="auto">
          <a:xfrm>
            <a:off x="5021263" y="2362200"/>
            <a:ext cx="1339850" cy="498475"/>
          </a:xfrm>
          <a:prstGeom prst="rect">
            <a:avLst/>
          </a:prstGeom>
          <a:solidFill>
            <a:sysClr val="window" lastClr="FFFFFF"/>
          </a:solidFill>
          <a:ln w="19050" algn="ctr">
            <a:solidFill>
              <a:srgbClr val="7030A0"/>
            </a:solid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Times New Roman" pitchFamily="18" charset="0"/>
                <a:ea typeface="+mn-ea"/>
                <a:cs typeface="+mn-cs"/>
              </a:rPr>
              <a:t>Chief Workforce Office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Times New Roman" pitchFamily="18" charset="0"/>
                <a:ea typeface="+mn-ea"/>
                <a:cs typeface="+mn-cs"/>
              </a:rPr>
              <a:t>(SEA 05B2)</a:t>
            </a:r>
          </a:p>
        </p:txBody>
      </p:sp>
      <p:sp>
        <p:nvSpPr>
          <p:cNvPr id="100" name="Rectangle 18"/>
          <p:cNvSpPr>
            <a:spLocks noChangeArrowheads="1"/>
          </p:cNvSpPr>
          <p:nvPr/>
        </p:nvSpPr>
        <p:spPr bwMode="auto">
          <a:xfrm>
            <a:off x="2990850" y="3189288"/>
            <a:ext cx="1355725" cy="498475"/>
          </a:xfrm>
          <a:prstGeom prst="rect">
            <a:avLst/>
          </a:prstGeom>
          <a:solidFill>
            <a:sysClr val="window" lastClr="FFFFFF"/>
          </a:solidFill>
          <a:ln w="19050" algn="ctr">
            <a:solidFill>
              <a:sysClr val="windowText" lastClr="000000"/>
            </a:solidFill>
            <a:prstDash val="dash"/>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Times New Roman" pitchFamily="18" charset="0"/>
                <a:ea typeface="+mn-ea"/>
                <a:cs typeface="+mn-cs"/>
              </a:rPr>
              <a:t>Special Projects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Times New Roman" pitchFamily="18" charset="0"/>
                <a:ea typeface="+mn-ea"/>
                <a:cs typeface="+mn-cs"/>
              </a:rPr>
              <a:t>(SEA 00U/05X)</a:t>
            </a:r>
          </a:p>
        </p:txBody>
      </p:sp>
      <p:sp>
        <p:nvSpPr>
          <p:cNvPr id="101" name="Rectangle 27"/>
          <p:cNvSpPr>
            <a:spLocks noChangeArrowheads="1"/>
          </p:cNvSpPr>
          <p:nvPr/>
        </p:nvSpPr>
        <p:spPr bwMode="auto">
          <a:xfrm>
            <a:off x="3597275" y="1447800"/>
            <a:ext cx="1873250" cy="685800"/>
          </a:xfrm>
          <a:prstGeom prst="rect">
            <a:avLst/>
          </a:prstGeom>
          <a:solidFill>
            <a:sysClr val="window" lastClr="FFFFFF"/>
          </a:solidFill>
          <a:ln w="19050" algn="ctr">
            <a:solidFill>
              <a:sysClr val="windowText" lastClr="000000"/>
            </a:solid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Times New Roman" pitchFamily="18" charset="0"/>
                <a:ea typeface="+mn-ea"/>
                <a:cs typeface="+mn-cs"/>
              </a:rPr>
              <a:t>Executive Director / CHENG Deputy / Chief Technology Officer </a:t>
            </a:r>
            <a:r>
              <a:rPr kumimoji="0" lang="en-US" sz="900" b="0" i="0" u="none" strike="noStrike" kern="0" cap="none" spc="0" normalizeH="0" baseline="0" noProof="0" dirty="0">
                <a:ln>
                  <a:noFill/>
                </a:ln>
                <a:solidFill>
                  <a:prstClr val="black"/>
                </a:solidFill>
                <a:effectLst/>
                <a:uLnTx/>
                <a:uFillTx/>
                <a:latin typeface="Times New Roman" pitchFamily="18" charset="0"/>
                <a:ea typeface="+mn-ea"/>
                <a:cs typeface="+mn-cs"/>
              </a:rPr>
              <a:t>(SEA 05B)</a:t>
            </a:r>
          </a:p>
        </p:txBody>
      </p:sp>
      <p:sp>
        <p:nvSpPr>
          <p:cNvPr id="103" name="Rectangle 15"/>
          <p:cNvSpPr>
            <a:spLocks noChangeArrowheads="1"/>
          </p:cNvSpPr>
          <p:nvPr/>
        </p:nvSpPr>
        <p:spPr bwMode="auto">
          <a:xfrm>
            <a:off x="2998470" y="2510696"/>
            <a:ext cx="1273810" cy="456664"/>
          </a:xfrm>
          <a:prstGeom prst="rect">
            <a:avLst/>
          </a:prstGeom>
          <a:solidFill>
            <a:sysClr val="window" lastClr="FFFFFF"/>
          </a:solidFill>
          <a:ln w="19050" algn="ctr">
            <a:solidFill>
              <a:sysClr val="windowText" lastClr="000000"/>
            </a:solid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Times New Roman" pitchFamily="18" charset="0"/>
                <a:ea typeface="+mn-ea"/>
                <a:cs typeface="+mn-cs"/>
              </a:rPr>
              <a:t>Technology Office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Times New Roman" pitchFamily="18" charset="0"/>
                <a:ea typeface="+mn-ea"/>
                <a:cs typeface="+mn-cs"/>
              </a:rPr>
              <a:t> </a:t>
            </a:r>
            <a:r>
              <a:rPr kumimoji="0" lang="en-US" sz="900" b="0" i="0" u="none" strike="noStrike" kern="0" cap="none" spc="0" normalizeH="0" baseline="0" noProof="0" dirty="0">
                <a:ln>
                  <a:noFill/>
                </a:ln>
                <a:solidFill>
                  <a:prstClr val="black"/>
                </a:solidFill>
                <a:effectLst/>
                <a:uLnTx/>
                <a:uFillTx/>
                <a:latin typeface="Times New Roman" pitchFamily="18" charset="0"/>
                <a:ea typeface="+mn-ea"/>
                <a:cs typeface="+mn-cs"/>
              </a:rPr>
              <a:t>(SEA 05T)</a:t>
            </a:r>
            <a:endParaRPr kumimoji="0" lang="en-US" sz="900" b="1" i="0" u="none" strike="sngStrike" kern="0" cap="none" spc="0" normalizeH="0" baseline="0" noProof="0" dirty="0">
              <a:ln>
                <a:noFill/>
              </a:ln>
              <a:solidFill>
                <a:srgbClr val="009900"/>
              </a:solidFill>
              <a:effectLst/>
              <a:uLnTx/>
              <a:uFillTx/>
              <a:latin typeface="Times New Roman" pitchFamily="18" charset="0"/>
              <a:ea typeface="+mn-ea"/>
              <a:cs typeface="+mn-cs"/>
            </a:endParaRPr>
          </a:p>
        </p:txBody>
      </p:sp>
      <p:sp>
        <p:nvSpPr>
          <p:cNvPr id="104" name="Rectangle 4"/>
          <p:cNvSpPr>
            <a:spLocks noChangeArrowheads="1"/>
          </p:cNvSpPr>
          <p:nvPr/>
        </p:nvSpPr>
        <p:spPr bwMode="auto">
          <a:xfrm>
            <a:off x="150813" y="4267200"/>
            <a:ext cx="1647825" cy="609600"/>
          </a:xfrm>
          <a:prstGeom prst="rect">
            <a:avLst/>
          </a:prstGeom>
          <a:solidFill>
            <a:sysClr val="window" lastClr="FFFFFF"/>
          </a:solidFill>
          <a:ln w="19050" algn="ctr">
            <a:solidFill>
              <a:srgbClr val="0000CC"/>
            </a:solid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Times New Roman" pitchFamily="18" charset="0"/>
                <a:ea typeface="+mn-ea"/>
                <a:cs typeface="+mn-cs"/>
              </a:rPr>
              <a:t>Submarine/Submersible Design &amp; Systems Engineering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Times New Roman" pitchFamily="18" charset="0"/>
                <a:ea typeface="+mn-ea"/>
                <a:cs typeface="+mn-cs"/>
              </a:rPr>
              <a:t>(SEA 05U)</a:t>
            </a:r>
          </a:p>
        </p:txBody>
      </p:sp>
      <p:sp>
        <p:nvSpPr>
          <p:cNvPr id="105" name="Rectangle 16"/>
          <p:cNvSpPr>
            <a:spLocks noChangeArrowheads="1"/>
          </p:cNvSpPr>
          <p:nvPr/>
        </p:nvSpPr>
        <p:spPr bwMode="auto">
          <a:xfrm>
            <a:off x="1649730" y="2517882"/>
            <a:ext cx="1273810" cy="449478"/>
          </a:xfrm>
          <a:prstGeom prst="rect">
            <a:avLst/>
          </a:prstGeom>
          <a:solidFill>
            <a:sysClr val="window" lastClr="FFFFFF"/>
          </a:solidFill>
          <a:ln w="19050" algn="ctr">
            <a:solidFill>
              <a:sysClr val="windowText" lastClr="000000"/>
            </a:solid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Times New Roman" pitchFamily="18" charset="0"/>
                <a:ea typeface="+mn-ea"/>
                <a:cs typeface="+mn-cs"/>
              </a:rPr>
              <a:t>Technical Policy &amp; Standards </a:t>
            </a:r>
            <a:r>
              <a:rPr kumimoji="0" lang="en-US" sz="900" b="0" i="0" u="none" strike="noStrike" kern="0" cap="none" spc="0" normalizeH="0" baseline="0" noProof="0" dirty="0">
                <a:ln>
                  <a:noFill/>
                </a:ln>
                <a:solidFill>
                  <a:prstClr val="black"/>
                </a:solidFill>
                <a:effectLst/>
                <a:uLnTx/>
                <a:uFillTx/>
                <a:latin typeface="Times New Roman" pitchFamily="18" charset="0"/>
                <a:ea typeface="+mn-ea"/>
                <a:cs typeface="+mn-cs"/>
              </a:rPr>
              <a:t>(SEA 05S)</a:t>
            </a:r>
            <a:endParaRPr kumimoji="0" lang="en-US" sz="900" b="1" i="0" u="none" strike="sngStrike" kern="0" cap="none" spc="0" normalizeH="0" baseline="0" noProof="0" dirty="0">
              <a:ln>
                <a:noFill/>
              </a:ln>
              <a:solidFill>
                <a:srgbClr val="009900"/>
              </a:solidFill>
              <a:effectLst/>
              <a:uLnTx/>
              <a:uFillTx/>
              <a:latin typeface="Times New Roman" pitchFamily="18" charset="0"/>
              <a:ea typeface="+mn-ea"/>
              <a:cs typeface="+mn-cs"/>
            </a:endParaRPr>
          </a:p>
        </p:txBody>
      </p:sp>
      <p:sp>
        <p:nvSpPr>
          <p:cNvPr id="106" name="Rectangle 12"/>
          <p:cNvSpPr>
            <a:spLocks noChangeArrowheads="1"/>
          </p:cNvSpPr>
          <p:nvPr/>
        </p:nvSpPr>
        <p:spPr bwMode="auto">
          <a:xfrm>
            <a:off x="3897313" y="4953000"/>
            <a:ext cx="1649412" cy="609600"/>
          </a:xfrm>
          <a:prstGeom prst="rect">
            <a:avLst/>
          </a:prstGeom>
          <a:solidFill>
            <a:sysClr val="window" lastClr="FFFFFF"/>
          </a:solidFill>
          <a:ln w="19050" cmpd="sng" algn="ctr">
            <a:solidFill>
              <a:srgbClr val="FF0000"/>
            </a:solidFill>
            <a:prstDash val="solid"/>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Times New Roman" pitchFamily="18" charset="0"/>
                <a:ea typeface="+mn-ea"/>
                <a:cs typeface="+mn-cs"/>
              </a:rPr>
              <a:t>Undersea Warfare Systems Engineering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Times New Roman" pitchFamily="18" charset="0"/>
                <a:ea typeface="+mn-ea"/>
                <a:cs typeface="+mn-cs"/>
              </a:rPr>
              <a:t>(SEA 05N) (NUWCNPT TD)</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0" cap="none" spc="0" normalizeH="0" baseline="0" noProof="0" dirty="0">
              <a:ln>
                <a:noFill/>
              </a:ln>
              <a:solidFill>
                <a:srgbClr val="009900"/>
              </a:solidFill>
              <a:effectLst/>
              <a:uLnTx/>
              <a:uFillTx/>
              <a:latin typeface="Times New Roman" pitchFamily="18" charset="0"/>
              <a:ea typeface="+mn-ea"/>
              <a:cs typeface="+mn-cs"/>
            </a:endParaRPr>
          </a:p>
        </p:txBody>
      </p:sp>
      <p:sp>
        <p:nvSpPr>
          <p:cNvPr id="107" name="Rectangle 12"/>
          <p:cNvSpPr>
            <a:spLocks noChangeArrowheads="1"/>
          </p:cNvSpPr>
          <p:nvPr/>
        </p:nvSpPr>
        <p:spPr bwMode="auto">
          <a:xfrm>
            <a:off x="7343775" y="4953000"/>
            <a:ext cx="1649413" cy="609600"/>
          </a:xfrm>
          <a:prstGeom prst="rect">
            <a:avLst/>
          </a:prstGeom>
          <a:solidFill>
            <a:sysClr val="window" lastClr="FFFFFF"/>
          </a:solidFill>
          <a:ln w="19050" algn="ctr">
            <a:solidFill>
              <a:srgbClr val="FF0000"/>
            </a:solidFill>
            <a:prstDash val="solid"/>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Times New Roman" pitchFamily="18" charset="0"/>
                <a:ea typeface="+mn-ea"/>
                <a:cs typeface="+mn-cs"/>
              </a:rPr>
              <a:t>Surface Warfare Systems Engineering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Times New Roman" pitchFamily="18" charset="0"/>
                <a:ea typeface="+mn-ea"/>
                <a:cs typeface="+mn-cs"/>
              </a:rPr>
              <a:t>(SEA 05W) (NSWCDD TD)</a:t>
            </a:r>
          </a:p>
        </p:txBody>
      </p:sp>
      <p:sp>
        <p:nvSpPr>
          <p:cNvPr id="108" name="Rectangle 12"/>
          <p:cNvSpPr>
            <a:spLocks noChangeArrowheads="1"/>
          </p:cNvSpPr>
          <p:nvPr/>
        </p:nvSpPr>
        <p:spPr bwMode="auto">
          <a:xfrm>
            <a:off x="5621338" y="5638800"/>
            <a:ext cx="1647825" cy="609600"/>
          </a:xfrm>
          <a:prstGeom prst="rect">
            <a:avLst/>
          </a:prstGeom>
          <a:solidFill>
            <a:sysClr val="window" lastClr="FFFFFF"/>
          </a:solidFill>
          <a:ln w="19050" algn="ctr">
            <a:solidFill>
              <a:srgbClr val="FF0000"/>
            </a:solid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Times New Roman" pitchFamily="18" charset="0"/>
                <a:ea typeface="+mn-ea"/>
                <a:cs typeface="+mn-cs"/>
              </a:rPr>
              <a:t>Marine Engineering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Times New Roman" pitchFamily="18" charset="0"/>
                <a:ea typeface="+mn-ea"/>
                <a:cs typeface="+mn-cs"/>
              </a:rPr>
              <a:t>(SEA 05Z) </a:t>
            </a:r>
          </a:p>
        </p:txBody>
      </p:sp>
      <p:sp>
        <p:nvSpPr>
          <p:cNvPr id="109" name="Rectangle 12"/>
          <p:cNvSpPr>
            <a:spLocks noChangeArrowheads="1"/>
          </p:cNvSpPr>
          <p:nvPr/>
        </p:nvSpPr>
        <p:spPr bwMode="auto">
          <a:xfrm>
            <a:off x="7343775" y="4267200"/>
            <a:ext cx="1649413" cy="609600"/>
          </a:xfrm>
          <a:prstGeom prst="rect">
            <a:avLst/>
          </a:prstGeom>
          <a:solidFill>
            <a:sysClr val="window" lastClr="FFFFFF"/>
          </a:solidFill>
          <a:ln w="19050" algn="ctr">
            <a:solidFill>
              <a:srgbClr val="FF0000"/>
            </a:solidFill>
            <a:prstDash val="solid"/>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Times New Roman" pitchFamily="18" charset="0"/>
                <a:ea typeface="+mn-ea"/>
                <a:cs typeface="+mn-cs"/>
              </a:rPr>
              <a:t>L&amp;MW Warfare Systems Engineering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Times New Roman" pitchFamily="18" charset="0"/>
                <a:ea typeface="+mn-ea"/>
                <a:cs typeface="+mn-cs"/>
              </a:rPr>
              <a:t>(SEA 05M) (NSWCPC TD)</a:t>
            </a:r>
          </a:p>
        </p:txBody>
      </p:sp>
      <p:sp>
        <p:nvSpPr>
          <p:cNvPr id="110" name="Rectangle 12"/>
          <p:cNvSpPr>
            <a:spLocks noChangeArrowheads="1"/>
          </p:cNvSpPr>
          <p:nvPr/>
        </p:nvSpPr>
        <p:spPr bwMode="auto">
          <a:xfrm>
            <a:off x="5621338" y="4267200"/>
            <a:ext cx="1647825" cy="609600"/>
          </a:xfrm>
          <a:prstGeom prst="rect">
            <a:avLst/>
          </a:prstGeom>
          <a:solidFill>
            <a:sysClr val="window" lastClr="FFFFFF"/>
          </a:solidFill>
          <a:ln w="19050" algn="ctr">
            <a:solidFill>
              <a:srgbClr val="FF0000"/>
            </a:solidFill>
            <a:prstDash val="solid"/>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Times New Roman" pitchFamily="18" charset="0"/>
                <a:ea typeface="+mn-ea"/>
                <a:cs typeface="+mn-cs"/>
              </a:rPr>
              <a:t>Explosive Ordnance Engineering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Times New Roman" pitchFamily="18" charset="0"/>
                <a:ea typeface="+mn-ea"/>
                <a:cs typeface="+mn-cs"/>
              </a:rPr>
              <a:t>(SEA 05E) (NSWC IH TD)</a:t>
            </a:r>
          </a:p>
        </p:txBody>
      </p:sp>
      <p:sp>
        <p:nvSpPr>
          <p:cNvPr id="111" name="Rectangle 15"/>
          <p:cNvSpPr>
            <a:spLocks noChangeArrowheads="1"/>
          </p:cNvSpPr>
          <p:nvPr/>
        </p:nvSpPr>
        <p:spPr bwMode="auto">
          <a:xfrm>
            <a:off x="300990" y="2517882"/>
            <a:ext cx="1273810" cy="457238"/>
          </a:xfrm>
          <a:prstGeom prst="rect">
            <a:avLst/>
          </a:prstGeom>
          <a:solidFill>
            <a:sysClr val="window" lastClr="FFFFFF"/>
          </a:solidFill>
          <a:ln w="19050" algn="ctr">
            <a:solidFill>
              <a:sysClr val="windowText" lastClr="000000"/>
            </a:solid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Times New Roman" pitchFamily="18" charset="0"/>
                <a:ea typeface="+mn-ea"/>
                <a:cs typeface="+mn-cs"/>
              </a:rPr>
              <a:t>T&amp;E Technical Advisor</a:t>
            </a:r>
            <a:endParaRPr kumimoji="0" lang="en-US" sz="900" b="1" i="0" u="none" strike="sngStrike" kern="0" cap="none" spc="0" normalizeH="0" baseline="0" noProof="0" dirty="0">
              <a:ln>
                <a:noFill/>
              </a:ln>
              <a:solidFill>
                <a:srgbClr val="009900"/>
              </a:solidFill>
              <a:effectLst/>
              <a:uLnTx/>
              <a:uFillTx/>
              <a:latin typeface="Times New Roman" pitchFamily="18" charset="0"/>
              <a:ea typeface="+mn-ea"/>
              <a:cs typeface="+mn-cs"/>
            </a:endParaRPr>
          </a:p>
        </p:txBody>
      </p:sp>
      <p:sp>
        <p:nvSpPr>
          <p:cNvPr id="112" name="Rectangle 27"/>
          <p:cNvSpPr>
            <a:spLocks noChangeArrowheads="1"/>
          </p:cNvSpPr>
          <p:nvPr/>
        </p:nvSpPr>
        <p:spPr bwMode="auto">
          <a:xfrm>
            <a:off x="3597275" y="758825"/>
            <a:ext cx="1873250" cy="688975"/>
          </a:xfrm>
          <a:prstGeom prst="rect">
            <a:avLst/>
          </a:prstGeom>
          <a:solidFill>
            <a:sysClr val="window" lastClr="FFFFFF"/>
          </a:solidFill>
          <a:ln w="19050" algn="ctr">
            <a:solidFill>
              <a:sysClr val="windowText" lastClr="000000"/>
            </a:solid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Times New Roman" pitchFamily="18" charset="0"/>
                <a:ea typeface="+mn-ea"/>
                <a:cs typeface="+mn-cs"/>
              </a:rPr>
              <a:t>Deputy Commander / CHENG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Times New Roman" pitchFamily="18" charset="0"/>
                <a:ea typeface="+mn-ea"/>
                <a:cs typeface="+mn-cs"/>
              </a:rPr>
              <a:t>(SEA 05)</a:t>
            </a:r>
          </a:p>
        </p:txBody>
      </p:sp>
      <p:cxnSp>
        <p:nvCxnSpPr>
          <p:cNvPr id="5154" name="AutoShape 19"/>
          <p:cNvCxnSpPr>
            <a:cxnSpLocks noChangeShapeType="1"/>
            <a:stCxn id="101" idx="2"/>
            <a:endCxn id="90" idx="1"/>
          </p:cNvCxnSpPr>
          <p:nvPr/>
        </p:nvCxnSpPr>
        <p:spPr bwMode="auto">
          <a:xfrm rot="16200000" flipH="1">
            <a:off x="4283354" y="2384413"/>
            <a:ext cx="914476" cy="412115"/>
          </a:xfrm>
          <a:prstGeom prst="bentConnector2">
            <a:avLst/>
          </a:prstGeom>
          <a:noFill/>
          <a:ln w="19050">
            <a:solidFill>
              <a:srgbClr val="000000"/>
            </a:solidFill>
            <a:miter lim="800000"/>
            <a:headEnd/>
            <a:tailEnd/>
          </a:ln>
          <a:extLst>
            <a:ext uri="{909E8E84-426E-40DD-AFC4-6F175D3DCCD1}">
              <a14:hiddenFill xmlns:a14="http://schemas.microsoft.com/office/drawing/2010/main">
                <a:noFill/>
              </a14:hiddenFill>
            </a:ext>
          </a:extLst>
        </p:spPr>
      </p:cxnSp>
      <p:cxnSp>
        <p:nvCxnSpPr>
          <p:cNvPr id="5155" name="AutoShape 19"/>
          <p:cNvCxnSpPr>
            <a:cxnSpLocks noChangeShapeType="1"/>
            <a:stCxn id="101" idx="2"/>
            <a:endCxn id="89" idx="0"/>
          </p:cNvCxnSpPr>
          <p:nvPr/>
        </p:nvCxnSpPr>
        <p:spPr bwMode="auto">
          <a:xfrm rot="5400000">
            <a:off x="2175742" y="1832010"/>
            <a:ext cx="2057571" cy="2660015"/>
          </a:xfrm>
          <a:prstGeom prst="bentConnector3">
            <a:avLst>
              <a:gd name="adj1" fmla="val 89505"/>
            </a:avLst>
          </a:prstGeom>
          <a:noFill/>
          <a:ln w="19050">
            <a:solidFill>
              <a:srgbClr val="000000"/>
            </a:solidFill>
            <a:miter lim="800000"/>
            <a:headEnd/>
            <a:tailEnd/>
          </a:ln>
          <a:extLst>
            <a:ext uri="{909E8E84-426E-40DD-AFC4-6F175D3DCCD1}">
              <a14:hiddenFill xmlns:a14="http://schemas.microsoft.com/office/drawing/2010/main">
                <a:noFill/>
              </a14:hiddenFill>
            </a:ext>
          </a:extLst>
        </p:spPr>
      </p:cxnSp>
      <p:cxnSp>
        <p:nvCxnSpPr>
          <p:cNvPr id="5156" name="AutoShape 19"/>
          <p:cNvCxnSpPr>
            <a:cxnSpLocks noChangeShapeType="1"/>
            <a:stCxn id="101" idx="2"/>
            <a:endCxn id="88" idx="0"/>
          </p:cNvCxnSpPr>
          <p:nvPr/>
        </p:nvCxnSpPr>
        <p:spPr bwMode="auto">
          <a:xfrm rot="16200000" flipH="1">
            <a:off x="4461107" y="2206660"/>
            <a:ext cx="2057571" cy="1910715"/>
          </a:xfrm>
          <a:prstGeom prst="bentConnector3">
            <a:avLst>
              <a:gd name="adj1" fmla="val 89505"/>
            </a:avLst>
          </a:prstGeom>
          <a:noFill/>
          <a:ln w="19050">
            <a:solidFill>
              <a:srgbClr val="000000"/>
            </a:solidFill>
            <a:miter lim="800000"/>
            <a:headEnd/>
            <a:tailEnd/>
          </a:ln>
          <a:extLst>
            <a:ext uri="{909E8E84-426E-40DD-AFC4-6F175D3DCCD1}">
              <a14:hiddenFill xmlns:a14="http://schemas.microsoft.com/office/drawing/2010/main">
                <a:noFill/>
              </a14:hiddenFill>
            </a:ext>
          </a:extLst>
        </p:spPr>
      </p:cxnSp>
      <p:cxnSp>
        <p:nvCxnSpPr>
          <p:cNvPr id="5157" name="AutoShape 19"/>
          <p:cNvCxnSpPr>
            <a:cxnSpLocks noChangeShapeType="1"/>
            <a:stCxn id="101" idx="3"/>
            <a:endCxn id="92" idx="1"/>
          </p:cNvCxnSpPr>
          <p:nvPr/>
        </p:nvCxnSpPr>
        <p:spPr bwMode="auto">
          <a:xfrm>
            <a:off x="5471160" y="1790304"/>
            <a:ext cx="261041" cy="1"/>
          </a:xfrm>
          <a:prstGeom prst="bentConnector3">
            <a:avLst>
              <a:gd name="adj1" fmla="val 50000"/>
            </a:avLst>
          </a:prstGeom>
          <a:noFill/>
          <a:ln w="19050">
            <a:solidFill>
              <a:srgbClr val="000000"/>
            </a:solidFill>
            <a:miter lim="800000"/>
            <a:headEnd/>
            <a:tailEnd/>
          </a:ln>
          <a:extLst>
            <a:ext uri="{909E8E84-426E-40DD-AFC4-6F175D3DCCD1}">
              <a14:hiddenFill xmlns:a14="http://schemas.microsoft.com/office/drawing/2010/main">
                <a:noFill/>
              </a14:hiddenFill>
            </a:ext>
          </a:extLst>
        </p:spPr>
      </p:cxnSp>
      <p:cxnSp>
        <p:nvCxnSpPr>
          <p:cNvPr id="5158" name="AutoShape 19"/>
          <p:cNvCxnSpPr>
            <a:cxnSpLocks noChangeShapeType="1"/>
            <a:stCxn id="101" idx="2"/>
            <a:endCxn id="91" idx="3"/>
          </p:cNvCxnSpPr>
          <p:nvPr/>
        </p:nvCxnSpPr>
        <p:spPr bwMode="auto">
          <a:xfrm rot="5400000">
            <a:off x="4138158" y="2342651"/>
            <a:ext cx="605428" cy="187325"/>
          </a:xfrm>
          <a:prstGeom prst="bentConnector2">
            <a:avLst/>
          </a:prstGeom>
          <a:noFill/>
          <a:ln w="19050">
            <a:solidFill>
              <a:srgbClr val="000000"/>
            </a:solidFill>
            <a:miter lim="800000"/>
            <a:headEnd/>
            <a:tailEnd/>
          </a:ln>
          <a:extLst>
            <a:ext uri="{909E8E84-426E-40DD-AFC4-6F175D3DCCD1}">
              <a14:hiddenFill xmlns:a14="http://schemas.microsoft.com/office/drawing/2010/main">
                <a:noFill/>
              </a14:hiddenFill>
            </a:ext>
          </a:extLst>
        </p:spPr>
      </p:cxnSp>
      <p:sp>
        <p:nvSpPr>
          <p:cNvPr id="118" name="Rectangle 7"/>
          <p:cNvSpPr>
            <a:spLocks noChangeArrowheads="1"/>
          </p:cNvSpPr>
          <p:nvPr/>
        </p:nvSpPr>
        <p:spPr bwMode="auto">
          <a:xfrm>
            <a:off x="5695950" y="2930525"/>
            <a:ext cx="1358900" cy="498475"/>
          </a:xfrm>
          <a:prstGeom prst="rect">
            <a:avLst/>
          </a:prstGeom>
          <a:solidFill>
            <a:sysClr val="window" lastClr="FFFFFF"/>
          </a:solidFill>
          <a:ln w="19050" algn="ctr">
            <a:solidFill>
              <a:srgbClr val="7030A0"/>
            </a:solid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prstClr val="black"/>
                </a:solidFill>
                <a:effectLst/>
                <a:uLnTx/>
                <a:uFillTx/>
                <a:latin typeface="Times New Roman" pitchFamily="18" charset="0"/>
                <a:ea typeface="+mn-ea"/>
                <a:cs typeface="+mn-cs"/>
              </a:rPr>
              <a:t>Chief HR &amp; Admin Office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Times New Roman" pitchFamily="18" charset="0"/>
                <a:ea typeface="+mn-ea"/>
                <a:cs typeface="+mn-cs"/>
              </a:rPr>
              <a:t>(SEA 05B6)</a:t>
            </a:r>
          </a:p>
        </p:txBody>
      </p:sp>
      <p:cxnSp>
        <p:nvCxnSpPr>
          <p:cNvPr id="5160" name="Straight Connector 118"/>
          <p:cNvCxnSpPr>
            <a:cxnSpLocks noChangeShapeType="1"/>
            <a:stCxn id="92" idx="2"/>
            <a:endCxn id="90" idx="0"/>
          </p:cNvCxnSpPr>
          <p:nvPr/>
        </p:nvCxnSpPr>
        <p:spPr bwMode="auto">
          <a:xfrm>
            <a:off x="6406571" y="2012038"/>
            <a:ext cx="1214" cy="273607"/>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sp>
        <p:nvSpPr>
          <p:cNvPr id="5124" name="Rectangle 13"/>
          <p:cNvSpPr>
            <a:spLocks noChangeArrowheads="1"/>
          </p:cNvSpPr>
          <p:nvPr/>
        </p:nvSpPr>
        <p:spPr bwMode="auto">
          <a:xfrm>
            <a:off x="6477000" y="438150"/>
            <a:ext cx="12773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itchFamily="34" charset="0"/>
                <a:ea typeface="+mn-ea"/>
                <a:cs typeface="+mn-cs"/>
              </a:rPr>
              <a:t>Draft: Apr 2022</a:t>
            </a:r>
            <a:endPar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125" name="Right Arrow 1"/>
          <p:cNvSpPr>
            <a:spLocks noChangeArrowheads="1"/>
          </p:cNvSpPr>
          <p:nvPr/>
        </p:nvSpPr>
        <p:spPr bwMode="auto">
          <a:xfrm rot="-1670032">
            <a:off x="4702175" y="5592763"/>
            <a:ext cx="1039813" cy="381000"/>
          </a:xfrm>
          <a:prstGeom prst="rightArrow">
            <a:avLst>
              <a:gd name="adj1" fmla="val 50000"/>
              <a:gd name="adj2" fmla="val 49997"/>
            </a:avLst>
          </a:prstGeom>
          <a:solidFill>
            <a:schemeClr val="bg1"/>
          </a:solidFill>
          <a:ln w="12699" algn="ctr">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126" name="TextBox 2"/>
          <p:cNvSpPr txBox="1">
            <a:spLocks noChangeArrowheads="1"/>
          </p:cNvSpPr>
          <p:nvPr/>
        </p:nvSpPr>
        <p:spPr bwMode="auto">
          <a:xfrm rot="-1620495">
            <a:off x="4651375" y="5689600"/>
            <a:ext cx="9906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rgbClr val="000000"/>
                </a:solidFill>
                <a:latin typeface="Arial" pitchFamily="34" charset="0"/>
              </a:defRPr>
            </a:lvl1pPr>
            <a:lvl2pPr marL="742950" indent="-285750">
              <a:defRPr sz="1200" b="1">
                <a:solidFill>
                  <a:srgbClr val="000000"/>
                </a:solidFill>
                <a:latin typeface="Arial" pitchFamily="34" charset="0"/>
              </a:defRPr>
            </a:lvl2pPr>
            <a:lvl3pPr marL="1143000" indent="-228600">
              <a:defRPr sz="1200" b="1">
                <a:solidFill>
                  <a:srgbClr val="000000"/>
                </a:solidFill>
                <a:latin typeface="Arial" pitchFamily="34" charset="0"/>
              </a:defRPr>
            </a:lvl3pPr>
            <a:lvl4pPr marL="1600200" indent="-228600">
              <a:defRPr sz="1200" b="1">
                <a:solidFill>
                  <a:srgbClr val="000000"/>
                </a:solidFill>
                <a:latin typeface="Arial" pitchFamily="34" charset="0"/>
              </a:defRPr>
            </a:lvl4pPr>
            <a:lvl5pPr marL="2057400" indent="-228600">
              <a:defRPr sz="1200" b="1">
                <a:solidFill>
                  <a:srgbClr val="000000"/>
                </a:solidFill>
                <a:latin typeface="Arial" pitchFamily="34" charset="0"/>
              </a:defRPr>
            </a:lvl5pPr>
            <a:lvl6pPr marL="2514600" indent="-228600" eaLnBrk="0" fontAlgn="base" hangingPunct="0">
              <a:spcBef>
                <a:spcPct val="0"/>
              </a:spcBef>
              <a:spcAft>
                <a:spcPct val="0"/>
              </a:spcAft>
              <a:defRPr sz="1200" b="1">
                <a:solidFill>
                  <a:srgbClr val="000000"/>
                </a:solidFill>
                <a:latin typeface="Arial" pitchFamily="34" charset="0"/>
              </a:defRPr>
            </a:lvl6pPr>
            <a:lvl7pPr marL="2971800" indent="-228600" eaLnBrk="0" fontAlgn="base" hangingPunct="0">
              <a:spcBef>
                <a:spcPct val="0"/>
              </a:spcBef>
              <a:spcAft>
                <a:spcPct val="0"/>
              </a:spcAft>
              <a:defRPr sz="1200" b="1">
                <a:solidFill>
                  <a:srgbClr val="000000"/>
                </a:solidFill>
                <a:latin typeface="Arial" pitchFamily="34" charset="0"/>
              </a:defRPr>
            </a:lvl7pPr>
            <a:lvl8pPr marL="3429000" indent="-228600" eaLnBrk="0" fontAlgn="base" hangingPunct="0">
              <a:spcBef>
                <a:spcPct val="0"/>
              </a:spcBef>
              <a:spcAft>
                <a:spcPct val="0"/>
              </a:spcAft>
              <a:defRPr sz="1200" b="1">
                <a:solidFill>
                  <a:srgbClr val="000000"/>
                </a:solidFill>
                <a:latin typeface="Arial" pitchFamily="34" charset="0"/>
              </a:defRPr>
            </a:lvl8pPr>
            <a:lvl9pPr marL="3886200" indent="-228600" eaLnBrk="0" fontAlgn="base" hangingPunct="0">
              <a:spcBef>
                <a:spcPct val="0"/>
              </a:spcBef>
              <a:spcAft>
                <a:spcPct val="0"/>
              </a:spcAft>
              <a:defRPr sz="1200" b="1">
                <a:solidFill>
                  <a:srgbClr val="000000"/>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itchFamily="34" charset="0"/>
                <a:ea typeface="+mn-ea"/>
                <a:cs typeface="+mn-cs"/>
              </a:rPr>
              <a:t>SEA 05P2</a:t>
            </a:r>
          </a:p>
        </p:txBody>
      </p:sp>
      <p:cxnSp>
        <p:nvCxnSpPr>
          <p:cNvPr id="5127" name="AutoShape 19"/>
          <p:cNvCxnSpPr>
            <a:cxnSpLocks noChangeShapeType="1"/>
            <a:stCxn id="101" idx="2"/>
            <a:endCxn id="100" idx="3"/>
          </p:cNvCxnSpPr>
          <p:nvPr/>
        </p:nvCxnSpPr>
        <p:spPr bwMode="auto">
          <a:xfrm rot="5400000">
            <a:off x="3787775" y="2692400"/>
            <a:ext cx="1304925" cy="187325"/>
          </a:xfrm>
          <a:prstGeom prst="bentConnector2">
            <a:avLst/>
          </a:prstGeom>
          <a:noFill/>
          <a:ln w="19050">
            <a:solidFill>
              <a:srgbClr val="000000"/>
            </a:solidFill>
            <a:miter lim="800000"/>
            <a:headEnd/>
            <a:tailEnd/>
          </a:ln>
          <a:extLst>
            <a:ext uri="{909E8E84-426E-40DD-AFC4-6F175D3DCCD1}">
              <a14:hiddenFill xmlns:a14="http://schemas.microsoft.com/office/drawing/2010/main">
                <a:noFill/>
              </a14:hiddenFill>
            </a:ext>
          </a:extLst>
        </p:spPr>
      </p:cxnSp>
      <p:sp>
        <p:nvSpPr>
          <p:cNvPr id="5128" name="Footer Placeholder 3"/>
          <p:cNvSpPr>
            <a:spLocks noGrp="1"/>
          </p:cNvSpPr>
          <p:nvPr>
            <p:ph type="ftr" sz="quarter" idx="11"/>
          </p:nvPr>
        </p:nvSpPr>
        <p:spPr>
          <a:xfrm>
            <a:off x="8610600" y="6483350"/>
            <a:ext cx="533400" cy="37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rgbClr val="000000"/>
                </a:solidFill>
                <a:latin typeface="Arial" pitchFamily="34" charset="0"/>
              </a:defRPr>
            </a:lvl1pPr>
            <a:lvl2pPr marL="742950" indent="-285750">
              <a:defRPr sz="1200" b="1">
                <a:solidFill>
                  <a:srgbClr val="000000"/>
                </a:solidFill>
                <a:latin typeface="Arial" pitchFamily="34" charset="0"/>
              </a:defRPr>
            </a:lvl2pPr>
            <a:lvl3pPr marL="1143000" indent="-228600">
              <a:defRPr sz="1200" b="1">
                <a:solidFill>
                  <a:srgbClr val="000000"/>
                </a:solidFill>
                <a:latin typeface="Arial" pitchFamily="34" charset="0"/>
              </a:defRPr>
            </a:lvl3pPr>
            <a:lvl4pPr marL="1600200" indent="-228600">
              <a:defRPr sz="1200" b="1">
                <a:solidFill>
                  <a:srgbClr val="000000"/>
                </a:solidFill>
                <a:latin typeface="Arial" pitchFamily="34" charset="0"/>
              </a:defRPr>
            </a:lvl4pPr>
            <a:lvl5pPr marL="2057400" indent="-228600">
              <a:defRPr sz="1200" b="1">
                <a:solidFill>
                  <a:srgbClr val="000000"/>
                </a:solidFill>
                <a:latin typeface="Arial" pitchFamily="34" charset="0"/>
              </a:defRPr>
            </a:lvl5pPr>
            <a:lvl6pPr marL="2514600" indent="-228600" eaLnBrk="0" fontAlgn="base" hangingPunct="0">
              <a:spcBef>
                <a:spcPct val="0"/>
              </a:spcBef>
              <a:spcAft>
                <a:spcPct val="0"/>
              </a:spcAft>
              <a:defRPr sz="1200" b="1">
                <a:solidFill>
                  <a:srgbClr val="000000"/>
                </a:solidFill>
                <a:latin typeface="Arial" pitchFamily="34" charset="0"/>
              </a:defRPr>
            </a:lvl6pPr>
            <a:lvl7pPr marL="2971800" indent="-228600" eaLnBrk="0" fontAlgn="base" hangingPunct="0">
              <a:spcBef>
                <a:spcPct val="0"/>
              </a:spcBef>
              <a:spcAft>
                <a:spcPct val="0"/>
              </a:spcAft>
              <a:defRPr sz="1200" b="1">
                <a:solidFill>
                  <a:srgbClr val="000000"/>
                </a:solidFill>
                <a:latin typeface="Arial" pitchFamily="34" charset="0"/>
              </a:defRPr>
            </a:lvl7pPr>
            <a:lvl8pPr marL="3429000" indent="-228600" eaLnBrk="0" fontAlgn="base" hangingPunct="0">
              <a:spcBef>
                <a:spcPct val="0"/>
              </a:spcBef>
              <a:spcAft>
                <a:spcPct val="0"/>
              </a:spcAft>
              <a:defRPr sz="1200" b="1">
                <a:solidFill>
                  <a:srgbClr val="000000"/>
                </a:solidFill>
                <a:latin typeface="Arial" pitchFamily="34" charset="0"/>
              </a:defRPr>
            </a:lvl8pPr>
            <a:lvl9pPr marL="3886200" indent="-228600" eaLnBrk="0" fontAlgn="base" hangingPunct="0">
              <a:spcBef>
                <a:spcPct val="0"/>
              </a:spcBef>
              <a:spcAft>
                <a:spcPct val="0"/>
              </a:spcAft>
              <a:defRPr sz="1200" b="1">
                <a:solidFill>
                  <a:srgbClr val="000000"/>
                </a:solidFill>
                <a:latin typeface="Arial"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fld id="{98C6AC8C-D0D1-4A4B-953A-897943532A5B}" type="slidenum">
              <a:rPr kumimoji="0" lang="en-US" sz="14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50000"/>
                </a:spcBef>
                <a:spcAft>
                  <a:spcPct val="0"/>
                </a:spcAft>
                <a:buClrTx/>
                <a:buSzTx/>
                <a:buFontTx/>
                <a:buNone/>
                <a:tabLst/>
                <a:defRPr/>
              </a:pPr>
              <a:t>3</a:t>
            </a:fld>
            <a:endParaRPr kumimoji="0" lang="en-US" sz="1400" b="1"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
        <p:nvSpPr>
          <p:cNvPr id="42" name="Right Arrow 1"/>
          <p:cNvSpPr>
            <a:spLocks noChangeArrowheads="1"/>
          </p:cNvSpPr>
          <p:nvPr/>
        </p:nvSpPr>
        <p:spPr bwMode="auto">
          <a:xfrm rot="-1670032">
            <a:off x="2314795" y="5575481"/>
            <a:ext cx="1039813" cy="381000"/>
          </a:xfrm>
          <a:prstGeom prst="rightArrow">
            <a:avLst>
              <a:gd name="adj1" fmla="val 50000"/>
              <a:gd name="adj2" fmla="val 49997"/>
            </a:avLst>
          </a:prstGeom>
          <a:solidFill>
            <a:schemeClr val="bg1"/>
          </a:solidFill>
          <a:ln w="12699" algn="ctr">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3" name="Right Arrow 1"/>
          <p:cNvSpPr>
            <a:spLocks noChangeArrowheads="1"/>
          </p:cNvSpPr>
          <p:nvPr/>
        </p:nvSpPr>
        <p:spPr bwMode="auto">
          <a:xfrm rot="-1670032">
            <a:off x="588039" y="5565955"/>
            <a:ext cx="1039813" cy="381000"/>
          </a:xfrm>
          <a:prstGeom prst="rightArrow">
            <a:avLst>
              <a:gd name="adj1" fmla="val 50000"/>
              <a:gd name="adj2" fmla="val 49997"/>
            </a:avLst>
          </a:prstGeom>
          <a:solidFill>
            <a:schemeClr val="bg1"/>
          </a:solidFill>
          <a:ln w="12699" algn="ctr">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4" name="TextBox 2"/>
          <p:cNvSpPr txBox="1">
            <a:spLocks noChangeArrowheads="1"/>
          </p:cNvSpPr>
          <p:nvPr/>
        </p:nvSpPr>
        <p:spPr bwMode="auto">
          <a:xfrm rot="-1620495">
            <a:off x="2339401" y="5610404"/>
            <a:ext cx="9906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rgbClr val="000000"/>
                </a:solidFill>
                <a:latin typeface="Arial" pitchFamily="34" charset="0"/>
              </a:defRPr>
            </a:lvl1pPr>
            <a:lvl2pPr marL="742950" indent="-285750">
              <a:defRPr sz="1200" b="1">
                <a:solidFill>
                  <a:srgbClr val="000000"/>
                </a:solidFill>
                <a:latin typeface="Arial" pitchFamily="34" charset="0"/>
              </a:defRPr>
            </a:lvl2pPr>
            <a:lvl3pPr marL="1143000" indent="-228600">
              <a:defRPr sz="1200" b="1">
                <a:solidFill>
                  <a:srgbClr val="000000"/>
                </a:solidFill>
                <a:latin typeface="Arial" pitchFamily="34" charset="0"/>
              </a:defRPr>
            </a:lvl3pPr>
            <a:lvl4pPr marL="1600200" indent="-228600">
              <a:defRPr sz="1200" b="1">
                <a:solidFill>
                  <a:srgbClr val="000000"/>
                </a:solidFill>
                <a:latin typeface="Arial" pitchFamily="34" charset="0"/>
              </a:defRPr>
            </a:lvl4pPr>
            <a:lvl5pPr marL="2057400" indent="-228600">
              <a:defRPr sz="1200" b="1">
                <a:solidFill>
                  <a:srgbClr val="000000"/>
                </a:solidFill>
                <a:latin typeface="Arial" pitchFamily="34" charset="0"/>
              </a:defRPr>
            </a:lvl5pPr>
            <a:lvl6pPr marL="2514600" indent="-228600" eaLnBrk="0" fontAlgn="base" hangingPunct="0">
              <a:spcBef>
                <a:spcPct val="0"/>
              </a:spcBef>
              <a:spcAft>
                <a:spcPct val="0"/>
              </a:spcAft>
              <a:defRPr sz="1200" b="1">
                <a:solidFill>
                  <a:srgbClr val="000000"/>
                </a:solidFill>
                <a:latin typeface="Arial" pitchFamily="34" charset="0"/>
              </a:defRPr>
            </a:lvl6pPr>
            <a:lvl7pPr marL="2971800" indent="-228600" eaLnBrk="0" fontAlgn="base" hangingPunct="0">
              <a:spcBef>
                <a:spcPct val="0"/>
              </a:spcBef>
              <a:spcAft>
                <a:spcPct val="0"/>
              </a:spcAft>
              <a:defRPr sz="1200" b="1">
                <a:solidFill>
                  <a:srgbClr val="000000"/>
                </a:solidFill>
                <a:latin typeface="Arial" pitchFamily="34" charset="0"/>
              </a:defRPr>
            </a:lvl7pPr>
            <a:lvl8pPr marL="3429000" indent="-228600" eaLnBrk="0" fontAlgn="base" hangingPunct="0">
              <a:spcBef>
                <a:spcPct val="0"/>
              </a:spcBef>
              <a:spcAft>
                <a:spcPct val="0"/>
              </a:spcAft>
              <a:defRPr sz="1200" b="1">
                <a:solidFill>
                  <a:srgbClr val="000000"/>
                </a:solidFill>
                <a:latin typeface="Arial" pitchFamily="34" charset="0"/>
              </a:defRPr>
            </a:lvl8pPr>
            <a:lvl9pPr marL="3886200" indent="-228600" eaLnBrk="0" fontAlgn="base" hangingPunct="0">
              <a:spcBef>
                <a:spcPct val="0"/>
              </a:spcBef>
              <a:spcAft>
                <a:spcPct val="0"/>
              </a:spcAft>
              <a:defRPr sz="1200" b="1">
                <a:solidFill>
                  <a:srgbClr val="000000"/>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FFFFFF"/>
                </a:solidFill>
                <a:effectLst/>
                <a:uLnTx/>
                <a:uFillTx/>
                <a:latin typeface="Arial" pitchFamily="34" charset="0"/>
                <a:ea typeface="+mn-ea"/>
                <a:cs typeface="+mn-cs"/>
              </a:rPr>
              <a:t>CHENGs</a:t>
            </a:r>
            <a:endParaRPr kumimoji="0" lang="en-US" sz="12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41" name="TextBox 2"/>
          <p:cNvSpPr txBox="1">
            <a:spLocks noChangeArrowheads="1"/>
          </p:cNvSpPr>
          <p:nvPr/>
        </p:nvSpPr>
        <p:spPr bwMode="auto">
          <a:xfrm rot="-1620495">
            <a:off x="612645" y="5593122"/>
            <a:ext cx="9906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rgbClr val="000000"/>
                </a:solidFill>
                <a:latin typeface="Arial" pitchFamily="34" charset="0"/>
              </a:defRPr>
            </a:lvl1pPr>
            <a:lvl2pPr marL="742950" indent="-285750">
              <a:defRPr sz="1200" b="1">
                <a:solidFill>
                  <a:srgbClr val="000000"/>
                </a:solidFill>
                <a:latin typeface="Arial" pitchFamily="34" charset="0"/>
              </a:defRPr>
            </a:lvl2pPr>
            <a:lvl3pPr marL="1143000" indent="-228600">
              <a:defRPr sz="1200" b="1">
                <a:solidFill>
                  <a:srgbClr val="000000"/>
                </a:solidFill>
                <a:latin typeface="Arial" pitchFamily="34" charset="0"/>
              </a:defRPr>
            </a:lvl3pPr>
            <a:lvl4pPr marL="1600200" indent="-228600">
              <a:defRPr sz="1200" b="1">
                <a:solidFill>
                  <a:srgbClr val="000000"/>
                </a:solidFill>
                <a:latin typeface="Arial" pitchFamily="34" charset="0"/>
              </a:defRPr>
            </a:lvl4pPr>
            <a:lvl5pPr marL="2057400" indent="-228600">
              <a:defRPr sz="1200" b="1">
                <a:solidFill>
                  <a:srgbClr val="000000"/>
                </a:solidFill>
                <a:latin typeface="Arial" pitchFamily="34" charset="0"/>
              </a:defRPr>
            </a:lvl5pPr>
            <a:lvl6pPr marL="2514600" indent="-228600" eaLnBrk="0" fontAlgn="base" hangingPunct="0">
              <a:spcBef>
                <a:spcPct val="0"/>
              </a:spcBef>
              <a:spcAft>
                <a:spcPct val="0"/>
              </a:spcAft>
              <a:defRPr sz="1200" b="1">
                <a:solidFill>
                  <a:srgbClr val="000000"/>
                </a:solidFill>
                <a:latin typeface="Arial" pitchFamily="34" charset="0"/>
              </a:defRPr>
            </a:lvl6pPr>
            <a:lvl7pPr marL="2971800" indent="-228600" eaLnBrk="0" fontAlgn="base" hangingPunct="0">
              <a:spcBef>
                <a:spcPct val="0"/>
              </a:spcBef>
              <a:spcAft>
                <a:spcPct val="0"/>
              </a:spcAft>
              <a:defRPr sz="1200" b="1">
                <a:solidFill>
                  <a:srgbClr val="000000"/>
                </a:solidFill>
                <a:latin typeface="Arial" pitchFamily="34" charset="0"/>
              </a:defRPr>
            </a:lvl7pPr>
            <a:lvl8pPr marL="3429000" indent="-228600" eaLnBrk="0" fontAlgn="base" hangingPunct="0">
              <a:spcBef>
                <a:spcPct val="0"/>
              </a:spcBef>
              <a:spcAft>
                <a:spcPct val="0"/>
              </a:spcAft>
              <a:defRPr sz="1200" b="1">
                <a:solidFill>
                  <a:srgbClr val="000000"/>
                </a:solidFill>
                <a:latin typeface="Arial" pitchFamily="34" charset="0"/>
              </a:defRPr>
            </a:lvl8pPr>
            <a:lvl9pPr marL="3886200" indent="-228600" eaLnBrk="0" fontAlgn="base" hangingPunct="0">
              <a:spcBef>
                <a:spcPct val="0"/>
              </a:spcBef>
              <a:spcAft>
                <a:spcPct val="0"/>
              </a:spcAft>
              <a:defRPr sz="1200" b="1">
                <a:solidFill>
                  <a:srgbClr val="000000"/>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FFFFFF"/>
                </a:solidFill>
                <a:effectLst/>
                <a:uLnTx/>
                <a:uFillTx/>
                <a:latin typeface="Arial" pitchFamily="34" charset="0"/>
                <a:ea typeface="+mn-ea"/>
                <a:cs typeface="+mn-cs"/>
              </a:rPr>
              <a:t>CHENGs</a:t>
            </a:r>
            <a:endParaRPr kumimoji="0" lang="en-US" sz="12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45" name="TextBox 44"/>
          <p:cNvSpPr txBox="1"/>
          <p:nvPr/>
        </p:nvSpPr>
        <p:spPr>
          <a:xfrm>
            <a:off x="2271713" y="6629400"/>
            <a:ext cx="4205287" cy="21544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smtClean="0">
                <a:ln>
                  <a:noFill/>
                </a:ln>
                <a:solidFill>
                  <a:srgbClr val="777777"/>
                </a:solidFill>
                <a:effectLst/>
                <a:uLnTx/>
                <a:uFillTx/>
                <a:latin typeface="Arial" pitchFamily="34" charset="0"/>
                <a:ea typeface="+mn-ea"/>
                <a:cs typeface="+mn-cs"/>
              </a:rPr>
              <a:t>Distribution A:  Approved for Public Release</a:t>
            </a:r>
            <a:endParaRPr kumimoji="0" lang="en-US" sz="800" b="1" i="0" u="none" strike="noStrike" kern="1200" cap="none" spc="0" normalizeH="0" baseline="0" noProof="0" dirty="0">
              <a:ln>
                <a:noFill/>
              </a:ln>
              <a:solidFill>
                <a:srgbClr val="777777"/>
              </a:solidFill>
              <a:effectLst/>
              <a:uLnTx/>
              <a:uFillTx/>
              <a:latin typeface="Arial" pitchFamily="34" charset="0"/>
              <a:ea typeface="+mn-ea"/>
              <a:cs typeface="+mn-cs"/>
            </a:endParaRPr>
          </a:p>
        </p:txBody>
      </p:sp>
    </p:spTree>
    <p:extLst>
      <p:ext uri="{BB962C8B-B14F-4D97-AF65-F5344CB8AC3E}">
        <p14:creationId xmlns:p14="http://schemas.microsoft.com/office/powerpoint/2010/main" val="21335189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Oval 382"/>
          <p:cNvSpPr>
            <a:spLocks noChangeArrowheads="1"/>
          </p:cNvSpPr>
          <p:nvPr/>
        </p:nvSpPr>
        <p:spPr bwMode="auto">
          <a:xfrm>
            <a:off x="4926013" y="657225"/>
            <a:ext cx="1143000" cy="609600"/>
          </a:xfrm>
          <a:prstGeom prst="ellipse">
            <a:avLst/>
          </a:prstGeom>
          <a:solidFill>
            <a:srgbClr val="3366FF"/>
          </a:solidFill>
          <a:ln w="12699" algn="ctr">
            <a:solidFill>
              <a:schemeClr val="tx1"/>
            </a:solidFill>
            <a:round/>
            <a:headEnd/>
            <a:tailEnd/>
          </a:ln>
        </p:spPr>
        <p:txBody>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074" name="Oval 382"/>
          <p:cNvSpPr>
            <a:spLocks noChangeArrowheads="1"/>
          </p:cNvSpPr>
          <p:nvPr/>
        </p:nvSpPr>
        <p:spPr bwMode="auto">
          <a:xfrm>
            <a:off x="4402138" y="1295400"/>
            <a:ext cx="1143000" cy="609600"/>
          </a:xfrm>
          <a:prstGeom prst="ellipse">
            <a:avLst/>
          </a:prstGeom>
          <a:solidFill>
            <a:srgbClr val="3366FF"/>
          </a:solidFill>
          <a:ln w="12699" algn="ctr">
            <a:solidFill>
              <a:schemeClr val="tx1"/>
            </a:solidFill>
            <a:round/>
            <a:headEnd/>
            <a:tailEnd/>
          </a:ln>
        </p:spPr>
        <p:txBody>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075" name="TextBox 137"/>
          <p:cNvSpPr txBox="1">
            <a:spLocks noChangeArrowheads="1"/>
          </p:cNvSpPr>
          <p:nvPr/>
        </p:nvSpPr>
        <p:spPr bwMode="auto">
          <a:xfrm>
            <a:off x="-25111" y="604073"/>
            <a:ext cx="4319588" cy="531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defTabSz="1943100">
              <a:spcBef>
                <a:spcPct val="20000"/>
              </a:spcBef>
              <a:buClr>
                <a:schemeClr val="folHlink"/>
              </a:buClr>
              <a:buSzPct val="75000"/>
              <a:buFont typeface="Monotype Sorts"/>
              <a:buChar char="n"/>
              <a:tabLst>
                <a:tab pos="457200" algn="l"/>
                <a:tab pos="2628900" algn="l"/>
              </a:tabLst>
              <a:defRPr kumimoji="1" sz="3200">
                <a:solidFill>
                  <a:schemeClr val="tx1"/>
                </a:solidFill>
                <a:latin typeface="Tahoma" pitchFamily="34" charset="0"/>
              </a:defRPr>
            </a:lvl1pPr>
            <a:lvl2pPr marL="742950" indent="-285750" defTabSz="1943100">
              <a:spcBef>
                <a:spcPct val="20000"/>
              </a:spcBef>
              <a:buClr>
                <a:schemeClr val="folHlink"/>
              </a:buClr>
              <a:buChar char="–"/>
              <a:tabLst>
                <a:tab pos="457200" algn="l"/>
                <a:tab pos="2628900" algn="l"/>
              </a:tabLst>
              <a:defRPr kumimoji="1" sz="2800">
                <a:solidFill>
                  <a:schemeClr val="tx1"/>
                </a:solidFill>
                <a:latin typeface="Tahoma" pitchFamily="34" charset="0"/>
              </a:defRPr>
            </a:lvl2pPr>
            <a:lvl3pPr marL="1143000" indent="-228600" defTabSz="1943100">
              <a:spcBef>
                <a:spcPct val="20000"/>
              </a:spcBef>
              <a:buClr>
                <a:schemeClr val="folHlink"/>
              </a:buClr>
              <a:buSzPct val="60000"/>
              <a:buFont typeface="Monotype Sorts"/>
              <a:buChar char="n"/>
              <a:tabLst>
                <a:tab pos="457200" algn="l"/>
                <a:tab pos="2628900" algn="l"/>
              </a:tabLst>
              <a:defRPr kumimoji="1" sz="2400">
                <a:solidFill>
                  <a:schemeClr val="tx1"/>
                </a:solidFill>
                <a:latin typeface="Tahoma" pitchFamily="34" charset="0"/>
              </a:defRPr>
            </a:lvl3pPr>
            <a:lvl4pPr marL="1600200" indent="-228600" defTabSz="1943100">
              <a:spcBef>
                <a:spcPct val="20000"/>
              </a:spcBef>
              <a:buChar char="–"/>
              <a:tabLst>
                <a:tab pos="457200" algn="l"/>
                <a:tab pos="2628900" algn="l"/>
              </a:tabLst>
              <a:defRPr kumimoji="1" sz="2000">
                <a:solidFill>
                  <a:schemeClr val="tx1"/>
                </a:solidFill>
                <a:latin typeface="Tahoma" pitchFamily="34" charset="0"/>
              </a:defRPr>
            </a:lvl4pPr>
            <a:lvl5pPr marL="2057400" indent="-228600" defTabSz="1943100">
              <a:spcBef>
                <a:spcPct val="20000"/>
              </a:spcBef>
              <a:buClr>
                <a:schemeClr val="folHlink"/>
              </a:buClr>
              <a:buSzPct val="50000"/>
              <a:buFont typeface="Monotype Sorts"/>
              <a:buChar char="n"/>
              <a:tabLst>
                <a:tab pos="457200" algn="l"/>
                <a:tab pos="2628900" algn="l"/>
              </a:tabLst>
              <a:defRPr kumimoji="1" sz="2000">
                <a:solidFill>
                  <a:schemeClr val="tx1"/>
                </a:solidFill>
                <a:latin typeface="Tahoma" pitchFamily="34" charset="0"/>
              </a:defRPr>
            </a:lvl5pPr>
            <a:lvl6pPr marL="2514600" indent="-228600" defTabSz="1943100" eaLnBrk="0" fontAlgn="base" hangingPunct="0">
              <a:spcBef>
                <a:spcPct val="20000"/>
              </a:spcBef>
              <a:spcAft>
                <a:spcPct val="0"/>
              </a:spcAft>
              <a:buClr>
                <a:schemeClr val="folHlink"/>
              </a:buClr>
              <a:buSzPct val="50000"/>
              <a:buFont typeface="Monotype Sorts"/>
              <a:buChar char="n"/>
              <a:tabLst>
                <a:tab pos="457200" algn="l"/>
                <a:tab pos="2628900" algn="l"/>
              </a:tabLst>
              <a:defRPr kumimoji="1" sz="2000">
                <a:solidFill>
                  <a:schemeClr val="tx1"/>
                </a:solidFill>
                <a:latin typeface="Tahoma" pitchFamily="34" charset="0"/>
              </a:defRPr>
            </a:lvl6pPr>
            <a:lvl7pPr marL="2971800" indent="-228600" defTabSz="1943100" eaLnBrk="0" fontAlgn="base" hangingPunct="0">
              <a:spcBef>
                <a:spcPct val="20000"/>
              </a:spcBef>
              <a:spcAft>
                <a:spcPct val="0"/>
              </a:spcAft>
              <a:buClr>
                <a:schemeClr val="folHlink"/>
              </a:buClr>
              <a:buSzPct val="50000"/>
              <a:buFont typeface="Monotype Sorts"/>
              <a:buChar char="n"/>
              <a:tabLst>
                <a:tab pos="457200" algn="l"/>
                <a:tab pos="2628900" algn="l"/>
              </a:tabLst>
              <a:defRPr kumimoji="1" sz="2000">
                <a:solidFill>
                  <a:schemeClr val="tx1"/>
                </a:solidFill>
                <a:latin typeface="Tahoma" pitchFamily="34" charset="0"/>
              </a:defRPr>
            </a:lvl7pPr>
            <a:lvl8pPr marL="3429000" indent="-228600" defTabSz="1943100" eaLnBrk="0" fontAlgn="base" hangingPunct="0">
              <a:spcBef>
                <a:spcPct val="20000"/>
              </a:spcBef>
              <a:spcAft>
                <a:spcPct val="0"/>
              </a:spcAft>
              <a:buClr>
                <a:schemeClr val="folHlink"/>
              </a:buClr>
              <a:buSzPct val="50000"/>
              <a:buFont typeface="Monotype Sorts"/>
              <a:buChar char="n"/>
              <a:tabLst>
                <a:tab pos="457200" algn="l"/>
                <a:tab pos="2628900" algn="l"/>
              </a:tabLst>
              <a:defRPr kumimoji="1" sz="2000">
                <a:solidFill>
                  <a:schemeClr val="tx1"/>
                </a:solidFill>
                <a:latin typeface="Tahoma" pitchFamily="34" charset="0"/>
              </a:defRPr>
            </a:lvl8pPr>
            <a:lvl9pPr marL="3886200" indent="-228600" defTabSz="1943100" eaLnBrk="0" fontAlgn="base" hangingPunct="0">
              <a:spcBef>
                <a:spcPct val="20000"/>
              </a:spcBef>
              <a:spcAft>
                <a:spcPct val="0"/>
              </a:spcAft>
              <a:buClr>
                <a:schemeClr val="folHlink"/>
              </a:buClr>
              <a:buSzPct val="50000"/>
              <a:buFont typeface="Monotype Sorts"/>
              <a:buChar char="n"/>
              <a:tabLst>
                <a:tab pos="457200" algn="l"/>
                <a:tab pos="2628900" algn="l"/>
              </a:tabLst>
              <a:defRPr kumimoji="1" sz="2000">
                <a:solidFill>
                  <a:schemeClr val="tx1"/>
                </a:solidFill>
                <a:latin typeface="Tahoma" pitchFamily="34" charset="0"/>
              </a:defRPr>
            </a:lvl9pPr>
          </a:lstStyle>
          <a:p>
            <a:pPr marL="0" marR="0" lvl="0" indent="0" algn="l" defTabSz="1943100" rtl="0" eaLnBrk="0" fontAlgn="base" latinLnBrk="0" hangingPunct="0">
              <a:lnSpc>
                <a:spcPct val="60000"/>
              </a:lnSpc>
              <a:spcBef>
                <a:spcPct val="50000"/>
              </a:spcBef>
              <a:spcAft>
                <a:spcPct val="0"/>
              </a:spcAft>
              <a:buClrTx/>
              <a:buSzTx/>
              <a:buFontTx/>
              <a:buNone/>
              <a:tabLst>
                <a:tab pos="457200" algn="l"/>
                <a:tab pos="2628900" algn="l"/>
              </a:tabLst>
              <a:defRPr/>
            </a:pPr>
            <a:r>
              <a:rPr kumimoji="0" lang="en-US" altLang="en-US" sz="1200" b="1" i="0" u="sng" strike="noStrike" kern="1200" cap="none" spc="0" normalizeH="0" baseline="0" noProof="0" dirty="0">
                <a:ln>
                  <a:noFill/>
                </a:ln>
                <a:solidFill>
                  <a:srgbClr val="000000"/>
                </a:solidFill>
                <a:effectLst/>
                <a:uLnTx/>
                <a:uFillTx/>
                <a:latin typeface="Arial" pitchFamily="34" charset="0"/>
                <a:ea typeface="+mn-ea"/>
                <a:cs typeface="+mn-cs"/>
              </a:rPr>
              <a:t>Code	Product	Related Specs</a:t>
            </a:r>
          </a:p>
          <a:p>
            <a:pPr marL="0" marR="0" lvl="0" indent="0" algn="l" defTabSz="1943100" rtl="0" eaLnBrk="0" fontAlgn="base" latinLnBrk="0" hangingPunct="0">
              <a:lnSpc>
                <a:spcPct val="60000"/>
              </a:lnSpc>
              <a:spcBef>
                <a:spcPct val="50000"/>
              </a:spcBef>
              <a:spcAft>
                <a:spcPct val="0"/>
              </a:spcAft>
              <a:buClrTx/>
              <a:buSzTx/>
              <a:buFontTx/>
              <a:buNone/>
              <a:tabLst>
                <a:tab pos="457200" algn="l"/>
                <a:tab pos="2628900" algn="l"/>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All	All Technical Products, Managerial	All</a:t>
            </a:r>
          </a:p>
          <a:p>
            <a:pPr marL="0" marR="0" lvl="0" indent="0" algn="l" defTabSz="1943100" rtl="0" eaLnBrk="0" fontAlgn="base" latinLnBrk="0" hangingPunct="0">
              <a:lnSpc>
                <a:spcPct val="60000"/>
              </a:lnSpc>
              <a:spcBef>
                <a:spcPct val="50000"/>
              </a:spcBef>
              <a:spcAft>
                <a:spcPct val="0"/>
              </a:spcAft>
              <a:buClrTx/>
              <a:buSzTx/>
              <a:buFontTx/>
              <a:buNone/>
              <a:tabLst>
                <a:tab pos="457200" algn="l"/>
                <a:tab pos="2628900" algn="l"/>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AF	Antifouling Coating Systems	MIL-PRF-24647</a:t>
            </a:r>
          </a:p>
          <a:p>
            <a:pPr marL="0" marR="0" lvl="0" indent="0" algn="l" defTabSz="1943100" rtl="0" eaLnBrk="0" fontAlgn="base" latinLnBrk="0" hangingPunct="0">
              <a:lnSpc>
                <a:spcPct val="60000"/>
              </a:lnSpc>
              <a:spcBef>
                <a:spcPct val="50000"/>
              </a:spcBef>
              <a:spcAft>
                <a:spcPct val="0"/>
              </a:spcAft>
              <a:buClrTx/>
              <a:buSzTx/>
              <a:buFontTx/>
              <a:buNone/>
              <a:tabLst>
                <a:tab pos="457200" algn="l"/>
                <a:tab pos="2628900" algn="l"/>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TNK	Tank Coatings, Epoxy Primers	MIL-PRF-23236</a:t>
            </a:r>
          </a:p>
          <a:p>
            <a:pPr marL="0" marR="0" lvl="0" indent="0" algn="l" defTabSz="1943100" rtl="0" eaLnBrk="0" fontAlgn="base" latinLnBrk="0" hangingPunct="0">
              <a:lnSpc>
                <a:spcPct val="60000"/>
              </a:lnSpc>
              <a:spcBef>
                <a:spcPct val="50000"/>
              </a:spcBef>
              <a:spcAft>
                <a:spcPct val="0"/>
              </a:spcAft>
              <a:buClrTx/>
              <a:buSzTx/>
              <a:buFontTx/>
              <a:buNone/>
              <a:tabLst>
                <a:tab pos="457200" algn="l"/>
                <a:tab pos="2628900" algn="l"/>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		MIL-DTL-24441</a:t>
            </a:r>
          </a:p>
          <a:p>
            <a:pPr marL="0" marR="0" lvl="0" indent="0" algn="l" defTabSz="1943100" rtl="0" eaLnBrk="0" fontAlgn="base" latinLnBrk="0" hangingPunct="0">
              <a:lnSpc>
                <a:spcPct val="60000"/>
              </a:lnSpc>
              <a:spcBef>
                <a:spcPct val="50000"/>
              </a:spcBef>
              <a:spcAft>
                <a:spcPct val="0"/>
              </a:spcAft>
              <a:buClrTx/>
              <a:buSzTx/>
              <a:buFontTx/>
              <a:buNone/>
              <a:tabLst>
                <a:tab pos="457200" algn="l"/>
                <a:tab pos="2628900" algn="l"/>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PRM	Primers, Single Component	TT-P-645</a:t>
            </a:r>
          </a:p>
          <a:p>
            <a:pPr marL="0" marR="0" lvl="0" indent="0" algn="l" defTabSz="1943100" rtl="0" eaLnBrk="0" fontAlgn="base" latinLnBrk="0" hangingPunct="0">
              <a:lnSpc>
                <a:spcPct val="60000"/>
              </a:lnSpc>
              <a:spcBef>
                <a:spcPct val="50000"/>
              </a:spcBef>
              <a:spcAft>
                <a:spcPct val="0"/>
              </a:spcAft>
              <a:buClrTx/>
              <a:buSzTx/>
              <a:buFontTx/>
              <a:buNone/>
              <a:tabLst>
                <a:tab pos="457200" algn="l"/>
                <a:tab pos="2628900" algn="l"/>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TOP	Topside, Alkyds &amp; Polysiloxanes	MIL-PRF-24635</a:t>
            </a:r>
          </a:p>
          <a:p>
            <a:pPr marL="0" marR="0" lvl="0" indent="0" algn="l" defTabSz="1943100" rtl="0" eaLnBrk="0" fontAlgn="base" latinLnBrk="0" hangingPunct="0">
              <a:lnSpc>
                <a:spcPct val="60000"/>
              </a:lnSpc>
              <a:spcBef>
                <a:spcPct val="50000"/>
              </a:spcBef>
              <a:spcAft>
                <a:spcPct val="0"/>
              </a:spcAft>
              <a:buClrTx/>
              <a:buSzTx/>
              <a:buFontTx/>
              <a:buNone/>
              <a:tabLst>
                <a:tab pos="457200" algn="l"/>
                <a:tab pos="2628900" algn="l"/>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INT	Interior Coatings (SEA 08)	MIL-DTL-24607</a:t>
            </a:r>
          </a:p>
          <a:p>
            <a:pPr marL="0" marR="0" lvl="0" indent="0" algn="l" defTabSz="1943100" rtl="0" eaLnBrk="0" fontAlgn="base" latinLnBrk="0" hangingPunct="0">
              <a:lnSpc>
                <a:spcPct val="60000"/>
              </a:lnSpc>
              <a:spcBef>
                <a:spcPct val="50000"/>
              </a:spcBef>
              <a:spcAft>
                <a:spcPct val="0"/>
              </a:spcAft>
              <a:buClrTx/>
              <a:buSzTx/>
              <a:buFontTx/>
              <a:buNone/>
              <a:tabLst>
                <a:tab pos="457200" algn="l"/>
                <a:tab pos="2628900" algn="l"/>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		MIL-PRF-24596</a:t>
            </a:r>
          </a:p>
          <a:p>
            <a:pPr marL="0" marR="0" lvl="0" indent="0" algn="l" defTabSz="1943100" rtl="0" eaLnBrk="0" fontAlgn="base" latinLnBrk="0" hangingPunct="0">
              <a:lnSpc>
                <a:spcPct val="60000"/>
              </a:lnSpc>
              <a:spcBef>
                <a:spcPct val="50000"/>
              </a:spcBef>
              <a:spcAft>
                <a:spcPct val="0"/>
              </a:spcAft>
              <a:buClrTx/>
              <a:buSzTx/>
              <a:buFontTx/>
              <a:buNone/>
              <a:tabLst>
                <a:tab pos="457200" algn="l"/>
                <a:tab pos="2628900" algn="l"/>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		MIL-DTL-15090</a:t>
            </a:r>
          </a:p>
          <a:p>
            <a:pPr marL="0" marR="0" lvl="0" indent="0" algn="l" defTabSz="1943100" rtl="0" eaLnBrk="0" fontAlgn="base" latinLnBrk="0" hangingPunct="0">
              <a:lnSpc>
                <a:spcPct val="60000"/>
              </a:lnSpc>
              <a:spcBef>
                <a:spcPct val="50000"/>
              </a:spcBef>
              <a:spcAft>
                <a:spcPct val="0"/>
              </a:spcAft>
              <a:buClrTx/>
              <a:buSzTx/>
              <a:buFontTx/>
              <a:buNone/>
              <a:tabLst>
                <a:tab pos="457200" algn="l"/>
                <a:tab pos="2628900" algn="l"/>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		MIL-DTL-1115</a:t>
            </a:r>
          </a:p>
          <a:p>
            <a:pPr marL="0" marR="0" lvl="0" indent="0" algn="l" defTabSz="1943100" rtl="0" eaLnBrk="0" fontAlgn="base" latinLnBrk="0" hangingPunct="0">
              <a:lnSpc>
                <a:spcPct val="60000"/>
              </a:lnSpc>
              <a:spcBef>
                <a:spcPct val="50000"/>
              </a:spcBef>
              <a:spcAft>
                <a:spcPct val="0"/>
              </a:spcAft>
              <a:buClrTx/>
              <a:buSzTx/>
              <a:buFontTx/>
              <a:buNone/>
              <a:tabLst>
                <a:tab pos="457200" algn="l"/>
                <a:tab pos="2628900" algn="l"/>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HT	High Temp Coatings, Metallic	TT-P-28</a:t>
            </a:r>
          </a:p>
          <a:p>
            <a:pPr marL="0" marR="0" lvl="0" indent="0" algn="l" defTabSz="1943100" rtl="0" eaLnBrk="0" fontAlgn="base" latinLnBrk="0" hangingPunct="0">
              <a:lnSpc>
                <a:spcPct val="60000"/>
              </a:lnSpc>
              <a:spcBef>
                <a:spcPct val="50000"/>
              </a:spcBef>
              <a:spcAft>
                <a:spcPct val="0"/>
              </a:spcAft>
              <a:buClrTx/>
              <a:buSzTx/>
              <a:buFontTx/>
              <a:buNone/>
              <a:tabLst>
                <a:tab pos="457200" algn="l"/>
                <a:tab pos="2628900" algn="l"/>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PWD	Powder, Interior, Cosmetic	MIL-PRF-24712</a:t>
            </a:r>
          </a:p>
          <a:p>
            <a:pPr marL="0" marR="0" lvl="0" indent="0" algn="l" defTabSz="1943100" rtl="0" eaLnBrk="0" fontAlgn="base" latinLnBrk="0" hangingPunct="0">
              <a:lnSpc>
                <a:spcPct val="60000"/>
              </a:lnSpc>
              <a:spcBef>
                <a:spcPct val="50000"/>
              </a:spcBef>
              <a:spcAft>
                <a:spcPct val="0"/>
              </a:spcAft>
              <a:buClrTx/>
              <a:buSzTx/>
              <a:buFontTx/>
              <a:buNone/>
              <a:tabLst>
                <a:tab pos="457200" algn="l"/>
                <a:tab pos="2628900" algn="l"/>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NSK	Nonskid	</a:t>
            </a:r>
            <a:r>
              <a:rPr kumimoji="0" lang="en-US" altLang="en-US" sz="900" b="1" i="0" u="none" strike="noStrike" kern="1200" cap="none" spc="0" normalizeH="0" baseline="0" noProof="0" dirty="0" smtClean="0">
                <a:ln>
                  <a:noFill/>
                </a:ln>
                <a:solidFill>
                  <a:srgbClr val="000000"/>
                </a:solidFill>
                <a:effectLst/>
                <a:uLnTx/>
                <a:uFillTx/>
                <a:latin typeface="Arial" pitchFamily="34" charset="0"/>
                <a:ea typeface="+mn-ea"/>
                <a:cs typeface="+mn-cs"/>
              </a:rPr>
              <a:t>MIL-PRF-24667</a:t>
            </a:r>
          </a:p>
          <a:p>
            <a:pPr marL="0" marR="0" lvl="0" indent="0" algn="l" defTabSz="1943100" rtl="0" eaLnBrk="0" fontAlgn="base" latinLnBrk="0" hangingPunct="0">
              <a:lnSpc>
                <a:spcPct val="60000"/>
              </a:lnSpc>
              <a:spcBef>
                <a:spcPct val="50000"/>
              </a:spcBef>
              <a:spcAft>
                <a:spcPct val="0"/>
              </a:spcAft>
              <a:buClrTx/>
              <a:buSzTx/>
              <a:buFontTx/>
              <a:buNone/>
              <a:tabLst>
                <a:tab pos="457200" algn="l"/>
                <a:tab pos="2628900" algn="l"/>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altLang="en-US" sz="900" b="1" i="0" u="none" strike="noStrike" kern="1200" cap="none" spc="0" normalizeH="0" baseline="0" noProof="0" dirty="0" smtClean="0">
                <a:ln>
                  <a:noFill/>
                </a:ln>
                <a:solidFill>
                  <a:srgbClr val="000000"/>
                </a:solidFill>
                <a:effectLst/>
                <a:uLnTx/>
                <a:uFillTx/>
                <a:latin typeface="Arial" pitchFamily="34" charset="0"/>
                <a:ea typeface="+mn-ea"/>
                <a:cs typeface="+mn-cs"/>
              </a:rPr>
              <a:t>	MIL-PRF-32577</a:t>
            </a:r>
            <a:endPar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1943100" rtl="0" eaLnBrk="0" fontAlgn="base" latinLnBrk="0" hangingPunct="0">
              <a:lnSpc>
                <a:spcPct val="60000"/>
              </a:lnSpc>
              <a:spcBef>
                <a:spcPct val="50000"/>
              </a:spcBef>
              <a:spcAft>
                <a:spcPct val="0"/>
              </a:spcAft>
              <a:buClrTx/>
              <a:buSzTx/>
              <a:buFontTx/>
              <a:buNone/>
              <a:tabLst>
                <a:tab pos="457200" algn="l"/>
                <a:tab pos="2628900" algn="l"/>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DCK	Deck </a:t>
            </a:r>
            <a:r>
              <a:rPr kumimoji="0" lang="en-US" altLang="en-US" sz="900" b="1" i="0" u="none" strike="noStrike" kern="1200" cap="none" spc="0" normalizeH="0" baseline="0" noProof="0" dirty="0" smtClean="0">
                <a:ln>
                  <a:noFill/>
                </a:ln>
                <a:solidFill>
                  <a:srgbClr val="000000"/>
                </a:solidFill>
                <a:effectLst/>
                <a:uLnTx/>
                <a:uFillTx/>
                <a:latin typeface="Arial" pitchFamily="34" charset="0"/>
                <a:ea typeface="+mn-ea"/>
                <a:cs typeface="+mn-cs"/>
              </a:rPr>
              <a:t>Coverings	MIL-PRF-32584</a:t>
            </a:r>
          </a:p>
          <a:p>
            <a:pPr marL="0" marR="0" lvl="0" indent="0" algn="l" defTabSz="1943100" rtl="0" eaLnBrk="0" fontAlgn="base" latinLnBrk="0" hangingPunct="0">
              <a:lnSpc>
                <a:spcPct val="60000"/>
              </a:lnSpc>
              <a:spcBef>
                <a:spcPct val="50000"/>
              </a:spcBef>
              <a:spcAft>
                <a:spcPct val="0"/>
              </a:spcAft>
              <a:buClrTx/>
              <a:buSzTx/>
              <a:buFontTx/>
              <a:buNone/>
              <a:tabLst>
                <a:tab pos="457200" algn="l"/>
                <a:tab pos="2628900" algn="l"/>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altLang="en-US" sz="900" b="1" i="0" u="none" strike="noStrike" kern="1200" cap="none" spc="0" normalizeH="0" baseline="0" noProof="0" dirty="0" smtClean="0">
                <a:ln>
                  <a:noFill/>
                </a:ln>
                <a:solidFill>
                  <a:srgbClr val="000000"/>
                </a:solidFill>
                <a:effectLst/>
                <a:uLnTx/>
                <a:uFillTx/>
                <a:latin typeface="Arial" pitchFamily="34" charset="0"/>
                <a:ea typeface="+mn-ea"/>
                <a:cs typeface="+mn-cs"/>
              </a:rPr>
              <a:t>	MIL-PRF-32704</a:t>
            </a:r>
          </a:p>
          <a:p>
            <a:pPr marL="0" marR="0" lvl="0" indent="0" algn="l" defTabSz="1943100" rtl="0" eaLnBrk="0" fontAlgn="base" latinLnBrk="0" hangingPunct="0">
              <a:lnSpc>
                <a:spcPct val="60000"/>
              </a:lnSpc>
              <a:spcBef>
                <a:spcPct val="50000"/>
              </a:spcBef>
              <a:spcAft>
                <a:spcPct val="0"/>
              </a:spcAft>
              <a:buClrTx/>
              <a:buSzTx/>
              <a:buFontTx/>
              <a:buNone/>
              <a:tabLst>
                <a:tab pos="457200" algn="l"/>
                <a:tab pos="2628900" algn="l"/>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altLang="en-US" sz="900" b="1" i="0" u="none" strike="noStrike" kern="1200" cap="none" spc="0" normalizeH="0" baseline="0" noProof="0" dirty="0" smtClean="0">
                <a:ln>
                  <a:noFill/>
                </a:ln>
                <a:solidFill>
                  <a:srgbClr val="000000"/>
                </a:solidFill>
                <a:effectLst/>
                <a:uLnTx/>
                <a:uFillTx/>
                <a:latin typeface="Arial" pitchFamily="34" charset="0"/>
                <a:ea typeface="+mn-ea"/>
                <a:cs typeface="+mn-cs"/>
              </a:rPr>
              <a:t>	DDD-C-95</a:t>
            </a: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0" lang="en-US" altLang="en-US" sz="900" b="1" i="0" u="none" strike="noStrike" kern="120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1943100" rtl="0" eaLnBrk="0" fontAlgn="base" latinLnBrk="0" hangingPunct="0">
              <a:lnSpc>
                <a:spcPct val="60000"/>
              </a:lnSpc>
              <a:spcBef>
                <a:spcPct val="50000"/>
              </a:spcBef>
              <a:spcAft>
                <a:spcPct val="0"/>
              </a:spcAft>
              <a:buClrTx/>
              <a:buSzTx/>
              <a:buFontTx/>
              <a:buNone/>
              <a:tabLst>
                <a:tab pos="457200" algn="l"/>
                <a:tab pos="2628900" algn="l"/>
              </a:tabLst>
              <a:defRPr/>
            </a:pPr>
            <a:r>
              <a:rPr kumimoji="0" lang="en-US" altLang="en-US" sz="900" b="1" i="0" u="none" strike="noStrike" kern="1200" cap="none" spc="0" normalizeH="0" baseline="0" noProof="0" dirty="0" smtClean="0">
                <a:ln>
                  <a:noFill/>
                </a:ln>
                <a:solidFill>
                  <a:srgbClr val="000000"/>
                </a:solidFill>
                <a:effectLst/>
                <a:uLnTx/>
                <a:uFillTx/>
                <a:latin typeface="Arial" pitchFamily="34" charset="0"/>
                <a:ea typeface="+mn-ea"/>
                <a:cs typeface="+mn-cs"/>
              </a:rPr>
              <a:t>		MIL-D-3134</a:t>
            </a:r>
            <a:endPar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1943100" rtl="0" eaLnBrk="0" fontAlgn="base" latinLnBrk="0" hangingPunct="0">
              <a:lnSpc>
                <a:spcPct val="60000"/>
              </a:lnSpc>
              <a:spcBef>
                <a:spcPct val="50000"/>
              </a:spcBef>
              <a:spcAft>
                <a:spcPct val="0"/>
              </a:spcAft>
              <a:buClrTx/>
              <a:buSzTx/>
              <a:buFontTx/>
              <a:buNone/>
              <a:tabLst>
                <a:tab pos="457200" algn="l"/>
                <a:tab pos="2628900" algn="l"/>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		MIL-PRF-3135</a:t>
            </a:r>
          </a:p>
          <a:p>
            <a:pPr marL="0" marR="0" lvl="0" indent="0" algn="l" defTabSz="1943100" rtl="0" eaLnBrk="0" fontAlgn="base" latinLnBrk="0" hangingPunct="0">
              <a:lnSpc>
                <a:spcPct val="60000"/>
              </a:lnSpc>
              <a:spcBef>
                <a:spcPct val="50000"/>
              </a:spcBef>
              <a:spcAft>
                <a:spcPct val="0"/>
              </a:spcAft>
              <a:buClrTx/>
              <a:buSzTx/>
              <a:buFontTx/>
              <a:buNone/>
              <a:tabLst>
                <a:tab pos="457200" algn="l"/>
                <a:tab pos="2628900" algn="l"/>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altLang="en-US" sz="900" b="1" i="0" u="none" strike="noStrike" kern="1200" cap="none" spc="0" normalizeH="0" baseline="0" noProof="0" dirty="0" smtClean="0">
                <a:ln>
                  <a:noFill/>
                </a:ln>
                <a:solidFill>
                  <a:srgbClr val="000000"/>
                </a:solidFill>
                <a:effectLst/>
                <a:uLnTx/>
                <a:uFillTx/>
                <a:latin typeface="Arial" pitchFamily="34" charset="0"/>
                <a:ea typeface="+mn-ea"/>
                <a:cs typeface="+mn-cs"/>
              </a:rPr>
              <a:t>MIL-PRF-24613</a:t>
            </a:r>
          </a:p>
          <a:p>
            <a:pPr marL="0" marR="0" lvl="0" indent="0" algn="l" defTabSz="1943100" rtl="0" eaLnBrk="0" fontAlgn="base" latinLnBrk="0" hangingPunct="0">
              <a:lnSpc>
                <a:spcPct val="60000"/>
              </a:lnSpc>
              <a:spcBef>
                <a:spcPct val="50000"/>
              </a:spcBef>
              <a:spcAft>
                <a:spcPct val="0"/>
              </a:spcAft>
              <a:buClrTx/>
              <a:buSzTx/>
              <a:buFontTx/>
              <a:buNone/>
              <a:tabLst>
                <a:tab pos="457200" algn="l"/>
                <a:tab pos="2628900" algn="l"/>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altLang="en-US" sz="900" b="1" i="0" u="none" strike="noStrike" kern="1200" cap="none" spc="0" normalizeH="0" baseline="0" noProof="0" dirty="0" smtClean="0">
                <a:ln>
                  <a:noFill/>
                </a:ln>
                <a:solidFill>
                  <a:srgbClr val="000000"/>
                </a:solidFill>
                <a:effectLst/>
                <a:uLnTx/>
                <a:uFillTx/>
                <a:latin typeface="Arial" pitchFamily="34" charset="0"/>
                <a:ea typeface="+mn-ea"/>
                <a:cs typeface="+mn-cs"/>
              </a:rPr>
              <a:t>	MIL-PRF-32170</a:t>
            </a:r>
            <a:endPar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1943100" rtl="0" eaLnBrk="0" fontAlgn="base" latinLnBrk="0" hangingPunct="0">
              <a:lnSpc>
                <a:spcPct val="60000"/>
              </a:lnSpc>
              <a:spcBef>
                <a:spcPct val="50000"/>
              </a:spcBef>
              <a:spcAft>
                <a:spcPct val="0"/>
              </a:spcAft>
              <a:buClrTx/>
              <a:buSzTx/>
              <a:buFontTx/>
              <a:buNone/>
              <a:tabLst>
                <a:tab pos="457200" algn="l"/>
                <a:tab pos="2628900" algn="l"/>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		MIL-PRF-32171</a:t>
            </a:r>
          </a:p>
          <a:p>
            <a:pPr marL="0" marR="0" lvl="0" indent="0" algn="l" defTabSz="1943100" rtl="0" eaLnBrk="0" fontAlgn="base" latinLnBrk="0" hangingPunct="0">
              <a:lnSpc>
                <a:spcPct val="60000"/>
              </a:lnSpc>
              <a:spcBef>
                <a:spcPct val="50000"/>
              </a:spcBef>
              <a:spcAft>
                <a:spcPct val="0"/>
              </a:spcAft>
              <a:buClrTx/>
              <a:buSzTx/>
              <a:buFontTx/>
              <a:buNone/>
              <a:tabLst>
                <a:tab pos="457200" algn="l"/>
                <a:tab pos="2628900" algn="l"/>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SUR	Abrasive blasting, surface prep	MIL-A-22262</a:t>
            </a:r>
          </a:p>
          <a:p>
            <a:pPr marL="0" marR="0" lvl="0" indent="0" algn="l" defTabSz="1943100" rtl="0" eaLnBrk="0" fontAlgn="base" latinLnBrk="0" hangingPunct="0">
              <a:lnSpc>
                <a:spcPct val="60000"/>
              </a:lnSpc>
              <a:spcBef>
                <a:spcPct val="50000"/>
              </a:spcBef>
              <a:spcAft>
                <a:spcPct val="0"/>
              </a:spcAft>
              <a:buClrTx/>
              <a:buSzTx/>
              <a:buFontTx/>
              <a:buNone/>
              <a:tabLst>
                <a:tab pos="457200" algn="l"/>
                <a:tab pos="2628900" algn="l"/>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SEL	Sealants &amp; Preservatives	</a:t>
            </a:r>
            <a:r>
              <a:rPr kumimoji="0" lang="en-US" altLang="en-US" sz="900" b="1" i="0" u="none" strike="noStrike" kern="1200" cap="none" spc="0" normalizeH="0" baseline="0" noProof="0" dirty="0" smtClean="0">
                <a:ln>
                  <a:noFill/>
                </a:ln>
                <a:solidFill>
                  <a:srgbClr val="000000"/>
                </a:solidFill>
                <a:effectLst/>
                <a:uLnTx/>
                <a:uFillTx/>
                <a:latin typeface="Arial" pitchFamily="34" charset="0"/>
                <a:ea typeface="+mn-ea"/>
                <a:cs typeface="+mn-cs"/>
              </a:rPr>
              <a:t>MIL-PRF-16173</a:t>
            </a: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0" lang="en-US" altLang="en-US" sz="900" b="1" i="0" u="none" strike="noStrike" kern="120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1943100" rtl="0" eaLnBrk="0" fontAlgn="base" latinLnBrk="0" hangingPunct="0">
              <a:lnSpc>
                <a:spcPct val="60000"/>
              </a:lnSpc>
              <a:spcBef>
                <a:spcPct val="50000"/>
              </a:spcBef>
              <a:spcAft>
                <a:spcPct val="0"/>
              </a:spcAft>
              <a:buClrTx/>
              <a:buSzTx/>
              <a:buFontTx/>
              <a:buNone/>
              <a:tabLst>
                <a:tab pos="457200" algn="l"/>
                <a:tab pos="2628900" algn="l"/>
              </a:tabLst>
              <a:defRPr/>
            </a:pPr>
            <a:r>
              <a:rPr kumimoji="0" lang="en-US" altLang="en-US" sz="900" b="1" i="0" u="none" strike="noStrike" kern="1200" cap="none" spc="0" normalizeH="0" baseline="0" noProof="0" dirty="0" smtClean="0">
                <a:ln>
                  <a:noFill/>
                </a:ln>
                <a:solidFill>
                  <a:srgbClr val="000000"/>
                </a:solidFill>
                <a:effectLst/>
                <a:uLnTx/>
                <a:uFillTx/>
                <a:latin typeface="Arial" pitchFamily="34" charset="0"/>
                <a:ea typeface="+mn-ea"/>
                <a:cs typeface="+mn-cs"/>
              </a:rPr>
              <a:t>DOC</a:t>
            </a: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	Policy </a:t>
            </a:r>
            <a:r>
              <a:rPr kumimoji="0" lang="en-US" altLang="en-US" sz="900" b="1" i="0" u="none" strike="noStrike" kern="1200" cap="none" spc="0" normalizeH="0" baseline="0" noProof="0" dirty="0" smtClean="0">
                <a:ln>
                  <a:noFill/>
                </a:ln>
                <a:solidFill>
                  <a:srgbClr val="000000"/>
                </a:solidFill>
                <a:effectLst/>
                <a:uLnTx/>
                <a:uFillTx/>
                <a:latin typeface="Arial" pitchFamily="34" charset="0"/>
                <a:ea typeface="+mn-ea"/>
                <a:cs typeface="+mn-cs"/>
              </a:rPr>
              <a:t>Documents</a:t>
            </a: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altLang="en-US" sz="900" b="1" i="0" u="none" strike="noStrike" kern="1200" cap="none" spc="0" normalizeH="0" baseline="0" noProof="0" dirty="0" smtClean="0">
                <a:ln>
                  <a:noFill/>
                </a:ln>
                <a:solidFill>
                  <a:srgbClr val="000000"/>
                </a:solidFill>
                <a:effectLst/>
                <a:uLnTx/>
                <a:uFillTx/>
                <a:latin typeface="Arial" pitchFamily="34" charset="0"/>
                <a:ea typeface="+mn-ea"/>
                <a:cs typeface="+mn-cs"/>
              </a:rPr>
              <a:t>                             	Standard </a:t>
            </a: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Item 009-32</a:t>
            </a:r>
          </a:p>
          <a:p>
            <a:pPr marL="0" marR="0" lvl="0" indent="0" algn="l" defTabSz="1943100" rtl="0" eaLnBrk="0" fontAlgn="base" latinLnBrk="0" hangingPunct="0">
              <a:lnSpc>
                <a:spcPct val="60000"/>
              </a:lnSpc>
              <a:spcBef>
                <a:spcPct val="50000"/>
              </a:spcBef>
              <a:spcAft>
                <a:spcPct val="0"/>
              </a:spcAft>
              <a:buClrTx/>
              <a:buSzTx/>
              <a:buFontTx/>
              <a:buNone/>
              <a:tabLst>
                <a:tab pos="457200" algn="l"/>
                <a:tab pos="2628900" algn="l"/>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altLang="en-US" sz="900" b="1" i="0" u="none" strike="noStrike" kern="1200" cap="none" spc="0" normalizeH="0" baseline="0" noProof="0" dirty="0" smtClean="0">
                <a:ln>
                  <a:noFill/>
                </a:ln>
                <a:solidFill>
                  <a:srgbClr val="000000"/>
                </a:solidFill>
                <a:effectLst/>
                <a:uLnTx/>
                <a:uFillTx/>
                <a:latin typeface="Arial" pitchFamily="34" charset="0"/>
                <a:ea typeface="+mn-ea"/>
                <a:cs typeface="+mn-cs"/>
              </a:rPr>
              <a:t>	Standard </a:t>
            </a: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Item </a:t>
            </a:r>
            <a:r>
              <a:rPr kumimoji="0" lang="en-US" altLang="en-US" sz="900" b="1" i="0" u="none" strike="noStrike" kern="1200" cap="none" spc="0" normalizeH="0" baseline="0" noProof="0" dirty="0" smtClean="0">
                <a:ln>
                  <a:noFill/>
                </a:ln>
                <a:solidFill>
                  <a:srgbClr val="000000"/>
                </a:solidFill>
                <a:effectLst/>
                <a:uLnTx/>
                <a:uFillTx/>
                <a:latin typeface="Arial" pitchFamily="34" charset="0"/>
                <a:ea typeface="+mn-ea"/>
                <a:cs typeface="+mn-cs"/>
              </a:rPr>
              <a:t>009-26</a:t>
            </a:r>
          </a:p>
          <a:p>
            <a:pPr marL="0" marR="0" lvl="0" indent="0" algn="l" defTabSz="1943100" rtl="0" eaLnBrk="0" fontAlgn="base" latinLnBrk="0" hangingPunct="0">
              <a:lnSpc>
                <a:spcPct val="60000"/>
              </a:lnSpc>
              <a:spcBef>
                <a:spcPct val="50000"/>
              </a:spcBef>
              <a:spcAft>
                <a:spcPct val="0"/>
              </a:spcAft>
              <a:buClrTx/>
              <a:buSzTx/>
              <a:buFontTx/>
              <a:buNone/>
              <a:tabLst>
                <a:tab pos="457200" algn="l"/>
                <a:tab pos="2628900" algn="l"/>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altLang="en-US" sz="900" b="1" i="0" u="none" strike="noStrike" kern="1200" cap="none" spc="0" normalizeH="0" baseline="0" noProof="0" dirty="0" smtClean="0">
                <a:ln>
                  <a:noFill/>
                </a:ln>
                <a:solidFill>
                  <a:srgbClr val="000000"/>
                </a:solidFill>
                <a:effectLst/>
                <a:uLnTx/>
                <a:uFillTx/>
                <a:latin typeface="Arial" pitchFamily="34" charset="0"/>
                <a:ea typeface="+mn-ea"/>
                <a:cs typeface="+mn-cs"/>
              </a:rPr>
              <a:t>	Standard Item 009-124</a:t>
            </a:r>
          </a:p>
          <a:p>
            <a:pPr marL="0" marR="0" lvl="0" indent="0" algn="l" defTabSz="914400" rtl="0" eaLnBrk="0" fontAlgn="base" latinLnBrk="0" hangingPunct="0">
              <a:lnSpc>
                <a:spcPct val="60000"/>
              </a:lnSpc>
              <a:spcBef>
                <a:spcPct val="50000"/>
              </a:spcBef>
              <a:spcAft>
                <a:spcPct val="0"/>
              </a:spcAft>
              <a:buClrTx/>
              <a:buSzTx/>
              <a:buFont typeface="Monotype Sorts"/>
              <a:buNone/>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altLang="en-US" sz="900" b="1" i="0" u="none" strike="noStrike" kern="1200" cap="none" spc="0" normalizeH="0" baseline="0" noProof="0" dirty="0" smtClean="0">
                <a:ln>
                  <a:noFill/>
                </a:ln>
                <a:solidFill>
                  <a:srgbClr val="000000"/>
                </a:solidFill>
                <a:effectLst/>
                <a:uLnTx/>
                <a:uFillTx/>
                <a:latin typeface="Arial" pitchFamily="34" charset="0"/>
                <a:ea typeface="+mn-ea"/>
                <a:cs typeface="+mn-cs"/>
              </a:rPr>
              <a:t>	                         NSTM </a:t>
            </a: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631, NSTM 634</a:t>
            </a:r>
          </a:p>
          <a:p>
            <a:pPr marL="0" marR="0" lvl="0" indent="0" algn="l" defTabSz="914400" rtl="0" eaLnBrk="0" fontAlgn="base" latinLnBrk="0" hangingPunct="0">
              <a:lnSpc>
                <a:spcPct val="60000"/>
              </a:lnSpc>
              <a:spcBef>
                <a:spcPct val="50000"/>
              </a:spcBef>
              <a:spcAft>
                <a:spcPct val="0"/>
              </a:spcAft>
              <a:buClrTx/>
              <a:buSzTx/>
              <a:buFont typeface="Monotype Sorts"/>
              <a:buNone/>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altLang="en-US" sz="900" b="1" i="0" u="none" strike="noStrike" kern="1200" cap="none" spc="0" normalizeH="0" baseline="0" noProof="0" dirty="0" smtClean="0">
                <a:ln>
                  <a:noFill/>
                </a:ln>
                <a:solidFill>
                  <a:srgbClr val="000000"/>
                </a:solidFill>
                <a:effectLst/>
                <a:uLnTx/>
                <a:uFillTx/>
                <a:latin typeface="Arial" pitchFamily="34" charset="0"/>
                <a:ea typeface="+mn-ea"/>
                <a:cs typeface="+mn-cs"/>
              </a:rPr>
              <a:t>                        S636-MAN</a:t>
            </a: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altLang="en-US" sz="900" b="1" i="0" u="none" strike="noStrike" kern="1200" cap="none" spc="0" normalizeH="0" baseline="0" noProof="0" dirty="0" smtClean="0">
                <a:ln>
                  <a:noFill/>
                </a:ln>
                <a:solidFill>
                  <a:srgbClr val="000000"/>
                </a:solidFill>
                <a:effectLst/>
                <a:uLnTx/>
                <a:uFillTx/>
                <a:latin typeface="Arial" pitchFamily="34" charset="0"/>
                <a:ea typeface="+mn-ea"/>
                <a:cs typeface="+mn-cs"/>
              </a:rPr>
              <a:t>CCAMM</a:t>
            </a:r>
            <a:endPar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1943100" rtl="0" eaLnBrk="0" fontAlgn="base" latinLnBrk="0" hangingPunct="0">
              <a:lnSpc>
                <a:spcPct val="60000"/>
              </a:lnSpc>
              <a:spcBef>
                <a:spcPct val="50000"/>
              </a:spcBef>
              <a:spcAft>
                <a:spcPct val="0"/>
              </a:spcAft>
              <a:buClrTx/>
              <a:buSzTx/>
              <a:buFontTx/>
              <a:buNone/>
              <a:tabLst>
                <a:tab pos="457200" algn="l"/>
                <a:tab pos="2628900" algn="l"/>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COR	</a:t>
            </a:r>
            <a:r>
              <a:rPr kumimoji="0" lang="en-US" altLang="en-US" sz="900" b="1" i="0" u="none" strike="noStrike" kern="1200" cap="none" spc="0" normalizeH="0" baseline="0" noProof="0" dirty="0" smtClean="0">
                <a:ln>
                  <a:noFill/>
                </a:ln>
                <a:solidFill>
                  <a:srgbClr val="000000"/>
                </a:solidFill>
                <a:effectLst/>
                <a:uLnTx/>
                <a:uFillTx/>
                <a:latin typeface="Arial" pitchFamily="34" charset="0"/>
                <a:ea typeface="+mn-ea"/>
                <a:cs typeface="+mn-cs"/>
              </a:rPr>
              <a:t>Corrosion, PCOE</a:t>
            </a: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	DODI </a:t>
            </a:r>
            <a:r>
              <a:rPr kumimoji="0" lang="en-US" altLang="en-US" sz="900" b="1" i="0" u="none" strike="noStrike" kern="1200" cap="none" spc="0" normalizeH="0" baseline="0" noProof="0" dirty="0" smtClean="0">
                <a:ln>
                  <a:noFill/>
                </a:ln>
                <a:solidFill>
                  <a:srgbClr val="000000"/>
                </a:solidFill>
                <a:effectLst/>
                <a:uLnTx/>
                <a:uFillTx/>
                <a:latin typeface="Arial" pitchFamily="34" charset="0"/>
                <a:ea typeface="+mn-ea"/>
                <a:cs typeface="+mn-cs"/>
              </a:rPr>
              <a:t>5000.67</a:t>
            </a:r>
          </a:p>
          <a:p>
            <a:pPr marL="0" marR="0" lvl="0" indent="0" algn="l" defTabSz="1943100" rtl="0" eaLnBrk="0" fontAlgn="base" latinLnBrk="0" hangingPunct="0">
              <a:lnSpc>
                <a:spcPct val="60000"/>
              </a:lnSpc>
              <a:spcBef>
                <a:spcPct val="50000"/>
              </a:spcBef>
              <a:spcAft>
                <a:spcPct val="0"/>
              </a:spcAft>
              <a:buClrTx/>
              <a:buSzTx/>
              <a:buFontTx/>
              <a:buNone/>
              <a:tabLst>
                <a:tab pos="457200" algn="l"/>
                <a:tab pos="2628900" algn="l"/>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		NAVSEAINST </a:t>
            </a:r>
            <a:r>
              <a:rPr kumimoji="0" lang="en-US" altLang="en-US" sz="900" b="1" i="0" u="none" strike="noStrike" kern="1200" cap="none" spc="0" normalizeH="0" baseline="0" noProof="0" dirty="0" smtClean="0">
                <a:ln>
                  <a:noFill/>
                </a:ln>
                <a:solidFill>
                  <a:srgbClr val="000000"/>
                </a:solidFill>
                <a:effectLst/>
                <a:uLnTx/>
                <a:uFillTx/>
                <a:latin typeface="Arial" pitchFamily="34" charset="0"/>
                <a:ea typeface="+mn-ea"/>
                <a:cs typeface="+mn-cs"/>
              </a:rPr>
              <a:t>9630	</a:t>
            </a:r>
            <a:endPar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1943100" rtl="0" eaLnBrk="0" fontAlgn="base" latinLnBrk="0" hangingPunct="0">
              <a:lnSpc>
                <a:spcPct val="60000"/>
              </a:lnSpc>
              <a:spcBef>
                <a:spcPct val="50000"/>
              </a:spcBef>
              <a:spcAft>
                <a:spcPct val="0"/>
              </a:spcAft>
              <a:buClrTx/>
              <a:buSzTx/>
              <a:buFontTx/>
              <a:buNone/>
              <a:tabLst>
                <a:tab pos="457200" algn="l"/>
                <a:tab pos="2628900" algn="l"/>
              </a:tabLst>
              <a:defRPr/>
            </a:pPr>
            <a:r>
              <a:rPr kumimoji="0" lang="en-US" altLang="en-US" sz="900" b="1" i="0" u="none" strike="noStrike" kern="1200" cap="none" spc="0" normalizeH="0" baseline="0" noProof="0" dirty="0" smtClean="0">
                <a:ln>
                  <a:noFill/>
                </a:ln>
                <a:solidFill>
                  <a:srgbClr val="000000"/>
                </a:solidFill>
                <a:effectLst/>
                <a:uLnTx/>
                <a:uFillTx/>
                <a:latin typeface="Arial" pitchFamily="34" charset="0"/>
                <a:ea typeface="+mn-ea"/>
                <a:cs typeface="+mn-cs"/>
              </a:rPr>
              <a:t>RSH</a:t>
            </a: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	Research &amp; Development	</a:t>
            </a:r>
            <a:r>
              <a:rPr kumimoji="0" lang="en-US" altLang="en-US" sz="900" b="1" i="0" u="none" strike="noStrike" kern="1200" cap="none" spc="0" normalizeH="0" baseline="0" noProof="0" dirty="0" smtClean="0">
                <a:ln>
                  <a:noFill/>
                </a:ln>
                <a:solidFill>
                  <a:srgbClr val="000000"/>
                </a:solidFill>
                <a:effectLst/>
                <a:uLnTx/>
                <a:uFillTx/>
                <a:latin typeface="Arial" pitchFamily="34" charset="0"/>
                <a:ea typeface="+mn-ea"/>
                <a:cs typeface="+mn-cs"/>
              </a:rPr>
              <a:t>Reports, Studies</a:t>
            </a:r>
            <a:endPar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1943100" rtl="0" eaLnBrk="0" fontAlgn="base" latinLnBrk="0" hangingPunct="0">
              <a:lnSpc>
                <a:spcPct val="60000"/>
              </a:lnSpc>
              <a:spcBef>
                <a:spcPct val="50000"/>
              </a:spcBef>
              <a:spcAft>
                <a:spcPct val="0"/>
              </a:spcAft>
              <a:buClrTx/>
              <a:buSzTx/>
              <a:buFontTx/>
              <a:buNone/>
              <a:tabLst>
                <a:tab pos="457200" algn="l"/>
                <a:tab pos="2628900" algn="l"/>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mn-cs"/>
              </a:rPr>
              <a:t>UNDS	Regulations, Underwater hull	TBD</a:t>
            </a:r>
          </a:p>
        </p:txBody>
      </p:sp>
      <p:sp>
        <p:nvSpPr>
          <p:cNvPr id="3076" name="TextBox 391"/>
          <p:cNvSpPr txBox="1">
            <a:spLocks noChangeArrowheads="1"/>
          </p:cNvSpPr>
          <p:nvPr/>
        </p:nvSpPr>
        <p:spPr bwMode="auto">
          <a:xfrm>
            <a:off x="4386263" y="1366838"/>
            <a:ext cx="1243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NAVAIR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Aircraft Engines</a:t>
            </a:r>
          </a:p>
        </p:txBody>
      </p:sp>
      <p:sp>
        <p:nvSpPr>
          <p:cNvPr id="3211" name="Oval 382"/>
          <p:cNvSpPr>
            <a:spLocks noChangeArrowheads="1"/>
          </p:cNvSpPr>
          <p:nvPr/>
        </p:nvSpPr>
        <p:spPr bwMode="auto">
          <a:xfrm>
            <a:off x="4005163" y="2179847"/>
            <a:ext cx="1143000" cy="609600"/>
          </a:xfrm>
          <a:prstGeom prst="ellipse">
            <a:avLst/>
          </a:prstGeom>
          <a:solidFill>
            <a:srgbClr val="3366FF"/>
          </a:solidFill>
          <a:ln w="12699" algn="ctr">
            <a:solidFill>
              <a:schemeClr val="tx1"/>
            </a:solidFill>
            <a:round/>
            <a:headEnd/>
            <a:tailEnd/>
          </a:ln>
        </p:spPr>
        <p:txBody>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grpSp>
        <p:nvGrpSpPr>
          <p:cNvPr id="3078" name="Group 148"/>
          <p:cNvGrpSpPr>
            <a:grpSpLocks/>
          </p:cNvGrpSpPr>
          <p:nvPr/>
        </p:nvGrpSpPr>
        <p:grpSpPr bwMode="auto">
          <a:xfrm>
            <a:off x="6881813" y="1066800"/>
            <a:ext cx="1143000" cy="609600"/>
            <a:chOff x="7010400" y="1066800"/>
            <a:chExt cx="1143000" cy="609600"/>
          </a:xfrm>
        </p:grpSpPr>
        <p:sp>
          <p:nvSpPr>
            <p:cNvPr id="3209" name="Oval 384"/>
            <p:cNvSpPr>
              <a:spLocks noChangeArrowheads="1"/>
            </p:cNvSpPr>
            <p:nvPr/>
          </p:nvSpPr>
          <p:spPr bwMode="auto">
            <a:xfrm>
              <a:off x="7010400" y="1066800"/>
              <a:ext cx="1143000" cy="609600"/>
            </a:xfrm>
            <a:prstGeom prst="ellipse">
              <a:avLst/>
            </a:prstGeom>
            <a:solidFill>
              <a:srgbClr val="FFFF00"/>
            </a:solidFill>
            <a:ln w="12699" algn="ctr">
              <a:solidFill>
                <a:schemeClr val="tx1"/>
              </a:solidFill>
              <a:round/>
              <a:headEnd/>
              <a:tailEnd/>
            </a:ln>
          </p:spPr>
          <p:txBody>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210" name="TextBox 392"/>
            <p:cNvSpPr txBox="1">
              <a:spLocks noChangeArrowheads="1"/>
            </p:cNvSpPr>
            <p:nvPr/>
          </p:nvSpPr>
          <p:spPr bwMode="auto">
            <a:xfrm>
              <a:off x="7010400" y="1219200"/>
              <a:ext cx="1143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SEA </a:t>
              </a:r>
              <a:r>
                <a:rPr kumimoji="0" lang="en-US" altLang="en-US" sz="10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08R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SEA 08T</a:t>
              </a:r>
              <a:endParaRPr kumimoji="0" lang="en-US" alt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grpSp>
      <p:grpSp>
        <p:nvGrpSpPr>
          <p:cNvPr id="3079" name="Group 151"/>
          <p:cNvGrpSpPr>
            <a:grpSpLocks/>
          </p:cNvGrpSpPr>
          <p:nvPr/>
        </p:nvGrpSpPr>
        <p:grpSpPr bwMode="auto">
          <a:xfrm>
            <a:off x="7848600" y="1600200"/>
            <a:ext cx="1362075" cy="609600"/>
            <a:chOff x="7848600" y="1600200"/>
            <a:chExt cx="1362075" cy="609600"/>
          </a:xfrm>
        </p:grpSpPr>
        <p:sp>
          <p:nvSpPr>
            <p:cNvPr id="3207" name="Oval 385"/>
            <p:cNvSpPr>
              <a:spLocks noChangeArrowheads="1"/>
            </p:cNvSpPr>
            <p:nvPr/>
          </p:nvSpPr>
          <p:spPr bwMode="auto">
            <a:xfrm>
              <a:off x="7848600" y="1600200"/>
              <a:ext cx="1295400" cy="609600"/>
            </a:xfrm>
            <a:prstGeom prst="ellipse">
              <a:avLst/>
            </a:prstGeom>
            <a:solidFill>
              <a:srgbClr val="FFFF00"/>
            </a:solidFill>
            <a:ln w="12699" algn="ctr">
              <a:solidFill>
                <a:schemeClr val="tx1"/>
              </a:solidFill>
              <a:round/>
              <a:headEnd/>
              <a:tailEnd/>
            </a:ln>
          </p:spPr>
          <p:txBody>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208" name="TextBox 393"/>
            <p:cNvSpPr txBox="1">
              <a:spLocks noChangeArrowheads="1"/>
            </p:cNvSpPr>
            <p:nvPr/>
          </p:nvSpPr>
          <p:spPr bwMode="auto">
            <a:xfrm>
              <a:off x="7915275" y="1676400"/>
              <a:ext cx="1295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TWH: Underwater Hull Husbandry</a:t>
              </a:r>
            </a:p>
          </p:txBody>
        </p:sp>
      </p:grpSp>
      <p:grpSp>
        <p:nvGrpSpPr>
          <p:cNvPr id="3080" name="Group 154"/>
          <p:cNvGrpSpPr>
            <a:grpSpLocks/>
          </p:cNvGrpSpPr>
          <p:nvPr/>
        </p:nvGrpSpPr>
        <p:grpSpPr bwMode="auto">
          <a:xfrm>
            <a:off x="7872413" y="2428875"/>
            <a:ext cx="1190625" cy="609600"/>
            <a:chOff x="7953375" y="2428875"/>
            <a:chExt cx="1190625" cy="609600"/>
          </a:xfrm>
        </p:grpSpPr>
        <p:sp>
          <p:nvSpPr>
            <p:cNvPr id="3205" name="Oval 386"/>
            <p:cNvSpPr>
              <a:spLocks noChangeArrowheads="1"/>
            </p:cNvSpPr>
            <p:nvPr/>
          </p:nvSpPr>
          <p:spPr bwMode="auto">
            <a:xfrm>
              <a:off x="7953375" y="2428875"/>
              <a:ext cx="1143000" cy="609600"/>
            </a:xfrm>
            <a:prstGeom prst="ellipse">
              <a:avLst/>
            </a:prstGeom>
            <a:solidFill>
              <a:srgbClr val="FFFF00"/>
            </a:solidFill>
            <a:ln w="12699" algn="ctr">
              <a:solidFill>
                <a:schemeClr val="tx1"/>
              </a:solidFill>
              <a:round/>
              <a:headEnd/>
              <a:tailEnd/>
            </a:ln>
          </p:spPr>
          <p:txBody>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206" name="TextBox 394"/>
            <p:cNvSpPr txBox="1">
              <a:spLocks noChangeArrowheads="1"/>
            </p:cNvSpPr>
            <p:nvPr/>
          </p:nvSpPr>
          <p:spPr bwMode="auto">
            <a:xfrm>
              <a:off x="8001000" y="2514600"/>
              <a:ext cx="11430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SDMs: Surface, Submarine, Carrier</a:t>
              </a:r>
            </a:p>
          </p:txBody>
        </p:sp>
      </p:grpSp>
      <p:sp>
        <p:nvSpPr>
          <p:cNvPr id="3081" name="Rectangle 12"/>
          <p:cNvSpPr>
            <a:spLocks noChangeArrowheads="1"/>
          </p:cNvSpPr>
          <p:nvPr/>
        </p:nvSpPr>
        <p:spPr bwMode="auto">
          <a:xfrm>
            <a:off x="0" y="0"/>
            <a:ext cx="914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itchFamily="34" charset="0"/>
                <a:ea typeface="+mn-ea"/>
                <a:cs typeface="+mn-cs"/>
              </a:rPr>
              <a:t>Technical Authority Pyramid - Coatings &amp;  Corrosion Control</a:t>
            </a:r>
          </a:p>
        </p:txBody>
      </p:sp>
      <p:sp>
        <p:nvSpPr>
          <p:cNvPr id="3082" name="Rectangle 13"/>
          <p:cNvSpPr>
            <a:spLocks noChangeArrowheads="1"/>
          </p:cNvSpPr>
          <p:nvPr/>
        </p:nvSpPr>
        <p:spPr bwMode="auto">
          <a:xfrm>
            <a:off x="3640041" y="295116"/>
            <a:ext cx="15088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itchFamily="34" charset="0"/>
                <a:ea typeface="+mn-ea"/>
                <a:cs typeface="+mn-cs"/>
              </a:rPr>
              <a:t>Draft: </a:t>
            </a:r>
            <a:r>
              <a:rPr kumimoji="0" lang="en-US" altLang="en-US" sz="1600" b="1" i="0" u="none" strike="noStrike" kern="1200" cap="none" spc="0" normalizeH="0" baseline="0" noProof="0" dirty="0" smtClean="0">
                <a:ln>
                  <a:noFill/>
                </a:ln>
                <a:solidFill>
                  <a:srgbClr val="000000"/>
                </a:solidFill>
                <a:effectLst/>
                <a:uLnTx/>
                <a:uFillTx/>
                <a:latin typeface="Arial" pitchFamily="34" charset="0"/>
                <a:ea typeface="+mn-ea"/>
                <a:cs typeface="+mn-cs"/>
              </a:rPr>
              <a:t>Aug 2022</a:t>
            </a:r>
            <a:endParaRPr kumimoji="0" lang="en-US" altLang="en-US" sz="16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grpSp>
        <p:nvGrpSpPr>
          <p:cNvPr id="3084" name="Group 11"/>
          <p:cNvGrpSpPr>
            <a:grpSpLocks/>
          </p:cNvGrpSpPr>
          <p:nvPr/>
        </p:nvGrpSpPr>
        <p:grpSpPr bwMode="auto">
          <a:xfrm rot="-221262">
            <a:off x="5498127" y="1671734"/>
            <a:ext cx="457200" cy="390525"/>
            <a:chOff x="3408" y="2304"/>
            <a:chExt cx="576" cy="336"/>
          </a:xfrm>
        </p:grpSpPr>
        <p:sp>
          <p:nvSpPr>
            <p:cNvPr id="3201" name="Line 12"/>
            <p:cNvSpPr>
              <a:spLocks noChangeShapeType="1"/>
            </p:cNvSpPr>
            <p:nvPr/>
          </p:nvSpPr>
          <p:spPr bwMode="auto">
            <a:xfrm flipH="1" flipV="1">
              <a:off x="3412" y="2395"/>
              <a:ext cx="480" cy="239"/>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202" name="Line 13"/>
            <p:cNvSpPr>
              <a:spLocks noChangeShapeType="1"/>
            </p:cNvSpPr>
            <p:nvPr/>
          </p:nvSpPr>
          <p:spPr bwMode="auto">
            <a:xfrm>
              <a:off x="3504" y="2302"/>
              <a:ext cx="480" cy="239"/>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grpSp>
      <p:grpSp>
        <p:nvGrpSpPr>
          <p:cNvPr id="3085" name="Group 11"/>
          <p:cNvGrpSpPr>
            <a:grpSpLocks/>
          </p:cNvGrpSpPr>
          <p:nvPr/>
        </p:nvGrpSpPr>
        <p:grpSpPr bwMode="auto">
          <a:xfrm rot="-4019200">
            <a:off x="6488113" y="1600200"/>
            <a:ext cx="457200" cy="390525"/>
            <a:chOff x="3408" y="2304"/>
            <a:chExt cx="576" cy="336"/>
          </a:xfrm>
        </p:grpSpPr>
        <p:sp>
          <p:nvSpPr>
            <p:cNvPr id="3199" name="Line 12"/>
            <p:cNvSpPr>
              <a:spLocks noChangeShapeType="1"/>
            </p:cNvSpPr>
            <p:nvPr/>
          </p:nvSpPr>
          <p:spPr bwMode="auto">
            <a:xfrm flipH="1" flipV="1">
              <a:off x="3412" y="2395"/>
              <a:ext cx="480" cy="239"/>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200" name="Line 13"/>
            <p:cNvSpPr>
              <a:spLocks noChangeShapeType="1"/>
            </p:cNvSpPr>
            <p:nvPr/>
          </p:nvSpPr>
          <p:spPr bwMode="auto">
            <a:xfrm>
              <a:off x="3504" y="2302"/>
              <a:ext cx="480" cy="239"/>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grpSp>
      <p:sp>
        <p:nvSpPr>
          <p:cNvPr id="3086" name="Isosceles Triangle 2"/>
          <p:cNvSpPr>
            <a:spLocks noChangeArrowheads="1"/>
          </p:cNvSpPr>
          <p:nvPr/>
        </p:nvSpPr>
        <p:spPr bwMode="auto">
          <a:xfrm>
            <a:off x="3297238" y="1779588"/>
            <a:ext cx="5715000" cy="4572000"/>
          </a:xfrm>
          <a:prstGeom prst="triangle">
            <a:avLst>
              <a:gd name="adj" fmla="val 50000"/>
            </a:avLst>
          </a:prstGeom>
          <a:solidFill>
            <a:srgbClr val="FFFFFF"/>
          </a:solidFill>
          <a:ln w="25400" algn="ctr">
            <a:solidFill>
              <a:schemeClr val="bg1"/>
            </a:solidFill>
            <a:round/>
            <a:headEnd/>
            <a:tailEnd/>
          </a:ln>
        </p:spPr>
        <p:txBody>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cxnSp>
        <p:nvCxnSpPr>
          <p:cNvPr id="3087" name="Straight Connector 129"/>
          <p:cNvCxnSpPr>
            <a:cxnSpLocks noChangeShapeType="1"/>
          </p:cNvCxnSpPr>
          <p:nvPr/>
        </p:nvCxnSpPr>
        <p:spPr bwMode="auto">
          <a:xfrm>
            <a:off x="4005163" y="5913438"/>
            <a:ext cx="0" cy="434975"/>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3088" name="Straight Connector 130"/>
          <p:cNvCxnSpPr>
            <a:cxnSpLocks noChangeShapeType="1"/>
          </p:cNvCxnSpPr>
          <p:nvPr/>
        </p:nvCxnSpPr>
        <p:spPr bwMode="auto">
          <a:xfrm>
            <a:off x="4610894" y="5913438"/>
            <a:ext cx="0" cy="434975"/>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3089" name="Straight Connector 131"/>
          <p:cNvCxnSpPr>
            <a:cxnSpLocks noChangeShapeType="1"/>
          </p:cNvCxnSpPr>
          <p:nvPr/>
        </p:nvCxnSpPr>
        <p:spPr bwMode="auto">
          <a:xfrm>
            <a:off x="5268913" y="5916613"/>
            <a:ext cx="0" cy="434975"/>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3090" name="Straight Connector 132"/>
          <p:cNvCxnSpPr>
            <a:cxnSpLocks noChangeShapeType="1"/>
          </p:cNvCxnSpPr>
          <p:nvPr/>
        </p:nvCxnSpPr>
        <p:spPr bwMode="auto">
          <a:xfrm>
            <a:off x="6349106" y="5907370"/>
            <a:ext cx="0" cy="434975"/>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3091" name="Straight Connector 133"/>
          <p:cNvCxnSpPr>
            <a:cxnSpLocks noChangeShapeType="1"/>
          </p:cNvCxnSpPr>
          <p:nvPr/>
        </p:nvCxnSpPr>
        <p:spPr bwMode="auto">
          <a:xfrm>
            <a:off x="6738039" y="5888358"/>
            <a:ext cx="0" cy="465460"/>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3092" name="Straight Connector 134"/>
          <p:cNvCxnSpPr>
            <a:cxnSpLocks noChangeShapeType="1"/>
          </p:cNvCxnSpPr>
          <p:nvPr/>
        </p:nvCxnSpPr>
        <p:spPr bwMode="auto">
          <a:xfrm>
            <a:off x="7272541" y="5911153"/>
            <a:ext cx="0" cy="434975"/>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3093" name="Straight Connector 135"/>
          <p:cNvCxnSpPr>
            <a:cxnSpLocks noChangeShapeType="1"/>
          </p:cNvCxnSpPr>
          <p:nvPr/>
        </p:nvCxnSpPr>
        <p:spPr bwMode="auto">
          <a:xfrm>
            <a:off x="7816850" y="5916613"/>
            <a:ext cx="0" cy="434975"/>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3094" name="Straight Connector 136"/>
          <p:cNvCxnSpPr>
            <a:cxnSpLocks noChangeShapeType="1"/>
          </p:cNvCxnSpPr>
          <p:nvPr/>
        </p:nvCxnSpPr>
        <p:spPr bwMode="auto">
          <a:xfrm>
            <a:off x="8412163" y="5903913"/>
            <a:ext cx="0" cy="434975"/>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grpSp>
        <p:nvGrpSpPr>
          <p:cNvPr id="3095" name="Group 3"/>
          <p:cNvGrpSpPr>
            <a:grpSpLocks/>
          </p:cNvGrpSpPr>
          <p:nvPr/>
        </p:nvGrpSpPr>
        <p:grpSpPr bwMode="auto">
          <a:xfrm>
            <a:off x="3319463" y="6388100"/>
            <a:ext cx="5291137" cy="254000"/>
            <a:chOff x="3319461" y="6483350"/>
            <a:chExt cx="5648325" cy="254000"/>
          </a:xfrm>
        </p:grpSpPr>
        <p:sp>
          <p:nvSpPr>
            <p:cNvPr id="3195" name="Rectangle 360"/>
            <p:cNvSpPr>
              <a:spLocks noChangeArrowheads="1"/>
            </p:cNvSpPr>
            <p:nvPr/>
          </p:nvSpPr>
          <p:spPr bwMode="auto">
            <a:xfrm>
              <a:off x="3319461" y="6483350"/>
              <a:ext cx="5648325" cy="254000"/>
            </a:xfrm>
            <a:prstGeom prst="rect">
              <a:avLst/>
            </a:prstGeom>
            <a:solidFill>
              <a:srgbClr val="FFFFFF"/>
            </a:solidFill>
            <a:ln w="9525" cap="rnd">
              <a:solidFill>
                <a:srgbClr val="000000"/>
              </a:solidFill>
              <a:miter lim="800000"/>
              <a:headEnd/>
              <a:tailEnd/>
            </a:ln>
          </p:spPr>
          <p:txBody>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196" name="Rectangle 362"/>
            <p:cNvSpPr>
              <a:spLocks noChangeArrowheads="1"/>
            </p:cNvSpPr>
            <p:nvPr/>
          </p:nvSpPr>
          <p:spPr bwMode="auto">
            <a:xfrm>
              <a:off x="3870325" y="6543675"/>
              <a:ext cx="129522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mn-ea"/>
                  <a:cs typeface="+mn-cs"/>
                </a:rPr>
                <a:t>Navy Employee          </a:t>
              </a:r>
              <a:endParaRPr kumimoji="0" lang="en-US" alt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197" name="Rectangle 363"/>
            <p:cNvSpPr>
              <a:spLocks noChangeArrowheads="1"/>
            </p:cNvSpPr>
            <p:nvPr/>
          </p:nvSpPr>
          <p:spPr bwMode="auto">
            <a:xfrm>
              <a:off x="5127625" y="6543675"/>
              <a:ext cx="245099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0070C0"/>
                  </a:solidFill>
                  <a:effectLst/>
                  <a:uLnTx/>
                  <a:uFillTx/>
                  <a:latin typeface="Arial" pitchFamily="34" charset="0"/>
                  <a:ea typeface="+mn-ea"/>
                  <a:cs typeface="+mn-cs"/>
                </a:rPr>
                <a:t>Navy Developmental Employee               </a:t>
              </a:r>
              <a:endParaRPr kumimoji="0" lang="en-US" altLang="en-US" sz="1200" b="1" i="0" u="none" strike="noStrike" kern="1200" cap="none" spc="0" normalizeH="0" baseline="0" noProof="0" dirty="0">
                <a:ln>
                  <a:noFill/>
                </a:ln>
                <a:solidFill>
                  <a:srgbClr val="0070C0"/>
                </a:solidFill>
                <a:effectLst/>
                <a:uLnTx/>
                <a:uFillTx/>
                <a:latin typeface="Arial" pitchFamily="34" charset="0"/>
                <a:ea typeface="+mn-ea"/>
                <a:cs typeface="+mn-cs"/>
              </a:endParaRPr>
            </a:p>
          </p:txBody>
        </p:sp>
        <p:sp>
          <p:nvSpPr>
            <p:cNvPr id="3198" name="Rectangle 364"/>
            <p:cNvSpPr>
              <a:spLocks noChangeArrowheads="1"/>
            </p:cNvSpPr>
            <p:nvPr/>
          </p:nvSpPr>
          <p:spPr bwMode="auto">
            <a:xfrm>
              <a:off x="7450138" y="6543675"/>
              <a:ext cx="65562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CC6600"/>
                  </a:solidFill>
                  <a:effectLst/>
                  <a:uLnTx/>
                  <a:uFillTx/>
                  <a:latin typeface="Arial" pitchFamily="34" charset="0"/>
                  <a:ea typeface="+mn-ea"/>
                  <a:cs typeface="+mn-cs"/>
                </a:rPr>
                <a:t>Contractor</a:t>
              </a:r>
              <a:endParaRPr kumimoji="0" lang="en-US" altLang="en-US" sz="1200" b="1" i="0" u="none" strike="noStrike" kern="1200" cap="none" spc="0" normalizeH="0" baseline="0" noProof="0" dirty="0">
                <a:ln>
                  <a:noFill/>
                </a:ln>
                <a:solidFill>
                  <a:srgbClr val="CC6600"/>
                </a:solidFill>
                <a:effectLst/>
                <a:uLnTx/>
                <a:uFillTx/>
                <a:latin typeface="Arial" pitchFamily="34" charset="0"/>
                <a:ea typeface="+mn-ea"/>
                <a:cs typeface="+mn-cs"/>
              </a:endParaRPr>
            </a:p>
          </p:txBody>
        </p:sp>
      </p:grpSp>
      <p:cxnSp>
        <p:nvCxnSpPr>
          <p:cNvPr id="3096" name="Straight Connector 4"/>
          <p:cNvCxnSpPr>
            <a:cxnSpLocks noChangeShapeType="1"/>
          </p:cNvCxnSpPr>
          <p:nvPr/>
        </p:nvCxnSpPr>
        <p:spPr bwMode="auto">
          <a:xfrm>
            <a:off x="5707063" y="2522538"/>
            <a:ext cx="912812" cy="0"/>
          </a:xfrm>
          <a:prstGeom prst="line">
            <a:avLst/>
          </a:prstGeom>
          <a:noFill/>
          <a:ln w="25400" algn="ctr">
            <a:solidFill>
              <a:schemeClr val="bg1"/>
            </a:solidFill>
            <a:round/>
            <a:headEnd/>
            <a:tailEnd/>
          </a:ln>
          <a:extLst>
            <a:ext uri="{909E8E84-426E-40DD-AFC4-6F175D3DCCD1}">
              <a14:hiddenFill xmlns:a14="http://schemas.microsoft.com/office/drawing/2010/main">
                <a:noFill/>
              </a14:hiddenFill>
            </a:ext>
          </a:extLst>
        </p:spPr>
      </p:cxnSp>
      <p:cxnSp>
        <p:nvCxnSpPr>
          <p:cNvPr id="3097" name="Straight Connector 7"/>
          <p:cNvCxnSpPr>
            <a:cxnSpLocks noChangeShapeType="1"/>
          </p:cNvCxnSpPr>
          <p:nvPr/>
        </p:nvCxnSpPr>
        <p:spPr bwMode="auto">
          <a:xfrm>
            <a:off x="5127625" y="3436938"/>
            <a:ext cx="2055813" cy="0"/>
          </a:xfrm>
          <a:prstGeom prst="line">
            <a:avLst/>
          </a:prstGeom>
          <a:noFill/>
          <a:ln w="25400" algn="ctr">
            <a:solidFill>
              <a:schemeClr val="bg1"/>
            </a:solidFill>
            <a:round/>
            <a:headEnd/>
            <a:tailEnd/>
          </a:ln>
          <a:extLst>
            <a:ext uri="{909E8E84-426E-40DD-AFC4-6F175D3DCCD1}">
              <a14:hiddenFill xmlns:a14="http://schemas.microsoft.com/office/drawing/2010/main">
                <a:noFill/>
              </a14:hiddenFill>
            </a:ext>
          </a:extLst>
        </p:spPr>
      </p:cxnSp>
      <p:cxnSp>
        <p:nvCxnSpPr>
          <p:cNvPr id="3098" name="Straight Connector 14"/>
          <p:cNvCxnSpPr>
            <a:cxnSpLocks noChangeShapeType="1"/>
          </p:cNvCxnSpPr>
          <p:nvPr/>
        </p:nvCxnSpPr>
        <p:spPr bwMode="auto">
          <a:xfrm flipV="1">
            <a:off x="4160838" y="4970463"/>
            <a:ext cx="3992562" cy="11112"/>
          </a:xfrm>
          <a:prstGeom prst="line">
            <a:avLst/>
          </a:prstGeom>
          <a:noFill/>
          <a:ln w="25400" algn="ctr">
            <a:solidFill>
              <a:schemeClr val="bg1"/>
            </a:solidFill>
            <a:round/>
            <a:headEnd/>
            <a:tailEnd/>
          </a:ln>
          <a:extLst>
            <a:ext uri="{909E8E84-426E-40DD-AFC4-6F175D3DCCD1}">
              <a14:hiddenFill xmlns:a14="http://schemas.microsoft.com/office/drawing/2010/main">
                <a:noFill/>
              </a14:hiddenFill>
            </a:ext>
          </a:extLst>
        </p:spPr>
      </p:cxnSp>
      <p:sp>
        <p:nvSpPr>
          <p:cNvPr id="3099" name="TextBox 32"/>
          <p:cNvSpPr txBox="1">
            <a:spLocks noChangeArrowheads="1"/>
          </p:cNvSpPr>
          <p:nvPr/>
        </p:nvSpPr>
        <p:spPr bwMode="auto">
          <a:xfrm>
            <a:off x="5707063" y="2141538"/>
            <a:ext cx="942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mn-ea"/>
                <a:cs typeface="+mn-cs"/>
              </a:rPr>
              <a:t>Ingle</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mn-ea"/>
                <a:cs typeface="+mn-cs"/>
              </a:rPr>
              <a:t>all</a:t>
            </a:r>
          </a:p>
        </p:txBody>
      </p:sp>
      <p:sp>
        <p:nvSpPr>
          <p:cNvPr id="3100" name="TextBox 33"/>
          <p:cNvSpPr txBox="1">
            <a:spLocks noChangeArrowheads="1"/>
          </p:cNvSpPr>
          <p:nvPr/>
        </p:nvSpPr>
        <p:spPr bwMode="auto">
          <a:xfrm>
            <a:off x="6086336" y="2568937"/>
            <a:ext cx="6572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Castle</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(EM)</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All, COR</a:t>
            </a:r>
          </a:p>
        </p:txBody>
      </p:sp>
      <p:sp>
        <p:nvSpPr>
          <p:cNvPr id="6175" name="TextBox 36"/>
          <p:cNvSpPr txBox="1">
            <a:spLocks noChangeArrowheads="1"/>
          </p:cNvSpPr>
          <p:nvPr/>
        </p:nvSpPr>
        <p:spPr bwMode="auto">
          <a:xfrm>
            <a:off x="6227763" y="3025775"/>
            <a:ext cx="9525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defRPr sz="1200" b="1">
                <a:solidFill>
                  <a:srgbClr val="000000"/>
                </a:solidFill>
                <a:latin typeface="Arial" pitchFamily="34" charset="0"/>
              </a:defRPr>
            </a:lvl1pPr>
            <a:lvl2pPr marL="742950" indent="-285750">
              <a:defRPr sz="1200" b="1">
                <a:solidFill>
                  <a:srgbClr val="000000"/>
                </a:solidFill>
                <a:latin typeface="Arial" pitchFamily="34" charset="0"/>
              </a:defRPr>
            </a:lvl2pPr>
            <a:lvl3pPr marL="1143000" indent="-228600">
              <a:defRPr sz="1200" b="1">
                <a:solidFill>
                  <a:srgbClr val="000000"/>
                </a:solidFill>
                <a:latin typeface="Arial" pitchFamily="34" charset="0"/>
              </a:defRPr>
            </a:lvl3pPr>
            <a:lvl4pPr marL="1600200" indent="-228600">
              <a:defRPr sz="1200" b="1">
                <a:solidFill>
                  <a:srgbClr val="000000"/>
                </a:solidFill>
                <a:latin typeface="Arial" pitchFamily="34" charset="0"/>
              </a:defRPr>
            </a:lvl4pPr>
            <a:lvl5pPr marL="2057400" indent="-228600">
              <a:defRPr sz="1200" b="1">
                <a:solidFill>
                  <a:srgbClr val="000000"/>
                </a:solidFill>
                <a:latin typeface="Arial" pitchFamily="34" charset="0"/>
              </a:defRPr>
            </a:lvl5pPr>
            <a:lvl6pPr marL="2514600" indent="-228600" eaLnBrk="0" fontAlgn="base" hangingPunct="0">
              <a:spcBef>
                <a:spcPct val="0"/>
              </a:spcBef>
              <a:spcAft>
                <a:spcPct val="0"/>
              </a:spcAft>
              <a:defRPr sz="1200" b="1">
                <a:solidFill>
                  <a:srgbClr val="000000"/>
                </a:solidFill>
                <a:latin typeface="Arial" pitchFamily="34" charset="0"/>
              </a:defRPr>
            </a:lvl6pPr>
            <a:lvl7pPr marL="2971800" indent="-228600" eaLnBrk="0" fontAlgn="base" hangingPunct="0">
              <a:spcBef>
                <a:spcPct val="0"/>
              </a:spcBef>
              <a:spcAft>
                <a:spcPct val="0"/>
              </a:spcAft>
              <a:defRPr sz="1200" b="1">
                <a:solidFill>
                  <a:srgbClr val="000000"/>
                </a:solidFill>
                <a:latin typeface="Arial" pitchFamily="34" charset="0"/>
              </a:defRPr>
            </a:lvl7pPr>
            <a:lvl8pPr marL="3429000" indent="-228600" eaLnBrk="0" fontAlgn="base" hangingPunct="0">
              <a:spcBef>
                <a:spcPct val="0"/>
              </a:spcBef>
              <a:spcAft>
                <a:spcPct val="0"/>
              </a:spcAft>
              <a:defRPr sz="1200" b="1">
                <a:solidFill>
                  <a:srgbClr val="000000"/>
                </a:solidFill>
                <a:latin typeface="Arial" pitchFamily="34" charset="0"/>
              </a:defRPr>
            </a:lvl8pPr>
            <a:lvl9pPr marL="3886200" indent="-228600" eaLnBrk="0" fontAlgn="base" hangingPunct="0">
              <a:spcBef>
                <a:spcPct val="0"/>
              </a:spcBef>
              <a:spcAft>
                <a:spcPct val="0"/>
              </a:spcAft>
              <a:defRPr sz="1200" b="1">
                <a:solidFill>
                  <a:srgbClr val="000000"/>
                </a:solidFill>
                <a:latin typeface="Arial"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rPr>
              <a:t>Lemieux</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rPr>
              <a:t>(EA)</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rPr>
              <a:t>All, </a:t>
            </a: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RSH</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102" name="TextBox 37"/>
          <p:cNvSpPr txBox="1">
            <a:spLocks noChangeArrowheads="1"/>
          </p:cNvSpPr>
          <p:nvPr/>
        </p:nvSpPr>
        <p:spPr bwMode="auto">
          <a:xfrm>
            <a:off x="5554663" y="2560638"/>
            <a:ext cx="63817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Vacant</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(EM)</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NSK, All</a:t>
            </a:r>
          </a:p>
        </p:txBody>
      </p:sp>
      <p:sp>
        <p:nvSpPr>
          <p:cNvPr id="3103" name="TextBox 41"/>
          <p:cNvSpPr txBox="1">
            <a:spLocks noChangeArrowheads="1"/>
          </p:cNvSpPr>
          <p:nvPr/>
        </p:nvSpPr>
        <p:spPr bwMode="auto">
          <a:xfrm>
            <a:off x="5972969" y="3455990"/>
            <a:ext cx="9366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Wegand</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(EM)</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RSH, NSK</a:t>
            </a:r>
          </a:p>
        </p:txBody>
      </p:sp>
      <p:sp>
        <p:nvSpPr>
          <p:cNvPr id="3104" name="TextBox 42"/>
          <p:cNvSpPr txBox="1">
            <a:spLocks noChangeArrowheads="1"/>
          </p:cNvSpPr>
          <p:nvPr/>
        </p:nvSpPr>
        <p:spPr bwMode="auto">
          <a:xfrm>
            <a:off x="7058228" y="4041855"/>
            <a:ext cx="714375"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l"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Klucher</a:t>
            </a: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(EM)</a:t>
            </a:r>
          </a:p>
          <a:p>
            <a:pPr marL="0" marR="0" lvl="0" indent="0" algn="l"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All, SUBs </a:t>
            </a: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105" name="TextBox 43"/>
          <p:cNvSpPr txBox="1">
            <a:spLocks noChangeArrowheads="1"/>
          </p:cNvSpPr>
          <p:nvPr/>
        </p:nvSpPr>
        <p:spPr bwMode="auto">
          <a:xfrm>
            <a:off x="5548313" y="3506788"/>
            <a:ext cx="7143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Haslbeck</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(EM)</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All, AF</a:t>
            </a:r>
          </a:p>
        </p:txBody>
      </p:sp>
      <p:sp>
        <p:nvSpPr>
          <p:cNvPr id="3106" name="TextBox 44"/>
          <p:cNvSpPr txBox="1">
            <a:spLocks noChangeArrowheads="1"/>
          </p:cNvSpPr>
          <p:nvPr/>
        </p:nvSpPr>
        <p:spPr bwMode="auto">
          <a:xfrm>
            <a:off x="6621463" y="3498850"/>
            <a:ext cx="7143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J. Martin</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(EM)</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TOP, TNK</a:t>
            </a:r>
          </a:p>
        </p:txBody>
      </p:sp>
      <p:sp>
        <p:nvSpPr>
          <p:cNvPr id="3107" name="TextBox 45"/>
          <p:cNvSpPr txBox="1">
            <a:spLocks noChangeArrowheads="1"/>
          </p:cNvSpPr>
          <p:nvPr/>
        </p:nvSpPr>
        <p:spPr bwMode="auto">
          <a:xfrm>
            <a:off x="4926013" y="3507582"/>
            <a:ext cx="8858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Melhuish</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(EM)</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All, NSK</a:t>
            </a:r>
          </a:p>
        </p:txBody>
      </p:sp>
      <p:sp>
        <p:nvSpPr>
          <p:cNvPr id="3108" name="TextBox 46"/>
          <p:cNvSpPr txBox="1">
            <a:spLocks noChangeArrowheads="1"/>
          </p:cNvSpPr>
          <p:nvPr/>
        </p:nvSpPr>
        <p:spPr bwMode="auto">
          <a:xfrm>
            <a:off x="5697843" y="4038600"/>
            <a:ext cx="8905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Brinckerhoff</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a:t>
            </a:r>
            <a:r>
              <a:rPr kumimoji="0" lang="en-US" altLang="en-US" sz="800" dirty="0" smtClean="0">
                <a:solidFill>
                  <a:srgbClr val="000000"/>
                </a:solidFill>
                <a:latin typeface="Arial" pitchFamily="34" charset="0"/>
              </a:rPr>
              <a:t>Other</a:t>
            </a: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a:t>
            </a: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All</a:t>
            </a:r>
          </a:p>
        </p:txBody>
      </p:sp>
      <p:sp>
        <p:nvSpPr>
          <p:cNvPr id="3109" name="TextBox 47"/>
          <p:cNvSpPr txBox="1">
            <a:spLocks noChangeArrowheads="1"/>
          </p:cNvSpPr>
          <p:nvPr/>
        </p:nvSpPr>
        <p:spPr bwMode="auto">
          <a:xfrm>
            <a:off x="6420140" y="3953381"/>
            <a:ext cx="714375"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Tagert</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(EM)</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 NSK, TOP</a:t>
            </a: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110" name="TextBox 48"/>
          <p:cNvSpPr txBox="1">
            <a:spLocks noChangeArrowheads="1"/>
          </p:cNvSpPr>
          <p:nvPr/>
        </p:nvSpPr>
        <p:spPr bwMode="auto">
          <a:xfrm>
            <a:off x="4787260" y="5050423"/>
            <a:ext cx="7143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Ciscon</a:t>
            </a: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(LE)</a:t>
            </a: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Subs </a:t>
            </a: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111" name="TextBox 49"/>
          <p:cNvSpPr txBox="1">
            <a:spLocks noChangeArrowheads="1"/>
          </p:cNvSpPr>
          <p:nvPr/>
        </p:nvSpPr>
        <p:spPr bwMode="auto">
          <a:xfrm>
            <a:off x="5179715" y="4020344"/>
            <a:ext cx="714375" cy="39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Spicer</a:t>
            </a: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(EM)</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NSK, DOC</a:t>
            </a: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112" name="TextBox 50"/>
          <p:cNvSpPr txBox="1">
            <a:spLocks noChangeArrowheads="1"/>
          </p:cNvSpPr>
          <p:nvPr/>
        </p:nvSpPr>
        <p:spPr bwMode="auto">
          <a:xfrm>
            <a:off x="6481765" y="4531641"/>
            <a:ext cx="7143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Iezzi</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(EM)</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RSH, </a:t>
            </a: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TOP</a:t>
            </a:r>
          </a:p>
        </p:txBody>
      </p:sp>
      <p:sp>
        <p:nvSpPr>
          <p:cNvPr id="3113" name="TextBox 51"/>
          <p:cNvSpPr txBox="1">
            <a:spLocks noChangeArrowheads="1"/>
          </p:cNvSpPr>
          <p:nvPr/>
        </p:nvSpPr>
        <p:spPr bwMode="auto">
          <a:xfrm>
            <a:off x="4822527" y="4525223"/>
            <a:ext cx="714375" cy="39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White</a:t>
            </a: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(EM)</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RSH, DOC</a:t>
            </a: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114" name="TextBox 52"/>
          <p:cNvSpPr txBox="1">
            <a:spLocks noChangeArrowheads="1"/>
          </p:cNvSpPr>
          <p:nvPr/>
        </p:nvSpPr>
        <p:spPr bwMode="auto">
          <a:xfrm>
            <a:off x="4334436" y="4523581"/>
            <a:ext cx="7143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Wigle</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(EM)</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CCAT</a:t>
            </a:r>
          </a:p>
        </p:txBody>
      </p:sp>
      <p:sp>
        <p:nvSpPr>
          <p:cNvPr id="3115" name="TextBox 53"/>
          <p:cNvSpPr txBox="1">
            <a:spLocks noChangeArrowheads="1"/>
          </p:cNvSpPr>
          <p:nvPr/>
        </p:nvSpPr>
        <p:spPr bwMode="auto">
          <a:xfrm>
            <a:off x="5750792" y="4544217"/>
            <a:ext cx="9890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Easterday</a:t>
            </a: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(EM)</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RSH</a:t>
            </a: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 TNK</a:t>
            </a: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116" name="TextBox 54"/>
          <p:cNvSpPr txBox="1">
            <a:spLocks noChangeArrowheads="1"/>
          </p:cNvSpPr>
          <p:nvPr/>
        </p:nvSpPr>
        <p:spPr bwMode="auto">
          <a:xfrm>
            <a:off x="5368455" y="5056088"/>
            <a:ext cx="7143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Trueman</a:t>
            </a: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(LE)</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COR</a:t>
            </a: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117" name="TextBox 55"/>
          <p:cNvSpPr txBox="1">
            <a:spLocks noChangeArrowheads="1"/>
          </p:cNvSpPr>
          <p:nvPr/>
        </p:nvSpPr>
        <p:spPr bwMode="auto">
          <a:xfrm>
            <a:off x="5314922" y="4532313"/>
            <a:ext cx="714375"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Carroll</a:t>
            </a: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(EM)</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NSK</a:t>
            </a: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118" name="TextBox 56"/>
          <p:cNvSpPr txBox="1">
            <a:spLocks noChangeArrowheads="1"/>
          </p:cNvSpPr>
          <p:nvPr/>
        </p:nvSpPr>
        <p:spPr bwMode="auto">
          <a:xfrm>
            <a:off x="6607464" y="5527032"/>
            <a:ext cx="714375"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CC6600"/>
                </a:solidFill>
                <a:effectLst/>
                <a:uLnTx/>
                <a:uFillTx/>
                <a:latin typeface="Arial" pitchFamily="34" charset="0"/>
                <a:ea typeface="+mn-ea"/>
                <a:cs typeface="+mn-cs"/>
              </a:rPr>
              <a:t>Kuljian</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CC6600"/>
                </a:solidFill>
                <a:effectLst/>
                <a:uLnTx/>
                <a:uFillTx/>
                <a:latin typeface="Arial" pitchFamily="34" charset="0"/>
                <a:ea typeface="+mn-ea"/>
                <a:cs typeface="+mn-cs"/>
              </a:rPr>
              <a:t>(LE)</a:t>
            </a:r>
            <a:endParaRPr kumimoji="0" lang="en-US" altLang="en-US" sz="800" b="1" i="0" u="none" strike="noStrike" kern="1200" cap="none" spc="0" normalizeH="0" baseline="0" noProof="0" dirty="0">
              <a:ln>
                <a:noFill/>
              </a:ln>
              <a:solidFill>
                <a:srgbClr val="CC6600"/>
              </a:solidFill>
              <a:effectLst/>
              <a:uLnTx/>
              <a:uFillTx/>
              <a:latin typeface="Arial" pitchFamily="34" charset="0"/>
              <a:ea typeface="+mn-ea"/>
              <a:cs typeface="+mn-cs"/>
            </a:endParaRP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CC6600"/>
                </a:solidFill>
                <a:effectLst/>
                <a:uLnTx/>
                <a:uFillTx/>
                <a:latin typeface="Arial" pitchFamily="34" charset="0"/>
                <a:ea typeface="+mn-ea"/>
                <a:cs typeface="+mn-cs"/>
              </a:rPr>
              <a:t>NSK</a:t>
            </a:r>
            <a:endParaRPr kumimoji="0" lang="en-US" altLang="en-US" sz="800" b="1" i="0" u="none" strike="noStrike" kern="1200" cap="none" spc="0" normalizeH="0" baseline="0" noProof="0" dirty="0">
              <a:ln>
                <a:noFill/>
              </a:ln>
              <a:solidFill>
                <a:srgbClr val="CC6600"/>
              </a:solidFill>
              <a:effectLst/>
              <a:uLnTx/>
              <a:uFillTx/>
              <a:latin typeface="Arial" pitchFamily="34" charset="0"/>
              <a:ea typeface="+mn-ea"/>
              <a:cs typeface="+mn-cs"/>
            </a:endParaRPr>
          </a:p>
        </p:txBody>
      </p:sp>
      <p:sp>
        <p:nvSpPr>
          <p:cNvPr id="3119" name="TextBox 57"/>
          <p:cNvSpPr txBox="1">
            <a:spLocks noChangeArrowheads="1"/>
          </p:cNvSpPr>
          <p:nvPr/>
        </p:nvSpPr>
        <p:spPr bwMode="auto">
          <a:xfrm>
            <a:off x="7522572" y="5054997"/>
            <a:ext cx="714375"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CC6600"/>
                </a:solidFill>
                <a:effectLst/>
                <a:uLnTx/>
                <a:uFillTx/>
                <a:latin typeface="Arial" pitchFamily="34" charset="0"/>
                <a:ea typeface="+mn-ea"/>
                <a:cs typeface="+mn-cs"/>
              </a:rPr>
              <a:t>Cassidy</a:t>
            </a:r>
            <a:endParaRPr kumimoji="0" lang="en-US" altLang="en-US" sz="800" b="1" i="0" u="none" strike="noStrike" kern="1200" cap="none" spc="0" normalizeH="0" baseline="0" noProof="0" dirty="0">
              <a:ln>
                <a:noFill/>
              </a:ln>
              <a:solidFill>
                <a:srgbClr val="CC6600"/>
              </a:solidFill>
              <a:effectLst/>
              <a:uLnTx/>
              <a:uFillTx/>
              <a:latin typeface="Arial" pitchFamily="34" charset="0"/>
              <a:ea typeface="+mn-ea"/>
              <a:cs typeface="+mn-cs"/>
            </a:endParaRP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CC6600"/>
                </a:solidFill>
                <a:effectLst/>
                <a:uLnTx/>
                <a:uFillTx/>
                <a:latin typeface="Arial" pitchFamily="34" charset="0"/>
                <a:ea typeface="+mn-ea"/>
                <a:cs typeface="+mn-cs"/>
              </a:rPr>
              <a:t>(LE)</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CC6600"/>
                </a:solidFill>
                <a:effectLst/>
                <a:uLnTx/>
                <a:uFillTx/>
                <a:latin typeface="Arial" pitchFamily="34" charset="0"/>
                <a:ea typeface="+mn-ea"/>
                <a:cs typeface="+mn-cs"/>
              </a:rPr>
              <a:t>DOCs</a:t>
            </a:r>
          </a:p>
        </p:txBody>
      </p:sp>
      <p:sp>
        <p:nvSpPr>
          <p:cNvPr id="3120" name="TextBox 58"/>
          <p:cNvSpPr txBox="1">
            <a:spLocks noChangeArrowheads="1"/>
          </p:cNvSpPr>
          <p:nvPr/>
        </p:nvSpPr>
        <p:spPr bwMode="auto">
          <a:xfrm>
            <a:off x="4574098" y="5956971"/>
            <a:ext cx="714375" cy="26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Eng </a:t>
            </a: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DOC</a:t>
            </a: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121" name="TextBox 59"/>
          <p:cNvSpPr txBox="1">
            <a:spLocks noChangeArrowheads="1"/>
          </p:cNvSpPr>
          <p:nvPr/>
        </p:nvSpPr>
        <p:spPr bwMode="auto">
          <a:xfrm>
            <a:off x="4262608" y="5561346"/>
            <a:ext cx="714375" cy="274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Stanke</a:t>
            </a: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TNK, All</a:t>
            </a: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122" name="TextBox 60"/>
          <p:cNvSpPr txBox="1">
            <a:spLocks noChangeArrowheads="1"/>
          </p:cNvSpPr>
          <p:nvPr/>
        </p:nvSpPr>
        <p:spPr bwMode="auto">
          <a:xfrm>
            <a:off x="6023664" y="5070476"/>
            <a:ext cx="714375"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Fazende</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(LE)</a:t>
            </a: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RSH, DOC</a:t>
            </a: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123" name="TextBox 61"/>
          <p:cNvSpPr txBox="1">
            <a:spLocks noChangeArrowheads="1"/>
          </p:cNvSpPr>
          <p:nvPr/>
        </p:nvSpPr>
        <p:spPr bwMode="auto">
          <a:xfrm>
            <a:off x="5680932" y="5972175"/>
            <a:ext cx="783084" cy="274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square">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Weathers</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TNK, </a:t>
            </a: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RSH</a:t>
            </a:r>
          </a:p>
        </p:txBody>
      </p:sp>
      <p:sp>
        <p:nvSpPr>
          <p:cNvPr id="3124" name="TextBox 62"/>
          <p:cNvSpPr txBox="1">
            <a:spLocks noChangeArrowheads="1"/>
          </p:cNvSpPr>
          <p:nvPr/>
        </p:nvSpPr>
        <p:spPr bwMode="auto">
          <a:xfrm>
            <a:off x="6815077" y="5060767"/>
            <a:ext cx="714375"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Miller</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(LE)</a:t>
            </a: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SUR, NSK</a:t>
            </a: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0" fontAlgn="base" latinLnBrk="0" hangingPunct="0">
              <a:lnSpc>
                <a:spcPct val="45000"/>
              </a:lnSpc>
              <a:spcBef>
                <a:spcPct val="50000"/>
              </a:spcBef>
              <a:spcAft>
                <a:spcPct val="0"/>
              </a:spcAft>
              <a:buClrTx/>
              <a:buSzTx/>
              <a:buFontTx/>
              <a:buNone/>
              <a:tabLst/>
              <a:defRPr/>
            </a:pP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125" name="TextBox 63"/>
          <p:cNvSpPr txBox="1">
            <a:spLocks noChangeArrowheads="1"/>
          </p:cNvSpPr>
          <p:nvPr/>
        </p:nvSpPr>
        <p:spPr bwMode="auto">
          <a:xfrm>
            <a:off x="6094477" y="5522270"/>
            <a:ext cx="714375"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Zuwiala</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(LE)</a:t>
            </a: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COR</a:t>
            </a:r>
          </a:p>
        </p:txBody>
      </p:sp>
      <p:sp>
        <p:nvSpPr>
          <p:cNvPr id="3127" name="TextBox 65"/>
          <p:cNvSpPr txBox="1">
            <a:spLocks noChangeArrowheads="1"/>
          </p:cNvSpPr>
          <p:nvPr/>
        </p:nvSpPr>
        <p:spPr bwMode="auto">
          <a:xfrm>
            <a:off x="3701369" y="5513539"/>
            <a:ext cx="825500"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Huntington</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dirty="0" smtClean="0">
                <a:solidFill>
                  <a:srgbClr val="000000"/>
                </a:solidFill>
                <a:latin typeface="Arial" pitchFamily="34" charset="0"/>
              </a:rPr>
              <a:t>(LE)</a:t>
            </a: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RSH, SUR</a:t>
            </a: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130" name="TextBox 68"/>
          <p:cNvSpPr txBox="1">
            <a:spLocks noChangeArrowheads="1"/>
          </p:cNvSpPr>
          <p:nvPr/>
        </p:nvSpPr>
        <p:spPr bwMode="auto">
          <a:xfrm>
            <a:off x="5173024" y="5991323"/>
            <a:ext cx="7143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F. Martin</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HT, COR</a:t>
            </a: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131" name="TextBox 69"/>
          <p:cNvSpPr txBox="1">
            <a:spLocks noChangeArrowheads="1"/>
          </p:cNvSpPr>
          <p:nvPr/>
        </p:nvSpPr>
        <p:spPr bwMode="auto">
          <a:xfrm>
            <a:off x="7272541" y="5534025"/>
            <a:ext cx="714375"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Langaster</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(LE)</a:t>
            </a: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TNK, NSK</a:t>
            </a:r>
          </a:p>
        </p:txBody>
      </p:sp>
      <p:sp>
        <p:nvSpPr>
          <p:cNvPr id="3132" name="TextBox 70"/>
          <p:cNvSpPr txBox="1">
            <a:spLocks noChangeArrowheads="1"/>
          </p:cNvSpPr>
          <p:nvPr/>
        </p:nvSpPr>
        <p:spPr bwMode="auto">
          <a:xfrm>
            <a:off x="4084963" y="5043337"/>
            <a:ext cx="7143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Holm</a:t>
            </a: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(LE)</a:t>
            </a: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AF</a:t>
            </a: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133" name="TextBox 71"/>
          <p:cNvSpPr txBox="1">
            <a:spLocks noChangeArrowheads="1"/>
          </p:cNvSpPr>
          <p:nvPr/>
        </p:nvSpPr>
        <p:spPr bwMode="auto">
          <a:xfrm>
            <a:off x="6154737" y="5979913"/>
            <a:ext cx="7143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Webb</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RSH</a:t>
            </a:r>
          </a:p>
        </p:txBody>
      </p:sp>
      <p:sp>
        <p:nvSpPr>
          <p:cNvPr id="3134" name="TextBox 72"/>
          <p:cNvSpPr txBox="1">
            <a:spLocks noChangeArrowheads="1"/>
          </p:cNvSpPr>
          <p:nvPr/>
        </p:nvSpPr>
        <p:spPr bwMode="auto">
          <a:xfrm>
            <a:off x="8248650" y="6005513"/>
            <a:ext cx="7143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70C0"/>
                </a:solidFill>
                <a:effectLst/>
                <a:uLnTx/>
                <a:uFillTx/>
                <a:latin typeface="Arial" pitchFamily="34" charset="0"/>
                <a:ea typeface="+mn-ea"/>
                <a:cs typeface="+mn-cs"/>
              </a:rPr>
              <a:t>Intern</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70C0"/>
                </a:solidFill>
                <a:effectLst/>
                <a:uLnTx/>
                <a:uFillTx/>
                <a:latin typeface="Arial" pitchFamily="34" charset="0"/>
                <a:ea typeface="+mn-ea"/>
                <a:cs typeface="+mn-cs"/>
              </a:rPr>
              <a:t>All</a:t>
            </a:r>
          </a:p>
        </p:txBody>
      </p:sp>
      <p:sp>
        <p:nvSpPr>
          <p:cNvPr id="3135" name="TextBox 73"/>
          <p:cNvSpPr txBox="1">
            <a:spLocks noChangeArrowheads="1"/>
          </p:cNvSpPr>
          <p:nvPr/>
        </p:nvSpPr>
        <p:spPr bwMode="auto">
          <a:xfrm>
            <a:off x="7099300" y="5978515"/>
            <a:ext cx="7143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CC6600"/>
                </a:solidFill>
                <a:effectLst/>
                <a:uLnTx/>
                <a:uFillTx/>
                <a:latin typeface="Arial" pitchFamily="34" charset="0"/>
                <a:ea typeface="+mn-ea"/>
                <a:cs typeface="+mn-cs"/>
              </a:rPr>
              <a:t>Hall</a:t>
            </a:r>
            <a:endParaRPr kumimoji="0" lang="en-US" altLang="en-US" sz="800" b="1" i="0" u="none" strike="noStrike" kern="1200" cap="none" spc="0" normalizeH="0" baseline="0" noProof="0" dirty="0">
              <a:ln>
                <a:noFill/>
              </a:ln>
              <a:solidFill>
                <a:srgbClr val="CC6600"/>
              </a:solidFill>
              <a:effectLst/>
              <a:uLnTx/>
              <a:uFillTx/>
              <a:latin typeface="Arial" pitchFamily="34" charset="0"/>
              <a:ea typeface="+mn-ea"/>
              <a:cs typeface="+mn-cs"/>
            </a:endParaRP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CC6600"/>
                </a:solidFill>
                <a:effectLst/>
                <a:uLnTx/>
                <a:uFillTx/>
                <a:latin typeface="Arial" pitchFamily="34" charset="0"/>
                <a:ea typeface="+mn-ea"/>
                <a:cs typeface="+mn-cs"/>
              </a:rPr>
              <a:t>NSK</a:t>
            </a:r>
            <a:endParaRPr kumimoji="0" lang="en-US" altLang="en-US" sz="800" b="1" i="0" u="none" strike="noStrike" kern="1200" cap="none" spc="0" normalizeH="0" baseline="0" noProof="0" dirty="0">
              <a:ln>
                <a:noFill/>
              </a:ln>
              <a:solidFill>
                <a:srgbClr val="CC6600"/>
              </a:solidFill>
              <a:effectLst/>
              <a:uLnTx/>
              <a:uFillTx/>
              <a:latin typeface="Arial" pitchFamily="34" charset="0"/>
              <a:ea typeface="+mn-ea"/>
              <a:cs typeface="+mn-cs"/>
            </a:endParaRPr>
          </a:p>
        </p:txBody>
      </p:sp>
      <p:sp>
        <p:nvSpPr>
          <p:cNvPr id="3136" name="TextBox 74"/>
          <p:cNvSpPr txBox="1">
            <a:spLocks noChangeArrowheads="1"/>
          </p:cNvSpPr>
          <p:nvPr/>
        </p:nvSpPr>
        <p:spPr bwMode="auto">
          <a:xfrm>
            <a:off x="7781925" y="5957245"/>
            <a:ext cx="714375"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CC6600"/>
                </a:solidFill>
                <a:effectLst/>
                <a:uLnTx/>
                <a:uFillTx/>
                <a:latin typeface="Arial" pitchFamily="34" charset="0"/>
                <a:ea typeface="+mn-ea"/>
                <a:cs typeface="+mn-cs"/>
              </a:rPr>
              <a:t>Ault</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CC6600"/>
                </a:solidFill>
                <a:effectLst/>
                <a:uLnTx/>
                <a:uFillTx/>
                <a:latin typeface="Arial" pitchFamily="34" charset="0"/>
                <a:ea typeface="+mn-ea"/>
                <a:cs typeface="+mn-cs"/>
              </a:rPr>
              <a:t>(LE)</a:t>
            </a:r>
            <a:endParaRPr kumimoji="0" lang="en-US" altLang="en-US" sz="800" b="1" i="0" u="none" strike="noStrike" kern="1200" cap="none" spc="0" normalizeH="0" baseline="0" noProof="0" dirty="0">
              <a:ln>
                <a:noFill/>
              </a:ln>
              <a:solidFill>
                <a:srgbClr val="CC6600"/>
              </a:solidFill>
              <a:effectLst/>
              <a:uLnTx/>
              <a:uFillTx/>
              <a:latin typeface="Arial" pitchFamily="34" charset="0"/>
              <a:ea typeface="+mn-ea"/>
              <a:cs typeface="+mn-cs"/>
            </a:endParaRP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CC6600"/>
                </a:solidFill>
                <a:effectLst/>
                <a:uLnTx/>
                <a:uFillTx/>
                <a:latin typeface="Arial" pitchFamily="34" charset="0"/>
                <a:ea typeface="+mn-ea"/>
                <a:cs typeface="+mn-cs"/>
              </a:rPr>
              <a:t>TNK, RSH</a:t>
            </a:r>
          </a:p>
        </p:txBody>
      </p:sp>
      <p:sp>
        <p:nvSpPr>
          <p:cNvPr id="3137" name="TextBox 75"/>
          <p:cNvSpPr txBox="1">
            <a:spLocks noChangeArrowheads="1"/>
          </p:cNvSpPr>
          <p:nvPr/>
        </p:nvSpPr>
        <p:spPr bwMode="auto">
          <a:xfrm>
            <a:off x="3379536" y="5982696"/>
            <a:ext cx="774244" cy="26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square">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Moffatt</a:t>
            </a: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COR</a:t>
            </a: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cxnSp>
        <p:nvCxnSpPr>
          <p:cNvPr id="3138" name="Straight Connector 77"/>
          <p:cNvCxnSpPr>
            <a:cxnSpLocks noChangeShapeType="1"/>
          </p:cNvCxnSpPr>
          <p:nvPr/>
        </p:nvCxnSpPr>
        <p:spPr bwMode="auto">
          <a:xfrm>
            <a:off x="6173788" y="2522538"/>
            <a:ext cx="4762" cy="460375"/>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3139" name="Straight Connector 84"/>
          <p:cNvCxnSpPr>
            <a:cxnSpLocks noChangeShapeType="1"/>
          </p:cNvCxnSpPr>
          <p:nvPr/>
        </p:nvCxnSpPr>
        <p:spPr bwMode="auto">
          <a:xfrm>
            <a:off x="5392738" y="2978150"/>
            <a:ext cx="1524000" cy="0"/>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3140" name="Straight Connector 87"/>
          <p:cNvCxnSpPr>
            <a:cxnSpLocks noChangeShapeType="1"/>
          </p:cNvCxnSpPr>
          <p:nvPr/>
        </p:nvCxnSpPr>
        <p:spPr bwMode="auto">
          <a:xfrm>
            <a:off x="4840288" y="3937000"/>
            <a:ext cx="2638425" cy="0"/>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3141" name="Straight Connector 89"/>
          <p:cNvCxnSpPr>
            <a:cxnSpLocks noChangeShapeType="1"/>
          </p:cNvCxnSpPr>
          <p:nvPr/>
        </p:nvCxnSpPr>
        <p:spPr bwMode="auto">
          <a:xfrm>
            <a:off x="4492625" y="4476750"/>
            <a:ext cx="3324225" cy="0"/>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3142" name="Straight Connector 91"/>
          <p:cNvCxnSpPr>
            <a:cxnSpLocks noChangeShapeType="1"/>
          </p:cNvCxnSpPr>
          <p:nvPr/>
        </p:nvCxnSpPr>
        <p:spPr bwMode="auto">
          <a:xfrm flipV="1">
            <a:off x="3916363" y="5476875"/>
            <a:ext cx="4495800" cy="0"/>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3143" name="Straight Connector 93"/>
          <p:cNvCxnSpPr>
            <a:cxnSpLocks noChangeShapeType="1"/>
          </p:cNvCxnSpPr>
          <p:nvPr/>
        </p:nvCxnSpPr>
        <p:spPr bwMode="auto">
          <a:xfrm>
            <a:off x="3611563" y="5903913"/>
            <a:ext cx="5105400" cy="0"/>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3144" name="Straight Connector 95"/>
          <p:cNvCxnSpPr>
            <a:cxnSpLocks noChangeShapeType="1"/>
          </p:cNvCxnSpPr>
          <p:nvPr/>
        </p:nvCxnSpPr>
        <p:spPr bwMode="auto">
          <a:xfrm flipH="1">
            <a:off x="5646738" y="3436938"/>
            <a:ext cx="1" cy="500062"/>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3145" name="Straight Connector 96"/>
          <p:cNvCxnSpPr>
            <a:cxnSpLocks noChangeShapeType="1"/>
          </p:cNvCxnSpPr>
          <p:nvPr/>
        </p:nvCxnSpPr>
        <p:spPr bwMode="auto">
          <a:xfrm>
            <a:off x="6172200" y="3436938"/>
            <a:ext cx="0" cy="500062"/>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3146" name="Straight Connector 97"/>
          <p:cNvCxnSpPr>
            <a:cxnSpLocks noChangeShapeType="1"/>
          </p:cNvCxnSpPr>
          <p:nvPr/>
        </p:nvCxnSpPr>
        <p:spPr bwMode="auto">
          <a:xfrm flipH="1">
            <a:off x="6701602" y="3446463"/>
            <a:ext cx="2411" cy="490537"/>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sp>
        <p:nvSpPr>
          <p:cNvPr id="3147" name="TextBox 98"/>
          <p:cNvSpPr txBox="1">
            <a:spLocks noChangeArrowheads="1"/>
          </p:cNvSpPr>
          <p:nvPr/>
        </p:nvSpPr>
        <p:spPr bwMode="auto">
          <a:xfrm>
            <a:off x="4610894" y="4019550"/>
            <a:ext cx="71437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Ranero</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(EM)</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All, NSK</a:t>
            </a:r>
          </a:p>
        </p:txBody>
      </p:sp>
      <p:cxnSp>
        <p:nvCxnSpPr>
          <p:cNvPr id="3148" name="Straight Connector 100"/>
          <p:cNvCxnSpPr>
            <a:cxnSpLocks noChangeShapeType="1"/>
          </p:cNvCxnSpPr>
          <p:nvPr/>
        </p:nvCxnSpPr>
        <p:spPr bwMode="auto">
          <a:xfrm>
            <a:off x="5251451" y="3937000"/>
            <a:ext cx="0" cy="539750"/>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3149" name="Straight Connector 101"/>
          <p:cNvCxnSpPr>
            <a:cxnSpLocks noChangeShapeType="1"/>
          </p:cNvCxnSpPr>
          <p:nvPr/>
        </p:nvCxnSpPr>
        <p:spPr bwMode="auto">
          <a:xfrm>
            <a:off x="5808663" y="3946525"/>
            <a:ext cx="0" cy="539750"/>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3150" name="Straight Connector 102"/>
          <p:cNvCxnSpPr>
            <a:cxnSpLocks noChangeShapeType="1"/>
          </p:cNvCxnSpPr>
          <p:nvPr/>
        </p:nvCxnSpPr>
        <p:spPr bwMode="auto">
          <a:xfrm>
            <a:off x="6492875" y="3937000"/>
            <a:ext cx="0" cy="539750"/>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3151" name="Straight Connector 103"/>
          <p:cNvCxnSpPr>
            <a:cxnSpLocks noChangeShapeType="1"/>
          </p:cNvCxnSpPr>
          <p:nvPr/>
        </p:nvCxnSpPr>
        <p:spPr bwMode="auto">
          <a:xfrm>
            <a:off x="7107238" y="3937000"/>
            <a:ext cx="0" cy="539750"/>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3152" name="Straight Connector 104"/>
          <p:cNvCxnSpPr>
            <a:cxnSpLocks noChangeShapeType="1"/>
          </p:cNvCxnSpPr>
          <p:nvPr/>
        </p:nvCxnSpPr>
        <p:spPr bwMode="auto">
          <a:xfrm flipH="1">
            <a:off x="4880282" y="4476750"/>
            <a:ext cx="7938" cy="484188"/>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3153" name="Straight Connector 106"/>
          <p:cNvCxnSpPr>
            <a:cxnSpLocks noChangeShapeType="1"/>
          </p:cNvCxnSpPr>
          <p:nvPr/>
        </p:nvCxnSpPr>
        <p:spPr bwMode="auto">
          <a:xfrm>
            <a:off x="5448045" y="4491830"/>
            <a:ext cx="0" cy="474663"/>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3154" name="Straight Connector 107"/>
          <p:cNvCxnSpPr>
            <a:cxnSpLocks noChangeShapeType="1"/>
          </p:cNvCxnSpPr>
          <p:nvPr/>
        </p:nvCxnSpPr>
        <p:spPr bwMode="auto">
          <a:xfrm>
            <a:off x="6557963" y="4476750"/>
            <a:ext cx="0" cy="493713"/>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3155" name="Straight Connector 108"/>
          <p:cNvCxnSpPr>
            <a:cxnSpLocks noChangeShapeType="1"/>
          </p:cNvCxnSpPr>
          <p:nvPr/>
        </p:nvCxnSpPr>
        <p:spPr bwMode="auto">
          <a:xfrm>
            <a:off x="7107238" y="4476750"/>
            <a:ext cx="0" cy="474663"/>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3156" name="Straight Connector 109"/>
          <p:cNvCxnSpPr>
            <a:cxnSpLocks noChangeShapeType="1"/>
          </p:cNvCxnSpPr>
          <p:nvPr/>
        </p:nvCxnSpPr>
        <p:spPr bwMode="auto">
          <a:xfrm flipH="1">
            <a:off x="4873625" y="4981575"/>
            <a:ext cx="2970" cy="502443"/>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3157" name="Straight Connector 110"/>
          <p:cNvCxnSpPr>
            <a:cxnSpLocks noChangeShapeType="1"/>
          </p:cNvCxnSpPr>
          <p:nvPr/>
        </p:nvCxnSpPr>
        <p:spPr bwMode="auto">
          <a:xfrm>
            <a:off x="5448045" y="5002212"/>
            <a:ext cx="0" cy="474662"/>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3158" name="Straight Connector 111"/>
          <p:cNvCxnSpPr>
            <a:cxnSpLocks noChangeShapeType="1"/>
          </p:cNvCxnSpPr>
          <p:nvPr/>
        </p:nvCxnSpPr>
        <p:spPr bwMode="auto">
          <a:xfrm>
            <a:off x="6858000" y="4983163"/>
            <a:ext cx="0" cy="474662"/>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sp>
        <p:nvSpPr>
          <p:cNvPr id="114" name="5-Point Star 113"/>
          <p:cNvSpPr/>
          <p:nvPr/>
        </p:nvSpPr>
        <p:spPr bwMode="auto">
          <a:xfrm>
            <a:off x="6541008" y="2629094"/>
            <a:ext cx="153987" cy="134937"/>
          </a:xfrm>
          <a:prstGeom prst="star5">
            <a:avLst/>
          </a:prstGeom>
          <a:solidFill>
            <a:schemeClr val="bg1">
              <a:lumMod val="75000"/>
            </a:schemeClr>
          </a:solidFill>
          <a:ln w="12699"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cxnSp>
        <p:nvCxnSpPr>
          <p:cNvPr id="3160" name="Straight Connector 120"/>
          <p:cNvCxnSpPr>
            <a:cxnSpLocks noChangeShapeType="1"/>
          </p:cNvCxnSpPr>
          <p:nvPr/>
        </p:nvCxnSpPr>
        <p:spPr bwMode="auto">
          <a:xfrm>
            <a:off x="7478713" y="4992688"/>
            <a:ext cx="0" cy="474662"/>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3162" name="Straight Connector 123"/>
          <p:cNvCxnSpPr>
            <a:cxnSpLocks noChangeShapeType="1"/>
          </p:cNvCxnSpPr>
          <p:nvPr/>
        </p:nvCxnSpPr>
        <p:spPr bwMode="auto">
          <a:xfrm>
            <a:off x="4880282" y="5478463"/>
            <a:ext cx="0" cy="434975"/>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3163" name="Straight Connector 124"/>
          <p:cNvCxnSpPr>
            <a:cxnSpLocks noChangeShapeType="1"/>
          </p:cNvCxnSpPr>
          <p:nvPr/>
        </p:nvCxnSpPr>
        <p:spPr bwMode="auto">
          <a:xfrm>
            <a:off x="5564188" y="5476875"/>
            <a:ext cx="0" cy="436563"/>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3164" name="Straight Connector 125"/>
          <p:cNvCxnSpPr>
            <a:cxnSpLocks noChangeShapeType="1"/>
          </p:cNvCxnSpPr>
          <p:nvPr/>
        </p:nvCxnSpPr>
        <p:spPr bwMode="auto">
          <a:xfrm>
            <a:off x="6172200" y="5487988"/>
            <a:ext cx="0" cy="415925"/>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3165" name="Straight Connector 126"/>
          <p:cNvCxnSpPr>
            <a:cxnSpLocks noChangeShapeType="1"/>
          </p:cNvCxnSpPr>
          <p:nvPr/>
        </p:nvCxnSpPr>
        <p:spPr bwMode="auto">
          <a:xfrm>
            <a:off x="6738938" y="5476875"/>
            <a:ext cx="0" cy="436563"/>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3166" name="Straight Connector 127"/>
          <p:cNvCxnSpPr>
            <a:cxnSpLocks noChangeShapeType="1"/>
          </p:cNvCxnSpPr>
          <p:nvPr/>
        </p:nvCxnSpPr>
        <p:spPr bwMode="auto">
          <a:xfrm>
            <a:off x="7318569" y="5476875"/>
            <a:ext cx="9332" cy="429419"/>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sp>
        <p:nvSpPr>
          <p:cNvPr id="3168" name="Rectangle 229"/>
          <p:cNvSpPr>
            <a:spLocks noChangeArrowheads="1"/>
          </p:cNvSpPr>
          <p:nvPr/>
        </p:nvSpPr>
        <p:spPr bwMode="auto">
          <a:xfrm>
            <a:off x="7272541" y="3021013"/>
            <a:ext cx="500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itchFamily="34" charset="0"/>
                <a:ea typeface="+mn-ea"/>
                <a:cs typeface="+mn-cs"/>
              </a:rPr>
              <a:t>EAs</a:t>
            </a:r>
          </a:p>
        </p:txBody>
      </p:sp>
      <p:sp>
        <p:nvSpPr>
          <p:cNvPr id="3169" name="Rectangle 230"/>
          <p:cNvSpPr>
            <a:spLocks noChangeArrowheads="1"/>
          </p:cNvSpPr>
          <p:nvPr/>
        </p:nvSpPr>
        <p:spPr bwMode="auto">
          <a:xfrm>
            <a:off x="7762875" y="3794126"/>
            <a:ext cx="5273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itchFamily="34" charset="0"/>
                <a:ea typeface="+mn-ea"/>
                <a:cs typeface="+mn-cs"/>
              </a:rPr>
              <a:t>EMs</a:t>
            </a:r>
          </a:p>
        </p:txBody>
      </p:sp>
      <p:sp>
        <p:nvSpPr>
          <p:cNvPr id="3170" name="Rectangle 231"/>
          <p:cNvSpPr>
            <a:spLocks noChangeArrowheads="1"/>
          </p:cNvSpPr>
          <p:nvPr/>
        </p:nvSpPr>
        <p:spPr bwMode="auto">
          <a:xfrm>
            <a:off x="8572500" y="5322888"/>
            <a:ext cx="442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itchFamily="34" charset="0"/>
                <a:ea typeface="+mn-ea"/>
                <a:cs typeface="+mn-cs"/>
              </a:rPr>
              <a:t>LEs</a:t>
            </a:r>
          </a:p>
        </p:txBody>
      </p:sp>
      <p:cxnSp>
        <p:nvCxnSpPr>
          <p:cNvPr id="3171" name="Straight Connector 163"/>
          <p:cNvCxnSpPr>
            <a:cxnSpLocks noChangeShapeType="1"/>
          </p:cNvCxnSpPr>
          <p:nvPr/>
        </p:nvCxnSpPr>
        <p:spPr bwMode="auto">
          <a:xfrm>
            <a:off x="6028503" y="5008958"/>
            <a:ext cx="0" cy="474663"/>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sp>
        <p:nvSpPr>
          <p:cNvPr id="3172" name="TextBox 164"/>
          <p:cNvSpPr txBox="1">
            <a:spLocks noChangeArrowheads="1"/>
          </p:cNvSpPr>
          <p:nvPr/>
        </p:nvSpPr>
        <p:spPr bwMode="auto">
          <a:xfrm>
            <a:off x="6653213" y="5973029"/>
            <a:ext cx="714375"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CC6600"/>
                </a:solidFill>
                <a:effectLst/>
                <a:uLnTx/>
                <a:uFillTx/>
                <a:latin typeface="Arial" pitchFamily="34" charset="0"/>
                <a:ea typeface="+mn-ea"/>
                <a:cs typeface="+mn-cs"/>
              </a:rPr>
              <a:t>Kogler</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a:ln>
                  <a:noFill/>
                </a:ln>
                <a:solidFill>
                  <a:srgbClr val="CC6600"/>
                </a:solidFill>
                <a:effectLst/>
                <a:uLnTx/>
                <a:uFillTx/>
                <a:latin typeface="Arial" pitchFamily="34" charset="0"/>
                <a:ea typeface="+mn-ea"/>
                <a:cs typeface="+mn-cs"/>
              </a:rPr>
              <a:t>SUR</a:t>
            </a:r>
          </a:p>
        </p:txBody>
      </p:sp>
      <p:sp>
        <p:nvSpPr>
          <p:cNvPr id="3173" name="Rectangle 225"/>
          <p:cNvSpPr>
            <a:spLocks noChangeArrowheads="1"/>
          </p:cNvSpPr>
          <p:nvPr/>
        </p:nvSpPr>
        <p:spPr bwMode="auto">
          <a:xfrm>
            <a:off x="6604000" y="2071688"/>
            <a:ext cx="585788" cy="307975"/>
          </a:xfrm>
          <a:prstGeom prst="rect">
            <a:avLst/>
          </a:prstGeom>
          <a:noFill/>
          <a:ln w="254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itchFamily="34" charset="0"/>
                <a:ea typeface="+mn-ea"/>
                <a:cs typeface="+mn-cs"/>
              </a:rPr>
              <a:t>TWH</a:t>
            </a:r>
          </a:p>
        </p:txBody>
      </p:sp>
      <p:grpSp>
        <p:nvGrpSpPr>
          <p:cNvPr id="3174" name="Group 11"/>
          <p:cNvGrpSpPr>
            <a:grpSpLocks/>
          </p:cNvGrpSpPr>
          <p:nvPr/>
        </p:nvGrpSpPr>
        <p:grpSpPr bwMode="auto">
          <a:xfrm rot="8232973">
            <a:off x="7281863" y="1866900"/>
            <a:ext cx="457200" cy="304800"/>
            <a:chOff x="3408" y="2304"/>
            <a:chExt cx="576" cy="336"/>
          </a:xfrm>
        </p:grpSpPr>
        <p:sp>
          <p:nvSpPr>
            <p:cNvPr id="3193" name="Line 12"/>
            <p:cNvSpPr>
              <a:spLocks noChangeShapeType="1"/>
            </p:cNvSpPr>
            <p:nvPr/>
          </p:nvSpPr>
          <p:spPr bwMode="auto">
            <a:xfrm flipH="1" flipV="1">
              <a:off x="3403" y="2419"/>
              <a:ext cx="490" cy="240"/>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194" name="Line 13"/>
            <p:cNvSpPr>
              <a:spLocks noChangeShapeType="1"/>
            </p:cNvSpPr>
            <p:nvPr/>
          </p:nvSpPr>
          <p:spPr bwMode="auto">
            <a:xfrm>
              <a:off x="3504" y="2311"/>
              <a:ext cx="480" cy="242"/>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grpSp>
      <p:grpSp>
        <p:nvGrpSpPr>
          <p:cNvPr id="3175" name="Group 11"/>
          <p:cNvGrpSpPr>
            <a:grpSpLocks/>
          </p:cNvGrpSpPr>
          <p:nvPr/>
        </p:nvGrpSpPr>
        <p:grpSpPr bwMode="auto">
          <a:xfrm rot="-229802">
            <a:off x="7343775" y="2311400"/>
            <a:ext cx="457200" cy="304800"/>
            <a:chOff x="3408" y="2304"/>
            <a:chExt cx="576" cy="336"/>
          </a:xfrm>
        </p:grpSpPr>
        <p:sp>
          <p:nvSpPr>
            <p:cNvPr id="3191" name="Line 12"/>
            <p:cNvSpPr>
              <a:spLocks noChangeShapeType="1"/>
            </p:cNvSpPr>
            <p:nvPr/>
          </p:nvSpPr>
          <p:spPr bwMode="auto">
            <a:xfrm flipH="1" flipV="1">
              <a:off x="3408" y="2425"/>
              <a:ext cx="480" cy="240"/>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192" name="Line 13"/>
            <p:cNvSpPr>
              <a:spLocks noChangeShapeType="1"/>
            </p:cNvSpPr>
            <p:nvPr/>
          </p:nvSpPr>
          <p:spPr bwMode="auto">
            <a:xfrm>
              <a:off x="3504" y="2328"/>
              <a:ext cx="480" cy="240"/>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grpSp>
      <p:sp>
        <p:nvSpPr>
          <p:cNvPr id="3176" name="Footer Placeholder 3"/>
          <p:cNvSpPr txBox="1">
            <a:spLocks/>
          </p:cNvSpPr>
          <p:nvPr/>
        </p:nvSpPr>
        <p:spPr bwMode="auto">
          <a:xfrm>
            <a:off x="8610600" y="6483350"/>
            <a:ext cx="5334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fld id="{4948A157-69CE-44FD-B341-D256C36DE707}" type="slidenum">
              <a:rPr kumimoji="0" lang="en-US" altLang="en-US" sz="1400" b="1"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50000"/>
                </a:spcBef>
                <a:spcAft>
                  <a:spcPct val="0"/>
                </a:spcAft>
                <a:buClrTx/>
                <a:buSzTx/>
                <a:buFontTx/>
                <a:buNone/>
                <a:tabLst/>
                <a:defRPr/>
              </a:pPr>
              <a:t>4</a:t>
            </a:fld>
            <a:endParaRPr kumimoji="0" lang="en-US" altLang="en-US" sz="14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33" name="5-Point Star 132"/>
          <p:cNvSpPr/>
          <p:nvPr/>
        </p:nvSpPr>
        <p:spPr bwMode="auto">
          <a:xfrm>
            <a:off x="201529" y="5965017"/>
            <a:ext cx="228600" cy="228600"/>
          </a:xfrm>
          <a:prstGeom prst="star5">
            <a:avLst/>
          </a:prstGeom>
          <a:solidFill>
            <a:schemeClr val="bg1">
              <a:lumMod val="75000"/>
            </a:schemeClr>
          </a:solidFill>
          <a:ln w="12699"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178" name="TextBox 1"/>
          <p:cNvSpPr txBox="1">
            <a:spLocks noChangeArrowheads="1"/>
          </p:cNvSpPr>
          <p:nvPr/>
        </p:nvSpPr>
        <p:spPr bwMode="auto">
          <a:xfrm>
            <a:off x="397099" y="5977184"/>
            <a:ext cx="294446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mn-ea"/>
                <a:cs typeface="+mn-cs"/>
              </a:rPr>
              <a:t>Delegated signature </a:t>
            </a:r>
            <a:r>
              <a:rPr kumimoji="0" lang="en-US" altLang="en-US" sz="1000" b="1" i="0" u="none" strike="noStrike" kern="1200" cap="none" spc="0" normalizeH="0" baseline="0" noProof="0" dirty="0" smtClean="0">
                <a:ln>
                  <a:noFill/>
                </a:ln>
                <a:solidFill>
                  <a:srgbClr val="000000"/>
                </a:solidFill>
                <a:effectLst/>
                <a:uLnTx/>
                <a:uFillTx/>
                <a:latin typeface="Arial" pitchFamily="34" charset="0"/>
                <a:ea typeface="+mn-ea"/>
                <a:cs typeface="+mn-cs"/>
              </a:rPr>
              <a:t>authority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smtClean="0">
                <a:ln>
                  <a:noFill/>
                </a:ln>
                <a:solidFill>
                  <a:srgbClr val="000000"/>
                </a:solidFill>
                <a:effectLst/>
                <a:uLnTx/>
                <a:uFillTx/>
                <a:latin typeface="Arial" pitchFamily="34" charset="0"/>
                <a:ea typeface="+mn-ea"/>
                <a:cs typeface="+mn-cs"/>
              </a:rPr>
              <a:t>NAVSEA-approved Technical Representative</a:t>
            </a:r>
            <a:endParaRPr kumimoji="0" lang="en-US" altLang="en-US" sz="10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39" name="5-Point Star 138"/>
          <p:cNvSpPr/>
          <p:nvPr/>
        </p:nvSpPr>
        <p:spPr bwMode="auto">
          <a:xfrm>
            <a:off x="5476875" y="3609975"/>
            <a:ext cx="153988" cy="134938"/>
          </a:xfrm>
          <a:prstGeom prst="star5">
            <a:avLst/>
          </a:prstGeom>
          <a:solidFill>
            <a:schemeClr val="bg1">
              <a:lumMod val="75000"/>
            </a:schemeClr>
          </a:solidFill>
          <a:ln w="12699"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42" name="5-Point Star 141"/>
          <p:cNvSpPr/>
          <p:nvPr/>
        </p:nvSpPr>
        <p:spPr bwMode="auto">
          <a:xfrm>
            <a:off x="6005513" y="3603625"/>
            <a:ext cx="153987" cy="134938"/>
          </a:xfrm>
          <a:prstGeom prst="star5">
            <a:avLst/>
          </a:prstGeom>
          <a:solidFill>
            <a:schemeClr val="bg1">
              <a:lumMod val="75000"/>
            </a:schemeClr>
          </a:solidFill>
          <a:ln w="12699"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43" name="5-Point Star 142"/>
          <p:cNvSpPr/>
          <p:nvPr/>
        </p:nvSpPr>
        <p:spPr bwMode="auto">
          <a:xfrm>
            <a:off x="6245353" y="3797942"/>
            <a:ext cx="157033" cy="113477"/>
          </a:xfrm>
          <a:prstGeom prst="star5">
            <a:avLst/>
          </a:prstGeom>
          <a:solidFill>
            <a:schemeClr val="bg1">
              <a:lumMod val="75000"/>
            </a:schemeClr>
          </a:solidFill>
          <a:ln w="12699"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44" name="5-Point Star 143"/>
          <p:cNvSpPr/>
          <p:nvPr/>
        </p:nvSpPr>
        <p:spPr bwMode="auto">
          <a:xfrm>
            <a:off x="7127875" y="3587750"/>
            <a:ext cx="153988" cy="134938"/>
          </a:xfrm>
          <a:prstGeom prst="star5">
            <a:avLst/>
          </a:prstGeom>
          <a:solidFill>
            <a:schemeClr val="bg1">
              <a:lumMod val="75000"/>
            </a:schemeClr>
          </a:solidFill>
          <a:ln w="12699"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6174" name="TextBox 35"/>
          <p:cNvSpPr txBox="1">
            <a:spLocks noChangeArrowheads="1"/>
          </p:cNvSpPr>
          <p:nvPr/>
        </p:nvSpPr>
        <p:spPr bwMode="auto">
          <a:xfrm>
            <a:off x="5192713" y="3021013"/>
            <a:ext cx="882650" cy="381643"/>
          </a:xfrm>
          <a:prstGeom prst="rect">
            <a:avLst/>
          </a:prstGeom>
          <a:noFill/>
          <a:ln>
            <a:noFill/>
          </a:ln>
          <a:extLst/>
        </p:spPr>
        <p:txBody>
          <a:bodyPr>
            <a:spAutoFit/>
          </a:bodyPr>
          <a:lstStyle>
            <a:lvl1pPr>
              <a:defRPr sz="1200" b="1">
                <a:solidFill>
                  <a:srgbClr val="000000"/>
                </a:solidFill>
                <a:latin typeface="Arial" pitchFamily="34" charset="0"/>
              </a:defRPr>
            </a:lvl1pPr>
            <a:lvl2pPr marL="742950" indent="-285750">
              <a:defRPr sz="1200" b="1">
                <a:solidFill>
                  <a:srgbClr val="000000"/>
                </a:solidFill>
                <a:latin typeface="Arial" pitchFamily="34" charset="0"/>
              </a:defRPr>
            </a:lvl2pPr>
            <a:lvl3pPr marL="1143000" indent="-228600">
              <a:defRPr sz="1200" b="1">
                <a:solidFill>
                  <a:srgbClr val="000000"/>
                </a:solidFill>
                <a:latin typeface="Arial" pitchFamily="34" charset="0"/>
              </a:defRPr>
            </a:lvl3pPr>
            <a:lvl4pPr marL="1600200" indent="-228600">
              <a:defRPr sz="1200" b="1">
                <a:solidFill>
                  <a:srgbClr val="000000"/>
                </a:solidFill>
                <a:latin typeface="Arial" pitchFamily="34" charset="0"/>
              </a:defRPr>
            </a:lvl4pPr>
            <a:lvl5pPr marL="2057400" indent="-228600">
              <a:defRPr sz="1200" b="1">
                <a:solidFill>
                  <a:srgbClr val="000000"/>
                </a:solidFill>
                <a:latin typeface="Arial" pitchFamily="34" charset="0"/>
              </a:defRPr>
            </a:lvl5pPr>
            <a:lvl6pPr marL="2514600" indent="-228600" eaLnBrk="0" fontAlgn="base" hangingPunct="0">
              <a:spcBef>
                <a:spcPct val="0"/>
              </a:spcBef>
              <a:spcAft>
                <a:spcPct val="0"/>
              </a:spcAft>
              <a:defRPr sz="1200" b="1">
                <a:solidFill>
                  <a:srgbClr val="000000"/>
                </a:solidFill>
                <a:latin typeface="Arial" pitchFamily="34" charset="0"/>
              </a:defRPr>
            </a:lvl6pPr>
            <a:lvl7pPr marL="2971800" indent="-228600" eaLnBrk="0" fontAlgn="base" hangingPunct="0">
              <a:spcBef>
                <a:spcPct val="0"/>
              </a:spcBef>
              <a:spcAft>
                <a:spcPct val="0"/>
              </a:spcAft>
              <a:defRPr sz="1200" b="1">
                <a:solidFill>
                  <a:srgbClr val="000000"/>
                </a:solidFill>
                <a:latin typeface="Arial" pitchFamily="34" charset="0"/>
              </a:defRPr>
            </a:lvl7pPr>
            <a:lvl8pPr marL="3429000" indent="-228600" eaLnBrk="0" fontAlgn="base" hangingPunct="0">
              <a:spcBef>
                <a:spcPct val="0"/>
              </a:spcBef>
              <a:spcAft>
                <a:spcPct val="0"/>
              </a:spcAft>
              <a:defRPr sz="1200" b="1">
                <a:solidFill>
                  <a:srgbClr val="000000"/>
                </a:solidFill>
                <a:latin typeface="Arial" pitchFamily="34" charset="0"/>
              </a:defRPr>
            </a:lvl8pPr>
            <a:lvl9pPr marL="3886200" indent="-228600" eaLnBrk="0" fontAlgn="base" hangingPunct="0">
              <a:spcBef>
                <a:spcPct val="0"/>
              </a:spcBef>
              <a:spcAft>
                <a:spcPct val="0"/>
              </a:spcAft>
              <a:defRPr sz="1200" b="1">
                <a:solidFill>
                  <a:srgbClr val="000000"/>
                </a:solidFill>
                <a:latin typeface="Arial"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lang="en-US" sz="800" dirty="0" smtClean="0">
                <a:effectLst>
                  <a:outerShdw blurRad="38100" dist="38100" dir="2700000" algn="tl">
                    <a:srgbClr val="000000">
                      <a:alpha val="43137"/>
                    </a:srgbClr>
                  </a:outerShdw>
                </a:effectLst>
              </a:rPr>
              <a:t>White </a:t>
            </a:r>
          </a:p>
          <a:p>
            <a:pPr marL="0" marR="0" lvl="0" indent="0" algn="ctr" defTabSz="914400" rtl="0" eaLnBrk="0" fontAlgn="base" latinLnBrk="0" hangingPunct="0">
              <a:lnSpc>
                <a:spcPct val="45000"/>
              </a:lnSpc>
              <a:spcBef>
                <a:spcPct val="50000"/>
              </a:spcBef>
              <a:spcAft>
                <a:spcPct val="0"/>
              </a:spcAft>
              <a:buClrTx/>
              <a:buSzTx/>
              <a:buFontTx/>
              <a:buNone/>
              <a:tabLst/>
              <a:defRPr/>
            </a:pPr>
            <a:r>
              <a:rPr lang="en-US" sz="800" dirty="0" smtClean="0">
                <a:effectLst>
                  <a:outerShdw blurRad="38100" dist="38100" dir="2700000" algn="tl">
                    <a:srgbClr val="000000">
                      <a:alpha val="43137"/>
                    </a:srgbClr>
                  </a:outerShdw>
                </a:effectLst>
              </a:rPr>
              <a:t>(Act)</a:t>
            </a:r>
            <a:endParaRPr kumimoji="0" lang="en-US" sz="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endParaRP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All</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185"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276975" y="4156075"/>
            <a:ext cx="152400"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186" name="Straight Connector 107"/>
          <p:cNvCxnSpPr>
            <a:cxnSpLocks noChangeShapeType="1"/>
          </p:cNvCxnSpPr>
          <p:nvPr/>
        </p:nvCxnSpPr>
        <p:spPr bwMode="auto">
          <a:xfrm>
            <a:off x="5910263" y="4486275"/>
            <a:ext cx="0" cy="485775"/>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sp>
        <p:nvSpPr>
          <p:cNvPr id="3187" name="TextBox 51"/>
          <p:cNvSpPr txBox="1">
            <a:spLocks noChangeArrowheads="1"/>
          </p:cNvSpPr>
          <p:nvPr/>
        </p:nvSpPr>
        <p:spPr bwMode="auto">
          <a:xfrm>
            <a:off x="7029146" y="4549224"/>
            <a:ext cx="984904"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square">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Preston-Baker</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(EM</a:t>
            </a:r>
            <a:r>
              <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rPr>
              <a:t>)</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COR, DOC</a:t>
            </a: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cxnSp>
        <p:nvCxnSpPr>
          <p:cNvPr id="3188" name="Straight Connector 77"/>
          <p:cNvCxnSpPr>
            <a:cxnSpLocks noChangeShapeType="1"/>
          </p:cNvCxnSpPr>
          <p:nvPr/>
        </p:nvCxnSpPr>
        <p:spPr bwMode="auto">
          <a:xfrm>
            <a:off x="5870575" y="2990850"/>
            <a:ext cx="0" cy="460375"/>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sp>
        <p:nvSpPr>
          <p:cNvPr id="146" name="TextBox 35"/>
          <p:cNvSpPr txBox="1">
            <a:spLocks noChangeArrowheads="1"/>
          </p:cNvSpPr>
          <p:nvPr/>
        </p:nvSpPr>
        <p:spPr bwMode="auto">
          <a:xfrm>
            <a:off x="5716588" y="3021013"/>
            <a:ext cx="884237" cy="382587"/>
          </a:xfrm>
          <a:prstGeom prst="rect">
            <a:avLst/>
          </a:prstGeom>
          <a:noFill/>
          <a:ln>
            <a:noFill/>
          </a:ln>
          <a:extLst/>
        </p:spPr>
        <p:txBody>
          <a:bodyPr>
            <a:spAutoFit/>
          </a:bodyPr>
          <a:lstStyle>
            <a:lvl1pPr>
              <a:defRPr sz="1200" b="1">
                <a:solidFill>
                  <a:srgbClr val="000000"/>
                </a:solidFill>
                <a:latin typeface="Arial" pitchFamily="34" charset="0"/>
              </a:defRPr>
            </a:lvl1pPr>
            <a:lvl2pPr marL="742950" indent="-285750">
              <a:defRPr sz="1200" b="1">
                <a:solidFill>
                  <a:srgbClr val="000000"/>
                </a:solidFill>
                <a:latin typeface="Arial" pitchFamily="34" charset="0"/>
              </a:defRPr>
            </a:lvl2pPr>
            <a:lvl3pPr marL="1143000" indent="-228600">
              <a:defRPr sz="1200" b="1">
                <a:solidFill>
                  <a:srgbClr val="000000"/>
                </a:solidFill>
                <a:latin typeface="Arial" pitchFamily="34" charset="0"/>
              </a:defRPr>
            </a:lvl3pPr>
            <a:lvl4pPr marL="1600200" indent="-228600">
              <a:defRPr sz="1200" b="1">
                <a:solidFill>
                  <a:srgbClr val="000000"/>
                </a:solidFill>
                <a:latin typeface="Arial" pitchFamily="34" charset="0"/>
              </a:defRPr>
            </a:lvl4pPr>
            <a:lvl5pPr marL="2057400" indent="-228600">
              <a:defRPr sz="1200" b="1">
                <a:solidFill>
                  <a:srgbClr val="000000"/>
                </a:solidFill>
                <a:latin typeface="Arial" pitchFamily="34" charset="0"/>
              </a:defRPr>
            </a:lvl5pPr>
            <a:lvl6pPr marL="2514600" indent="-228600" eaLnBrk="0" fontAlgn="base" hangingPunct="0">
              <a:spcBef>
                <a:spcPct val="0"/>
              </a:spcBef>
              <a:spcAft>
                <a:spcPct val="0"/>
              </a:spcAft>
              <a:defRPr sz="1200" b="1">
                <a:solidFill>
                  <a:srgbClr val="000000"/>
                </a:solidFill>
                <a:latin typeface="Arial" pitchFamily="34" charset="0"/>
              </a:defRPr>
            </a:lvl6pPr>
            <a:lvl7pPr marL="2971800" indent="-228600" eaLnBrk="0" fontAlgn="base" hangingPunct="0">
              <a:spcBef>
                <a:spcPct val="0"/>
              </a:spcBef>
              <a:spcAft>
                <a:spcPct val="0"/>
              </a:spcAft>
              <a:defRPr sz="1200" b="1">
                <a:solidFill>
                  <a:srgbClr val="000000"/>
                </a:solidFill>
                <a:latin typeface="Arial" pitchFamily="34" charset="0"/>
              </a:defRPr>
            </a:lvl7pPr>
            <a:lvl8pPr marL="3429000" indent="-228600" eaLnBrk="0" fontAlgn="base" hangingPunct="0">
              <a:spcBef>
                <a:spcPct val="0"/>
              </a:spcBef>
              <a:spcAft>
                <a:spcPct val="0"/>
              </a:spcAft>
              <a:defRPr sz="1200" b="1">
                <a:solidFill>
                  <a:srgbClr val="000000"/>
                </a:solidFill>
                <a:latin typeface="Arial" pitchFamily="34" charset="0"/>
              </a:defRPr>
            </a:lvl8pPr>
            <a:lvl9pPr marL="3886200" indent="-228600" eaLnBrk="0" fontAlgn="base" hangingPunct="0">
              <a:spcBef>
                <a:spcPct val="0"/>
              </a:spcBef>
              <a:spcAft>
                <a:spcPct val="0"/>
              </a:spcAft>
              <a:defRPr sz="1200" b="1">
                <a:solidFill>
                  <a:srgbClr val="000000"/>
                </a:solidFill>
                <a:latin typeface="Arial"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sz="8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rPr>
              <a:t>Duckworth</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a:t>
            </a: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rPr>
              <a:t>EA)</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All</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cxnSp>
        <p:nvCxnSpPr>
          <p:cNvPr id="3190" name="Straight Connector 77"/>
          <p:cNvCxnSpPr>
            <a:cxnSpLocks noChangeShapeType="1"/>
          </p:cNvCxnSpPr>
          <p:nvPr/>
        </p:nvCxnSpPr>
        <p:spPr bwMode="auto">
          <a:xfrm>
            <a:off x="6477000" y="2986088"/>
            <a:ext cx="0" cy="460375"/>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41" name="Straight Connector 125"/>
          <p:cNvCxnSpPr>
            <a:cxnSpLocks noChangeShapeType="1"/>
          </p:cNvCxnSpPr>
          <p:nvPr/>
        </p:nvCxnSpPr>
        <p:spPr bwMode="auto">
          <a:xfrm>
            <a:off x="4402138" y="5483621"/>
            <a:ext cx="0" cy="415925"/>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45" name="Straight Connector 125"/>
          <p:cNvCxnSpPr>
            <a:cxnSpLocks noChangeShapeType="1"/>
          </p:cNvCxnSpPr>
          <p:nvPr/>
        </p:nvCxnSpPr>
        <p:spPr bwMode="auto">
          <a:xfrm>
            <a:off x="7920038" y="5487988"/>
            <a:ext cx="0" cy="415925"/>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sp>
        <p:nvSpPr>
          <p:cNvPr id="148" name="TextBox 147"/>
          <p:cNvSpPr txBox="1"/>
          <p:nvPr/>
        </p:nvSpPr>
        <p:spPr>
          <a:xfrm>
            <a:off x="2271713" y="6629400"/>
            <a:ext cx="4205287" cy="21544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smtClean="0">
                <a:ln>
                  <a:noFill/>
                </a:ln>
                <a:solidFill>
                  <a:srgbClr val="777777"/>
                </a:solidFill>
                <a:effectLst/>
                <a:uLnTx/>
                <a:uFillTx/>
                <a:latin typeface="Arial" pitchFamily="34" charset="0"/>
                <a:ea typeface="+mn-ea"/>
                <a:cs typeface="+mn-cs"/>
              </a:rPr>
              <a:t>Distribution A:  Approved for Public Release</a:t>
            </a:r>
            <a:endParaRPr kumimoji="0" lang="en-US" sz="800" b="1" i="0" u="none" strike="noStrike" kern="1200" cap="none" spc="0" normalizeH="0" baseline="0" noProof="0" dirty="0">
              <a:ln>
                <a:noFill/>
              </a:ln>
              <a:solidFill>
                <a:srgbClr val="777777"/>
              </a:solidFill>
              <a:effectLst/>
              <a:uLnTx/>
              <a:uFillTx/>
              <a:latin typeface="Arial" pitchFamily="34" charset="0"/>
              <a:ea typeface="+mn-ea"/>
              <a:cs typeface="+mn-cs"/>
            </a:endParaRPr>
          </a:p>
        </p:txBody>
      </p:sp>
      <p:sp>
        <p:nvSpPr>
          <p:cNvPr id="149" name="Rectangle 229"/>
          <p:cNvSpPr>
            <a:spLocks noChangeArrowheads="1"/>
          </p:cNvSpPr>
          <p:nvPr/>
        </p:nvSpPr>
        <p:spPr bwMode="auto">
          <a:xfrm>
            <a:off x="6844507" y="2534443"/>
            <a:ext cx="3847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smtClean="0">
                <a:ln>
                  <a:noFill/>
                </a:ln>
                <a:solidFill>
                  <a:srgbClr val="000000"/>
                </a:solidFill>
                <a:effectLst/>
                <a:uLnTx/>
                <a:uFillTx/>
                <a:latin typeface="Arial" pitchFamily="34" charset="0"/>
                <a:ea typeface="+mn-ea"/>
                <a:cs typeface="+mn-cs"/>
              </a:rPr>
              <a:t>HQ</a:t>
            </a:r>
            <a:endParaRPr kumimoji="0" lang="en-US" altLang="en-US" sz="20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51" name="TextBox 391"/>
          <p:cNvSpPr txBox="1">
            <a:spLocks noChangeArrowheads="1"/>
          </p:cNvSpPr>
          <p:nvPr/>
        </p:nvSpPr>
        <p:spPr bwMode="auto">
          <a:xfrm>
            <a:off x="4880282" y="758825"/>
            <a:ext cx="1243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rPr>
              <a:t>CNSP N42 </a:t>
            </a:r>
            <a:endParaRPr kumimoji="0" lang="en-US" altLang="en-US" sz="100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rPr>
              <a:t>Aviation</a:t>
            </a:r>
            <a:endParaRPr kumimoji="0" lang="en-US" altLang="en-US" sz="100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53" name="Oval 382"/>
          <p:cNvSpPr>
            <a:spLocks noChangeArrowheads="1"/>
          </p:cNvSpPr>
          <p:nvPr/>
        </p:nvSpPr>
        <p:spPr bwMode="auto">
          <a:xfrm>
            <a:off x="6088062" y="581799"/>
            <a:ext cx="1143000" cy="609600"/>
          </a:xfrm>
          <a:prstGeom prst="ellipse">
            <a:avLst/>
          </a:prstGeom>
          <a:solidFill>
            <a:srgbClr val="3366FF"/>
          </a:solidFill>
          <a:ln w="12699" algn="ctr">
            <a:solidFill>
              <a:schemeClr val="tx1"/>
            </a:solidFill>
            <a:round/>
            <a:headEnd/>
            <a:tailEnd/>
          </a:ln>
        </p:spPr>
        <p:txBody>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50" name="TextBox 391"/>
          <p:cNvSpPr txBox="1">
            <a:spLocks noChangeArrowheads="1"/>
          </p:cNvSpPr>
          <p:nvPr/>
        </p:nvSpPr>
        <p:spPr bwMode="auto">
          <a:xfrm>
            <a:off x="6037466" y="657225"/>
            <a:ext cx="1243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rPr>
              <a:t>USMC AVN </a:t>
            </a:r>
            <a:endParaRPr kumimoji="0" lang="en-US" altLang="en-US" sz="100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rPr>
              <a:t>Aviation</a:t>
            </a:r>
            <a:endParaRPr kumimoji="0" lang="en-US" altLang="en-US" sz="100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grpSp>
        <p:nvGrpSpPr>
          <p:cNvPr id="154" name="Group 11"/>
          <p:cNvGrpSpPr>
            <a:grpSpLocks/>
          </p:cNvGrpSpPr>
          <p:nvPr/>
        </p:nvGrpSpPr>
        <p:grpSpPr bwMode="auto">
          <a:xfrm rot="478310">
            <a:off x="5722409" y="1335189"/>
            <a:ext cx="457200" cy="390525"/>
            <a:chOff x="3408" y="2304"/>
            <a:chExt cx="576" cy="336"/>
          </a:xfrm>
        </p:grpSpPr>
        <p:sp>
          <p:nvSpPr>
            <p:cNvPr id="155" name="Line 12"/>
            <p:cNvSpPr>
              <a:spLocks noChangeShapeType="1"/>
            </p:cNvSpPr>
            <p:nvPr/>
          </p:nvSpPr>
          <p:spPr bwMode="auto">
            <a:xfrm flipH="1" flipV="1">
              <a:off x="3412" y="2395"/>
              <a:ext cx="480" cy="239"/>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56" name="Line 13"/>
            <p:cNvSpPr>
              <a:spLocks noChangeShapeType="1"/>
            </p:cNvSpPr>
            <p:nvPr/>
          </p:nvSpPr>
          <p:spPr bwMode="auto">
            <a:xfrm>
              <a:off x="3504" y="2302"/>
              <a:ext cx="480" cy="239"/>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grpSp>
      <p:grpSp>
        <p:nvGrpSpPr>
          <p:cNvPr id="157" name="Group 11"/>
          <p:cNvGrpSpPr>
            <a:grpSpLocks/>
          </p:cNvGrpSpPr>
          <p:nvPr/>
        </p:nvGrpSpPr>
        <p:grpSpPr bwMode="auto">
          <a:xfrm rot="4849075">
            <a:off x="6178731" y="1233499"/>
            <a:ext cx="457200" cy="390525"/>
            <a:chOff x="3408" y="2304"/>
            <a:chExt cx="576" cy="336"/>
          </a:xfrm>
        </p:grpSpPr>
        <p:sp>
          <p:nvSpPr>
            <p:cNvPr id="158" name="Line 12"/>
            <p:cNvSpPr>
              <a:spLocks noChangeShapeType="1"/>
            </p:cNvSpPr>
            <p:nvPr/>
          </p:nvSpPr>
          <p:spPr bwMode="auto">
            <a:xfrm flipH="1" flipV="1">
              <a:off x="3412" y="2395"/>
              <a:ext cx="480" cy="239"/>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59" name="Line 13"/>
            <p:cNvSpPr>
              <a:spLocks noChangeShapeType="1"/>
            </p:cNvSpPr>
            <p:nvPr/>
          </p:nvSpPr>
          <p:spPr bwMode="auto">
            <a:xfrm>
              <a:off x="3504" y="2302"/>
              <a:ext cx="480" cy="239"/>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grpSp>
      <p:sp>
        <p:nvSpPr>
          <p:cNvPr id="163" name="TextBox 391"/>
          <p:cNvSpPr txBox="1">
            <a:spLocks noChangeArrowheads="1"/>
          </p:cNvSpPr>
          <p:nvPr/>
        </p:nvSpPr>
        <p:spPr bwMode="auto">
          <a:xfrm>
            <a:off x="3947319" y="2295525"/>
            <a:ext cx="1243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rPr>
              <a:t>USFF N43 </a:t>
            </a:r>
            <a:endParaRPr kumimoji="0" lang="en-US" altLang="en-US" sz="100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rPr>
              <a:t>Maintenance</a:t>
            </a:r>
            <a:endParaRPr kumimoji="0" lang="en-US" altLang="en-US" sz="100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grpSp>
        <p:nvGrpSpPr>
          <p:cNvPr id="165" name="Group 11"/>
          <p:cNvGrpSpPr>
            <a:grpSpLocks/>
          </p:cNvGrpSpPr>
          <p:nvPr/>
        </p:nvGrpSpPr>
        <p:grpSpPr bwMode="auto">
          <a:xfrm rot="18588692">
            <a:off x="5240138" y="2036536"/>
            <a:ext cx="457200" cy="390525"/>
            <a:chOff x="3408" y="2304"/>
            <a:chExt cx="576" cy="336"/>
          </a:xfrm>
        </p:grpSpPr>
        <p:sp>
          <p:nvSpPr>
            <p:cNvPr id="166" name="Line 12"/>
            <p:cNvSpPr>
              <a:spLocks noChangeShapeType="1"/>
            </p:cNvSpPr>
            <p:nvPr/>
          </p:nvSpPr>
          <p:spPr bwMode="auto">
            <a:xfrm flipH="1" flipV="1">
              <a:off x="3412" y="2395"/>
              <a:ext cx="480" cy="239"/>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67" name="Line 13"/>
            <p:cNvSpPr>
              <a:spLocks noChangeShapeType="1"/>
            </p:cNvSpPr>
            <p:nvPr/>
          </p:nvSpPr>
          <p:spPr bwMode="auto">
            <a:xfrm>
              <a:off x="3504" y="2302"/>
              <a:ext cx="480" cy="239"/>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grpSp>
      <p:pic>
        <p:nvPicPr>
          <p:cNvPr id="160"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594729" y="4302732"/>
            <a:ext cx="152400"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1" name="TextBox 63"/>
          <p:cNvSpPr txBox="1">
            <a:spLocks noChangeArrowheads="1"/>
          </p:cNvSpPr>
          <p:nvPr/>
        </p:nvSpPr>
        <p:spPr bwMode="auto">
          <a:xfrm>
            <a:off x="3945693" y="5992478"/>
            <a:ext cx="714375" cy="26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CC6600"/>
                </a:solidFill>
                <a:effectLst/>
                <a:uLnTx/>
                <a:uFillTx/>
                <a:latin typeface="Arial" pitchFamily="34" charset="0"/>
                <a:ea typeface="+mn-ea"/>
                <a:cs typeface="+mn-cs"/>
              </a:rPr>
              <a:t>Merlino</a:t>
            </a:r>
            <a:endParaRPr kumimoji="0" lang="en-US" altLang="en-US" sz="800" b="1" i="0" u="none" strike="noStrike" kern="1200" cap="none" spc="0" normalizeH="0" baseline="0" noProof="0" dirty="0">
              <a:ln>
                <a:noFill/>
              </a:ln>
              <a:solidFill>
                <a:srgbClr val="CC6600"/>
              </a:solidFill>
              <a:effectLst/>
              <a:uLnTx/>
              <a:uFillTx/>
              <a:latin typeface="Arial" pitchFamily="34" charset="0"/>
              <a:ea typeface="+mn-ea"/>
              <a:cs typeface="+mn-cs"/>
            </a:endParaRP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CC6600"/>
                </a:solidFill>
                <a:effectLst/>
                <a:uLnTx/>
                <a:uFillTx/>
                <a:latin typeface="Arial" pitchFamily="34" charset="0"/>
                <a:ea typeface="+mn-ea"/>
                <a:cs typeface="+mn-cs"/>
              </a:rPr>
              <a:t>COR, DOC</a:t>
            </a:r>
            <a:endParaRPr kumimoji="0" lang="en-US" altLang="en-US" sz="800" b="1" i="0" u="none" strike="noStrike" kern="1200" cap="none" spc="0" normalizeH="0" baseline="0" noProof="0" dirty="0">
              <a:ln>
                <a:noFill/>
              </a:ln>
              <a:solidFill>
                <a:srgbClr val="CC6600"/>
              </a:solidFill>
              <a:effectLst/>
              <a:uLnTx/>
              <a:uFillTx/>
              <a:latin typeface="Arial" pitchFamily="34" charset="0"/>
              <a:ea typeface="+mn-ea"/>
              <a:cs typeface="+mn-cs"/>
            </a:endParaRPr>
          </a:p>
        </p:txBody>
      </p:sp>
      <p:sp>
        <p:nvSpPr>
          <p:cNvPr id="162" name="TextBox 164"/>
          <p:cNvSpPr txBox="1">
            <a:spLocks noChangeArrowheads="1"/>
          </p:cNvSpPr>
          <p:nvPr/>
        </p:nvSpPr>
        <p:spPr bwMode="auto">
          <a:xfrm>
            <a:off x="7781924" y="5517508"/>
            <a:ext cx="714375"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CC6600"/>
                </a:solidFill>
                <a:effectLst/>
                <a:uLnTx/>
                <a:uFillTx/>
                <a:latin typeface="Arial" pitchFamily="34" charset="0"/>
                <a:ea typeface="+mn-ea"/>
                <a:cs typeface="+mn-cs"/>
              </a:rPr>
              <a:t>Wise</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CC6600"/>
                </a:solidFill>
                <a:effectLst/>
                <a:uLnTx/>
                <a:uFillTx/>
                <a:latin typeface="Arial" pitchFamily="34" charset="0"/>
                <a:ea typeface="+mn-ea"/>
                <a:cs typeface="+mn-cs"/>
              </a:rPr>
              <a:t>(LE)</a:t>
            </a:r>
            <a:endParaRPr kumimoji="0" lang="en-US" altLang="en-US" sz="800" b="1" i="0" u="none" strike="noStrike" kern="1200" cap="none" spc="0" normalizeH="0" baseline="0" noProof="0" dirty="0">
              <a:ln>
                <a:noFill/>
              </a:ln>
              <a:solidFill>
                <a:srgbClr val="CC6600"/>
              </a:solidFill>
              <a:effectLst/>
              <a:uLnTx/>
              <a:uFillTx/>
              <a:latin typeface="Arial" pitchFamily="34" charset="0"/>
              <a:ea typeface="+mn-ea"/>
              <a:cs typeface="+mn-cs"/>
            </a:endParaRP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CC6600"/>
                </a:solidFill>
                <a:effectLst/>
                <a:uLnTx/>
                <a:uFillTx/>
                <a:latin typeface="Arial" pitchFamily="34" charset="0"/>
                <a:ea typeface="+mn-ea"/>
                <a:cs typeface="+mn-cs"/>
              </a:rPr>
              <a:t>NSK</a:t>
            </a:r>
            <a:endParaRPr kumimoji="0" lang="en-US" altLang="en-US" sz="800" b="1" i="0" u="none" strike="noStrike" kern="1200" cap="none" spc="0" normalizeH="0" baseline="0" noProof="0" dirty="0">
              <a:ln>
                <a:noFill/>
              </a:ln>
              <a:solidFill>
                <a:srgbClr val="CC6600"/>
              </a:solidFill>
              <a:effectLst/>
              <a:uLnTx/>
              <a:uFillTx/>
              <a:latin typeface="Arial" pitchFamily="34" charset="0"/>
              <a:ea typeface="+mn-ea"/>
              <a:cs typeface="+mn-cs"/>
            </a:endParaRPr>
          </a:p>
        </p:txBody>
      </p:sp>
      <p:cxnSp>
        <p:nvCxnSpPr>
          <p:cNvPr id="164" name="Straight Connector 132"/>
          <p:cNvCxnSpPr>
            <a:cxnSpLocks noChangeShapeType="1"/>
          </p:cNvCxnSpPr>
          <p:nvPr/>
        </p:nvCxnSpPr>
        <p:spPr bwMode="auto">
          <a:xfrm>
            <a:off x="5786469" y="5913438"/>
            <a:ext cx="0" cy="434975"/>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sp>
        <p:nvSpPr>
          <p:cNvPr id="168" name="TextBox 63"/>
          <p:cNvSpPr txBox="1">
            <a:spLocks noChangeArrowheads="1"/>
          </p:cNvSpPr>
          <p:nvPr/>
        </p:nvSpPr>
        <p:spPr bwMode="auto">
          <a:xfrm>
            <a:off x="4858867" y="5520163"/>
            <a:ext cx="714375" cy="38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Lieberman</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dirty="0" smtClean="0">
                <a:solidFill>
                  <a:srgbClr val="000000"/>
                </a:solidFill>
                <a:latin typeface="Arial" pitchFamily="34" charset="0"/>
              </a:rPr>
              <a:t>(LE)</a:t>
            </a: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AF</a:t>
            </a: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69"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470937" y="4118055"/>
            <a:ext cx="152400"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0" name="5-Point Star 169"/>
          <p:cNvSpPr/>
          <p:nvPr/>
        </p:nvSpPr>
        <p:spPr bwMode="auto">
          <a:xfrm>
            <a:off x="188579" y="6254750"/>
            <a:ext cx="228600" cy="228600"/>
          </a:xfrm>
          <a:prstGeom prst="star5">
            <a:avLst/>
          </a:prstGeom>
          <a:solidFill>
            <a:srgbClr val="808080"/>
          </a:solidFill>
          <a:ln w="12699" cap="flat" cmpd="sng" algn="ctr">
            <a:solidFill>
              <a:srgbClr val="FFFF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71" name="5-Point Star 170"/>
          <p:cNvSpPr/>
          <p:nvPr/>
        </p:nvSpPr>
        <p:spPr bwMode="auto">
          <a:xfrm>
            <a:off x="6481765" y="3788964"/>
            <a:ext cx="168273" cy="135535"/>
          </a:xfrm>
          <a:prstGeom prst="star5">
            <a:avLst/>
          </a:prstGeom>
          <a:solidFill>
            <a:srgbClr val="808080"/>
          </a:solidFill>
          <a:ln w="12699" cap="flat" cmpd="sng" algn="ctr">
            <a:solidFill>
              <a:srgbClr val="FFFF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72" name="5-Point Star 171"/>
          <p:cNvSpPr/>
          <p:nvPr/>
        </p:nvSpPr>
        <p:spPr bwMode="auto">
          <a:xfrm>
            <a:off x="6815798" y="4294613"/>
            <a:ext cx="155518" cy="153883"/>
          </a:xfrm>
          <a:prstGeom prst="star5">
            <a:avLst/>
          </a:prstGeom>
          <a:solidFill>
            <a:srgbClr val="808080"/>
          </a:solidFill>
          <a:ln w="12699" cap="flat" cmpd="sng" algn="ctr">
            <a:solidFill>
              <a:srgbClr val="FFFF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73" name="TextBox 63"/>
          <p:cNvSpPr txBox="1">
            <a:spLocks noChangeArrowheads="1"/>
          </p:cNvSpPr>
          <p:nvPr/>
        </p:nvSpPr>
        <p:spPr bwMode="auto">
          <a:xfrm>
            <a:off x="5502276" y="5527657"/>
            <a:ext cx="714375"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spcBef>
                <a:spcPct val="20000"/>
              </a:spcBef>
              <a:buClr>
                <a:schemeClr val="folHlink"/>
              </a:buClr>
              <a:buSzPct val="75000"/>
              <a:buFont typeface="Monotype Sorts"/>
              <a:buChar char="n"/>
              <a:defRPr kumimoji="1" sz="3200">
                <a:solidFill>
                  <a:schemeClr val="tx1"/>
                </a:solidFill>
                <a:latin typeface="Tahoma" pitchFamily="34" charset="0"/>
              </a:defRPr>
            </a:lvl1pPr>
            <a:lvl2pPr marL="742950" indent="-285750">
              <a:spcBef>
                <a:spcPct val="20000"/>
              </a:spcBef>
              <a:buClr>
                <a:schemeClr val="folHlink"/>
              </a:buClr>
              <a:buChar char="–"/>
              <a:defRPr kumimoji="1" sz="2800">
                <a:solidFill>
                  <a:schemeClr val="tx1"/>
                </a:solidFill>
                <a:latin typeface="Tahoma" pitchFamily="34" charset="0"/>
              </a:defRPr>
            </a:lvl2pPr>
            <a:lvl3pPr marL="1143000" indent="-228600">
              <a:spcBef>
                <a:spcPct val="20000"/>
              </a:spcBef>
              <a:buClr>
                <a:schemeClr val="folHlink"/>
              </a:buClr>
              <a:buSzPct val="60000"/>
              <a:buFont typeface="Monotype Sorts"/>
              <a:buChar char="n"/>
              <a:defRPr kumimoji="1" sz="2400">
                <a:solidFill>
                  <a:schemeClr val="tx1"/>
                </a:solidFill>
                <a:latin typeface="Tahoma" pitchFamily="34" charset="0"/>
              </a:defRPr>
            </a:lvl3pPr>
            <a:lvl4pPr marL="1600200" indent="-228600">
              <a:spcBef>
                <a:spcPct val="20000"/>
              </a:spcBef>
              <a:buChar char="–"/>
              <a:defRPr kumimoji="1" sz="2000">
                <a:solidFill>
                  <a:schemeClr val="tx1"/>
                </a:solidFill>
                <a:latin typeface="Tahoma" pitchFamily="34" charset="0"/>
              </a:defRPr>
            </a:lvl4pPr>
            <a:lvl5pPr marL="2057400" indent="-228600">
              <a:spcBef>
                <a:spcPct val="20000"/>
              </a:spcBef>
              <a:buClr>
                <a:schemeClr val="folHlink"/>
              </a:buClr>
              <a:buSzPct val="50000"/>
              <a:buFont typeface="Monotype Sorts"/>
              <a:buChar char="n"/>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folHlink"/>
              </a:buClr>
              <a:buSzPct val="50000"/>
              <a:buFont typeface="Monotype Sorts"/>
              <a:buChar char="n"/>
              <a:defRPr kumimoji="1" sz="2000">
                <a:solidFill>
                  <a:schemeClr val="tx1"/>
                </a:solidFill>
                <a:latin typeface="Tahoma" pitchFamily="34" charset="0"/>
              </a:defRPr>
            </a:lvl9pPr>
          </a:lstStyle>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Zuk</a:t>
            </a: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dirty="0" smtClean="0">
                <a:solidFill>
                  <a:srgbClr val="000000"/>
                </a:solidFill>
                <a:latin typeface="Arial" pitchFamily="34" charset="0"/>
              </a:rPr>
              <a:t>(LE)</a:t>
            </a:r>
            <a:endPar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endParaRPr>
          </a:p>
          <a:p>
            <a:pPr marL="0" marR="0" lvl="0" indent="0" algn="ctr" defTabSz="914400" rtl="0" eaLnBrk="0" fontAlgn="base" latinLnBrk="0" hangingPunct="0">
              <a:lnSpc>
                <a:spcPct val="45000"/>
              </a:lnSpc>
              <a:spcBef>
                <a:spcPct val="50000"/>
              </a:spcBef>
              <a:spcAft>
                <a:spcPct val="0"/>
              </a:spcAft>
              <a:buClrTx/>
              <a:buSzTx/>
              <a:buFontTx/>
              <a:buNone/>
              <a:tabLst/>
              <a:defRPr/>
            </a:pPr>
            <a:r>
              <a:rPr kumimoji="0" lang="en-US" altLang="en-US" sz="800" b="1" i="0" u="none" strike="noStrike" kern="1200" cap="none" spc="0" normalizeH="0" baseline="0" noProof="0" dirty="0" smtClean="0">
                <a:ln>
                  <a:noFill/>
                </a:ln>
                <a:solidFill>
                  <a:srgbClr val="000000"/>
                </a:solidFill>
                <a:effectLst/>
                <a:uLnTx/>
                <a:uFillTx/>
                <a:latin typeface="Arial" pitchFamily="34" charset="0"/>
                <a:ea typeface="+mn-ea"/>
                <a:cs typeface="+mn-cs"/>
              </a:rPr>
              <a:t>RSH, TOP </a:t>
            </a: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0" fontAlgn="base" latinLnBrk="0" hangingPunct="0">
              <a:lnSpc>
                <a:spcPct val="45000"/>
              </a:lnSpc>
              <a:spcBef>
                <a:spcPct val="50000"/>
              </a:spcBef>
              <a:spcAft>
                <a:spcPct val="0"/>
              </a:spcAft>
              <a:buClrTx/>
              <a:buSzTx/>
              <a:buFontTx/>
              <a:buNone/>
              <a:tabLst/>
              <a:defRPr/>
            </a:pPr>
            <a:endParaRPr kumimoji="0" lang="en-US" alt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74" name="5-Point Star 173"/>
          <p:cNvSpPr/>
          <p:nvPr/>
        </p:nvSpPr>
        <p:spPr bwMode="auto">
          <a:xfrm>
            <a:off x="8347161" y="5605894"/>
            <a:ext cx="168273" cy="135535"/>
          </a:xfrm>
          <a:prstGeom prst="star5">
            <a:avLst/>
          </a:prstGeom>
          <a:solidFill>
            <a:srgbClr val="808080"/>
          </a:solidFill>
          <a:ln w="12699" cap="flat" cmpd="sng" algn="ctr">
            <a:solidFill>
              <a:srgbClr val="FFFF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75" name="5-Point Star 174"/>
          <p:cNvSpPr/>
          <p:nvPr/>
        </p:nvSpPr>
        <p:spPr bwMode="auto">
          <a:xfrm>
            <a:off x="7129465" y="5593981"/>
            <a:ext cx="168273" cy="135535"/>
          </a:xfrm>
          <a:prstGeom prst="star5">
            <a:avLst/>
          </a:prstGeom>
          <a:solidFill>
            <a:srgbClr val="808080"/>
          </a:solidFill>
          <a:ln w="12699" cap="flat" cmpd="sng" algn="ctr">
            <a:solidFill>
              <a:srgbClr val="FFFF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76" name="5-Point Star 175"/>
          <p:cNvSpPr/>
          <p:nvPr/>
        </p:nvSpPr>
        <p:spPr bwMode="auto">
          <a:xfrm>
            <a:off x="7613652" y="6006503"/>
            <a:ext cx="168273" cy="135535"/>
          </a:xfrm>
          <a:prstGeom prst="star5">
            <a:avLst/>
          </a:prstGeom>
          <a:solidFill>
            <a:srgbClr val="808080"/>
          </a:solidFill>
          <a:ln w="12699" cap="flat" cmpd="sng" algn="ctr">
            <a:solidFill>
              <a:srgbClr val="FFFF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5654932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7181"/>
            <a:ext cx="9144000" cy="830997"/>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mn-cs"/>
              </a:rPr>
              <a:t>Implementation of Topside Corrosion </a:t>
            </a:r>
            <a:r>
              <a:rPr kumimoji="0" lang="en-US" sz="2400" b="1" i="0" u="none" strike="noStrike" kern="1200" cap="none" spc="0" normalizeH="0" baseline="0" noProof="0" dirty="0" smtClean="0">
                <a:ln>
                  <a:noFill/>
                </a:ln>
                <a:solidFill>
                  <a:srgbClr val="000000"/>
                </a:solidFill>
                <a:effectLst/>
                <a:uLnTx/>
                <a:uFillTx/>
                <a:latin typeface="Arial" pitchFamily="34" charset="0"/>
                <a:ea typeface="+mn-ea"/>
                <a:cs typeface="+mn-cs"/>
              </a:rPr>
              <a:t>Control (TCC)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0000"/>
                </a:solidFill>
                <a:effectLst/>
                <a:uLnTx/>
                <a:uFillTx/>
                <a:latin typeface="Arial" pitchFamily="34" charset="0"/>
                <a:ea typeface="+mn-ea"/>
                <a:cs typeface="+mn-cs"/>
              </a:rPr>
              <a:t> Technology Package</a:t>
            </a:r>
            <a:endParaRPr kumimoji="0" lang="en-US" sz="24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TextBox 6"/>
          <p:cNvSpPr txBox="1"/>
          <p:nvPr/>
        </p:nvSpPr>
        <p:spPr>
          <a:xfrm>
            <a:off x="176881" y="745848"/>
            <a:ext cx="8991600" cy="532453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sng" strike="noStrike" kern="0" cap="none" spc="0" normalizeH="0" baseline="0" noProof="0" dirty="0" smtClean="0">
                <a:ln>
                  <a:noFill/>
                </a:ln>
                <a:solidFill>
                  <a:srgbClr val="000000"/>
                </a:solidFill>
                <a:effectLst/>
                <a:uLnTx/>
                <a:uFillTx/>
                <a:latin typeface="Arial" pitchFamily="34" charset="0"/>
                <a:ea typeface="+mn-ea"/>
                <a:cs typeface="+mn-cs"/>
              </a:rPr>
              <a:t>BACKGROUND</a:t>
            </a:r>
            <a:r>
              <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rPr>
              <a:t>2015 – 2016 -  NRL </a:t>
            </a:r>
            <a:r>
              <a:rPr kumimoji="0" lang="en-US" sz="1400" b="1" i="0" u="none" strike="noStrike" kern="0" cap="none" spc="0" normalizeH="0" baseline="0" noProof="0" dirty="0">
                <a:ln>
                  <a:noFill/>
                </a:ln>
                <a:solidFill>
                  <a:srgbClr val="000000"/>
                </a:solidFill>
                <a:effectLst/>
                <a:uLnTx/>
                <a:uFillTx/>
                <a:latin typeface="Arial" pitchFamily="34" charset="0"/>
                <a:ea typeface="+mn-ea"/>
                <a:cs typeface="+mn-cs"/>
              </a:rPr>
              <a:t>demonstrated TCC </a:t>
            </a:r>
            <a:r>
              <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rPr>
              <a:t>on a DDG, showed </a:t>
            </a:r>
            <a:r>
              <a:rPr kumimoji="0" lang="en-US" sz="1400" b="1" i="0" u="none" strike="noStrike" kern="0" cap="none" spc="0" normalizeH="0" baseline="0" noProof="0" dirty="0">
                <a:ln>
                  <a:noFill/>
                </a:ln>
                <a:solidFill>
                  <a:srgbClr val="000000"/>
                </a:solidFill>
                <a:effectLst/>
                <a:uLnTx/>
                <a:uFillTx/>
                <a:latin typeface="Arial" pitchFamily="34" charset="0"/>
                <a:ea typeface="+mn-ea"/>
                <a:cs typeface="+mn-cs"/>
              </a:rPr>
              <a:t>a 34 fold reduction in </a:t>
            </a:r>
            <a:r>
              <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rPr>
              <a:t>ship’s force time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rPr>
              <a:t>                         </a:t>
            </a:r>
            <a:r>
              <a:rPr kumimoji="0" lang="en-US" sz="1400" b="1" i="0" u="none" strike="noStrike" kern="0" cap="none" spc="0" normalizeH="0" baseline="0" noProof="0" dirty="0">
                <a:ln>
                  <a:noFill/>
                </a:ln>
                <a:solidFill>
                  <a:srgbClr val="000000"/>
                </a:solidFill>
                <a:effectLst/>
                <a:uLnTx/>
                <a:uFillTx/>
                <a:latin typeface="Arial" pitchFamily="34" charset="0"/>
                <a:ea typeface="+mn-ea"/>
                <a:cs typeface="+mn-cs"/>
              </a:rPr>
              <a:t>required to address topside corrosion by eliminating sources of “running rust</a:t>
            </a:r>
            <a:r>
              <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rPr>
              <a:t>”.  </a:t>
            </a:r>
            <a:endParaRPr kumimoji="0" lang="en-US" sz="1400" b="1" i="0" u="none" strike="noStrike" kern="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rPr>
              <a:t>2021 – 2022 – Leadership interest in TCC.</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sng" strike="noStrike" kern="0" cap="none" spc="0" normalizeH="0" baseline="0" noProof="0" dirty="0" smtClean="0">
                <a:ln>
                  <a:noFill/>
                </a:ln>
                <a:solidFill>
                  <a:srgbClr val="000000"/>
                </a:solidFill>
                <a:effectLst/>
                <a:uLnTx/>
                <a:uFillTx/>
                <a:latin typeface="Arial" pitchFamily="34" charset="0"/>
                <a:ea typeface="+mn-ea"/>
                <a:cs typeface="+mn-cs"/>
              </a:rPr>
              <a:t>IMPLEMENTATION APPROACH</a:t>
            </a:r>
            <a:r>
              <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rPr>
              <a:t>2015 – 2022  SEA </a:t>
            </a:r>
            <a:r>
              <a:rPr kumimoji="0" lang="en-US" sz="1400" b="1" i="0" u="none" strike="noStrike" kern="0" cap="none" spc="0" normalizeH="0" baseline="0" noProof="0" dirty="0">
                <a:ln>
                  <a:noFill/>
                </a:ln>
                <a:solidFill>
                  <a:srgbClr val="000000"/>
                </a:solidFill>
                <a:effectLst/>
                <a:uLnTx/>
                <a:uFillTx/>
                <a:latin typeface="Arial" pitchFamily="34" charset="0"/>
                <a:ea typeface="+mn-ea"/>
                <a:cs typeface="+mn-cs"/>
              </a:rPr>
              <a:t>05 has updated specifications </a:t>
            </a:r>
            <a:endPar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pitchFamily="34" charset="0"/>
                <a:ea typeface="+mn-ea"/>
                <a:cs typeface="+mn-cs"/>
              </a:rPr>
              <a:t> </a:t>
            </a:r>
            <a:r>
              <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rPr>
              <a:t>                     and </a:t>
            </a:r>
            <a:r>
              <a:rPr kumimoji="0" lang="en-US" sz="1400" b="1" i="0" u="none" strike="noStrike" kern="0" cap="none" spc="0" normalizeH="0" baseline="0" noProof="0" dirty="0">
                <a:ln>
                  <a:noFill/>
                </a:ln>
                <a:solidFill>
                  <a:srgbClr val="000000"/>
                </a:solidFill>
                <a:effectLst/>
                <a:uLnTx/>
                <a:uFillTx/>
                <a:latin typeface="Arial" pitchFamily="34" charset="0"/>
                <a:ea typeface="+mn-ea"/>
                <a:cs typeface="+mn-cs"/>
              </a:rPr>
              <a:t>technical requirements </a:t>
            </a:r>
            <a:r>
              <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rPr>
              <a:t>to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pitchFamily="34" charset="0"/>
                <a:ea typeface="+mn-ea"/>
                <a:cs typeface="+mn-cs"/>
              </a:rPr>
              <a:t> </a:t>
            </a:r>
            <a:r>
              <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rPr>
              <a:t>                     </a:t>
            </a:r>
            <a:r>
              <a:rPr kumimoji="0" lang="en-US" sz="1400" b="1" i="0" u="none" strike="noStrike" kern="0" cap="none" spc="0" normalizeH="0" baseline="0" noProof="0" dirty="0">
                <a:ln>
                  <a:noFill/>
                </a:ln>
                <a:solidFill>
                  <a:srgbClr val="000000"/>
                </a:solidFill>
                <a:effectLst/>
                <a:uLnTx/>
                <a:uFillTx/>
                <a:latin typeface="Arial" pitchFamily="34" charset="0"/>
                <a:ea typeface="+mn-ea"/>
                <a:cs typeface="+mn-cs"/>
              </a:rPr>
              <a:t>implement </a:t>
            </a:r>
            <a:r>
              <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rPr>
              <a:t>TCC </a:t>
            </a:r>
            <a:r>
              <a:rPr kumimoji="0" lang="en-US" sz="1400" b="1" i="0" u="none" strike="noStrike" kern="0" cap="none" spc="0" normalizeH="0" baseline="0" noProof="0" dirty="0">
                <a:ln>
                  <a:noFill/>
                </a:ln>
                <a:solidFill>
                  <a:srgbClr val="000000"/>
                </a:solidFill>
                <a:effectLst/>
                <a:uLnTx/>
                <a:uFillTx/>
                <a:latin typeface="Arial" pitchFamily="34" charset="0"/>
                <a:ea typeface="+mn-ea"/>
                <a:cs typeface="+mn-cs"/>
              </a:rPr>
              <a:t>technologies.</a:t>
            </a:r>
            <a:endPar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Updated coating material specifications.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Updated Standard Item 009-32 coating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      application requirements.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Defined practices &amp; procedures with technical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       letters and Design Memoranda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TCC technology is available to fleet customers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      but technology must be included in </a:t>
            </a:r>
            <a:r>
              <a:rPr kumimoji="0" lang="en-US" sz="1200" b="1" i="0" u="none" strike="noStrike" kern="0" cap="none" spc="0" normalizeH="0" baseline="0" noProof="0" dirty="0" smtClean="0">
                <a:ln>
                  <a:noFill/>
                </a:ln>
                <a:solidFill>
                  <a:srgbClr val="000000"/>
                </a:solidFill>
                <a:effectLst/>
                <a:uLnTx/>
                <a:uFillTx/>
                <a:latin typeface="Segoe UI" panose="020B0502040204020203" pitchFamily="34" charset="0"/>
                <a:ea typeface="+mn-ea"/>
                <a:cs typeface="+mn-cs"/>
              </a:rPr>
              <a:t>work package.</a:t>
            </a:r>
            <a:endParaRPr kumimoji="0" lang="en-US" sz="1200" b="1" i="0" u="none" strike="noStrike" kern="0" cap="none" spc="0" normalizeH="0" baseline="0" noProof="0" dirty="0">
              <a:ln>
                <a:noFill/>
              </a:ln>
              <a:solidFill>
                <a:srgbClr val="000000"/>
              </a:solidFill>
              <a:effectLst/>
              <a:uLnTx/>
              <a:uFillTx/>
              <a:latin typeface="Segoe UI" panose="020B0502040204020203" pitchFamily="34" charset="0"/>
              <a:ea typeface="+mn-ea"/>
              <a:cs typeface="+mn-cs"/>
            </a:endParaRPr>
          </a:p>
        </p:txBody>
      </p:sp>
      <p:pic>
        <p:nvPicPr>
          <p:cNvPr id="8" name="Picture 7"/>
          <p:cNvPicPr>
            <a:picLocks noChangeAspect="1"/>
          </p:cNvPicPr>
          <p:nvPr/>
        </p:nvPicPr>
        <p:blipFill>
          <a:blip r:embed="rId2"/>
          <a:stretch>
            <a:fillRect/>
          </a:stretch>
        </p:blipFill>
        <p:spPr>
          <a:xfrm>
            <a:off x="4672681" y="2133600"/>
            <a:ext cx="4366694" cy="3385329"/>
          </a:xfrm>
          <a:prstGeom prst="rect">
            <a:avLst/>
          </a:prstGeom>
        </p:spPr>
      </p:pic>
      <p:sp>
        <p:nvSpPr>
          <p:cNvPr id="9" name="TextBox 8"/>
          <p:cNvSpPr txBox="1"/>
          <p:nvPr/>
        </p:nvSpPr>
        <p:spPr>
          <a:xfrm>
            <a:off x="304800" y="6363482"/>
            <a:ext cx="9040562"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smtClean="0">
                <a:ln>
                  <a:noFill/>
                </a:ln>
                <a:solidFill>
                  <a:srgbClr val="3333FF"/>
                </a:solidFill>
                <a:effectLst/>
                <a:uLnTx/>
                <a:uFillTx/>
                <a:latin typeface="Arial" pitchFamily="34" charset="0"/>
                <a:ea typeface="+mn-ea"/>
                <a:cs typeface="+mn-cs"/>
              </a:rPr>
              <a:t>NAVSEA Has Updated Requirements To Transition TCC Technologies To Fleet Service</a:t>
            </a:r>
          </a:p>
        </p:txBody>
      </p:sp>
      <p:sp>
        <p:nvSpPr>
          <p:cNvPr id="13" name="TextBox 12"/>
          <p:cNvSpPr txBox="1"/>
          <p:nvPr/>
        </p:nvSpPr>
        <p:spPr>
          <a:xfrm>
            <a:off x="2209800" y="6673158"/>
            <a:ext cx="5050986" cy="21544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0" cap="none" spc="0" normalizeH="0" baseline="0" noProof="0" dirty="0" smtClean="0">
                <a:ln>
                  <a:noFill/>
                </a:ln>
                <a:solidFill>
                  <a:srgbClr val="777777"/>
                </a:solidFill>
                <a:effectLst/>
                <a:uLnTx/>
                <a:uFillTx/>
                <a:latin typeface="Arial" pitchFamily="34" charset="0"/>
                <a:ea typeface="+mn-ea"/>
                <a:cs typeface="+mn-cs"/>
              </a:rPr>
              <a:t>Distribution A Approved for Public Release</a:t>
            </a:r>
            <a:endParaRPr kumimoji="0" lang="en-US" sz="800" b="1" i="0" u="none" strike="noStrike" kern="0" cap="none" spc="0" normalizeH="0" baseline="0" noProof="0" dirty="0">
              <a:ln>
                <a:noFill/>
              </a:ln>
              <a:solidFill>
                <a:srgbClr val="777777"/>
              </a:solidFill>
              <a:effectLst/>
              <a:uLnTx/>
              <a:uFillTx/>
              <a:latin typeface="Arial" pitchFamily="34" charset="0"/>
              <a:ea typeface="+mn-ea"/>
              <a:cs typeface="+mn-cs"/>
            </a:endParaRPr>
          </a:p>
        </p:txBody>
      </p:sp>
      <p:sp>
        <p:nvSpPr>
          <p:cNvPr id="10" name="Footer Placeholder 3"/>
          <p:cNvSpPr txBox="1">
            <a:spLocks/>
          </p:cNvSpPr>
          <p:nvPr/>
        </p:nvSpPr>
        <p:spPr bwMode="auto">
          <a:xfrm>
            <a:off x="8751646" y="6572250"/>
            <a:ext cx="457200" cy="2857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defPPr>
              <a:defRPr lang="en-US"/>
            </a:defPPr>
            <a:lvl1pPr algn="ctr" rtl="0" eaLnBrk="0" fontAlgn="base" hangingPunct="0">
              <a:spcBef>
                <a:spcPct val="50000"/>
              </a:spcBef>
              <a:spcAft>
                <a:spcPct val="0"/>
              </a:spcAft>
              <a:defRPr sz="1200" b="1" kern="1200">
                <a:solidFill>
                  <a:srgbClr val="000000"/>
                </a:solidFill>
                <a:latin typeface="Arial" pitchFamily="34" charset="0"/>
                <a:ea typeface="+mn-ea"/>
                <a:cs typeface="+mn-cs"/>
              </a:defRPr>
            </a:lvl1pPr>
            <a:lvl2pPr marL="742950" indent="-285750" algn="l" rtl="0" eaLnBrk="0" fontAlgn="base" hangingPunct="0">
              <a:spcBef>
                <a:spcPct val="0"/>
              </a:spcBef>
              <a:spcAft>
                <a:spcPct val="0"/>
              </a:spcAft>
              <a:defRPr sz="1200" b="1" kern="1200">
                <a:solidFill>
                  <a:srgbClr val="000000"/>
                </a:solidFill>
                <a:latin typeface="Arial" pitchFamily="34" charset="0"/>
                <a:ea typeface="+mn-ea"/>
                <a:cs typeface="+mn-cs"/>
              </a:defRPr>
            </a:lvl2pPr>
            <a:lvl3pPr marL="1143000" indent="-228600" algn="l" rtl="0" eaLnBrk="0" fontAlgn="base" hangingPunct="0">
              <a:spcBef>
                <a:spcPct val="0"/>
              </a:spcBef>
              <a:spcAft>
                <a:spcPct val="0"/>
              </a:spcAft>
              <a:defRPr sz="1200" b="1" kern="1200">
                <a:solidFill>
                  <a:srgbClr val="000000"/>
                </a:solidFill>
                <a:latin typeface="Arial" pitchFamily="34" charset="0"/>
                <a:ea typeface="+mn-ea"/>
                <a:cs typeface="+mn-cs"/>
              </a:defRPr>
            </a:lvl3pPr>
            <a:lvl4pPr marL="1600200" indent="-228600" algn="l" rtl="0" eaLnBrk="0" fontAlgn="base" hangingPunct="0">
              <a:spcBef>
                <a:spcPct val="0"/>
              </a:spcBef>
              <a:spcAft>
                <a:spcPct val="0"/>
              </a:spcAft>
              <a:defRPr sz="1200" b="1" kern="1200">
                <a:solidFill>
                  <a:srgbClr val="000000"/>
                </a:solidFill>
                <a:latin typeface="Arial" pitchFamily="34" charset="0"/>
                <a:ea typeface="+mn-ea"/>
                <a:cs typeface="+mn-cs"/>
              </a:defRPr>
            </a:lvl4pPr>
            <a:lvl5pPr marL="2057400" indent="-228600" algn="l" rtl="0" eaLnBrk="0" fontAlgn="base" hangingPunct="0">
              <a:spcBef>
                <a:spcPct val="0"/>
              </a:spcBef>
              <a:spcAft>
                <a:spcPct val="0"/>
              </a:spcAft>
              <a:defRPr sz="1200" b="1" kern="1200">
                <a:solidFill>
                  <a:srgbClr val="000000"/>
                </a:solidFill>
                <a:latin typeface="Arial" pitchFamily="34" charset="0"/>
                <a:ea typeface="+mn-ea"/>
                <a:cs typeface="+mn-cs"/>
              </a:defRPr>
            </a:lvl5pPr>
            <a:lvl6pPr marL="25146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6pPr>
            <a:lvl7pPr marL="29718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7pPr>
            <a:lvl8pPr marL="34290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8pPr>
            <a:lvl9pPr marL="38862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fld id="{14F6940D-1F87-44C9-8BE0-F74D0D0B8C69}" type="slidenum">
              <a:rPr kumimoji="0" lang="en-US" sz="1050" b="1"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50000"/>
                </a:spcBef>
                <a:spcAft>
                  <a:spcPct val="0"/>
                </a:spcAft>
                <a:buClrTx/>
                <a:buSzTx/>
                <a:buFontTx/>
                <a:buNone/>
                <a:tabLst/>
                <a:defRPr/>
              </a:pPr>
              <a:t>5</a:t>
            </a:fld>
            <a:endParaRPr kumimoji="0" lang="en-US" sz="105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77800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9056" y="-62729"/>
            <a:ext cx="9089525"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Implementation of Topside Corrosion Control </a:t>
            </a:r>
            <a:r>
              <a:rPr kumimoji="0" lang="en-US" sz="2000" b="1" i="0" u="none" strike="noStrike" kern="1200" cap="none" spc="0" normalizeH="0" baseline="0" noProof="0" dirty="0" smtClean="0">
                <a:ln>
                  <a:noFill/>
                </a:ln>
                <a:solidFill>
                  <a:srgbClr val="000000"/>
                </a:solidFill>
                <a:effectLst/>
                <a:uLnTx/>
                <a:uFillTx/>
                <a:latin typeface="Arial"/>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0" cap="none" spc="0" normalizeH="0" baseline="0" noProof="0" dirty="0" smtClean="0">
                <a:ln>
                  <a:noFill/>
                </a:ln>
                <a:solidFill>
                  <a:srgbClr val="000000"/>
                </a:solidFill>
                <a:effectLst/>
                <a:uLnTx/>
                <a:uFillTx/>
                <a:latin typeface="Arial" pitchFamily="34" charset="0"/>
                <a:ea typeface="+mn-ea"/>
                <a:cs typeface="Arial" panose="020B0604020202020204" pitchFamily="34" charset="0"/>
              </a:rPr>
              <a:t>Topside </a:t>
            </a:r>
            <a:r>
              <a:rPr kumimoji="1" lang="en-US" sz="2000" b="1" i="0" u="none" strike="noStrike" kern="0" cap="none" spc="0" normalizeH="0" baseline="0" noProof="0" dirty="0">
                <a:ln>
                  <a:noFill/>
                </a:ln>
                <a:solidFill>
                  <a:srgbClr val="000000"/>
                </a:solidFill>
                <a:effectLst/>
                <a:uLnTx/>
                <a:uFillTx/>
                <a:latin typeface="Arial" pitchFamily="34" charset="0"/>
                <a:ea typeface="+mn-ea"/>
                <a:cs typeface="Arial" panose="020B0604020202020204" pitchFamily="34" charset="0"/>
              </a:rPr>
              <a:t>Coatings</a:t>
            </a:r>
            <a:endParaRPr kumimoji="0" lang="en-US" sz="2000" b="1" i="0" u="none" strike="noStrike" kern="1200" cap="none" spc="0" normalizeH="0" baseline="0" noProof="0" dirty="0">
              <a:ln>
                <a:noFill/>
              </a:ln>
              <a:solidFill>
                <a:srgbClr val="000000"/>
              </a:solidFill>
              <a:effectLst/>
              <a:uLnTx/>
              <a:uFillTx/>
              <a:latin typeface="Arial"/>
              <a:ea typeface="+mn-ea"/>
              <a:cs typeface="+mn-cs"/>
            </a:endParaRPr>
          </a:p>
        </p:txBody>
      </p:sp>
      <p:sp>
        <p:nvSpPr>
          <p:cNvPr id="7" name="TextBox 6"/>
          <p:cNvSpPr txBox="1"/>
          <p:nvPr/>
        </p:nvSpPr>
        <p:spPr>
          <a:xfrm>
            <a:off x="54475" y="693895"/>
            <a:ext cx="8991600" cy="553997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sng" strike="noStrike" kern="0" cap="none" spc="0" normalizeH="0" baseline="0" noProof="0" dirty="0" smtClean="0">
                <a:ln>
                  <a:noFill/>
                </a:ln>
                <a:solidFill>
                  <a:srgbClr val="000000"/>
                </a:solidFill>
                <a:effectLst/>
                <a:uLnTx/>
                <a:uFillTx/>
                <a:latin typeface="Arial"/>
                <a:ea typeface="+mn-ea"/>
                <a:cs typeface="+mn-cs"/>
              </a:rPr>
              <a:t>POLYSILOXANE TOPSIDE COATINGS</a:t>
            </a:r>
            <a:r>
              <a:rPr kumimoji="0" lang="en-US" sz="1400" b="1" i="0" u="none" strike="noStrike" kern="0" cap="none" spc="0" normalizeH="0" baseline="0" noProof="0" dirty="0" smtClean="0">
                <a:ln>
                  <a:noFill/>
                </a:ln>
                <a:solidFill>
                  <a:srgbClr val="000000"/>
                </a:solidFill>
                <a:effectLst/>
                <a:uLnTx/>
                <a:uFillTx/>
                <a:latin typeface="Arial"/>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rPr>
              <a:t>Based </a:t>
            </a:r>
            <a:r>
              <a:rPr kumimoji="0" lang="en-US" sz="1400" b="1" i="0" u="none" strike="noStrike" kern="0" cap="none" spc="0" normalizeH="0" baseline="0" noProof="0" dirty="0">
                <a:ln>
                  <a:noFill/>
                </a:ln>
                <a:solidFill>
                  <a:srgbClr val="000000"/>
                </a:solidFill>
                <a:effectLst/>
                <a:uLnTx/>
                <a:uFillTx/>
                <a:latin typeface="Arial" pitchFamily="34" charset="0"/>
                <a:ea typeface="+mn-ea"/>
                <a:cs typeface="+mn-cs"/>
              </a:rPr>
              <a:t>on TCC success, </a:t>
            </a:r>
            <a:r>
              <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rPr>
              <a:t>NAVSEA determined </a:t>
            </a:r>
            <a:r>
              <a:rPr kumimoji="0" lang="en-US" sz="1400" b="1" i="0" u="none" strike="noStrike" kern="0" cap="none" spc="0" normalizeH="0" baseline="0" noProof="0" dirty="0">
                <a:ln>
                  <a:noFill/>
                </a:ln>
                <a:solidFill>
                  <a:srgbClr val="000000"/>
                </a:solidFill>
                <a:effectLst/>
                <a:uLnTx/>
                <a:uFillTx/>
                <a:latin typeface="Arial" pitchFamily="34" charset="0"/>
                <a:ea typeface="+mn-ea"/>
                <a:cs typeface="+mn-cs"/>
              </a:rPr>
              <a:t>that polysiloxane topside coatings </a:t>
            </a:r>
            <a:r>
              <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rPr>
              <a:t>are the </a:t>
            </a:r>
            <a:r>
              <a:rPr kumimoji="0" lang="en-US" sz="1400" b="1" i="0" u="none" strike="noStrike" kern="0" cap="none" spc="0" normalizeH="0" baseline="0" noProof="0" dirty="0">
                <a:ln>
                  <a:noFill/>
                </a:ln>
                <a:solidFill>
                  <a:srgbClr val="000000"/>
                </a:solidFill>
                <a:effectLst/>
                <a:uLnTx/>
                <a:uFillTx/>
                <a:latin typeface="Arial" pitchFamily="34" charset="0"/>
                <a:ea typeface="+mn-ea"/>
                <a:cs typeface="+mn-cs"/>
              </a:rPr>
              <a:t>only option for </a:t>
            </a:r>
            <a:r>
              <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rPr>
              <a:t>topside coatings in NAVSEA Standard Item 009-32:</a:t>
            </a:r>
            <a:endParaRPr kumimoji="0" lang="en-US" sz="1400" b="1" i="0" u="none" strike="noStrike" kern="0" cap="none" spc="0" normalizeH="0" baseline="0" noProof="0" dirty="0">
              <a:ln>
                <a:noFill/>
              </a:ln>
              <a:solidFill>
                <a:srgbClr val="000000"/>
              </a:solidFill>
              <a:effectLst/>
              <a:uLnTx/>
              <a:uFillTx/>
              <a:latin typeface="Arial"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28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Mar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2018 - FY-19, Standard Item 009-32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requires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polysiloxane coatings for topside applications.</a:t>
            </a:r>
            <a:endParaRPr kumimoji="0" lang="en-US" sz="1200" b="1" i="0" u="none" strike="noStrike" kern="0" cap="none" spc="0" normalizeH="0" baseline="0" noProof="0" dirty="0">
              <a:ln>
                <a:noFill/>
              </a:ln>
              <a:solidFill>
                <a:srgbClr val="000000"/>
              </a:solidFill>
              <a:effectLst/>
              <a:uLnTx/>
              <a:uFillTx/>
              <a:latin typeface="Arial"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21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Apr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2020 -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MIL-PRF-24635F topside coating specification includes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new single-pack polysiloxane coatings.</a:t>
            </a:r>
            <a:endParaRPr kumimoji="0" lang="en-US" sz="1200" b="1" i="0" u="none" strike="noStrike" kern="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000000"/>
                </a:solidFill>
                <a:effectLst/>
                <a:uLnTx/>
                <a:uFillTx/>
                <a:latin typeface="Arial"/>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sng" strike="noStrike" kern="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sng" strike="noStrike" kern="0" cap="none" spc="0" normalizeH="0" baseline="0" noProof="0" dirty="0" smtClean="0">
                <a:ln>
                  <a:noFill/>
                </a:ln>
                <a:solidFill>
                  <a:srgbClr val="000000"/>
                </a:solidFill>
                <a:effectLst/>
                <a:uLnTx/>
                <a:uFillTx/>
                <a:latin typeface="Arial"/>
                <a:ea typeface="+mn-ea"/>
                <a:cs typeface="+mn-cs"/>
              </a:rPr>
              <a:t>FLUIDIZED BED POWDER COATINGS</a:t>
            </a:r>
            <a:r>
              <a:rPr kumimoji="0" lang="en-US" sz="1400" b="1" i="0" u="none" strike="noStrike" kern="0" cap="none" spc="0" normalizeH="0" baseline="0" noProof="0" dirty="0" smtClean="0">
                <a:ln>
                  <a:noFill/>
                </a:ln>
                <a:solidFill>
                  <a:srgbClr val="000000"/>
                </a:solidFill>
                <a:effectLst/>
                <a:uLnTx/>
                <a:uFillTx/>
                <a:latin typeface="Arial"/>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rPr>
              <a:t>TCC </a:t>
            </a:r>
            <a:r>
              <a:rPr kumimoji="0" lang="en-US" sz="1400" b="1" i="0" u="none" strike="noStrike" kern="0" cap="none" spc="0" normalizeH="0" baseline="0" noProof="0" dirty="0">
                <a:ln>
                  <a:noFill/>
                </a:ln>
                <a:solidFill>
                  <a:srgbClr val="000000"/>
                </a:solidFill>
                <a:effectLst/>
                <a:uLnTx/>
                <a:uFillTx/>
                <a:latin typeface="Arial" pitchFamily="34" charset="0"/>
                <a:ea typeface="+mn-ea"/>
                <a:cs typeface="+mn-cs"/>
              </a:rPr>
              <a:t>fluidized bed powder coating of </a:t>
            </a:r>
            <a:r>
              <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rPr>
              <a:t>louvers and hatches </a:t>
            </a:r>
            <a:r>
              <a:rPr kumimoji="0" lang="en-US" sz="1400" b="1" i="0" u="none" strike="noStrike" kern="0" cap="none" spc="0" normalizeH="0" baseline="0" noProof="0" dirty="0">
                <a:ln>
                  <a:noFill/>
                </a:ln>
                <a:solidFill>
                  <a:srgbClr val="000000"/>
                </a:solidFill>
                <a:effectLst/>
                <a:uLnTx/>
                <a:uFillTx/>
                <a:latin typeface="Arial" pitchFamily="34" charset="0"/>
                <a:ea typeface="+mn-ea"/>
                <a:cs typeface="+mn-cs"/>
              </a:rPr>
              <a:t>fully </a:t>
            </a:r>
            <a:r>
              <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rPr>
              <a:t>implemented </a:t>
            </a:r>
            <a:r>
              <a:rPr kumimoji="0" lang="en-US" sz="1400" b="1" i="0" u="none" strike="noStrike" kern="0" cap="none" spc="0" normalizeH="0" baseline="0" noProof="0" dirty="0">
                <a:ln>
                  <a:noFill/>
                </a:ln>
                <a:solidFill>
                  <a:srgbClr val="000000"/>
                </a:solidFill>
                <a:effectLst/>
                <a:uLnTx/>
                <a:uFillTx/>
                <a:latin typeface="Arial" pitchFamily="34" charset="0"/>
                <a:ea typeface="+mn-ea"/>
                <a:cs typeface="+mn-cs"/>
              </a:rPr>
              <a:t>and being expanded with </a:t>
            </a:r>
            <a:r>
              <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rPr>
              <a:t>new East Coast facility.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rial"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31 Jan 2011 -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FY12,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Standard Item 009-32 requires two coat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                             fluidized bed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powder coating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for louver preservation.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000000"/>
              </a:solidFill>
              <a:effectLst/>
              <a:uLnTx/>
              <a:uFillTx/>
              <a:latin typeface="Arial"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May 2018 – NAVSEA commissions West Coast fluidized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bed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powder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                           coating</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facility for doors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and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hatches.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000000"/>
              </a:solidFill>
              <a:effectLst/>
              <a:uLnTx/>
              <a:uFillTx/>
              <a:latin typeface="Arial"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kern="0" dirty="0" smtClean="0"/>
              <a:t>Dec</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2022 - Planned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start-up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of East Coast fluidized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bed powder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coating facility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                   for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doors and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hatches.</a:t>
            </a:r>
            <a:endParaRPr kumimoji="0" lang="en-US" sz="1400" b="1" i="0" u="none" strike="noStrike" kern="0" cap="none" spc="0" normalizeH="0" baseline="0" noProof="0" dirty="0" smtClean="0">
              <a:ln>
                <a:noFill/>
              </a:ln>
              <a:solidFill>
                <a:srgbClr val="000000"/>
              </a:solidFill>
              <a:effectLst/>
              <a:uLnTx/>
              <a:uFillTx/>
              <a:latin typeface="Arial"/>
              <a:ea typeface="+mn-ea"/>
              <a:cs typeface="+mn-cs"/>
            </a:endParaRPr>
          </a:p>
        </p:txBody>
      </p:sp>
      <p:sp>
        <p:nvSpPr>
          <p:cNvPr id="9" name="TextBox 8"/>
          <p:cNvSpPr txBox="1"/>
          <p:nvPr/>
        </p:nvSpPr>
        <p:spPr>
          <a:xfrm>
            <a:off x="54474" y="6191905"/>
            <a:ext cx="897254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smtClean="0">
                <a:ln>
                  <a:noFill/>
                </a:ln>
                <a:solidFill>
                  <a:srgbClr val="3333FF"/>
                </a:solidFill>
                <a:effectLst/>
                <a:uLnTx/>
                <a:uFillTx/>
                <a:latin typeface="Arial"/>
                <a:ea typeface="+mn-ea"/>
                <a:cs typeface="+mn-cs"/>
              </a:rPr>
              <a:t>NAVSEA Has Updated Requirements To Transition Polysiloxane Topside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smtClean="0">
                <a:ln>
                  <a:noFill/>
                </a:ln>
                <a:solidFill>
                  <a:srgbClr val="3333FF"/>
                </a:solidFill>
                <a:effectLst/>
                <a:uLnTx/>
                <a:uFillTx/>
                <a:latin typeface="Arial"/>
                <a:ea typeface="+mn-ea"/>
                <a:cs typeface="+mn-cs"/>
              </a:rPr>
              <a:t>Coatings And Fluidized Bed Powder Coatings To Fleet Service.</a:t>
            </a:r>
            <a:endParaRPr kumimoji="0" lang="en-US" sz="1400" b="1" i="0" u="sng" strike="noStrike" kern="1200" cap="none" spc="0" normalizeH="0" baseline="0" noProof="0" dirty="0" smtClean="0">
              <a:ln>
                <a:noFill/>
              </a:ln>
              <a:solidFill>
                <a:srgbClr val="3333FF"/>
              </a:solidFill>
              <a:effectLst/>
              <a:uLnTx/>
              <a:uFillTx/>
              <a:latin typeface="Arial" pitchFamily="34" charset="0"/>
              <a:ea typeface="+mn-ea"/>
              <a:cs typeface="+mn-cs"/>
            </a:endParaRPr>
          </a:p>
        </p:txBody>
      </p:sp>
      <p:pic>
        <p:nvPicPr>
          <p:cNvPr id="12" name="Picture 11"/>
          <p:cNvPicPr>
            <a:picLocks noChangeAspect="1"/>
          </p:cNvPicPr>
          <p:nvPr/>
        </p:nvPicPr>
        <p:blipFill>
          <a:blip r:embed="rId2"/>
          <a:stretch>
            <a:fillRect/>
          </a:stretch>
        </p:blipFill>
        <p:spPr>
          <a:xfrm>
            <a:off x="5759143" y="4530883"/>
            <a:ext cx="1706066" cy="990452"/>
          </a:xfrm>
          <a:prstGeom prst="rect">
            <a:avLst/>
          </a:prstGeom>
        </p:spPr>
      </p:pic>
      <p:pic>
        <p:nvPicPr>
          <p:cNvPr id="13" name="Picture 12"/>
          <p:cNvPicPr>
            <a:picLocks noChangeAspect="1"/>
          </p:cNvPicPr>
          <p:nvPr/>
        </p:nvPicPr>
        <p:blipFill>
          <a:blip r:embed="rId3"/>
          <a:stretch>
            <a:fillRect/>
          </a:stretch>
        </p:blipFill>
        <p:spPr>
          <a:xfrm>
            <a:off x="7489936" y="4373219"/>
            <a:ext cx="1556140" cy="1618386"/>
          </a:xfrm>
          <a:prstGeom prst="rect">
            <a:avLst/>
          </a:prstGeom>
        </p:spPr>
      </p:pic>
      <p:sp>
        <p:nvSpPr>
          <p:cNvPr id="14" name="TextBox 13"/>
          <p:cNvSpPr txBox="1"/>
          <p:nvPr/>
        </p:nvSpPr>
        <p:spPr>
          <a:xfrm>
            <a:off x="2088325" y="6653805"/>
            <a:ext cx="5050986" cy="21544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0" cap="none" spc="0" normalizeH="0" baseline="0" noProof="0" dirty="0" smtClean="0">
                <a:ln>
                  <a:noFill/>
                </a:ln>
                <a:solidFill>
                  <a:srgbClr val="777777"/>
                </a:solidFill>
                <a:effectLst/>
                <a:uLnTx/>
                <a:uFillTx/>
                <a:latin typeface="Arial" pitchFamily="34" charset="0"/>
                <a:ea typeface="+mn-ea"/>
                <a:cs typeface="+mn-cs"/>
              </a:rPr>
              <a:t>Distribution A - Approved for Public Release</a:t>
            </a:r>
            <a:endParaRPr kumimoji="0" lang="en-US" sz="800" b="1" i="0" u="none" strike="noStrike" kern="0" cap="none" spc="0" normalizeH="0" baseline="0" noProof="0" dirty="0">
              <a:ln>
                <a:noFill/>
              </a:ln>
              <a:solidFill>
                <a:srgbClr val="777777"/>
              </a:solidFill>
              <a:effectLst/>
              <a:uLnTx/>
              <a:uFillTx/>
              <a:latin typeface="Arial" pitchFamily="34" charset="0"/>
              <a:ea typeface="+mn-ea"/>
              <a:cs typeface="+mn-cs"/>
            </a:endParaRPr>
          </a:p>
        </p:txBody>
      </p:sp>
      <p:sp>
        <p:nvSpPr>
          <p:cNvPr id="11" name="Footer Placeholder 3"/>
          <p:cNvSpPr txBox="1">
            <a:spLocks/>
          </p:cNvSpPr>
          <p:nvPr/>
        </p:nvSpPr>
        <p:spPr bwMode="auto">
          <a:xfrm>
            <a:off x="8751646" y="6572250"/>
            <a:ext cx="457200" cy="2857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defPPr>
              <a:defRPr lang="en-US"/>
            </a:defPPr>
            <a:lvl1pPr algn="ctr" rtl="0" eaLnBrk="0" fontAlgn="base" hangingPunct="0">
              <a:spcBef>
                <a:spcPct val="50000"/>
              </a:spcBef>
              <a:spcAft>
                <a:spcPct val="0"/>
              </a:spcAft>
              <a:defRPr sz="1200" b="1" kern="1200">
                <a:solidFill>
                  <a:srgbClr val="000000"/>
                </a:solidFill>
                <a:latin typeface="Arial" pitchFamily="34" charset="0"/>
                <a:ea typeface="+mn-ea"/>
                <a:cs typeface="+mn-cs"/>
              </a:defRPr>
            </a:lvl1pPr>
            <a:lvl2pPr marL="742950" indent="-285750" algn="l" rtl="0" eaLnBrk="0" fontAlgn="base" hangingPunct="0">
              <a:spcBef>
                <a:spcPct val="0"/>
              </a:spcBef>
              <a:spcAft>
                <a:spcPct val="0"/>
              </a:spcAft>
              <a:defRPr sz="1200" b="1" kern="1200">
                <a:solidFill>
                  <a:srgbClr val="000000"/>
                </a:solidFill>
                <a:latin typeface="Arial" pitchFamily="34" charset="0"/>
                <a:ea typeface="+mn-ea"/>
                <a:cs typeface="+mn-cs"/>
              </a:defRPr>
            </a:lvl2pPr>
            <a:lvl3pPr marL="1143000" indent="-228600" algn="l" rtl="0" eaLnBrk="0" fontAlgn="base" hangingPunct="0">
              <a:spcBef>
                <a:spcPct val="0"/>
              </a:spcBef>
              <a:spcAft>
                <a:spcPct val="0"/>
              </a:spcAft>
              <a:defRPr sz="1200" b="1" kern="1200">
                <a:solidFill>
                  <a:srgbClr val="000000"/>
                </a:solidFill>
                <a:latin typeface="Arial" pitchFamily="34" charset="0"/>
                <a:ea typeface="+mn-ea"/>
                <a:cs typeface="+mn-cs"/>
              </a:defRPr>
            </a:lvl3pPr>
            <a:lvl4pPr marL="1600200" indent="-228600" algn="l" rtl="0" eaLnBrk="0" fontAlgn="base" hangingPunct="0">
              <a:spcBef>
                <a:spcPct val="0"/>
              </a:spcBef>
              <a:spcAft>
                <a:spcPct val="0"/>
              </a:spcAft>
              <a:defRPr sz="1200" b="1" kern="1200">
                <a:solidFill>
                  <a:srgbClr val="000000"/>
                </a:solidFill>
                <a:latin typeface="Arial" pitchFamily="34" charset="0"/>
                <a:ea typeface="+mn-ea"/>
                <a:cs typeface="+mn-cs"/>
              </a:defRPr>
            </a:lvl4pPr>
            <a:lvl5pPr marL="2057400" indent="-228600" algn="l" rtl="0" eaLnBrk="0" fontAlgn="base" hangingPunct="0">
              <a:spcBef>
                <a:spcPct val="0"/>
              </a:spcBef>
              <a:spcAft>
                <a:spcPct val="0"/>
              </a:spcAft>
              <a:defRPr sz="1200" b="1" kern="1200">
                <a:solidFill>
                  <a:srgbClr val="000000"/>
                </a:solidFill>
                <a:latin typeface="Arial" pitchFamily="34" charset="0"/>
                <a:ea typeface="+mn-ea"/>
                <a:cs typeface="+mn-cs"/>
              </a:defRPr>
            </a:lvl5pPr>
            <a:lvl6pPr marL="25146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6pPr>
            <a:lvl7pPr marL="29718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7pPr>
            <a:lvl8pPr marL="34290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8pPr>
            <a:lvl9pPr marL="38862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fld id="{14F6940D-1F87-44C9-8BE0-F74D0D0B8C69}" type="slidenum">
              <a:rPr kumimoji="0" lang="en-US" sz="1050" b="1"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50000"/>
                </a:spcBef>
                <a:spcAft>
                  <a:spcPct val="0"/>
                </a:spcAft>
                <a:buClrTx/>
                <a:buSzTx/>
                <a:buFontTx/>
                <a:buNone/>
                <a:tabLst/>
                <a:defRPr/>
              </a:pPr>
              <a:t>6</a:t>
            </a:fld>
            <a:endParaRPr kumimoji="0" lang="en-US" sz="105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pic>
        <p:nvPicPr>
          <p:cNvPr id="3" name="Picture 2"/>
          <p:cNvPicPr>
            <a:picLocks noChangeAspect="1"/>
          </p:cNvPicPr>
          <p:nvPr/>
        </p:nvPicPr>
        <p:blipFill>
          <a:blip r:embed="rId4"/>
          <a:stretch>
            <a:fillRect/>
          </a:stretch>
        </p:blipFill>
        <p:spPr>
          <a:xfrm>
            <a:off x="685800" y="2043942"/>
            <a:ext cx="6980525" cy="1591194"/>
          </a:xfrm>
          <a:prstGeom prst="rect">
            <a:avLst/>
          </a:prstGeom>
        </p:spPr>
      </p:pic>
    </p:spTree>
    <p:extLst>
      <p:ext uri="{BB962C8B-B14F-4D97-AF65-F5344CB8AC3E}">
        <p14:creationId xmlns:p14="http://schemas.microsoft.com/office/powerpoint/2010/main" val="2037110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50063"/>
            <a:ext cx="9144000"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Arial"/>
                <a:ea typeface="+mn-ea"/>
                <a:cs typeface="+mn-cs"/>
              </a:rPr>
              <a:t>Implementation of Topside Corrosion Control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Arial" pitchFamily="34" charset="0"/>
                <a:ea typeface="+mn-ea"/>
                <a:cs typeface="+mn-cs"/>
              </a:rPr>
              <a:t>Nonskid </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Materials and Processes  </a:t>
            </a:r>
            <a:endParaRPr kumimoji="0" lang="en-US" sz="2000" b="1" i="0" u="none" strike="noStrike" kern="1200" cap="none" spc="0" normalizeH="0" baseline="0" noProof="0" dirty="0">
              <a:ln>
                <a:noFill/>
              </a:ln>
              <a:solidFill>
                <a:srgbClr val="000000"/>
              </a:solidFill>
              <a:effectLst/>
              <a:uLnTx/>
              <a:uFillTx/>
              <a:latin typeface="Arial"/>
              <a:ea typeface="+mn-ea"/>
              <a:cs typeface="+mn-cs"/>
            </a:endParaRPr>
          </a:p>
        </p:txBody>
      </p:sp>
      <p:sp>
        <p:nvSpPr>
          <p:cNvPr id="7" name="TextBox 6"/>
          <p:cNvSpPr txBox="1"/>
          <p:nvPr/>
        </p:nvSpPr>
        <p:spPr>
          <a:xfrm>
            <a:off x="0" y="702117"/>
            <a:ext cx="8991600" cy="71404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sng" strike="noStrike" kern="0" cap="none" spc="0" normalizeH="0" baseline="0" noProof="0" dirty="0" smtClean="0">
                <a:ln>
                  <a:noFill/>
                </a:ln>
                <a:solidFill>
                  <a:srgbClr val="000000"/>
                </a:solidFill>
                <a:effectLst/>
                <a:uLnTx/>
                <a:uFillTx/>
                <a:latin typeface="Arial"/>
                <a:ea typeface="+mn-ea"/>
                <a:cs typeface="+mn-cs"/>
              </a:rPr>
              <a:t>POLYSILOXANE SPRAY NONSKID</a:t>
            </a:r>
            <a:r>
              <a:rPr kumimoji="0" lang="en-US" sz="1400" b="1" i="0" u="none" strike="noStrike" kern="0" cap="none" spc="0" normalizeH="0" baseline="0" noProof="0" dirty="0" smtClean="0">
                <a:ln>
                  <a:noFill/>
                </a:ln>
                <a:solidFill>
                  <a:srgbClr val="000000"/>
                </a:solidFill>
                <a:effectLst/>
                <a:uLnTx/>
                <a:uFillTx/>
                <a:latin typeface="Arial"/>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rPr>
              <a:t>Polysiloxane nonskids are qualified for Flight Deck service and spray </a:t>
            </a:r>
            <a:r>
              <a:rPr kumimoji="0" lang="en-US" sz="1400" b="1" i="0" u="none" strike="noStrike" kern="0" cap="none" spc="0" normalizeH="0" baseline="0" noProof="0" dirty="0">
                <a:ln>
                  <a:noFill/>
                </a:ln>
                <a:solidFill>
                  <a:srgbClr val="000000"/>
                </a:solidFill>
                <a:effectLst/>
                <a:uLnTx/>
                <a:uFillTx/>
                <a:latin typeface="Arial" pitchFamily="34" charset="0"/>
                <a:ea typeface="+mn-ea"/>
                <a:cs typeface="+mn-cs"/>
              </a:rPr>
              <a:t>applied polysiloxane </a:t>
            </a:r>
            <a:r>
              <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rPr>
              <a:t>nonskid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rPr>
              <a:t>implementation is in progress.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25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April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2017 -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P</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ublished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Commercial Item Description (CID)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A-A-59982 for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         nonskid spray system.</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9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Nov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2017 -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 Qualified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first polysiloxane nonskid to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MIL-PRF-24667C.</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200" b="1" i="0" u="none" strike="noStrike" kern="0" cap="none" spc="0" normalizeH="0" baseline="0" noProof="0" dirty="0">
              <a:ln>
                <a:noFill/>
              </a:ln>
              <a:solidFill>
                <a:srgbClr val="000000"/>
              </a:solidFill>
              <a:effectLst/>
              <a:uLnTx/>
              <a:uFillTx/>
              <a:latin typeface="Arial"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16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Feb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2021 -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 P</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ublished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MIL-PRF-24667D nonskid specification that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includes new</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                       “Type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II” for spray applied nonskid and new “Class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2” for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                                polysiloxane nonskid.</a:t>
            </a:r>
            <a:endParaRPr kumimoji="0" lang="en-US" sz="1200" b="1" i="0" u="none" strike="noStrike" kern="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00" b="1" i="0" u="none" strike="noStrike" kern="0" cap="none" spc="0" normalizeH="0" baseline="0" noProof="0" dirty="0" smtClean="0">
              <a:ln>
                <a:noFill/>
              </a:ln>
              <a:solidFill>
                <a:srgbClr val="3333FF"/>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3333FF"/>
                </a:solidFill>
                <a:effectLst/>
                <a:uLnTx/>
                <a:uFillTx/>
                <a:latin typeface="Arial" pitchFamily="34" charset="0"/>
                <a:ea typeface="+mn-ea"/>
                <a:cs typeface="+mn-cs"/>
              </a:rPr>
              <a:t>    ONGOING ACTION:  Nonskid manufacturers submitting MIL-PRF-24667C product qualification data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3333FF"/>
                </a:solidFill>
                <a:effectLst/>
                <a:uLnTx/>
                <a:uFillTx/>
                <a:latin typeface="Arial" pitchFamily="34" charset="0"/>
                <a:ea typeface="+mn-ea"/>
                <a:cs typeface="+mn-cs"/>
              </a:rPr>
              <a:t> </a:t>
            </a:r>
            <a:r>
              <a:rPr kumimoji="0" lang="en-US" sz="1400" b="1" i="0" u="none" strike="noStrike" kern="0" cap="none" spc="0" normalizeH="0" baseline="0" noProof="0" dirty="0" smtClean="0">
                <a:ln>
                  <a:noFill/>
                </a:ln>
                <a:solidFill>
                  <a:srgbClr val="3333FF"/>
                </a:solidFill>
                <a:effectLst/>
                <a:uLnTx/>
                <a:uFillTx/>
                <a:latin typeface="Arial" pitchFamily="34" charset="0"/>
                <a:ea typeface="+mn-ea"/>
                <a:cs typeface="+mn-cs"/>
              </a:rPr>
              <a:t>                                       packages.</a:t>
            </a:r>
            <a:endParaRPr kumimoji="0" lang="en-US" sz="1400" b="1" i="0" u="none" strike="noStrike" kern="0" cap="none" spc="0" normalizeH="0" baseline="0" noProof="0" dirty="0">
              <a:ln>
                <a:noFill/>
              </a:ln>
              <a:solidFill>
                <a:srgbClr val="3333FF"/>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sng" strike="noStrike" kern="0" cap="none" spc="0" normalizeH="0" baseline="0" noProof="0" dirty="0">
                <a:ln>
                  <a:noFill/>
                </a:ln>
                <a:solidFill>
                  <a:srgbClr val="000000"/>
                </a:solidFill>
                <a:effectLst/>
                <a:uLnTx/>
                <a:uFillTx/>
                <a:latin typeface="Arial" pitchFamily="34" charset="0"/>
                <a:ea typeface="+mn-ea"/>
                <a:cs typeface="+mn-cs"/>
              </a:rPr>
              <a:t>PEEL &amp; STICK NONSKID</a:t>
            </a:r>
            <a:r>
              <a:rPr kumimoji="0" lang="en-US" sz="1400" b="1" i="0" u="none" strike="noStrike" kern="0" cap="none" spc="0" normalizeH="0" baseline="0" noProof="0" dirty="0">
                <a:ln>
                  <a:noFill/>
                </a:ln>
                <a:solidFill>
                  <a:srgbClr val="000000"/>
                </a:solidFill>
                <a:effectLst/>
                <a:uLnTx/>
                <a:uFillTx/>
                <a:latin typeface="Arial" pitchFamily="34" charset="0"/>
                <a:ea typeface="+mn-ea"/>
                <a:cs typeface="+mn-cs"/>
              </a:rPr>
              <a:t>:  </a:t>
            </a:r>
            <a:endPar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rPr>
              <a:t>Peel </a:t>
            </a:r>
            <a:r>
              <a:rPr kumimoji="0" lang="en-US" sz="1400" b="1" i="0" u="none" strike="noStrike" kern="0" cap="none" spc="0" normalizeH="0" baseline="0" noProof="0" dirty="0">
                <a:ln>
                  <a:noFill/>
                </a:ln>
                <a:solidFill>
                  <a:srgbClr val="000000"/>
                </a:solidFill>
                <a:effectLst/>
                <a:uLnTx/>
                <a:uFillTx/>
                <a:latin typeface="Arial" pitchFamily="34" charset="0"/>
                <a:ea typeface="+mn-ea"/>
                <a:cs typeface="+mn-cs"/>
              </a:rPr>
              <a:t>&amp; Stick </a:t>
            </a:r>
            <a:r>
              <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rPr>
              <a:t>nonskid qualified </a:t>
            </a:r>
            <a:r>
              <a:rPr kumimoji="0" lang="en-US" sz="1400" b="1" i="0" u="none" strike="noStrike" kern="0" cap="none" spc="0" normalizeH="0" baseline="0" noProof="0" dirty="0">
                <a:ln>
                  <a:noFill/>
                </a:ln>
                <a:solidFill>
                  <a:srgbClr val="000000"/>
                </a:solidFill>
                <a:effectLst/>
                <a:uLnTx/>
                <a:uFillTx/>
                <a:latin typeface="Arial" pitchFamily="34" charset="0"/>
                <a:ea typeface="+mn-ea"/>
                <a:cs typeface="+mn-cs"/>
              </a:rPr>
              <a:t>to MIL-PRF-24667C </a:t>
            </a:r>
            <a:r>
              <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rPr>
              <a:t>with Standard Item 009-26 installation requirements.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rPr>
              <a:t> </a:t>
            </a:r>
            <a:endParaRPr kumimoji="0" lang="en-US" sz="1400" b="1" i="0" u="none" strike="noStrike" kern="0" cap="none" spc="0" normalizeH="0" baseline="0" noProof="0" dirty="0">
              <a:ln>
                <a:noFill/>
              </a:ln>
              <a:solidFill>
                <a:srgbClr val="000000"/>
              </a:solidFill>
              <a:effectLst/>
              <a:uLnTx/>
              <a:uFillTx/>
              <a:latin typeface="Arial"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19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Jun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2015 -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Q</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ualified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peel &amp; stick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nonskid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based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on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thermal spray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nonskid to MIL-PRF-24667C.</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8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Apr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2019 - FY-20 Standard Item 009-32 requires only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peel &amp; stick nonskid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be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applied to </a:t>
            </a:r>
            <a:endPar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                           LHA/LHD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superstructure</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23 Aug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2022 –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Released amendment to published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MIL-PRF-32704 solid decking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specification</a:t>
            </a:r>
          </a:p>
          <a:p>
            <a:pPr marR="0" lvl="0" algn="l" defTabSz="914400" rtl="0" eaLnBrk="0" fontAlgn="base" latinLnBrk="0" hangingPunct="0">
              <a:lnSpc>
                <a:spcPct val="100000"/>
              </a:lnSpc>
              <a:spcBef>
                <a:spcPct val="0"/>
              </a:spcBef>
              <a:spcAft>
                <a:spcPct val="0"/>
              </a:spcAft>
              <a:buClrTx/>
              <a:buSzTx/>
              <a:tabLst/>
              <a:defRPr/>
            </a:pPr>
            <a:r>
              <a:rPr lang="en-US" kern="0" dirty="0" smtClean="0"/>
              <a:t>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that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includes</a:t>
            </a:r>
            <a:r>
              <a:rPr kumimoji="0" lang="en-US" sz="1200" b="1" i="0" u="none" strike="noStrike" kern="0" cap="none" spc="0" normalizeH="0" noProof="0" dirty="0" smtClean="0">
                <a:ln>
                  <a:noFill/>
                </a:ln>
                <a:solidFill>
                  <a:srgbClr val="000000"/>
                </a:solidFill>
                <a:effectLst/>
                <a:uLnTx/>
                <a:uFillTx/>
                <a:latin typeface="Arial" pitchFamily="34" charset="0"/>
                <a:ea typeface="+mn-ea"/>
                <a:cs typeface="+mn-cs"/>
              </a:rPr>
              <a:t> clarified</a:t>
            </a:r>
            <a:r>
              <a:rPr lang="en-US" kern="0" dirty="0"/>
              <a:t>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“Application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C” requirement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for wear resistant </a:t>
            </a:r>
            <a:endPar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endParaRPr>
          </a:p>
          <a:p>
            <a:pPr marR="0" lvl="0" algn="l" defTabSz="914400" rtl="0" eaLnBrk="0" fontAlgn="base" latinLnBrk="0" hangingPunct="0">
              <a:lnSpc>
                <a:spcPct val="100000"/>
              </a:lnSpc>
              <a:spcBef>
                <a:spcPct val="0"/>
              </a:spcBef>
              <a:spcAft>
                <a:spcPct val="0"/>
              </a:spcAft>
              <a:buClrTx/>
              <a:buSzTx/>
              <a:tabLst/>
              <a:defRPr/>
            </a:pPr>
            <a:r>
              <a:rPr lang="en-US" kern="0" dirty="0" smtClean="0"/>
              <a:t>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peel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&amp;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stick</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lang="en-US" kern="0" dirty="0"/>
              <a:t>	</a:t>
            </a:r>
            <a:r>
              <a:rPr lang="en-US" kern="0" dirty="0" smtClean="0"/>
              <a:t>     </a:t>
            </a:r>
            <a:endParaRPr kumimoji="0" lang="en-US" sz="1200" b="1" i="0" u="none" strike="noStrike" kern="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3333FF"/>
                </a:solidFill>
                <a:effectLst/>
                <a:uLnTx/>
                <a:uFillTx/>
                <a:latin typeface="Arial" pitchFamily="34" charset="0"/>
                <a:ea typeface="+mn-ea"/>
                <a:cs typeface="+mn-cs"/>
              </a:rPr>
              <a:t>       </a:t>
            </a:r>
            <a:r>
              <a:rPr kumimoji="0" lang="en-US" sz="1400" b="1" i="0" u="none" strike="noStrike" kern="0" cap="none" spc="0" normalizeH="0" baseline="0" noProof="0" dirty="0" smtClean="0">
                <a:ln>
                  <a:noFill/>
                </a:ln>
                <a:solidFill>
                  <a:srgbClr val="3333FF"/>
                </a:solidFill>
                <a:effectLst/>
                <a:uLnTx/>
                <a:uFillTx/>
                <a:latin typeface="Arial" pitchFamily="34" charset="0"/>
                <a:ea typeface="+mn-ea"/>
                <a:cs typeface="+mn-cs"/>
              </a:rPr>
              <a:t>ONGOING ACTION: </a:t>
            </a:r>
            <a:r>
              <a:rPr lang="en-US" sz="1400" kern="0" dirty="0" smtClean="0">
                <a:solidFill>
                  <a:srgbClr val="3333FF"/>
                </a:solidFill>
              </a:rPr>
              <a:t>Amendment to </a:t>
            </a:r>
            <a:r>
              <a:rPr kumimoji="0" lang="en-US" sz="1400" b="1" i="0" u="none" strike="noStrike" kern="0" cap="none" spc="0" normalizeH="0" baseline="0" noProof="0" dirty="0" smtClean="0">
                <a:ln>
                  <a:noFill/>
                </a:ln>
                <a:solidFill>
                  <a:srgbClr val="3333FF"/>
                </a:solidFill>
                <a:effectLst/>
                <a:uLnTx/>
                <a:uFillTx/>
                <a:latin typeface="Arial" pitchFamily="34" charset="0"/>
                <a:ea typeface="+mn-ea"/>
                <a:cs typeface="+mn-cs"/>
              </a:rPr>
              <a:t>new </a:t>
            </a:r>
            <a:r>
              <a:rPr kumimoji="0" lang="en-US" sz="1400" b="1" i="0" u="none" strike="noStrike" kern="0" cap="none" spc="0" normalizeH="0" baseline="0" noProof="0" dirty="0" smtClean="0">
                <a:ln>
                  <a:noFill/>
                </a:ln>
                <a:solidFill>
                  <a:srgbClr val="3333FF"/>
                </a:solidFill>
                <a:effectLst/>
                <a:uLnTx/>
                <a:uFillTx/>
                <a:latin typeface="Arial" pitchFamily="34" charset="0"/>
                <a:ea typeface="+mn-ea"/>
                <a:cs typeface="+mn-cs"/>
              </a:rPr>
              <a:t>solid decking </a:t>
            </a:r>
            <a:r>
              <a:rPr kumimoji="0" lang="en-US" sz="1400" b="1" i="0" u="none" strike="noStrike" kern="0" cap="none" spc="0" normalizeH="0" baseline="0" noProof="0" dirty="0">
                <a:ln>
                  <a:noFill/>
                </a:ln>
                <a:solidFill>
                  <a:srgbClr val="3333FF"/>
                </a:solidFill>
                <a:effectLst/>
                <a:uLnTx/>
                <a:uFillTx/>
                <a:latin typeface="Arial" pitchFamily="34" charset="0"/>
                <a:ea typeface="+mn-ea"/>
                <a:cs typeface="+mn-cs"/>
              </a:rPr>
              <a:t>specification </a:t>
            </a:r>
            <a:r>
              <a:rPr kumimoji="0" lang="en-US" sz="1400" b="1" i="0" u="none" strike="noStrike" kern="0" cap="none" spc="0" normalizeH="0" baseline="0" noProof="0" dirty="0" smtClean="0">
                <a:ln>
                  <a:noFill/>
                </a:ln>
                <a:solidFill>
                  <a:srgbClr val="3333FF"/>
                </a:solidFill>
                <a:effectLst/>
                <a:uLnTx/>
                <a:uFillTx/>
                <a:latin typeface="Arial" pitchFamily="34" charset="0"/>
                <a:ea typeface="+mn-ea"/>
                <a:cs typeface="+mn-cs"/>
              </a:rPr>
              <a:t>facilitates</a:t>
            </a:r>
            <a:endParaRPr kumimoji="0" lang="en-US" sz="1400" b="1" i="0" u="none" strike="noStrike" kern="0" cap="none" spc="0" normalizeH="0" baseline="0" noProof="0" dirty="0">
              <a:ln>
                <a:noFill/>
              </a:ln>
              <a:solidFill>
                <a:srgbClr val="3333FF"/>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3333FF"/>
                </a:solidFill>
                <a:effectLst/>
                <a:uLnTx/>
                <a:uFillTx/>
                <a:latin typeface="Arial" pitchFamily="34" charset="0"/>
                <a:ea typeface="+mn-ea"/>
                <a:cs typeface="+mn-cs"/>
              </a:rPr>
              <a:t>                                          procurement </a:t>
            </a:r>
            <a:r>
              <a:rPr kumimoji="0" lang="en-US" sz="1400" b="1" i="0" u="none" strike="noStrike" kern="0" cap="none" spc="0" normalizeH="0" baseline="0" noProof="0" dirty="0">
                <a:ln>
                  <a:noFill/>
                </a:ln>
                <a:solidFill>
                  <a:srgbClr val="3333FF"/>
                </a:solidFill>
                <a:effectLst/>
                <a:uLnTx/>
                <a:uFillTx/>
                <a:latin typeface="Arial" pitchFamily="34" charset="0"/>
                <a:ea typeface="+mn-ea"/>
                <a:cs typeface="+mn-cs"/>
              </a:rPr>
              <a:t>of </a:t>
            </a:r>
            <a:r>
              <a:rPr kumimoji="0" lang="en-US" sz="1400" b="1" i="0" u="none" strike="noStrike" kern="0" cap="none" spc="0" normalizeH="0" baseline="0" noProof="0" dirty="0" smtClean="0">
                <a:ln>
                  <a:noFill/>
                </a:ln>
                <a:solidFill>
                  <a:srgbClr val="3333FF"/>
                </a:solidFill>
                <a:effectLst/>
                <a:uLnTx/>
                <a:uFillTx/>
                <a:latin typeface="Arial" pitchFamily="34" charset="0"/>
                <a:ea typeface="+mn-ea"/>
                <a:cs typeface="+mn-cs"/>
              </a:rPr>
              <a:t>Application C, wear </a:t>
            </a:r>
            <a:r>
              <a:rPr kumimoji="0" lang="en-US" sz="1400" b="1" i="0" u="none" strike="noStrike" kern="0" cap="none" spc="0" normalizeH="0" baseline="0" noProof="0" dirty="0">
                <a:ln>
                  <a:noFill/>
                </a:ln>
                <a:solidFill>
                  <a:srgbClr val="3333FF"/>
                </a:solidFill>
                <a:effectLst/>
                <a:uLnTx/>
                <a:uFillTx/>
                <a:latin typeface="Arial" pitchFamily="34" charset="0"/>
                <a:ea typeface="+mn-ea"/>
                <a:cs typeface="+mn-cs"/>
              </a:rPr>
              <a:t>resistant peel &amp; stick </a:t>
            </a:r>
            <a:r>
              <a:rPr kumimoji="0" lang="en-US" sz="1400" b="1" i="0" u="none" strike="noStrike" kern="0" cap="none" spc="0" normalizeH="0" baseline="0" noProof="0" dirty="0" smtClean="0">
                <a:ln>
                  <a:noFill/>
                </a:ln>
                <a:solidFill>
                  <a:srgbClr val="3333FF"/>
                </a:solidFill>
                <a:effectLst/>
                <a:uLnTx/>
                <a:uFillTx/>
                <a:latin typeface="Arial" pitchFamily="34" charset="0"/>
                <a:ea typeface="+mn-ea"/>
                <a:cs typeface="+mn-cs"/>
              </a:rPr>
              <a:t>nonskid.</a:t>
            </a:r>
            <a:endParaRPr kumimoji="0" lang="en-US" sz="1400" b="1" i="0" u="none" strike="noStrike" kern="0" cap="none" spc="0" normalizeH="0" baseline="0" noProof="0" dirty="0">
              <a:ln>
                <a:noFill/>
              </a:ln>
              <a:solidFill>
                <a:srgbClr val="3333FF"/>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000000"/>
                </a:solidFill>
                <a:effectLst/>
                <a:uLnTx/>
                <a:uFillTx/>
                <a:latin typeface="Arial"/>
                <a:ea typeface="+mn-ea"/>
                <a:cs typeface="+mn-cs"/>
              </a:rPr>
              <a:t> </a:t>
            </a:r>
            <a:endParaRPr kumimoji="0" lang="en-US" sz="1200" b="1" i="0" u="none" strike="noStrike" kern="0" cap="none" spc="0" normalizeH="0" baseline="0" noProof="0" dirty="0">
              <a:ln>
                <a:noFill/>
              </a:ln>
              <a:solidFill>
                <a:srgbClr val="000000"/>
              </a:solidFill>
              <a:effectLst/>
              <a:uLnTx/>
              <a:uFillTx/>
              <a:latin typeface="Segoe UI" panose="020B0502040204020203" pitchFamily="34" charset="0"/>
              <a:ea typeface="+mn-ea"/>
              <a:cs typeface="+mn-cs"/>
            </a:endParaRPr>
          </a:p>
        </p:txBody>
      </p:sp>
      <p:pic>
        <p:nvPicPr>
          <p:cNvPr id="2" name="Picture 1"/>
          <p:cNvPicPr>
            <a:picLocks noChangeAspect="1"/>
          </p:cNvPicPr>
          <p:nvPr/>
        </p:nvPicPr>
        <p:blipFill>
          <a:blip r:embed="rId2"/>
          <a:stretch>
            <a:fillRect/>
          </a:stretch>
        </p:blipFill>
        <p:spPr>
          <a:xfrm>
            <a:off x="6390861" y="1475037"/>
            <a:ext cx="1337015" cy="1110853"/>
          </a:xfrm>
          <a:prstGeom prst="rect">
            <a:avLst/>
          </a:prstGeom>
        </p:spPr>
      </p:pic>
      <p:pic>
        <p:nvPicPr>
          <p:cNvPr id="3" name="Picture 2"/>
          <p:cNvPicPr>
            <a:picLocks noChangeAspect="1"/>
          </p:cNvPicPr>
          <p:nvPr/>
        </p:nvPicPr>
        <p:blipFill>
          <a:blip r:embed="rId3"/>
          <a:stretch>
            <a:fillRect/>
          </a:stretch>
        </p:blipFill>
        <p:spPr>
          <a:xfrm>
            <a:off x="7709576" y="1654673"/>
            <a:ext cx="1278564" cy="1704754"/>
          </a:xfrm>
          <a:prstGeom prst="rect">
            <a:avLst/>
          </a:prstGeom>
        </p:spPr>
      </p:pic>
      <p:pic>
        <p:nvPicPr>
          <p:cNvPr id="4" name="Picture 3"/>
          <p:cNvPicPr>
            <a:picLocks noChangeAspect="1"/>
          </p:cNvPicPr>
          <p:nvPr/>
        </p:nvPicPr>
        <p:blipFill>
          <a:blip r:embed="rId4"/>
          <a:stretch>
            <a:fillRect/>
          </a:stretch>
        </p:blipFill>
        <p:spPr>
          <a:xfrm>
            <a:off x="7620000" y="4440310"/>
            <a:ext cx="1227034" cy="800589"/>
          </a:xfrm>
          <a:prstGeom prst="rect">
            <a:avLst/>
          </a:prstGeom>
        </p:spPr>
      </p:pic>
      <p:pic>
        <p:nvPicPr>
          <p:cNvPr id="5" name="Picture 4"/>
          <p:cNvPicPr>
            <a:picLocks noChangeAspect="1"/>
          </p:cNvPicPr>
          <p:nvPr/>
        </p:nvPicPr>
        <p:blipFill>
          <a:blip r:embed="rId5"/>
          <a:stretch>
            <a:fillRect/>
          </a:stretch>
        </p:blipFill>
        <p:spPr>
          <a:xfrm>
            <a:off x="7302200" y="5272067"/>
            <a:ext cx="1301777" cy="976333"/>
          </a:xfrm>
          <a:prstGeom prst="rect">
            <a:avLst/>
          </a:prstGeom>
        </p:spPr>
      </p:pic>
      <p:sp>
        <p:nvSpPr>
          <p:cNvPr id="14" name="TextBox 13"/>
          <p:cNvSpPr txBox="1"/>
          <p:nvPr/>
        </p:nvSpPr>
        <p:spPr>
          <a:xfrm>
            <a:off x="1740990" y="6660002"/>
            <a:ext cx="5050986" cy="21544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0" cap="none" spc="0" normalizeH="0" baseline="0" noProof="0" dirty="0" smtClean="0">
                <a:ln>
                  <a:noFill/>
                </a:ln>
                <a:solidFill>
                  <a:srgbClr val="777777"/>
                </a:solidFill>
                <a:effectLst/>
                <a:uLnTx/>
                <a:uFillTx/>
                <a:latin typeface="Arial" pitchFamily="34" charset="0"/>
                <a:ea typeface="+mn-ea"/>
                <a:cs typeface="+mn-cs"/>
              </a:rPr>
              <a:t>Distribution A - Approved for Public Release</a:t>
            </a:r>
            <a:endParaRPr kumimoji="0" lang="en-US" sz="800" b="1" i="0" u="none" strike="noStrike" kern="0" cap="none" spc="0" normalizeH="0" baseline="0" noProof="0" dirty="0">
              <a:ln>
                <a:noFill/>
              </a:ln>
              <a:solidFill>
                <a:srgbClr val="777777"/>
              </a:solidFill>
              <a:effectLst/>
              <a:uLnTx/>
              <a:uFillTx/>
              <a:latin typeface="Arial" pitchFamily="34" charset="0"/>
              <a:ea typeface="+mn-ea"/>
              <a:cs typeface="+mn-cs"/>
            </a:endParaRPr>
          </a:p>
        </p:txBody>
      </p:sp>
      <p:sp>
        <p:nvSpPr>
          <p:cNvPr id="10" name="Footer Placeholder 3"/>
          <p:cNvSpPr txBox="1">
            <a:spLocks/>
          </p:cNvSpPr>
          <p:nvPr/>
        </p:nvSpPr>
        <p:spPr bwMode="auto">
          <a:xfrm>
            <a:off x="8751646" y="6572250"/>
            <a:ext cx="457200" cy="2857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defPPr>
              <a:defRPr lang="en-US"/>
            </a:defPPr>
            <a:lvl1pPr algn="ctr" rtl="0" eaLnBrk="0" fontAlgn="base" hangingPunct="0">
              <a:spcBef>
                <a:spcPct val="50000"/>
              </a:spcBef>
              <a:spcAft>
                <a:spcPct val="0"/>
              </a:spcAft>
              <a:defRPr sz="1200" b="1" kern="1200">
                <a:solidFill>
                  <a:srgbClr val="000000"/>
                </a:solidFill>
                <a:latin typeface="Arial" pitchFamily="34" charset="0"/>
                <a:ea typeface="+mn-ea"/>
                <a:cs typeface="+mn-cs"/>
              </a:defRPr>
            </a:lvl1pPr>
            <a:lvl2pPr marL="742950" indent="-285750" algn="l" rtl="0" eaLnBrk="0" fontAlgn="base" hangingPunct="0">
              <a:spcBef>
                <a:spcPct val="0"/>
              </a:spcBef>
              <a:spcAft>
                <a:spcPct val="0"/>
              </a:spcAft>
              <a:defRPr sz="1200" b="1" kern="1200">
                <a:solidFill>
                  <a:srgbClr val="000000"/>
                </a:solidFill>
                <a:latin typeface="Arial" pitchFamily="34" charset="0"/>
                <a:ea typeface="+mn-ea"/>
                <a:cs typeface="+mn-cs"/>
              </a:defRPr>
            </a:lvl2pPr>
            <a:lvl3pPr marL="1143000" indent="-228600" algn="l" rtl="0" eaLnBrk="0" fontAlgn="base" hangingPunct="0">
              <a:spcBef>
                <a:spcPct val="0"/>
              </a:spcBef>
              <a:spcAft>
                <a:spcPct val="0"/>
              </a:spcAft>
              <a:defRPr sz="1200" b="1" kern="1200">
                <a:solidFill>
                  <a:srgbClr val="000000"/>
                </a:solidFill>
                <a:latin typeface="Arial" pitchFamily="34" charset="0"/>
                <a:ea typeface="+mn-ea"/>
                <a:cs typeface="+mn-cs"/>
              </a:defRPr>
            </a:lvl3pPr>
            <a:lvl4pPr marL="1600200" indent="-228600" algn="l" rtl="0" eaLnBrk="0" fontAlgn="base" hangingPunct="0">
              <a:spcBef>
                <a:spcPct val="0"/>
              </a:spcBef>
              <a:spcAft>
                <a:spcPct val="0"/>
              </a:spcAft>
              <a:defRPr sz="1200" b="1" kern="1200">
                <a:solidFill>
                  <a:srgbClr val="000000"/>
                </a:solidFill>
                <a:latin typeface="Arial" pitchFamily="34" charset="0"/>
                <a:ea typeface="+mn-ea"/>
                <a:cs typeface="+mn-cs"/>
              </a:defRPr>
            </a:lvl4pPr>
            <a:lvl5pPr marL="2057400" indent="-228600" algn="l" rtl="0" eaLnBrk="0" fontAlgn="base" hangingPunct="0">
              <a:spcBef>
                <a:spcPct val="0"/>
              </a:spcBef>
              <a:spcAft>
                <a:spcPct val="0"/>
              </a:spcAft>
              <a:defRPr sz="1200" b="1" kern="1200">
                <a:solidFill>
                  <a:srgbClr val="000000"/>
                </a:solidFill>
                <a:latin typeface="Arial" pitchFamily="34" charset="0"/>
                <a:ea typeface="+mn-ea"/>
                <a:cs typeface="+mn-cs"/>
              </a:defRPr>
            </a:lvl5pPr>
            <a:lvl6pPr marL="25146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6pPr>
            <a:lvl7pPr marL="29718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7pPr>
            <a:lvl8pPr marL="34290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8pPr>
            <a:lvl9pPr marL="38862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fld id="{14F6940D-1F87-44C9-8BE0-F74D0D0B8C69}" type="slidenum">
              <a:rPr kumimoji="0" lang="en-US" sz="1050" b="1"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50000"/>
                </a:spcBef>
                <a:spcAft>
                  <a:spcPct val="0"/>
                </a:spcAft>
                <a:buClrTx/>
                <a:buSzTx/>
                <a:buFontTx/>
                <a:buNone/>
                <a:tabLst/>
                <a:defRPr/>
              </a:pPr>
              <a:t>7</a:t>
            </a:fld>
            <a:endParaRPr kumimoji="0" lang="en-US" sz="105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04829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8612"/>
            <a:ext cx="9095007"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Arial"/>
                <a:ea typeface="+mn-ea"/>
                <a:cs typeface="+mn-cs"/>
              </a:rPr>
              <a:t>Implementation of Topside Corrosion Control </a:t>
            </a:r>
            <a:r>
              <a:rPr kumimoji="0" lang="en-US" sz="2000" b="1" i="0" u="none" strike="noStrike" kern="1200" cap="none" spc="0" normalizeH="0" baseline="0" noProof="0" dirty="0" smtClean="0">
                <a:ln>
                  <a:noFill/>
                </a:ln>
                <a:solidFill>
                  <a:srgbClr val="000000"/>
                </a:solidFill>
                <a:effectLst/>
                <a:uLnTx/>
                <a:uFillTx/>
                <a:latin typeface="Arial" pitchFamily="34" charset="0"/>
                <a:ea typeface="+mn-ea"/>
                <a:cs typeface="+mn-cs"/>
              </a:rPr>
              <a:t>Composite </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and Corrosion Resistant Materials </a:t>
            </a:r>
            <a:endParaRPr kumimoji="0" lang="en-US" sz="2000" b="1" i="0" u="none" strike="noStrike" kern="1200" cap="none" spc="0" normalizeH="0" baseline="0" noProof="0" dirty="0">
              <a:ln>
                <a:noFill/>
              </a:ln>
              <a:solidFill>
                <a:srgbClr val="000000"/>
              </a:solidFill>
              <a:effectLst/>
              <a:uLnTx/>
              <a:uFillTx/>
              <a:latin typeface="Arial"/>
              <a:ea typeface="+mn-ea"/>
              <a:cs typeface="+mn-cs"/>
            </a:endParaRPr>
          </a:p>
        </p:txBody>
      </p:sp>
      <p:sp>
        <p:nvSpPr>
          <p:cNvPr id="7" name="TextBox 6"/>
          <p:cNvSpPr txBox="1"/>
          <p:nvPr/>
        </p:nvSpPr>
        <p:spPr>
          <a:xfrm>
            <a:off x="63442" y="683272"/>
            <a:ext cx="8991600" cy="520142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sng" strike="noStrike" kern="0" cap="none" spc="0" normalizeH="0" baseline="0" noProof="0" dirty="0" smtClean="0">
                <a:ln>
                  <a:noFill/>
                </a:ln>
                <a:solidFill>
                  <a:srgbClr val="000000"/>
                </a:solidFill>
                <a:effectLst/>
                <a:uLnTx/>
                <a:uFillTx/>
                <a:latin typeface="Arial" pitchFamily="34" charset="0"/>
                <a:ea typeface="+mn-ea"/>
                <a:cs typeface="+mn-cs"/>
              </a:rPr>
              <a:t>COMPOSITE </a:t>
            </a:r>
            <a:r>
              <a:rPr kumimoji="0" lang="en-US" sz="1400" b="1" i="0" u="sng" strike="noStrike" kern="0" cap="none" spc="0" normalizeH="0" baseline="0" noProof="0" dirty="0">
                <a:ln>
                  <a:noFill/>
                </a:ln>
                <a:solidFill>
                  <a:srgbClr val="000000"/>
                </a:solidFill>
                <a:effectLst/>
                <a:uLnTx/>
                <a:uFillTx/>
                <a:latin typeface="Arial" pitchFamily="34" charset="0"/>
                <a:ea typeface="+mn-ea"/>
                <a:cs typeface="+mn-cs"/>
              </a:rPr>
              <a:t>&amp; CORROSION </a:t>
            </a:r>
            <a:r>
              <a:rPr kumimoji="0" lang="en-US" sz="1400" b="1" i="0" u="sng" strike="noStrike" kern="0" cap="none" spc="0" normalizeH="0" baseline="0" noProof="0" dirty="0" smtClean="0">
                <a:ln>
                  <a:noFill/>
                </a:ln>
                <a:solidFill>
                  <a:srgbClr val="000000"/>
                </a:solidFill>
                <a:effectLst/>
                <a:uLnTx/>
                <a:uFillTx/>
                <a:latin typeface="Arial" pitchFamily="34" charset="0"/>
                <a:ea typeface="+mn-ea"/>
                <a:cs typeface="+mn-cs"/>
              </a:rPr>
              <a:t> RESISTANT </a:t>
            </a:r>
            <a:r>
              <a:rPr kumimoji="0" lang="en-US" sz="1400" b="1" i="0" u="sng" strike="noStrike" kern="0" cap="none" spc="0" normalizeH="0" baseline="0" noProof="0" dirty="0">
                <a:ln>
                  <a:noFill/>
                </a:ln>
                <a:solidFill>
                  <a:srgbClr val="000000"/>
                </a:solidFill>
                <a:effectLst/>
                <a:uLnTx/>
                <a:uFillTx/>
                <a:latin typeface="Arial" pitchFamily="34" charset="0"/>
                <a:ea typeface="+mn-ea"/>
                <a:cs typeface="+mn-cs"/>
              </a:rPr>
              <a:t>MATERIALS AND HARDWARE</a:t>
            </a:r>
            <a:r>
              <a:rPr kumimoji="0" lang="en-US" sz="1400" b="1" i="0" u="sng" strike="noStrike" kern="0" cap="none" spc="0" normalizeH="0" baseline="0" noProof="0" dirty="0" smtClean="0">
                <a:ln>
                  <a:noFill/>
                </a:ln>
                <a:solidFill>
                  <a:srgbClr val="000000"/>
                </a:solidFill>
                <a:effectLst/>
                <a:uLnTx/>
                <a:uFillTx/>
                <a:latin typeface="Arial" pitchFamily="34"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600" b="1" i="0" u="sng" strike="noStrike" kern="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rPr>
              <a:t>TCC </a:t>
            </a:r>
            <a:r>
              <a:rPr kumimoji="0" lang="en-US" sz="1400" b="1" i="0" u="none" strike="noStrike" kern="0" cap="none" spc="0" normalizeH="0" baseline="0" noProof="0" dirty="0">
                <a:ln>
                  <a:noFill/>
                </a:ln>
                <a:solidFill>
                  <a:srgbClr val="000000"/>
                </a:solidFill>
                <a:effectLst/>
                <a:uLnTx/>
                <a:uFillTx/>
                <a:latin typeface="Arial" pitchFamily="34" charset="0"/>
                <a:ea typeface="+mn-ea"/>
                <a:cs typeface="+mn-cs"/>
              </a:rPr>
              <a:t>technologies for composite boxes, connectors, etc. and stainless </a:t>
            </a:r>
            <a:r>
              <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rPr>
              <a:t>steel hardware </a:t>
            </a:r>
            <a:r>
              <a:rPr kumimoji="0" lang="en-US" sz="1400" b="1" i="0" u="none" strike="noStrike" kern="0" cap="none" spc="0" normalizeH="0" baseline="0" noProof="0" dirty="0" smtClean="0">
                <a:ln>
                  <a:noFill/>
                </a:ln>
                <a:solidFill>
                  <a:srgbClr val="000000"/>
                </a:solidFill>
                <a:effectLst/>
                <a:uLnTx/>
                <a:uFillTx/>
                <a:latin typeface="Arial"/>
                <a:ea typeface="+mn-ea"/>
                <a:cs typeface="+mn-cs"/>
              </a:rPr>
              <a:t>are</a:t>
            </a:r>
            <a:r>
              <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rPr>
              <a:t> </a:t>
            </a:r>
            <a:r>
              <a:rPr kumimoji="0" lang="en-US" sz="1400" b="1" i="0" u="none" strike="noStrike" kern="0" cap="none" spc="0" normalizeH="0" baseline="0" noProof="0" dirty="0">
                <a:ln>
                  <a:noFill/>
                </a:ln>
                <a:solidFill>
                  <a:srgbClr val="000000"/>
                </a:solidFill>
                <a:effectLst/>
                <a:uLnTx/>
                <a:uFillTx/>
                <a:latin typeface="Arial" pitchFamily="34" charset="0"/>
                <a:ea typeface="+mn-ea"/>
                <a:cs typeface="+mn-cs"/>
              </a:rPr>
              <a:t>defined </a:t>
            </a:r>
            <a:r>
              <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rPr>
              <a:t>in NAVSEA </a:t>
            </a:r>
            <a:r>
              <a:rPr kumimoji="0" lang="en-US" sz="1400" b="1" i="0" u="none" strike="noStrike" kern="0" cap="none" spc="0" normalizeH="0" baseline="0" noProof="0" dirty="0">
                <a:ln>
                  <a:noFill/>
                </a:ln>
                <a:solidFill>
                  <a:srgbClr val="000000"/>
                </a:solidFill>
                <a:effectLst/>
                <a:uLnTx/>
                <a:uFillTx/>
                <a:latin typeface="Arial" pitchFamily="34" charset="0"/>
                <a:ea typeface="+mn-ea"/>
                <a:cs typeface="+mn-cs"/>
              </a:rPr>
              <a:t>drawings, letters, </a:t>
            </a:r>
            <a:r>
              <a:rPr kumimoji="0" lang="en-US" sz="1400" b="1" i="0" u="none" strike="noStrike" kern="0" cap="none" spc="0" normalizeH="0" baseline="0" noProof="0" dirty="0" smtClean="0">
                <a:ln>
                  <a:noFill/>
                </a:ln>
                <a:solidFill>
                  <a:srgbClr val="000000"/>
                </a:solidFill>
                <a:effectLst/>
                <a:uLnTx/>
                <a:uFillTx/>
                <a:latin typeface="Arial" pitchFamily="34" charset="0"/>
                <a:ea typeface="+mn-ea"/>
                <a:cs typeface="+mn-cs"/>
              </a:rPr>
              <a:t>and Design Memoranda: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600" b="1" i="0" u="none" strike="noStrike" kern="0" cap="none" spc="0" normalizeH="0" baseline="0" noProof="0" dirty="0" smtClean="0">
              <a:ln>
                <a:noFill/>
              </a:ln>
              <a:solidFill>
                <a:srgbClr val="000000"/>
              </a:solidFill>
              <a:effectLst/>
              <a:uLnTx/>
              <a:uFillTx/>
              <a:latin typeface="Arial"/>
              <a:ea typeface="+mn-ea"/>
              <a:cs typeface="+mn-cs"/>
            </a:endParaRPr>
          </a:p>
          <a:p>
            <a:pPr marL="398463" marR="0" lvl="0" indent="-2809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2003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Published NAVSEA Drawings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on composite vent screen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installation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and </a:t>
            </a:r>
            <a:endPar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composite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deck grating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installation.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000000"/>
              </a:solidFill>
              <a:effectLst/>
              <a:uLnTx/>
              <a:uFillTx/>
              <a:latin typeface="Arial" pitchFamily="34" charset="0"/>
              <a:ea typeface="+mn-ea"/>
              <a:cs typeface="+mn-cs"/>
            </a:endParaRPr>
          </a:p>
          <a:p>
            <a:pPr marL="398463" marR="0" lvl="0" indent="-2809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Nov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2007 – First 38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National Stock Numbers (NSNs)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assigned to different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composite</a:t>
            </a:r>
          </a:p>
          <a:p>
            <a:pPr marL="117475"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	        electrical box</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configurations/sizes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to support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form-fit-function box</a:t>
            </a:r>
          </a:p>
          <a:p>
            <a:pPr marL="117475"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        replacement.</a:t>
            </a:r>
          </a:p>
          <a:p>
            <a:pPr marL="117475"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000000"/>
              </a:solidFill>
              <a:effectLst/>
              <a:uLnTx/>
              <a:uFillTx/>
              <a:latin typeface="Arial" pitchFamily="34" charset="0"/>
              <a:ea typeface="+mn-ea"/>
              <a:cs typeface="+mn-cs"/>
            </a:endParaRPr>
          </a:p>
          <a:p>
            <a:pPr marL="398463" marR="0" lvl="0" indent="-2809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Dec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2007 –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Ship Change Document 609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signed that approved composite box </a:t>
            </a:r>
          </a:p>
          <a:p>
            <a:pPr marL="117475"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                           installation</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on two stern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gate control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stations.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endParaRPr>
          </a:p>
          <a:p>
            <a:pPr marL="398463" marR="0" lvl="0" indent="-2809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12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Nov 2021 – SEA 05Z letter approves use of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thermoplastic material on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kick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pipes.</a:t>
            </a:r>
          </a:p>
          <a:p>
            <a:pPr marL="285750" marR="0" lvl="0" indent="-285750" algn="l" defTabSz="914400" rtl="0" eaLnBrk="0" fontAlgn="base" latinLnBrk="0" hangingPunct="0">
              <a:lnSpc>
                <a:spcPct val="100000"/>
              </a:lnSpc>
              <a:spcBef>
                <a:spcPct val="0"/>
              </a:spcBef>
              <a:spcAft>
                <a:spcPct val="0"/>
              </a:spcAft>
              <a:buClrTx/>
              <a:buSzTx/>
              <a:buFontTx/>
              <a:buChar char="-"/>
              <a:tabLst/>
              <a:defRPr/>
            </a:pPr>
            <a:endParaRPr kumimoji="0" lang="en-US" sz="1200" b="1" i="0" u="none" strike="noStrike" kern="0" cap="none" spc="0" normalizeH="0" baseline="0" noProof="0" dirty="0">
              <a:ln>
                <a:noFill/>
              </a:ln>
              <a:solidFill>
                <a:srgbClr val="000000"/>
              </a:solidFill>
              <a:effectLst/>
              <a:uLnTx/>
              <a:uFillTx/>
              <a:latin typeface="Arial" pitchFamily="34" charset="0"/>
              <a:ea typeface="+mn-ea"/>
              <a:cs typeface="+mn-cs"/>
            </a:endParaRPr>
          </a:p>
          <a:p>
            <a:pPr marL="398463" marR="0" lvl="0" indent="-2809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4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Jan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2022 -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Design Memoranda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on Corrosion Resistant Material Upgrades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        that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lists approved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composite items (i.e., boxes</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deck gratings,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                             vent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screens,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conduit</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deck drain) and </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lists stainless steel replacement </a:t>
            </a:r>
            <a:endPar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                             hardware for topside fittings.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endParaRPr>
          </a:p>
          <a:p>
            <a:pPr marL="398463" marR="0" lvl="0" indent="-28098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2022 – Paint Center of Excellence program investigating overboard discharge </a:t>
            </a:r>
          </a:p>
          <a:p>
            <a:pPr marL="117475"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                 extension spouts to minimize freeboard staining</a:t>
            </a:r>
          </a:p>
          <a:p>
            <a:pPr marL="117475"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0" cap="none" spc="0" normalizeH="0" baseline="0" noProof="0" dirty="0" smtClean="0">
                <a:ln>
                  <a:noFill/>
                </a:ln>
                <a:solidFill>
                  <a:srgbClr val="000000"/>
                </a:solidFill>
                <a:effectLst/>
                <a:uLnTx/>
                <a:uFillTx/>
                <a:latin typeface="Arial" pitchFamily="34" charset="0"/>
                <a:ea typeface="+mn-ea"/>
                <a:cs typeface="+mn-cs"/>
              </a:rPr>
              <a:t>                 and improve appearance.</a:t>
            </a:r>
            <a:r>
              <a:rPr kumimoji="0" lang="en-US" sz="1200" b="1" i="0" u="none" strike="noStrike" kern="0" cap="none" spc="0" normalizeH="0" baseline="0" noProof="0" dirty="0">
                <a:ln>
                  <a:noFill/>
                </a:ln>
                <a:solidFill>
                  <a:srgbClr val="000000"/>
                </a:solidFill>
                <a:effectLst/>
                <a:uLnTx/>
                <a:uFillTx/>
                <a:latin typeface="Arial" pitchFamily="34" charset="0"/>
                <a:ea typeface="+mn-ea"/>
                <a:cs typeface="+mn-cs"/>
              </a:rPr>
              <a:t>	</a:t>
            </a:r>
            <a:endParaRPr kumimoji="0" lang="en-US" sz="1200" b="1"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rial"/>
              <a:ea typeface="+mn-ea"/>
              <a:cs typeface="+mn-cs"/>
            </a:endParaRPr>
          </a:p>
        </p:txBody>
      </p:sp>
      <p:sp>
        <p:nvSpPr>
          <p:cNvPr id="9" name="TextBox 8"/>
          <p:cNvSpPr txBox="1"/>
          <p:nvPr/>
        </p:nvSpPr>
        <p:spPr>
          <a:xfrm>
            <a:off x="4011" y="6179947"/>
            <a:ext cx="91440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sng" strike="noStrike" kern="1200" cap="none" spc="0" normalizeH="0" baseline="0" noProof="0" dirty="0">
                <a:ln>
                  <a:noFill/>
                </a:ln>
                <a:solidFill>
                  <a:srgbClr val="3333FF"/>
                </a:solidFill>
                <a:effectLst/>
                <a:uLnTx/>
                <a:uFillTx/>
                <a:latin typeface="Arial" pitchFamily="34" charset="0"/>
                <a:ea typeface="+mn-ea"/>
                <a:cs typeface="+mn-cs"/>
              </a:rPr>
              <a:t>NAVSEA D</a:t>
            </a:r>
            <a:r>
              <a:rPr kumimoji="0" lang="en-US" sz="1400" b="1" i="0" u="sng" strike="noStrike" kern="1200" cap="none" spc="0" normalizeH="0" baseline="0" noProof="0" dirty="0" smtClean="0">
                <a:ln>
                  <a:noFill/>
                </a:ln>
                <a:solidFill>
                  <a:srgbClr val="3333FF"/>
                </a:solidFill>
                <a:effectLst/>
                <a:uLnTx/>
                <a:uFillTx/>
                <a:latin typeface="Arial" pitchFamily="34" charset="0"/>
                <a:ea typeface="+mn-ea"/>
                <a:cs typeface="+mn-cs"/>
              </a:rPr>
              <a:t>rawings, Letters</a:t>
            </a:r>
            <a:r>
              <a:rPr kumimoji="0" lang="en-US" sz="1400" b="1" i="0" u="sng" strike="noStrike" kern="1200" cap="none" spc="0" normalizeH="0" baseline="0" noProof="0" dirty="0">
                <a:ln>
                  <a:noFill/>
                </a:ln>
                <a:solidFill>
                  <a:srgbClr val="3333FF"/>
                </a:solidFill>
                <a:effectLst/>
                <a:uLnTx/>
                <a:uFillTx/>
                <a:latin typeface="Arial" pitchFamily="34" charset="0"/>
                <a:ea typeface="+mn-ea"/>
                <a:cs typeface="+mn-cs"/>
              </a:rPr>
              <a:t>, and Design </a:t>
            </a:r>
            <a:r>
              <a:rPr kumimoji="0" lang="en-US" sz="1400" b="1" i="0" u="sng" strike="noStrike" kern="1200" cap="none" spc="0" normalizeH="0" baseline="0" noProof="0" dirty="0" smtClean="0">
                <a:ln>
                  <a:noFill/>
                </a:ln>
                <a:solidFill>
                  <a:srgbClr val="3333FF"/>
                </a:solidFill>
                <a:effectLst/>
                <a:uLnTx/>
                <a:uFillTx/>
                <a:latin typeface="Arial" pitchFamily="34" charset="0"/>
                <a:ea typeface="+mn-ea"/>
                <a:cs typeface="+mn-cs"/>
              </a:rPr>
              <a:t>Memoranda transition TCC composite and corrosion resistant material technologies </a:t>
            </a:r>
            <a:r>
              <a:rPr kumimoji="0" lang="en-US" sz="1400" b="1" i="0" u="sng" strike="noStrike" kern="1200" cap="none" spc="0" normalizeH="0" baseline="0" noProof="0" dirty="0">
                <a:ln>
                  <a:noFill/>
                </a:ln>
                <a:solidFill>
                  <a:srgbClr val="3333FF"/>
                </a:solidFill>
                <a:effectLst/>
                <a:uLnTx/>
                <a:uFillTx/>
                <a:latin typeface="Arial"/>
                <a:ea typeface="+mn-ea"/>
                <a:cs typeface="+mn-cs"/>
              </a:rPr>
              <a:t>t</a:t>
            </a:r>
            <a:r>
              <a:rPr kumimoji="0" lang="en-US" sz="1400" b="1" i="0" u="sng" strike="noStrike" kern="1200" cap="none" spc="0" normalizeH="0" baseline="0" noProof="0" dirty="0" smtClean="0">
                <a:ln>
                  <a:noFill/>
                </a:ln>
                <a:solidFill>
                  <a:srgbClr val="3333FF"/>
                </a:solidFill>
                <a:effectLst/>
                <a:uLnTx/>
                <a:uFillTx/>
                <a:latin typeface="Arial"/>
                <a:ea typeface="+mn-ea"/>
                <a:cs typeface="+mn-cs"/>
              </a:rPr>
              <a:t>o </a:t>
            </a:r>
            <a:r>
              <a:rPr kumimoji="0" lang="en-US" sz="1400" b="1" i="0" u="sng" strike="noStrike" kern="1200" cap="none" spc="0" normalizeH="0" baseline="0" noProof="0" dirty="0">
                <a:ln>
                  <a:noFill/>
                </a:ln>
                <a:solidFill>
                  <a:srgbClr val="3333FF"/>
                </a:solidFill>
                <a:effectLst/>
                <a:uLnTx/>
                <a:uFillTx/>
                <a:latin typeface="Arial"/>
                <a:ea typeface="+mn-ea"/>
                <a:cs typeface="+mn-cs"/>
              </a:rPr>
              <a:t>f</a:t>
            </a:r>
            <a:r>
              <a:rPr kumimoji="0" lang="en-US" sz="1400" b="1" i="0" u="sng" strike="noStrike" kern="1200" cap="none" spc="0" normalizeH="0" baseline="0" noProof="0" dirty="0" smtClean="0">
                <a:ln>
                  <a:noFill/>
                </a:ln>
                <a:solidFill>
                  <a:srgbClr val="3333FF"/>
                </a:solidFill>
                <a:effectLst/>
                <a:uLnTx/>
                <a:uFillTx/>
                <a:latin typeface="Arial"/>
                <a:ea typeface="+mn-ea"/>
                <a:cs typeface="+mn-cs"/>
              </a:rPr>
              <a:t>leet </a:t>
            </a:r>
            <a:r>
              <a:rPr kumimoji="0" lang="en-US" sz="1400" b="1" i="0" u="sng" strike="noStrike" kern="1200" cap="none" spc="0" normalizeH="0" baseline="0" noProof="0" dirty="0">
                <a:ln>
                  <a:noFill/>
                </a:ln>
                <a:solidFill>
                  <a:srgbClr val="3333FF"/>
                </a:solidFill>
                <a:effectLst/>
                <a:uLnTx/>
                <a:uFillTx/>
                <a:latin typeface="Arial"/>
                <a:ea typeface="+mn-ea"/>
                <a:cs typeface="+mn-cs"/>
              </a:rPr>
              <a:t>s</a:t>
            </a:r>
            <a:r>
              <a:rPr kumimoji="0" lang="en-US" sz="1400" b="1" i="0" u="sng" strike="noStrike" kern="1200" cap="none" spc="0" normalizeH="0" baseline="0" noProof="0" dirty="0" smtClean="0">
                <a:ln>
                  <a:noFill/>
                </a:ln>
                <a:solidFill>
                  <a:srgbClr val="3333FF"/>
                </a:solidFill>
                <a:effectLst/>
                <a:uLnTx/>
                <a:uFillTx/>
                <a:latin typeface="Arial"/>
                <a:ea typeface="+mn-ea"/>
                <a:cs typeface="+mn-cs"/>
              </a:rPr>
              <a:t>ervice</a:t>
            </a:r>
            <a:endParaRPr kumimoji="0" lang="en-US" sz="1400" b="1" i="0" u="sng" strike="noStrike" kern="1200" cap="none" spc="0" normalizeH="0" baseline="0" noProof="0" dirty="0" smtClean="0">
              <a:ln>
                <a:noFill/>
              </a:ln>
              <a:solidFill>
                <a:srgbClr val="3333FF"/>
              </a:solidFill>
              <a:effectLst/>
              <a:uLnTx/>
              <a:uFillTx/>
              <a:latin typeface="Arial" pitchFamily="34" charset="0"/>
              <a:ea typeface="+mn-ea"/>
              <a:cs typeface="+mn-cs"/>
            </a:endParaRPr>
          </a:p>
        </p:txBody>
      </p:sp>
      <p:pic>
        <p:nvPicPr>
          <p:cNvPr id="2" name="Picture 1"/>
          <p:cNvPicPr>
            <a:picLocks noChangeAspect="1"/>
          </p:cNvPicPr>
          <p:nvPr/>
        </p:nvPicPr>
        <p:blipFill>
          <a:blip r:embed="rId2"/>
          <a:stretch>
            <a:fillRect/>
          </a:stretch>
        </p:blipFill>
        <p:spPr>
          <a:xfrm>
            <a:off x="6705600" y="1546431"/>
            <a:ext cx="2374007" cy="4594472"/>
          </a:xfrm>
          <a:prstGeom prst="rect">
            <a:avLst/>
          </a:prstGeom>
        </p:spPr>
      </p:pic>
      <p:sp>
        <p:nvSpPr>
          <p:cNvPr id="13" name="TextBox 12"/>
          <p:cNvSpPr txBox="1"/>
          <p:nvPr/>
        </p:nvSpPr>
        <p:spPr>
          <a:xfrm>
            <a:off x="2022010" y="6675417"/>
            <a:ext cx="5050986" cy="21544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0" cap="none" spc="0" normalizeH="0" baseline="0" noProof="0" dirty="0" smtClean="0">
                <a:ln>
                  <a:noFill/>
                </a:ln>
                <a:solidFill>
                  <a:srgbClr val="777777"/>
                </a:solidFill>
                <a:effectLst/>
                <a:uLnTx/>
                <a:uFillTx/>
                <a:latin typeface="Arial" pitchFamily="34" charset="0"/>
                <a:ea typeface="+mn-ea"/>
                <a:cs typeface="+mn-cs"/>
              </a:rPr>
              <a:t>Distribution A -  Approved for Public Release</a:t>
            </a:r>
            <a:endParaRPr kumimoji="0" lang="en-US" sz="800" b="1" i="0" u="none" strike="noStrike" kern="0" cap="none" spc="0" normalizeH="0" baseline="0" noProof="0" dirty="0">
              <a:ln>
                <a:noFill/>
              </a:ln>
              <a:solidFill>
                <a:srgbClr val="777777"/>
              </a:solidFill>
              <a:effectLst/>
              <a:uLnTx/>
              <a:uFillTx/>
              <a:latin typeface="Arial" pitchFamily="34" charset="0"/>
              <a:ea typeface="+mn-ea"/>
              <a:cs typeface="+mn-cs"/>
            </a:endParaRPr>
          </a:p>
        </p:txBody>
      </p:sp>
      <p:sp>
        <p:nvSpPr>
          <p:cNvPr id="8" name="Footer Placeholder 3"/>
          <p:cNvSpPr txBox="1">
            <a:spLocks/>
          </p:cNvSpPr>
          <p:nvPr/>
        </p:nvSpPr>
        <p:spPr bwMode="auto">
          <a:xfrm>
            <a:off x="8751646" y="6572250"/>
            <a:ext cx="457200" cy="2857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defPPr>
              <a:defRPr lang="en-US"/>
            </a:defPPr>
            <a:lvl1pPr algn="ctr" rtl="0" eaLnBrk="0" fontAlgn="base" hangingPunct="0">
              <a:spcBef>
                <a:spcPct val="50000"/>
              </a:spcBef>
              <a:spcAft>
                <a:spcPct val="0"/>
              </a:spcAft>
              <a:defRPr sz="1200" b="1" kern="1200">
                <a:solidFill>
                  <a:srgbClr val="000000"/>
                </a:solidFill>
                <a:latin typeface="Arial" pitchFamily="34" charset="0"/>
                <a:ea typeface="+mn-ea"/>
                <a:cs typeface="+mn-cs"/>
              </a:defRPr>
            </a:lvl1pPr>
            <a:lvl2pPr marL="742950" indent="-285750" algn="l" rtl="0" eaLnBrk="0" fontAlgn="base" hangingPunct="0">
              <a:spcBef>
                <a:spcPct val="0"/>
              </a:spcBef>
              <a:spcAft>
                <a:spcPct val="0"/>
              </a:spcAft>
              <a:defRPr sz="1200" b="1" kern="1200">
                <a:solidFill>
                  <a:srgbClr val="000000"/>
                </a:solidFill>
                <a:latin typeface="Arial" pitchFamily="34" charset="0"/>
                <a:ea typeface="+mn-ea"/>
                <a:cs typeface="+mn-cs"/>
              </a:defRPr>
            </a:lvl2pPr>
            <a:lvl3pPr marL="1143000" indent="-228600" algn="l" rtl="0" eaLnBrk="0" fontAlgn="base" hangingPunct="0">
              <a:spcBef>
                <a:spcPct val="0"/>
              </a:spcBef>
              <a:spcAft>
                <a:spcPct val="0"/>
              </a:spcAft>
              <a:defRPr sz="1200" b="1" kern="1200">
                <a:solidFill>
                  <a:srgbClr val="000000"/>
                </a:solidFill>
                <a:latin typeface="Arial" pitchFamily="34" charset="0"/>
                <a:ea typeface="+mn-ea"/>
                <a:cs typeface="+mn-cs"/>
              </a:defRPr>
            </a:lvl3pPr>
            <a:lvl4pPr marL="1600200" indent="-228600" algn="l" rtl="0" eaLnBrk="0" fontAlgn="base" hangingPunct="0">
              <a:spcBef>
                <a:spcPct val="0"/>
              </a:spcBef>
              <a:spcAft>
                <a:spcPct val="0"/>
              </a:spcAft>
              <a:defRPr sz="1200" b="1" kern="1200">
                <a:solidFill>
                  <a:srgbClr val="000000"/>
                </a:solidFill>
                <a:latin typeface="Arial" pitchFamily="34" charset="0"/>
                <a:ea typeface="+mn-ea"/>
                <a:cs typeface="+mn-cs"/>
              </a:defRPr>
            </a:lvl4pPr>
            <a:lvl5pPr marL="2057400" indent="-228600" algn="l" rtl="0" eaLnBrk="0" fontAlgn="base" hangingPunct="0">
              <a:spcBef>
                <a:spcPct val="0"/>
              </a:spcBef>
              <a:spcAft>
                <a:spcPct val="0"/>
              </a:spcAft>
              <a:defRPr sz="1200" b="1" kern="1200">
                <a:solidFill>
                  <a:srgbClr val="000000"/>
                </a:solidFill>
                <a:latin typeface="Arial" pitchFamily="34" charset="0"/>
                <a:ea typeface="+mn-ea"/>
                <a:cs typeface="+mn-cs"/>
              </a:defRPr>
            </a:lvl5pPr>
            <a:lvl6pPr marL="25146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6pPr>
            <a:lvl7pPr marL="29718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7pPr>
            <a:lvl8pPr marL="34290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8pPr>
            <a:lvl9pPr marL="3886200" indent="-228600" algn="l" defTabSz="914400" rtl="0" eaLnBrk="0" fontAlgn="base" latinLnBrk="0" hangingPunct="0">
              <a:spcBef>
                <a:spcPct val="0"/>
              </a:spcBef>
              <a:spcAft>
                <a:spcPct val="0"/>
              </a:spcAft>
              <a:defRPr sz="1200" b="1" kern="1200">
                <a:solidFill>
                  <a:srgbClr val="000000"/>
                </a:solidFill>
                <a:latin typeface="Arial" pitchFamily="34" charset="0"/>
                <a:ea typeface="+mn-ea"/>
                <a:cs typeface="+mn-cs"/>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fld id="{14F6940D-1F87-44C9-8BE0-F74D0D0B8C69}" type="slidenum">
              <a:rPr kumimoji="0" lang="en-US" sz="1050" b="1"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50000"/>
                </a:spcBef>
                <a:spcAft>
                  <a:spcPct val="0"/>
                </a:spcAft>
                <a:buClrTx/>
                <a:buSzTx/>
                <a:buFontTx/>
                <a:buNone/>
                <a:tabLst/>
                <a:defRPr/>
              </a:pPr>
              <a:t>8</a:t>
            </a:fld>
            <a:endParaRPr kumimoji="0" lang="en-US" sz="105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pic>
        <p:nvPicPr>
          <p:cNvPr id="3" name="Picture 2"/>
          <p:cNvPicPr>
            <a:picLocks noChangeAspect="1"/>
          </p:cNvPicPr>
          <p:nvPr/>
        </p:nvPicPr>
        <p:blipFill rotWithShape="1">
          <a:blip r:embed="rId3"/>
          <a:srcRect l="27418"/>
          <a:stretch/>
        </p:blipFill>
        <p:spPr>
          <a:xfrm>
            <a:off x="4661834" y="5103719"/>
            <a:ext cx="990601" cy="1037184"/>
          </a:xfrm>
          <a:prstGeom prst="rect">
            <a:avLst/>
          </a:prstGeom>
        </p:spPr>
      </p:pic>
      <p:sp>
        <p:nvSpPr>
          <p:cNvPr id="4" name="Rectangle 3"/>
          <p:cNvSpPr/>
          <p:nvPr/>
        </p:nvSpPr>
        <p:spPr bwMode="auto">
          <a:xfrm>
            <a:off x="6665494" y="3324089"/>
            <a:ext cx="1471863" cy="297416"/>
          </a:xfrm>
          <a:prstGeom prst="rect">
            <a:avLst/>
          </a:prstGeom>
          <a:solidFill>
            <a:srgbClr val="FFFFFF"/>
          </a:solidFill>
          <a:ln w="12699"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endParaRPr>
          </a:p>
        </p:txBody>
      </p:sp>
      <p:pic>
        <p:nvPicPr>
          <p:cNvPr id="5" name="Picture 4"/>
          <p:cNvPicPr>
            <a:picLocks noChangeAspect="1"/>
          </p:cNvPicPr>
          <p:nvPr/>
        </p:nvPicPr>
        <p:blipFill>
          <a:blip r:embed="rId4"/>
          <a:stretch>
            <a:fillRect/>
          </a:stretch>
        </p:blipFill>
        <p:spPr>
          <a:xfrm>
            <a:off x="8006303" y="4215971"/>
            <a:ext cx="1061022" cy="262691"/>
          </a:xfrm>
          <a:prstGeom prst="rect">
            <a:avLst/>
          </a:prstGeom>
        </p:spPr>
      </p:pic>
      <p:pic>
        <p:nvPicPr>
          <p:cNvPr id="10" name="Picture 9"/>
          <p:cNvPicPr>
            <a:picLocks noChangeAspect="1"/>
          </p:cNvPicPr>
          <p:nvPr/>
        </p:nvPicPr>
        <p:blipFill>
          <a:blip r:embed="rId5"/>
          <a:stretch>
            <a:fillRect/>
          </a:stretch>
        </p:blipFill>
        <p:spPr>
          <a:xfrm>
            <a:off x="5922642" y="5231448"/>
            <a:ext cx="636532" cy="559752"/>
          </a:xfrm>
          <a:prstGeom prst="rect">
            <a:avLst/>
          </a:prstGeom>
        </p:spPr>
      </p:pic>
    </p:spTree>
    <p:extLst>
      <p:ext uri="{BB962C8B-B14F-4D97-AF65-F5344CB8AC3E}">
        <p14:creationId xmlns:p14="http://schemas.microsoft.com/office/powerpoint/2010/main" val="1351929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0" y="-320794"/>
            <a:ext cx="9117267" cy="1143000"/>
          </a:xfrm>
        </p:spPr>
        <p:txBody>
          <a:bodyPr>
            <a:normAutofit fontScale="90000"/>
          </a:bodyPr>
          <a:lstStyle/>
          <a:p>
            <a:r>
              <a:rPr lang="en-US" sz="2000" b="1" dirty="0" smtClean="0">
                <a:solidFill>
                  <a:srgbClr val="000000"/>
                </a:solidFill>
                <a:effectLst/>
                <a:latin typeface="Arial" panose="020B0604020202020204" pitchFamily="34" charset="0"/>
                <a:cs typeface="Arial" panose="020B0604020202020204" pitchFamily="34" charset="0"/>
              </a:rPr>
              <a:t> </a:t>
            </a:r>
            <a:br>
              <a:rPr lang="en-US" sz="2000" b="1" dirty="0" smtClean="0">
                <a:solidFill>
                  <a:srgbClr val="000000"/>
                </a:solidFill>
                <a:effectLst/>
                <a:latin typeface="Arial" panose="020B0604020202020204" pitchFamily="34" charset="0"/>
                <a:cs typeface="Arial" panose="020B0604020202020204" pitchFamily="34" charset="0"/>
              </a:rPr>
            </a:br>
            <a:r>
              <a:rPr lang="en-US" sz="2000" b="1" dirty="0" smtClean="0">
                <a:solidFill>
                  <a:srgbClr val="000000"/>
                </a:solidFill>
                <a:effectLst/>
                <a:latin typeface="Arial" panose="020B0604020202020204" pitchFamily="34" charset="0"/>
                <a:cs typeface="Arial" panose="020B0604020202020204" pitchFamily="34" charset="0"/>
              </a:rPr>
              <a:t>Supply Chain Disruptions Adversely Affecting </a:t>
            </a:r>
            <a:br>
              <a:rPr lang="en-US" sz="2000" b="1" dirty="0" smtClean="0">
                <a:solidFill>
                  <a:srgbClr val="000000"/>
                </a:solidFill>
                <a:effectLst/>
                <a:latin typeface="Arial" panose="020B0604020202020204" pitchFamily="34" charset="0"/>
                <a:cs typeface="Arial" panose="020B0604020202020204" pitchFamily="34" charset="0"/>
              </a:rPr>
            </a:br>
            <a:r>
              <a:rPr lang="en-US" sz="2000" b="1" dirty="0" smtClean="0">
                <a:solidFill>
                  <a:srgbClr val="000000"/>
                </a:solidFill>
                <a:effectLst/>
                <a:latin typeface="Arial" panose="020B0604020202020204" pitchFamily="34" charset="0"/>
                <a:cs typeface="Arial" panose="020B0604020202020204" pitchFamily="34" charset="0"/>
              </a:rPr>
              <a:t>Coating / Nonskid Manufacturers</a:t>
            </a:r>
            <a:br>
              <a:rPr lang="en-US" sz="2000" b="1" dirty="0" smtClean="0">
                <a:solidFill>
                  <a:srgbClr val="000000"/>
                </a:solidFill>
                <a:effectLst/>
                <a:latin typeface="Arial" panose="020B0604020202020204" pitchFamily="34" charset="0"/>
                <a:cs typeface="Arial" panose="020B0604020202020204" pitchFamily="34" charset="0"/>
              </a:rPr>
            </a:br>
            <a:endParaRPr lang="en-US" sz="2000" b="1" dirty="0">
              <a:solidFill>
                <a:srgbClr val="000000"/>
              </a:solidFill>
              <a:effectLst/>
              <a:latin typeface="Arial" panose="020B0604020202020204" pitchFamily="34" charset="0"/>
              <a:cs typeface="Arial" panose="020B0604020202020204" pitchFamily="34" charset="0"/>
            </a:endParaRPr>
          </a:p>
        </p:txBody>
      </p:sp>
      <p:sp>
        <p:nvSpPr>
          <p:cNvPr id="7172" name="TextBox 7171"/>
          <p:cNvSpPr txBox="1"/>
          <p:nvPr/>
        </p:nvSpPr>
        <p:spPr>
          <a:xfrm>
            <a:off x="0" y="721772"/>
            <a:ext cx="8981701" cy="1754326"/>
          </a:xfrm>
          <a:prstGeom prst="rect">
            <a:avLst/>
          </a:prstGeom>
          <a:solidFill>
            <a:srgbClr val="FFFFFF"/>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ISSUE:  SEA 05P2 addressing issues with qualified coating and </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nonskid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availability </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since March 2021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when: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Atypically </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cold weather in Texas resulted in chemical plant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shutdowns that </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adversely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affected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100</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 of epichlorohydrin, 90% of ethylene glycol,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and 60</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 of epoxy resin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production.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	-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Explosion </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at an epoxy precursor factory in China in Nov 2020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affected material supplies.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F</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ire </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at alkyd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raw material plant </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in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Ohio in Apr 2021 limited resin supply.  </a:t>
            </a: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   COVID related logistics disruptions (</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e.g., unavailability of shipping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containers, ship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unloading </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delays, etc.)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have adversely </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affected the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coatings supply </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chain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a:t>
            </a:r>
            <a:r>
              <a:rPr kumimoji="0" lang="en-US" sz="1200" b="1" i="0" u="none" strike="noStrike" kern="1200" cap="none" spc="0" normalizeH="0" baseline="0" noProof="0" dirty="0" smtClean="0">
                <a:ln>
                  <a:noFill/>
                </a:ln>
                <a:solidFill>
                  <a:srgbClr val="C00000"/>
                </a:solidFill>
                <a:effectLst/>
                <a:uLnTx/>
                <a:uFillTx/>
                <a:latin typeface="Arial" pitchFamily="34" charset="0"/>
                <a:ea typeface="+mn-ea"/>
                <a:cs typeface="+mn-cs"/>
              </a:rPr>
              <a:t>coating raw materials costs increased by </a:t>
            </a:r>
            <a:r>
              <a:rPr kumimoji="0" lang="en-US" sz="1200" b="1" i="0" u="none" strike="noStrike" kern="1200" cap="none" spc="0" normalizeH="0" baseline="0" noProof="0" dirty="0">
                <a:ln>
                  <a:noFill/>
                </a:ln>
                <a:solidFill>
                  <a:srgbClr val="C00000"/>
                </a:solidFill>
                <a:effectLst/>
                <a:uLnTx/>
                <a:uFillTx/>
                <a:latin typeface="Arial" pitchFamily="34" charset="0"/>
                <a:ea typeface="+mn-ea"/>
                <a:cs typeface="+mn-cs"/>
              </a:rPr>
              <a:t>3</a:t>
            </a:r>
            <a:r>
              <a:rPr kumimoji="0" lang="en-US" sz="1200" b="1" i="0" u="none" strike="noStrike" kern="1200" cap="none" spc="0" normalizeH="0" baseline="0" noProof="0" dirty="0" smtClean="0">
                <a:ln>
                  <a:noFill/>
                </a:ln>
                <a:solidFill>
                  <a:srgbClr val="C00000"/>
                </a:solidFill>
                <a:effectLst/>
                <a:uLnTx/>
                <a:uFillTx/>
                <a:latin typeface="Arial" pitchFamily="34" charset="0"/>
                <a:ea typeface="+mn-ea"/>
                <a:cs typeface="+mn-cs"/>
              </a:rPr>
              <a:t>4%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(Mar 2021 – Mar 2022).</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5" name="TextBox 34"/>
          <p:cNvSpPr txBox="1"/>
          <p:nvPr/>
        </p:nvSpPr>
        <p:spPr>
          <a:xfrm>
            <a:off x="76200" y="2359787"/>
            <a:ext cx="8991600" cy="3785652"/>
          </a:xfrm>
          <a:prstGeom prst="rect">
            <a:avLst/>
          </a:prstGeom>
          <a:solidFill>
            <a:srgbClr val="FFFFFF"/>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RESPONSE</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  SEA 05P2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supporting </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essential coating and nonskid replacement tasks includes rapid response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for qualified </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coating manufacturers,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waterfront work </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planners, and fleet customers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as follows:</a:t>
            </a: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1.  Assist waterfront teams to locate available supplies of qualified coatings/nonskids: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  Need to check entire QPL on </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ASSIST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database </a:t>
            </a:r>
            <a:r>
              <a:rPr kumimoji="0" lang="en-US" sz="1200" b="1" i="0" u="none" strike="noStrike" kern="1200" cap="none" spc="0" normalizeH="0" baseline="0" noProof="0" dirty="0" smtClean="0">
                <a:ln>
                  <a:noFill/>
                </a:ln>
                <a:solidFill>
                  <a:srgbClr val="3333FF"/>
                </a:solidFill>
                <a:effectLst/>
                <a:uLnTx/>
                <a:uFillTx/>
                <a:latin typeface="Arial" pitchFamily="34" charset="0"/>
                <a:ea typeface="+mn-ea"/>
                <a:cs typeface="+mn-cs"/>
                <a:hlinkClick r:id="rId2"/>
              </a:rPr>
              <a:t>https</a:t>
            </a:r>
            <a:r>
              <a:rPr kumimoji="0" lang="en-US" sz="1200" b="1" i="0" u="none" strike="noStrike" kern="1200" cap="none" spc="0" normalizeH="0" baseline="0" noProof="0" dirty="0">
                <a:ln>
                  <a:noFill/>
                </a:ln>
                <a:solidFill>
                  <a:srgbClr val="3333FF"/>
                </a:solidFill>
                <a:effectLst/>
                <a:uLnTx/>
                <a:uFillTx/>
                <a:latin typeface="Arial" pitchFamily="34" charset="0"/>
                <a:ea typeface="+mn-ea"/>
                <a:cs typeface="+mn-cs"/>
                <a:hlinkClick r:id="rId2"/>
              </a:rPr>
              <a:t>://</a:t>
            </a:r>
            <a:r>
              <a:rPr kumimoji="0" lang="en-US" sz="1200" b="1" i="0" u="none" strike="noStrike" kern="1200" cap="none" spc="0" normalizeH="0" baseline="0" noProof="0" dirty="0" smtClean="0">
                <a:ln>
                  <a:noFill/>
                </a:ln>
                <a:solidFill>
                  <a:srgbClr val="3333FF"/>
                </a:solidFill>
                <a:effectLst/>
                <a:uLnTx/>
                <a:uFillTx/>
                <a:latin typeface="Arial" pitchFamily="34" charset="0"/>
                <a:ea typeface="+mn-ea"/>
                <a:cs typeface="+mn-cs"/>
                <a:hlinkClick r:id="rId2"/>
              </a:rPr>
              <a:t>quicksearch.dla.mil/qsSearch.aspx</a:t>
            </a:r>
            <a:endParaRPr kumimoji="0" lang="en-US" sz="1200" b="1" i="0" u="none" strike="noStrike" kern="1200" cap="none" spc="0" normalizeH="0" baseline="0" noProof="0" dirty="0" smtClean="0">
              <a:ln>
                <a:noFill/>
              </a:ln>
              <a:solidFill>
                <a:srgbClr val="3333FF"/>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3333FF"/>
                </a:solidFill>
                <a:effectLst/>
                <a:uLnTx/>
                <a:uFillTx/>
                <a:latin typeface="Arial" pitchFamily="34" charset="0"/>
                <a:ea typeface="+mn-ea"/>
                <a:cs typeface="+mn-cs"/>
              </a:rPr>
              <a:t>	</a:t>
            </a:r>
            <a:r>
              <a:rPr kumimoji="0" lang="en-US" sz="1200" b="1" i="0" u="none" strike="noStrike" kern="1200" cap="none" spc="0" normalizeH="0" baseline="0" noProof="0" dirty="0" smtClean="0">
                <a:ln>
                  <a:noFill/>
                </a:ln>
                <a:solidFill>
                  <a:srgbClr val="3333FF"/>
                </a:solidFill>
                <a:effectLst/>
                <a:uLnTx/>
                <a:uFillTx/>
                <a:latin typeface="Arial" pitchFamily="34" charset="0"/>
                <a:ea typeface="+mn-ea"/>
                <a:cs typeface="+mn-cs"/>
              </a:rPr>
              <a:t>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for qualified coating/nonskid suppliers (i.e., there are five qualified nonskid suppliers).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  SEA 05P2 providing senior Navy Account Manager points of contact.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2.  Provide technical inspection plan and risk assessment to extend shelf life and use coatings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after expiration date.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  Apr 2022 – Use black ablative antifouling for six months after expiration.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  Feb 2022 –  </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U</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se of polysiloxane coatings for one year after expiration.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3.  Provide options to use alternative nonskid Types to those required by customer or work template with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associated risk assessment.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Fleet customers prefer MIL-PRF-24667, Type V nonskid than can provide at least 36 months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of service, but use of MIL-PRF-24667, Type I nonskid, that can provide at least 12 months of</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service life is technically acceptable – </a:t>
            </a:r>
            <a:r>
              <a:rPr kumimoji="0" lang="en-US" sz="1200" b="1" i="0" u="none" strike="noStrike" kern="1200" cap="none" spc="0" normalizeH="0" baseline="0" noProof="0" dirty="0" smtClean="0">
                <a:ln>
                  <a:noFill/>
                </a:ln>
                <a:solidFill>
                  <a:srgbClr val="3333FF"/>
                </a:solidFill>
                <a:effectLst/>
                <a:uLnTx/>
                <a:uFillTx/>
                <a:latin typeface="Arial" pitchFamily="34" charset="0"/>
                <a:ea typeface="+mn-ea"/>
                <a:cs typeface="+mn-cs"/>
              </a:rPr>
              <a:t>provided nonskids are of the same Composition.</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a:t>
            </a: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Changing preferred nonskid Type does not require a DFS.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200" b="1" i="0" u="none" strike="noStrike" kern="1200" cap="none" spc="0" normalizeH="0" baseline="0" noProof="0" dirty="0" smtClean="0">
                <a:ln>
                  <a:noFill/>
                </a:ln>
                <a:solidFill>
                  <a:srgbClr val="000000"/>
                </a:solidFill>
                <a:effectLst/>
                <a:uLnTx/>
                <a:uFillTx/>
                <a:latin typeface="Arial" pitchFamily="34" charset="0"/>
                <a:ea typeface="+mn-ea"/>
                <a:cs typeface="+mn-cs"/>
              </a:rPr>
              <a:t>	  </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	</a:t>
            </a:r>
          </a:p>
        </p:txBody>
      </p:sp>
      <p:sp>
        <p:nvSpPr>
          <p:cNvPr id="36" name="Footer Placeholder 2"/>
          <p:cNvSpPr>
            <a:spLocks noGrp="1"/>
          </p:cNvSpPr>
          <p:nvPr>
            <p:ph type="ftr" sz="quarter" idx="11"/>
          </p:nvPr>
        </p:nvSpPr>
        <p:spPr>
          <a:xfrm>
            <a:off x="7402768" y="6535035"/>
            <a:ext cx="2895600" cy="39874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rgbClr val="000000"/>
                </a:solidFill>
                <a:latin typeface="Arial" pitchFamily="34" charset="0"/>
              </a:defRPr>
            </a:lvl1pPr>
            <a:lvl2pPr marL="742950" indent="-285750" eaLnBrk="0" hangingPunct="0">
              <a:defRPr sz="1200" b="1">
                <a:solidFill>
                  <a:srgbClr val="000000"/>
                </a:solidFill>
                <a:latin typeface="Arial" pitchFamily="34" charset="0"/>
              </a:defRPr>
            </a:lvl2pPr>
            <a:lvl3pPr marL="1143000" indent="-228600" eaLnBrk="0" hangingPunct="0">
              <a:defRPr sz="1200" b="1">
                <a:solidFill>
                  <a:srgbClr val="000000"/>
                </a:solidFill>
                <a:latin typeface="Arial" pitchFamily="34" charset="0"/>
              </a:defRPr>
            </a:lvl3pPr>
            <a:lvl4pPr marL="1600200" indent="-228600" eaLnBrk="0" hangingPunct="0">
              <a:defRPr sz="1200" b="1">
                <a:solidFill>
                  <a:srgbClr val="000000"/>
                </a:solidFill>
                <a:latin typeface="Arial" pitchFamily="34" charset="0"/>
              </a:defRPr>
            </a:lvl4pPr>
            <a:lvl5pPr marL="2057400" indent="-228600" eaLnBrk="0" hangingPunct="0">
              <a:defRPr sz="1200" b="1">
                <a:solidFill>
                  <a:srgbClr val="000000"/>
                </a:solidFill>
                <a:latin typeface="Arial" pitchFamily="34" charset="0"/>
              </a:defRPr>
            </a:lvl5pPr>
            <a:lvl6pPr marL="2514600" indent="-228600" eaLnBrk="0" fontAlgn="base" hangingPunct="0">
              <a:spcBef>
                <a:spcPct val="0"/>
              </a:spcBef>
              <a:spcAft>
                <a:spcPct val="0"/>
              </a:spcAft>
              <a:defRPr sz="1200" b="1">
                <a:solidFill>
                  <a:srgbClr val="000000"/>
                </a:solidFill>
                <a:latin typeface="Arial" pitchFamily="34" charset="0"/>
              </a:defRPr>
            </a:lvl6pPr>
            <a:lvl7pPr marL="2971800" indent="-228600" eaLnBrk="0" fontAlgn="base" hangingPunct="0">
              <a:spcBef>
                <a:spcPct val="0"/>
              </a:spcBef>
              <a:spcAft>
                <a:spcPct val="0"/>
              </a:spcAft>
              <a:defRPr sz="1200" b="1">
                <a:solidFill>
                  <a:srgbClr val="000000"/>
                </a:solidFill>
                <a:latin typeface="Arial" pitchFamily="34" charset="0"/>
              </a:defRPr>
            </a:lvl7pPr>
            <a:lvl8pPr marL="3429000" indent="-228600" eaLnBrk="0" fontAlgn="base" hangingPunct="0">
              <a:spcBef>
                <a:spcPct val="0"/>
              </a:spcBef>
              <a:spcAft>
                <a:spcPct val="0"/>
              </a:spcAft>
              <a:defRPr sz="1200" b="1">
                <a:solidFill>
                  <a:srgbClr val="000000"/>
                </a:solidFill>
                <a:latin typeface="Arial" pitchFamily="34" charset="0"/>
              </a:defRPr>
            </a:lvl8pPr>
            <a:lvl9pPr marL="3886200" indent="-228600" eaLnBrk="0" fontAlgn="base" hangingPunct="0">
              <a:spcBef>
                <a:spcPct val="0"/>
              </a:spcBef>
              <a:spcAft>
                <a:spcPct val="0"/>
              </a:spcAft>
              <a:defRPr sz="1200" b="1">
                <a:solidFill>
                  <a:srgbClr val="000000"/>
                </a:solidFill>
                <a:latin typeface="Arial"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fld id="{F0D8F631-ECD9-476E-96C3-62627A1A5438}" type="slidenum">
              <a:rPr kumimoji="0" lang="en-US" sz="14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50000"/>
                </a:spcBef>
                <a:spcAft>
                  <a:spcPct val="0"/>
                </a:spcAft>
                <a:buClrTx/>
                <a:buSzTx/>
                <a:buFontTx/>
                <a:buNone/>
                <a:tabLst/>
                <a:defRPr/>
              </a:pPr>
              <a:t>9</a:t>
            </a:fld>
            <a:endParaRPr kumimoji="0" lang="en-US" sz="1400" b="1"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pic>
        <p:nvPicPr>
          <p:cNvPr id="3" name="Picture 2"/>
          <p:cNvPicPr>
            <a:picLocks noChangeAspect="1"/>
          </p:cNvPicPr>
          <p:nvPr/>
        </p:nvPicPr>
        <p:blipFill rotWithShape="1">
          <a:blip r:embed="rId3"/>
          <a:srcRect l="68778" t="56798"/>
          <a:stretch/>
        </p:blipFill>
        <p:spPr>
          <a:xfrm>
            <a:off x="8001000" y="1141906"/>
            <a:ext cx="639343" cy="1000031"/>
          </a:xfrm>
          <a:prstGeom prst="rect">
            <a:avLst/>
          </a:prstGeom>
        </p:spPr>
      </p:pic>
      <p:pic>
        <p:nvPicPr>
          <p:cNvPr id="11" name="Picture 10"/>
          <p:cNvPicPr>
            <a:picLocks noChangeAspect="1"/>
          </p:cNvPicPr>
          <p:nvPr/>
        </p:nvPicPr>
        <p:blipFill rotWithShape="1">
          <a:blip r:embed="rId4"/>
          <a:srcRect l="20808"/>
          <a:stretch/>
        </p:blipFill>
        <p:spPr>
          <a:xfrm>
            <a:off x="8199120" y="3769150"/>
            <a:ext cx="838200" cy="966926"/>
          </a:xfrm>
          <a:prstGeom prst="rect">
            <a:avLst/>
          </a:prstGeom>
        </p:spPr>
      </p:pic>
      <p:sp>
        <p:nvSpPr>
          <p:cNvPr id="12" name="TextBox 11"/>
          <p:cNvSpPr txBox="1"/>
          <p:nvPr/>
        </p:nvSpPr>
        <p:spPr>
          <a:xfrm>
            <a:off x="103666" y="6244059"/>
            <a:ext cx="8774368"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smtClean="0">
                <a:ln>
                  <a:noFill/>
                </a:ln>
                <a:solidFill>
                  <a:srgbClr val="3333FF"/>
                </a:solidFill>
                <a:effectLst/>
                <a:uLnTx/>
                <a:uFillTx/>
                <a:latin typeface="Arial" pitchFamily="34" charset="0"/>
                <a:ea typeface="+mn-ea"/>
                <a:cs typeface="+mn-cs"/>
              </a:rPr>
              <a:t>Coating supply chain issues unlikely to improve until late 2022, and SEA 05P2 will continue to work on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sng" strike="noStrike" kern="1200" cap="none" spc="0" normalizeH="0" baseline="0" noProof="0" dirty="0" smtClean="0">
                <a:ln>
                  <a:noFill/>
                </a:ln>
                <a:solidFill>
                  <a:srgbClr val="3333FF"/>
                </a:solidFill>
                <a:effectLst/>
                <a:uLnTx/>
                <a:uFillTx/>
                <a:latin typeface="Arial" pitchFamily="34" charset="0"/>
                <a:ea typeface="+mn-ea"/>
                <a:cs typeface="+mn-cs"/>
              </a:rPr>
              <a:t>maintaining supplies of essential coatings</a:t>
            </a:r>
            <a:r>
              <a:rPr kumimoji="0" lang="en-US" sz="1200" b="1" i="0" u="sng" strike="noStrike" kern="1200" cap="none" spc="0" normalizeH="0" baseline="0" noProof="0" dirty="0" smtClean="0">
                <a:ln>
                  <a:noFill/>
                </a:ln>
                <a:solidFill>
                  <a:srgbClr val="0000CC"/>
                </a:solidFill>
                <a:effectLst/>
                <a:uLnTx/>
                <a:uFillTx/>
                <a:latin typeface="Arial" pitchFamily="34" charset="0"/>
                <a:ea typeface="+mn-ea"/>
                <a:cs typeface="+mn-cs"/>
              </a:rPr>
              <a:t>. </a:t>
            </a:r>
            <a:endParaRPr kumimoji="0" lang="en-US" sz="1200" b="1" i="0" u="sng" strike="noStrike" kern="1200" cap="none" spc="0" normalizeH="0" baseline="0" noProof="0" dirty="0">
              <a:ln>
                <a:noFill/>
              </a:ln>
              <a:solidFill>
                <a:srgbClr val="0000CC"/>
              </a:solidFill>
              <a:effectLst/>
              <a:uLnTx/>
              <a:uFillTx/>
              <a:latin typeface="Arial" pitchFamily="34" charset="0"/>
              <a:ea typeface="+mn-ea"/>
              <a:cs typeface="+mn-cs"/>
            </a:endParaRPr>
          </a:p>
        </p:txBody>
      </p:sp>
      <p:sp>
        <p:nvSpPr>
          <p:cNvPr id="14" name="TextBox 13"/>
          <p:cNvSpPr txBox="1"/>
          <p:nvPr/>
        </p:nvSpPr>
        <p:spPr>
          <a:xfrm>
            <a:off x="1828800" y="6705724"/>
            <a:ext cx="5050986" cy="21544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0" cap="none" spc="0" normalizeH="0" baseline="0" noProof="0" dirty="0" smtClean="0">
                <a:ln>
                  <a:noFill/>
                </a:ln>
                <a:solidFill>
                  <a:srgbClr val="777777"/>
                </a:solidFill>
                <a:effectLst/>
                <a:uLnTx/>
                <a:uFillTx/>
                <a:latin typeface="Arial" pitchFamily="34" charset="0"/>
                <a:ea typeface="+mn-ea"/>
                <a:cs typeface="+mn-cs"/>
              </a:rPr>
              <a:t>Distribution A -  Approved for Public Release</a:t>
            </a:r>
            <a:endParaRPr kumimoji="0" lang="en-US" sz="800" b="1" i="0" u="none" strike="noStrike" kern="0" cap="none" spc="0" normalizeH="0" baseline="0" noProof="0" dirty="0">
              <a:ln>
                <a:noFill/>
              </a:ln>
              <a:solidFill>
                <a:srgbClr val="777777"/>
              </a:solidFill>
              <a:effectLst/>
              <a:uLnTx/>
              <a:uFillTx/>
              <a:latin typeface="Arial" pitchFamily="34" charset="0"/>
              <a:ea typeface="+mn-ea"/>
              <a:cs typeface="+mn-cs"/>
            </a:endParaRPr>
          </a:p>
        </p:txBody>
      </p:sp>
    </p:spTree>
    <p:extLst>
      <p:ext uri="{BB962C8B-B14F-4D97-AF65-F5344CB8AC3E}">
        <p14:creationId xmlns:p14="http://schemas.microsoft.com/office/powerpoint/2010/main" val="1339932312"/>
      </p:ext>
    </p:extLst>
  </p:cSld>
  <p:clrMapOvr>
    <a:masterClrMapping/>
  </p:clrMapOvr>
  <p:timing>
    <p:tnLst>
      <p:par>
        <p:cTn id="1" dur="indefinite" restart="never" nodeType="tmRoot"/>
      </p:par>
    </p:tnLst>
  </p:timing>
</p:sld>
</file>

<file path=ppt/theme/theme1.xml><?xml version="1.0" encoding="utf-8"?>
<a:theme xmlns:a="http://schemas.openxmlformats.org/drawingml/2006/main" name="Whirlpool">
  <a:themeElements>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smtClean="0">
            <a:ln>
              <a:noFill/>
            </a:ln>
            <a:solidFill>
              <a:srgbClr val="000000"/>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smtClean="0">
            <a:ln>
              <a:noFill/>
            </a:ln>
            <a:solidFill>
              <a:srgbClr val="000000"/>
            </a:solidFill>
            <a:effectLst/>
            <a:latin typeface="Arial" pitchFamily="34" charset="0"/>
          </a:defRPr>
        </a:defPPr>
      </a:lstStyle>
    </a:lnDef>
  </a:objectDefaults>
  <a:extraClrSchemeLst>
    <a:extraClrScheme>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Whirlpool">
  <a:themeElements>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smtClean="0">
            <a:ln>
              <a:noFill/>
            </a:ln>
            <a:solidFill>
              <a:srgbClr val="000000"/>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smtClean="0">
            <a:ln>
              <a:noFill/>
            </a:ln>
            <a:solidFill>
              <a:srgbClr val="000000"/>
            </a:solidFill>
            <a:effectLst/>
            <a:latin typeface="Arial" pitchFamily="34" charset="0"/>
          </a:defRPr>
        </a:defPPr>
      </a:lstStyle>
    </a:lnDef>
  </a:objectDefaults>
  <a:extraClrSchemeLst>
    <a:extraClrScheme>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Whirlpool">
  <a:themeElements>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smtClean="0">
            <a:ln>
              <a:noFill/>
            </a:ln>
            <a:solidFill>
              <a:srgbClr val="000000"/>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smtClean="0">
            <a:ln>
              <a:noFill/>
            </a:ln>
            <a:solidFill>
              <a:srgbClr val="000000"/>
            </a:solidFill>
            <a:effectLst/>
            <a:latin typeface="Arial" pitchFamily="34" charset="0"/>
          </a:defRPr>
        </a:defPPr>
      </a:lstStyle>
    </a:lnDef>
  </a:objectDefaults>
  <a:extraClrSchemeLst>
    <a:extraClrScheme>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Whirlpool">
  <a:themeElements>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smtClean="0">
            <a:ln>
              <a:noFill/>
            </a:ln>
            <a:solidFill>
              <a:srgbClr val="000000"/>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smtClean="0">
            <a:ln>
              <a:noFill/>
            </a:ln>
            <a:solidFill>
              <a:srgbClr val="000000"/>
            </a:solidFill>
            <a:effectLst/>
            <a:latin typeface="Arial" pitchFamily="34" charset="0"/>
          </a:defRPr>
        </a:defPPr>
      </a:lstStyle>
    </a:lnDef>
  </a:objectDefaults>
  <a:extraClrSchemeLst>
    <a:extraClrScheme>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NRMC">
    <a:dk1>
      <a:srgbClr val="000000"/>
    </a:dk1>
    <a:lt1>
      <a:srgbClr val="FFFFFF"/>
    </a:lt1>
    <a:dk2>
      <a:srgbClr val="000000"/>
    </a:dk2>
    <a:lt2>
      <a:srgbClr val="808080"/>
    </a:lt2>
    <a:accent1>
      <a:srgbClr val="1D448B"/>
    </a:accent1>
    <a:accent2>
      <a:srgbClr val="D43A3A"/>
    </a:accent2>
    <a:accent3>
      <a:srgbClr val="04A823"/>
    </a:accent3>
    <a:accent4>
      <a:srgbClr val="6C538B"/>
    </a:accent4>
    <a:accent5>
      <a:srgbClr val="3D92AD"/>
    </a:accent5>
    <a:accent6>
      <a:srgbClr val="FFE37D"/>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Designs\Whirlpool.pot</Template>
  <TotalTime>95466</TotalTime>
  <Words>6412</Words>
  <Application>Microsoft Office PowerPoint</Application>
  <PresentationFormat>On-screen Show (4:3)</PresentationFormat>
  <Paragraphs>969</Paragraphs>
  <Slides>28</Slides>
  <Notes>6</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28</vt:i4>
      </vt:variant>
    </vt:vector>
  </HeadingPairs>
  <TitlesOfParts>
    <vt:vector size="43" baseType="lpstr">
      <vt:lpstr>Arial</vt:lpstr>
      <vt:lpstr>Calibri</vt:lpstr>
      <vt:lpstr>Calibri Light</vt:lpstr>
      <vt:lpstr>Courier New</vt:lpstr>
      <vt:lpstr>Monotype Sorts</vt:lpstr>
      <vt:lpstr>Segoe UI</vt:lpstr>
      <vt:lpstr>Tahoma</vt:lpstr>
      <vt:lpstr>Times New Roman</vt:lpstr>
      <vt:lpstr>Whirlpool</vt:lpstr>
      <vt:lpstr>Office Theme</vt:lpstr>
      <vt:lpstr>1_Office Theme</vt:lpstr>
      <vt:lpstr>11_Office Theme</vt:lpstr>
      <vt:lpstr>4_Whirlpool</vt:lpstr>
      <vt:lpstr>1_Whirlpool</vt:lpstr>
      <vt:lpstr>2_Whirlpool</vt:lpstr>
      <vt:lpstr> NAVAL SEA SYSTEMS COMMAND  What’s New in NAVSEA Coatings?  </vt:lpstr>
      <vt:lpstr>OBJECTIVES</vt:lpstr>
      <vt:lpstr>Naval Systems Engineering Directorate (SEA 05)</vt:lpstr>
      <vt:lpstr>PowerPoint Presentation</vt:lpstr>
      <vt:lpstr>PowerPoint Presentation</vt:lpstr>
      <vt:lpstr>PowerPoint Presentation</vt:lpstr>
      <vt:lpstr>PowerPoint Presentation</vt:lpstr>
      <vt:lpstr>PowerPoint Presentation</vt:lpstr>
      <vt:lpstr>  Supply Chain Disruptions Adversely Affecting  Coating / Nonskid Manufacturers </vt:lpstr>
      <vt:lpstr> Supply Chain Disruptions Adversely Affecting  Coating / Nonskid Manufacturers </vt:lpstr>
      <vt:lpstr>What’s new with Standard Item 009-32?</vt:lpstr>
      <vt:lpstr>What’s new with Standard Item 009-32?</vt:lpstr>
      <vt:lpstr>Technical Authority Directed Change to Note (46)   New Requirements to Remove Conventional Nonskid Applied Over Thermal Spray Nonskid </vt:lpstr>
      <vt:lpstr>Technical Authority Directed Change to Note (46) (Continued)   New Requirements to Remove Conventional Nonskid Applied Over Thermal Spray Nonskid </vt:lpstr>
      <vt:lpstr>PowerPoint Presentation</vt:lpstr>
      <vt:lpstr>Technical Authority Directed Change to Table 2 Require Topside Coating to be Applied in Amah Tunnels on LCS 2 Class </vt:lpstr>
      <vt:lpstr>Technical Authority Directed Change to Table One Eliminate Requirement for Amercoat 3258 on Minesweepers </vt:lpstr>
      <vt:lpstr>Technical Authority Directed Change to Table One Eliminate Requirement for Amercoat 3258 on Minesweepers </vt:lpstr>
      <vt:lpstr>PowerPoint Presentation</vt:lpstr>
      <vt:lpstr>PowerPoint Presentation</vt:lpstr>
      <vt:lpstr>PowerPoint Presentation</vt:lpstr>
      <vt:lpstr>PowerPoint Presentation</vt:lpstr>
      <vt:lpstr>  Published MIL-PRF-24596C and MIL-DTL-24607 Updated Interior Topcoat Specification to Address Fleet Needs</vt:lpstr>
      <vt:lpstr>Streamlined MIL-PRF-24596C and MIL-DTL-24607 Topcoat Colors</vt:lpstr>
      <vt:lpstr>PowerPoint Presentation</vt:lpstr>
      <vt:lpstr>PowerPoint Presentation</vt:lpstr>
      <vt:lpstr>PowerPoint Presentation</vt:lpstr>
      <vt:lpstr>PowerPoint Presentation</vt:lpstr>
    </vt:vector>
  </TitlesOfParts>
  <Company>NAVSEA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1998 Nontoxic Fouling-Release Coatings Review “FLEET DIRECTIONS”</dc:title>
  <dc:creator>Mark Ingle</dc:creator>
  <cp:keywords>Public Release</cp:keywords>
  <dc:description>Public Release</dc:description>
  <cp:lastModifiedBy>Ingle, Mark W CIV USN COMNAVSEASYSCOM DC (USA)</cp:lastModifiedBy>
  <cp:revision>771</cp:revision>
  <cp:lastPrinted>2021-08-23T15:34:32Z</cp:lastPrinted>
  <dcterms:created xsi:type="dcterms:W3CDTF">1999-07-27T15:05:18Z</dcterms:created>
  <dcterms:modified xsi:type="dcterms:W3CDTF">2022-08-29T13:42:08Z</dcterms:modified>
  <cp:category>Antifouling</cp:category>
</cp:coreProperties>
</file>