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  <p:sldMasterId id="2147483905" r:id="rId5"/>
  </p:sldMasterIdLst>
  <p:notesMasterIdLst>
    <p:notesMasterId r:id="rId24"/>
  </p:notesMasterIdLst>
  <p:handoutMasterIdLst>
    <p:handoutMasterId r:id="rId25"/>
  </p:handoutMasterIdLst>
  <p:sldIdLst>
    <p:sldId id="541" r:id="rId6"/>
    <p:sldId id="542" r:id="rId7"/>
    <p:sldId id="543" r:id="rId8"/>
    <p:sldId id="545" r:id="rId9"/>
    <p:sldId id="546" r:id="rId10"/>
    <p:sldId id="547" r:id="rId11"/>
    <p:sldId id="548" r:id="rId12"/>
    <p:sldId id="549" r:id="rId13"/>
    <p:sldId id="550" r:id="rId14"/>
    <p:sldId id="563" r:id="rId15"/>
    <p:sldId id="554" r:id="rId16"/>
    <p:sldId id="555" r:id="rId17"/>
    <p:sldId id="564" r:id="rId18"/>
    <p:sldId id="557" r:id="rId19"/>
    <p:sldId id="558" r:id="rId20"/>
    <p:sldId id="556" r:id="rId21"/>
    <p:sldId id="559" r:id="rId22"/>
    <p:sldId id="562" r:id="rId2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E90EF74E-1F4F-474E-B097-9E93E51642BB}">
          <p14:sldIdLst>
            <p14:sldId id="541"/>
            <p14:sldId id="542"/>
            <p14:sldId id="543"/>
            <p14:sldId id="545"/>
            <p14:sldId id="546"/>
            <p14:sldId id="547"/>
            <p14:sldId id="548"/>
            <p14:sldId id="549"/>
            <p14:sldId id="550"/>
            <p14:sldId id="563"/>
            <p14:sldId id="554"/>
            <p14:sldId id="555"/>
            <p14:sldId id="564"/>
            <p14:sldId id="557"/>
            <p14:sldId id="558"/>
            <p14:sldId id="556"/>
            <p14:sldId id="559"/>
            <p14:sldId id="562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10" pos="360" userDrawn="1">
          <p15:clr>
            <a:srgbClr val="A4A3A4"/>
          </p15:clr>
        </p15:guide>
        <p15:guide id="1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nd, Ariel R." initials="BAR" lastIdx="1" clrIdx="0">
    <p:extLst>
      <p:ext uri="{19B8F6BF-5375-455C-9EA6-DF929625EA0E}">
        <p15:presenceInfo xmlns:p15="http://schemas.microsoft.com/office/powerpoint/2012/main" userId="S-1-5-21-1150564198-587945205-751859383-2187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B8D"/>
    <a:srgbClr val="F3B5B3"/>
    <a:srgbClr val="F0A321"/>
    <a:srgbClr val="00FF00"/>
    <a:srgbClr val="E5B53B"/>
    <a:srgbClr val="87078A"/>
    <a:srgbClr val="004B8D"/>
    <a:srgbClr val="015CA9"/>
    <a:srgbClr val="945200"/>
    <a:srgbClr val="4E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630" autoAdjust="0"/>
    <p:restoredTop sz="95080" autoAdjust="0"/>
  </p:normalViewPr>
  <p:slideViewPr>
    <p:cSldViewPr snapToGrid="0" snapToObjects="1" showGuides="1">
      <p:cViewPr>
        <p:scale>
          <a:sx n="60" d="100"/>
          <a:sy n="60" d="100"/>
        </p:scale>
        <p:origin x="1152" y="120"/>
      </p:cViewPr>
      <p:guideLst>
        <p:guide orient="horz" pos="2160"/>
        <p:guide pos="360"/>
        <p:guide pos="3840"/>
      </p:guideLst>
    </p:cSldViewPr>
  </p:slideViewPr>
  <p:outlineViewPr>
    <p:cViewPr>
      <p:scale>
        <a:sx n="33" d="100"/>
        <a:sy n="33" d="100"/>
      </p:scale>
      <p:origin x="0" y="-2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3804" y="9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DED933-9A38-E046-B20C-2ECF906B95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32A519-46C9-0043-8558-22C98929A0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EFBF491-D6C7-E64B-8DC1-2A2B2671735A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297510-005A-9E45-866F-8E07F5083A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C50CC-F95D-F147-8CBA-876BBA17BF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2402489-995C-864A-934B-118778EB4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93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21A5BF9-94FC-F643-BDBF-B5F5D4DE31C6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2695A9F-AF56-A947-B312-D2B406A674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88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0C1F9609-AB8E-574F-9F2E-2CE449C66996}"/>
              </a:ext>
            </a:extLst>
          </p:cNvPr>
          <p:cNvSpPr/>
          <p:nvPr userDrawn="1"/>
        </p:nvSpPr>
        <p:spPr>
          <a:xfrm flipH="1">
            <a:off x="9543566" y="2987040"/>
            <a:ext cx="2648434" cy="387096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163" algn="ctr"/>
            <a:endParaRPr lang="en-US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372868-B274-3F4C-B730-ED846A37BF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832104"/>
            <a:ext cx="7240859" cy="1242023"/>
          </a:xfrm>
          <a:noFill/>
        </p:spPr>
        <p:txBody>
          <a:bodyPr lIns="457200" tIns="274320" bIns="0" anchor="t" anchorCtr="0">
            <a:noAutofit/>
          </a:bodyPr>
          <a:lstStyle>
            <a:lvl1pPr algn="l">
              <a:lnSpc>
                <a:spcPct val="90000"/>
              </a:lnSpc>
              <a:defRPr sz="3600" b="1" spc="-15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presentation goes here on one or two lines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FDD1554-F88C-D248-90A0-7C2A9B5960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9745" y="2400858"/>
            <a:ext cx="4271654" cy="599773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BE1333-7C3A-964B-BEC2-36882527D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3392" y="5840775"/>
            <a:ext cx="1908450" cy="83494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72BEC6-BFD1-4A48-A402-4E0D52344094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2843556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1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64928"/>
            <a:ext cx="10760242" cy="1113611"/>
          </a:xfrm>
        </p:spPr>
        <p:txBody>
          <a:bodyPr/>
          <a:lstStyle>
            <a:lvl1pPr>
              <a:defRPr b="0">
                <a:solidFill>
                  <a:srgbClr val="004B8D"/>
                </a:solidFill>
              </a:defRPr>
            </a:lvl1pPr>
          </a:lstStyle>
          <a:p>
            <a:r>
              <a:rPr lang="en-US" dirty="0"/>
              <a:t>Chart with One Col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" y="2796436"/>
            <a:ext cx="4333253" cy="247620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39713" indent="-227013">
              <a:buClr>
                <a:srgbClr val="004B8D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466725" indent="-227013">
              <a:buClr>
                <a:srgbClr val="004B8D"/>
              </a:buClr>
              <a:buFont typeface="System Font Regular"/>
              <a:buChar char="-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90563" indent="-223838">
              <a:buFont typeface="Courier New" panose="02070309020205020404" pitchFamily="49" charset="0"/>
              <a:buChar char="o"/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923925" indent="-233363">
              <a:buFont typeface="Courier New" panose="02070309020205020404" pitchFamily="49" charset="0"/>
              <a:buChar char="o"/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Chart key takeaway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57200" y="1584077"/>
            <a:ext cx="10760242" cy="854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1">
                <a:solidFill>
                  <a:srgbClr val="004B8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B8DF1B-92B6-DF4F-BF92-EBCABD291C78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8020528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64927"/>
            <a:ext cx="10760242" cy="1137153"/>
          </a:xfrm>
        </p:spPr>
        <p:txBody>
          <a:bodyPr/>
          <a:lstStyle>
            <a:lvl1pPr>
              <a:defRPr b="0">
                <a:solidFill>
                  <a:srgbClr val="004B8D"/>
                </a:solidFill>
              </a:defRPr>
            </a:lvl1pPr>
          </a:lstStyle>
          <a:p>
            <a:r>
              <a:rPr lang="en-US" dirty="0"/>
              <a:t>Chart with No Text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57200" y="1596268"/>
            <a:ext cx="10760242" cy="884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1">
                <a:solidFill>
                  <a:srgbClr val="004B8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B8DF1B-92B6-DF4F-BF92-EBCABD291C78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13776360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Bullets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7589838" y="0"/>
            <a:ext cx="46021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Icon or Drag Image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C84B6A5-E239-D649-86E1-39D3FF723B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199" y="1740895"/>
            <a:ext cx="6939281" cy="42680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39713" indent="-227013">
              <a:buClr>
                <a:srgbClr val="004B8D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466725" indent="-227013">
              <a:buClr>
                <a:srgbClr val="004B8D"/>
              </a:buClr>
              <a:buFont typeface="System Font Regular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90563" indent="-223838">
              <a:buFont typeface="Courier New" panose="02070309020205020404" pitchFamily="49" charset="0"/>
              <a:buChar char="o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923925" indent="-233363">
              <a:buFont typeface="Wingdings" pitchFamily="2" charset="2"/>
              <a:buChar char="§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16EE3D-FABF-E347-B2F6-A46EF1F2D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41791"/>
            <a:ext cx="6919813" cy="1325563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1-Column Text with Image Right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AF16291-1607-BC43-990E-2FC5E3AB1B4E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10081340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Body 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7589838" y="0"/>
            <a:ext cx="46021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Icon or Drag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50500"/>
            <a:ext cx="6919813" cy="1325563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1-Column Text with Image Right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E35C58E-9DE3-BB4F-9B89-E7A5E0537E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1715124"/>
            <a:ext cx="6893560" cy="411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2700" indent="0">
              <a:buNone/>
              <a:defRPr b="0"/>
            </a:lvl2pPr>
            <a:lvl3pPr marL="239712" indent="0">
              <a:buNone/>
              <a:defRPr b="0"/>
            </a:lvl3pPr>
            <a:lvl4pPr marL="239712" indent="0">
              <a:buNone/>
              <a:defRPr b="0"/>
            </a:lvl4pPr>
            <a:lvl5pPr marL="239712" indent="0">
              <a:buNone/>
              <a:defRPr b="0"/>
            </a:lvl5pPr>
          </a:lstStyle>
          <a:p>
            <a:pPr lvl="0"/>
            <a:r>
              <a:rPr lang="en-US" dirty="0"/>
              <a:t>SUBHEAD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C92A3-329A-8146-9A97-FB9695EF6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199" y="2277676"/>
            <a:ext cx="6908800" cy="3748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2700" indent="0">
              <a:buNone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517525" indent="-279400"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239712" indent="0">
              <a:buNone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750888" indent="-233363">
              <a:buFont typeface="System Font Regular"/>
              <a:buChar char="-"/>
              <a:tabLst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7pPr marL="974725" indent="-223838">
              <a:buFont typeface="Courier New" panose="02070309020205020404" pitchFamily="49" charset="0"/>
              <a:buChar char="o"/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1258888" indent="-284163">
              <a:buFont typeface="Wingdings" pitchFamily="2" charset="2"/>
              <a:buChar char="§"/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</a:lstStyle>
          <a:p>
            <a:pPr lvl="0"/>
            <a:r>
              <a:rPr lang="en-US" dirty="0"/>
              <a:t>This is body copy.</a:t>
            </a:r>
          </a:p>
          <a:p>
            <a:pPr lvl="2"/>
            <a:r>
              <a:rPr lang="en-US" dirty="0"/>
              <a:t>First level</a:t>
            </a:r>
          </a:p>
          <a:p>
            <a:pPr lvl="4"/>
            <a:r>
              <a:rPr lang="en-US" dirty="0"/>
              <a:t>Second level</a:t>
            </a:r>
          </a:p>
          <a:p>
            <a:pPr lvl="6"/>
            <a:r>
              <a:rPr lang="en-US" dirty="0"/>
              <a:t>Third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46FE4B-BE52-7046-ADBB-8F8A9E17BFFD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11831095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+ 1 Co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400DB56-73B1-D048-BB83-50694E81741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6021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Icon or Drag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26591" y="250499"/>
            <a:ext cx="6881950" cy="1325563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1-Column with Image Left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26592" y="1741615"/>
            <a:ext cx="6881950" cy="419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39713" indent="-227013">
              <a:buSzPct val="100000"/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466725" indent="-227013">
              <a:buFont typeface="System Font Regular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90563" indent="-223838">
              <a:buFont typeface="Courier New" panose="02070309020205020404" pitchFamily="49" charset="0"/>
              <a:buChar char="o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923925" indent="-233363">
              <a:buFont typeface="Wingdings" pitchFamily="2" charset="2"/>
              <a:buChar char="§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18F0FD-CECF-8C43-991C-6206B2CE3130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9803098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3690C1-07C4-C844-A2D6-BE8E3C10D3F3}"/>
              </a:ext>
            </a:extLst>
          </p:cNvPr>
          <p:cNvSpPr/>
          <p:nvPr userDrawn="1"/>
        </p:nvSpPr>
        <p:spPr>
          <a:xfrm>
            <a:off x="9636369" y="6378353"/>
            <a:ext cx="2555631" cy="214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163" algn="ctr"/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8D61C3-537A-C048-8D7D-8F628DB339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031" y="5789643"/>
            <a:ext cx="588710" cy="588710"/>
          </a:xfrm>
          <a:prstGeom prst="rect">
            <a:avLst/>
          </a:prstGeom>
          <a:noFill/>
        </p:spPr>
      </p:pic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400DB56-73B1-D048-BB83-50694E81741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4611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Icon or Drag Image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FD21DB-43E0-EB43-81C3-99A19BCE1550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3872013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g Photo with 1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03D6B19-8350-5546-BF11-A4B41BDD87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3544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1-Column Text Over Image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7E0BC96-F1E0-354A-ACA1-A37B46E35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1687292"/>
            <a:ext cx="6123104" cy="411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12700" indent="0">
              <a:buNone/>
              <a:defRPr b="0"/>
            </a:lvl2pPr>
            <a:lvl3pPr marL="239712" indent="0">
              <a:buNone/>
              <a:defRPr b="0"/>
            </a:lvl3pPr>
            <a:lvl4pPr marL="239712" indent="0">
              <a:buNone/>
              <a:defRPr b="0"/>
            </a:lvl4pPr>
            <a:lvl5pPr marL="239712" indent="0">
              <a:buNone/>
              <a:defRPr b="0"/>
            </a:lvl5pPr>
          </a:lstStyle>
          <a:p>
            <a:pPr lvl="0"/>
            <a:r>
              <a:rPr lang="en-US" dirty="0"/>
              <a:t>SUBHEAD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E04C7-71AB-6448-9EE8-BD488632A15D}"/>
              </a:ext>
            </a:extLst>
          </p:cNvPr>
          <p:cNvSpPr txBox="1"/>
          <p:nvPr userDrawn="1"/>
        </p:nvSpPr>
        <p:spPr>
          <a:xfrm>
            <a:off x="12566931" y="5534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30C98C-B0C0-2F48-9E4B-E9FC613EE50F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1384EE-9D86-C648-BEAA-B9EB5237AB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212514"/>
            <a:ext cx="6123104" cy="34486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None/>
              <a:tabLst/>
              <a:defRPr sz="2000" b="0">
                <a:solidFill>
                  <a:schemeClr val="bg1"/>
                </a:solidFill>
              </a:defRPr>
            </a:lvl1pPr>
            <a:lvl2pPr marL="228600" indent="-2190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sz="2000" b="0">
                <a:solidFill>
                  <a:schemeClr val="bg1"/>
                </a:solidFill>
              </a:defRPr>
            </a:lvl2pPr>
            <a:lvl3pPr marL="401638" indent="-173038">
              <a:buClrTx/>
              <a:buFont typeface="System Font Regular"/>
              <a:buChar char="-"/>
              <a:tabLst/>
              <a:defRPr sz="1600" b="0">
                <a:solidFill>
                  <a:schemeClr val="bg1"/>
                </a:solidFill>
              </a:defRPr>
            </a:lvl3pPr>
            <a:lvl4pPr marL="630238" indent="-228600">
              <a:buClrTx/>
              <a:buFont typeface="Courier New" panose="02070309020205020404" pitchFamily="49" charset="0"/>
              <a:buChar char="o"/>
              <a:tabLst/>
              <a:defRPr sz="1600" b="0">
                <a:solidFill>
                  <a:schemeClr val="bg1"/>
                </a:solidFill>
              </a:defRPr>
            </a:lvl4pPr>
            <a:lvl5pPr marL="863600" indent="-233363">
              <a:buClrTx/>
              <a:buFont typeface="Wingdings" pitchFamily="2" charset="2"/>
              <a:buChar char="§"/>
              <a:tabLst/>
              <a:defRPr sz="1600" b="0">
                <a:solidFill>
                  <a:schemeClr val="bg1"/>
                </a:solidFill>
              </a:defRPr>
            </a:lvl5pPr>
            <a:lvl6pPr marL="906066" indent="-175022">
              <a:buFont typeface="Wingdings" pitchFamily="2" charset="2"/>
              <a:buChar char="§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None/>
              <a:tabLst/>
              <a:defRPr/>
            </a:pPr>
            <a:r>
              <a:rPr lang="en-US" dirty="0"/>
              <a:t>This is body copy. This is body copy. This is body copy. This is body copy. This is body copy. This is body copy. 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4836464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>
            <a:extLst>
              <a:ext uri="{FF2B5EF4-FFF2-40B4-BE49-F238E27FC236}">
                <a16:creationId xmlns:a16="http://schemas.microsoft.com/office/drawing/2014/main" id="{618A4CF3-E0F9-C049-BDAA-08D9CDF564F9}"/>
              </a:ext>
            </a:extLst>
          </p:cNvPr>
          <p:cNvSpPr/>
          <p:nvPr userDrawn="1"/>
        </p:nvSpPr>
        <p:spPr>
          <a:xfrm>
            <a:off x="7230794" y="-8165"/>
            <a:ext cx="4969371" cy="6866165"/>
          </a:xfrm>
          <a:custGeom>
            <a:avLst/>
            <a:gdLst>
              <a:gd name="connsiteX0" fmla="*/ 0 w 4182836"/>
              <a:gd name="connsiteY0" fmla="*/ 0 h 4122964"/>
              <a:gd name="connsiteX1" fmla="*/ 4182836 w 4182836"/>
              <a:gd name="connsiteY1" fmla="*/ 0 h 4122964"/>
              <a:gd name="connsiteX2" fmla="*/ 4182836 w 4182836"/>
              <a:gd name="connsiteY2" fmla="*/ 4122964 h 4122964"/>
              <a:gd name="connsiteX3" fmla="*/ 0 w 4182836"/>
              <a:gd name="connsiteY3" fmla="*/ 4122964 h 4122964"/>
              <a:gd name="connsiteX4" fmla="*/ 0 w 4182836"/>
              <a:gd name="connsiteY4" fmla="*/ 0 h 4122964"/>
              <a:gd name="connsiteX0" fmla="*/ 2286000 w 4182836"/>
              <a:gd name="connsiteY0" fmla="*/ 1877786 h 4122964"/>
              <a:gd name="connsiteX1" fmla="*/ 4182836 w 4182836"/>
              <a:gd name="connsiteY1" fmla="*/ 0 h 4122964"/>
              <a:gd name="connsiteX2" fmla="*/ 4182836 w 4182836"/>
              <a:gd name="connsiteY2" fmla="*/ 4122964 h 4122964"/>
              <a:gd name="connsiteX3" fmla="*/ 0 w 4182836"/>
              <a:gd name="connsiteY3" fmla="*/ 4122964 h 4122964"/>
              <a:gd name="connsiteX4" fmla="*/ 2286000 w 4182836"/>
              <a:gd name="connsiteY4" fmla="*/ 1877786 h 4122964"/>
              <a:gd name="connsiteX0" fmla="*/ 3238734 w 4182836"/>
              <a:gd name="connsiteY0" fmla="*/ 641761 h 4122964"/>
              <a:gd name="connsiteX1" fmla="*/ 4182836 w 4182836"/>
              <a:gd name="connsiteY1" fmla="*/ 0 h 4122964"/>
              <a:gd name="connsiteX2" fmla="*/ 4182836 w 4182836"/>
              <a:gd name="connsiteY2" fmla="*/ 4122964 h 4122964"/>
              <a:gd name="connsiteX3" fmla="*/ 0 w 4182836"/>
              <a:gd name="connsiteY3" fmla="*/ 4122964 h 4122964"/>
              <a:gd name="connsiteX4" fmla="*/ 3238734 w 4182836"/>
              <a:gd name="connsiteY4" fmla="*/ 641761 h 4122964"/>
              <a:gd name="connsiteX0" fmla="*/ 3564669 w 4182836"/>
              <a:gd name="connsiteY0" fmla="*/ 494821 h 4122964"/>
              <a:gd name="connsiteX1" fmla="*/ 4182836 w 4182836"/>
              <a:gd name="connsiteY1" fmla="*/ 0 h 4122964"/>
              <a:gd name="connsiteX2" fmla="*/ 4182836 w 4182836"/>
              <a:gd name="connsiteY2" fmla="*/ 4122964 h 4122964"/>
              <a:gd name="connsiteX3" fmla="*/ 0 w 4182836"/>
              <a:gd name="connsiteY3" fmla="*/ 4122964 h 4122964"/>
              <a:gd name="connsiteX4" fmla="*/ 3564669 w 4182836"/>
              <a:gd name="connsiteY4" fmla="*/ 494821 h 4122964"/>
              <a:gd name="connsiteX0" fmla="*/ 3564669 w 4189105"/>
              <a:gd name="connsiteY0" fmla="*/ 6462 h 3634605"/>
              <a:gd name="connsiteX1" fmla="*/ 4189105 w 4189105"/>
              <a:gd name="connsiteY1" fmla="*/ 0 h 3634605"/>
              <a:gd name="connsiteX2" fmla="*/ 4182836 w 4189105"/>
              <a:gd name="connsiteY2" fmla="*/ 3634605 h 3634605"/>
              <a:gd name="connsiteX3" fmla="*/ 0 w 4189105"/>
              <a:gd name="connsiteY3" fmla="*/ 3634605 h 3634605"/>
              <a:gd name="connsiteX4" fmla="*/ 3564669 w 4189105"/>
              <a:gd name="connsiteY4" fmla="*/ 6462 h 3634605"/>
              <a:gd name="connsiteX0" fmla="*/ 3577205 w 4189105"/>
              <a:gd name="connsiteY0" fmla="*/ 2140 h 3634605"/>
              <a:gd name="connsiteX1" fmla="*/ 4189105 w 4189105"/>
              <a:gd name="connsiteY1" fmla="*/ 0 h 3634605"/>
              <a:gd name="connsiteX2" fmla="*/ 4182836 w 4189105"/>
              <a:gd name="connsiteY2" fmla="*/ 3634605 h 3634605"/>
              <a:gd name="connsiteX3" fmla="*/ 0 w 4189105"/>
              <a:gd name="connsiteY3" fmla="*/ 3634605 h 3634605"/>
              <a:gd name="connsiteX4" fmla="*/ 3577205 w 4189105"/>
              <a:gd name="connsiteY4" fmla="*/ 2140 h 363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9105" h="3634605">
                <a:moveTo>
                  <a:pt x="3577205" y="2140"/>
                </a:moveTo>
                <a:lnTo>
                  <a:pt x="4189105" y="0"/>
                </a:lnTo>
                <a:cubicBezTo>
                  <a:pt x="4187015" y="1211535"/>
                  <a:pt x="4184926" y="2423070"/>
                  <a:pt x="4182836" y="3634605"/>
                </a:cubicBezTo>
                <a:lnTo>
                  <a:pt x="0" y="3634605"/>
                </a:lnTo>
                <a:lnTo>
                  <a:pt x="3577205" y="214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163" algn="ctr"/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329321-4BD1-374F-B429-7A4F4CAC4DF8}"/>
              </a:ext>
            </a:extLst>
          </p:cNvPr>
          <p:cNvSpPr/>
          <p:nvPr userDrawn="1"/>
        </p:nvSpPr>
        <p:spPr>
          <a:xfrm>
            <a:off x="-1" y="6345717"/>
            <a:ext cx="12192001" cy="5122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163" algn="ctr"/>
            <a:endParaRPr lang="en-US" b="1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0"/>
            <a:ext cx="9185275" cy="1325563"/>
          </a:xfrm>
          <a:effectLst/>
        </p:spPr>
        <p:txBody>
          <a:bodyPr/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Style 1</a:t>
            </a: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E309F238-1DD9-1541-8FDF-DB1AB5EDF4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3455298"/>
            <a:ext cx="6186488" cy="19256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231775" indent="-219075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457200" indent="-217488">
              <a:buFont typeface="System Font Regular"/>
              <a:buChar char="-"/>
              <a:tabLst/>
              <a:defRPr>
                <a:solidFill>
                  <a:schemeClr val="tx2"/>
                </a:solidFill>
              </a:defRPr>
            </a:lvl3pPr>
            <a:lvl4pPr marL="742950" indent="-227013">
              <a:buFont typeface="Courier New" panose="02070309020205020404" pitchFamily="49" charset="0"/>
              <a:buChar char="o"/>
              <a:tabLst/>
              <a:defRPr>
                <a:solidFill>
                  <a:schemeClr val="tx2"/>
                </a:solidFill>
              </a:defRPr>
            </a:lvl4pPr>
            <a:lvl5pPr marL="974725" indent="-231775">
              <a:buFont typeface="Wingdings" pitchFamily="2" charset="2"/>
              <a:buChar char="§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F2C6A9C-7883-AE40-B05B-51FF84B28D0C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1B1C7F2-EFEF-954F-B566-E14DF4727F7A}"/>
              </a:ext>
            </a:extLst>
          </p:cNvPr>
          <p:cNvSpPr txBox="1">
            <a:spLocks/>
          </p:cNvSpPr>
          <p:nvPr userDrawn="1"/>
        </p:nvSpPr>
        <p:spPr>
          <a:xfrm>
            <a:off x="8282500" y="6531460"/>
            <a:ext cx="3706386" cy="2655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i="0" dirty="0">
                <a:solidFill>
                  <a:schemeClr val="bg1"/>
                </a:solidFill>
              </a:rPr>
              <a:t>A DIVISION OF HUNTINGTON INGALLS INDUSTRIES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FD0408-0AF6-104D-A97F-882B83EB6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934" t="8428" r="10183" b="8428"/>
          <a:stretch/>
        </p:blipFill>
        <p:spPr>
          <a:xfrm>
            <a:off x="10246125" y="5683487"/>
            <a:ext cx="1707687" cy="8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72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6FDF95E-00CE-4F49-BAAD-F4E372DD5B66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1190353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13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27346A81-FFE8-5F45-9CD7-F4E2149E004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 b="0" baseline="0"/>
            </a:lvl1pPr>
          </a:lstStyle>
          <a:p>
            <a:pPr lvl="0"/>
            <a:r>
              <a:rPr lang="en-US" dirty="0"/>
              <a:t>Click Icon or 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11233093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702754-7B00-6448-AF88-4BCEB0B224A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163" algn="ctr"/>
            <a:endParaRPr lang="en-US" b="1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71FA77EA-94EF-EA47-B08A-8009E64223D4}"/>
              </a:ext>
            </a:extLst>
          </p:cNvPr>
          <p:cNvSpPr/>
          <p:nvPr userDrawn="1"/>
        </p:nvSpPr>
        <p:spPr>
          <a:xfrm rot="10800000" flipH="1">
            <a:off x="1" y="-2"/>
            <a:ext cx="8889476" cy="6799241"/>
          </a:xfrm>
          <a:prstGeom prst="rtTriangle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163" algn="ctr"/>
            <a:endParaRPr lang="en-US" b="1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0C1F9609-AB8E-574F-9F2E-2CE449C66996}"/>
              </a:ext>
            </a:extLst>
          </p:cNvPr>
          <p:cNvSpPr/>
          <p:nvPr userDrawn="1"/>
        </p:nvSpPr>
        <p:spPr>
          <a:xfrm flipH="1">
            <a:off x="9543566" y="2987040"/>
            <a:ext cx="2642084" cy="387096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163" algn="ctr"/>
            <a:endParaRPr lang="en-US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372868-B274-3F4C-B730-ED846A37BF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832104"/>
            <a:ext cx="7240859" cy="1242023"/>
          </a:xfrm>
          <a:noFill/>
        </p:spPr>
        <p:txBody>
          <a:bodyPr lIns="457200" tIns="274320" bIns="0" anchor="t" anchorCtr="0">
            <a:noAutofit/>
          </a:bodyPr>
          <a:lstStyle>
            <a:lvl1pPr algn="l">
              <a:lnSpc>
                <a:spcPct val="90000"/>
              </a:lnSpc>
              <a:defRPr sz="3600" b="1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the presentation goes here on one or two lines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FDD1554-F88C-D248-90A0-7C2A9B5960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9745" y="2400858"/>
            <a:ext cx="4271654" cy="599773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C33155-5CD8-744F-A8BD-3C87F4E4C27B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/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/>
                </a:solidFill>
              </a:rPr>
              <a:t> </a:t>
            </a:r>
            <a:r>
              <a:rPr lang="en-US" sz="700" cap="all" dirty="0">
                <a:solidFill>
                  <a:schemeClr val="bg1"/>
                </a:solidFill>
              </a:rPr>
              <a:t>Proprietary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95AFB5-E109-9F4D-9620-CDE17193B4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3392" y="5840775"/>
            <a:ext cx="190845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9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No Phot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71FA77EA-94EF-EA47-B08A-8009E64223D4}"/>
              </a:ext>
            </a:extLst>
          </p:cNvPr>
          <p:cNvSpPr/>
          <p:nvPr userDrawn="1"/>
        </p:nvSpPr>
        <p:spPr>
          <a:xfrm rot="10800000" flipH="1">
            <a:off x="1" y="-2"/>
            <a:ext cx="8889476" cy="6799241"/>
          </a:xfrm>
          <a:prstGeom prst="rtTriangle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163" algn="ctr"/>
            <a:endParaRPr lang="en-US" b="1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0C1F9609-AB8E-574F-9F2E-2CE449C66996}"/>
              </a:ext>
            </a:extLst>
          </p:cNvPr>
          <p:cNvSpPr/>
          <p:nvPr userDrawn="1"/>
        </p:nvSpPr>
        <p:spPr>
          <a:xfrm flipH="1">
            <a:off x="9549916" y="2987040"/>
            <a:ext cx="2642084" cy="387096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163" algn="ctr"/>
            <a:endParaRPr lang="en-US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372868-B274-3F4C-B730-ED846A37BF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832104"/>
            <a:ext cx="7240859" cy="1242023"/>
          </a:xfrm>
          <a:noFill/>
        </p:spPr>
        <p:txBody>
          <a:bodyPr lIns="457200" tIns="274320" bIns="0" anchor="t" anchorCtr="0">
            <a:noAutofit/>
          </a:bodyPr>
          <a:lstStyle>
            <a:lvl1pPr algn="l">
              <a:lnSpc>
                <a:spcPct val="90000"/>
              </a:lnSpc>
              <a:defRPr sz="3600" b="1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the presentation goes here on one or two lines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FDD1554-F88C-D248-90A0-7C2A9B5960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9745" y="2400858"/>
            <a:ext cx="4271654" cy="599773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C33155-5CD8-744F-A8BD-3C87F4E4C27B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/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/>
                </a:solidFill>
              </a:rPr>
              <a:t> </a:t>
            </a:r>
            <a:r>
              <a:rPr lang="en-US" sz="700" cap="all" dirty="0">
                <a:solidFill>
                  <a:schemeClr val="bg1"/>
                </a:solidFill>
              </a:rPr>
              <a:t>Proprietary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95AFB5-E109-9F4D-9620-CDE17193B4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3392" y="5840775"/>
            <a:ext cx="190845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29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3675" y="2599135"/>
            <a:ext cx="9144000" cy="2387600"/>
          </a:xfrm>
          <a:prstGeom prst="rect">
            <a:avLst/>
          </a:prstGeom>
        </p:spPr>
        <p:txBody>
          <a:bodyPr anchor="b"/>
          <a:lstStyle>
            <a:lvl1pPr algn="r">
              <a:defRPr sz="4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3675" y="4986735"/>
            <a:ext cx="9144000" cy="604440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4557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1" y="-240918"/>
            <a:ext cx="12355313" cy="1976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1" y="-240918"/>
            <a:ext cx="12355313" cy="19768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8" y="5675431"/>
            <a:ext cx="1626901" cy="9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7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" y="1130178"/>
            <a:ext cx="11550650" cy="5091160"/>
          </a:xfr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solidFill>
                  <a:srgbClr val="0688B6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850" y="213645"/>
            <a:ext cx="10515600" cy="828942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607927" y="6390289"/>
            <a:ext cx="13474840" cy="579484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06755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48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607927" y="6390289"/>
            <a:ext cx="13474840" cy="579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" y="1130178"/>
            <a:ext cx="5912206" cy="5091160"/>
          </a:xfr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solidFill>
                  <a:srgbClr val="0688B6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850" y="213645"/>
            <a:ext cx="10515600" cy="828942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06755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6133800" y="1130178"/>
            <a:ext cx="5801111" cy="5091160"/>
          </a:xfr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solidFill>
                  <a:srgbClr val="0688B6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305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607927" y="6390289"/>
            <a:ext cx="13474840" cy="5794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815136" cy="1381961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06755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 userDrawn="1">
            <p:extLst/>
          </p:nvPr>
        </p:nvGraphicFramePr>
        <p:xfrm>
          <a:off x="1835842" y="1227430"/>
          <a:ext cx="8181796" cy="5094481"/>
        </p:xfrm>
        <a:graphic>
          <a:graphicData uri="http://schemas.openxmlformats.org/drawingml/2006/table">
            <a:tbl>
              <a:tblPr firstRow="1" firstCol="1" bandRow="1"/>
              <a:tblGrid>
                <a:gridCol w="938894">
                  <a:extLst>
                    <a:ext uri="{9D8B030D-6E8A-4147-A177-3AD203B41FA5}">
                      <a16:colId xmlns:a16="http://schemas.microsoft.com/office/drawing/2014/main" val="2932954129"/>
                    </a:ext>
                  </a:extLst>
                </a:gridCol>
                <a:gridCol w="4667897">
                  <a:extLst>
                    <a:ext uri="{9D8B030D-6E8A-4147-A177-3AD203B41FA5}">
                      <a16:colId xmlns:a16="http://schemas.microsoft.com/office/drawing/2014/main" val="511602394"/>
                    </a:ext>
                  </a:extLst>
                </a:gridCol>
                <a:gridCol w="2575005">
                  <a:extLst>
                    <a:ext uri="{9D8B030D-6E8A-4147-A177-3AD203B41FA5}">
                      <a16:colId xmlns:a16="http://schemas.microsoft.com/office/drawing/2014/main" val="3374404517"/>
                    </a:ext>
                  </a:extLst>
                </a:gridCol>
              </a:tblGrid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2745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Presentation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Speaker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6087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8:00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Convene Meeting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15579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8:00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419735"/>
                  </a:ext>
                </a:extLst>
              </a:tr>
              <a:tr h="404771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274004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760212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597345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881883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699409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7301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Lunch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255333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939695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304744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3:00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979672"/>
                  </a:ext>
                </a:extLst>
              </a:tr>
              <a:tr h="379781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200741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5:00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Adjourn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754446"/>
                  </a:ext>
                </a:extLst>
              </a:tr>
            </a:tbl>
          </a:graphicData>
        </a:graphic>
      </p:graphicFrame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9850" y="213645"/>
            <a:ext cx="10515600" cy="828942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68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850" y="213645"/>
            <a:ext cx="10515600" cy="828942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607927" y="6390289"/>
            <a:ext cx="13474840" cy="579484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06755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/>
          </p:nvPr>
        </p:nvGraphicFramePr>
        <p:xfrm>
          <a:off x="165538" y="1532083"/>
          <a:ext cx="11274358" cy="484632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5511907">
                  <a:extLst>
                    <a:ext uri="{9D8B030D-6E8A-4147-A177-3AD203B41FA5}">
                      <a16:colId xmlns:a16="http://schemas.microsoft.com/office/drawing/2014/main" val="3455249154"/>
                    </a:ext>
                  </a:extLst>
                </a:gridCol>
                <a:gridCol w="5762451">
                  <a:extLst>
                    <a:ext uri="{9D8B030D-6E8A-4147-A177-3AD203B41FA5}">
                      <a16:colId xmlns:a16="http://schemas.microsoft.com/office/drawing/2014/main" val="372964269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PROJECT INFORMATION</a:t>
                      </a:r>
                      <a:endParaRPr lang="en-US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OBJECTIVE</a:t>
                      </a:r>
                      <a:endParaRPr lang="en-US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270513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r>
                        <a:rPr lang="en-US" sz="1800" u="sng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Prime/Lead</a:t>
                      </a:r>
                      <a:r>
                        <a:rPr lang="en-US" sz="18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en-US" sz="1800" u="sng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Team Members</a:t>
                      </a:r>
                      <a:r>
                        <a:rPr lang="en-US" sz="18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  </a:t>
                      </a: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en-US" sz="1800" u="sng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Duration</a:t>
                      </a:r>
                      <a:r>
                        <a:rPr lang="en-US" sz="18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  </a:t>
                      </a:r>
                      <a:endParaRPr lang="en-US" sz="1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Enter</a:t>
                      </a:r>
                      <a:r>
                        <a:rPr lang="en-US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objective here.</a:t>
                      </a:r>
                      <a:endParaRPr lang="en-US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0322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DELIVERABLES/BENEFITS/ROI</a:t>
                      </a:r>
                      <a:endParaRPr lang="en-US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FINANCIAL</a:t>
                      </a:r>
                      <a:endParaRPr lang="en-US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B5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0552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Program Funds:  $</a:t>
                      </a:r>
                    </a:p>
                    <a:p>
                      <a:r>
                        <a:rPr lang="en-US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Cost</a:t>
                      </a:r>
                      <a:r>
                        <a:rPr lang="en-US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Share:         $</a:t>
                      </a:r>
                      <a:endParaRPr lang="en-US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7513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 userDrawn="1"/>
        </p:nvSpPr>
        <p:spPr>
          <a:xfrm>
            <a:off x="69850" y="1088325"/>
            <a:ext cx="545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Subtitle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135485" y="1046285"/>
            <a:ext cx="128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0/00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8" y="5675431"/>
            <a:ext cx="1626901" cy="9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0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97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21828-1212-0A40-965C-27EB8387CE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218"/>
            <a:ext cx="10760242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99DF7CD-5821-2C47-B463-F1045D94675D}"/>
              </a:ext>
            </a:extLst>
          </p:cNvPr>
          <p:cNvSpPr/>
          <p:nvPr userDrawn="1"/>
        </p:nvSpPr>
        <p:spPr>
          <a:xfrm>
            <a:off x="7230794" y="-8165"/>
            <a:ext cx="4969371" cy="6866165"/>
          </a:xfrm>
          <a:custGeom>
            <a:avLst/>
            <a:gdLst>
              <a:gd name="connsiteX0" fmla="*/ 0 w 4182836"/>
              <a:gd name="connsiteY0" fmla="*/ 0 h 4122964"/>
              <a:gd name="connsiteX1" fmla="*/ 4182836 w 4182836"/>
              <a:gd name="connsiteY1" fmla="*/ 0 h 4122964"/>
              <a:gd name="connsiteX2" fmla="*/ 4182836 w 4182836"/>
              <a:gd name="connsiteY2" fmla="*/ 4122964 h 4122964"/>
              <a:gd name="connsiteX3" fmla="*/ 0 w 4182836"/>
              <a:gd name="connsiteY3" fmla="*/ 4122964 h 4122964"/>
              <a:gd name="connsiteX4" fmla="*/ 0 w 4182836"/>
              <a:gd name="connsiteY4" fmla="*/ 0 h 4122964"/>
              <a:gd name="connsiteX0" fmla="*/ 2286000 w 4182836"/>
              <a:gd name="connsiteY0" fmla="*/ 1877786 h 4122964"/>
              <a:gd name="connsiteX1" fmla="*/ 4182836 w 4182836"/>
              <a:gd name="connsiteY1" fmla="*/ 0 h 4122964"/>
              <a:gd name="connsiteX2" fmla="*/ 4182836 w 4182836"/>
              <a:gd name="connsiteY2" fmla="*/ 4122964 h 4122964"/>
              <a:gd name="connsiteX3" fmla="*/ 0 w 4182836"/>
              <a:gd name="connsiteY3" fmla="*/ 4122964 h 4122964"/>
              <a:gd name="connsiteX4" fmla="*/ 2286000 w 4182836"/>
              <a:gd name="connsiteY4" fmla="*/ 1877786 h 4122964"/>
              <a:gd name="connsiteX0" fmla="*/ 3238734 w 4182836"/>
              <a:gd name="connsiteY0" fmla="*/ 641761 h 4122964"/>
              <a:gd name="connsiteX1" fmla="*/ 4182836 w 4182836"/>
              <a:gd name="connsiteY1" fmla="*/ 0 h 4122964"/>
              <a:gd name="connsiteX2" fmla="*/ 4182836 w 4182836"/>
              <a:gd name="connsiteY2" fmla="*/ 4122964 h 4122964"/>
              <a:gd name="connsiteX3" fmla="*/ 0 w 4182836"/>
              <a:gd name="connsiteY3" fmla="*/ 4122964 h 4122964"/>
              <a:gd name="connsiteX4" fmla="*/ 3238734 w 4182836"/>
              <a:gd name="connsiteY4" fmla="*/ 641761 h 4122964"/>
              <a:gd name="connsiteX0" fmla="*/ 3564669 w 4182836"/>
              <a:gd name="connsiteY0" fmla="*/ 494821 h 4122964"/>
              <a:gd name="connsiteX1" fmla="*/ 4182836 w 4182836"/>
              <a:gd name="connsiteY1" fmla="*/ 0 h 4122964"/>
              <a:gd name="connsiteX2" fmla="*/ 4182836 w 4182836"/>
              <a:gd name="connsiteY2" fmla="*/ 4122964 h 4122964"/>
              <a:gd name="connsiteX3" fmla="*/ 0 w 4182836"/>
              <a:gd name="connsiteY3" fmla="*/ 4122964 h 4122964"/>
              <a:gd name="connsiteX4" fmla="*/ 3564669 w 4182836"/>
              <a:gd name="connsiteY4" fmla="*/ 494821 h 4122964"/>
              <a:gd name="connsiteX0" fmla="*/ 3564669 w 4189105"/>
              <a:gd name="connsiteY0" fmla="*/ 6462 h 3634605"/>
              <a:gd name="connsiteX1" fmla="*/ 4189105 w 4189105"/>
              <a:gd name="connsiteY1" fmla="*/ 0 h 3634605"/>
              <a:gd name="connsiteX2" fmla="*/ 4182836 w 4189105"/>
              <a:gd name="connsiteY2" fmla="*/ 3634605 h 3634605"/>
              <a:gd name="connsiteX3" fmla="*/ 0 w 4189105"/>
              <a:gd name="connsiteY3" fmla="*/ 3634605 h 3634605"/>
              <a:gd name="connsiteX4" fmla="*/ 3564669 w 4189105"/>
              <a:gd name="connsiteY4" fmla="*/ 6462 h 3634605"/>
              <a:gd name="connsiteX0" fmla="*/ 3577205 w 4189105"/>
              <a:gd name="connsiteY0" fmla="*/ 2140 h 3634605"/>
              <a:gd name="connsiteX1" fmla="*/ 4189105 w 4189105"/>
              <a:gd name="connsiteY1" fmla="*/ 0 h 3634605"/>
              <a:gd name="connsiteX2" fmla="*/ 4182836 w 4189105"/>
              <a:gd name="connsiteY2" fmla="*/ 3634605 h 3634605"/>
              <a:gd name="connsiteX3" fmla="*/ 0 w 4189105"/>
              <a:gd name="connsiteY3" fmla="*/ 3634605 h 3634605"/>
              <a:gd name="connsiteX4" fmla="*/ 3577205 w 4189105"/>
              <a:gd name="connsiteY4" fmla="*/ 2140 h 363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9105" h="3634605">
                <a:moveTo>
                  <a:pt x="3577205" y="2140"/>
                </a:moveTo>
                <a:lnTo>
                  <a:pt x="4189105" y="0"/>
                </a:lnTo>
                <a:cubicBezTo>
                  <a:pt x="4187015" y="1211535"/>
                  <a:pt x="4184926" y="2423070"/>
                  <a:pt x="4182836" y="3634605"/>
                </a:cubicBezTo>
                <a:lnTo>
                  <a:pt x="0" y="3634605"/>
                </a:lnTo>
                <a:lnTo>
                  <a:pt x="3577205" y="214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163" algn="ctr"/>
            <a:endParaRPr lang="en-US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E9D4B0-A43B-E141-8C9B-69B5690948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2299" y="1688851"/>
            <a:ext cx="5694501" cy="41941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4B8D"/>
              </a:buClr>
              <a:buFont typeface="+mj-lt"/>
              <a:buAutoNum type="arabicPeriod"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6011823-5496-0141-B114-C34EBA709756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1B1C7F2-EFEF-954F-B566-E14DF4727F7A}"/>
              </a:ext>
            </a:extLst>
          </p:cNvPr>
          <p:cNvSpPr txBox="1">
            <a:spLocks/>
          </p:cNvSpPr>
          <p:nvPr userDrawn="1"/>
        </p:nvSpPr>
        <p:spPr>
          <a:xfrm>
            <a:off x="8282500" y="6531460"/>
            <a:ext cx="3706386" cy="2655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i="0" dirty="0">
                <a:solidFill>
                  <a:schemeClr val="bg1"/>
                </a:solidFill>
              </a:rPr>
              <a:t>A DIVISION OF HUNTINGTON INGALLS INDUSTRIES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4784E2-E5B5-0A46-A7E1-734030F1B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934" t="8428" r="10183" b="8428"/>
          <a:stretch/>
        </p:blipFill>
        <p:spPr>
          <a:xfrm>
            <a:off x="10246125" y="5683487"/>
            <a:ext cx="1707687" cy="8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1-Column Body Copy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5895753-5775-7848-BF5A-44EAD3F2DE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670213"/>
            <a:ext cx="10760242" cy="4047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2700" indent="0">
              <a:buNone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457200" indent="-219075">
              <a:buFont typeface="Arial" panose="020B0604020202020204" pitchFamily="34" charset="0"/>
              <a:buChar char="•"/>
              <a:tabLst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90563" indent="-233363">
              <a:buFont typeface="System Font Regular"/>
              <a:buChar char="-"/>
              <a:tabLst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914400" indent="-223838">
              <a:buFont typeface="Courier New" panose="02070309020205020404" pitchFamily="49" charset="0"/>
              <a:buChar char="o"/>
              <a:tabLst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208088" indent="-233363">
              <a:buFont typeface="Wingdings" pitchFamily="2" charset="2"/>
              <a:buChar char="§"/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dirty="0"/>
              <a:t>This is body copy.</a:t>
            </a:r>
          </a:p>
          <a:p>
            <a:pPr lvl="2"/>
            <a:r>
              <a:rPr lang="en-US" dirty="0"/>
              <a:t>First level</a:t>
            </a:r>
          </a:p>
          <a:p>
            <a:pPr lvl="3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887879-4BBA-054C-B16B-7C94CBC9EF41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1557635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56218"/>
            <a:ext cx="10760242" cy="1325563"/>
          </a:xfrm>
        </p:spPr>
        <p:txBody>
          <a:bodyPr/>
          <a:lstStyle>
            <a:lvl1pPr>
              <a:defRPr b="0">
                <a:solidFill>
                  <a:srgbClr val="004B8D"/>
                </a:solidFill>
              </a:defRPr>
            </a:lvl1pPr>
          </a:lstStyle>
          <a:p>
            <a:r>
              <a:rPr lang="en-US" dirty="0"/>
              <a:t>2-Column Bullets with Intro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" y="2779017"/>
            <a:ext cx="5292577" cy="33060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39713" indent="-227013">
              <a:buClr>
                <a:srgbClr val="004B8D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466725" indent="-227013">
              <a:buClr>
                <a:srgbClr val="004B8D"/>
              </a:buClr>
              <a:buFont typeface="System Font Regular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90563" indent="-223838">
              <a:buFont typeface="Courier New" panose="02070309020205020404" pitchFamily="49" charset="0"/>
              <a:buChar char="o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923925" indent="-233363">
              <a:buFont typeface="Wingdings" pitchFamily="2" charset="2"/>
              <a:buChar char="§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24865" y="2779018"/>
            <a:ext cx="5292577" cy="33060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39713" indent="-227013">
              <a:buClr>
                <a:srgbClr val="004B8D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466725" indent="-227013">
              <a:buClr>
                <a:srgbClr val="004B8D"/>
              </a:buClr>
              <a:buFont typeface="System Font Regular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88975" indent="-222250">
              <a:buFont typeface="Courier New" panose="02070309020205020404" pitchFamily="49" charset="0"/>
              <a:buChar char="o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863600" indent="-234950">
              <a:buFont typeface="Wingdings" pitchFamily="2" charset="2"/>
              <a:buChar char="§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57200" y="1733863"/>
            <a:ext cx="10760242" cy="884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1">
                <a:solidFill>
                  <a:srgbClr val="004B8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B8DF1B-92B6-DF4F-BF92-EBCABD291C78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11555011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Bullets +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1-Column Bullets with Side Body 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299" y="1692438"/>
            <a:ext cx="5694501" cy="419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39713" indent="-227013">
              <a:buClr>
                <a:srgbClr val="004B8D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466725" indent="-227013">
              <a:buClr>
                <a:srgbClr val="004B8D"/>
              </a:buClr>
              <a:buFont typeface="System Font Regular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690563" indent="-223838">
              <a:buFont typeface="Courier New" panose="02070309020205020404" pitchFamily="49" charset="0"/>
              <a:buChar char="o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974725" indent="-284163">
              <a:buFont typeface="Wingdings" pitchFamily="2" charset="2"/>
              <a:buChar char="§"/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5895753-5775-7848-BF5A-44EAD3F2DE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0000" y="1670213"/>
            <a:ext cx="5334000" cy="424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2700" indent="0">
              <a:buNone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457200" indent="-219075">
              <a:buFont typeface="Arial" panose="020B0604020202020204" pitchFamily="34" charset="0"/>
              <a:buChar char="•"/>
              <a:tabLst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90563" indent="-233363">
              <a:buFont typeface="System Font Regular"/>
              <a:buChar char="-"/>
              <a:tabLst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914400" indent="-223838">
              <a:buFont typeface="Courier New" panose="02070309020205020404" pitchFamily="49" charset="0"/>
              <a:buChar char="o"/>
              <a:tabLst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208088" indent="-233363">
              <a:buFont typeface="Wingdings" pitchFamily="2" charset="2"/>
              <a:buChar char="§"/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dirty="0"/>
              <a:t>This is body copy.</a:t>
            </a:r>
          </a:p>
          <a:p>
            <a:pPr lvl="2"/>
            <a:r>
              <a:rPr lang="en-US" dirty="0"/>
              <a:t>First level</a:t>
            </a:r>
          </a:p>
          <a:p>
            <a:pPr lvl="3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887879-4BBA-054C-B16B-7C94CBC9EF41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3113133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3-Column with Icon Placeholder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254" y="1978730"/>
            <a:ext cx="3265685" cy="2832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239713" indent="-227013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466725" indent="-227013">
              <a:buClr>
                <a:schemeClr val="tx2"/>
              </a:buClr>
              <a:buFont typeface="System Font Regular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90563" indent="-223838">
              <a:buClr>
                <a:schemeClr val="tx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923925" indent="-233363">
              <a:buClr>
                <a:schemeClr val="tx2"/>
              </a:buClr>
              <a:buFont typeface="Wingdings" pitchFamily="2" charset="2"/>
              <a:buChar char="§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SUBHEAD 1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EDC8887-B9F3-5140-84C9-698F25C75F7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036303" y="1978730"/>
            <a:ext cx="3265685" cy="2832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239713" indent="-227013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466725" indent="-228600">
              <a:buClr>
                <a:schemeClr val="tx2"/>
              </a:buClr>
              <a:buFont typeface="System Font Regular"/>
              <a:buChar char="-"/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90563" indent="-223838">
              <a:buClr>
                <a:schemeClr val="tx2"/>
              </a:buClr>
              <a:buFont typeface="Courier New" panose="02070309020205020404" pitchFamily="49" charset="0"/>
              <a:buChar char="o"/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035050" indent="-284163">
              <a:buClr>
                <a:schemeClr val="tx2"/>
              </a:buClr>
              <a:buFont typeface="Wingdings" pitchFamily="2" charset="2"/>
              <a:buChar char="§"/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dirty="0"/>
              <a:t>SUBHEAD 2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00EF353-8521-C547-A601-AF5128FEB7B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09077" y="1978730"/>
            <a:ext cx="3265685" cy="2832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239713" indent="-227013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466725" indent="-227013">
              <a:buClr>
                <a:schemeClr val="bg1">
                  <a:lumMod val="65000"/>
                </a:schemeClr>
              </a:buClr>
              <a:buFont typeface="System Font Regular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90563" indent="-223838">
              <a:buFont typeface="Courier New" panose="02070309020205020404" pitchFamily="49" charset="0"/>
              <a:buChar char="o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923925" indent="-233363">
              <a:buFont typeface="Wingdings" pitchFamily="2" charset="2"/>
              <a:buChar char="§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SUBHEAD 3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C39985-E23E-8945-AC7B-9A33602C67AA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1245355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909" y="262021"/>
            <a:ext cx="10760242" cy="1412652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2-Column Body 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28EB85-09B8-5F4A-B22F-9BCF151D05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" y="1844040"/>
            <a:ext cx="5334000" cy="424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33363" indent="-220663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466725" indent="-228600">
              <a:buFont typeface="System Font Regular"/>
              <a:buChar char="-"/>
              <a:tabLst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90563" indent="-223838">
              <a:buFont typeface="Courier New" panose="02070309020205020404" pitchFamily="49" charset="0"/>
              <a:buChar char="o"/>
              <a:tabLst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923925" indent="-233363">
              <a:buFont typeface="Wingdings" pitchFamily="2" charset="2"/>
              <a:buChar char="§"/>
              <a:tabLst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This is body copy</a:t>
            </a:r>
          </a:p>
          <a:p>
            <a:pPr lvl="1"/>
            <a:r>
              <a:rPr lang="en-US" dirty="0"/>
              <a:t>Bullet Level One</a:t>
            </a:r>
          </a:p>
          <a:p>
            <a:pPr lvl="2"/>
            <a:r>
              <a:rPr lang="en-US" dirty="0"/>
              <a:t>Bullet Level two </a:t>
            </a:r>
          </a:p>
          <a:p>
            <a:pPr lvl="3"/>
            <a:r>
              <a:rPr lang="en-US" dirty="0"/>
              <a:t>Bullet Level Three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6264B5F-C269-FD44-AA93-F7BAA365F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844040"/>
            <a:ext cx="5334000" cy="424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55600" indent="-342900">
              <a:buSzPct val="100000"/>
              <a:buFont typeface="Arial" panose="020B0604020202020204" pitchFamily="34" charset="0"/>
              <a:buChar char="•"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581025" indent="-236538">
              <a:buFont typeface="System Font Regular"/>
              <a:buChar char="-"/>
              <a:tabLst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801688" indent="-223838">
              <a:buFont typeface="Courier New" panose="02070309020205020404" pitchFamily="49" charset="0"/>
              <a:buChar char="o"/>
              <a:tabLst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035050" indent="-233363">
              <a:buFont typeface="Wingdings" pitchFamily="2" charset="2"/>
              <a:buChar char="§"/>
              <a:tabLst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This is body copy.</a:t>
            </a:r>
          </a:p>
          <a:p>
            <a:pPr lvl="1"/>
            <a:r>
              <a:rPr lang="en-US" dirty="0"/>
              <a:t>Bullet Level One</a:t>
            </a:r>
          </a:p>
          <a:p>
            <a:pPr lvl="2"/>
            <a:r>
              <a:rPr lang="en-US" dirty="0"/>
              <a:t>Bullet Level two </a:t>
            </a:r>
          </a:p>
          <a:p>
            <a:pPr lvl="3"/>
            <a:r>
              <a:rPr lang="en-US" dirty="0"/>
              <a:t>Bullet Level Three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6C1D58D-D436-184D-8F6A-16BC79F85A7E}"/>
              </a:ext>
            </a:extLst>
          </p:cNvPr>
          <p:cNvSpPr txBox="1">
            <a:spLocks/>
          </p:cNvSpPr>
          <p:nvPr userDrawn="1"/>
        </p:nvSpPr>
        <p:spPr>
          <a:xfrm>
            <a:off x="4790452" y="6525757"/>
            <a:ext cx="26110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Huntington Ingalls Industries</a:t>
            </a:r>
            <a:r>
              <a:rPr lang="en-US" sz="700" cap="all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cap="all" dirty="0">
                <a:solidFill>
                  <a:schemeClr val="bg1">
                    <a:lumMod val="50000"/>
                  </a:schemeClr>
                </a:solidFill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11185971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510"/>
            <a:ext cx="1076024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1B1C7F2-EFEF-954F-B566-E14DF4727F7A}"/>
              </a:ext>
            </a:extLst>
          </p:cNvPr>
          <p:cNvSpPr txBox="1">
            <a:spLocks/>
          </p:cNvSpPr>
          <p:nvPr userDrawn="1"/>
        </p:nvSpPr>
        <p:spPr>
          <a:xfrm>
            <a:off x="8282500" y="6531460"/>
            <a:ext cx="3706386" cy="2655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i="0" dirty="0">
                <a:solidFill>
                  <a:srgbClr val="004B8D"/>
                </a:solidFill>
              </a:rPr>
              <a:t>A DIVISION OF HUNTINGTON INGALLS INDUSTRIES 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F8B3B19-8413-DA4C-8229-F04E72B90777}"/>
              </a:ext>
            </a:extLst>
          </p:cNvPr>
          <p:cNvSpPr txBox="1">
            <a:spLocks/>
          </p:cNvSpPr>
          <p:nvPr userDrawn="1"/>
        </p:nvSpPr>
        <p:spPr>
          <a:xfrm>
            <a:off x="470262" y="6531461"/>
            <a:ext cx="542364" cy="1186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0941212-5356-944B-973F-4CD3E2F2AF42}" type="slidenum">
              <a:rPr lang="en-US" sz="1100" smtClean="0">
                <a:solidFill>
                  <a:schemeClr val="tx2"/>
                </a:solidFill>
              </a:rPr>
              <a:pPr algn="l"/>
              <a:t>‹#›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F915A05E-DE5A-9247-BF62-CF6736F43855}"/>
              </a:ext>
            </a:extLst>
          </p:cNvPr>
          <p:cNvSpPr txBox="1">
            <a:spLocks/>
          </p:cNvSpPr>
          <p:nvPr userDrawn="1"/>
        </p:nvSpPr>
        <p:spPr>
          <a:xfrm>
            <a:off x="1012625" y="6531460"/>
            <a:ext cx="3755857" cy="2491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2"/>
                </a:solidFill>
              </a:rPr>
              <a:t>HARD STUFF DONE RIGHT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1F9C86-5D3D-E542-AD58-038821E3D66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328400" y="5752006"/>
            <a:ext cx="641985" cy="77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2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8" r:id="rId2"/>
    <p:sldLayoutId id="2147483756" r:id="rId3"/>
    <p:sldLayoutId id="2147483739" r:id="rId4"/>
    <p:sldLayoutId id="2147483770" r:id="rId5"/>
    <p:sldLayoutId id="2147483685" r:id="rId6"/>
    <p:sldLayoutId id="2147483682" r:id="rId7"/>
    <p:sldLayoutId id="2147483713" r:id="rId8"/>
    <p:sldLayoutId id="2147483684" r:id="rId9"/>
    <p:sldLayoutId id="2147483766" r:id="rId10"/>
    <p:sldLayoutId id="2147483767" r:id="rId11"/>
    <p:sldLayoutId id="2147483686" r:id="rId12"/>
    <p:sldLayoutId id="2147483712" r:id="rId13"/>
    <p:sldLayoutId id="2147483687" r:id="rId14"/>
    <p:sldLayoutId id="2147483757" r:id="rId15"/>
    <p:sldLayoutId id="2147483714" r:id="rId16"/>
    <p:sldLayoutId id="2147483703" r:id="rId17"/>
    <p:sldLayoutId id="2147483764" r:id="rId18"/>
    <p:sldLayoutId id="2147483769" r:id="rId19"/>
    <p:sldLayoutId id="2147483771" r:id="rId20"/>
    <p:sldLayoutId id="2147483772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kern="1200">
          <a:solidFill>
            <a:srgbClr val="014B8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80000"/>
        <a:buFont typeface="Lucida Grande"/>
        <a:buChar char="+"/>
        <a:defRPr sz="20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239713" indent="-227013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80000"/>
        <a:buFont typeface="Lucida Grande"/>
        <a:buChar char="+"/>
        <a:tabLst/>
        <a:defRPr sz="20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466725" indent="-227013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Lucida Grande"/>
        <a:buChar char="-"/>
        <a:tabLst/>
        <a:defRPr sz="16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66725" indent="-227013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Lucida Grande"/>
        <a:buChar char="-"/>
        <a:tabLst/>
        <a:defRPr sz="1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466725" indent="-227013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Lucida Grande"/>
        <a:buChar char="-"/>
        <a:tabLst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840" userDrawn="1">
          <p15:clr>
            <a:srgbClr val="F26B43"/>
          </p15:clr>
        </p15:guide>
        <p15:guide id="4" pos="288" userDrawn="1">
          <p15:clr>
            <a:srgbClr val="F26B43"/>
          </p15:clr>
        </p15:guide>
        <p15:guide id="5" pos="753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2631" y="65455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34055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5759D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Relationship Id="rId6" Type="http://schemas.openxmlformats.org/officeDocument/2006/relationships/hyperlink" Target="mailto:greg.heinrich@hii-nns.com" TargetMode="External"/><Relationship Id="rId5" Type="http://schemas.openxmlformats.org/officeDocument/2006/relationships/hyperlink" Target="mailto:mark.debbink@hii-nns.com" TargetMode="External"/><Relationship Id="rId4" Type="http://schemas.openxmlformats.org/officeDocument/2006/relationships/hyperlink" Target="mailto:chris.belter@hii-nns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D5CB8D-EF66-FC4D-BC00-3A4775AE4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763" y="1386966"/>
            <a:ext cx="11690238" cy="2052684"/>
          </a:xfrm>
        </p:spPr>
        <p:txBody>
          <a:bodyPr/>
          <a:lstStyle/>
          <a:p>
            <a:pPr algn="l"/>
            <a:r>
              <a:rPr lang="en-US" sz="2800" b="1" dirty="0">
                <a:cs typeface="Calibri" panose="020F0502020204030204" pitchFamily="34" charset="0"/>
              </a:rPr>
              <a:t>Minimum Standardized Content to Enable a Navy Digital Enterprise</a:t>
            </a:r>
            <a:r>
              <a:rPr lang="en-US" sz="2800" b="0" dirty="0">
                <a:cs typeface="Calibri" panose="020F0502020204030204" pitchFamily="34" charset="0"/>
              </a:rPr>
              <a:t/>
            </a:r>
            <a:br>
              <a:rPr lang="en-US" sz="2800" b="0" dirty="0">
                <a:cs typeface="Calibri" panose="020F0502020204030204" pitchFamily="34" charset="0"/>
              </a:rPr>
            </a:br>
            <a:r>
              <a:rPr lang="en-US" sz="2000" b="0" dirty="0" smtClean="0">
                <a:cs typeface="Calibri" panose="020F0502020204030204" pitchFamily="34" charset="0"/>
              </a:rPr>
              <a:t>(</a:t>
            </a:r>
            <a:r>
              <a:rPr lang="en-US" sz="2000" b="0" dirty="0">
                <a:cs typeface="Calibri" panose="020F0502020204030204" pitchFamily="34" charset="0"/>
              </a:rPr>
              <a:t>NSRP RA 2001-05)</a:t>
            </a:r>
            <a:r>
              <a:rPr lang="en-US" sz="2800" b="0" dirty="0">
                <a:cs typeface="Calibri" panose="020F0502020204030204" pitchFamily="34" charset="0"/>
              </a:rPr>
              <a:t/>
            </a:r>
            <a:br>
              <a:rPr lang="en-US" sz="2800" b="0" dirty="0">
                <a:cs typeface="Calibri" panose="020F0502020204030204" pitchFamily="34" charset="0"/>
              </a:rPr>
            </a:br>
            <a:r>
              <a:rPr lang="en-US" sz="1400" b="0" dirty="0">
                <a:cs typeface="Calibri" panose="020F0502020204030204" pitchFamily="34" charset="0"/>
              </a:rPr>
              <a:t/>
            </a:r>
            <a:br>
              <a:rPr lang="en-US" sz="1400" b="0" dirty="0">
                <a:cs typeface="Calibri" panose="020F0502020204030204" pitchFamily="34" charset="0"/>
              </a:rPr>
            </a:br>
            <a:r>
              <a:rPr lang="en-US" sz="2400" b="1" dirty="0" smtClean="0">
                <a:cs typeface="Calibri" panose="020F0502020204030204" pitchFamily="34" charset="0"/>
              </a:rPr>
              <a:t>BT </a:t>
            </a:r>
            <a:r>
              <a:rPr lang="en-US" sz="2400" b="1" dirty="0">
                <a:cs typeface="Calibri" panose="020F0502020204030204" pitchFamily="34" charset="0"/>
              </a:rPr>
              <a:t>&amp; SDMT Joint Panel </a:t>
            </a:r>
            <a:r>
              <a:rPr lang="en-US" sz="2400" b="1" dirty="0" smtClean="0">
                <a:cs typeface="Calibri" panose="020F0502020204030204" pitchFamily="34" charset="0"/>
              </a:rPr>
              <a:t>Meeting</a:t>
            </a:r>
            <a:br>
              <a:rPr lang="en-US" sz="2400" b="1" dirty="0" smtClean="0">
                <a:cs typeface="Calibri" panose="020F0502020204030204" pitchFamily="34" charset="0"/>
              </a:rPr>
            </a:br>
            <a:r>
              <a:rPr lang="en-US" sz="1200" b="1" dirty="0" smtClean="0">
                <a:cs typeface="Calibri" panose="020F0502020204030204" pitchFamily="34" charset="0"/>
              </a:rPr>
              <a:t/>
            </a:r>
            <a:br>
              <a:rPr lang="en-US" sz="1200" b="1" dirty="0" smtClean="0">
                <a:cs typeface="Calibri" panose="020F0502020204030204" pitchFamily="34" charset="0"/>
              </a:rPr>
            </a:br>
            <a:r>
              <a:rPr lang="en-US" sz="1800" dirty="0"/>
              <a:t>September 1, </a:t>
            </a:r>
            <a:r>
              <a:rPr lang="en-US" sz="1800" dirty="0" smtClean="0"/>
              <a:t>2022</a:t>
            </a:r>
            <a:br>
              <a:rPr lang="en-US" sz="1800" dirty="0" smtClean="0"/>
            </a:br>
            <a:r>
              <a:rPr lang="en-PT" sz="1800" dirty="0"/>
              <a:t/>
            </a:r>
            <a:br>
              <a:rPr lang="en-PT" sz="1800" dirty="0"/>
            </a:br>
            <a:r>
              <a:rPr lang="en-US" sz="1800" dirty="0" smtClean="0">
                <a:cs typeface="Calibri" panose="020F0502020204030204" pitchFamily="34" charset="0"/>
              </a:rPr>
              <a:t>Honolulu, Hawaii</a:t>
            </a:r>
            <a:endParaRPr lang="en-US" sz="1800" dirty="0">
              <a:cs typeface="Calibri" panose="020F050202020403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FEDE7D4-06FD-BA4D-91B2-3B927D87D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914" y="3650139"/>
            <a:ext cx="5406799" cy="2870956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Newport News </a:t>
            </a:r>
            <a:r>
              <a:rPr lang="en-US" sz="1800" dirty="0" smtClean="0">
                <a:solidFill>
                  <a:schemeClr val="tx1"/>
                </a:solidFill>
              </a:rPr>
              <a:t>Shipbuilding a </a:t>
            </a:r>
            <a:r>
              <a:rPr lang="en-US" sz="1800" dirty="0">
                <a:solidFill>
                  <a:schemeClr val="tx1"/>
                </a:solidFill>
              </a:rPr>
              <a:t>Division of </a:t>
            </a:r>
            <a:r>
              <a:rPr lang="en-US" sz="1800" dirty="0" smtClean="0">
                <a:solidFill>
                  <a:schemeClr val="tx1"/>
                </a:solidFill>
              </a:rPr>
              <a:t>HII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Presenters:</a:t>
            </a:r>
          </a:p>
          <a:p>
            <a:pPr algn="l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Mark Debbink</a:t>
            </a:r>
          </a:p>
          <a:p>
            <a:pPr algn="l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Alicia D’Aurora-Harmon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endParaRPr lang="en-PT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186" y="2228373"/>
            <a:ext cx="5115429" cy="389585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Box 7"/>
          <p:cNvSpPr txBox="1"/>
          <p:nvPr/>
        </p:nvSpPr>
        <p:spPr>
          <a:xfrm>
            <a:off x="4529553" y="6521095"/>
            <a:ext cx="3038011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Huntington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Ingalls Industries, All Rights Reserved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2022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FEDE7D4-06FD-BA4D-91B2-3B927D87DA8F}"/>
              </a:ext>
            </a:extLst>
          </p:cNvPr>
          <p:cNvSpPr txBox="1">
            <a:spLocks/>
          </p:cNvSpPr>
          <p:nvPr/>
        </p:nvSpPr>
        <p:spPr>
          <a:xfrm>
            <a:off x="3127805" y="4302410"/>
            <a:ext cx="3581219" cy="1999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 Team:</a:t>
            </a:r>
          </a:p>
          <a:p>
            <a:pPr marL="171450" indent="-1714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HII - Newport News Shipbuilding</a:t>
            </a:r>
          </a:p>
          <a:p>
            <a:pPr marL="171450" indent="-1714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HII - Technical Solutions</a:t>
            </a:r>
          </a:p>
          <a:p>
            <a:pPr marL="182880" indent="-18288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Action Engineering</a:t>
            </a:r>
          </a:p>
          <a:p>
            <a:pPr marL="182880" indent="-18288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Bath Iron Works</a:t>
            </a:r>
          </a:p>
          <a:p>
            <a:pPr marL="182880" indent="-18288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LMI</a:t>
            </a:r>
          </a:p>
          <a:p>
            <a:pPr marL="182880" indent="-18288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NAVSEA</a:t>
            </a:r>
          </a:p>
          <a:p>
            <a:endParaRPr lang="en-PT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836" y="163285"/>
            <a:ext cx="1708788" cy="55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0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2D7C7986-A05A-8040-951B-230D80B43B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9" name="TextBox 12"/>
          <p:cNvSpPr txBox="1"/>
          <p:nvPr/>
        </p:nvSpPr>
        <p:spPr>
          <a:xfrm>
            <a:off x="3819833" y="6654057"/>
            <a:ext cx="46458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Newport News Shipbuilding, a Division of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Huntington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Ingalls Industries, All Rights Reserved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2021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49277" y="5416426"/>
            <a:ext cx="3987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N-PLM Model Based Product Support (MBPS) Process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93923" y="5740031"/>
            <a:ext cx="6144367" cy="797449"/>
          </a:xfrm>
          <a:prstGeom prst="rect">
            <a:avLst/>
          </a:prstGeom>
          <a:solidFill>
            <a:srgbClr val="0063B4">
              <a:alpha val="66667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Deliverables:</a:t>
            </a:r>
          </a:p>
          <a:p>
            <a:pPr marL="457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Minimum Attribute List with associated specification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Logistic use cases</a:t>
            </a:r>
          </a:p>
          <a:p>
            <a:pPr marL="457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&amp; Specification Compliant Model (Watertight Door Frame)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Published Information Package example for end-user consumption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2" y="297479"/>
            <a:ext cx="679705" cy="900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71" y="1923822"/>
            <a:ext cx="3910870" cy="297847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2" name="Right Arrow 61"/>
          <p:cNvSpPr/>
          <p:nvPr/>
        </p:nvSpPr>
        <p:spPr>
          <a:xfrm>
            <a:off x="3125972" y="3157879"/>
            <a:ext cx="1313148" cy="383188"/>
          </a:xfrm>
          <a:prstGeom prst="rightArrow">
            <a:avLst/>
          </a:prstGeom>
          <a:solidFill>
            <a:srgbClr val="5B9BD5">
              <a:alpha val="67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43537" y="4902299"/>
            <a:ext cx="277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OEM Engineering Design Artifacts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468417" y="68811"/>
            <a:ext cx="5514459" cy="964071"/>
            <a:chOff x="4549537" y="-88339"/>
            <a:chExt cx="6714032" cy="964071"/>
          </a:xfrm>
        </p:grpSpPr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D7CBDE8C-B034-544F-ADD9-8F23423ABD05}"/>
                </a:ext>
              </a:extLst>
            </p:cNvPr>
            <p:cNvSpPr txBox="1">
              <a:spLocks/>
            </p:cNvSpPr>
            <p:nvPr/>
          </p:nvSpPr>
          <p:spPr>
            <a:xfrm>
              <a:off x="4549537" y="-88339"/>
              <a:ext cx="6572924" cy="964071"/>
            </a:xfrm>
            <a:prstGeom prst="rect">
              <a:avLst/>
            </a:prstGeom>
            <a:noFill/>
          </p:spPr>
          <p:txBody>
            <a:bodyPr lIns="457200" tIns="274320" bIns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 spc="-15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Minimum Standardized </a:t>
              </a:r>
              <a:r>
                <a:rPr kumimoji="0" lang="en-US" sz="16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Content to Enable a Navy </a:t>
              </a:r>
              <a:r>
                <a:rPr kumimoji="0" lang="en-US" sz="1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Digital </a:t>
              </a:r>
              <a:r>
                <a:rPr kumimoji="0" lang="en-US" sz="16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Enterprise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The Model Based Process – Standards Exchange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/>
              </a:r>
              <a:br>
                <a:rPr kumimoji="0" lang="en-US" sz="2000" b="1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</a:br>
              <a:endParaRPr kumimoji="0" lang="en-US" sz="20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4844597" y="76531"/>
              <a:ext cx="6418972" cy="778173"/>
            </a:xfrm>
            <a:prstGeom prst="round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4163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610" y="1197752"/>
            <a:ext cx="7318049" cy="42710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04330" y="3882171"/>
            <a:ext cx="7809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Referenced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ASME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Mil-STD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EIA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QIF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S-Series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NAVSEA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01711" y="3560378"/>
            <a:ext cx="959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Environment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194" y="5898902"/>
            <a:ext cx="946998" cy="691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84478">
            <a:off x="10119393" y="4526776"/>
            <a:ext cx="1420325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E8F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Need to Know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4E8F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211294" y="232376"/>
            <a:ext cx="2865636" cy="945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Phase 1 Recap: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4821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71" y="364728"/>
            <a:ext cx="10898371" cy="6058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9" y="6316253"/>
            <a:ext cx="1167039" cy="3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3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1797" y="569551"/>
            <a:ext cx="10129363" cy="7315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>
                <a:solidFill>
                  <a:srgbClr val="004B8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rgbClr val="24272A"/>
                </a:solidFill>
                <a:latin typeface="Century Gothic" panose="020B0502020202020204" pitchFamily="34" charset="0"/>
              </a:rPr>
              <a:t>Phase 2 Recap: Identification of Impacts to Data Retention policies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880337"/>
              </p:ext>
            </p:extLst>
          </p:nvPr>
        </p:nvGraphicFramePr>
        <p:xfrm>
          <a:off x="1296034" y="1484018"/>
          <a:ext cx="9257948" cy="4366148"/>
        </p:xfrm>
        <a:graphic>
          <a:graphicData uri="http://schemas.openxmlformats.org/drawingml/2006/table">
            <a:tbl>
              <a:tblPr bandRow="1"/>
              <a:tblGrid>
                <a:gridCol w="2544417">
                  <a:extLst>
                    <a:ext uri="{9D8B030D-6E8A-4147-A177-3AD203B41FA5}">
                      <a16:colId xmlns:a16="http://schemas.microsoft.com/office/drawing/2014/main" val="875990794"/>
                    </a:ext>
                  </a:extLst>
                </a:gridCol>
                <a:gridCol w="6713531">
                  <a:extLst>
                    <a:ext uri="{9D8B030D-6E8A-4147-A177-3AD203B41FA5}">
                      <a16:colId xmlns:a16="http://schemas.microsoft.com/office/drawing/2014/main" val="1344043319"/>
                    </a:ext>
                  </a:extLst>
                </a:gridCol>
              </a:tblGrid>
              <a:tr h="8158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 defTabSz="1030288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Infrastructure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1595" marT="52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4B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Employ a standards-based, open systems architecture that enables the digital thread, advanced methods for cybersecurity, and protection of intellectual property.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1595" marT="52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DCA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496363"/>
                  </a:ext>
                </a:extLst>
              </a:tr>
              <a:tr h="8158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Technical Data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1595" marT="52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4B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 Ensure </a:t>
                      </a:r>
                      <a:r>
                        <a:rPr lang="en-US" sz="1400" dirty="0">
                          <a:effectLst/>
                        </a:rPr>
                        <a:t>the right model-based technical data is available in the right place at the right time for the right cost.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1595" marT="52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DCA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115274"/>
                  </a:ext>
                </a:extLst>
              </a:tr>
              <a:tr h="9734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Digital Engineering Technologies</a:t>
                      </a:r>
                    </a:p>
                  </a:txBody>
                  <a:tcPr marL="0" marR="61595" marT="52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4B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Solutions to support DoD’s Digital Engineering Strategy and Digital Modernization efforts for NAVSEA such as 3D TDPs, artificial intelligence, augmented realities, digital twin, and machine learning.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1595" marT="52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DCA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558998"/>
                  </a:ext>
                </a:extLst>
              </a:tr>
              <a:tr h="9452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</a:rPr>
                        <a:t>Workforce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1595" marT="52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4B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63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Providing a relevant development program that captures the interest of the next generation workforce and enables the current workforce to become proficient with new technologies while motivating both groups.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1595" marT="52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DCA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780168"/>
                  </a:ext>
                </a:extLst>
              </a:tr>
              <a:tr h="8158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Collaboration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1595" marT="52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4B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  Information </a:t>
                      </a:r>
                      <a:r>
                        <a:rPr lang="en-US" sz="1400" dirty="0">
                          <a:effectLst/>
                        </a:rPr>
                        <a:t>sharing within NAVSEA as well as across the enterprise boundaries with the other services and the DLA, other government agencies, and industry.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1595" marT="52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DCA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03767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9" y="6316253"/>
            <a:ext cx="1167039" cy="3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2D7C7986-A05A-8040-951B-230D80B43B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713" y="0"/>
            <a:ext cx="12192000" cy="6858000"/>
          </a:xfrm>
        </p:spPr>
      </p:pic>
      <p:sp>
        <p:nvSpPr>
          <p:cNvPr id="19" name="TextBox 12"/>
          <p:cNvSpPr txBox="1"/>
          <p:nvPr/>
        </p:nvSpPr>
        <p:spPr>
          <a:xfrm>
            <a:off x="3745961" y="6627168"/>
            <a:ext cx="46458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Newport News Shipbuilding, a Division of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Huntington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Ingalls Industries, All Rights Reserved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2021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106489" y="0"/>
            <a:ext cx="6181108" cy="900789"/>
            <a:chOff x="3874216" y="-16099"/>
            <a:chExt cx="7637568" cy="900789"/>
          </a:xfrm>
        </p:grpSpPr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D7CBDE8C-B034-544F-ADD9-8F23423ABD05}"/>
                </a:ext>
              </a:extLst>
            </p:cNvPr>
            <p:cNvSpPr txBox="1">
              <a:spLocks/>
            </p:cNvSpPr>
            <p:nvPr/>
          </p:nvSpPr>
          <p:spPr>
            <a:xfrm>
              <a:off x="3874216" y="-16099"/>
              <a:ext cx="7637568" cy="871957"/>
            </a:xfrm>
            <a:prstGeom prst="rect">
              <a:avLst/>
            </a:prstGeom>
            <a:noFill/>
          </p:spPr>
          <p:txBody>
            <a:bodyPr lIns="457200" tIns="274320" bIns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 spc="-15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Minimum Standardized </a:t>
              </a:r>
              <a:r>
                <a:rPr kumimoji="0" lang="en-US" sz="16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Content to Enable a Navy </a:t>
              </a:r>
              <a:r>
                <a:rPr kumimoji="0" lang="en-US" sz="1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Digital </a:t>
              </a:r>
              <a:r>
                <a:rPr kumimoji="0" lang="en-US" sz="16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Enterprise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The Model Based Product - Published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/>
              </a:r>
              <a:br>
                <a:rPr kumimoji="0" lang="en-US" sz="2000" b="1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</a:br>
              <a:endParaRPr kumimoji="0" lang="en-US" sz="20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712836" y="164546"/>
              <a:ext cx="6484465" cy="720144"/>
            </a:xfrm>
            <a:prstGeom prst="round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4163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08" y="2185878"/>
            <a:ext cx="2268588" cy="20054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13" name="Group 12"/>
          <p:cNvGrpSpPr/>
          <p:nvPr/>
        </p:nvGrpSpPr>
        <p:grpSpPr>
          <a:xfrm>
            <a:off x="2990440" y="1061906"/>
            <a:ext cx="8850321" cy="4283192"/>
            <a:chOff x="2439769" y="1332721"/>
            <a:chExt cx="9406547" cy="4671083"/>
          </a:xfrm>
        </p:grpSpPr>
        <p:grpSp>
          <p:nvGrpSpPr>
            <p:cNvPr id="6" name="Group 5"/>
            <p:cNvGrpSpPr/>
            <p:nvPr/>
          </p:nvGrpSpPr>
          <p:grpSpPr>
            <a:xfrm>
              <a:off x="2439769" y="1332721"/>
              <a:ext cx="9406547" cy="4671083"/>
              <a:chOff x="2624104" y="1316483"/>
              <a:chExt cx="8852953" cy="4348767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624104" y="1316483"/>
                <a:ext cx="8852953" cy="4348767"/>
                <a:chOff x="2496514" y="1103577"/>
                <a:chExt cx="8852953" cy="4348767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496514" y="1103577"/>
                  <a:ext cx="7546712" cy="4348767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22715" y="1575324"/>
                  <a:ext cx="2026752" cy="2705567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40" name="TextBox 39"/>
                <p:cNvSpPr txBox="1"/>
                <p:nvPr/>
              </p:nvSpPr>
              <p:spPr>
                <a:xfrm>
                  <a:off x="2695430" y="1270384"/>
                  <a:ext cx="5975334" cy="2812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sng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4B8D">
                          <a:lumMod val="75000"/>
                        </a:srgb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Information Publishing Combines Data and Geometric Views to meet Persona needs.</a:t>
                  </a:r>
                  <a:endParaRPr kumimoji="0" lang="en-US" sz="1200" b="0" i="1" u="sng" strike="noStrike" kern="1200" cap="none" spc="0" normalizeH="0" baseline="0" noProof="0" dirty="0">
                    <a:ln>
                      <a:noFill/>
                    </a:ln>
                    <a:solidFill>
                      <a:srgbClr val="004B8D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TextBox 1"/>
                <p:cNvSpPr txBox="1"/>
                <p:nvPr/>
              </p:nvSpPr>
              <p:spPr>
                <a:xfrm>
                  <a:off x="6637327" y="4696119"/>
                  <a:ext cx="1435435" cy="4062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6DCA">
                          <a:lumMod val="75000"/>
                        </a:srgb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Weldment Assembly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6DCA">
                          <a:lumMod val="75000"/>
                        </a:srgb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Door Frame Example</a:t>
                  </a:r>
                  <a:endPara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6DCA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TextBox 2"/>
                <p:cNvSpPr txBox="1"/>
                <p:nvPr/>
              </p:nvSpPr>
              <p:spPr>
                <a:xfrm>
                  <a:off x="4828264" y="4899237"/>
                  <a:ext cx="43313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FEA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4308570" y="4737904"/>
                  <a:ext cx="45397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Ref.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Data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3050182" y="4760738"/>
                  <a:ext cx="5741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Set 2D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Views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2546524" y="4760738"/>
                  <a:ext cx="53251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3D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Model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3738191" y="4738088"/>
                  <a:ext cx="51809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3D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Notes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70381" y="3360099"/>
                <a:ext cx="963981" cy="179486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2697158" y="5027221"/>
              <a:ext cx="15653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Preset Views / Links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64542" y="4202256"/>
            <a:ext cx="1907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Minimum Data Content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Defined and Structured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663450" y="4191310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Based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Capabilities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" y="254947"/>
            <a:ext cx="679705" cy="90027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96254" y="5488541"/>
            <a:ext cx="9339123" cy="1138627"/>
            <a:chOff x="608317" y="5497800"/>
            <a:chExt cx="10147390" cy="1138627"/>
          </a:xfrm>
        </p:grpSpPr>
        <p:sp>
          <p:nvSpPr>
            <p:cNvPr id="37" name="TextBox 36"/>
            <p:cNvSpPr txBox="1"/>
            <p:nvPr/>
          </p:nvSpPr>
          <p:spPr>
            <a:xfrm>
              <a:off x="608317" y="5518050"/>
              <a:ext cx="10147390" cy="1118377"/>
            </a:xfrm>
            <a:prstGeom prst="rect">
              <a:avLst/>
            </a:prstGeom>
            <a:solidFill>
              <a:schemeClr val="accent2">
                <a:lumMod val="50000"/>
                <a:alpha val="67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defRPr>
              </a:lvl1pPr>
            </a:lstStyle>
            <a:p>
              <a:pPr marL="4572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47478" y="5497800"/>
              <a:ext cx="9664181" cy="111489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Segoe UI" panose="020B0502040204020203" pitchFamily="34" charset="0"/>
                  <a:cs typeface="Segoe UI" panose="020B0502040204020203" pitchFamily="34" charset="0"/>
                </a:rPr>
                <a:t>Project Benefits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Segoe UI" panose="020B0502040204020203" pitchFamily="34" charset="0"/>
                  <a:cs typeface="Segoe UI" panose="020B0502040204020203" pitchFamily="34" charset="0"/>
                </a:rPr>
                <a:t>Remove cost associated with non-standard digital data by eliminating: </a:t>
              </a:r>
            </a:p>
            <a:p>
              <a:pPr marL="365760" marR="0" lvl="0" indent="-18288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Char char="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Segoe UI" panose="020B0502040204020203" pitchFamily="34" charset="0"/>
                  <a:cs typeface="Segoe UI" panose="020B0502040204020203" pitchFamily="34" charset="0"/>
                </a:rPr>
                <a:t>Additional work for data validation due to lack of authoritative traceability</a:t>
              </a:r>
            </a:p>
            <a:p>
              <a:pPr marL="365760" marR="0" lvl="0" indent="-18288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Char char="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Segoe UI" panose="020B0502040204020203" pitchFamily="34" charset="0"/>
                  <a:cs typeface="Segoe UI" panose="020B0502040204020203" pitchFamily="34" charset="0"/>
                </a:rPr>
                <a:t>Additional work associated with configuration management of data mapping software to align Shipyard and Navy data fields</a:t>
              </a:r>
            </a:p>
            <a:p>
              <a:pPr marL="365760" marR="0" lvl="0" indent="-18288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Char char="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Segoe UI" panose="020B0502040204020203" pitchFamily="34" charset="0"/>
                  <a:cs typeface="Segoe UI" panose="020B0502040204020203" pitchFamily="34" charset="0"/>
                </a:rPr>
                <a:t>Ensuring the pedigree of shared technical data to the authoritative source</a:t>
              </a: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V="1">
            <a:off x="6911163" y="4191310"/>
            <a:ext cx="1127051" cy="512298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911163" y="4008474"/>
            <a:ext cx="0" cy="695134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2526055" y="2955777"/>
            <a:ext cx="664513" cy="502126"/>
          </a:xfrm>
          <a:prstGeom prst="rightArrow">
            <a:avLst/>
          </a:prstGeom>
          <a:solidFill>
            <a:srgbClr val="5B9BD5">
              <a:alpha val="67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111602" y="4644028"/>
            <a:ext cx="295831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63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Data spans entire lifecycle</a:t>
            </a:r>
          </a:p>
          <a:p>
            <a:pPr marL="92583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Includes both processes &amp; products</a:t>
            </a:r>
          </a:p>
          <a:p>
            <a:pPr marL="46863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Process includes</a:t>
            </a:r>
          </a:p>
          <a:p>
            <a:pPr marL="92583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Configuration Management</a:t>
            </a:r>
          </a:p>
          <a:p>
            <a:pPr marL="92583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Manufacturing Operations</a:t>
            </a:r>
          </a:p>
          <a:p>
            <a:pPr marL="92583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Maintenance </a:t>
            </a:r>
          </a:p>
          <a:p>
            <a:pPr marL="92583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Installation</a:t>
            </a:r>
          </a:p>
          <a:p>
            <a:pPr marL="92583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282363" y="93819"/>
            <a:ext cx="3128701" cy="945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Phase 2 Recap: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2609" y="1197752"/>
            <a:ext cx="5800476" cy="34797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163" algn="ctr"/>
            <a:endParaRPr lang="en-US" b="1" dirty="0" smtClean="0"/>
          </a:p>
        </p:txBody>
      </p:sp>
      <p:sp>
        <p:nvSpPr>
          <p:cNvPr id="36" name="Rectangle 35"/>
          <p:cNvSpPr/>
          <p:nvPr/>
        </p:nvSpPr>
        <p:spPr>
          <a:xfrm>
            <a:off x="3022338" y="4449610"/>
            <a:ext cx="2966960" cy="55077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163" algn="ctr"/>
            <a:endParaRPr lang="en-US" b="1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8258104" y="1684228"/>
            <a:ext cx="1489510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Bi-Directional BOM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08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035" y="2103715"/>
            <a:ext cx="106892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SzPts val="1000"/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24272A"/>
                </a:solidFill>
                <a:latin typeface="Arial" panose="020B0604020202020204"/>
                <a:ea typeface="MS Mincho"/>
                <a:cs typeface="Calibri" panose="020F0502020204030204" pitchFamily="34" charset="0"/>
              </a:rPr>
              <a:t>Develop </a:t>
            </a:r>
            <a:r>
              <a:rPr lang="en-US" sz="1600" dirty="0">
                <a:solidFill>
                  <a:srgbClr val="24272A"/>
                </a:solidFill>
                <a:latin typeface="Arial" panose="020B0604020202020204"/>
                <a:ea typeface="MS Mincho"/>
                <a:cs typeface="Calibri" panose="020F0502020204030204" pitchFamily="34" charset="0"/>
              </a:rPr>
              <a:t>additional discipline specific 3D standards models and publish examples for training</a:t>
            </a:r>
            <a:endParaRPr lang="en-US" sz="1600" dirty="0">
              <a:solidFill>
                <a:srgbClr val="24272A"/>
              </a:solidFill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SzPts val="1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24272A"/>
                </a:solidFill>
                <a:latin typeface="Arial" panose="020B0604020202020204"/>
                <a:ea typeface="MS Mincho"/>
                <a:cs typeface="Calibri" panose="020F0502020204030204" pitchFamily="34" charset="0"/>
              </a:rPr>
              <a:t>Provide test and findings report on HTML 3D Viewable publishing capabilities (COTS)</a:t>
            </a:r>
            <a:endParaRPr lang="en-US" sz="1600" dirty="0">
              <a:solidFill>
                <a:srgbClr val="24272A"/>
              </a:solidFill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SzPts val="1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24272A"/>
                </a:solidFill>
                <a:latin typeface="Arial" panose="020B0604020202020204"/>
                <a:ea typeface="MS Mincho"/>
                <a:cs typeface="Calibri" panose="020F0502020204030204" pitchFamily="34" charset="0"/>
              </a:rPr>
              <a:t>Provide a report on the integration requirements of attributes and 3D Viewables into end-user Systems</a:t>
            </a:r>
            <a:endParaRPr lang="en-US" sz="1600" dirty="0">
              <a:solidFill>
                <a:srgbClr val="24272A"/>
              </a:solidFill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SzPts val="1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24272A"/>
                </a:solidFill>
                <a:latin typeface="Arial" panose="020B0604020202020204"/>
                <a:ea typeface="MS Mincho"/>
                <a:cs typeface="Calibri" panose="020F0502020204030204" pitchFamily="34" charset="0"/>
              </a:rPr>
              <a:t>Test &amp; analyze 3D viewable data sets with working sailors (end-users</a:t>
            </a:r>
            <a:r>
              <a:rPr lang="en-US" sz="1600" dirty="0" smtClean="0">
                <a:solidFill>
                  <a:srgbClr val="24272A"/>
                </a:solidFill>
                <a:latin typeface="Arial" panose="020B0604020202020204"/>
                <a:ea typeface="MS Mincho"/>
                <a:cs typeface="Calibri" panose="020F0502020204030204" pitchFamily="34" charset="0"/>
              </a:rPr>
              <a:t>)</a:t>
            </a:r>
          </a:p>
          <a:p>
            <a:pPr marL="800100" lvl="1" indent="-342900" algn="just">
              <a:lnSpc>
                <a:spcPct val="150000"/>
              </a:lnSpc>
              <a:buSzPts val="1000"/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/>
                <a:ea typeface="MS Mincho"/>
                <a:cs typeface="Calibri" panose="020F0502020204030204" pitchFamily="34" charset="0"/>
              </a:rPr>
              <a:t>Draft </a:t>
            </a:r>
            <a:r>
              <a:rPr lang="en-US" sz="1600" dirty="0">
                <a:latin typeface="Arial" panose="020B0604020202020204"/>
                <a:ea typeface="MS Mincho"/>
                <a:cs typeface="Calibri" panose="020F0502020204030204" pitchFamily="34" charset="0"/>
              </a:rPr>
              <a:t>and propose new </a:t>
            </a:r>
            <a:r>
              <a:rPr lang="en-US" sz="1600" dirty="0" smtClean="0">
                <a:latin typeface="Arial" panose="020B0604020202020204"/>
                <a:ea typeface="MS Mincho"/>
                <a:cs typeface="Calibri" panose="020F0502020204030204" pitchFamily="34" charset="0"/>
              </a:rPr>
              <a:t>Shipbuilding standards </a:t>
            </a:r>
            <a:r>
              <a:rPr lang="en-US" sz="1600" dirty="0">
                <a:latin typeface="Arial" panose="020B0604020202020204"/>
                <a:ea typeface="MS Mincho"/>
                <a:cs typeface="Calibri" panose="020F0502020204030204" pitchFamily="34" charset="0"/>
              </a:rPr>
              <a:t>for selected standards organizations </a:t>
            </a:r>
            <a:endParaRPr lang="en-US" sz="1600" dirty="0" smtClean="0">
              <a:latin typeface="Arial" panose="020B0604020202020204"/>
              <a:ea typeface="MS Mincho"/>
              <a:cs typeface="Calibri" panose="020F0502020204030204" pitchFamily="34" charset="0"/>
            </a:endParaRPr>
          </a:p>
          <a:p>
            <a:pPr lvl="2" algn="just">
              <a:lnSpc>
                <a:spcPct val="150000"/>
              </a:lnSpc>
              <a:buSzPts val="1000"/>
            </a:pPr>
            <a:r>
              <a:rPr lang="en-US" sz="1400" dirty="0" smtClean="0">
                <a:latin typeface="Arial" panose="020B0604020202020204"/>
                <a:ea typeface="MS Mincho"/>
                <a:cs typeface="Calibri" panose="020F0502020204030204" pitchFamily="34" charset="0"/>
              </a:rPr>
              <a:t>(</a:t>
            </a:r>
            <a:r>
              <a:rPr lang="en-US" sz="1400" dirty="0">
                <a:latin typeface="Arial" panose="020B0604020202020204"/>
                <a:ea typeface="MS Mincho"/>
                <a:cs typeface="Calibri" panose="020F0502020204030204" pitchFamily="34" charset="0"/>
              </a:rPr>
              <a:t>e.g. Liaise with ASME, AIA, ISO, NAVSEA SCLSIS, etc.)</a:t>
            </a:r>
            <a:endParaRPr lang="en-US" sz="1400" dirty="0"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/>
                <a:ea typeface="MS Mincho"/>
                <a:cs typeface="Calibri" panose="020F0502020204030204" pitchFamily="34" charset="0"/>
              </a:rPr>
              <a:t>Develop standard end-to-end technical disclosure workflow process </a:t>
            </a:r>
            <a:r>
              <a:rPr lang="en-US" sz="1600" dirty="0" smtClean="0">
                <a:latin typeface="Arial" panose="020B0604020202020204"/>
                <a:ea typeface="MS Mincho"/>
                <a:cs typeface="Calibri" panose="020F0502020204030204" pitchFamily="34" charset="0"/>
              </a:rPr>
              <a:t>for publishing</a:t>
            </a:r>
            <a:endParaRPr lang="en-US" sz="1600" dirty="0"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9971" y="760182"/>
            <a:ext cx="11495062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24272A"/>
                </a:solidFill>
                <a:latin typeface="Century Gothic" panose="020B0502020202020204" pitchFamily="34" charset="0"/>
              </a:rPr>
              <a:t>Phase </a:t>
            </a:r>
            <a:r>
              <a:rPr lang="en-US" sz="2400" b="1" dirty="0" smtClean="0">
                <a:solidFill>
                  <a:srgbClr val="24272A"/>
                </a:solidFill>
                <a:latin typeface="Century Gothic" panose="020B0502020202020204" pitchFamily="34" charset="0"/>
              </a:rPr>
              <a:t>2B SOW Kick-Off :</a:t>
            </a:r>
          </a:p>
          <a:p>
            <a:pPr>
              <a:lnSpc>
                <a:spcPct val="115000"/>
              </a:lnSpc>
            </a:pPr>
            <a:r>
              <a:rPr lang="en-US" sz="2000" b="1" dirty="0" smtClean="0">
                <a:solidFill>
                  <a:srgbClr val="24272A"/>
                </a:solidFill>
                <a:latin typeface="Century Gothic" panose="020B0502020202020204" pitchFamily="34" charset="0"/>
              </a:rPr>
              <a:t>Develop </a:t>
            </a:r>
            <a:r>
              <a:rPr lang="en-US" sz="2000" b="1" dirty="0">
                <a:solidFill>
                  <a:srgbClr val="24272A"/>
                </a:solidFill>
                <a:latin typeface="Century Gothic" panose="020B0502020202020204" pitchFamily="34" charset="0"/>
              </a:rPr>
              <a:t>Discipline Specific Standard Models &amp; </a:t>
            </a:r>
            <a:r>
              <a:rPr lang="en-US" sz="2000" b="1" dirty="0" smtClean="0">
                <a:solidFill>
                  <a:srgbClr val="24272A"/>
                </a:solidFill>
                <a:latin typeface="Century Gothic" panose="020B0502020202020204" pitchFamily="34" charset="0"/>
              </a:rPr>
              <a:t>Address </a:t>
            </a:r>
            <a:r>
              <a:rPr lang="en-US" sz="2000" b="1" dirty="0">
                <a:solidFill>
                  <a:srgbClr val="24272A"/>
                </a:solidFill>
                <a:latin typeface="Century Gothic" panose="020B0502020202020204" pitchFamily="34" charset="0"/>
              </a:rPr>
              <a:t>Standards Organizations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9" y="6316253"/>
            <a:ext cx="1167039" cy="3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85" y="1233337"/>
            <a:ext cx="9958029" cy="4784526"/>
          </a:xfrm>
          <a:prstGeom prst="rect">
            <a:avLst/>
          </a:prstGeom>
          <a:ln>
            <a:solidFill>
              <a:srgbClr val="E5B53B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0076" y="487659"/>
            <a:ext cx="11761924" cy="73152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>
                <a:solidFill>
                  <a:srgbClr val="014B8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rgbClr val="24272A"/>
                </a:solidFill>
                <a:latin typeface="Century Gothic" panose="020B0502020202020204" pitchFamily="34" charset="0"/>
              </a:rPr>
              <a:t>Phase </a:t>
            </a:r>
            <a:r>
              <a:rPr lang="en-US" sz="2400" b="1" dirty="0" smtClean="0">
                <a:solidFill>
                  <a:srgbClr val="24272A"/>
                </a:solidFill>
                <a:latin typeface="Century Gothic" panose="020B0502020202020204" pitchFamily="34" charset="0"/>
              </a:rPr>
              <a:t>2B: Metadata Updated</a:t>
            </a:r>
          </a:p>
          <a:p>
            <a:pPr>
              <a:defRPr/>
            </a:pPr>
            <a:r>
              <a:rPr lang="en-US" sz="2000" dirty="0" smtClean="0">
                <a:solidFill>
                  <a:srgbClr val="24272A"/>
                </a:solidFill>
                <a:latin typeface="Century Gothic" panose="020B0502020202020204" pitchFamily="34" charset="0"/>
              </a:rPr>
              <a:t>Attribute </a:t>
            </a:r>
            <a:r>
              <a:rPr lang="en-US" sz="2000" dirty="0">
                <a:solidFill>
                  <a:srgbClr val="24272A"/>
                </a:solidFill>
                <a:latin typeface="Century Gothic" panose="020B0502020202020204" pitchFamily="34" charset="0"/>
              </a:rPr>
              <a:t>Spreadsheet </a:t>
            </a:r>
            <a:r>
              <a:rPr lang="en-US" sz="2000" dirty="0" smtClean="0">
                <a:solidFill>
                  <a:srgbClr val="24272A"/>
                </a:solidFill>
                <a:latin typeface="Century Gothic" panose="020B0502020202020204" pitchFamily="34" charset="0"/>
              </a:rPr>
              <a:t>is being updated </a:t>
            </a:r>
            <a:r>
              <a:rPr lang="en-US" sz="2000" dirty="0">
                <a:solidFill>
                  <a:srgbClr val="24272A"/>
                </a:solidFill>
                <a:latin typeface="Century Gothic" panose="020B0502020202020204" pitchFamily="34" charset="0"/>
              </a:rPr>
              <a:t>with discipline specific info &amp; validated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9" y="6316253"/>
            <a:ext cx="1167039" cy="3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914" y="389465"/>
            <a:ext cx="10479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b="1" dirty="0">
                <a:solidFill>
                  <a:srgbClr val="24272A"/>
                </a:solidFill>
                <a:latin typeface="Century Gothic" panose="020B0502020202020204" pitchFamily="34" charset="0"/>
              </a:rPr>
              <a:t>Phase </a:t>
            </a:r>
            <a:r>
              <a:rPr lang="en-US" sz="2400" b="1" dirty="0" smtClean="0">
                <a:solidFill>
                  <a:srgbClr val="24272A"/>
                </a:solidFill>
                <a:latin typeface="Century Gothic" panose="020B0502020202020204" pitchFamily="34" charset="0"/>
              </a:rPr>
              <a:t>2B: Conducted Discipline Specific Data Capture &amp; Publishing</a:t>
            </a:r>
            <a:endParaRPr lang="en-US" sz="2400" b="1" dirty="0">
              <a:solidFill>
                <a:srgbClr val="24272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504" y="4615679"/>
            <a:ext cx="3200498" cy="1817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925" y="883029"/>
            <a:ext cx="4189863" cy="1694737"/>
          </a:xfrm>
          <a:prstGeom prst="rect">
            <a:avLst/>
          </a:prstGeom>
          <a:ln>
            <a:solidFill>
              <a:srgbClr val="24272A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982" y="2769937"/>
            <a:ext cx="3824429" cy="1684035"/>
          </a:xfrm>
          <a:prstGeom prst="rect">
            <a:avLst/>
          </a:prstGeom>
          <a:ln>
            <a:solidFill>
              <a:srgbClr val="24272A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385" y="4579228"/>
            <a:ext cx="1754615" cy="1813102"/>
          </a:xfrm>
          <a:prstGeom prst="rect">
            <a:avLst/>
          </a:prstGeom>
          <a:ln>
            <a:solidFill>
              <a:srgbClr val="24272A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504" y="2737122"/>
            <a:ext cx="4814800" cy="1716850"/>
          </a:xfrm>
          <a:prstGeom prst="rect">
            <a:avLst/>
          </a:prstGeom>
          <a:ln>
            <a:solidFill>
              <a:srgbClr val="24272A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3743" y="883029"/>
            <a:ext cx="2956909" cy="1694737"/>
          </a:xfrm>
          <a:prstGeom prst="rect">
            <a:avLst/>
          </a:prstGeom>
          <a:ln>
            <a:solidFill>
              <a:srgbClr val="24272A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61154" y="1166059"/>
            <a:ext cx="1658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HVAC Ductwork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Models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5170" y="3101895"/>
            <a:ext cx="106906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Piping Models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9704" y="4980354"/>
            <a:ext cx="132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/>
              </a:rPr>
              <a:t>Equipment </a:t>
            </a:r>
          </a:p>
          <a:p>
            <a:pPr algn="ctr"/>
            <a:r>
              <a:rPr lang="en-US" dirty="0" smtClean="0">
                <a:latin typeface="Arial" panose="020B0604020202020204"/>
              </a:rPr>
              <a:t>Models</a:t>
            </a:r>
            <a:endParaRPr lang="en-US" dirty="0">
              <a:latin typeface="Arial" panose="020B060402020202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20589" y="3091276"/>
            <a:ext cx="1743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Electrical Models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3411" y="5024176"/>
            <a:ext cx="1256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/>
              </a:rPr>
              <a:t>Structural Models</a:t>
            </a:r>
            <a:endParaRPr lang="en-US" dirty="0">
              <a:latin typeface="Arial" panose="020B06040202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429" y="6316253"/>
            <a:ext cx="1167039" cy="3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5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7131" y="2183637"/>
            <a:ext cx="5864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b="1" dirty="0">
                <a:solidFill>
                  <a:srgbClr val="24272A"/>
                </a:solidFill>
                <a:latin typeface="Century Gothic" panose="020B0502020202020204" pitchFamily="34" charset="0"/>
              </a:rPr>
              <a:t>Phase </a:t>
            </a:r>
            <a:r>
              <a:rPr lang="en-US" sz="2400" b="1" dirty="0" smtClean="0">
                <a:solidFill>
                  <a:srgbClr val="24272A"/>
                </a:solidFill>
                <a:latin typeface="Century Gothic" panose="020B0502020202020204" pitchFamily="34" charset="0"/>
              </a:rPr>
              <a:t>2B: End-User (Navy) Evaluations</a:t>
            </a:r>
            <a:endParaRPr lang="en-US" sz="2400" b="1" dirty="0">
              <a:solidFill>
                <a:srgbClr val="24272A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131" y="2614184"/>
            <a:ext cx="10383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Arial" panose="020B0604020202020204"/>
              </a:rPr>
              <a:t>STATUS: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Arial" panose="020B0604020202020204"/>
              </a:rPr>
              <a:t>Evaluation are complete and Results are being Consolidated &amp; incorporated into the baseline documents</a:t>
            </a:r>
            <a:endParaRPr lang="en-US" sz="1600" dirty="0">
              <a:solidFill>
                <a:srgbClr val="C00000"/>
              </a:solidFill>
              <a:latin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0872" y="3373235"/>
            <a:ext cx="7132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b="1" dirty="0">
                <a:solidFill>
                  <a:srgbClr val="24272A"/>
                </a:solidFill>
                <a:latin typeface="Century Gothic" panose="020B0502020202020204" pitchFamily="34" charset="0"/>
              </a:rPr>
              <a:t>Phase </a:t>
            </a:r>
            <a:r>
              <a:rPr lang="en-US" sz="2400" b="1" dirty="0" smtClean="0">
                <a:solidFill>
                  <a:srgbClr val="24272A"/>
                </a:solidFill>
                <a:latin typeface="Century Gothic" panose="020B0502020202020204" pitchFamily="34" charset="0"/>
              </a:rPr>
              <a:t>2B: Standards Organization Socialization</a:t>
            </a:r>
            <a:endParaRPr lang="en-US" sz="2400" b="1" dirty="0">
              <a:solidFill>
                <a:srgbClr val="24272A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872" y="3833284"/>
            <a:ext cx="8201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Arial" panose="020B0604020202020204"/>
              </a:rPr>
              <a:t>STATUS: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Arial" panose="020B0604020202020204"/>
              </a:rPr>
              <a:t>Draft of Shipbuilding Standards is underway for presentation to Standards Organizations</a:t>
            </a:r>
            <a:endParaRPr lang="en-US" sz="1600" dirty="0">
              <a:solidFill>
                <a:srgbClr val="C00000"/>
              </a:solidFill>
              <a:latin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7131" y="4602452"/>
            <a:ext cx="3108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b="1" dirty="0">
                <a:solidFill>
                  <a:srgbClr val="24272A"/>
                </a:solidFill>
                <a:latin typeface="Century Gothic" panose="020B0502020202020204" pitchFamily="34" charset="0"/>
              </a:rPr>
              <a:t>Phase </a:t>
            </a:r>
            <a:r>
              <a:rPr lang="en-US" sz="2400" b="1" dirty="0" smtClean="0">
                <a:solidFill>
                  <a:srgbClr val="24272A"/>
                </a:solidFill>
                <a:latin typeface="Century Gothic" panose="020B0502020202020204" pitchFamily="34" charset="0"/>
              </a:rPr>
              <a:t>2B: </a:t>
            </a:r>
            <a:r>
              <a:rPr lang="en-US" sz="16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ECD 9-18-2022</a:t>
            </a:r>
            <a:endParaRPr lang="en-US" sz="16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3645" y="394906"/>
            <a:ext cx="10092921" cy="693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Minimum Standardized Content to Enable a Navy Digital Enterprise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9" y="6316253"/>
            <a:ext cx="1167039" cy="3810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645" y="1194559"/>
            <a:ext cx="7547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4272A"/>
                </a:solidFill>
                <a:latin typeface="Century Gothic" panose="020B0502020202020204" pitchFamily="34" charset="0"/>
              </a:rPr>
              <a:t>We are in the process of wrapping up the project.</a:t>
            </a:r>
          </a:p>
        </p:txBody>
      </p:sp>
    </p:spTree>
    <p:extLst>
      <p:ext uri="{BB962C8B-B14F-4D97-AF65-F5344CB8AC3E}">
        <p14:creationId xmlns:p14="http://schemas.microsoft.com/office/powerpoint/2010/main" val="17118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181" y="199783"/>
            <a:ext cx="1922166" cy="6275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1005" y="521053"/>
            <a:ext cx="45015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24272A"/>
                </a:solidFill>
                <a:latin typeface="Century Gothic" panose="020B0502020202020204" pitchFamily="34" charset="0"/>
              </a:rPr>
              <a:t>Thank you for your attention, </a:t>
            </a:r>
          </a:p>
          <a:p>
            <a:pPr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24272A"/>
                </a:solidFill>
                <a:latin typeface="Century Gothic" panose="020B0502020202020204" pitchFamily="34" charset="0"/>
              </a:rPr>
              <a:t>discussion…</a:t>
            </a:r>
            <a:endParaRPr lang="en-US" sz="2400" b="1" dirty="0">
              <a:solidFill>
                <a:srgbClr val="24272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866" y="1515335"/>
            <a:ext cx="7685315" cy="4280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77385" y="5828629"/>
            <a:ext cx="28283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4272A"/>
                </a:solidFill>
                <a:cs typeface="Calibri" panose="020F0502020204030204" pitchFamily="34" charset="0"/>
              </a:rPr>
              <a:t>NNS POC’s: </a:t>
            </a:r>
          </a:p>
          <a:p>
            <a:r>
              <a:rPr lang="en-US" sz="1200" dirty="0" smtClean="0">
                <a:solidFill>
                  <a:srgbClr val="24272A"/>
                </a:solidFill>
                <a:cs typeface="Calibri" panose="020F0502020204030204" pitchFamily="34" charset="0"/>
              </a:rPr>
              <a:t>Chris Belter </a:t>
            </a:r>
            <a:r>
              <a:rPr lang="en-US" sz="1200" dirty="0" smtClean="0">
                <a:solidFill>
                  <a:srgbClr val="24272A"/>
                </a:solidFill>
                <a:cs typeface="Calibri" panose="020F0502020204030204" pitchFamily="34" charset="0"/>
                <a:hlinkClick r:id="rId4"/>
              </a:rPr>
              <a:t>chris.belter@hii-nns.com</a:t>
            </a:r>
            <a:endParaRPr lang="en-US" sz="1200" dirty="0" smtClean="0">
              <a:solidFill>
                <a:srgbClr val="24272A"/>
              </a:solidFill>
              <a:cs typeface="Calibri" panose="020F0502020204030204" pitchFamily="34" charset="0"/>
            </a:endParaRPr>
          </a:p>
          <a:p>
            <a:r>
              <a:rPr lang="en-US" sz="1200" dirty="0" smtClean="0">
                <a:solidFill>
                  <a:srgbClr val="24272A"/>
                </a:solidFill>
                <a:cs typeface="Calibri" panose="020F0502020204030204" pitchFamily="34" charset="0"/>
              </a:rPr>
              <a:t>Mark Debbink </a:t>
            </a:r>
            <a:r>
              <a:rPr lang="en-US" sz="1200" dirty="0" smtClean="0">
                <a:solidFill>
                  <a:srgbClr val="24272A"/>
                </a:solidFill>
                <a:cs typeface="Calibri" panose="020F0502020204030204" pitchFamily="34" charset="0"/>
                <a:hlinkClick r:id="rId5"/>
              </a:rPr>
              <a:t>mark.debbink@hii-nns.com</a:t>
            </a:r>
            <a:endParaRPr lang="en-US" sz="1200" dirty="0" smtClean="0">
              <a:solidFill>
                <a:srgbClr val="24272A"/>
              </a:solidFill>
              <a:cs typeface="Calibri" panose="020F0502020204030204" pitchFamily="34" charset="0"/>
            </a:endParaRPr>
          </a:p>
          <a:p>
            <a:r>
              <a:rPr lang="en-US" sz="1200" dirty="0" smtClean="0">
                <a:solidFill>
                  <a:srgbClr val="24272A"/>
                </a:solidFill>
                <a:cs typeface="Calibri" panose="020F0502020204030204" pitchFamily="34" charset="0"/>
              </a:rPr>
              <a:t>Greg Heinrich </a:t>
            </a:r>
            <a:r>
              <a:rPr lang="en-US" sz="1200" dirty="0" smtClean="0">
                <a:solidFill>
                  <a:srgbClr val="24272A"/>
                </a:solidFill>
                <a:cs typeface="Calibri" panose="020F0502020204030204" pitchFamily="34" charset="0"/>
                <a:hlinkClick r:id="rId6"/>
              </a:rPr>
              <a:t>greg.heinrich@hii-nns.com</a:t>
            </a:r>
            <a:endParaRPr lang="en-US" sz="1200" dirty="0" smtClean="0">
              <a:solidFill>
                <a:srgbClr val="24272A"/>
              </a:solidFill>
              <a:cs typeface="Calibri" panose="020F0502020204030204" pitchFamily="34" charset="0"/>
            </a:endParaRPr>
          </a:p>
          <a:p>
            <a:endParaRPr lang="en-US" sz="1200" dirty="0">
              <a:solidFill>
                <a:srgbClr val="24272A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96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245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14" y="363798"/>
            <a:ext cx="11109600" cy="59741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72" y="6401531"/>
            <a:ext cx="1167039" cy="3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4763" y="1092814"/>
            <a:ext cx="9643729" cy="693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Agenda - Minimum Standardized Content to Enable a Navy Digital Enterprise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/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54352" y="180721"/>
            <a:ext cx="1355114" cy="989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8875" y="2122720"/>
            <a:ext cx="536469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14B8D"/>
              </a:buCl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003B4D">
                    <a:lumMod val="75000"/>
                  </a:srgbClr>
                </a:solidFill>
                <a:latin typeface="Arial" panose="020B0604020202020204"/>
              </a:rPr>
              <a:t>Project </a:t>
            </a:r>
            <a:r>
              <a:rPr lang="en-US" sz="1400" b="1" dirty="0">
                <a:solidFill>
                  <a:srgbClr val="003B4D">
                    <a:lumMod val="75000"/>
                  </a:srgbClr>
                </a:solidFill>
                <a:latin typeface="Arial" panose="020B0604020202020204"/>
              </a:rPr>
              <a:t>Overview &amp; Objectives </a:t>
            </a:r>
            <a:endParaRPr lang="en-US" sz="1400" b="1" dirty="0" smtClean="0">
              <a:solidFill>
                <a:srgbClr val="003B4D">
                  <a:lumMod val="75000"/>
                </a:srgbClr>
              </a:solidFill>
              <a:latin typeface="Arial" panose="020B0604020202020204"/>
            </a:endParaRPr>
          </a:p>
          <a:p>
            <a:pPr marL="285750" indent="-285750">
              <a:lnSpc>
                <a:spcPct val="150000"/>
              </a:lnSpc>
              <a:buClr>
                <a:srgbClr val="014B8D"/>
              </a:buCl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003B4D">
                    <a:lumMod val="75000"/>
                  </a:srgbClr>
                </a:solidFill>
                <a:latin typeface="Arial" panose="020B0604020202020204"/>
              </a:rPr>
              <a:t>Phases 1 &amp; 2 Recap </a:t>
            </a:r>
          </a:p>
          <a:p>
            <a:pPr marL="285750" indent="-285750">
              <a:lnSpc>
                <a:spcPct val="150000"/>
              </a:lnSpc>
              <a:buClr>
                <a:srgbClr val="014B8D"/>
              </a:buCl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003B4D">
                    <a:lumMod val="75000"/>
                  </a:srgbClr>
                </a:solidFill>
                <a:latin typeface="Arial" panose="020B0604020202020204"/>
              </a:rPr>
              <a:t>Phase 2B Activities: </a:t>
            </a:r>
          </a:p>
          <a:p>
            <a:pPr marL="742950" lvl="1" indent="-285750">
              <a:lnSpc>
                <a:spcPct val="150000"/>
              </a:lnSpc>
              <a:buClr>
                <a:srgbClr val="014B8D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3B4D">
                    <a:lumMod val="75000"/>
                  </a:srgbClr>
                </a:solidFill>
                <a:latin typeface="Arial" panose="020B0604020202020204"/>
              </a:rPr>
              <a:t>Discipline Specific 3D Models </a:t>
            </a:r>
            <a:endParaRPr lang="en-US" sz="1400" dirty="0">
              <a:solidFill>
                <a:srgbClr val="003B4D">
                  <a:lumMod val="75000"/>
                </a:srgbClr>
              </a:solidFill>
              <a:latin typeface="Arial" panose="020B0604020202020204"/>
            </a:endParaRPr>
          </a:p>
          <a:p>
            <a:pPr marL="742950" lvl="1" indent="-285750">
              <a:lnSpc>
                <a:spcPct val="150000"/>
              </a:lnSpc>
              <a:buClr>
                <a:srgbClr val="014B8D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3B4D">
                    <a:lumMod val="75000"/>
                  </a:srgbClr>
                </a:solidFill>
                <a:latin typeface="Arial" panose="020B0604020202020204"/>
              </a:rPr>
              <a:t>Presentation Tool </a:t>
            </a:r>
            <a:r>
              <a:rPr lang="en-US" sz="1400" dirty="0">
                <a:solidFill>
                  <a:srgbClr val="003B4D">
                    <a:lumMod val="75000"/>
                  </a:srgbClr>
                </a:solidFill>
                <a:latin typeface="Arial" panose="020B0604020202020204"/>
              </a:rPr>
              <a:t>Configuration </a:t>
            </a:r>
            <a:endParaRPr lang="en-US" sz="1400" dirty="0" smtClean="0">
              <a:solidFill>
                <a:srgbClr val="003B4D">
                  <a:lumMod val="75000"/>
                </a:srgbClr>
              </a:solidFill>
              <a:latin typeface="Arial" panose="020B0604020202020204"/>
            </a:endParaRPr>
          </a:p>
          <a:p>
            <a:pPr marL="742950" lvl="1" indent="-285750">
              <a:lnSpc>
                <a:spcPct val="150000"/>
              </a:lnSpc>
              <a:buClr>
                <a:srgbClr val="014B8D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3B4D">
                    <a:lumMod val="75000"/>
                  </a:srgbClr>
                </a:solidFill>
                <a:latin typeface="Arial" panose="020B0604020202020204"/>
              </a:rPr>
              <a:t>Publishing</a:t>
            </a:r>
            <a:endParaRPr lang="en-US" sz="1400" dirty="0">
              <a:solidFill>
                <a:srgbClr val="003B4D">
                  <a:lumMod val="75000"/>
                </a:srgbClr>
              </a:solidFill>
              <a:latin typeface="Arial" panose="020B0604020202020204"/>
            </a:endParaRPr>
          </a:p>
          <a:p>
            <a:pPr marL="1200150" lvl="2" indent="-285750">
              <a:lnSpc>
                <a:spcPct val="150000"/>
              </a:lnSpc>
              <a:buClr>
                <a:srgbClr val="014B8D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3B4D">
                    <a:lumMod val="75000"/>
                  </a:srgbClr>
                </a:solidFill>
                <a:latin typeface="Arial" panose="020B0604020202020204"/>
              </a:rPr>
              <a:t>What </a:t>
            </a:r>
            <a:r>
              <a:rPr lang="en-US" sz="1400" dirty="0">
                <a:solidFill>
                  <a:srgbClr val="003B4D">
                    <a:lumMod val="75000"/>
                  </a:srgbClr>
                </a:solidFill>
                <a:latin typeface="Arial" panose="020B0604020202020204"/>
              </a:rPr>
              <a:t>does the ideal product look </a:t>
            </a:r>
            <a:r>
              <a:rPr lang="en-US" sz="1400" dirty="0" smtClean="0">
                <a:solidFill>
                  <a:srgbClr val="003B4D">
                    <a:lumMod val="75000"/>
                  </a:srgbClr>
                </a:solidFill>
                <a:latin typeface="Arial" panose="020B0604020202020204"/>
              </a:rPr>
              <a:t>like?</a:t>
            </a:r>
            <a:endParaRPr lang="en-US" sz="1400" dirty="0">
              <a:solidFill>
                <a:srgbClr val="003B4D">
                  <a:lumMod val="75000"/>
                </a:srgbClr>
              </a:solidFill>
              <a:latin typeface="Arial" panose="020B0604020202020204"/>
            </a:endParaRPr>
          </a:p>
          <a:p>
            <a:pPr marL="742950" lvl="1" indent="-285750">
              <a:lnSpc>
                <a:spcPct val="150000"/>
              </a:lnSpc>
              <a:buClr>
                <a:srgbClr val="014B8D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3B4D">
                    <a:lumMod val="75000"/>
                  </a:srgbClr>
                </a:solidFill>
                <a:latin typeface="Arial" panose="020B0604020202020204"/>
              </a:rPr>
              <a:t>End-User Evaluation &amp; Feedback</a:t>
            </a:r>
            <a:endParaRPr lang="en-US" sz="1400" dirty="0">
              <a:solidFill>
                <a:srgbClr val="003B4D">
                  <a:lumMod val="75000"/>
                </a:srgbClr>
              </a:solidFill>
              <a:latin typeface="Arial" panose="020B0604020202020204"/>
            </a:endParaRPr>
          </a:p>
          <a:p>
            <a:pPr marL="742950" lvl="1" indent="-285750">
              <a:lnSpc>
                <a:spcPct val="150000"/>
              </a:lnSpc>
              <a:buClr>
                <a:srgbClr val="014B8D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3B4D">
                    <a:lumMod val="75000"/>
                  </a:srgbClr>
                </a:solidFill>
                <a:latin typeface="Arial" panose="020B0604020202020204"/>
              </a:rPr>
              <a:t>Standards Organization Engagement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798" y="2184749"/>
            <a:ext cx="5652782" cy="3184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29" y="6316253"/>
            <a:ext cx="1167039" cy="3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2396" y="708849"/>
            <a:ext cx="9875520" cy="4824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Project Overview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Content Placeholder 45">
            <a:extLst>
              <a:ext uri="{FF2B5EF4-FFF2-40B4-BE49-F238E27FC236}">
                <a16:creationId xmlns:a16="http://schemas.microsoft.com/office/drawing/2014/main" id="{C626A581-A2EB-0041-8F99-73915D380471}"/>
              </a:ext>
            </a:extLst>
          </p:cNvPr>
          <p:cNvSpPr txBox="1">
            <a:spLocks/>
          </p:cNvSpPr>
          <p:nvPr/>
        </p:nvSpPr>
        <p:spPr>
          <a:xfrm>
            <a:off x="881807" y="1440369"/>
            <a:ext cx="10760242" cy="2295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 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Navy is investing heavily in the Digital Future and is aware that the transition from legacy Shipbuilding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“Drawing Centric Processes” to “Digital Data Centric Processes”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considered High Risk.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 smtClean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OBJECTIVE: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objective of this project is to enable Navy advanced data collaboration through the configuration management of content &amp; format that conforms to defined standards and specifications.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81807" y="3987690"/>
            <a:ext cx="10225890" cy="1196007"/>
            <a:chOff x="170197" y="5273366"/>
            <a:chExt cx="10772598" cy="1361172"/>
          </a:xfrm>
        </p:grpSpPr>
        <p:sp>
          <p:nvSpPr>
            <p:cNvPr id="14" name="Chevron 13"/>
            <p:cNvSpPr/>
            <p:nvPr/>
          </p:nvSpPr>
          <p:spPr>
            <a:xfrm>
              <a:off x="170197" y="5522928"/>
              <a:ext cx="3799302" cy="839755"/>
            </a:xfrm>
            <a:prstGeom prst="chevron">
              <a:avLst/>
            </a:prstGeom>
            <a:solidFill>
              <a:srgbClr val="FFFFFF">
                <a:lumMod val="8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2841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4272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Phase 1</a:t>
              </a:r>
            </a:p>
            <a:p>
              <a:pPr marL="2841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4272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Research Format and Structure</a:t>
              </a:r>
            </a:p>
            <a:p>
              <a:pPr marL="2841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4272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Duration: Six Months</a:t>
              </a:r>
            </a:p>
          </p:txBody>
        </p:sp>
        <p:sp>
          <p:nvSpPr>
            <p:cNvPr id="15" name="Chevron 14"/>
            <p:cNvSpPr/>
            <p:nvPr/>
          </p:nvSpPr>
          <p:spPr>
            <a:xfrm>
              <a:off x="3584553" y="5522928"/>
              <a:ext cx="3613259" cy="839755"/>
            </a:xfrm>
            <a:prstGeom prst="chevron">
              <a:avLst/>
            </a:prstGeom>
            <a:solidFill>
              <a:srgbClr val="FFFFFF">
                <a:lumMod val="8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2841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4272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Phase 2</a:t>
              </a:r>
            </a:p>
            <a:p>
              <a:pPr marL="2841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4272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Develop Standards Models &amp; Use-Cases</a:t>
              </a:r>
            </a:p>
            <a:p>
              <a:pPr marL="2841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4272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Duration: Six Months</a:t>
              </a:r>
            </a:p>
          </p:txBody>
        </p:sp>
        <p:sp>
          <p:nvSpPr>
            <p:cNvPr id="16" name="Chevron 15"/>
            <p:cNvSpPr/>
            <p:nvPr/>
          </p:nvSpPr>
          <p:spPr>
            <a:xfrm>
              <a:off x="6640155" y="5273366"/>
              <a:ext cx="4302640" cy="1361172"/>
            </a:xfrm>
            <a:prstGeom prst="chevron">
              <a:avLst/>
            </a:prstGeom>
            <a:solidFill>
              <a:srgbClr val="003B4D"/>
            </a:solidFill>
            <a:ln w="635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2841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Phase 2B</a:t>
              </a:r>
            </a:p>
            <a:p>
              <a:pPr marL="2841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Develop discipline specific standard models &amp; address Standards Organizations</a:t>
              </a:r>
            </a:p>
            <a:p>
              <a:pPr marL="2841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Duration: Six Months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9" y="6316253"/>
            <a:ext cx="1167039" cy="3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CBDE8C-B034-544F-ADD9-8F23423ABD05}"/>
              </a:ext>
            </a:extLst>
          </p:cNvPr>
          <p:cNvSpPr txBox="1">
            <a:spLocks/>
          </p:cNvSpPr>
          <p:nvPr/>
        </p:nvSpPr>
        <p:spPr>
          <a:xfrm>
            <a:off x="587589" y="189961"/>
            <a:ext cx="11127437" cy="1343213"/>
          </a:xfrm>
          <a:prstGeom prst="rect">
            <a:avLst/>
          </a:prstGeom>
          <a:noFill/>
        </p:spPr>
        <p:txBody>
          <a:bodyPr lIns="457200" tIns="27432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b="0" dirty="0">
                <a:solidFill>
                  <a:srgbClr val="24272A"/>
                </a:solidFill>
                <a:latin typeface="Century Gothic" panose="020B0502020202020204" pitchFamily="34" charset="0"/>
              </a:rPr>
              <a:t>Minimum Standardized Content to Enable a Navy Digital Enterprise</a:t>
            </a:r>
          </a:p>
          <a:p>
            <a:pPr>
              <a:defRPr/>
            </a:pPr>
            <a:r>
              <a:rPr lang="en-US" sz="2000" dirty="0">
                <a:solidFill>
                  <a:srgbClr val="24272A"/>
                </a:solidFill>
                <a:latin typeface="Century Gothic" panose="020B0502020202020204" pitchFamily="34" charset="0"/>
              </a:rPr>
              <a:t/>
            </a:r>
            <a:br>
              <a:rPr lang="en-US" sz="2000" dirty="0">
                <a:solidFill>
                  <a:srgbClr val="24272A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24272A"/>
                </a:solidFill>
                <a:latin typeface="Century Gothic" panose="020B0502020202020204" pitchFamily="34" charset="0"/>
              </a:rPr>
              <a:t>Phases 1 &amp; 2 Project Recap</a:t>
            </a:r>
          </a:p>
        </p:txBody>
      </p:sp>
      <p:sp>
        <p:nvSpPr>
          <p:cNvPr id="6" name="Rectangle 5"/>
          <p:cNvSpPr/>
          <p:nvPr/>
        </p:nvSpPr>
        <p:spPr>
          <a:xfrm>
            <a:off x="993077" y="1785335"/>
            <a:ext cx="6507179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24272A"/>
                </a:solidFill>
                <a:latin typeface="Arial" panose="020B0604020202020204"/>
              </a:rPr>
              <a:t>This Project completed:</a:t>
            </a:r>
          </a:p>
          <a:p>
            <a:endParaRPr lang="en-US" sz="1600" b="1" dirty="0">
              <a:solidFill>
                <a:srgbClr val="24272A"/>
              </a:solidFill>
              <a:latin typeface="Arial" panose="020B0604020202020204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rgbClr val="24272A"/>
                </a:solidFill>
                <a:latin typeface="Arial" panose="020B0604020202020204"/>
              </a:rPr>
              <a:t>Phase </a:t>
            </a:r>
            <a:r>
              <a:rPr lang="en-US" sz="1600" b="1" dirty="0">
                <a:solidFill>
                  <a:srgbClr val="24272A"/>
                </a:solidFill>
                <a:latin typeface="Arial" panose="020B0604020202020204"/>
              </a:rPr>
              <a:t>1</a:t>
            </a:r>
            <a:r>
              <a:rPr lang="en-US" sz="1600" dirty="0">
                <a:solidFill>
                  <a:srgbClr val="24272A"/>
                </a:solidFill>
                <a:latin typeface="Arial" panose="020B0604020202020204"/>
              </a:rPr>
              <a:t>, </a:t>
            </a:r>
            <a:r>
              <a:rPr lang="en-US" sz="1600" b="1" dirty="0" smtClean="0">
                <a:solidFill>
                  <a:srgbClr val="24272A"/>
                </a:solidFill>
                <a:latin typeface="Arial" panose="020B0604020202020204"/>
              </a:rPr>
              <a:t>The </a:t>
            </a:r>
            <a:r>
              <a:rPr lang="en-US" sz="1600" b="1" dirty="0">
                <a:solidFill>
                  <a:srgbClr val="24272A"/>
                </a:solidFill>
                <a:latin typeface="Arial" panose="020B0604020202020204"/>
              </a:rPr>
              <a:t>team conducted research of Industry Standards, </a:t>
            </a:r>
            <a:r>
              <a:rPr lang="en-US" sz="1600" dirty="0">
                <a:solidFill>
                  <a:srgbClr val="24272A"/>
                </a:solidFill>
                <a:latin typeface="Arial" panose="020B0604020202020204"/>
              </a:rPr>
              <a:t>defined information necessary for Navy operations, and identified standards </a:t>
            </a:r>
            <a:r>
              <a:rPr lang="en-US" sz="1600" dirty="0" smtClean="0">
                <a:solidFill>
                  <a:srgbClr val="24272A"/>
                </a:solidFill>
                <a:latin typeface="Arial" panose="020B0604020202020204"/>
              </a:rPr>
              <a:t>for </a:t>
            </a:r>
            <a:r>
              <a:rPr lang="en-US" sz="1600" dirty="0">
                <a:solidFill>
                  <a:srgbClr val="24272A"/>
                </a:solidFill>
                <a:latin typeface="Arial" panose="020B0604020202020204"/>
              </a:rPr>
              <a:t>minimum data required for exchange</a:t>
            </a:r>
            <a:r>
              <a:rPr lang="en-US" sz="1600" dirty="0" smtClean="0">
                <a:solidFill>
                  <a:srgbClr val="24272A"/>
                </a:solidFill>
                <a:latin typeface="Arial" panose="020B0604020202020204"/>
              </a:rPr>
              <a:t>.</a:t>
            </a:r>
          </a:p>
          <a:p>
            <a:pPr>
              <a:spcAft>
                <a:spcPts val="600"/>
              </a:spcAft>
            </a:pPr>
            <a:endParaRPr lang="en-US" sz="1600" dirty="0" smtClean="0">
              <a:solidFill>
                <a:srgbClr val="24272A"/>
              </a:solidFill>
              <a:latin typeface="Arial" panose="020B0604020202020204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24272A"/>
                </a:solidFill>
                <a:latin typeface="Arial" panose="020B0604020202020204"/>
              </a:rPr>
              <a:t>Phase </a:t>
            </a:r>
            <a:r>
              <a:rPr lang="en-US" sz="1600" b="1" dirty="0" smtClean="0">
                <a:solidFill>
                  <a:srgbClr val="24272A"/>
                </a:solidFill>
                <a:latin typeface="Arial" panose="020B0604020202020204"/>
              </a:rPr>
              <a:t>2, Identified </a:t>
            </a:r>
            <a:r>
              <a:rPr lang="en-US" sz="1600" b="1" dirty="0">
                <a:solidFill>
                  <a:srgbClr val="24272A"/>
                </a:solidFill>
                <a:latin typeface="Arial" panose="020B0604020202020204"/>
              </a:rPr>
              <a:t>the data elements </a:t>
            </a:r>
            <a:r>
              <a:rPr lang="en-US" sz="1600" dirty="0">
                <a:solidFill>
                  <a:srgbClr val="24272A"/>
                </a:solidFill>
                <a:latin typeface="Arial" panose="020B0604020202020204"/>
              </a:rPr>
              <a:t>that should be considered a priority to be included in the minimum set of data, applicable data standards, impact on data retention policy, and recommendations for subsequent phases</a:t>
            </a:r>
            <a:r>
              <a:rPr lang="en-US" sz="1600" dirty="0" smtClean="0">
                <a:solidFill>
                  <a:srgbClr val="24272A"/>
                </a:solidFill>
                <a:latin typeface="Arial" panose="020B0604020202020204"/>
              </a:rPr>
              <a:t>.</a:t>
            </a:r>
          </a:p>
          <a:p>
            <a:pPr>
              <a:spcAft>
                <a:spcPts val="600"/>
              </a:spcAft>
            </a:pPr>
            <a:endParaRPr lang="en-US" sz="1600" dirty="0">
              <a:solidFill>
                <a:srgbClr val="24272A"/>
              </a:solidFill>
              <a:latin typeface="Arial" panose="020B0604020202020204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rgbClr val="24272A"/>
                </a:solidFill>
                <a:latin typeface="Arial" panose="020B0604020202020204"/>
              </a:rPr>
              <a:t>We successfully completed our </a:t>
            </a:r>
            <a:r>
              <a:rPr lang="en-US" sz="1600" b="1" dirty="0">
                <a:solidFill>
                  <a:srgbClr val="24272A"/>
                </a:solidFill>
                <a:latin typeface="Arial" panose="020B0604020202020204"/>
              </a:rPr>
              <a:t>objectives </a:t>
            </a:r>
            <a:r>
              <a:rPr lang="en-US" sz="1600" dirty="0">
                <a:solidFill>
                  <a:srgbClr val="24272A"/>
                </a:solidFill>
                <a:latin typeface="Arial" panose="020B0604020202020204"/>
              </a:rPr>
              <a:t>by applying a systematic  Model Based System Engineering (MBSE) approach to developing requirements for data exchange and the fulfilling them</a:t>
            </a:r>
            <a:r>
              <a:rPr lang="en-US" sz="1600" dirty="0" smtClean="0">
                <a:solidFill>
                  <a:srgbClr val="24272A"/>
                </a:solidFill>
                <a:latin typeface="Arial" panose="020B0604020202020204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24272A"/>
              </a:solidFill>
              <a:latin typeface="Arial" panose="020B0604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FD177-9BBD-400A-999E-845398991C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" b="2264"/>
          <a:stretch/>
        </p:blipFill>
        <p:spPr>
          <a:xfrm>
            <a:off x="7739743" y="2300265"/>
            <a:ext cx="4047202" cy="3086925"/>
          </a:xfrm>
          <a:prstGeom prst="rect">
            <a:avLst/>
          </a:prstGeom>
          <a:ln>
            <a:solidFill>
              <a:srgbClr val="003B4D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9" y="6316253"/>
            <a:ext cx="1167039" cy="3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4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1474" y="640504"/>
            <a:ext cx="987552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Phase 1 Recap: Technical Findings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264408"/>
              </p:ext>
            </p:extLst>
          </p:nvPr>
        </p:nvGraphicFramePr>
        <p:xfrm>
          <a:off x="515133" y="1329676"/>
          <a:ext cx="3703781" cy="4283778"/>
        </p:xfrm>
        <a:graphic>
          <a:graphicData uri="http://schemas.openxmlformats.org/drawingml/2006/table">
            <a:tbl>
              <a:tblPr firstRow="1" bandRow="1"/>
              <a:tblGrid>
                <a:gridCol w="1256144">
                  <a:extLst>
                    <a:ext uri="{9D8B030D-6E8A-4147-A177-3AD203B41FA5}">
                      <a16:colId xmlns:a16="http://schemas.microsoft.com/office/drawing/2014/main" val="2007870912"/>
                    </a:ext>
                  </a:extLst>
                </a:gridCol>
                <a:gridCol w="2447637">
                  <a:extLst>
                    <a:ext uri="{9D8B030D-6E8A-4147-A177-3AD203B41FA5}">
                      <a16:colId xmlns:a16="http://schemas.microsoft.com/office/drawing/2014/main" val="2617978164"/>
                    </a:ext>
                  </a:extLst>
                </a:gridCol>
              </a:tblGrid>
              <a:tr h="27432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Major NAVSEA Technical Data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24272A"/>
                      </a:solidFill>
                    </a:lnT>
                    <a:lnB w="25400" cmpd="sng">
                      <a:solidFill>
                        <a:srgbClr val="24272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AB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22981"/>
                  </a:ext>
                </a:extLst>
              </a:tr>
              <a:tr h="407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/>
                        <a:t>ISO 10303 – 203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24272A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Configuration controlled 3D designs of mechanical parts   and assemblies </a:t>
                      </a:r>
                      <a:endParaRPr lang="en-US" sz="10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24272A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120852"/>
                  </a:ext>
                </a:extLst>
              </a:tr>
              <a:tr h="407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/>
                        <a:t>ISO 10303 – 239	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Product Lifecycle Support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68663"/>
                  </a:ext>
                </a:extLst>
              </a:tr>
              <a:tr h="250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/>
                        <a:t>ISO 10303 – 242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Managed model based 3D engineering</a:t>
                      </a:r>
                      <a:endParaRPr lang="en-US" sz="10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149061"/>
                  </a:ext>
                </a:extLst>
              </a:tr>
              <a:tr h="5641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/>
                        <a:t>S1000D	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International specification for technical publications using a common source database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266590"/>
                  </a:ext>
                </a:extLst>
              </a:tr>
              <a:tr h="407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/>
                        <a:t>S2000M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/>
                        <a:t>International specification for Material Management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017206"/>
                  </a:ext>
                </a:extLst>
              </a:tr>
              <a:tr h="407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/>
                        <a:t>S3000L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International procedure specification for Logistics Support   Analysis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686722"/>
                  </a:ext>
                </a:extLst>
              </a:tr>
              <a:tr h="407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/>
                        <a:t>S3000L	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/>
                        <a:t>International procedure specification for Logistics Support   Analysis </a:t>
                      </a:r>
                      <a:endParaRPr lang="en-US" sz="1000" kern="12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850983"/>
                  </a:ext>
                </a:extLst>
              </a:tr>
              <a:tr h="407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/>
                        <a:t>NAVSEA 7070-900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000" kern="1200" dirty="0"/>
                        <a:t>Ship Configuration and Logistics Support Information System</a:t>
                      </a:r>
                      <a:endParaRPr lang="en-US" sz="1000" kern="12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501813"/>
                  </a:ext>
                </a:extLst>
              </a:tr>
              <a:tr h="250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000" kern="1200" dirty="0"/>
                        <a:t>EIA 649C</a:t>
                      </a:r>
                      <a:endParaRPr lang="en-US" sz="1000" kern="12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000" kern="1200" dirty="0"/>
                        <a:t>Configuration Management Standard</a:t>
                      </a:r>
                      <a:endParaRPr lang="en-US" sz="1000" kern="12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764995"/>
                  </a:ext>
                </a:extLst>
              </a:tr>
              <a:tr h="407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000" kern="1200" dirty="0"/>
                        <a:t>GEIA-HB-649</a:t>
                      </a:r>
                      <a:endParaRPr lang="en-US" sz="1000" kern="12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24272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000" kern="1200" dirty="0"/>
                        <a:t>Configuration Management Standard Implementation Guide</a:t>
                      </a:r>
                      <a:endParaRPr lang="en-US" sz="1000" kern="12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24272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9331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014580"/>
              </p:ext>
            </p:extLst>
          </p:nvPr>
        </p:nvGraphicFramePr>
        <p:xfrm>
          <a:off x="8353340" y="1323915"/>
          <a:ext cx="3357418" cy="4356716"/>
        </p:xfrm>
        <a:graphic>
          <a:graphicData uri="http://schemas.openxmlformats.org/drawingml/2006/table">
            <a:tbl>
              <a:tblPr firstRow="1" bandRow="1"/>
              <a:tblGrid>
                <a:gridCol w="3357418">
                  <a:extLst>
                    <a:ext uri="{9D8B030D-6E8A-4147-A177-3AD203B41FA5}">
                      <a16:colId xmlns:a16="http://schemas.microsoft.com/office/drawing/2014/main" val="2044184636"/>
                    </a:ext>
                  </a:extLst>
                </a:gridCol>
              </a:tblGrid>
              <a:tr h="370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/>
                        <a:t>TDP Functional Categories</a:t>
                      </a:r>
                      <a:endParaRPr lang="en-US" sz="1800" b="1" kern="12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24272A"/>
                      </a:solidFill>
                    </a:lnT>
                    <a:lnB w="25400" cmpd="sng">
                      <a:solidFill>
                        <a:srgbClr val="24272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A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594057"/>
                  </a:ext>
                </a:extLst>
              </a:tr>
              <a:tr h="246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3D Geometry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24272A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926273"/>
                  </a:ext>
                </a:extLst>
              </a:tr>
              <a:tr h="246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3D Model-Based Definition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79533"/>
                  </a:ext>
                </a:extLst>
              </a:tr>
              <a:tr h="246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Solid Model Geometry and Basic Dimension</a:t>
                      </a:r>
                      <a:endParaRPr lang="en-US" sz="10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9114"/>
                  </a:ext>
                </a:extLst>
              </a:tr>
              <a:tr h="4009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3D Model-Based Product Definition for Manufactured parts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654238"/>
                  </a:ext>
                </a:extLst>
              </a:tr>
              <a:tr h="246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Domain Specific 3D Model-Based Definition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004671"/>
                  </a:ext>
                </a:extLst>
              </a:tr>
              <a:tr h="4009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3D Model-Based EARLY STAGE SHIP Product Definition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74439"/>
                  </a:ext>
                </a:extLst>
              </a:tr>
              <a:tr h="246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3D Model Based Product Definition for molded forms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976806"/>
                  </a:ext>
                </a:extLst>
              </a:tr>
              <a:tr h="4321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878840" algn="l"/>
                          <a:tab pos="1047115" algn="l"/>
                        </a:tabLst>
                      </a:pPr>
                      <a:r>
                        <a:rPr lang="en-US" sz="1000" dirty="0"/>
                        <a:t>3D Model-Based Product Definition for Structural Systems</a:t>
                      </a:r>
                      <a:endParaRPr lang="en-US" sz="10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748141"/>
                  </a:ext>
                </a:extLst>
              </a:tr>
              <a:tr h="2548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878840" algn="l"/>
                          <a:tab pos="1047115" algn="l"/>
                        </a:tabLst>
                        <a:defRPr/>
                      </a:pPr>
                      <a:r>
                        <a:rPr lang="en-US" sz="1000" dirty="0"/>
                        <a:t>3D Model-Based Product Definition for Arrangements</a:t>
                      </a:r>
                      <a:endParaRPr lang="en-US" sz="10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861465"/>
                  </a:ext>
                </a:extLst>
              </a:tr>
              <a:tr h="4321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878840" algn="l"/>
                          <a:tab pos="1047115" algn="l"/>
                        </a:tabLst>
                        <a:defRPr/>
                      </a:pPr>
                      <a:r>
                        <a:rPr lang="en-US" sz="1000" dirty="0"/>
                        <a:t>3D Model-Based Product Definition for Plant Spatial Systems </a:t>
                      </a:r>
                      <a:endParaRPr lang="en-US" sz="10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451943"/>
                  </a:ext>
                </a:extLst>
              </a:tr>
              <a:tr h="2548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878840" algn="l"/>
                          <a:tab pos="1047115" algn="l"/>
                        </a:tabLst>
                        <a:defRPr/>
                      </a:pPr>
                      <a:r>
                        <a:rPr lang="en-US" sz="1000" dirty="0"/>
                        <a:t>3D Model-Based Definition for Facilities</a:t>
                      </a:r>
                      <a:endParaRPr lang="en-US" sz="10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774521"/>
                  </a:ext>
                </a:extLst>
              </a:tr>
              <a:tr h="2548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878840" algn="l"/>
                          <a:tab pos="1047115" algn="l"/>
                        </a:tabLst>
                        <a:defRPr/>
                      </a:pPr>
                      <a:r>
                        <a:rPr lang="en-US" sz="1000" dirty="0"/>
                        <a:t>Defeatured 3D Model-Based Definition</a:t>
                      </a:r>
                      <a:endParaRPr lang="en-US" sz="10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346434"/>
                  </a:ext>
                </a:extLst>
              </a:tr>
              <a:tr h="2548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878840" algn="l"/>
                          <a:tab pos="1047115" algn="l"/>
                        </a:tabLst>
                        <a:defRPr/>
                      </a:pPr>
                      <a:r>
                        <a:rPr lang="en-US" sz="1000" dirty="0"/>
                        <a:t>Alternative 3D Model-Based </a:t>
                      </a:r>
                      <a:endParaRPr lang="en-US" sz="10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24272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5479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156525"/>
              </p:ext>
            </p:extLst>
          </p:nvPr>
        </p:nvGraphicFramePr>
        <p:xfrm>
          <a:off x="4607418" y="1329676"/>
          <a:ext cx="3357418" cy="4280942"/>
        </p:xfrm>
        <a:graphic>
          <a:graphicData uri="http://schemas.openxmlformats.org/drawingml/2006/table">
            <a:tbl>
              <a:tblPr firstRow="1" bandRow="1"/>
              <a:tblGrid>
                <a:gridCol w="3357418">
                  <a:extLst>
                    <a:ext uri="{9D8B030D-6E8A-4147-A177-3AD203B41FA5}">
                      <a16:colId xmlns:a16="http://schemas.microsoft.com/office/drawing/2014/main" val="2044184636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/>
                        <a:t>ASME Y14-</a:t>
                      </a:r>
                      <a:r>
                        <a:rPr lang="en-US" sz="1800" kern="1200" baseline="0" dirty="0"/>
                        <a:t> Series Standards</a:t>
                      </a:r>
                      <a:endParaRPr lang="en-US" sz="1800" b="1" kern="12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24272A"/>
                      </a:solidFill>
                    </a:lnT>
                    <a:lnB w="25400" cmpd="sng">
                      <a:solidFill>
                        <a:srgbClr val="24272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6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594057"/>
                  </a:ext>
                </a:extLst>
              </a:tr>
              <a:tr h="415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ASME Y14.1, Decimal Inch Drawing Sheet Size and Format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24272A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926273"/>
                  </a:ext>
                </a:extLst>
              </a:tr>
              <a:tr h="2559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ASME Y14.1M, Metric Drawing Sheet Size and Format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79533"/>
                  </a:ext>
                </a:extLst>
              </a:tr>
              <a:tr h="2559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ASME Y14.2, Line Conventions and Lettering </a:t>
                      </a:r>
                      <a:endParaRPr lang="en-US" sz="10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9114"/>
                  </a:ext>
                </a:extLst>
              </a:tr>
              <a:tr h="2559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ASME Y14.3, Orthographic and Pictorial Views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654238"/>
                  </a:ext>
                </a:extLst>
              </a:tr>
              <a:tr h="2559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ASME Y14.5, Dimensioning and Tolerancing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004671"/>
                  </a:ext>
                </a:extLst>
              </a:tr>
              <a:tr h="415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ASME Y14.24, Types and Applications of Engineering Drawings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74439"/>
                  </a:ext>
                </a:extLst>
              </a:tr>
              <a:tr h="346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ASME Y14.34, Associated Lists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976806"/>
                  </a:ext>
                </a:extLst>
              </a:tr>
              <a:tr h="4481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>
                        <a:lnSpc>
                          <a:spcPct val="115000"/>
                        </a:lnSpc>
                        <a:buFont typeface="+mj-lt"/>
                        <a:buNone/>
                        <a:tabLst>
                          <a:tab pos="878840" algn="l"/>
                          <a:tab pos="1047115" algn="l"/>
                        </a:tabLst>
                      </a:pPr>
                      <a:r>
                        <a:rPr lang="en-US" sz="1000" dirty="0"/>
                        <a:t>ASME Y14.35, Revision of Engineering Drawings and Associated Documents </a:t>
                      </a:r>
                      <a:endParaRPr lang="en-US" sz="10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748141"/>
                  </a:ext>
                </a:extLst>
              </a:tr>
              <a:tr h="283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878840" algn="l"/>
                          <a:tab pos="1047115" algn="l"/>
                        </a:tabLst>
                        <a:defRPr/>
                      </a:pPr>
                      <a:r>
                        <a:rPr lang="fr-FR" sz="1000" dirty="0"/>
                        <a:t>ASME Y14.36, Surface Texture Symbols </a:t>
                      </a:r>
                      <a:endParaRPr lang="en-US" sz="10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861465"/>
                  </a:ext>
                </a:extLst>
              </a:tr>
              <a:tr h="4481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878840" algn="l"/>
                          <a:tab pos="1047115" algn="l"/>
                        </a:tabLst>
                        <a:defRPr/>
                      </a:pPr>
                      <a:r>
                        <a:rPr lang="en-US" sz="1000" dirty="0"/>
                        <a:t>ASME Y14.38, Abbreviations and Acronyms for Use on Drawings and Related Documents </a:t>
                      </a:r>
                      <a:endParaRPr lang="en-US" sz="10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451943"/>
                  </a:ext>
                </a:extLst>
              </a:tr>
              <a:tr h="264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878840" algn="l"/>
                          <a:tab pos="1047115" algn="l"/>
                        </a:tabLst>
                        <a:defRPr/>
                      </a:pPr>
                      <a:r>
                        <a:rPr lang="en-US" sz="1000" dirty="0"/>
                        <a:t>ASME Y14.41, Digital Product Definition Data Practices </a:t>
                      </a:r>
                      <a:endParaRPr lang="en-US" sz="100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7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774521"/>
                  </a:ext>
                </a:extLst>
              </a:tr>
              <a:tr h="264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878840" algn="l"/>
                          <a:tab pos="1047115" algn="l"/>
                        </a:tabLst>
                        <a:defRPr/>
                      </a:pPr>
                      <a:r>
                        <a:rPr lang="en-US" sz="1000" kern="1200" dirty="0"/>
                        <a:t>ASME Y14.100, Engineering Drawing Practices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24272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346434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9" y="6316253"/>
            <a:ext cx="1167039" cy="3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4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68411" y="696506"/>
            <a:ext cx="987552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2400" dirty="0">
                <a:solidFill>
                  <a:srgbClr val="24272A"/>
                </a:solidFill>
              </a:rPr>
              <a:t>Phase 1 Recap: Information Cohorts </a:t>
            </a:r>
            <a:r>
              <a:rPr lang="en-US" sz="2400" dirty="0" smtClean="0">
                <a:solidFill>
                  <a:srgbClr val="24272A"/>
                </a:solidFill>
              </a:rPr>
              <a:t>&amp; Use </a:t>
            </a:r>
            <a:r>
              <a:rPr lang="en-US" sz="2400" dirty="0">
                <a:solidFill>
                  <a:srgbClr val="24272A"/>
                </a:solidFill>
              </a:rPr>
              <a:t>Cases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Content Placeholder 45">
            <a:extLst>
              <a:ext uri="{FF2B5EF4-FFF2-40B4-BE49-F238E27FC236}">
                <a16:creationId xmlns:a16="http://schemas.microsoft.com/office/drawing/2014/main" id="{C626A581-A2EB-0041-8F99-73915D380471}"/>
              </a:ext>
            </a:extLst>
          </p:cNvPr>
          <p:cNvSpPr txBox="1">
            <a:spLocks/>
          </p:cNvSpPr>
          <p:nvPr/>
        </p:nvSpPr>
        <p:spPr>
          <a:xfrm>
            <a:off x="1082192" y="1449510"/>
            <a:ext cx="10760242" cy="4688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Cohort Personas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(Analysist, Inspector, Consumer, Command)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Interview Questions: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case 1, maintenance scenario </a:t>
            </a:r>
          </a:p>
          <a:p>
            <a:pPr marL="582613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does the routine maintenance?</a:t>
            </a:r>
          </a:p>
          <a:p>
            <a:pPr marL="582613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example of a specific maintenance event and the related information</a:t>
            </a:r>
          </a:p>
          <a:p>
            <a:pPr marL="582613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Benefits and concerns be around moving this use case into a 3D Digital platform?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Case 2, casualty incident </a:t>
            </a:r>
          </a:p>
          <a:p>
            <a:pPr marL="582613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reacts in this situation?</a:t>
            </a:r>
          </a:p>
          <a:p>
            <a:pPr marL="582613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training goes into repair response?</a:t>
            </a:r>
          </a:p>
          <a:p>
            <a:pPr marL="582613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example casualty incident</a:t>
            </a:r>
          </a:p>
          <a:p>
            <a:pPr marL="582613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Benefits and concerns be around moving this use case into a 3D Digital platform?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Case 3, general component information for replacement</a:t>
            </a:r>
          </a:p>
          <a:p>
            <a:pPr marL="582613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would need to access data around a component?</a:t>
            </a:r>
          </a:p>
          <a:p>
            <a:pPr marL="582613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Why do they need to access it?</a:t>
            </a:r>
          </a:p>
          <a:p>
            <a:pPr marL="582613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 do they get that information today?</a:t>
            </a:r>
          </a:p>
          <a:p>
            <a:pPr marL="582613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Benefits and concerns be around moving this use case into a 3D Digital platform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9" y="6316253"/>
            <a:ext cx="1167039" cy="3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3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2053198" y="6301222"/>
            <a:ext cx="3038011" cy="2308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Huntington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Ingalls Industries, All Rights Reserved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2022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6" y="1247181"/>
            <a:ext cx="5705475" cy="2582545"/>
          </a:xfrm>
          <a:prstGeom prst="rect">
            <a:avLst/>
          </a:prstGeom>
          <a:ln>
            <a:solidFill>
              <a:srgbClr val="0094D0">
                <a:lumMod val="75000"/>
              </a:srgbClr>
            </a:solidFill>
          </a:ln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53" y="2786744"/>
            <a:ext cx="5168918" cy="3075472"/>
          </a:xfrm>
          <a:prstGeom prst="rect">
            <a:avLst/>
          </a:prstGeom>
          <a:ln>
            <a:solidFill>
              <a:srgbClr val="0094D0">
                <a:lumMod val="75000"/>
              </a:srgbClr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4834" y="208908"/>
            <a:ext cx="11970326" cy="945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Phase 1 Recap: </a:t>
            </a:r>
            <a:r>
              <a:rPr lang="en-US" sz="2400" dirty="0">
                <a:solidFill>
                  <a:srgbClr val="24272A"/>
                </a:solidFill>
              </a:rPr>
              <a:t>Cohorts Information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&amp; Key Artifacts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65510" y="1189545"/>
            <a:ext cx="5440321" cy="156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24272A"/>
                </a:solidFill>
                <a:latin typeface="Arial" panose="020B0604020202020204"/>
                <a:cs typeface="Arial" panose="020B0604020202020204" pitchFamily="34" charset="0"/>
              </a:rPr>
              <a:t>Key Artifacts</a:t>
            </a:r>
          </a:p>
          <a:p>
            <a:pPr marL="0" lvl="1" indent="-28575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/>
                <a:cs typeface="Arial" pitchFamily="34" charset="0"/>
              </a:rPr>
              <a:t>Mapped to information cohorts </a:t>
            </a:r>
          </a:p>
          <a:p>
            <a:pPr marL="0" lvl="1" indent="-28575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/>
                <a:cs typeface="Arial" pitchFamily="34" charset="0"/>
              </a:rPr>
              <a:t>Are essential to identification of which standards are required </a:t>
            </a:r>
          </a:p>
          <a:p>
            <a:pPr marL="0" lvl="1" indent="-28575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/>
                <a:cs typeface="Arial" pitchFamily="34" charset="0"/>
              </a:rPr>
              <a:t>Mapped to the Digital Shipbuilding phases depict when each standard is used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1036" y="3908188"/>
            <a:ext cx="4607282" cy="163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24272A"/>
                </a:solidFill>
                <a:latin typeface="Arial" panose="020B0604020202020204"/>
                <a:cs typeface="Arial" panose="020B0604020202020204" pitchFamily="34" charset="0"/>
              </a:rPr>
              <a:t>Information Cohorts</a:t>
            </a:r>
          </a:p>
          <a:p>
            <a:pPr marL="0" lvl="1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24272A"/>
                </a:solidFill>
                <a:latin typeface="Arial" panose="020B0604020202020204"/>
                <a:cs typeface="Arial" pitchFamily="34" charset="0"/>
              </a:rPr>
              <a:t>Developed from personas</a:t>
            </a:r>
          </a:p>
          <a:p>
            <a:pPr marL="0" lvl="1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24272A"/>
                </a:solidFill>
                <a:latin typeface="Arial" panose="020B0604020202020204"/>
                <a:cs typeface="Arial" pitchFamily="34" charset="0"/>
              </a:rPr>
              <a:t>Developed to identify artifacts</a:t>
            </a:r>
          </a:p>
          <a:p>
            <a:pPr marL="0" lvl="1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24272A"/>
              </a:solidFill>
              <a:latin typeface="Arial" panose="020B0604020202020204"/>
              <a:cs typeface="Arial" pitchFamily="34" charset="0"/>
            </a:endParaRPr>
          </a:p>
          <a:p>
            <a:pPr marL="0" lvl="1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24272A"/>
              </a:solidFill>
              <a:latin typeface="Arial" panose="020B0604020202020204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53198" y="6031918"/>
            <a:ext cx="8701250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15000"/>
              </a:lnSpc>
              <a:spcAft>
                <a:spcPts val="600"/>
              </a:spcAft>
            </a:pPr>
            <a:r>
              <a:rPr lang="en-US" sz="1000" i="1" dirty="0">
                <a:solidFill>
                  <a:srgbClr val="24272A"/>
                </a:solidFill>
                <a:latin typeface="Arial" panose="020B0604020202020204"/>
                <a:cs typeface="Arial" pitchFamily="34" charset="0"/>
              </a:rPr>
              <a:t>Action Engineering, LLC Proprietary – do not reproduce, repurpose, or distribute without written permission from Action Engineering, LLC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29" y="6316253"/>
            <a:ext cx="1167039" cy="3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7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055078"/>
              </p:ext>
            </p:extLst>
          </p:nvPr>
        </p:nvGraphicFramePr>
        <p:xfrm>
          <a:off x="11333268" y="111117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2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39" y="1009384"/>
            <a:ext cx="10325546" cy="5001492"/>
          </a:xfrm>
          <a:prstGeom prst="rect">
            <a:avLst/>
          </a:prstGeom>
          <a:ln>
            <a:solidFill>
              <a:srgbClr val="24272A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13065" y="189115"/>
            <a:ext cx="8269677" cy="945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Phase 1 Recap: </a:t>
            </a:r>
            <a:r>
              <a:rPr lang="en-US" sz="2400" dirty="0">
                <a:solidFill>
                  <a:srgbClr val="24272A"/>
                </a:solidFill>
              </a:rPr>
              <a:t>Engineering Information Standards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7884" y="6121871"/>
            <a:ext cx="8701250" cy="270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15000"/>
              </a:lnSpc>
              <a:spcAft>
                <a:spcPts val="600"/>
              </a:spcAft>
            </a:pPr>
            <a:r>
              <a:rPr lang="en-US" sz="1000" i="1" dirty="0">
                <a:solidFill>
                  <a:srgbClr val="24272A"/>
                </a:solidFill>
                <a:latin typeface="Arial" panose="020B0604020202020204"/>
                <a:cs typeface="Arial" pitchFamily="34" charset="0"/>
              </a:rPr>
              <a:t>Action Engineering, LLC Proprietary – do not reproduce, repurpose, or distribute without written permission from Action Engineering, LLC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9" y="6316253"/>
            <a:ext cx="1167039" cy="3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Theme">
  <a:themeElements>
    <a:clrScheme name="Custom 3">
      <a:dk1>
        <a:srgbClr val="000000"/>
      </a:dk1>
      <a:lt1>
        <a:srgbClr val="FFFFFF"/>
      </a:lt1>
      <a:dk2>
        <a:srgbClr val="004B8D"/>
      </a:dk2>
      <a:lt2>
        <a:srgbClr val="006DCA"/>
      </a:lt2>
      <a:accent1>
        <a:srgbClr val="E5B53B"/>
      </a:accent1>
      <a:accent2>
        <a:srgbClr val="76C1FF"/>
      </a:accent2>
      <a:accent3>
        <a:srgbClr val="C23C0D"/>
      </a:accent3>
      <a:accent4>
        <a:srgbClr val="EFD389"/>
      </a:accent4>
      <a:accent5>
        <a:srgbClr val="4E8F46"/>
      </a:accent5>
      <a:accent6>
        <a:srgbClr val="935100"/>
      </a:accent6>
      <a:hlink>
        <a:srgbClr val="E9CA72"/>
      </a:hlink>
      <a:folHlink>
        <a:srgbClr val="89898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marL="284163">
          <a:defRPr b="1"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GALLS_16x9_Template_1-30-20.pptx" id="{CF42EE05-D323-6048-831F-5A0ED1D6C414}" vid="{240FFBE5-C800-224C-BFDE-0F106AD5B9CA}"/>
    </a:ext>
  </a:extLst>
</a:theme>
</file>

<file path=ppt/theme/theme2.xml><?xml version="1.0" encoding="utf-8"?>
<a:theme xmlns:a="http://schemas.openxmlformats.org/drawingml/2006/main" name="NSRP 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9D9AA77-0F3F-4E26-9B32-E48D47761254}" vid="{F0B499CC-BD85-4F84-953C-0FF751E7C62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4082EA252ED54BA1C06E1C6162F615" ma:contentTypeVersion="4" ma:contentTypeDescription="Create a new document." ma:contentTypeScope="" ma:versionID="41b03959b46c9705c136a3bcd88bbcd7">
  <xsd:schema xmlns:xsd="http://www.w3.org/2001/XMLSchema" xmlns:xs="http://www.w3.org/2001/XMLSchema" xmlns:p="http://schemas.microsoft.com/office/2006/metadata/properties" xmlns:ns2="2df43f03-9054-4080-adc1-98ae45405451" xmlns:ns3="3aebf411-e347-451c-8cd0-c2b3de254bd7" xmlns:ns4="http://schemas.microsoft.com/sharepoint/v4" targetNamespace="http://schemas.microsoft.com/office/2006/metadata/properties" ma:root="true" ma:fieldsID="21577aca4288f7e4fb792312c5e2d1d4" ns2:_="" ns3:_="" ns4:_="">
    <xsd:import namespace="2df43f03-9054-4080-adc1-98ae45405451"/>
    <xsd:import namespace="3aebf411-e347-451c-8cd0-c2b3de254bd7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Project"/>
                <xsd:element ref="ns2:lcus" minOccurs="0"/>
                <xsd:element ref="ns3:SharedWithUsers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f43f03-9054-4080-adc1-98ae45405451" elementFormDefault="qualified">
    <xsd:import namespace="http://schemas.microsoft.com/office/2006/documentManagement/types"/>
    <xsd:import namespace="http://schemas.microsoft.com/office/infopath/2007/PartnerControls"/>
    <xsd:element name="Project" ma:index="8" ma:displayName="Project" ma:format="Dropdown" ma:internalName="Project">
      <xsd:simpleType>
        <xsd:restriction base="dms:Choice">
          <xsd:enumeration value="ISCVN-PLM"/>
          <xsd:enumeration value="Digital Thread Mapping"/>
          <xsd:enumeration value="Digital Maturity Model"/>
          <xsd:enumeration value="DPR"/>
          <xsd:enumeration value="Data Analytics PLM"/>
          <xsd:enumeration value="FSD"/>
          <xsd:enumeration value="NSRP Minimum Navy Standards"/>
          <xsd:enumeration value="Laser Scan to CAD"/>
          <xsd:enumeration value="Mendix"/>
          <xsd:enumeration value="Mobile Laser Scan to CAD"/>
          <xsd:enumeration value="Sheet Kitting"/>
          <xsd:enumeration value="On Board Ship"/>
        </xsd:restriction>
      </xsd:simpleType>
    </xsd:element>
    <xsd:element name="lcus" ma:index="9" nillable="true" ma:displayName="Folder" ma:format="Dropdown" ma:internalName="lcus">
      <xsd:simpleType>
        <xsd:union memberTypes="dms:Text">
          <xsd:simpleType>
            <xsd:restriction base="dms:Choice">
              <xsd:enumeration value="78 Logs"/>
              <xsd:enumeration value="Papers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bf411-e347-451c-8cd0-c2b3de254bd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 xmlns="2df43f03-9054-4080-adc1-98ae45405451">NSRP Minimum Navy Standards</Project>
    <IconOverlay xmlns="http://schemas.microsoft.com/sharepoint/v4" xsi:nil="true"/>
    <lcus xmlns="2df43f03-9054-4080-adc1-98ae45405451" xsi:nil="true"/>
  </documentManagement>
</p:properties>
</file>

<file path=customXml/itemProps1.xml><?xml version="1.0" encoding="utf-8"?>
<ds:datastoreItem xmlns:ds="http://schemas.openxmlformats.org/officeDocument/2006/customXml" ds:itemID="{059E04F7-1AA3-452A-AAEB-C528ECF29B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26DA0A-F37D-47EE-A759-B8CD361492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f43f03-9054-4080-adc1-98ae45405451"/>
    <ds:schemaRef ds:uri="3aebf411-e347-451c-8cd0-c2b3de254bd7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7DBB5C-3F3E-4449-941C-C5786DCD575E}">
  <ds:schemaRefs>
    <ds:schemaRef ds:uri="3aebf411-e347-451c-8cd0-c2b3de254bd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df43f03-9054-4080-adc1-98ae45405451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13225</TotalTime>
  <Words>1507</Words>
  <Application>Microsoft Office PowerPoint</Application>
  <PresentationFormat>Widescreen</PresentationFormat>
  <Paragraphs>248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Courier New</vt:lpstr>
      <vt:lpstr>Lucida Grande</vt:lpstr>
      <vt:lpstr>MS Mincho</vt:lpstr>
      <vt:lpstr>Segoe UI</vt:lpstr>
      <vt:lpstr>System Font Regular</vt:lpstr>
      <vt:lpstr>Times New Roman</vt:lpstr>
      <vt:lpstr>Wingdings</vt:lpstr>
      <vt:lpstr>Wingdings 3</vt:lpstr>
      <vt:lpstr>Blue Theme</vt:lpstr>
      <vt:lpstr>NSRP Header</vt:lpstr>
      <vt:lpstr>Minimum Standardized Content to Enable a Navy Digital Enterprise (NSRP RA 2001-05)  BT &amp; SDMT Joint Panel Meeting  September 1, 2022  Honolulu, Hawaii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Debbink, Mark</cp:lastModifiedBy>
  <cp:revision>965</cp:revision>
  <cp:lastPrinted>2020-01-30T17:19:32Z</cp:lastPrinted>
  <dcterms:created xsi:type="dcterms:W3CDTF">2017-09-19T15:44:40Z</dcterms:created>
  <dcterms:modified xsi:type="dcterms:W3CDTF">2022-08-25T18:15:41Z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0x0101008E4082EA252ED54BA1C06E1C6162F615</vt:lpwstr>
  </property>
</Properties>
</file>