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Default Extension="jpg" ContentType="image/jpg"/>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5470"/>
                </a:solidFill>
                <a:latin typeface="Segoe UI"/>
                <a:cs typeface="Segoe UI"/>
              </a:defRPr>
            </a:lvl1pPr>
          </a:lstStyle>
          <a:p/>
        </p:txBody>
      </p:sp>
      <p:sp>
        <p:nvSpPr>
          <p:cNvPr id="3" name="Holder 3"/>
          <p:cNvSpPr>
            <a:spLocks noGrp="1"/>
          </p:cNvSpPr>
          <p:nvPr>
            <p:ph type="body" idx="1"/>
          </p:nvPr>
        </p:nvSpPr>
        <p:spPr/>
        <p:txBody>
          <a:bodyPr lIns="0" tIns="0" rIns="0" bIns="0"/>
          <a:lstStyle>
            <a:lvl1pPr>
              <a:defRPr sz="3600" b="0" i="0">
                <a:solidFill>
                  <a:schemeClr val="tx1"/>
                </a:solidFill>
                <a:latin typeface="Segoe UI"/>
                <a:cs typeface="Segoe UI"/>
              </a:defRPr>
            </a:lvl1pPr>
          </a:lstStyle>
          <a:p/>
        </p:txBody>
      </p:sp>
      <p:sp>
        <p:nvSpPr>
          <p:cNvPr id="4" name="Holder 4"/>
          <p:cNvSpPr>
            <a:spLocks noGrp="1"/>
          </p:cNvSpPr>
          <p:nvPr>
            <p:ph type="ftr" idx="5" sz="quarter"/>
          </p:nvPr>
        </p:nvSpPr>
        <p:spPr/>
        <p:txBody>
          <a:bodyPr lIns="0" tIns="0" rIns="0" bIns="0"/>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5470"/>
                </a:solidFill>
                <a:latin typeface="Segoe UI"/>
                <a:cs typeface="Segoe UI"/>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5470"/>
                </a:solidFill>
                <a:latin typeface="Segoe UI"/>
                <a:cs typeface="Segoe UI"/>
              </a:defRPr>
            </a:lvl1pPr>
          </a:lstStyle>
          <a:p/>
        </p:txBody>
      </p:sp>
      <p:sp>
        <p:nvSpPr>
          <p:cNvPr id="3" name="Holder 3"/>
          <p:cNvSpPr>
            <a:spLocks noGrp="1"/>
          </p:cNvSpPr>
          <p:nvPr>
            <p:ph type="ftr" idx="5" sz="quarter"/>
          </p:nvPr>
        </p:nvSpPr>
        <p:spPr/>
        <p:txBody>
          <a:bodyPr lIns="0" tIns="0" rIns="0" bIns="0"/>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EAF7FD"/>
          </a:solidFill>
        </p:spPr>
        <p:txBody>
          <a:bodyPr wrap="square" lIns="0" tIns="0" rIns="0" bIns="0" rtlCol="0"/>
          <a:lstStyle/>
          <a:p/>
        </p:txBody>
      </p:sp>
      <p:sp>
        <p:nvSpPr>
          <p:cNvPr id="17" name="bk object 17"/>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18" name="bk object 18"/>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19" name="bk object 19"/>
          <p:cNvSpPr/>
          <p:nvPr/>
        </p:nvSpPr>
        <p:spPr>
          <a:xfrm>
            <a:off x="95250" y="5865112"/>
            <a:ext cx="914400" cy="914398"/>
          </a:xfrm>
          <a:prstGeom prst="rect">
            <a:avLst/>
          </a:prstGeom>
          <a:blipFill>
            <a:blip r:embed="rId4" cstate="print"/>
            <a:stretch>
              <a:fillRect/>
            </a:stretch>
          </a:blipFill>
        </p:spPr>
        <p:txBody>
          <a:bodyPr wrap="square" lIns="0" tIns="0" rIns="0" bIns="0" rtlCol="0"/>
          <a:lstStyle/>
          <a:p/>
        </p:txBody>
      </p:sp>
      <p:sp>
        <p:nvSpPr>
          <p:cNvPr id="2" name="Holder 2"/>
          <p:cNvSpPr>
            <a:spLocks noGrp="1"/>
          </p:cNvSpPr>
          <p:nvPr>
            <p:ph type="ftr" idx="5" sz="quarter"/>
          </p:nvPr>
        </p:nvSpPr>
        <p:spPr/>
        <p:txBody>
          <a:bodyPr lIns="0" tIns="0" rIns="0" bIns="0"/>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58" y="12431"/>
            <a:ext cx="8553400" cy="302511"/>
          </a:xfrm>
          <a:prstGeom prst="rect">
            <a:avLst/>
          </a:prstGeom>
          <a:blipFill>
            <a:blip r:embed="rId7" cstate="print"/>
            <a:stretch>
              <a:fillRect/>
            </a:stretch>
          </a:blipFill>
        </p:spPr>
        <p:txBody>
          <a:bodyPr wrap="square" lIns="0" tIns="0" rIns="0" bIns="0" rtlCol="0"/>
          <a:lstStyle/>
          <a:p/>
        </p:txBody>
      </p:sp>
      <p:sp>
        <p:nvSpPr>
          <p:cNvPr id="17" name="bk object 17"/>
          <p:cNvSpPr/>
          <p:nvPr/>
        </p:nvSpPr>
        <p:spPr>
          <a:xfrm>
            <a:off x="3329" y="6553049"/>
            <a:ext cx="9140670" cy="304948"/>
          </a:xfrm>
          <a:prstGeom prst="rect">
            <a:avLst/>
          </a:prstGeom>
          <a:blipFill>
            <a:blip r:embed="rId8" cstate="print"/>
            <a:stretch>
              <a:fillRect/>
            </a:stretch>
          </a:blipFill>
        </p:spPr>
        <p:txBody>
          <a:bodyPr wrap="square" lIns="0" tIns="0" rIns="0" bIns="0" rtlCol="0"/>
          <a:lstStyle/>
          <a:p/>
        </p:txBody>
      </p:sp>
      <p:sp>
        <p:nvSpPr>
          <p:cNvPr id="2" name="Holder 2"/>
          <p:cNvSpPr>
            <a:spLocks noGrp="1"/>
          </p:cNvSpPr>
          <p:nvPr>
            <p:ph type="title"/>
          </p:nvPr>
        </p:nvSpPr>
        <p:spPr>
          <a:xfrm>
            <a:off x="131063" y="318261"/>
            <a:ext cx="5247640" cy="574040"/>
          </a:xfrm>
          <a:prstGeom prst="rect">
            <a:avLst/>
          </a:prstGeom>
        </p:spPr>
        <p:txBody>
          <a:bodyPr wrap="square" lIns="0" tIns="0" rIns="0" bIns="0">
            <a:spAutoFit/>
          </a:bodyPr>
          <a:lstStyle>
            <a:lvl1pPr>
              <a:defRPr sz="3600" b="0" i="0">
                <a:solidFill>
                  <a:srgbClr val="045470"/>
                </a:solidFill>
                <a:latin typeface="Segoe UI"/>
                <a:cs typeface="Segoe UI"/>
              </a:defRPr>
            </a:lvl1pPr>
          </a:lstStyle>
          <a:p/>
        </p:txBody>
      </p:sp>
      <p:sp>
        <p:nvSpPr>
          <p:cNvPr id="3" name="Holder 3"/>
          <p:cNvSpPr>
            <a:spLocks noGrp="1"/>
          </p:cNvSpPr>
          <p:nvPr>
            <p:ph type="body" idx="1"/>
          </p:nvPr>
        </p:nvSpPr>
        <p:spPr>
          <a:xfrm>
            <a:off x="3548888" y="2612135"/>
            <a:ext cx="5279390" cy="1562100"/>
          </a:xfrm>
          <a:prstGeom prst="rect">
            <a:avLst/>
          </a:prstGeom>
        </p:spPr>
        <p:txBody>
          <a:bodyPr wrap="square" lIns="0" tIns="0" rIns="0" bIns="0">
            <a:spAutoFit/>
          </a:bodyPr>
          <a:lstStyle>
            <a:lvl1pPr>
              <a:defRPr sz="3600" b="0" i="0">
                <a:solidFill>
                  <a:schemeClr val="tx1"/>
                </a:solidFill>
                <a:latin typeface="Segoe UI"/>
                <a:cs typeface="Segoe UI"/>
              </a:defRPr>
            </a:lvl1pPr>
          </a:lstStyle>
          <a:p/>
        </p:txBody>
      </p:sp>
      <p:sp>
        <p:nvSpPr>
          <p:cNvPr id="4" name="Holder 4"/>
          <p:cNvSpPr>
            <a:spLocks noGrp="1"/>
          </p:cNvSpPr>
          <p:nvPr>
            <p:ph type="ftr" idx="5" sz="quarter"/>
          </p:nvPr>
        </p:nvSpPr>
        <p:spPr>
          <a:xfrm>
            <a:off x="78739" y="6668833"/>
            <a:ext cx="4228465" cy="153034"/>
          </a:xfrm>
          <a:prstGeom prst="rect">
            <a:avLst/>
          </a:prstGeom>
        </p:spPr>
        <p:txBody>
          <a:bodyPr wrap="square" lIns="0" tIns="0" rIns="0" bIns="0">
            <a:spAutoFit/>
          </a:bodyPr>
          <a:lstStyle>
            <a:lvl1pPr>
              <a:defRPr sz="1000" b="0" i="0">
                <a:solidFill>
                  <a:schemeClr val="tx1"/>
                </a:solidFill>
                <a:latin typeface="Calibri"/>
                <a:cs typeface="Calibri"/>
              </a:defRPr>
            </a:lvl1p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833104" y="6622415"/>
            <a:ext cx="192404" cy="186054"/>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38100">
              <a:lnSpc>
                <a:spcPct val="100000"/>
              </a:lnSpc>
              <a:spcBef>
                <a:spcPts val="235"/>
              </a:spcBef>
            </a:pPr>
            <a:fld id="{81D60167-4931-47E6-BA6A-407CBD079E47}" type="slidenum">
              <a:rPr dirty="0"/>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jpg"/><Relationship Id="rId6" Type="http://schemas.openxmlformats.org/officeDocument/2006/relationships/image" Target="../media/image41.jp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jpg"/><Relationship Id="rId5" Type="http://schemas.openxmlformats.org/officeDocument/2006/relationships/image" Target="../media/image53.png"/><Relationship Id="rId6" Type="http://schemas.openxmlformats.org/officeDocument/2006/relationships/image" Target="../media/image54.jpg"/><Relationship Id="rId7" Type="http://schemas.openxmlformats.org/officeDocument/2006/relationships/image" Target="../media/image55.jpg"/><Relationship Id="rId8" Type="http://schemas.openxmlformats.org/officeDocument/2006/relationships/image" Target="../media/image56.jpg"/><Relationship Id="rId9" Type="http://schemas.openxmlformats.org/officeDocument/2006/relationships/image" Target="../media/image57.jpg"/><Relationship Id="rId10" Type="http://schemas.openxmlformats.org/officeDocument/2006/relationships/image" Target="../media/image58.png"/><Relationship Id="rId11" Type="http://schemas.openxmlformats.org/officeDocument/2006/relationships/image" Target="../media/image59.png"/><Relationship Id="rId12" Type="http://schemas.openxmlformats.org/officeDocument/2006/relationships/image" Target="../media/image60.png"/><Relationship Id="rId13" Type="http://schemas.openxmlformats.org/officeDocument/2006/relationships/image" Target="../media/image61.png"/><Relationship Id="rId14" Type="http://schemas.openxmlformats.org/officeDocument/2006/relationships/image" Target="../media/image62.png"/><Relationship Id="rId15" Type="http://schemas.openxmlformats.org/officeDocument/2006/relationships/image" Target="../media/image63.png"/><Relationship Id="rId16" Type="http://schemas.openxmlformats.org/officeDocument/2006/relationships/image" Target="../media/image64.png"/><Relationship Id="rId17" Type="http://schemas.openxmlformats.org/officeDocument/2006/relationships/image" Target="../media/image65.png"/><Relationship Id="rId18" Type="http://schemas.openxmlformats.org/officeDocument/2006/relationships/image" Target="../media/image66.png"/><Relationship Id="rId19" Type="http://schemas.openxmlformats.org/officeDocument/2006/relationships/image" Target="../media/image67.png"/><Relationship Id="rId20" Type="http://schemas.openxmlformats.org/officeDocument/2006/relationships/image" Target="../media/image68.png"/><Relationship Id="rId21" Type="http://schemas.openxmlformats.org/officeDocument/2006/relationships/image" Target="../media/image69.png"/><Relationship Id="rId22" Type="http://schemas.openxmlformats.org/officeDocument/2006/relationships/image" Target="../media/image70.png"/><Relationship Id="rId23"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g"/><Relationship Id="rId3" Type="http://schemas.openxmlformats.org/officeDocument/2006/relationships/image" Target="../media/image53.png"/><Relationship Id="rId4" Type="http://schemas.openxmlformats.org/officeDocument/2006/relationships/image" Target="../media/image73.jp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image" Target="../media/image79.png"/><Relationship Id="rId11" Type="http://schemas.openxmlformats.org/officeDocument/2006/relationships/image" Target="../media/image80.png"/><Relationship Id="rId12" Type="http://schemas.openxmlformats.org/officeDocument/2006/relationships/image" Target="../media/image81.png"/><Relationship Id="rId13" Type="http://schemas.openxmlformats.org/officeDocument/2006/relationships/image" Target="../media/image82.png"/><Relationship Id="rId14" Type="http://schemas.openxmlformats.org/officeDocument/2006/relationships/image" Target="../media/image8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90.png"/><Relationship Id="rId9" Type="http://schemas.openxmlformats.org/officeDocument/2006/relationships/image" Target="../media/image91.png"/><Relationship Id="rId10" Type="http://schemas.openxmlformats.org/officeDocument/2006/relationships/image" Target="../media/image92.png"/><Relationship Id="rId11" Type="http://schemas.openxmlformats.org/officeDocument/2006/relationships/image" Target="../media/image93.png"/><Relationship Id="rId12" Type="http://schemas.openxmlformats.org/officeDocument/2006/relationships/image" Target="../media/image94.png"/><Relationship Id="rId13" Type="http://schemas.openxmlformats.org/officeDocument/2006/relationships/image" Target="../media/image95.png"/><Relationship Id="rId14" Type="http://schemas.openxmlformats.org/officeDocument/2006/relationships/image" Target="../media/image72.jpg"/><Relationship Id="rId15" Type="http://schemas.openxmlformats.org/officeDocument/2006/relationships/image" Target="../media/image53.png"/><Relationship Id="rId16" Type="http://schemas.openxmlformats.org/officeDocument/2006/relationships/image" Target="../media/image96.jpg"/><Relationship Id="rId17" Type="http://schemas.openxmlformats.org/officeDocument/2006/relationships/image" Target="../media/image9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105.png"/><Relationship Id="rId10" Type="http://schemas.openxmlformats.org/officeDocument/2006/relationships/image" Target="../media/image106.png"/><Relationship Id="rId11" Type="http://schemas.openxmlformats.org/officeDocument/2006/relationships/image" Target="../media/image107.png"/><Relationship Id="rId12" Type="http://schemas.openxmlformats.org/officeDocument/2006/relationships/image" Target="../media/image108.png"/><Relationship Id="rId13" Type="http://schemas.openxmlformats.org/officeDocument/2006/relationships/image" Target="../media/image109.png"/><Relationship Id="rId14" Type="http://schemas.openxmlformats.org/officeDocument/2006/relationships/image" Target="../media/image110.png"/><Relationship Id="rId15" Type="http://schemas.openxmlformats.org/officeDocument/2006/relationships/image" Target="../media/image72.jpg"/><Relationship Id="rId16" Type="http://schemas.openxmlformats.org/officeDocument/2006/relationships/image" Target="../media/image53.png"/><Relationship Id="rId17" Type="http://schemas.openxmlformats.org/officeDocument/2006/relationships/image" Target="../media/image111.jpg"/><Relationship Id="rId18" Type="http://schemas.openxmlformats.org/officeDocument/2006/relationships/image" Target="../media/image1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 Id="rId3" Type="http://schemas.openxmlformats.org/officeDocument/2006/relationships/image" Target="../media/image116.jpg"/><Relationship Id="rId4" Type="http://schemas.openxmlformats.org/officeDocument/2006/relationships/image" Target="../media/image117.jpg"/><Relationship Id="rId5" Type="http://schemas.openxmlformats.org/officeDocument/2006/relationships/image" Target="../media/image118.jpg"/><Relationship Id="rId6" Type="http://schemas.openxmlformats.org/officeDocument/2006/relationships/image" Target="../media/image1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20.jpg"/><Relationship Id="rId5" Type="http://schemas.openxmlformats.org/officeDocument/2006/relationships/image" Target="../media/image121.jpg"/><Relationship Id="rId6" Type="http://schemas.openxmlformats.org/officeDocument/2006/relationships/image" Target="../media/image1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image" Target="../media/image126.png"/><Relationship Id="rId6" Type="http://schemas.openxmlformats.org/officeDocument/2006/relationships/image" Target="../media/image127.png"/><Relationship Id="rId7" Type="http://schemas.openxmlformats.org/officeDocument/2006/relationships/image" Target="../media/image128.png"/><Relationship Id="rId8" Type="http://schemas.openxmlformats.org/officeDocument/2006/relationships/image" Target="../media/image1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21.jp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066275" cy="1282446"/>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95250" y="5865112"/>
            <a:ext cx="914400" cy="914398"/>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p:spPr>
        <p:txBody>
          <a:bodyPr wrap="square" lIns="0" tIns="74295" rIns="0" bIns="0" rtlCol="0" vert="horz">
            <a:spAutoFit/>
          </a:bodyPr>
          <a:lstStyle/>
          <a:p>
            <a:pPr marL="12700" marR="5715" indent="1856739">
              <a:lnSpc>
                <a:spcPts val="3890"/>
              </a:lnSpc>
              <a:spcBef>
                <a:spcPts val="585"/>
              </a:spcBef>
            </a:pPr>
            <a:r>
              <a:rPr dirty="0"/>
              <a:t>Laser </a:t>
            </a:r>
            <a:r>
              <a:rPr dirty="0" spc="-5"/>
              <a:t>Ablation</a:t>
            </a:r>
            <a:r>
              <a:rPr dirty="0" spc="-70"/>
              <a:t> </a:t>
            </a:r>
            <a:r>
              <a:rPr dirty="0" spc="-35"/>
              <a:t>of  </a:t>
            </a:r>
            <a:r>
              <a:rPr dirty="0" spc="-5"/>
              <a:t>Preconstruction Primer</a:t>
            </a:r>
            <a:r>
              <a:rPr dirty="0" spc="-65"/>
              <a:t> </a:t>
            </a:r>
            <a:r>
              <a:rPr dirty="0"/>
              <a:t>on</a:t>
            </a:r>
          </a:p>
          <a:p>
            <a:pPr marL="2887345">
              <a:lnSpc>
                <a:spcPts val="3829"/>
              </a:lnSpc>
            </a:pPr>
            <a:r>
              <a:rPr dirty="0" spc="20"/>
              <a:t>HSLA</a:t>
            </a:r>
            <a:r>
              <a:rPr dirty="0" spc="-80"/>
              <a:t> </a:t>
            </a:r>
            <a:r>
              <a:rPr dirty="0" spc="-25"/>
              <a:t>Steels</a:t>
            </a:r>
          </a:p>
        </p:txBody>
      </p:sp>
      <p:sp>
        <p:nvSpPr>
          <p:cNvPr id="5" name="object 5"/>
          <p:cNvSpPr txBox="1"/>
          <p:nvPr/>
        </p:nvSpPr>
        <p:spPr>
          <a:xfrm>
            <a:off x="8916416" y="6639814"/>
            <a:ext cx="83820" cy="162560"/>
          </a:xfrm>
          <a:prstGeom prst="rect">
            <a:avLst/>
          </a:prstGeom>
        </p:spPr>
        <p:txBody>
          <a:bodyPr wrap="square" lIns="0" tIns="12700" rIns="0" bIns="0" rtlCol="0" vert="horz">
            <a:spAutoFit/>
          </a:bodyPr>
          <a:lstStyle/>
          <a:p>
            <a:pPr marL="12700">
              <a:lnSpc>
                <a:spcPct val="100000"/>
              </a:lnSpc>
              <a:spcBef>
                <a:spcPts val="100"/>
              </a:spcBef>
            </a:pPr>
            <a:r>
              <a:rPr dirty="0" sz="900">
                <a:solidFill>
                  <a:srgbClr val="FFFFFF"/>
                </a:solidFill>
                <a:latin typeface="Calibri"/>
                <a:cs typeface="Calibri"/>
              </a:rPr>
              <a:t>1</a:t>
            </a:r>
            <a:endParaRPr sz="900">
              <a:latin typeface="Calibri"/>
              <a:cs typeface="Calibri"/>
            </a:endParaRPr>
          </a:p>
        </p:txBody>
      </p:sp>
      <p:sp>
        <p:nvSpPr>
          <p:cNvPr id="6" name="object 6"/>
          <p:cNvSpPr txBox="1"/>
          <p:nvPr/>
        </p:nvSpPr>
        <p:spPr>
          <a:xfrm>
            <a:off x="986027" y="4123944"/>
            <a:ext cx="7842884" cy="2372360"/>
          </a:xfrm>
          <a:prstGeom prst="rect">
            <a:avLst/>
          </a:prstGeom>
        </p:spPr>
        <p:txBody>
          <a:bodyPr wrap="square" lIns="0" tIns="12065" rIns="0" bIns="0" rtlCol="0" vert="horz">
            <a:spAutoFit/>
          </a:bodyPr>
          <a:lstStyle/>
          <a:p>
            <a:pPr algn="r" marR="5715">
              <a:lnSpc>
                <a:spcPct val="100000"/>
              </a:lnSpc>
              <a:spcBef>
                <a:spcPts val="95"/>
              </a:spcBef>
            </a:pPr>
            <a:r>
              <a:rPr dirty="0" sz="2000" spc="-10">
                <a:latin typeface="Segoe UI"/>
                <a:cs typeface="Segoe UI"/>
              </a:rPr>
              <a:t>9/</a:t>
            </a:r>
            <a:r>
              <a:rPr dirty="0" sz="2000" spc="-5">
                <a:latin typeface="Segoe UI"/>
                <a:cs typeface="Segoe UI"/>
              </a:rPr>
              <a:t>1</a:t>
            </a:r>
            <a:r>
              <a:rPr dirty="0" sz="2000" spc="-10">
                <a:latin typeface="Segoe UI"/>
                <a:cs typeface="Segoe UI"/>
              </a:rPr>
              <a:t>3/2</a:t>
            </a:r>
            <a:r>
              <a:rPr dirty="0" sz="2000" spc="-15">
                <a:latin typeface="Segoe UI"/>
                <a:cs typeface="Segoe UI"/>
              </a:rPr>
              <a:t>0</a:t>
            </a:r>
            <a:r>
              <a:rPr dirty="0" sz="2000" spc="-10">
                <a:latin typeface="Segoe UI"/>
                <a:cs typeface="Segoe UI"/>
              </a:rPr>
              <a:t>22</a:t>
            </a:r>
            <a:endParaRPr sz="2000">
              <a:latin typeface="Segoe UI"/>
              <a:cs typeface="Segoe UI"/>
            </a:endParaRPr>
          </a:p>
          <a:p>
            <a:pPr>
              <a:lnSpc>
                <a:spcPct val="100000"/>
              </a:lnSpc>
              <a:spcBef>
                <a:spcPts val="20"/>
              </a:spcBef>
            </a:pPr>
            <a:endParaRPr sz="2850">
              <a:latin typeface="Segoe UI"/>
              <a:cs typeface="Segoe UI"/>
            </a:endParaRPr>
          </a:p>
          <a:p>
            <a:pPr algn="r" marL="5093970" marR="5080" indent="-749300">
              <a:lnSpc>
                <a:spcPct val="127099"/>
              </a:lnSpc>
            </a:pPr>
            <a:r>
              <a:rPr dirty="0" sz="1800" spc="-55">
                <a:solidFill>
                  <a:srgbClr val="045470"/>
                </a:solidFill>
                <a:latin typeface="Segoe UI"/>
                <a:cs typeface="Segoe UI"/>
              </a:rPr>
              <a:t>Dr. </a:t>
            </a:r>
            <a:r>
              <a:rPr dirty="0" sz="1800">
                <a:solidFill>
                  <a:srgbClr val="045470"/>
                </a:solidFill>
                <a:latin typeface="Segoe UI"/>
                <a:cs typeface="Segoe UI"/>
              </a:rPr>
              <a:t>Melissa </a:t>
            </a:r>
            <a:r>
              <a:rPr dirty="0" sz="1800" spc="-5">
                <a:solidFill>
                  <a:srgbClr val="045470"/>
                </a:solidFill>
                <a:latin typeface="Segoe UI"/>
                <a:cs typeface="Segoe UI"/>
              </a:rPr>
              <a:t>Klingenberg</a:t>
            </a:r>
            <a:r>
              <a:rPr dirty="0" sz="1800" spc="-45">
                <a:solidFill>
                  <a:srgbClr val="045470"/>
                </a:solidFill>
                <a:latin typeface="Segoe UI"/>
                <a:cs typeface="Segoe UI"/>
              </a:rPr>
              <a:t> </a:t>
            </a:r>
            <a:r>
              <a:rPr dirty="0" sz="1800">
                <a:solidFill>
                  <a:srgbClr val="045470"/>
                </a:solidFill>
                <a:latin typeface="Segoe UI"/>
                <a:cs typeface="Segoe UI"/>
              </a:rPr>
              <a:t>–</a:t>
            </a:r>
            <a:r>
              <a:rPr dirty="0" sz="1800" spc="-25">
                <a:solidFill>
                  <a:srgbClr val="045470"/>
                </a:solidFill>
                <a:latin typeface="Segoe UI"/>
                <a:cs typeface="Segoe UI"/>
              </a:rPr>
              <a:t> </a:t>
            </a:r>
            <a:r>
              <a:rPr dirty="0" sz="1800" spc="-5">
                <a:solidFill>
                  <a:srgbClr val="045470"/>
                </a:solidFill>
                <a:latin typeface="Segoe UI"/>
                <a:cs typeface="Segoe UI"/>
              </a:rPr>
              <a:t>PSU/ARL  </a:t>
            </a:r>
            <a:r>
              <a:rPr dirty="0" sz="1800" spc="-55">
                <a:solidFill>
                  <a:srgbClr val="045470"/>
                </a:solidFill>
                <a:latin typeface="Segoe UI"/>
                <a:cs typeface="Segoe UI"/>
              </a:rPr>
              <a:t>Mr. </a:t>
            </a:r>
            <a:r>
              <a:rPr dirty="0" sz="1800" spc="-20">
                <a:solidFill>
                  <a:srgbClr val="045470"/>
                </a:solidFill>
                <a:latin typeface="Segoe UI"/>
                <a:cs typeface="Segoe UI"/>
              </a:rPr>
              <a:t>Steve </a:t>
            </a:r>
            <a:r>
              <a:rPr dirty="0" sz="1800" spc="-10">
                <a:solidFill>
                  <a:srgbClr val="045470"/>
                </a:solidFill>
                <a:latin typeface="Segoe UI"/>
                <a:cs typeface="Segoe UI"/>
              </a:rPr>
              <a:t>Brown</a:t>
            </a:r>
            <a:r>
              <a:rPr dirty="0" sz="1800" spc="-5">
                <a:solidFill>
                  <a:srgbClr val="045470"/>
                </a:solidFill>
                <a:latin typeface="Segoe UI"/>
                <a:cs typeface="Segoe UI"/>
              </a:rPr>
              <a:t> </a:t>
            </a:r>
            <a:r>
              <a:rPr dirty="0" sz="1800">
                <a:solidFill>
                  <a:srgbClr val="045470"/>
                </a:solidFill>
                <a:latin typeface="Segoe UI"/>
                <a:cs typeface="Segoe UI"/>
              </a:rPr>
              <a:t>–</a:t>
            </a:r>
            <a:r>
              <a:rPr dirty="0" sz="1800" spc="-25">
                <a:solidFill>
                  <a:srgbClr val="045470"/>
                </a:solidFill>
                <a:latin typeface="Segoe UI"/>
                <a:cs typeface="Segoe UI"/>
              </a:rPr>
              <a:t> </a:t>
            </a:r>
            <a:r>
              <a:rPr dirty="0" sz="1800" spc="-5">
                <a:solidFill>
                  <a:srgbClr val="045470"/>
                </a:solidFill>
                <a:latin typeface="Segoe UI"/>
                <a:cs typeface="Segoe UI"/>
              </a:rPr>
              <a:t>PSU/ARL  </a:t>
            </a:r>
            <a:r>
              <a:rPr dirty="0" sz="1800" spc="-55">
                <a:solidFill>
                  <a:srgbClr val="045470"/>
                </a:solidFill>
                <a:latin typeface="Segoe UI"/>
                <a:cs typeface="Segoe UI"/>
              </a:rPr>
              <a:t>Mr. </a:t>
            </a:r>
            <a:r>
              <a:rPr dirty="0" sz="1800" spc="-10">
                <a:solidFill>
                  <a:srgbClr val="045470"/>
                </a:solidFill>
                <a:latin typeface="Segoe UI"/>
                <a:cs typeface="Segoe UI"/>
              </a:rPr>
              <a:t>James Brooks </a:t>
            </a:r>
            <a:r>
              <a:rPr dirty="0" sz="1800">
                <a:solidFill>
                  <a:srgbClr val="045470"/>
                </a:solidFill>
                <a:latin typeface="Segoe UI"/>
                <a:cs typeface="Segoe UI"/>
              </a:rPr>
              <a:t>–</a:t>
            </a:r>
            <a:r>
              <a:rPr dirty="0" sz="1800" spc="-15">
                <a:solidFill>
                  <a:srgbClr val="045470"/>
                </a:solidFill>
                <a:latin typeface="Segoe UI"/>
                <a:cs typeface="Segoe UI"/>
              </a:rPr>
              <a:t> </a:t>
            </a:r>
            <a:r>
              <a:rPr dirty="0" sz="1800" spc="-5">
                <a:solidFill>
                  <a:srgbClr val="045470"/>
                </a:solidFill>
                <a:latin typeface="Segoe UI"/>
                <a:cs typeface="Segoe UI"/>
              </a:rPr>
              <a:t>NNS</a:t>
            </a:r>
            <a:endParaRPr sz="1800">
              <a:latin typeface="Segoe UI"/>
              <a:cs typeface="Segoe UI"/>
            </a:endParaRPr>
          </a:p>
          <a:p>
            <a:pPr marL="12700" marR="3439795">
              <a:lnSpc>
                <a:spcPct val="100000"/>
              </a:lnSpc>
              <a:spcBef>
                <a:spcPts val="675"/>
              </a:spcBef>
            </a:pPr>
            <a:r>
              <a:rPr dirty="0" sz="1400" spc="-5">
                <a:latin typeface="Calibri"/>
                <a:cs typeface="Calibri"/>
              </a:rPr>
              <a:t>DISTRIBUTION </a:t>
            </a:r>
            <a:r>
              <a:rPr dirty="0" sz="1400" spc="-30">
                <a:latin typeface="Calibri"/>
                <a:cs typeface="Calibri"/>
              </a:rPr>
              <a:t>STATEMENT </a:t>
            </a:r>
            <a:r>
              <a:rPr dirty="0" sz="1400" spc="-5">
                <a:latin typeface="Calibri"/>
                <a:cs typeface="Calibri"/>
              </a:rPr>
              <a:t>A: </a:t>
            </a:r>
            <a:r>
              <a:rPr dirty="0" sz="1400" spc="-10">
                <a:latin typeface="Calibri"/>
                <a:cs typeface="Calibri"/>
              </a:rPr>
              <a:t>Approved </a:t>
            </a:r>
            <a:r>
              <a:rPr dirty="0" sz="1400" spc="-15">
                <a:latin typeface="Calibri"/>
                <a:cs typeface="Calibri"/>
              </a:rPr>
              <a:t>for </a:t>
            </a:r>
            <a:r>
              <a:rPr dirty="0" sz="1400" spc="-10">
                <a:latin typeface="Calibri"/>
                <a:cs typeface="Calibri"/>
              </a:rPr>
              <a:t>public </a:t>
            </a:r>
            <a:r>
              <a:rPr dirty="0" sz="1400" spc="-5">
                <a:latin typeface="Calibri"/>
                <a:cs typeface="Calibri"/>
              </a:rPr>
              <a:t>release </a:t>
            </a:r>
            <a:r>
              <a:rPr dirty="0" sz="1400" spc="-10">
                <a:latin typeface="Calibri"/>
                <a:cs typeface="Calibri"/>
              </a:rPr>
              <a:t>on  </a:t>
            </a:r>
            <a:r>
              <a:rPr dirty="0" sz="1400" spc="-5">
                <a:latin typeface="Calibri"/>
                <a:cs typeface="Calibri"/>
              </a:rPr>
              <a:t>09/13/22, distribution unlimited. ONR DCN#:</a:t>
            </a:r>
            <a:r>
              <a:rPr dirty="0" sz="1400" spc="70">
                <a:latin typeface="Calibri"/>
                <a:cs typeface="Calibri"/>
              </a:rPr>
              <a:t> </a:t>
            </a:r>
            <a:r>
              <a:rPr dirty="0" sz="1400" spc="-5">
                <a:latin typeface="Calibri"/>
                <a:cs typeface="Calibri"/>
              </a:rPr>
              <a:t>43-10208-22</a:t>
            </a:r>
            <a:endParaRPr sz="1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27782" y="166115"/>
            <a:ext cx="1085849" cy="67436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513582" y="166115"/>
            <a:ext cx="493001" cy="674369"/>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3606546" y="166115"/>
            <a:ext cx="2676905" cy="674369"/>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3004311" y="231902"/>
            <a:ext cx="3081020" cy="391160"/>
          </a:xfrm>
          <a:prstGeom prst="rect"/>
        </p:spPr>
        <p:txBody>
          <a:bodyPr wrap="square" lIns="0" tIns="12700" rIns="0" bIns="0" rtlCol="0" vert="horz">
            <a:spAutoFit/>
          </a:bodyPr>
          <a:lstStyle/>
          <a:p>
            <a:pPr marL="12700">
              <a:lnSpc>
                <a:spcPct val="100000"/>
              </a:lnSpc>
              <a:spcBef>
                <a:spcPts val="100"/>
              </a:spcBef>
            </a:pPr>
            <a:r>
              <a:rPr dirty="0" sz="2400" spc="-15" b="1">
                <a:solidFill>
                  <a:srgbClr val="000000"/>
                </a:solidFill>
                <a:latin typeface="Calibri"/>
                <a:cs typeface="Calibri"/>
              </a:rPr>
              <a:t>Multi-Parameter</a:t>
            </a:r>
            <a:r>
              <a:rPr dirty="0" sz="2400" spc="-40" b="1">
                <a:solidFill>
                  <a:srgbClr val="000000"/>
                </a:solidFill>
                <a:latin typeface="Calibri"/>
                <a:cs typeface="Calibri"/>
              </a:rPr>
              <a:t> </a:t>
            </a:r>
            <a:r>
              <a:rPr dirty="0" sz="2400" spc="-35" b="1">
                <a:solidFill>
                  <a:srgbClr val="000000"/>
                </a:solidFill>
                <a:latin typeface="Calibri"/>
                <a:cs typeface="Calibri"/>
              </a:rPr>
              <a:t>Testing</a:t>
            </a:r>
            <a:endParaRPr sz="2400">
              <a:latin typeface="Calibri"/>
              <a:cs typeface="Calibri"/>
            </a:endParaRPr>
          </a:p>
        </p:txBody>
      </p:sp>
      <p:sp>
        <p:nvSpPr>
          <p:cNvPr id="6" name="object 6"/>
          <p:cNvSpPr/>
          <p:nvPr/>
        </p:nvSpPr>
        <p:spPr>
          <a:xfrm>
            <a:off x="424433" y="1465325"/>
            <a:ext cx="4114800" cy="41148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604765" y="1465325"/>
            <a:ext cx="4114799" cy="4114800"/>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2038350" y="5578602"/>
            <a:ext cx="993775" cy="299720"/>
          </a:xfrm>
          <a:prstGeom prst="rect">
            <a:avLst/>
          </a:prstGeom>
        </p:spPr>
        <p:txBody>
          <a:bodyPr wrap="square" lIns="0" tIns="12700" rIns="0" bIns="0" rtlCol="0" vert="horz">
            <a:spAutoFit/>
          </a:bodyPr>
          <a:lstStyle/>
          <a:p>
            <a:pPr marL="12700" marR="5080" indent="114935">
              <a:lnSpc>
                <a:spcPct val="100000"/>
              </a:lnSpc>
              <a:spcBef>
                <a:spcPts val="100"/>
              </a:spcBef>
            </a:pPr>
            <a:r>
              <a:rPr dirty="0" sz="900">
                <a:latin typeface="Calibri"/>
                <a:cs typeface="Calibri"/>
              </a:rPr>
              <a:t>Normal </a:t>
            </a:r>
            <a:r>
              <a:rPr dirty="0" sz="900" spc="-5">
                <a:latin typeface="Calibri"/>
                <a:cs typeface="Calibri"/>
              </a:rPr>
              <a:t>Lighting  (easier </a:t>
            </a:r>
            <a:r>
              <a:rPr dirty="0" sz="900">
                <a:latin typeface="Calibri"/>
                <a:cs typeface="Calibri"/>
              </a:rPr>
              <a:t>to </a:t>
            </a:r>
            <a:r>
              <a:rPr dirty="0" sz="900" spc="-5">
                <a:latin typeface="Calibri"/>
                <a:cs typeface="Calibri"/>
              </a:rPr>
              <a:t>see</a:t>
            </a:r>
            <a:r>
              <a:rPr dirty="0" sz="900" spc="-85">
                <a:latin typeface="Calibri"/>
                <a:cs typeface="Calibri"/>
              </a:rPr>
              <a:t> </a:t>
            </a:r>
            <a:r>
              <a:rPr dirty="0" sz="900" spc="-5">
                <a:latin typeface="Calibri"/>
                <a:cs typeface="Calibri"/>
              </a:rPr>
              <a:t>bluing)</a:t>
            </a:r>
            <a:endParaRPr sz="900">
              <a:latin typeface="Calibri"/>
              <a:cs typeface="Calibri"/>
            </a:endParaRPr>
          </a:p>
        </p:txBody>
      </p:sp>
      <p:sp>
        <p:nvSpPr>
          <p:cNvPr id="9" name="object 9"/>
          <p:cNvSpPr txBox="1"/>
          <p:nvPr/>
        </p:nvSpPr>
        <p:spPr>
          <a:xfrm>
            <a:off x="6026150" y="5578602"/>
            <a:ext cx="1281430" cy="299720"/>
          </a:xfrm>
          <a:prstGeom prst="rect">
            <a:avLst/>
          </a:prstGeom>
        </p:spPr>
        <p:txBody>
          <a:bodyPr wrap="square" lIns="0" tIns="12700" rIns="0" bIns="0" rtlCol="0" vert="horz">
            <a:spAutoFit/>
          </a:bodyPr>
          <a:lstStyle/>
          <a:p>
            <a:pPr marL="12700" marR="5080" indent="198755">
              <a:lnSpc>
                <a:spcPct val="100000"/>
              </a:lnSpc>
              <a:spcBef>
                <a:spcPts val="100"/>
              </a:spcBef>
            </a:pPr>
            <a:r>
              <a:rPr dirty="0" sz="900" spc="-5">
                <a:latin typeface="Calibri"/>
                <a:cs typeface="Calibri"/>
              </a:rPr>
              <a:t>Dark Field Lighting  (easier </a:t>
            </a:r>
            <a:r>
              <a:rPr dirty="0" sz="900">
                <a:latin typeface="Calibri"/>
                <a:cs typeface="Calibri"/>
              </a:rPr>
              <a:t>to </a:t>
            </a:r>
            <a:r>
              <a:rPr dirty="0" sz="900" spc="-5">
                <a:latin typeface="Calibri"/>
                <a:cs typeface="Calibri"/>
              </a:rPr>
              <a:t>see </a:t>
            </a:r>
            <a:r>
              <a:rPr dirty="0" sz="900">
                <a:latin typeface="Calibri"/>
                <a:cs typeface="Calibri"/>
              </a:rPr>
              <a:t>residual</a:t>
            </a:r>
            <a:r>
              <a:rPr dirty="0" sz="900" spc="-80">
                <a:latin typeface="Calibri"/>
                <a:cs typeface="Calibri"/>
              </a:rPr>
              <a:t> </a:t>
            </a:r>
            <a:r>
              <a:rPr dirty="0" sz="900" spc="-5">
                <a:latin typeface="Calibri"/>
                <a:cs typeface="Calibri"/>
              </a:rPr>
              <a:t>PCP)</a:t>
            </a:r>
            <a:endParaRPr sz="900">
              <a:latin typeface="Calibri"/>
              <a:cs typeface="Calibri"/>
            </a:endParaRPr>
          </a:p>
        </p:txBody>
      </p:sp>
      <p:sp>
        <p:nvSpPr>
          <p:cNvPr id="10" name="object 10"/>
          <p:cNvSpPr/>
          <p:nvPr/>
        </p:nvSpPr>
        <p:spPr>
          <a:xfrm>
            <a:off x="0" y="4702302"/>
            <a:ext cx="538733" cy="923544"/>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0" y="4609350"/>
            <a:ext cx="538733" cy="493001"/>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0" y="3803903"/>
            <a:ext cx="538733" cy="1205484"/>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0" y="3722370"/>
            <a:ext cx="538733" cy="481583"/>
          </a:xfrm>
          <a:prstGeom prst="rect">
            <a:avLst/>
          </a:prstGeom>
          <a:blipFill>
            <a:blip r:embed="rId10" cstate="print"/>
            <a:stretch>
              <a:fillRect/>
            </a:stretch>
          </a:blipFill>
        </p:spPr>
        <p:txBody>
          <a:bodyPr wrap="square" lIns="0" tIns="0" rIns="0" bIns="0" rtlCol="0"/>
          <a:lstStyle/>
          <a:p/>
        </p:txBody>
      </p:sp>
      <p:sp>
        <p:nvSpPr>
          <p:cNvPr id="14" name="object 14"/>
          <p:cNvSpPr txBox="1"/>
          <p:nvPr/>
        </p:nvSpPr>
        <p:spPr>
          <a:xfrm>
            <a:off x="6095" y="3923408"/>
            <a:ext cx="330200" cy="1529080"/>
          </a:xfrm>
          <a:prstGeom prst="rect">
            <a:avLst/>
          </a:prstGeom>
        </p:spPr>
        <p:txBody>
          <a:bodyPr wrap="square" lIns="0" tIns="0" rIns="0" bIns="0" rtlCol="0" vert="vert270">
            <a:spAutoFit/>
          </a:bodyPr>
          <a:lstStyle/>
          <a:p>
            <a:pPr marL="12700">
              <a:lnSpc>
                <a:spcPts val="2380"/>
              </a:lnSpc>
            </a:pPr>
            <a:r>
              <a:rPr dirty="0" sz="2400" spc="-15" b="1">
                <a:latin typeface="Calibri"/>
                <a:cs typeface="Calibri"/>
              </a:rPr>
              <a:t>One-Param.</a:t>
            </a:r>
            <a:endParaRPr sz="2400">
              <a:latin typeface="Calibri"/>
              <a:cs typeface="Calibri"/>
            </a:endParaRPr>
          </a:p>
        </p:txBody>
      </p:sp>
      <p:sp>
        <p:nvSpPr>
          <p:cNvPr id="15" name="object 15"/>
          <p:cNvSpPr/>
          <p:nvPr/>
        </p:nvSpPr>
        <p:spPr>
          <a:xfrm>
            <a:off x="0" y="2655570"/>
            <a:ext cx="538733" cy="930401"/>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0" y="2562618"/>
            <a:ext cx="538733" cy="493001"/>
          </a:xfrm>
          <a:prstGeom prst="rect">
            <a:avLst/>
          </a:prstGeom>
          <a:blipFill>
            <a:blip r:embed="rId12" cstate="print"/>
            <a:stretch>
              <a:fillRect/>
            </a:stretch>
          </a:blipFill>
        </p:spPr>
        <p:txBody>
          <a:bodyPr wrap="square" lIns="0" tIns="0" rIns="0" bIns="0" rtlCol="0"/>
          <a:lstStyle/>
          <a:p/>
        </p:txBody>
      </p:sp>
      <p:sp>
        <p:nvSpPr>
          <p:cNvPr id="17" name="object 17"/>
          <p:cNvSpPr/>
          <p:nvPr/>
        </p:nvSpPr>
        <p:spPr>
          <a:xfrm>
            <a:off x="0" y="1757172"/>
            <a:ext cx="538733" cy="1205484"/>
          </a:xfrm>
          <a:prstGeom prst="rect">
            <a:avLst/>
          </a:prstGeom>
          <a:blipFill>
            <a:blip r:embed="rId13" cstate="print"/>
            <a:stretch>
              <a:fillRect/>
            </a:stretch>
          </a:blipFill>
        </p:spPr>
        <p:txBody>
          <a:bodyPr wrap="square" lIns="0" tIns="0" rIns="0" bIns="0" rtlCol="0"/>
          <a:lstStyle/>
          <a:p/>
        </p:txBody>
      </p:sp>
      <p:sp>
        <p:nvSpPr>
          <p:cNvPr id="18" name="object 18"/>
          <p:cNvSpPr/>
          <p:nvPr/>
        </p:nvSpPr>
        <p:spPr>
          <a:xfrm>
            <a:off x="0" y="1675638"/>
            <a:ext cx="538733" cy="481584"/>
          </a:xfrm>
          <a:prstGeom prst="rect">
            <a:avLst/>
          </a:prstGeom>
          <a:blipFill>
            <a:blip r:embed="rId14" cstate="print"/>
            <a:stretch>
              <a:fillRect/>
            </a:stretch>
          </a:blipFill>
        </p:spPr>
        <p:txBody>
          <a:bodyPr wrap="square" lIns="0" tIns="0" rIns="0" bIns="0" rtlCol="0"/>
          <a:lstStyle/>
          <a:p/>
        </p:txBody>
      </p:sp>
      <p:sp>
        <p:nvSpPr>
          <p:cNvPr id="19" name="object 19"/>
          <p:cNvSpPr txBox="1"/>
          <p:nvPr/>
        </p:nvSpPr>
        <p:spPr>
          <a:xfrm>
            <a:off x="6095" y="1876169"/>
            <a:ext cx="330200" cy="1536065"/>
          </a:xfrm>
          <a:prstGeom prst="rect">
            <a:avLst/>
          </a:prstGeom>
        </p:spPr>
        <p:txBody>
          <a:bodyPr wrap="square" lIns="0" tIns="0" rIns="0" bIns="0" rtlCol="0" vert="vert270">
            <a:spAutoFit/>
          </a:bodyPr>
          <a:lstStyle/>
          <a:p>
            <a:pPr marL="12700">
              <a:lnSpc>
                <a:spcPts val="2380"/>
              </a:lnSpc>
            </a:pPr>
            <a:r>
              <a:rPr dirty="0" sz="2400" spc="-25" b="1">
                <a:latin typeface="Calibri"/>
                <a:cs typeface="Calibri"/>
              </a:rPr>
              <a:t>Two-Param.</a:t>
            </a:r>
            <a:endParaRPr sz="2400">
              <a:latin typeface="Calibri"/>
              <a:cs typeface="Calibri"/>
            </a:endParaRPr>
          </a:p>
        </p:txBody>
      </p:sp>
      <p:sp>
        <p:nvSpPr>
          <p:cNvPr id="20" name="object 20"/>
          <p:cNvSpPr/>
          <p:nvPr/>
        </p:nvSpPr>
        <p:spPr>
          <a:xfrm>
            <a:off x="372999" y="3843146"/>
            <a:ext cx="1494790" cy="1483360"/>
          </a:xfrm>
          <a:custGeom>
            <a:avLst/>
            <a:gdLst/>
            <a:ahLst/>
            <a:cxnLst/>
            <a:rect l="l" t="t" r="r" b="b"/>
            <a:pathLst>
              <a:path w="1494789" h="1483360">
                <a:moveTo>
                  <a:pt x="0" y="1235709"/>
                </a:moveTo>
                <a:lnTo>
                  <a:pt x="5021" y="1285526"/>
                </a:lnTo>
                <a:lnTo>
                  <a:pt x="19422" y="1331922"/>
                </a:lnTo>
                <a:lnTo>
                  <a:pt x="42209" y="1373903"/>
                </a:lnTo>
                <a:lnTo>
                  <a:pt x="72388" y="1410477"/>
                </a:lnTo>
                <a:lnTo>
                  <a:pt x="108965" y="1440652"/>
                </a:lnTo>
                <a:lnTo>
                  <a:pt x="150945" y="1463434"/>
                </a:lnTo>
                <a:lnTo>
                  <a:pt x="197335" y="1477832"/>
                </a:lnTo>
                <a:lnTo>
                  <a:pt x="247141" y="1482852"/>
                </a:lnTo>
                <a:lnTo>
                  <a:pt x="1247139" y="1482852"/>
                </a:lnTo>
                <a:lnTo>
                  <a:pt x="1296956" y="1477832"/>
                </a:lnTo>
                <a:lnTo>
                  <a:pt x="1343352" y="1463434"/>
                </a:lnTo>
                <a:lnTo>
                  <a:pt x="1385333" y="1440652"/>
                </a:lnTo>
                <a:lnTo>
                  <a:pt x="1421907" y="1410477"/>
                </a:lnTo>
                <a:lnTo>
                  <a:pt x="1452082" y="1373903"/>
                </a:lnTo>
                <a:lnTo>
                  <a:pt x="1474864" y="1331922"/>
                </a:lnTo>
                <a:lnTo>
                  <a:pt x="1489262" y="1285526"/>
                </a:lnTo>
                <a:lnTo>
                  <a:pt x="1494282" y="1235709"/>
                </a:lnTo>
                <a:lnTo>
                  <a:pt x="1494282" y="247141"/>
                </a:lnTo>
                <a:lnTo>
                  <a:pt x="1489262" y="197325"/>
                </a:lnTo>
                <a:lnTo>
                  <a:pt x="1474864" y="150929"/>
                </a:lnTo>
                <a:lnTo>
                  <a:pt x="1452082" y="108948"/>
                </a:lnTo>
                <a:lnTo>
                  <a:pt x="1421907" y="72374"/>
                </a:lnTo>
                <a:lnTo>
                  <a:pt x="1385333" y="42199"/>
                </a:lnTo>
                <a:lnTo>
                  <a:pt x="1343352" y="19417"/>
                </a:lnTo>
                <a:lnTo>
                  <a:pt x="1296956" y="5019"/>
                </a:lnTo>
                <a:lnTo>
                  <a:pt x="1247139" y="0"/>
                </a:lnTo>
                <a:lnTo>
                  <a:pt x="247141" y="0"/>
                </a:lnTo>
                <a:lnTo>
                  <a:pt x="197335" y="5019"/>
                </a:lnTo>
                <a:lnTo>
                  <a:pt x="150945" y="19417"/>
                </a:lnTo>
                <a:lnTo>
                  <a:pt x="108965" y="42199"/>
                </a:lnTo>
                <a:lnTo>
                  <a:pt x="72388" y="72374"/>
                </a:lnTo>
                <a:lnTo>
                  <a:pt x="42209" y="108948"/>
                </a:lnTo>
                <a:lnTo>
                  <a:pt x="19422" y="150929"/>
                </a:lnTo>
                <a:lnTo>
                  <a:pt x="5021" y="197325"/>
                </a:lnTo>
                <a:lnTo>
                  <a:pt x="0" y="247141"/>
                </a:lnTo>
                <a:lnTo>
                  <a:pt x="0" y="1235709"/>
                </a:lnTo>
                <a:close/>
              </a:path>
            </a:pathLst>
          </a:custGeom>
          <a:ln w="63246">
            <a:solidFill>
              <a:srgbClr val="FFC000"/>
            </a:solidFill>
            <a:prstDash val="lgDash"/>
          </a:ln>
        </p:spPr>
        <p:txBody>
          <a:bodyPr wrap="square" lIns="0" tIns="0" rIns="0" bIns="0" rtlCol="0"/>
          <a:lstStyle/>
          <a:p/>
        </p:txBody>
      </p:sp>
      <p:sp>
        <p:nvSpPr>
          <p:cNvPr id="21" name="object 21"/>
          <p:cNvSpPr txBox="1"/>
          <p:nvPr/>
        </p:nvSpPr>
        <p:spPr>
          <a:xfrm>
            <a:off x="516890" y="3915917"/>
            <a:ext cx="1288415" cy="665480"/>
          </a:xfrm>
          <a:prstGeom prst="rect">
            <a:avLst/>
          </a:prstGeom>
        </p:spPr>
        <p:txBody>
          <a:bodyPr wrap="square" lIns="0" tIns="12700" rIns="0" bIns="0" rtlCol="0" vert="horz">
            <a:spAutoFit/>
          </a:bodyPr>
          <a:lstStyle/>
          <a:p>
            <a:pPr marL="12700" marR="5080">
              <a:lnSpc>
                <a:spcPct val="100000"/>
              </a:lnSpc>
              <a:spcBef>
                <a:spcPts val="100"/>
              </a:spcBef>
            </a:pPr>
            <a:r>
              <a:rPr dirty="0" sz="2100" b="1">
                <a:solidFill>
                  <a:srgbClr val="FFC000"/>
                </a:solidFill>
                <a:latin typeface="Calibri"/>
                <a:cs typeface="Calibri"/>
              </a:rPr>
              <a:t>Bluing…but  No</a:t>
            </a:r>
            <a:r>
              <a:rPr dirty="0" sz="2100" spc="-15" b="1">
                <a:solidFill>
                  <a:srgbClr val="FFC000"/>
                </a:solidFill>
                <a:latin typeface="Calibri"/>
                <a:cs typeface="Calibri"/>
              </a:rPr>
              <a:t> </a:t>
            </a:r>
            <a:r>
              <a:rPr dirty="0" sz="2100" spc="-5" b="1">
                <a:solidFill>
                  <a:srgbClr val="FFC000"/>
                </a:solidFill>
                <a:latin typeface="Calibri"/>
                <a:cs typeface="Calibri"/>
              </a:rPr>
              <a:t>PCP</a:t>
            </a:r>
            <a:endParaRPr sz="2100">
              <a:latin typeface="Calibri"/>
              <a:cs typeface="Calibri"/>
            </a:endParaRPr>
          </a:p>
        </p:txBody>
      </p:sp>
      <p:sp>
        <p:nvSpPr>
          <p:cNvPr id="22" name="object 22"/>
          <p:cNvSpPr/>
          <p:nvPr/>
        </p:nvSpPr>
        <p:spPr>
          <a:xfrm>
            <a:off x="3091814" y="1820798"/>
            <a:ext cx="1495425" cy="1482090"/>
          </a:xfrm>
          <a:custGeom>
            <a:avLst/>
            <a:gdLst/>
            <a:ahLst/>
            <a:cxnLst/>
            <a:rect l="l" t="t" r="r" b="b"/>
            <a:pathLst>
              <a:path w="1495425" h="1482089">
                <a:moveTo>
                  <a:pt x="0" y="1235075"/>
                </a:moveTo>
                <a:lnTo>
                  <a:pt x="5019" y="1284850"/>
                </a:lnTo>
                <a:lnTo>
                  <a:pt x="19415" y="1331214"/>
                </a:lnTo>
                <a:lnTo>
                  <a:pt x="42192" y="1373172"/>
                </a:lnTo>
                <a:lnTo>
                  <a:pt x="72358" y="1409731"/>
                </a:lnTo>
                <a:lnTo>
                  <a:pt x="108917" y="1439897"/>
                </a:lnTo>
                <a:lnTo>
                  <a:pt x="150875" y="1462674"/>
                </a:lnTo>
                <a:lnTo>
                  <a:pt x="197239" y="1477070"/>
                </a:lnTo>
                <a:lnTo>
                  <a:pt x="247014" y="1482089"/>
                </a:lnTo>
                <a:lnTo>
                  <a:pt x="1248029" y="1482089"/>
                </a:lnTo>
                <a:lnTo>
                  <a:pt x="1297804" y="1477070"/>
                </a:lnTo>
                <a:lnTo>
                  <a:pt x="1344168" y="1462674"/>
                </a:lnTo>
                <a:lnTo>
                  <a:pt x="1386126" y="1439897"/>
                </a:lnTo>
                <a:lnTo>
                  <a:pt x="1422685" y="1409731"/>
                </a:lnTo>
                <a:lnTo>
                  <a:pt x="1452851" y="1373172"/>
                </a:lnTo>
                <a:lnTo>
                  <a:pt x="1475628" y="1331214"/>
                </a:lnTo>
                <a:lnTo>
                  <a:pt x="1490024" y="1284850"/>
                </a:lnTo>
                <a:lnTo>
                  <a:pt x="1495044" y="1235075"/>
                </a:lnTo>
                <a:lnTo>
                  <a:pt x="1495044" y="247014"/>
                </a:lnTo>
                <a:lnTo>
                  <a:pt x="1490024" y="197239"/>
                </a:lnTo>
                <a:lnTo>
                  <a:pt x="1475628" y="150875"/>
                </a:lnTo>
                <a:lnTo>
                  <a:pt x="1452851" y="108917"/>
                </a:lnTo>
                <a:lnTo>
                  <a:pt x="1422685" y="72358"/>
                </a:lnTo>
                <a:lnTo>
                  <a:pt x="1386126" y="42192"/>
                </a:lnTo>
                <a:lnTo>
                  <a:pt x="1344167" y="19415"/>
                </a:lnTo>
                <a:lnTo>
                  <a:pt x="1297804" y="5019"/>
                </a:lnTo>
                <a:lnTo>
                  <a:pt x="1248029" y="0"/>
                </a:lnTo>
                <a:lnTo>
                  <a:pt x="247014" y="0"/>
                </a:lnTo>
                <a:lnTo>
                  <a:pt x="197239" y="5019"/>
                </a:lnTo>
                <a:lnTo>
                  <a:pt x="150875" y="19415"/>
                </a:lnTo>
                <a:lnTo>
                  <a:pt x="108917" y="42192"/>
                </a:lnTo>
                <a:lnTo>
                  <a:pt x="72358" y="72358"/>
                </a:lnTo>
                <a:lnTo>
                  <a:pt x="42192" y="108917"/>
                </a:lnTo>
                <a:lnTo>
                  <a:pt x="19415" y="150875"/>
                </a:lnTo>
                <a:lnTo>
                  <a:pt x="5019" y="197239"/>
                </a:lnTo>
                <a:lnTo>
                  <a:pt x="0" y="247014"/>
                </a:lnTo>
                <a:lnTo>
                  <a:pt x="0" y="1235075"/>
                </a:lnTo>
                <a:close/>
              </a:path>
            </a:pathLst>
          </a:custGeom>
          <a:ln w="63246">
            <a:solidFill>
              <a:srgbClr val="FFC000"/>
            </a:solidFill>
            <a:prstDash val="lgDash"/>
          </a:ln>
        </p:spPr>
        <p:txBody>
          <a:bodyPr wrap="square" lIns="0" tIns="0" rIns="0" bIns="0" rtlCol="0"/>
          <a:lstStyle/>
          <a:p/>
        </p:txBody>
      </p:sp>
      <p:sp>
        <p:nvSpPr>
          <p:cNvPr id="23" name="object 23"/>
          <p:cNvSpPr txBox="1"/>
          <p:nvPr/>
        </p:nvSpPr>
        <p:spPr>
          <a:xfrm>
            <a:off x="3236467" y="1893315"/>
            <a:ext cx="1099185" cy="665480"/>
          </a:xfrm>
          <a:prstGeom prst="rect">
            <a:avLst/>
          </a:prstGeom>
        </p:spPr>
        <p:txBody>
          <a:bodyPr wrap="square" lIns="0" tIns="12700" rIns="0" bIns="0" rtlCol="0" vert="horz">
            <a:spAutoFit/>
          </a:bodyPr>
          <a:lstStyle/>
          <a:p>
            <a:pPr marL="12700" marR="5080">
              <a:lnSpc>
                <a:spcPct val="100000"/>
              </a:lnSpc>
              <a:spcBef>
                <a:spcPts val="100"/>
              </a:spcBef>
            </a:pPr>
            <a:r>
              <a:rPr dirty="0" sz="2100" b="1">
                <a:solidFill>
                  <a:srgbClr val="FFC000"/>
                </a:solidFill>
                <a:latin typeface="Calibri"/>
                <a:cs typeface="Calibri"/>
              </a:rPr>
              <a:t>No</a:t>
            </a:r>
            <a:r>
              <a:rPr dirty="0" sz="2100" spc="-100" b="1">
                <a:solidFill>
                  <a:srgbClr val="FFC000"/>
                </a:solidFill>
                <a:latin typeface="Calibri"/>
                <a:cs typeface="Calibri"/>
              </a:rPr>
              <a:t> </a:t>
            </a:r>
            <a:r>
              <a:rPr dirty="0" sz="2100" b="1">
                <a:solidFill>
                  <a:srgbClr val="FFC000"/>
                </a:solidFill>
                <a:latin typeface="Calibri"/>
                <a:cs typeface="Calibri"/>
              </a:rPr>
              <a:t>Bluing  No</a:t>
            </a:r>
            <a:r>
              <a:rPr dirty="0" sz="2100" spc="-20" b="1">
                <a:solidFill>
                  <a:srgbClr val="FFC000"/>
                </a:solidFill>
                <a:latin typeface="Calibri"/>
                <a:cs typeface="Calibri"/>
              </a:rPr>
              <a:t> </a:t>
            </a:r>
            <a:r>
              <a:rPr dirty="0" sz="2100" spc="-5" b="1">
                <a:solidFill>
                  <a:srgbClr val="FFC000"/>
                </a:solidFill>
                <a:latin typeface="Calibri"/>
                <a:cs typeface="Calibri"/>
              </a:rPr>
              <a:t>PCP</a:t>
            </a:r>
            <a:endParaRPr sz="2100">
              <a:latin typeface="Calibri"/>
              <a:cs typeface="Calibri"/>
            </a:endParaRPr>
          </a:p>
        </p:txBody>
      </p:sp>
      <p:sp>
        <p:nvSpPr>
          <p:cNvPr id="24" name="object 24"/>
          <p:cNvSpPr/>
          <p:nvPr/>
        </p:nvSpPr>
        <p:spPr>
          <a:xfrm>
            <a:off x="4705730" y="4006215"/>
            <a:ext cx="3960495" cy="1371600"/>
          </a:xfrm>
          <a:custGeom>
            <a:avLst/>
            <a:gdLst/>
            <a:ahLst/>
            <a:cxnLst/>
            <a:rect l="l" t="t" r="r" b="b"/>
            <a:pathLst>
              <a:path w="3960495" h="1371600">
                <a:moveTo>
                  <a:pt x="3724529" y="0"/>
                </a:moveTo>
                <a:lnTo>
                  <a:pt x="235585" y="0"/>
                </a:lnTo>
                <a:lnTo>
                  <a:pt x="188087" y="4783"/>
                </a:lnTo>
                <a:lnTo>
                  <a:pt x="143857" y="18504"/>
                </a:lnTo>
                <a:lnTo>
                  <a:pt x="103838" y="40217"/>
                </a:lnTo>
                <a:lnTo>
                  <a:pt x="68976" y="68976"/>
                </a:lnTo>
                <a:lnTo>
                  <a:pt x="40217" y="103838"/>
                </a:lnTo>
                <a:lnTo>
                  <a:pt x="18504" y="143857"/>
                </a:lnTo>
                <a:lnTo>
                  <a:pt x="4783" y="188087"/>
                </a:lnTo>
                <a:lnTo>
                  <a:pt x="0" y="235585"/>
                </a:lnTo>
                <a:lnTo>
                  <a:pt x="0" y="1136015"/>
                </a:lnTo>
                <a:lnTo>
                  <a:pt x="4783" y="1183512"/>
                </a:lnTo>
                <a:lnTo>
                  <a:pt x="18504" y="1227742"/>
                </a:lnTo>
                <a:lnTo>
                  <a:pt x="40217" y="1267761"/>
                </a:lnTo>
                <a:lnTo>
                  <a:pt x="68976" y="1302623"/>
                </a:lnTo>
                <a:lnTo>
                  <a:pt x="103838" y="1331382"/>
                </a:lnTo>
                <a:lnTo>
                  <a:pt x="143857" y="1353095"/>
                </a:lnTo>
                <a:lnTo>
                  <a:pt x="188087" y="1366816"/>
                </a:lnTo>
                <a:lnTo>
                  <a:pt x="235585" y="1371600"/>
                </a:lnTo>
                <a:lnTo>
                  <a:pt x="3724529" y="1371600"/>
                </a:lnTo>
                <a:lnTo>
                  <a:pt x="3772026" y="1366816"/>
                </a:lnTo>
                <a:lnTo>
                  <a:pt x="3816256" y="1353095"/>
                </a:lnTo>
                <a:lnTo>
                  <a:pt x="3856275" y="1331382"/>
                </a:lnTo>
                <a:lnTo>
                  <a:pt x="3891137" y="1302623"/>
                </a:lnTo>
                <a:lnTo>
                  <a:pt x="3919896" y="1267761"/>
                </a:lnTo>
                <a:lnTo>
                  <a:pt x="3941609" y="1227742"/>
                </a:lnTo>
                <a:lnTo>
                  <a:pt x="3955330" y="1183512"/>
                </a:lnTo>
                <a:lnTo>
                  <a:pt x="3960114" y="1136015"/>
                </a:lnTo>
                <a:lnTo>
                  <a:pt x="3960114" y="235585"/>
                </a:lnTo>
                <a:lnTo>
                  <a:pt x="3955330" y="188087"/>
                </a:lnTo>
                <a:lnTo>
                  <a:pt x="3941609" y="143857"/>
                </a:lnTo>
                <a:lnTo>
                  <a:pt x="3919896" y="103838"/>
                </a:lnTo>
                <a:lnTo>
                  <a:pt x="3891137" y="68976"/>
                </a:lnTo>
                <a:lnTo>
                  <a:pt x="3856275" y="40217"/>
                </a:lnTo>
                <a:lnTo>
                  <a:pt x="3816256" y="18504"/>
                </a:lnTo>
                <a:lnTo>
                  <a:pt x="3772026" y="4783"/>
                </a:lnTo>
                <a:lnTo>
                  <a:pt x="3724529" y="0"/>
                </a:lnTo>
                <a:close/>
              </a:path>
            </a:pathLst>
          </a:custGeom>
          <a:solidFill>
            <a:srgbClr val="5B9BD4"/>
          </a:solidFill>
        </p:spPr>
        <p:txBody>
          <a:bodyPr wrap="square" lIns="0" tIns="0" rIns="0" bIns="0" rtlCol="0"/>
          <a:lstStyle/>
          <a:p/>
        </p:txBody>
      </p:sp>
      <p:sp>
        <p:nvSpPr>
          <p:cNvPr id="25" name="object 25"/>
          <p:cNvSpPr/>
          <p:nvPr/>
        </p:nvSpPr>
        <p:spPr>
          <a:xfrm>
            <a:off x="4705730" y="4006215"/>
            <a:ext cx="3960495" cy="1371600"/>
          </a:xfrm>
          <a:custGeom>
            <a:avLst/>
            <a:gdLst/>
            <a:ahLst/>
            <a:cxnLst/>
            <a:rect l="l" t="t" r="r" b="b"/>
            <a:pathLst>
              <a:path w="3960495" h="1371600">
                <a:moveTo>
                  <a:pt x="0" y="235585"/>
                </a:moveTo>
                <a:lnTo>
                  <a:pt x="4783" y="188087"/>
                </a:lnTo>
                <a:lnTo>
                  <a:pt x="18504" y="143857"/>
                </a:lnTo>
                <a:lnTo>
                  <a:pt x="40217" y="103838"/>
                </a:lnTo>
                <a:lnTo>
                  <a:pt x="68976" y="68976"/>
                </a:lnTo>
                <a:lnTo>
                  <a:pt x="103838" y="40217"/>
                </a:lnTo>
                <a:lnTo>
                  <a:pt x="143857" y="18504"/>
                </a:lnTo>
                <a:lnTo>
                  <a:pt x="188087" y="4783"/>
                </a:lnTo>
                <a:lnTo>
                  <a:pt x="235585" y="0"/>
                </a:lnTo>
                <a:lnTo>
                  <a:pt x="3724529" y="0"/>
                </a:lnTo>
                <a:lnTo>
                  <a:pt x="3772026" y="4783"/>
                </a:lnTo>
                <a:lnTo>
                  <a:pt x="3816256" y="18504"/>
                </a:lnTo>
                <a:lnTo>
                  <a:pt x="3856275" y="40217"/>
                </a:lnTo>
                <a:lnTo>
                  <a:pt x="3891137" y="68976"/>
                </a:lnTo>
                <a:lnTo>
                  <a:pt x="3919896" y="103838"/>
                </a:lnTo>
                <a:lnTo>
                  <a:pt x="3941609" y="143857"/>
                </a:lnTo>
                <a:lnTo>
                  <a:pt x="3955330" y="188087"/>
                </a:lnTo>
                <a:lnTo>
                  <a:pt x="3960114" y="235585"/>
                </a:lnTo>
                <a:lnTo>
                  <a:pt x="3960114" y="1136015"/>
                </a:lnTo>
                <a:lnTo>
                  <a:pt x="3955330" y="1183512"/>
                </a:lnTo>
                <a:lnTo>
                  <a:pt x="3941609" y="1227742"/>
                </a:lnTo>
                <a:lnTo>
                  <a:pt x="3919896" y="1267761"/>
                </a:lnTo>
                <a:lnTo>
                  <a:pt x="3891137" y="1302623"/>
                </a:lnTo>
                <a:lnTo>
                  <a:pt x="3856275" y="1331382"/>
                </a:lnTo>
                <a:lnTo>
                  <a:pt x="3816256" y="1353095"/>
                </a:lnTo>
                <a:lnTo>
                  <a:pt x="3772026" y="1366816"/>
                </a:lnTo>
                <a:lnTo>
                  <a:pt x="3724529" y="1371600"/>
                </a:lnTo>
                <a:lnTo>
                  <a:pt x="235585" y="1371600"/>
                </a:lnTo>
                <a:lnTo>
                  <a:pt x="188087" y="1366816"/>
                </a:lnTo>
                <a:lnTo>
                  <a:pt x="143857" y="1353095"/>
                </a:lnTo>
                <a:lnTo>
                  <a:pt x="103838" y="1331382"/>
                </a:lnTo>
                <a:lnTo>
                  <a:pt x="68976" y="1302623"/>
                </a:lnTo>
                <a:lnTo>
                  <a:pt x="40217" y="1267761"/>
                </a:lnTo>
                <a:lnTo>
                  <a:pt x="18504" y="1227742"/>
                </a:lnTo>
                <a:lnTo>
                  <a:pt x="4783" y="1183512"/>
                </a:lnTo>
                <a:lnTo>
                  <a:pt x="0" y="1136015"/>
                </a:lnTo>
                <a:lnTo>
                  <a:pt x="0" y="235585"/>
                </a:lnTo>
                <a:close/>
              </a:path>
            </a:pathLst>
          </a:custGeom>
          <a:ln w="12954">
            <a:solidFill>
              <a:srgbClr val="41709C"/>
            </a:solidFill>
          </a:ln>
        </p:spPr>
        <p:txBody>
          <a:bodyPr wrap="square" lIns="0" tIns="0" rIns="0" bIns="0" rtlCol="0"/>
          <a:lstStyle/>
          <a:p/>
        </p:txBody>
      </p:sp>
      <p:sp>
        <p:nvSpPr>
          <p:cNvPr id="26" name="object 26"/>
          <p:cNvSpPr txBox="1"/>
          <p:nvPr/>
        </p:nvSpPr>
        <p:spPr>
          <a:xfrm>
            <a:off x="4853432" y="4328414"/>
            <a:ext cx="1153160" cy="162560"/>
          </a:xfrm>
          <a:prstGeom prst="rect">
            <a:avLst/>
          </a:prstGeom>
        </p:spPr>
        <p:txBody>
          <a:bodyPr wrap="square" lIns="0" tIns="12700" rIns="0" bIns="0" rtlCol="0" vert="horz">
            <a:spAutoFit/>
          </a:bodyPr>
          <a:lstStyle/>
          <a:p>
            <a:pPr marL="12700">
              <a:lnSpc>
                <a:spcPct val="100000"/>
              </a:lnSpc>
              <a:spcBef>
                <a:spcPts val="100"/>
              </a:spcBef>
            </a:pPr>
            <a:r>
              <a:rPr dirty="0" u="sng" sz="900" spc="-5">
                <a:solidFill>
                  <a:srgbClr val="FFFFFF"/>
                </a:solidFill>
                <a:uFill>
                  <a:solidFill>
                    <a:srgbClr val="FFFFFF"/>
                  </a:solidFill>
                </a:uFill>
                <a:latin typeface="Calibri"/>
                <a:cs typeface="Calibri"/>
              </a:rPr>
              <a:t>Normalized</a:t>
            </a:r>
            <a:r>
              <a:rPr dirty="0" u="sng" sz="900" spc="-45">
                <a:solidFill>
                  <a:srgbClr val="FFFFFF"/>
                </a:solidFill>
                <a:uFill>
                  <a:solidFill>
                    <a:srgbClr val="FFFFFF"/>
                  </a:solidFill>
                </a:uFill>
                <a:latin typeface="Calibri"/>
                <a:cs typeface="Calibri"/>
              </a:rPr>
              <a:t> </a:t>
            </a:r>
            <a:r>
              <a:rPr dirty="0" u="sng" sz="900">
                <a:solidFill>
                  <a:srgbClr val="FFFFFF"/>
                </a:solidFill>
                <a:uFill>
                  <a:solidFill>
                    <a:srgbClr val="FFFFFF"/>
                  </a:solidFill>
                </a:uFill>
                <a:latin typeface="Calibri"/>
                <a:cs typeface="Calibri"/>
              </a:rPr>
              <a:t>Parameters:</a:t>
            </a:r>
            <a:endParaRPr sz="900">
              <a:latin typeface="Calibri"/>
              <a:cs typeface="Calibri"/>
            </a:endParaRPr>
          </a:p>
        </p:txBody>
      </p:sp>
      <p:sp>
        <p:nvSpPr>
          <p:cNvPr id="27" name="object 27"/>
          <p:cNvSpPr txBox="1"/>
          <p:nvPr/>
        </p:nvSpPr>
        <p:spPr>
          <a:xfrm>
            <a:off x="4853432" y="4465573"/>
            <a:ext cx="1158240" cy="574675"/>
          </a:xfrm>
          <a:prstGeom prst="rect">
            <a:avLst/>
          </a:prstGeom>
        </p:spPr>
        <p:txBody>
          <a:bodyPr wrap="square" lIns="0" tIns="12700" rIns="0" bIns="0" rtlCol="0" vert="horz">
            <a:spAutoFit/>
          </a:bodyPr>
          <a:lstStyle/>
          <a:p>
            <a:pPr marL="227329" indent="-215265">
              <a:lnSpc>
                <a:spcPct val="100000"/>
              </a:lnSpc>
              <a:spcBef>
                <a:spcPts val="100"/>
              </a:spcBef>
              <a:buFont typeface="Arial"/>
              <a:buChar char="•"/>
              <a:tabLst>
                <a:tab pos="227329" algn="l"/>
                <a:tab pos="227965" algn="l"/>
              </a:tabLst>
            </a:pPr>
            <a:r>
              <a:rPr dirty="0" sz="900" spc="-5">
                <a:solidFill>
                  <a:srgbClr val="FFFFFF"/>
                </a:solidFill>
                <a:latin typeface="Calibri"/>
                <a:cs typeface="Calibri"/>
              </a:rPr>
              <a:t>Output Power</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Peak</a:t>
            </a:r>
            <a:r>
              <a:rPr dirty="0" sz="900" spc="-15">
                <a:solidFill>
                  <a:srgbClr val="FFFFFF"/>
                </a:solidFill>
                <a:latin typeface="Calibri"/>
                <a:cs typeface="Calibri"/>
              </a:rPr>
              <a:t> </a:t>
            </a:r>
            <a:r>
              <a:rPr dirty="0" sz="900" spc="-5">
                <a:solidFill>
                  <a:srgbClr val="FFFFFF"/>
                </a:solidFill>
                <a:latin typeface="Calibri"/>
                <a:cs typeface="Calibri"/>
              </a:rPr>
              <a:t>Power</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Peak Power</a:t>
            </a:r>
            <a:r>
              <a:rPr dirty="0" sz="900" spc="-60">
                <a:solidFill>
                  <a:srgbClr val="FFFFFF"/>
                </a:solidFill>
                <a:latin typeface="Calibri"/>
                <a:cs typeface="Calibri"/>
              </a:rPr>
              <a:t> </a:t>
            </a:r>
            <a:r>
              <a:rPr dirty="0" sz="900" spc="-5">
                <a:solidFill>
                  <a:srgbClr val="FFFFFF"/>
                </a:solidFill>
                <a:latin typeface="Calibri"/>
                <a:cs typeface="Calibri"/>
              </a:rPr>
              <a:t>Density</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Absolute Levels</a:t>
            </a:r>
            <a:endParaRPr sz="900">
              <a:latin typeface="Calibri"/>
              <a:cs typeface="Calibri"/>
            </a:endParaRPr>
          </a:p>
        </p:txBody>
      </p:sp>
      <p:sp>
        <p:nvSpPr>
          <p:cNvPr id="28" name="object 28"/>
          <p:cNvSpPr txBox="1"/>
          <p:nvPr/>
        </p:nvSpPr>
        <p:spPr>
          <a:xfrm>
            <a:off x="6546342" y="4465573"/>
            <a:ext cx="1814195" cy="574675"/>
          </a:xfrm>
          <a:prstGeom prst="rect">
            <a:avLst/>
          </a:prstGeom>
        </p:spPr>
        <p:txBody>
          <a:bodyPr wrap="square" lIns="0" tIns="12700" rIns="0" bIns="0" rtlCol="0" vert="horz">
            <a:spAutoFit/>
          </a:bodyPr>
          <a:lstStyle/>
          <a:p>
            <a:pPr marL="38100">
              <a:lnSpc>
                <a:spcPct val="100000"/>
              </a:lnSpc>
              <a:spcBef>
                <a:spcPts val="100"/>
              </a:spcBef>
            </a:pPr>
            <a:r>
              <a:rPr dirty="0" sz="900">
                <a:solidFill>
                  <a:srgbClr val="FFFFFF"/>
                </a:solidFill>
                <a:latin typeface="Calibri"/>
                <a:cs typeface="Calibri"/>
              </a:rPr>
              <a:t>875</a:t>
            </a:r>
            <a:r>
              <a:rPr dirty="0" sz="900" spc="-30">
                <a:solidFill>
                  <a:srgbClr val="FFFFFF"/>
                </a:solidFill>
                <a:latin typeface="Calibri"/>
                <a:cs typeface="Calibri"/>
              </a:rPr>
              <a:t> </a:t>
            </a:r>
            <a:r>
              <a:rPr dirty="0" sz="900">
                <a:solidFill>
                  <a:srgbClr val="FFFFFF"/>
                </a:solidFill>
                <a:latin typeface="Calibri"/>
                <a:cs typeface="Calibri"/>
              </a:rPr>
              <a:t>W</a:t>
            </a:r>
            <a:endParaRPr sz="900">
              <a:latin typeface="Calibri"/>
              <a:cs typeface="Calibri"/>
            </a:endParaRPr>
          </a:p>
          <a:p>
            <a:pPr marL="38100">
              <a:lnSpc>
                <a:spcPct val="100000"/>
              </a:lnSpc>
            </a:pPr>
            <a:r>
              <a:rPr dirty="0" sz="900">
                <a:solidFill>
                  <a:srgbClr val="FFFFFF"/>
                </a:solidFill>
                <a:latin typeface="Calibri"/>
                <a:cs typeface="Calibri"/>
              </a:rPr>
              <a:t>1.75 </a:t>
            </a:r>
            <a:r>
              <a:rPr dirty="0" sz="900">
                <a:latin typeface="Calibri"/>
                <a:cs typeface="Calibri"/>
              </a:rPr>
              <a:t>/ </a:t>
            </a:r>
            <a:r>
              <a:rPr dirty="0" sz="900">
                <a:solidFill>
                  <a:srgbClr val="FFFFFF"/>
                </a:solidFill>
                <a:latin typeface="Calibri"/>
                <a:cs typeface="Calibri"/>
              </a:rPr>
              <a:t>1.00 MW vs. 150</a:t>
            </a:r>
            <a:r>
              <a:rPr dirty="0" sz="900" spc="-120">
                <a:solidFill>
                  <a:srgbClr val="FFFFFF"/>
                </a:solidFill>
                <a:latin typeface="Calibri"/>
                <a:cs typeface="Calibri"/>
              </a:rPr>
              <a:t> </a:t>
            </a:r>
            <a:r>
              <a:rPr dirty="0" sz="900">
                <a:solidFill>
                  <a:srgbClr val="FFFFFF"/>
                </a:solidFill>
                <a:latin typeface="Calibri"/>
                <a:cs typeface="Calibri"/>
              </a:rPr>
              <a:t>MW</a:t>
            </a:r>
            <a:endParaRPr sz="900">
              <a:latin typeface="Calibri"/>
              <a:cs typeface="Calibri"/>
            </a:endParaRPr>
          </a:p>
          <a:p>
            <a:pPr marL="38100">
              <a:lnSpc>
                <a:spcPct val="100000"/>
              </a:lnSpc>
            </a:pPr>
            <a:r>
              <a:rPr dirty="0" sz="900" spc="-5">
                <a:solidFill>
                  <a:srgbClr val="FFFFFF"/>
                </a:solidFill>
                <a:latin typeface="Calibri"/>
                <a:cs typeface="Calibri"/>
              </a:rPr>
              <a:t>350 </a:t>
            </a:r>
            <a:r>
              <a:rPr dirty="0" sz="900">
                <a:solidFill>
                  <a:srgbClr val="FFFFFF"/>
                </a:solidFill>
                <a:latin typeface="Calibri"/>
                <a:cs typeface="Calibri"/>
              </a:rPr>
              <a:t>/ 200 </a:t>
            </a:r>
            <a:r>
              <a:rPr dirty="0" sz="900" spc="-5">
                <a:solidFill>
                  <a:srgbClr val="FFFFFF"/>
                </a:solidFill>
                <a:latin typeface="Calibri"/>
                <a:cs typeface="Calibri"/>
              </a:rPr>
              <a:t>kW/mm</a:t>
            </a:r>
            <a:r>
              <a:rPr dirty="0" baseline="23148" sz="900" spc="-7">
                <a:solidFill>
                  <a:srgbClr val="FFFFFF"/>
                </a:solidFill>
                <a:latin typeface="Calibri"/>
                <a:cs typeface="Calibri"/>
              </a:rPr>
              <a:t>2 </a:t>
            </a:r>
            <a:r>
              <a:rPr dirty="0" sz="900">
                <a:solidFill>
                  <a:srgbClr val="FFFFFF"/>
                </a:solidFill>
                <a:latin typeface="Calibri"/>
                <a:cs typeface="Calibri"/>
              </a:rPr>
              <a:t>vs. 300</a:t>
            </a:r>
            <a:r>
              <a:rPr dirty="0" sz="900" spc="-55">
                <a:solidFill>
                  <a:srgbClr val="FFFFFF"/>
                </a:solidFill>
                <a:latin typeface="Calibri"/>
                <a:cs typeface="Calibri"/>
              </a:rPr>
              <a:t> </a:t>
            </a:r>
            <a:r>
              <a:rPr dirty="0" sz="900" spc="-5">
                <a:solidFill>
                  <a:srgbClr val="FFFFFF"/>
                </a:solidFill>
                <a:latin typeface="Calibri"/>
                <a:cs typeface="Calibri"/>
              </a:rPr>
              <a:t>kW/mm2</a:t>
            </a:r>
            <a:endParaRPr sz="900">
              <a:latin typeface="Calibri"/>
              <a:cs typeface="Calibri"/>
            </a:endParaRPr>
          </a:p>
          <a:p>
            <a:pPr marL="38100">
              <a:lnSpc>
                <a:spcPct val="100000"/>
              </a:lnSpc>
            </a:pPr>
            <a:r>
              <a:rPr dirty="0" sz="900">
                <a:solidFill>
                  <a:srgbClr val="FFFFFF"/>
                </a:solidFill>
                <a:latin typeface="Calibri"/>
                <a:cs typeface="Calibri"/>
              </a:rPr>
              <a:t>8 / 8 vs.</a:t>
            </a:r>
            <a:r>
              <a:rPr dirty="0" sz="900" spc="-55">
                <a:solidFill>
                  <a:srgbClr val="FFFFFF"/>
                </a:solidFill>
                <a:latin typeface="Calibri"/>
                <a:cs typeface="Calibri"/>
              </a:rPr>
              <a:t> </a:t>
            </a:r>
            <a:r>
              <a:rPr dirty="0" sz="900">
                <a:solidFill>
                  <a:srgbClr val="FFFFFF"/>
                </a:solidFill>
                <a:latin typeface="Calibri"/>
                <a:cs typeface="Calibri"/>
              </a:rPr>
              <a:t>16</a:t>
            </a:r>
            <a:endParaRPr sz="900">
              <a:latin typeface="Calibri"/>
              <a:cs typeface="Calibri"/>
            </a:endParaRPr>
          </a:p>
        </p:txBody>
      </p:sp>
      <p:sp>
        <p:nvSpPr>
          <p:cNvPr id="29" name="object 29"/>
          <p:cNvSpPr/>
          <p:nvPr/>
        </p:nvSpPr>
        <p:spPr>
          <a:xfrm>
            <a:off x="5215509" y="1545716"/>
            <a:ext cx="2750820" cy="2400300"/>
          </a:xfrm>
          <a:custGeom>
            <a:avLst/>
            <a:gdLst/>
            <a:ahLst/>
            <a:cxnLst/>
            <a:rect l="l" t="t" r="r" b="b"/>
            <a:pathLst>
              <a:path w="2750820" h="2400300">
                <a:moveTo>
                  <a:pt x="2510155" y="0"/>
                </a:moveTo>
                <a:lnTo>
                  <a:pt x="240664" y="0"/>
                </a:lnTo>
                <a:lnTo>
                  <a:pt x="192183" y="4892"/>
                </a:lnTo>
                <a:lnTo>
                  <a:pt x="147018" y="18923"/>
                </a:lnTo>
                <a:lnTo>
                  <a:pt x="106139" y="41121"/>
                </a:lnTo>
                <a:lnTo>
                  <a:pt x="70516" y="70516"/>
                </a:lnTo>
                <a:lnTo>
                  <a:pt x="41121" y="106139"/>
                </a:lnTo>
                <a:lnTo>
                  <a:pt x="18923" y="147018"/>
                </a:lnTo>
                <a:lnTo>
                  <a:pt x="4892" y="192183"/>
                </a:lnTo>
                <a:lnTo>
                  <a:pt x="0" y="240665"/>
                </a:lnTo>
                <a:lnTo>
                  <a:pt x="0" y="2159635"/>
                </a:lnTo>
                <a:lnTo>
                  <a:pt x="4892" y="2208116"/>
                </a:lnTo>
                <a:lnTo>
                  <a:pt x="18923" y="2253281"/>
                </a:lnTo>
                <a:lnTo>
                  <a:pt x="41121" y="2294160"/>
                </a:lnTo>
                <a:lnTo>
                  <a:pt x="70516" y="2329783"/>
                </a:lnTo>
                <a:lnTo>
                  <a:pt x="106139" y="2359178"/>
                </a:lnTo>
                <a:lnTo>
                  <a:pt x="147018" y="2381377"/>
                </a:lnTo>
                <a:lnTo>
                  <a:pt x="192183" y="2395407"/>
                </a:lnTo>
                <a:lnTo>
                  <a:pt x="240664" y="2400300"/>
                </a:lnTo>
                <a:lnTo>
                  <a:pt x="2510155" y="2400300"/>
                </a:lnTo>
                <a:lnTo>
                  <a:pt x="2558636" y="2395407"/>
                </a:lnTo>
                <a:lnTo>
                  <a:pt x="2603801" y="2381377"/>
                </a:lnTo>
                <a:lnTo>
                  <a:pt x="2644680" y="2359178"/>
                </a:lnTo>
                <a:lnTo>
                  <a:pt x="2680303" y="2329783"/>
                </a:lnTo>
                <a:lnTo>
                  <a:pt x="2709698" y="2294160"/>
                </a:lnTo>
                <a:lnTo>
                  <a:pt x="2731896" y="2253281"/>
                </a:lnTo>
                <a:lnTo>
                  <a:pt x="2745927" y="2208116"/>
                </a:lnTo>
                <a:lnTo>
                  <a:pt x="2750819" y="2159635"/>
                </a:lnTo>
                <a:lnTo>
                  <a:pt x="2750819" y="240665"/>
                </a:lnTo>
                <a:lnTo>
                  <a:pt x="2745927" y="192183"/>
                </a:lnTo>
                <a:lnTo>
                  <a:pt x="2731896" y="147018"/>
                </a:lnTo>
                <a:lnTo>
                  <a:pt x="2709698" y="106139"/>
                </a:lnTo>
                <a:lnTo>
                  <a:pt x="2680303" y="70516"/>
                </a:lnTo>
                <a:lnTo>
                  <a:pt x="2644680" y="41121"/>
                </a:lnTo>
                <a:lnTo>
                  <a:pt x="2603801" y="18923"/>
                </a:lnTo>
                <a:lnTo>
                  <a:pt x="2558636" y="4892"/>
                </a:lnTo>
                <a:lnTo>
                  <a:pt x="2510155" y="0"/>
                </a:lnTo>
                <a:close/>
              </a:path>
            </a:pathLst>
          </a:custGeom>
          <a:solidFill>
            <a:srgbClr val="5B9BD4"/>
          </a:solidFill>
        </p:spPr>
        <p:txBody>
          <a:bodyPr wrap="square" lIns="0" tIns="0" rIns="0" bIns="0" rtlCol="0"/>
          <a:lstStyle/>
          <a:p/>
        </p:txBody>
      </p:sp>
      <p:sp>
        <p:nvSpPr>
          <p:cNvPr id="30" name="object 30"/>
          <p:cNvSpPr/>
          <p:nvPr/>
        </p:nvSpPr>
        <p:spPr>
          <a:xfrm>
            <a:off x="5215509" y="1545716"/>
            <a:ext cx="2750820" cy="2400300"/>
          </a:xfrm>
          <a:custGeom>
            <a:avLst/>
            <a:gdLst/>
            <a:ahLst/>
            <a:cxnLst/>
            <a:rect l="l" t="t" r="r" b="b"/>
            <a:pathLst>
              <a:path w="2750820" h="2400300">
                <a:moveTo>
                  <a:pt x="0" y="240665"/>
                </a:moveTo>
                <a:lnTo>
                  <a:pt x="4892" y="192183"/>
                </a:lnTo>
                <a:lnTo>
                  <a:pt x="18923" y="147018"/>
                </a:lnTo>
                <a:lnTo>
                  <a:pt x="41121" y="106139"/>
                </a:lnTo>
                <a:lnTo>
                  <a:pt x="70516" y="70516"/>
                </a:lnTo>
                <a:lnTo>
                  <a:pt x="106139" y="41121"/>
                </a:lnTo>
                <a:lnTo>
                  <a:pt x="147018" y="18922"/>
                </a:lnTo>
                <a:lnTo>
                  <a:pt x="192183" y="4892"/>
                </a:lnTo>
                <a:lnTo>
                  <a:pt x="240664" y="0"/>
                </a:lnTo>
                <a:lnTo>
                  <a:pt x="2510155" y="0"/>
                </a:lnTo>
                <a:lnTo>
                  <a:pt x="2558636" y="4892"/>
                </a:lnTo>
                <a:lnTo>
                  <a:pt x="2603801" y="18923"/>
                </a:lnTo>
                <a:lnTo>
                  <a:pt x="2644680" y="41121"/>
                </a:lnTo>
                <a:lnTo>
                  <a:pt x="2680303" y="70516"/>
                </a:lnTo>
                <a:lnTo>
                  <a:pt x="2709698" y="106139"/>
                </a:lnTo>
                <a:lnTo>
                  <a:pt x="2731896" y="147018"/>
                </a:lnTo>
                <a:lnTo>
                  <a:pt x="2745927" y="192183"/>
                </a:lnTo>
                <a:lnTo>
                  <a:pt x="2750819" y="240665"/>
                </a:lnTo>
                <a:lnTo>
                  <a:pt x="2750819" y="2159635"/>
                </a:lnTo>
                <a:lnTo>
                  <a:pt x="2745927" y="2208116"/>
                </a:lnTo>
                <a:lnTo>
                  <a:pt x="2731896" y="2253281"/>
                </a:lnTo>
                <a:lnTo>
                  <a:pt x="2709698" y="2294160"/>
                </a:lnTo>
                <a:lnTo>
                  <a:pt x="2680303" y="2329783"/>
                </a:lnTo>
                <a:lnTo>
                  <a:pt x="2644680" y="2359178"/>
                </a:lnTo>
                <a:lnTo>
                  <a:pt x="2603801" y="2381377"/>
                </a:lnTo>
                <a:lnTo>
                  <a:pt x="2558636" y="2395407"/>
                </a:lnTo>
                <a:lnTo>
                  <a:pt x="2510155" y="2400300"/>
                </a:lnTo>
                <a:lnTo>
                  <a:pt x="240664" y="2400300"/>
                </a:lnTo>
                <a:lnTo>
                  <a:pt x="192183" y="2395407"/>
                </a:lnTo>
                <a:lnTo>
                  <a:pt x="147018" y="2381377"/>
                </a:lnTo>
                <a:lnTo>
                  <a:pt x="106139" y="2359178"/>
                </a:lnTo>
                <a:lnTo>
                  <a:pt x="70516" y="2329783"/>
                </a:lnTo>
                <a:lnTo>
                  <a:pt x="41121" y="2294160"/>
                </a:lnTo>
                <a:lnTo>
                  <a:pt x="18923" y="2253281"/>
                </a:lnTo>
                <a:lnTo>
                  <a:pt x="4892" y="2208116"/>
                </a:lnTo>
                <a:lnTo>
                  <a:pt x="0" y="2159635"/>
                </a:lnTo>
                <a:lnTo>
                  <a:pt x="0" y="240665"/>
                </a:lnTo>
                <a:close/>
              </a:path>
            </a:pathLst>
          </a:custGeom>
          <a:ln w="12953">
            <a:solidFill>
              <a:srgbClr val="41709C"/>
            </a:solidFill>
          </a:ln>
        </p:spPr>
        <p:txBody>
          <a:bodyPr wrap="square" lIns="0" tIns="0" rIns="0" bIns="0" rtlCol="0"/>
          <a:lstStyle/>
          <a:p/>
        </p:txBody>
      </p:sp>
      <p:sp>
        <p:nvSpPr>
          <p:cNvPr id="31" name="object 31"/>
          <p:cNvSpPr txBox="1"/>
          <p:nvPr/>
        </p:nvSpPr>
        <p:spPr>
          <a:xfrm>
            <a:off x="285750" y="553465"/>
            <a:ext cx="8531225" cy="1506855"/>
          </a:xfrm>
          <a:prstGeom prst="rect">
            <a:avLst/>
          </a:prstGeom>
        </p:spPr>
        <p:txBody>
          <a:bodyPr wrap="square" lIns="0" tIns="12700" rIns="0" bIns="0" rtlCol="0" vert="horz">
            <a:spAutoFit/>
          </a:bodyPr>
          <a:lstStyle/>
          <a:p>
            <a:pPr algn="ctr" marR="210185">
              <a:lnSpc>
                <a:spcPts val="2085"/>
              </a:lnSpc>
              <a:spcBef>
                <a:spcPts val="100"/>
              </a:spcBef>
            </a:pPr>
            <a:r>
              <a:rPr dirty="0" sz="1800" spc="-5">
                <a:latin typeface="Calibri"/>
                <a:cs typeface="Calibri"/>
              </a:rPr>
              <a:t>(Result of</a:t>
            </a:r>
            <a:r>
              <a:rPr dirty="0" sz="1800" spc="5">
                <a:latin typeface="Calibri"/>
                <a:cs typeface="Calibri"/>
              </a:rPr>
              <a:t> </a:t>
            </a:r>
            <a:r>
              <a:rPr dirty="0" sz="1800" spc="-5">
                <a:latin typeface="Calibri"/>
                <a:cs typeface="Calibri"/>
              </a:rPr>
              <a:t>“DOE3”)</a:t>
            </a:r>
            <a:endParaRPr sz="1800">
              <a:latin typeface="Calibri"/>
              <a:cs typeface="Calibri"/>
            </a:endParaRPr>
          </a:p>
          <a:p>
            <a:pPr marL="12700">
              <a:lnSpc>
                <a:spcPts val="1605"/>
              </a:lnSpc>
            </a:pPr>
            <a:r>
              <a:rPr dirty="0" sz="1400" spc="-5">
                <a:latin typeface="Calibri"/>
                <a:cs typeface="Calibri"/>
              </a:rPr>
              <a:t>Single</a:t>
            </a:r>
            <a:r>
              <a:rPr dirty="0" sz="1400" spc="15">
                <a:latin typeface="Calibri"/>
                <a:cs typeface="Calibri"/>
              </a:rPr>
              <a:t> </a:t>
            </a:r>
            <a:r>
              <a:rPr dirty="0" sz="1400" spc="-10">
                <a:latin typeface="Calibri"/>
                <a:cs typeface="Calibri"/>
              </a:rPr>
              <a:t>best</a:t>
            </a:r>
            <a:r>
              <a:rPr dirty="0" sz="1400" spc="20">
                <a:latin typeface="Calibri"/>
                <a:cs typeface="Calibri"/>
              </a:rPr>
              <a:t> </a:t>
            </a:r>
            <a:r>
              <a:rPr dirty="0" sz="1400" spc="-10">
                <a:latin typeface="Calibri"/>
                <a:cs typeface="Calibri"/>
              </a:rPr>
              <a:t>parameter</a:t>
            </a:r>
            <a:r>
              <a:rPr dirty="0" sz="1400" spc="30">
                <a:latin typeface="Calibri"/>
                <a:cs typeface="Calibri"/>
              </a:rPr>
              <a:t> </a:t>
            </a:r>
            <a:r>
              <a:rPr dirty="0" sz="1400" spc="-10">
                <a:latin typeface="Calibri"/>
                <a:cs typeface="Calibri"/>
              </a:rPr>
              <a:t>set</a:t>
            </a:r>
            <a:r>
              <a:rPr dirty="0" sz="1400" spc="10">
                <a:latin typeface="Calibri"/>
                <a:cs typeface="Calibri"/>
              </a:rPr>
              <a:t> </a:t>
            </a:r>
            <a:r>
              <a:rPr dirty="0" sz="1400" spc="-5">
                <a:latin typeface="Calibri"/>
                <a:cs typeface="Calibri"/>
              </a:rPr>
              <a:t>(DOE3</a:t>
            </a:r>
            <a:r>
              <a:rPr dirty="0" sz="1400" spc="5">
                <a:latin typeface="Calibri"/>
                <a:cs typeface="Calibri"/>
              </a:rPr>
              <a:t> </a:t>
            </a:r>
            <a:r>
              <a:rPr dirty="0" sz="1400" spc="-5">
                <a:latin typeface="Calibri"/>
                <a:cs typeface="Calibri"/>
              </a:rPr>
              <a:t>result)</a:t>
            </a:r>
            <a:r>
              <a:rPr dirty="0" sz="1400" spc="30">
                <a:latin typeface="Calibri"/>
                <a:cs typeface="Calibri"/>
              </a:rPr>
              <a:t> </a:t>
            </a:r>
            <a:r>
              <a:rPr dirty="0" sz="1400" spc="-10">
                <a:latin typeface="Calibri"/>
                <a:cs typeface="Calibri"/>
              </a:rPr>
              <a:t>removed</a:t>
            </a:r>
            <a:r>
              <a:rPr dirty="0" sz="1400" spc="15">
                <a:latin typeface="Calibri"/>
                <a:cs typeface="Calibri"/>
              </a:rPr>
              <a:t> </a:t>
            </a:r>
            <a:r>
              <a:rPr dirty="0" sz="1400" spc="-5">
                <a:latin typeface="Calibri"/>
                <a:cs typeface="Calibri"/>
              </a:rPr>
              <a:t>the</a:t>
            </a:r>
            <a:r>
              <a:rPr dirty="0" sz="1400" spc="5">
                <a:latin typeface="Calibri"/>
                <a:cs typeface="Calibri"/>
              </a:rPr>
              <a:t> </a:t>
            </a:r>
            <a:r>
              <a:rPr dirty="0" sz="1400" spc="-25">
                <a:latin typeface="Calibri"/>
                <a:cs typeface="Calibri"/>
              </a:rPr>
              <a:t>primer,</a:t>
            </a:r>
            <a:r>
              <a:rPr dirty="0" sz="1400" spc="20">
                <a:latin typeface="Calibri"/>
                <a:cs typeface="Calibri"/>
              </a:rPr>
              <a:t> </a:t>
            </a:r>
            <a:r>
              <a:rPr dirty="0" sz="1400" spc="-5">
                <a:latin typeface="Calibri"/>
                <a:cs typeface="Calibri"/>
              </a:rPr>
              <a:t>but</a:t>
            </a:r>
            <a:r>
              <a:rPr dirty="0" sz="1400" spc="5">
                <a:latin typeface="Calibri"/>
                <a:cs typeface="Calibri"/>
              </a:rPr>
              <a:t> </a:t>
            </a:r>
            <a:r>
              <a:rPr dirty="0" sz="1400" spc="-5">
                <a:latin typeface="Calibri"/>
                <a:cs typeface="Calibri"/>
              </a:rPr>
              <a:t>slightly</a:t>
            </a:r>
            <a:r>
              <a:rPr dirty="0" sz="1400" spc="25">
                <a:latin typeface="Calibri"/>
                <a:cs typeface="Calibri"/>
              </a:rPr>
              <a:t> </a:t>
            </a:r>
            <a:r>
              <a:rPr dirty="0" sz="1400" spc="-10">
                <a:latin typeface="Calibri"/>
                <a:cs typeface="Calibri"/>
              </a:rPr>
              <a:t>blued</a:t>
            </a:r>
            <a:r>
              <a:rPr dirty="0" sz="1400" spc="15">
                <a:latin typeface="Calibri"/>
                <a:cs typeface="Calibri"/>
              </a:rPr>
              <a:t> </a:t>
            </a:r>
            <a:r>
              <a:rPr dirty="0" sz="1400" spc="-5">
                <a:latin typeface="Calibri"/>
                <a:cs typeface="Calibri"/>
              </a:rPr>
              <a:t>the</a:t>
            </a:r>
            <a:r>
              <a:rPr dirty="0" sz="1400" spc="25">
                <a:latin typeface="Calibri"/>
                <a:cs typeface="Calibri"/>
              </a:rPr>
              <a:t> </a:t>
            </a:r>
            <a:r>
              <a:rPr dirty="0" sz="1400" spc="-10">
                <a:latin typeface="Calibri"/>
                <a:cs typeface="Calibri"/>
              </a:rPr>
              <a:t>substrate;</a:t>
            </a:r>
            <a:r>
              <a:rPr dirty="0" sz="1400" spc="25">
                <a:latin typeface="Calibri"/>
                <a:cs typeface="Calibri"/>
              </a:rPr>
              <a:t> </a:t>
            </a:r>
            <a:r>
              <a:rPr dirty="0" sz="1400" spc="-5">
                <a:latin typeface="Calibri"/>
                <a:cs typeface="Calibri"/>
              </a:rPr>
              <a:t>not</a:t>
            </a:r>
            <a:r>
              <a:rPr dirty="0" sz="1400">
                <a:latin typeface="Calibri"/>
                <a:cs typeface="Calibri"/>
              </a:rPr>
              <a:t> </a:t>
            </a:r>
            <a:r>
              <a:rPr dirty="0" sz="1400" spc="-5">
                <a:latin typeface="Calibri"/>
                <a:cs typeface="Calibri"/>
              </a:rPr>
              <a:t>truly</a:t>
            </a:r>
            <a:r>
              <a:rPr dirty="0" sz="1400" spc="25">
                <a:latin typeface="Calibri"/>
                <a:cs typeface="Calibri"/>
              </a:rPr>
              <a:t> </a:t>
            </a:r>
            <a:r>
              <a:rPr dirty="0" sz="1400" spc="-15">
                <a:latin typeface="Calibri"/>
                <a:cs typeface="Calibri"/>
              </a:rPr>
              <a:t>uniform.</a:t>
            </a:r>
            <a:endParaRPr sz="1400">
              <a:latin typeface="Calibri"/>
              <a:cs typeface="Calibri"/>
            </a:endParaRPr>
          </a:p>
          <a:p>
            <a:pPr marL="12700">
              <a:lnSpc>
                <a:spcPct val="100000"/>
              </a:lnSpc>
            </a:pPr>
            <a:r>
              <a:rPr dirty="0" sz="1400">
                <a:latin typeface="Calibri"/>
                <a:cs typeface="Calibri"/>
              </a:rPr>
              <a:t>A </a:t>
            </a:r>
            <a:r>
              <a:rPr dirty="0" sz="1400" spc="-10">
                <a:latin typeface="Calibri"/>
                <a:cs typeface="Calibri"/>
              </a:rPr>
              <a:t>multi-parameter approach </a:t>
            </a:r>
            <a:r>
              <a:rPr dirty="0" sz="1400" spc="-5">
                <a:latin typeface="Calibri"/>
                <a:cs typeface="Calibri"/>
              </a:rPr>
              <a:t>(hit </a:t>
            </a:r>
            <a:r>
              <a:rPr dirty="0" sz="1400" spc="-25">
                <a:latin typeface="Calibri"/>
                <a:cs typeface="Calibri"/>
              </a:rPr>
              <a:t>harder, </a:t>
            </a:r>
            <a:r>
              <a:rPr dirty="0" sz="1400" spc="-5">
                <a:latin typeface="Calibri"/>
                <a:cs typeface="Calibri"/>
              </a:rPr>
              <a:t>but </a:t>
            </a:r>
            <a:r>
              <a:rPr dirty="0" sz="1400" spc="-15">
                <a:latin typeface="Calibri"/>
                <a:cs typeface="Calibri"/>
              </a:rPr>
              <a:t>fewer </a:t>
            </a:r>
            <a:r>
              <a:rPr dirty="0" sz="1400" spc="-5">
                <a:latin typeface="Calibri"/>
                <a:cs typeface="Calibri"/>
              </a:rPr>
              <a:t>times, </a:t>
            </a:r>
            <a:r>
              <a:rPr dirty="0" sz="1400" spc="-10">
                <a:latin typeface="Calibri"/>
                <a:cs typeface="Calibri"/>
              </a:rPr>
              <a:t>followed </a:t>
            </a:r>
            <a:r>
              <a:rPr dirty="0" sz="1400" spc="-5">
                <a:latin typeface="Calibri"/>
                <a:cs typeface="Calibri"/>
              </a:rPr>
              <a:t>by </a:t>
            </a:r>
            <a:r>
              <a:rPr dirty="0" sz="1400" spc="-10">
                <a:latin typeface="Calibri"/>
                <a:cs typeface="Calibri"/>
              </a:rPr>
              <a:t>softer </a:t>
            </a:r>
            <a:r>
              <a:rPr dirty="0" sz="1400" spc="-5">
                <a:latin typeface="Calibri"/>
                <a:cs typeface="Calibri"/>
              </a:rPr>
              <a:t>hits) </a:t>
            </a:r>
            <a:r>
              <a:rPr dirty="0" sz="1400" spc="-10">
                <a:latin typeface="Calibri"/>
                <a:cs typeface="Calibri"/>
              </a:rPr>
              <a:t>removed </a:t>
            </a:r>
            <a:r>
              <a:rPr dirty="0" sz="1400">
                <a:latin typeface="Calibri"/>
                <a:cs typeface="Calibri"/>
              </a:rPr>
              <a:t>the </a:t>
            </a:r>
            <a:r>
              <a:rPr dirty="0" sz="1400" spc="-5">
                <a:latin typeface="Calibri"/>
                <a:cs typeface="Calibri"/>
              </a:rPr>
              <a:t>primer </a:t>
            </a:r>
            <a:r>
              <a:rPr dirty="0" sz="1400">
                <a:latin typeface="Calibri"/>
                <a:cs typeface="Calibri"/>
              </a:rPr>
              <a:t>and the </a:t>
            </a:r>
            <a:r>
              <a:rPr dirty="0" sz="1400" spc="-5">
                <a:latin typeface="Calibri"/>
                <a:cs typeface="Calibri"/>
              </a:rPr>
              <a:t>shallow</a:t>
            </a:r>
            <a:endParaRPr sz="1400">
              <a:latin typeface="Calibri"/>
              <a:cs typeface="Calibri"/>
            </a:endParaRPr>
          </a:p>
          <a:p>
            <a:pPr marL="12700">
              <a:lnSpc>
                <a:spcPct val="100000"/>
              </a:lnSpc>
            </a:pPr>
            <a:r>
              <a:rPr dirty="0" sz="1400" spc="-10">
                <a:latin typeface="Calibri"/>
                <a:cs typeface="Calibri"/>
              </a:rPr>
              <a:t>bluing </a:t>
            </a:r>
            <a:r>
              <a:rPr dirty="0" sz="1400" spc="-5">
                <a:latin typeface="Calibri"/>
                <a:cs typeface="Calibri"/>
              </a:rPr>
              <a:t>of the</a:t>
            </a:r>
            <a:r>
              <a:rPr dirty="0" sz="1400" spc="40">
                <a:latin typeface="Calibri"/>
                <a:cs typeface="Calibri"/>
              </a:rPr>
              <a:t> </a:t>
            </a:r>
            <a:r>
              <a:rPr dirty="0" sz="1400" spc="-15">
                <a:latin typeface="Calibri"/>
                <a:cs typeface="Calibri"/>
              </a:rPr>
              <a:t>substrate.</a:t>
            </a:r>
            <a:endParaRPr sz="1400">
              <a:latin typeface="Calibri"/>
              <a:cs typeface="Calibri"/>
            </a:endParaRPr>
          </a:p>
          <a:p>
            <a:pPr marL="5091430">
              <a:lnSpc>
                <a:spcPct val="100000"/>
              </a:lnSpc>
              <a:spcBef>
                <a:spcPts val="515"/>
              </a:spcBef>
            </a:pPr>
            <a:r>
              <a:rPr dirty="0" u="heavy" sz="1800" spc="-10" b="1">
                <a:solidFill>
                  <a:srgbClr val="FFFFFF"/>
                </a:solidFill>
                <a:uFill>
                  <a:solidFill>
                    <a:srgbClr val="FFFFFF"/>
                  </a:solidFill>
                </a:uFill>
                <a:latin typeface="Calibri"/>
                <a:cs typeface="Calibri"/>
              </a:rPr>
              <a:t>Multiparameter </a:t>
            </a:r>
            <a:r>
              <a:rPr dirty="0" u="heavy" sz="1800" spc="-5" b="1">
                <a:solidFill>
                  <a:srgbClr val="FFFFFF"/>
                </a:solidFill>
                <a:uFill>
                  <a:solidFill>
                    <a:srgbClr val="FFFFFF"/>
                  </a:solidFill>
                </a:uFill>
                <a:latin typeface="Calibri"/>
                <a:cs typeface="Calibri"/>
              </a:rPr>
              <a:t>Set uses:</a:t>
            </a:r>
            <a:endParaRPr sz="1800">
              <a:latin typeface="Calibri"/>
              <a:cs typeface="Calibri"/>
            </a:endParaRPr>
          </a:p>
          <a:p>
            <a:pPr marL="5091430">
              <a:lnSpc>
                <a:spcPct val="100000"/>
              </a:lnSpc>
              <a:spcBef>
                <a:spcPts val="15"/>
              </a:spcBef>
            </a:pPr>
            <a:r>
              <a:rPr dirty="0" sz="1600" spc="-5" i="1">
                <a:solidFill>
                  <a:srgbClr val="FFFFFF"/>
                </a:solidFill>
                <a:latin typeface="Calibri"/>
                <a:cs typeface="Calibri"/>
              </a:rPr>
              <a:t>Same</a:t>
            </a:r>
            <a:endParaRPr sz="1600">
              <a:latin typeface="Calibri"/>
              <a:cs typeface="Calibri"/>
            </a:endParaRPr>
          </a:p>
        </p:txBody>
      </p:sp>
      <p:sp>
        <p:nvSpPr>
          <p:cNvPr id="43" name="object 43"/>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44" name="object 44"/>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
        <p:nvSpPr>
          <p:cNvPr id="32" name="object 32"/>
          <p:cNvSpPr txBox="1"/>
          <p:nvPr/>
        </p:nvSpPr>
        <p:spPr>
          <a:xfrm>
            <a:off x="5364734" y="2039365"/>
            <a:ext cx="694690" cy="162560"/>
          </a:xfrm>
          <a:prstGeom prst="rect">
            <a:avLst/>
          </a:prstGeom>
        </p:spPr>
        <p:txBody>
          <a:bodyPr wrap="square" lIns="0" tIns="12700" rIns="0" bIns="0" rtlCol="0" vert="horz">
            <a:spAutoFit/>
          </a:bodyPr>
          <a:lstStyle/>
          <a:p>
            <a:pPr marL="12700">
              <a:lnSpc>
                <a:spcPct val="100000"/>
              </a:lnSpc>
              <a:spcBef>
                <a:spcPts val="100"/>
              </a:spcBef>
            </a:pPr>
            <a:r>
              <a:rPr dirty="0" u="sng" sz="900" spc="-5">
                <a:solidFill>
                  <a:srgbClr val="FFFFFF"/>
                </a:solidFill>
                <a:uFill>
                  <a:solidFill>
                    <a:srgbClr val="FFFFFF"/>
                  </a:solidFill>
                </a:uFill>
                <a:latin typeface="Calibri"/>
                <a:cs typeface="Calibri"/>
              </a:rPr>
              <a:t>Laser</a:t>
            </a:r>
            <a:r>
              <a:rPr dirty="0" u="sng" sz="900" spc="-65">
                <a:solidFill>
                  <a:srgbClr val="FFFFFF"/>
                </a:solidFill>
                <a:uFill>
                  <a:solidFill>
                    <a:srgbClr val="FFFFFF"/>
                  </a:solidFill>
                </a:uFill>
                <a:latin typeface="Calibri"/>
                <a:cs typeface="Calibri"/>
              </a:rPr>
              <a:t> </a:t>
            </a:r>
            <a:r>
              <a:rPr dirty="0" u="sng" sz="900" spc="-5">
                <a:solidFill>
                  <a:srgbClr val="FFFFFF"/>
                </a:solidFill>
                <a:uFill>
                  <a:solidFill>
                    <a:srgbClr val="FFFFFF"/>
                  </a:solidFill>
                </a:uFill>
                <a:latin typeface="Calibri"/>
                <a:cs typeface="Calibri"/>
              </a:rPr>
              <a:t>Settings:</a:t>
            </a:r>
            <a:endParaRPr sz="900">
              <a:latin typeface="Calibri"/>
              <a:cs typeface="Calibri"/>
            </a:endParaRPr>
          </a:p>
        </p:txBody>
      </p:sp>
      <p:sp>
        <p:nvSpPr>
          <p:cNvPr id="33" name="object 33"/>
          <p:cNvSpPr txBox="1"/>
          <p:nvPr/>
        </p:nvSpPr>
        <p:spPr>
          <a:xfrm>
            <a:off x="5364734" y="2176526"/>
            <a:ext cx="944244" cy="299720"/>
          </a:xfrm>
          <a:prstGeom prst="rect">
            <a:avLst/>
          </a:prstGeom>
        </p:spPr>
        <p:txBody>
          <a:bodyPr wrap="square" lIns="0" tIns="12700" rIns="0" bIns="0" rtlCol="0" vert="horz">
            <a:spAutoFit/>
          </a:bodyPr>
          <a:lstStyle/>
          <a:p>
            <a:pPr marL="227329" indent="-215265">
              <a:lnSpc>
                <a:spcPct val="100000"/>
              </a:lnSpc>
              <a:spcBef>
                <a:spcPts val="100"/>
              </a:spcBef>
              <a:buFont typeface="Arial"/>
              <a:buChar char="•"/>
              <a:tabLst>
                <a:tab pos="227329" algn="l"/>
                <a:tab pos="227965" algn="l"/>
              </a:tabLst>
            </a:pPr>
            <a:r>
              <a:rPr dirty="0" sz="900">
                <a:solidFill>
                  <a:srgbClr val="FFFFFF"/>
                </a:solidFill>
                <a:latin typeface="Calibri"/>
                <a:cs typeface="Calibri"/>
              </a:rPr>
              <a:t>Average</a:t>
            </a:r>
            <a:r>
              <a:rPr dirty="0" sz="900" spc="-65">
                <a:solidFill>
                  <a:srgbClr val="FFFFFF"/>
                </a:solidFill>
                <a:latin typeface="Calibri"/>
                <a:cs typeface="Calibri"/>
              </a:rPr>
              <a:t> </a:t>
            </a:r>
            <a:r>
              <a:rPr dirty="0" sz="900" spc="-5">
                <a:solidFill>
                  <a:srgbClr val="FFFFFF"/>
                </a:solidFill>
                <a:latin typeface="Calibri"/>
                <a:cs typeface="Calibri"/>
              </a:rPr>
              <a:t>Power</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Pulse</a:t>
            </a:r>
            <a:r>
              <a:rPr dirty="0" sz="900" spc="-40">
                <a:solidFill>
                  <a:srgbClr val="FFFFFF"/>
                </a:solidFill>
                <a:latin typeface="Calibri"/>
                <a:cs typeface="Calibri"/>
              </a:rPr>
              <a:t> </a:t>
            </a:r>
            <a:r>
              <a:rPr dirty="0" sz="900" spc="-5">
                <a:solidFill>
                  <a:srgbClr val="FFFFFF"/>
                </a:solidFill>
                <a:latin typeface="Calibri"/>
                <a:cs typeface="Calibri"/>
              </a:rPr>
              <a:t>Duration</a:t>
            </a:r>
            <a:endParaRPr sz="900">
              <a:latin typeface="Calibri"/>
              <a:cs typeface="Calibri"/>
            </a:endParaRPr>
          </a:p>
        </p:txBody>
      </p:sp>
      <p:sp>
        <p:nvSpPr>
          <p:cNvPr id="34" name="object 34"/>
          <p:cNvSpPr txBox="1"/>
          <p:nvPr/>
        </p:nvSpPr>
        <p:spPr>
          <a:xfrm>
            <a:off x="7083297" y="2176526"/>
            <a:ext cx="281305" cy="299720"/>
          </a:xfrm>
          <a:prstGeom prst="rect">
            <a:avLst/>
          </a:prstGeom>
        </p:spPr>
        <p:txBody>
          <a:bodyPr wrap="square" lIns="0" tIns="12700" rIns="0" bIns="0" rtlCol="0" vert="horz">
            <a:spAutoFit/>
          </a:bodyPr>
          <a:lstStyle/>
          <a:p>
            <a:pPr marL="12700">
              <a:lnSpc>
                <a:spcPct val="100000"/>
              </a:lnSpc>
              <a:spcBef>
                <a:spcPts val="100"/>
              </a:spcBef>
            </a:pPr>
            <a:r>
              <a:rPr dirty="0" sz="900" spc="-5">
                <a:solidFill>
                  <a:srgbClr val="FFFFFF"/>
                </a:solidFill>
                <a:latin typeface="Calibri"/>
                <a:cs typeface="Calibri"/>
              </a:rPr>
              <a:t>100%</a:t>
            </a:r>
            <a:endParaRPr sz="900">
              <a:latin typeface="Calibri"/>
              <a:cs typeface="Calibri"/>
            </a:endParaRPr>
          </a:p>
          <a:p>
            <a:pPr marL="12700">
              <a:lnSpc>
                <a:spcPct val="100000"/>
              </a:lnSpc>
            </a:pPr>
            <a:r>
              <a:rPr dirty="0" sz="900">
                <a:solidFill>
                  <a:srgbClr val="FFFFFF"/>
                </a:solidFill>
                <a:latin typeface="Calibri"/>
                <a:cs typeface="Calibri"/>
              </a:rPr>
              <a:t>50</a:t>
            </a:r>
            <a:r>
              <a:rPr dirty="0" sz="900" spc="-120">
                <a:solidFill>
                  <a:srgbClr val="FFFFFF"/>
                </a:solidFill>
                <a:latin typeface="Calibri"/>
                <a:cs typeface="Calibri"/>
              </a:rPr>
              <a:t> </a:t>
            </a:r>
            <a:r>
              <a:rPr dirty="0" sz="900" spc="-5">
                <a:solidFill>
                  <a:srgbClr val="FFFFFF"/>
                </a:solidFill>
                <a:latin typeface="Calibri"/>
                <a:cs typeface="Calibri"/>
              </a:rPr>
              <a:t>ns</a:t>
            </a:r>
            <a:endParaRPr sz="900">
              <a:latin typeface="Calibri"/>
              <a:cs typeface="Calibri"/>
            </a:endParaRPr>
          </a:p>
        </p:txBody>
      </p:sp>
      <p:sp>
        <p:nvSpPr>
          <p:cNvPr id="35" name="object 35"/>
          <p:cNvSpPr txBox="1"/>
          <p:nvPr/>
        </p:nvSpPr>
        <p:spPr>
          <a:xfrm>
            <a:off x="5364734" y="2450846"/>
            <a:ext cx="823594" cy="162560"/>
          </a:xfrm>
          <a:prstGeom prst="rect">
            <a:avLst/>
          </a:prstGeom>
        </p:spPr>
        <p:txBody>
          <a:bodyPr wrap="square" lIns="0" tIns="12700" rIns="0" bIns="0" rtlCol="0" vert="horz">
            <a:spAutoFit/>
          </a:bodyPr>
          <a:lstStyle/>
          <a:p>
            <a:pPr marL="12700">
              <a:lnSpc>
                <a:spcPct val="100000"/>
              </a:lnSpc>
              <a:spcBef>
                <a:spcPts val="100"/>
              </a:spcBef>
            </a:pPr>
            <a:r>
              <a:rPr dirty="0" u="sng" sz="900" spc="-5">
                <a:solidFill>
                  <a:srgbClr val="FFFFFF"/>
                </a:solidFill>
                <a:uFill>
                  <a:solidFill>
                    <a:srgbClr val="FFFFFF"/>
                  </a:solidFill>
                </a:uFill>
                <a:latin typeface="Calibri"/>
                <a:cs typeface="Calibri"/>
              </a:rPr>
              <a:t>Scanner</a:t>
            </a:r>
            <a:r>
              <a:rPr dirty="0" u="sng" sz="900" spc="-60">
                <a:solidFill>
                  <a:srgbClr val="FFFFFF"/>
                </a:solidFill>
                <a:uFill>
                  <a:solidFill>
                    <a:srgbClr val="FFFFFF"/>
                  </a:solidFill>
                </a:uFill>
                <a:latin typeface="Calibri"/>
                <a:cs typeface="Calibri"/>
              </a:rPr>
              <a:t> </a:t>
            </a:r>
            <a:r>
              <a:rPr dirty="0" u="sng" sz="900" spc="-5">
                <a:solidFill>
                  <a:srgbClr val="FFFFFF"/>
                </a:solidFill>
                <a:uFill>
                  <a:solidFill>
                    <a:srgbClr val="FFFFFF"/>
                  </a:solidFill>
                </a:uFill>
                <a:latin typeface="Calibri"/>
                <a:cs typeface="Calibri"/>
              </a:rPr>
              <a:t>Settings:</a:t>
            </a:r>
            <a:endParaRPr sz="900">
              <a:latin typeface="Calibri"/>
              <a:cs typeface="Calibri"/>
            </a:endParaRPr>
          </a:p>
        </p:txBody>
      </p:sp>
      <p:sp>
        <p:nvSpPr>
          <p:cNvPr id="36" name="object 36"/>
          <p:cNvSpPr txBox="1"/>
          <p:nvPr/>
        </p:nvSpPr>
        <p:spPr>
          <a:xfrm>
            <a:off x="5364734" y="2588005"/>
            <a:ext cx="1045210" cy="437515"/>
          </a:xfrm>
          <a:prstGeom prst="rect">
            <a:avLst/>
          </a:prstGeom>
        </p:spPr>
        <p:txBody>
          <a:bodyPr wrap="square" lIns="0" tIns="12700" rIns="0" bIns="0" rtlCol="0" vert="horz">
            <a:spAutoFit/>
          </a:bodyPr>
          <a:lstStyle/>
          <a:p>
            <a:pPr marL="227329" indent="-215265">
              <a:lnSpc>
                <a:spcPct val="100000"/>
              </a:lnSpc>
              <a:spcBef>
                <a:spcPts val="100"/>
              </a:spcBef>
              <a:buFont typeface="Arial"/>
              <a:buChar char="•"/>
              <a:tabLst>
                <a:tab pos="227329" algn="l"/>
                <a:tab pos="227965" algn="l"/>
              </a:tabLst>
            </a:pPr>
            <a:r>
              <a:rPr dirty="0" sz="900" spc="-5">
                <a:solidFill>
                  <a:srgbClr val="FFFFFF"/>
                </a:solidFill>
                <a:latin typeface="Calibri"/>
                <a:cs typeface="Calibri"/>
              </a:rPr>
              <a:t>Spot Size</a:t>
            </a:r>
            <a:r>
              <a:rPr dirty="0" sz="900" spc="-30">
                <a:solidFill>
                  <a:srgbClr val="FFFFFF"/>
                </a:solidFill>
                <a:latin typeface="Calibri"/>
                <a:cs typeface="Calibri"/>
              </a:rPr>
              <a:t> </a:t>
            </a:r>
            <a:r>
              <a:rPr dirty="0" sz="900" spc="-5">
                <a:solidFill>
                  <a:srgbClr val="FFFFFF"/>
                </a:solidFill>
                <a:latin typeface="Calibri"/>
                <a:cs typeface="Calibri"/>
              </a:rPr>
              <a:t>(dia.)</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Spot</a:t>
            </a:r>
            <a:r>
              <a:rPr dirty="0" sz="900" spc="-20">
                <a:solidFill>
                  <a:srgbClr val="FFFFFF"/>
                </a:solidFill>
                <a:latin typeface="Calibri"/>
                <a:cs typeface="Calibri"/>
              </a:rPr>
              <a:t> </a:t>
            </a:r>
            <a:r>
              <a:rPr dirty="0" sz="900" spc="-5">
                <a:solidFill>
                  <a:srgbClr val="FFFFFF"/>
                </a:solidFill>
                <a:latin typeface="Calibri"/>
                <a:cs typeface="Calibri"/>
              </a:rPr>
              <a:t>Overlap</a:t>
            </a:r>
            <a:endParaRPr sz="900">
              <a:latin typeface="Calibri"/>
              <a:cs typeface="Calibri"/>
            </a:endParaRPr>
          </a:p>
          <a:p>
            <a:pPr marL="227329" indent="-215265">
              <a:lnSpc>
                <a:spcPct val="100000"/>
              </a:lnSpc>
              <a:buFont typeface="Arial"/>
              <a:buChar char="•"/>
              <a:tabLst>
                <a:tab pos="227329" algn="l"/>
                <a:tab pos="227965" algn="l"/>
              </a:tabLst>
            </a:pPr>
            <a:r>
              <a:rPr dirty="0" sz="900" spc="-5">
                <a:solidFill>
                  <a:srgbClr val="FFFFFF"/>
                </a:solidFill>
                <a:latin typeface="Calibri"/>
                <a:cs typeface="Calibri"/>
              </a:rPr>
              <a:t>Hatch Angle</a:t>
            </a:r>
            <a:r>
              <a:rPr dirty="0" sz="900" spc="-35">
                <a:solidFill>
                  <a:srgbClr val="FFFFFF"/>
                </a:solidFill>
                <a:latin typeface="Calibri"/>
                <a:cs typeface="Calibri"/>
              </a:rPr>
              <a:t> </a:t>
            </a:r>
            <a:r>
              <a:rPr dirty="0" sz="900" spc="-5">
                <a:solidFill>
                  <a:srgbClr val="FFFFFF"/>
                </a:solidFill>
                <a:latin typeface="Calibri"/>
                <a:cs typeface="Calibri"/>
              </a:rPr>
              <a:t>(alt.)</a:t>
            </a:r>
            <a:endParaRPr sz="900">
              <a:latin typeface="Calibri"/>
              <a:cs typeface="Calibri"/>
            </a:endParaRPr>
          </a:p>
        </p:txBody>
      </p:sp>
      <p:sp>
        <p:nvSpPr>
          <p:cNvPr id="37" name="object 37"/>
          <p:cNvSpPr txBox="1"/>
          <p:nvPr/>
        </p:nvSpPr>
        <p:spPr>
          <a:xfrm>
            <a:off x="7083297" y="2588005"/>
            <a:ext cx="353060" cy="437515"/>
          </a:xfrm>
          <a:prstGeom prst="rect">
            <a:avLst/>
          </a:prstGeom>
        </p:spPr>
        <p:txBody>
          <a:bodyPr wrap="square" lIns="0" tIns="12700" rIns="0" bIns="0" rtlCol="0" vert="horz">
            <a:spAutoFit/>
          </a:bodyPr>
          <a:lstStyle/>
          <a:p>
            <a:pPr marL="12700" marR="5080">
              <a:lnSpc>
                <a:spcPct val="100000"/>
              </a:lnSpc>
              <a:spcBef>
                <a:spcPts val="100"/>
              </a:spcBef>
            </a:pPr>
            <a:r>
              <a:rPr dirty="0" sz="900">
                <a:solidFill>
                  <a:srgbClr val="FFFFFF"/>
                </a:solidFill>
                <a:latin typeface="Calibri"/>
                <a:cs typeface="Calibri"/>
              </a:rPr>
              <a:t>2.5mm  </a:t>
            </a:r>
            <a:r>
              <a:rPr dirty="0" sz="900" spc="-5">
                <a:solidFill>
                  <a:srgbClr val="FFFFFF"/>
                </a:solidFill>
                <a:latin typeface="Calibri"/>
                <a:cs typeface="Calibri"/>
              </a:rPr>
              <a:t>54%</a:t>
            </a:r>
            <a:endParaRPr sz="900">
              <a:latin typeface="Calibri"/>
              <a:cs typeface="Calibri"/>
            </a:endParaRPr>
          </a:p>
          <a:p>
            <a:pPr marL="12700">
              <a:lnSpc>
                <a:spcPct val="100000"/>
              </a:lnSpc>
            </a:pPr>
            <a:r>
              <a:rPr dirty="0" sz="900">
                <a:solidFill>
                  <a:srgbClr val="FFFFFF"/>
                </a:solidFill>
                <a:latin typeface="Calibri"/>
                <a:cs typeface="Calibri"/>
              </a:rPr>
              <a:t>±</a:t>
            </a:r>
            <a:r>
              <a:rPr dirty="0" sz="900" spc="-100">
                <a:solidFill>
                  <a:srgbClr val="FFFFFF"/>
                </a:solidFill>
                <a:latin typeface="Calibri"/>
                <a:cs typeface="Calibri"/>
              </a:rPr>
              <a:t> </a:t>
            </a:r>
            <a:r>
              <a:rPr dirty="0" sz="900" spc="-5">
                <a:solidFill>
                  <a:srgbClr val="FFFFFF"/>
                </a:solidFill>
                <a:latin typeface="Calibri"/>
                <a:cs typeface="Calibri"/>
              </a:rPr>
              <a:t>5°</a:t>
            </a:r>
            <a:endParaRPr sz="900">
              <a:latin typeface="Calibri"/>
              <a:cs typeface="Calibri"/>
            </a:endParaRPr>
          </a:p>
        </p:txBody>
      </p:sp>
      <p:sp>
        <p:nvSpPr>
          <p:cNvPr id="38" name="object 38"/>
          <p:cNvSpPr txBox="1"/>
          <p:nvPr/>
        </p:nvSpPr>
        <p:spPr>
          <a:xfrm>
            <a:off x="5364734" y="2994405"/>
            <a:ext cx="764540" cy="412115"/>
          </a:xfrm>
          <a:prstGeom prst="rect">
            <a:avLst/>
          </a:prstGeom>
        </p:spPr>
        <p:txBody>
          <a:bodyPr wrap="square" lIns="0" tIns="12700" rIns="0" bIns="0" rtlCol="0" vert="horz">
            <a:spAutoFit/>
          </a:bodyPr>
          <a:lstStyle/>
          <a:p>
            <a:pPr marL="12700">
              <a:lnSpc>
                <a:spcPct val="100000"/>
              </a:lnSpc>
              <a:spcBef>
                <a:spcPts val="100"/>
              </a:spcBef>
            </a:pPr>
            <a:r>
              <a:rPr dirty="0" sz="1600" spc="-5" i="1">
                <a:solidFill>
                  <a:srgbClr val="FFFFFF"/>
                </a:solidFill>
                <a:latin typeface="Calibri"/>
                <a:cs typeface="Calibri"/>
              </a:rPr>
              <a:t>Modified</a:t>
            </a:r>
            <a:endParaRPr sz="1600">
              <a:latin typeface="Calibri"/>
              <a:cs typeface="Calibri"/>
            </a:endParaRPr>
          </a:p>
          <a:p>
            <a:pPr marL="12700">
              <a:lnSpc>
                <a:spcPct val="100000"/>
              </a:lnSpc>
              <a:spcBef>
                <a:spcPts val="40"/>
              </a:spcBef>
            </a:pPr>
            <a:r>
              <a:rPr dirty="0" u="sng" sz="900" spc="-5">
                <a:solidFill>
                  <a:srgbClr val="FFFFFF"/>
                </a:solidFill>
                <a:uFill>
                  <a:solidFill>
                    <a:srgbClr val="FFFFFF"/>
                  </a:solidFill>
                </a:uFill>
                <a:latin typeface="Calibri"/>
                <a:cs typeface="Calibri"/>
              </a:rPr>
              <a:t>Laser</a:t>
            </a:r>
            <a:r>
              <a:rPr dirty="0" u="sng" sz="900" spc="-35">
                <a:solidFill>
                  <a:srgbClr val="FFFFFF"/>
                </a:solidFill>
                <a:uFill>
                  <a:solidFill>
                    <a:srgbClr val="FFFFFF"/>
                  </a:solidFill>
                </a:uFill>
                <a:latin typeface="Calibri"/>
                <a:cs typeface="Calibri"/>
              </a:rPr>
              <a:t> </a:t>
            </a:r>
            <a:r>
              <a:rPr dirty="0" u="sng" sz="900" spc="-5">
                <a:solidFill>
                  <a:srgbClr val="FFFFFF"/>
                </a:solidFill>
                <a:uFill>
                  <a:solidFill>
                    <a:srgbClr val="FFFFFF"/>
                  </a:solidFill>
                </a:uFill>
                <a:latin typeface="Calibri"/>
                <a:cs typeface="Calibri"/>
              </a:rPr>
              <a:t>Settings:</a:t>
            </a:r>
            <a:endParaRPr sz="900">
              <a:latin typeface="Calibri"/>
              <a:cs typeface="Calibri"/>
            </a:endParaRPr>
          </a:p>
        </p:txBody>
      </p:sp>
      <p:sp>
        <p:nvSpPr>
          <p:cNvPr id="39" name="object 39"/>
          <p:cNvSpPr txBox="1"/>
          <p:nvPr/>
        </p:nvSpPr>
        <p:spPr>
          <a:xfrm>
            <a:off x="5364734" y="3380740"/>
            <a:ext cx="999490" cy="162560"/>
          </a:xfrm>
          <a:prstGeom prst="rect">
            <a:avLst/>
          </a:prstGeom>
        </p:spPr>
        <p:txBody>
          <a:bodyPr wrap="square" lIns="0" tIns="12700" rIns="0" bIns="0" rtlCol="0" vert="horz">
            <a:spAutoFit/>
          </a:bodyPr>
          <a:lstStyle/>
          <a:p>
            <a:pPr marL="227329" indent="-215265">
              <a:lnSpc>
                <a:spcPct val="100000"/>
              </a:lnSpc>
              <a:spcBef>
                <a:spcPts val="100"/>
              </a:spcBef>
              <a:buFont typeface="Arial"/>
              <a:buChar char="•"/>
              <a:tabLst>
                <a:tab pos="227329" algn="l"/>
                <a:tab pos="227965" algn="l"/>
              </a:tabLst>
            </a:pPr>
            <a:r>
              <a:rPr dirty="0" sz="900" spc="-5">
                <a:solidFill>
                  <a:srgbClr val="FFFFFF"/>
                </a:solidFill>
                <a:latin typeface="Calibri"/>
                <a:cs typeface="Calibri"/>
              </a:rPr>
              <a:t>Pulse</a:t>
            </a:r>
            <a:r>
              <a:rPr dirty="0" sz="900" spc="-45">
                <a:solidFill>
                  <a:srgbClr val="FFFFFF"/>
                </a:solidFill>
                <a:latin typeface="Calibri"/>
                <a:cs typeface="Calibri"/>
              </a:rPr>
              <a:t> </a:t>
            </a:r>
            <a:r>
              <a:rPr dirty="0" sz="900" spc="-5">
                <a:solidFill>
                  <a:srgbClr val="FFFFFF"/>
                </a:solidFill>
                <a:latin typeface="Calibri"/>
                <a:cs typeface="Calibri"/>
              </a:rPr>
              <a:t>Frequency</a:t>
            </a:r>
            <a:endParaRPr sz="900">
              <a:latin typeface="Calibri"/>
              <a:cs typeface="Calibri"/>
            </a:endParaRPr>
          </a:p>
        </p:txBody>
      </p:sp>
      <p:sp>
        <p:nvSpPr>
          <p:cNvPr id="40" name="object 40"/>
          <p:cNvSpPr txBox="1"/>
          <p:nvPr/>
        </p:nvSpPr>
        <p:spPr>
          <a:xfrm>
            <a:off x="7083297" y="3380740"/>
            <a:ext cx="791210" cy="162560"/>
          </a:xfrm>
          <a:prstGeom prst="rect">
            <a:avLst/>
          </a:prstGeom>
        </p:spPr>
        <p:txBody>
          <a:bodyPr wrap="square" lIns="0" tIns="12700" rIns="0" bIns="0" rtlCol="0" vert="horz">
            <a:spAutoFit/>
          </a:bodyPr>
          <a:lstStyle/>
          <a:p>
            <a:pPr marL="12700">
              <a:lnSpc>
                <a:spcPct val="100000"/>
              </a:lnSpc>
              <a:spcBef>
                <a:spcPts val="100"/>
              </a:spcBef>
            </a:pPr>
            <a:r>
              <a:rPr dirty="0" sz="900">
                <a:solidFill>
                  <a:srgbClr val="FFFFFF"/>
                </a:solidFill>
                <a:latin typeface="Calibri"/>
                <a:cs typeface="Calibri"/>
              </a:rPr>
              <a:t>10/18 vs. 12</a:t>
            </a:r>
            <a:r>
              <a:rPr dirty="0" sz="900" spc="-130">
                <a:solidFill>
                  <a:srgbClr val="FFFFFF"/>
                </a:solidFill>
                <a:latin typeface="Calibri"/>
                <a:cs typeface="Calibri"/>
              </a:rPr>
              <a:t> </a:t>
            </a:r>
            <a:r>
              <a:rPr dirty="0" sz="900" spc="-5">
                <a:solidFill>
                  <a:srgbClr val="FFFFFF"/>
                </a:solidFill>
                <a:latin typeface="Calibri"/>
                <a:cs typeface="Calibri"/>
              </a:rPr>
              <a:t>kHZ</a:t>
            </a:r>
            <a:endParaRPr sz="900">
              <a:latin typeface="Calibri"/>
              <a:cs typeface="Calibri"/>
            </a:endParaRPr>
          </a:p>
        </p:txBody>
      </p:sp>
      <p:sp>
        <p:nvSpPr>
          <p:cNvPr id="41" name="object 41"/>
          <p:cNvSpPr txBox="1"/>
          <p:nvPr/>
        </p:nvSpPr>
        <p:spPr>
          <a:xfrm>
            <a:off x="5364734" y="3517900"/>
            <a:ext cx="824865" cy="299720"/>
          </a:xfrm>
          <a:prstGeom prst="rect">
            <a:avLst/>
          </a:prstGeom>
        </p:spPr>
        <p:txBody>
          <a:bodyPr wrap="square" lIns="0" tIns="12700" rIns="0" bIns="0" rtlCol="0" vert="horz">
            <a:spAutoFit/>
          </a:bodyPr>
          <a:lstStyle/>
          <a:p>
            <a:pPr marL="12700">
              <a:lnSpc>
                <a:spcPct val="100000"/>
              </a:lnSpc>
              <a:spcBef>
                <a:spcPts val="100"/>
              </a:spcBef>
            </a:pPr>
            <a:r>
              <a:rPr dirty="0" u="sng" sz="900" spc="-5">
                <a:solidFill>
                  <a:srgbClr val="FFFFFF"/>
                </a:solidFill>
                <a:uFill>
                  <a:solidFill>
                    <a:srgbClr val="FFFFFF"/>
                  </a:solidFill>
                </a:uFill>
                <a:latin typeface="Calibri"/>
                <a:cs typeface="Calibri"/>
              </a:rPr>
              <a:t>Scanner</a:t>
            </a:r>
            <a:r>
              <a:rPr dirty="0" u="sng" sz="900" spc="-55">
                <a:solidFill>
                  <a:srgbClr val="FFFFFF"/>
                </a:solidFill>
                <a:uFill>
                  <a:solidFill>
                    <a:srgbClr val="FFFFFF"/>
                  </a:solidFill>
                </a:uFill>
                <a:latin typeface="Calibri"/>
                <a:cs typeface="Calibri"/>
              </a:rPr>
              <a:t> </a:t>
            </a:r>
            <a:r>
              <a:rPr dirty="0" u="sng" sz="900" spc="-5">
                <a:solidFill>
                  <a:srgbClr val="FFFFFF"/>
                </a:solidFill>
                <a:uFill>
                  <a:solidFill>
                    <a:srgbClr val="FFFFFF"/>
                  </a:solidFill>
                </a:uFill>
                <a:latin typeface="Calibri"/>
                <a:cs typeface="Calibri"/>
              </a:rPr>
              <a:t>Settings:</a:t>
            </a:r>
            <a:endParaRPr sz="900">
              <a:latin typeface="Calibri"/>
              <a:cs typeface="Calibri"/>
            </a:endParaRPr>
          </a:p>
          <a:p>
            <a:pPr marL="184150" indent="-171450">
              <a:lnSpc>
                <a:spcPct val="100000"/>
              </a:lnSpc>
              <a:buFont typeface="Arial"/>
              <a:buChar char="•"/>
              <a:tabLst>
                <a:tab pos="183515" algn="l"/>
                <a:tab pos="184150" algn="l"/>
              </a:tabLst>
            </a:pPr>
            <a:r>
              <a:rPr dirty="0" sz="900" spc="-5">
                <a:solidFill>
                  <a:srgbClr val="FFFFFF"/>
                </a:solidFill>
                <a:latin typeface="Calibri"/>
                <a:cs typeface="Calibri"/>
              </a:rPr>
              <a:t>Patch</a:t>
            </a:r>
            <a:r>
              <a:rPr dirty="0" sz="900" spc="-35">
                <a:solidFill>
                  <a:srgbClr val="FFFFFF"/>
                </a:solidFill>
                <a:latin typeface="Calibri"/>
                <a:cs typeface="Calibri"/>
              </a:rPr>
              <a:t> </a:t>
            </a:r>
            <a:r>
              <a:rPr dirty="0" sz="900" spc="-5">
                <a:solidFill>
                  <a:srgbClr val="FFFFFF"/>
                </a:solidFill>
                <a:latin typeface="Calibri"/>
                <a:cs typeface="Calibri"/>
              </a:rPr>
              <a:t>Layers</a:t>
            </a:r>
            <a:endParaRPr sz="900">
              <a:latin typeface="Calibri"/>
              <a:cs typeface="Calibri"/>
            </a:endParaRPr>
          </a:p>
        </p:txBody>
      </p:sp>
      <p:sp>
        <p:nvSpPr>
          <p:cNvPr id="42" name="object 42"/>
          <p:cNvSpPr txBox="1"/>
          <p:nvPr/>
        </p:nvSpPr>
        <p:spPr>
          <a:xfrm>
            <a:off x="7083297" y="3655059"/>
            <a:ext cx="419100" cy="162560"/>
          </a:xfrm>
          <a:prstGeom prst="rect">
            <a:avLst/>
          </a:prstGeom>
        </p:spPr>
        <p:txBody>
          <a:bodyPr wrap="square" lIns="0" tIns="12700" rIns="0" bIns="0" rtlCol="0" vert="horz">
            <a:spAutoFit/>
          </a:bodyPr>
          <a:lstStyle/>
          <a:p>
            <a:pPr marL="12700">
              <a:lnSpc>
                <a:spcPct val="100000"/>
              </a:lnSpc>
              <a:spcBef>
                <a:spcPts val="100"/>
              </a:spcBef>
            </a:pPr>
            <a:r>
              <a:rPr dirty="0" sz="900">
                <a:solidFill>
                  <a:srgbClr val="FFFFFF"/>
                </a:solidFill>
                <a:latin typeface="Calibri"/>
                <a:cs typeface="Calibri"/>
              </a:rPr>
              <a:t>2/2 vs.</a:t>
            </a:r>
            <a:r>
              <a:rPr dirty="0" sz="900" spc="-105">
                <a:solidFill>
                  <a:srgbClr val="FFFFFF"/>
                </a:solidFill>
                <a:latin typeface="Calibri"/>
                <a:cs typeface="Calibri"/>
              </a:rPr>
              <a:t> </a:t>
            </a:r>
            <a:r>
              <a:rPr dirty="0" sz="900">
                <a:solidFill>
                  <a:srgbClr val="FFFFFF"/>
                </a:solidFill>
                <a:latin typeface="Calibri"/>
                <a:cs typeface="Calibri"/>
              </a:rPr>
              <a:t>4</a:t>
            </a:r>
            <a:endParaRPr sz="9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70732" y="80772"/>
            <a:ext cx="1540002" cy="78181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648961" y="80772"/>
            <a:ext cx="1330452" cy="781812"/>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5289041" y="1322832"/>
            <a:ext cx="3004566" cy="1972818"/>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5009388" y="1094994"/>
            <a:ext cx="3588258" cy="2425445"/>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510070" y="4049267"/>
            <a:ext cx="3241255" cy="1898142"/>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119634" y="3826764"/>
            <a:ext cx="3964686" cy="2349246"/>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6775704" y="4764023"/>
            <a:ext cx="1956053" cy="1466850"/>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5273040" y="3703320"/>
            <a:ext cx="1940052" cy="1455420"/>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7105268" y="456819"/>
            <a:ext cx="1583690" cy="550545"/>
          </a:xfrm>
          <a:custGeom>
            <a:avLst/>
            <a:gdLst/>
            <a:ahLst/>
            <a:cxnLst/>
            <a:rect l="l" t="t" r="r" b="b"/>
            <a:pathLst>
              <a:path w="1583690" h="550544">
                <a:moveTo>
                  <a:pt x="1426972" y="0"/>
                </a:moveTo>
                <a:lnTo>
                  <a:pt x="156463" y="0"/>
                </a:lnTo>
                <a:lnTo>
                  <a:pt x="106980" y="7969"/>
                </a:lnTo>
                <a:lnTo>
                  <a:pt x="64026" y="30167"/>
                </a:lnTo>
                <a:lnTo>
                  <a:pt x="30167" y="64026"/>
                </a:lnTo>
                <a:lnTo>
                  <a:pt x="7969" y="106980"/>
                </a:lnTo>
                <a:lnTo>
                  <a:pt x="0" y="156463"/>
                </a:lnTo>
                <a:lnTo>
                  <a:pt x="0" y="393700"/>
                </a:lnTo>
                <a:lnTo>
                  <a:pt x="7969" y="443183"/>
                </a:lnTo>
                <a:lnTo>
                  <a:pt x="30167" y="486137"/>
                </a:lnTo>
                <a:lnTo>
                  <a:pt x="64026" y="519996"/>
                </a:lnTo>
                <a:lnTo>
                  <a:pt x="106980" y="542194"/>
                </a:lnTo>
                <a:lnTo>
                  <a:pt x="156463" y="550163"/>
                </a:lnTo>
                <a:lnTo>
                  <a:pt x="1426972" y="550163"/>
                </a:lnTo>
                <a:lnTo>
                  <a:pt x="1476455" y="542194"/>
                </a:lnTo>
                <a:lnTo>
                  <a:pt x="1519409" y="519996"/>
                </a:lnTo>
                <a:lnTo>
                  <a:pt x="1553268" y="486137"/>
                </a:lnTo>
                <a:lnTo>
                  <a:pt x="1575466" y="443183"/>
                </a:lnTo>
                <a:lnTo>
                  <a:pt x="1583435" y="393700"/>
                </a:lnTo>
                <a:lnTo>
                  <a:pt x="1583435" y="156463"/>
                </a:lnTo>
                <a:lnTo>
                  <a:pt x="1575466" y="106980"/>
                </a:lnTo>
                <a:lnTo>
                  <a:pt x="1553268" y="64026"/>
                </a:lnTo>
                <a:lnTo>
                  <a:pt x="1519409" y="30167"/>
                </a:lnTo>
                <a:lnTo>
                  <a:pt x="1476455" y="7969"/>
                </a:lnTo>
                <a:lnTo>
                  <a:pt x="1426972" y="0"/>
                </a:lnTo>
                <a:close/>
              </a:path>
            </a:pathLst>
          </a:custGeom>
          <a:solidFill>
            <a:srgbClr val="FFFFFF"/>
          </a:solidFill>
        </p:spPr>
        <p:txBody>
          <a:bodyPr wrap="square" lIns="0" tIns="0" rIns="0" bIns="0" rtlCol="0"/>
          <a:lstStyle/>
          <a:p/>
        </p:txBody>
      </p:sp>
      <p:sp>
        <p:nvSpPr>
          <p:cNvPr id="11" name="object 11"/>
          <p:cNvSpPr/>
          <p:nvPr/>
        </p:nvSpPr>
        <p:spPr>
          <a:xfrm>
            <a:off x="7105268" y="456819"/>
            <a:ext cx="1583690" cy="550545"/>
          </a:xfrm>
          <a:custGeom>
            <a:avLst/>
            <a:gdLst/>
            <a:ahLst/>
            <a:cxnLst/>
            <a:rect l="l" t="t" r="r" b="b"/>
            <a:pathLst>
              <a:path w="1583690" h="550544">
                <a:moveTo>
                  <a:pt x="0" y="156463"/>
                </a:moveTo>
                <a:lnTo>
                  <a:pt x="7969" y="106980"/>
                </a:lnTo>
                <a:lnTo>
                  <a:pt x="30167" y="64026"/>
                </a:lnTo>
                <a:lnTo>
                  <a:pt x="64026" y="30167"/>
                </a:lnTo>
                <a:lnTo>
                  <a:pt x="106980" y="7969"/>
                </a:lnTo>
                <a:lnTo>
                  <a:pt x="156463" y="0"/>
                </a:lnTo>
                <a:lnTo>
                  <a:pt x="1426972" y="0"/>
                </a:lnTo>
                <a:lnTo>
                  <a:pt x="1476455" y="7969"/>
                </a:lnTo>
                <a:lnTo>
                  <a:pt x="1519409" y="30167"/>
                </a:lnTo>
                <a:lnTo>
                  <a:pt x="1553268" y="64026"/>
                </a:lnTo>
                <a:lnTo>
                  <a:pt x="1575466" y="106980"/>
                </a:lnTo>
                <a:lnTo>
                  <a:pt x="1583435" y="156463"/>
                </a:lnTo>
                <a:lnTo>
                  <a:pt x="1583435" y="393700"/>
                </a:lnTo>
                <a:lnTo>
                  <a:pt x="1575466" y="443183"/>
                </a:lnTo>
                <a:lnTo>
                  <a:pt x="1553268" y="486137"/>
                </a:lnTo>
                <a:lnTo>
                  <a:pt x="1519409" y="519996"/>
                </a:lnTo>
                <a:lnTo>
                  <a:pt x="1476455" y="542194"/>
                </a:lnTo>
                <a:lnTo>
                  <a:pt x="1426972" y="550163"/>
                </a:lnTo>
                <a:lnTo>
                  <a:pt x="156463" y="550163"/>
                </a:lnTo>
                <a:lnTo>
                  <a:pt x="106980" y="542194"/>
                </a:lnTo>
                <a:lnTo>
                  <a:pt x="64026" y="519996"/>
                </a:lnTo>
                <a:lnTo>
                  <a:pt x="30167" y="486137"/>
                </a:lnTo>
                <a:lnTo>
                  <a:pt x="7969" y="443183"/>
                </a:lnTo>
                <a:lnTo>
                  <a:pt x="0" y="393700"/>
                </a:lnTo>
                <a:lnTo>
                  <a:pt x="0" y="156463"/>
                </a:lnTo>
                <a:close/>
              </a:path>
            </a:pathLst>
          </a:custGeom>
          <a:ln w="25146">
            <a:solidFill>
              <a:srgbClr val="FFC000"/>
            </a:solidFill>
          </a:ln>
        </p:spPr>
        <p:txBody>
          <a:bodyPr wrap="square" lIns="0" tIns="0" rIns="0" bIns="0" rtlCol="0"/>
          <a:lstStyle/>
          <a:p/>
        </p:txBody>
      </p:sp>
      <p:sp>
        <p:nvSpPr>
          <p:cNvPr id="12" name="object 12"/>
          <p:cNvSpPr txBox="1"/>
          <p:nvPr/>
        </p:nvSpPr>
        <p:spPr>
          <a:xfrm>
            <a:off x="7166356" y="574040"/>
            <a:ext cx="1460500" cy="299720"/>
          </a:xfrm>
          <a:prstGeom prst="rect">
            <a:avLst/>
          </a:prstGeom>
        </p:spPr>
        <p:txBody>
          <a:bodyPr wrap="square" lIns="0" tIns="12700" rIns="0" bIns="0" rtlCol="0" vert="horz">
            <a:spAutoFit/>
          </a:bodyPr>
          <a:lstStyle/>
          <a:p>
            <a:pPr marL="12700" marR="5080" indent="211454">
              <a:lnSpc>
                <a:spcPct val="100000"/>
              </a:lnSpc>
              <a:spcBef>
                <a:spcPts val="100"/>
              </a:spcBef>
            </a:pPr>
            <a:r>
              <a:rPr dirty="0" sz="900" spc="-5" b="1">
                <a:solidFill>
                  <a:srgbClr val="FFC000"/>
                </a:solidFill>
                <a:latin typeface="Calibri"/>
                <a:cs typeface="Calibri"/>
              </a:rPr>
              <a:t>Newly </a:t>
            </a:r>
            <a:r>
              <a:rPr dirty="0" sz="900" b="1">
                <a:solidFill>
                  <a:srgbClr val="FFC000"/>
                </a:solidFill>
                <a:latin typeface="Calibri"/>
                <a:cs typeface="Calibri"/>
              </a:rPr>
              <a:t>applied </a:t>
            </a:r>
            <a:r>
              <a:rPr dirty="0" sz="900" spc="-5" b="1">
                <a:solidFill>
                  <a:srgbClr val="FFC000"/>
                </a:solidFill>
                <a:latin typeface="Calibri"/>
                <a:cs typeface="Calibri"/>
              </a:rPr>
              <a:t>green:  </a:t>
            </a:r>
            <a:r>
              <a:rPr dirty="0" sz="900" b="1">
                <a:solidFill>
                  <a:srgbClr val="FFC000"/>
                </a:solidFill>
                <a:latin typeface="Calibri"/>
                <a:cs typeface="Calibri"/>
              </a:rPr>
              <a:t>Inconsistent / </a:t>
            </a:r>
            <a:r>
              <a:rPr dirty="0" sz="900" spc="-5" b="1">
                <a:solidFill>
                  <a:srgbClr val="FFC000"/>
                </a:solidFill>
                <a:latin typeface="Calibri"/>
                <a:cs typeface="Calibri"/>
              </a:rPr>
              <a:t>Patchy</a:t>
            </a:r>
            <a:r>
              <a:rPr dirty="0" sz="900" spc="-95" b="1">
                <a:solidFill>
                  <a:srgbClr val="FFC000"/>
                </a:solidFill>
                <a:latin typeface="Calibri"/>
                <a:cs typeface="Calibri"/>
              </a:rPr>
              <a:t> </a:t>
            </a:r>
            <a:r>
              <a:rPr dirty="0" sz="900" b="1">
                <a:solidFill>
                  <a:srgbClr val="FFC000"/>
                </a:solidFill>
                <a:latin typeface="Calibri"/>
                <a:cs typeface="Calibri"/>
              </a:rPr>
              <a:t>Ablation</a:t>
            </a:r>
            <a:endParaRPr sz="900">
              <a:latin typeface="Calibri"/>
              <a:cs typeface="Calibri"/>
            </a:endParaRPr>
          </a:p>
        </p:txBody>
      </p:sp>
      <p:sp>
        <p:nvSpPr>
          <p:cNvPr id="13" name="object 13"/>
          <p:cNvSpPr/>
          <p:nvPr/>
        </p:nvSpPr>
        <p:spPr>
          <a:xfrm>
            <a:off x="579920" y="1306830"/>
            <a:ext cx="3022053" cy="1962912"/>
          </a:xfrm>
          <a:prstGeom prst="rect">
            <a:avLst/>
          </a:prstGeom>
          <a:blipFill>
            <a:blip r:embed="rId9" cstate="print"/>
            <a:stretch>
              <a:fillRect/>
            </a:stretch>
          </a:blipFill>
        </p:spPr>
        <p:txBody>
          <a:bodyPr wrap="square" lIns="0" tIns="0" rIns="0" bIns="0" rtlCol="0"/>
          <a:lstStyle/>
          <a:p/>
        </p:txBody>
      </p:sp>
      <p:sp>
        <p:nvSpPr>
          <p:cNvPr id="14" name="object 14"/>
          <p:cNvSpPr/>
          <p:nvPr/>
        </p:nvSpPr>
        <p:spPr>
          <a:xfrm>
            <a:off x="275843" y="1082802"/>
            <a:ext cx="3630929" cy="2414016"/>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1956816" y="2467355"/>
            <a:ext cx="110489" cy="115823"/>
          </a:xfrm>
          <a:prstGeom prst="rect">
            <a:avLst/>
          </a:prstGeom>
          <a:blipFill>
            <a:blip r:embed="rId10" cstate="print"/>
            <a:stretch>
              <a:fillRect/>
            </a:stretch>
          </a:blipFill>
        </p:spPr>
        <p:txBody>
          <a:bodyPr wrap="square" lIns="0" tIns="0" rIns="0" bIns="0" rtlCol="0"/>
          <a:lstStyle/>
          <a:p/>
        </p:txBody>
      </p:sp>
      <p:sp>
        <p:nvSpPr>
          <p:cNvPr id="16" name="object 16"/>
          <p:cNvSpPr/>
          <p:nvPr/>
        </p:nvSpPr>
        <p:spPr>
          <a:xfrm>
            <a:off x="1438655" y="1400555"/>
            <a:ext cx="110490" cy="115823"/>
          </a:xfrm>
          <a:prstGeom prst="rect">
            <a:avLst/>
          </a:prstGeom>
          <a:blipFill>
            <a:blip r:embed="rId10" cstate="print"/>
            <a:stretch>
              <a:fillRect/>
            </a:stretch>
          </a:blipFill>
        </p:spPr>
        <p:txBody>
          <a:bodyPr wrap="square" lIns="0" tIns="0" rIns="0" bIns="0" rtlCol="0"/>
          <a:lstStyle/>
          <a:p/>
        </p:txBody>
      </p:sp>
      <p:sp>
        <p:nvSpPr>
          <p:cNvPr id="17" name="object 17"/>
          <p:cNvSpPr/>
          <p:nvPr/>
        </p:nvSpPr>
        <p:spPr>
          <a:xfrm>
            <a:off x="1605533" y="1708404"/>
            <a:ext cx="111251" cy="115824"/>
          </a:xfrm>
          <a:prstGeom prst="rect">
            <a:avLst/>
          </a:prstGeom>
          <a:blipFill>
            <a:blip r:embed="rId11" cstate="print"/>
            <a:stretch>
              <a:fillRect/>
            </a:stretch>
          </a:blipFill>
        </p:spPr>
        <p:txBody>
          <a:bodyPr wrap="square" lIns="0" tIns="0" rIns="0" bIns="0" rtlCol="0"/>
          <a:lstStyle/>
          <a:p/>
        </p:txBody>
      </p:sp>
      <p:sp>
        <p:nvSpPr>
          <p:cNvPr id="18" name="object 18"/>
          <p:cNvSpPr txBox="1"/>
          <p:nvPr/>
        </p:nvSpPr>
        <p:spPr>
          <a:xfrm>
            <a:off x="2314194" y="2454401"/>
            <a:ext cx="320040" cy="121920"/>
          </a:xfrm>
          <a:prstGeom prst="rect">
            <a:avLst/>
          </a:prstGeom>
          <a:solidFill>
            <a:srgbClr val="FFFFFF"/>
          </a:solidFill>
        </p:spPr>
        <p:txBody>
          <a:bodyPr wrap="square" lIns="0" tIns="0" rIns="0" bIns="0" rtlCol="0" vert="horz">
            <a:spAutoFit/>
          </a:bodyPr>
          <a:lstStyle/>
          <a:p>
            <a:pPr>
              <a:lnSpc>
                <a:spcPts val="960"/>
              </a:lnSpc>
            </a:pPr>
            <a:r>
              <a:rPr dirty="0" sz="900" spc="-5">
                <a:latin typeface="Calibri"/>
                <a:cs typeface="Calibri"/>
              </a:rPr>
              <a:t>DOE1</a:t>
            </a:r>
            <a:endParaRPr sz="900">
              <a:latin typeface="Calibri"/>
              <a:cs typeface="Calibri"/>
            </a:endParaRPr>
          </a:p>
        </p:txBody>
      </p:sp>
      <p:sp>
        <p:nvSpPr>
          <p:cNvPr id="19" name="object 19"/>
          <p:cNvSpPr/>
          <p:nvPr/>
        </p:nvSpPr>
        <p:spPr>
          <a:xfrm>
            <a:off x="2060829" y="2456942"/>
            <a:ext cx="254635" cy="127000"/>
          </a:xfrm>
          <a:custGeom>
            <a:avLst/>
            <a:gdLst/>
            <a:ahLst/>
            <a:cxnLst/>
            <a:rect l="l" t="t" r="r" b="b"/>
            <a:pathLst>
              <a:path w="254635" h="127000">
                <a:moveTo>
                  <a:pt x="124587" y="0"/>
                </a:moveTo>
                <a:lnTo>
                  <a:pt x="0" y="68072"/>
                </a:lnTo>
                <a:lnTo>
                  <a:pt x="129285" y="126873"/>
                </a:lnTo>
                <a:lnTo>
                  <a:pt x="127305" y="73406"/>
                </a:lnTo>
                <a:lnTo>
                  <a:pt x="114553" y="73406"/>
                </a:lnTo>
                <a:lnTo>
                  <a:pt x="113918" y="54356"/>
                </a:lnTo>
                <a:lnTo>
                  <a:pt x="126583" y="53895"/>
                </a:lnTo>
                <a:lnTo>
                  <a:pt x="124587" y="0"/>
                </a:lnTo>
                <a:close/>
              </a:path>
              <a:path w="254635" h="127000">
                <a:moveTo>
                  <a:pt x="126583" y="53895"/>
                </a:moveTo>
                <a:lnTo>
                  <a:pt x="113918" y="54356"/>
                </a:lnTo>
                <a:lnTo>
                  <a:pt x="114553" y="73406"/>
                </a:lnTo>
                <a:lnTo>
                  <a:pt x="127288" y="72942"/>
                </a:lnTo>
                <a:lnTo>
                  <a:pt x="126583" y="53895"/>
                </a:lnTo>
                <a:close/>
              </a:path>
              <a:path w="254635" h="127000">
                <a:moveTo>
                  <a:pt x="127288" y="72942"/>
                </a:moveTo>
                <a:lnTo>
                  <a:pt x="114553" y="73406"/>
                </a:lnTo>
                <a:lnTo>
                  <a:pt x="127305" y="73406"/>
                </a:lnTo>
                <a:lnTo>
                  <a:pt x="127288" y="72942"/>
                </a:lnTo>
                <a:close/>
              </a:path>
              <a:path w="254635" h="127000">
                <a:moveTo>
                  <a:pt x="253491" y="49275"/>
                </a:moveTo>
                <a:lnTo>
                  <a:pt x="126583" y="53895"/>
                </a:lnTo>
                <a:lnTo>
                  <a:pt x="127288" y="72942"/>
                </a:lnTo>
                <a:lnTo>
                  <a:pt x="254126" y="68325"/>
                </a:lnTo>
                <a:lnTo>
                  <a:pt x="253491" y="49275"/>
                </a:lnTo>
                <a:close/>
              </a:path>
            </a:pathLst>
          </a:custGeom>
          <a:solidFill>
            <a:srgbClr val="FFFFFF"/>
          </a:solidFill>
        </p:spPr>
        <p:txBody>
          <a:bodyPr wrap="square" lIns="0" tIns="0" rIns="0" bIns="0" rtlCol="0"/>
          <a:lstStyle/>
          <a:p/>
        </p:txBody>
      </p:sp>
      <p:sp>
        <p:nvSpPr>
          <p:cNvPr id="20" name="object 20"/>
          <p:cNvSpPr txBox="1"/>
          <p:nvPr/>
        </p:nvSpPr>
        <p:spPr>
          <a:xfrm>
            <a:off x="2026157" y="1543050"/>
            <a:ext cx="288290" cy="121920"/>
          </a:xfrm>
          <a:prstGeom prst="rect">
            <a:avLst/>
          </a:prstGeom>
          <a:solidFill>
            <a:srgbClr val="FFFFFF"/>
          </a:solidFill>
        </p:spPr>
        <p:txBody>
          <a:bodyPr wrap="square" lIns="0" tIns="0" rIns="0" bIns="0" rtlCol="0" vert="horz">
            <a:spAutoFit/>
          </a:bodyPr>
          <a:lstStyle/>
          <a:p>
            <a:pPr>
              <a:lnSpc>
                <a:spcPts val="960"/>
              </a:lnSpc>
            </a:pPr>
            <a:r>
              <a:rPr dirty="0" sz="900" spc="-5">
                <a:latin typeface="Calibri"/>
                <a:cs typeface="Calibri"/>
              </a:rPr>
              <a:t>DOE2</a:t>
            </a:r>
            <a:endParaRPr sz="900">
              <a:latin typeface="Calibri"/>
              <a:cs typeface="Calibri"/>
            </a:endParaRPr>
          </a:p>
        </p:txBody>
      </p:sp>
      <p:sp>
        <p:nvSpPr>
          <p:cNvPr id="21" name="object 21"/>
          <p:cNvSpPr/>
          <p:nvPr/>
        </p:nvSpPr>
        <p:spPr>
          <a:xfrm>
            <a:off x="1542669" y="1433957"/>
            <a:ext cx="486409" cy="179705"/>
          </a:xfrm>
          <a:custGeom>
            <a:avLst/>
            <a:gdLst/>
            <a:ahLst/>
            <a:cxnLst/>
            <a:rect l="l" t="t" r="r" b="b"/>
            <a:pathLst>
              <a:path w="486410" h="179705">
                <a:moveTo>
                  <a:pt x="124359" y="51694"/>
                </a:moveTo>
                <a:lnTo>
                  <a:pt x="118847" y="69966"/>
                </a:lnTo>
                <a:lnTo>
                  <a:pt x="480694" y="179196"/>
                </a:lnTo>
                <a:lnTo>
                  <a:pt x="486156" y="160908"/>
                </a:lnTo>
                <a:lnTo>
                  <a:pt x="124359" y="51694"/>
                </a:lnTo>
                <a:close/>
              </a:path>
              <a:path w="486410" h="179705">
                <a:moveTo>
                  <a:pt x="139954" y="0"/>
                </a:moveTo>
                <a:lnTo>
                  <a:pt x="0" y="24129"/>
                </a:lnTo>
                <a:lnTo>
                  <a:pt x="103250" y="121665"/>
                </a:lnTo>
                <a:lnTo>
                  <a:pt x="118847" y="69966"/>
                </a:lnTo>
                <a:lnTo>
                  <a:pt x="106680" y="66293"/>
                </a:lnTo>
                <a:lnTo>
                  <a:pt x="112141" y="48005"/>
                </a:lnTo>
                <a:lnTo>
                  <a:pt x="125472" y="48005"/>
                </a:lnTo>
                <a:lnTo>
                  <a:pt x="139954" y="0"/>
                </a:lnTo>
                <a:close/>
              </a:path>
              <a:path w="486410" h="179705">
                <a:moveTo>
                  <a:pt x="112141" y="48005"/>
                </a:moveTo>
                <a:lnTo>
                  <a:pt x="106680" y="66293"/>
                </a:lnTo>
                <a:lnTo>
                  <a:pt x="118847" y="69966"/>
                </a:lnTo>
                <a:lnTo>
                  <a:pt x="124359" y="51694"/>
                </a:lnTo>
                <a:lnTo>
                  <a:pt x="112141" y="48005"/>
                </a:lnTo>
                <a:close/>
              </a:path>
              <a:path w="486410" h="179705">
                <a:moveTo>
                  <a:pt x="125472" y="48005"/>
                </a:moveTo>
                <a:lnTo>
                  <a:pt x="112141" y="48005"/>
                </a:lnTo>
                <a:lnTo>
                  <a:pt x="124359" y="51694"/>
                </a:lnTo>
                <a:lnTo>
                  <a:pt x="125472" y="48005"/>
                </a:lnTo>
                <a:close/>
              </a:path>
            </a:pathLst>
          </a:custGeom>
          <a:solidFill>
            <a:srgbClr val="FFFFFF"/>
          </a:solidFill>
        </p:spPr>
        <p:txBody>
          <a:bodyPr wrap="square" lIns="0" tIns="0" rIns="0" bIns="0" rtlCol="0"/>
          <a:lstStyle/>
          <a:p/>
        </p:txBody>
      </p:sp>
      <p:sp>
        <p:nvSpPr>
          <p:cNvPr id="22" name="object 22"/>
          <p:cNvSpPr txBox="1"/>
          <p:nvPr/>
        </p:nvSpPr>
        <p:spPr>
          <a:xfrm>
            <a:off x="2027682" y="1845564"/>
            <a:ext cx="353695" cy="121920"/>
          </a:xfrm>
          <a:prstGeom prst="rect">
            <a:avLst/>
          </a:prstGeom>
          <a:solidFill>
            <a:srgbClr val="FFFFFF"/>
          </a:solidFill>
        </p:spPr>
        <p:txBody>
          <a:bodyPr wrap="square" lIns="0" tIns="0" rIns="0" bIns="0" rtlCol="0" vert="horz">
            <a:spAutoFit/>
          </a:bodyPr>
          <a:lstStyle/>
          <a:p>
            <a:pPr>
              <a:lnSpc>
                <a:spcPts val="960"/>
              </a:lnSpc>
            </a:pPr>
            <a:r>
              <a:rPr dirty="0" sz="900" spc="-5">
                <a:latin typeface="Calibri"/>
                <a:cs typeface="Calibri"/>
              </a:rPr>
              <a:t>DOE3</a:t>
            </a:r>
            <a:endParaRPr sz="900">
              <a:latin typeface="Calibri"/>
              <a:cs typeface="Calibri"/>
            </a:endParaRPr>
          </a:p>
        </p:txBody>
      </p:sp>
      <p:sp>
        <p:nvSpPr>
          <p:cNvPr id="23" name="object 23"/>
          <p:cNvSpPr/>
          <p:nvPr/>
        </p:nvSpPr>
        <p:spPr>
          <a:xfrm>
            <a:off x="1710308" y="1759330"/>
            <a:ext cx="321945" cy="156210"/>
          </a:xfrm>
          <a:custGeom>
            <a:avLst/>
            <a:gdLst/>
            <a:ahLst/>
            <a:cxnLst/>
            <a:rect l="l" t="t" r="r" b="b"/>
            <a:pathLst>
              <a:path w="321944" h="156210">
                <a:moveTo>
                  <a:pt x="119939" y="49346"/>
                </a:moveTo>
                <a:lnTo>
                  <a:pt x="112207" y="66752"/>
                </a:lnTo>
                <a:lnTo>
                  <a:pt x="313817" y="156210"/>
                </a:lnTo>
                <a:lnTo>
                  <a:pt x="321564" y="138811"/>
                </a:lnTo>
                <a:lnTo>
                  <a:pt x="119939" y="49346"/>
                </a:lnTo>
                <a:close/>
              </a:path>
              <a:path w="321944" h="156210">
                <a:moveTo>
                  <a:pt x="141859" y="0"/>
                </a:moveTo>
                <a:lnTo>
                  <a:pt x="0" y="6604"/>
                </a:lnTo>
                <a:lnTo>
                  <a:pt x="90297" y="116078"/>
                </a:lnTo>
                <a:lnTo>
                  <a:pt x="112207" y="66752"/>
                </a:lnTo>
                <a:lnTo>
                  <a:pt x="100584" y="61595"/>
                </a:lnTo>
                <a:lnTo>
                  <a:pt x="108331" y="44196"/>
                </a:lnTo>
                <a:lnTo>
                  <a:pt x="122227" y="44196"/>
                </a:lnTo>
                <a:lnTo>
                  <a:pt x="141859" y="0"/>
                </a:lnTo>
                <a:close/>
              </a:path>
              <a:path w="321944" h="156210">
                <a:moveTo>
                  <a:pt x="108331" y="44196"/>
                </a:moveTo>
                <a:lnTo>
                  <a:pt x="100584" y="61595"/>
                </a:lnTo>
                <a:lnTo>
                  <a:pt x="112207" y="66752"/>
                </a:lnTo>
                <a:lnTo>
                  <a:pt x="119939" y="49346"/>
                </a:lnTo>
                <a:lnTo>
                  <a:pt x="108331" y="44196"/>
                </a:lnTo>
                <a:close/>
              </a:path>
              <a:path w="321944" h="156210">
                <a:moveTo>
                  <a:pt x="122227" y="44196"/>
                </a:moveTo>
                <a:lnTo>
                  <a:pt x="108331" y="44196"/>
                </a:lnTo>
                <a:lnTo>
                  <a:pt x="119939" y="49346"/>
                </a:lnTo>
                <a:lnTo>
                  <a:pt x="122227" y="44196"/>
                </a:lnTo>
                <a:close/>
              </a:path>
            </a:pathLst>
          </a:custGeom>
          <a:solidFill>
            <a:srgbClr val="FFFFFF"/>
          </a:solidFill>
        </p:spPr>
        <p:txBody>
          <a:bodyPr wrap="square" lIns="0" tIns="0" rIns="0" bIns="0" rtlCol="0"/>
          <a:lstStyle/>
          <a:p/>
        </p:txBody>
      </p:sp>
      <p:sp>
        <p:nvSpPr>
          <p:cNvPr id="24" name="object 24"/>
          <p:cNvSpPr/>
          <p:nvPr/>
        </p:nvSpPr>
        <p:spPr>
          <a:xfrm>
            <a:off x="3602354" y="6015609"/>
            <a:ext cx="1583690" cy="550545"/>
          </a:xfrm>
          <a:custGeom>
            <a:avLst/>
            <a:gdLst/>
            <a:ahLst/>
            <a:cxnLst/>
            <a:rect l="l" t="t" r="r" b="b"/>
            <a:pathLst>
              <a:path w="1583689" h="550545">
                <a:moveTo>
                  <a:pt x="1426972" y="0"/>
                </a:moveTo>
                <a:lnTo>
                  <a:pt x="156464" y="0"/>
                </a:lnTo>
                <a:lnTo>
                  <a:pt x="106980" y="7974"/>
                </a:lnTo>
                <a:lnTo>
                  <a:pt x="64026" y="30179"/>
                </a:lnTo>
                <a:lnTo>
                  <a:pt x="30167" y="64040"/>
                </a:lnTo>
                <a:lnTo>
                  <a:pt x="7969" y="106980"/>
                </a:lnTo>
                <a:lnTo>
                  <a:pt x="0" y="156425"/>
                </a:lnTo>
                <a:lnTo>
                  <a:pt x="0" y="393738"/>
                </a:lnTo>
                <a:lnTo>
                  <a:pt x="7969" y="443183"/>
                </a:lnTo>
                <a:lnTo>
                  <a:pt x="30167" y="486123"/>
                </a:lnTo>
                <a:lnTo>
                  <a:pt x="64026" y="519984"/>
                </a:lnTo>
                <a:lnTo>
                  <a:pt x="106980" y="542189"/>
                </a:lnTo>
                <a:lnTo>
                  <a:pt x="156464" y="550163"/>
                </a:lnTo>
                <a:lnTo>
                  <a:pt x="1426972" y="550163"/>
                </a:lnTo>
                <a:lnTo>
                  <a:pt x="1476455" y="542189"/>
                </a:lnTo>
                <a:lnTo>
                  <a:pt x="1519409" y="519984"/>
                </a:lnTo>
                <a:lnTo>
                  <a:pt x="1553268" y="486123"/>
                </a:lnTo>
                <a:lnTo>
                  <a:pt x="1575466" y="443183"/>
                </a:lnTo>
                <a:lnTo>
                  <a:pt x="1583436" y="393738"/>
                </a:lnTo>
                <a:lnTo>
                  <a:pt x="1583436" y="156425"/>
                </a:lnTo>
                <a:lnTo>
                  <a:pt x="1575466" y="106980"/>
                </a:lnTo>
                <a:lnTo>
                  <a:pt x="1553268" y="64040"/>
                </a:lnTo>
                <a:lnTo>
                  <a:pt x="1519409" y="30179"/>
                </a:lnTo>
                <a:lnTo>
                  <a:pt x="1476455" y="7974"/>
                </a:lnTo>
                <a:lnTo>
                  <a:pt x="1426972" y="0"/>
                </a:lnTo>
                <a:close/>
              </a:path>
            </a:pathLst>
          </a:custGeom>
          <a:solidFill>
            <a:srgbClr val="FFFFFF"/>
          </a:solidFill>
        </p:spPr>
        <p:txBody>
          <a:bodyPr wrap="square" lIns="0" tIns="0" rIns="0" bIns="0" rtlCol="0"/>
          <a:lstStyle/>
          <a:p/>
        </p:txBody>
      </p:sp>
      <p:sp>
        <p:nvSpPr>
          <p:cNvPr id="25" name="object 25"/>
          <p:cNvSpPr/>
          <p:nvPr/>
        </p:nvSpPr>
        <p:spPr>
          <a:xfrm>
            <a:off x="3602354" y="6015609"/>
            <a:ext cx="1583690" cy="550545"/>
          </a:xfrm>
          <a:custGeom>
            <a:avLst/>
            <a:gdLst/>
            <a:ahLst/>
            <a:cxnLst/>
            <a:rect l="l" t="t" r="r" b="b"/>
            <a:pathLst>
              <a:path w="1583689" h="550545">
                <a:moveTo>
                  <a:pt x="0" y="156425"/>
                </a:moveTo>
                <a:lnTo>
                  <a:pt x="7969" y="106980"/>
                </a:lnTo>
                <a:lnTo>
                  <a:pt x="30167" y="64040"/>
                </a:lnTo>
                <a:lnTo>
                  <a:pt x="64026" y="30179"/>
                </a:lnTo>
                <a:lnTo>
                  <a:pt x="106980" y="7974"/>
                </a:lnTo>
                <a:lnTo>
                  <a:pt x="156464" y="0"/>
                </a:lnTo>
                <a:lnTo>
                  <a:pt x="1426972" y="0"/>
                </a:lnTo>
                <a:lnTo>
                  <a:pt x="1476455" y="7974"/>
                </a:lnTo>
                <a:lnTo>
                  <a:pt x="1519409" y="30179"/>
                </a:lnTo>
                <a:lnTo>
                  <a:pt x="1553268" y="64040"/>
                </a:lnTo>
                <a:lnTo>
                  <a:pt x="1575466" y="106980"/>
                </a:lnTo>
                <a:lnTo>
                  <a:pt x="1583436" y="156425"/>
                </a:lnTo>
                <a:lnTo>
                  <a:pt x="1583436" y="393738"/>
                </a:lnTo>
                <a:lnTo>
                  <a:pt x="1575466" y="443183"/>
                </a:lnTo>
                <a:lnTo>
                  <a:pt x="1553268" y="486123"/>
                </a:lnTo>
                <a:lnTo>
                  <a:pt x="1519409" y="519984"/>
                </a:lnTo>
                <a:lnTo>
                  <a:pt x="1476455" y="542189"/>
                </a:lnTo>
                <a:lnTo>
                  <a:pt x="1426972" y="550163"/>
                </a:lnTo>
                <a:lnTo>
                  <a:pt x="156464" y="550163"/>
                </a:lnTo>
                <a:lnTo>
                  <a:pt x="106980" y="542189"/>
                </a:lnTo>
                <a:lnTo>
                  <a:pt x="64026" y="519984"/>
                </a:lnTo>
                <a:lnTo>
                  <a:pt x="30167" y="486123"/>
                </a:lnTo>
                <a:lnTo>
                  <a:pt x="7969" y="443183"/>
                </a:lnTo>
                <a:lnTo>
                  <a:pt x="0" y="393738"/>
                </a:lnTo>
                <a:lnTo>
                  <a:pt x="0" y="156425"/>
                </a:lnTo>
                <a:close/>
              </a:path>
            </a:pathLst>
          </a:custGeom>
          <a:ln w="25146">
            <a:solidFill>
              <a:srgbClr val="FF0000"/>
            </a:solidFill>
          </a:ln>
        </p:spPr>
        <p:txBody>
          <a:bodyPr wrap="square" lIns="0" tIns="0" rIns="0" bIns="0" rtlCol="0"/>
          <a:lstStyle/>
          <a:p/>
        </p:txBody>
      </p:sp>
      <p:sp>
        <p:nvSpPr>
          <p:cNvPr id="26" name="object 26"/>
          <p:cNvSpPr txBox="1"/>
          <p:nvPr/>
        </p:nvSpPr>
        <p:spPr>
          <a:xfrm>
            <a:off x="3755644" y="6065011"/>
            <a:ext cx="1274445" cy="436880"/>
          </a:xfrm>
          <a:prstGeom prst="rect">
            <a:avLst/>
          </a:prstGeom>
        </p:spPr>
        <p:txBody>
          <a:bodyPr wrap="square" lIns="0" tIns="12700" rIns="0" bIns="0" rtlCol="0" vert="horz">
            <a:spAutoFit/>
          </a:bodyPr>
          <a:lstStyle/>
          <a:p>
            <a:pPr algn="ctr" marL="12700" marR="5080" indent="1270">
              <a:lnSpc>
                <a:spcPct val="100000"/>
              </a:lnSpc>
              <a:spcBef>
                <a:spcPts val="100"/>
              </a:spcBef>
            </a:pPr>
            <a:r>
              <a:rPr dirty="0" sz="900" spc="-5" b="1">
                <a:solidFill>
                  <a:srgbClr val="FF0000"/>
                </a:solidFill>
                <a:latin typeface="Calibri"/>
                <a:cs typeface="Calibri"/>
              </a:rPr>
              <a:t>Newly </a:t>
            </a:r>
            <a:r>
              <a:rPr dirty="0" sz="900" b="1">
                <a:solidFill>
                  <a:srgbClr val="FF0000"/>
                </a:solidFill>
                <a:latin typeface="Calibri"/>
                <a:cs typeface="Calibri"/>
              </a:rPr>
              <a:t>applied </a:t>
            </a:r>
            <a:r>
              <a:rPr dirty="0" sz="900" spc="-5" b="1">
                <a:solidFill>
                  <a:srgbClr val="FF0000"/>
                </a:solidFill>
                <a:latin typeface="Calibri"/>
                <a:cs typeface="Calibri"/>
              </a:rPr>
              <a:t>gray:  </a:t>
            </a:r>
            <a:r>
              <a:rPr dirty="0" sz="900" b="1">
                <a:solidFill>
                  <a:srgbClr val="FF0000"/>
                </a:solidFill>
                <a:latin typeface="Calibri"/>
                <a:cs typeface="Calibri"/>
              </a:rPr>
              <a:t>Incomplete ablation at  </a:t>
            </a:r>
            <a:r>
              <a:rPr dirty="0" sz="900" spc="-5" b="1">
                <a:solidFill>
                  <a:srgbClr val="FF0000"/>
                </a:solidFill>
                <a:latin typeface="Calibri"/>
                <a:cs typeface="Calibri"/>
              </a:rPr>
              <a:t>uppermost energy</a:t>
            </a:r>
            <a:r>
              <a:rPr dirty="0" sz="900" spc="-55" b="1">
                <a:solidFill>
                  <a:srgbClr val="FF0000"/>
                </a:solidFill>
                <a:latin typeface="Calibri"/>
                <a:cs typeface="Calibri"/>
              </a:rPr>
              <a:t> </a:t>
            </a:r>
            <a:r>
              <a:rPr dirty="0" sz="900" b="1">
                <a:solidFill>
                  <a:srgbClr val="FF0000"/>
                </a:solidFill>
                <a:latin typeface="Calibri"/>
                <a:cs typeface="Calibri"/>
              </a:rPr>
              <a:t>density</a:t>
            </a:r>
            <a:endParaRPr sz="900">
              <a:latin typeface="Calibri"/>
              <a:cs typeface="Calibri"/>
            </a:endParaRPr>
          </a:p>
        </p:txBody>
      </p:sp>
      <p:sp>
        <p:nvSpPr>
          <p:cNvPr id="27" name="object 27"/>
          <p:cNvSpPr/>
          <p:nvPr/>
        </p:nvSpPr>
        <p:spPr>
          <a:xfrm>
            <a:off x="379095" y="489584"/>
            <a:ext cx="1584325" cy="550545"/>
          </a:xfrm>
          <a:custGeom>
            <a:avLst/>
            <a:gdLst/>
            <a:ahLst/>
            <a:cxnLst/>
            <a:rect l="l" t="t" r="r" b="b"/>
            <a:pathLst>
              <a:path w="1584325" h="550544">
                <a:moveTo>
                  <a:pt x="1427734" y="0"/>
                </a:moveTo>
                <a:lnTo>
                  <a:pt x="156425" y="0"/>
                </a:lnTo>
                <a:lnTo>
                  <a:pt x="106980" y="7969"/>
                </a:lnTo>
                <a:lnTo>
                  <a:pt x="64040" y="30167"/>
                </a:lnTo>
                <a:lnTo>
                  <a:pt x="30179" y="64026"/>
                </a:lnTo>
                <a:lnTo>
                  <a:pt x="7974" y="106980"/>
                </a:lnTo>
                <a:lnTo>
                  <a:pt x="0" y="156463"/>
                </a:lnTo>
                <a:lnTo>
                  <a:pt x="0" y="393700"/>
                </a:lnTo>
                <a:lnTo>
                  <a:pt x="7974" y="443183"/>
                </a:lnTo>
                <a:lnTo>
                  <a:pt x="30179" y="486137"/>
                </a:lnTo>
                <a:lnTo>
                  <a:pt x="64040" y="519996"/>
                </a:lnTo>
                <a:lnTo>
                  <a:pt x="106980" y="542194"/>
                </a:lnTo>
                <a:lnTo>
                  <a:pt x="156425" y="550163"/>
                </a:lnTo>
                <a:lnTo>
                  <a:pt x="1427734" y="550163"/>
                </a:lnTo>
                <a:lnTo>
                  <a:pt x="1477217" y="542194"/>
                </a:lnTo>
                <a:lnTo>
                  <a:pt x="1520171" y="519996"/>
                </a:lnTo>
                <a:lnTo>
                  <a:pt x="1554030" y="486137"/>
                </a:lnTo>
                <a:lnTo>
                  <a:pt x="1576228" y="443183"/>
                </a:lnTo>
                <a:lnTo>
                  <a:pt x="1584198" y="393700"/>
                </a:lnTo>
                <a:lnTo>
                  <a:pt x="1584198" y="156463"/>
                </a:lnTo>
                <a:lnTo>
                  <a:pt x="1576228" y="106980"/>
                </a:lnTo>
                <a:lnTo>
                  <a:pt x="1554030" y="64026"/>
                </a:lnTo>
                <a:lnTo>
                  <a:pt x="1520171" y="30167"/>
                </a:lnTo>
                <a:lnTo>
                  <a:pt x="1477217" y="7969"/>
                </a:lnTo>
                <a:lnTo>
                  <a:pt x="1427734" y="0"/>
                </a:lnTo>
                <a:close/>
              </a:path>
            </a:pathLst>
          </a:custGeom>
          <a:solidFill>
            <a:srgbClr val="FFFFFF"/>
          </a:solidFill>
        </p:spPr>
        <p:txBody>
          <a:bodyPr wrap="square" lIns="0" tIns="0" rIns="0" bIns="0" rtlCol="0"/>
          <a:lstStyle/>
          <a:p/>
        </p:txBody>
      </p:sp>
      <p:sp>
        <p:nvSpPr>
          <p:cNvPr id="28" name="object 28"/>
          <p:cNvSpPr/>
          <p:nvPr/>
        </p:nvSpPr>
        <p:spPr>
          <a:xfrm>
            <a:off x="379095" y="489584"/>
            <a:ext cx="1584325" cy="550545"/>
          </a:xfrm>
          <a:custGeom>
            <a:avLst/>
            <a:gdLst/>
            <a:ahLst/>
            <a:cxnLst/>
            <a:rect l="l" t="t" r="r" b="b"/>
            <a:pathLst>
              <a:path w="1584325" h="550544">
                <a:moveTo>
                  <a:pt x="0" y="156463"/>
                </a:moveTo>
                <a:lnTo>
                  <a:pt x="7974" y="106980"/>
                </a:lnTo>
                <a:lnTo>
                  <a:pt x="30179" y="64026"/>
                </a:lnTo>
                <a:lnTo>
                  <a:pt x="64040" y="30167"/>
                </a:lnTo>
                <a:lnTo>
                  <a:pt x="106980" y="7969"/>
                </a:lnTo>
                <a:lnTo>
                  <a:pt x="156425" y="0"/>
                </a:lnTo>
                <a:lnTo>
                  <a:pt x="1427734" y="0"/>
                </a:lnTo>
                <a:lnTo>
                  <a:pt x="1477217" y="7969"/>
                </a:lnTo>
                <a:lnTo>
                  <a:pt x="1520171" y="30167"/>
                </a:lnTo>
                <a:lnTo>
                  <a:pt x="1554030" y="64026"/>
                </a:lnTo>
                <a:lnTo>
                  <a:pt x="1576228" y="106980"/>
                </a:lnTo>
                <a:lnTo>
                  <a:pt x="1584198" y="156463"/>
                </a:lnTo>
                <a:lnTo>
                  <a:pt x="1584198" y="393700"/>
                </a:lnTo>
                <a:lnTo>
                  <a:pt x="1576228" y="443183"/>
                </a:lnTo>
                <a:lnTo>
                  <a:pt x="1554030" y="486137"/>
                </a:lnTo>
                <a:lnTo>
                  <a:pt x="1520171" y="519996"/>
                </a:lnTo>
                <a:lnTo>
                  <a:pt x="1477217" y="542194"/>
                </a:lnTo>
                <a:lnTo>
                  <a:pt x="1427734" y="550163"/>
                </a:lnTo>
                <a:lnTo>
                  <a:pt x="156425" y="550163"/>
                </a:lnTo>
                <a:lnTo>
                  <a:pt x="106980" y="542194"/>
                </a:lnTo>
                <a:lnTo>
                  <a:pt x="64040" y="519996"/>
                </a:lnTo>
                <a:lnTo>
                  <a:pt x="30179" y="486137"/>
                </a:lnTo>
                <a:lnTo>
                  <a:pt x="7974" y="443183"/>
                </a:lnTo>
                <a:lnTo>
                  <a:pt x="0" y="393700"/>
                </a:lnTo>
                <a:lnTo>
                  <a:pt x="0" y="156463"/>
                </a:lnTo>
                <a:close/>
              </a:path>
            </a:pathLst>
          </a:custGeom>
          <a:ln w="25146">
            <a:solidFill>
              <a:srgbClr val="00AF50"/>
            </a:solidFill>
          </a:ln>
        </p:spPr>
        <p:txBody>
          <a:bodyPr wrap="square" lIns="0" tIns="0" rIns="0" bIns="0" rtlCol="0"/>
          <a:lstStyle/>
          <a:p/>
        </p:txBody>
      </p:sp>
      <p:sp>
        <p:nvSpPr>
          <p:cNvPr id="29" name="object 29"/>
          <p:cNvSpPr txBox="1"/>
          <p:nvPr/>
        </p:nvSpPr>
        <p:spPr>
          <a:xfrm>
            <a:off x="438658" y="606805"/>
            <a:ext cx="1462405" cy="299720"/>
          </a:xfrm>
          <a:prstGeom prst="rect">
            <a:avLst/>
          </a:prstGeom>
        </p:spPr>
        <p:txBody>
          <a:bodyPr wrap="square" lIns="0" tIns="12700" rIns="0" bIns="0" rtlCol="0" vert="horz">
            <a:spAutoFit/>
          </a:bodyPr>
          <a:lstStyle/>
          <a:p>
            <a:pPr marL="528320" marR="5080" indent="-516255">
              <a:lnSpc>
                <a:spcPct val="100000"/>
              </a:lnSpc>
              <a:spcBef>
                <a:spcPts val="100"/>
              </a:spcBef>
            </a:pPr>
            <a:r>
              <a:rPr dirty="0" sz="900" spc="-5" b="1">
                <a:solidFill>
                  <a:srgbClr val="00AF50"/>
                </a:solidFill>
                <a:latin typeface="Calibri"/>
                <a:cs typeface="Calibri"/>
              </a:rPr>
              <a:t>Weathered Green: Consistent  </a:t>
            </a:r>
            <a:r>
              <a:rPr dirty="0" sz="900" b="1">
                <a:solidFill>
                  <a:srgbClr val="00AF50"/>
                </a:solidFill>
                <a:latin typeface="Calibri"/>
                <a:cs typeface="Calibri"/>
              </a:rPr>
              <a:t>Ablation</a:t>
            </a:r>
            <a:endParaRPr sz="900">
              <a:latin typeface="Calibri"/>
              <a:cs typeface="Calibri"/>
            </a:endParaRPr>
          </a:p>
        </p:txBody>
      </p:sp>
      <p:sp>
        <p:nvSpPr>
          <p:cNvPr id="30" name="object 30"/>
          <p:cNvSpPr/>
          <p:nvPr/>
        </p:nvSpPr>
        <p:spPr>
          <a:xfrm>
            <a:off x="0" y="3500615"/>
            <a:ext cx="1339596" cy="508266"/>
          </a:xfrm>
          <a:prstGeom prst="rect">
            <a:avLst/>
          </a:prstGeom>
          <a:blipFill>
            <a:blip r:embed="rId12" cstate="print"/>
            <a:stretch>
              <a:fillRect/>
            </a:stretch>
          </a:blipFill>
        </p:spPr>
        <p:txBody>
          <a:bodyPr wrap="square" lIns="0" tIns="0" rIns="0" bIns="0" rtlCol="0"/>
          <a:lstStyle/>
          <a:p/>
        </p:txBody>
      </p:sp>
      <p:sp>
        <p:nvSpPr>
          <p:cNvPr id="31" name="object 31"/>
          <p:cNvSpPr/>
          <p:nvPr/>
        </p:nvSpPr>
        <p:spPr>
          <a:xfrm>
            <a:off x="1037082" y="3500615"/>
            <a:ext cx="790956" cy="508266"/>
          </a:xfrm>
          <a:prstGeom prst="rect">
            <a:avLst/>
          </a:prstGeom>
          <a:blipFill>
            <a:blip r:embed="rId13" cstate="print"/>
            <a:stretch>
              <a:fillRect/>
            </a:stretch>
          </a:blipFill>
        </p:spPr>
        <p:txBody>
          <a:bodyPr wrap="square" lIns="0" tIns="0" rIns="0" bIns="0" rtlCol="0"/>
          <a:lstStyle/>
          <a:p/>
        </p:txBody>
      </p:sp>
      <p:sp>
        <p:nvSpPr>
          <p:cNvPr id="32" name="object 32"/>
          <p:cNvSpPr/>
          <p:nvPr/>
        </p:nvSpPr>
        <p:spPr>
          <a:xfrm>
            <a:off x="1577339" y="3500615"/>
            <a:ext cx="1395984" cy="508266"/>
          </a:xfrm>
          <a:prstGeom prst="rect">
            <a:avLst/>
          </a:prstGeom>
          <a:blipFill>
            <a:blip r:embed="rId14" cstate="print"/>
            <a:stretch>
              <a:fillRect/>
            </a:stretch>
          </a:blipFill>
        </p:spPr>
        <p:txBody>
          <a:bodyPr wrap="square" lIns="0" tIns="0" rIns="0" bIns="0" rtlCol="0"/>
          <a:lstStyle/>
          <a:p/>
        </p:txBody>
      </p:sp>
      <p:sp>
        <p:nvSpPr>
          <p:cNvPr id="33" name="object 33"/>
          <p:cNvSpPr/>
          <p:nvPr/>
        </p:nvSpPr>
        <p:spPr>
          <a:xfrm>
            <a:off x="2670810" y="3500615"/>
            <a:ext cx="416064" cy="508266"/>
          </a:xfrm>
          <a:prstGeom prst="rect">
            <a:avLst/>
          </a:prstGeom>
          <a:blipFill>
            <a:blip r:embed="rId15" cstate="print"/>
            <a:stretch>
              <a:fillRect/>
            </a:stretch>
          </a:blipFill>
        </p:spPr>
        <p:txBody>
          <a:bodyPr wrap="square" lIns="0" tIns="0" rIns="0" bIns="0" rtlCol="0"/>
          <a:lstStyle/>
          <a:p/>
        </p:txBody>
      </p:sp>
      <p:sp>
        <p:nvSpPr>
          <p:cNvPr id="34" name="object 34"/>
          <p:cNvSpPr/>
          <p:nvPr/>
        </p:nvSpPr>
        <p:spPr>
          <a:xfrm>
            <a:off x="2837688" y="3500615"/>
            <a:ext cx="1786889" cy="508266"/>
          </a:xfrm>
          <a:prstGeom prst="rect">
            <a:avLst/>
          </a:prstGeom>
          <a:blipFill>
            <a:blip r:embed="rId16" cstate="print"/>
            <a:stretch>
              <a:fillRect/>
            </a:stretch>
          </a:blipFill>
        </p:spPr>
        <p:txBody>
          <a:bodyPr wrap="square" lIns="0" tIns="0" rIns="0" bIns="0" rtlCol="0"/>
          <a:lstStyle/>
          <a:p/>
        </p:txBody>
      </p:sp>
      <p:sp>
        <p:nvSpPr>
          <p:cNvPr id="35" name="object 35"/>
          <p:cNvSpPr txBox="1"/>
          <p:nvPr/>
        </p:nvSpPr>
        <p:spPr>
          <a:xfrm>
            <a:off x="104647" y="3551173"/>
            <a:ext cx="4323715" cy="299720"/>
          </a:xfrm>
          <a:prstGeom prst="rect">
            <a:avLst/>
          </a:prstGeom>
        </p:spPr>
        <p:txBody>
          <a:bodyPr wrap="square" lIns="0" tIns="12700" rIns="0" bIns="0" rtlCol="0" vert="horz">
            <a:spAutoFit/>
          </a:bodyPr>
          <a:lstStyle/>
          <a:p>
            <a:pPr marL="12700">
              <a:lnSpc>
                <a:spcPct val="100000"/>
              </a:lnSpc>
              <a:spcBef>
                <a:spcPts val="100"/>
              </a:spcBef>
            </a:pPr>
            <a:r>
              <a:rPr dirty="0" sz="1800" spc="-20" b="1">
                <a:solidFill>
                  <a:srgbClr val="7E7E7E"/>
                </a:solidFill>
                <a:latin typeface="Calibri"/>
                <a:cs typeface="Calibri"/>
              </a:rPr>
              <a:t>Gray </a:t>
            </a:r>
            <a:r>
              <a:rPr dirty="0" sz="1800" spc="-5" b="1">
                <a:solidFill>
                  <a:srgbClr val="7E7E7E"/>
                </a:solidFill>
                <a:latin typeface="Calibri"/>
                <a:cs typeface="Calibri"/>
              </a:rPr>
              <a:t>Jotun </a:t>
            </a:r>
            <a:r>
              <a:rPr dirty="0" sz="1800" b="1">
                <a:solidFill>
                  <a:srgbClr val="7E7E7E"/>
                </a:solidFill>
                <a:latin typeface="Calibri"/>
                <a:cs typeface="Calibri"/>
              </a:rPr>
              <a:t>Muki Z 2001 (0.7 – 1.2 </a:t>
            </a:r>
            <a:r>
              <a:rPr dirty="0" sz="1800" spc="-5" b="1">
                <a:solidFill>
                  <a:srgbClr val="7E7E7E"/>
                </a:solidFill>
                <a:latin typeface="Calibri"/>
                <a:cs typeface="Calibri"/>
              </a:rPr>
              <a:t>mil) </a:t>
            </a:r>
            <a:r>
              <a:rPr dirty="0" sz="1800" b="1">
                <a:solidFill>
                  <a:srgbClr val="7E7E7E"/>
                </a:solidFill>
                <a:latin typeface="Calibri"/>
                <a:cs typeface="Calibri"/>
              </a:rPr>
              <a:t>on</a:t>
            </a:r>
            <a:r>
              <a:rPr dirty="0" sz="1800" spc="-65" b="1">
                <a:solidFill>
                  <a:srgbClr val="7E7E7E"/>
                </a:solidFill>
                <a:latin typeface="Calibri"/>
                <a:cs typeface="Calibri"/>
              </a:rPr>
              <a:t> </a:t>
            </a:r>
            <a:r>
              <a:rPr dirty="0" sz="1800" b="1">
                <a:solidFill>
                  <a:srgbClr val="7E7E7E"/>
                </a:solidFill>
                <a:latin typeface="Calibri"/>
                <a:cs typeface="Calibri"/>
              </a:rPr>
              <a:t>A36</a:t>
            </a:r>
            <a:endParaRPr sz="1800">
              <a:latin typeface="Calibri"/>
              <a:cs typeface="Calibri"/>
            </a:endParaRPr>
          </a:p>
        </p:txBody>
      </p:sp>
      <p:sp>
        <p:nvSpPr>
          <p:cNvPr id="36" name="object 36"/>
          <p:cNvSpPr/>
          <p:nvPr/>
        </p:nvSpPr>
        <p:spPr>
          <a:xfrm>
            <a:off x="2453154" y="666551"/>
            <a:ext cx="514743" cy="155181"/>
          </a:xfrm>
          <a:prstGeom prst="rect">
            <a:avLst/>
          </a:prstGeom>
          <a:blipFill>
            <a:blip r:embed="rId17" cstate="print"/>
            <a:stretch>
              <a:fillRect/>
            </a:stretch>
          </a:blipFill>
        </p:spPr>
        <p:txBody>
          <a:bodyPr wrap="square" lIns="0" tIns="0" rIns="0" bIns="0" rtlCol="0"/>
          <a:lstStyle/>
          <a:p/>
        </p:txBody>
      </p:sp>
      <p:sp>
        <p:nvSpPr>
          <p:cNvPr id="37" name="object 37"/>
          <p:cNvSpPr/>
          <p:nvPr/>
        </p:nvSpPr>
        <p:spPr>
          <a:xfrm>
            <a:off x="2881122" y="543318"/>
            <a:ext cx="970026" cy="451853"/>
          </a:xfrm>
          <a:prstGeom prst="rect">
            <a:avLst/>
          </a:prstGeom>
          <a:blipFill>
            <a:blip r:embed="rId18" cstate="print"/>
            <a:stretch>
              <a:fillRect/>
            </a:stretch>
          </a:blipFill>
        </p:spPr>
        <p:txBody>
          <a:bodyPr wrap="square" lIns="0" tIns="0" rIns="0" bIns="0" rtlCol="0"/>
          <a:lstStyle/>
          <a:p/>
        </p:txBody>
      </p:sp>
      <p:sp>
        <p:nvSpPr>
          <p:cNvPr id="38" name="object 38"/>
          <p:cNvSpPr/>
          <p:nvPr/>
        </p:nvSpPr>
        <p:spPr>
          <a:xfrm>
            <a:off x="3582161" y="543318"/>
            <a:ext cx="639317" cy="451853"/>
          </a:xfrm>
          <a:prstGeom prst="rect">
            <a:avLst/>
          </a:prstGeom>
          <a:blipFill>
            <a:blip r:embed="rId19" cstate="print"/>
            <a:stretch>
              <a:fillRect/>
            </a:stretch>
          </a:blipFill>
        </p:spPr>
        <p:txBody>
          <a:bodyPr wrap="square" lIns="0" tIns="0" rIns="0" bIns="0" rtlCol="0"/>
          <a:lstStyle/>
          <a:p/>
        </p:txBody>
      </p:sp>
      <p:sp>
        <p:nvSpPr>
          <p:cNvPr id="39" name="object 39"/>
          <p:cNvSpPr/>
          <p:nvPr/>
        </p:nvSpPr>
        <p:spPr>
          <a:xfrm>
            <a:off x="3952494" y="543318"/>
            <a:ext cx="370344" cy="451853"/>
          </a:xfrm>
          <a:prstGeom prst="rect">
            <a:avLst/>
          </a:prstGeom>
          <a:blipFill>
            <a:blip r:embed="rId20" cstate="print"/>
            <a:stretch>
              <a:fillRect/>
            </a:stretch>
          </a:blipFill>
        </p:spPr>
        <p:txBody>
          <a:bodyPr wrap="square" lIns="0" tIns="0" rIns="0" bIns="0" rtlCol="0"/>
          <a:lstStyle/>
          <a:p/>
        </p:txBody>
      </p:sp>
      <p:sp>
        <p:nvSpPr>
          <p:cNvPr id="40" name="object 40"/>
          <p:cNvSpPr/>
          <p:nvPr/>
        </p:nvSpPr>
        <p:spPr>
          <a:xfrm>
            <a:off x="4099559" y="543318"/>
            <a:ext cx="1647443" cy="451853"/>
          </a:xfrm>
          <a:prstGeom prst="rect">
            <a:avLst/>
          </a:prstGeom>
          <a:blipFill>
            <a:blip r:embed="rId21" cstate="print"/>
            <a:stretch>
              <a:fillRect/>
            </a:stretch>
          </a:blipFill>
        </p:spPr>
        <p:txBody>
          <a:bodyPr wrap="square" lIns="0" tIns="0" rIns="0" bIns="0" rtlCol="0"/>
          <a:lstStyle/>
          <a:p/>
        </p:txBody>
      </p:sp>
      <p:sp>
        <p:nvSpPr>
          <p:cNvPr id="41" name="object 41"/>
          <p:cNvSpPr/>
          <p:nvPr/>
        </p:nvSpPr>
        <p:spPr>
          <a:xfrm>
            <a:off x="5478017" y="543318"/>
            <a:ext cx="331470" cy="451853"/>
          </a:xfrm>
          <a:prstGeom prst="rect">
            <a:avLst/>
          </a:prstGeom>
          <a:blipFill>
            <a:blip r:embed="rId22" cstate="print"/>
            <a:stretch>
              <a:fillRect/>
            </a:stretch>
          </a:blipFill>
        </p:spPr>
        <p:txBody>
          <a:bodyPr wrap="square" lIns="0" tIns="0" rIns="0" bIns="0" rtlCol="0"/>
          <a:lstStyle/>
          <a:p/>
        </p:txBody>
      </p:sp>
      <p:sp>
        <p:nvSpPr>
          <p:cNvPr id="42" name="object 42"/>
          <p:cNvSpPr/>
          <p:nvPr/>
        </p:nvSpPr>
        <p:spPr>
          <a:xfrm>
            <a:off x="5540502" y="543318"/>
            <a:ext cx="577596" cy="451853"/>
          </a:xfrm>
          <a:prstGeom prst="rect">
            <a:avLst/>
          </a:prstGeom>
          <a:blipFill>
            <a:blip r:embed="rId23" cstate="print"/>
            <a:stretch>
              <a:fillRect/>
            </a:stretch>
          </a:blipFill>
        </p:spPr>
        <p:txBody>
          <a:bodyPr wrap="square" lIns="0" tIns="0" rIns="0" bIns="0" rtlCol="0"/>
          <a:lstStyle/>
          <a:p/>
        </p:txBody>
      </p:sp>
      <p:sp>
        <p:nvSpPr>
          <p:cNvPr id="43" name="object 43"/>
          <p:cNvSpPr txBox="1">
            <a:spLocks noGrp="1"/>
          </p:cNvSpPr>
          <p:nvPr>
            <p:ph type="title"/>
          </p:nvPr>
        </p:nvSpPr>
        <p:spPr>
          <a:xfrm>
            <a:off x="2434844" y="158495"/>
            <a:ext cx="3554095" cy="694055"/>
          </a:xfrm>
          <a:prstGeom prst="rect"/>
        </p:spPr>
        <p:txBody>
          <a:bodyPr wrap="square" lIns="0" tIns="12700" rIns="0" bIns="0" rtlCol="0" vert="horz">
            <a:spAutoFit/>
          </a:bodyPr>
          <a:lstStyle/>
          <a:p>
            <a:pPr marL="1355090">
              <a:lnSpc>
                <a:spcPts val="3350"/>
              </a:lnSpc>
              <a:spcBef>
                <a:spcPts val="100"/>
              </a:spcBef>
            </a:pPr>
            <a:r>
              <a:rPr dirty="0" sz="2800" spc="-15" b="0">
                <a:solidFill>
                  <a:srgbClr val="000000"/>
                </a:solidFill>
                <a:latin typeface="Calibri Light"/>
                <a:cs typeface="Calibri Light"/>
              </a:rPr>
              <a:t>Project</a:t>
            </a:r>
            <a:r>
              <a:rPr dirty="0" sz="2800" spc="-60" b="0">
                <a:solidFill>
                  <a:srgbClr val="000000"/>
                </a:solidFill>
                <a:latin typeface="Calibri Light"/>
                <a:cs typeface="Calibri Light"/>
              </a:rPr>
              <a:t> </a:t>
            </a:r>
            <a:r>
              <a:rPr dirty="0" sz="2800" spc="-25" b="0">
                <a:solidFill>
                  <a:srgbClr val="000000"/>
                </a:solidFill>
                <a:latin typeface="Calibri Light"/>
                <a:cs typeface="Calibri Light"/>
              </a:rPr>
              <a:t>Status</a:t>
            </a:r>
            <a:endParaRPr sz="2800">
              <a:latin typeface="Calibri Light"/>
              <a:cs typeface="Calibri Light"/>
            </a:endParaRPr>
          </a:p>
          <a:p>
            <a:pPr marL="12700">
              <a:lnSpc>
                <a:spcPts val="1910"/>
              </a:lnSpc>
            </a:pPr>
            <a:r>
              <a:rPr dirty="0" sz="1600" spc="-10" b="1">
                <a:solidFill>
                  <a:srgbClr val="00AF50"/>
                </a:solidFill>
                <a:latin typeface="Calibri"/>
                <a:cs typeface="Calibri"/>
              </a:rPr>
              <a:t>Green IOZ </a:t>
            </a:r>
            <a:r>
              <a:rPr dirty="0" sz="1600" spc="-5" b="1">
                <a:solidFill>
                  <a:srgbClr val="00AF50"/>
                </a:solidFill>
                <a:latin typeface="Calibri"/>
                <a:cs typeface="Calibri"/>
              </a:rPr>
              <a:t>PCP (0.8 </a:t>
            </a:r>
            <a:r>
              <a:rPr dirty="0" sz="1600" b="1">
                <a:solidFill>
                  <a:srgbClr val="00AF50"/>
                </a:solidFill>
                <a:latin typeface="Calibri"/>
                <a:cs typeface="Calibri"/>
              </a:rPr>
              <a:t>– 1.2 </a:t>
            </a:r>
            <a:r>
              <a:rPr dirty="0" sz="1600" spc="-5" b="1">
                <a:solidFill>
                  <a:srgbClr val="00AF50"/>
                </a:solidFill>
                <a:latin typeface="Calibri"/>
                <a:cs typeface="Calibri"/>
              </a:rPr>
              <a:t>mil) </a:t>
            </a:r>
            <a:r>
              <a:rPr dirty="0" sz="1600" b="1">
                <a:solidFill>
                  <a:srgbClr val="00AF50"/>
                </a:solidFill>
                <a:latin typeface="Calibri"/>
                <a:cs typeface="Calibri"/>
              </a:rPr>
              <a:t>on</a:t>
            </a:r>
            <a:r>
              <a:rPr dirty="0" sz="1600" spc="-5" b="1">
                <a:solidFill>
                  <a:srgbClr val="00AF50"/>
                </a:solidFill>
                <a:latin typeface="Calibri"/>
                <a:cs typeface="Calibri"/>
              </a:rPr>
              <a:t> HSLA-100</a:t>
            </a:r>
            <a:endParaRPr sz="1600">
              <a:latin typeface="Calibri"/>
              <a:cs typeface="Calibri"/>
            </a:endParaRPr>
          </a:p>
        </p:txBody>
      </p:sp>
      <p:sp>
        <p:nvSpPr>
          <p:cNvPr id="44" name="object 44"/>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45" name="object 45"/>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9376" y="2022220"/>
            <a:ext cx="3403600" cy="379095"/>
          </a:xfrm>
          <a:custGeom>
            <a:avLst/>
            <a:gdLst/>
            <a:ahLst/>
            <a:cxnLst/>
            <a:rect l="l" t="t" r="r" b="b"/>
            <a:pathLst>
              <a:path w="3403600" h="379094">
                <a:moveTo>
                  <a:pt x="3212973" y="188340"/>
                </a:moveTo>
                <a:lnTo>
                  <a:pt x="3212668" y="264465"/>
                </a:lnTo>
                <a:lnTo>
                  <a:pt x="3231769" y="264540"/>
                </a:lnTo>
                <a:lnTo>
                  <a:pt x="3231515" y="302640"/>
                </a:lnTo>
                <a:lnTo>
                  <a:pt x="3212515" y="302640"/>
                </a:lnTo>
                <a:lnTo>
                  <a:pt x="3212210" y="378840"/>
                </a:lnTo>
                <a:lnTo>
                  <a:pt x="3366147" y="302640"/>
                </a:lnTo>
                <a:lnTo>
                  <a:pt x="3231515" y="302640"/>
                </a:lnTo>
                <a:lnTo>
                  <a:pt x="3366299" y="302565"/>
                </a:lnTo>
                <a:lnTo>
                  <a:pt x="3403092" y="284352"/>
                </a:lnTo>
                <a:lnTo>
                  <a:pt x="3212973" y="188340"/>
                </a:lnTo>
                <a:close/>
              </a:path>
              <a:path w="3403600" h="379094">
                <a:moveTo>
                  <a:pt x="3212668" y="264465"/>
                </a:moveTo>
                <a:lnTo>
                  <a:pt x="3212516" y="302565"/>
                </a:lnTo>
                <a:lnTo>
                  <a:pt x="3231515" y="302640"/>
                </a:lnTo>
                <a:lnTo>
                  <a:pt x="3231769" y="264540"/>
                </a:lnTo>
                <a:lnTo>
                  <a:pt x="3212668" y="264465"/>
                </a:lnTo>
                <a:close/>
              </a:path>
              <a:path w="3403600" h="379094">
                <a:moveTo>
                  <a:pt x="13335" y="0"/>
                </a:moveTo>
                <a:lnTo>
                  <a:pt x="39243" y="50418"/>
                </a:lnTo>
                <a:lnTo>
                  <a:pt x="84709" y="64896"/>
                </a:lnTo>
                <a:lnTo>
                  <a:pt x="135762" y="78993"/>
                </a:lnTo>
                <a:lnTo>
                  <a:pt x="192277" y="92837"/>
                </a:lnTo>
                <a:lnTo>
                  <a:pt x="254000" y="106171"/>
                </a:lnTo>
                <a:lnTo>
                  <a:pt x="320801" y="119252"/>
                </a:lnTo>
                <a:lnTo>
                  <a:pt x="392811" y="131952"/>
                </a:lnTo>
                <a:lnTo>
                  <a:pt x="469519" y="144271"/>
                </a:lnTo>
                <a:lnTo>
                  <a:pt x="551179" y="156337"/>
                </a:lnTo>
                <a:lnTo>
                  <a:pt x="637286" y="167893"/>
                </a:lnTo>
                <a:lnTo>
                  <a:pt x="727963" y="179069"/>
                </a:lnTo>
                <a:lnTo>
                  <a:pt x="922020" y="200278"/>
                </a:lnTo>
                <a:lnTo>
                  <a:pt x="1132204" y="219709"/>
                </a:lnTo>
                <a:lnTo>
                  <a:pt x="1357376" y="237362"/>
                </a:lnTo>
                <a:lnTo>
                  <a:pt x="1720469" y="260350"/>
                </a:lnTo>
                <a:lnTo>
                  <a:pt x="2110613" y="278764"/>
                </a:lnTo>
                <a:lnTo>
                  <a:pt x="2665984" y="295528"/>
                </a:lnTo>
                <a:lnTo>
                  <a:pt x="3212516" y="302565"/>
                </a:lnTo>
                <a:lnTo>
                  <a:pt x="3212668" y="264465"/>
                </a:lnTo>
                <a:lnTo>
                  <a:pt x="3103753" y="264032"/>
                </a:lnTo>
                <a:lnTo>
                  <a:pt x="2810637" y="260223"/>
                </a:lnTo>
                <a:lnTo>
                  <a:pt x="2524760" y="254126"/>
                </a:lnTo>
                <a:lnTo>
                  <a:pt x="2384933" y="250189"/>
                </a:lnTo>
                <a:lnTo>
                  <a:pt x="2247265" y="245744"/>
                </a:lnTo>
                <a:lnTo>
                  <a:pt x="2112137" y="240664"/>
                </a:lnTo>
                <a:lnTo>
                  <a:pt x="1979549" y="235076"/>
                </a:lnTo>
                <a:lnTo>
                  <a:pt x="1849627" y="228980"/>
                </a:lnTo>
                <a:lnTo>
                  <a:pt x="1722501" y="222250"/>
                </a:lnTo>
                <a:lnTo>
                  <a:pt x="1598549" y="215137"/>
                </a:lnTo>
                <a:lnTo>
                  <a:pt x="1477518" y="207517"/>
                </a:lnTo>
                <a:lnTo>
                  <a:pt x="1360043" y="199389"/>
                </a:lnTo>
                <a:lnTo>
                  <a:pt x="1245870" y="190753"/>
                </a:lnTo>
                <a:lnTo>
                  <a:pt x="1135379" y="181737"/>
                </a:lnTo>
                <a:lnTo>
                  <a:pt x="1135507" y="181737"/>
                </a:lnTo>
                <a:lnTo>
                  <a:pt x="1028573" y="172212"/>
                </a:lnTo>
                <a:lnTo>
                  <a:pt x="925702" y="162305"/>
                </a:lnTo>
                <a:lnTo>
                  <a:pt x="925957" y="162305"/>
                </a:lnTo>
                <a:lnTo>
                  <a:pt x="826897" y="152018"/>
                </a:lnTo>
                <a:lnTo>
                  <a:pt x="827151" y="152018"/>
                </a:lnTo>
                <a:lnTo>
                  <a:pt x="732282" y="141224"/>
                </a:lnTo>
                <a:lnTo>
                  <a:pt x="732536" y="141224"/>
                </a:lnTo>
                <a:lnTo>
                  <a:pt x="643013" y="130175"/>
                </a:lnTo>
                <a:lnTo>
                  <a:pt x="642238" y="130175"/>
                </a:lnTo>
                <a:lnTo>
                  <a:pt x="556260" y="118617"/>
                </a:lnTo>
                <a:lnTo>
                  <a:pt x="556513" y="118617"/>
                </a:lnTo>
                <a:lnTo>
                  <a:pt x="475234" y="106679"/>
                </a:lnTo>
                <a:lnTo>
                  <a:pt x="475488" y="106679"/>
                </a:lnTo>
                <a:lnTo>
                  <a:pt x="399822" y="94487"/>
                </a:lnTo>
                <a:lnTo>
                  <a:pt x="399288" y="94487"/>
                </a:lnTo>
                <a:lnTo>
                  <a:pt x="327660" y="81787"/>
                </a:lnTo>
                <a:lnTo>
                  <a:pt x="327913" y="81787"/>
                </a:lnTo>
                <a:lnTo>
                  <a:pt x="262144" y="68961"/>
                </a:lnTo>
                <a:lnTo>
                  <a:pt x="261874" y="68961"/>
                </a:lnTo>
                <a:lnTo>
                  <a:pt x="201117" y="55752"/>
                </a:lnTo>
                <a:lnTo>
                  <a:pt x="145161" y="42163"/>
                </a:lnTo>
                <a:lnTo>
                  <a:pt x="96158" y="28448"/>
                </a:lnTo>
                <a:lnTo>
                  <a:pt x="96012" y="28448"/>
                </a:lnTo>
                <a:lnTo>
                  <a:pt x="52505" y="14604"/>
                </a:lnTo>
                <a:lnTo>
                  <a:pt x="52197" y="14604"/>
                </a:lnTo>
                <a:lnTo>
                  <a:pt x="13335" y="0"/>
                </a:lnTo>
                <a:close/>
              </a:path>
              <a:path w="3403600" h="379094">
                <a:moveTo>
                  <a:pt x="641985" y="130048"/>
                </a:moveTo>
                <a:lnTo>
                  <a:pt x="642238" y="130175"/>
                </a:lnTo>
                <a:lnTo>
                  <a:pt x="643013" y="130175"/>
                </a:lnTo>
                <a:lnTo>
                  <a:pt x="641985" y="130048"/>
                </a:lnTo>
                <a:close/>
              </a:path>
              <a:path w="3403600" h="379094">
                <a:moveTo>
                  <a:pt x="399034" y="94361"/>
                </a:moveTo>
                <a:lnTo>
                  <a:pt x="399288" y="94487"/>
                </a:lnTo>
                <a:lnTo>
                  <a:pt x="399822" y="94487"/>
                </a:lnTo>
                <a:lnTo>
                  <a:pt x="399034" y="94361"/>
                </a:lnTo>
                <a:close/>
              </a:path>
              <a:path w="3403600" h="379094">
                <a:moveTo>
                  <a:pt x="261493" y="68833"/>
                </a:moveTo>
                <a:lnTo>
                  <a:pt x="261874" y="68961"/>
                </a:lnTo>
                <a:lnTo>
                  <a:pt x="262144" y="68961"/>
                </a:lnTo>
                <a:lnTo>
                  <a:pt x="261493" y="68833"/>
                </a:lnTo>
                <a:close/>
              </a:path>
              <a:path w="3403600" h="379094">
                <a:moveTo>
                  <a:pt x="200533" y="55625"/>
                </a:moveTo>
                <a:lnTo>
                  <a:pt x="201040" y="55752"/>
                </a:lnTo>
                <a:lnTo>
                  <a:pt x="200533" y="55625"/>
                </a:lnTo>
                <a:close/>
              </a:path>
              <a:path w="3403600" h="379094">
                <a:moveTo>
                  <a:pt x="145573" y="42264"/>
                </a:moveTo>
                <a:close/>
              </a:path>
              <a:path w="3403600" h="379094">
                <a:moveTo>
                  <a:pt x="145214" y="42163"/>
                </a:moveTo>
                <a:lnTo>
                  <a:pt x="145573" y="42264"/>
                </a:lnTo>
                <a:lnTo>
                  <a:pt x="145214" y="42163"/>
                </a:lnTo>
                <a:close/>
              </a:path>
              <a:path w="3403600" h="379094">
                <a:moveTo>
                  <a:pt x="95250" y="28193"/>
                </a:moveTo>
                <a:lnTo>
                  <a:pt x="96012" y="28448"/>
                </a:lnTo>
                <a:lnTo>
                  <a:pt x="96158" y="28448"/>
                </a:lnTo>
                <a:lnTo>
                  <a:pt x="95250" y="28193"/>
                </a:lnTo>
                <a:close/>
              </a:path>
              <a:path w="3403600" h="379094">
                <a:moveTo>
                  <a:pt x="51308" y="14224"/>
                </a:moveTo>
                <a:lnTo>
                  <a:pt x="52197" y="14604"/>
                </a:lnTo>
                <a:lnTo>
                  <a:pt x="52505" y="14604"/>
                </a:lnTo>
                <a:lnTo>
                  <a:pt x="51308" y="14224"/>
                </a:lnTo>
                <a:close/>
              </a:path>
            </a:pathLst>
          </a:custGeom>
          <a:solidFill>
            <a:srgbClr val="00AF50"/>
          </a:solidFill>
        </p:spPr>
        <p:txBody>
          <a:bodyPr wrap="square" lIns="0" tIns="0" rIns="0" bIns="0" rtlCol="0"/>
          <a:lstStyle/>
          <a:p/>
        </p:txBody>
      </p:sp>
      <p:sp>
        <p:nvSpPr>
          <p:cNvPr id="3" name="object 3"/>
          <p:cNvSpPr/>
          <p:nvPr/>
        </p:nvSpPr>
        <p:spPr>
          <a:xfrm>
            <a:off x="1438655" y="1742694"/>
            <a:ext cx="4740402" cy="290702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71550" y="1403603"/>
            <a:ext cx="5665470" cy="3585210"/>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768338" y="3094482"/>
            <a:ext cx="958850" cy="1123315"/>
          </a:xfrm>
          <a:prstGeom prst="rect">
            <a:avLst/>
          </a:prstGeom>
        </p:spPr>
        <p:txBody>
          <a:bodyPr wrap="square" lIns="0" tIns="12700" rIns="0" bIns="0" rtlCol="0" vert="horz">
            <a:spAutoFit/>
          </a:bodyPr>
          <a:lstStyle/>
          <a:p>
            <a:pPr marL="12700" marR="17780">
              <a:lnSpc>
                <a:spcPct val="100000"/>
              </a:lnSpc>
              <a:spcBef>
                <a:spcPts val="100"/>
              </a:spcBef>
            </a:pPr>
            <a:r>
              <a:rPr dirty="0" sz="900" b="1">
                <a:solidFill>
                  <a:srgbClr val="00AF50"/>
                </a:solidFill>
                <a:latin typeface="Calibri"/>
                <a:cs typeface="Calibri"/>
              </a:rPr>
              <a:t>16 pulses @ </a:t>
            </a:r>
            <a:r>
              <a:rPr dirty="0" sz="900" spc="-5" b="1">
                <a:solidFill>
                  <a:srgbClr val="00AF50"/>
                </a:solidFill>
                <a:latin typeface="Calibri"/>
                <a:cs typeface="Calibri"/>
              </a:rPr>
              <a:t>max.  Peak Power (1.75)  reaches </a:t>
            </a:r>
            <a:r>
              <a:rPr dirty="0" sz="900" b="1">
                <a:solidFill>
                  <a:srgbClr val="00AF50"/>
                </a:solidFill>
                <a:latin typeface="Calibri"/>
                <a:cs typeface="Calibri"/>
              </a:rPr>
              <a:t>steady-  state </a:t>
            </a:r>
            <a:r>
              <a:rPr dirty="0" sz="900" spc="-5" b="1">
                <a:solidFill>
                  <a:srgbClr val="00AF50"/>
                </a:solidFill>
                <a:latin typeface="Calibri"/>
                <a:cs typeface="Calibri"/>
              </a:rPr>
              <a:t>effectiveness  </a:t>
            </a:r>
            <a:r>
              <a:rPr dirty="0" sz="900" b="1">
                <a:solidFill>
                  <a:srgbClr val="00AF50"/>
                </a:solidFill>
                <a:latin typeface="Calibri"/>
                <a:cs typeface="Calibri"/>
              </a:rPr>
              <a:t>and yet leaves</a:t>
            </a:r>
            <a:r>
              <a:rPr dirty="0" sz="900" spc="-110" b="1">
                <a:solidFill>
                  <a:srgbClr val="00AF50"/>
                </a:solidFill>
                <a:latin typeface="Calibri"/>
                <a:cs typeface="Calibri"/>
              </a:rPr>
              <a:t> </a:t>
            </a:r>
            <a:r>
              <a:rPr dirty="0" sz="900" spc="-5" b="1">
                <a:solidFill>
                  <a:srgbClr val="00AF50"/>
                </a:solidFill>
                <a:latin typeface="Calibri"/>
                <a:cs typeface="Calibri"/>
              </a:rPr>
              <a:t>PCP.</a:t>
            </a:r>
            <a:endParaRPr sz="900">
              <a:latin typeface="Calibri"/>
              <a:cs typeface="Calibri"/>
            </a:endParaRPr>
          </a:p>
          <a:p>
            <a:pPr>
              <a:lnSpc>
                <a:spcPct val="100000"/>
              </a:lnSpc>
              <a:spcBef>
                <a:spcPts val="40"/>
              </a:spcBef>
            </a:pPr>
            <a:endParaRPr sz="850">
              <a:latin typeface="Calibri"/>
              <a:cs typeface="Calibri"/>
            </a:endParaRPr>
          </a:p>
          <a:p>
            <a:pPr marL="12700" marR="5080">
              <a:lnSpc>
                <a:spcPct val="100000"/>
              </a:lnSpc>
              <a:spcBef>
                <a:spcPts val="5"/>
              </a:spcBef>
            </a:pPr>
            <a:r>
              <a:rPr dirty="0" sz="900" spc="-5" b="1">
                <a:solidFill>
                  <a:srgbClr val="00AF50"/>
                </a:solidFill>
                <a:latin typeface="Calibri"/>
                <a:cs typeface="Calibri"/>
              </a:rPr>
              <a:t>Higher Peak Power  </a:t>
            </a:r>
            <a:r>
              <a:rPr dirty="0" sz="900" b="1">
                <a:solidFill>
                  <a:srgbClr val="00AF50"/>
                </a:solidFill>
                <a:latin typeface="Calibri"/>
                <a:cs typeface="Calibri"/>
              </a:rPr>
              <a:t>(density) is</a:t>
            </a:r>
            <a:r>
              <a:rPr dirty="0" sz="900" spc="-114" b="1">
                <a:solidFill>
                  <a:srgbClr val="00AF50"/>
                </a:solidFill>
                <a:latin typeface="Calibri"/>
                <a:cs typeface="Calibri"/>
              </a:rPr>
              <a:t> </a:t>
            </a:r>
            <a:r>
              <a:rPr dirty="0" sz="900" b="1">
                <a:solidFill>
                  <a:srgbClr val="00AF50"/>
                </a:solidFill>
                <a:latin typeface="Calibri"/>
                <a:cs typeface="Calibri"/>
              </a:rPr>
              <a:t>needed.</a:t>
            </a:r>
            <a:endParaRPr sz="900">
              <a:latin typeface="Calibri"/>
              <a:cs typeface="Calibri"/>
            </a:endParaRPr>
          </a:p>
        </p:txBody>
      </p:sp>
      <p:sp>
        <p:nvSpPr>
          <p:cNvPr id="6" name="object 6"/>
          <p:cNvSpPr/>
          <p:nvPr/>
        </p:nvSpPr>
        <p:spPr>
          <a:xfrm>
            <a:off x="3083051" y="1782317"/>
            <a:ext cx="307340" cy="307340"/>
          </a:xfrm>
          <a:custGeom>
            <a:avLst/>
            <a:gdLst/>
            <a:ahLst/>
            <a:cxnLst/>
            <a:rect l="l" t="t" r="r" b="b"/>
            <a:pathLst>
              <a:path w="307339" h="307339">
                <a:moveTo>
                  <a:pt x="0" y="307086"/>
                </a:moveTo>
                <a:lnTo>
                  <a:pt x="307086" y="307086"/>
                </a:lnTo>
                <a:lnTo>
                  <a:pt x="307086" y="0"/>
                </a:lnTo>
                <a:lnTo>
                  <a:pt x="0" y="0"/>
                </a:lnTo>
                <a:lnTo>
                  <a:pt x="0" y="307086"/>
                </a:lnTo>
                <a:close/>
              </a:path>
            </a:pathLst>
          </a:custGeom>
          <a:ln w="38100">
            <a:solidFill>
              <a:srgbClr val="00AF50"/>
            </a:solidFill>
          </a:ln>
        </p:spPr>
        <p:txBody>
          <a:bodyPr wrap="square" lIns="0" tIns="0" rIns="0" bIns="0" rtlCol="0"/>
          <a:lstStyle/>
          <a:p/>
        </p:txBody>
      </p:sp>
      <p:sp>
        <p:nvSpPr>
          <p:cNvPr id="7" name="object 7"/>
          <p:cNvSpPr/>
          <p:nvPr/>
        </p:nvSpPr>
        <p:spPr>
          <a:xfrm>
            <a:off x="6793230" y="1739645"/>
            <a:ext cx="1335785" cy="1328927"/>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2433827" y="216408"/>
            <a:ext cx="3440429" cy="674370"/>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474208" y="216408"/>
            <a:ext cx="1496567" cy="674370"/>
          </a:xfrm>
          <a:prstGeom prst="rect">
            <a:avLst/>
          </a:prstGeom>
          <a:blipFill>
            <a:blip r:embed="rId6" cstate="print"/>
            <a:stretch>
              <a:fillRect/>
            </a:stretch>
          </a:blipFill>
        </p:spPr>
        <p:txBody>
          <a:bodyPr wrap="square" lIns="0" tIns="0" rIns="0" bIns="0" rtlCol="0"/>
          <a:lstStyle/>
          <a:p/>
        </p:txBody>
      </p:sp>
      <p:sp>
        <p:nvSpPr>
          <p:cNvPr id="10" name="object 10"/>
          <p:cNvSpPr txBox="1">
            <a:spLocks noGrp="1"/>
          </p:cNvSpPr>
          <p:nvPr>
            <p:ph type="title"/>
          </p:nvPr>
        </p:nvSpPr>
        <p:spPr>
          <a:xfrm>
            <a:off x="2610357" y="282194"/>
            <a:ext cx="4162425"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000000"/>
                </a:solidFill>
                <a:latin typeface="Calibri"/>
                <a:cs typeface="Calibri"/>
              </a:rPr>
              <a:t>Insufficient </a:t>
            </a:r>
            <a:r>
              <a:rPr dirty="0" sz="2400" spc="-15" b="1">
                <a:solidFill>
                  <a:srgbClr val="000000"/>
                </a:solidFill>
                <a:latin typeface="Calibri"/>
                <a:cs typeface="Calibri"/>
              </a:rPr>
              <a:t>Peak </a:t>
            </a:r>
            <a:r>
              <a:rPr dirty="0" sz="2400" spc="-20" b="1">
                <a:solidFill>
                  <a:srgbClr val="000000"/>
                </a:solidFill>
                <a:latin typeface="Calibri"/>
                <a:cs typeface="Calibri"/>
              </a:rPr>
              <a:t>Power</a:t>
            </a:r>
            <a:r>
              <a:rPr dirty="0" sz="2400" spc="-40" b="1">
                <a:solidFill>
                  <a:srgbClr val="000000"/>
                </a:solidFill>
                <a:latin typeface="Calibri"/>
                <a:cs typeface="Calibri"/>
              </a:rPr>
              <a:t> </a:t>
            </a:r>
            <a:r>
              <a:rPr dirty="0" sz="2400" spc="-5" b="1">
                <a:solidFill>
                  <a:srgbClr val="000000"/>
                </a:solidFill>
                <a:latin typeface="Calibri"/>
                <a:cs typeface="Calibri"/>
              </a:rPr>
              <a:t>Density?</a:t>
            </a:r>
            <a:endParaRPr sz="2400">
              <a:latin typeface="Calibri"/>
              <a:cs typeface="Calibri"/>
            </a:endParaRPr>
          </a:p>
        </p:txBody>
      </p:sp>
      <p:sp>
        <p:nvSpPr>
          <p:cNvPr id="11" name="object 11"/>
          <p:cNvSpPr/>
          <p:nvPr/>
        </p:nvSpPr>
        <p:spPr>
          <a:xfrm>
            <a:off x="249936" y="995184"/>
            <a:ext cx="3867150" cy="451853"/>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3848100" y="995184"/>
            <a:ext cx="453402" cy="451853"/>
          </a:xfrm>
          <a:prstGeom prst="rect">
            <a:avLst/>
          </a:prstGeom>
          <a:blipFill>
            <a:blip r:embed="rId8" cstate="print"/>
            <a:stretch>
              <a:fillRect/>
            </a:stretch>
          </a:blipFill>
        </p:spPr>
        <p:txBody>
          <a:bodyPr wrap="square" lIns="0" tIns="0" rIns="0" bIns="0" rtlCol="0"/>
          <a:lstStyle/>
          <a:p/>
        </p:txBody>
      </p:sp>
      <p:sp>
        <p:nvSpPr>
          <p:cNvPr id="13" name="object 13"/>
          <p:cNvSpPr/>
          <p:nvPr/>
        </p:nvSpPr>
        <p:spPr>
          <a:xfrm>
            <a:off x="4032503" y="995184"/>
            <a:ext cx="829818" cy="451853"/>
          </a:xfrm>
          <a:prstGeom prst="rect">
            <a:avLst/>
          </a:prstGeom>
          <a:blipFill>
            <a:blip r:embed="rId9" cstate="print"/>
            <a:stretch>
              <a:fillRect/>
            </a:stretch>
          </a:blipFill>
        </p:spPr>
        <p:txBody>
          <a:bodyPr wrap="square" lIns="0" tIns="0" rIns="0" bIns="0" rtlCol="0"/>
          <a:lstStyle/>
          <a:p/>
        </p:txBody>
      </p:sp>
      <p:sp>
        <p:nvSpPr>
          <p:cNvPr id="14" name="object 14"/>
          <p:cNvSpPr/>
          <p:nvPr/>
        </p:nvSpPr>
        <p:spPr>
          <a:xfrm>
            <a:off x="4593335" y="995184"/>
            <a:ext cx="1340358" cy="451853"/>
          </a:xfrm>
          <a:prstGeom prst="rect">
            <a:avLst/>
          </a:prstGeom>
          <a:blipFill>
            <a:blip r:embed="rId10" cstate="print"/>
            <a:stretch>
              <a:fillRect/>
            </a:stretch>
          </a:blipFill>
        </p:spPr>
        <p:txBody>
          <a:bodyPr wrap="square" lIns="0" tIns="0" rIns="0" bIns="0" rtlCol="0"/>
          <a:lstStyle/>
          <a:p/>
        </p:txBody>
      </p:sp>
      <p:sp>
        <p:nvSpPr>
          <p:cNvPr id="15" name="object 15"/>
          <p:cNvSpPr/>
          <p:nvPr/>
        </p:nvSpPr>
        <p:spPr>
          <a:xfrm>
            <a:off x="5664708" y="995184"/>
            <a:ext cx="370344" cy="451853"/>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5811773" y="995184"/>
            <a:ext cx="1647444" cy="451853"/>
          </a:xfrm>
          <a:prstGeom prst="rect">
            <a:avLst/>
          </a:prstGeom>
          <a:blipFill>
            <a:blip r:embed="rId12" cstate="print"/>
            <a:stretch>
              <a:fillRect/>
            </a:stretch>
          </a:blipFill>
        </p:spPr>
        <p:txBody>
          <a:bodyPr wrap="square" lIns="0" tIns="0" rIns="0" bIns="0" rtlCol="0"/>
          <a:lstStyle/>
          <a:p/>
        </p:txBody>
      </p:sp>
      <p:sp>
        <p:nvSpPr>
          <p:cNvPr id="17" name="object 17"/>
          <p:cNvSpPr/>
          <p:nvPr/>
        </p:nvSpPr>
        <p:spPr>
          <a:xfrm>
            <a:off x="7190231" y="995184"/>
            <a:ext cx="331470" cy="451853"/>
          </a:xfrm>
          <a:prstGeom prst="rect">
            <a:avLst/>
          </a:prstGeom>
          <a:blipFill>
            <a:blip r:embed="rId13" cstate="print"/>
            <a:stretch>
              <a:fillRect/>
            </a:stretch>
          </a:blipFill>
        </p:spPr>
        <p:txBody>
          <a:bodyPr wrap="square" lIns="0" tIns="0" rIns="0" bIns="0" rtlCol="0"/>
          <a:lstStyle/>
          <a:p/>
        </p:txBody>
      </p:sp>
      <p:sp>
        <p:nvSpPr>
          <p:cNvPr id="18" name="object 18"/>
          <p:cNvSpPr/>
          <p:nvPr/>
        </p:nvSpPr>
        <p:spPr>
          <a:xfrm>
            <a:off x="7252716" y="995184"/>
            <a:ext cx="577596" cy="451853"/>
          </a:xfrm>
          <a:prstGeom prst="rect">
            <a:avLst/>
          </a:prstGeom>
          <a:blipFill>
            <a:blip r:embed="rId14" cstate="print"/>
            <a:stretch>
              <a:fillRect/>
            </a:stretch>
          </a:blipFill>
        </p:spPr>
        <p:txBody>
          <a:bodyPr wrap="square" lIns="0" tIns="0" rIns="0" bIns="0" rtlCol="0"/>
          <a:lstStyle/>
          <a:p/>
        </p:txBody>
      </p:sp>
      <p:sp>
        <p:nvSpPr>
          <p:cNvPr id="19" name="object 19"/>
          <p:cNvSpPr txBox="1"/>
          <p:nvPr/>
        </p:nvSpPr>
        <p:spPr>
          <a:xfrm>
            <a:off x="366775" y="1037081"/>
            <a:ext cx="7337425" cy="269875"/>
          </a:xfrm>
          <a:prstGeom prst="rect">
            <a:avLst/>
          </a:prstGeom>
        </p:spPr>
        <p:txBody>
          <a:bodyPr wrap="square" lIns="0" tIns="12700" rIns="0" bIns="0" rtlCol="0" vert="horz">
            <a:spAutoFit/>
          </a:bodyPr>
          <a:lstStyle/>
          <a:p>
            <a:pPr marL="12700">
              <a:lnSpc>
                <a:spcPct val="100000"/>
              </a:lnSpc>
              <a:spcBef>
                <a:spcPts val="100"/>
              </a:spcBef>
            </a:pPr>
            <a:r>
              <a:rPr dirty="0" sz="1600" spc="-5" b="1">
                <a:latin typeface="Calibri"/>
                <a:cs typeface="Calibri"/>
              </a:rPr>
              <a:t>Qualification </a:t>
            </a:r>
            <a:r>
              <a:rPr dirty="0" sz="1600" spc="-25" b="1">
                <a:latin typeface="Calibri"/>
                <a:cs typeface="Calibri"/>
              </a:rPr>
              <a:t>Testing </a:t>
            </a:r>
            <a:r>
              <a:rPr dirty="0" sz="1600" spc="-10" b="1">
                <a:latin typeface="Calibri"/>
                <a:cs typeface="Calibri"/>
              </a:rPr>
              <a:t>Material </a:t>
            </a:r>
            <a:r>
              <a:rPr dirty="0" sz="1600" spc="-5" b="1">
                <a:latin typeface="Calibri"/>
                <a:cs typeface="Calibri"/>
              </a:rPr>
              <a:t>(SAMPLE 2b)—</a:t>
            </a:r>
            <a:r>
              <a:rPr dirty="0" sz="1600" spc="-5" b="1">
                <a:solidFill>
                  <a:srgbClr val="00AF50"/>
                </a:solidFill>
                <a:latin typeface="Calibri"/>
                <a:cs typeface="Calibri"/>
              </a:rPr>
              <a:t>Green </a:t>
            </a:r>
            <a:r>
              <a:rPr dirty="0" sz="1600" spc="-10" b="1">
                <a:solidFill>
                  <a:srgbClr val="00AF50"/>
                </a:solidFill>
                <a:latin typeface="Calibri"/>
                <a:cs typeface="Calibri"/>
              </a:rPr>
              <a:t>IOZ </a:t>
            </a:r>
            <a:r>
              <a:rPr dirty="0" sz="1600" spc="-5" b="1">
                <a:solidFill>
                  <a:srgbClr val="00AF50"/>
                </a:solidFill>
                <a:latin typeface="Calibri"/>
                <a:cs typeface="Calibri"/>
              </a:rPr>
              <a:t>PCP (0.8 </a:t>
            </a:r>
            <a:r>
              <a:rPr dirty="0" sz="1600" b="1">
                <a:solidFill>
                  <a:srgbClr val="00AF50"/>
                </a:solidFill>
                <a:latin typeface="Calibri"/>
                <a:cs typeface="Calibri"/>
              </a:rPr>
              <a:t>– 1.2 </a:t>
            </a:r>
            <a:r>
              <a:rPr dirty="0" sz="1600" spc="-5" b="1">
                <a:solidFill>
                  <a:srgbClr val="00AF50"/>
                </a:solidFill>
                <a:latin typeface="Calibri"/>
                <a:cs typeface="Calibri"/>
              </a:rPr>
              <a:t>mil) </a:t>
            </a:r>
            <a:r>
              <a:rPr dirty="0" sz="1600" b="1">
                <a:solidFill>
                  <a:srgbClr val="00AF50"/>
                </a:solidFill>
                <a:latin typeface="Calibri"/>
                <a:cs typeface="Calibri"/>
              </a:rPr>
              <a:t>on</a:t>
            </a:r>
            <a:r>
              <a:rPr dirty="0" sz="1600" spc="40" b="1">
                <a:solidFill>
                  <a:srgbClr val="00AF50"/>
                </a:solidFill>
                <a:latin typeface="Calibri"/>
                <a:cs typeface="Calibri"/>
              </a:rPr>
              <a:t> </a:t>
            </a:r>
            <a:r>
              <a:rPr dirty="0" sz="1600" spc="-5" b="1">
                <a:solidFill>
                  <a:srgbClr val="00AF50"/>
                </a:solidFill>
                <a:latin typeface="Calibri"/>
                <a:cs typeface="Calibri"/>
              </a:rPr>
              <a:t>HSLA-100</a:t>
            </a:r>
            <a:endParaRPr sz="1600">
              <a:latin typeface="Calibri"/>
              <a:cs typeface="Calibri"/>
            </a:endParaRPr>
          </a:p>
        </p:txBody>
      </p:sp>
      <p:sp>
        <p:nvSpPr>
          <p:cNvPr id="21" name="object 21"/>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22" name="object 22"/>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
        <p:nvSpPr>
          <p:cNvPr id="20" name="object 20"/>
          <p:cNvSpPr txBox="1"/>
          <p:nvPr/>
        </p:nvSpPr>
        <p:spPr>
          <a:xfrm>
            <a:off x="417576" y="5090921"/>
            <a:ext cx="8310245" cy="1305560"/>
          </a:xfrm>
          <a:prstGeom prst="rect">
            <a:avLst/>
          </a:prstGeom>
        </p:spPr>
        <p:txBody>
          <a:bodyPr wrap="square" lIns="0" tIns="12065" rIns="0" bIns="0" rtlCol="0" vert="horz">
            <a:spAutoFit/>
          </a:bodyPr>
          <a:lstStyle/>
          <a:p>
            <a:pPr marL="222250" marR="375285" indent="-171450">
              <a:lnSpc>
                <a:spcPct val="100000"/>
              </a:lnSpc>
              <a:spcBef>
                <a:spcPts val="95"/>
              </a:spcBef>
              <a:buFont typeface="Arial"/>
              <a:buChar char="•"/>
              <a:tabLst>
                <a:tab pos="222250" algn="l"/>
              </a:tabLst>
            </a:pPr>
            <a:r>
              <a:rPr dirty="0" sz="1400" spc="-5">
                <a:latin typeface="Calibri"/>
                <a:cs typeface="Calibri"/>
              </a:rPr>
              <a:t>Higher resolution of </a:t>
            </a:r>
            <a:r>
              <a:rPr dirty="0" sz="1400" spc="-10">
                <a:latin typeface="Calibri"/>
                <a:cs typeface="Calibri"/>
              </a:rPr>
              <a:t>unweathered </a:t>
            </a:r>
            <a:r>
              <a:rPr dirty="0" sz="1400" spc="-5">
                <a:latin typeface="Calibri"/>
                <a:cs typeface="Calibri"/>
              </a:rPr>
              <a:t>Green </a:t>
            </a:r>
            <a:r>
              <a:rPr dirty="0" sz="1400" spc="-10">
                <a:latin typeface="Calibri"/>
                <a:cs typeface="Calibri"/>
              </a:rPr>
              <a:t>IOZ </a:t>
            </a:r>
            <a:r>
              <a:rPr dirty="0" sz="1400" spc="-5">
                <a:latin typeface="Calibri"/>
                <a:cs typeface="Calibri"/>
              </a:rPr>
              <a:t>PCP on HSLA 100 </a:t>
            </a:r>
            <a:r>
              <a:rPr dirty="0" sz="1400" spc="-10">
                <a:latin typeface="Calibri"/>
                <a:cs typeface="Calibri"/>
              </a:rPr>
              <a:t>steel </a:t>
            </a:r>
            <a:r>
              <a:rPr dirty="0" sz="1400" spc="-5">
                <a:latin typeface="Calibri"/>
                <a:cs typeface="Calibri"/>
              </a:rPr>
              <a:t>is ~2x </a:t>
            </a:r>
            <a:r>
              <a:rPr dirty="0" sz="1400" spc="-15">
                <a:latin typeface="Calibri"/>
                <a:cs typeface="Calibri"/>
              </a:rPr>
              <a:t>faster </a:t>
            </a:r>
            <a:r>
              <a:rPr dirty="0" sz="1400" spc="-5">
                <a:latin typeface="Calibri"/>
                <a:cs typeface="Calibri"/>
              </a:rPr>
              <a:t>than </a:t>
            </a:r>
            <a:r>
              <a:rPr dirty="0" sz="1400" spc="-10">
                <a:latin typeface="Calibri"/>
                <a:cs typeface="Calibri"/>
              </a:rPr>
              <a:t>current process </a:t>
            </a:r>
            <a:r>
              <a:rPr dirty="0" sz="1400">
                <a:latin typeface="Calibri"/>
                <a:cs typeface="Calibri"/>
              </a:rPr>
              <a:t>(e.g.,  </a:t>
            </a:r>
            <a:r>
              <a:rPr dirty="0" sz="1400" spc="-5">
                <a:latin typeface="Calibri"/>
                <a:cs typeface="Calibri"/>
              </a:rPr>
              <a:t>green </a:t>
            </a:r>
            <a:r>
              <a:rPr dirty="0" sz="1400" spc="-15">
                <a:latin typeface="Calibri"/>
                <a:cs typeface="Calibri"/>
              </a:rPr>
              <a:t>box </a:t>
            </a:r>
            <a:r>
              <a:rPr dirty="0" sz="1400" spc="-5">
                <a:latin typeface="Calibri"/>
                <a:cs typeface="Calibri"/>
              </a:rPr>
              <a:t>= 5</a:t>
            </a:r>
            <a:r>
              <a:rPr dirty="0" sz="1400" spc="25">
                <a:latin typeface="Calibri"/>
                <a:cs typeface="Calibri"/>
              </a:rPr>
              <a:t> </a:t>
            </a:r>
            <a:r>
              <a:rPr dirty="0" sz="1400" spc="-10">
                <a:latin typeface="Calibri"/>
                <a:cs typeface="Calibri"/>
              </a:rPr>
              <a:t>in</a:t>
            </a:r>
            <a:r>
              <a:rPr dirty="0" baseline="24691" sz="1350" spc="-15">
                <a:latin typeface="Calibri"/>
                <a:cs typeface="Calibri"/>
              </a:rPr>
              <a:t>2</a:t>
            </a:r>
            <a:r>
              <a:rPr dirty="0" sz="1400" spc="-10">
                <a:latin typeface="Calibri"/>
                <a:cs typeface="Calibri"/>
              </a:rPr>
              <a:t>/s)</a:t>
            </a:r>
            <a:endParaRPr sz="1400">
              <a:latin typeface="Calibri"/>
              <a:cs typeface="Calibri"/>
            </a:endParaRPr>
          </a:p>
          <a:p>
            <a:pPr marL="507365">
              <a:lnSpc>
                <a:spcPct val="100000"/>
              </a:lnSpc>
              <a:tabLst>
                <a:tab pos="793115" algn="l"/>
              </a:tabLst>
            </a:pPr>
            <a:r>
              <a:rPr dirty="0" sz="1400" spc="-5">
                <a:latin typeface="Courier New"/>
                <a:cs typeface="Courier New"/>
              </a:rPr>
              <a:t>o	</a:t>
            </a:r>
            <a:r>
              <a:rPr dirty="0" sz="1400" spc="-5">
                <a:latin typeface="Calibri"/>
                <a:cs typeface="Calibri"/>
              </a:rPr>
              <a:t>PCP is mostly </a:t>
            </a:r>
            <a:r>
              <a:rPr dirty="0" sz="1400" spc="-10">
                <a:latin typeface="Calibri"/>
                <a:cs typeface="Calibri"/>
              </a:rPr>
              <a:t>removed </a:t>
            </a:r>
            <a:r>
              <a:rPr dirty="0" sz="1400" spc="-5">
                <a:latin typeface="Calibri"/>
                <a:cs typeface="Calibri"/>
              </a:rPr>
              <a:t>in some areas…but not </a:t>
            </a:r>
            <a:r>
              <a:rPr dirty="0" sz="1400" spc="-10">
                <a:latin typeface="Calibri"/>
                <a:cs typeface="Calibri"/>
              </a:rPr>
              <a:t>entirely </a:t>
            </a:r>
            <a:r>
              <a:rPr dirty="0" sz="1400" spc="-5">
                <a:latin typeface="Calibri"/>
                <a:cs typeface="Calibri"/>
              </a:rPr>
              <a:t>in</a:t>
            </a:r>
            <a:r>
              <a:rPr dirty="0" sz="1400" spc="114">
                <a:latin typeface="Calibri"/>
                <a:cs typeface="Calibri"/>
              </a:rPr>
              <a:t> </a:t>
            </a:r>
            <a:r>
              <a:rPr dirty="0" sz="1400" spc="-10">
                <a:latin typeface="Calibri"/>
                <a:cs typeface="Calibri"/>
              </a:rPr>
              <a:t>others</a:t>
            </a:r>
            <a:endParaRPr sz="1400">
              <a:latin typeface="Calibri"/>
              <a:cs typeface="Calibri"/>
            </a:endParaRPr>
          </a:p>
          <a:p>
            <a:pPr marL="222250" indent="-171450">
              <a:lnSpc>
                <a:spcPct val="100000"/>
              </a:lnSpc>
              <a:buFont typeface="Arial"/>
              <a:buChar char="•"/>
              <a:tabLst>
                <a:tab pos="222250" algn="l"/>
              </a:tabLst>
            </a:pPr>
            <a:r>
              <a:rPr dirty="0" sz="1400" spc="-10">
                <a:latin typeface="Calibri"/>
                <a:cs typeface="Calibri"/>
              </a:rPr>
              <a:t>Slightly </a:t>
            </a:r>
            <a:r>
              <a:rPr dirty="0" sz="1400" spc="-5">
                <a:latin typeface="Calibri"/>
                <a:cs typeface="Calibri"/>
              </a:rPr>
              <a:t>higher </a:t>
            </a:r>
            <a:r>
              <a:rPr dirty="0" sz="1400" spc="-10">
                <a:latin typeface="Calibri"/>
                <a:cs typeface="Calibri"/>
              </a:rPr>
              <a:t>Peak </a:t>
            </a:r>
            <a:r>
              <a:rPr dirty="0" sz="1400" spc="-15">
                <a:latin typeface="Calibri"/>
                <a:cs typeface="Calibri"/>
              </a:rPr>
              <a:t>Power </a:t>
            </a:r>
            <a:r>
              <a:rPr dirty="0" sz="1400" spc="-5">
                <a:latin typeface="Calibri"/>
                <a:cs typeface="Calibri"/>
              </a:rPr>
              <a:t>(density) is </a:t>
            </a:r>
            <a:r>
              <a:rPr dirty="0" sz="1400" spc="-10">
                <a:latin typeface="Calibri"/>
                <a:cs typeface="Calibri"/>
              </a:rPr>
              <a:t>needed </a:t>
            </a:r>
            <a:r>
              <a:rPr dirty="0" sz="1400" spc="-15">
                <a:latin typeface="Calibri"/>
                <a:cs typeface="Calibri"/>
              </a:rPr>
              <a:t>for </a:t>
            </a:r>
            <a:r>
              <a:rPr dirty="0" sz="1400" spc="-10">
                <a:latin typeface="Calibri"/>
                <a:cs typeface="Calibri"/>
              </a:rPr>
              <a:t>complete removal </a:t>
            </a:r>
            <a:r>
              <a:rPr dirty="0" sz="1400" spc="-5">
                <a:latin typeface="Calibri"/>
                <a:cs typeface="Calibri"/>
              </a:rPr>
              <a:t>of</a:t>
            </a:r>
            <a:r>
              <a:rPr dirty="0" sz="1400" spc="210">
                <a:latin typeface="Calibri"/>
                <a:cs typeface="Calibri"/>
              </a:rPr>
              <a:t> </a:t>
            </a:r>
            <a:r>
              <a:rPr dirty="0" sz="1400" spc="-5">
                <a:latin typeface="Calibri"/>
                <a:cs typeface="Calibri"/>
              </a:rPr>
              <a:t>primer</a:t>
            </a:r>
            <a:endParaRPr sz="1400">
              <a:latin typeface="Calibri"/>
              <a:cs typeface="Calibri"/>
            </a:endParaRPr>
          </a:p>
          <a:p>
            <a:pPr marL="222250" marR="55880" indent="-171450">
              <a:lnSpc>
                <a:spcPct val="100000"/>
              </a:lnSpc>
              <a:buFont typeface="Arial"/>
              <a:buChar char="•"/>
              <a:tabLst>
                <a:tab pos="222250" algn="l"/>
              </a:tabLst>
            </a:pPr>
            <a:r>
              <a:rPr dirty="0" sz="1400" spc="-10">
                <a:latin typeface="Calibri"/>
                <a:cs typeface="Calibri"/>
              </a:rPr>
              <a:t>Current </a:t>
            </a:r>
            <a:r>
              <a:rPr dirty="0" sz="1400" spc="-5">
                <a:latin typeface="Calibri"/>
                <a:cs typeface="Calibri"/>
              </a:rPr>
              <a:t>laser/optic </a:t>
            </a:r>
            <a:r>
              <a:rPr dirty="0" sz="1400" spc="-10">
                <a:latin typeface="Calibri"/>
                <a:cs typeface="Calibri"/>
              </a:rPr>
              <a:t>combination was </a:t>
            </a:r>
            <a:r>
              <a:rPr dirty="0" sz="1400" spc="-5">
                <a:latin typeface="Calibri"/>
                <a:cs typeface="Calibri"/>
              </a:rPr>
              <a:t>incapable of </a:t>
            </a:r>
            <a:r>
              <a:rPr dirty="0" sz="1400" spc="-10">
                <a:latin typeface="Calibri"/>
                <a:cs typeface="Calibri"/>
              </a:rPr>
              <a:t>complete removal over entire </a:t>
            </a:r>
            <a:r>
              <a:rPr dirty="0" sz="1400" spc="-5">
                <a:latin typeface="Calibri"/>
                <a:cs typeface="Calibri"/>
              </a:rPr>
              <a:t>spot </a:t>
            </a:r>
            <a:r>
              <a:rPr dirty="0" sz="1400" spc="-10">
                <a:latin typeface="Calibri"/>
                <a:cs typeface="Calibri"/>
              </a:rPr>
              <a:t>even </a:t>
            </a:r>
            <a:r>
              <a:rPr dirty="0" sz="1400" spc="-5">
                <a:latin typeface="Calibri"/>
                <a:cs typeface="Calibri"/>
              </a:rPr>
              <a:t>with multiparameter  </a:t>
            </a:r>
            <a:r>
              <a:rPr dirty="0" sz="1400" spc="-10">
                <a:latin typeface="Calibri"/>
                <a:cs typeface="Calibri"/>
              </a:rPr>
              <a:t>setting.</a:t>
            </a:r>
            <a:endParaRPr sz="1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53639" y="275843"/>
            <a:ext cx="3440429" cy="67436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494020" y="275843"/>
            <a:ext cx="1355598" cy="674369"/>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3789426" y="641604"/>
            <a:ext cx="1765553" cy="674370"/>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2629916" y="341629"/>
            <a:ext cx="4021454" cy="756920"/>
          </a:xfrm>
          <a:prstGeom prst="rect"/>
        </p:spPr>
        <p:txBody>
          <a:bodyPr wrap="square" lIns="0" tIns="12700" rIns="0" bIns="0" rtlCol="0" vert="horz">
            <a:spAutoFit/>
          </a:bodyPr>
          <a:lstStyle/>
          <a:p>
            <a:pPr marL="1348105" marR="5080" indent="-1336040">
              <a:lnSpc>
                <a:spcPct val="100000"/>
              </a:lnSpc>
              <a:spcBef>
                <a:spcPts val="100"/>
              </a:spcBef>
            </a:pPr>
            <a:r>
              <a:rPr dirty="0" sz="2400" spc="-5" b="1">
                <a:solidFill>
                  <a:srgbClr val="000000"/>
                </a:solidFill>
                <a:latin typeface="Calibri"/>
                <a:cs typeface="Calibri"/>
              </a:rPr>
              <a:t>Insufficient </a:t>
            </a:r>
            <a:r>
              <a:rPr dirty="0" sz="2400" spc="-15" b="1">
                <a:solidFill>
                  <a:srgbClr val="000000"/>
                </a:solidFill>
                <a:latin typeface="Calibri"/>
                <a:cs typeface="Calibri"/>
              </a:rPr>
              <a:t>Peak </a:t>
            </a:r>
            <a:r>
              <a:rPr dirty="0" sz="2400" spc="-20" b="1">
                <a:solidFill>
                  <a:srgbClr val="000000"/>
                </a:solidFill>
                <a:latin typeface="Calibri"/>
                <a:cs typeface="Calibri"/>
              </a:rPr>
              <a:t>Power </a:t>
            </a:r>
            <a:r>
              <a:rPr dirty="0" sz="2400" spc="-5" b="1">
                <a:solidFill>
                  <a:srgbClr val="000000"/>
                </a:solidFill>
                <a:latin typeface="Calibri"/>
                <a:cs typeface="Calibri"/>
              </a:rPr>
              <a:t>Density  Clean</a:t>
            </a:r>
            <a:r>
              <a:rPr dirty="0" sz="2400" spc="-10" b="1">
                <a:solidFill>
                  <a:srgbClr val="000000"/>
                </a:solidFill>
                <a:latin typeface="Calibri"/>
                <a:cs typeface="Calibri"/>
              </a:rPr>
              <a:t> Area</a:t>
            </a:r>
            <a:endParaRPr sz="2400">
              <a:latin typeface="Calibri"/>
              <a:cs typeface="Calibri"/>
            </a:endParaRPr>
          </a:p>
        </p:txBody>
      </p:sp>
      <p:sp>
        <p:nvSpPr>
          <p:cNvPr id="6" name="object 6"/>
          <p:cNvSpPr/>
          <p:nvPr/>
        </p:nvSpPr>
        <p:spPr>
          <a:xfrm>
            <a:off x="214122" y="1273314"/>
            <a:ext cx="3867150" cy="451853"/>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3812285" y="1273314"/>
            <a:ext cx="453402" cy="451853"/>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3996690" y="1273314"/>
            <a:ext cx="829817" cy="451853"/>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4557521" y="1273314"/>
            <a:ext cx="970026" cy="451853"/>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5258561" y="1273314"/>
            <a:ext cx="639317" cy="451853"/>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5628894" y="1273314"/>
            <a:ext cx="370344" cy="451853"/>
          </a:xfrm>
          <a:prstGeom prst="rect">
            <a:avLst/>
          </a:prstGeom>
          <a:blipFill>
            <a:blip r:embed="rId10" cstate="print"/>
            <a:stretch>
              <a:fillRect/>
            </a:stretch>
          </a:blipFill>
        </p:spPr>
        <p:txBody>
          <a:bodyPr wrap="square" lIns="0" tIns="0" rIns="0" bIns="0" rtlCol="0"/>
          <a:lstStyle/>
          <a:p/>
        </p:txBody>
      </p:sp>
      <p:sp>
        <p:nvSpPr>
          <p:cNvPr id="12" name="object 12"/>
          <p:cNvSpPr/>
          <p:nvPr/>
        </p:nvSpPr>
        <p:spPr>
          <a:xfrm>
            <a:off x="5775959" y="1273314"/>
            <a:ext cx="1647443" cy="451853"/>
          </a:xfrm>
          <a:prstGeom prst="rect">
            <a:avLst/>
          </a:prstGeom>
          <a:blipFill>
            <a:blip r:embed="rId11" cstate="print"/>
            <a:stretch>
              <a:fillRect/>
            </a:stretch>
          </a:blipFill>
        </p:spPr>
        <p:txBody>
          <a:bodyPr wrap="square" lIns="0" tIns="0" rIns="0" bIns="0" rtlCol="0"/>
          <a:lstStyle/>
          <a:p/>
        </p:txBody>
      </p:sp>
      <p:sp>
        <p:nvSpPr>
          <p:cNvPr id="13" name="object 13"/>
          <p:cNvSpPr/>
          <p:nvPr/>
        </p:nvSpPr>
        <p:spPr>
          <a:xfrm>
            <a:off x="7154418" y="1273314"/>
            <a:ext cx="331470" cy="451853"/>
          </a:xfrm>
          <a:prstGeom prst="rect">
            <a:avLst/>
          </a:prstGeom>
          <a:blipFill>
            <a:blip r:embed="rId12" cstate="print"/>
            <a:stretch>
              <a:fillRect/>
            </a:stretch>
          </a:blipFill>
        </p:spPr>
        <p:txBody>
          <a:bodyPr wrap="square" lIns="0" tIns="0" rIns="0" bIns="0" rtlCol="0"/>
          <a:lstStyle/>
          <a:p/>
        </p:txBody>
      </p:sp>
      <p:sp>
        <p:nvSpPr>
          <p:cNvPr id="14" name="object 14"/>
          <p:cNvSpPr/>
          <p:nvPr/>
        </p:nvSpPr>
        <p:spPr>
          <a:xfrm>
            <a:off x="7216902" y="1273314"/>
            <a:ext cx="577596" cy="451853"/>
          </a:xfrm>
          <a:prstGeom prst="rect">
            <a:avLst/>
          </a:prstGeom>
          <a:blipFill>
            <a:blip r:embed="rId13" cstate="print"/>
            <a:stretch>
              <a:fillRect/>
            </a:stretch>
          </a:blipFill>
        </p:spPr>
        <p:txBody>
          <a:bodyPr wrap="square" lIns="0" tIns="0" rIns="0" bIns="0" rtlCol="0"/>
          <a:lstStyle/>
          <a:p/>
        </p:txBody>
      </p:sp>
      <p:sp>
        <p:nvSpPr>
          <p:cNvPr id="15" name="object 15"/>
          <p:cNvSpPr txBox="1"/>
          <p:nvPr/>
        </p:nvSpPr>
        <p:spPr>
          <a:xfrm>
            <a:off x="331215" y="1315466"/>
            <a:ext cx="7337425" cy="269875"/>
          </a:xfrm>
          <a:prstGeom prst="rect">
            <a:avLst/>
          </a:prstGeom>
        </p:spPr>
        <p:txBody>
          <a:bodyPr wrap="square" lIns="0" tIns="12700" rIns="0" bIns="0" rtlCol="0" vert="horz">
            <a:spAutoFit/>
          </a:bodyPr>
          <a:lstStyle/>
          <a:p>
            <a:pPr marL="12700">
              <a:lnSpc>
                <a:spcPct val="100000"/>
              </a:lnSpc>
              <a:spcBef>
                <a:spcPts val="100"/>
              </a:spcBef>
            </a:pPr>
            <a:r>
              <a:rPr dirty="0" sz="1600" spc="-5" b="1">
                <a:latin typeface="Calibri"/>
                <a:cs typeface="Calibri"/>
              </a:rPr>
              <a:t>Qualification </a:t>
            </a:r>
            <a:r>
              <a:rPr dirty="0" sz="1600" spc="-25" b="1">
                <a:latin typeface="Calibri"/>
                <a:cs typeface="Calibri"/>
              </a:rPr>
              <a:t>Testing </a:t>
            </a:r>
            <a:r>
              <a:rPr dirty="0" sz="1600" spc="-10" b="1">
                <a:latin typeface="Calibri"/>
                <a:cs typeface="Calibri"/>
              </a:rPr>
              <a:t>Material </a:t>
            </a:r>
            <a:r>
              <a:rPr dirty="0" sz="1600" spc="-5" b="1">
                <a:latin typeface="Calibri"/>
                <a:cs typeface="Calibri"/>
              </a:rPr>
              <a:t>(SAMPLE 2b)—</a:t>
            </a:r>
            <a:r>
              <a:rPr dirty="0" sz="1600" spc="-5" b="1">
                <a:solidFill>
                  <a:srgbClr val="00AF50"/>
                </a:solidFill>
                <a:latin typeface="Calibri"/>
                <a:cs typeface="Calibri"/>
              </a:rPr>
              <a:t>Green </a:t>
            </a:r>
            <a:r>
              <a:rPr dirty="0" sz="1600" spc="-10" b="1">
                <a:solidFill>
                  <a:srgbClr val="00AF50"/>
                </a:solidFill>
                <a:latin typeface="Calibri"/>
                <a:cs typeface="Calibri"/>
              </a:rPr>
              <a:t>IOZ </a:t>
            </a:r>
            <a:r>
              <a:rPr dirty="0" sz="1600" spc="-5" b="1">
                <a:solidFill>
                  <a:srgbClr val="00AF50"/>
                </a:solidFill>
                <a:latin typeface="Calibri"/>
                <a:cs typeface="Calibri"/>
              </a:rPr>
              <a:t>PCP (0.8 </a:t>
            </a:r>
            <a:r>
              <a:rPr dirty="0" sz="1600" b="1">
                <a:solidFill>
                  <a:srgbClr val="00AF50"/>
                </a:solidFill>
                <a:latin typeface="Calibri"/>
                <a:cs typeface="Calibri"/>
              </a:rPr>
              <a:t>– 1.2 </a:t>
            </a:r>
            <a:r>
              <a:rPr dirty="0" sz="1600" spc="-5" b="1">
                <a:solidFill>
                  <a:srgbClr val="00AF50"/>
                </a:solidFill>
                <a:latin typeface="Calibri"/>
                <a:cs typeface="Calibri"/>
              </a:rPr>
              <a:t>mil) </a:t>
            </a:r>
            <a:r>
              <a:rPr dirty="0" sz="1600" b="1">
                <a:solidFill>
                  <a:srgbClr val="00AF50"/>
                </a:solidFill>
                <a:latin typeface="Calibri"/>
                <a:cs typeface="Calibri"/>
              </a:rPr>
              <a:t>on</a:t>
            </a:r>
            <a:r>
              <a:rPr dirty="0" sz="1600" spc="30" b="1">
                <a:solidFill>
                  <a:srgbClr val="00AF50"/>
                </a:solidFill>
                <a:latin typeface="Calibri"/>
                <a:cs typeface="Calibri"/>
              </a:rPr>
              <a:t> </a:t>
            </a:r>
            <a:r>
              <a:rPr dirty="0" sz="1600" spc="-5" b="1">
                <a:solidFill>
                  <a:srgbClr val="00AF50"/>
                </a:solidFill>
                <a:latin typeface="Calibri"/>
                <a:cs typeface="Calibri"/>
              </a:rPr>
              <a:t>HSLA-100</a:t>
            </a:r>
            <a:endParaRPr sz="1600">
              <a:latin typeface="Calibri"/>
              <a:cs typeface="Calibri"/>
            </a:endParaRPr>
          </a:p>
        </p:txBody>
      </p:sp>
      <p:sp>
        <p:nvSpPr>
          <p:cNvPr id="16" name="object 16"/>
          <p:cNvSpPr/>
          <p:nvPr/>
        </p:nvSpPr>
        <p:spPr>
          <a:xfrm>
            <a:off x="2343150" y="2207514"/>
            <a:ext cx="4740402" cy="2907792"/>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1901189" y="1862327"/>
            <a:ext cx="5666232" cy="3585210"/>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727709" y="2627376"/>
            <a:ext cx="3871722" cy="2903220"/>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4820411" y="2627376"/>
            <a:ext cx="3870960" cy="2903220"/>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3073907" y="2247138"/>
            <a:ext cx="307340" cy="307340"/>
          </a:xfrm>
          <a:custGeom>
            <a:avLst/>
            <a:gdLst/>
            <a:ahLst/>
            <a:cxnLst/>
            <a:rect l="l" t="t" r="r" b="b"/>
            <a:pathLst>
              <a:path w="307339" h="307339">
                <a:moveTo>
                  <a:pt x="0" y="307086"/>
                </a:moveTo>
                <a:lnTo>
                  <a:pt x="307085" y="307086"/>
                </a:lnTo>
                <a:lnTo>
                  <a:pt x="307085" y="0"/>
                </a:lnTo>
                <a:lnTo>
                  <a:pt x="0" y="0"/>
                </a:lnTo>
                <a:lnTo>
                  <a:pt x="0" y="307086"/>
                </a:lnTo>
                <a:close/>
              </a:path>
            </a:pathLst>
          </a:custGeom>
          <a:ln w="38099">
            <a:solidFill>
              <a:srgbClr val="00AF50"/>
            </a:solidFill>
          </a:ln>
        </p:spPr>
        <p:txBody>
          <a:bodyPr wrap="square" lIns="0" tIns="0" rIns="0" bIns="0" rtlCol="0"/>
          <a:lstStyle/>
          <a:p/>
        </p:txBody>
      </p:sp>
      <p:sp>
        <p:nvSpPr>
          <p:cNvPr id="21" name="object 21"/>
          <p:cNvSpPr/>
          <p:nvPr/>
        </p:nvSpPr>
        <p:spPr>
          <a:xfrm>
            <a:off x="2847213" y="1857375"/>
            <a:ext cx="760730" cy="243204"/>
          </a:xfrm>
          <a:custGeom>
            <a:avLst/>
            <a:gdLst/>
            <a:ahLst/>
            <a:cxnLst/>
            <a:rect l="l" t="t" r="r" b="b"/>
            <a:pathLst>
              <a:path w="760729" h="243205">
                <a:moveTo>
                  <a:pt x="691388" y="0"/>
                </a:moveTo>
                <a:lnTo>
                  <a:pt x="69087" y="0"/>
                </a:lnTo>
                <a:lnTo>
                  <a:pt x="42219" y="5437"/>
                </a:lnTo>
                <a:lnTo>
                  <a:pt x="20256" y="20256"/>
                </a:lnTo>
                <a:lnTo>
                  <a:pt x="5437" y="42219"/>
                </a:lnTo>
                <a:lnTo>
                  <a:pt x="0" y="69087"/>
                </a:lnTo>
                <a:lnTo>
                  <a:pt x="0" y="173989"/>
                </a:lnTo>
                <a:lnTo>
                  <a:pt x="5437" y="200858"/>
                </a:lnTo>
                <a:lnTo>
                  <a:pt x="20256" y="222821"/>
                </a:lnTo>
                <a:lnTo>
                  <a:pt x="42219" y="237640"/>
                </a:lnTo>
                <a:lnTo>
                  <a:pt x="69087" y="243077"/>
                </a:lnTo>
                <a:lnTo>
                  <a:pt x="691388" y="243077"/>
                </a:lnTo>
                <a:lnTo>
                  <a:pt x="718256" y="237640"/>
                </a:lnTo>
                <a:lnTo>
                  <a:pt x="740219" y="222821"/>
                </a:lnTo>
                <a:lnTo>
                  <a:pt x="755038" y="200858"/>
                </a:lnTo>
                <a:lnTo>
                  <a:pt x="760476" y="173989"/>
                </a:lnTo>
                <a:lnTo>
                  <a:pt x="760476" y="69087"/>
                </a:lnTo>
                <a:lnTo>
                  <a:pt x="755038" y="42219"/>
                </a:lnTo>
                <a:lnTo>
                  <a:pt x="740219" y="20256"/>
                </a:lnTo>
                <a:lnTo>
                  <a:pt x="718256" y="5437"/>
                </a:lnTo>
                <a:lnTo>
                  <a:pt x="691388" y="0"/>
                </a:lnTo>
                <a:close/>
              </a:path>
            </a:pathLst>
          </a:custGeom>
          <a:solidFill>
            <a:srgbClr val="FFFFFF"/>
          </a:solidFill>
        </p:spPr>
        <p:txBody>
          <a:bodyPr wrap="square" lIns="0" tIns="0" rIns="0" bIns="0" rtlCol="0"/>
          <a:lstStyle/>
          <a:p/>
        </p:txBody>
      </p:sp>
      <p:sp>
        <p:nvSpPr>
          <p:cNvPr id="22" name="object 22"/>
          <p:cNvSpPr/>
          <p:nvPr/>
        </p:nvSpPr>
        <p:spPr>
          <a:xfrm>
            <a:off x="2847213" y="1857375"/>
            <a:ext cx="760730" cy="243204"/>
          </a:xfrm>
          <a:custGeom>
            <a:avLst/>
            <a:gdLst/>
            <a:ahLst/>
            <a:cxnLst/>
            <a:rect l="l" t="t" r="r" b="b"/>
            <a:pathLst>
              <a:path w="760729" h="243205">
                <a:moveTo>
                  <a:pt x="0" y="69087"/>
                </a:moveTo>
                <a:lnTo>
                  <a:pt x="5437" y="42219"/>
                </a:lnTo>
                <a:lnTo>
                  <a:pt x="20256" y="20256"/>
                </a:lnTo>
                <a:lnTo>
                  <a:pt x="42219" y="5437"/>
                </a:lnTo>
                <a:lnTo>
                  <a:pt x="69087" y="0"/>
                </a:lnTo>
                <a:lnTo>
                  <a:pt x="691388" y="0"/>
                </a:lnTo>
                <a:lnTo>
                  <a:pt x="718256" y="5437"/>
                </a:lnTo>
                <a:lnTo>
                  <a:pt x="740219" y="20256"/>
                </a:lnTo>
                <a:lnTo>
                  <a:pt x="755038" y="42219"/>
                </a:lnTo>
                <a:lnTo>
                  <a:pt x="760476" y="69087"/>
                </a:lnTo>
                <a:lnTo>
                  <a:pt x="760476" y="173989"/>
                </a:lnTo>
                <a:lnTo>
                  <a:pt x="755038" y="200858"/>
                </a:lnTo>
                <a:lnTo>
                  <a:pt x="740219" y="222821"/>
                </a:lnTo>
                <a:lnTo>
                  <a:pt x="718256" y="237640"/>
                </a:lnTo>
                <a:lnTo>
                  <a:pt x="691388" y="243077"/>
                </a:lnTo>
                <a:lnTo>
                  <a:pt x="69087" y="243077"/>
                </a:lnTo>
                <a:lnTo>
                  <a:pt x="42219" y="237640"/>
                </a:lnTo>
                <a:lnTo>
                  <a:pt x="20256" y="222821"/>
                </a:lnTo>
                <a:lnTo>
                  <a:pt x="5437" y="200858"/>
                </a:lnTo>
                <a:lnTo>
                  <a:pt x="0" y="173989"/>
                </a:lnTo>
                <a:lnTo>
                  <a:pt x="0" y="69087"/>
                </a:lnTo>
                <a:close/>
              </a:path>
            </a:pathLst>
          </a:custGeom>
          <a:ln w="25146">
            <a:solidFill>
              <a:srgbClr val="00AF50"/>
            </a:solidFill>
          </a:ln>
        </p:spPr>
        <p:txBody>
          <a:bodyPr wrap="square" lIns="0" tIns="0" rIns="0" bIns="0" rtlCol="0"/>
          <a:lstStyle/>
          <a:p/>
        </p:txBody>
      </p:sp>
      <p:sp>
        <p:nvSpPr>
          <p:cNvPr id="23" name="object 23"/>
          <p:cNvSpPr txBox="1"/>
          <p:nvPr/>
        </p:nvSpPr>
        <p:spPr>
          <a:xfrm>
            <a:off x="3023616" y="1890014"/>
            <a:ext cx="407670" cy="162560"/>
          </a:xfrm>
          <a:prstGeom prst="rect">
            <a:avLst/>
          </a:prstGeom>
        </p:spPr>
        <p:txBody>
          <a:bodyPr wrap="square" lIns="0" tIns="12700" rIns="0" bIns="0" rtlCol="0" vert="horz">
            <a:spAutoFit/>
          </a:bodyPr>
          <a:lstStyle/>
          <a:p>
            <a:pPr marL="12700">
              <a:lnSpc>
                <a:spcPct val="100000"/>
              </a:lnSpc>
              <a:spcBef>
                <a:spcPts val="100"/>
              </a:spcBef>
            </a:pPr>
            <a:r>
              <a:rPr dirty="0" sz="900" b="1">
                <a:solidFill>
                  <a:srgbClr val="00AF50"/>
                </a:solidFill>
                <a:latin typeface="Calibri"/>
                <a:cs typeface="Calibri"/>
              </a:rPr>
              <a:t>8</a:t>
            </a:r>
            <a:r>
              <a:rPr dirty="0" sz="900" spc="-65" b="1">
                <a:solidFill>
                  <a:srgbClr val="00AF50"/>
                </a:solidFill>
                <a:latin typeface="Calibri"/>
                <a:cs typeface="Calibri"/>
              </a:rPr>
              <a:t> </a:t>
            </a:r>
            <a:r>
              <a:rPr dirty="0" sz="900" spc="-5" b="1">
                <a:solidFill>
                  <a:srgbClr val="00AF50"/>
                </a:solidFill>
                <a:latin typeface="Calibri"/>
                <a:cs typeface="Calibri"/>
              </a:rPr>
              <a:t>Pulses</a:t>
            </a:r>
            <a:endParaRPr sz="900">
              <a:latin typeface="Calibri"/>
              <a:cs typeface="Calibri"/>
            </a:endParaRPr>
          </a:p>
        </p:txBody>
      </p:sp>
      <p:sp>
        <p:nvSpPr>
          <p:cNvPr id="24" name="object 24"/>
          <p:cNvSpPr/>
          <p:nvPr/>
        </p:nvSpPr>
        <p:spPr>
          <a:xfrm>
            <a:off x="3131820" y="2100072"/>
            <a:ext cx="190500" cy="190500"/>
          </a:xfrm>
          <a:custGeom>
            <a:avLst/>
            <a:gdLst/>
            <a:ahLst/>
            <a:cxnLst/>
            <a:rect l="l" t="t" r="r" b="b"/>
            <a:pathLst>
              <a:path w="190500" h="190500">
                <a:moveTo>
                  <a:pt x="95250" y="0"/>
                </a:moveTo>
                <a:lnTo>
                  <a:pt x="0" y="190500"/>
                </a:lnTo>
                <a:lnTo>
                  <a:pt x="190500" y="190500"/>
                </a:lnTo>
                <a:lnTo>
                  <a:pt x="95250" y="0"/>
                </a:lnTo>
                <a:close/>
              </a:path>
            </a:pathLst>
          </a:custGeom>
          <a:solidFill>
            <a:srgbClr val="00AF50"/>
          </a:solidFill>
        </p:spPr>
        <p:txBody>
          <a:bodyPr wrap="square" lIns="0" tIns="0" rIns="0" bIns="0" rtlCol="0"/>
          <a:lstStyle/>
          <a:p/>
        </p:txBody>
      </p:sp>
      <p:sp>
        <p:nvSpPr>
          <p:cNvPr id="25" name="object 25"/>
          <p:cNvSpPr txBox="1"/>
          <p:nvPr/>
        </p:nvSpPr>
        <p:spPr>
          <a:xfrm>
            <a:off x="437133" y="5479106"/>
            <a:ext cx="8023859" cy="787400"/>
          </a:xfrm>
          <a:prstGeom prst="rect">
            <a:avLst/>
          </a:prstGeom>
        </p:spPr>
        <p:txBody>
          <a:bodyPr wrap="square" lIns="0" tIns="90170" rIns="0" bIns="0" rtlCol="0" vert="horz">
            <a:spAutoFit/>
          </a:bodyPr>
          <a:lstStyle/>
          <a:p>
            <a:pPr marL="1798955">
              <a:lnSpc>
                <a:spcPct val="100000"/>
              </a:lnSpc>
              <a:spcBef>
                <a:spcPts val="710"/>
              </a:spcBef>
              <a:tabLst>
                <a:tab pos="5661025" algn="l"/>
              </a:tabLst>
            </a:pPr>
            <a:r>
              <a:rPr dirty="0" sz="900" spc="-5">
                <a:latin typeface="Calibri"/>
                <a:cs typeface="Calibri"/>
              </a:rPr>
              <a:t>Ablation-only</a:t>
            </a:r>
            <a:r>
              <a:rPr dirty="0" sz="900" spc="30">
                <a:latin typeface="Calibri"/>
                <a:cs typeface="Calibri"/>
              </a:rPr>
              <a:t> </a:t>
            </a:r>
            <a:r>
              <a:rPr dirty="0" sz="900" spc="-5">
                <a:latin typeface="Calibri"/>
                <a:cs typeface="Calibri"/>
              </a:rPr>
              <a:t>step	Ablation </a:t>
            </a:r>
            <a:r>
              <a:rPr dirty="0" sz="900">
                <a:latin typeface="Calibri"/>
                <a:cs typeface="Calibri"/>
              </a:rPr>
              <a:t>&amp; </a:t>
            </a:r>
            <a:r>
              <a:rPr dirty="0" sz="900" spc="-5">
                <a:latin typeface="Calibri"/>
                <a:cs typeface="Calibri"/>
              </a:rPr>
              <a:t>“clean-up”</a:t>
            </a:r>
            <a:r>
              <a:rPr dirty="0" sz="900">
                <a:latin typeface="Calibri"/>
                <a:cs typeface="Calibri"/>
              </a:rPr>
              <a:t> </a:t>
            </a:r>
            <a:r>
              <a:rPr dirty="0" sz="900" spc="-5">
                <a:latin typeface="Calibri"/>
                <a:cs typeface="Calibri"/>
              </a:rPr>
              <a:t>steps</a:t>
            </a:r>
            <a:endParaRPr sz="900">
              <a:latin typeface="Calibri"/>
              <a:cs typeface="Calibri"/>
            </a:endParaRPr>
          </a:p>
          <a:p>
            <a:pPr>
              <a:lnSpc>
                <a:spcPct val="100000"/>
              </a:lnSpc>
              <a:spcBef>
                <a:spcPts val="30"/>
              </a:spcBef>
            </a:pPr>
            <a:endParaRPr sz="750">
              <a:latin typeface="Calibri"/>
              <a:cs typeface="Calibri"/>
            </a:endParaRPr>
          </a:p>
          <a:p>
            <a:pPr marL="184150" indent="-171450">
              <a:lnSpc>
                <a:spcPct val="100000"/>
              </a:lnSpc>
              <a:buFont typeface="Arial"/>
              <a:buChar char="•"/>
              <a:tabLst>
                <a:tab pos="184150" algn="l"/>
              </a:tabLst>
            </a:pPr>
            <a:r>
              <a:rPr dirty="0" sz="1400" spc="-5">
                <a:latin typeface="Calibri"/>
                <a:cs typeface="Calibri"/>
              </a:rPr>
              <a:t>Multi-parameter </a:t>
            </a:r>
            <a:r>
              <a:rPr dirty="0" sz="1400" spc="-10">
                <a:latin typeface="Calibri"/>
                <a:cs typeface="Calibri"/>
              </a:rPr>
              <a:t>process starts </a:t>
            </a:r>
            <a:r>
              <a:rPr dirty="0" sz="1400">
                <a:latin typeface="Calibri"/>
                <a:cs typeface="Calibri"/>
              </a:rPr>
              <a:t>with </a:t>
            </a:r>
            <a:r>
              <a:rPr dirty="0" sz="1400" spc="-5">
                <a:latin typeface="Calibri"/>
                <a:cs typeface="Calibri"/>
              </a:rPr>
              <a:t>ablation-only </a:t>
            </a:r>
            <a:r>
              <a:rPr dirty="0" sz="1400" spc="-10">
                <a:latin typeface="Calibri"/>
                <a:cs typeface="Calibri"/>
              </a:rPr>
              <a:t>step </a:t>
            </a:r>
            <a:r>
              <a:rPr dirty="0" sz="1400" spc="-5">
                <a:latin typeface="Calibri"/>
                <a:cs typeface="Calibri"/>
              </a:rPr>
              <a:t>(dark/ugly), </a:t>
            </a:r>
            <a:r>
              <a:rPr dirty="0" sz="1400">
                <a:latin typeface="Calibri"/>
                <a:cs typeface="Calibri"/>
              </a:rPr>
              <a:t>and </a:t>
            </a:r>
            <a:r>
              <a:rPr dirty="0" sz="1400" spc="-5">
                <a:latin typeface="Calibri"/>
                <a:cs typeface="Calibri"/>
              </a:rPr>
              <a:t>finishes </a:t>
            </a:r>
            <a:r>
              <a:rPr dirty="0" sz="1400">
                <a:latin typeface="Calibri"/>
                <a:cs typeface="Calibri"/>
              </a:rPr>
              <a:t>with </a:t>
            </a:r>
            <a:r>
              <a:rPr dirty="0" sz="1400" spc="-10">
                <a:latin typeface="Calibri"/>
                <a:cs typeface="Calibri"/>
              </a:rPr>
              <a:t>“clean-up” step</a:t>
            </a:r>
            <a:r>
              <a:rPr dirty="0" sz="1400" spc="215">
                <a:latin typeface="Calibri"/>
                <a:cs typeface="Calibri"/>
              </a:rPr>
              <a:t> </a:t>
            </a:r>
            <a:r>
              <a:rPr dirty="0" sz="1400" spc="-5">
                <a:latin typeface="Calibri"/>
                <a:cs typeface="Calibri"/>
              </a:rPr>
              <a:t>(bright)</a:t>
            </a:r>
            <a:endParaRPr sz="1400">
              <a:latin typeface="Calibri"/>
              <a:cs typeface="Calibri"/>
            </a:endParaRPr>
          </a:p>
          <a:p>
            <a:pPr marL="184150" indent="-171450">
              <a:lnSpc>
                <a:spcPct val="100000"/>
              </a:lnSpc>
              <a:buFont typeface="Arial"/>
              <a:buChar char="•"/>
              <a:tabLst>
                <a:tab pos="184150" algn="l"/>
              </a:tabLst>
            </a:pPr>
            <a:r>
              <a:rPr dirty="0" sz="1400" spc="-35">
                <a:latin typeface="Calibri"/>
                <a:cs typeface="Calibri"/>
              </a:rPr>
              <a:t>We </a:t>
            </a:r>
            <a:r>
              <a:rPr dirty="0" sz="1400" spc="-10">
                <a:latin typeface="Calibri"/>
                <a:cs typeface="Calibri"/>
              </a:rPr>
              <a:t>expected </a:t>
            </a:r>
            <a:r>
              <a:rPr dirty="0" sz="1400" spc="-5">
                <a:latin typeface="Calibri"/>
                <a:cs typeface="Calibri"/>
              </a:rPr>
              <a:t>a minimum of 8 Pulses </a:t>
            </a:r>
            <a:r>
              <a:rPr dirty="0" sz="1400" spc="-10">
                <a:latin typeface="Calibri"/>
                <a:cs typeface="Calibri"/>
              </a:rPr>
              <a:t>(absolute </a:t>
            </a:r>
            <a:r>
              <a:rPr dirty="0" sz="1400" spc="-5">
                <a:latin typeface="Calibri"/>
                <a:cs typeface="Calibri"/>
              </a:rPr>
              <a:t>levels of </a:t>
            </a:r>
            <a:r>
              <a:rPr dirty="0" sz="1400" spc="-10">
                <a:latin typeface="Calibri"/>
                <a:cs typeface="Calibri"/>
              </a:rPr>
              <a:t>processing) to </a:t>
            </a:r>
            <a:r>
              <a:rPr dirty="0" sz="1400" spc="-5">
                <a:latin typeface="Calibri"/>
                <a:cs typeface="Calibri"/>
              </a:rPr>
              <a:t>be</a:t>
            </a:r>
            <a:r>
              <a:rPr dirty="0" sz="1400" spc="204">
                <a:latin typeface="Calibri"/>
                <a:cs typeface="Calibri"/>
              </a:rPr>
              <a:t> </a:t>
            </a:r>
            <a:r>
              <a:rPr dirty="0" sz="1400" spc="-5">
                <a:latin typeface="Calibri"/>
                <a:cs typeface="Calibri"/>
              </a:rPr>
              <a:t>needed</a:t>
            </a:r>
            <a:endParaRPr sz="1400">
              <a:latin typeface="Calibri"/>
              <a:cs typeface="Calibri"/>
            </a:endParaRPr>
          </a:p>
        </p:txBody>
      </p:sp>
      <p:sp>
        <p:nvSpPr>
          <p:cNvPr id="26" name="object 26"/>
          <p:cNvSpPr txBox="1"/>
          <p:nvPr/>
        </p:nvSpPr>
        <p:spPr>
          <a:xfrm>
            <a:off x="8858504" y="6622415"/>
            <a:ext cx="141605" cy="139700"/>
          </a:xfrm>
          <a:prstGeom prst="rect">
            <a:avLst/>
          </a:prstGeom>
        </p:spPr>
        <p:txBody>
          <a:bodyPr wrap="square" lIns="0" tIns="0" rIns="0" bIns="0" rtlCol="0" vert="horz">
            <a:spAutoFit/>
          </a:bodyPr>
          <a:lstStyle/>
          <a:p>
            <a:pPr marL="12700">
              <a:lnSpc>
                <a:spcPts val="955"/>
              </a:lnSpc>
            </a:pPr>
            <a:r>
              <a:rPr dirty="0" sz="900" spc="-5">
                <a:solidFill>
                  <a:srgbClr val="FFFFFF"/>
                </a:solidFill>
                <a:latin typeface="Calibri"/>
                <a:cs typeface="Calibri"/>
              </a:rPr>
              <a:t>13</a:t>
            </a:r>
            <a:endParaRPr sz="900">
              <a:latin typeface="Calibri"/>
              <a:cs typeface="Calibri"/>
            </a:endParaRPr>
          </a:p>
        </p:txBody>
      </p:sp>
      <p:sp>
        <p:nvSpPr>
          <p:cNvPr id="27" name="object 27"/>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5614" y="156971"/>
            <a:ext cx="3440429" cy="67436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285994" y="156971"/>
            <a:ext cx="1355598" cy="674369"/>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2626614" y="522731"/>
            <a:ext cx="3674364" cy="674370"/>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2422144" y="223265"/>
            <a:ext cx="4021454" cy="756920"/>
          </a:xfrm>
          <a:prstGeom prst="rect"/>
        </p:spPr>
        <p:txBody>
          <a:bodyPr wrap="square" lIns="0" tIns="12700" rIns="0" bIns="0" rtlCol="0" vert="horz">
            <a:spAutoFit/>
          </a:bodyPr>
          <a:lstStyle/>
          <a:p>
            <a:pPr marL="393700" marR="5080" indent="-381000">
              <a:lnSpc>
                <a:spcPct val="100000"/>
              </a:lnSpc>
              <a:spcBef>
                <a:spcPts val="100"/>
              </a:spcBef>
            </a:pPr>
            <a:r>
              <a:rPr dirty="0" sz="2400" spc="-5" b="1">
                <a:solidFill>
                  <a:srgbClr val="000000"/>
                </a:solidFill>
                <a:latin typeface="Calibri"/>
                <a:cs typeface="Calibri"/>
              </a:rPr>
              <a:t>Insufficient </a:t>
            </a:r>
            <a:r>
              <a:rPr dirty="0" sz="2400" spc="-15" b="1">
                <a:solidFill>
                  <a:srgbClr val="000000"/>
                </a:solidFill>
                <a:latin typeface="Calibri"/>
                <a:cs typeface="Calibri"/>
              </a:rPr>
              <a:t>Peak </a:t>
            </a:r>
            <a:r>
              <a:rPr dirty="0" sz="2400" spc="-20" b="1">
                <a:solidFill>
                  <a:srgbClr val="000000"/>
                </a:solidFill>
                <a:latin typeface="Calibri"/>
                <a:cs typeface="Calibri"/>
              </a:rPr>
              <a:t>Power </a:t>
            </a:r>
            <a:r>
              <a:rPr dirty="0" sz="2400" spc="-5" b="1">
                <a:solidFill>
                  <a:srgbClr val="000000"/>
                </a:solidFill>
                <a:latin typeface="Calibri"/>
                <a:cs typeface="Calibri"/>
              </a:rPr>
              <a:t>Density  </a:t>
            </a:r>
            <a:r>
              <a:rPr dirty="0" sz="2400" spc="-10" b="1">
                <a:solidFill>
                  <a:srgbClr val="000000"/>
                </a:solidFill>
                <a:latin typeface="Calibri"/>
                <a:cs typeface="Calibri"/>
              </a:rPr>
              <a:t>Remaining </a:t>
            </a:r>
            <a:r>
              <a:rPr dirty="0" sz="2400" spc="-5" b="1">
                <a:solidFill>
                  <a:srgbClr val="000000"/>
                </a:solidFill>
                <a:latin typeface="Calibri"/>
                <a:cs typeface="Calibri"/>
              </a:rPr>
              <a:t>Primer</a:t>
            </a:r>
            <a:r>
              <a:rPr dirty="0" sz="2400" spc="-10" b="1">
                <a:solidFill>
                  <a:srgbClr val="000000"/>
                </a:solidFill>
                <a:latin typeface="Calibri"/>
                <a:cs typeface="Calibri"/>
              </a:rPr>
              <a:t> </a:t>
            </a:r>
            <a:r>
              <a:rPr dirty="0" sz="2400" spc="-20" b="1">
                <a:solidFill>
                  <a:srgbClr val="000000"/>
                </a:solidFill>
                <a:latin typeface="Calibri"/>
                <a:cs typeface="Calibri"/>
              </a:rPr>
              <a:t>Evident</a:t>
            </a:r>
            <a:endParaRPr sz="2400">
              <a:latin typeface="Calibri"/>
              <a:cs typeface="Calibri"/>
            </a:endParaRPr>
          </a:p>
        </p:txBody>
      </p:sp>
      <p:sp>
        <p:nvSpPr>
          <p:cNvPr id="6" name="object 6"/>
          <p:cNvSpPr/>
          <p:nvPr/>
        </p:nvSpPr>
        <p:spPr>
          <a:xfrm>
            <a:off x="525753" y="1397325"/>
            <a:ext cx="3597455" cy="196259"/>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3991355" y="1283220"/>
            <a:ext cx="453402" cy="451853"/>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4175759" y="1283220"/>
            <a:ext cx="829817" cy="451853"/>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4736591" y="1283220"/>
            <a:ext cx="970026" cy="451853"/>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5437632" y="1283220"/>
            <a:ext cx="639317" cy="451853"/>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5807964" y="1283220"/>
            <a:ext cx="370344" cy="451853"/>
          </a:xfrm>
          <a:prstGeom prst="rect">
            <a:avLst/>
          </a:prstGeom>
          <a:blipFill>
            <a:blip r:embed="rId10" cstate="print"/>
            <a:stretch>
              <a:fillRect/>
            </a:stretch>
          </a:blipFill>
        </p:spPr>
        <p:txBody>
          <a:bodyPr wrap="square" lIns="0" tIns="0" rIns="0" bIns="0" rtlCol="0"/>
          <a:lstStyle/>
          <a:p/>
        </p:txBody>
      </p:sp>
      <p:sp>
        <p:nvSpPr>
          <p:cNvPr id="12" name="object 12"/>
          <p:cNvSpPr/>
          <p:nvPr/>
        </p:nvSpPr>
        <p:spPr>
          <a:xfrm>
            <a:off x="5955029" y="1283220"/>
            <a:ext cx="1213866" cy="451853"/>
          </a:xfrm>
          <a:prstGeom prst="rect">
            <a:avLst/>
          </a:prstGeom>
          <a:blipFill>
            <a:blip r:embed="rId11" cstate="print"/>
            <a:stretch>
              <a:fillRect/>
            </a:stretch>
          </a:blipFill>
        </p:spPr>
        <p:txBody>
          <a:bodyPr wrap="square" lIns="0" tIns="0" rIns="0" bIns="0" rtlCol="0"/>
          <a:lstStyle/>
          <a:p/>
        </p:txBody>
      </p:sp>
      <p:sp>
        <p:nvSpPr>
          <p:cNvPr id="13" name="object 13"/>
          <p:cNvSpPr/>
          <p:nvPr/>
        </p:nvSpPr>
        <p:spPr>
          <a:xfrm>
            <a:off x="6899909" y="1283220"/>
            <a:ext cx="702564" cy="451853"/>
          </a:xfrm>
          <a:prstGeom prst="rect">
            <a:avLst/>
          </a:prstGeom>
          <a:blipFill>
            <a:blip r:embed="rId12" cstate="print"/>
            <a:stretch>
              <a:fillRect/>
            </a:stretch>
          </a:blipFill>
        </p:spPr>
        <p:txBody>
          <a:bodyPr wrap="square" lIns="0" tIns="0" rIns="0" bIns="0" rtlCol="0"/>
          <a:lstStyle/>
          <a:p/>
        </p:txBody>
      </p:sp>
      <p:sp>
        <p:nvSpPr>
          <p:cNvPr id="14" name="object 14"/>
          <p:cNvSpPr/>
          <p:nvPr/>
        </p:nvSpPr>
        <p:spPr>
          <a:xfrm>
            <a:off x="7333488" y="1283220"/>
            <a:ext cx="331470" cy="451853"/>
          </a:xfrm>
          <a:prstGeom prst="rect">
            <a:avLst/>
          </a:prstGeom>
          <a:blipFill>
            <a:blip r:embed="rId13" cstate="print"/>
            <a:stretch>
              <a:fillRect/>
            </a:stretch>
          </a:blipFill>
        </p:spPr>
        <p:txBody>
          <a:bodyPr wrap="square" lIns="0" tIns="0" rIns="0" bIns="0" rtlCol="0"/>
          <a:lstStyle/>
          <a:p/>
        </p:txBody>
      </p:sp>
      <p:sp>
        <p:nvSpPr>
          <p:cNvPr id="15" name="object 15"/>
          <p:cNvSpPr/>
          <p:nvPr/>
        </p:nvSpPr>
        <p:spPr>
          <a:xfrm>
            <a:off x="7395971" y="1283220"/>
            <a:ext cx="577596" cy="451853"/>
          </a:xfrm>
          <a:prstGeom prst="rect">
            <a:avLst/>
          </a:prstGeom>
          <a:blipFill>
            <a:blip r:embed="rId14" cstate="print"/>
            <a:stretch>
              <a:fillRect/>
            </a:stretch>
          </a:blipFill>
        </p:spPr>
        <p:txBody>
          <a:bodyPr wrap="square" lIns="0" tIns="0" rIns="0" bIns="0" rtlCol="0"/>
          <a:lstStyle/>
          <a:p/>
        </p:txBody>
      </p:sp>
      <p:sp>
        <p:nvSpPr>
          <p:cNvPr id="16" name="object 16"/>
          <p:cNvSpPr txBox="1"/>
          <p:nvPr/>
        </p:nvSpPr>
        <p:spPr>
          <a:xfrm>
            <a:off x="509777" y="1325372"/>
            <a:ext cx="7337425" cy="269875"/>
          </a:xfrm>
          <a:prstGeom prst="rect">
            <a:avLst/>
          </a:prstGeom>
        </p:spPr>
        <p:txBody>
          <a:bodyPr wrap="square" lIns="0" tIns="12700" rIns="0" bIns="0" rtlCol="0" vert="horz">
            <a:spAutoFit/>
          </a:bodyPr>
          <a:lstStyle/>
          <a:p>
            <a:pPr marL="12700">
              <a:lnSpc>
                <a:spcPct val="100000"/>
              </a:lnSpc>
              <a:spcBef>
                <a:spcPts val="100"/>
              </a:spcBef>
            </a:pPr>
            <a:r>
              <a:rPr dirty="0" sz="1600" spc="-5" b="1">
                <a:latin typeface="Calibri"/>
                <a:cs typeface="Calibri"/>
              </a:rPr>
              <a:t>Qualification </a:t>
            </a:r>
            <a:r>
              <a:rPr dirty="0" sz="1600" spc="-25" b="1">
                <a:latin typeface="Calibri"/>
                <a:cs typeface="Calibri"/>
              </a:rPr>
              <a:t>Testing </a:t>
            </a:r>
            <a:r>
              <a:rPr dirty="0" sz="1600" spc="-10" b="1">
                <a:latin typeface="Calibri"/>
                <a:cs typeface="Calibri"/>
              </a:rPr>
              <a:t>Material </a:t>
            </a:r>
            <a:r>
              <a:rPr dirty="0" sz="1600" spc="-5" b="1">
                <a:latin typeface="Calibri"/>
                <a:cs typeface="Calibri"/>
              </a:rPr>
              <a:t>(SAMPLE 2b)—</a:t>
            </a:r>
            <a:r>
              <a:rPr dirty="0" sz="1600" spc="-5" b="1">
                <a:solidFill>
                  <a:srgbClr val="00AF50"/>
                </a:solidFill>
                <a:latin typeface="Calibri"/>
                <a:cs typeface="Calibri"/>
              </a:rPr>
              <a:t>Green </a:t>
            </a:r>
            <a:r>
              <a:rPr dirty="0" sz="1600" spc="-10" b="1">
                <a:solidFill>
                  <a:srgbClr val="00AF50"/>
                </a:solidFill>
                <a:latin typeface="Calibri"/>
                <a:cs typeface="Calibri"/>
              </a:rPr>
              <a:t>IOZ </a:t>
            </a:r>
            <a:r>
              <a:rPr dirty="0" sz="1600" spc="-5" b="1">
                <a:solidFill>
                  <a:srgbClr val="00AF50"/>
                </a:solidFill>
                <a:latin typeface="Calibri"/>
                <a:cs typeface="Calibri"/>
              </a:rPr>
              <a:t>PCP (0.8 </a:t>
            </a:r>
            <a:r>
              <a:rPr dirty="0" sz="1600" b="1">
                <a:solidFill>
                  <a:srgbClr val="00AF50"/>
                </a:solidFill>
                <a:latin typeface="Calibri"/>
                <a:cs typeface="Calibri"/>
              </a:rPr>
              <a:t>– 1.2 </a:t>
            </a:r>
            <a:r>
              <a:rPr dirty="0" sz="1600" spc="-5" b="1">
                <a:solidFill>
                  <a:srgbClr val="00AF50"/>
                </a:solidFill>
                <a:latin typeface="Calibri"/>
                <a:cs typeface="Calibri"/>
              </a:rPr>
              <a:t>mil) </a:t>
            </a:r>
            <a:r>
              <a:rPr dirty="0" sz="1600" b="1">
                <a:solidFill>
                  <a:srgbClr val="00AF50"/>
                </a:solidFill>
                <a:latin typeface="Calibri"/>
                <a:cs typeface="Calibri"/>
              </a:rPr>
              <a:t>on</a:t>
            </a:r>
            <a:r>
              <a:rPr dirty="0" sz="1600" spc="35" b="1">
                <a:solidFill>
                  <a:srgbClr val="00AF50"/>
                </a:solidFill>
                <a:latin typeface="Calibri"/>
                <a:cs typeface="Calibri"/>
              </a:rPr>
              <a:t> </a:t>
            </a:r>
            <a:r>
              <a:rPr dirty="0" sz="1600" spc="-5" b="1">
                <a:solidFill>
                  <a:srgbClr val="00AF50"/>
                </a:solidFill>
                <a:latin typeface="Calibri"/>
                <a:cs typeface="Calibri"/>
              </a:rPr>
              <a:t>HSLA-100</a:t>
            </a:r>
            <a:endParaRPr sz="1600">
              <a:latin typeface="Calibri"/>
              <a:cs typeface="Calibri"/>
            </a:endParaRPr>
          </a:p>
        </p:txBody>
      </p:sp>
      <p:sp>
        <p:nvSpPr>
          <p:cNvPr id="17" name="object 17"/>
          <p:cNvSpPr/>
          <p:nvPr/>
        </p:nvSpPr>
        <p:spPr>
          <a:xfrm>
            <a:off x="2343150" y="2207514"/>
            <a:ext cx="4740402" cy="2907792"/>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1901189" y="1862327"/>
            <a:ext cx="5666232" cy="3585210"/>
          </a:xfrm>
          <a:prstGeom prst="rect">
            <a:avLst/>
          </a:prstGeom>
          <a:blipFill>
            <a:blip r:embed="rId16" cstate="print"/>
            <a:stretch>
              <a:fillRect/>
            </a:stretch>
          </a:blipFill>
        </p:spPr>
        <p:txBody>
          <a:bodyPr wrap="square" lIns="0" tIns="0" rIns="0" bIns="0" rtlCol="0"/>
          <a:lstStyle/>
          <a:p/>
        </p:txBody>
      </p:sp>
      <p:sp>
        <p:nvSpPr>
          <p:cNvPr id="19" name="object 19"/>
          <p:cNvSpPr txBox="1"/>
          <p:nvPr/>
        </p:nvSpPr>
        <p:spPr>
          <a:xfrm>
            <a:off x="2223516" y="5556503"/>
            <a:ext cx="878840"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Ablation-only</a:t>
            </a:r>
            <a:r>
              <a:rPr dirty="0" sz="900" spc="-20">
                <a:latin typeface="Calibri"/>
                <a:cs typeface="Calibri"/>
              </a:rPr>
              <a:t> </a:t>
            </a:r>
            <a:r>
              <a:rPr dirty="0" sz="900" spc="-5">
                <a:latin typeface="Calibri"/>
                <a:cs typeface="Calibri"/>
              </a:rPr>
              <a:t>step</a:t>
            </a:r>
            <a:endParaRPr sz="900">
              <a:latin typeface="Calibri"/>
              <a:cs typeface="Calibri"/>
            </a:endParaRPr>
          </a:p>
        </p:txBody>
      </p:sp>
      <p:sp>
        <p:nvSpPr>
          <p:cNvPr id="20" name="object 20"/>
          <p:cNvSpPr txBox="1"/>
          <p:nvPr/>
        </p:nvSpPr>
        <p:spPr>
          <a:xfrm>
            <a:off x="6085585" y="5556503"/>
            <a:ext cx="131508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Ablation </a:t>
            </a:r>
            <a:r>
              <a:rPr dirty="0" sz="900">
                <a:latin typeface="Calibri"/>
                <a:cs typeface="Calibri"/>
              </a:rPr>
              <a:t>&amp; </a:t>
            </a:r>
            <a:r>
              <a:rPr dirty="0" sz="900" spc="-5">
                <a:latin typeface="Calibri"/>
                <a:cs typeface="Calibri"/>
              </a:rPr>
              <a:t>“clean-up”</a:t>
            </a:r>
            <a:r>
              <a:rPr dirty="0" sz="900" spc="-20">
                <a:latin typeface="Calibri"/>
                <a:cs typeface="Calibri"/>
              </a:rPr>
              <a:t> </a:t>
            </a:r>
            <a:r>
              <a:rPr dirty="0" sz="900" spc="-5">
                <a:latin typeface="Calibri"/>
                <a:cs typeface="Calibri"/>
              </a:rPr>
              <a:t>steps</a:t>
            </a:r>
            <a:endParaRPr sz="900">
              <a:latin typeface="Calibri"/>
              <a:cs typeface="Calibri"/>
            </a:endParaRPr>
          </a:p>
        </p:txBody>
      </p:sp>
      <p:sp>
        <p:nvSpPr>
          <p:cNvPr id="21" name="object 21"/>
          <p:cNvSpPr/>
          <p:nvPr/>
        </p:nvSpPr>
        <p:spPr>
          <a:xfrm>
            <a:off x="727709" y="2627376"/>
            <a:ext cx="3871722" cy="2903220"/>
          </a:xfrm>
          <a:prstGeom prst="rect">
            <a:avLst/>
          </a:prstGeom>
          <a:blipFill>
            <a:blip r:embed="rId17" cstate="print"/>
            <a:stretch>
              <a:fillRect/>
            </a:stretch>
          </a:blipFill>
        </p:spPr>
        <p:txBody>
          <a:bodyPr wrap="square" lIns="0" tIns="0" rIns="0" bIns="0" rtlCol="0"/>
          <a:lstStyle/>
          <a:p/>
        </p:txBody>
      </p:sp>
      <p:sp>
        <p:nvSpPr>
          <p:cNvPr id="22" name="object 22"/>
          <p:cNvSpPr/>
          <p:nvPr/>
        </p:nvSpPr>
        <p:spPr>
          <a:xfrm>
            <a:off x="4820411" y="2627376"/>
            <a:ext cx="3870960" cy="2903220"/>
          </a:xfrm>
          <a:prstGeom prst="rect">
            <a:avLst/>
          </a:prstGeom>
          <a:blipFill>
            <a:blip r:embed="rId18" cstate="print"/>
            <a:stretch>
              <a:fillRect/>
            </a:stretch>
          </a:blipFill>
        </p:spPr>
        <p:txBody>
          <a:bodyPr wrap="square" lIns="0" tIns="0" rIns="0" bIns="0" rtlCol="0"/>
          <a:lstStyle/>
          <a:p/>
        </p:txBody>
      </p:sp>
      <p:sp>
        <p:nvSpPr>
          <p:cNvPr id="23" name="object 23"/>
          <p:cNvSpPr/>
          <p:nvPr/>
        </p:nvSpPr>
        <p:spPr>
          <a:xfrm>
            <a:off x="3537965" y="2247138"/>
            <a:ext cx="307340" cy="307340"/>
          </a:xfrm>
          <a:custGeom>
            <a:avLst/>
            <a:gdLst/>
            <a:ahLst/>
            <a:cxnLst/>
            <a:rect l="l" t="t" r="r" b="b"/>
            <a:pathLst>
              <a:path w="307339" h="307339">
                <a:moveTo>
                  <a:pt x="0" y="307086"/>
                </a:moveTo>
                <a:lnTo>
                  <a:pt x="307086" y="307086"/>
                </a:lnTo>
                <a:lnTo>
                  <a:pt x="307086" y="0"/>
                </a:lnTo>
                <a:lnTo>
                  <a:pt x="0" y="0"/>
                </a:lnTo>
                <a:lnTo>
                  <a:pt x="0" y="307086"/>
                </a:lnTo>
                <a:close/>
              </a:path>
            </a:pathLst>
          </a:custGeom>
          <a:ln w="38100">
            <a:solidFill>
              <a:srgbClr val="00AF50"/>
            </a:solidFill>
          </a:ln>
        </p:spPr>
        <p:txBody>
          <a:bodyPr wrap="square" lIns="0" tIns="0" rIns="0" bIns="0" rtlCol="0"/>
          <a:lstStyle/>
          <a:p/>
        </p:txBody>
      </p:sp>
      <p:sp>
        <p:nvSpPr>
          <p:cNvPr id="24" name="object 24"/>
          <p:cNvSpPr/>
          <p:nvPr/>
        </p:nvSpPr>
        <p:spPr>
          <a:xfrm>
            <a:off x="3311271" y="1857375"/>
            <a:ext cx="761365" cy="243204"/>
          </a:xfrm>
          <a:custGeom>
            <a:avLst/>
            <a:gdLst/>
            <a:ahLst/>
            <a:cxnLst/>
            <a:rect l="l" t="t" r="r" b="b"/>
            <a:pathLst>
              <a:path w="761364" h="243205">
                <a:moveTo>
                  <a:pt x="692150" y="0"/>
                </a:moveTo>
                <a:lnTo>
                  <a:pt x="69087" y="0"/>
                </a:lnTo>
                <a:lnTo>
                  <a:pt x="42219" y="5437"/>
                </a:lnTo>
                <a:lnTo>
                  <a:pt x="20256" y="20256"/>
                </a:lnTo>
                <a:lnTo>
                  <a:pt x="5437" y="42219"/>
                </a:lnTo>
                <a:lnTo>
                  <a:pt x="0" y="69087"/>
                </a:lnTo>
                <a:lnTo>
                  <a:pt x="0" y="173989"/>
                </a:lnTo>
                <a:lnTo>
                  <a:pt x="5437" y="200858"/>
                </a:lnTo>
                <a:lnTo>
                  <a:pt x="20256" y="222821"/>
                </a:lnTo>
                <a:lnTo>
                  <a:pt x="42219" y="237640"/>
                </a:lnTo>
                <a:lnTo>
                  <a:pt x="69087" y="243077"/>
                </a:lnTo>
                <a:lnTo>
                  <a:pt x="692150" y="243077"/>
                </a:lnTo>
                <a:lnTo>
                  <a:pt x="719018" y="237640"/>
                </a:lnTo>
                <a:lnTo>
                  <a:pt x="740981" y="222821"/>
                </a:lnTo>
                <a:lnTo>
                  <a:pt x="755800" y="200858"/>
                </a:lnTo>
                <a:lnTo>
                  <a:pt x="761238" y="173989"/>
                </a:lnTo>
                <a:lnTo>
                  <a:pt x="761238" y="69087"/>
                </a:lnTo>
                <a:lnTo>
                  <a:pt x="755800" y="42219"/>
                </a:lnTo>
                <a:lnTo>
                  <a:pt x="740981" y="20256"/>
                </a:lnTo>
                <a:lnTo>
                  <a:pt x="719018" y="5437"/>
                </a:lnTo>
                <a:lnTo>
                  <a:pt x="692150" y="0"/>
                </a:lnTo>
                <a:close/>
              </a:path>
            </a:pathLst>
          </a:custGeom>
          <a:solidFill>
            <a:srgbClr val="FFFFFF"/>
          </a:solidFill>
        </p:spPr>
        <p:txBody>
          <a:bodyPr wrap="square" lIns="0" tIns="0" rIns="0" bIns="0" rtlCol="0"/>
          <a:lstStyle/>
          <a:p/>
        </p:txBody>
      </p:sp>
      <p:sp>
        <p:nvSpPr>
          <p:cNvPr id="25" name="object 25"/>
          <p:cNvSpPr/>
          <p:nvPr/>
        </p:nvSpPr>
        <p:spPr>
          <a:xfrm>
            <a:off x="3311271" y="1857375"/>
            <a:ext cx="761365" cy="243204"/>
          </a:xfrm>
          <a:custGeom>
            <a:avLst/>
            <a:gdLst/>
            <a:ahLst/>
            <a:cxnLst/>
            <a:rect l="l" t="t" r="r" b="b"/>
            <a:pathLst>
              <a:path w="761364" h="243205">
                <a:moveTo>
                  <a:pt x="0" y="69087"/>
                </a:moveTo>
                <a:lnTo>
                  <a:pt x="5437" y="42219"/>
                </a:lnTo>
                <a:lnTo>
                  <a:pt x="20256" y="20256"/>
                </a:lnTo>
                <a:lnTo>
                  <a:pt x="42219" y="5437"/>
                </a:lnTo>
                <a:lnTo>
                  <a:pt x="69087" y="0"/>
                </a:lnTo>
                <a:lnTo>
                  <a:pt x="692150" y="0"/>
                </a:lnTo>
                <a:lnTo>
                  <a:pt x="719018" y="5437"/>
                </a:lnTo>
                <a:lnTo>
                  <a:pt x="740981" y="20256"/>
                </a:lnTo>
                <a:lnTo>
                  <a:pt x="755800" y="42219"/>
                </a:lnTo>
                <a:lnTo>
                  <a:pt x="761238" y="69087"/>
                </a:lnTo>
                <a:lnTo>
                  <a:pt x="761238" y="173989"/>
                </a:lnTo>
                <a:lnTo>
                  <a:pt x="755800" y="200858"/>
                </a:lnTo>
                <a:lnTo>
                  <a:pt x="740981" y="222821"/>
                </a:lnTo>
                <a:lnTo>
                  <a:pt x="719018" y="237640"/>
                </a:lnTo>
                <a:lnTo>
                  <a:pt x="692150" y="243077"/>
                </a:lnTo>
                <a:lnTo>
                  <a:pt x="69087" y="243077"/>
                </a:lnTo>
                <a:lnTo>
                  <a:pt x="42219" y="237640"/>
                </a:lnTo>
                <a:lnTo>
                  <a:pt x="20256" y="222821"/>
                </a:lnTo>
                <a:lnTo>
                  <a:pt x="5437" y="200858"/>
                </a:lnTo>
                <a:lnTo>
                  <a:pt x="0" y="173989"/>
                </a:lnTo>
                <a:lnTo>
                  <a:pt x="0" y="69087"/>
                </a:lnTo>
                <a:close/>
              </a:path>
            </a:pathLst>
          </a:custGeom>
          <a:ln w="25146">
            <a:solidFill>
              <a:srgbClr val="00AF50"/>
            </a:solidFill>
          </a:ln>
        </p:spPr>
        <p:txBody>
          <a:bodyPr wrap="square" lIns="0" tIns="0" rIns="0" bIns="0" rtlCol="0"/>
          <a:lstStyle/>
          <a:p/>
        </p:txBody>
      </p:sp>
      <p:sp>
        <p:nvSpPr>
          <p:cNvPr id="26" name="object 26"/>
          <p:cNvSpPr txBox="1"/>
          <p:nvPr/>
        </p:nvSpPr>
        <p:spPr>
          <a:xfrm>
            <a:off x="3458971" y="1890014"/>
            <a:ext cx="464820" cy="162560"/>
          </a:xfrm>
          <a:prstGeom prst="rect">
            <a:avLst/>
          </a:prstGeom>
        </p:spPr>
        <p:txBody>
          <a:bodyPr wrap="square" lIns="0" tIns="12700" rIns="0" bIns="0" rtlCol="0" vert="horz">
            <a:spAutoFit/>
          </a:bodyPr>
          <a:lstStyle/>
          <a:p>
            <a:pPr marL="12700">
              <a:lnSpc>
                <a:spcPct val="100000"/>
              </a:lnSpc>
              <a:spcBef>
                <a:spcPts val="100"/>
              </a:spcBef>
            </a:pPr>
            <a:r>
              <a:rPr dirty="0" sz="900" b="1">
                <a:solidFill>
                  <a:srgbClr val="00AF50"/>
                </a:solidFill>
                <a:latin typeface="Calibri"/>
                <a:cs typeface="Calibri"/>
              </a:rPr>
              <a:t>12</a:t>
            </a:r>
            <a:r>
              <a:rPr dirty="0" sz="900" spc="-70" b="1">
                <a:solidFill>
                  <a:srgbClr val="00AF50"/>
                </a:solidFill>
                <a:latin typeface="Calibri"/>
                <a:cs typeface="Calibri"/>
              </a:rPr>
              <a:t> </a:t>
            </a:r>
            <a:r>
              <a:rPr dirty="0" sz="900" spc="-5" b="1">
                <a:solidFill>
                  <a:srgbClr val="00AF50"/>
                </a:solidFill>
                <a:latin typeface="Calibri"/>
                <a:cs typeface="Calibri"/>
              </a:rPr>
              <a:t>Pulses</a:t>
            </a:r>
            <a:endParaRPr sz="900">
              <a:latin typeface="Calibri"/>
              <a:cs typeface="Calibri"/>
            </a:endParaRPr>
          </a:p>
        </p:txBody>
      </p:sp>
      <p:sp>
        <p:nvSpPr>
          <p:cNvPr id="27" name="object 27"/>
          <p:cNvSpPr/>
          <p:nvPr/>
        </p:nvSpPr>
        <p:spPr>
          <a:xfrm>
            <a:off x="3596640" y="2100072"/>
            <a:ext cx="190500" cy="190500"/>
          </a:xfrm>
          <a:custGeom>
            <a:avLst/>
            <a:gdLst/>
            <a:ahLst/>
            <a:cxnLst/>
            <a:rect l="l" t="t" r="r" b="b"/>
            <a:pathLst>
              <a:path w="190500" h="190500">
                <a:moveTo>
                  <a:pt x="95250" y="0"/>
                </a:moveTo>
                <a:lnTo>
                  <a:pt x="0" y="190500"/>
                </a:lnTo>
                <a:lnTo>
                  <a:pt x="190500" y="190500"/>
                </a:lnTo>
                <a:lnTo>
                  <a:pt x="95250" y="0"/>
                </a:lnTo>
                <a:close/>
              </a:path>
            </a:pathLst>
          </a:custGeom>
          <a:solidFill>
            <a:srgbClr val="00AF50"/>
          </a:solidFill>
        </p:spPr>
        <p:txBody>
          <a:bodyPr wrap="square" lIns="0" tIns="0" rIns="0" bIns="0" rtlCol="0"/>
          <a:lstStyle/>
          <a:p/>
        </p:txBody>
      </p:sp>
      <p:sp>
        <p:nvSpPr>
          <p:cNvPr id="28" name="object 28"/>
          <p:cNvSpPr txBox="1"/>
          <p:nvPr/>
        </p:nvSpPr>
        <p:spPr>
          <a:xfrm>
            <a:off x="603250" y="5855715"/>
            <a:ext cx="4341495" cy="269875"/>
          </a:xfrm>
          <a:prstGeom prst="rect">
            <a:avLst/>
          </a:prstGeom>
        </p:spPr>
        <p:txBody>
          <a:bodyPr wrap="square" lIns="0" tIns="12700" rIns="0" bIns="0" rtlCol="0" vert="horz">
            <a:spAutoFit/>
          </a:bodyPr>
          <a:lstStyle/>
          <a:p>
            <a:pPr marL="184150" indent="-172085">
              <a:lnSpc>
                <a:spcPct val="100000"/>
              </a:lnSpc>
              <a:spcBef>
                <a:spcPts val="100"/>
              </a:spcBef>
              <a:buFont typeface="Arial"/>
              <a:buChar char="•"/>
              <a:tabLst>
                <a:tab pos="184785" algn="l"/>
              </a:tabLst>
            </a:pPr>
            <a:r>
              <a:rPr dirty="0" sz="1600" spc="-10">
                <a:latin typeface="Calibri"/>
                <a:cs typeface="Calibri"/>
              </a:rPr>
              <a:t>Progression </a:t>
            </a:r>
            <a:r>
              <a:rPr dirty="0" sz="1600" spc="-5">
                <a:latin typeface="Calibri"/>
                <a:cs typeface="Calibri"/>
              </a:rPr>
              <a:t>of </a:t>
            </a:r>
            <a:r>
              <a:rPr dirty="0" sz="1600" spc="-10">
                <a:latin typeface="Calibri"/>
                <a:cs typeface="Calibri"/>
              </a:rPr>
              <a:t>processing: </a:t>
            </a:r>
            <a:r>
              <a:rPr dirty="0" sz="1600" spc="-5">
                <a:latin typeface="Calibri"/>
                <a:cs typeface="Calibri"/>
              </a:rPr>
              <a:t>No melting </a:t>
            </a:r>
            <a:r>
              <a:rPr dirty="0" sz="1600">
                <a:latin typeface="Calibri"/>
                <a:cs typeface="Calibri"/>
              </a:rPr>
              <a:t>is</a:t>
            </a:r>
            <a:r>
              <a:rPr dirty="0" sz="1600" spc="80">
                <a:latin typeface="Calibri"/>
                <a:cs typeface="Calibri"/>
              </a:rPr>
              <a:t> </a:t>
            </a:r>
            <a:r>
              <a:rPr dirty="0" sz="1600" spc="-5">
                <a:latin typeface="Calibri"/>
                <a:cs typeface="Calibri"/>
              </a:rPr>
              <a:t>observed</a:t>
            </a:r>
            <a:endParaRPr sz="1600">
              <a:latin typeface="Calibri"/>
              <a:cs typeface="Calibri"/>
            </a:endParaRPr>
          </a:p>
        </p:txBody>
      </p:sp>
      <p:sp>
        <p:nvSpPr>
          <p:cNvPr id="29" name="object 29"/>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30" name="object 30"/>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515" y="721994"/>
            <a:ext cx="8612505" cy="5493385"/>
          </a:xfrm>
          <a:custGeom>
            <a:avLst/>
            <a:gdLst/>
            <a:ahLst/>
            <a:cxnLst/>
            <a:rect l="l" t="t" r="r" b="b"/>
            <a:pathLst>
              <a:path w="8612505" h="5493385">
                <a:moveTo>
                  <a:pt x="0" y="5493258"/>
                </a:moveTo>
                <a:lnTo>
                  <a:pt x="8612124" y="5493258"/>
                </a:lnTo>
                <a:lnTo>
                  <a:pt x="8612124" y="0"/>
                </a:lnTo>
                <a:lnTo>
                  <a:pt x="0" y="0"/>
                </a:lnTo>
                <a:lnTo>
                  <a:pt x="0" y="5493258"/>
                </a:lnTo>
                <a:close/>
              </a:path>
            </a:pathLst>
          </a:custGeom>
          <a:ln w="9906">
            <a:solidFill>
              <a:srgbClr val="000000"/>
            </a:solidFill>
          </a:ln>
        </p:spPr>
        <p:txBody>
          <a:bodyPr wrap="square" lIns="0" tIns="0" rIns="0" bIns="0" rtlCol="0"/>
          <a:lstStyle/>
          <a:p/>
        </p:txBody>
      </p:sp>
      <p:sp>
        <p:nvSpPr>
          <p:cNvPr id="3" name="object 3"/>
          <p:cNvSpPr txBox="1"/>
          <p:nvPr/>
        </p:nvSpPr>
        <p:spPr>
          <a:xfrm>
            <a:off x="353822" y="748538"/>
            <a:ext cx="8460740" cy="5662930"/>
          </a:xfrm>
          <a:prstGeom prst="rect">
            <a:avLst/>
          </a:prstGeom>
        </p:spPr>
        <p:txBody>
          <a:bodyPr wrap="square" lIns="0" tIns="12700" rIns="0" bIns="0" rtlCol="0" vert="horz">
            <a:spAutoFit/>
          </a:bodyPr>
          <a:lstStyle/>
          <a:p>
            <a:pPr marL="47625">
              <a:lnSpc>
                <a:spcPct val="100000"/>
              </a:lnSpc>
              <a:spcBef>
                <a:spcPts val="100"/>
              </a:spcBef>
            </a:pPr>
            <a:r>
              <a:rPr dirty="0" u="heavy" sz="1800" spc="-5" b="1">
                <a:uFill>
                  <a:solidFill>
                    <a:srgbClr val="000000"/>
                  </a:solidFill>
                </a:uFill>
                <a:latin typeface="Arial"/>
                <a:cs typeface="Arial"/>
              </a:rPr>
              <a:t>Developed </a:t>
            </a:r>
            <a:r>
              <a:rPr dirty="0" u="heavy" sz="1800" b="1">
                <a:uFill>
                  <a:solidFill>
                    <a:srgbClr val="000000"/>
                  </a:solidFill>
                </a:uFill>
                <a:latin typeface="Arial"/>
                <a:cs typeface="Arial"/>
              </a:rPr>
              <a:t>and </a:t>
            </a:r>
            <a:r>
              <a:rPr dirty="0" u="heavy" sz="1800" spc="-5" b="1">
                <a:uFill>
                  <a:solidFill>
                    <a:srgbClr val="000000"/>
                  </a:solidFill>
                </a:uFill>
                <a:latin typeface="Arial"/>
                <a:cs typeface="Arial"/>
              </a:rPr>
              <a:t>Optimized </a:t>
            </a:r>
            <a:r>
              <a:rPr dirty="0" u="heavy" sz="1800" b="1">
                <a:uFill>
                  <a:solidFill>
                    <a:srgbClr val="000000"/>
                  </a:solidFill>
                </a:uFill>
                <a:latin typeface="Arial"/>
                <a:cs typeface="Arial"/>
              </a:rPr>
              <a:t>LA </a:t>
            </a:r>
            <a:r>
              <a:rPr dirty="0" u="heavy" sz="1800" spc="-5" b="1">
                <a:uFill>
                  <a:solidFill>
                    <a:srgbClr val="000000"/>
                  </a:solidFill>
                </a:uFill>
                <a:latin typeface="Arial"/>
                <a:cs typeface="Arial"/>
              </a:rPr>
              <a:t>parameters </a:t>
            </a:r>
            <a:r>
              <a:rPr dirty="0" u="heavy" sz="1800" b="1">
                <a:uFill>
                  <a:solidFill>
                    <a:srgbClr val="000000"/>
                  </a:solidFill>
                </a:uFill>
                <a:latin typeface="Arial"/>
                <a:cs typeface="Arial"/>
              </a:rPr>
              <a:t>through </a:t>
            </a:r>
            <a:r>
              <a:rPr dirty="0" u="heavy" sz="1800" spc="-5" b="1">
                <a:uFill>
                  <a:solidFill>
                    <a:srgbClr val="000000"/>
                  </a:solidFill>
                </a:uFill>
                <a:latin typeface="Arial"/>
                <a:cs typeface="Arial"/>
              </a:rPr>
              <a:t>successive</a:t>
            </a:r>
            <a:r>
              <a:rPr dirty="0" u="heavy" sz="1800" spc="-50" b="1">
                <a:uFill>
                  <a:solidFill>
                    <a:srgbClr val="000000"/>
                  </a:solidFill>
                </a:uFill>
                <a:latin typeface="Arial"/>
                <a:cs typeface="Arial"/>
              </a:rPr>
              <a:t> </a:t>
            </a:r>
            <a:r>
              <a:rPr dirty="0" u="heavy" sz="1800" b="1">
                <a:uFill>
                  <a:solidFill>
                    <a:srgbClr val="000000"/>
                  </a:solidFill>
                </a:uFill>
                <a:latin typeface="Arial"/>
                <a:cs typeface="Arial"/>
              </a:rPr>
              <a:t>DOEs:</a:t>
            </a:r>
            <a:endParaRPr sz="1800">
              <a:latin typeface="Arial"/>
              <a:cs typeface="Arial"/>
            </a:endParaRPr>
          </a:p>
          <a:p>
            <a:pPr marL="605155" indent="-215265">
              <a:lnSpc>
                <a:spcPct val="100000"/>
              </a:lnSpc>
              <a:buChar char="•"/>
              <a:tabLst>
                <a:tab pos="605155" algn="l"/>
                <a:tab pos="605790" algn="l"/>
              </a:tabLst>
            </a:pPr>
            <a:r>
              <a:rPr dirty="0" sz="1800" spc="-5">
                <a:latin typeface="Arial"/>
                <a:cs typeface="Arial"/>
              </a:rPr>
              <a:t>Large LA parameter </a:t>
            </a:r>
            <a:r>
              <a:rPr dirty="0" sz="1800">
                <a:latin typeface="Arial"/>
                <a:cs typeface="Arial"/>
              </a:rPr>
              <a:t>set </a:t>
            </a:r>
            <a:r>
              <a:rPr dirty="0" sz="1800" spc="-5">
                <a:latin typeface="Arial"/>
                <a:cs typeface="Arial"/>
              </a:rPr>
              <a:t>was distilled into </a:t>
            </a:r>
            <a:r>
              <a:rPr dirty="0" sz="1800">
                <a:latin typeface="Arial"/>
                <a:cs typeface="Arial"/>
              </a:rPr>
              <a:t>just </a:t>
            </a:r>
            <a:r>
              <a:rPr dirty="0" sz="1800" spc="-5">
                <a:latin typeface="Arial"/>
                <a:cs typeface="Arial"/>
              </a:rPr>
              <a:t>a </a:t>
            </a:r>
            <a:r>
              <a:rPr dirty="0" sz="1800">
                <a:latin typeface="Arial"/>
                <a:cs typeface="Arial"/>
              </a:rPr>
              <a:t>few key</a:t>
            </a:r>
            <a:r>
              <a:rPr dirty="0" sz="1800" spc="-70">
                <a:latin typeface="Arial"/>
                <a:cs typeface="Arial"/>
              </a:rPr>
              <a:t> </a:t>
            </a:r>
            <a:r>
              <a:rPr dirty="0" sz="1800" spc="-5">
                <a:latin typeface="Arial"/>
                <a:cs typeface="Arial"/>
              </a:rPr>
              <a:t>variables</a:t>
            </a:r>
            <a:endParaRPr sz="1800">
              <a:latin typeface="Arial"/>
              <a:cs typeface="Arial"/>
            </a:endParaRPr>
          </a:p>
          <a:p>
            <a:pPr marL="605155" indent="-215265">
              <a:lnSpc>
                <a:spcPct val="100000"/>
              </a:lnSpc>
              <a:buChar char="•"/>
              <a:tabLst>
                <a:tab pos="605155" algn="l"/>
                <a:tab pos="605790" algn="l"/>
              </a:tabLst>
            </a:pPr>
            <a:r>
              <a:rPr dirty="0" sz="1800" spc="-5">
                <a:latin typeface="Arial"/>
                <a:cs typeface="Arial"/>
              </a:rPr>
              <a:t>Optimized parameters </a:t>
            </a:r>
            <a:r>
              <a:rPr dirty="0" sz="1800">
                <a:latin typeface="Arial"/>
                <a:cs typeface="Arial"/>
              </a:rPr>
              <a:t>for </a:t>
            </a:r>
            <a:r>
              <a:rPr dirty="0" sz="1800" spc="-5">
                <a:latin typeface="Arial"/>
                <a:cs typeface="Arial"/>
              </a:rPr>
              <a:t>weathered </a:t>
            </a:r>
            <a:r>
              <a:rPr dirty="0" sz="1800">
                <a:latin typeface="Arial"/>
                <a:cs typeface="Arial"/>
              </a:rPr>
              <a:t>materials </a:t>
            </a:r>
            <a:r>
              <a:rPr dirty="0" sz="1800" spc="-5">
                <a:latin typeface="Arial"/>
                <a:cs typeface="Arial"/>
              </a:rPr>
              <a:t>(red and green </a:t>
            </a:r>
            <a:r>
              <a:rPr dirty="0" sz="1800">
                <a:latin typeface="Arial"/>
                <a:cs typeface="Arial"/>
              </a:rPr>
              <a:t>IOZ</a:t>
            </a:r>
            <a:r>
              <a:rPr dirty="0" sz="1800" spc="35">
                <a:latin typeface="Arial"/>
                <a:cs typeface="Arial"/>
              </a:rPr>
              <a:t> </a:t>
            </a:r>
            <a:r>
              <a:rPr dirty="0" sz="1800" spc="-5">
                <a:latin typeface="Arial"/>
                <a:cs typeface="Arial"/>
              </a:rPr>
              <a:t>PCP)</a:t>
            </a:r>
            <a:endParaRPr sz="1800">
              <a:latin typeface="Arial"/>
              <a:cs typeface="Arial"/>
            </a:endParaRPr>
          </a:p>
          <a:p>
            <a:pPr marL="605155" marR="86360" indent="-215265">
              <a:lnSpc>
                <a:spcPct val="100000"/>
              </a:lnSpc>
              <a:buChar char="•"/>
              <a:tabLst>
                <a:tab pos="605155" algn="l"/>
                <a:tab pos="605790" algn="l"/>
              </a:tabLst>
            </a:pPr>
            <a:r>
              <a:rPr dirty="0" sz="1800" spc="-5">
                <a:latin typeface="Arial"/>
                <a:cs typeface="Arial"/>
              </a:rPr>
              <a:t>“Multi-parameter” ablation aggressively </a:t>
            </a:r>
            <a:r>
              <a:rPr dirty="0" sz="1800">
                <a:latin typeface="Arial"/>
                <a:cs typeface="Arial"/>
              </a:rPr>
              <a:t>strips the coating (within a </a:t>
            </a:r>
            <a:r>
              <a:rPr dirty="0" sz="1800" spc="-5">
                <a:latin typeface="Arial"/>
                <a:cs typeface="Arial"/>
              </a:rPr>
              <a:t>parameter  range), then cleans up the</a:t>
            </a:r>
            <a:r>
              <a:rPr dirty="0" sz="1800">
                <a:latin typeface="Arial"/>
                <a:cs typeface="Arial"/>
              </a:rPr>
              <a:t> surface</a:t>
            </a:r>
            <a:endParaRPr sz="1800">
              <a:latin typeface="Arial"/>
              <a:cs typeface="Arial"/>
            </a:endParaRPr>
          </a:p>
          <a:p>
            <a:pPr marL="615950" marR="461645" indent="-215265">
              <a:lnSpc>
                <a:spcPct val="100000"/>
              </a:lnSpc>
              <a:buChar char="•"/>
              <a:tabLst>
                <a:tab pos="615950" algn="l"/>
                <a:tab pos="616585" algn="l"/>
              </a:tabLst>
            </a:pPr>
            <a:r>
              <a:rPr dirty="0" sz="1800" spc="-5">
                <a:latin typeface="Arial"/>
                <a:cs typeface="Arial"/>
              </a:rPr>
              <a:t>Unweathered and new primer coatings were more difficult </a:t>
            </a:r>
            <a:r>
              <a:rPr dirty="0" sz="1800">
                <a:latin typeface="Arial"/>
                <a:cs typeface="Arial"/>
              </a:rPr>
              <a:t>to </a:t>
            </a:r>
            <a:r>
              <a:rPr dirty="0" sz="1800" spc="-5">
                <a:latin typeface="Arial"/>
                <a:cs typeface="Arial"/>
              </a:rPr>
              <a:t>remove with  existing energy density limitations </a:t>
            </a:r>
            <a:r>
              <a:rPr dirty="0" sz="1800">
                <a:latin typeface="Arial"/>
                <a:cs typeface="Arial"/>
              </a:rPr>
              <a:t>of current</a:t>
            </a:r>
            <a:r>
              <a:rPr dirty="0" sz="1800" spc="-20">
                <a:latin typeface="Arial"/>
                <a:cs typeface="Arial"/>
              </a:rPr>
              <a:t> </a:t>
            </a:r>
            <a:r>
              <a:rPr dirty="0" sz="1800">
                <a:latin typeface="Arial"/>
                <a:cs typeface="Arial"/>
              </a:rPr>
              <a:t>system*</a:t>
            </a:r>
            <a:endParaRPr sz="1800">
              <a:latin typeface="Arial"/>
              <a:cs typeface="Arial"/>
            </a:endParaRPr>
          </a:p>
          <a:p>
            <a:pPr>
              <a:lnSpc>
                <a:spcPct val="100000"/>
              </a:lnSpc>
              <a:spcBef>
                <a:spcPts val="30"/>
              </a:spcBef>
              <a:buFont typeface="Arial"/>
              <a:buChar char="•"/>
            </a:pPr>
            <a:endParaRPr sz="1850">
              <a:latin typeface="Arial"/>
              <a:cs typeface="Arial"/>
            </a:endParaRPr>
          </a:p>
          <a:p>
            <a:pPr algn="just" marL="47625">
              <a:lnSpc>
                <a:spcPct val="100000"/>
              </a:lnSpc>
            </a:pPr>
            <a:r>
              <a:rPr dirty="0" u="heavy" sz="1800" b="1">
                <a:uFill>
                  <a:solidFill>
                    <a:srgbClr val="000000"/>
                  </a:solidFill>
                </a:uFill>
                <a:latin typeface="Arial"/>
                <a:cs typeface="Arial"/>
              </a:rPr>
              <a:t>Addressing </a:t>
            </a:r>
            <a:r>
              <a:rPr dirty="0" u="heavy" sz="1800" spc="-5" b="1">
                <a:uFill>
                  <a:solidFill>
                    <a:srgbClr val="000000"/>
                  </a:solidFill>
                </a:uFill>
                <a:latin typeface="Arial"/>
                <a:cs typeface="Arial"/>
              </a:rPr>
              <a:t>higher </a:t>
            </a:r>
            <a:r>
              <a:rPr dirty="0" u="heavy" sz="1800" b="1">
                <a:uFill>
                  <a:solidFill>
                    <a:srgbClr val="000000"/>
                  </a:solidFill>
                </a:uFill>
                <a:latin typeface="Arial"/>
                <a:cs typeface="Arial"/>
              </a:rPr>
              <a:t>energy density </a:t>
            </a:r>
            <a:r>
              <a:rPr dirty="0" u="heavy" sz="1800" spc="-5" b="1">
                <a:uFill>
                  <a:solidFill>
                    <a:srgbClr val="000000"/>
                  </a:solidFill>
                </a:uFill>
                <a:latin typeface="Arial"/>
                <a:cs typeface="Arial"/>
              </a:rPr>
              <a:t>need </a:t>
            </a:r>
            <a:r>
              <a:rPr dirty="0" u="heavy" sz="1800" b="1">
                <a:uFill>
                  <a:solidFill>
                    <a:srgbClr val="000000"/>
                  </a:solidFill>
                </a:uFill>
                <a:latin typeface="Arial"/>
                <a:cs typeface="Arial"/>
              </a:rPr>
              <a:t>for </a:t>
            </a:r>
            <a:r>
              <a:rPr dirty="0" u="heavy" sz="1800" spc="-5" b="1">
                <a:uFill>
                  <a:solidFill>
                    <a:srgbClr val="000000"/>
                  </a:solidFill>
                </a:uFill>
                <a:latin typeface="Arial"/>
                <a:cs typeface="Arial"/>
              </a:rPr>
              <a:t>qualification</a:t>
            </a:r>
            <a:r>
              <a:rPr dirty="0" u="heavy" sz="1800" spc="10" b="1">
                <a:uFill>
                  <a:solidFill>
                    <a:srgbClr val="000000"/>
                  </a:solidFill>
                </a:uFill>
                <a:latin typeface="Arial"/>
                <a:cs typeface="Arial"/>
              </a:rPr>
              <a:t> </a:t>
            </a:r>
            <a:r>
              <a:rPr dirty="0" u="heavy" sz="1800" b="1">
                <a:uFill>
                  <a:solidFill>
                    <a:srgbClr val="000000"/>
                  </a:solidFill>
                </a:uFill>
                <a:latin typeface="Arial"/>
                <a:cs typeface="Arial"/>
              </a:rPr>
              <a:t>specimens</a:t>
            </a:r>
            <a:endParaRPr sz="1800">
              <a:latin typeface="Arial"/>
              <a:cs typeface="Arial"/>
            </a:endParaRPr>
          </a:p>
          <a:p>
            <a:pPr algn="just" marL="676275" marR="55244" indent="-285750">
              <a:lnSpc>
                <a:spcPct val="100000"/>
              </a:lnSpc>
              <a:buChar char="•"/>
              <a:tabLst>
                <a:tab pos="676910" algn="l"/>
              </a:tabLst>
            </a:pPr>
            <a:r>
              <a:rPr dirty="0" sz="1800" spc="-5">
                <a:latin typeface="Arial"/>
                <a:cs typeface="Arial"/>
              </a:rPr>
              <a:t>Additional (peak power density) increases possible with reduced </a:t>
            </a:r>
            <a:r>
              <a:rPr dirty="0" sz="1800">
                <a:latin typeface="Arial"/>
                <a:cs typeface="Arial"/>
              </a:rPr>
              <a:t>spot </a:t>
            </a:r>
            <a:r>
              <a:rPr dirty="0" sz="1800" spc="-5">
                <a:latin typeface="Arial"/>
                <a:cs typeface="Arial"/>
              </a:rPr>
              <a:t>size or  increased power laser </a:t>
            </a:r>
            <a:r>
              <a:rPr dirty="0" sz="1800">
                <a:latin typeface="Arial"/>
                <a:cs typeface="Arial"/>
              </a:rPr>
              <a:t>that </a:t>
            </a:r>
            <a:r>
              <a:rPr dirty="0" sz="1800" spc="-5">
                <a:latin typeface="Arial"/>
                <a:cs typeface="Arial"/>
              </a:rPr>
              <a:t>is now </a:t>
            </a:r>
            <a:r>
              <a:rPr dirty="0" sz="1800">
                <a:latin typeface="Arial"/>
                <a:cs typeface="Arial"/>
              </a:rPr>
              <a:t>available</a:t>
            </a:r>
            <a:r>
              <a:rPr dirty="0" sz="1800" spc="-15">
                <a:latin typeface="Arial"/>
                <a:cs typeface="Arial"/>
              </a:rPr>
              <a:t> </a:t>
            </a:r>
            <a:r>
              <a:rPr dirty="0" sz="1800">
                <a:latin typeface="Arial"/>
                <a:cs typeface="Arial"/>
              </a:rPr>
              <a:t>(2kW)</a:t>
            </a:r>
            <a:endParaRPr sz="1800">
              <a:latin typeface="Arial"/>
              <a:cs typeface="Arial"/>
            </a:endParaRPr>
          </a:p>
          <a:p>
            <a:pPr algn="just" marL="676275" indent="-286385">
              <a:lnSpc>
                <a:spcPct val="100000"/>
              </a:lnSpc>
              <a:spcBef>
                <a:spcPts val="5"/>
              </a:spcBef>
              <a:buChar char="•"/>
              <a:tabLst>
                <a:tab pos="676910" algn="l"/>
              </a:tabLst>
            </a:pPr>
            <a:r>
              <a:rPr dirty="0" sz="1800" spc="-5">
                <a:latin typeface="Arial"/>
                <a:cs typeface="Arial"/>
              </a:rPr>
              <a:t>Ordered new lens </a:t>
            </a:r>
            <a:r>
              <a:rPr dirty="0" sz="1800">
                <a:latin typeface="Arial"/>
                <a:cs typeface="Arial"/>
              </a:rPr>
              <a:t>to </a:t>
            </a:r>
            <a:r>
              <a:rPr dirty="0" sz="1800" spc="-5">
                <a:latin typeface="Arial"/>
                <a:cs typeface="Arial"/>
              </a:rPr>
              <a:t>increase (~double) </a:t>
            </a:r>
            <a:r>
              <a:rPr dirty="0" sz="1800">
                <a:latin typeface="Arial"/>
                <a:cs typeface="Arial"/>
              </a:rPr>
              <a:t>system peak </a:t>
            </a:r>
            <a:r>
              <a:rPr dirty="0" sz="1800" spc="-5">
                <a:latin typeface="Arial"/>
                <a:cs typeface="Arial"/>
              </a:rPr>
              <a:t>power</a:t>
            </a:r>
            <a:r>
              <a:rPr dirty="0" sz="1800" spc="20">
                <a:latin typeface="Arial"/>
                <a:cs typeface="Arial"/>
              </a:rPr>
              <a:t> </a:t>
            </a:r>
            <a:r>
              <a:rPr dirty="0" sz="1800" spc="-5">
                <a:latin typeface="Arial"/>
                <a:cs typeface="Arial"/>
              </a:rPr>
              <a:t>density</a:t>
            </a:r>
            <a:endParaRPr sz="1800">
              <a:latin typeface="Arial"/>
              <a:cs typeface="Arial"/>
            </a:endParaRPr>
          </a:p>
          <a:p>
            <a:pPr algn="just" marL="676275" marR="322580" indent="-285750">
              <a:lnSpc>
                <a:spcPct val="100000"/>
              </a:lnSpc>
              <a:buChar char="•"/>
              <a:tabLst>
                <a:tab pos="676910" algn="l"/>
              </a:tabLst>
            </a:pPr>
            <a:r>
              <a:rPr dirty="0" sz="1800" spc="-5">
                <a:latin typeface="Arial"/>
                <a:cs typeface="Arial"/>
              </a:rPr>
              <a:t>Conducted </a:t>
            </a:r>
            <a:r>
              <a:rPr dirty="0" sz="1800">
                <a:latin typeface="Arial"/>
                <a:cs typeface="Arial"/>
              </a:rPr>
              <a:t>testing at </a:t>
            </a:r>
            <a:r>
              <a:rPr dirty="0" sz="1800" spc="-5">
                <a:latin typeface="Arial"/>
                <a:cs typeface="Arial"/>
              </a:rPr>
              <a:t>IPG with 2 </a:t>
            </a:r>
            <a:r>
              <a:rPr dirty="0" sz="1800">
                <a:latin typeface="Arial"/>
                <a:cs typeface="Arial"/>
              </a:rPr>
              <a:t>kW </a:t>
            </a:r>
            <a:r>
              <a:rPr dirty="0" sz="1800" spc="-5">
                <a:latin typeface="Arial"/>
                <a:cs typeface="Arial"/>
              </a:rPr>
              <a:t>pulsed laser and reduced </a:t>
            </a:r>
            <a:r>
              <a:rPr dirty="0" sz="1800">
                <a:latin typeface="Arial"/>
                <a:cs typeface="Arial"/>
              </a:rPr>
              <a:t>spot </a:t>
            </a:r>
            <a:r>
              <a:rPr dirty="0" sz="1800" spc="-5">
                <a:latin typeface="Arial"/>
                <a:cs typeface="Arial"/>
              </a:rPr>
              <a:t>size </a:t>
            </a:r>
            <a:r>
              <a:rPr dirty="0" sz="1800">
                <a:latin typeface="Arial"/>
                <a:cs typeface="Arial"/>
              </a:rPr>
              <a:t>to  enable </a:t>
            </a:r>
            <a:r>
              <a:rPr dirty="0" sz="1800" spc="-5">
                <a:latin typeface="Arial"/>
                <a:cs typeface="Arial"/>
              </a:rPr>
              <a:t>greater power density</a:t>
            </a:r>
            <a:r>
              <a:rPr dirty="0" sz="1800" spc="-30">
                <a:latin typeface="Arial"/>
                <a:cs typeface="Arial"/>
              </a:rPr>
              <a:t> </a:t>
            </a:r>
            <a:r>
              <a:rPr dirty="0" sz="1800" spc="-5">
                <a:latin typeface="Arial"/>
                <a:cs typeface="Arial"/>
              </a:rPr>
              <a:t>range</a:t>
            </a:r>
            <a:endParaRPr sz="1800">
              <a:latin typeface="Arial"/>
              <a:cs typeface="Arial"/>
            </a:endParaRPr>
          </a:p>
          <a:p>
            <a:pPr algn="just" lvl="1" marL="1144270" marR="5080" indent="-285750">
              <a:lnSpc>
                <a:spcPct val="100000"/>
              </a:lnSpc>
              <a:buFont typeface="Courier New"/>
              <a:buChar char="o"/>
              <a:tabLst>
                <a:tab pos="1144905" algn="l"/>
              </a:tabLst>
            </a:pPr>
            <a:r>
              <a:rPr dirty="0" sz="1800">
                <a:latin typeface="Arial"/>
                <a:cs typeface="Arial"/>
              </a:rPr>
              <a:t>“Distilled </a:t>
            </a:r>
            <a:r>
              <a:rPr dirty="0" sz="1800" spc="-5">
                <a:latin typeface="Arial"/>
                <a:cs typeface="Arial"/>
              </a:rPr>
              <a:t>LA variables” were </a:t>
            </a:r>
            <a:r>
              <a:rPr dirty="0" sz="1800">
                <a:latin typeface="Arial"/>
                <a:cs typeface="Arial"/>
              </a:rPr>
              <a:t>easily </a:t>
            </a:r>
            <a:r>
              <a:rPr dirty="0" sz="1800" spc="-5">
                <a:latin typeface="Arial"/>
                <a:cs typeface="Arial"/>
              </a:rPr>
              <a:t>tweaked to optimize specific coating </a:t>
            </a:r>
            <a:r>
              <a:rPr dirty="0" sz="1800">
                <a:latin typeface="Arial"/>
                <a:cs typeface="Arial"/>
              </a:rPr>
              <a:t>/  </a:t>
            </a:r>
            <a:r>
              <a:rPr dirty="0" sz="1800" spc="-5">
                <a:latin typeface="Arial"/>
                <a:cs typeface="Arial"/>
              </a:rPr>
              <a:t>substrate conditions </a:t>
            </a:r>
            <a:r>
              <a:rPr dirty="0" sz="1800">
                <a:latin typeface="Arial"/>
                <a:cs typeface="Arial"/>
              </a:rPr>
              <a:t>for </a:t>
            </a:r>
            <a:r>
              <a:rPr dirty="0" sz="1800" spc="-5">
                <a:latin typeface="Arial"/>
                <a:cs typeface="Arial"/>
              </a:rPr>
              <a:t>newly applied coatings and new </a:t>
            </a:r>
            <a:r>
              <a:rPr dirty="0" sz="1800">
                <a:latin typeface="Arial"/>
                <a:cs typeface="Arial"/>
              </a:rPr>
              <a:t>colored </a:t>
            </a:r>
            <a:r>
              <a:rPr dirty="0" sz="1800" spc="-5">
                <a:latin typeface="Arial"/>
                <a:cs typeface="Arial"/>
              </a:rPr>
              <a:t>coating  </a:t>
            </a:r>
            <a:r>
              <a:rPr dirty="0" sz="1800">
                <a:latin typeface="Arial"/>
                <a:cs typeface="Arial"/>
              </a:rPr>
              <a:t>systems</a:t>
            </a:r>
            <a:endParaRPr sz="1800">
              <a:latin typeface="Arial"/>
              <a:cs typeface="Arial"/>
            </a:endParaRPr>
          </a:p>
          <a:p>
            <a:pPr algn="just" lvl="1" marL="1144270" marR="288290" indent="-285750">
              <a:lnSpc>
                <a:spcPct val="100000"/>
              </a:lnSpc>
              <a:buFont typeface="Courier New"/>
              <a:buChar char="o"/>
              <a:tabLst>
                <a:tab pos="1144905" algn="l"/>
              </a:tabLst>
            </a:pPr>
            <a:r>
              <a:rPr dirty="0" sz="1800" spc="-5">
                <a:latin typeface="Arial"/>
                <a:cs typeface="Arial"/>
              </a:rPr>
              <a:t>“Multi-parameter” ablation </a:t>
            </a:r>
            <a:r>
              <a:rPr dirty="0" sz="1800">
                <a:latin typeface="Arial"/>
                <a:cs typeface="Arial"/>
              </a:rPr>
              <a:t>successfully removed more </a:t>
            </a:r>
            <a:r>
              <a:rPr dirty="0" sz="1800" spc="-5">
                <a:latin typeface="Arial"/>
                <a:cs typeface="Arial"/>
              </a:rPr>
              <a:t>difficult </a:t>
            </a:r>
            <a:r>
              <a:rPr dirty="0" sz="1800">
                <a:latin typeface="Arial"/>
                <a:cs typeface="Arial"/>
              </a:rPr>
              <a:t>coating  systems </a:t>
            </a:r>
            <a:r>
              <a:rPr dirty="0" sz="1800" spc="-5">
                <a:latin typeface="Arial"/>
                <a:cs typeface="Arial"/>
              </a:rPr>
              <a:t>without</a:t>
            </a:r>
            <a:r>
              <a:rPr dirty="0" sz="1800" spc="-10">
                <a:latin typeface="Arial"/>
                <a:cs typeface="Arial"/>
              </a:rPr>
              <a:t> </a:t>
            </a:r>
            <a:r>
              <a:rPr dirty="0" sz="1800" spc="-5">
                <a:latin typeface="Arial"/>
                <a:cs typeface="Arial"/>
              </a:rPr>
              <a:t>blueing</a:t>
            </a:r>
            <a:endParaRPr sz="1800">
              <a:latin typeface="Arial"/>
              <a:cs typeface="Arial"/>
            </a:endParaRPr>
          </a:p>
          <a:p>
            <a:pPr algn="just" marL="12700">
              <a:lnSpc>
                <a:spcPct val="100000"/>
              </a:lnSpc>
              <a:spcBef>
                <a:spcPts val="1664"/>
              </a:spcBef>
            </a:pPr>
            <a:r>
              <a:rPr dirty="0" sz="900">
                <a:latin typeface="Calibri"/>
                <a:cs typeface="Calibri"/>
              </a:rPr>
              <a:t>* </a:t>
            </a:r>
            <a:r>
              <a:rPr dirty="0" sz="1400" spc="-5">
                <a:latin typeface="Calibri"/>
                <a:cs typeface="Calibri"/>
              </a:rPr>
              <a:t>Note: </a:t>
            </a:r>
            <a:r>
              <a:rPr dirty="0" sz="1400" spc="-10">
                <a:latin typeface="Calibri"/>
                <a:cs typeface="Calibri"/>
              </a:rPr>
              <a:t>Nominal coating </a:t>
            </a:r>
            <a:r>
              <a:rPr dirty="0" sz="1400" spc="-5">
                <a:latin typeface="Calibri"/>
                <a:cs typeface="Calibri"/>
              </a:rPr>
              <a:t>thickness, </a:t>
            </a:r>
            <a:r>
              <a:rPr dirty="0" sz="1400" spc="-10">
                <a:latin typeface="Calibri"/>
                <a:cs typeface="Calibri"/>
              </a:rPr>
              <a:t>at </a:t>
            </a:r>
            <a:r>
              <a:rPr dirty="0" sz="1400" spc="-5">
                <a:latin typeface="Calibri"/>
                <a:cs typeface="Calibri"/>
              </a:rPr>
              <a:t>varying </a:t>
            </a:r>
            <a:r>
              <a:rPr dirty="0" sz="1400" spc="-10">
                <a:latin typeface="Calibri"/>
                <a:cs typeface="Calibri"/>
              </a:rPr>
              <a:t>(though unknown/uncontrolled)</a:t>
            </a:r>
            <a:r>
              <a:rPr dirty="0" sz="1400" spc="125">
                <a:latin typeface="Calibri"/>
                <a:cs typeface="Calibri"/>
              </a:rPr>
              <a:t> </a:t>
            </a:r>
            <a:r>
              <a:rPr dirty="0" sz="1400" spc="-10">
                <a:latin typeface="Calibri"/>
                <a:cs typeface="Calibri"/>
              </a:rPr>
              <a:t>ages/conditions</a:t>
            </a:r>
            <a:endParaRPr sz="1400">
              <a:latin typeface="Calibri"/>
              <a:cs typeface="Calibri"/>
            </a:endParaRPr>
          </a:p>
        </p:txBody>
      </p:sp>
      <p:sp>
        <p:nvSpPr>
          <p:cNvPr id="4" name="object 4"/>
          <p:cNvSpPr/>
          <p:nvPr/>
        </p:nvSpPr>
        <p:spPr>
          <a:xfrm>
            <a:off x="1577339" y="205740"/>
            <a:ext cx="5891022" cy="674369"/>
          </a:xfrm>
          <a:prstGeom prst="rect">
            <a:avLst/>
          </a:prstGeom>
          <a:blipFill>
            <a:blip r:embed="rId2" cstate="print"/>
            <a:stretch>
              <a:fillRect/>
            </a:stretch>
          </a:blipFill>
        </p:spPr>
        <p:txBody>
          <a:bodyPr wrap="square" lIns="0" tIns="0" rIns="0" bIns="0" rtlCol="0"/>
          <a:lstStyle/>
          <a:p/>
        </p:txBody>
      </p:sp>
      <p:sp>
        <p:nvSpPr>
          <p:cNvPr id="5" name="object 5"/>
          <p:cNvSpPr txBox="1">
            <a:spLocks noGrp="1"/>
          </p:cNvSpPr>
          <p:nvPr>
            <p:ph type="title"/>
          </p:nvPr>
        </p:nvSpPr>
        <p:spPr>
          <a:xfrm>
            <a:off x="1753616" y="271779"/>
            <a:ext cx="5443855"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000000"/>
                </a:solidFill>
                <a:latin typeface="Calibri"/>
                <a:cs typeface="Calibri"/>
              </a:rPr>
              <a:t>Coating Removal </a:t>
            </a:r>
            <a:r>
              <a:rPr dirty="0" sz="2400" b="1">
                <a:solidFill>
                  <a:srgbClr val="000000"/>
                </a:solidFill>
                <a:latin typeface="Calibri"/>
                <a:cs typeface="Calibri"/>
              </a:rPr>
              <a:t>Successes and</a:t>
            </a:r>
            <a:r>
              <a:rPr dirty="0" sz="2400" spc="-30" b="1">
                <a:solidFill>
                  <a:srgbClr val="000000"/>
                </a:solidFill>
                <a:latin typeface="Calibri"/>
                <a:cs typeface="Calibri"/>
              </a:rPr>
              <a:t> </a:t>
            </a:r>
            <a:r>
              <a:rPr dirty="0" sz="2400" spc="-10" b="1">
                <a:solidFill>
                  <a:srgbClr val="000000"/>
                </a:solidFill>
                <a:latin typeface="Calibri"/>
                <a:cs typeface="Calibri"/>
              </a:rPr>
              <a:t>Challenges</a:t>
            </a:r>
            <a:endParaRPr sz="2400">
              <a:latin typeface="Calibri"/>
              <a:cs typeface="Calibri"/>
            </a:endParaRPr>
          </a:p>
        </p:txBody>
      </p:sp>
      <p:sp>
        <p:nvSpPr>
          <p:cNvPr id="6" name="object 6"/>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7" name="object 7"/>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947" y="709168"/>
            <a:ext cx="8746490" cy="5534025"/>
          </a:xfrm>
          <a:prstGeom prst="rect">
            <a:avLst/>
          </a:prstGeom>
        </p:spPr>
        <p:txBody>
          <a:bodyPr wrap="square" lIns="0" tIns="46990" rIns="0" bIns="0" rtlCol="0" vert="horz">
            <a:spAutoFit/>
          </a:bodyPr>
          <a:lstStyle/>
          <a:p>
            <a:pPr marL="355600" marR="5080" indent="-342900">
              <a:lnSpc>
                <a:spcPts val="2160"/>
              </a:lnSpc>
              <a:spcBef>
                <a:spcPts val="370"/>
              </a:spcBef>
              <a:buFont typeface="Courier New"/>
              <a:buChar char="•"/>
              <a:tabLst>
                <a:tab pos="355600" algn="l"/>
              </a:tabLst>
            </a:pPr>
            <a:r>
              <a:rPr dirty="0" sz="2000" spc="-5">
                <a:solidFill>
                  <a:srgbClr val="034054"/>
                </a:solidFill>
                <a:latin typeface="Arial"/>
                <a:cs typeface="Arial"/>
              </a:rPr>
              <a:t>Initiated stripping trials at IPG Photonics using 2 </a:t>
            </a:r>
            <a:r>
              <a:rPr dirty="0" sz="2000">
                <a:solidFill>
                  <a:srgbClr val="034054"/>
                </a:solidFill>
                <a:latin typeface="Arial"/>
                <a:cs typeface="Arial"/>
              </a:rPr>
              <a:t>kW </a:t>
            </a:r>
            <a:r>
              <a:rPr dirty="0" sz="2000" spc="-5">
                <a:solidFill>
                  <a:srgbClr val="034054"/>
                </a:solidFill>
                <a:latin typeface="Arial"/>
                <a:cs typeface="Arial"/>
              </a:rPr>
              <a:t>laser and smaller spot  size (1.66</a:t>
            </a:r>
            <a:r>
              <a:rPr dirty="0" sz="2000" spc="-20">
                <a:solidFill>
                  <a:srgbClr val="034054"/>
                </a:solidFill>
                <a:latin typeface="Arial"/>
                <a:cs typeface="Arial"/>
              </a:rPr>
              <a:t> </a:t>
            </a:r>
            <a:r>
              <a:rPr dirty="0" sz="2000" spc="-5">
                <a:solidFill>
                  <a:srgbClr val="034054"/>
                </a:solidFill>
                <a:latin typeface="Arial"/>
                <a:cs typeface="Arial"/>
              </a:rPr>
              <a:t>mm)</a:t>
            </a:r>
            <a:endParaRPr sz="2000">
              <a:latin typeface="Arial"/>
              <a:cs typeface="Arial"/>
            </a:endParaRPr>
          </a:p>
          <a:p>
            <a:pPr lvl="1" marL="809625" indent="-172085">
              <a:lnSpc>
                <a:spcPct val="100000"/>
              </a:lnSpc>
              <a:spcBef>
                <a:spcPts val="185"/>
              </a:spcBef>
              <a:buFont typeface="Courier New"/>
              <a:buChar char="o"/>
              <a:tabLst>
                <a:tab pos="810260" algn="l"/>
              </a:tabLst>
            </a:pPr>
            <a:r>
              <a:rPr dirty="0" sz="1600" spc="-5">
                <a:solidFill>
                  <a:srgbClr val="034054"/>
                </a:solidFill>
                <a:latin typeface="Arial"/>
                <a:cs typeface="Arial"/>
              </a:rPr>
              <a:t>Panels </a:t>
            </a:r>
            <a:r>
              <a:rPr dirty="0" sz="1600">
                <a:solidFill>
                  <a:srgbClr val="034054"/>
                </a:solidFill>
                <a:latin typeface="Arial"/>
                <a:cs typeface="Arial"/>
              </a:rPr>
              <a:t>were </a:t>
            </a:r>
            <a:r>
              <a:rPr dirty="0" sz="1600" spc="-5">
                <a:solidFill>
                  <a:srgbClr val="034054"/>
                </a:solidFill>
                <a:latin typeface="Arial"/>
                <a:cs typeface="Arial"/>
              </a:rPr>
              <a:t>easily </a:t>
            </a:r>
            <a:r>
              <a:rPr dirty="0" sz="1600">
                <a:solidFill>
                  <a:srgbClr val="034054"/>
                </a:solidFill>
                <a:latin typeface="Arial"/>
                <a:cs typeface="Arial"/>
              </a:rPr>
              <a:t>stripped using project </a:t>
            </a:r>
            <a:r>
              <a:rPr dirty="0" sz="1600" spc="-5">
                <a:solidFill>
                  <a:srgbClr val="034054"/>
                </a:solidFill>
                <a:latin typeface="Arial"/>
                <a:cs typeface="Arial"/>
              </a:rPr>
              <a:t>parameters </a:t>
            </a:r>
            <a:r>
              <a:rPr dirty="0" sz="1600">
                <a:solidFill>
                  <a:srgbClr val="034054"/>
                </a:solidFill>
                <a:latin typeface="Arial"/>
                <a:cs typeface="Arial"/>
              </a:rPr>
              <a:t>on </a:t>
            </a:r>
            <a:r>
              <a:rPr dirty="0" sz="1600" spc="-5">
                <a:solidFill>
                  <a:srgbClr val="034054"/>
                </a:solidFill>
                <a:latin typeface="Arial"/>
                <a:cs typeface="Arial"/>
              </a:rPr>
              <a:t>iso-energy </a:t>
            </a:r>
            <a:r>
              <a:rPr dirty="0" sz="1600">
                <a:solidFill>
                  <a:srgbClr val="034054"/>
                </a:solidFill>
                <a:latin typeface="Arial"/>
                <a:cs typeface="Arial"/>
              </a:rPr>
              <a:t>curve</a:t>
            </a:r>
            <a:endParaRPr sz="1600">
              <a:latin typeface="Arial"/>
              <a:cs typeface="Arial"/>
            </a:endParaRPr>
          </a:p>
          <a:p>
            <a:pPr lvl="2" marL="1103630" marR="285750" indent="-285750">
              <a:lnSpc>
                <a:spcPts val="1510"/>
              </a:lnSpc>
              <a:spcBef>
                <a:spcPts val="430"/>
              </a:spcBef>
              <a:buClr>
                <a:srgbClr val="000000"/>
              </a:buClr>
              <a:buFont typeface="Wingdings"/>
              <a:buChar char=""/>
              <a:tabLst>
                <a:tab pos="1103630" algn="l"/>
                <a:tab pos="1104265" algn="l"/>
              </a:tabLst>
            </a:pPr>
            <a:r>
              <a:rPr dirty="0" sz="1400" spc="-5">
                <a:solidFill>
                  <a:srgbClr val="04759D"/>
                </a:solidFill>
                <a:latin typeface="Arial"/>
                <a:cs typeface="Arial"/>
              </a:rPr>
              <a:t>872W in two passes (85% pulse-to-pulse [x] / 35% hatch [y] overlap) with one clean up (50% /  50%</a:t>
            </a:r>
            <a:r>
              <a:rPr dirty="0" sz="1400" spc="-15">
                <a:solidFill>
                  <a:srgbClr val="04759D"/>
                </a:solidFill>
                <a:latin typeface="Arial"/>
                <a:cs typeface="Arial"/>
              </a:rPr>
              <a:t> </a:t>
            </a:r>
            <a:r>
              <a:rPr dirty="0" sz="1400" spc="-5">
                <a:solidFill>
                  <a:srgbClr val="04759D"/>
                </a:solidFill>
                <a:latin typeface="Arial"/>
                <a:cs typeface="Arial"/>
              </a:rPr>
              <a:t>overlap)</a:t>
            </a:r>
            <a:endParaRPr sz="1400">
              <a:latin typeface="Arial"/>
              <a:cs typeface="Arial"/>
            </a:endParaRPr>
          </a:p>
          <a:p>
            <a:pPr lvl="3" marL="1209675" indent="-286385">
              <a:lnSpc>
                <a:spcPct val="100000"/>
              </a:lnSpc>
              <a:spcBef>
                <a:spcPts val="215"/>
              </a:spcBef>
              <a:buClr>
                <a:srgbClr val="000000"/>
              </a:buClr>
              <a:buFont typeface="Wingdings"/>
              <a:buChar char=""/>
              <a:tabLst>
                <a:tab pos="1209675" algn="l"/>
                <a:tab pos="1210310" algn="l"/>
              </a:tabLst>
            </a:pPr>
            <a:r>
              <a:rPr dirty="0" sz="1400" spc="-5">
                <a:solidFill>
                  <a:srgbClr val="04759D"/>
                </a:solidFill>
                <a:latin typeface="Arial"/>
                <a:cs typeface="Arial"/>
              </a:rPr>
              <a:t>Microscopy in process, </a:t>
            </a:r>
            <a:r>
              <a:rPr dirty="0" sz="1400">
                <a:solidFill>
                  <a:srgbClr val="04759D"/>
                </a:solidFill>
                <a:latin typeface="Arial"/>
                <a:cs typeface="Arial"/>
              </a:rPr>
              <a:t>but </a:t>
            </a:r>
            <a:r>
              <a:rPr dirty="0" sz="1400" spc="-5">
                <a:solidFill>
                  <a:srgbClr val="04759D"/>
                </a:solidFill>
                <a:latin typeface="Arial"/>
                <a:cs typeface="Arial"/>
              </a:rPr>
              <a:t>no blueing</a:t>
            </a:r>
            <a:r>
              <a:rPr dirty="0" sz="1400" spc="-70">
                <a:solidFill>
                  <a:srgbClr val="04759D"/>
                </a:solidFill>
                <a:latin typeface="Arial"/>
                <a:cs typeface="Arial"/>
              </a:rPr>
              <a:t> </a:t>
            </a:r>
            <a:r>
              <a:rPr dirty="0" sz="1400" spc="-5">
                <a:solidFill>
                  <a:srgbClr val="04759D"/>
                </a:solidFill>
                <a:latin typeface="Arial"/>
                <a:cs typeface="Arial"/>
              </a:rPr>
              <a:t>noted</a:t>
            </a:r>
            <a:endParaRPr sz="1400">
              <a:latin typeface="Arial"/>
              <a:cs typeface="Arial"/>
            </a:endParaRPr>
          </a:p>
          <a:p>
            <a:pPr marL="352425" marR="613410" indent="-171450">
              <a:lnSpc>
                <a:spcPts val="2160"/>
              </a:lnSpc>
              <a:spcBef>
                <a:spcPts val="810"/>
              </a:spcBef>
              <a:buChar char="•"/>
              <a:tabLst>
                <a:tab pos="353060" algn="l"/>
              </a:tabLst>
            </a:pPr>
            <a:r>
              <a:rPr dirty="0" sz="2000" spc="-5">
                <a:latin typeface="Arial"/>
                <a:cs typeface="Arial"/>
              </a:rPr>
              <a:t>Ordered new optic to produce smaller spot size (1.2 mm) = increased  energy</a:t>
            </a:r>
            <a:r>
              <a:rPr dirty="0" sz="2000" spc="-10">
                <a:latin typeface="Arial"/>
                <a:cs typeface="Arial"/>
              </a:rPr>
              <a:t> </a:t>
            </a:r>
            <a:r>
              <a:rPr dirty="0" sz="2000" spc="-5">
                <a:latin typeface="Arial"/>
                <a:cs typeface="Arial"/>
              </a:rPr>
              <a:t>density</a:t>
            </a:r>
            <a:endParaRPr sz="2000">
              <a:latin typeface="Arial"/>
              <a:cs typeface="Arial"/>
            </a:endParaRPr>
          </a:p>
          <a:p>
            <a:pPr marL="809625" marR="424180" indent="-171450">
              <a:lnSpc>
                <a:spcPts val="1730"/>
              </a:lnSpc>
              <a:spcBef>
                <a:spcPts val="405"/>
              </a:spcBef>
            </a:pPr>
            <a:r>
              <a:rPr dirty="0" sz="1600">
                <a:solidFill>
                  <a:srgbClr val="034054"/>
                </a:solidFill>
                <a:latin typeface="Courier New"/>
                <a:cs typeface="Courier New"/>
              </a:rPr>
              <a:t>o </a:t>
            </a:r>
            <a:r>
              <a:rPr dirty="0" sz="1600" spc="-5">
                <a:solidFill>
                  <a:srgbClr val="034054"/>
                </a:solidFill>
                <a:latin typeface="Arial"/>
                <a:cs typeface="Arial"/>
              </a:rPr>
              <a:t>Calculations and preliminary testing </a:t>
            </a:r>
            <a:r>
              <a:rPr dirty="0" sz="1600">
                <a:solidFill>
                  <a:srgbClr val="034054"/>
                </a:solidFill>
                <a:latin typeface="Arial"/>
                <a:cs typeface="Arial"/>
              </a:rPr>
              <a:t>at IPG show </a:t>
            </a:r>
            <a:r>
              <a:rPr dirty="0" sz="1600" spc="-5">
                <a:solidFill>
                  <a:srgbClr val="034054"/>
                </a:solidFill>
                <a:latin typeface="Arial"/>
                <a:cs typeface="Arial"/>
              </a:rPr>
              <a:t>slightly </a:t>
            </a:r>
            <a:r>
              <a:rPr dirty="0" sz="1600">
                <a:solidFill>
                  <a:srgbClr val="034054"/>
                </a:solidFill>
                <a:latin typeface="Arial"/>
                <a:cs typeface="Arial"/>
              </a:rPr>
              <a:t>smaller </a:t>
            </a:r>
            <a:r>
              <a:rPr dirty="0" sz="1600" spc="-5">
                <a:solidFill>
                  <a:srgbClr val="034054"/>
                </a:solidFill>
                <a:latin typeface="Arial"/>
                <a:cs typeface="Arial"/>
              </a:rPr>
              <a:t>optic </a:t>
            </a:r>
            <a:r>
              <a:rPr dirty="0" sz="1600">
                <a:solidFill>
                  <a:srgbClr val="034054"/>
                </a:solidFill>
                <a:latin typeface="Arial"/>
                <a:cs typeface="Arial"/>
              </a:rPr>
              <a:t>will </a:t>
            </a:r>
            <a:r>
              <a:rPr dirty="0" sz="1600" spc="-5">
                <a:solidFill>
                  <a:srgbClr val="034054"/>
                </a:solidFill>
                <a:latin typeface="Arial"/>
                <a:cs typeface="Arial"/>
              </a:rPr>
              <a:t>enable  removal </a:t>
            </a:r>
            <a:r>
              <a:rPr dirty="0" sz="1600">
                <a:solidFill>
                  <a:srgbClr val="034054"/>
                </a:solidFill>
                <a:latin typeface="Arial"/>
                <a:cs typeface="Arial"/>
              </a:rPr>
              <a:t>of </a:t>
            </a:r>
            <a:r>
              <a:rPr dirty="0" sz="1600" spc="-5">
                <a:solidFill>
                  <a:srgbClr val="034054"/>
                </a:solidFill>
                <a:latin typeface="Arial"/>
                <a:cs typeface="Arial"/>
              </a:rPr>
              <a:t>gray and unweathered primers </a:t>
            </a:r>
            <a:r>
              <a:rPr dirty="0" sz="1600">
                <a:solidFill>
                  <a:srgbClr val="034054"/>
                </a:solidFill>
                <a:latin typeface="Arial"/>
                <a:cs typeface="Arial"/>
              </a:rPr>
              <a:t>using 1kW system – a cost</a:t>
            </a:r>
            <a:r>
              <a:rPr dirty="0" sz="1600" spc="140">
                <a:solidFill>
                  <a:srgbClr val="034054"/>
                </a:solidFill>
                <a:latin typeface="Arial"/>
                <a:cs typeface="Arial"/>
              </a:rPr>
              <a:t> </a:t>
            </a:r>
            <a:r>
              <a:rPr dirty="0" sz="1600" spc="-5">
                <a:solidFill>
                  <a:srgbClr val="034054"/>
                </a:solidFill>
                <a:latin typeface="Arial"/>
                <a:cs typeface="Arial"/>
              </a:rPr>
              <a:t>consideration</a:t>
            </a:r>
            <a:endParaRPr sz="1600">
              <a:latin typeface="Arial"/>
              <a:cs typeface="Arial"/>
            </a:endParaRPr>
          </a:p>
          <a:p>
            <a:pPr lvl="1" marL="409575" indent="-172085">
              <a:lnSpc>
                <a:spcPct val="100000"/>
              </a:lnSpc>
              <a:spcBef>
                <a:spcPts val="520"/>
              </a:spcBef>
              <a:buChar char="•"/>
              <a:tabLst>
                <a:tab pos="410209" algn="l"/>
              </a:tabLst>
            </a:pPr>
            <a:r>
              <a:rPr dirty="0" sz="2000" spc="-5">
                <a:latin typeface="Arial"/>
                <a:cs typeface="Arial"/>
              </a:rPr>
              <a:t>Initiated preliminary fatigue testing on unwelded, weathered</a:t>
            </a:r>
            <a:r>
              <a:rPr dirty="0" sz="2000" spc="95">
                <a:latin typeface="Arial"/>
                <a:cs typeface="Arial"/>
              </a:rPr>
              <a:t> </a:t>
            </a:r>
            <a:r>
              <a:rPr dirty="0" sz="2000" spc="-5">
                <a:latin typeface="Arial"/>
                <a:cs typeface="Arial"/>
              </a:rPr>
              <a:t>specimens</a:t>
            </a:r>
            <a:endParaRPr sz="2000">
              <a:latin typeface="Arial"/>
              <a:cs typeface="Arial"/>
            </a:endParaRPr>
          </a:p>
          <a:p>
            <a:pPr lvl="2" marL="809625" marR="327025" indent="-171450">
              <a:lnSpc>
                <a:spcPts val="1730"/>
              </a:lnSpc>
              <a:spcBef>
                <a:spcPts val="434"/>
              </a:spcBef>
              <a:buFont typeface="Courier New"/>
              <a:buChar char="o"/>
              <a:tabLst>
                <a:tab pos="810260" algn="l"/>
              </a:tabLst>
            </a:pPr>
            <a:r>
              <a:rPr dirty="0" sz="1600">
                <a:solidFill>
                  <a:srgbClr val="034054"/>
                </a:solidFill>
                <a:latin typeface="Arial"/>
                <a:cs typeface="Arial"/>
              </a:rPr>
              <a:t>HSLA </a:t>
            </a:r>
            <a:r>
              <a:rPr dirty="0" sz="1600" spc="-5">
                <a:solidFill>
                  <a:srgbClr val="034054"/>
                </a:solidFill>
                <a:latin typeface="Arial"/>
                <a:cs typeface="Arial"/>
              </a:rPr>
              <a:t>specimens being </a:t>
            </a:r>
            <a:r>
              <a:rPr dirty="0" sz="1600">
                <a:solidFill>
                  <a:srgbClr val="034054"/>
                </a:solidFill>
                <a:latin typeface="Arial"/>
                <a:cs typeface="Arial"/>
              </a:rPr>
              <a:t>run at </a:t>
            </a:r>
            <a:r>
              <a:rPr dirty="0" sz="1600" spc="-5">
                <a:solidFill>
                  <a:srgbClr val="034054"/>
                </a:solidFill>
                <a:latin typeface="Arial"/>
                <a:cs typeface="Arial"/>
              </a:rPr>
              <a:t>50 </a:t>
            </a:r>
            <a:r>
              <a:rPr dirty="0" sz="1600">
                <a:solidFill>
                  <a:srgbClr val="034054"/>
                </a:solidFill>
                <a:latin typeface="Arial"/>
                <a:cs typeface="Arial"/>
              </a:rPr>
              <a:t>ksi </a:t>
            </a:r>
            <a:r>
              <a:rPr dirty="0" sz="1600" spc="-5">
                <a:solidFill>
                  <a:srgbClr val="034054"/>
                </a:solidFill>
                <a:latin typeface="Arial"/>
                <a:cs typeface="Arial"/>
              </a:rPr>
              <a:t>and </a:t>
            </a:r>
            <a:r>
              <a:rPr dirty="0" sz="1600">
                <a:solidFill>
                  <a:srgbClr val="034054"/>
                </a:solidFill>
                <a:latin typeface="Arial"/>
                <a:cs typeface="Arial"/>
              </a:rPr>
              <a:t>R= -1.0 to test worst case scenario of</a:t>
            </a:r>
            <a:r>
              <a:rPr dirty="0" sz="1600" spc="-100">
                <a:solidFill>
                  <a:srgbClr val="034054"/>
                </a:solidFill>
                <a:latin typeface="Arial"/>
                <a:cs typeface="Arial"/>
              </a:rPr>
              <a:t> </a:t>
            </a:r>
            <a:r>
              <a:rPr dirty="0" sz="1600">
                <a:solidFill>
                  <a:srgbClr val="034054"/>
                </a:solidFill>
                <a:latin typeface="Arial"/>
                <a:cs typeface="Arial"/>
              </a:rPr>
              <a:t>over-  </a:t>
            </a:r>
            <a:r>
              <a:rPr dirty="0" sz="1600" spc="-5">
                <a:solidFill>
                  <a:srgbClr val="034054"/>
                </a:solidFill>
                <a:latin typeface="Arial"/>
                <a:cs typeface="Arial"/>
              </a:rPr>
              <a:t>ablation</a:t>
            </a:r>
            <a:endParaRPr sz="1600">
              <a:latin typeface="Arial"/>
              <a:cs typeface="Arial"/>
            </a:endParaRPr>
          </a:p>
          <a:p>
            <a:pPr lvl="3" marL="1209675" marR="291465" indent="-285750">
              <a:lnSpc>
                <a:spcPts val="1680"/>
              </a:lnSpc>
              <a:spcBef>
                <a:spcPts val="270"/>
              </a:spcBef>
              <a:buClr>
                <a:srgbClr val="000000"/>
              </a:buClr>
              <a:buFont typeface="Wingdings"/>
              <a:buChar char=""/>
              <a:tabLst>
                <a:tab pos="1209675" algn="l"/>
                <a:tab pos="1210310" algn="l"/>
              </a:tabLst>
            </a:pPr>
            <a:r>
              <a:rPr dirty="0" sz="1400" spc="-5">
                <a:solidFill>
                  <a:srgbClr val="04759D"/>
                </a:solidFill>
                <a:latin typeface="Arial"/>
                <a:cs typeface="Arial"/>
              </a:rPr>
              <a:t>Controls (primer in </a:t>
            </a:r>
            <a:r>
              <a:rPr dirty="0" sz="1400">
                <a:solidFill>
                  <a:srgbClr val="04759D"/>
                </a:solidFill>
                <a:latin typeface="Arial"/>
                <a:cs typeface="Arial"/>
              </a:rPr>
              <a:t>tact) </a:t>
            </a:r>
            <a:r>
              <a:rPr dirty="0" sz="1400" spc="-5">
                <a:solidFill>
                  <a:srgbClr val="04759D"/>
                </a:solidFill>
                <a:latin typeface="Arial"/>
                <a:cs typeface="Arial"/>
              </a:rPr>
              <a:t>are currently being tested to determine best load to discern between  treatments</a:t>
            </a:r>
            <a:r>
              <a:rPr dirty="0" sz="1600" spc="-5">
                <a:solidFill>
                  <a:srgbClr val="04759D"/>
                </a:solidFill>
                <a:latin typeface="Arial"/>
                <a:cs typeface="Arial"/>
              </a:rPr>
              <a:t>.</a:t>
            </a:r>
            <a:endParaRPr sz="1600">
              <a:latin typeface="Arial"/>
              <a:cs typeface="Arial"/>
            </a:endParaRPr>
          </a:p>
          <a:p>
            <a:pPr marL="352425" indent="-172085">
              <a:lnSpc>
                <a:spcPct val="100000"/>
              </a:lnSpc>
              <a:spcBef>
                <a:spcPts val="535"/>
              </a:spcBef>
              <a:buChar char="•"/>
              <a:tabLst>
                <a:tab pos="353060" algn="l"/>
              </a:tabLst>
            </a:pPr>
            <a:r>
              <a:rPr dirty="0" sz="2000" spc="-5">
                <a:latin typeface="Arial"/>
                <a:cs typeface="Arial"/>
              </a:rPr>
              <a:t>Qualification panels cut to size for subsequent processing and</a:t>
            </a:r>
            <a:r>
              <a:rPr dirty="0" sz="2000" spc="80">
                <a:latin typeface="Arial"/>
                <a:cs typeface="Arial"/>
              </a:rPr>
              <a:t> </a:t>
            </a:r>
            <a:r>
              <a:rPr dirty="0" sz="2000" spc="-5">
                <a:latin typeface="Arial"/>
                <a:cs typeface="Arial"/>
              </a:rPr>
              <a:t>welding</a:t>
            </a:r>
            <a:endParaRPr sz="2000">
              <a:latin typeface="Arial"/>
              <a:cs typeface="Arial"/>
            </a:endParaRPr>
          </a:p>
          <a:p>
            <a:pPr marL="752475" marR="645160" indent="-171450">
              <a:lnSpc>
                <a:spcPts val="1730"/>
              </a:lnSpc>
              <a:spcBef>
                <a:spcPts val="434"/>
              </a:spcBef>
            </a:pPr>
            <a:r>
              <a:rPr dirty="0" sz="1600">
                <a:solidFill>
                  <a:srgbClr val="034054"/>
                </a:solidFill>
                <a:latin typeface="Courier New"/>
                <a:cs typeface="Courier New"/>
              </a:rPr>
              <a:t>o</a:t>
            </a:r>
            <a:r>
              <a:rPr dirty="0" sz="1600" spc="-445">
                <a:solidFill>
                  <a:srgbClr val="034054"/>
                </a:solidFill>
                <a:latin typeface="Courier New"/>
                <a:cs typeface="Courier New"/>
              </a:rPr>
              <a:t> </a:t>
            </a:r>
            <a:r>
              <a:rPr dirty="0" sz="1600" spc="-5">
                <a:solidFill>
                  <a:srgbClr val="034054"/>
                </a:solidFill>
                <a:latin typeface="Arial"/>
                <a:cs typeface="Arial"/>
              </a:rPr>
              <a:t>Planned </a:t>
            </a:r>
            <a:r>
              <a:rPr dirty="0" sz="1600">
                <a:solidFill>
                  <a:srgbClr val="034054"/>
                </a:solidFill>
                <a:latin typeface="Arial"/>
                <a:cs typeface="Arial"/>
              </a:rPr>
              <a:t>to strip </a:t>
            </a:r>
            <a:r>
              <a:rPr dirty="0" sz="1600" spc="-5">
                <a:solidFill>
                  <a:srgbClr val="034054"/>
                </a:solidFill>
                <a:latin typeface="Arial"/>
                <a:cs typeface="Arial"/>
              </a:rPr>
              <a:t>qualification specimens </a:t>
            </a:r>
            <a:r>
              <a:rPr dirty="0" sz="1600">
                <a:solidFill>
                  <a:srgbClr val="034054"/>
                </a:solidFill>
                <a:latin typeface="Arial"/>
                <a:cs typeface="Arial"/>
              </a:rPr>
              <a:t>using </a:t>
            </a:r>
            <a:r>
              <a:rPr dirty="0" sz="1600" spc="-5">
                <a:solidFill>
                  <a:srgbClr val="034054"/>
                </a:solidFill>
                <a:latin typeface="Arial"/>
                <a:cs typeface="Arial"/>
              </a:rPr>
              <a:t>“refined processing parameters” </a:t>
            </a:r>
            <a:r>
              <a:rPr dirty="0" sz="1600">
                <a:solidFill>
                  <a:srgbClr val="034054"/>
                </a:solidFill>
                <a:latin typeface="Arial"/>
                <a:cs typeface="Arial"/>
              </a:rPr>
              <a:t>for  </a:t>
            </a:r>
            <a:r>
              <a:rPr dirty="0" sz="1600" spc="-5">
                <a:solidFill>
                  <a:srgbClr val="034054"/>
                </a:solidFill>
                <a:latin typeface="Arial"/>
                <a:cs typeface="Arial"/>
              </a:rPr>
              <a:t>unweathered</a:t>
            </a:r>
            <a:r>
              <a:rPr dirty="0" sz="1600" spc="-10">
                <a:solidFill>
                  <a:srgbClr val="034054"/>
                </a:solidFill>
                <a:latin typeface="Arial"/>
                <a:cs typeface="Arial"/>
              </a:rPr>
              <a:t> </a:t>
            </a:r>
            <a:r>
              <a:rPr dirty="0" sz="1600" spc="-5">
                <a:solidFill>
                  <a:srgbClr val="034054"/>
                </a:solidFill>
                <a:latin typeface="Arial"/>
                <a:cs typeface="Arial"/>
              </a:rPr>
              <a:t>coatings</a:t>
            </a:r>
            <a:endParaRPr sz="1600">
              <a:latin typeface="Arial"/>
              <a:cs typeface="Arial"/>
            </a:endParaRPr>
          </a:p>
          <a:p>
            <a:pPr marL="352425" indent="-172085">
              <a:lnSpc>
                <a:spcPct val="100000"/>
              </a:lnSpc>
              <a:spcBef>
                <a:spcPts val="520"/>
              </a:spcBef>
              <a:buChar char="•"/>
              <a:tabLst>
                <a:tab pos="353060" algn="l"/>
              </a:tabLst>
            </a:pPr>
            <a:r>
              <a:rPr dirty="0" sz="2000" spc="-5">
                <a:latin typeface="Arial"/>
                <a:cs typeface="Arial"/>
              </a:rPr>
              <a:t>Gathering updated cost information for updating project</a:t>
            </a:r>
            <a:r>
              <a:rPr dirty="0" sz="2000">
                <a:latin typeface="Arial"/>
                <a:cs typeface="Arial"/>
              </a:rPr>
              <a:t> </a:t>
            </a:r>
            <a:r>
              <a:rPr dirty="0" sz="2000" spc="-5">
                <a:latin typeface="Arial"/>
                <a:cs typeface="Arial"/>
              </a:rPr>
              <a:t>ROI</a:t>
            </a:r>
            <a:endParaRPr sz="2000">
              <a:latin typeface="Arial"/>
              <a:cs typeface="Arial"/>
            </a:endParaRPr>
          </a:p>
          <a:p>
            <a:pPr marL="581025">
              <a:lnSpc>
                <a:spcPct val="100000"/>
              </a:lnSpc>
              <a:spcBef>
                <a:spcPts val="220"/>
              </a:spcBef>
            </a:pPr>
            <a:r>
              <a:rPr dirty="0" sz="1600">
                <a:solidFill>
                  <a:srgbClr val="034054"/>
                </a:solidFill>
                <a:latin typeface="Courier New"/>
                <a:cs typeface="Courier New"/>
              </a:rPr>
              <a:t>o</a:t>
            </a:r>
            <a:r>
              <a:rPr dirty="0" sz="1600" spc="-575">
                <a:solidFill>
                  <a:srgbClr val="034054"/>
                </a:solidFill>
                <a:latin typeface="Courier New"/>
                <a:cs typeface="Courier New"/>
              </a:rPr>
              <a:t> </a:t>
            </a:r>
            <a:r>
              <a:rPr dirty="0" sz="1600" spc="-5">
                <a:solidFill>
                  <a:srgbClr val="034054"/>
                </a:solidFill>
                <a:latin typeface="Arial"/>
                <a:cs typeface="Arial"/>
              </a:rPr>
              <a:t>Updating materials </a:t>
            </a:r>
            <a:r>
              <a:rPr dirty="0" sz="1600">
                <a:solidFill>
                  <a:srgbClr val="034054"/>
                </a:solidFill>
                <a:latin typeface="Arial"/>
                <a:cs typeface="Arial"/>
              </a:rPr>
              <a:t>and </a:t>
            </a:r>
            <a:r>
              <a:rPr dirty="0" sz="1600" spc="-5">
                <a:solidFill>
                  <a:srgbClr val="034054"/>
                </a:solidFill>
                <a:latin typeface="Arial"/>
                <a:cs typeface="Arial"/>
              </a:rPr>
              <a:t>labor </a:t>
            </a:r>
            <a:r>
              <a:rPr dirty="0" sz="1600">
                <a:solidFill>
                  <a:srgbClr val="034054"/>
                </a:solidFill>
                <a:latin typeface="Arial"/>
                <a:cs typeface="Arial"/>
              </a:rPr>
              <a:t>costs as well as </a:t>
            </a:r>
            <a:r>
              <a:rPr dirty="0" sz="1600" spc="-5">
                <a:solidFill>
                  <a:srgbClr val="034054"/>
                </a:solidFill>
                <a:latin typeface="Arial"/>
                <a:cs typeface="Arial"/>
              </a:rPr>
              <a:t>usage rates.</a:t>
            </a:r>
            <a:endParaRPr sz="1600">
              <a:latin typeface="Arial"/>
              <a:cs typeface="Arial"/>
            </a:endParaRPr>
          </a:p>
        </p:txBody>
      </p:sp>
      <p:sp>
        <p:nvSpPr>
          <p:cNvPr id="3" name="object 3"/>
          <p:cNvSpPr/>
          <p:nvPr/>
        </p:nvSpPr>
        <p:spPr>
          <a:xfrm>
            <a:off x="2914650" y="197357"/>
            <a:ext cx="3166110" cy="674370"/>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title"/>
          </p:nvPr>
        </p:nvSpPr>
        <p:spPr>
          <a:xfrm>
            <a:off x="3090926" y="263652"/>
            <a:ext cx="2788920"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000000"/>
                </a:solidFill>
                <a:latin typeface="Calibri"/>
                <a:cs typeface="Calibri"/>
              </a:rPr>
              <a:t>Challenges</a:t>
            </a:r>
            <a:r>
              <a:rPr dirty="0" sz="2400" spc="-80" b="1">
                <a:solidFill>
                  <a:srgbClr val="000000"/>
                </a:solidFill>
                <a:latin typeface="Calibri"/>
                <a:cs typeface="Calibri"/>
              </a:rPr>
              <a:t> </a:t>
            </a:r>
            <a:r>
              <a:rPr dirty="0" sz="2400" b="1">
                <a:solidFill>
                  <a:srgbClr val="000000"/>
                </a:solidFill>
                <a:latin typeface="Calibri"/>
                <a:cs typeface="Calibri"/>
              </a:rPr>
              <a:t>Addressed</a:t>
            </a:r>
            <a:endParaRPr sz="2400">
              <a:latin typeface="Calibri"/>
              <a:cs typeface="Calibri"/>
            </a:endParaRPr>
          </a:p>
        </p:txBody>
      </p:sp>
      <p:sp>
        <p:nvSpPr>
          <p:cNvPr id="5" name="object 5"/>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6" name="object 6"/>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8276" y="197357"/>
            <a:ext cx="4578858" cy="67437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2384551" y="263652"/>
            <a:ext cx="4203065" cy="391160"/>
          </a:xfrm>
          <a:prstGeom prst="rect"/>
        </p:spPr>
        <p:txBody>
          <a:bodyPr wrap="square" lIns="0" tIns="12700" rIns="0" bIns="0" rtlCol="0" vert="horz">
            <a:spAutoFit/>
          </a:bodyPr>
          <a:lstStyle/>
          <a:p>
            <a:pPr marL="12700">
              <a:lnSpc>
                <a:spcPct val="100000"/>
              </a:lnSpc>
              <a:spcBef>
                <a:spcPts val="100"/>
              </a:spcBef>
            </a:pPr>
            <a:r>
              <a:rPr dirty="0" sz="2400" b="1">
                <a:solidFill>
                  <a:srgbClr val="000000"/>
                </a:solidFill>
                <a:latin typeface="Calibri"/>
                <a:cs typeface="Calibri"/>
              </a:rPr>
              <a:t>IPG </a:t>
            </a:r>
            <a:r>
              <a:rPr dirty="0" sz="2400" spc="-5" b="1">
                <a:solidFill>
                  <a:srgbClr val="000000"/>
                </a:solidFill>
                <a:latin typeface="Calibri"/>
                <a:cs typeface="Calibri"/>
              </a:rPr>
              <a:t>Photonics </a:t>
            </a:r>
            <a:r>
              <a:rPr dirty="0" sz="2400" b="1">
                <a:solidFill>
                  <a:srgbClr val="000000"/>
                </a:solidFill>
                <a:latin typeface="Calibri"/>
                <a:cs typeface="Calibri"/>
              </a:rPr>
              <a:t>2 kW </a:t>
            </a:r>
            <a:r>
              <a:rPr dirty="0" sz="2400" spc="-5" b="1">
                <a:solidFill>
                  <a:srgbClr val="000000"/>
                </a:solidFill>
                <a:latin typeface="Calibri"/>
                <a:cs typeface="Calibri"/>
              </a:rPr>
              <a:t>Laser</a:t>
            </a:r>
            <a:r>
              <a:rPr dirty="0" sz="2400" spc="-110" b="1">
                <a:solidFill>
                  <a:srgbClr val="000000"/>
                </a:solidFill>
                <a:latin typeface="Calibri"/>
                <a:cs typeface="Calibri"/>
              </a:rPr>
              <a:t> </a:t>
            </a:r>
            <a:r>
              <a:rPr dirty="0" sz="2400" spc="-5" b="1">
                <a:solidFill>
                  <a:srgbClr val="000000"/>
                </a:solidFill>
                <a:latin typeface="Calibri"/>
                <a:cs typeface="Calibri"/>
              </a:rPr>
              <a:t>Testing</a:t>
            </a:r>
            <a:endParaRPr sz="2400">
              <a:latin typeface="Calibri"/>
              <a:cs typeface="Calibri"/>
            </a:endParaRPr>
          </a:p>
        </p:txBody>
      </p:sp>
      <p:sp>
        <p:nvSpPr>
          <p:cNvPr id="4" name="object 4"/>
          <p:cNvSpPr/>
          <p:nvPr/>
        </p:nvSpPr>
        <p:spPr>
          <a:xfrm>
            <a:off x="268224" y="1589532"/>
            <a:ext cx="2234184" cy="45940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084325" y="4502658"/>
            <a:ext cx="1261872" cy="945641"/>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1071752" y="4490084"/>
            <a:ext cx="1287145" cy="970915"/>
          </a:xfrm>
          <a:custGeom>
            <a:avLst/>
            <a:gdLst/>
            <a:ahLst/>
            <a:cxnLst/>
            <a:rect l="l" t="t" r="r" b="b"/>
            <a:pathLst>
              <a:path w="1287145" h="970914">
                <a:moveTo>
                  <a:pt x="0" y="970787"/>
                </a:moveTo>
                <a:lnTo>
                  <a:pt x="1287018" y="970787"/>
                </a:lnTo>
                <a:lnTo>
                  <a:pt x="1287018" y="0"/>
                </a:lnTo>
                <a:lnTo>
                  <a:pt x="0" y="0"/>
                </a:lnTo>
                <a:lnTo>
                  <a:pt x="0" y="970787"/>
                </a:lnTo>
                <a:close/>
              </a:path>
            </a:pathLst>
          </a:custGeom>
          <a:ln w="25146">
            <a:solidFill>
              <a:srgbClr val="FFFFFF"/>
            </a:solidFill>
          </a:ln>
        </p:spPr>
        <p:txBody>
          <a:bodyPr wrap="square" lIns="0" tIns="0" rIns="0" bIns="0" rtlCol="0"/>
          <a:lstStyle/>
          <a:p/>
        </p:txBody>
      </p:sp>
      <p:sp>
        <p:nvSpPr>
          <p:cNvPr id="7" name="object 7"/>
          <p:cNvSpPr/>
          <p:nvPr/>
        </p:nvSpPr>
        <p:spPr>
          <a:xfrm>
            <a:off x="710945" y="4027170"/>
            <a:ext cx="379095" cy="479425"/>
          </a:xfrm>
          <a:custGeom>
            <a:avLst/>
            <a:gdLst/>
            <a:ahLst/>
            <a:cxnLst/>
            <a:rect l="l" t="t" r="r" b="b"/>
            <a:pathLst>
              <a:path w="379094" h="479425">
                <a:moveTo>
                  <a:pt x="52101" y="55959"/>
                </a:moveTo>
                <a:lnTo>
                  <a:pt x="42108" y="63820"/>
                </a:lnTo>
                <a:lnTo>
                  <a:pt x="368820" y="479170"/>
                </a:lnTo>
                <a:lnTo>
                  <a:pt x="378802" y="471296"/>
                </a:lnTo>
                <a:lnTo>
                  <a:pt x="52101" y="55959"/>
                </a:lnTo>
                <a:close/>
              </a:path>
              <a:path w="379094" h="479425">
                <a:moveTo>
                  <a:pt x="0" y="0"/>
                </a:moveTo>
                <a:lnTo>
                  <a:pt x="17170" y="83438"/>
                </a:lnTo>
                <a:lnTo>
                  <a:pt x="42108" y="63820"/>
                </a:lnTo>
                <a:lnTo>
                  <a:pt x="34264" y="53847"/>
                </a:lnTo>
                <a:lnTo>
                  <a:pt x="44246" y="45973"/>
                </a:lnTo>
                <a:lnTo>
                  <a:pt x="64794" y="45973"/>
                </a:lnTo>
                <a:lnTo>
                  <a:pt x="77063" y="36321"/>
                </a:lnTo>
                <a:lnTo>
                  <a:pt x="0" y="0"/>
                </a:lnTo>
                <a:close/>
              </a:path>
              <a:path w="379094" h="479425">
                <a:moveTo>
                  <a:pt x="44246" y="45973"/>
                </a:moveTo>
                <a:lnTo>
                  <a:pt x="34264" y="53847"/>
                </a:lnTo>
                <a:lnTo>
                  <a:pt x="42108" y="63820"/>
                </a:lnTo>
                <a:lnTo>
                  <a:pt x="52101" y="55959"/>
                </a:lnTo>
                <a:lnTo>
                  <a:pt x="44246" y="45973"/>
                </a:lnTo>
                <a:close/>
              </a:path>
              <a:path w="379094" h="479425">
                <a:moveTo>
                  <a:pt x="64794" y="45973"/>
                </a:moveTo>
                <a:lnTo>
                  <a:pt x="44246" y="45973"/>
                </a:lnTo>
                <a:lnTo>
                  <a:pt x="52101" y="55959"/>
                </a:lnTo>
                <a:lnTo>
                  <a:pt x="64794" y="45973"/>
                </a:lnTo>
                <a:close/>
              </a:path>
            </a:pathLst>
          </a:custGeom>
          <a:solidFill>
            <a:srgbClr val="FFFFFF"/>
          </a:solidFill>
        </p:spPr>
        <p:txBody>
          <a:bodyPr wrap="square" lIns="0" tIns="0" rIns="0" bIns="0" rtlCol="0"/>
          <a:lstStyle/>
          <a:p/>
        </p:txBody>
      </p:sp>
      <p:sp>
        <p:nvSpPr>
          <p:cNvPr id="8" name="object 8"/>
          <p:cNvSpPr txBox="1"/>
          <p:nvPr/>
        </p:nvSpPr>
        <p:spPr>
          <a:xfrm>
            <a:off x="1084325" y="5219700"/>
            <a:ext cx="1262380" cy="215900"/>
          </a:xfrm>
          <a:prstGeom prst="rect">
            <a:avLst/>
          </a:prstGeom>
          <a:solidFill>
            <a:srgbClr val="FFFFFF"/>
          </a:solidFill>
        </p:spPr>
        <p:txBody>
          <a:bodyPr wrap="square" lIns="0" tIns="40005" rIns="0" bIns="0" rtlCol="0" vert="horz">
            <a:spAutoFit/>
          </a:bodyPr>
          <a:lstStyle/>
          <a:p>
            <a:pPr marL="118745">
              <a:lnSpc>
                <a:spcPct val="100000"/>
              </a:lnSpc>
              <a:spcBef>
                <a:spcPts val="315"/>
              </a:spcBef>
            </a:pPr>
            <a:r>
              <a:rPr dirty="0" sz="800" spc="-5">
                <a:latin typeface="Calibri"/>
                <a:cs typeface="Calibri"/>
              </a:rPr>
              <a:t>2-Stage Cleaning</a:t>
            </a:r>
            <a:r>
              <a:rPr dirty="0" sz="800" spc="-15">
                <a:latin typeface="Calibri"/>
                <a:cs typeface="Calibri"/>
              </a:rPr>
              <a:t> </a:t>
            </a:r>
            <a:r>
              <a:rPr dirty="0" sz="800" spc="-5">
                <a:latin typeface="Calibri"/>
                <a:cs typeface="Calibri"/>
              </a:rPr>
              <a:t>Process</a:t>
            </a:r>
            <a:endParaRPr sz="800">
              <a:latin typeface="Calibri"/>
              <a:cs typeface="Calibri"/>
            </a:endParaRPr>
          </a:p>
        </p:txBody>
      </p:sp>
      <p:sp>
        <p:nvSpPr>
          <p:cNvPr id="9" name="object 9"/>
          <p:cNvSpPr/>
          <p:nvPr/>
        </p:nvSpPr>
        <p:spPr>
          <a:xfrm>
            <a:off x="3162300" y="1927098"/>
            <a:ext cx="2522220" cy="3362705"/>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5908547" y="1945385"/>
            <a:ext cx="2593086" cy="3318510"/>
          </a:xfrm>
          <a:prstGeom prst="rect">
            <a:avLst/>
          </a:prstGeom>
          <a:blipFill>
            <a:blip r:embed="rId6" cstate="print"/>
            <a:stretch>
              <a:fillRect/>
            </a:stretch>
          </a:blipFill>
        </p:spPr>
        <p:txBody>
          <a:bodyPr wrap="square" lIns="0" tIns="0" rIns="0" bIns="0" rtlCol="0"/>
          <a:lstStyle/>
          <a:p/>
        </p:txBody>
      </p:sp>
      <p:sp>
        <p:nvSpPr>
          <p:cNvPr id="11" name="object 11"/>
          <p:cNvSpPr txBox="1"/>
          <p:nvPr/>
        </p:nvSpPr>
        <p:spPr>
          <a:xfrm>
            <a:off x="562355" y="1075182"/>
            <a:ext cx="1646555" cy="452120"/>
          </a:xfrm>
          <a:prstGeom prst="rect">
            <a:avLst/>
          </a:prstGeom>
        </p:spPr>
        <p:txBody>
          <a:bodyPr wrap="square" lIns="0" tIns="12065" rIns="0" bIns="0" rtlCol="0" vert="horz">
            <a:spAutoFit/>
          </a:bodyPr>
          <a:lstStyle/>
          <a:p>
            <a:pPr algn="ctr">
              <a:lnSpc>
                <a:spcPct val="100000"/>
              </a:lnSpc>
              <a:spcBef>
                <a:spcPts val="95"/>
              </a:spcBef>
            </a:pPr>
            <a:r>
              <a:rPr dirty="0" sz="1400" spc="-5">
                <a:latin typeface="Calibri"/>
                <a:cs typeface="Calibri"/>
              </a:rPr>
              <a:t>HSLA-100 w/ Aged</a:t>
            </a:r>
            <a:r>
              <a:rPr dirty="0" sz="1400" spc="-50">
                <a:latin typeface="Calibri"/>
                <a:cs typeface="Calibri"/>
              </a:rPr>
              <a:t> </a:t>
            </a:r>
            <a:r>
              <a:rPr dirty="0" sz="1400" spc="-10">
                <a:latin typeface="Calibri"/>
                <a:cs typeface="Calibri"/>
              </a:rPr>
              <a:t>IOZ</a:t>
            </a:r>
            <a:endParaRPr sz="1400">
              <a:latin typeface="Calibri"/>
              <a:cs typeface="Calibri"/>
            </a:endParaRPr>
          </a:p>
          <a:p>
            <a:pPr algn="ctr">
              <a:lnSpc>
                <a:spcPct val="100000"/>
              </a:lnSpc>
            </a:pPr>
            <a:r>
              <a:rPr dirty="0" sz="1400" spc="-5">
                <a:latin typeface="Calibri"/>
                <a:cs typeface="Calibri"/>
              </a:rPr>
              <a:t>Primer</a:t>
            </a:r>
            <a:endParaRPr sz="1400">
              <a:latin typeface="Calibri"/>
              <a:cs typeface="Calibri"/>
            </a:endParaRPr>
          </a:p>
        </p:txBody>
      </p:sp>
      <p:sp>
        <p:nvSpPr>
          <p:cNvPr id="15" name="object 15"/>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16" name="object 16"/>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
        <p:nvSpPr>
          <p:cNvPr id="12" name="object 12"/>
          <p:cNvSpPr txBox="1"/>
          <p:nvPr/>
        </p:nvSpPr>
        <p:spPr>
          <a:xfrm>
            <a:off x="3550158" y="1598421"/>
            <a:ext cx="1518285" cy="238760"/>
          </a:xfrm>
          <a:prstGeom prst="rect">
            <a:avLst/>
          </a:prstGeom>
        </p:spPr>
        <p:txBody>
          <a:bodyPr wrap="square" lIns="0" tIns="12065" rIns="0" bIns="0" rtlCol="0" vert="horz">
            <a:spAutoFit/>
          </a:bodyPr>
          <a:lstStyle/>
          <a:p>
            <a:pPr marL="12700">
              <a:lnSpc>
                <a:spcPct val="100000"/>
              </a:lnSpc>
              <a:spcBef>
                <a:spcPts val="95"/>
              </a:spcBef>
            </a:pPr>
            <a:r>
              <a:rPr dirty="0" sz="1400" spc="-5">
                <a:latin typeface="Calibri"/>
                <a:cs typeface="Calibri"/>
              </a:rPr>
              <a:t>A36 w/ </a:t>
            </a:r>
            <a:r>
              <a:rPr dirty="0" sz="1400" spc="-20">
                <a:latin typeface="Calibri"/>
                <a:cs typeface="Calibri"/>
              </a:rPr>
              <a:t>Gray </a:t>
            </a:r>
            <a:r>
              <a:rPr dirty="0" sz="1400" spc="-10">
                <a:latin typeface="Calibri"/>
                <a:cs typeface="Calibri"/>
              </a:rPr>
              <a:t>IOZ</a:t>
            </a:r>
            <a:r>
              <a:rPr dirty="0" sz="1400" spc="-30">
                <a:latin typeface="Calibri"/>
                <a:cs typeface="Calibri"/>
              </a:rPr>
              <a:t> </a:t>
            </a:r>
            <a:r>
              <a:rPr dirty="0" sz="1400" spc="-5">
                <a:latin typeface="Calibri"/>
                <a:cs typeface="Calibri"/>
              </a:rPr>
              <a:t>PCP</a:t>
            </a:r>
            <a:endParaRPr sz="1400">
              <a:latin typeface="Calibri"/>
              <a:cs typeface="Calibri"/>
            </a:endParaRPr>
          </a:p>
        </p:txBody>
      </p:sp>
      <p:sp>
        <p:nvSpPr>
          <p:cNvPr id="13" name="object 13"/>
          <p:cNvSpPr txBox="1"/>
          <p:nvPr/>
        </p:nvSpPr>
        <p:spPr>
          <a:xfrm>
            <a:off x="6265164" y="1598421"/>
            <a:ext cx="1838960" cy="238760"/>
          </a:xfrm>
          <a:prstGeom prst="rect">
            <a:avLst/>
          </a:prstGeom>
        </p:spPr>
        <p:txBody>
          <a:bodyPr wrap="square" lIns="0" tIns="12065" rIns="0" bIns="0" rtlCol="0" vert="horz">
            <a:spAutoFit/>
          </a:bodyPr>
          <a:lstStyle/>
          <a:p>
            <a:pPr marL="12700">
              <a:lnSpc>
                <a:spcPct val="100000"/>
              </a:lnSpc>
              <a:spcBef>
                <a:spcPts val="95"/>
              </a:spcBef>
            </a:pPr>
            <a:r>
              <a:rPr dirty="0" sz="1400" spc="-5">
                <a:latin typeface="Calibri"/>
                <a:cs typeface="Calibri"/>
              </a:rPr>
              <a:t>HSLA-65 w/ </a:t>
            </a:r>
            <a:r>
              <a:rPr dirty="0" sz="1400" spc="-20">
                <a:latin typeface="Calibri"/>
                <a:cs typeface="Calibri"/>
              </a:rPr>
              <a:t>Gray </a:t>
            </a:r>
            <a:r>
              <a:rPr dirty="0" sz="1400" spc="-10">
                <a:latin typeface="Calibri"/>
                <a:cs typeface="Calibri"/>
              </a:rPr>
              <a:t>IOZ</a:t>
            </a:r>
            <a:r>
              <a:rPr dirty="0" sz="1400" spc="-30">
                <a:latin typeface="Calibri"/>
                <a:cs typeface="Calibri"/>
              </a:rPr>
              <a:t> </a:t>
            </a:r>
            <a:r>
              <a:rPr dirty="0" sz="1400" spc="-5">
                <a:latin typeface="Calibri"/>
                <a:cs typeface="Calibri"/>
              </a:rPr>
              <a:t>PCP</a:t>
            </a:r>
            <a:endParaRPr sz="1400">
              <a:latin typeface="Calibri"/>
              <a:cs typeface="Calibri"/>
            </a:endParaRPr>
          </a:p>
        </p:txBody>
      </p:sp>
      <p:graphicFrame>
        <p:nvGraphicFramePr>
          <p:cNvPr id="14" name="object 14"/>
          <p:cNvGraphicFramePr>
            <a:graphicFrameLocks noGrp="1"/>
          </p:cNvGraphicFramePr>
          <p:nvPr/>
        </p:nvGraphicFramePr>
        <p:xfrm>
          <a:off x="2617977" y="5442203"/>
          <a:ext cx="6387465" cy="973455"/>
        </p:xfrm>
        <a:graphic>
          <a:graphicData uri="http://schemas.openxmlformats.org/drawingml/2006/table">
            <a:tbl>
              <a:tblPr firstRow="1" bandRow="1">
                <a:tableStyleId>{2D5ABB26-0587-4C30-8999-92F81FD0307C}</a:tableStyleId>
              </a:tblPr>
              <a:tblGrid>
                <a:gridCol w="939165"/>
                <a:gridCol w="732790"/>
                <a:gridCol w="1828799"/>
                <a:gridCol w="1259839"/>
                <a:gridCol w="698500"/>
                <a:gridCol w="909319"/>
              </a:tblGrid>
              <a:tr h="426669">
                <a:tc>
                  <a:txBody>
                    <a:bodyPr/>
                    <a:lstStyle/>
                    <a:p>
                      <a:pPr marL="91440" marR="233045">
                        <a:lnSpc>
                          <a:spcPct val="100000"/>
                        </a:lnSpc>
                        <a:spcBef>
                          <a:spcPts val="295"/>
                        </a:spcBef>
                      </a:pPr>
                      <a:r>
                        <a:rPr dirty="0" sz="1100" spc="-5">
                          <a:latin typeface="Calibri"/>
                          <a:cs typeface="Calibri"/>
                        </a:rPr>
                        <a:t>Optimal  </a:t>
                      </a:r>
                      <a:r>
                        <a:rPr dirty="0" sz="1100" spc="-5">
                          <a:latin typeface="Calibri"/>
                          <a:cs typeface="Calibri"/>
                        </a:rPr>
                        <a:t>C</a:t>
                      </a:r>
                      <a:r>
                        <a:rPr dirty="0" sz="1100" spc="5">
                          <a:latin typeface="Calibri"/>
                          <a:cs typeface="Calibri"/>
                        </a:rPr>
                        <a:t>o</a:t>
                      </a:r>
                      <a:r>
                        <a:rPr dirty="0" sz="1100" spc="-5">
                          <a:latin typeface="Calibri"/>
                          <a:cs typeface="Calibri"/>
                        </a:rPr>
                        <a:t>nditions</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5"/>
                        </a:spcBef>
                      </a:pPr>
                      <a:r>
                        <a:rPr dirty="0" sz="1100" spc="-5">
                          <a:latin typeface="Calibri"/>
                          <a:cs typeface="Calibri"/>
                        </a:rPr>
                        <a:t>Setting</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5"/>
                        </a:spcBef>
                      </a:pPr>
                      <a:r>
                        <a:rPr dirty="0" sz="1100" spc="-5">
                          <a:latin typeface="Calibri"/>
                          <a:cs typeface="Calibri"/>
                        </a:rPr>
                        <a:t>Pulse to Pulse</a:t>
                      </a:r>
                      <a:r>
                        <a:rPr dirty="0" sz="1100" spc="-35">
                          <a:latin typeface="Calibri"/>
                          <a:cs typeface="Calibri"/>
                        </a:rPr>
                        <a:t> </a:t>
                      </a:r>
                      <a:r>
                        <a:rPr dirty="0" sz="1100" spc="-10">
                          <a:latin typeface="Calibri"/>
                          <a:cs typeface="Calibri"/>
                        </a:rPr>
                        <a:t>Overlap</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5"/>
                        </a:spcBef>
                      </a:pPr>
                      <a:r>
                        <a:rPr dirty="0" sz="1100" spc="-5">
                          <a:latin typeface="Calibri"/>
                          <a:cs typeface="Calibri"/>
                        </a:rPr>
                        <a:t>Hatch</a:t>
                      </a:r>
                      <a:r>
                        <a:rPr dirty="0" sz="1100" spc="-15">
                          <a:latin typeface="Calibri"/>
                          <a:cs typeface="Calibri"/>
                        </a:rPr>
                        <a:t> </a:t>
                      </a:r>
                      <a:r>
                        <a:rPr dirty="0" sz="1100" spc="-10">
                          <a:latin typeface="Calibri"/>
                          <a:cs typeface="Calibri"/>
                        </a:rPr>
                        <a:t>Overlap</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226060">
                        <a:lnSpc>
                          <a:spcPct val="100000"/>
                        </a:lnSpc>
                        <a:spcBef>
                          <a:spcPts val="295"/>
                        </a:spcBef>
                      </a:pPr>
                      <a:r>
                        <a:rPr dirty="0" sz="1100" spc="-5">
                          <a:latin typeface="Calibri"/>
                          <a:cs typeface="Calibri"/>
                        </a:rPr>
                        <a:t># </a:t>
                      </a:r>
                      <a:r>
                        <a:rPr dirty="0" sz="1100">
                          <a:latin typeface="Calibri"/>
                          <a:cs typeface="Calibri"/>
                        </a:rPr>
                        <a:t>of  </a:t>
                      </a:r>
                      <a:r>
                        <a:rPr dirty="0" sz="1100">
                          <a:latin typeface="Calibri"/>
                          <a:cs typeface="Calibri"/>
                        </a:rPr>
                        <a:t>Pa</a:t>
                      </a:r>
                      <a:r>
                        <a:rPr dirty="0" sz="1100" spc="-5">
                          <a:latin typeface="Calibri"/>
                          <a:cs typeface="Calibri"/>
                        </a:rPr>
                        <a:t>sses</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210820">
                        <a:lnSpc>
                          <a:spcPct val="100000"/>
                        </a:lnSpc>
                        <a:spcBef>
                          <a:spcPts val="295"/>
                        </a:spcBef>
                      </a:pPr>
                      <a:r>
                        <a:rPr dirty="0" sz="1100" spc="-10">
                          <a:latin typeface="Calibri"/>
                          <a:cs typeface="Calibri"/>
                        </a:rPr>
                        <a:t>Zinc  </a:t>
                      </a:r>
                      <a:r>
                        <a:rPr dirty="0" sz="1100">
                          <a:latin typeface="Calibri"/>
                          <a:cs typeface="Calibri"/>
                        </a:rPr>
                        <a:t>Re</a:t>
                      </a:r>
                      <a:r>
                        <a:rPr dirty="0" sz="1100" spc="-5">
                          <a:latin typeface="Calibri"/>
                          <a:cs typeface="Calibri"/>
                        </a:rPr>
                        <a:t>m</a:t>
                      </a:r>
                      <a:r>
                        <a:rPr dirty="0" sz="1100">
                          <a:latin typeface="Calibri"/>
                          <a:cs typeface="Calibri"/>
                        </a:rPr>
                        <a:t>aining</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66890">
                <a:tc rowSpan="2">
                  <a:txBody>
                    <a:bodyPr/>
                    <a:lstStyle/>
                    <a:p>
                      <a:pPr marL="91440" marR="99060">
                        <a:lnSpc>
                          <a:spcPct val="100000"/>
                        </a:lnSpc>
                        <a:spcBef>
                          <a:spcPts val="295"/>
                        </a:spcBef>
                      </a:pPr>
                      <a:r>
                        <a:rPr dirty="0" sz="1100" spc="-5">
                          <a:latin typeface="Calibri"/>
                          <a:cs typeface="Calibri"/>
                        </a:rPr>
                        <a:t>All Primers</a:t>
                      </a:r>
                      <a:r>
                        <a:rPr dirty="0" sz="1100" spc="-50">
                          <a:latin typeface="Calibri"/>
                          <a:cs typeface="Calibri"/>
                        </a:rPr>
                        <a:t> </a:t>
                      </a:r>
                      <a:r>
                        <a:rPr dirty="0" sz="1100" spc="-5">
                          <a:latin typeface="Calibri"/>
                          <a:cs typeface="Calibri"/>
                        </a:rPr>
                        <a:t>&amp;  Steel</a:t>
                      </a:r>
                      <a:r>
                        <a:rPr dirty="0" sz="1100" spc="-20">
                          <a:latin typeface="Calibri"/>
                          <a:cs typeface="Calibri"/>
                        </a:rPr>
                        <a:t> </a:t>
                      </a:r>
                      <a:r>
                        <a:rPr dirty="0" sz="1100" spc="-5">
                          <a:latin typeface="Calibri"/>
                          <a:cs typeface="Calibri"/>
                        </a:rPr>
                        <a:t>Types</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5"/>
                        </a:spcBef>
                      </a:pPr>
                      <a:r>
                        <a:rPr dirty="0" sz="1100" spc="-5">
                          <a:latin typeface="Calibri"/>
                          <a:cs typeface="Calibri"/>
                        </a:rPr>
                        <a:t>872W</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spc="-5">
                          <a:latin typeface="Calibri"/>
                          <a:cs typeface="Calibri"/>
                        </a:rPr>
                        <a:t>85</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spc="-5">
                          <a:latin typeface="Calibri"/>
                          <a:cs typeface="Calibri"/>
                        </a:rPr>
                        <a:t>30%</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a:latin typeface="Calibri"/>
                          <a:cs typeface="Calibri"/>
                        </a:rPr>
                        <a:t>2</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a:lnSpc>
                          <a:spcPct val="100000"/>
                        </a:lnSpc>
                      </a:pPr>
                      <a:endParaRPr sz="1200">
                        <a:latin typeface="Times New Roman"/>
                        <a:cs typeface="Times New Roman"/>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r>
              <a:tr h="266903">
                <a:tc vMerge="1">
                  <a:txBody>
                    <a:bodyPr/>
                    <a:lstStyle/>
                    <a:p>
                      <a:p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95"/>
                        </a:spcBef>
                      </a:pPr>
                      <a:r>
                        <a:rPr dirty="0" sz="1100" spc="-5">
                          <a:latin typeface="Calibri"/>
                          <a:cs typeface="Calibri"/>
                        </a:rPr>
                        <a:t>600W</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spc="-5">
                          <a:latin typeface="Calibri"/>
                          <a:cs typeface="Calibri"/>
                        </a:rPr>
                        <a:t>75</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spc="-5">
                          <a:latin typeface="Calibri"/>
                          <a:cs typeface="Calibri"/>
                        </a:rPr>
                        <a:t>75%</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a:latin typeface="Calibri"/>
                          <a:cs typeface="Calibri"/>
                        </a:rPr>
                        <a:t>1</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c>
                  <a:txBody>
                    <a:bodyPr/>
                    <a:lstStyle/>
                    <a:p>
                      <a:pPr marL="91440">
                        <a:lnSpc>
                          <a:spcPct val="100000"/>
                        </a:lnSpc>
                        <a:spcBef>
                          <a:spcPts val="295"/>
                        </a:spcBef>
                      </a:pPr>
                      <a:r>
                        <a:rPr dirty="0" sz="1100" spc="-5">
                          <a:latin typeface="Calibri"/>
                          <a:cs typeface="Calibri"/>
                        </a:rPr>
                        <a:t>0%</a:t>
                      </a:r>
                      <a:endParaRPr sz="1100">
                        <a:latin typeface="Calibri"/>
                        <a:cs typeface="Calibri"/>
                      </a:endParaRPr>
                    </a:p>
                  </a:txBody>
                  <a:tcPr marL="0" marR="0" marB="0" marT="3746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B9BD4"/>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247640" cy="574040"/>
          </a:xfrm>
          <a:prstGeom prst="rect"/>
        </p:spPr>
        <p:txBody>
          <a:bodyPr wrap="square" lIns="0" tIns="12700" rIns="0" bIns="0" rtlCol="0" vert="horz">
            <a:spAutoFit/>
          </a:bodyPr>
          <a:lstStyle/>
          <a:p>
            <a:pPr marL="12700">
              <a:lnSpc>
                <a:spcPct val="100000"/>
              </a:lnSpc>
              <a:spcBef>
                <a:spcPts val="100"/>
              </a:spcBef>
            </a:pPr>
            <a:r>
              <a:rPr dirty="0" spc="-5"/>
              <a:t>What </a:t>
            </a:r>
            <a:r>
              <a:rPr dirty="0" spc="-10"/>
              <a:t>we’ve</a:t>
            </a:r>
            <a:r>
              <a:rPr dirty="0" spc="-65"/>
              <a:t> </a:t>
            </a:r>
            <a:r>
              <a:rPr dirty="0"/>
              <a:t>accomplished</a:t>
            </a:r>
          </a:p>
        </p:txBody>
      </p:sp>
      <p:sp>
        <p:nvSpPr>
          <p:cNvPr id="5" name="object 5"/>
          <p:cNvSpPr txBox="1"/>
          <p:nvPr/>
        </p:nvSpPr>
        <p:spPr>
          <a:xfrm>
            <a:off x="239522" y="913663"/>
            <a:ext cx="8450580" cy="3589020"/>
          </a:xfrm>
          <a:prstGeom prst="rect">
            <a:avLst/>
          </a:prstGeom>
        </p:spPr>
        <p:txBody>
          <a:bodyPr wrap="square" lIns="0" tIns="35560" rIns="0" bIns="0" rtlCol="0" vert="horz">
            <a:spAutoFit/>
          </a:bodyPr>
          <a:lstStyle/>
          <a:p>
            <a:pPr algn="r" marL="171450" marR="5080" indent="-171450">
              <a:lnSpc>
                <a:spcPct val="100000"/>
              </a:lnSpc>
              <a:spcBef>
                <a:spcPts val="280"/>
              </a:spcBef>
              <a:buFont typeface="Arial"/>
              <a:buChar char="•"/>
              <a:tabLst>
                <a:tab pos="171450" algn="l"/>
              </a:tabLst>
            </a:pPr>
            <a:r>
              <a:rPr dirty="0" sz="1800" spc="-5">
                <a:latin typeface="Segoe UI"/>
                <a:cs typeface="Segoe UI"/>
              </a:rPr>
              <a:t>Completed NSRP project </a:t>
            </a:r>
            <a:r>
              <a:rPr dirty="0" sz="1800">
                <a:latin typeface="Segoe UI"/>
                <a:cs typeface="Segoe UI"/>
              </a:rPr>
              <a:t>focused on </a:t>
            </a:r>
            <a:r>
              <a:rPr dirty="0" sz="1800" spc="-5">
                <a:latin typeface="Segoe UI"/>
                <a:cs typeface="Segoe UI"/>
              </a:rPr>
              <a:t>mitigating </a:t>
            </a:r>
            <a:r>
              <a:rPr dirty="0" sz="1800">
                <a:latin typeface="Segoe UI"/>
                <a:cs typeface="Segoe UI"/>
              </a:rPr>
              <a:t>ocular </a:t>
            </a:r>
            <a:r>
              <a:rPr dirty="0" sz="1800" spc="-5">
                <a:latin typeface="Segoe UI"/>
                <a:cs typeface="Segoe UI"/>
              </a:rPr>
              <a:t>hazards </a:t>
            </a:r>
            <a:r>
              <a:rPr dirty="0" sz="1800" spc="-15">
                <a:latin typeface="Segoe UI"/>
                <a:cs typeface="Segoe UI"/>
              </a:rPr>
              <a:t>of </a:t>
            </a:r>
            <a:r>
              <a:rPr dirty="0" sz="1800" spc="-5">
                <a:latin typeface="Segoe UI"/>
                <a:cs typeface="Segoe UI"/>
              </a:rPr>
              <a:t>PSU/ARL</a:t>
            </a:r>
            <a:r>
              <a:rPr dirty="0" sz="1800" spc="-120">
                <a:latin typeface="Segoe UI"/>
                <a:cs typeface="Segoe UI"/>
              </a:rPr>
              <a:t> </a:t>
            </a:r>
            <a:r>
              <a:rPr dirty="0" sz="1800" spc="-5">
                <a:latin typeface="Segoe UI"/>
                <a:cs typeface="Segoe UI"/>
              </a:rPr>
              <a:t>system</a:t>
            </a:r>
            <a:endParaRPr sz="1800">
              <a:latin typeface="Segoe UI"/>
              <a:cs typeface="Segoe UI"/>
            </a:endParaRPr>
          </a:p>
          <a:p>
            <a:pPr algn="r" lvl="1" marL="171450" marR="52705" indent="-171450">
              <a:lnSpc>
                <a:spcPts val="2055"/>
              </a:lnSpc>
              <a:spcBef>
                <a:spcPts val="190"/>
              </a:spcBef>
              <a:buFont typeface="Arial"/>
              <a:buChar char="•"/>
              <a:tabLst>
                <a:tab pos="171450" algn="l"/>
              </a:tabLst>
            </a:pPr>
            <a:r>
              <a:rPr dirty="0" sz="1800" spc="-15">
                <a:solidFill>
                  <a:srgbClr val="045470"/>
                </a:solidFill>
                <a:latin typeface="Segoe UI"/>
                <a:cs typeface="Segoe UI"/>
              </a:rPr>
              <a:t>Very </a:t>
            </a:r>
            <a:r>
              <a:rPr dirty="0" sz="1800" spc="-5">
                <a:solidFill>
                  <a:srgbClr val="045470"/>
                </a:solidFill>
                <a:latin typeface="Segoe UI"/>
                <a:cs typeface="Segoe UI"/>
              </a:rPr>
              <a:t>low levels </a:t>
            </a:r>
            <a:r>
              <a:rPr dirty="0" sz="1800" spc="-20">
                <a:solidFill>
                  <a:srgbClr val="045470"/>
                </a:solidFill>
                <a:latin typeface="Segoe UI"/>
                <a:cs typeface="Segoe UI"/>
              </a:rPr>
              <a:t>of </a:t>
            </a:r>
            <a:r>
              <a:rPr dirty="0" sz="1800">
                <a:solidFill>
                  <a:srgbClr val="045470"/>
                </a:solidFill>
                <a:latin typeface="Segoe UI"/>
                <a:cs typeface="Segoe UI"/>
              </a:rPr>
              <a:t>radiation </a:t>
            </a:r>
            <a:r>
              <a:rPr dirty="0" sz="1800" spc="-15">
                <a:solidFill>
                  <a:srgbClr val="045470"/>
                </a:solidFill>
                <a:latin typeface="Segoe UI"/>
                <a:cs typeface="Segoe UI"/>
              </a:rPr>
              <a:t>were </a:t>
            </a:r>
            <a:r>
              <a:rPr dirty="0" sz="1800" spc="-5">
                <a:solidFill>
                  <a:srgbClr val="045470"/>
                </a:solidFill>
                <a:latin typeface="Segoe UI"/>
                <a:cs typeface="Segoe UI"/>
              </a:rPr>
              <a:t>present in most </a:t>
            </a:r>
            <a:r>
              <a:rPr dirty="0" sz="1800" spc="-10">
                <a:solidFill>
                  <a:srgbClr val="045470"/>
                </a:solidFill>
                <a:latin typeface="Segoe UI"/>
                <a:cs typeface="Segoe UI"/>
              </a:rPr>
              <a:t>areas </a:t>
            </a:r>
            <a:r>
              <a:rPr dirty="0" sz="1800" spc="-5">
                <a:solidFill>
                  <a:srgbClr val="045470"/>
                </a:solidFill>
                <a:latin typeface="Segoe UI"/>
                <a:cs typeface="Segoe UI"/>
              </a:rPr>
              <a:t>where </a:t>
            </a:r>
            <a:r>
              <a:rPr dirty="0" sz="1800">
                <a:solidFill>
                  <a:srgbClr val="045470"/>
                </a:solidFill>
                <a:latin typeface="Segoe UI"/>
                <a:cs typeface="Segoe UI"/>
              </a:rPr>
              <a:t>personnel</a:t>
            </a:r>
            <a:r>
              <a:rPr dirty="0" sz="1800" spc="-105">
                <a:solidFill>
                  <a:srgbClr val="045470"/>
                </a:solidFill>
                <a:latin typeface="Segoe UI"/>
                <a:cs typeface="Segoe UI"/>
              </a:rPr>
              <a:t> </a:t>
            </a:r>
            <a:r>
              <a:rPr dirty="0" sz="1800" spc="-5">
                <a:solidFill>
                  <a:srgbClr val="045470"/>
                </a:solidFill>
                <a:latin typeface="Segoe UI"/>
                <a:cs typeface="Segoe UI"/>
              </a:rPr>
              <a:t>would</a:t>
            </a:r>
            <a:endParaRPr sz="1800">
              <a:latin typeface="Segoe UI"/>
              <a:cs typeface="Segoe UI"/>
            </a:endParaRPr>
          </a:p>
          <a:p>
            <a:pPr marL="527050">
              <a:lnSpc>
                <a:spcPts val="2055"/>
              </a:lnSpc>
            </a:pPr>
            <a:r>
              <a:rPr dirty="0" sz="1800">
                <a:solidFill>
                  <a:srgbClr val="045470"/>
                </a:solidFill>
                <a:latin typeface="Segoe UI"/>
                <a:cs typeface="Segoe UI"/>
              </a:rPr>
              <a:t>be </a:t>
            </a:r>
            <a:r>
              <a:rPr dirty="0" sz="1800" spc="-5">
                <a:solidFill>
                  <a:srgbClr val="045470"/>
                </a:solidFill>
                <a:latin typeface="Segoe UI"/>
                <a:cs typeface="Segoe UI"/>
              </a:rPr>
              <a:t>located, </a:t>
            </a:r>
            <a:r>
              <a:rPr dirty="0" sz="1800">
                <a:solidFill>
                  <a:srgbClr val="045470"/>
                </a:solidFill>
                <a:latin typeface="Segoe UI"/>
                <a:cs typeface="Segoe UI"/>
              </a:rPr>
              <a:t>but </a:t>
            </a:r>
            <a:r>
              <a:rPr dirty="0" sz="1800" spc="-5">
                <a:solidFill>
                  <a:srgbClr val="045470"/>
                </a:solidFill>
                <a:latin typeface="Segoe UI"/>
                <a:cs typeface="Segoe UI"/>
              </a:rPr>
              <a:t>some concerns still existed</a:t>
            </a:r>
            <a:r>
              <a:rPr dirty="0" sz="1800" spc="-80">
                <a:solidFill>
                  <a:srgbClr val="045470"/>
                </a:solidFill>
                <a:latin typeface="Segoe UI"/>
                <a:cs typeface="Segoe UI"/>
              </a:rPr>
              <a:t> </a:t>
            </a:r>
            <a:r>
              <a:rPr dirty="0" sz="1800">
                <a:solidFill>
                  <a:srgbClr val="045470"/>
                </a:solidFill>
                <a:latin typeface="Segoe UI"/>
                <a:cs typeface="Segoe UI"/>
              </a:rPr>
              <a:t>with</a:t>
            </a:r>
            <a:endParaRPr sz="1800">
              <a:latin typeface="Segoe UI"/>
              <a:cs typeface="Segoe UI"/>
            </a:endParaRPr>
          </a:p>
          <a:p>
            <a:pPr lvl="2" marL="869950" indent="-172085">
              <a:lnSpc>
                <a:spcPct val="100000"/>
              </a:lnSpc>
              <a:spcBef>
                <a:spcPts val="240"/>
              </a:spcBef>
              <a:buFont typeface="Courier New"/>
              <a:buChar char="o"/>
              <a:tabLst>
                <a:tab pos="870585" algn="l"/>
              </a:tabLst>
            </a:pPr>
            <a:r>
              <a:rPr dirty="0" sz="1400" spc="-5">
                <a:solidFill>
                  <a:srgbClr val="0587B6"/>
                </a:solidFill>
                <a:latin typeface="Segoe UI"/>
                <a:cs typeface="Segoe UI"/>
              </a:rPr>
              <a:t>Using the </a:t>
            </a:r>
            <a:r>
              <a:rPr dirty="0" sz="1400" spc="-10">
                <a:solidFill>
                  <a:srgbClr val="0587B6"/>
                </a:solidFill>
                <a:latin typeface="Segoe UI"/>
                <a:cs typeface="Segoe UI"/>
              </a:rPr>
              <a:t>system </a:t>
            </a:r>
            <a:r>
              <a:rPr dirty="0" sz="1400" spc="-5">
                <a:solidFill>
                  <a:srgbClr val="0587B6"/>
                </a:solidFill>
                <a:latin typeface="Segoe UI"/>
                <a:cs typeface="Segoe UI"/>
              </a:rPr>
              <a:t>on </a:t>
            </a:r>
            <a:r>
              <a:rPr dirty="0" sz="1400" spc="-20">
                <a:solidFill>
                  <a:srgbClr val="0587B6"/>
                </a:solidFill>
                <a:latin typeface="Segoe UI"/>
                <a:cs typeface="Segoe UI"/>
              </a:rPr>
              <a:t>other, </a:t>
            </a:r>
            <a:r>
              <a:rPr dirty="0" sz="1400" spc="-10">
                <a:solidFill>
                  <a:srgbClr val="0587B6"/>
                </a:solidFill>
                <a:latin typeface="Segoe UI"/>
                <a:cs typeface="Segoe UI"/>
              </a:rPr>
              <a:t>more </a:t>
            </a:r>
            <a:r>
              <a:rPr dirty="0" sz="1400" spc="-5">
                <a:solidFill>
                  <a:srgbClr val="0587B6"/>
                </a:solidFill>
                <a:latin typeface="Segoe UI"/>
                <a:cs typeface="Segoe UI"/>
              </a:rPr>
              <a:t>reflective</a:t>
            </a:r>
            <a:r>
              <a:rPr dirty="0" sz="1400" spc="114">
                <a:solidFill>
                  <a:srgbClr val="0587B6"/>
                </a:solidFill>
                <a:latin typeface="Segoe UI"/>
                <a:cs typeface="Segoe UI"/>
              </a:rPr>
              <a:t> </a:t>
            </a:r>
            <a:r>
              <a:rPr dirty="0" sz="1400" spc="-5">
                <a:solidFill>
                  <a:srgbClr val="0587B6"/>
                </a:solidFill>
                <a:latin typeface="Segoe UI"/>
                <a:cs typeface="Segoe UI"/>
              </a:rPr>
              <a:t>materials</a:t>
            </a:r>
            <a:endParaRPr sz="1400">
              <a:latin typeface="Segoe UI"/>
              <a:cs typeface="Segoe UI"/>
            </a:endParaRPr>
          </a:p>
          <a:p>
            <a:pPr lvl="2" marL="869950" indent="-172085">
              <a:lnSpc>
                <a:spcPct val="100000"/>
              </a:lnSpc>
              <a:spcBef>
                <a:spcPts val="229"/>
              </a:spcBef>
              <a:buFont typeface="Courier New"/>
              <a:buChar char="o"/>
              <a:tabLst>
                <a:tab pos="870585" algn="l"/>
              </a:tabLst>
            </a:pPr>
            <a:r>
              <a:rPr dirty="0" sz="1400" spc="-5">
                <a:solidFill>
                  <a:srgbClr val="0587B6"/>
                </a:solidFill>
                <a:latin typeface="Segoe UI"/>
                <a:cs typeface="Segoe UI"/>
              </a:rPr>
              <a:t>Complex </a:t>
            </a:r>
            <a:r>
              <a:rPr dirty="0" sz="1400">
                <a:solidFill>
                  <a:srgbClr val="0587B6"/>
                </a:solidFill>
                <a:latin typeface="Segoe UI"/>
                <a:cs typeface="Segoe UI"/>
              </a:rPr>
              <a:t>surfaced </a:t>
            </a:r>
            <a:r>
              <a:rPr dirty="0" sz="1400" spc="-5">
                <a:solidFill>
                  <a:srgbClr val="0587B6"/>
                </a:solidFill>
                <a:latin typeface="Segoe UI"/>
                <a:cs typeface="Segoe UI"/>
              </a:rPr>
              <a:t>materials causing the </a:t>
            </a:r>
            <a:r>
              <a:rPr dirty="0" sz="1400" spc="-10">
                <a:solidFill>
                  <a:srgbClr val="0587B6"/>
                </a:solidFill>
                <a:latin typeface="Segoe UI"/>
                <a:cs typeface="Segoe UI"/>
              </a:rPr>
              <a:t>incident </a:t>
            </a:r>
            <a:r>
              <a:rPr dirty="0" sz="1400" spc="-5">
                <a:solidFill>
                  <a:srgbClr val="0587B6"/>
                </a:solidFill>
                <a:latin typeface="Segoe UI"/>
                <a:cs typeface="Segoe UI"/>
              </a:rPr>
              <a:t>beam </a:t>
            </a:r>
            <a:r>
              <a:rPr dirty="0" sz="1400" spc="-10">
                <a:solidFill>
                  <a:srgbClr val="0587B6"/>
                </a:solidFill>
                <a:latin typeface="Segoe UI"/>
                <a:cs typeface="Segoe UI"/>
              </a:rPr>
              <a:t>to </a:t>
            </a:r>
            <a:r>
              <a:rPr dirty="0" sz="1400" spc="-5">
                <a:solidFill>
                  <a:srgbClr val="0587B6"/>
                </a:solidFill>
                <a:latin typeface="Segoe UI"/>
                <a:cs typeface="Segoe UI"/>
              </a:rPr>
              <a:t>be </a:t>
            </a:r>
            <a:r>
              <a:rPr dirty="0" sz="1400" spc="-10">
                <a:solidFill>
                  <a:srgbClr val="0587B6"/>
                </a:solidFill>
                <a:latin typeface="Segoe UI"/>
                <a:cs typeface="Segoe UI"/>
              </a:rPr>
              <a:t>off</a:t>
            </a:r>
            <a:r>
              <a:rPr dirty="0" sz="1400" spc="145">
                <a:solidFill>
                  <a:srgbClr val="0587B6"/>
                </a:solidFill>
                <a:latin typeface="Segoe UI"/>
                <a:cs typeface="Segoe UI"/>
              </a:rPr>
              <a:t> </a:t>
            </a:r>
            <a:r>
              <a:rPr dirty="0" sz="1400" spc="-5">
                <a:solidFill>
                  <a:srgbClr val="0587B6"/>
                </a:solidFill>
                <a:latin typeface="Segoe UI"/>
                <a:cs typeface="Segoe UI"/>
              </a:rPr>
              <a:t>normal</a:t>
            </a:r>
            <a:endParaRPr sz="1400">
              <a:latin typeface="Segoe UI"/>
              <a:cs typeface="Segoe UI"/>
            </a:endParaRPr>
          </a:p>
          <a:p>
            <a:pPr lvl="2" marL="869950" marR="107314" indent="-171450">
              <a:lnSpc>
                <a:spcPts val="1510"/>
              </a:lnSpc>
              <a:spcBef>
                <a:spcPts val="425"/>
              </a:spcBef>
              <a:buFont typeface="Courier New"/>
              <a:buChar char="o"/>
              <a:tabLst>
                <a:tab pos="870585" algn="l"/>
              </a:tabLst>
            </a:pPr>
            <a:r>
              <a:rPr dirty="0" sz="1400" spc="-5">
                <a:solidFill>
                  <a:srgbClr val="0587B6"/>
                </a:solidFill>
                <a:latin typeface="Segoe UI"/>
                <a:cs typeface="Segoe UI"/>
              </a:rPr>
              <a:t>Maintenance activities </a:t>
            </a:r>
            <a:r>
              <a:rPr dirty="0" sz="1400" spc="-10">
                <a:solidFill>
                  <a:srgbClr val="0587B6"/>
                </a:solidFill>
                <a:latin typeface="Segoe UI"/>
                <a:cs typeface="Segoe UI"/>
              </a:rPr>
              <a:t>where </a:t>
            </a:r>
            <a:r>
              <a:rPr dirty="0" sz="1400" spc="-5">
                <a:solidFill>
                  <a:srgbClr val="0587B6"/>
                </a:solidFill>
                <a:latin typeface="Segoe UI"/>
                <a:cs typeface="Segoe UI"/>
              </a:rPr>
              <a:t>personnel would be closer than 200 mm </a:t>
            </a:r>
            <a:r>
              <a:rPr dirty="0" sz="1400" spc="-10">
                <a:solidFill>
                  <a:srgbClr val="0587B6"/>
                </a:solidFill>
                <a:latin typeface="Segoe UI"/>
                <a:cs typeface="Segoe UI"/>
              </a:rPr>
              <a:t>to </a:t>
            </a:r>
            <a:r>
              <a:rPr dirty="0" sz="1400" spc="-5">
                <a:solidFill>
                  <a:srgbClr val="0587B6"/>
                </a:solidFill>
                <a:latin typeface="Segoe UI"/>
                <a:cs typeface="Segoe UI"/>
              </a:rPr>
              <a:t>the </a:t>
            </a:r>
            <a:r>
              <a:rPr dirty="0" sz="1400" spc="-10">
                <a:solidFill>
                  <a:srgbClr val="0587B6"/>
                </a:solidFill>
                <a:latin typeface="Segoe UI"/>
                <a:cs typeface="Segoe UI"/>
              </a:rPr>
              <a:t>impingement area  </a:t>
            </a:r>
            <a:r>
              <a:rPr dirty="0" sz="1400" spc="-15">
                <a:solidFill>
                  <a:srgbClr val="0587B6"/>
                </a:solidFill>
                <a:latin typeface="Segoe UI"/>
                <a:cs typeface="Segoe UI"/>
              </a:rPr>
              <a:t>of </a:t>
            </a:r>
            <a:r>
              <a:rPr dirty="0" sz="1400" spc="-5">
                <a:solidFill>
                  <a:srgbClr val="0587B6"/>
                </a:solidFill>
                <a:latin typeface="Segoe UI"/>
                <a:cs typeface="Segoe UI"/>
              </a:rPr>
              <a:t>the</a:t>
            </a:r>
            <a:r>
              <a:rPr dirty="0" sz="1400" spc="20">
                <a:solidFill>
                  <a:srgbClr val="0587B6"/>
                </a:solidFill>
                <a:latin typeface="Segoe UI"/>
                <a:cs typeface="Segoe UI"/>
              </a:rPr>
              <a:t> </a:t>
            </a:r>
            <a:r>
              <a:rPr dirty="0" sz="1400" spc="-5">
                <a:solidFill>
                  <a:srgbClr val="0587B6"/>
                </a:solidFill>
                <a:latin typeface="Segoe UI"/>
                <a:cs typeface="Segoe UI"/>
              </a:rPr>
              <a:t>beam.</a:t>
            </a:r>
            <a:endParaRPr sz="1400">
              <a:latin typeface="Segoe UI"/>
              <a:cs typeface="Segoe UI"/>
            </a:endParaRPr>
          </a:p>
          <a:p>
            <a:pPr lvl="1" marL="527050" marR="2758440" indent="-171450">
              <a:lnSpc>
                <a:spcPts val="1939"/>
              </a:lnSpc>
              <a:spcBef>
                <a:spcPts val="400"/>
              </a:spcBef>
              <a:buFont typeface="Arial"/>
              <a:buChar char="•"/>
              <a:tabLst>
                <a:tab pos="527685" algn="l"/>
              </a:tabLst>
            </a:pPr>
            <a:r>
              <a:rPr dirty="0" sz="1800" spc="-5">
                <a:solidFill>
                  <a:srgbClr val="045470"/>
                </a:solidFill>
                <a:latin typeface="Segoe UI"/>
                <a:cs typeface="Segoe UI"/>
              </a:rPr>
              <a:t>Designed </a:t>
            </a:r>
            <a:r>
              <a:rPr dirty="0" sz="1800" spc="-10">
                <a:solidFill>
                  <a:srgbClr val="045470"/>
                </a:solidFill>
                <a:latin typeface="Segoe UI"/>
                <a:cs typeface="Segoe UI"/>
              </a:rPr>
              <a:t>shroud </a:t>
            </a:r>
            <a:r>
              <a:rPr dirty="0" sz="1800">
                <a:solidFill>
                  <a:srgbClr val="045470"/>
                </a:solidFill>
                <a:latin typeface="Segoe UI"/>
                <a:cs typeface="Segoe UI"/>
              </a:rPr>
              <a:t>for additional </a:t>
            </a:r>
            <a:r>
              <a:rPr dirty="0" sz="1800" spc="-5">
                <a:solidFill>
                  <a:srgbClr val="045470"/>
                </a:solidFill>
                <a:latin typeface="Segoe UI"/>
                <a:cs typeface="Segoe UI"/>
              </a:rPr>
              <a:t>protection </a:t>
            </a:r>
            <a:r>
              <a:rPr dirty="0" sz="1800">
                <a:solidFill>
                  <a:srgbClr val="045470"/>
                </a:solidFill>
                <a:latin typeface="Segoe UI"/>
                <a:cs typeface="Segoe UI"/>
              </a:rPr>
              <a:t>for</a:t>
            </a:r>
            <a:r>
              <a:rPr dirty="0" sz="1800" spc="-145">
                <a:solidFill>
                  <a:srgbClr val="045470"/>
                </a:solidFill>
                <a:latin typeface="Segoe UI"/>
                <a:cs typeface="Segoe UI"/>
              </a:rPr>
              <a:t> </a:t>
            </a:r>
            <a:r>
              <a:rPr dirty="0" sz="1800" spc="-5">
                <a:solidFill>
                  <a:srgbClr val="045470"/>
                </a:solidFill>
                <a:latin typeface="Segoe UI"/>
                <a:cs typeface="Segoe UI"/>
              </a:rPr>
              <a:t>shiny  </a:t>
            </a:r>
            <a:r>
              <a:rPr dirty="0" sz="1800">
                <a:solidFill>
                  <a:srgbClr val="045470"/>
                </a:solidFill>
                <a:latin typeface="Segoe UI"/>
                <a:cs typeface="Segoe UI"/>
              </a:rPr>
              <a:t>and other </a:t>
            </a:r>
            <a:r>
              <a:rPr dirty="0" sz="1800" spc="-10">
                <a:solidFill>
                  <a:srgbClr val="045470"/>
                </a:solidFill>
                <a:latin typeface="Segoe UI"/>
                <a:cs typeface="Segoe UI"/>
              </a:rPr>
              <a:t>more </a:t>
            </a:r>
            <a:r>
              <a:rPr dirty="0" sz="1800" spc="-5">
                <a:solidFill>
                  <a:srgbClr val="045470"/>
                </a:solidFill>
                <a:latin typeface="Segoe UI"/>
                <a:cs typeface="Segoe UI"/>
              </a:rPr>
              <a:t>reflective</a:t>
            </a:r>
            <a:r>
              <a:rPr dirty="0" sz="1800" spc="-70">
                <a:solidFill>
                  <a:srgbClr val="045470"/>
                </a:solidFill>
                <a:latin typeface="Segoe UI"/>
                <a:cs typeface="Segoe UI"/>
              </a:rPr>
              <a:t> </a:t>
            </a:r>
            <a:r>
              <a:rPr dirty="0" sz="1800">
                <a:solidFill>
                  <a:srgbClr val="045470"/>
                </a:solidFill>
                <a:latin typeface="Segoe UI"/>
                <a:cs typeface="Segoe UI"/>
              </a:rPr>
              <a:t>surfaces.</a:t>
            </a:r>
            <a:endParaRPr sz="1800">
              <a:latin typeface="Segoe UI"/>
              <a:cs typeface="Segoe UI"/>
            </a:endParaRPr>
          </a:p>
          <a:p>
            <a:pPr lvl="2" marL="869950" marR="2624455" indent="-171450">
              <a:lnSpc>
                <a:spcPts val="1510"/>
              </a:lnSpc>
              <a:spcBef>
                <a:spcPts val="409"/>
              </a:spcBef>
              <a:buFont typeface="Courier New"/>
              <a:buChar char="o"/>
              <a:tabLst>
                <a:tab pos="870585" algn="l"/>
              </a:tabLst>
            </a:pPr>
            <a:r>
              <a:rPr dirty="0" sz="1400" spc="-75">
                <a:solidFill>
                  <a:srgbClr val="0587B6"/>
                </a:solidFill>
                <a:latin typeface="Segoe UI"/>
                <a:cs typeface="Segoe UI"/>
              </a:rPr>
              <a:t>To </a:t>
            </a:r>
            <a:r>
              <a:rPr dirty="0" sz="1400" spc="-5">
                <a:solidFill>
                  <a:srgbClr val="0587B6"/>
                </a:solidFill>
                <a:latin typeface="Segoe UI"/>
                <a:cs typeface="Segoe UI"/>
              </a:rPr>
              <a:t>address potential concerns with stray radiation, a </a:t>
            </a:r>
            <a:r>
              <a:rPr dirty="0" sz="1400" spc="-10">
                <a:solidFill>
                  <a:srgbClr val="0587B6"/>
                </a:solidFill>
                <a:latin typeface="Segoe UI"/>
                <a:cs typeface="Segoe UI"/>
              </a:rPr>
              <a:t>shroud  </a:t>
            </a:r>
            <a:r>
              <a:rPr dirty="0" sz="1400" spc="-5">
                <a:solidFill>
                  <a:srgbClr val="0587B6"/>
                </a:solidFill>
                <a:latin typeface="Segoe UI"/>
                <a:cs typeface="Segoe UI"/>
              </a:rPr>
              <a:t>was designed, built and </a:t>
            </a:r>
            <a:r>
              <a:rPr dirty="0" sz="1400" spc="-10">
                <a:solidFill>
                  <a:srgbClr val="0587B6"/>
                </a:solidFill>
                <a:latin typeface="Segoe UI"/>
                <a:cs typeface="Segoe UI"/>
              </a:rPr>
              <a:t>installed </a:t>
            </a:r>
            <a:r>
              <a:rPr dirty="0" sz="1400" spc="-5">
                <a:solidFill>
                  <a:srgbClr val="0587B6"/>
                </a:solidFill>
                <a:latin typeface="Segoe UI"/>
                <a:cs typeface="Segoe UI"/>
              </a:rPr>
              <a:t>on the </a:t>
            </a:r>
            <a:r>
              <a:rPr dirty="0" sz="1400" spc="-10">
                <a:solidFill>
                  <a:srgbClr val="0587B6"/>
                </a:solidFill>
                <a:latin typeface="Segoe UI"/>
                <a:cs typeface="Segoe UI"/>
              </a:rPr>
              <a:t>PSU/ARL </a:t>
            </a:r>
            <a:r>
              <a:rPr dirty="0" sz="1400" spc="-5">
                <a:solidFill>
                  <a:srgbClr val="0587B6"/>
                </a:solidFill>
                <a:latin typeface="Segoe UI"/>
                <a:cs typeface="Segoe UI"/>
              </a:rPr>
              <a:t>laser ablation  system.</a:t>
            </a:r>
            <a:endParaRPr sz="1400">
              <a:latin typeface="Segoe UI"/>
              <a:cs typeface="Segoe UI"/>
            </a:endParaRPr>
          </a:p>
          <a:p>
            <a:pPr lvl="2" marL="869950" marR="2800985" indent="-171450">
              <a:lnSpc>
                <a:spcPct val="90100"/>
              </a:lnSpc>
              <a:spcBef>
                <a:spcPts val="385"/>
              </a:spcBef>
              <a:buFont typeface="Courier New"/>
              <a:buChar char="o"/>
              <a:tabLst>
                <a:tab pos="870585" algn="l"/>
              </a:tabLst>
            </a:pPr>
            <a:r>
              <a:rPr dirty="0" sz="1400" spc="-5">
                <a:solidFill>
                  <a:srgbClr val="0587B6"/>
                </a:solidFill>
                <a:latin typeface="Segoe UI"/>
                <a:cs typeface="Segoe UI"/>
              </a:rPr>
              <a:t>Measurements </a:t>
            </a:r>
            <a:r>
              <a:rPr dirty="0" sz="1400" spc="-10">
                <a:solidFill>
                  <a:srgbClr val="0587B6"/>
                </a:solidFill>
                <a:latin typeface="Segoe UI"/>
                <a:cs typeface="Segoe UI"/>
              </a:rPr>
              <a:t>were taken </a:t>
            </a:r>
            <a:r>
              <a:rPr dirty="0" sz="1400" spc="-5">
                <a:solidFill>
                  <a:srgbClr val="0587B6"/>
                </a:solidFill>
                <a:latin typeface="Segoe UI"/>
                <a:cs typeface="Segoe UI"/>
              </a:rPr>
              <a:t>outside the bristles </a:t>
            </a:r>
            <a:r>
              <a:rPr dirty="0" sz="1400" spc="-15">
                <a:solidFill>
                  <a:srgbClr val="0587B6"/>
                </a:solidFill>
                <a:latin typeface="Segoe UI"/>
                <a:cs typeface="Segoe UI"/>
              </a:rPr>
              <a:t>of </a:t>
            </a:r>
            <a:r>
              <a:rPr dirty="0" sz="1400" spc="-5">
                <a:solidFill>
                  <a:srgbClr val="0587B6"/>
                </a:solidFill>
                <a:latin typeface="Segoe UI"/>
                <a:cs typeface="Segoe UI"/>
              </a:rPr>
              <a:t>the brushes  showed </a:t>
            </a:r>
            <a:r>
              <a:rPr dirty="0" sz="1400">
                <a:solidFill>
                  <a:srgbClr val="0587B6"/>
                </a:solidFill>
                <a:latin typeface="Segoe UI"/>
                <a:cs typeface="Segoe UI"/>
              </a:rPr>
              <a:t>an </a:t>
            </a:r>
            <a:r>
              <a:rPr dirty="0" sz="1400" spc="-5">
                <a:solidFill>
                  <a:srgbClr val="0587B6"/>
                </a:solidFill>
                <a:latin typeface="Segoe UI"/>
                <a:cs typeface="Segoe UI"/>
              </a:rPr>
              <a:t>8-fold reduction in radiation </a:t>
            </a:r>
            <a:r>
              <a:rPr dirty="0" sz="1400">
                <a:solidFill>
                  <a:srgbClr val="0587B6"/>
                </a:solidFill>
                <a:latin typeface="Segoe UI"/>
                <a:cs typeface="Segoe UI"/>
              </a:rPr>
              <a:t>by the </a:t>
            </a:r>
            <a:r>
              <a:rPr dirty="0" sz="1400" spc="-5">
                <a:solidFill>
                  <a:srgbClr val="0587B6"/>
                </a:solidFill>
                <a:latin typeface="Segoe UI"/>
                <a:cs typeface="Segoe UI"/>
              </a:rPr>
              <a:t>double layer  </a:t>
            </a:r>
            <a:r>
              <a:rPr dirty="0" sz="1400" spc="-15">
                <a:solidFill>
                  <a:srgbClr val="0587B6"/>
                </a:solidFill>
                <a:latin typeface="Segoe UI"/>
                <a:cs typeface="Segoe UI"/>
              </a:rPr>
              <a:t>of </a:t>
            </a:r>
            <a:r>
              <a:rPr dirty="0" sz="1400" spc="-5">
                <a:solidFill>
                  <a:srgbClr val="0587B6"/>
                </a:solidFill>
                <a:latin typeface="Segoe UI"/>
                <a:cs typeface="Segoe UI"/>
              </a:rPr>
              <a:t>bristles and laser blocking</a:t>
            </a:r>
            <a:r>
              <a:rPr dirty="0" sz="1400" spc="85">
                <a:solidFill>
                  <a:srgbClr val="0587B6"/>
                </a:solidFill>
                <a:latin typeface="Segoe UI"/>
                <a:cs typeface="Segoe UI"/>
              </a:rPr>
              <a:t> </a:t>
            </a:r>
            <a:r>
              <a:rPr dirty="0" sz="1400" spc="-5">
                <a:solidFill>
                  <a:srgbClr val="0587B6"/>
                </a:solidFill>
                <a:latin typeface="Segoe UI"/>
                <a:cs typeface="Segoe UI"/>
              </a:rPr>
              <a:t>fabric.</a:t>
            </a:r>
            <a:endParaRPr sz="1400">
              <a:latin typeface="Segoe UI"/>
              <a:cs typeface="Segoe UI"/>
            </a:endParaRPr>
          </a:p>
        </p:txBody>
      </p:sp>
      <p:sp>
        <p:nvSpPr>
          <p:cNvPr id="6" name="object 6"/>
          <p:cNvSpPr/>
          <p:nvPr/>
        </p:nvSpPr>
        <p:spPr>
          <a:xfrm>
            <a:off x="6873240" y="2761488"/>
            <a:ext cx="2040635" cy="304190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007363" y="4484370"/>
            <a:ext cx="2602991" cy="1745742"/>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869435" y="4389882"/>
            <a:ext cx="2558034" cy="1840230"/>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7098283" y="5843270"/>
            <a:ext cx="1669414" cy="360680"/>
          </a:xfrm>
          <a:prstGeom prst="rect">
            <a:avLst/>
          </a:prstGeom>
        </p:spPr>
        <p:txBody>
          <a:bodyPr wrap="square" lIns="0" tIns="12065" rIns="0" bIns="0" rtlCol="0" vert="horz">
            <a:spAutoFit/>
          </a:bodyPr>
          <a:lstStyle/>
          <a:p>
            <a:pPr marL="336550" marR="5080" indent="-323850">
              <a:lnSpc>
                <a:spcPct val="100000"/>
              </a:lnSpc>
              <a:spcBef>
                <a:spcPts val="95"/>
              </a:spcBef>
            </a:pPr>
            <a:r>
              <a:rPr dirty="0" sz="1100" spc="-5">
                <a:latin typeface="Calibri"/>
                <a:cs typeface="Calibri"/>
              </a:rPr>
              <a:t>Shroud Integrated with Laser  Scanner/Robotics</a:t>
            </a:r>
            <a:endParaRPr sz="1100">
              <a:latin typeface="Calibri"/>
              <a:cs typeface="Calibri"/>
            </a:endParaRPr>
          </a:p>
        </p:txBody>
      </p:sp>
      <p:sp>
        <p:nvSpPr>
          <p:cNvPr id="12" name="object 12"/>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13" name="object 13"/>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
        <p:nvSpPr>
          <p:cNvPr id="10" name="object 10"/>
          <p:cNvSpPr txBox="1"/>
          <p:nvPr/>
        </p:nvSpPr>
        <p:spPr>
          <a:xfrm>
            <a:off x="1675638" y="6255258"/>
            <a:ext cx="931544"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Calibri"/>
                <a:cs typeface="Calibri"/>
              </a:rPr>
              <a:t>Shroud</a:t>
            </a:r>
            <a:r>
              <a:rPr dirty="0" sz="1100" spc="-75">
                <a:latin typeface="Calibri"/>
                <a:cs typeface="Calibri"/>
              </a:rPr>
              <a:t> </a:t>
            </a:r>
            <a:r>
              <a:rPr dirty="0" sz="1100" spc="-5">
                <a:latin typeface="Calibri"/>
                <a:cs typeface="Calibri"/>
              </a:rPr>
              <a:t>Concept</a:t>
            </a:r>
            <a:endParaRPr sz="1100">
              <a:latin typeface="Calibri"/>
              <a:cs typeface="Calibri"/>
            </a:endParaRPr>
          </a:p>
        </p:txBody>
      </p:sp>
      <p:sp>
        <p:nvSpPr>
          <p:cNvPr id="11" name="object 11"/>
          <p:cNvSpPr txBox="1"/>
          <p:nvPr/>
        </p:nvSpPr>
        <p:spPr>
          <a:xfrm>
            <a:off x="4580635" y="6274308"/>
            <a:ext cx="1270635" cy="193040"/>
          </a:xfrm>
          <a:prstGeom prst="rect">
            <a:avLst/>
          </a:prstGeom>
        </p:spPr>
        <p:txBody>
          <a:bodyPr wrap="square" lIns="0" tIns="12065" rIns="0" bIns="0" rtlCol="0" vert="horz">
            <a:spAutoFit/>
          </a:bodyPr>
          <a:lstStyle/>
          <a:p>
            <a:pPr marL="12700">
              <a:lnSpc>
                <a:spcPct val="100000"/>
              </a:lnSpc>
              <a:spcBef>
                <a:spcPts val="95"/>
              </a:spcBef>
            </a:pPr>
            <a:r>
              <a:rPr dirty="0" sz="1100" spc="-5">
                <a:latin typeface="Calibri"/>
                <a:cs typeface="Calibri"/>
              </a:rPr>
              <a:t>Auxiliary</a:t>
            </a:r>
            <a:r>
              <a:rPr dirty="0" sz="1100" spc="-20">
                <a:latin typeface="Calibri"/>
                <a:cs typeface="Calibri"/>
              </a:rPr>
              <a:t> </a:t>
            </a:r>
            <a:r>
              <a:rPr dirty="0" sz="1100" spc="-5">
                <a:latin typeface="Calibri"/>
                <a:cs typeface="Calibri"/>
              </a:rPr>
              <a:t>Components</a:t>
            </a:r>
            <a:endParaRPr sz="11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2178050" cy="574040"/>
          </a:xfrm>
          <a:prstGeom prst="rect"/>
        </p:spPr>
        <p:txBody>
          <a:bodyPr wrap="square" lIns="0" tIns="12700" rIns="0" bIns="0" rtlCol="0" vert="horz">
            <a:spAutoFit/>
          </a:bodyPr>
          <a:lstStyle/>
          <a:p>
            <a:pPr marL="12700">
              <a:lnSpc>
                <a:spcPct val="100000"/>
              </a:lnSpc>
              <a:spcBef>
                <a:spcPts val="100"/>
              </a:spcBef>
            </a:pPr>
            <a:r>
              <a:rPr dirty="0" spc="-5"/>
              <a:t>Next</a:t>
            </a:r>
            <a:r>
              <a:rPr dirty="0" spc="-85"/>
              <a:t> </a:t>
            </a:r>
            <a:r>
              <a:rPr dirty="0" spc="-30"/>
              <a:t>Steps</a:t>
            </a:r>
          </a:p>
        </p:txBody>
      </p:sp>
      <p:sp>
        <p:nvSpPr>
          <p:cNvPr id="6" name="object 6"/>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7" name="object 7"/>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
        <p:nvSpPr>
          <p:cNvPr id="5" name="object 5"/>
          <p:cNvSpPr txBox="1"/>
          <p:nvPr/>
        </p:nvSpPr>
        <p:spPr>
          <a:xfrm>
            <a:off x="322579" y="1122172"/>
            <a:ext cx="8202295" cy="4856480"/>
          </a:xfrm>
          <a:prstGeom prst="rect">
            <a:avLst/>
          </a:prstGeom>
        </p:spPr>
        <p:txBody>
          <a:bodyPr wrap="square" lIns="0" tIns="36195" rIns="0" bIns="0" rtlCol="0" vert="horz">
            <a:spAutoFit/>
          </a:bodyPr>
          <a:lstStyle/>
          <a:p>
            <a:pPr marL="184150" indent="-171450">
              <a:lnSpc>
                <a:spcPct val="100000"/>
              </a:lnSpc>
              <a:spcBef>
                <a:spcPts val="285"/>
              </a:spcBef>
              <a:buFont typeface="Arial"/>
              <a:buChar char="•"/>
              <a:tabLst>
                <a:tab pos="184150" algn="l"/>
              </a:tabLst>
            </a:pPr>
            <a:r>
              <a:rPr dirty="0" sz="1800" spc="-25">
                <a:latin typeface="Segoe UI"/>
                <a:cs typeface="Segoe UI"/>
              </a:rPr>
              <a:t>Near-Term </a:t>
            </a:r>
            <a:r>
              <a:rPr dirty="0" sz="1800" spc="-5">
                <a:latin typeface="Segoe UI"/>
                <a:cs typeface="Segoe UI"/>
              </a:rPr>
              <a:t>Milestones </a:t>
            </a:r>
            <a:r>
              <a:rPr dirty="0" sz="1800" spc="-10">
                <a:latin typeface="Segoe UI"/>
                <a:cs typeface="Segoe UI"/>
              </a:rPr>
              <a:t>to </a:t>
            </a:r>
            <a:r>
              <a:rPr dirty="0" sz="1800">
                <a:latin typeface="Segoe UI"/>
                <a:cs typeface="Segoe UI"/>
              </a:rPr>
              <a:t>be</a:t>
            </a:r>
            <a:r>
              <a:rPr dirty="0" sz="1800" spc="-20">
                <a:latin typeface="Segoe UI"/>
                <a:cs typeface="Segoe UI"/>
              </a:rPr>
              <a:t> </a:t>
            </a:r>
            <a:r>
              <a:rPr dirty="0" sz="1800" spc="-5">
                <a:latin typeface="Segoe UI"/>
                <a:cs typeface="Segoe UI"/>
              </a:rPr>
              <a:t>Addressed</a:t>
            </a:r>
            <a:endParaRPr sz="1800">
              <a:latin typeface="Segoe UI"/>
              <a:cs typeface="Segoe UI"/>
            </a:endParaRPr>
          </a:p>
          <a:p>
            <a:pPr lvl="1" marL="527050" marR="508000" indent="-171450">
              <a:lnSpc>
                <a:spcPts val="1939"/>
              </a:lnSpc>
              <a:spcBef>
                <a:spcPts val="434"/>
              </a:spcBef>
              <a:buFont typeface="Arial"/>
              <a:buChar char="•"/>
              <a:tabLst>
                <a:tab pos="527050" algn="l"/>
              </a:tabLst>
            </a:pPr>
            <a:r>
              <a:rPr dirty="0" sz="1800" spc="-5">
                <a:solidFill>
                  <a:srgbClr val="045470"/>
                </a:solidFill>
                <a:latin typeface="Segoe UI"/>
                <a:cs typeface="Segoe UI"/>
              </a:rPr>
              <a:t>Finalize process parameter development </a:t>
            </a:r>
            <a:r>
              <a:rPr dirty="0" sz="1800">
                <a:solidFill>
                  <a:srgbClr val="045470"/>
                </a:solidFill>
                <a:latin typeface="Segoe UI"/>
                <a:cs typeface="Segoe UI"/>
              </a:rPr>
              <a:t>/ optimization using</a:t>
            </a:r>
            <a:r>
              <a:rPr dirty="0" sz="1800" spc="-135">
                <a:solidFill>
                  <a:srgbClr val="045470"/>
                </a:solidFill>
                <a:latin typeface="Segoe UI"/>
                <a:cs typeface="Segoe UI"/>
              </a:rPr>
              <a:t> </a:t>
            </a:r>
            <a:r>
              <a:rPr dirty="0" sz="1800" spc="-5">
                <a:solidFill>
                  <a:srgbClr val="045470"/>
                </a:solidFill>
                <a:latin typeface="Segoe UI"/>
                <a:cs typeface="Segoe UI"/>
              </a:rPr>
              <a:t>increased  energy</a:t>
            </a:r>
            <a:r>
              <a:rPr dirty="0" sz="1800" spc="-20">
                <a:solidFill>
                  <a:srgbClr val="045470"/>
                </a:solidFill>
                <a:latin typeface="Segoe UI"/>
                <a:cs typeface="Segoe UI"/>
              </a:rPr>
              <a:t> </a:t>
            </a:r>
            <a:r>
              <a:rPr dirty="0" sz="1800" spc="-15">
                <a:solidFill>
                  <a:srgbClr val="045470"/>
                </a:solidFill>
                <a:latin typeface="Segoe UI"/>
                <a:cs typeface="Segoe UI"/>
              </a:rPr>
              <a:t>density.</a:t>
            </a:r>
            <a:endParaRPr sz="1800">
              <a:latin typeface="Segoe UI"/>
              <a:cs typeface="Segoe UI"/>
            </a:endParaRPr>
          </a:p>
          <a:p>
            <a:pPr lvl="1" marL="527050" indent="-171450">
              <a:lnSpc>
                <a:spcPct val="100000"/>
              </a:lnSpc>
              <a:spcBef>
                <a:spcPts val="155"/>
              </a:spcBef>
              <a:buFont typeface="Arial"/>
              <a:buChar char="•"/>
              <a:tabLst>
                <a:tab pos="527050" algn="l"/>
              </a:tabLst>
            </a:pPr>
            <a:r>
              <a:rPr dirty="0" sz="1800" spc="-5">
                <a:solidFill>
                  <a:srgbClr val="045470"/>
                </a:solidFill>
                <a:latin typeface="Segoe UI"/>
                <a:cs typeface="Segoe UI"/>
              </a:rPr>
              <a:t>Complete </a:t>
            </a:r>
            <a:r>
              <a:rPr dirty="0" sz="1800">
                <a:solidFill>
                  <a:srgbClr val="045470"/>
                </a:solidFill>
                <a:latin typeface="Segoe UI"/>
                <a:cs typeface="Segoe UI"/>
              </a:rPr>
              <a:t>preliminary </a:t>
            </a:r>
            <a:r>
              <a:rPr dirty="0" sz="1800" spc="-5">
                <a:solidFill>
                  <a:srgbClr val="045470"/>
                </a:solidFill>
                <a:latin typeface="Segoe UI"/>
                <a:cs typeface="Segoe UI"/>
              </a:rPr>
              <a:t>testing (fatigue, </a:t>
            </a:r>
            <a:r>
              <a:rPr dirty="0" sz="1800">
                <a:solidFill>
                  <a:srgbClr val="045470"/>
                </a:solidFill>
                <a:latin typeface="Segoe UI"/>
                <a:cs typeface="Segoe UI"/>
              </a:rPr>
              <a:t>optical </a:t>
            </a:r>
            <a:r>
              <a:rPr dirty="0" sz="1800" spc="-15">
                <a:solidFill>
                  <a:srgbClr val="045470"/>
                </a:solidFill>
                <a:latin typeface="Segoe UI"/>
                <a:cs typeface="Segoe UI"/>
              </a:rPr>
              <a:t>microscopy, </a:t>
            </a:r>
            <a:r>
              <a:rPr dirty="0" sz="1800" spc="-5">
                <a:solidFill>
                  <a:srgbClr val="045470"/>
                </a:solidFill>
                <a:latin typeface="Segoe UI"/>
                <a:cs typeface="Segoe UI"/>
              </a:rPr>
              <a:t>SEM </a:t>
            </a:r>
            <a:r>
              <a:rPr dirty="0" sz="1800">
                <a:solidFill>
                  <a:srgbClr val="045470"/>
                </a:solidFill>
                <a:latin typeface="Segoe UI"/>
                <a:cs typeface="Segoe UI"/>
              </a:rPr>
              <a:t>analysis,</a:t>
            </a:r>
            <a:r>
              <a:rPr dirty="0" sz="1800" spc="-50">
                <a:solidFill>
                  <a:srgbClr val="045470"/>
                </a:solidFill>
                <a:latin typeface="Segoe UI"/>
                <a:cs typeface="Segoe UI"/>
              </a:rPr>
              <a:t> </a:t>
            </a:r>
            <a:r>
              <a:rPr dirty="0" sz="1800">
                <a:solidFill>
                  <a:srgbClr val="045470"/>
                </a:solidFill>
                <a:latin typeface="Segoe UI"/>
                <a:cs typeface="Segoe UI"/>
              </a:rPr>
              <a:t>).</a:t>
            </a:r>
            <a:endParaRPr sz="1800">
              <a:latin typeface="Segoe UI"/>
              <a:cs typeface="Segoe UI"/>
            </a:endParaRPr>
          </a:p>
          <a:p>
            <a:pPr marL="184150" indent="-171450">
              <a:lnSpc>
                <a:spcPct val="100000"/>
              </a:lnSpc>
              <a:spcBef>
                <a:spcPts val="585"/>
              </a:spcBef>
              <a:buFont typeface="Arial"/>
              <a:buChar char="•"/>
              <a:tabLst>
                <a:tab pos="184150" algn="l"/>
              </a:tabLst>
            </a:pPr>
            <a:r>
              <a:rPr dirty="0" sz="1800" spc="-25">
                <a:latin typeface="Segoe UI"/>
                <a:cs typeface="Segoe UI"/>
              </a:rPr>
              <a:t>Technical </a:t>
            </a:r>
            <a:r>
              <a:rPr dirty="0" sz="1800" spc="-10">
                <a:latin typeface="Segoe UI"/>
                <a:cs typeface="Segoe UI"/>
              </a:rPr>
              <a:t>Progress to </a:t>
            </a:r>
            <a:r>
              <a:rPr dirty="0" sz="1800">
                <a:latin typeface="Segoe UI"/>
                <a:cs typeface="Segoe UI"/>
              </a:rPr>
              <a:t>be</a:t>
            </a:r>
            <a:r>
              <a:rPr dirty="0" sz="1800" spc="-10">
                <a:latin typeface="Segoe UI"/>
                <a:cs typeface="Segoe UI"/>
              </a:rPr>
              <a:t> </a:t>
            </a:r>
            <a:r>
              <a:rPr dirty="0" sz="1800" spc="-5">
                <a:latin typeface="Segoe UI"/>
                <a:cs typeface="Segoe UI"/>
              </a:rPr>
              <a:t>Accomplished</a:t>
            </a:r>
            <a:endParaRPr sz="1800">
              <a:latin typeface="Segoe UI"/>
              <a:cs typeface="Segoe UI"/>
            </a:endParaRPr>
          </a:p>
          <a:p>
            <a:pPr lvl="1" marL="527050" indent="-171450">
              <a:lnSpc>
                <a:spcPct val="100000"/>
              </a:lnSpc>
              <a:spcBef>
                <a:spcPts val="180"/>
              </a:spcBef>
              <a:buFont typeface="Arial"/>
              <a:buChar char="•"/>
              <a:tabLst>
                <a:tab pos="527050" algn="l"/>
              </a:tabLst>
            </a:pPr>
            <a:r>
              <a:rPr dirty="0" sz="1800" spc="-5">
                <a:solidFill>
                  <a:srgbClr val="045470"/>
                </a:solidFill>
                <a:latin typeface="Segoe UI"/>
                <a:cs typeface="Segoe UI"/>
              </a:rPr>
              <a:t>Finish process refinement </a:t>
            </a:r>
            <a:r>
              <a:rPr dirty="0" sz="1800">
                <a:solidFill>
                  <a:srgbClr val="045470"/>
                </a:solidFill>
                <a:latin typeface="Segoe UI"/>
                <a:cs typeface="Segoe UI"/>
              </a:rPr>
              <a:t>on </a:t>
            </a:r>
            <a:r>
              <a:rPr dirty="0" sz="1800" spc="-5">
                <a:solidFill>
                  <a:srgbClr val="045470"/>
                </a:solidFill>
                <a:latin typeface="Segoe UI"/>
                <a:cs typeface="Segoe UI"/>
              </a:rPr>
              <a:t>unaged coating</a:t>
            </a:r>
            <a:r>
              <a:rPr dirty="0" sz="1800" spc="-105">
                <a:solidFill>
                  <a:srgbClr val="045470"/>
                </a:solidFill>
                <a:latin typeface="Segoe UI"/>
                <a:cs typeface="Segoe UI"/>
              </a:rPr>
              <a:t> </a:t>
            </a:r>
            <a:r>
              <a:rPr dirty="0" sz="1800" spc="-5">
                <a:solidFill>
                  <a:srgbClr val="045470"/>
                </a:solidFill>
                <a:latin typeface="Segoe UI"/>
                <a:cs typeface="Segoe UI"/>
              </a:rPr>
              <a:t>systems.</a:t>
            </a:r>
            <a:endParaRPr sz="1800">
              <a:latin typeface="Segoe UI"/>
              <a:cs typeface="Segoe UI"/>
            </a:endParaRPr>
          </a:p>
          <a:p>
            <a:pPr lvl="2" marL="869950" indent="-171450">
              <a:lnSpc>
                <a:spcPct val="100000"/>
              </a:lnSpc>
              <a:spcBef>
                <a:spcPts val="215"/>
              </a:spcBef>
              <a:buChar char="•"/>
              <a:tabLst>
                <a:tab pos="869950" algn="l"/>
              </a:tabLst>
            </a:pPr>
            <a:r>
              <a:rPr dirty="0" sz="1600" spc="-5">
                <a:solidFill>
                  <a:srgbClr val="0587B6"/>
                </a:solidFill>
                <a:latin typeface="Arial"/>
                <a:cs typeface="Arial"/>
              </a:rPr>
              <a:t>Complete </a:t>
            </a:r>
            <a:r>
              <a:rPr dirty="0" sz="1600">
                <a:solidFill>
                  <a:srgbClr val="0587B6"/>
                </a:solidFill>
                <a:latin typeface="Arial"/>
                <a:cs typeface="Arial"/>
              </a:rPr>
              <a:t>optical microscopy</a:t>
            </a:r>
            <a:r>
              <a:rPr dirty="0" sz="1600" spc="-20">
                <a:solidFill>
                  <a:srgbClr val="0587B6"/>
                </a:solidFill>
                <a:latin typeface="Arial"/>
                <a:cs typeface="Arial"/>
              </a:rPr>
              <a:t> </a:t>
            </a:r>
            <a:r>
              <a:rPr dirty="0" sz="1600">
                <a:solidFill>
                  <a:srgbClr val="0587B6"/>
                </a:solidFill>
                <a:latin typeface="Arial"/>
                <a:cs typeface="Arial"/>
              </a:rPr>
              <a:t>assessment.</a:t>
            </a:r>
            <a:endParaRPr sz="1600">
              <a:latin typeface="Arial"/>
              <a:cs typeface="Arial"/>
            </a:endParaRPr>
          </a:p>
          <a:p>
            <a:pPr marL="184150" indent="-171450">
              <a:lnSpc>
                <a:spcPct val="100000"/>
              </a:lnSpc>
              <a:spcBef>
                <a:spcPts val="580"/>
              </a:spcBef>
              <a:buFont typeface="Arial"/>
              <a:buChar char="•"/>
              <a:tabLst>
                <a:tab pos="184150" algn="l"/>
              </a:tabLst>
            </a:pPr>
            <a:r>
              <a:rPr dirty="0" sz="1800" spc="-5">
                <a:latin typeface="Segoe UI"/>
                <a:cs typeface="Segoe UI"/>
              </a:rPr>
              <a:t>Risk </a:t>
            </a:r>
            <a:r>
              <a:rPr dirty="0" sz="1800" spc="-10">
                <a:latin typeface="Segoe UI"/>
                <a:cs typeface="Segoe UI"/>
              </a:rPr>
              <a:t>Reduction </a:t>
            </a:r>
            <a:r>
              <a:rPr dirty="0" sz="1800" spc="-5">
                <a:latin typeface="Segoe UI"/>
                <a:cs typeface="Segoe UI"/>
              </a:rPr>
              <a:t>Items </a:t>
            </a:r>
            <a:r>
              <a:rPr dirty="0" sz="1800" spc="-10">
                <a:latin typeface="Segoe UI"/>
                <a:cs typeface="Segoe UI"/>
              </a:rPr>
              <a:t>to </a:t>
            </a:r>
            <a:r>
              <a:rPr dirty="0" sz="1800">
                <a:latin typeface="Segoe UI"/>
                <a:cs typeface="Segoe UI"/>
              </a:rPr>
              <a:t>be</a:t>
            </a:r>
            <a:r>
              <a:rPr dirty="0" sz="1800" spc="-50">
                <a:latin typeface="Segoe UI"/>
                <a:cs typeface="Segoe UI"/>
              </a:rPr>
              <a:t> </a:t>
            </a:r>
            <a:r>
              <a:rPr dirty="0" sz="1800" spc="-5">
                <a:latin typeface="Segoe UI"/>
                <a:cs typeface="Segoe UI"/>
              </a:rPr>
              <a:t>Addressed</a:t>
            </a:r>
            <a:endParaRPr sz="1800">
              <a:latin typeface="Segoe UI"/>
              <a:cs typeface="Segoe UI"/>
            </a:endParaRPr>
          </a:p>
          <a:p>
            <a:pPr lvl="1" marL="527050" marR="261620" indent="-171450">
              <a:lnSpc>
                <a:spcPts val="1939"/>
              </a:lnSpc>
              <a:spcBef>
                <a:spcPts val="434"/>
              </a:spcBef>
              <a:buFont typeface="Arial"/>
              <a:buChar char="•"/>
              <a:tabLst>
                <a:tab pos="527050" algn="l"/>
              </a:tabLst>
            </a:pPr>
            <a:r>
              <a:rPr dirty="0" sz="1800">
                <a:solidFill>
                  <a:srgbClr val="045470"/>
                </a:solidFill>
                <a:latin typeface="Segoe UI"/>
                <a:cs typeface="Segoe UI"/>
              </a:rPr>
              <a:t>Optimizing with </a:t>
            </a:r>
            <a:r>
              <a:rPr dirty="0" sz="1800" spc="-5">
                <a:solidFill>
                  <a:srgbClr val="045470"/>
                </a:solidFill>
                <a:latin typeface="Segoe UI"/>
                <a:cs typeface="Segoe UI"/>
              </a:rPr>
              <a:t>smaller spot size </a:t>
            </a:r>
            <a:r>
              <a:rPr dirty="0" sz="1800">
                <a:solidFill>
                  <a:srgbClr val="045470"/>
                </a:solidFill>
                <a:latin typeface="Segoe UI"/>
                <a:cs typeface="Segoe UI"/>
              </a:rPr>
              <a:t>for </a:t>
            </a:r>
            <a:r>
              <a:rPr dirty="0" sz="1800" spc="-5">
                <a:solidFill>
                  <a:srgbClr val="045470"/>
                </a:solidFill>
                <a:latin typeface="Segoe UI"/>
                <a:cs typeface="Segoe UI"/>
              </a:rPr>
              <a:t>multiple preconstruction </a:t>
            </a:r>
            <a:r>
              <a:rPr dirty="0" sz="1800">
                <a:solidFill>
                  <a:srgbClr val="045470"/>
                </a:solidFill>
                <a:latin typeface="Segoe UI"/>
                <a:cs typeface="Segoe UI"/>
              </a:rPr>
              <a:t>primer  </a:t>
            </a:r>
            <a:r>
              <a:rPr dirty="0" sz="1800" spc="-5">
                <a:solidFill>
                  <a:srgbClr val="045470"/>
                </a:solidFill>
                <a:latin typeface="Segoe UI"/>
                <a:cs typeface="Segoe UI"/>
              </a:rPr>
              <a:t>coating scenarios </a:t>
            </a:r>
            <a:r>
              <a:rPr dirty="0" sz="1800">
                <a:solidFill>
                  <a:srgbClr val="045470"/>
                </a:solidFill>
                <a:latin typeface="Segoe UI"/>
                <a:cs typeface="Segoe UI"/>
              </a:rPr>
              <a:t>that </a:t>
            </a:r>
            <a:r>
              <a:rPr dirty="0" sz="1800" spc="-5">
                <a:solidFill>
                  <a:srgbClr val="045470"/>
                </a:solidFill>
                <a:latin typeface="Segoe UI"/>
                <a:cs typeface="Segoe UI"/>
              </a:rPr>
              <a:t>may </a:t>
            </a:r>
            <a:r>
              <a:rPr dirty="0" sz="1800">
                <a:solidFill>
                  <a:srgbClr val="045470"/>
                </a:solidFill>
                <a:latin typeface="Segoe UI"/>
                <a:cs typeface="Segoe UI"/>
              </a:rPr>
              <a:t>be </a:t>
            </a:r>
            <a:r>
              <a:rPr dirty="0" sz="1800" spc="-10">
                <a:solidFill>
                  <a:srgbClr val="045470"/>
                </a:solidFill>
                <a:latin typeface="Segoe UI"/>
                <a:cs typeface="Segoe UI"/>
              </a:rPr>
              <a:t>encountered </a:t>
            </a:r>
            <a:r>
              <a:rPr dirty="0" sz="1800" spc="-5">
                <a:solidFill>
                  <a:srgbClr val="045470"/>
                </a:solidFill>
                <a:latin typeface="Segoe UI"/>
                <a:cs typeface="Segoe UI"/>
              </a:rPr>
              <a:t>in </a:t>
            </a:r>
            <a:r>
              <a:rPr dirty="0" sz="1800">
                <a:solidFill>
                  <a:srgbClr val="045470"/>
                </a:solidFill>
                <a:latin typeface="Segoe UI"/>
                <a:cs typeface="Segoe UI"/>
              </a:rPr>
              <a:t>the </a:t>
            </a:r>
            <a:r>
              <a:rPr dirty="0" sz="1800" spc="-10">
                <a:solidFill>
                  <a:srgbClr val="045470"/>
                </a:solidFill>
                <a:latin typeface="Segoe UI"/>
                <a:cs typeface="Segoe UI"/>
              </a:rPr>
              <a:t>shipyard, </a:t>
            </a:r>
            <a:r>
              <a:rPr dirty="0" sz="1800" spc="-5">
                <a:solidFill>
                  <a:srgbClr val="045470"/>
                </a:solidFill>
                <a:latin typeface="Segoe UI"/>
                <a:cs typeface="Segoe UI"/>
              </a:rPr>
              <a:t>including </a:t>
            </a:r>
            <a:r>
              <a:rPr dirty="0" sz="1800">
                <a:solidFill>
                  <a:srgbClr val="045470"/>
                </a:solidFill>
                <a:latin typeface="Segoe UI"/>
                <a:cs typeface="Segoe UI"/>
              </a:rPr>
              <a:t>new  </a:t>
            </a:r>
            <a:r>
              <a:rPr dirty="0" sz="1800" spc="-25">
                <a:solidFill>
                  <a:srgbClr val="045470"/>
                </a:solidFill>
                <a:latin typeface="Segoe UI"/>
                <a:cs typeface="Segoe UI"/>
              </a:rPr>
              <a:t>primer.</a:t>
            </a:r>
            <a:endParaRPr sz="1800">
              <a:latin typeface="Segoe UI"/>
              <a:cs typeface="Segoe UI"/>
            </a:endParaRPr>
          </a:p>
          <a:p>
            <a:pPr lvl="1" marL="527050" indent="-171450">
              <a:lnSpc>
                <a:spcPct val="100000"/>
              </a:lnSpc>
              <a:spcBef>
                <a:spcPts val="165"/>
              </a:spcBef>
              <a:buFont typeface="Arial"/>
              <a:buChar char="•"/>
              <a:tabLst>
                <a:tab pos="527050" algn="l"/>
              </a:tabLst>
            </a:pPr>
            <a:r>
              <a:rPr dirty="0" sz="1800" spc="-5">
                <a:solidFill>
                  <a:srgbClr val="045470"/>
                </a:solidFill>
                <a:latin typeface="Segoe UI"/>
                <a:cs typeface="Segoe UI"/>
              </a:rPr>
              <a:t>Continue </a:t>
            </a:r>
            <a:r>
              <a:rPr dirty="0" sz="1800">
                <a:solidFill>
                  <a:srgbClr val="045470"/>
                </a:solidFill>
                <a:latin typeface="Segoe UI"/>
                <a:cs typeface="Segoe UI"/>
              </a:rPr>
              <a:t>communication with fatigue</a:t>
            </a:r>
            <a:r>
              <a:rPr dirty="0" sz="1800" spc="-114">
                <a:solidFill>
                  <a:srgbClr val="045470"/>
                </a:solidFill>
                <a:latin typeface="Segoe UI"/>
                <a:cs typeface="Segoe UI"/>
              </a:rPr>
              <a:t> </a:t>
            </a:r>
            <a:r>
              <a:rPr dirty="0" sz="1800" spc="-25">
                <a:solidFill>
                  <a:srgbClr val="045470"/>
                </a:solidFill>
                <a:latin typeface="Segoe UI"/>
                <a:cs typeface="Segoe UI"/>
              </a:rPr>
              <a:t>vendor.</a:t>
            </a:r>
            <a:endParaRPr sz="1800">
              <a:latin typeface="Segoe UI"/>
              <a:cs typeface="Segoe UI"/>
            </a:endParaRPr>
          </a:p>
          <a:p>
            <a:pPr lvl="1" marL="527050" marR="92075" indent="-171450">
              <a:lnSpc>
                <a:spcPts val="1939"/>
              </a:lnSpc>
              <a:spcBef>
                <a:spcPts val="430"/>
              </a:spcBef>
              <a:buFont typeface="Arial"/>
              <a:buChar char="•"/>
              <a:tabLst>
                <a:tab pos="527050" algn="l"/>
              </a:tabLst>
            </a:pPr>
            <a:r>
              <a:rPr dirty="0" sz="1800" spc="-5">
                <a:solidFill>
                  <a:srgbClr val="045470"/>
                </a:solidFill>
                <a:latin typeface="Segoe UI"/>
                <a:cs typeface="Segoe UI"/>
              </a:rPr>
              <a:t>Continue </a:t>
            </a:r>
            <a:r>
              <a:rPr dirty="0" sz="1800">
                <a:solidFill>
                  <a:srgbClr val="045470"/>
                </a:solidFill>
                <a:latin typeface="Segoe UI"/>
                <a:cs typeface="Segoe UI"/>
              </a:rPr>
              <a:t>early </a:t>
            </a:r>
            <a:r>
              <a:rPr dirty="0" sz="1800" spc="-5">
                <a:solidFill>
                  <a:srgbClr val="045470"/>
                </a:solidFill>
                <a:latin typeface="Segoe UI"/>
                <a:cs typeface="Segoe UI"/>
              </a:rPr>
              <a:t>investigation </a:t>
            </a:r>
            <a:r>
              <a:rPr dirty="0" sz="1800" spc="-15">
                <a:solidFill>
                  <a:srgbClr val="045470"/>
                </a:solidFill>
                <a:latin typeface="Segoe UI"/>
                <a:cs typeface="Segoe UI"/>
              </a:rPr>
              <a:t>of </a:t>
            </a:r>
            <a:r>
              <a:rPr dirty="0" sz="1800">
                <a:solidFill>
                  <a:srgbClr val="045470"/>
                </a:solidFill>
                <a:latin typeface="Segoe UI"/>
                <a:cs typeface="Segoe UI"/>
              </a:rPr>
              <a:t>best </a:t>
            </a:r>
            <a:r>
              <a:rPr dirty="0" sz="1800" spc="-5">
                <a:solidFill>
                  <a:srgbClr val="045470"/>
                </a:solidFill>
                <a:latin typeface="Segoe UI"/>
                <a:cs typeface="Segoe UI"/>
              </a:rPr>
              <a:t>means </a:t>
            </a:r>
            <a:r>
              <a:rPr dirty="0" sz="1800" spc="-10">
                <a:solidFill>
                  <a:srgbClr val="045470"/>
                </a:solidFill>
                <a:latin typeface="Segoe UI"/>
                <a:cs typeface="Segoe UI"/>
              </a:rPr>
              <a:t>to </a:t>
            </a:r>
            <a:r>
              <a:rPr dirty="0" sz="1800" spc="-5">
                <a:solidFill>
                  <a:srgbClr val="045470"/>
                </a:solidFill>
                <a:latin typeface="Segoe UI"/>
                <a:cs typeface="Segoe UI"/>
              </a:rPr>
              <a:t>implement in </a:t>
            </a:r>
            <a:r>
              <a:rPr dirty="0" sz="1800">
                <a:solidFill>
                  <a:srgbClr val="045470"/>
                </a:solidFill>
                <a:latin typeface="Segoe UI"/>
                <a:cs typeface="Segoe UI"/>
              </a:rPr>
              <a:t>the facility (e.g.,  equipment</a:t>
            </a:r>
            <a:r>
              <a:rPr dirty="0" sz="1800" spc="-25">
                <a:solidFill>
                  <a:srgbClr val="045470"/>
                </a:solidFill>
                <a:latin typeface="Segoe UI"/>
                <a:cs typeface="Segoe UI"/>
              </a:rPr>
              <a:t> </a:t>
            </a:r>
            <a:r>
              <a:rPr dirty="0" sz="1800" spc="-5">
                <a:solidFill>
                  <a:srgbClr val="045470"/>
                </a:solidFill>
                <a:latin typeface="Segoe UI"/>
                <a:cs typeface="Segoe UI"/>
              </a:rPr>
              <a:t>logistics).</a:t>
            </a:r>
            <a:endParaRPr sz="1800">
              <a:latin typeface="Segoe UI"/>
              <a:cs typeface="Segoe UI"/>
            </a:endParaRPr>
          </a:p>
          <a:p>
            <a:pPr lvl="1" marL="527050" marR="5080" indent="-171450">
              <a:lnSpc>
                <a:spcPts val="1939"/>
              </a:lnSpc>
              <a:spcBef>
                <a:spcPts val="409"/>
              </a:spcBef>
              <a:buFont typeface="Arial"/>
              <a:buChar char="•"/>
              <a:tabLst>
                <a:tab pos="527050" algn="l"/>
              </a:tabLst>
            </a:pPr>
            <a:r>
              <a:rPr dirty="0" sz="1800" spc="-10">
                <a:solidFill>
                  <a:srgbClr val="045470"/>
                </a:solidFill>
                <a:latin typeface="Segoe UI"/>
                <a:cs typeface="Segoe UI"/>
              </a:rPr>
              <a:t>Determine </a:t>
            </a:r>
            <a:r>
              <a:rPr dirty="0" sz="1800" spc="-5">
                <a:solidFill>
                  <a:srgbClr val="045470"/>
                </a:solidFill>
                <a:latin typeface="Segoe UI"/>
                <a:cs typeface="Segoe UI"/>
              </a:rPr>
              <a:t>schedule/cost </a:t>
            </a:r>
            <a:r>
              <a:rPr dirty="0" sz="1800" spc="-10">
                <a:solidFill>
                  <a:srgbClr val="045470"/>
                </a:solidFill>
                <a:latin typeface="Segoe UI"/>
                <a:cs typeface="Segoe UI"/>
              </a:rPr>
              <a:t>impact </a:t>
            </a:r>
            <a:r>
              <a:rPr dirty="0" sz="1800">
                <a:solidFill>
                  <a:srgbClr val="045470"/>
                </a:solidFill>
                <a:latin typeface="Segoe UI"/>
                <a:cs typeface="Segoe UI"/>
              </a:rPr>
              <a:t>due </a:t>
            </a:r>
            <a:r>
              <a:rPr dirty="0" sz="1800" spc="-10">
                <a:solidFill>
                  <a:srgbClr val="045470"/>
                </a:solidFill>
                <a:latin typeface="Segoe UI"/>
                <a:cs typeface="Segoe UI"/>
              </a:rPr>
              <a:t>to </a:t>
            </a:r>
            <a:r>
              <a:rPr dirty="0" sz="1800" spc="-5">
                <a:solidFill>
                  <a:srgbClr val="045470"/>
                </a:solidFill>
                <a:latin typeface="Segoe UI"/>
                <a:cs typeface="Segoe UI"/>
              </a:rPr>
              <a:t>difficulty achieving sufficiently </a:t>
            </a:r>
            <a:r>
              <a:rPr dirty="0" sz="1800">
                <a:solidFill>
                  <a:srgbClr val="045470"/>
                </a:solidFill>
                <a:latin typeface="Segoe UI"/>
                <a:cs typeface="Segoe UI"/>
              </a:rPr>
              <a:t>high  </a:t>
            </a:r>
            <a:r>
              <a:rPr dirty="0" sz="1800" spc="-5">
                <a:solidFill>
                  <a:srgbClr val="045470"/>
                </a:solidFill>
                <a:latin typeface="Segoe UI"/>
                <a:cs typeface="Segoe UI"/>
              </a:rPr>
              <a:t>energy </a:t>
            </a:r>
            <a:r>
              <a:rPr dirty="0" sz="1800">
                <a:solidFill>
                  <a:srgbClr val="045470"/>
                </a:solidFill>
                <a:latin typeface="Segoe UI"/>
                <a:cs typeface="Segoe UI"/>
              </a:rPr>
              <a:t>density with </a:t>
            </a:r>
            <a:r>
              <a:rPr dirty="0" sz="1800" spc="-5">
                <a:solidFill>
                  <a:srgbClr val="045470"/>
                </a:solidFill>
                <a:latin typeface="Segoe UI"/>
                <a:cs typeface="Segoe UI"/>
              </a:rPr>
              <a:t>current </a:t>
            </a:r>
            <a:r>
              <a:rPr dirty="0" sz="1800">
                <a:solidFill>
                  <a:srgbClr val="045470"/>
                </a:solidFill>
                <a:latin typeface="Segoe UI"/>
                <a:cs typeface="Segoe UI"/>
              </a:rPr>
              <a:t>optic </a:t>
            </a:r>
            <a:r>
              <a:rPr dirty="0" sz="1800" spc="-5">
                <a:solidFill>
                  <a:srgbClr val="045470"/>
                </a:solidFill>
                <a:latin typeface="Segoe UI"/>
                <a:cs typeface="Segoe UI"/>
              </a:rPr>
              <a:t>in </a:t>
            </a:r>
            <a:r>
              <a:rPr dirty="0" sz="1800" spc="-10">
                <a:solidFill>
                  <a:srgbClr val="045470"/>
                </a:solidFill>
                <a:latin typeface="Segoe UI"/>
                <a:cs typeface="Segoe UI"/>
              </a:rPr>
              <a:t>order to </a:t>
            </a:r>
            <a:r>
              <a:rPr dirty="0" sz="1800" spc="-5">
                <a:solidFill>
                  <a:srgbClr val="045470"/>
                </a:solidFill>
                <a:latin typeface="Segoe UI"/>
                <a:cs typeface="Segoe UI"/>
              </a:rPr>
              <a:t>strip </a:t>
            </a:r>
            <a:r>
              <a:rPr dirty="0" sz="1800">
                <a:solidFill>
                  <a:srgbClr val="045470"/>
                </a:solidFill>
                <a:latin typeface="Segoe UI"/>
                <a:cs typeface="Segoe UI"/>
              </a:rPr>
              <a:t>newly applied </a:t>
            </a:r>
            <a:r>
              <a:rPr dirty="0" sz="1800" spc="-5">
                <a:solidFill>
                  <a:srgbClr val="045470"/>
                </a:solidFill>
                <a:latin typeface="Segoe UI"/>
                <a:cs typeface="Segoe UI"/>
              </a:rPr>
              <a:t>primers</a:t>
            </a:r>
            <a:r>
              <a:rPr dirty="0" sz="1800" spc="-120">
                <a:solidFill>
                  <a:srgbClr val="045470"/>
                </a:solidFill>
                <a:latin typeface="Segoe UI"/>
                <a:cs typeface="Segoe UI"/>
              </a:rPr>
              <a:t> </a:t>
            </a:r>
            <a:r>
              <a:rPr dirty="0" sz="1800">
                <a:solidFill>
                  <a:srgbClr val="045470"/>
                </a:solidFill>
                <a:latin typeface="Segoe UI"/>
                <a:cs typeface="Segoe UI"/>
              </a:rPr>
              <a:t>and  gray</a:t>
            </a:r>
            <a:r>
              <a:rPr dirty="0" sz="1800" spc="-15">
                <a:solidFill>
                  <a:srgbClr val="045470"/>
                </a:solidFill>
                <a:latin typeface="Segoe UI"/>
                <a:cs typeface="Segoe UI"/>
              </a:rPr>
              <a:t> </a:t>
            </a:r>
            <a:r>
              <a:rPr dirty="0" sz="1800" spc="-25">
                <a:solidFill>
                  <a:srgbClr val="045470"/>
                </a:solidFill>
                <a:latin typeface="Segoe UI"/>
                <a:cs typeface="Segoe UI"/>
              </a:rPr>
              <a:t>primer.</a:t>
            </a:r>
            <a:endParaRPr sz="1800">
              <a:latin typeface="Segoe UI"/>
              <a:cs typeface="Segoe U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131063" y="976630"/>
            <a:ext cx="3898265" cy="2611120"/>
          </a:xfrm>
          <a:prstGeom prst="rect">
            <a:avLst/>
          </a:prstGeom>
        </p:spPr>
        <p:txBody>
          <a:bodyPr wrap="square" lIns="0" tIns="78105" rIns="0" bIns="0" rtlCol="0" vert="horz">
            <a:spAutoFit/>
          </a:bodyPr>
          <a:lstStyle/>
          <a:p>
            <a:pPr marL="184150" indent="-171450">
              <a:lnSpc>
                <a:spcPct val="100000"/>
              </a:lnSpc>
              <a:spcBef>
                <a:spcPts val="615"/>
              </a:spcBef>
              <a:buFont typeface="Arial"/>
              <a:buChar char="•"/>
              <a:tabLst>
                <a:tab pos="184150" algn="l"/>
              </a:tabLst>
            </a:pPr>
            <a:r>
              <a:rPr dirty="0" sz="2400" spc="-5">
                <a:latin typeface="Segoe UI"/>
                <a:cs typeface="Segoe UI"/>
              </a:rPr>
              <a:t>Issue</a:t>
            </a:r>
            <a:r>
              <a:rPr dirty="0" sz="2400" spc="-10">
                <a:latin typeface="Segoe UI"/>
                <a:cs typeface="Segoe UI"/>
              </a:rPr>
              <a:t> </a:t>
            </a:r>
            <a:r>
              <a:rPr dirty="0" sz="2400" spc="-5">
                <a:latin typeface="Segoe UI"/>
                <a:cs typeface="Segoe UI"/>
              </a:rPr>
              <a:t>Description</a:t>
            </a:r>
            <a:endParaRPr sz="2400">
              <a:latin typeface="Segoe UI"/>
              <a:cs typeface="Segoe UI"/>
            </a:endParaRPr>
          </a:p>
          <a:p>
            <a:pPr marL="184150" indent="-171450">
              <a:lnSpc>
                <a:spcPct val="100000"/>
              </a:lnSpc>
              <a:spcBef>
                <a:spcPts val="515"/>
              </a:spcBef>
              <a:buFont typeface="Arial"/>
              <a:buChar char="•"/>
              <a:tabLst>
                <a:tab pos="184150" algn="l"/>
              </a:tabLst>
            </a:pPr>
            <a:r>
              <a:rPr dirty="0" sz="2400" spc="-10">
                <a:latin typeface="Segoe UI"/>
                <a:cs typeface="Segoe UI"/>
              </a:rPr>
              <a:t>Project </a:t>
            </a:r>
            <a:r>
              <a:rPr dirty="0" sz="2400" spc="-15">
                <a:latin typeface="Segoe UI"/>
                <a:cs typeface="Segoe UI"/>
              </a:rPr>
              <a:t>Goal </a:t>
            </a:r>
            <a:r>
              <a:rPr dirty="0" sz="2400">
                <a:latin typeface="Segoe UI"/>
                <a:cs typeface="Segoe UI"/>
              </a:rPr>
              <a:t>and</a:t>
            </a:r>
            <a:r>
              <a:rPr dirty="0" sz="2400" spc="25">
                <a:latin typeface="Segoe UI"/>
                <a:cs typeface="Segoe UI"/>
              </a:rPr>
              <a:t> </a:t>
            </a:r>
            <a:r>
              <a:rPr dirty="0" sz="2400">
                <a:latin typeface="Segoe UI"/>
                <a:cs typeface="Segoe UI"/>
              </a:rPr>
              <a:t>Objectives</a:t>
            </a:r>
            <a:endParaRPr sz="2400">
              <a:latin typeface="Segoe UI"/>
              <a:cs typeface="Segoe UI"/>
            </a:endParaRPr>
          </a:p>
          <a:p>
            <a:pPr marL="184150" indent="-171450">
              <a:lnSpc>
                <a:spcPct val="100000"/>
              </a:lnSpc>
              <a:spcBef>
                <a:spcPts val="509"/>
              </a:spcBef>
              <a:buFont typeface="Arial"/>
              <a:buChar char="•"/>
              <a:tabLst>
                <a:tab pos="184150" algn="l"/>
              </a:tabLst>
            </a:pPr>
            <a:r>
              <a:rPr dirty="0" sz="2400" spc="-10">
                <a:latin typeface="Segoe UI"/>
                <a:cs typeface="Segoe UI"/>
              </a:rPr>
              <a:t>Project</a:t>
            </a:r>
            <a:r>
              <a:rPr dirty="0" sz="2400" spc="10">
                <a:latin typeface="Segoe UI"/>
                <a:cs typeface="Segoe UI"/>
              </a:rPr>
              <a:t> </a:t>
            </a:r>
            <a:r>
              <a:rPr dirty="0" sz="2400" spc="-10">
                <a:latin typeface="Segoe UI"/>
                <a:cs typeface="Segoe UI"/>
              </a:rPr>
              <a:t>Approach</a:t>
            </a:r>
            <a:endParaRPr sz="2400">
              <a:latin typeface="Segoe UI"/>
              <a:cs typeface="Segoe UI"/>
            </a:endParaRPr>
          </a:p>
          <a:p>
            <a:pPr marL="184150" indent="-171450">
              <a:lnSpc>
                <a:spcPct val="100000"/>
              </a:lnSpc>
              <a:spcBef>
                <a:spcPts val="509"/>
              </a:spcBef>
              <a:buFont typeface="Arial"/>
              <a:buChar char="•"/>
              <a:tabLst>
                <a:tab pos="184150" algn="l"/>
              </a:tabLst>
            </a:pPr>
            <a:r>
              <a:rPr dirty="0" sz="2400" spc="-5">
                <a:latin typeface="Segoe UI"/>
                <a:cs typeface="Segoe UI"/>
              </a:rPr>
              <a:t>What </a:t>
            </a:r>
            <a:r>
              <a:rPr dirty="0" sz="2400" spc="-15">
                <a:latin typeface="Segoe UI"/>
                <a:cs typeface="Segoe UI"/>
              </a:rPr>
              <a:t>We’ve</a:t>
            </a:r>
            <a:r>
              <a:rPr dirty="0" sz="2400" spc="-55">
                <a:latin typeface="Segoe UI"/>
                <a:cs typeface="Segoe UI"/>
              </a:rPr>
              <a:t> </a:t>
            </a:r>
            <a:r>
              <a:rPr dirty="0" sz="2400">
                <a:latin typeface="Segoe UI"/>
                <a:cs typeface="Segoe UI"/>
              </a:rPr>
              <a:t>Accomplished</a:t>
            </a:r>
            <a:endParaRPr sz="2400">
              <a:latin typeface="Segoe UI"/>
              <a:cs typeface="Segoe UI"/>
            </a:endParaRPr>
          </a:p>
          <a:p>
            <a:pPr marL="184150" indent="-171450">
              <a:lnSpc>
                <a:spcPct val="100000"/>
              </a:lnSpc>
              <a:spcBef>
                <a:spcPts val="520"/>
              </a:spcBef>
              <a:buFont typeface="Arial"/>
              <a:buChar char="•"/>
              <a:tabLst>
                <a:tab pos="184150" algn="l"/>
              </a:tabLst>
            </a:pPr>
            <a:r>
              <a:rPr dirty="0" sz="2400" spc="-5">
                <a:latin typeface="Segoe UI"/>
                <a:cs typeface="Segoe UI"/>
              </a:rPr>
              <a:t>Next </a:t>
            </a:r>
            <a:r>
              <a:rPr dirty="0" sz="2400" spc="-20">
                <a:latin typeface="Segoe UI"/>
                <a:cs typeface="Segoe UI"/>
              </a:rPr>
              <a:t>Steps</a:t>
            </a:r>
            <a:endParaRPr sz="2400">
              <a:latin typeface="Segoe UI"/>
              <a:cs typeface="Segoe UI"/>
            </a:endParaRPr>
          </a:p>
          <a:p>
            <a:pPr marL="184150" indent="-171450">
              <a:lnSpc>
                <a:spcPct val="100000"/>
              </a:lnSpc>
              <a:spcBef>
                <a:spcPts val="509"/>
              </a:spcBef>
              <a:buFont typeface="Arial"/>
              <a:buChar char="•"/>
              <a:tabLst>
                <a:tab pos="184150" algn="l"/>
              </a:tabLst>
            </a:pPr>
            <a:r>
              <a:rPr dirty="0" sz="2400">
                <a:latin typeface="Segoe UI"/>
                <a:cs typeface="Segoe UI"/>
              </a:rPr>
              <a:t>Questions</a:t>
            </a:r>
            <a:endParaRPr sz="2400">
              <a:latin typeface="Segoe UI"/>
              <a:cs typeface="Segoe UI"/>
            </a:endParaRPr>
          </a:p>
        </p:txBody>
      </p:sp>
      <p:sp>
        <p:nvSpPr>
          <p:cNvPr id="6" name="object 6"/>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7" name="object 7"/>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
        <p:nvSpPr>
          <p:cNvPr id="5" name="object 5"/>
          <p:cNvSpPr txBox="1">
            <a:spLocks noGrp="1"/>
          </p:cNvSpPr>
          <p:nvPr>
            <p:ph type="title"/>
          </p:nvPr>
        </p:nvSpPr>
        <p:spPr>
          <a:xfrm>
            <a:off x="131063" y="318261"/>
            <a:ext cx="4127500" cy="574040"/>
          </a:xfrm>
          <a:prstGeom prst="rect"/>
        </p:spPr>
        <p:txBody>
          <a:bodyPr wrap="square" lIns="0" tIns="12700" rIns="0" bIns="0" rtlCol="0" vert="horz">
            <a:spAutoFit/>
          </a:bodyPr>
          <a:lstStyle/>
          <a:p>
            <a:pPr marL="12700">
              <a:lnSpc>
                <a:spcPct val="100000"/>
              </a:lnSpc>
              <a:spcBef>
                <a:spcPts val="100"/>
              </a:spcBef>
            </a:pPr>
            <a:r>
              <a:rPr dirty="0" spc="-85"/>
              <a:t>Today’s</a:t>
            </a:r>
            <a:r>
              <a:rPr dirty="0" spc="-75"/>
              <a:t> </a:t>
            </a:r>
            <a:r>
              <a:rPr dirty="0" spc="-5"/>
              <a:t>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3" name="object 3"/>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65654" y="152400"/>
            <a:ext cx="1367028" cy="67437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532632" y="152400"/>
            <a:ext cx="3252216" cy="674370"/>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2742183" y="218694"/>
            <a:ext cx="3845560" cy="391160"/>
          </a:xfrm>
          <a:prstGeom prst="rect"/>
        </p:spPr>
        <p:txBody>
          <a:bodyPr wrap="square" lIns="0" tIns="12700" rIns="0" bIns="0" rtlCol="0" vert="horz">
            <a:spAutoFit/>
          </a:bodyPr>
          <a:lstStyle/>
          <a:p>
            <a:pPr marL="12700">
              <a:lnSpc>
                <a:spcPct val="100000"/>
              </a:lnSpc>
              <a:spcBef>
                <a:spcPts val="100"/>
              </a:spcBef>
            </a:pPr>
            <a:r>
              <a:rPr dirty="0" sz="2400" spc="-5" b="1">
                <a:solidFill>
                  <a:srgbClr val="000000"/>
                </a:solidFill>
                <a:latin typeface="Calibri"/>
                <a:cs typeface="Calibri"/>
              </a:rPr>
              <a:t>Project </a:t>
            </a:r>
            <a:r>
              <a:rPr dirty="0" sz="2400" b="1">
                <a:solidFill>
                  <a:srgbClr val="000000"/>
                </a:solidFill>
                <a:latin typeface="Calibri"/>
                <a:cs typeface="Calibri"/>
              </a:rPr>
              <a:t>Status: </a:t>
            </a:r>
            <a:r>
              <a:rPr dirty="0" sz="2400" spc="-5" b="1">
                <a:solidFill>
                  <a:srgbClr val="000000"/>
                </a:solidFill>
                <a:latin typeface="Calibri"/>
                <a:cs typeface="Calibri"/>
              </a:rPr>
              <a:t>Ocular</a:t>
            </a:r>
            <a:r>
              <a:rPr dirty="0" sz="2400" spc="-60" b="1">
                <a:solidFill>
                  <a:srgbClr val="000000"/>
                </a:solidFill>
                <a:latin typeface="Calibri"/>
                <a:cs typeface="Calibri"/>
              </a:rPr>
              <a:t> </a:t>
            </a:r>
            <a:r>
              <a:rPr dirty="0" sz="2400" spc="-5" b="1">
                <a:solidFill>
                  <a:srgbClr val="000000"/>
                </a:solidFill>
                <a:latin typeface="Calibri"/>
                <a:cs typeface="Calibri"/>
              </a:rPr>
              <a:t>Hazards</a:t>
            </a:r>
            <a:endParaRPr sz="2400">
              <a:latin typeface="Calibri"/>
              <a:cs typeface="Calibri"/>
            </a:endParaRPr>
          </a:p>
        </p:txBody>
      </p:sp>
      <p:sp>
        <p:nvSpPr>
          <p:cNvPr id="5" name="object 5"/>
          <p:cNvSpPr txBox="1"/>
          <p:nvPr/>
        </p:nvSpPr>
        <p:spPr>
          <a:xfrm>
            <a:off x="299211" y="797115"/>
            <a:ext cx="8493125" cy="1299845"/>
          </a:xfrm>
          <a:prstGeom prst="rect">
            <a:avLst/>
          </a:prstGeom>
        </p:spPr>
        <p:txBody>
          <a:bodyPr wrap="square" lIns="0" tIns="74930" rIns="0" bIns="0" rtlCol="0" vert="horz">
            <a:spAutoFit/>
          </a:bodyPr>
          <a:lstStyle/>
          <a:p>
            <a:pPr marL="381000" indent="-342900">
              <a:lnSpc>
                <a:spcPct val="100000"/>
              </a:lnSpc>
              <a:spcBef>
                <a:spcPts val="590"/>
              </a:spcBef>
              <a:buChar char="•"/>
              <a:tabLst>
                <a:tab pos="380365" algn="l"/>
                <a:tab pos="381000" algn="l"/>
              </a:tabLst>
            </a:pPr>
            <a:r>
              <a:rPr dirty="0" sz="2000" spc="-10">
                <a:latin typeface="Calibri"/>
                <a:cs typeface="Calibri"/>
              </a:rPr>
              <a:t>Ocular Hazard Testing </a:t>
            </a:r>
            <a:r>
              <a:rPr dirty="0" sz="2000" spc="-5">
                <a:latin typeface="Calibri"/>
                <a:cs typeface="Calibri"/>
              </a:rPr>
              <a:t>of 1064 nm laser radiation on </a:t>
            </a:r>
            <a:r>
              <a:rPr dirty="0" sz="2000" spc="-10">
                <a:latin typeface="Calibri"/>
                <a:cs typeface="Calibri"/>
              </a:rPr>
              <a:t>HSLA</a:t>
            </a:r>
            <a:r>
              <a:rPr dirty="0" sz="2000" spc="160">
                <a:latin typeface="Calibri"/>
                <a:cs typeface="Calibri"/>
              </a:rPr>
              <a:t> </a:t>
            </a:r>
            <a:r>
              <a:rPr dirty="0" sz="2000" spc="-10">
                <a:latin typeface="Calibri"/>
                <a:cs typeface="Calibri"/>
              </a:rPr>
              <a:t>Steels</a:t>
            </a:r>
            <a:endParaRPr sz="2000">
              <a:latin typeface="Calibri"/>
              <a:cs typeface="Calibri"/>
            </a:endParaRPr>
          </a:p>
          <a:p>
            <a:pPr lvl="1" marL="663575" marR="434975" indent="-285750">
              <a:lnSpc>
                <a:spcPct val="100000"/>
              </a:lnSpc>
              <a:spcBef>
                <a:spcPts val="450"/>
              </a:spcBef>
              <a:buFont typeface="Courier New"/>
              <a:buChar char="o"/>
              <a:tabLst>
                <a:tab pos="664210" algn="l"/>
              </a:tabLst>
            </a:pPr>
            <a:r>
              <a:rPr dirty="0" sz="1800">
                <a:latin typeface="Calibri"/>
                <a:cs typeface="Calibri"/>
              </a:rPr>
              <a:t>Maximum </a:t>
            </a:r>
            <a:r>
              <a:rPr dirty="0" sz="1800" spc="-5">
                <a:latin typeface="Calibri"/>
                <a:cs typeface="Calibri"/>
              </a:rPr>
              <a:t>expected personnel </a:t>
            </a:r>
            <a:r>
              <a:rPr dirty="0" sz="1800">
                <a:latin typeface="Calibri"/>
                <a:cs typeface="Calibri"/>
              </a:rPr>
              <a:t>exposure levels are well </a:t>
            </a:r>
            <a:r>
              <a:rPr dirty="0" sz="1800" spc="-5">
                <a:latin typeface="Calibri"/>
                <a:cs typeface="Calibri"/>
              </a:rPr>
              <a:t>below danger </a:t>
            </a:r>
            <a:r>
              <a:rPr dirty="0" sz="1800">
                <a:latin typeface="Calibri"/>
                <a:cs typeface="Calibri"/>
              </a:rPr>
              <a:t>threshold  </a:t>
            </a:r>
            <a:r>
              <a:rPr dirty="0" sz="1800" spc="-5">
                <a:latin typeface="Calibri"/>
                <a:cs typeface="Calibri"/>
              </a:rPr>
              <a:t>(~5 mW/cm</a:t>
            </a:r>
            <a:r>
              <a:rPr dirty="0" baseline="25462" sz="1800" spc="-7">
                <a:latin typeface="Calibri"/>
                <a:cs typeface="Calibri"/>
              </a:rPr>
              <a:t>2</a:t>
            </a:r>
            <a:r>
              <a:rPr dirty="0" sz="1800" spc="-5">
                <a:latin typeface="Calibri"/>
                <a:cs typeface="Calibri"/>
              </a:rPr>
              <a:t>), </a:t>
            </a:r>
            <a:r>
              <a:rPr dirty="0" sz="1800">
                <a:latin typeface="Calibri"/>
                <a:cs typeface="Calibri"/>
              </a:rPr>
              <a:t>even at </a:t>
            </a:r>
            <a:r>
              <a:rPr dirty="0" sz="1800" spc="-5">
                <a:latin typeface="Calibri"/>
                <a:cs typeface="Calibri"/>
              </a:rPr>
              <a:t>distances near </a:t>
            </a:r>
            <a:r>
              <a:rPr dirty="0" sz="1800">
                <a:latin typeface="Calibri"/>
                <a:cs typeface="Calibri"/>
              </a:rPr>
              <a:t>the </a:t>
            </a:r>
            <a:r>
              <a:rPr dirty="0" sz="1800" spc="-5">
                <a:latin typeface="Calibri"/>
                <a:cs typeface="Calibri"/>
              </a:rPr>
              <a:t>LA</a:t>
            </a:r>
            <a:r>
              <a:rPr dirty="0" sz="1800" spc="95">
                <a:latin typeface="Calibri"/>
                <a:cs typeface="Calibri"/>
              </a:rPr>
              <a:t> </a:t>
            </a:r>
            <a:r>
              <a:rPr dirty="0" sz="1800" spc="-5">
                <a:latin typeface="Calibri"/>
                <a:cs typeface="Calibri"/>
              </a:rPr>
              <a:t>process</a:t>
            </a:r>
            <a:endParaRPr sz="1800">
              <a:latin typeface="Calibri"/>
              <a:cs typeface="Calibri"/>
            </a:endParaRPr>
          </a:p>
          <a:p>
            <a:pPr lvl="2" marL="1006475" indent="-229235">
              <a:lnSpc>
                <a:spcPct val="100000"/>
              </a:lnSpc>
              <a:spcBef>
                <a:spcPts val="450"/>
              </a:spcBef>
              <a:buSzPct val="84375"/>
              <a:buFont typeface="Wingdings"/>
              <a:buChar char=""/>
              <a:tabLst>
                <a:tab pos="1007110" algn="l"/>
              </a:tabLst>
            </a:pPr>
            <a:r>
              <a:rPr dirty="0" sz="1600">
                <a:latin typeface="Arial"/>
                <a:cs typeface="Arial"/>
              </a:rPr>
              <a:t>Exposure </a:t>
            </a:r>
            <a:r>
              <a:rPr dirty="0" sz="1600" spc="-5">
                <a:latin typeface="Arial"/>
                <a:cs typeface="Arial"/>
              </a:rPr>
              <a:t>levels </a:t>
            </a:r>
            <a:r>
              <a:rPr dirty="0" sz="1600">
                <a:latin typeface="Arial"/>
                <a:cs typeface="Arial"/>
              </a:rPr>
              <a:t>decrease </a:t>
            </a:r>
            <a:r>
              <a:rPr dirty="0" sz="1600" spc="-5">
                <a:latin typeface="Arial"/>
                <a:cs typeface="Arial"/>
              </a:rPr>
              <a:t>by </a:t>
            </a:r>
            <a:r>
              <a:rPr dirty="0" sz="1600">
                <a:latin typeface="Arial"/>
                <a:cs typeface="Arial"/>
              </a:rPr>
              <a:t>a factor of 4 when </a:t>
            </a:r>
            <a:r>
              <a:rPr dirty="0" sz="1600" spc="-5">
                <a:latin typeface="Arial"/>
                <a:cs typeface="Arial"/>
              </a:rPr>
              <a:t>doubling </a:t>
            </a:r>
            <a:r>
              <a:rPr dirty="0" sz="1600">
                <a:latin typeface="Arial"/>
                <a:cs typeface="Arial"/>
              </a:rPr>
              <a:t>the observation</a:t>
            </a:r>
            <a:r>
              <a:rPr dirty="0" sz="1600" spc="-35">
                <a:latin typeface="Arial"/>
                <a:cs typeface="Arial"/>
              </a:rPr>
              <a:t> </a:t>
            </a:r>
            <a:r>
              <a:rPr dirty="0" sz="1600">
                <a:latin typeface="Arial"/>
                <a:cs typeface="Arial"/>
              </a:rPr>
              <a:t>distance.</a:t>
            </a:r>
            <a:endParaRPr sz="1600">
              <a:latin typeface="Arial"/>
              <a:cs typeface="Arial"/>
            </a:endParaRPr>
          </a:p>
        </p:txBody>
      </p:sp>
      <p:sp>
        <p:nvSpPr>
          <p:cNvPr id="6" name="object 6"/>
          <p:cNvSpPr txBox="1"/>
          <p:nvPr/>
        </p:nvSpPr>
        <p:spPr>
          <a:xfrm>
            <a:off x="664463" y="4430267"/>
            <a:ext cx="8323580" cy="1993264"/>
          </a:xfrm>
          <a:prstGeom prst="rect">
            <a:avLst/>
          </a:prstGeom>
        </p:spPr>
        <p:txBody>
          <a:bodyPr wrap="square" lIns="0" tIns="12700" rIns="0" bIns="0" rtlCol="0" vert="horz">
            <a:spAutoFit/>
          </a:bodyPr>
          <a:lstStyle/>
          <a:p>
            <a:pPr marL="297815" marR="524510" indent="-285750">
              <a:lnSpc>
                <a:spcPct val="100000"/>
              </a:lnSpc>
              <a:spcBef>
                <a:spcPts val="100"/>
              </a:spcBef>
              <a:buFont typeface="Courier New"/>
              <a:buChar char="o"/>
              <a:tabLst>
                <a:tab pos="298450" algn="l"/>
              </a:tabLst>
            </a:pPr>
            <a:r>
              <a:rPr dirty="0" sz="1800">
                <a:latin typeface="Arial"/>
                <a:cs typeface="Arial"/>
              </a:rPr>
              <a:t>Only </a:t>
            </a:r>
            <a:r>
              <a:rPr dirty="0" sz="1800" spc="-5">
                <a:latin typeface="Arial"/>
                <a:cs typeface="Arial"/>
              </a:rPr>
              <a:t>region deemed </a:t>
            </a:r>
            <a:r>
              <a:rPr dirty="0" sz="1800">
                <a:latin typeface="Arial"/>
                <a:cs typeface="Arial"/>
              </a:rPr>
              <a:t>to </a:t>
            </a:r>
            <a:r>
              <a:rPr dirty="0" sz="1800" spc="-5">
                <a:latin typeface="Arial"/>
                <a:cs typeface="Arial"/>
              </a:rPr>
              <a:t>be hazardous for personnel is </a:t>
            </a:r>
            <a:r>
              <a:rPr dirty="0" sz="1800">
                <a:latin typeface="Arial"/>
                <a:cs typeface="Arial"/>
              </a:rPr>
              <a:t>effectively </a:t>
            </a:r>
            <a:r>
              <a:rPr dirty="0" sz="1800" spc="-5">
                <a:latin typeface="Arial"/>
                <a:cs typeface="Arial"/>
              </a:rPr>
              <a:t>within </a:t>
            </a:r>
            <a:r>
              <a:rPr dirty="0" sz="1800">
                <a:latin typeface="Arial"/>
                <a:cs typeface="Arial"/>
              </a:rPr>
              <a:t>the  </a:t>
            </a:r>
            <a:r>
              <a:rPr dirty="0" sz="1800" spc="-5">
                <a:latin typeface="Arial"/>
                <a:cs typeface="Arial"/>
              </a:rPr>
              <a:t>bounds </a:t>
            </a:r>
            <a:r>
              <a:rPr dirty="0" sz="1800">
                <a:latin typeface="Arial"/>
                <a:cs typeface="Arial"/>
              </a:rPr>
              <a:t>of </a:t>
            </a:r>
            <a:r>
              <a:rPr dirty="0" sz="1800" spc="-5">
                <a:latin typeface="Arial"/>
                <a:cs typeface="Arial"/>
              </a:rPr>
              <a:t>the LA </a:t>
            </a:r>
            <a:r>
              <a:rPr dirty="0" sz="1800">
                <a:latin typeface="Arial"/>
                <a:cs typeface="Arial"/>
              </a:rPr>
              <a:t>system, </a:t>
            </a:r>
            <a:r>
              <a:rPr dirty="0" sz="1800" spc="-5">
                <a:latin typeface="Arial"/>
                <a:cs typeface="Arial"/>
              </a:rPr>
              <a:t>where </a:t>
            </a:r>
            <a:r>
              <a:rPr dirty="0" sz="1800">
                <a:latin typeface="Arial"/>
                <a:cs typeface="Arial"/>
              </a:rPr>
              <a:t>processing</a:t>
            </a:r>
            <a:r>
              <a:rPr dirty="0" sz="1800" spc="-5">
                <a:latin typeface="Arial"/>
                <a:cs typeface="Arial"/>
              </a:rPr>
              <a:t> occurs</a:t>
            </a:r>
            <a:endParaRPr sz="1800">
              <a:latin typeface="Arial"/>
              <a:cs typeface="Arial"/>
            </a:endParaRPr>
          </a:p>
          <a:p>
            <a:pPr lvl="1" marL="646430" marR="979805" indent="-228600">
              <a:lnSpc>
                <a:spcPct val="100000"/>
              </a:lnSpc>
              <a:spcBef>
                <a:spcPts val="385"/>
              </a:spcBef>
              <a:buSzPct val="84375"/>
              <a:buFont typeface="Wingdings"/>
              <a:buChar char=""/>
              <a:tabLst>
                <a:tab pos="647065" algn="l"/>
              </a:tabLst>
            </a:pPr>
            <a:r>
              <a:rPr dirty="0" sz="1600" spc="-5">
                <a:latin typeface="Arial"/>
                <a:cs typeface="Arial"/>
              </a:rPr>
              <a:t>Includes </a:t>
            </a:r>
            <a:r>
              <a:rPr dirty="0" sz="1600">
                <a:latin typeface="Arial"/>
                <a:cs typeface="Arial"/>
              </a:rPr>
              <a:t>the space </a:t>
            </a:r>
            <a:r>
              <a:rPr dirty="0" sz="1600" spc="-5">
                <a:latin typeface="Arial"/>
                <a:cs typeface="Arial"/>
              </a:rPr>
              <a:t>below </a:t>
            </a:r>
            <a:r>
              <a:rPr dirty="0" sz="1600">
                <a:latin typeface="Arial"/>
                <a:cs typeface="Arial"/>
              </a:rPr>
              <a:t>the </a:t>
            </a:r>
            <a:r>
              <a:rPr dirty="0" sz="1600" spc="-5">
                <a:latin typeface="Arial"/>
                <a:cs typeface="Arial"/>
              </a:rPr>
              <a:t>scanner body and above the </a:t>
            </a:r>
            <a:r>
              <a:rPr dirty="0" sz="1600">
                <a:latin typeface="Arial"/>
                <a:cs typeface="Arial"/>
              </a:rPr>
              <a:t>substrate </a:t>
            </a:r>
            <a:r>
              <a:rPr dirty="0" sz="1600" spc="-5">
                <a:latin typeface="Arial"/>
                <a:cs typeface="Arial"/>
              </a:rPr>
              <a:t>being  processed.</a:t>
            </a:r>
            <a:endParaRPr sz="1600">
              <a:latin typeface="Arial"/>
              <a:cs typeface="Arial"/>
            </a:endParaRPr>
          </a:p>
          <a:p>
            <a:pPr lvl="2" marL="1101090" marR="5080" indent="-228600">
              <a:lnSpc>
                <a:spcPct val="100000"/>
              </a:lnSpc>
              <a:spcBef>
                <a:spcPts val="345"/>
              </a:spcBef>
              <a:buFont typeface="Wingdings"/>
              <a:buChar char=""/>
              <a:tabLst>
                <a:tab pos="1101725" algn="l"/>
              </a:tabLst>
            </a:pPr>
            <a:r>
              <a:rPr dirty="0" sz="1400" spc="-5">
                <a:latin typeface="Arial"/>
                <a:cs typeface="Arial"/>
              </a:rPr>
              <a:t>Open beam could burn one’s skin, and direct viewing into the scanner optics or of the LA  process itself could injure one’s eyes (e.g., cause blindness if receiving levels exceeding the  MPE</a:t>
            </a:r>
            <a:r>
              <a:rPr dirty="0" sz="1400">
                <a:latin typeface="Arial"/>
                <a:cs typeface="Arial"/>
              </a:rPr>
              <a:t> </a:t>
            </a:r>
            <a:r>
              <a:rPr dirty="0" sz="1400" spc="-5">
                <a:latin typeface="Arial"/>
                <a:cs typeface="Arial"/>
              </a:rPr>
              <a:t>threshold).</a:t>
            </a:r>
            <a:endParaRPr sz="1400">
              <a:latin typeface="Arial"/>
              <a:cs typeface="Arial"/>
            </a:endParaRPr>
          </a:p>
          <a:p>
            <a:pPr marL="2122170">
              <a:lnSpc>
                <a:spcPct val="100000"/>
              </a:lnSpc>
              <a:spcBef>
                <a:spcPts val="360"/>
              </a:spcBef>
            </a:pPr>
            <a:r>
              <a:rPr dirty="0" sz="1000">
                <a:latin typeface="Times New Roman"/>
                <a:cs typeface="Times New Roman"/>
              </a:rPr>
              <a:t>.</a:t>
            </a:r>
            <a:endParaRPr sz="1000">
              <a:latin typeface="Times New Roman"/>
              <a:cs typeface="Times New Roman"/>
            </a:endParaRPr>
          </a:p>
        </p:txBody>
      </p:sp>
      <p:sp>
        <p:nvSpPr>
          <p:cNvPr id="7" name="object 7"/>
          <p:cNvSpPr/>
          <p:nvPr/>
        </p:nvSpPr>
        <p:spPr>
          <a:xfrm>
            <a:off x="2653160" y="4045356"/>
            <a:ext cx="3937000" cy="0"/>
          </a:xfrm>
          <a:custGeom>
            <a:avLst/>
            <a:gdLst/>
            <a:ahLst/>
            <a:cxnLst/>
            <a:rect l="l" t="t" r="r" b="b"/>
            <a:pathLst>
              <a:path w="3937000" h="0">
                <a:moveTo>
                  <a:pt x="0" y="0"/>
                </a:moveTo>
                <a:lnTo>
                  <a:pt x="3936703" y="0"/>
                </a:lnTo>
              </a:path>
            </a:pathLst>
          </a:custGeom>
          <a:ln w="4597">
            <a:solidFill>
              <a:srgbClr val="252525"/>
            </a:solidFill>
          </a:ln>
        </p:spPr>
        <p:txBody>
          <a:bodyPr wrap="square" lIns="0" tIns="0" rIns="0" bIns="0" rtlCol="0"/>
          <a:lstStyle/>
          <a:p/>
        </p:txBody>
      </p:sp>
      <p:sp>
        <p:nvSpPr>
          <p:cNvPr id="8" name="object 8"/>
          <p:cNvSpPr/>
          <p:nvPr/>
        </p:nvSpPr>
        <p:spPr>
          <a:xfrm>
            <a:off x="2653160" y="2438369"/>
            <a:ext cx="3937000" cy="0"/>
          </a:xfrm>
          <a:custGeom>
            <a:avLst/>
            <a:gdLst/>
            <a:ahLst/>
            <a:cxnLst/>
            <a:rect l="l" t="t" r="r" b="b"/>
            <a:pathLst>
              <a:path w="3937000" h="0">
                <a:moveTo>
                  <a:pt x="0" y="0"/>
                </a:moveTo>
                <a:lnTo>
                  <a:pt x="3936703" y="0"/>
                </a:lnTo>
              </a:path>
            </a:pathLst>
          </a:custGeom>
          <a:ln w="4598">
            <a:solidFill>
              <a:srgbClr val="252525"/>
            </a:solidFill>
          </a:ln>
        </p:spPr>
        <p:txBody>
          <a:bodyPr wrap="square" lIns="0" tIns="0" rIns="0" bIns="0" rtlCol="0"/>
          <a:lstStyle/>
          <a:p/>
        </p:txBody>
      </p:sp>
      <p:sp>
        <p:nvSpPr>
          <p:cNvPr id="9" name="object 9"/>
          <p:cNvSpPr/>
          <p:nvPr/>
        </p:nvSpPr>
        <p:spPr>
          <a:xfrm>
            <a:off x="3044104" y="2438300"/>
            <a:ext cx="5080" cy="39370"/>
          </a:xfrm>
          <a:custGeom>
            <a:avLst/>
            <a:gdLst/>
            <a:ahLst/>
            <a:cxnLst/>
            <a:rect l="l" t="t" r="r" b="b"/>
            <a:pathLst>
              <a:path w="5080"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0" name="object 10"/>
          <p:cNvSpPr/>
          <p:nvPr/>
        </p:nvSpPr>
        <p:spPr>
          <a:xfrm>
            <a:off x="3437526" y="2438300"/>
            <a:ext cx="5080" cy="39370"/>
          </a:xfrm>
          <a:custGeom>
            <a:avLst/>
            <a:gdLst/>
            <a:ahLst/>
            <a:cxnLst/>
            <a:rect l="l" t="t" r="r" b="b"/>
            <a:pathLst>
              <a:path w="5079"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1" name="object 11"/>
          <p:cNvSpPr/>
          <p:nvPr/>
        </p:nvSpPr>
        <p:spPr>
          <a:xfrm>
            <a:off x="3830899" y="2438300"/>
            <a:ext cx="5080" cy="39370"/>
          </a:xfrm>
          <a:custGeom>
            <a:avLst/>
            <a:gdLst/>
            <a:ahLst/>
            <a:cxnLst/>
            <a:rect l="l" t="t" r="r" b="b"/>
            <a:pathLst>
              <a:path w="5079" h="39369">
                <a:moveTo>
                  <a:pt x="0" y="38784"/>
                </a:moveTo>
                <a:lnTo>
                  <a:pt x="4957" y="38784"/>
                </a:lnTo>
                <a:lnTo>
                  <a:pt x="4957" y="0"/>
                </a:lnTo>
                <a:lnTo>
                  <a:pt x="0" y="0"/>
                </a:lnTo>
                <a:lnTo>
                  <a:pt x="0" y="38784"/>
                </a:lnTo>
                <a:close/>
              </a:path>
            </a:pathLst>
          </a:custGeom>
          <a:solidFill>
            <a:srgbClr val="252525"/>
          </a:solidFill>
        </p:spPr>
        <p:txBody>
          <a:bodyPr wrap="square" lIns="0" tIns="0" rIns="0" bIns="0" rtlCol="0"/>
          <a:lstStyle/>
          <a:p/>
        </p:txBody>
      </p:sp>
      <p:sp>
        <p:nvSpPr>
          <p:cNvPr id="12" name="object 12"/>
          <p:cNvSpPr/>
          <p:nvPr/>
        </p:nvSpPr>
        <p:spPr>
          <a:xfrm>
            <a:off x="4224371" y="2438300"/>
            <a:ext cx="5080" cy="39370"/>
          </a:xfrm>
          <a:custGeom>
            <a:avLst/>
            <a:gdLst/>
            <a:ahLst/>
            <a:cxnLst/>
            <a:rect l="l" t="t" r="r" b="b"/>
            <a:pathLst>
              <a:path w="5079" h="39369">
                <a:moveTo>
                  <a:pt x="0" y="38784"/>
                </a:moveTo>
                <a:lnTo>
                  <a:pt x="4957" y="38784"/>
                </a:lnTo>
                <a:lnTo>
                  <a:pt x="4957" y="0"/>
                </a:lnTo>
                <a:lnTo>
                  <a:pt x="0" y="0"/>
                </a:lnTo>
                <a:lnTo>
                  <a:pt x="0" y="38784"/>
                </a:lnTo>
                <a:close/>
              </a:path>
            </a:pathLst>
          </a:custGeom>
          <a:solidFill>
            <a:srgbClr val="252525"/>
          </a:solidFill>
        </p:spPr>
        <p:txBody>
          <a:bodyPr wrap="square" lIns="0" tIns="0" rIns="0" bIns="0" rtlCol="0"/>
          <a:lstStyle/>
          <a:p/>
        </p:txBody>
      </p:sp>
      <p:sp>
        <p:nvSpPr>
          <p:cNvPr id="13" name="object 13"/>
          <p:cNvSpPr/>
          <p:nvPr/>
        </p:nvSpPr>
        <p:spPr>
          <a:xfrm>
            <a:off x="4617744" y="2438300"/>
            <a:ext cx="5080" cy="39370"/>
          </a:xfrm>
          <a:custGeom>
            <a:avLst/>
            <a:gdLst/>
            <a:ahLst/>
            <a:cxnLst/>
            <a:rect l="l" t="t" r="r" b="b"/>
            <a:pathLst>
              <a:path w="5079"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4" name="object 14"/>
          <p:cNvSpPr/>
          <p:nvPr/>
        </p:nvSpPr>
        <p:spPr>
          <a:xfrm>
            <a:off x="5011216" y="2438300"/>
            <a:ext cx="5080" cy="39370"/>
          </a:xfrm>
          <a:custGeom>
            <a:avLst/>
            <a:gdLst/>
            <a:ahLst/>
            <a:cxnLst/>
            <a:rect l="l" t="t" r="r" b="b"/>
            <a:pathLst>
              <a:path w="5079"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5" name="object 15"/>
          <p:cNvSpPr/>
          <p:nvPr/>
        </p:nvSpPr>
        <p:spPr>
          <a:xfrm>
            <a:off x="5404589" y="2438300"/>
            <a:ext cx="5080" cy="39370"/>
          </a:xfrm>
          <a:custGeom>
            <a:avLst/>
            <a:gdLst/>
            <a:ahLst/>
            <a:cxnLst/>
            <a:rect l="l" t="t" r="r" b="b"/>
            <a:pathLst>
              <a:path w="5079"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6" name="object 16"/>
          <p:cNvSpPr/>
          <p:nvPr/>
        </p:nvSpPr>
        <p:spPr>
          <a:xfrm>
            <a:off x="5798061" y="2438300"/>
            <a:ext cx="5080" cy="39370"/>
          </a:xfrm>
          <a:custGeom>
            <a:avLst/>
            <a:gdLst/>
            <a:ahLst/>
            <a:cxnLst/>
            <a:rect l="l" t="t" r="r" b="b"/>
            <a:pathLst>
              <a:path w="5079" h="39369">
                <a:moveTo>
                  <a:pt x="0" y="38784"/>
                </a:moveTo>
                <a:lnTo>
                  <a:pt x="4957" y="38784"/>
                </a:lnTo>
                <a:lnTo>
                  <a:pt x="4957" y="0"/>
                </a:lnTo>
                <a:lnTo>
                  <a:pt x="0" y="0"/>
                </a:lnTo>
                <a:lnTo>
                  <a:pt x="0" y="38784"/>
                </a:lnTo>
                <a:close/>
              </a:path>
            </a:pathLst>
          </a:custGeom>
          <a:solidFill>
            <a:srgbClr val="252525"/>
          </a:solidFill>
        </p:spPr>
        <p:txBody>
          <a:bodyPr wrap="square" lIns="0" tIns="0" rIns="0" bIns="0" rtlCol="0"/>
          <a:lstStyle/>
          <a:p/>
        </p:txBody>
      </p:sp>
      <p:sp>
        <p:nvSpPr>
          <p:cNvPr id="17" name="object 17"/>
          <p:cNvSpPr/>
          <p:nvPr/>
        </p:nvSpPr>
        <p:spPr>
          <a:xfrm>
            <a:off x="6191434" y="2438300"/>
            <a:ext cx="5080" cy="39370"/>
          </a:xfrm>
          <a:custGeom>
            <a:avLst/>
            <a:gdLst/>
            <a:ahLst/>
            <a:cxnLst/>
            <a:rect l="l" t="t" r="r" b="b"/>
            <a:pathLst>
              <a:path w="5079" h="39369">
                <a:moveTo>
                  <a:pt x="0" y="38784"/>
                </a:moveTo>
                <a:lnTo>
                  <a:pt x="4958" y="38784"/>
                </a:lnTo>
                <a:lnTo>
                  <a:pt x="4958" y="0"/>
                </a:lnTo>
                <a:lnTo>
                  <a:pt x="0" y="0"/>
                </a:lnTo>
                <a:lnTo>
                  <a:pt x="0" y="38784"/>
                </a:lnTo>
                <a:close/>
              </a:path>
            </a:pathLst>
          </a:custGeom>
          <a:solidFill>
            <a:srgbClr val="252525"/>
          </a:solidFill>
        </p:spPr>
        <p:txBody>
          <a:bodyPr wrap="square" lIns="0" tIns="0" rIns="0" bIns="0" rtlCol="0"/>
          <a:lstStyle/>
          <a:p/>
        </p:txBody>
      </p:sp>
      <p:sp>
        <p:nvSpPr>
          <p:cNvPr id="18" name="object 18"/>
          <p:cNvSpPr/>
          <p:nvPr/>
        </p:nvSpPr>
        <p:spPr>
          <a:xfrm>
            <a:off x="2963892" y="4112101"/>
            <a:ext cx="156247" cy="65264"/>
          </a:xfrm>
          <a:prstGeom prst="rect">
            <a:avLst/>
          </a:prstGeom>
          <a:blipFill>
            <a:blip r:embed="rId4" cstate="print"/>
            <a:stretch>
              <a:fillRect/>
            </a:stretch>
          </a:blipFill>
        </p:spPr>
        <p:txBody>
          <a:bodyPr wrap="square" lIns="0" tIns="0" rIns="0" bIns="0" rtlCol="0"/>
          <a:lstStyle/>
          <a:p/>
        </p:txBody>
      </p:sp>
      <p:sp>
        <p:nvSpPr>
          <p:cNvPr id="19" name="object 19"/>
          <p:cNvSpPr/>
          <p:nvPr/>
        </p:nvSpPr>
        <p:spPr>
          <a:xfrm>
            <a:off x="3959115" y="4237876"/>
            <a:ext cx="1320233" cy="92170"/>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3757619" y="2186579"/>
            <a:ext cx="1718167" cy="90857"/>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3733324" y="2317624"/>
            <a:ext cx="1771219" cy="92145"/>
          </a:xfrm>
          <a:prstGeom prst="rect">
            <a:avLst/>
          </a:prstGeom>
          <a:blipFill>
            <a:blip r:embed="rId7" cstate="print"/>
            <a:stretch>
              <a:fillRect/>
            </a:stretch>
          </a:blipFill>
        </p:spPr>
        <p:txBody>
          <a:bodyPr wrap="square" lIns="0" tIns="0" rIns="0" bIns="0" rtlCol="0"/>
          <a:lstStyle/>
          <a:p/>
        </p:txBody>
      </p:sp>
      <p:sp>
        <p:nvSpPr>
          <p:cNvPr id="22" name="object 22"/>
          <p:cNvSpPr/>
          <p:nvPr/>
        </p:nvSpPr>
        <p:spPr>
          <a:xfrm>
            <a:off x="2218112" y="2409677"/>
            <a:ext cx="4472103" cy="1767688"/>
          </a:xfrm>
          <a:prstGeom prst="rect">
            <a:avLst/>
          </a:prstGeom>
          <a:blipFill>
            <a:blip r:embed="rId8" cstate="print"/>
            <a:stretch>
              <a:fillRect/>
            </a:stretch>
          </a:blipFill>
        </p:spPr>
        <p:txBody>
          <a:bodyPr wrap="square" lIns="0" tIns="0" rIns="0" bIns="0" rtlCol="0"/>
          <a:lstStyle/>
          <a:p/>
        </p:txBody>
      </p:sp>
      <p:sp>
        <p:nvSpPr>
          <p:cNvPr id="23" name="object 23"/>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24" name="object 24"/>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247640" cy="574040"/>
          </a:xfrm>
          <a:prstGeom prst="rect"/>
        </p:spPr>
        <p:txBody>
          <a:bodyPr wrap="square" lIns="0" tIns="12700" rIns="0" bIns="0" rtlCol="0" vert="horz">
            <a:spAutoFit/>
          </a:bodyPr>
          <a:lstStyle/>
          <a:p>
            <a:pPr marL="12700">
              <a:lnSpc>
                <a:spcPct val="100000"/>
              </a:lnSpc>
              <a:spcBef>
                <a:spcPts val="100"/>
              </a:spcBef>
            </a:pPr>
            <a:r>
              <a:rPr dirty="0" spc="-5"/>
              <a:t>What </a:t>
            </a:r>
            <a:r>
              <a:rPr dirty="0" spc="-10"/>
              <a:t>we’ve</a:t>
            </a:r>
            <a:r>
              <a:rPr dirty="0" spc="-65"/>
              <a:t> </a:t>
            </a:r>
            <a:r>
              <a:rPr dirty="0"/>
              <a:t>accomplished</a:t>
            </a:r>
          </a:p>
        </p:txBody>
      </p:sp>
      <p:sp>
        <p:nvSpPr>
          <p:cNvPr id="5" name="object 5"/>
          <p:cNvSpPr txBox="1"/>
          <p:nvPr/>
        </p:nvSpPr>
        <p:spPr>
          <a:xfrm>
            <a:off x="307340" y="1119632"/>
            <a:ext cx="6791959" cy="1021080"/>
          </a:xfrm>
          <a:prstGeom prst="rect">
            <a:avLst/>
          </a:prstGeom>
        </p:spPr>
        <p:txBody>
          <a:bodyPr wrap="square" lIns="0" tIns="53975" rIns="0" bIns="0" rtlCol="0" vert="horz">
            <a:spAutoFit/>
          </a:bodyPr>
          <a:lstStyle/>
          <a:p>
            <a:pPr marL="184150" marR="394970" indent="-171450">
              <a:lnSpc>
                <a:spcPts val="2590"/>
              </a:lnSpc>
              <a:spcBef>
                <a:spcPts val="425"/>
              </a:spcBef>
              <a:buFont typeface="Arial"/>
              <a:buChar char="•"/>
              <a:tabLst>
                <a:tab pos="184150" algn="l"/>
              </a:tabLst>
            </a:pPr>
            <a:r>
              <a:rPr dirty="0" sz="2400">
                <a:latin typeface="Segoe UI"/>
                <a:cs typeface="Segoe UI"/>
              </a:rPr>
              <a:t>Accomplished </a:t>
            </a:r>
            <a:r>
              <a:rPr dirty="0" sz="2400" spc="-5">
                <a:latin typeface="Segoe UI"/>
                <a:cs typeface="Segoe UI"/>
              </a:rPr>
              <a:t>robotics programming work </a:t>
            </a:r>
            <a:r>
              <a:rPr dirty="0" sz="2400">
                <a:latin typeface="Segoe UI"/>
                <a:cs typeface="Segoe UI"/>
              </a:rPr>
              <a:t>for  </a:t>
            </a:r>
            <a:r>
              <a:rPr dirty="0" sz="2400" spc="-10">
                <a:latin typeface="Segoe UI"/>
                <a:cs typeface="Segoe UI"/>
              </a:rPr>
              <a:t>measurement </a:t>
            </a:r>
            <a:r>
              <a:rPr dirty="0" sz="2400" spc="-30">
                <a:latin typeface="Segoe UI"/>
                <a:cs typeface="Segoe UI"/>
              </a:rPr>
              <a:t>of </a:t>
            </a:r>
            <a:r>
              <a:rPr dirty="0" sz="2400" spc="-5">
                <a:latin typeface="Segoe UI"/>
                <a:cs typeface="Segoe UI"/>
              </a:rPr>
              <a:t>stray </a:t>
            </a:r>
            <a:r>
              <a:rPr dirty="0" sz="2400">
                <a:latin typeface="Segoe UI"/>
                <a:cs typeface="Segoe UI"/>
              </a:rPr>
              <a:t>radiation as</a:t>
            </a:r>
            <a:r>
              <a:rPr dirty="0" sz="2400" spc="60">
                <a:latin typeface="Segoe UI"/>
                <a:cs typeface="Segoe UI"/>
              </a:rPr>
              <a:t> </a:t>
            </a:r>
            <a:r>
              <a:rPr dirty="0" sz="2400">
                <a:latin typeface="Segoe UI"/>
                <a:cs typeface="Segoe UI"/>
              </a:rPr>
              <a:t>follows:</a:t>
            </a:r>
            <a:endParaRPr sz="2400">
              <a:latin typeface="Segoe UI"/>
              <a:cs typeface="Segoe UI"/>
            </a:endParaRPr>
          </a:p>
          <a:p>
            <a:pPr lvl="1" marL="869950" indent="-171450">
              <a:lnSpc>
                <a:spcPct val="100000"/>
              </a:lnSpc>
              <a:spcBef>
                <a:spcPts val="170"/>
              </a:spcBef>
              <a:buFont typeface="Arial"/>
              <a:buChar char="•"/>
              <a:tabLst>
                <a:tab pos="869950" algn="l"/>
              </a:tabLst>
            </a:pPr>
            <a:r>
              <a:rPr dirty="0" sz="1800">
                <a:solidFill>
                  <a:srgbClr val="0587B6"/>
                </a:solidFill>
                <a:latin typeface="Segoe UI"/>
                <a:cs typeface="Segoe UI"/>
              </a:rPr>
              <a:t>Used </a:t>
            </a:r>
            <a:r>
              <a:rPr dirty="0" sz="1800" spc="-5">
                <a:solidFill>
                  <a:srgbClr val="0587B6"/>
                </a:solidFill>
                <a:latin typeface="Segoe UI"/>
                <a:cs typeface="Segoe UI"/>
              </a:rPr>
              <a:t>offline programs </a:t>
            </a:r>
            <a:r>
              <a:rPr dirty="0" sz="1800">
                <a:solidFill>
                  <a:srgbClr val="0587B6"/>
                </a:solidFill>
                <a:latin typeface="Segoe UI"/>
                <a:cs typeface="Segoe UI"/>
              </a:rPr>
              <a:t>(e.g., </a:t>
            </a:r>
            <a:r>
              <a:rPr dirty="0" sz="1800" spc="-5">
                <a:solidFill>
                  <a:srgbClr val="0587B6"/>
                </a:solidFill>
                <a:latin typeface="Segoe UI"/>
                <a:cs typeface="Segoe UI"/>
              </a:rPr>
              <a:t>MasterCam </a:t>
            </a:r>
            <a:r>
              <a:rPr dirty="0" sz="1800">
                <a:solidFill>
                  <a:srgbClr val="0587B6"/>
                </a:solidFill>
                <a:latin typeface="Segoe UI"/>
                <a:cs typeface="Segoe UI"/>
              </a:rPr>
              <a:t>and </a:t>
            </a:r>
            <a:r>
              <a:rPr dirty="0" sz="1800" spc="-15">
                <a:solidFill>
                  <a:srgbClr val="0587B6"/>
                </a:solidFill>
                <a:latin typeface="Segoe UI"/>
                <a:cs typeface="Segoe UI"/>
              </a:rPr>
              <a:t>Robot</a:t>
            </a:r>
            <a:r>
              <a:rPr dirty="0" sz="1800" spc="-120">
                <a:solidFill>
                  <a:srgbClr val="0587B6"/>
                </a:solidFill>
                <a:latin typeface="Segoe UI"/>
                <a:cs typeface="Segoe UI"/>
              </a:rPr>
              <a:t> </a:t>
            </a:r>
            <a:r>
              <a:rPr dirty="0" sz="1800" spc="-5">
                <a:solidFill>
                  <a:srgbClr val="0587B6"/>
                </a:solidFill>
                <a:latin typeface="Segoe UI"/>
                <a:cs typeface="Segoe UI"/>
              </a:rPr>
              <a:t>Master)</a:t>
            </a:r>
            <a:endParaRPr sz="1800">
              <a:latin typeface="Segoe UI"/>
              <a:cs typeface="Segoe UI"/>
            </a:endParaRPr>
          </a:p>
        </p:txBody>
      </p:sp>
      <p:sp>
        <p:nvSpPr>
          <p:cNvPr id="6" name="object 6"/>
          <p:cNvSpPr txBox="1"/>
          <p:nvPr/>
        </p:nvSpPr>
        <p:spPr>
          <a:xfrm>
            <a:off x="2988817" y="6027420"/>
            <a:ext cx="2917190" cy="269875"/>
          </a:xfrm>
          <a:prstGeom prst="rect">
            <a:avLst/>
          </a:prstGeom>
        </p:spPr>
        <p:txBody>
          <a:bodyPr wrap="square" lIns="0" tIns="12700" rIns="0" bIns="0" rtlCol="0" vert="horz">
            <a:spAutoFit/>
          </a:bodyPr>
          <a:lstStyle/>
          <a:p>
            <a:pPr marL="12700">
              <a:lnSpc>
                <a:spcPct val="100000"/>
              </a:lnSpc>
              <a:spcBef>
                <a:spcPts val="100"/>
              </a:spcBef>
            </a:pPr>
            <a:r>
              <a:rPr dirty="0" sz="1600" spc="-5" b="1">
                <a:solidFill>
                  <a:srgbClr val="FF0000"/>
                </a:solidFill>
                <a:latin typeface="Arial"/>
                <a:cs typeface="Arial"/>
              </a:rPr>
              <a:t>Execution </a:t>
            </a:r>
            <a:r>
              <a:rPr dirty="0" sz="1600" b="1">
                <a:solidFill>
                  <a:srgbClr val="FF0000"/>
                </a:solidFill>
                <a:latin typeface="Arial"/>
                <a:cs typeface="Arial"/>
              </a:rPr>
              <a:t>of </a:t>
            </a:r>
            <a:r>
              <a:rPr dirty="0" sz="1600" spc="-5" b="1">
                <a:solidFill>
                  <a:srgbClr val="FF0000"/>
                </a:solidFill>
                <a:latin typeface="Arial"/>
                <a:cs typeface="Arial"/>
              </a:rPr>
              <a:t>Kinematic</a:t>
            </a:r>
            <a:r>
              <a:rPr dirty="0" sz="1600" spc="15" b="1">
                <a:solidFill>
                  <a:srgbClr val="FF0000"/>
                </a:solidFill>
                <a:latin typeface="Arial"/>
                <a:cs typeface="Arial"/>
              </a:rPr>
              <a:t> </a:t>
            </a:r>
            <a:r>
              <a:rPr dirty="0" sz="1600" spc="-5" b="1">
                <a:solidFill>
                  <a:srgbClr val="FF0000"/>
                </a:solidFill>
                <a:latin typeface="Arial"/>
                <a:cs typeface="Arial"/>
              </a:rPr>
              <a:t>Model</a:t>
            </a:r>
            <a:endParaRPr sz="1600">
              <a:latin typeface="Arial"/>
              <a:cs typeface="Arial"/>
            </a:endParaRPr>
          </a:p>
        </p:txBody>
      </p:sp>
      <p:sp>
        <p:nvSpPr>
          <p:cNvPr id="7" name="object 7"/>
          <p:cNvSpPr/>
          <p:nvPr/>
        </p:nvSpPr>
        <p:spPr>
          <a:xfrm>
            <a:off x="1178052" y="2232660"/>
            <a:ext cx="6422898" cy="3609594"/>
          </a:xfrm>
          <a:prstGeom prst="rect">
            <a:avLst/>
          </a:prstGeom>
          <a:blipFill>
            <a:blip r:embed="rId4" cstate="print"/>
            <a:stretch>
              <a:fillRect/>
            </a:stretch>
          </a:blipFill>
        </p:spPr>
        <p:txBody>
          <a:bodyPr wrap="square" lIns="0" tIns="0" rIns="0" bIns="0" rtlCol="0"/>
          <a:lstStyle/>
          <a:p/>
        </p:txBody>
      </p:sp>
      <p:sp>
        <p:nvSpPr>
          <p:cNvPr id="8" name="object 8"/>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9" name="object 9"/>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166995" cy="574040"/>
          </a:xfrm>
          <a:prstGeom prst="rect"/>
        </p:spPr>
        <p:txBody>
          <a:bodyPr wrap="square" lIns="0" tIns="12700" rIns="0" bIns="0" rtlCol="0" vert="horz">
            <a:spAutoFit/>
          </a:bodyPr>
          <a:lstStyle/>
          <a:p>
            <a:pPr marL="12700">
              <a:lnSpc>
                <a:spcPct val="100000"/>
              </a:lnSpc>
              <a:spcBef>
                <a:spcPts val="100"/>
              </a:spcBef>
            </a:pPr>
            <a:r>
              <a:rPr dirty="0" spc="-5"/>
              <a:t>Delays </a:t>
            </a:r>
            <a:r>
              <a:rPr dirty="0" spc="-10"/>
              <a:t>we’ve</a:t>
            </a:r>
            <a:r>
              <a:rPr dirty="0" spc="-65"/>
              <a:t> </a:t>
            </a:r>
            <a:r>
              <a:rPr dirty="0"/>
              <a:t>experienced</a:t>
            </a:r>
          </a:p>
        </p:txBody>
      </p:sp>
      <p:sp>
        <p:nvSpPr>
          <p:cNvPr id="7" name="object 7"/>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8" name="object 8"/>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20</a:t>
            </a:fld>
          </a:p>
        </p:txBody>
      </p:sp>
      <p:sp>
        <p:nvSpPr>
          <p:cNvPr id="5" name="object 5"/>
          <p:cNvSpPr txBox="1"/>
          <p:nvPr/>
        </p:nvSpPr>
        <p:spPr>
          <a:xfrm>
            <a:off x="307340" y="943102"/>
            <a:ext cx="8058784" cy="4709795"/>
          </a:xfrm>
          <a:prstGeom prst="rect">
            <a:avLst/>
          </a:prstGeom>
        </p:spPr>
        <p:txBody>
          <a:bodyPr wrap="square" lIns="0" tIns="78105" rIns="0" bIns="0" rtlCol="0" vert="horz">
            <a:spAutoFit/>
          </a:bodyPr>
          <a:lstStyle/>
          <a:p>
            <a:pPr marL="184150" indent="-171450">
              <a:lnSpc>
                <a:spcPct val="100000"/>
              </a:lnSpc>
              <a:spcBef>
                <a:spcPts val="615"/>
              </a:spcBef>
              <a:buFont typeface="Arial"/>
              <a:buChar char="•"/>
              <a:tabLst>
                <a:tab pos="184150" algn="l"/>
              </a:tabLst>
            </a:pPr>
            <a:r>
              <a:rPr dirty="0" sz="2400" spc="-5">
                <a:latin typeface="Segoe UI"/>
                <a:cs typeface="Segoe UI"/>
              </a:rPr>
              <a:t>Delayed </a:t>
            </a:r>
            <a:r>
              <a:rPr dirty="0" sz="2400" spc="10">
                <a:latin typeface="Segoe UI"/>
                <a:cs typeface="Segoe UI"/>
              </a:rPr>
              <a:t>delivery </a:t>
            </a:r>
            <a:r>
              <a:rPr dirty="0" sz="2400" spc="-25">
                <a:latin typeface="Segoe UI"/>
                <a:cs typeface="Segoe UI"/>
              </a:rPr>
              <a:t>of </a:t>
            </a:r>
            <a:r>
              <a:rPr dirty="0" sz="2400" spc="-5">
                <a:latin typeface="Segoe UI"/>
                <a:cs typeface="Segoe UI"/>
              </a:rPr>
              <a:t>laser </a:t>
            </a:r>
            <a:r>
              <a:rPr dirty="0" sz="2400">
                <a:latin typeface="Segoe UI"/>
                <a:cs typeface="Segoe UI"/>
              </a:rPr>
              <a:t>by </a:t>
            </a:r>
            <a:r>
              <a:rPr dirty="0" sz="2400" spc="-10">
                <a:latin typeface="Segoe UI"/>
                <a:cs typeface="Segoe UI"/>
              </a:rPr>
              <a:t>manufacturer </a:t>
            </a:r>
            <a:r>
              <a:rPr dirty="0" sz="2400">
                <a:latin typeface="Segoe UI"/>
                <a:cs typeface="Segoe UI"/>
              </a:rPr>
              <a:t>~ 4</a:t>
            </a:r>
            <a:r>
              <a:rPr dirty="0" sz="2400" spc="80">
                <a:latin typeface="Segoe UI"/>
                <a:cs typeface="Segoe UI"/>
              </a:rPr>
              <a:t> </a:t>
            </a:r>
            <a:r>
              <a:rPr dirty="0" sz="2400" spc="-5">
                <a:latin typeface="Segoe UI"/>
                <a:cs typeface="Segoe UI"/>
              </a:rPr>
              <a:t>mos</a:t>
            </a:r>
            <a:endParaRPr sz="2400">
              <a:latin typeface="Segoe UI"/>
              <a:cs typeface="Segoe UI"/>
            </a:endParaRPr>
          </a:p>
          <a:p>
            <a:pPr marL="184150" marR="803275" indent="-171450">
              <a:lnSpc>
                <a:spcPts val="2590"/>
              </a:lnSpc>
              <a:spcBef>
                <a:spcPts val="845"/>
              </a:spcBef>
              <a:buFont typeface="Arial"/>
              <a:buChar char="•"/>
              <a:tabLst>
                <a:tab pos="184150" algn="l"/>
              </a:tabLst>
            </a:pPr>
            <a:r>
              <a:rPr dirty="0" sz="2400" spc="-10">
                <a:latin typeface="Segoe UI"/>
                <a:cs typeface="Segoe UI"/>
              </a:rPr>
              <a:t>Pandemic </a:t>
            </a:r>
            <a:r>
              <a:rPr dirty="0" sz="2400" spc="-5">
                <a:latin typeface="Segoe UI"/>
                <a:cs typeface="Segoe UI"/>
              </a:rPr>
              <a:t>issues (permitting, </a:t>
            </a:r>
            <a:r>
              <a:rPr dirty="0" sz="2400" spc="-10">
                <a:latin typeface="Segoe UI"/>
                <a:cs typeface="Segoe UI"/>
              </a:rPr>
              <a:t>room </a:t>
            </a:r>
            <a:r>
              <a:rPr dirty="0" sz="2400">
                <a:latin typeface="Segoe UI"/>
                <a:cs typeface="Segoe UI"/>
              </a:rPr>
              <a:t>construction, and  </a:t>
            </a:r>
            <a:r>
              <a:rPr dirty="0" sz="2400" spc="-5">
                <a:latin typeface="Segoe UI"/>
                <a:cs typeface="Segoe UI"/>
              </a:rPr>
              <a:t>installation </a:t>
            </a:r>
            <a:r>
              <a:rPr dirty="0" sz="2400">
                <a:latin typeface="Segoe UI"/>
                <a:cs typeface="Segoe UI"/>
              </a:rPr>
              <a:t>delays) ~ 5</a:t>
            </a:r>
            <a:r>
              <a:rPr dirty="0" sz="2400" spc="40">
                <a:latin typeface="Segoe UI"/>
                <a:cs typeface="Segoe UI"/>
              </a:rPr>
              <a:t> </a:t>
            </a:r>
            <a:r>
              <a:rPr dirty="0" sz="2400" spc="-5">
                <a:latin typeface="Segoe UI"/>
                <a:cs typeface="Segoe UI"/>
              </a:rPr>
              <a:t>mos</a:t>
            </a:r>
            <a:endParaRPr sz="2400">
              <a:latin typeface="Segoe UI"/>
              <a:cs typeface="Segoe UI"/>
            </a:endParaRPr>
          </a:p>
          <a:p>
            <a:pPr marL="184150" marR="202565" indent="-171450">
              <a:lnSpc>
                <a:spcPts val="2590"/>
              </a:lnSpc>
              <a:spcBef>
                <a:spcPts val="800"/>
              </a:spcBef>
              <a:buFont typeface="Arial"/>
              <a:buChar char="•"/>
              <a:tabLst>
                <a:tab pos="184150" algn="l"/>
              </a:tabLst>
            </a:pPr>
            <a:r>
              <a:rPr dirty="0" sz="2400" spc="-5">
                <a:latin typeface="Segoe UI"/>
                <a:cs typeface="Segoe UI"/>
              </a:rPr>
              <a:t>Installed </a:t>
            </a:r>
            <a:r>
              <a:rPr dirty="0" sz="2400">
                <a:latin typeface="Segoe UI"/>
                <a:cs typeface="Segoe UI"/>
              </a:rPr>
              <a:t>damaged </a:t>
            </a:r>
            <a:r>
              <a:rPr dirty="0" sz="2400" spc="-5">
                <a:latin typeface="Segoe UI"/>
                <a:cs typeface="Segoe UI"/>
              </a:rPr>
              <a:t>laser </a:t>
            </a:r>
            <a:r>
              <a:rPr dirty="0" sz="2400">
                <a:latin typeface="Segoe UI"/>
                <a:cs typeface="Segoe UI"/>
              </a:rPr>
              <a:t>– </a:t>
            </a:r>
            <a:r>
              <a:rPr dirty="0" sz="2400" spc="-10">
                <a:latin typeface="Segoe UI"/>
                <a:cs typeface="Segoe UI"/>
              </a:rPr>
              <a:t>required return to </a:t>
            </a:r>
            <a:r>
              <a:rPr dirty="0" sz="2400" spc="-5">
                <a:latin typeface="Segoe UI"/>
                <a:cs typeface="Segoe UI"/>
              </a:rPr>
              <a:t>Germany </a:t>
            </a:r>
            <a:r>
              <a:rPr dirty="0" sz="2400">
                <a:latin typeface="Segoe UI"/>
                <a:cs typeface="Segoe UI"/>
              </a:rPr>
              <a:t>for  </a:t>
            </a:r>
            <a:r>
              <a:rPr dirty="0" sz="2400" spc="-15">
                <a:latin typeface="Segoe UI"/>
                <a:cs typeface="Segoe UI"/>
              </a:rPr>
              <a:t>repair </a:t>
            </a:r>
            <a:r>
              <a:rPr dirty="0" sz="2400">
                <a:latin typeface="Segoe UI"/>
                <a:cs typeface="Segoe UI"/>
              </a:rPr>
              <a:t>~ 4</a:t>
            </a:r>
            <a:r>
              <a:rPr dirty="0" sz="2400" spc="30">
                <a:latin typeface="Segoe UI"/>
                <a:cs typeface="Segoe UI"/>
              </a:rPr>
              <a:t> </a:t>
            </a:r>
            <a:r>
              <a:rPr dirty="0" sz="2400" spc="-5">
                <a:latin typeface="Segoe UI"/>
                <a:cs typeface="Segoe UI"/>
              </a:rPr>
              <a:t>mos</a:t>
            </a:r>
            <a:endParaRPr sz="2400">
              <a:latin typeface="Segoe UI"/>
              <a:cs typeface="Segoe UI"/>
            </a:endParaRPr>
          </a:p>
          <a:p>
            <a:pPr marL="184150" indent="-171450">
              <a:lnSpc>
                <a:spcPct val="100000"/>
              </a:lnSpc>
              <a:spcBef>
                <a:spcPts val="475"/>
              </a:spcBef>
              <a:buFont typeface="Arial"/>
              <a:buChar char="•"/>
              <a:tabLst>
                <a:tab pos="184150" algn="l"/>
              </a:tabLst>
            </a:pPr>
            <a:r>
              <a:rPr dirty="0" sz="2400" spc="-5">
                <a:latin typeface="Segoe UI"/>
                <a:cs typeface="Segoe UI"/>
              </a:rPr>
              <a:t>Delayed </a:t>
            </a:r>
            <a:r>
              <a:rPr dirty="0" sz="2400">
                <a:latin typeface="Segoe UI"/>
                <a:cs typeface="Segoe UI"/>
              </a:rPr>
              <a:t>optimization/preliminary </a:t>
            </a:r>
            <a:r>
              <a:rPr dirty="0" sz="2400" spc="-5">
                <a:latin typeface="Segoe UI"/>
                <a:cs typeface="Segoe UI"/>
              </a:rPr>
              <a:t>testing </a:t>
            </a:r>
            <a:r>
              <a:rPr dirty="0" sz="2400">
                <a:latin typeface="Segoe UI"/>
                <a:cs typeface="Segoe UI"/>
              </a:rPr>
              <a:t>~ 8</a:t>
            </a:r>
            <a:r>
              <a:rPr dirty="0" sz="2400" spc="70">
                <a:latin typeface="Segoe UI"/>
                <a:cs typeface="Segoe UI"/>
              </a:rPr>
              <a:t> </a:t>
            </a:r>
            <a:r>
              <a:rPr dirty="0" sz="2400" spc="-5">
                <a:latin typeface="Segoe UI"/>
                <a:cs typeface="Segoe UI"/>
              </a:rPr>
              <a:t>mos</a:t>
            </a:r>
            <a:endParaRPr sz="2400">
              <a:latin typeface="Segoe UI"/>
              <a:cs typeface="Segoe UI"/>
            </a:endParaRPr>
          </a:p>
          <a:p>
            <a:pPr lvl="1" marL="527050" marR="279400" indent="-171450">
              <a:lnSpc>
                <a:spcPct val="90000"/>
              </a:lnSpc>
              <a:spcBef>
                <a:spcPts val="405"/>
              </a:spcBef>
              <a:buFont typeface="Arial"/>
              <a:buChar char="•"/>
              <a:tabLst>
                <a:tab pos="527050" algn="l"/>
              </a:tabLst>
            </a:pPr>
            <a:r>
              <a:rPr dirty="0" sz="2100" spc="-10">
                <a:solidFill>
                  <a:srgbClr val="045470"/>
                </a:solidFill>
                <a:latin typeface="Segoe UI"/>
                <a:cs typeface="Segoe UI"/>
              </a:rPr>
              <a:t>Programming </a:t>
            </a:r>
            <a:r>
              <a:rPr dirty="0" sz="2100" spc="-5">
                <a:solidFill>
                  <a:srgbClr val="045470"/>
                </a:solidFill>
                <a:latin typeface="Segoe UI"/>
                <a:cs typeface="Segoe UI"/>
              </a:rPr>
              <a:t>took longer </a:t>
            </a:r>
            <a:r>
              <a:rPr dirty="0" sz="2100">
                <a:solidFill>
                  <a:srgbClr val="045470"/>
                </a:solidFill>
                <a:latin typeface="Segoe UI"/>
                <a:cs typeface="Segoe UI"/>
              </a:rPr>
              <a:t>than </a:t>
            </a:r>
            <a:r>
              <a:rPr dirty="0" sz="2100" spc="-5">
                <a:solidFill>
                  <a:srgbClr val="045470"/>
                </a:solidFill>
                <a:latin typeface="Segoe UI"/>
                <a:cs typeface="Segoe UI"/>
              </a:rPr>
              <a:t>anticipated </a:t>
            </a:r>
            <a:r>
              <a:rPr dirty="0" sz="2100" spc="-10">
                <a:solidFill>
                  <a:srgbClr val="045470"/>
                </a:solidFill>
                <a:latin typeface="Segoe UI"/>
                <a:cs typeface="Segoe UI"/>
              </a:rPr>
              <a:t>to </a:t>
            </a:r>
            <a:r>
              <a:rPr dirty="0" sz="2100" spc="-5">
                <a:solidFill>
                  <a:srgbClr val="045470"/>
                </a:solidFill>
                <a:latin typeface="Segoe UI"/>
                <a:cs typeface="Segoe UI"/>
              </a:rPr>
              <a:t>develop </a:t>
            </a:r>
            <a:r>
              <a:rPr dirty="0" sz="2100">
                <a:solidFill>
                  <a:srgbClr val="045470"/>
                </a:solidFill>
                <a:latin typeface="Segoe UI"/>
                <a:cs typeface="Segoe UI"/>
              </a:rPr>
              <a:t>unique  </a:t>
            </a:r>
            <a:r>
              <a:rPr dirty="0" sz="2100" spc="-10">
                <a:solidFill>
                  <a:srgbClr val="045470"/>
                </a:solidFill>
                <a:latin typeface="Segoe UI"/>
                <a:cs typeface="Segoe UI"/>
              </a:rPr>
              <a:t>approach to </a:t>
            </a:r>
            <a:r>
              <a:rPr dirty="0" sz="2100" spc="-5">
                <a:solidFill>
                  <a:srgbClr val="045470"/>
                </a:solidFill>
                <a:latin typeface="Segoe UI"/>
                <a:cs typeface="Segoe UI"/>
              </a:rPr>
              <a:t>stripping </a:t>
            </a:r>
            <a:r>
              <a:rPr dirty="0" sz="2100" spc="-10">
                <a:solidFill>
                  <a:srgbClr val="045470"/>
                </a:solidFill>
                <a:latin typeface="Segoe UI"/>
                <a:cs typeface="Segoe UI"/>
              </a:rPr>
              <a:t>to reduce </a:t>
            </a:r>
            <a:r>
              <a:rPr dirty="0" sz="2100">
                <a:solidFill>
                  <a:srgbClr val="045470"/>
                </a:solidFill>
                <a:latin typeface="Segoe UI"/>
                <a:cs typeface="Segoe UI"/>
              </a:rPr>
              <a:t>damage </a:t>
            </a:r>
            <a:r>
              <a:rPr dirty="0" sz="2100" spc="-15">
                <a:solidFill>
                  <a:srgbClr val="045470"/>
                </a:solidFill>
                <a:latin typeface="Segoe UI"/>
                <a:cs typeface="Segoe UI"/>
              </a:rPr>
              <a:t>to </a:t>
            </a:r>
            <a:r>
              <a:rPr dirty="0" sz="2100" spc="-5">
                <a:solidFill>
                  <a:srgbClr val="045470"/>
                </a:solidFill>
                <a:latin typeface="Segoe UI"/>
                <a:cs typeface="Segoe UI"/>
              </a:rPr>
              <a:t>steel, </a:t>
            </a:r>
            <a:r>
              <a:rPr dirty="0" sz="2100">
                <a:solidFill>
                  <a:srgbClr val="045470"/>
                </a:solidFill>
                <a:latin typeface="Segoe UI"/>
                <a:cs typeface="Segoe UI"/>
              </a:rPr>
              <a:t>but </a:t>
            </a:r>
            <a:r>
              <a:rPr dirty="0" sz="2100" spc="-5">
                <a:solidFill>
                  <a:srgbClr val="045470"/>
                </a:solidFill>
                <a:latin typeface="Segoe UI"/>
                <a:cs typeface="Segoe UI"/>
              </a:rPr>
              <a:t>ensure  </a:t>
            </a:r>
            <a:r>
              <a:rPr dirty="0" sz="2100" spc="-10">
                <a:solidFill>
                  <a:srgbClr val="045470"/>
                </a:solidFill>
                <a:latin typeface="Segoe UI"/>
                <a:cs typeface="Segoe UI"/>
              </a:rPr>
              <a:t>removal </a:t>
            </a:r>
            <a:r>
              <a:rPr dirty="0" sz="2100" spc="-20">
                <a:solidFill>
                  <a:srgbClr val="045470"/>
                </a:solidFill>
                <a:latin typeface="Segoe UI"/>
                <a:cs typeface="Segoe UI"/>
              </a:rPr>
              <a:t>of </a:t>
            </a:r>
            <a:r>
              <a:rPr dirty="0" sz="2100" spc="-5">
                <a:solidFill>
                  <a:srgbClr val="045470"/>
                </a:solidFill>
                <a:latin typeface="Segoe UI"/>
                <a:cs typeface="Segoe UI"/>
              </a:rPr>
              <a:t>PCP ~6</a:t>
            </a:r>
            <a:r>
              <a:rPr dirty="0" sz="2100" spc="15">
                <a:solidFill>
                  <a:srgbClr val="045470"/>
                </a:solidFill>
                <a:latin typeface="Segoe UI"/>
                <a:cs typeface="Segoe UI"/>
              </a:rPr>
              <a:t> </a:t>
            </a:r>
            <a:r>
              <a:rPr dirty="0" sz="2100" spc="-5">
                <a:solidFill>
                  <a:srgbClr val="045470"/>
                </a:solidFill>
                <a:latin typeface="Segoe UI"/>
                <a:cs typeface="Segoe UI"/>
              </a:rPr>
              <a:t>mos</a:t>
            </a:r>
            <a:endParaRPr sz="2100">
              <a:latin typeface="Segoe UI"/>
              <a:cs typeface="Segoe UI"/>
            </a:endParaRPr>
          </a:p>
          <a:p>
            <a:pPr lvl="1" marL="527050" marR="5080" indent="-171450">
              <a:lnSpc>
                <a:spcPts val="2270"/>
              </a:lnSpc>
              <a:spcBef>
                <a:spcPts val="434"/>
              </a:spcBef>
              <a:buFont typeface="Arial"/>
              <a:buChar char="•"/>
              <a:tabLst>
                <a:tab pos="527050" algn="l"/>
              </a:tabLst>
            </a:pPr>
            <a:r>
              <a:rPr dirty="0" sz="2100">
                <a:solidFill>
                  <a:srgbClr val="045470"/>
                </a:solidFill>
                <a:latin typeface="Segoe UI"/>
                <a:cs typeface="Segoe UI"/>
              </a:rPr>
              <a:t>Back-ups at </a:t>
            </a:r>
            <a:r>
              <a:rPr dirty="0" sz="2100" spc="-5">
                <a:solidFill>
                  <a:srgbClr val="045470"/>
                </a:solidFill>
                <a:latin typeface="Segoe UI"/>
                <a:cs typeface="Segoe UI"/>
              </a:rPr>
              <a:t>vendor facilities in specimen </a:t>
            </a:r>
            <a:r>
              <a:rPr dirty="0" sz="2100" spc="-10">
                <a:solidFill>
                  <a:srgbClr val="045470"/>
                </a:solidFill>
                <a:latin typeface="Segoe UI"/>
                <a:cs typeface="Segoe UI"/>
              </a:rPr>
              <a:t>preparation </a:t>
            </a:r>
            <a:r>
              <a:rPr dirty="0" sz="2100">
                <a:solidFill>
                  <a:srgbClr val="045470"/>
                </a:solidFill>
                <a:latin typeface="Segoe UI"/>
                <a:cs typeface="Segoe UI"/>
              </a:rPr>
              <a:t>and at </a:t>
            </a:r>
            <a:r>
              <a:rPr dirty="0" sz="2100" spc="-5">
                <a:solidFill>
                  <a:srgbClr val="045470"/>
                </a:solidFill>
                <a:latin typeface="Segoe UI"/>
                <a:cs typeface="Segoe UI"/>
              </a:rPr>
              <a:t>test  facilities ~3</a:t>
            </a:r>
            <a:r>
              <a:rPr dirty="0" sz="2100" spc="25">
                <a:solidFill>
                  <a:srgbClr val="045470"/>
                </a:solidFill>
                <a:latin typeface="Segoe UI"/>
                <a:cs typeface="Segoe UI"/>
              </a:rPr>
              <a:t> </a:t>
            </a:r>
            <a:r>
              <a:rPr dirty="0" sz="2100" spc="-5">
                <a:solidFill>
                  <a:srgbClr val="045470"/>
                </a:solidFill>
                <a:latin typeface="Segoe UI"/>
                <a:cs typeface="Segoe UI"/>
              </a:rPr>
              <a:t>mos</a:t>
            </a:r>
            <a:endParaRPr sz="2100">
              <a:latin typeface="Segoe UI"/>
              <a:cs typeface="Segoe UI"/>
            </a:endParaRPr>
          </a:p>
          <a:p>
            <a:pPr marL="184150" marR="236854" indent="-171450">
              <a:lnSpc>
                <a:spcPts val="2590"/>
              </a:lnSpc>
              <a:spcBef>
                <a:spcPts val="795"/>
              </a:spcBef>
              <a:buFont typeface="Arial"/>
              <a:buChar char="•"/>
              <a:tabLst>
                <a:tab pos="184150" algn="l"/>
              </a:tabLst>
            </a:pPr>
            <a:r>
              <a:rPr dirty="0" sz="2400">
                <a:latin typeface="Segoe UI"/>
                <a:cs typeface="Segoe UI"/>
              </a:rPr>
              <a:t>Experienced </a:t>
            </a:r>
            <a:r>
              <a:rPr dirty="0" sz="2400" spc="-5">
                <a:latin typeface="Segoe UI"/>
                <a:cs typeface="Segoe UI"/>
              </a:rPr>
              <a:t>difficulty removing unweathered </a:t>
            </a:r>
            <a:r>
              <a:rPr dirty="0" sz="2400">
                <a:latin typeface="Segoe UI"/>
                <a:cs typeface="Segoe UI"/>
              </a:rPr>
              <a:t>primer and  newly added primer color (est. Q3FY22) ~ new</a:t>
            </a:r>
            <a:r>
              <a:rPr dirty="0" sz="2400" spc="15">
                <a:latin typeface="Segoe UI"/>
                <a:cs typeface="Segoe UI"/>
              </a:rPr>
              <a:t> </a:t>
            </a:r>
            <a:r>
              <a:rPr dirty="0" sz="2400" spc="-5">
                <a:latin typeface="Segoe UI"/>
                <a:cs typeface="Segoe UI"/>
              </a:rPr>
              <a:t>issue</a:t>
            </a:r>
            <a:endParaRPr sz="2400">
              <a:latin typeface="Segoe UI"/>
              <a:cs typeface="Segoe UI"/>
            </a:endParaRPr>
          </a:p>
        </p:txBody>
      </p:sp>
      <p:sp>
        <p:nvSpPr>
          <p:cNvPr id="6" name="object 6"/>
          <p:cNvSpPr txBox="1"/>
          <p:nvPr/>
        </p:nvSpPr>
        <p:spPr>
          <a:xfrm>
            <a:off x="78739" y="6203441"/>
            <a:ext cx="4408170" cy="452120"/>
          </a:xfrm>
          <a:prstGeom prst="rect">
            <a:avLst/>
          </a:prstGeom>
        </p:spPr>
        <p:txBody>
          <a:bodyPr wrap="square" lIns="0" tIns="12065" rIns="0" bIns="0" rtlCol="0" vert="horz">
            <a:spAutoFit/>
          </a:bodyPr>
          <a:lstStyle/>
          <a:p>
            <a:pPr marL="12700" marR="5080">
              <a:lnSpc>
                <a:spcPct val="100000"/>
              </a:lnSpc>
              <a:spcBef>
                <a:spcPts val="95"/>
              </a:spcBef>
            </a:pPr>
            <a:r>
              <a:rPr dirty="0" sz="1400" spc="-5">
                <a:latin typeface="Calibri"/>
                <a:cs typeface="Calibri"/>
              </a:rPr>
              <a:t>DISTRIBUTION </a:t>
            </a:r>
            <a:r>
              <a:rPr dirty="0" sz="1400" spc="-30">
                <a:latin typeface="Calibri"/>
                <a:cs typeface="Calibri"/>
              </a:rPr>
              <a:t>STATEMENT </a:t>
            </a:r>
            <a:r>
              <a:rPr dirty="0" sz="1400" spc="-5">
                <a:latin typeface="Calibri"/>
                <a:cs typeface="Calibri"/>
              </a:rPr>
              <a:t>A: </a:t>
            </a:r>
            <a:r>
              <a:rPr dirty="0" sz="1400" spc="-10">
                <a:latin typeface="Calibri"/>
                <a:cs typeface="Calibri"/>
              </a:rPr>
              <a:t>Approved </a:t>
            </a:r>
            <a:r>
              <a:rPr dirty="0" sz="1400" spc="-15">
                <a:latin typeface="Calibri"/>
                <a:cs typeface="Calibri"/>
              </a:rPr>
              <a:t>for </a:t>
            </a:r>
            <a:r>
              <a:rPr dirty="0" sz="1400" spc="-10">
                <a:latin typeface="Calibri"/>
                <a:cs typeface="Calibri"/>
              </a:rPr>
              <a:t>public </a:t>
            </a:r>
            <a:r>
              <a:rPr dirty="0" sz="1400" spc="-5">
                <a:latin typeface="Calibri"/>
                <a:cs typeface="Calibri"/>
              </a:rPr>
              <a:t>release </a:t>
            </a:r>
            <a:r>
              <a:rPr dirty="0" sz="1400" spc="-10">
                <a:latin typeface="Calibri"/>
                <a:cs typeface="Calibri"/>
              </a:rPr>
              <a:t>on  </a:t>
            </a:r>
            <a:r>
              <a:rPr dirty="0" sz="1400" spc="-5">
                <a:latin typeface="Calibri"/>
                <a:cs typeface="Calibri"/>
              </a:rPr>
              <a:t>09/13/22, distribution unlimited. ONR DCN#:</a:t>
            </a:r>
            <a:r>
              <a:rPr dirty="0" sz="1400" spc="70">
                <a:latin typeface="Calibri"/>
                <a:cs typeface="Calibri"/>
              </a:rPr>
              <a:t> </a:t>
            </a:r>
            <a:r>
              <a:rPr dirty="0" sz="1400" spc="-5">
                <a:latin typeface="Calibri"/>
                <a:cs typeface="Calibri"/>
              </a:rPr>
              <a:t>43-10208-22</a:t>
            </a:r>
            <a:endParaRPr sz="1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378450" cy="574040"/>
          </a:xfrm>
          <a:prstGeom prst="rect"/>
        </p:spPr>
        <p:txBody>
          <a:bodyPr wrap="square" lIns="0" tIns="12700" rIns="0" bIns="0" rtlCol="0" vert="horz">
            <a:spAutoFit/>
          </a:bodyPr>
          <a:lstStyle/>
          <a:p>
            <a:pPr marL="12700">
              <a:lnSpc>
                <a:spcPct val="100000"/>
              </a:lnSpc>
              <a:spcBef>
                <a:spcPts val="100"/>
              </a:spcBef>
            </a:pPr>
            <a:r>
              <a:rPr dirty="0" spc="-5"/>
              <a:t>Issue, </a:t>
            </a:r>
            <a:r>
              <a:rPr dirty="0" spc="-15"/>
              <a:t>Goal, </a:t>
            </a:r>
            <a:r>
              <a:rPr dirty="0"/>
              <a:t>and</a:t>
            </a:r>
            <a:r>
              <a:rPr dirty="0" spc="-15"/>
              <a:t> </a:t>
            </a:r>
            <a:r>
              <a:rPr dirty="0" spc="-5"/>
              <a:t>Objectives</a:t>
            </a:r>
          </a:p>
        </p:txBody>
      </p:sp>
      <p:sp>
        <p:nvSpPr>
          <p:cNvPr id="5" name="object 5"/>
          <p:cNvSpPr txBox="1"/>
          <p:nvPr/>
        </p:nvSpPr>
        <p:spPr>
          <a:xfrm>
            <a:off x="307340" y="1126997"/>
            <a:ext cx="756285" cy="330200"/>
          </a:xfrm>
          <a:prstGeom prst="rect">
            <a:avLst/>
          </a:prstGeom>
        </p:spPr>
        <p:txBody>
          <a:bodyPr wrap="square" lIns="0" tIns="12065" rIns="0" bIns="0" rtlCol="0" vert="horz">
            <a:spAutoFit/>
          </a:bodyPr>
          <a:lstStyle/>
          <a:p>
            <a:pPr marL="184150" indent="-171450">
              <a:lnSpc>
                <a:spcPct val="100000"/>
              </a:lnSpc>
              <a:spcBef>
                <a:spcPts val="95"/>
              </a:spcBef>
              <a:buFont typeface="Arial"/>
              <a:buChar char="•"/>
              <a:tabLst>
                <a:tab pos="184150" algn="l"/>
              </a:tabLst>
            </a:pPr>
            <a:r>
              <a:rPr dirty="0" sz="2000" spc="-10">
                <a:latin typeface="Segoe UI"/>
                <a:cs typeface="Segoe UI"/>
              </a:rPr>
              <a:t>Issue</a:t>
            </a:r>
            <a:endParaRPr sz="2000">
              <a:latin typeface="Segoe UI"/>
              <a:cs typeface="Segoe UI"/>
            </a:endParaRPr>
          </a:p>
        </p:txBody>
      </p:sp>
      <p:sp>
        <p:nvSpPr>
          <p:cNvPr id="6" name="object 6"/>
          <p:cNvSpPr txBox="1"/>
          <p:nvPr/>
        </p:nvSpPr>
        <p:spPr>
          <a:xfrm>
            <a:off x="650240" y="1400555"/>
            <a:ext cx="4926965" cy="29972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800" spc="-5">
                <a:solidFill>
                  <a:srgbClr val="045470"/>
                </a:solidFill>
                <a:latin typeface="Segoe UI"/>
                <a:cs typeface="Segoe UI"/>
              </a:rPr>
              <a:t>Preconstruction </a:t>
            </a:r>
            <a:r>
              <a:rPr dirty="0" sz="1800">
                <a:solidFill>
                  <a:srgbClr val="045470"/>
                </a:solidFill>
                <a:latin typeface="Segoe UI"/>
                <a:cs typeface="Segoe UI"/>
              </a:rPr>
              <a:t>primer (PCP) </a:t>
            </a:r>
            <a:r>
              <a:rPr dirty="0" sz="1800" spc="-5">
                <a:solidFill>
                  <a:srgbClr val="045470"/>
                </a:solidFill>
                <a:latin typeface="Segoe UI"/>
                <a:cs typeface="Segoe UI"/>
              </a:rPr>
              <a:t>must </a:t>
            </a:r>
            <a:r>
              <a:rPr dirty="0" sz="1800">
                <a:solidFill>
                  <a:srgbClr val="045470"/>
                </a:solidFill>
                <a:latin typeface="Segoe UI"/>
                <a:cs typeface="Segoe UI"/>
              </a:rPr>
              <a:t>be</a:t>
            </a:r>
            <a:r>
              <a:rPr dirty="0" sz="1800" spc="-80">
                <a:solidFill>
                  <a:srgbClr val="045470"/>
                </a:solidFill>
                <a:latin typeface="Segoe UI"/>
                <a:cs typeface="Segoe UI"/>
              </a:rPr>
              <a:t> </a:t>
            </a:r>
            <a:r>
              <a:rPr dirty="0" sz="1800" spc="-10">
                <a:solidFill>
                  <a:srgbClr val="045470"/>
                </a:solidFill>
                <a:latin typeface="Segoe UI"/>
                <a:cs typeface="Segoe UI"/>
              </a:rPr>
              <a:t>removed</a:t>
            </a:r>
            <a:endParaRPr sz="1800">
              <a:latin typeface="Segoe UI"/>
              <a:cs typeface="Segoe UI"/>
            </a:endParaRPr>
          </a:p>
        </p:txBody>
      </p:sp>
      <p:sp>
        <p:nvSpPr>
          <p:cNvPr id="7" name="object 7"/>
          <p:cNvSpPr txBox="1"/>
          <p:nvPr/>
        </p:nvSpPr>
        <p:spPr>
          <a:xfrm>
            <a:off x="821689" y="1592579"/>
            <a:ext cx="3724275" cy="299720"/>
          </a:xfrm>
          <a:prstGeom prst="rect">
            <a:avLst/>
          </a:prstGeom>
        </p:spPr>
        <p:txBody>
          <a:bodyPr wrap="square" lIns="0" tIns="12700" rIns="0" bIns="0" rtlCol="0" vert="horz">
            <a:spAutoFit/>
          </a:bodyPr>
          <a:lstStyle/>
          <a:p>
            <a:pPr marL="12700">
              <a:lnSpc>
                <a:spcPct val="100000"/>
              </a:lnSpc>
              <a:spcBef>
                <a:spcPts val="100"/>
              </a:spcBef>
            </a:pPr>
            <a:r>
              <a:rPr dirty="0" sz="1800">
                <a:solidFill>
                  <a:srgbClr val="045470"/>
                </a:solidFill>
                <a:latin typeface="Segoe UI"/>
                <a:cs typeface="Segoe UI"/>
              </a:rPr>
              <a:t>prior </a:t>
            </a:r>
            <a:r>
              <a:rPr dirty="0" sz="1800" spc="-10">
                <a:solidFill>
                  <a:srgbClr val="045470"/>
                </a:solidFill>
                <a:latin typeface="Segoe UI"/>
                <a:cs typeface="Segoe UI"/>
              </a:rPr>
              <a:t>to </a:t>
            </a:r>
            <a:r>
              <a:rPr dirty="0" sz="1800" spc="-5">
                <a:solidFill>
                  <a:srgbClr val="045470"/>
                </a:solidFill>
                <a:latin typeface="Segoe UI"/>
                <a:cs typeface="Segoe UI"/>
              </a:rPr>
              <a:t>welding in ship</a:t>
            </a:r>
            <a:r>
              <a:rPr dirty="0" sz="1800" spc="-95">
                <a:solidFill>
                  <a:srgbClr val="045470"/>
                </a:solidFill>
                <a:latin typeface="Segoe UI"/>
                <a:cs typeface="Segoe UI"/>
              </a:rPr>
              <a:t> </a:t>
            </a:r>
            <a:r>
              <a:rPr dirty="0" sz="1800">
                <a:solidFill>
                  <a:srgbClr val="045470"/>
                </a:solidFill>
                <a:latin typeface="Segoe UI"/>
                <a:cs typeface="Segoe UI"/>
              </a:rPr>
              <a:t>construction.</a:t>
            </a:r>
            <a:endParaRPr sz="1800">
              <a:latin typeface="Segoe UI"/>
              <a:cs typeface="Segoe UI"/>
            </a:endParaRPr>
          </a:p>
        </p:txBody>
      </p:sp>
      <p:sp>
        <p:nvSpPr>
          <p:cNvPr id="8" name="object 8"/>
          <p:cNvSpPr txBox="1"/>
          <p:nvPr/>
        </p:nvSpPr>
        <p:spPr>
          <a:xfrm>
            <a:off x="650240" y="1834896"/>
            <a:ext cx="4344670" cy="29972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800" spc="-15">
                <a:solidFill>
                  <a:srgbClr val="045470"/>
                </a:solidFill>
                <a:latin typeface="Segoe UI"/>
                <a:cs typeface="Segoe UI"/>
              </a:rPr>
              <a:t>Removal </a:t>
            </a:r>
            <a:r>
              <a:rPr dirty="0" sz="1800" spc="-5">
                <a:solidFill>
                  <a:srgbClr val="045470"/>
                </a:solidFill>
                <a:latin typeface="Segoe UI"/>
                <a:cs typeface="Segoe UI"/>
              </a:rPr>
              <a:t>is conducted </a:t>
            </a:r>
            <a:r>
              <a:rPr dirty="0" sz="1800">
                <a:solidFill>
                  <a:srgbClr val="045470"/>
                </a:solidFill>
                <a:latin typeface="Segoe UI"/>
                <a:cs typeface="Segoe UI"/>
              </a:rPr>
              <a:t>using needle</a:t>
            </a:r>
            <a:r>
              <a:rPr dirty="0" sz="1800" spc="-100">
                <a:solidFill>
                  <a:srgbClr val="045470"/>
                </a:solidFill>
                <a:latin typeface="Segoe UI"/>
                <a:cs typeface="Segoe UI"/>
              </a:rPr>
              <a:t> </a:t>
            </a:r>
            <a:r>
              <a:rPr dirty="0" sz="1800">
                <a:solidFill>
                  <a:srgbClr val="045470"/>
                </a:solidFill>
                <a:latin typeface="Segoe UI"/>
                <a:cs typeface="Segoe UI"/>
              </a:rPr>
              <a:t>guns,</a:t>
            </a:r>
            <a:endParaRPr sz="1800">
              <a:latin typeface="Segoe UI"/>
              <a:cs typeface="Segoe UI"/>
            </a:endParaRPr>
          </a:p>
        </p:txBody>
      </p:sp>
      <p:sp>
        <p:nvSpPr>
          <p:cNvPr id="9" name="object 9"/>
          <p:cNvSpPr txBox="1"/>
          <p:nvPr/>
        </p:nvSpPr>
        <p:spPr>
          <a:xfrm>
            <a:off x="821689" y="2026666"/>
            <a:ext cx="4240530" cy="300355"/>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45470"/>
                </a:solidFill>
                <a:latin typeface="Segoe UI"/>
                <a:cs typeface="Segoe UI"/>
              </a:rPr>
              <a:t>handheld </a:t>
            </a:r>
            <a:r>
              <a:rPr dirty="0" sz="1800">
                <a:solidFill>
                  <a:srgbClr val="045470"/>
                </a:solidFill>
                <a:latin typeface="Segoe UI"/>
                <a:cs typeface="Segoe UI"/>
              </a:rPr>
              <a:t>or walk-behind grinders,</a:t>
            </a:r>
            <a:r>
              <a:rPr dirty="0" sz="1800" spc="-130">
                <a:solidFill>
                  <a:srgbClr val="045470"/>
                </a:solidFill>
                <a:latin typeface="Segoe UI"/>
                <a:cs typeface="Segoe UI"/>
              </a:rPr>
              <a:t> </a:t>
            </a:r>
            <a:r>
              <a:rPr dirty="0" sz="1800">
                <a:solidFill>
                  <a:srgbClr val="045470"/>
                </a:solidFill>
                <a:latin typeface="Segoe UI"/>
                <a:cs typeface="Segoe UI"/>
              </a:rPr>
              <a:t>and/or</a:t>
            </a:r>
            <a:endParaRPr sz="1800">
              <a:latin typeface="Segoe UI"/>
              <a:cs typeface="Segoe UI"/>
            </a:endParaRPr>
          </a:p>
        </p:txBody>
      </p:sp>
      <p:sp>
        <p:nvSpPr>
          <p:cNvPr id="10" name="object 10"/>
          <p:cNvSpPr txBox="1"/>
          <p:nvPr/>
        </p:nvSpPr>
        <p:spPr>
          <a:xfrm>
            <a:off x="821689" y="2219197"/>
            <a:ext cx="2603500"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45470"/>
                </a:solidFill>
                <a:latin typeface="Segoe UI"/>
                <a:cs typeface="Segoe UI"/>
              </a:rPr>
              <a:t>abrasive </a:t>
            </a:r>
            <a:r>
              <a:rPr dirty="0" sz="1800">
                <a:solidFill>
                  <a:srgbClr val="045470"/>
                </a:solidFill>
                <a:latin typeface="Segoe UI"/>
                <a:cs typeface="Segoe UI"/>
              </a:rPr>
              <a:t>blast</a:t>
            </a:r>
            <a:r>
              <a:rPr dirty="0" sz="1800" spc="-80">
                <a:solidFill>
                  <a:srgbClr val="045470"/>
                </a:solidFill>
                <a:latin typeface="Segoe UI"/>
                <a:cs typeface="Segoe UI"/>
              </a:rPr>
              <a:t> </a:t>
            </a:r>
            <a:r>
              <a:rPr dirty="0" sz="1800">
                <a:solidFill>
                  <a:srgbClr val="045470"/>
                </a:solidFill>
                <a:latin typeface="Segoe UI"/>
                <a:cs typeface="Segoe UI"/>
              </a:rPr>
              <a:t>equipment.</a:t>
            </a:r>
            <a:endParaRPr sz="1800">
              <a:latin typeface="Segoe UI"/>
              <a:cs typeface="Segoe UI"/>
            </a:endParaRPr>
          </a:p>
        </p:txBody>
      </p:sp>
      <p:sp>
        <p:nvSpPr>
          <p:cNvPr id="11" name="object 11"/>
          <p:cNvSpPr txBox="1"/>
          <p:nvPr/>
        </p:nvSpPr>
        <p:spPr>
          <a:xfrm>
            <a:off x="650240" y="2462276"/>
            <a:ext cx="4910455" cy="29972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800">
                <a:solidFill>
                  <a:srgbClr val="045470"/>
                </a:solidFill>
                <a:latin typeface="Segoe UI"/>
                <a:cs typeface="Segoe UI"/>
              </a:rPr>
              <a:t>Methods </a:t>
            </a:r>
            <a:r>
              <a:rPr dirty="0" sz="1800" spc="-10">
                <a:solidFill>
                  <a:srgbClr val="045470"/>
                </a:solidFill>
                <a:latin typeface="Segoe UI"/>
                <a:cs typeface="Segoe UI"/>
              </a:rPr>
              <a:t>are </a:t>
            </a:r>
            <a:r>
              <a:rPr dirty="0" sz="1800" spc="-5">
                <a:solidFill>
                  <a:srgbClr val="045470"/>
                </a:solidFill>
                <a:latin typeface="Segoe UI"/>
                <a:cs typeface="Segoe UI"/>
              </a:rPr>
              <a:t>laborious, dangerous, often</a:t>
            </a:r>
            <a:r>
              <a:rPr dirty="0" sz="1800" spc="-150">
                <a:solidFill>
                  <a:srgbClr val="045470"/>
                </a:solidFill>
                <a:latin typeface="Segoe UI"/>
                <a:cs typeface="Segoe UI"/>
              </a:rPr>
              <a:t> </a:t>
            </a:r>
            <a:r>
              <a:rPr dirty="0" sz="1800" spc="-5">
                <a:solidFill>
                  <a:srgbClr val="045470"/>
                </a:solidFill>
                <a:latin typeface="Segoe UI"/>
                <a:cs typeface="Segoe UI"/>
              </a:rPr>
              <a:t>cause</a:t>
            </a:r>
            <a:endParaRPr sz="1800">
              <a:latin typeface="Segoe UI"/>
              <a:cs typeface="Segoe UI"/>
            </a:endParaRPr>
          </a:p>
        </p:txBody>
      </p:sp>
      <p:sp>
        <p:nvSpPr>
          <p:cNvPr id="12" name="object 12"/>
          <p:cNvSpPr txBox="1"/>
          <p:nvPr/>
        </p:nvSpPr>
        <p:spPr>
          <a:xfrm>
            <a:off x="821689" y="2654300"/>
            <a:ext cx="7537450"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45470"/>
                </a:solidFill>
                <a:latin typeface="Segoe UI"/>
                <a:cs typeface="Segoe UI"/>
              </a:rPr>
              <a:t>material erosion, </a:t>
            </a:r>
            <a:r>
              <a:rPr dirty="0" sz="1800">
                <a:solidFill>
                  <a:srgbClr val="045470"/>
                </a:solidFill>
                <a:latin typeface="Segoe UI"/>
                <a:cs typeface="Segoe UI"/>
              </a:rPr>
              <a:t>and </a:t>
            </a:r>
            <a:r>
              <a:rPr dirty="0" sz="1800" spc="-5">
                <a:solidFill>
                  <a:srgbClr val="045470"/>
                </a:solidFill>
                <a:latin typeface="Segoe UI"/>
                <a:cs typeface="Segoe UI"/>
              </a:rPr>
              <a:t>may produce excessive </a:t>
            </a:r>
            <a:r>
              <a:rPr dirty="0" sz="1800">
                <a:solidFill>
                  <a:srgbClr val="045470"/>
                </a:solidFill>
                <a:latin typeface="Segoe UI"/>
                <a:cs typeface="Segoe UI"/>
              </a:rPr>
              <a:t>amounts </a:t>
            </a:r>
            <a:r>
              <a:rPr dirty="0" sz="1800" spc="-15">
                <a:solidFill>
                  <a:srgbClr val="045470"/>
                </a:solidFill>
                <a:latin typeface="Segoe UI"/>
                <a:cs typeface="Segoe UI"/>
              </a:rPr>
              <a:t>of </a:t>
            </a:r>
            <a:r>
              <a:rPr dirty="0" sz="1800" spc="-5">
                <a:solidFill>
                  <a:srgbClr val="045470"/>
                </a:solidFill>
                <a:latin typeface="Segoe UI"/>
                <a:cs typeface="Segoe UI"/>
              </a:rPr>
              <a:t>waste material.</a:t>
            </a:r>
            <a:r>
              <a:rPr dirty="0" sz="1800" spc="340">
                <a:solidFill>
                  <a:srgbClr val="045470"/>
                </a:solidFill>
                <a:latin typeface="Segoe UI"/>
                <a:cs typeface="Segoe UI"/>
              </a:rPr>
              <a:t> </a:t>
            </a:r>
            <a:r>
              <a:rPr dirty="0" sz="1800">
                <a:solidFill>
                  <a:srgbClr val="045470"/>
                </a:solidFill>
                <a:latin typeface="Segoe UI"/>
                <a:cs typeface="Segoe UI"/>
              </a:rPr>
              <a:t>A</a:t>
            </a:r>
            <a:endParaRPr sz="1800">
              <a:latin typeface="Segoe UI"/>
              <a:cs typeface="Segoe UI"/>
            </a:endParaRPr>
          </a:p>
        </p:txBody>
      </p:sp>
      <p:sp>
        <p:nvSpPr>
          <p:cNvPr id="13" name="object 13"/>
          <p:cNvSpPr txBox="1"/>
          <p:nvPr/>
        </p:nvSpPr>
        <p:spPr>
          <a:xfrm>
            <a:off x="307340" y="2846323"/>
            <a:ext cx="8112125" cy="857885"/>
          </a:xfrm>
          <a:prstGeom prst="rect">
            <a:avLst/>
          </a:prstGeom>
        </p:spPr>
        <p:txBody>
          <a:bodyPr wrap="square" lIns="0" tIns="12700" rIns="0" bIns="0" rtlCol="0" vert="horz">
            <a:spAutoFit/>
          </a:bodyPr>
          <a:lstStyle/>
          <a:p>
            <a:pPr marL="527050">
              <a:lnSpc>
                <a:spcPct val="100000"/>
              </a:lnSpc>
              <a:spcBef>
                <a:spcPts val="100"/>
              </a:spcBef>
            </a:pPr>
            <a:r>
              <a:rPr dirty="0" sz="1800" spc="-5">
                <a:solidFill>
                  <a:srgbClr val="045470"/>
                </a:solidFill>
                <a:latin typeface="Segoe UI"/>
                <a:cs typeface="Segoe UI"/>
              </a:rPr>
              <a:t>better solution is</a:t>
            </a:r>
            <a:r>
              <a:rPr dirty="0" sz="1800" spc="-45">
                <a:solidFill>
                  <a:srgbClr val="045470"/>
                </a:solidFill>
                <a:latin typeface="Segoe UI"/>
                <a:cs typeface="Segoe UI"/>
              </a:rPr>
              <a:t> </a:t>
            </a:r>
            <a:r>
              <a:rPr dirty="0" sz="1800" spc="-5">
                <a:solidFill>
                  <a:srgbClr val="045470"/>
                </a:solidFill>
                <a:latin typeface="Segoe UI"/>
                <a:cs typeface="Segoe UI"/>
              </a:rPr>
              <a:t>desired.</a:t>
            </a:r>
            <a:endParaRPr sz="1800">
              <a:latin typeface="Segoe UI"/>
              <a:cs typeface="Segoe UI"/>
            </a:endParaRPr>
          </a:p>
          <a:p>
            <a:pPr marL="184150" indent="-171450">
              <a:lnSpc>
                <a:spcPts val="2280"/>
              </a:lnSpc>
              <a:spcBef>
                <a:spcPts val="75"/>
              </a:spcBef>
              <a:buFont typeface="Arial"/>
              <a:buChar char="•"/>
              <a:tabLst>
                <a:tab pos="184150" algn="l"/>
              </a:tabLst>
            </a:pPr>
            <a:r>
              <a:rPr dirty="0" sz="2000" spc="-10">
                <a:latin typeface="Segoe UI"/>
                <a:cs typeface="Segoe UI"/>
              </a:rPr>
              <a:t>Goal:</a:t>
            </a:r>
            <a:endParaRPr sz="2000">
              <a:latin typeface="Segoe UI"/>
              <a:cs typeface="Segoe UI"/>
            </a:endParaRPr>
          </a:p>
          <a:p>
            <a:pPr lvl="1" marL="527050" indent="-171450">
              <a:lnSpc>
                <a:spcPts val="2039"/>
              </a:lnSpc>
              <a:buFont typeface="Arial"/>
              <a:buChar char="•"/>
              <a:tabLst>
                <a:tab pos="527050" algn="l"/>
              </a:tabLst>
            </a:pPr>
            <a:r>
              <a:rPr dirty="0" sz="1800" spc="-20">
                <a:solidFill>
                  <a:srgbClr val="045470"/>
                </a:solidFill>
                <a:latin typeface="Segoe UI"/>
                <a:cs typeface="Segoe UI"/>
              </a:rPr>
              <a:t>Transition </a:t>
            </a:r>
            <a:r>
              <a:rPr dirty="0" sz="1800" spc="25">
                <a:solidFill>
                  <a:srgbClr val="045470"/>
                </a:solidFill>
                <a:latin typeface="Segoe UI"/>
                <a:cs typeface="Segoe UI"/>
              </a:rPr>
              <a:t>LA </a:t>
            </a:r>
            <a:r>
              <a:rPr dirty="0" sz="1800" spc="-5">
                <a:solidFill>
                  <a:srgbClr val="045470"/>
                </a:solidFill>
                <a:latin typeface="Segoe UI"/>
                <a:cs typeface="Segoe UI"/>
              </a:rPr>
              <a:t>technology </a:t>
            </a:r>
            <a:r>
              <a:rPr dirty="0" sz="1800">
                <a:solidFill>
                  <a:srgbClr val="045470"/>
                </a:solidFill>
                <a:latin typeface="Segoe UI"/>
                <a:cs typeface="Segoe UI"/>
              </a:rPr>
              <a:t>for the (semi- or fully-) </a:t>
            </a:r>
            <a:r>
              <a:rPr dirty="0" sz="1800" spc="-5">
                <a:solidFill>
                  <a:srgbClr val="045470"/>
                </a:solidFill>
                <a:latin typeface="Segoe UI"/>
                <a:cs typeface="Segoe UI"/>
              </a:rPr>
              <a:t>automated </a:t>
            </a:r>
            <a:r>
              <a:rPr dirty="0" sz="1800" spc="-10">
                <a:solidFill>
                  <a:srgbClr val="045470"/>
                </a:solidFill>
                <a:latin typeface="Segoe UI"/>
                <a:cs typeface="Segoe UI"/>
              </a:rPr>
              <a:t>removal </a:t>
            </a:r>
            <a:r>
              <a:rPr dirty="0" sz="1800" spc="-15">
                <a:solidFill>
                  <a:srgbClr val="045470"/>
                </a:solidFill>
                <a:latin typeface="Segoe UI"/>
                <a:cs typeface="Segoe UI"/>
              </a:rPr>
              <a:t>of</a:t>
            </a:r>
            <a:r>
              <a:rPr dirty="0" sz="1800" spc="-175">
                <a:solidFill>
                  <a:srgbClr val="045470"/>
                </a:solidFill>
                <a:latin typeface="Segoe UI"/>
                <a:cs typeface="Segoe UI"/>
              </a:rPr>
              <a:t> </a:t>
            </a:r>
            <a:r>
              <a:rPr dirty="0" sz="1800" spc="-5">
                <a:solidFill>
                  <a:srgbClr val="045470"/>
                </a:solidFill>
                <a:latin typeface="Segoe UI"/>
                <a:cs typeface="Segoe UI"/>
              </a:rPr>
              <a:t>PCP</a:t>
            </a:r>
            <a:endParaRPr sz="1800">
              <a:latin typeface="Segoe UI"/>
              <a:cs typeface="Segoe UI"/>
            </a:endParaRPr>
          </a:p>
        </p:txBody>
      </p:sp>
      <p:sp>
        <p:nvSpPr>
          <p:cNvPr id="14" name="object 14"/>
          <p:cNvSpPr txBox="1"/>
          <p:nvPr/>
        </p:nvSpPr>
        <p:spPr>
          <a:xfrm>
            <a:off x="821689" y="3596132"/>
            <a:ext cx="7665720"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045470"/>
                </a:solidFill>
                <a:latin typeface="Segoe UI"/>
                <a:cs typeface="Segoe UI"/>
              </a:rPr>
              <a:t>from </a:t>
            </a:r>
            <a:r>
              <a:rPr dirty="0" sz="1800" spc="10">
                <a:solidFill>
                  <a:srgbClr val="045470"/>
                </a:solidFill>
                <a:latin typeface="Segoe UI"/>
                <a:cs typeface="Segoe UI"/>
              </a:rPr>
              <a:t>HSLA </a:t>
            </a:r>
            <a:r>
              <a:rPr dirty="0" sz="1800" spc="-5">
                <a:solidFill>
                  <a:srgbClr val="045470"/>
                </a:solidFill>
                <a:latin typeface="Segoe UI"/>
                <a:cs typeface="Segoe UI"/>
              </a:rPr>
              <a:t>steels within </a:t>
            </a:r>
            <a:r>
              <a:rPr dirty="0" sz="1800">
                <a:solidFill>
                  <a:srgbClr val="045470"/>
                </a:solidFill>
                <a:latin typeface="Segoe UI"/>
                <a:cs typeface="Segoe UI"/>
              </a:rPr>
              <a:t>the </a:t>
            </a:r>
            <a:r>
              <a:rPr dirty="0" sz="1800" spc="-20">
                <a:solidFill>
                  <a:srgbClr val="045470"/>
                </a:solidFill>
                <a:latin typeface="Segoe UI"/>
                <a:cs typeface="Segoe UI"/>
              </a:rPr>
              <a:t>Steel </a:t>
            </a:r>
            <a:r>
              <a:rPr dirty="0" sz="1800" spc="-10">
                <a:solidFill>
                  <a:srgbClr val="045470"/>
                </a:solidFill>
                <a:latin typeface="Segoe UI"/>
                <a:cs typeface="Segoe UI"/>
              </a:rPr>
              <a:t>Fabrication </a:t>
            </a:r>
            <a:r>
              <a:rPr dirty="0" sz="1800">
                <a:solidFill>
                  <a:srgbClr val="045470"/>
                </a:solidFill>
                <a:latin typeface="Segoe UI"/>
                <a:cs typeface="Segoe UI"/>
              </a:rPr>
              <a:t>and </a:t>
            </a:r>
            <a:r>
              <a:rPr dirty="0" sz="1800" spc="-5">
                <a:solidFill>
                  <a:srgbClr val="045470"/>
                </a:solidFill>
                <a:latin typeface="Segoe UI"/>
                <a:cs typeface="Segoe UI"/>
              </a:rPr>
              <a:t>Assembly </a:t>
            </a:r>
            <a:r>
              <a:rPr dirty="0" sz="1800" spc="-25">
                <a:solidFill>
                  <a:srgbClr val="045470"/>
                </a:solidFill>
                <a:latin typeface="Segoe UI"/>
                <a:cs typeface="Segoe UI"/>
              </a:rPr>
              <a:t>(SFA) </a:t>
            </a:r>
            <a:r>
              <a:rPr dirty="0" sz="1800" spc="-5">
                <a:solidFill>
                  <a:srgbClr val="045470"/>
                </a:solidFill>
                <a:latin typeface="Segoe UI"/>
                <a:cs typeface="Segoe UI"/>
              </a:rPr>
              <a:t>facilities </a:t>
            </a:r>
            <a:r>
              <a:rPr dirty="0" sz="1800">
                <a:solidFill>
                  <a:srgbClr val="045470"/>
                </a:solidFill>
                <a:latin typeface="Segoe UI"/>
                <a:cs typeface="Segoe UI"/>
              </a:rPr>
              <a:t>at</a:t>
            </a:r>
            <a:endParaRPr sz="1800">
              <a:latin typeface="Segoe UI"/>
              <a:cs typeface="Segoe UI"/>
            </a:endParaRPr>
          </a:p>
        </p:txBody>
      </p:sp>
      <p:sp>
        <p:nvSpPr>
          <p:cNvPr id="15" name="object 15"/>
          <p:cNvSpPr txBox="1"/>
          <p:nvPr/>
        </p:nvSpPr>
        <p:spPr>
          <a:xfrm>
            <a:off x="307340" y="3788155"/>
            <a:ext cx="1412875" cy="806450"/>
          </a:xfrm>
          <a:prstGeom prst="rect">
            <a:avLst/>
          </a:prstGeom>
        </p:spPr>
        <p:txBody>
          <a:bodyPr wrap="square" lIns="0" tIns="12700" rIns="0" bIns="0" rtlCol="0" vert="horz">
            <a:spAutoFit/>
          </a:bodyPr>
          <a:lstStyle/>
          <a:p>
            <a:pPr marL="527050">
              <a:lnSpc>
                <a:spcPct val="100000"/>
              </a:lnSpc>
              <a:spcBef>
                <a:spcPts val="100"/>
              </a:spcBef>
            </a:pPr>
            <a:r>
              <a:rPr dirty="0" sz="1800" spc="-5">
                <a:solidFill>
                  <a:srgbClr val="045470"/>
                </a:solidFill>
                <a:latin typeface="Segoe UI"/>
                <a:cs typeface="Segoe UI"/>
              </a:rPr>
              <a:t>NNS.</a:t>
            </a:r>
            <a:endParaRPr sz="1800">
              <a:latin typeface="Segoe UI"/>
              <a:cs typeface="Segoe UI"/>
            </a:endParaRPr>
          </a:p>
          <a:p>
            <a:pPr marL="184150" indent="-171450">
              <a:lnSpc>
                <a:spcPct val="100000"/>
              </a:lnSpc>
              <a:spcBef>
                <a:spcPts val="1585"/>
              </a:spcBef>
              <a:buFont typeface="Arial"/>
              <a:buChar char="•"/>
              <a:tabLst>
                <a:tab pos="184150" algn="l"/>
              </a:tabLst>
            </a:pPr>
            <a:r>
              <a:rPr dirty="0" sz="2000" spc="-5">
                <a:latin typeface="Segoe UI"/>
                <a:cs typeface="Segoe UI"/>
              </a:rPr>
              <a:t>Objectives:</a:t>
            </a:r>
            <a:endParaRPr sz="2000">
              <a:latin typeface="Segoe UI"/>
              <a:cs typeface="Segoe UI"/>
            </a:endParaRPr>
          </a:p>
        </p:txBody>
      </p:sp>
      <p:sp>
        <p:nvSpPr>
          <p:cNvPr id="16" name="object 16"/>
          <p:cNvSpPr txBox="1"/>
          <p:nvPr/>
        </p:nvSpPr>
        <p:spPr>
          <a:xfrm>
            <a:off x="650240" y="4537964"/>
            <a:ext cx="4149725" cy="29972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800" spc="-10">
                <a:solidFill>
                  <a:srgbClr val="045470"/>
                </a:solidFill>
                <a:latin typeface="Segoe UI"/>
                <a:cs typeface="Segoe UI"/>
              </a:rPr>
              <a:t>Reduce </a:t>
            </a:r>
            <a:r>
              <a:rPr dirty="0" sz="1800" spc="-5">
                <a:solidFill>
                  <a:srgbClr val="045470"/>
                </a:solidFill>
                <a:latin typeface="Segoe UI"/>
                <a:cs typeface="Segoe UI"/>
              </a:rPr>
              <a:t>labor </a:t>
            </a:r>
            <a:r>
              <a:rPr dirty="0" sz="1800">
                <a:solidFill>
                  <a:srgbClr val="045470"/>
                </a:solidFill>
                <a:latin typeface="Segoe UI"/>
                <a:cs typeface="Segoe UI"/>
              </a:rPr>
              <a:t>costs </a:t>
            </a:r>
            <a:r>
              <a:rPr dirty="0" sz="1800" spc="-5">
                <a:solidFill>
                  <a:srgbClr val="045470"/>
                </a:solidFill>
                <a:latin typeface="Segoe UI"/>
                <a:cs typeface="Segoe UI"/>
              </a:rPr>
              <a:t>associated </a:t>
            </a:r>
            <a:r>
              <a:rPr dirty="0" sz="1800">
                <a:solidFill>
                  <a:srgbClr val="045470"/>
                </a:solidFill>
                <a:latin typeface="Segoe UI"/>
                <a:cs typeface="Segoe UI"/>
              </a:rPr>
              <a:t>with</a:t>
            </a:r>
            <a:r>
              <a:rPr dirty="0" sz="1800" spc="-110">
                <a:solidFill>
                  <a:srgbClr val="045470"/>
                </a:solidFill>
                <a:latin typeface="Segoe UI"/>
                <a:cs typeface="Segoe UI"/>
              </a:rPr>
              <a:t> </a:t>
            </a:r>
            <a:r>
              <a:rPr dirty="0" sz="1800" spc="-5">
                <a:solidFill>
                  <a:srgbClr val="045470"/>
                </a:solidFill>
                <a:latin typeface="Segoe UI"/>
                <a:cs typeface="Segoe UI"/>
              </a:rPr>
              <a:t>PCP</a:t>
            </a:r>
            <a:endParaRPr sz="1800">
              <a:latin typeface="Segoe UI"/>
              <a:cs typeface="Segoe UI"/>
            </a:endParaRPr>
          </a:p>
        </p:txBody>
      </p:sp>
      <p:sp>
        <p:nvSpPr>
          <p:cNvPr id="17" name="object 17"/>
          <p:cNvSpPr txBox="1"/>
          <p:nvPr/>
        </p:nvSpPr>
        <p:spPr>
          <a:xfrm>
            <a:off x="821689" y="4729988"/>
            <a:ext cx="4082415" cy="299720"/>
          </a:xfrm>
          <a:prstGeom prst="rect">
            <a:avLst/>
          </a:prstGeom>
        </p:spPr>
        <p:txBody>
          <a:bodyPr wrap="square" lIns="0" tIns="12700" rIns="0" bIns="0" rtlCol="0" vert="horz">
            <a:spAutoFit/>
          </a:bodyPr>
          <a:lstStyle/>
          <a:p>
            <a:pPr marL="12700">
              <a:lnSpc>
                <a:spcPct val="100000"/>
              </a:lnSpc>
              <a:spcBef>
                <a:spcPts val="100"/>
              </a:spcBef>
            </a:pPr>
            <a:r>
              <a:rPr dirty="0" sz="1800" spc="-10">
                <a:solidFill>
                  <a:srgbClr val="045470"/>
                </a:solidFill>
                <a:latin typeface="Segoe UI"/>
                <a:cs typeface="Segoe UI"/>
              </a:rPr>
              <a:t>removal </a:t>
            </a:r>
            <a:r>
              <a:rPr dirty="0" sz="1800">
                <a:solidFill>
                  <a:srgbClr val="045470"/>
                </a:solidFill>
                <a:latin typeface="Segoe UI"/>
                <a:cs typeface="Segoe UI"/>
              </a:rPr>
              <a:t>during construction </a:t>
            </a:r>
            <a:r>
              <a:rPr dirty="0" sz="1800" spc="-15">
                <a:solidFill>
                  <a:srgbClr val="045470"/>
                </a:solidFill>
                <a:latin typeface="Segoe UI"/>
                <a:cs typeface="Segoe UI"/>
              </a:rPr>
              <a:t>of </a:t>
            </a:r>
            <a:r>
              <a:rPr dirty="0" sz="1800">
                <a:solidFill>
                  <a:srgbClr val="045470"/>
                </a:solidFill>
                <a:latin typeface="Segoe UI"/>
                <a:cs typeface="Segoe UI"/>
              </a:rPr>
              <a:t>the</a:t>
            </a:r>
            <a:r>
              <a:rPr dirty="0" sz="1800" spc="-160">
                <a:solidFill>
                  <a:srgbClr val="045470"/>
                </a:solidFill>
                <a:latin typeface="Segoe UI"/>
                <a:cs typeface="Segoe UI"/>
              </a:rPr>
              <a:t> </a:t>
            </a:r>
            <a:r>
              <a:rPr dirty="0" sz="1800" spc="-5">
                <a:solidFill>
                  <a:srgbClr val="045470"/>
                </a:solidFill>
                <a:latin typeface="Segoe UI"/>
                <a:cs typeface="Segoe UI"/>
              </a:rPr>
              <a:t>CVN.</a:t>
            </a:r>
            <a:endParaRPr sz="1800">
              <a:latin typeface="Segoe UI"/>
              <a:cs typeface="Segoe UI"/>
            </a:endParaRPr>
          </a:p>
        </p:txBody>
      </p:sp>
      <p:sp>
        <p:nvSpPr>
          <p:cNvPr id="18" name="object 18"/>
          <p:cNvSpPr txBox="1"/>
          <p:nvPr/>
        </p:nvSpPr>
        <p:spPr>
          <a:xfrm>
            <a:off x="650240" y="4973320"/>
            <a:ext cx="4328795" cy="29972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800" spc="-10">
                <a:solidFill>
                  <a:srgbClr val="045470"/>
                </a:solidFill>
                <a:latin typeface="Segoe UI"/>
                <a:cs typeface="Segoe UI"/>
              </a:rPr>
              <a:t>Reduce substrate </a:t>
            </a:r>
            <a:r>
              <a:rPr dirty="0" sz="1800" spc="-5">
                <a:solidFill>
                  <a:srgbClr val="045470"/>
                </a:solidFill>
                <a:latin typeface="Segoe UI"/>
                <a:cs typeface="Segoe UI"/>
              </a:rPr>
              <a:t>erosion associated</a:t>
            </a:r>
            <a:r>
              <a:rPr dirty="0" sz="1800" spc="-75">
                <a:solidFill>
                  <a:srgbClr val="045470"/>
                </a:solidFill>
                <a:latin typeface="Segoe UI"/>
                <a:cs typeface="Segoe UI"/>
              </a:rPr>
              <a:t> </a:t>
            </a:r>
            <a:r>
              <a:rPr dirty="0" sz="1800">
                <a:solidFill>
                  <a:srgbClr val="045470"/>
                </a:solidFill>
                <a:latin typeface="Segoe UI"/>
                <a:cs typeface="Segoe UI"/>
              </a:rPr>
              <a:t>with</a:t>
            </a:r>
            <a:endParaRPr sz="1800">
              <a:latin typeface="Segoe UI"/>
              <a:cs typeface="Segoe UI"/>
            </a:endParaRPr>
          </a:p>
        </p:txBody>
      </p:sp>
      <p:sp>
        <p:nvSpPr>
          <p:cNvPr id="19" name="object 19"/>
          <p:cNvSpPr txBox="1"/>
          <p:nvPr/>
        </p:nvSpPr>
        <p:spPr>
          <a:xfrm>
            <a:off x="821689" y="5165344"/>
            <a:ext cx="4002404"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45470"/>
                </a:solidFill>
                <a:latin typeface="Segoe UI"/>
                <a:cs typeface="Segoe UI"/>
              </a:rPr>
              <a:t>current methods </a:t>
            </a:r>
            <a:r>
              <a:rPr dirty="0" sz="1800" spc="-15">
                <a:solidFill>
                  <a:srgbClr val="045470"/>
                </a:solidFill>
                <a:latin typeface="Segoe UI"/>
                <a:cs typeface="Segoe UI"/>
              </a:rPr>
              <a:t>of </a:t>
            </a:r>
            <a:r>
              <a:rPr dirty="0" sz="1800" spc="-5">
                <a:solidFill>
                  <a:srgbClr val="045470"/>
                </a:solidFill>
                <a:latin typeface="Segoe UI"/>
                <a:cs typeface="Segoe UI"/>
              </a:rPr>
              <a:t>PCP </a:t>
            </a:r>
            <a:r>
              <a:rPr dirty="0" sz="1800" spc="-10">
                <a:solidFill>
                  <a:srgbClr val="045470"/>
                </a:solidFill>
                <a:latin typeface="Segoe UI"/>
                <a:cs typeface="Segoe UI"/>
              </a:rPr>
              <a:t>removal</a:t>
            </a:r>
            <a:r>
              <a:rPr dirty="0" sz="1800" spc="-114">
                <a:solidFill>
                  <a:srgbClr val="045470"/>
                </a:solidFill>
                <a:latin typeface="Segoe UI"/>
                <a:cs typeface="Segoe UI"/>
              </a:rPr>
              <a:t> </a:t>
            </a:r>
            <a:r>
              <a:rPr dirty="0" sz="1800">
                <a:solidFill>
                  <a:srgbClr val="045470"/>
                </a:solidFill>
                <a:latin typeface="Segoe UI"/>
                <a:cs typeface="Segoe UI"/>
              </a:rPr>
              <a:t>during</a:t>
            </a:r>
            <a:endParaRPr sz="1800">
              <a:latin typeface="Segoe UI"/>
              <a:cs typeface="Segoe UI"/>
            </a:endParaRPr>
          </a:p>
        </p:txBody>
      </p:sp>
      <p:sp>
        <p:nvSpPr>
          <p:cNvPr id="20" name="object 20"/>
          <p:cNvSpPr txBox="1"/>
          <p:nvPr/>
        </p:nvSpPr>
        <p:spPr>
          <a:xfrm>
            <a:off x="821689" y="5357367"/>
            <a:ext cx="1846580"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45470"/>
                </a:solidFill>
                <a:latin typeface="Segoe UI"/>
                <a:cs typeface="Segoe UI"/>
              </a:rPr>
              <a:t>CVN</a:t>
            </a:r>
            <a:r>
              <a:rPr dirty="0" sz="1800" spc="-85">
                <a:solidFill>
                  <a:srgbClr val="045470"/>
                </a:solidFill>
                <a:latin typeface="Segoe UI"/>
                <a:cs typeface="Segoe UI"/>
              </a:rPr>
              <a:t> </a:t>
            </a:r>
            <a:r>
              <a:rPr dirty="0" sz="1800">
                <a:solidFill>
                  <a:srgbClr val="045470"/>
                </a:solidFill>
                <a:latin typeface="Segoe UI"/>
                <a:cs typeface="Segoe UI"/>
              </a:rPr>
              <a:t>construction.</a:t>
            </a:r>
            <a:endParaRPr sz="1800">
              <a:latin typeface="Segoe UI"/>
              <a:cs typeface="Segoe UI"/>
            </a:endParaRPr>
          </a:p>
        </p:txBody>
      </p:sp>
      <p:sp>
        <p:nvSpPr>
          <p:cNvPr id="21" name="object 21"/>
          <p:cNvSpPr txBox="1"/>
          <p:nvPr/>
        </p:nvSpPr>
        <p:spPr>
          <a:xfrm>
            <a:off x="650240" y="5599683"/>
            <a:ext cx="4065904" cy="492125"/>
          </a:xfrm>
          <a:prstGeom prst="rect">
            <a:avLst/>
          </a:prstGeom>
        </p:spPr>
        <p:txBody>
          <a:bodyPr wrap="square" lIns="0" tIns="94615" rIns="0" bIns="0" rtlCol="0" vert="horz">
            <a:spAutoFit/>
          </a:bodyPr>
          <a:lstStyle/>
          <a:p>
            <a:pPr marL="184150" marR="5080" indent="-171450">
              <a:lnSpc>
                <a:spcPct val="70000"/>
              </a:lnSpc>
              <a:spcBef>
                <a:spcPts val="745"/>
              </a:spcBef>
              <a:buFont typeface="Arial"/>
              <a:buChar char="•"/>
              <a:tabLst>
                <a:tab pos="184150" algn="l"/>
              </a:tabLst>
            </a:pPr>
            <a:r>
              <a:rPr dirty="0" sz="1800" spc="-10">
                <a:solidFill>
                  <a:srgbClr val="045470"/>
                </a:solidFill>
                <a:latin typeface="Segoe UI"/>
                <a:cs typeface="Segoe UI"/>
              </a:rPr>
              <a:t>Reduce </a:t>
            </a:r>
            <a:r>
              <a:rPr dirty="0" sz="1800">
                <a:solidFill>
                  <a:srgbClr val="045470"/>
                </a:solidFill>
                <a:latin typeface="Segoe UI"/>
                <a:cs typeface="Segoe UI"/>
              </a:rPr>
              <a:t>consumables </a:t>
            </a:r>
            <a:r>
              <a:rPr dirty="0" sz="1800" spc="-5">
                <a:solidFill>
                  <a:srgbClr val="045470"/>
                </a:solidFill>
                <a:latin typeface="Segoe UI"/>
                <a:cs typeface="Segoe UI"/>
              </a:rPr>
              <a:t>associated </a:t>
            </a:r>
            <a:r>
              <a:rPr dirty="0" sz="1800">
                <a:solidFill>
                  <a:srgbClr val="045470"/>
                </a:solidFill>
                <a:latin typeface="Segoe UI"/>
                <a:cs typeface="Segoe UI"/>
              </a:rPr>
              <a:t>with  </a:t>
            </a:r>
            <a:r>
              <a:rPr dirty="0" sz="1800" spc="-5">
                <a:solidFill>
                  <a:srgbClr val="045470"/>
                </a:solidFill>
                <a:latin typeface="Segoe UI"/>
                <a:cs typeface="Segoe UI"/>
              </a:rPr>
              <a:t>PCP </a:t>
            </a:r>
            <a:r>
              <a:rPr dirty="0" sz="1800" spc="-10">
                <a:solidFill>
                  <a:srgbClr val="045470"/>
                </a:solidFill>
                <a:latin typeface="Segoe UI"/>
                <a:cs typeface="Segoe UI"/>
              </a:rPr>
              <a:t>removal </a:t>
            </a:r>
            <a:r>
              <a:rPr dirty="0" sz="1800">
                <a:solidFill>
                  <a:srgbClr val="045470"/>
                </a:solidFill>
                <a:latin typeface="Segoe UI"/>
                <a:cs typeface="Segoe UI"/>
              </a:rPr>
              <a:t>during </a:t>
            </a:r>
            <a:r>
              <a:rPr dirty="0" sz="1800" spc="-5">
                <a:solidFill>
                  <a:srgbClr val="045470"/>
                </a:solidFill>
                <a:latin typeface="Segoe UI"/>
                <a:cs typeface="Segoe UI"/>
              </a:rPr>
              <a:t>CVN</a:t>
            </a:r>
            <a:r>
              <a:rPr dirty="0" sz="1800" spc="-50">
                <a:solidFill>
                  <a:srgbClr val="045470"/>
                </a:solidFill>
                <a:latin typeface="Segoe UI"/>
                <a:cs typeface="Segoe UI"/>
              </a:rPr>
              <a:t> </a:t>
            </a:r>
            <a:r>
              <a:rPr dirty="0" sz="1800" spc="-5">
                <a:solidFill>
                  <a:srgbClr val="045470"/>
                </a:solidFill>
                <a:latin typeface="Segoe UI"/>
                <a:cs typeface="Segoe UI"/>
              </a:rPr>
              <a:t>construction.</a:t>
            </a:r>
            <a:endParaRPr sz="1800">
              <a:latin typeface="Segoe UI"/>
              <a:cs typeface="Segoe UI"/>
            </a:endParaRPr>
          </a:p>
        </p:txBody>
      </p:sp>
      <p:sp>
        <p:nvSpPr>
          <p:cNvPr id="22" name="object 22"/>
          <p:cNvSpPr/>
          <p:nvPr/>
        </p:nvSpPr>
        <p:spPr>
          <a:xfrm>
            <a:off x="5945885" y="522731"/>
            <a:ext cx="2425445" cy="1914144"/>
          </a:xfrm>
          <a:prstGeom prst="rect">
            <a:avLst/>
          </a:prstGeom>
          <a:blipFill>
            <a:blip r:embed="rId4" cstate="print"/>
            <a:stretch>
              <a:fillRect/>
            </a:stretch>
          </a:blipFill>
        </p:spPr>
        <p:txBody>
          <a:bodyPr wrap="square" lIns="0" tIns="0" rIns="0" bIns="0" rtlCol="0"/>
          <a:lstStyle/>
          <a:p/>
        </p:txBody>
      </p:sp>
      <p:sp>
        <p:nvSpPr>
          <p:cNvPr id="23" name="object 23"/>
          <p:cNvSpPr txBox="1"/>
          <p:nvPr/>
        </p:nvSpPr>
        <p:spPr>
          <a:xfrm>
            <a:off x="6302247" y="2489200"/>
            <a:ext cx="1950720" cy="185420"/>
          </a:xfrm>
          <a:prstGeom prst="rect">
            <a:avLst/>
          </a:prstGeom>
        </p:spPr>
        <p:txBody>
          <a:bodyPr wrap="square" lIns="0" tIns="12700" rIns="0" bIns="0" rtlCol="0" vert="horz">
            <a:spAutoFit/>
          </a:bodyPr>
          <a:lstStyle/>
          <a:p>
            <a:pPr marL="12700">
              <a:lnSpc>
                <a:spcPct val="100000"/>
              </a:lnSpc>
              <a:spcBef>
                <a:spcPts val="100"/>
              </a:spcBef>
            </a:pPr>
            <a:r>
              <a:rPr dirty="0" sz="1050" spc="-5">
                <a:latin typeface="Arial"/>
                <a:cs typeface="Arial"/>
              </a:rPr>
              <a:t>Manual grinding removal </a:t>
            </a:r>
            <a:r>
              <a:rPr dirty="0" sz="1050">
                <a:latin typeface="Arial"/>
                <a:cs typeface="Arial"/>
              </a:rPr>
              <a:t>of</a:t>
            </a:r>
            <a:r>
              <a:rPr dirty="0" sz="1050" spc="45">
                <a:latin typeface="Arial"/>
                <a:cs typeface="Arial"/>
              </a:rPr>
              <a:t> </a:t>
            </a:r>
            <a:r>
              <a:rPr dirty="0" sz="1050">
                <a:latin typeface="Arial"/>
                <a:cs typeface="Arial"/>
              </a:rPr>
              <a:t>PCP</a:t>
            </a:r>
            <a:endParaRPr sz="1050">
              <a:latin typeface="Arial"/>
              <a:cs typeface="Arial"/>
            </a:endParaRPr>
          </a:p>
        </p:txBody>
      </p:sp>
      <p:sp>
        <p:nvSpPr>
          <p:cNvPr id="24" name="object 24"/>
          <p:cNvSpPr/>
          <p:nvPr/>
        </p:nvSpPr>
        <p:spPr>
          <a:xfrm>
            <a:off x="5599176" y="4101943"/>
            <a:ext cx="3291015" cy="2293416"/>
          </a:xfrm>
          <a:prstGeom prst="rect">
            <a:avLst/>
          </a:prstGeom>
          <a:blipFill>
            <a:blip r:embed="rId5" cstate="print"/>
            <a:stretch>
              <a:fillRect/>
            </a:stretch>
          </a:blipFill>
        </p:spPr>
        <p:txBody>
          <a:bodyPr wrap="square" lIns="0" tIns="0" rIns="0" bIns="0" rtlCol="0"/>
          <a:lstStyle/>
          <a:p/>
        </p:txBody>
      </p:sp>
      <p:sp>
        <p:nvSpPr>
          <p:cNvPr id="25" name="object 25"/>
          <p:cNvSpPr txBox="1"/>
          <p:nvPr/>
        </p:nvSpPr>
        <p:spPr>
          <a:xfrm>
            <a:off x="5968746" y="4239767"/>
            <a:ext cx="2552700" cy="345440"/>
          </a:xfrm>
          <a:prstGeom prst="rect">
            <a:avLst/>
          </a:prstGeom>
        </p:spPr>
        <p:txBody>
          <a:bodyPr wrap="square" lIns="0" tIns="12700" rIns="0" bIns="0" rtlCol="0" vert="horz">
            <a:spAutoFit/>
          </a:bodyPr>
          <a:lstStyle/>
          <a:p>
            <a:pPr marL="791210" marR="5080" indent="-779145">
              <a:lnSpc>
                <a:spcPct val="100000"/>
              </a:lnSpc>
              <a:spcBef>
                <a:spcPts val="100"/>
              </a:spcBef>
            </a:pPr>
            <a:r>
              <a:rPr dirty="0" sz="1050" spc="-5">
                <a:solidFill>
                  <a:srgbClr val="FFFFFF"/>
                </a:solidFill>
                <a:latin typeface="Arial"/>
                <a:cs typeface="Arial"/>
              </a:rPr>
              <a:t>Laser ablation trials during NSRP project </a:t>
            </a:r>
            <a:r>
              <a:rPr dirty="0" sz="1050">
                <a:solidFill>
                  <a:srgbClr val="FFFFFF"/>
                </a:solidFill>
                <a:latin typeface="Arial"/>
                <a:cs typeface="Arial"/>
              </a:rPr>
              <a:t>–  courtesy of</a:t>
            </a:r>
            <a:r>
              <a:rPr dirty="0" sz="1050" spc="-15">
                <a:solidFill>
                  <a:srgbClr val="FFFFFF"/>
                </a:solidFill>
                <a:latin typeface="Arial"/>
                <a:cs typeface="Arial"/>
              </a:rPr>
              <a:t> </a:t>
            </a:r>
            <a:r>
              <a:rPr dirty="0" sz="1050" spc="-5">
                <a:solidFill>
                  <a:srgbClr val="FFFFFF"/>
                </a:solidFill>
                <a:latin typeface="Arial"/>
                <a:cs typeface="Arial"/>
              </a:rPr>
              <a:t>NNS</a:t>
            </a:r>
            <a:endParaRPr sz="1050">
              <a:latin typeface="Arial"/>
              <a:cs typeface="Arial"/>
            </a:endParaRPr>
          </a:p>
        </p:txBody>
      </p:sp>
      <p:sp>
        <p:nvSpPr>
          <p:cNvPr id="26" name="object 26"/>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27" name="object 27"/>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3496310" cy="574040"/>
          </a:xfrm>
          <a:prstGeom prst="rect"/>
        </p:spPr>
        <p:txBody>
          <a:bodyPr wrap="square" lIns="0" tIns="12700" rIns="0" bIns="0" rtlCol="0" vert="horz">
            <a:spAutoFit/>
          </a:bodyPr>
          <a:lstStyle/>
          <a:p>
            <a:pPr marL="12700">
              <a:lnSpc>
                <a:spcPct val="100000"/>
              </a:lnSpc>
              <a:spcBef>
                <a:spcPts val="100"/>
              </a:spcBef>
            </a:pPr>
            <a:r>
              <a:rPr dirty="0" spc="-10"/>
              <a:t>Project</a:t>
            </a:r>
            <a:r>
              <a:rPr dirty="0" spc="-60"/>
              <a:t> </a:t>
            </a:r>
            <a:r>
              <a:rPr dirty="0" spc="-15"/>
              <a:t>Approach</a:t>
            </a:r>
          </a:p>
        </p:txBody>
      </p:sp>
      <p:sp>
        <p:nvSpPr>
          <p:cNvPr id="6" name="object 6"/>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7" name="object 7"/>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
        <p:nvSpPr>
          <p:cNvPr id="5" name="object 5"/>
          <p:cNvSpPr txBox="1"/>
          <p:nvPr/>
        </p:nvSpPr>
        <p:spPr>
          <a:xfrm>
            <a:off x="252222" y="925576"/>
            <a:ext cx="8622665" cy="5565775"/>
          </a:xfrm>
          <a:prstGeom prst="rect">
            <a:avLst/>
          </a:prstGeom>
        </p:spPr>
        <p:txBody>
          <a:bodyPr wrap="square" lIns="0" tIns="53975" rIns="0" bIns="0" rtlCol="0" vert="horz">
            <a:spAutoFit/>
          </a:bodyPr>
          <a:lstStyle/>
          <a:p>
            <a:pPr marL="184150" marR="480695" indent="-171450">
              <a:lnSpc>
                <a:spcPts val="2590"/>
              </a:lnSpc>
              <a:spcBef>
                <a:spcPts val="425"/>
              </a:spcBef>
              <a:buFont typeface="Arial"/>
              <a:buChar char="•"/>
              <a:tabLst>
                <a:tab pos="184150" algn="l"/>
                <a:tab pos="1454785" algn="l"/>
              </a:tabLst>
            </a:pPr>
            <a:r>
              <a:rPr dirty="0" sz="2400" spc="-5">
                <a:latin typeface="Segoe UI"/>
                <a:cs typeface="Segoe UI"/>
              </a:rPr>
              <a:t>Phase</a:t>
            </a:r>
            <a:r>
              <a:rPr dirty="0" sz="2400" spc="5">
                <a:latin typeface="Segoe UI"/>
                <a:cs typeface="Segoe UI"/>
              </a:rPr>
              <a:t> </a:t>
            </a:r>
            <a:r>
              <a:rPr dirty="0" sz="2400" spc="-5">
                <a:latin typeface="Segoe UI"/>
                <a:cs typeface="Segoe UI"/>
              </a:rPr>
              <a:t>1:	</a:t>
            </a:r>
            <a:r>
              <a:rPr dirty="0" sz="2400">
                <a:latin typeface="Segoe UI"/>
                <a:cs typeface="Segoe UI"/>
              </a:rPr>
              <a:t>Equipment </a:t>
            </a:r>
            <a:r>
              <a:rPr dirty="0" sz="2400" spc="-10">
                <a:latin typeface="Segoe UI"/>
                <a:cs typeface="Segoe UI"/>
              </a:rPr>
              <a:t>Procurement </a:t>
            </a:r>
            <a:r>
              <a:rPr dirty="0" sz="2400">
                <a:latin typeface="Segoe UI"/>
                <a:cs typeface="Segoe UI"/>
              </a:rPr>
              <a:t>and Qualification </a:t>
            </a:r>
            <a:r>
              <a:rPr dirty="0" sz="2400" spc="-35">
                <a:latin typeface="Segoe UI"/>
                <a:cs typeface="Segoe UI"/>
              </a:rPr>
              <a:t>Testing  </a:t>
            </a:r>
            <a:r>
              <a:rPr dirty="0" sz="2400" spc="-5">
                <a:latin typeface="Segoe UI"/>
                <a:cs typeface="Segoe UI"/>
              </a:rPr>
              <a:t>Planning </a:t>
            </a:r>
            <a:r>
              <a:rPr dirty="0" sz="2400">
                <a:latin typeface="Segoe UI"/>
                <a:cs typeface="Segoe UI"/>
              </a:rPr>
              <a:t>– </a:t>
            </a:r>
            <a:r>
              <a:rPr dirty="0" sz="2400" spc="-5">
                <a:latin typeface="Segoe UI"/>
                <a:cs typeface="Segoe UI"/>
              </a:rPr>
              <a:t>nearing</a:t>
            </a:r>
            <a:r>
              <a:rPr dirty="0" sz="2400" spc="60">
                <a:latin typeface="Segoe UI"/>
                <a:cs typeface="Segoe UI"/>
              </a:rPr>
              <a:t> </a:t>
            </a:r>
            <a:r>
              <a:rPr dirty="0" sz="2400">
                <a:latin typeface="Segoe UI"/>
                <a:cs typeface="Segoe UI"/>
              </a:rPr>
              <a:t>completion</a:t>
            </a:r>
            <a:endParaRPr sz="2400">
              <a:latin typeface="Segoe UI"/>
              <a:cs typeface="Segoe UI"/>
            </a:endParaRPr>
          </a:p>
          <a:p>
            <a:pPr lvl="1" marL="527050" indent="-171450">
              <a:lnSpc>
                <a:spcPct val="100000"/>
              </a:lnSpc>
              <a:spcBef>
                <a:spcPts val="125"/>
              </a:spcBef>
              <a:buFont typeface="Arial"/>
              <a:buChar char="•"/>
              <a:tabLst>
                <a:tab pos="527050" algn="l"/>
              </a:tabLst>
            </a:pPr>
            <a:r>
              <a:rPr dirty="0" sz="2100" spc="-10">
                <a:solidFill>
                  <a:srgbClr val="C00000"/>
                </a:solidFill>
                <a:latin typeface="Segoe UI"/>
                <a:cs typeface="Segoe UI"/>
              </a:rPr>
              <a:t>Evaluate </a:t>
            </a:r>
            <a:r>
              <a:rPr dirty="0" sz="2100" spc="-5">
                <a:solidFill>
                  <a:srgbClr val="C00000"/>
                </a:solidFill>
                <a:latin typeface="Segoe UI"/>
                <a:cs typeface="Segoe UI"/>
              </a:rPr>
              <a:t>SPF Flow </a:t>
            </a:r>
            <a:r>
              <a:rPr dirty="0" sz="2100">
                <a:solidFill>
                  <a:srgbClr val="C00000"/>
                </a:solidFill>
                <a:latin typeface="Segoe UI"/>
                <a:cs typeface="Segoe UI"/>
              </a:rPr>
              <a:t>vs. </a:t>
            </a:r>
            <a:r>
              <a:rPr dirty="0" sz="2100" spc="25">
                <a:solidFill>
                  <a:srgbClr val="C00000"/>
                </a:solidFill>
                <a:latin typeface="Segoe UI"/>
                <a:cs typeface="Segoe UI"/>
              </a:rPr>
              <a:t>LA </a:t>
            </a:r>
            <a:r>
              <a:rPr dirty="0" sz="2100">
                <a:solidFill>
                  <a:srgbClr val="C00000"/>
                </a:solidFill>
                <a:latin typeface="Segoe UI"/>
                <a:cs typeface="Segoe UI"/>
              </a:rPr>
              <a:t>equipment </a:t>
            </a:r>
            <a:r>
              <a:rPr dirty="0" sz="2100" spc="-5">
                <a:solidFill>
                  <a:srgbClr val="C00000"/>
                </a:solidFill>
                <a:latin typeface="Segoe UI"/>
                <a:cs typeface="Segoe UI"/>
              </a:rPr>
              <a:t>capabilities </a:t>
            </a:r>
            <a:r>
              <a:rPr dirty="0" sz="2100">
                <a:solidFill>
                  <a:srgbClr val="C00000"/>
                </a:solidFill>
                <a:latin typeface="Segoe UI"/>
                <a:cs typeface="Segoe UI"/>
              </a:rPr>
              <a:t>– </a:t>
            </a:r>
            <a:r>
              <a:rPr dirty="0" sz="2100" spc="-5">
                <a:solidFill>
                  <a:srgbClr val="C00000"/>
                </a:solidFill>
                <a:latin typeface="Segoe UI"/>
                <a:cs typeface="Segoe UI"/>
              </a:rPr>
              <a:t>completed</a:t>
            </a:r>
            <a:r>
              <a:rPr dirty="0" sz="2100" spc="-50">
                <a:solidFill>
                  <a:srgbClr val="C00000"/>
                </a:solidFill>
                <a:latin typeface="Segoe UI"/>
                <a:cs typeface="Segoe UI"/>
              </a:rPr>
              <a:t> </a:t>
            </a:r>
            <a:r>
              <a:rPr dirty="0" sz="2100">
                <a:solidFill>
                  <a:srgbClr val="C00000"/>
                </a:solidFill>
                <a:latin typeface="Segoe UI"/>
                <a:cs typeface="Segoe UI"/>
              </a:rPr>
              <a:t>Q2FY19</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spc="-5">
                <a:solidFill>
                  <a:srgbClr val="C00000"/>
                </a:solidFill>
                <a:latin typeface="Segoe UI"/>
                <a:cs typeface="Segoe UI"/>
              </a:rPr>
              <a:t>Socialize project ideas </a:t>
            </a:r>
            <a:r>
              <a:rPr dirty="0" sz="2100">
                <a:solidFill>
                  <a:srgbClr val="C00000"/>
                </a:solidFill>
                <a:latin typeface="Segoe UI"/>
                <a:cs typeface="Segoe UI"/>
              </a:rPr>
              <a:t>– </a:t>
            </a:r>
            <a:r>
              <a:rPr dirty="0" sz="2100" spc="-5">
                <a:solidFill>
                  <a:srgbClr val="C00000"/>
                </a:solidFill>
                <a:latin typeface="Segoe UI"/>
                <a:cs typeface="Segoe UI"/>
              </a:rPr>
              <a:t>completed</a:t>
            </a:r>
            <a:r>
              <a:rPr dirty="0" sz="2100" spc="10">
                <a:solidFill>
                  <a:srgbClr val="C00000"/>
                </a:solidFill>
                <a:latin typeface="Segoe UI"/>
                <a:cs typeface="Segoe UI"/>
              </a:rPr>
              <a:t> </a:t>
            </a:r>
            <a:r>
              <a:rPr dirty="0" sz="2100">
                <a:solidFill>
                  <a:srgbClr val="C00000"/>
                </a:solidFill>
                <a:latin typeface="Segoe UI"/>
                <a:cs typeface="Segoe UI"/>
              </a:rPr>
              <a:t>Q4FY20</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spc="-5">
                <a:solidFill>
                  <a:srgbClr val="C00000"/>
                </a:solidFill>
                <a:latin typeface="Segoe UI"/>
                <a:cs typeface="Segoe UI"/>
              </a:rPr>
              <a:t>Develop qualification test </a:t>
            </a:r>
            <a:r>
              <a:rPr dirty="0" sz="2100">
                <a:solidFill>
                  <a:srgbClr val="C00000"/>
                </a:solidFill>
                <a:latin typeface="Segoe UI"/>
                <a:cs typeface="Segoe UI"/>
              </a:rPr>
              <a:t>plan – </a:t>
            </a:r>
            <a:r>
              <a:rPr dirty="0" sz="2100" spc="-5">
                <a:solidFill>
                  <a:srgbClr val="C00000"/>
                </a:solidFill>
                <a:latin typeface="Segoe UI"/>
                <a:cs typeface="Segoe UI"/>
              </a:rPr>
              <a:t>completed</a:t>
            </a:r>
            <a:r>
              <a:rPr dirty="0" sz="2100" spc="10">
                <a:solidFill>
                  <a:srgbClr val="C00000"/>
                </a:solidFill>
                <a:latin typeface="Segoe UI"/>
                <a:cs typeface="Segoe UI"/>
              </a:rPr>
              <a:t> </a:t>
            </a:r>
            <a:r>
              <a:rPr dirty="0" sz="2100">
                <a:solidFill>
                  <a:srgbClr val="C00000"/>
                </a:solidFill>
                <a:latin typeface="Segoe UI"/>
                <a:cs typeface="Segoe UI"/>
              </a:rPr>
              <a:t>Q2FY21</a:t>
            </a:r>
            <a:endParaRPr sz="2100">
              <a:latin typeface="Segoe UI"/>
              <a:cs typeface="Segoe UI"/>
            </a:endParaRPr>
          </a:p>
          <a:p>
            <a:pPr lvl="1" marL="527050" indent="-171450">
              <a:lnSpc>
                <a:spcPct val="100000"/>
              </a:lnSpc>
              <a:spcBef>
                <a:spcPts val="140"/>
              </a:spcBef>
              <a:buFont typeface="Arial"/>
              <a:buChar char="•"/>
              <a:tabLst>
                <a:tab pos="527050" algn="l"/>
              </a:tabLst>
            </a:pPr>
            <a:r>
              <a:rPr dirty="0" sz="2100">
                <a:solidFill>
                  <a:srgbClr val="C00000"/>
                </a:solidFill>
                <a:latin typeface="Segoe UI"/>
                <a:cs typeface="Segoe UI"/>
              </a:rPr>
              <a:t>Outline and </a:t>
            </a:r>
            <a:r>
              <a:rPr dirty="0" sz="2100" spc="-5">
                <a:solidFill>
                  <a:srgbClr val="C00000"/>
                </a:solidFill>
                <a:latin typeface="Segoe UI"/>
                <a:cs typeface="Segoe UI"/>
              </a:rPr>
              <a:t>initiate </a:t>
            </a:r>
            <a:r>
              <a:rPr dirty="0" sz="2100" spc="-10">
                <a:solidFill>
                  <a:srgbClr val="C00000"/>
                </a:solidFill>
                <a:latin typeface="Segoe UI"/>
                <a:cs typeface="Segoe UI"/>
              </a:rPr>
              <a:t>procurement </a:t>
            </a:r>
            <a:r>
              <a:rPr dirty="0" sz="2100">
                <a:solidFill>
                  <a:srgbClr val="C00000"/>
                </a:solidFill>
                <a:latin typeface="Segoe UI"/>
                <a:cs typeface="Segoe UI"/>
              </a:rPr>
              <a:t>plan – </a:t>
            </a:r>
            <a:r>
              <a:rPr dirty="0" sz="2100" spc="-5">
                <a:solidFill>
                  <a:srgbClr val="C00000"/>
                </a:solidFill>
                <a:latin typeface="Segoe UI"/>
                <a:cs typeface="Segoe UI"/>
              </a:rPr>
              <a:t>completed</a:t>
            </a:r>
            <a:r>
              <a:rPr dirty="0" sz="2100" spc="10">
                <a:solidFill>
                  <a:srgbClr val="C00000"/>
                </a:solidFill>
                <a:latin typeface="Segoe UI"/>
                <a:cs typeface="Segoe UI"/>
              </a:rPr>
              <a:t> </a:t>
            </a:r>
            <a:r>
              <a:rPr dirty="0" sz="2100">
                <a:solidFill>
                  <a:srgbClr val="C00000"/>
                </a:solidFill>
                <a:latin typeface="Segoe UI"/>
                <a:cs typeface="Segoe UI"/>
              </a:rPr>
              <a:t>Q2FY20</a:t>
            </a:r>
            <a:endParaRPr sz="2100">
              <a:latin typeface="Segoe UI"/>
              <a:cs typeface="Segoe UI"/>
            </a:endParaRPr>
          </a:p>
          <a:p>
            <a:pPr lvl="1" marL="527050" indent="-171450">
              <a:lnSpc>
                <a:spcPct val="100000"/>
              </a:lnSpc>
              <a:spcBef>
                <a:spcPts val="155"/>
              </a:spcBef>
              <a:buFont typeface="Arial"/>
              <a:buChar char="•"/>
              <a:tabLst>
                <a:tab pos="527050" algn="l"/>
              </a:tabLst>
            </a:pPr>
            <a:r>
              <a:rPr dirty="0" sz="2100" spc="-5">
                <a:solidFill>
                  <a:srgbClr val="C00000"/>
                </a:solidFill>
                <a:latin typeface="Segoe UI"/>
                <a:cs typeface="Segoe UI"/>
              </a:rPr>
              <a:t>Install and </a:t>
            </a:r>
            <a:r>
              <a:rPr dirty="0" sz="2100">
                <a:solidFill>
                  <a:srgbClr val="C00000"/>
                </a:solidFill>
                <a:latin typeface="Segoe UI"/>
                <a:cs typeface="Segoe UI"/>
              </a:rPr>
              <a:t>debug </a:t>
            </a:r>
            <a:r>
              <a:rPr dirty="0" sz="2100" spc="30">
                <a:solidFill>
                  <a:srgbClr val="C00000"/>
                </a:solidFill>
                <a:latin typeface="Segoe UI"/>
                <a:cs typeface="Segoe UI"/>
              </a:rPr>
              <a:t>LA </a:t>
            </a:r>
            <a:r>
              <a:rPr dirty="0" sz="2100" spc="-10">
                <a:solidFill>
                  <a:srgbClr val="C00000"/>
                </a:solidFill>
                <a:latin typeface="Segoe UI"/>
                <a:cs typeface="Segoe UI"/>
              </a:rPr>
              <a:t>system </a:t>
            </a:r>
            <a:r>
              <a:rPr dirty="0" sz="2100">
                <a:solidFill>
                  <a:srgbClr val="C00000"/>
                </a:solidFill>
                <a:latin typeface="Segoe UI"/>
                <a:cs typeface="Segoe UI"/>
              </a:rPr>
              <a:t>at </a:t>
            </a:r>
            <a:r>
              <a:rPr dirty="0" sz="2100" spc="-5">
                <a:solidFill>
                  <a:srgbClr val="C00000"/>
                </a:solidFill>
                <a:latin typeface="Segoe UI"/>
                <a:cs typeface="Segoe UI"/>
              </a:rPr>
              <a:t>PSU/ARL </a:t>
            </a:r>
            <a:r>
              <a:rPr dirty="0" sz="2100">
                <a:solidFill>
                  <a:srgbClr val="C00000"/>
                </a:solidFill>
                <a:latin typeface="Segoe UI"/>
                <a:cs typeface="Segoe UI"/>
              </a:rPr>
              <a:t>– </a:t>
            </a:r>
            <a:r>
              <a:rPr dirty="0" sz="2100" spc="-5">
                <a:solidFill>
                  <a:srgbClr val="C00000"/>
                </a:solidFill>
                <a:latin typeface="Segoe UI"/>
                <a:cs typeface="Segoe UI"/>
              </a:rPr>
              <a:t>completed</a:t>
            </a:r>
            <a:r>
              <a:rPr dirty="0" sz="2100" spc="-55">
                <a:solidFill>
                  <a:srgbClr val="C00000"/>
                </a:solidFill>
                <a:latin typeface="Segoe UI"/>
                <a:cs typeface="Segoe UI"/>
              </a:rPr>
              <a:t> </a:t>
            </a:r>
            <a:r>
              <a:rPr dirty="0" sz="2100">
                <a:solidFill>
                  <a:srgbClr val="C00000"/>
                </a:solidFill>
                <a:latin typeface="Segoe UI"/>
                <a:cs typeface="Segoe UI"/>
              </a:rPr>
              <a:t>Q1FY21</a:t>
            </a:r>
            <a:endParaRPr sz="2100">
              <a:latin typeface="Segoe UI"/>
              <a:cs typeface="Segoe UI"/>
            </a:endParaRPr>
          </a:p>
          <a:p>
            <a:pPr lvl="1" marL="527050" marR="947419" indent="-171450">
              <a:lnSpc>
                <a:spcPts val="2270"/>
              </a:lnSpc>
              <a:spcBef>
                <a:spcPts val="430"/>
              </a:spcBef>
              <a:buFont typeface="Arial"/>
              <a:buChar char="•"/>
              <a:tabLst>
                <a:tab pos="527050" algn="l"/>
              </a:tabLst>
            </a:pPr>
            <a:r>
              <a:rPr dirty="0" sz="2100" spc="-5">
                <a:solidFill>
                  <a:srgbClr val="C55A11"/>
                </a:solidFill>
                <a:latin typeface="Segoe UI"/>
                <a:cs typeface="Segoe UI"/>
              </a:rPr>
              <a:t>Conduct process </a:t>
            </a:r>
            <a:r>
              <a:rPr dirty="0" sz="2100">
                <a:solidFill>
                  <a:srgbClr val="C55A11"/>
                </a:solidFill>
                <a:latin typeface="Segoe UI"/>
                <a:cs typeface="Segoe UI"/>
              </a:rPr>
              <a:t>optimization / preliminary coupon </a:t>
            </a:r>
            <a:r>
              <a:rPr dirty="0" sz="2100" spc="-5">
                <a:solidFill>
                  <a:srgbClr val="C55A11"/>
                </a:solidFill>
                <a:latin typeface="Segoe UI"/>
                <a:cs typeface="Segoe UI"/>
              </a:rPr>
              <a:t>testing </a:t>
            </a:r>
            <a:r>
              <a:rPr dirty="0" sz="2100">
                <a:solidFill>
                  <a:srgbClr val="C55A11"/>
                </a:solidFill>
                <a:latin typeface="Segoe UI"/>
                <a:cs typeface="Segoe UI"/>
              </a:rPr>
              <a:t>–  ongoing (ECD</a:t>
            </a:r>
            <a:r>
              <a:rPr dirty="0" sz="2100" spc="-10">
                <a:solidFill>
                  <a:srgbClr val="C55A11"/>
                </a:solidFill>
                <a:latin typeface="Segoe UI"/>
                <a:cs typeface="Segoe UI"/>
              </a:rPr>
              <a:t> </a:t>
            </a:r>
            <a:r>
              <a:rPr dirty="0" sz="2100">
                <a:solidFill>
                  <a:srgbClr val="C55A11"/>
                </a:solidFill>
                <a:latin typeface="Segoe UI"/>
                <a:cs typeface="Segoe UI"/>
              </a:rPr>
              <a:t>Q1FY23)</a:t>
            </a:r>
            <a:endParaRPr sz="2100">
              <a:latin typeface="Segoe UI"/>
              <a:cs typeface="Segoe UI"/>
            </a:endParaRPr>
          </a:p>
          <a:p>
            <a:pPr marL="184150" indent="-171450">
              <a:lnSpc>
                <a:spcPct val="100000"/>
              </a:lnSpc>
              <a:spcBef>
                <a:spcPts val="470"/>
              </a:spcBef>
              <a:buFont typeface="Arial"/>
              <a:buChar char="•"/>
              <a:tabLst>
                <a:tab pos="184150" algn="l"/>
              </a:tabLst>
            </a:pPr>
            <a:r>
              <a:rPr dirty="0" sz="2400">
                <a:latin typeface="Segoe UI"/>
                <a:cs typeface="Segoe UI"/>
              </a:rPr>
              <a:t>Qualification </a:t>
            </a:r>
            <a:r>
              <a:rPr dirty="0" sz="2400" spc="-35">
                <a:latin typeface="Segoe UI"/>
                <a:cs typeface="Segoe UI"/>
              </a:rPr>
              <a:t>Testing </a:t>
            </a:r>
            <a:r>
              <a:rPr dirty="0" sz="2400">
                <a:latin typeface="Segoe UI"/>
                <a:cs typeface="Segoe UI"/>
              </a:rPr>
              <a:t>and </a:t>
            </a:r>
            <a:r>
              <a:rPr dirty="0" sz="2400" spc="-25">
                <a:latin typeface="Segoe UI"/>
                <a:cs typeface="Segoe UI"/>
              </a:rPr>
              <a:t>Transition </a:t>
            </a:r>
            <a:r>
              <a:rPr dirty="0" sz="2400" spc="-5">
                <a:latin typeface="Segoe UI"/>
                <a:cs typeface="Segoe UI"/>
              </a:rPr>
              <a:t>Planning </a:t>
            </a:r>
            <a:r>
              <a:rPr dirty="0" sz="2400">
                <a:latin typeface="Segoe UI"/>
                <a:cs typeface="Segoe UI"/>
              </a:rPr>
              <a:t>– </a:t>
            </a:r>
            <a:r>
              <a:rPr dirty="0" sz="2400" spc="-5">
                <a:latin typeface="Segoe UI"/>
                <a:cs typeface="Segoe UI"/>
              </a:rPr>
              <a:t>in</a:t>
            </a:r>
            <a:r>
              <a:rPr dirty="0" sz="2400" spc="160">
                <a:latin typeface="Segoe UI"/>
                <a:cs typeface="Segoe UI"/>
              </a:rPr>
              <a:t> </a:t>
            </a:r>
            <a:r>
              <a:rPr dirty="0" sz="2400" spc="-5">
                <a:latin typeface="Segoe UI"/>
                <a:cs typeface="Segoe UI"/>
              </a:rPr>
              <a:t>process</a:t>
            </a:r>
            <a:endParaRPr sz="2400">
              <a:latin typeface="Segoe UI"/>
              <a:cs typeface="Segoe UI"/>
            </a:endParaRPr>
          </a:p>
          <a:p>
            <a:pPr lvl="1" marL="527050" indent="-171450">
              <a:lnSpc>
                <a:spcPct val="100000"/>
              </a:lnSpc>
              <a:spcBef>
                <a:spcPts val="155"/>
              </a:spcBef>
              <a:buFont typeface="Arial"/>
              <a:buChar char="•"/>
              <a:tabLst>
                <a:tab pos="527050" algn="l"/>
              </a:tabLst>
            </a:pPr>
            <a:r>
              <a:rPr dirty="0" sz="2100" spc="-15">
                <a:solidFill>
                  <a:srgbClr val="92D050"/>
                </a:solidFill>
                <a:latin typeface="Segoe UI"/>
                <a:cs typeface="Segoe UI"/>
              </a:rPr>
              <a:t>Prepare </a:t>
            </a:r>
            <a:r>
              <a:rPr dirty="0" sz="2100" spc="-5">
                <a:solidFill>
                  <a:srgbClr val="92D050"/>
                </a:solidFill>
                <a:latin typeface="Segoe UI"/>
                <a:cs typeface="Segoe UI"/>
              </a:rPr>
              <a:t>qualification test specimens </a:t>
            </a:r>
            <a:r>
              <a:rPr dirty="0" sz="2100">
                <a:solidFill>
                  <a:srgbClr val="92D050"/>
                </a:solidFill>
                <a:latin typeface="Segoe UI"/>
                <a:cs typeface="Segoe UI"/>
              </a:rPr>
              <a:t>– </a:t>
            </a:r>
            <a:r>
              <a:rPr dirty="0" sz="2100" spc="-5">
                <a:solidFill>
                  <a:srgbClr val="92D050"/>
                </a:solidFill>
                <a:latin typeface="Segoe UI"/>
                <a:cs typeface="Segoe UI"/>
              </a:rPr>
              <a:t>initiated </a:t>
            </a:r>
            <a:r>
              <a:rPr dirty="0" sz="2100">
                <a:solidFill>
                  <a:srgbClr val="92D050"/>
                </a:solidFill>
                <a:latin typeface="Segoe UI"/>
                <a:cs typeface="Segoe UI"/>
              </a:rPr>
              <a:t>(ECD</a:t>
            </a:r>
            <a:r>
              <a:rPr dirty="0" sz="2100" spc="30">
                <a:solidFill>
                  <a:srgbClr val="92D050"/>
                </a:solidFill>
                <a:latin typeface="Segoe UI"/>
                <a:cs typeface="Segoe UI"/>
              </a:rPr>
              <a:t> </a:t>
            </a:r>
            <a:r>
              <a:rPr dirty="0" sz="2100">
                <a:solidFill>
                  <a:srgbClr val="92D050"/>
                </a:solidFill>
                <a:latin typeface="Segoe UI"/>
                <a:cs typeface="Segoe UI"/>
              </a:rPr>
              <a:t>Q2FY23)</a:t>
            </a:r>
            <a:endParaRPr sz="2100">
              <a:latin typeface="Segoe UI"/>
              <a:cs typeface="Segoe UI"/>
            </a:endParaRPr>
          </a:p>
          <a:p>
            <a:pPr lvl="1" marL="527050" indent="-171450">
              <a:lnSpc>
                <a:spcPct val="100000"/>
              </a:lnSpc>
              <a:spcBef>
                <a:spcPts val="145"/>
              </a:spcBef>
              <a:buFont typeface="Arial"/>
              <a:buChar char="•"/>
              <a:tabLst>
                <a:tab pos="527050" algn="l"/>
              </a:tabLst>
            </a:pPr>
            <a:r>
              <a:rPr dirty="0" sz="2100" spc="-5">
                <a:solidFill>
                  <a:srgbClr val="045470"/>
                </a:solidFill>
                <a:latin typeface="Segoe UI"/>
                <a:cs typeface="Segoe UI"/>
              </a:rPr>
              <a:t>Conduct qualification testing </a:t>
            </a:r>
            <a:r>
              <a:rPr dirty="0" sz="2100">
                <a:solidFill>
                  <a:srgbClr val="045470"/>
                </a:solidFill>
                <a:latin typeface="Segoe UI"/>
                <a:cs typeface="Segoe UI"/>
              </a:rPr>
              <a:t>– ECD Q3FY23</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spc="-5">
                <a:solidFill>
                  <a:srgbClr val="045470"/>
                </a:solidFill>
                <a:latin typeface="Segoe UI"/>
                <a:cs typeface="Segoe UI"/>
              </a:rPr>
              <a:t>Report </a:t>
            </a:r>
            <a:r>
              <a:rPr dirty="0" sz="2100" spc="-10">
                <a:solidFill>
                  <a:srgbClr val="045470"/>
                </a:solidFill>
                <a:latin typeface="Segoe UI"/>
                <a:cs typeface="Segoe UI"/>
              </a:rPr>
              <a:t>to </a:t>
            </a:r>
            <a:r>
              <a:rPr dirty="0" sz="2100" spc="5">
                <a:solidFill>
                  <a:srgbClr val="045470"/>
                </a:solidFill>
                <a:latin typeface="Segoe UI"/>
                <a:cs typeface="Segoe UI"/>
              </a:rPr>
              <a:t>TWHs </a:t>
            </a:r>
            <a:r>
              <a:rPr dirty="0" sz="2100">
                <a:solidFill>
                  <a:srgbClr val="045470"/>
                </a:solidFill>
                <a:latin typeface="Segoe UI"/>
                <a:cs typeface="Segoe UI"/>
              </a:rPr>
              <a:t>and </a:t>
            </a:r>
            <a:r>
              <a:rPr dirty="0" sz="2100" spc="5">
                <a:solidFill>
                  <a:srgbClr val="045470"/>
                </a:solidFill>
                <a:latin typeface="Segoe UI"/>
                <a:cs typeface="Segoe UI"/>
              </a:rPr>
              <a:t>draft </a:t>
            </a:r>
            <a:r>
              <a:rPr dirty="0" sz="2100" spc="-10">
                <a:solidFill>
                  <a:srgbClr val="045470"/>
                </a:solidFill>
                <a:latin typeface="Segoe UI"/>
                <a:cs typeface="Segoe UI"/>
              </a:rPr>
              <a:t>approval </a:t>
            </a:r>
            <a:r>
              <a:rPr dirty="0" sz="2100" spc="-5">
                <a:solidFill>
                  <a:srgbClr val="045470"/>
                </a:solidFill>
                <a:latin typeface="Segoe UI"/>
                <a:cs typeface="Segoe UI"/>
              </a:rPr>
              <a:t>letter </a:t>
            </a:r>
            <a:r>
              <a:rPr dirty="0" sz="2100">
                <a:solidFill>
                  <a:srgbClr val="045470"/>
                </a:solidFill>
                <a:latin typeface="Segoe UI"/>
                <a:cs typeface="Segoe UI"/>
              </a:rPr>
              <a:t>– ECD</a:t>
            </a:r>
            <a:r>
              <a:rPr dirty="0" sz="2100" spc="-55">
                <a:solidFill>
                  <a:srgbClr val="045470"/>
                </a:solidFill>
                <a:latin typeface="Segoe UI"/>
                <a:cs typeface="Segoe UI"/>
              </a:rPr>
              <a:t> </a:t>
            </a:r>
            <a:r>
              <a:rPr dirty="0" sz="2100" spc="-5">
                <a:solidFill>
                  <a:srgbClr val="045470"/>
                </a:solidFill>
                <a:latin typeface="Segoe UI"/>
                <a:cs typeface="Segoe UI"/>
              </a:rPr>
              <a:t>Q4FY23</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spc="-5">
                <a:solidFill>
                  <a:srgbClr val="045470"/>
                </a:solidFill>
                <a:latin typeface="Segoe UI"/>
                <a:cs typeface="Segoe UI"/>
              </a:rPr>
              <a:t>Update </a:t>
            </a:r>
            <a:r>
              <a:rPr dirty="0" sz="2100">
                <a:solidFill>
                  <a:srgbClr val="045470"/>
                </a:solidFill>
                <a:latin typeface="Segoe UI"/>
                <a:cs typeface="Segoe UI"/>
              </a:rPr>
              <a:t>business case – ECD</a:t>
            </a:r>
            <a:r>
              <a:rPr dirty="0" sz="2100" spc="-25">
                <a:solidFill>
                  <a:srgbClr val="045470"/>
                </a:solidFill>
                <a:latin typeface="Segoe UI"/>
                <a:cs typeface="Segoe UI"/>
              </a:rPr>
              <a:t> </a:t>
            </a:r>
            <a:r>
              <a:rPr dirty="0" sz="2100" spc="-5">
                <a:solidFill>
                  <a:srgbClr val="045470"/>
                </a:solidFill>
                <a:latin typeface="Segoe UI"/>
                <a:cs typeface="Segoe UI"/>
              </a:rPr>
              <a:t>Q4FY23</a:t>
            </a:r>
            <a:endParaRPr sz="2100">
              <a:latin typeface="Segoe UI"/>
              <a:cs typeface="Segoe UI"/>
            </a:endParaRPr>
          </a:p>
          <a:p>
            <a:pPr lvl="1" marL="527050" indent="-171450">
              <a:lnSpc>
                <a:spcPct val="100000"/>
              </a:lnSpc>
              <a:spcBef>
                <a:spcPts val="145"/>
              </a:spcBef>
              <a:buFont typeface="Arial"/>
              <a:buChar char="•"/>
              <a:tabLst>
                <a:tab pos="527050" algn="l"/>
              </a:tabLst>
            </a:pPr>
            <a:r>
              <a:rPr dirty="0" sz="2100" spc="-5">
                <a:solidFill>
                  <a:srgbClr val="045470"/>
                </a:solidFill>
                <a:latin typeface="Segoe UI"/>
                <a:cs typeface="Segoe UI"/>
              </a:rPr>
              <a:t>Conduct implementation </a:t>
            </a:r>
            <a:r>
              <a:rPr dirty="0" sz="2100">
                <a:solidFill>
                  <a:srgbClr val="045470"/>
                </a:solidFill>
                <a:latin typeface="Segoe UI"/>
                <a:cs typeface="Segoe UI"/>
              </a:rPr>
              <a:t>planning – ECD</a:t>
            </a:r>
            <a:r>
              <a:rPr dirty="0" sz="2100" spc="20">
                <a:solidFill>
                  <a:srgbClr val="045470"/>
                </a:solidFill>
                <a:latin typeface="Segoe UI"/>
                <a:cs typeface="Segoe UI"/>
              </a:rPr>
              <a:t> </a:t>
            </a:r>
            <a:r>
              <a:rPr dirty="0" sz="2100">
                <a:solidFill>
                  <a:srgbClr val="045470"/>
                </a:solidFill>
                <a:latin typeface="Segoe UI"/>
                <a:cs typeface="Segoe UI"/>
              </a:rPr>
              <a:t>Q4FY23</a:t>
            </a:r>
            <a:endParaRPr sz="2100">
              <a:latin typeface="Segoe UI"/>
              <a:cs typeface="Segoe UI"/>
            </a:endParaRPr>
          </a:p>
          <a:p>
            <a:pPr marL="508000">
              <a:lnSpc>
                <a:spcPct val="100000"/>
              </a:lnSpc>
              <a:spcBef>
                <a:spcPts val="969"/>
              </a:spcBef>
            </a:pPr>
            <a:r>
              <a:rPr dirty="0" sz="1800" spc="-5" i="1">
                <a:latin typeface="Calibri"/>
                <a:cs typeface="Calibri"/>
              </a:rPr>
              <a:t>Preparing request </a:t>
            </a:r>
            <a:r>
              <a:rPr dirty="0" sz="1800" spc="-10" i="1">
                <a:latin typeface="Calibri"/>
                <a:cs typeface="Calibri"/>
              </a:rPr>
              <a:t>for </a:t>
            </a:r>
            <a:r>
              <a:rPr dirty="0" sz="1800" spc="-5" i="1">
                <a:latin typeface="Calibri"/>
                <a:cs typeface="Calibri"/>
              </a:rPr>
              <a:t>project </a:t>
            </a:r>
            <a:r>
              <a:rPr dirty="0" sz="1800" spc="-10" i="1">
                <a:latin typeface="Calibri"/>
                <a:cs typeface="Calibri"/>
              </a:rPr>
              <a:t>extension; dates </a:t>
            </a:r>
            <a:r>
              <a:rPr dirty="0" sz="1800" spc="-5" i="1">
                <a:latin typeface="Calibri"/>
                <a:cs typeface="Calibri"/>
              </a:rPr>
              <a:t>shown are preliminary</a:t>
            </a:r>
            <a:r>
              <a:rPr dirty="0" sz="1800" spc="55" i="1">
                <a:latin typeface="Calibri"/>
                <a:cs typeface="Calibri"/>
              </a:rPr>
              <a:t> </a:t>
            </a:r>
            <a:r>
              <a:rPr dirty="0" sz="1800" spc="-10" i="1">
                <a:latin typeface="Calibri"/>
                <a:cs typeface="Calibri"/>
              </a:rPr>
              <a:t>estimates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247640" cy="574040"/>
          </a:xfrm>
          <a:prstGeom prst="rect"/>
        </p:spPr>
        <p:txBody>
          <a:bodyPr wrap="square" lIns="0" tIns="12700" rIns="0" bIns="0" rtlCol="0" vert="horz">
            <a:spAutoFit/>
          </a:bodyPr>
          <a:lstStyle/>
          <a:p>
            <a:pPr marL="12700">
              <a:lnSpc>
                <a:spcPct val="100000"/>
              </a:lnSpc>
              <a:spcBef>
                <a:spcPts val="100"/>
              </a:spcBef>
            </a:pPr>
            <a:r>
              <a:rPr dirty="0" spc="-5"/>
              <a:t>What </a:t>
            </a:r>
            <a:r>
              <a:rPr dirty="0" spc="-10"/>
              <a:t>we’ve</a:t>
            </a:r>
            <a:r>
              <a:rPr dirty="0" spc="-65"/>
              <a:t> </a:t>
            </a:r>
            <a:r>
              <a:rPr dirty="0"/>
              <a:t>accomplished</a:t>
            </a:r>
          </a:p>
        </p:txBody>
      </p:sp>
      <p:sp>
        <p:nvSpPr>
          <p:cNvPr id="5" name="object 5"/>
          <p:cNvSpPr txBox="1"/>
          <p:nvPr/>
        </p:nvSpPr>
        <p:spPr>
          <a:xfrm>
            <a:off x="307340" y="1008634"/>
            <a:ext cx="7815580" cy="720725"/>
          </a:xfrm>
          <a:prstGeom prst="rect">
            <a:avLst/>
          </a:prstGeom>
        </p:spPr>
        <p:txBody>
          <a:bodyPr wrap="square" lIns="0" tIns="53975" rIns="0" bIns="0" rtlCol="0" vert="horz">
            <a:spAutoFit/>
          </a:bodyPr>
          <a:lstStyle/>
          <a:p>
            <a:pPr marL="184150" marR="5080" indent="-171450">
              <a:lnSpc>
                <a:spcPts val="2590"/>
              </a:lnSpc>
              <a:spcBef>
                <a:spcPts val="425"/>
              </a:spcBef>
              <a:buFont typeface="Arial"/>
              <a:buChar char="•"/>
              <a:tabLst>
                <a:tab pos="184150" algn="l"/>
              </a:tabLst>
            </a:pPr>
            <a:r>
              <a:rPr dirty="0" sz="2400" spc="-5">
                <a:latin typeface="Segoe UI"/>
                <a:cs typeface="Segoe UI"/>
              </a:rPr>
              <a:t>Designed, </a:t>
            </a:r>
            <a:r>
              <a:rPr dirty="0" sz="2400">
                <a:latin typeface="Segoe UI"/>
                <a:cs typeface="Segoe UI"/>
              </a:rPr>
              <a:t>built </a:t>
            </a:r>
            <a:r>
              <a:rPr dirty="0" sz="2400" spc="-10">
                <a:latin typeface="Segoe UI"/>
                <a:cs typeface="Segoe UI"/>
              </a:rPr>
              <a:t>room </a:t>
            </a:r>
            <a:r>
              <a:rPr dirty="0" sz="2400">
                <a:latin typeface="Segoe UI"/>
                <a:cs typeface="Segoe UI"/>
              </a:rPr>
              <a:t>and </a:t>
            </a:r>
            <a:r>
              <a:rPr dirty="0" sz="2400" spc="-5">
                <a:latin typeface="Segoe UI"/>
                <a:cs typeface="Segoe UI"/>
              </a:rPr>
              <a:t>integrated components </a:t>
            </a:r>
            <a:r>
              <a:rPr dirty="0" sz="2400">
                <a:latin typeface="Segoe UI"/>
                <a:cs typeface="Segoe UI"/>
              </a:rPr>
              <a:t>for full  </a:t>
            </a:r>
            <a:r>
              <a:rPr dirty="0" sz="2400" spc="30">
                <a:latin typeface="Segoe UI"/>
                <a:cs typeface="Segoe UI"/>
              </a:rPr>
              <a:t>LA</a:t>
            </a:r>
            <a:r>
              <a:rPr dirty="0" sz="2400" spc="-5">
                <a:latin typeface="Segoe UI"/>
                <a:cs typeface="Segoe UI"/>
              </a:rPr>
              <a:t> </a:t>
            </a:r>
            <a:r>
              <a:rPr dirty="0" sz="2400" spc="-10">
                <a:latin typeface="Segoe UI"/>
                <a:cs typeface="Segoe UI"/>
              </a:rPr>
              <a:t>system</a:t>
            </a:r>
            <a:endParaRPr sz="2400">
              <a:latin typeface="Segoe UI"/>
              <a:cs typeface="Segoe UI"/>
            </a:endParaRPr>
          </a:p>
        </p:txBody>
      </p:sp>
      <p:sp>
        <p:nvSpPr>
          <p:cNvPr id="6" name="object 6"/>
          <p:cNvSpPr/>
          <p:nvPr/>
        </p:nvSpPr>
        <p:spPr>
          <a:xfrm>
            <a:off x="721613" y="1703832"/>
            <a:ext cx="3060192" cy="452780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957065" y="2313432"/>
            <a:ext cx="4725162" cy="3201924"/>
          </a:xfrm>
          <a:prstGeom prst="rect">
            <a:avLst/>
          </a:prstGeom>
          <a:blipFill>
            <a:blip r:embed="rId5" cstate="print"/>
            <a:stretch>
              <a:fillRect/>
            </a:stretch>
          </a:blipFill>
        </p:spPr>
        <p:txBody>
          <a:bodyPr wrap="square" lIns="0" tIns="0" rIns="0" bIns="0" rtlCol="0"/>
          <a:lstStyle/>
          <a:p/>
        </p:txBody>
      </p:sp>
      <p:sp>
        <p:nvSpPr>
          <p:cNvPr id="8" name="object 8"/>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9" name="object 9"/>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131063" y="318261"/>
            <a:ext cx="5247640" cy="574040"/>
          </a:xfrm>
          <a:prstGeom prst="rect"/>
        </p:spPr>
        <p:txBody>
          <a:bodyPr wrap="square" lIns="0" tIns="12700" rIns="0" bIns="0" rtlCol="0" vert="horz">
            <a:spAutoFit/>
          </a:bodyPr>
          <a:lstStyle/>
          <a:p>
            <a:pPr marL="12700">
              <a:lnSpc>
                <a:spcPct val="100000"/>
              </a:lnSpc>
              <a:spcBef>
                <a:spcPts val="100"/>
              </a:spcBef>
            </a:pPr>
            <a:r>
              <a:rPr dirty="0" spc="-5"/>
              <a:t>What </a:t>
            </a:r>
            <a:r>
              <a:rPr dirty="0" spc="-10"/>
              <a:t>we’ve</a:t>
            </a:r>
            <a:r>
              <a:rPr dirty="0" spc="-65"/>
              <a:t> </a:t>
            </a:r>
            <a:r>
              <a:rPr dirty="0"/>
              <a:t>accomplished</a:t>
            </a:r>
          </a:p>
        </p:txBody>
      </p:sp>
      <p:sp>
        <p:nvSpPr>
          <p:cNvPr id="5" name="object 5"/>
          <p:cNvSpPr txBox="1"/>
          <p:nvPr/>
        </p:nvSpPr>
        <p:spPr>
          <a:xfrm>
            <a:off x="307340" y="1008634"/>
            <a:ext cx="7740015" cy="2364740"/>
          </a:xfrm>
          <a:prstGeom prst="rect">
            <a:avLst/>
          </a:prstGeom>
        </p:spPr>
        <p:txBody>
          <a:bodyPr wrap="square" lIns="0" tIns="53975" rIns="0" bIns="0" rtlCol="0" vert="horz">
            <a:spAutoFit/>
          </a:bodyPr>
          <a:lstStyle/>
          <a:p>
            <a:pPr marL="184150" marR="5080" indent="-171450">
              <a:lnSpc>
                <a:spcPts val="2590"/>
              </a:lnSpc>
              <a:spcBef>
                <a:spcPts val="425"/>
              </a:spcBef>
              <a:buFont typeface="Arial"/>
              <a:buChar char="•"/>
              <a:tabLst>
                <a:tab pos="184150" algn="l"/>
              </a:tabLst>
            </a:pPr>
            <a:r>
              <a:rPr dirty="0" sz="2400" spc="-5">
                <a:latin typeface="Segoe UI"/>
                <a:cs typeface="Segoe UI"/>
              </a:rPr>
              <a:t>Completed </a:t>
            </a:r>
            <a:r>
              <a:rPr dirty="0" sz="2400">
                <a:latin typeface="Segoe UI"/>
                <a:cs typeface="Segoe UI"/>
              </a:rPr>
              <a:t>and continuously </a:t>
            </a:r>
            <a:r>
              <a:rPr dirty="0" sz="2400" spc="-10">
                <a:latin typeface="Segoe UI"/>
                <a:cs typeface="Segoe UI"/>
              </a:rPr>
              <a:t>improved </a:t>
            </a:r>
            <a:r>
              <a:rPr dirty="0" sz="2400" spc="-5">
                <a:latin typeface="Segoe UI"/>
                <a:cs typeface="Segoe UI"/>
              </a:rPr>
              <a:t>programming </a:t>
            </a:r>
            <a:r>
              <a:rPr dirty="0" sz="2400" spc="-10">
                <a:latin typeface="Segoe UI"/>
                <a:cs typeface="Segoe UI"/>
              </a:rPr>
              <a:t>to  </a:t>
            </a:r>
            <a:r>
              <a:rPr dirty="0" sz="2400">
                <a:latin typeface="Segoe UI"/>
                <a:cs typeface="Segoe UI"/>
              </a:rPr>
              <a:t>enable high </a:t>
            </a:r>
            <a:r>
              <a:rPr dirty="0" sz="2400" spc="-10">
                <a:latin typeface="Segoe UI"/>
                <a:cs typeface="Segoe UI"/>
              </a:rPr>
              <a:t>energy</a:t>
            </a:r>
            <a:r>
              <a:rPr dirty="0" sz="2400" spc="15">
                <a:latin typeface="Segoe UI"/>
                <a:cs typeface="Segoe UI"/>
              </a:rPr>
              <a:t> </a:t>
            </a:r>
            <a:r>
              <a:rPr dirty="0" sz="2400" spc="-5">
                <a:latin typeface="Segoe UI"/>
                <a:cs typeface="Segoe UI"/>
              </a:rPr>
              <a:t>stripping</a:t>
            </a:r>
            <a:endParaRPr sz="2400">
              <a:latin typeface="Segoe UI"/>
              <a:cs typeface="Segoe UI"/>
            </a:endParaRPr>
          </a:p>
          <a:p>
            <a:pPr lvl="1" marL="527050" indent="-171450">
              <a:lnSpc>
                <a:spcPct val="100000"/>
              </a:lnSpc>
              <a:spcBef>
                <a:spcPts val="120"/>
              </a:spcBef>
              <a:buFont typeface="Arial"/>
              <a:buChar char="•"/>
              <a:tabLst>
                <a:tab pos="527050" algn="l"/>
              </a:tabLst>
            </a:pPr>
            <a:r>
              <a:rPr dirty="0" sz="2100">
                <a:solidFill>
                  <a:srgbClr val="045470"/>
                </a:solidFill>
                <a:latin typeface="Segoe UI"/>
                <a:cs typeface="Segoe UI"/>
              </a:rPr>
              <a:t>Allows </a:t>
            </a:r>
            <a:r>
              <a:rPr dirty="0" sz="2100" spc="-10">
                <a:solidFill>
                  <a:srgbClr val="045470"/>
                </a:solidFill>
                <a:latin typeface="Segoe UI"/>
                <a:cs typeface="Segoe UI"/>
              </a:rPr>
              <a:t>ordered </a:t>
            </a:r>
            <a:r>
              <a:rPr dirty="0" sz="2100">
                <a:solidFill>
                  <a:srgbClr val="045470"/>
                </a:solidFill>
                <a:latin typeface="Segoe UI"/>
                <a:cs typeface="Segoe UI"/>
              </a:rPr>
              <a:t>and </a:t>
            </a:r>
            <a:r>
              <a:rPr dirty="0" sz="2100" spc="-10">
                <a:solidFill>
                  <a:srgbClr val="045470"/>
                </a:solidFill>
                <a:latin typeface="Segoe UI"/>
                <a:cs typeface="Segoe UI"/>
              </a:rPr>
              <a:t>non-ordered </a:t>
            </a:r>
            <a:r>
              <a:rPr dirty="0" sz="2100" spc="-5">
                <a:solidFill>
                  <a:srgbClr val="045470"/>
                </a:solidFill>
                <a:latin typeface="Segoe UI"/>
                <a:cs typeface="Segoe UI"/>
              </a:rPr>
              <a:t>layouts, ID marking,</a:t>
            </a:r>
            <a:r>
              <a:rPr dirty="0" sz="2100" spc="-60">
                <a:solidFill>
                  <a:srgbClr val="045470"/>
                </a:solidFill>
                <a:latin typeface="Segoe UI"/>
                <a:cs typeface="Segoe UI"/>
              </a:rPr>
              <a:t> </a:t>
            </a:r>
            <a:r>
              <a:rPr dirty="0" sz="2100" spc="-10">
                <a:solidFill>
                  <a:srgbClr val="045470"/>
                </a:solidFill>
                <a:latin typeface="Segoe UI"/>
                <a:cs typeface="Segoe UI"/>
              </a:rPr>
              <a:t>etc.</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a:solidFill>
                  <a:srgbClr val="045470"/>
                </a:solidFill>
                <a:latin typeface="Segoe UI"/>
                <a:cs typeface="Segoe UI"/>
              </a:rPr>
              <a:t>Allows user </a:t>
            </a:r>
            <a:r>
              <a:rPr dirty="0" sz="2100" spc="-10">
                <a:solidFill>
                  <a:srgbClr val="045470"/>
                </a:solidFill>
                <a:latin typeface="Segoe UI"/>
                <a:cs typeface="Segoe UI"/>
              </a:rPr>
              <a:t>to </a:t>
            </a:r>
            <a:r>
              <a:rPr dirty="0" sz="2100" spc="-5">
                <a:solidFill>
                  <a:srgbClr val="045470"/>
                </a:solidFill>
                <a:latin typeface="Segoe UI"/>
                <a:cs typeface="Segoe UI"/>
              </a:rPr>
              <a:t>programmatically </a:t>
            </a:r>
            <a:r>
              <a:rPr dirty="0" sz="2100" spc="10">
                <a:solidFill>
                  <a:srgbClr val="045470"/>
                </a:solidFill>
                <a:latin typeface="Segoe UI"/>
                <a:cs typeface="Segoe UI"/>
              </a:rPr>
              <a:t>vary </a:t>
            </a:r>
            <a:r>
              <a:rPr dirty="0" sz="2100" spc="-20">
                <a:solidFill>
                  <a:srgbClr val="045470"/>
                </a:solidFill>
                <a:latin typeface="Segoe UI"/>
                <a:cs typeface="Segoe UI"/>
              </a:rPr>
              <a:t>Patch</a:t>
            </a:r>
            <a:r>
              <a:rPr dirty="0" sz="2100" spc="-80">
                <a:solidFill>
                  <a:srgbClr val="045470"/>
                </a:solidFill>
                <a:latin typeface="Segoe UI"/>
                <a:cs typeface="Segoe UI"/>
              </a:rPr>
              <a:t> </a:t>
            </a:r>
            <a:r>
              <a:rPr dirty="0" sz="2100" spc="-10">
                <a:solidFill>
                  <a:srgbClr val="045470"/>
                </a:solidFill>
                <a:latin typeface="Segoe UI"/>
                <a:cs typeface="Segoe UI"/>
              </a:rPr>
              <a:t>Parameters</a:t>
            </a:r>
            <a:endParaRPr sz="2100">
              <a:latin typeface="Segoe UI"/>
              <a:cs typeface="Segoe UI"/>
            </a:endParaRPr>
          </a:p>
          <a:p>
            <a:pPr lvl="1" marL="527050" indent="-171450">
              <a:lnSpc>
                <a:spcPct val="100000"/>
              </a:lnSpc>
              <a:spcBef>
                <a:spcPts val="150"/>
              </a:spcBef>
              <a:buFont typeface="Arial"/>
              <a:buChar char="•"/>
              <a:tabLst>
                <a:tab pos="527050" algn="l"/>
              </a:tabLst>
            </a:pPr>
            <a:r>
              <a:rPr dirty="0" sz="2100">
                <a:solidFill>
                  <a:srgbClr val="045470"/>
                </a:solidFill>
                <a:latin typeface="Segoe UI"/>
                <a:cs typeface="Segoe UI"/>
              </a:rPr>
              <a:t>Allows </a:t>
            </a:r>
            <a:r>
              <a:rPr dirty="0" sz="2100" spc="-5">
                <a:solidFill>
                  <a:srgbClr val="045470"/>
                </a:solidFill>
                <a:latin typeface="Segoe UI"/>
                <a:cs typeface="Segoe UI"/>
              </a:rPr>
              <a:t>multi-parameter settings </a:t>
            </a:r>
            <a:r>
              <a:rPr dirty="0" sz="2100" spc="-10">
                <a:solidFill>
                  <a:srgbClr val="045470"/>
                </a:solidFill>
                <a:latin typeface="Segoe UI"/>
                <a:cs typeface="Segoe UI"/>
              </a:rPr>
              <a:t>to reduce </a:t>
            </a:r>
            <a:r>
              <a:rPr dirty="0" sz="2100" spc="-5">
                <a:solidFill>
                  <a:srgbClr val="045470"/>
                </a:solidFill>
                <a:latin typeface="Segoe UI"/>
                <a:cs typeface="Segoe UI"/>
              </a:rPr>
              <a:t>substrate</a:t>
            </a:r>
            <a:r>
              <a:rPr dirty="0" sz="2100" spc="-65">
                <a:solidFill>
                  <a:srgbClr val="045470"/>
                </a:solidFill>
                <a:latin typeface="Segoe UI"/>
                <a:cs typeface="Segoe UI"/>
              </a:rPr>
              <a:t> </a:t>
            </a:r>
            <a:r>
              <a:rPr dirty="0" sz="2100">
                <a:solidFill>
                  <a:srgbClr val="045470"/>
                </a:solidFill>
                <a:latin typeface="Segoe UI"/>
                <a:cs typeface="Segoe UI"/>
              </a:rPr>
              <a:t>damage</a:t>
            </a:r>
            <a:endParaRPr sz="2100">
              <a:latin typeface="Segoe UI"/>
              <a:cs typeface="Segoe UI"/>
            </a:endParaRPr>
          </a:p>
          <a:p>
            <a:pPr lvl="1" marL="527050" marR="73660" indent="-171450">
              <a:lnSpc>
                <a:spcPts val="2270"/>
              </a:lnSpc>
              <a:spcBef>
                <a:spcPts val="430"/>
              </a:spcBef>
              <a:buFont typeface="Arial"/>
              <a:buChar char="•"/>
              <a:tabLst>
                <a:tab pos="527050" algn="l"/>
              </a:tabLst>
            </a:pPr>
            <a:r>
              <a:rPr dirty="0" sz="2100">
                <a:solidFill>
                  <a:srgbClr val="045470"/>
                </a:solidFill>
                <a:latin typeface="Segoe UI"/>
                <a:cs typeface="Segoe UI"/>
              </a:rPr>
              <a:t>Allows </a:t>
            </a:r>
            <a:r>
              <a:rPr dirty="0" sz="2100" spc="-5">
                <a:solidFill>
                  <a:srgbClr val="045470"/>
                </a:solidFill>
                <a:latin typeface="Segoe UI"/>
                <a:cs typeface="Segoe UI"/>
              </a:rPr>
              <a:t>multiple, subsequent scan </a:t>
            </a:r>
            <a:r>
              <a:rPr dirty="0" sz="2100" spc="-10">
                <a:solidFill>
                  <a:srgbClr val="045470"/>
                </a:solidFill>
                <a:latin typeface="Segoe UI"/>
                <a:cs typeface="Segoe UI"/>
              </a:rPr>
              <a:t>paths </a:t>
            </a:r>
            <a:r>
              <a:rPr dirty="0" sz="2100">
                <a:solidFill>
                  <a:srgbClr val="045470"/>
                </a:solidFill>
                <a:latin typeface="Segoe UI"/>
                <a:cs typeface="Segoe UI"/>
              </a:rPr>
              <a:t>without having </a:t>
            </a:r>
            <a:r>
              <a:rPr dirty="0" sz="2100" spc="-10">
                <a:solidFill>
                  <a:srgbClr val="045470"/>
                </a:solidFill>
                <a:latin typeface="Segoe UI"/>
                <a:cs typeface="Segoe UI"/>
              </a:rPr>
              <a:t>to </a:t>
            </a:r>
            <a:r>
              <a:rPr dirty="0" sz="2100" spc="-5">
                <a:solidFill>
                  <a:srgbClr val="045470"/>
                </a:solidFill>
                <a:latin typeface="Segoe UI"/>
                <a:cs typeface="Segoe UI"/>
              </a:rPr>
              <a:t>do  multiple sweeps over</a:t>
            </a:r>
            <a:r>
              <a:rPr dirty="0" sz="2100" spc="-10">
                <a:solidFill>
                  <a:srgbClr val="045470"/>
                </a:solidFill>
                <a:latin typeface="Segoe UI"/>
                <a:cs typeface="Segoe UI"/>
              </a:rPr>
              <a:t> </a:t>
            </a:r>
            <a:r>
              <a:rPr dirty="0" sz="2100" spc="-5">
                <a:solidFill>
                  <a:srgbClr val="045470"/>
                </a:solidFill>
                <a:latin typeface="Segoe UI"/>
                <a:cs typeface="Segoe UI"/>
              </a:rPr>
              <a:t>substrate</a:t>
            </a:r>
            <a:endParaRPr sz="2100">
              <a:latin typeface="Segoe UI"/>
              <a:cs typeface="Segoe UI"/>
            </a:endParaRPr>
          </a:p>
        </p:txBody>
      </p:sp>
      <p:sp>
        <p:nvSpPr>
          <p:cNvPr id="6" name="object 6"/>
          <p:cNvSpPr/>
          <p:nvPr/>
        </p:nvSpPr>
        <p:spPr>
          <a:xfrm>
            <a:off x="1271016" y="3374897"/>
            <a:ext cx="6297168" cy="3131820"/>
          </a:xfrm>
          <a:prstGeom prst="rect">
            <a:avLst/>
          </a:prstGeom>
          <a:blipFill>
            <a:blip r:embed="rId4" cstate="print"/>
            <a:stretch>
              <a:fillRect/>
            </a:stretch>
          </a:blipFill>
        </p:spPr>
        <p:txBody>
          <a:bodyPr wrap="square" lIns="0" tIns="0" rIns="0" bIns="0" rtlCol="0"/>
          <a:lstStyle/>
          <a:p/>
        </p:txBody>
      </p:sp>
      <p:sp>
        <p:nvSpPr>
          <p:cNvPr id="7" name="object 7"/>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8" name="object 8"/>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1693" cy="127635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90132"/>
            <a:ext cx="9143999" cy="467866"/>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prstGeom prst="rect"/>
        </p:spPr>
        <p:txBody>
          <a:bodyPr wrap="square" lIns="0" tIns="12700" rIns="0" bIns="0" rtlCol="0" vert="horz">
            <a:spAutoFit/>
          </a:bodyPr>
          <a:lstStyle/>
          <a:p>
            <a:pPr marL="12700">
              <a:lnSpc>
                <a:spcPct val="100000"/>
              </a:lnSpc>
              <a:spcBef>
                <a:spcPts val="100"/>
              </a:spcBef>
            </a:pPr>
            <a:r>
              <a:rPr dirty="0" spc="-5"/>
              <a:t>What </a:t>
            </a:r>
            <a:r>
              <a:rPr dirty="0" spc="-10"/>
              <a:t>we’ve</a:t>
            </a:r>
            <a:r>
              <a:rPr dirty="0" spc="-65"/>
              <a:t> </a:t>
            </a:r>
            <a:r>
              <a:rPr dirty="0"/>
              <a:t>accomplished</a:t>
            </a:r>
          </a:p>
        </p:txBody>
      </p:sp>
      <p:sp>
        <p:nvSpPr>
          <p:cNvPr id="5" name="object 5"/>
          <p:cNvSpPr txBox="1"/>
          <p:nvPr/>
        </p:nvSpPr>
        <p:spPr>
          <a:xfrm>
            <a:off x="281940" y="889000"/>
            <a:ext cx="7873365" cy="4137025"/>
          </a:xfrm>
          <a:prstGeom prst="rect">
            <a:avLst/>
          </a:prstGeom>
        </p:spPr>
        <p:txBody>
          <a:bodyPr wrap="square" lIns="0" tIns="83820" rIns="0" bIns="0" rtlCol="0" vert="horz">
            <a:spAutoFit/>
          </a:bodyPr>
          <a:lstStyle/>
          <a:p>
            <a:pPr algn="just" marL="184150" marR="5080" indent="-171450">
              <a:lnSpc>
                <a:spcPts val="2300"/>
              </a:lnSpc>
              <a:spcBef>
                <a:spcPts val="660"/>
              </a:spcBef>
              <a:buFont typeface="Arial"/>
              <a:buChar char="•"/>
              <a:tabLst>
                <a:tab pos="184150" algn="l"/>
              </a:tabLst>
            </a:pPr>
            <a:r>
              <a:rPr dirty="0" sz="2400" spc="-10">
                <a:latin typeface="Segoe UI"/>
                <a:cs typeface="Segoe UI"/>
              </a:rPr>
              <a:t>Conducted </a:t>
            </a:r>
            <a:r>
              <a:rPr dirty="0" sz="2400" spc="-5">
                <a:latin typeface="Segoe UI"/>
                <a:cs typeface="Segoe UI"/>
              </a:rPr>
              <a:t>many </a:t>
            </a:r>
            <a:r>
              <a:rPr dirty="0" sz="2400">
                <a:latin typeface="Segoe UI"/>
                <a:cs typeface="Segoe UI"/>
              </a:rPr>
              <a:t>design </a:t>
            </a:r>
            <a:r>
              <a:rPr dirty="0" sz="2400" spc="-25">
                <a:latin typeface="Segoe UI"/>
                <a:cs typeface="Segoe UI"/>
              </a:rPr>
              <a:t>of </a:t>
            </a:r>
            <a:r>
              <a:rPr dirty="0" sz="2400">
                <a:latin typeface="Segoe UI"/>
                <a:cs typeface="Segoe UI"/>
              </a:rPr>
              <a:t>experiments (1000+ </a:t>
            </a:r>
            <a:r>
              <a:rPr dirty="0" sz="2400" spc="-5">
                <a:latin typeface="Segoe UI"/>
                <a:cs typeface="Segoe UI"/>
              </a:rPr>
              <a:t>stripping  </a:t>
            </a:r>
            <a:r>
              <a:rPr dirty="0" sz="2400">
                <a:latin typeface="Segoe UI"/>
                <a:cs typeface="Segoe UI"/>
              </a:rPr>
              <a:t>trials) for</a:t>
            </a:r>
            <a:r>
              <a:rPr dirty="0" sz="2400" spc="10">
                <a:latin typeface="Segoe UI"/>
                <a:cs typeface="Segoe UI"/>
              </a:rPr>
              <a:t> </a:t>
            </a:r>
            <a:r>
              <a:rPr dirty="0" sz="2400">
                <a:latin typeface="Segoe UI"/>
                <a:cs typeface="Segoe UI"/>
              </a:rPr>
              <a:t>optimization</a:t>
            </a:r>
            <a:endParaRPr sz="2400">
              <a:latin typeface="Segoe UI"/>
              <a:cs typeface="Segoe UI"/>
            </a:endParaRPr>
          </a:p>
          <a:p>
            <a:pPr algn="just" lvl="1" marL="527050" marR="2362200" indent="-171450">
              <a:lnSpc>
                <a:spcPts val="2020"/>
              </a:lnSpc>
              <a:spcBef>
                <a:spcPts val="409"/>
              </a:spcBef>
              <a:buFont typeface="Arial"/>
              <a:buChar char="•"/>
              <a:tabLst>
                <a:tab pos="527050" algn="l"/>
              </a:tabLst>
            </a:pPr>
            <a:r>
              <a:rPr dirty="0" sz="2100">
                <a:solidFill>
                  <a:srgbClr val="045470"/>
                </a:solidFill>
                <a:latin typeface="Segoe UI"/>
                <a:cs typeface="Segoe UI"/>
              </a:rPr>
              <a:t>Ex. </a:t>
            </a:r>
            <a:r>
              <a:rPr dirty="0" sz="2100" spc="-5">
                <a:solidFill>
                  <a:srgbClr val="045470"/>
                </a:solidFill>
                <a:latin typeface="Segoe UI"/>
                <a:cs typeface="Segoe UI"/>
              </a:rPr>
              <a:t>DOE </a:t>
            </a:r>
            <a:r>
              <a:rPr dirty="0" sz="2100">
                <a:solidFill>
                  <a:srgbClr val="045470"/>
                </a:solidFill>
                <a:latin typeface="Segoe UI"/>
                <a:cs typeface="Segoe UI"/>
              </a:rPr>
              <a:t>1 = </a:t>
            </a:r>
            <a:r>
              <a:rPr dirty="0" sz="2100" spc="-5">
                <a:solidFill>
                  <a:srgbClr val="045470"/>
                </a:solidFill>
                <a:latin typeface="Segoe UI"/>
                <a:cs typeface="Segoe UI"/>
              </a:rPr>
              <a:t>320 </a:t>
            </a:r>
            <a:r>
              <a:rPr dirty="0" sz="2100">
                <a:solidFill>
                  <a:srgbClr val="045470"/>
                </a:solidFill>
                <a:latin typeface="Segoe UI"/>
                <a:cs typeface="Segoe UI"/>
              </a:rPr>
              <a:t>unique </a:t>
            </a:r>
            <a:r>
              <a:rPr dirty="0" sz="2100" spc="-5">
                <a:solidFill>
                  <a:srgbClr val="045470"/>
                </a:solidFill>
                <a:latin typeface="Segoe UI"/>
                <a:cs typeface="Segoe UI"/>
              </a:rPr>
              <a:t>parameter sets</a:t>
            </a:r>
            <a:r>
              <a:rPr dirty="0" sz="2100" spc="-90">
                <a:solidFill>
                  <a:srgbClr val="045470"/>
                </a:solidFill>
                <a:latin typeface="Segoe UI"/>
                <a:cs typeface="Segoe UI"/>
              </a:rPr>
              <a:t> </a:t>
            </a:r>
            <a:r>
              <a:rPr dirty="0" sz="2100" spc="-10">
                <a:solidFill>
                  <a:srgbClr val="045470"/>
                </a:solidFill>
                <a:latin typeface="Segoe UI"/>
                <a:cs typeface="Segoe UI"/>
              </a:rPr>
              <a:t>to  </a:t>
            </a:r>
            <a:r>
              <a:rPr dirty="0" sz="2100" spc="-5">
                <a:solidFill>
                  <a:srgbClr val="045470"/>
                </a:solidFill>
                <a:latin typeface="Segoe UI"/>
                <a:cs typeface="Segoe UI"/>
              </a:rPr>
              <a:t>640 test</a:t>
            </a:r>
            <a:r>
              <a:rPr dirty="0" sz="2100" spc="10">
                <a:solidFill>
                  <a:srgbClr val="045470"/>
                </a:solidFill>
                <a:latin typeface="Segoe UI"/>
                <a:cs typeface="Segoe UI"/>
              </a:rPr>
              <a:t> </a:t>
            </a:r>
            <a:r>
              <a:rPr dirty="0" sz="2100" spc="-10">
                <a:solidFill>
                  <a:srgbClr val="045470"/>
                </a:solidFill>
                <a:latin typeface="Segoe UI"/>
                <a:cs typeface="Segoe UI"/>
              </a:rPr>
              <a:t>patches</a:t>
            </a:r>
            <a:endParaRPr sz="2100">
              <a:latin typeface="Segoe UI"/>
              <a:cs typeface="Segoe UI"/>
            </a:endParaRPr>
          </a:p>
          <a:p>
            <a:pPr algn="just" lvl="1" marL="527050" marR="2959735" indent="-171450">
              <a:lnSpc>
                <a:spcPts val="2020"/>
              </a:lnSpc>
              <a:spcBef>
                <a:spcPts val="395"/>
              </a:spcBef>
              <a:buFont typeface="Arial"/>
              <a:buChar char="•"/>
              <a:tabLst>
                <a:tab pos="527050" algn="l"/>
              </a:tabLst>
            </a:pPr>
            <a:r>
              <a:rPr dirty="0" sz="2100">
                <a:solidFill>
                  <a:srgbClr val="045470"/>
                </a:solidFill>
                <a:latin typeface="Segoe UI"/>
                <a:cs typeface="Segoe UI"/>
              </a:rPr>
              <a:t>Optimized </a:t>
            </a:r>
            <a:r>
              <a:rPr dirty="0" sz="2100" spc="-5">
                <a:solidFill>
                  <a:srgbClr val="045470"/>
                </a:solidFill>
                <a:latin typeface="Segoe UI"/>
                <a:cs typeface="Segoe UI"/>
              </a:rPr>
              <a:t>stripping </a:t>
            </a:r>
            <a:r>
              <a:rPr dirty="0" sz="2100" spc="-20">
                <a:solidFill>
                  <a:srgbClr val="045470"/>
                </a:solidFill>
                <a:latin typeface="Segoe UI"/>
                <a:cs typeface="Segoe UI"/>
              </a:rPr>
              <a:t>of </a:t>
            </a:r>
            <a:r>
              <a:rPr dirty="0" sz="2100" spc="-10">
                <a:solidFill>
                  <a:srgbClr val="045470"/>
                </a:solidFill>
                <a:latin typeface="Segoe UI"/>
                <a:cs typeface="Segoe UI"/>
              </a:rPr>
              <a:t>green </a:t>
            </a:r>
            <a:r>
              <a:rPr dirty="0" sz="2100">
                <a:solidFill>
                  <a:srgbClr val="045470"/>
                </a:solidFill>
                <a:latin typeface="Segoe UI"/>
                <a:cs typeface="Segoe UI"/>
              </a:rPr>
              <a:t>and </a:t>
            </a:r>
            <a:r>
              <a:rPr dirty="0" sz="2100" spc="-10">
                <a:solidFill>
                  <a:srgbClr val="045470"/>
                </a:solidFill>
                <a:latin typeface="Segoe UI"/>
                <a:cs typeface="Segoe UI"/>
              </a:rPr>
              <a:t>red  </a:t>
            </a:r>
            <a:r>
              <a:rPr dirty="0" sz="2100" spc="-5">
                <a:solidFill>
                  <a:srgbClr val="045470"/>
                </a:solidFill>
                <a:latin typeface="Segoe UI"/>
                <a:cs typeface="Segoe UI"/>
              </a:rPr>
              <a:t>weathered </a:t>
            </a:r>
            <a:r>
              <a:rPr dirty="0" sz="2100">
                <a:solidFill>
                  <a:srgbClr val="045470"/>
                </a:solidFill>
                <a:latin typeface="Segoe UI"/>
                <a:cs typeface="Segoe UI"/>
              </a:rPr>
              <a:t>primers on </a:t>
            </a:r>
            <a:r>
              <a:rPr dirty="0" sz="2100" spc="10">
                <a:solidFill>
                  <a:srgbClr val="045470"/>
                </a:solidFill>
                <a:latin typeface="Segoe UI"/>
                <a:cs typeface="Segoe UI"/>
              </a:rPr>
              <a:t>HSLA </a:t>
            </a:r>
            <a:r>
              <a:rPr dirty="0" sz="2100" spc="-5">
                <a:solidFill>
                  <a:srgbClr val="045470"/>
                </a:solidFill>
                <a:latin typeface="Segoe UI"/>
                <a:cs typeface="Segoe UI"/>
              </a:rPr>
              <a:t>100 </a:t>
            </a:r>
            <a:r>
              <a:rPr dirty="0" sz="2100">
                <a:solidFill>
                  <a:srgbClr val="045470"/>
                </a:solidFill>
                <a:latin typeface="Segoe UI"/>
                <a:cs typeface="Segoe UI"/>
              </a:rPr>
              <a:t>and  </a:t>
            </a:r>
            <a:r>
              <a:rPr dirty="0" sz="2100" spc="10">
                <a:solidFill>
                  <a:srgbClr val="045470"/>
                </a:solidFill>
                <a:latin typeface="Segoe UI"/>
                <a:cs typeface="Segoe UI"/>
              </a:rPr>
              <a:t>HSLA </a:t>
            </a:r>
            <a:r>
              <a:rPr dirty="0" sz="2100" spc="-5">
                <a:solidFill>
                  <a:srgbClr val="045470"/>
                </a:solidFill>
                <a:latin typeface="Segoe UI"/>
                <a:cs typeface="Segoe UI"/>
              </a:rPr>
              <a:t>65</a:t>
            </a:r>
            <a:r>
              <a:rPr dirty="0" sz="2100" spc="-25">
                <a:solidFill>
                  <a:srgbClr val="045470"/>
                </a:solidFill>
                <a:latin typeface="Segoe UI"/>
                <a:cs typeface="Segoe UI"/>
              </a:rPr>
              <a:t> </a:t>
            </a:r>
            <a:r>
              <a:rPr dirty="0" sz="2100" spc="-5">
                <a:solidFill>
                  <a:srgbClr val="045470"/>
                </a:solidFill>
                <a:latin typeface="Segoe UI"/>
                <a:cs typeface="Segoe UI"/>
              </a:rPr>
              <a:t>steel</a:t>
            </a:r>
            <a:endParaRPr sz="2100">
              <a:latin typeface="Segoe UI"/>
              <a:cs typeface="Segoe UI"/>
            </a:endParaRPr>
          </a:p>
          <a:p>
            <a:pPr lvl="1" marL="527050" marR="2552065" indent="-171450">
              <a:lnSpc>
                <a:spcPts val="2020"/>
              </a:lnSpc>
              <a:spcBef>
                <a:spcPts val="390"/>
              </a:spcBef>
              <a:buFont typeface="Arial"/>
              <a:buChar char="•"/>
              <a:tabLst>
                <a:tab pos="527050" algn="l"/>
              </a:tabLst>
            </a:pPr>
            <a:r>
              <a:rPr dirty="0" sz="2100" spc="-5">
                <a:solidFill>
                  <a:srgbClr val="045470"/>
                </a:solidFill>
                <a:latin typeface="Segoe UI"/>
                <a:cs typeface="Segoe UI"/>
              </a:rPr>
              <a:t>Developed </a:t>
            </a:r>
            <a:r>
              <a:rPr dirty="0" sz="2100" spc="-10">
                <a:solidFill>
                  <a:srgbClr val="045470"/>
                </a:solidFill>
                <a:latin typeface="Segoe UI"/>
                <a:cs typeface="Segoe UI"/>
              </a:rPr>
              <a:t>isoenergy bands </a:t>
            </a:r>
            <a:r>
              <a:rPr dirty="0" sz="2100">
                <a:solidFill>
                  <a:srgbClr val="045470"/>
                </a:solidFill>
                <a:latin typeface="Segoe UI"/>
                <a:cs typeface="Segoe UI"/>
              </a:rPr>
              <a:t>and </a:t>
            </a:r>
            <a:r>
              <a:rPr dirty="0" sz="2100" spc="-5">
                <a:solidFill>
                  <a:srgbClr val="045470"/>
                </a:solidFill>
                <a:latin typeface="Segoe UI"/>
                <a:cs typeface="Segoe UI"/>
              </a:rPr>
              <a:t>overlaid  processing</a:t>
            </a:r>
            <a:r>
              <a:rPr dirty="0" sz="2100" spc="-20">
                <a:solidFill>
                  <a:srgbClr val="045470"/>
                </a:solidFill>
                <a:latin typeface="Segoe UI"/>
                <a:cs typeface="Segoe UI"/>
              </a:rPr>
              <a:t> </a:t>
            </a:r>
            <a:r>
              <a:rPr dirty="0" sz="2100" spc="-10">
                <a:solidFill>
                  <a:srgbClr val="045470"/>
                </a:solidFill>
                <a:latin typeface="Segoe UI"/>
                <a:cs typeface="Segoe UI"/>
              </a:rPr>
              <a:t>bands</a:t>
            </a:r>
            <a:endParaRPr sz="2100">
              <a:latin typeface="Segoe UI"/>
              <a:cs typeface="Segoe UI"/>
            </a:endParaRPr>
          </a:p>
          <a:p>
            <a:pPr lvl="2" marL="869950" marR="2465705" indent="-171450">
              <a:lnSpc>
                <a:spcPct val="80000"/>
              </a:lnSpc>
              <a:spcBef>
                <a:spcPts val="420"/>
              </a:spcBef>
              <a:buFont typeface="Arial"/>
              <a:buChar char="•"/>
              <a:tabLst>
                <a:tab pos="869950" algn="l"/>
              </a:tabLst>
            </a:pPr>
            <a:r>
              <a:rPr dirty="0" sz="1800">
                <a:solidFill>
                  <a:srgbClr val="0587B6"/>
                </a:solidFill>
                <a:latin typeface="Segoe UI"/>
                <a:cs typeface="Segoe UI"/>
              </a:rPr>
              <a:t>Enables quick </a:t>
            </a:r>
            <a:r>
              <a:rPr dirty="0" sz="1800" spc="-5">
                <a:solidFill>
                  <a:srgbClr val="0587B6"/>
                </a:solidFill>
                <a:latin typeface="Segoe UI"/>
                <a:cs typeface="Segoe UI"/>
              </a:rPr>
              <a:t>reduction </a:t>
            </a:r>
            <a:r>
              <a:rPr dirty="0" sz="1800" spc="-15">
                <a:solidFill>
                  <a:srgbClr val="0587B6"/>
                </a:solidFill>
                <a:latin typeface="Segoe UI"/>
                <a:cs typeface="Segoe UI"/>
              </a:rPr>
              <a:t>of </a:t>
            </a:r>
            <a:r>
              <a:rPr dirty="0" sz="1800" spc="-5">
                <a:solidFill>
                  <a:srgbClr val="0587B6"/>
                </a:solidFill>
                <a:latin typeface="Segoe UI"/>
                <a:cs typeface="Segoe UI"/>
              </a:rPr>
              <a:t>processing  variables </a:t>
            </a:r>
            <a:r>
              <a:rPr dirty="0" sz="1800">
                <a:solidFill>
                  <a:srgbClr val="0587B6"/>
                </a:solidFill>
                <a:latin typeface="Segoe UI"/>
                <a:cs typeface="Segoe UI"/>
              </a:rPr>
              <a:t>for </a:t>
            </a:r>
            <a:r>
              <a:rPr dirty="0" sz="1800" spc="-10">
                <a:solidFill>
                  <a:srgbClr val="0587B6"/>
                </a:solidFill>
                <a:latin typeface="Segoe UI"/>
                <a:cs typeface="Segoe UI"/>
              </a:rPr>
              <a:t>more </a:t>
            </a:r>
            <a:r>
              <a:rPr dirty="0" sz="1800" spc="-5">
                <a:solidFill>
                  <a:srgbClr val="0587B6"/>
                </a:solidFill>
                <a:latin typeface="Segoe UI"/>
                <a:cs typeface="Segoe UI"/>
              </a:rPr>
              <a:t>difficult </a:t>
            </a:r>
            <a:r>
              <a:rPr dirty="0" sz="1800" spc="-10">
                <a:solidFill>
                  <a:srgbClr val="0587B6"/>
                </a:solidFill>
                <a:latin typeface="Segoe UI"/>
                <a:cs typeface="Segoe UI"/>
              </a:rPr>
              <a:t>to remove </a:t>
            </a:r>
            <a:r>
              <a:rPr dirty="0" sz="1800" spc="-5">
                <a:solidFill>
                  <a:srgbClr val="0587B6"/>
                </a:solidFill>
                <a:latin typeface="Segoe UI"/>
                <a:cs typeface="Segoe UI"/>
              </a:rPr>
              <a:t>coating  systems</a:t>
            </a:r>
            <a:endParaRPr sz="1800">
              <a:latin typeface="Segoe UI"/>
              <a:cs typeface="Segoe UI"/>
            </a:endParaRPr>
          </a:p>
          <a:p>
            <a:pPr lvl="1" marL="527050" indent="-171450">
              <a:lnSpc>
                <a:spcPts val="2395"/>
              </a:lnSpc>
              <a:buFont typeface="Arial"/>
              <a:buChar char="•"/>
              <a:tabLst>
                <a:tab pos="527050" algn="l"/>
              </a:tabLst>
            </a:pPr>
            <a:r>
              <a:rPr dirty="0" sz="2100" spc="5">
                <a:solidFill>
                  <a:srgbClr val="045470"/>
                </a:solidFill>
                <a:latin typeface="Segoe UI"/>
                <a:cs typeface="Segoe UI"/>
              </a:rPr>
              <a:t>Further </a:t>
            </a:r>
            <a:r>
              <a:rPr dirty="0" sz="2100" spc="-10">
                <a:solidFill>
                  <a:srgbClr val="045470"/>
                </a:solidFill>
                <a:latin typeface="Segoe UI"/>
                <a:cs typeface="Segoe UI"/>
              </a:rPr>
              <a:t>improved program </a:t>
            </a:r>
            <a:r>
              <a:rPr dirty="0" sz="2100">
                <a:solidFill>
                  <a:srgbClr val="045470"/>
                </a:solidFill>
                <a:latin typeface="Segoe UI"/>
                <a:cs typeface="Segoe UI"/>
              </a:rPr>
              <a:t>for</a:t>
            </a:r>
            <a:r>
              <a:rPr dirty="0" sz="2100" spc="-15">
                <a:solidFill>
                  <a:srgbClr val="045470"/>
                </a:solidFill>
                <a:latin typeface="Segoe UI"/>
                <a:cs typeface="Segoe UI"/>
              </a:rPr>
              <a:t> </a:t>
            </a:r>
            <a:r>
              <a:rPr dirty="0" sz="2100" spc="-5">
                <a:solidFill>
                  <a:srgbClr val="045470"/>
                </a:solidFill>
                <a:latin typeface="Segoe UI"/>
                <a:cs typeface="Segoe UI"/>
              </a:rPr>
              <a:t>system</a:t>
            </a:r>
            <a:endParaRPr sz="2100">
              <a:latin typeface="Segoe UI"/>
              <a:cs typeface="Segoe UI"/>
            </a:endParaRPr>
          </a:p>
          <a:p>
            <a:pPr lvl="2" marL="869950" marR="2901950" indent="-171450">
              <a:lnSpc>
                <a:spcPct val="80000"/>
              </a:lnSpc>
              <a:spcBef>
                <a:spcPts val="420"/>
              </a:spcBef>
              <a:buFont typeface="Arial"/>
              <a:buChar char="•"/>
              <a:tabLst>
                <a:tab pos="869950" algn="l"/>
              </a:tabLst>
            </a:pPr>
            <a:r>
              <a:rPr dirty="0" sz="1800">
                <a:solidFill>
                  <a:srgbClr val="0587B6"/>
                </a:solidFill>
                <a:latin typeface="Segoe UI"/>
                <a:cs typeface="Segoe UI"/>
              </a:rPr>
              <a:t>Enabled </a:t>
            </a:r>
            <a:r>
              <a:rPr dirty="0" sz="1800" spc="-5">
                <a:solidFill>
                  <a:srgbClr val="0587B6"/>
                </a:solidFill>
                <a:latin typeface="Segoe UI"/>
                <a:cs typeface="Segoe UI"/>
              </a:rPr>
              <a:t>lower energy </a:t>
            </a:r>
            <a:r>
              <a:rPr dirty="0" sz="1800">
                <a:solidFill>
                  <a:srgbClr val="0587B6"/>
                </a:solidFill>
                <a:latin typeface="Segoe UI"/>
                <a:cs typeface="Segoe UI"/>
              </a:rPr>
              <a:t>clean up </a:t>
            </a:r>
            <a:r>
              <a:rPr dirty="0" sz="1800" spc="-5">
                <a:solidFill>
                  <a:srgbClr val="0587B6"/>
                </a:solidFill>
                <a:latin typeface="Segoe UI"/>
                <a:cs typeface="Segoe UI"/>
              </a:rPr>
              <a:t>step </a:t>
            </a:r>
            <a:r>
              <a:rPr dirty="0" sz="1800" spc="-10">
                <a:solidFill>
                  <a:srgbClr val="0587B6"/>
                </a:solidFill>
                <a:latin typeface="Segoe UI"/>
                <a:cs typeface="Segoe UI"/>
              </a:rPr>
              <a:t>to  </a:t>
            </a:r>
            <a:r>
              <a:rPr dirty="0" sz="1800" spc="-5">
                <a:solidFill>
                  <a:srgbClr val="0587B6"/>
                </a:solidFill>
                <a:latin typeface="Segoe UI"/>
                <a:cs typeface="Segoe UI"/>
              </a:rPr>
              <a:t>reduce </a:t>
            </a:r>
            <a:r>
              <a:rPr dirty="0" sz="1800">
                <a:solidFill>
                  <a:srgbClr val="0587B6"/>
                </a:solidFill>
                <a:latin typeface="Segoe UI"/>
                <a:cs typeface="Segoe UI"/>
              </a:rPr>
              <a:t>blueing </a:t>
            </a:r>
            <a:r>
              <a:rPr dirty="0" sz="1800" spc="-5">
                <a:solidFill>
                  <a:srgbClr val="0587B6"/>
                </a:solidFill>
                <a:latin typeface="Segoe UI"/>
                <a:cs typeface="Segoe UI"/>
              </a:rPr>
              <a:t>(substrate </a:t>
            </a:r>
            <a:r>
              <a:rPr dirty="0" sz="1800">
                <a:solidFill>
                  <a:srgbClr val="0587B6"/>
                </a:solidFill>
                <a:latin typeface="Segoe UI"/>
                <a:cs typeface="Segoe UI"/>
              </a:rPr>
              <a:t>damage)</a:t>
            </a:r>
            <a:r>
              <a:rPr dirty="0" sz="1800" spc="-170">
                <a:solidFill>
                  <a:srgbClr val="0587B6"/>
                </a:solidFill>
                <a:latin typeface="Segoe UI"/>
                <a:cs typeface="Segoe UI"/>
              </a:rPr>
              <a:t> </a:t>
            </a:r>
            <a:r>
              <a:rPr dirty="0" sz="1800">
                <a:solidFill>
                  <a:srgbClr val="0587B6"/>
                </a:solidFill>
                <a:latin typeface="Segoe UI"/>
                <a:cs typeface="Segoe UI"/>
              </a:rPr>
              <a:t>while</a:t>
            </a:r>
            <a:endParaRPr sz="1800">
              <a:latin typeface="Segoe UI"/>
              <a:cs typeface="Segoe UI"/>
            </a:endParaRPr>
          </a:p>
        </p:txBody>
      </p:sp>
      <p:sp>
        <p:nvSpPr>
          <p:cNvPr id="6" name="object 6"/>
          <p:cNvSpPr txBox="1"/>
          <p:nvPr/>
        </p:nvSpPr>
        <p:spPr>
          <a:xfrm>
            <a:off x="1139189" y="4945633"/>
            <a:ext cx="5118100"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0587B6"/>
                </a:solidFill>
                <a:latin typeface="Segoe UI"/>
                <a:cs typeface="Segoe UI"/>
              </a:rPr>
              <a:t>improving strip rate </a:t>
            </a:r>
            <a:r>
              <a:rPr dirty="0" sz="1800">
                <a:solidFill>
                  <a:srgbClr val="0587B6"/>
                </a:solidFill>
                <a:latin typeface="Segoe UI"/>
                <a:cs typeface="Segoe UI"/>
              </a:rPr>
              <a:t>and </a:t>
            </a:r>
            <a:r>
              <a:rPr dirty="0" sz="1800" spc="-5">
                <a:solidFill>
                  <a:srgbClr val="0587B6"/>
                </a:solidFill>
                <a:latin typeface="Segoe UI"/>
                <a:cs typeface="Segoe UI"/>
              </a:rPr>
              <a:t>completeness </a:t>
            </a:r>
            <a:r>
              <a:rPr dirty="0" sz="1800" spc="-15">
                <a:solidFill>
                  <a:srgbClr val="0587B6"/>
                </a:solidFill>
                <a:latin typeface="Segoe UI"/>
                <a:cs typeface="Segoe UI"/>
              </a:rPr>
              <a:t>of</a:t>
            </a:r>
            <a:r>
              <a:rPr dirty="0" sz="1800" spc="-90">
                <a:solidFill>
                  <a:srgbClr val="0587B6"/>
                </a:solidFill>
                <a:latin typeface="Segoe UI"/>
                <a:cs typeface="Segoe UI"/>
              </a:rPr>
              <a:t> </a:t>
            </a:r>
            <a:r>
              <a:rPr dirty="0" sz="1800" spc="-5">
                <a:solidFill>
                  <a:srgbClr val="0587B6"/>
                </a:solidFill>
                <a:latin typeface="Segoe UI"/>
                <a:cs typeface="Segoe UI"/>
              </a:rPr>
              <a:t>stripping</a:t>
            </a:r>
            <a:endParaRPr sz="1800">
              <a:latin typeface="Segoe UI"/>
              <a:cs typeface="Segoe UI"/>
            </a:endParaRPr>
          </a:p>
        </p:txBody>
      </p:sp>
      <p:sp>
        <p:nvSpPr>
          <p:cNvPr id="7" name="object 7"/>
          <p:cNvSpPr txBox="1"/>
          <p:nvPr/>
        </p:nvSpPr>
        <p:spPr>
          <a:xfrm>
            <a:off x="624840" y="5205476"/>
            <a:ext cx="7904480" cy="857885"/>
          </a:xfrm>
          <a:prstGeom prst="rect">
            <a:avLst/>
          </a:prstGeom>
        </p:spPr>
        <p:txBody>
          <a:bodyPr wrap="square" lIns="0" tIns="76200" rIns="0" bIns="0" rtlCol="0" vert="horz">
            <a:spAutoFit/>
          </a:bodyPr>
          <a:lstStyle/>
          <a:p>
            <a:pPr marL="184150" marR="5080" indent="-171450">
              <a:lnSpc>
                <a:spcPct val="80000"/>
              </a:lnSpc>
              <a:spcBef>
                <a:spcPts val="600"/>
              </a:spcBef>
              <a:buFont typeface="Arial"/>
              <a:buChar char="•"/>
              <a:tabLst>
                <a:tab pos="184150" algn="l"/>
              </a:tabLst>
            </a:pPr>
            <a:r>
              <a:rPr dirty="0" sz="2100" spc="-5">
                <a:solidFill>
                  <a:srgbClr val="045470"/>
                </a:solidFill>
                <a:latin typeface="Segoe UI"/>
                <a:cs typeface="Segoe UI"/>
              </a:rPr>
              <a:t>Found </a:t>
            </a:r>
            <a:r>
              <a:rPr dirty="0" sz="2100">
                <a:solidFill>
                  <a:srgbClr val="045470"/>
                </a:solidFill>
                <a:latin typeface="Segoe UI"/>
                <a:cs typeface="Segoe UI"/>
              </a:rPr>
              <a:t>optimal </a:t>
            </a:r>
            <a:r>
              <a:rPr dirty="0" sz="2100" spc="-5">
                <a:solidFill>
                  <a:srgbClr val="045470"/>
                </a:solidFill>
                <a:latin typeface="Segoe UI"/>
                <a:cs typeface="Segoe UI"/>
              </a:rPr>
              <a:t>parameters </a:t>
            </a:r>
            <a:r>
              <a:rPr dirty="0" sz="2100">
                <a:solidFill>
                  <a:srgbClr val="045470"/>
                </a:solidFill>
                <a:latin typeface="Segoe UI"/>
                <a:cs typeface="Segoe UI"/>
              </a:rPr>
              <a:t>for </a:t>
            </a:r>
            <a:r>
              <a:rPr dirty="0" sz="2100" spc="-5">
                <a:solidFill>
                  <a:srgbClr val="045470"/>
                </a:solidFill>
                <a:latin typeface="Segoe UI"/>
                <a:cs typeface="Segoe UI"/>
              </a:rPr>
              <a:t>weathered </a:t>
            </a:r>
            <a:r>
              <a:rPr dirty="0" sz="2100" spc="-10">
                <a:solidFill>
                  <a:srgbClr val="045470"/>
                </a:solidFill>
                <a:latin typeface="Segoe UI"/>
                <a:cs typeface="Segoe UI"/>
              </a:rPr>
              <a:t>green </a:t>
            </a:r>
            <a:r>
              <a:rPr dirty="0" sz="2100">
                <a:solidFill>
                  <a:srgbClr val="045470"/>
                </a:solidFill>
                <a:latin typeface="Segoe UI"/>
                <a:cs typeface="Segoe UI"/>
              </a:rPr>
              <a:t>and </a:t>
            </a:r>
            <a:r>
              <a:rPr dirty="0" sz="2100" spc="-10">
                <a:solidFill>
                  <a:srgbClr val="045470"/>
                </a:solidFill>
                <a:latin typeface="Segoe UI"/>
                <a:cs typeface="Segoe UI"/>
              </a:rPr>
              <a:t>red</a:t>
            </a:r>
            <a:r>
              <a:rPr dirty="0" sz="2100" spc="-90">
                <a:solidFill>
                  <a:srgbClr val="045470"/>
                </a:solidFill>
                <a:latin typeface="Segoe UI"/>
                <a:cs typeface="Segoe UI"/>
              </a:rPr>
              <a:t> </a:t>
            </a:r>
            <a:r>
              <a:rPr dirty="0" sz="2100" spc="-5">
                <a:solidFill>
                  <a:srgbClr val="045470"/>
                </a:solidFill>
                <a:latin typeface="Segoe UI"/>
                <a:cs typeface="Segoe UI"/>
              </a:rPr>
              <a:t>inorganic  zinc </a:t>
            </a:r>
            <a:r>
              <a:rPr dirty="0" sz="2100" spc="-15">
                <a:solidFill>
                  <a:srgbClr val="045470"/>
                </a:solidFill>
                <a:latin typeface="Segoe UI"/>
                <a:cs typeface="Segoe UI"/>
              </a:rPr>
              <a:t>(IOZ) </a:t>
            </a:r>
            <a:r>
              <a:rPr dirty="0" sz="2100" spc="-90">
                <a:solidFill>
                  <a:srgbClr val="045470"/>
                </a:solidFill>
                <a:latin typeface="Segoe UI"/>
                <a:cs typeface="Segoe UI"/>
              </a:rPr>
              <a:t>PCP, </a:t>
            </a:r>
            <a:r>
              <a:rPr dirty="0" sz="2100">
                <a:solidFill>
                  <a:srgbClr val="045470"/>
                </a:solidFill>
                <a:latin typeface="Segoe UI"/>
                <a:cs typeface="Segoe UI"/>
              </a:rPr>
              <a:t>but </a:t>
            </a:r>
            <a:r>
              <a:rPr dirty="0" sz="2100" spc="-5">
                <a:solidFill>
                  <a:srgbClr val="045470"/>
                </a:solidFill>
                <a:latin typeface="Segoe UI"/>
                <a:cs typeface="Segoe UI"/>
              </a:rPr>
              <a:t>learned unweathered </a:t>
            </a:r>
            <a:r>
              <a:rPr dirty="0" sz="2100">
                <a:solidFill>
                  <a:srgbClr val="045470"/>
                </a:solidFill>
                <a:latin typeface="Segoe UI"/>
                <a:cs typeface="Segoe UI"/>
              </a:rPr>
              <a:t>primers and new primer  colors </a:t>
            </a:r>
            <a:r>
              <a:rPr dirty="0" sz="2100" spc="-5">
                <a:solidFill>
                  <a:srgbClr val="045470"/>
                </a:solidFill>
                <a:latin typeface="Segoe UI"/>
                <a:cs typeface="Segoe UI"/>
              </a:rPr>
              <a:t>would </a:t>
            </a:r>
            <a:r>
              <a:rPr dirty="0" sz="2100">
                <a:solidFill>
                  <a:srgbClr val="045470"/>
                </a:solidFill>
                <a:latin typeface="Segoe UI"/>
                <a:cs typeface="Segoe UI"/>
              </a:rPr>
              <a:t>be </a:t>
            </a:r>
            <a:r>
              <a:rPr dirty="0" sz="2100" spc="-5">
                <a:solidFill>
                  <a:srgbClr val="045470"/>
                </a:solidFill>
                <a:latin typeface="Segoe UI"/>
                <a:cs typeface="Segoe UI"/>
              </a:rPr>
              <a:t>encountered </a:t>
            </a:r>
            <a:r>
              <a:rPr dirty="0" sz="2100">
                <a:solidFill>
                  <a:srgbClr val="045470"/>
                </a:solidFill>
                <a:latin typeface="Segoe UI"/>
                <a:cs typeface="Segoe UI"/>
              </a:rPr>
              <a:t>and </a:t>
            </a:r>
            <a:r>
              <a:rPr dirty="0" sz="2100" spc="-15">
                <a:solidFill>
                  <a:srgbClr val="045470"/>
                </a:solidFill>
                <a:latin typeface="Segoe UI"/>
                <a:cs typeface="Segoe UI"/>
              </a:rPr>
              <a:t>were </a:t>
            </a:r>
            <a:r>
              <a:rPr dirty="0" sz="2100" spc="-10">
                <a:solidFill>
                  <a:srgbClr val="045470"/>
                </a:solidFill>
                <a:latin typeface="Segoe UI"/>
                <a:cs typeface="Segoe UI"/>
              </a:rPr>
              <a:t>more </a:t>
            </a:r>
            <a:r>
              <a:rPr dirty="0" sz="2100" spc="-5">
                <a:solidFill>
                  <a:srgbClr val="045470"/>
                </a:solidFill>
                <a:latin typeface="Segoe UI"/>
                <a:cs typeface="Segoe UI"/>
              </a:rPr>
              <a:t>difficult </a:t>
            </a:r>
            <a:r>
              <a:rPr dirty="0" sz="2100" spc="-10">
                <a:solidFill>
                  <a:srgbClr val="045470"/>
                </a:solidFill>
                <a:latin typeface="Segoe UI"/>
                <a:cs typeface="Segoe UI"/>
              </a:rPr>
              <a:t>to</a:t>
            </a:r>
            <a:r>
              <a:rPr dirty="0" sz="2100">
                <a:solidFill>
                  <a:srgbClr val="045470"/>
                </a:solidFill>
                <a:latin typeface="Segoe UI"/>
                <a:cs typeface="Segoe UI"/>
              </a:rPr>
              <a:t> </a:t>
            </a:r>
            <a:r>
              <a:rPr dirty="0" sz="2100" spc="-5">
                <a:solidFill>
                  <a:srgbClr val="045470"/>
                </a:solidFill>
                <a:latin typeface="Segoe UI"/>
                <a:cs typeface="Segoe UI"/>
              </a:rPr>
              <a:t>strip</a:t>
            </a:r>
            <a:endParaRPr sz="2100">
              <a:latin typeface="Segoe UI"/>
              <a:cs typeface="Segoe UI"/>
            </a:endParaRPr>
          </a:p>
        </p:txBody>
      </p:sp>
      <p:sp>
        <p:nvSpPr>
          <p:cNvPr id="8" name="object 8"/>
          <p:cNvSpPr/>
          <p:nvPr/>
        </p:nvSpPr>
        <p:spPr>
          <a:xfrm>
            <a:off x="5862828" y="1340358"/>
            <a:ext cx="3068574" cy="3478583"/>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6271259" y="4829047"/>
            <a:ext cx="2432685" cy="238760"/>
          </a:xfrm>
          <a:prstGeom prst="rect">
            <a:avLst/>
          </a:prstGeom>
        </p:spPr>
        <p:txBody>
          <a:bodyPr wrap="square" lIns="0" tIns="12065" rIns="0" bIns="0" rtlCol="0" vert="horz">
            <a:spAutoFit/>
          </a:bodyPr>
          <a:lstStyle/>
          <a:p>
            <a:pPr marL="12700">
              <a:lnSpc>
                <a:spcPct val="100000"/>
              </a:lnSpc>
              <a:spcBef>
                <a:spcPts val="95"/>
              </a:spcBef>
            </a:pPr>
            <a:r>
              <a:rPr dirty="0" sz="1400" spc="-10">
                <a:latin typeface="Calibri"/>
                <a:cs typeface="Calibri"/>
              </a:rPr>
              <a:t>Rusted </a:t>
            </a:r>
            <a:r>
              <a:rPr dirty="0" sz="1400" spc="-5">
                <a:latin typeface="Calibri"/>
                <a:cs typeface="Calibri"/>
              </a:rPr>
              <a:t>samples with </a:t>
            </a:r>
            <a:r>
              <a:rPr dirty="0" sz="1400" spc="-15">
                <a:latin typeface="Calibri"/>
                <a:cs typeface="Calibri"/>
              </a:rPr>
              <a:t>test</a:t>
            </a:r>
            <a:r>
              <a:rPr dirty="0" sz="1400" spc="55">
                <a:latin typeface="Calibri"/>
                <a:cs typeface="Calibri"/>
              </a:rPr>
              <a:t> </a:t>
            </a:r>
            <a:r>
              <a:rPr dirty="0" sz="1400" spc="-10">
                <a:latin typeface="Calibri"/>
                <a:cs typeface="Calibri"/>
              </a:rPr>
              <a:t>patches</a:t>
            </a:r>
            <a:endParaRPr sz="1400">
              <a:latin typeface="Calibri"/>
              <a:cs typeface="Calibri"/>
            </a:endParaRPr>
          </a:p>
        </p:txBody>
      </p:sp>
      <p:sp>
        <p:nvSpPr>
          <p:cNvPr id="10" name="object 10"/>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11" name="object 11"/>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82011" y="168402"/>
            <a:ext cx="1085850" cy="67437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067811" y="168402"/>
            <a:ext cx="493001" cy="67437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3160776" y="168402"/>
            <a:ext cx="2746248" cy="674370"/>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5506973" y="168402"/>
            <a:ext cx="551688" cy="674370"/>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5727953" y="168402"/>
            <a:ext cx="1700022" cy="674370"/>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4098797" y="534162"/>
            <a:ext cx="1543050" cy="674370"/>
          </a:xfrm>
          <a:prstGeom prst="rect">
            <a:avLst/>
          </a:prstGeom>
          <a:blipFill>
            <a:blip r:embed="rId7" cstate="print"/>
            <a:stretch>
              <a:fillRect/>
            </a:stretch>
          </a:blipFill>
        </p:spPr>
        <p:txBody>
          <a:bodyPr wrap="square" lIns="0" tIns="0" rIns="0" bIns="0" rtlCol="0"/>
          <a:lstStyle/>
          <a:p/>
        </p:txBody>
      </p:sp>
      <p:sp>
        <p:nvSpPr>
          <p:cNvPr id="8" name="object 8"/>
          <p:cNvSpPr txBox="1">
            <a:spLocks noGrp="1"/>
          </p:cNvSpPr>
          <p:nvPr>
            <p:ph type="title"/>
          </p:nvPr>
        </p:nvSpPr>
        <p:spPr>
          <a:xfrm>
            <a:off x="2558795" y="233934"/>
            <a:ext cx="4603115" cy="757555"/>
          </a:xfrm>
          <a:prstGeom prst="rect"/>
        </p:spPr>
        <p:txBody>
          <a:bodyPr wrap="square" lIns="0" tIns="12700" rIns="0" bIns="0" rtlCol="0" vert="horz">
            <a:spAutoFit/>
          </a:bodyPr>
          <a:lstStyle/>
          <a:p>
            <a:pPr marL="1729739" marR="5080" indent="-1717039">
              <a:lnSpc>
                <a:spcPct val="100000"/>
              </a:lnSpc>
              <a:spcBef>
                <a:spcPts val="100"/>
              </a:spcBef>
            </a:pPr>
            <a:r>
              <a:rPr dirty="0" sz="2400" spc="-15" b="1">
                <a:solidFill>
                  <a:srgbClr val="000000"/>
                </a:solidFill>
                <a:latin typeface="Calibri"/>
                <a:cs typeface="Calibri"/>
              </a:rPr>
              <a:t>Multi-Parameter </a:t>
            </a:r>
            <a:r>
              <a:rPr dirty="0" sz="2400" spc="-35" b="1">
                <a:solidFill>
                  <a:srgbClr val="000000"/>
                </a:solidFill>
                <a:latin typeface="Calibri"/>
                <a:cs typeface="Calibri"/>
              </a:rPr>
              <a:t>Testing </a:t>
            </a:r>
            <a:r>
              <a:rPr dirty="0" sz="2400" b="1">
                <a:solidFill>
                  <a:srgbClr val="000000"/>
                </a:solidFill>
                <a:latin typeface="Calibri"/>
                <a:cs typeface="Calibri"/>
              </a:rPr>
              <a:t>– </a:t>
            </a:r>
            <a:r>
              <a:rPr dirty="0" sz="2400" spc="-5" b="1">
                <a:solidFill>
                  <a:srgbClr val="000000"/>
                </a:solidFill>
                <a:latin typeface="Calibri"/>
                <a:cs typeface="Calibri"/>
              </a:rPr>
              <a:t>Isoenergy  </a:t>
            </a:r>
            <a:r>
              <a:rPr dirty="0" sz="2400" spc="-15" b="1">
                <a:solidFill>
                  <a:srgbClr val="000000"/>
                </a:solidFill>
                <a:latin typeface="Calibri"/>
                <a:cs typeface="Calibri"/>
              </a:rPr>
              <a:t>Contours</a:t>
            </a:r>
            <a:endParaRPr sz="2400">
              <a:latin typeface="Calibri"/>
              <a:cs typeface="Calibri"/>
            </a:endParaRPr>
          </a:p>
        </p:txBody>
      </p:sp>
      <p:sp>
        <p:nvSpPr>
          <p:cNvPr id="9" name="object 9"/>
          <p:cNvSpPr/>
          <p:nvPr/>
        </p:nvSpPr>
        <p:spPr>
          <a:xfrm>
            <a:off x="6817614" y="1034796"/>
            <a:ext cx="914400" cy="685800"/>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1333500" y="1034796"/>
            <a:ext cx="914400" cy="4114800"/>
          </a:xfrm>
          <a:prstGeom prst="rect">
            <a:avLst/>
          </a:prstGeom>
          <a:blipFill>
            <a:blip r:embed="rId9" cstate="print"/>
            <a:stretch>
              <a:fillRect/>
            </a:stretch>
          </a:blipFill>
        </p:spPr>
        <p:txBody>
          <a:bodyPr wrap="square" lIns="0" tIns="0" rIns="0" bIns="0" rtlCol="0"/>
          <a:lstStyle/>
          <a:p/>
        </p:txBody>
      </p:sp>
      <p:sp>
        <p:nvSpPr>
          <p:cNvPr id="11" name="object 11"/>
          <p:cNvSpPr/>
          <p:nvPr/>
        </p:nvSpPr>
        <p:spPr>
          <a:xfrm>
            <a:off x="2247138" y="1034796"/>
            <a:ext cx="914400" cy="4114800"/>
          </a:xfrm>
          <a:prstGeom prst="rect">
            <a:avLst/>
          </a:prstGeom>
          <a:blipFill>
            <a:blip r:embed="rId10" cstate="print"/>
            <a:stretch>
              <a:fillRect/>
            </a:stretch>
          </a:blipFill>
        </p:spPr>
        <p:txBody>
          <a:bodyPr wrap="square" lIns="0" tIns="0" rIns="0" bIns="0" rtlCol="0"/>
          <a:lstStyle/>
          <a:p/>
        </p:txBody>
      </p:sp>
      <p:sp>
        <p:nvSpPr>
          <p:cNvPr id="12" name="object 12"/>
          <p:cNvSpPr/>
          <p:nvPr/>
        </p:nvSpPr>
        <p:spPr>
          <a:xfrm>
            <a:off x="3161538" y="1034796"/>
            <a:ext cx="914400" cy="4114800"/>
          </a:xfrm>
          <a:prstGeom prst="rect">
            <a:avLst/>
          </a:prstGeom>
          <a:blipFill>
            <a:blip r:embed="rId11" cstate="print"/>
            <a:stretch>
              <a:fillRect/>
            </a:stretch>
          </a:blipFill>
        </p:spPr>
        <p:txBody>
          <a:bodyPr wrap="square" lIns="0" tIns="0" rIns="0" bIns="0" rtlCol="0"/>
          <a:lstStyle/>
          <a:p/>
        </p:txBody>
      </p:sp>
      <p:sp>
        <p:nvSpPr>
          <p:cNvPr id="13" name="object 13"/>
          <p:cNvSpPr/>
          <p:nvPr/>
        </p:nvSpPr>
        <p:spPr>
          <a:xfrm>
            <a:off x="4075176" y="1034796"/>
            <a:ext cx="914400" cy="4114800"/>
          </a:xfrm>
          <a:prstGeom prst="rect">
            <a:avLst/>
          </a:prstGeom>
          <a:blipFill>
            <a:blip r:embed="rId12" cstate="print"/>
            <a:stretch>
              <a:fillRect/>
            </a:stretch>
          </a:blipFill>
        </p:spPr>
        <p:txBody>
          <a:bodyPr wrap="square" lIns="0" tIns="0" rIns="0" bIns="0" rtlCol="0"/>
          <a:lstStyle/>
          <a:p/>
        </p:txBody>
      </p:sp>
      <p:sp>
        <p:nvSpPr>
          <p:cNvPr id="14" name="object 14"/>
          <p:cNvSpPr/>
          <p:nvPr/>
        </p:nvSpPr>
        <p:spPr>
          <a:xfrm>
            <a:off x="4989576" y="1034796"/>
            <a:ext cx="914400" cy="4114800"/>
          </a:xfrm>
          <a:prstGeom prst="rect">
            <a:avLst/>
          </a:prstGeom>
          <a:blipFill>
            <a:blip r:embed="rId13" cstate="print"/>
            <a:stretch>
              <a:fillRect/>
            </a:stretch>
          </a:blipFill>
        </p:spPr>
        <p:txBody>
          <a:bodyPr wrap="square" lIns="0" tIns="0" rIns="0" bIns="0" rtlCol="0"/>
          <a:lstStyle/>
          <a:p/>
        </p:txBody>
      </p:sp>
      <p:sp>
        <p:nvSpPr>
          <p:cNvPr id="15" name="object 15"/>
          <p:cNvSpPr/>
          <p:nvPr/>
        </p:nvSpPr>
        <p:spPr>
          <a:xfrm>
            <a:off x="5903214" y="1034796"/>
            <a:ext cx="914399" cy="4114800"/>
          </a:xfrm>
          <a:prstGeom prst="rect">
            <a:avLst/>
          </a:prstGeom>
          <a:blipFill>
            <a:blip r:embed="rId14" cstate="print"/>
            <a:stretch>
              <a:fillRect/>
            </a:stretch>
          </a:blipFill>
        </p:spPr>
        <p:txBody>
          <a:bodyPr wrap="square" lIns="0" tIns="0" rIns="0" bIns="0" rtlCol="0"/>
          <a:lstStyle/>
          <a:p/>
        </p:txBody>
      </p:sp>
      <p:sp>
        <p:nvSpPr>
          <p:cNvPr id="16" name="object 16"/>
          <p:cNvSpPr/>
          <p:nvPr/>
        </p:nvSpPr>
        <p:spPr>
          <a:xfrm>
            <a:off x="6817614" y="1720595"/>
            <a:ext cx="914400" cy="3429000"/>
          </a:xfrm>
          <a:prstGeom prst="rect">
            <a:avLst/>
          </a:prstGeom>
          <a:blipFill>
            <a:blip r:embed="rId15" cstate="print"/>
            <a:stretch>
              <a:fillRect/>
            </a:stretch>
          </a:blipFill>
        </p:spPr>
        <p:txBody>
          <a:bodyPr wrap="square" lIns="0" tIns="0" rIns="0" bIns="0" rtlCol="0"/>
          <a:lstStyle/>
          <a:p/>
        </p:txBody>
      </p:sp>
      <p:sp>
        <p:nvSpPr>
          <p:cNvPr id="17" name="object 17"/>
          <p:cNvSpPr/>
          <p:nvPr/>
        </p:nvSpPr>
        <p:spPr>
          <a:xfrm>
            <a:off x="1355216" y="4355972"/>
            <a:ext cx="1028700" cy="760730"/>
          </a:xfrm>
          <a:custGeom>
            <a:avLst/>
            <a:gdLst/>
            <a:ahLst/>
            <a:cxnLst/>
            <a:rect l="l" t="t" r="r" b="b"/>
            <a:pathLst>
              <a:path w="1028700" h="760729">
                <a:moveTo>
                  <a:pt x="0" y="0"/>
                </a:moveTo>
                <a:lnTo>
                  <a:pt x="33293" y="40467"/>
                </a:lnTo>
                <a:lnTo>
                  <a:pt x="66867" y="80829"/>
                </a:lnTo>
                <a:lnTo>
                  <a:pt x="100992" y="120968"/>
                </a:lnTo>
                <a:lnTo>
                  <a:pt x="135937" y="160766"/>
                </a:lnTo>
                <a:lnTo>
                  <a:pt x="171972" y="200105"/>
                </a:lnTo>
                <a:lnTo>
                  <a:pt x="209365" y="238869"/>
                </a:lnTo>
                <a:lnTo>
                  <a:pt x="248386" y="276939"/>
                </a:lnTo>
                <a:lnTo>
                  <a:pt x="289306" y="314197"/>
                </a:lnTo>
                <a:lnTo>
                  <a:pt x="327823" y="347032"/>
                </a:lnTo>
                <a:lnTo>
                  <a:pt x="368460" y="379913"/>
                </a:lnTo>
                <a:lnTo>
                  <a:pt x="410732" y="412575"/>
                </a:lnTo>
                <a:lnTo>
                  <a:pt x="454150" y="444755"/>
                </a:lnTo>
                <a:lnTo>
                  <a:pt x="498231" y="476187"/>
                </a:lnTo>
                <a:lnTo>
                  <a:pt x="542487" y="506607"/>
                </a:lnTo>
                <a:lnTo>
                  <a:pt x="586433" y="535751"/>
                </a:lnTo>
                <a:lnTo>
                  <a:pt x="629582" y="563354"/>
                </a:lnTo>
                <a:lnTo>
                  <a:pt x="671449" y="589152"/>
                </a:lnTo>
                <a:lnTo>
                  <a:pt x="717407" y="615855"/>
                </a:lnTo>
                <a:lnTo>
                  <a:pt x="762845" y="640443"/>
                </a:lnTo>
                <a:lnTo>
                  <a:pt x="807836" y="663218"/>
                </a:lnTo>
                <a:lnTo>
                  <a:pt x="852455" y="684482"/>
                </a:lnTo>
                <a:lnTo>
                  <a:pt x="896777" y="704538"/>
                </a:lnTo>
                <a:lnTo>
                  <a:pt x="940875" y="723687"/>
                </a:lnTo>
                <a:lnTo>
                  <a:pt x="984824" y="742232"/>
                </a:lnTo>
                <a:lnTo>
                  <a:pt x="1028700" y="760476"/>
                </a:lnTo>
              </a:path>
            </a:pathLst>
          </a:custGeom>
          <a:ln w="25146">
            <a:solidFill>
              <a:srgbClr val="FFFF00"/>
            </a:solidFill>
          </a:ln>
        </p:spPr>
        <p:txBody>
          <a:bodyPr wrap="square" lIns="0" tIns="0" rIns="0" bIns="0" rtlCol="0"/>
          <a:lstStyle/>
          <a:p/>
        </p:txBody>
      </p:sp>
      <p:sp>
        <p:nvSpPr>
          <p:cNvPr id="18" name="object 18"/>
          <p:cNvSpPr/>
          <p:nvPr/>
        </p:nvSpPr>
        <p:spPr>
          <a:xfrm>
            <a:off x="1698879" y="1117472"/>
            <a:ext cx="6018530" cy="3920490"/>
          </a:xfrm>
          <a:custGeom>
            <a:avLst/>
            <a:gdLst/>
            <a:ahLst/>
            <a:cxnLst/>
            <a:rect l="l" t="t" r="r" b="b"/>
            <a:pathLst>
              <a:path w="6018530" h="3920490">
                <a:moveTo>
                  <a:pt x="0" y="0"/>
                </a:moveTo>
                <a:lnTo>
                  <a:pt x="16509" y="45057"/>
                </a:lnTo>
                <a:lnTo>
                  <a:pt x="33085" y="90173"/>
                </a:lnTo>
                <a:lnTo>
                  <a:pt x="49798" y="135401"/>
                </a:lnTo>
                <a:lnTo>
                  <a:pt x="66719" y="180796"/>
                </a:lnTo>
                <a:lnTo>
                  <a:pt x="83918" y="226413"/>
                </a:lnTo>
                <a:lnTo>
                  <a:pt x="101467" y="272304"/>
                </a:lnTo>
                <a:lnTo>
                  <a:pt x="119435" y="318525"/>
                </a:lnTo>
                <a:lnTo>
                  <a:pt x="137895" y="365128"/>
                </a:lnTo>
                <a:lnTo>
                  <a:pt x="156916" y="412169"/>
                </a:lnTo>
                <a:lnTo>
                  <a:pt x="176569" y="459702"/>
                </a:lnTo>
                <a:lnTo>
                  <a:pt x="196925" y="507780"/>
                </a:lnTo>
                <a:lnTo>
                  <a:pt x="218055" y="556458"/>
                </a:lnTo>
                <a:lnTo>
                  <a:pt x="240029" y="605789"/>
                </a:lnTo>
                <a:lnTo>
                  <a:pt x="259499" y="649186"/>
                </a:lnTo>
                <a:lnTo>
                  <a:pt x="279101" y="693223"/>
                </a:lnTo>
                <a:lnTo>
                  <a:pt x="298917" y="737829"/>
                </a:lnTo>
                <a:lnTo>
                  <a:pt x="319027" y="782932"/>
                </a:lnTo>
                <a:lnTo>
                  <a:pt x="339513" y="828463"/>
                </a:lnTo>
                <a:lnTo>
                  <a:pt x="360456" y="874349"/>
                </a:lnTo>
                <a:lnTo>
                  <a:pt x="381938" y="920519"/>
                </a:lnTo>
                <a:lnTo>
                  <a:pt x="404039" y="966903"/>
                </a:lnTo>
                <a:lnTo>
                  <a:pt x="426841" y="1013429"/>
                </a:lnTo>
                <a:lnTo>
                  <a:pt x="450426" y="1060026"/>
                </a:lnTo>
                <a:lnTo>
                  <a:pt x="474875" y="1106623"/>
                </a:lnTo>
                <a:lnTo>
                  <a:pt x="500268" y="1153149"/>
                </a:lnTo>
                <a:lnTo>
                  <a:pt x="526687" y="1199533"/>
                </a:lnTo>
                <a:lnTo>
                  <a:pt x="554214" y="1245704"/>
                </a:lnTo>
                <a:lnTo>
                  <a:pt x="582929" y="1291589"/>
                </a:lnTo>
                <a:lnTo>
                  <a:pt x="609366" y="1332135"/>
                </a:lnTo>
                <a:lnTo>
                  <a:pt x="636851" y="1373040"/>
                </a:lnTo>
                <a:lnTo>
                  <a:pt x="665303" y="1414225"/>
                </a:lnTo>
                <a:lnTo>
                  <a:pt x="694643" y="1455616"/>
                </a:lnTo>
                <a:lnTo>
                  <a:pt x="724790" y="1497134"/>
                </a:lnTo>
                <a:lnTo>
                  <a:pt x="755664" y="1538704"/>
                </a:lnTo>
                <a:lnTo>
                  <a:pt x="787184" y="1580248"/>
                </a:lnTo>
                <a:lnTo>
                  <a:pt x="819270" y="1621689"/>
                </a:lnTo>
                <a:lnTo>
                  <a:pt x="851843" y="1662952"/>
                </a:lnTo>
                <a:lnTo>
                  <a:pt x="884820" y="1703958"/>
                </a:lnTo>
                <a:lnTo>
                  <a:pt x="918123" y="1744632"/>
                </a:lnTo>
                <a:lnTo>
                  <a:pt x="951670" y="1784896"/>
                </a:lnTo>
                <a:lnTo>
                  <a:pt x="985382" y="1824675"/>
                </a:lnTo>
                <a:lnTo>
                  <a:pt x="1019178" y="1863890"/>
                </a:lnTo>
                <a:lnTo>
                  <a:pt x="1052977" y="1902465"/>
                </a:lnTo>
                <a:lnTo>
                  <a:pt x="1086700" y="1940324"/>
                </a:lnTo>
                <a:lnTo>
                  <a:pt x="1120266" y="1977389"/>
                </a:lnTo>
                <a:lnTo>
                  <a:pt x="1156118" y="2016275"/>
                </a:lnTo>
                <a:lnTo>
                  <a:pt x="1192562" y="2055014"/>
                </a:lnTo>
                <a:lnTo>
                  <a:pt x="1229519" y="2093525"/>
                </a:lnTo>
                <a:lnTo>
                  <a:pt x="1266910" y="2131730"/>
                </a:lnTo>
                <a:lnTo>
                  <a:pt x="1304654" y="2169550"/>
                </a:lnTo>
                <a:lnTo>
                  <a:pt x="1342672" y="2206905"/>
                </a:lnTo>
                <a:lnTo>
                  <a:pt x="1380883" y="2243716"/>
                </a:lnTo>
                <a:lnTo>
                  <a:pt x="1419209" y="2279904"/>
                </a:lnTo>
                <a:lnTo>
                  <a:pt x="1457568" y="2315389"/>
                </a:lnTo>
                <a:lnTo>
                  <a:pt x="1495883" y="2350092"/>
                </a:lnTo>
                <a:lnTo>
                  <a:pt x="1534071" y="2383935"/>
                </a:lnTo>
                <a:lnTo>
                  <a:pt x="1572055" y="2416837"/>
                </a:lnTo>
                <a:lnTo>
                  <a:pt x="1609754" y="2448720"/>
                </a:lnTo>
                <a:lnTo>
                  <a:pt x="1647088" y="2479504"/>
                </a:lnTo>
                <a:lnTo>
                  <a:pt x="1683977" y="2509111"/>
                </a:lnTo>
                <a:lnTo>
                  <a:pt x="1720342" y="2537460"/>
                </a:lnTo>
                <a:lnTo>
                  <a:pt x="1764046" y="2570153"/>
                </a:lnTo>
                <a:lnTo>
                  <a:pt x="1806543" y="2600345"/>
                </a:lnTo>
                <a:lnTo>
                  <a:pt x="1848114" y="2628371"/>
                </a:lnTo>
                <a:lnTo>
                  <a:pt x="1889039" y="2654567"/>
                </a:lnTo>
                <a:lnTo>
                  <a:pt x="1929601" y="2679266"/>
                </a:lnTo>
                <a:lnTo>
                  <a:pt x="1970079" y="2702805"/>
                </a:lnTo>
                <a:lnTo>
                  <a:pt x="2010756" y="2725518"/>
                </a:lnTo>
                <a:lnTo>
                  <a:pt x="2051910" y="2747740"/>
                </a:lnTo>
                <a:lnTo>
                  <a:pt x="2093825" y="2769806"/>
                </a:lnTo>
                <a:lnTo>
                  <a:pt x="2136780" y="2792051"/>
                </a:lnTo>
                <a:lnTo>
                  <a:pt x="2181056" y="2814811"/>
                </a:lnTo>
                <a:lnTo>
                  <a:pt x="2226934" y="2838421"/>
                </a:lnTo>
                <a:lnTo>
                  <a:pt x="2274697" y="2863215"/>
                </a:lnTo>
                <a:lnTo>
                  <a:pt x="2314741" y="2884079"/>
                </a:lnTo>
                <a:lnTo>
                  <a:pt x="2355555" y="2905206"/>
                </a:lnTo>
                <a:lnTo>
                  <a:pt x="2397106" y="2926546"/>
                </a:lnTo>
                <a:lnTo>
                  <a:pt x="2439360" y="2948047"/>
                </a:lnTo>
                <a:lnTo>
                  <a:pt x="2482284" y="2969659"/>
                </a:lnTo>
                <a:lnTo>
                  <a:pt x="2525844" y="2991333"/>
                </a:lnTo>
                <a:lnTo>
                  <a:pt x="2570007" y="3013018"/>
                </a:lnTo>
                <a:lnTo>
                  <a:pt x="2614739" y="3034665"/>
                </a:lnTo>
                <a:lnTo>
                  <a:pt x="2660007" y="3056221"/>
                </a:lnTo>
                <a:lnTo>
                  <a:pt x="2705777" y="3077639"/>
                </a:lnTo>
                <a:lnTo>
                  <a:pt x="2752016" y="3098866"/>
                </a:lnTo>
                <a:lnTo>
                  <a:pt x="2798691" y="3119854"/>
                </a:lnTo>
                <a:lnTo>
                  <a:pt x="2845767" y="3140551"/>
                </a:lnTo>
                <a:lnTo>
                  <a:pt x="2893211" y="3160908"/>
                </a:lnTo>
                <a:lnTo>
                  <a:pt x="2940991" y="3180874"/>
                </a:lnTo>
                <a:lnTo>
                  <a:pt x="2989072" y="3200400"/>
                </a:lnTo>
                <a:lnTo>
                  <a:pt x="3034757" y="3218473"/>
                </a:lnTo>
                <a:lnTo>
                  <a:pt x="3080982" y="3236381"/>
                </a:lnTo>
                <a:lnTo>
                  <a:pt x="3127713" y="3254117"/>
                </a:lnTo>
                <a:lnTo>
                  <a:pt x="3174922" y="3271674"/>
                </a:lnTo>
                <a:lnTo>
                  <a:pt x="3222575" y="3289044"/>
                </a:lnTo>
                <a:lnTo>
                  <a:pt x="3270644" y="3306222"/>
                </a:lnTo>
                <a:lnTo>
                  <a:pt x="3319095" y="3323199"/>
                </a:lnTo>
                <a:lnTo>
                  <a:pt x="3367899" y="3339970"/>
                </a:lnTo>
                <a:lnTo>
                  <a:pt x="3417024" y="3356526"/>
                </a:lnTo>
                <a:lnTo>
                  <a:pt x="3466440" y="3372862"/>
                </a:lnTo>
                <a:lnTo>
                  <a:pt x="3516115" y="3388969"/>
                </a:lnTo>
                <a:lnTo>
                  <a:pt x="3566018" y="3404841"/>
                </a:lnTo>
                <a:lnTo>
                  <a:pt x="3616119" y="3420472"/>
                </a:lnTo>
                <a:lnTo>
                  <a:pt x="3666386" y="3435853"/>
                </a:lnTo>
                <a:lnTo>
                  <a:pt x="3716788" y="3450979"/>
                </a:lnTo>
                <a:lnTo>
                  <a:pt x="3767294" y="3465842"/>
                </a:lnTo>
                <a:lnTo>
                  <a:pt x="3817874" y="3480434"/>
                </a:lnTo>
                <a:lnTo>
                  <a:pt x="3866072" y="3493989"/>
                </a:lnTo>
                <a:lnTo>
                  <a:pt x="3915006" y="3507345"/>
                </a:lnTo>
                <a:lnTo>
                  <a:pt x="3964567" y="3520501"/>
                </a:lnTo>
                <a:lnTo>
                  <a:pt x="4014647" y="3533454"/>
                </a:lnTo>
                <a:lnTo>
                  <a:pt x="4065137" y="3546200"/>
                </a:lnTo>
                <a:lnTo>
                  <a:pt x="4115928" y="3558737"/>
                </a:lnTo>
                <a:lnTo>
                  <a:pt x="4166913" y="3571063"/>
                </a:lnTo>
                <a:lnTo>
                  <a:pt x="4217981" y="3583174"/>
                </a:lnTo>
                <a:lnTo>
                  <a:pt x="4269025" y="3595068"/>
                </a:lnTo>
                <a:lnTo>
                  <a:pt x="4319936" y="3606742"/>
                </a:lnTo>
                <a:lnTo>
                  <a:pt x="4370606" y="3618194"/>
                </a:lnTo>
                <a:lnTo>
                  <a:pt x="4420926" y="3629420"/>
                </a:lnTo>
                <a:lnTo>
                  <a:pt x="4470787" y="3640418"/>
                </a:lnTo>
                <a:lnTo>
                  <a:pt x="4520081" y="3651185"/>
                </a:lnTo>
                <a:lnTo>
                  <a:pt x="4568699" y="3661718"/>
                </a:lnTo>
                <a:lnTo>
                  <a:pt x="4616533" y="3672015"/>
                </a:lnTo>
                <a:lnTo>
                  <a:pt x="4663474" y="3682073"/>
                </a:lnTo>
                <a:lnTo>
                  <a:pt x="4709413" y="3691890"/>
                </a:lnTo>
                <a:lnTo>
                  <a:pt x="4763626" y="3703275"/>
                </a:lnTo>
                <a:lnTo>
                  <a:pt x="4817282" y="3714231"/>
                </a:lnTo>
                <a:lnTo>
                  <a:pt x="4870355" y="3724784"/>
                </a:lnTo>
                <a:lnTo>
                  <a:pt x="4922820" y="3734958"/>
                </a:lnTo>
                <a:lnTo>
                  <a:pt x="4974651" y="3744778"/>
                </a:lnTo>
                <a:lnTo>
                  <a:pt x="5025822" y="3754270"/>
                </a:lnTo>
                <a:lnTo>
                  <a:pt x="5076309" y="3763458"/>
                </a:lnTo>
                <a:lnTo>
                  <a:pt x="5126086" y="3772368"/>
                </a:lnTo>
                <a:lnTo>
                  <a:pt x="5175127" y="3781025"/>
                </a:lnTo>
                <a:lnTo>
                  <a:pt x="5223406" y="3789454"/>
                </a:lnTo>
                <a:lnTo>
                  <a:pt x="5270899" y="3797679"/>
                </a:lnTo>
                <a:lnTo>
                  <a:pt x="5317579" y="3805726"/>
                </a:lnTo>
                <a:lnTo>
                  <a:pt x="5363421" y="3813620"/>
                </a:lnTo>
                <a:lnTo>
                  <a:pt x="5408400" y="3821386"/>
                </a:lnTo>
                <a:lnTo>
                  <a:pt x="5452491" y="3829050"/>
                </a:lnTo>
                <a:lnTo>
                  <a:pt x="5510899" y="3839166"/>
                </a:lnTo>
                <a:lnTo>
                  <a:pt x="5567314" y="3848766"/>
                </a:lnTo>
                <a:lnTo>
                  <a:pt x="5621937" y="3857904"/>
                </a:lnTo>
                <a:lnTo>
                  <a:pt x="5674966" y="3866629"/>
                </a:lnTo>
                <a:lnTo>
                  <a:pt x="5726600" y="3874993"/>
                </a:lnTo>
                <a:lnTo>
                  <a:pt x="5777039" y="3883048"/>
                </a:lnTo>
                <a:lnTo>
                  <a:pt x="5826482" y="3890845"/>
                </a:lnTo>
                <a:lnTo>
                  <a:pt x="5875127" y="3898437"/>
                </a:lnTo>
                <a:lnTo>
                  <a:pt x="5923175" y="3905874"/>
                </a:lnTo>
                <a:lnTo>
                  <a:pt x="5970825" y="3913207"/>
                </a:lnTo>
                <a:lnTo>
                  <a:pt x="6018276" y="3920490"/>
                </a:lnTo>
              </a:path>
            </a:pathLst>
          </a:custGeom>
          <a:ln w="25146">
            <a:solidFill>
              <a:srgbClr val="FFFF00"/>
            </a:solidFill>
          </a:ln>
        </p:spPr>
        <p:txBody>
          <a:bodyPr wrap="square" lIns="0" tIns="0" rIns="0" bIns="0" rtlCol="0"/>
          <a:lstStyle/>
          <a:p/>
        </p:txBody>
      </p:sp>
      <p:sp>
        <p:nvSpPr>
          <p:cNvPr id="19" name="object 19"/>
          <p:cNvSpPr/>
          <p:nvPr/>
        </p:nvSpPr>
        <p:spPr>
          <a:xfrm>
            <a:off x="2921889" y="1112138"/>
            <a:ext cx="4800600" cy="3131820"/>
          </a:xfrm>
          <a:custGeom>
            <a:avLst/>
            <a:gdLst/>
            <a:ahLst/>
            <a:cxnLst/>
            <a:rect l="l" t="t" r="r" b="b"/>
            <a:pathLst>
              <a:path w="4800600" h="3131820">
                <a:moveTo>
                  <a:pt x="0" y="0"/>
                </a:moveTo>
                <a:lnTo>
                  <a:pt x="25282" y="41098"/>
                </a:lnTo>
                <a:lnTo>
                  <a:pt x="50670" y="82239"/>
                </a:lnTo>
                <a:lnTo>
                  <a:pt x="76264" y="123461"/>
                </a:lnTo>
                <a:lnTo>
                  <a:pt x="102165" y="164804"/>
                </a:lnTo>
                <a:lnTo>
                  <a:pt x="128475" y="206305"/>
                </a:lnTo>
                <a:lnTo>
                  <a:pt x="155294" y="248003"/>
                </a:lnTo>
                <a:lnTo>
                  <a:pt x="182722" y="289937"/>
                </a:lnTo>
                <a:lnTo>
                  <a:pt x="210862" y="332144"/>
                </a:lnTo>
                <a:lnTo>
                  <a:pt x="239814" y="374664"/>
                </a:lnTo>
                <a:lnTo>
                  <a:pt x="269679" y="417535"/>
                </a:lnTo>
                <a:lnTo>
                  <a:pt x="300557" y="460796"/>
                </a:lnTo>
                <a:lnTo>
                  <a:pt x="332551" y="504484"/>
                </a:lnTo>
                <a:lnTo>
                  <a:pt x="365760" y="548639"/>
                </a:lnTo>
                <a:lnTo>
                  <a:pt x="393721" y="585109"/>
                </a:lnTo>
                <a:lnTo>
                  <a:pt x="422552" y="622290"/>
                </a:lnTo>
                <a:lnTo>
                  <a:pt x="452188" y="660070"/>
                </a:lnTo>
                <a:lnTo>
                  <a:pt x="482560" y="698337"/>
                </a:lnTo>
                <a:lnTo>
                  <a:pt x="513602" y="736977"/>
                </a:lnTo>
                <a:lnTo>
                  <a:pt x="545246" y="775878"/>
                </a:lnTo>
                <a:lnTo>
                  <a:pt x="577427" y="814927"/>
                </a:lnTo>
                <a:lnTo>
                  <a:pt x="610076" y="854011"/>
                </a:lnTo>
                <a:lnTo>
                  <a:pt x="643127" y="893018"/>
                </a:lnTo>
                <a:lnTo>
                  <a:pt x="676513" y="931835"/>
                </a:lnTo>
                <a:lnTo>
                  <a:pt x="710166" y="970349"/>
                </a:lnTo>
                <a:lnTo>
                  <a:pt x="744021" y="1008447"/>
                </a:lnTo>
                <a:lnTo>
                  <a:pt x="778010" y="1046017"/>
                </a:lnTo>
                <a:lnTo>
                  <a:pt x="812065" y="1082946"/>
                </a:lnTo>
                <a:lnTo>
                  <a:pt x="846121" y="1119121"/>
                </a:lnTo>
                <a:lnTo>
                  <a:pt x="880110" y="1154430"/>
                </a:lnTo>
                <a:lnTo>
                  <a:pt x="916028" y="1191088"/>
                </a:lnTo>
                <a:lnTo>
                  <a:pt x="951511" y="1226870"/>
                </a:lnTo>
                <a:lnTo>
                  <a:pt x="986729" y="1261887"/>
                </a:lnTo>
                <a:lnTo>
                  <a:pt x="1021855" y="1296250"/>
                </a:lnTo>
                <a:lnTo>
                  <a:pt x="1057063" y="1330071"/>
                </a:lnTo>
                <a:lnTo>
                  <a:pt x="1092525" y="1363461"/>
                </a:lnTo>
                <a:lnTo>
                  <a:pt x="1128413" y="1396534"/>
                </a:lnTo>
                <a:lnTo>
                  <a:pt x="1164901" y="1429400"/>
                </a:lnTo>
                <a:lnTo>
                  <a:pt x="1202161" y="1462171"/>
                </a:lnTo>
                <a:lnTo>
                  <a:pt x="1240366" y="1494959"/>
                </a:lnTo>
                <a:lnTo>
                  <a:pt x="1279689" y="1527876"/>
                </a:lnTo>
                <a:lnTo>
                  <a:pt x="1320302" y="1561033"/>
                </a:lnTo>
                <a:lnTo>
                  <a:pt x="1362378" y="1594542"/>
                </a:lnTo>
                <a:lnTo>
                  <a:pt x="1406089" y="1628515"/>
                </a:lnTo>
                <a:lnTo>
                  <a:pt x="1451610" y="1663064"/>
                </a:lnTo>
                <a:lnTo>
                  <a:pt x="1489119" y="1690902"/>
                </a:lnTo>
                <a:lnTo>
                  <a:pt x="1528152" y="1719326"/>
                </a:lnTo>
                <a:lnTo>
                  <a:pt x="1568552" y="1748242"/>
                </a:lnTo>
                <a:lnTo>
                  <a:pt x="1610166" y="1777554"/>
                </a:lnTo>
                <a:lnTo>
                  <a:pt x="1652838" y="1807169"/>
                </a:lnTo>
                <a:lnTo>
                  <a:pt x="1696414" y="1836990"/>
                </a:lnTo>
                <a:lnTo>
                  <a:pt x="1740737" y="1866924"/>
                </a:lnTo>
                <a:lnTo>
                  <a:pt x="1785654" y="1896874"/>
                </a:lnTo>
                <a:lnTo>
                  <a:pt x="1831009" y="1926746"/>
                </a:lnTo>
                <a:lnTo>
                  <a:pt x="1876648" y="1956445"/>
                </a:lnTo>
                <a:lnTo>
                  <a:pt x="1922414" y="1985876"/>
                </a:lnTo>
                <a:lnTo>
                  <a:pt x="1968154" y="2014944"/>
                </a:lnTo>
                <a:lnTo>
                  <a:pt x="2013713" y="2043554"/>
                </a:lnTo>
                <a:lnTo>
                  <a:pt x="2058934" y="2071610"/>
                </a:lnTo>
                <a:lnTo>
                  <a:pt x="2103664" y="2099019"/>
                </a:lnTo>
                <a:lnTo>
                  <a:pt x="2147748" y="2125685"/>
                </a:lnTo>
                <a:lnTo>
                  <a:pt x="2191030" y="2151513"/>
                </a:lnTo>
                <a:lnTo>
                  <a:pt x="2233356" y="2176408"/>
                </a:lnTo>
                <a:lnTo>
                  <a:pt x="2274570" y="2200275"/>
                </a:lnTo>
                <a:lnTo>
                  <a:pt x="2322149" y="2227305"/>
                </a:lnTo>
                <a:lnTo>
                  <a:pt x="2368566" y="2253129"/>
                </a:lnTo>
                <a:lnTo>
                  <a:pt x="2413994" y="2277854"/>
                </a:lnTo>
                <a:lnTo>
                  <a:pt x="2458610" y="2301591"/>
                </a:lnTo>
                <a:lnTo>
                  <a:pt x="2502590" y="2324447"/>
                </a:lnTo>
                <a:lnTo>
                  <a:pt x="2546110" y="2346532"/>
                </a:lnTo>
                <a:lnTo>
                  <a:pt x="2589345" y="2367954"/>
                </a:lnTo>
                <a:lnTo>
                  <a:pt x="2632471" y="2388822"/>
                </a:lnTo>
                <a:lnTo>
                  <a:pt x="2675665" y="2409245"/>
                </a:lnTo>
                <a:lnTo>
                  <a:pt x="2719101" y="2429332"/>
                </a:lnTo>
                <a:lnTo>
                  <a:pt x="2762955" y="2449192"/>
                </a:lnTo>
                <a:lnTo>
                  <a:pt x="2807404" y="2468933"/>
                </a:lnTo>
                <a:lnTo>
                  <a:pt x="2852623" y="2488665"/>
                </a:lnTo>
                <a:lnTo>
                  <a:pt x="2898788" y="2508495"/>
                </a:lnTo>
                <a:lnTo>
                  <a:pt x="2946075" y="2528534"/>
                </a:lnTo>
                <a:lnTo>
                  <a:pt x="2994660" y="2548890"/>
                </a:lnTo>
                <a:lnTo>
                  <a:pt x="3038753" y="2567066"/>
                </a:lnTo>
                <a:lnTo>
                  <a:pt x="3083387" y="2585107"/>
                </a:lnTo>
                <a:lnTo>
                  <a:pt x="3128539" y="2603014"/>
                </a:lnTo>
                <a:lnTo>
                  <a:pt x="3174184" y="2620791"/>
                </a:lnTo>
                <a:lnTo>
                  <a:pt x="3220300" y="2638441"/>
                </a:lnTo>
                <a:lnTo>
                  <a:pt x="3266863" y="2655965"/>
                </a:lnTo>
                <a:lnTo>
                  <a:pt x="3313849" y="2673366"/>
                </a:lnTo>
                <a:lnTo>
                  <a:pt x="3361235" y="2690649"/>
                </a:lnTo>
                <a:lnTo>
                  <a:pt x="3408997" y="2707814"/>
                </a:lnTo>
                <a:lnTo>
                  <a:pt x="3457112" y="2724866"/>
                </a:lnTo>
                <a:lnTo>
                  <a:pt x="3505556" y="2741806"/>
                </a:lnTo>
                <a:lnTo>
                  <a:pt x="3554306" y="2758637"/>
                </a:lnTo>
                <a:lnTo>
                  <a:pt x="3603338" y="2775363"/>
                </a:lnTo>
                <a:lnTo>
                  <a:pt x="3652629" y="2791985"/>
                </a:lnTo>
                <a:lnTo>
                  <a:pt x="3702155" y="2808507"/>
                </a:lnTo>
                <a:lnTo>
                  <a:pt x="3751893" y="2824932"/>
                </a:lnTo>
                <a:lnTo>
                  <a:pt x="3801819" y="2841262"/>
                </a:lnTo>
                <a:lnTo>
                  <a:pt x="3851910" y="2857500"/>
                </a:lnTo>
                <a:lnTo>
                  <a:pt x="3899621" y="2872769"/>
                </a:lnTo>
                <a:lnTo>
                  <a:pt x="3947692" y="2887903"/>
                </a:lnTo>
                <a:lnTo>
                  <a:pt x="3996103" y="2902909"/>
                </a:lnTo>
                <a:lnTo>
                  <a:pt x="4044835" y="2917794"/>
                </a:lnTo>
                <a:lnTo>
                  <a:pt x="4093866" y="2932566"/>
                </a:lnTo>
                <a:lnTo>
                  <a:pt x="4143177" y="2947233"/>
                </a:lnTo>
                <a:lnTo>
                  <a:pt x="4192748" y="2961803"/>
                </a:lnTo>
                <a:lnTo>
                  <a:pt x="4242559" y="2976283"/>
                </a:lnTo>
                <a:lnTo>
                  <a:pt x="4292590" y="2990680"/>
                </a:lnTo>
                <a:lnTo>
                  <a:pt x="4342821" y="3005003"/>
                </a:lnTo>
                <a:lnTo>
                  <a:pt x="4393232" y="3019259"/>
                </a:lnTo>
                <a:lnTo>
                  <a:pt x="4443803" y="3033456"/>
                </a:lnTo>
                <a:lnTo>
                  <a:pt x="4494514" y="3047601"/>
                </a:lnTo>
                <a:lnTo>
                  <a:pt x="4545345" y="3061703"/>
                </a:lnTo>
                <a:lnTo>
                  <a:pt x="4596276" y="3075768"/>
                </a:lnTo>
                <a:lnTo>
                  <a:pt x="4647287" y="3089804"/>
                </a:lnTo>
                <a:lnTo>
                  <a:pt x="4698358" y="3103820"/>
                </a:lnTo>
                <a:lnTo>
                  <a:pt x="4749469" y="3117823"/>
                </a:lnTo>
                <a:lnTo>
                  <a:pt x="4800600" y="3131820"/>
                </a:lnTo>
              </a:path>
            </a:pathLst>
          </a:custGeom>
          <a:ln w="25146">
            <a:solidFill>
              <a:srgbClr val="FFFF00"/>
            </a:solidFill>
          </a:ln>
        </p:spPr>
        <p:txBody>
          <a:bodyPr wrap="square" lIns="0" tIns="0" rIns="0" bIns="0" rtlCol="0"/>
          <a:lstStyle/>
          <a:p/>
        </p:txBody>
      </p:sp>
      <p:sp>
        <p:nvSpPr>
          <p:cNvPr id="20" name="object 20"/>
          <p:cNvSpPr/>
          <p:nvPr/>
        </p:nvSpPr>
        <p:spPr>
          <a:xfrm>
            <a:off x="4128134" y="1089278"/>
            <a:ext cx="3589020" cy="2348865"/>
          </a:xfrm>
          <a:custGeom>
            <a:avLst/>
            <a:gdLst/>
            <a:ahLst/>
            <a:cxnLst/>
            <a:rect l="l" t="t" r="r" b="b"/>
            <a:pathLst>
              <a:path w="3589020" h="2348865">
                <a:moveTo>
                  <a:pt x="0" y="0"/>
                </a:moveTo>
                <a:lnTo>
                  <a:pt x="32884" y="38372"/>
                </a:lnTo>
                <a:lnTo>
                  <a:pt x="65834" y="76743"/>
                </a:lnTo>
                <a:lnTo>
                  <a:pt x="98918" y="115115"/>
                </a:lnTo>
                <a:lnTo>
                  <a:pt x="132205" y="153485"/>
                </a:lnTo>
                <a:lnTo>
                  <a:pt x="165766" y="191854"/>
                </a:lnTo>
                <a:lnTo>
                  <a:pt x="199668" y="230222"/>
                </a:lnTo>
                <a:lnTo>
                  <a:pt x="233981" y="268589"/>
                </a:lnTo>
                <a:lnTo>
                  <a:pt x="268774" y="306953"/>
                </a:lnTo>
                <a:lnTo>
                  <a:pt x="304117" y="345315"/>
                </a:lnTo>
                <a:lnTo>
                  <a:pt x="340078" y="383675"/>
                </a:lnTo>
                <a:lnTo>
                  <a:pt x="376727" y="422031"/>
                </a:lnTo>
                <a:lnTo>
                  <a:pt x="414132" y="460385"/>
                </a:lnTo>
                <a:lnTo>
                  <a:pt x="452363" y="498736"/>
                </a:lnTo>
                <a:lnTo>
                  <a:pt x="491489" y="537083"/>
                </a:lnTo>
                <a:lnTo>
                  <a:pt x="526287" y="570689"/>
                </a:lnTo>
                <a:lnTo>
                  <a:pt x="561412" y="604348"/>
                </a:lnTo>
                <a:lnTo>
                  <a:pt x="596901" y="638049"/>
                </a:lnTo>
                <a:lnTo>
                  <a:pt x="632793" y="671778"/>
                </a:lnTo>
                <a:lnTo>
                  <a:pt x="669125" y="705523"/>
                </a:lnTo>
                <a:lnTo>
                  <a:pt x="705936" y="739273"/>
                </a:lnTo>
                <a:lnTo>
                  <a:pt x="743263" y="773014"/>
                </a:lnTo>
                <a:lnTo>
                  <a:pt x="781145" y="806735"/>
                </a:lnTo>
                <a:lnTo>
                  <a:pt x="819619" y="840423"/>
                </a:lnTo>
                <a:lnTo>
                  <a:pt x="858723" y="874067"/>
                </a:lnTo>
                <a:lnTo>
                  <a:pt x="898495" y="907652"/>
                </a:lnTo>
                <a:lnTo>
                  <a:pt x="938974" y="941169"/>
                </a:lnTo>
                <a:lnTo>
                  <a:pt x="980197" y="974603"/>
                </a:lnTo>
                <a:lnTo>
                  <a:pt x="1022202" y="1007943"/>
                </a:lnTo>
                <a:lnTo>
                  <a:pt x="1065027" y="1041177"/>
                </a:lnTo>
                <a:lnTo>
                  <a:pt x="1108710" y="1074293"/>
                </a:lnTo>
                <a:lnTo>
                  <a:pt x="1146318" y="1102209"/>
                </a:lnTo>
                <a:lnTo>
                  <a:pt x="1184818" y="1130305"/>
                </a:lnTo>
                <a:lnTo>
                  <a:pt x="1224135" y="1158538"/>
                </a:lnTo>
                <a:lnTo>
                  <a:pt x="1264193" y="1186865"/>
                </a:lnTo>
                <a:lnTo>
                  <a:pt x="1304919" y="1215244"/>
                </a:lnTo>
                <a:lnTo>
                  <a:pt x="1346236" y="1243632"/>
                </a:lnTo>
                <a:lnTo>
                  <a:pt x="1388070" y="1271987"/>
                </a:lnTo>
                <a:lnTo>
                  <a:pt x="1430346" y="1300267"/>
                </a:lnTo>
                <a:lnTo>
                  <a:pt x="1472989" y="1328429"/>
                </a:lnTo>
                <a:lnTo>
                  <a:pt x="1515923" y="1356431"/>
                </a:lnTo>
                <a:lnTo>
                  <a:pt x="1559075" y="1384230"/>
                </a:lnTo>
                <a:lnTo>
                  <a:pt x="1602368" y="1411784"/>
                </a:lnTo>
                <a:lnTo>
                  <a:pt x="1645728" y="1439050"/>
                </a:lnTo>
                <a:lnTo>
                  <a:pt x="1689080" y="1465986"/>
                </a:lnTo>
                <a:lnTo>
                  <a:pt x="1732349" y="1492550"/>
                </a:lnTo>
                <a:lnTo>
                  <a:pt x="1775460" y="1518699"/>
                </a:lnTo>
                <a:lnTo>
                  <a:pt x="1818338" y="1544390"/>
                </a:lnTo>
                <a:lnTo>
                  <a:pt x="1860908" y="1569581"/>
                </a:lnTo>
                <a:lnTo>
                  <a:pt x="1903094" y="1594231"/>
                </a:lnTo>
                <a:lnTo>
                  <a:pt x="1947268" y="1619688"/>
                </a:lnTo>
                <a:lnTo>
                  <a:pt x="1991254" y="1644646"/>
                </a:lnTo>
                <a:lnTo>
                  <a:pt x="2035095" y="1669133"/>
                </a:lnTo>
                <a:lnTo>
                  <a:pt x="2078831" y="1693179"/>
                </a:lnTo>
                <a:lnTo>
                  <a:pt x="2122504" y="1716813"/>
                </a:lnTo>
                <a:lnTo>
                  <a:pt x="2166154" y="1740064"/>
                </a:lnTo>
                <a:lnTo>
                  <a:pt x="2209823" y="1762962"/>
                </a:lnTo>
                <a:lnTo>
                  <a:pt x="2253552" y="1785535"/>
                </a:lnTo>
                <a:lnTo>
                  <a:pt x="2297382" y="1807813"/>
                </a:lnTo>
                <a:lnTo>
                  <a:pt x="2341354" y="1829825"/>
                </a:lnTo>
                <a:lnTo>
                  <a:pt x="2385510" y="1851601"/>
                </a:lnTo>
                <a:lnTo>
                  <a:pt x="2429891" y="1873170"/>
                </a:lnTo>
                <a:lnTo>
                  <a:pt x="2474537" y="1894560"/>
                </a:lnTo>
                <a:lnTo>
                  <a:pt x="2519490" y="1915802"/>
                </a:lnTo>
                <a:lnTo>
                  <a:pt x="2564791" y="1936925"/>
                </a:lnTo>
                <a:lnTo>
                  <a:pt x="2610481" y="1957957"/>
                </a:lnTo>
                <a:lnTo>
                  <a:pt x="2656602" y="1978929"/>
                </a:lnTo>
                <a:lnTo>
                  <a:pt x="2703194" y="1999869"/>
                </a:lnTo>
                <a:lnTo>
                  <a:pt x="2747727" y="2019604"/>
                </a:lnTo>
                <a:lnTo>
                  <a:pt x="2792600" y="2039116"/>
                </a:lnTo>
                <a:lnTo>
                  <a:pt x="2837793" y="2058416"/>
                </a:lnTo>
                <a:lnTo>
                  <a:pt x="2883288" y="2077517"/>
                </a:lnTo>
                <a:lnTo>
                  <a:pt x="2929066" y="2096431"/>
                </a:lnTo>
                <a:lnTo>
                  <a:pt x="2975108" y="2115170"/>
                </a:lnTo>
                <a:lnTo>
                  <a:pt x="3021395" y="2133746"/>
                </a:lnTo>
                <a:lnTo>
                  <a:pt x="3067908" y="2152173"/>
                </a:lnTo>
                <a:lnTo>
                  <a:pt x="3114627" y="2170461"/>
                </a:lnTo>
                <a:lnTo>
                  <a:pt x="3161534" y="2188624"/>
                </a:lnTo>
                <a:lnTo>
                  <a:pt x="3208611" y="2206674"/>
                </a:lnTo>
                <a:lnTo>
                  <a:pt x="3255837" y="2224624"/>
                </a:lnTo>
                <a:lnTo>
                  <a:pt x="3303194" y="2242485"/>
                </a:lnTo>
                <a:lnTo>
                  <a:pt x="3350662" y="2260269"/>
                </a:lnTo>
                <a:lnTo>
                  <a:pt x="3398224" y="2277990"/>
                </a:lnTo>
                <a:lnTo>
                  <a:pt x="3445860" y="2295660"/>
                </a:lnTo>
                <a:lnTo>
                  <a:pt x="3493550" y="2313291"/>
                </a:lnTo>
                <a:lnTo>
                  <a:pt x="3541276" y="2330894"/>
                </a:lnTo>
                <a:lnTo>
                  <a:pt x="3589019" y="2348484"/>
                </a:lnTo>
              </a:path>
            </a:pathLst>
          </a:custGeom>
          <a:ln w="25146">
            <a:solidFill>
              <a:srgbClr val="FFFF00"/>
            </a:solidFill>
          </a:ln>
        </p:spPr>
        <p:txBody>
          <a:bodyPr wrap="square" lIns="0" tIns="0" rIns="0" bIns="0" rtlCol="0"/>
          <a:lstStyle/>
          <a:p/>
        </p:txBody>
      </p:sp>
      <p:sp>
        <p:nvSpPr>
          <p:cNvPr id="21" name="object 21"/>
          <p:cNvSpPr/>
          <p:nvPr/>
        </p:nvSpPr>
        <p:spPr>
          <a:xfrm>
            <a:off x="5373242" y="1115949"/>
            <a:ext cx="2339340" cy="1525905"/>
          </a:xfrm>
          <a:custGeom>
            <a:avLst/>
            <a:gdLst/>
            <a:ahLst/>
            <a:cxnLst/>
            <a:rect l="l" t="t" r="r" b="b"/>
            <a:pathLst>
              <a:path w="2339340" h="1525905">
                <a:moveTo>
                  <a:pt x="0" y="0"/>
                </a:moveTo>
                <a:lnTo>
                  <a:pt x="39406" y="33787"/>
                </a:lnTo>
                <a:lnTo>
                  <a:pt x="78805" y="67546"/>
                </a:lnTo>
                <a:lnTo>
                  <a:pt x="118190" y="101250"/>
                </a:lnTo>
                <a:lnTo>
                  <a:pt x="157554" y="134870"/>
                </a:lnTo>
                <a:lnTo>
                  <a:pt x="196890" y="168379"/>
                </a:lnTo>
                <a:lnTo>
                  <a:pt x="236193" y="201751"/>
                </a:lnTo>
                <a:lnTo>
                  <a:pt x="275456" y="234958"/>
                </a:lnTo>
                <a:lnTo>
                  <a:pt x="314672" y="267973"/>
                </a:lnTo>
                <a:lnTo>
                  <a:pt x="353835" y="300768"/>
                </a:lnTo>
                <a:lnTo>
                  <a:pt x="392939" y="333317"/>
                </a:lnTo>
                <a:lnTo>
                  <a:pt x="431977" y="365592"/>
                </a:lnTo>
                <a:lnTo>
                  <a:pt x="470942" y="397566"/>
                </a:lnTo>
                <a:lnTo>
                  <a:pt x="509828" y="429212"/>
                </a:lnTo>
                <a:lnTo>
                  <a:pt x="548629" y="460502"/>
                </a:lnTo>
                <a:lnTo>
                  <a:pt x="587339" y="491409"/>
                </a:lnTo>
                <a:lnTo>
                  <a:pt x="625950" y="521906"/>
                </a:lnTo>
                <a:lnTo>
                  <a:pt x="664456" y="551965"/>
                </a:lnTo>
                <a:lnTo>
                  <a:pt x="702852" y="581560"/>
                </a:lnTo>
                <a:lnTo>
                  <a:pt x="741130" y="610664"/>
                </a:lnTo>
                <a:lnTo>
                  <a:pt x="779283" y="639248"/>
                </a:lnTo>
                <a:lnTo>
                  <a:pt x="817307" y="667286"/>
                </a:lnTo>
                <a:lnTo>
                  <a:pt x="855193" y="694750"/>
                </a:lnTo>
                <a:lnTo>
                  <a:pt x="892937" y="721613"/>
                </a:lnTo>
                <a:lnTo>
                  <a:pt x="938676" y="753438"/>
                </a:lnTo>
                <a:lnTo>
                  <a:pt x="984684" y="784589"/>
                </a:lnTo>
                <a:lnTo>
                  <a:pt x="1030882" y="815079"/>
                </a:lnTo>
                <a:lnTo>
                  <a:pt x="1077191" y="844917"/>
                </a:lnTo>
                <a:lnTo>
                  <a:pt x="1123535" y="874116"/>
                </a:lnTo>
                <a:lnTo>
                  <a:pt x="1169834" y="902686"/>
                </a:lnTo>
                <a:lnTo>
                  <a:pt x="1216010" y="930638"/>
                </a:lnTo>
                <a:lnTo>
                  <a:pt x="1261987" y="957983"/>
                </a:lnTo>
                <a:lnTo>
                  <a:pt x="1307684" y="984732"/>
                </a:lnTo>
                <a:lnTo>
                  <a:pt x="1353025" y="1010896"/>
                </a:lnTo>
                <a:lnTo>
                  <a:pt x="1397931" y="1036486"/>
                </a:lnTo>
                <a:lnTo>
                  <a:pt x="1442324" y="1061513"/>
                </a:lnTo>
                <a:lnTo>
                  <a:pt x="1486126" y="1085989"/>
                </a:lnTo>
                <a:lnTo>
                  <a:pt x="1529259" y="1109923"/>
                </a:lnTo>
                <a:lnTo>
                  <a:pt x="1571644" y="1133328"/>
                </a:lnTo>
                <a:lnTo>
                  <a:pt x="1613205" y="1156213"/>
                </a:lnTo>
                <a:lnTo>
                  <a:pt x="1653861" y="1178591"/>
                </a:lnTo>
                <a:lnTo>
                  <a:pt x="1693537" y="1200472"/>
                </a:lnTo>
                <a:lnTo>
                  <a:pt x="1732153" y="1221866"/>
                </a:lnTo>
                <a:lnTo>
                  <a:pt x="1786777" y="1251936"/>
                </a:lnTo>
                <a:lnTo>
                  <a:pt x="1839503" y="1280395"/>
                </a:lnTo>
                <a:lnTo>
                  <a:pt x="1890488" y="1307377"/>
                </a:lnTo>
                <a:lnTo>
                  <a:pt x="1939891" y="1333017"/>
                </a:lnTo>
                <a:lnTo>
                  <a:pt x="1987870" y="1357449"/>
                </a:lnTo>
                <a:lnTo>
                  <a:pt x="2034581" y="1380807"/>
                </a:lnTo>
                <a:lnTo>
                  <a:pt x="2080183" y="1403226"/>
                </a:lnTo>
                <a:lnTo>
                  <a:pt x="2124833" y="1424839"/>
                </a:lnTo>
                <a:lnTo>
                  <a:pt x="2168691" y="1445782"/>
                </a:lnTo>
                <a:lnTo>
                  <a:pt x="2211912" y="1466187"/>
                </a:lnTo>
                <a:lnTo>
                  <a:pt x="2254655" y="1486189"/>
                </a:lnTo>
                <a:lnTo>
                  <a:pt x="2297079" y="1505924"/>
                </a:lnTo>
                <a:lnTo>
                  <a:pt x="2339340" y="1525524"/>
                </a:lnTo>
              </a:path>
            </a:pathLst>
          </a:custGeom>
          <a:ln w="25146">
            <a:solidFill>
              <a:srgbClr val="FFFF00"/>
            </a:solidFill>
          </a:ln>
        </p:spPr>
        <p:txBody>
          <a:bodyPr wrap="square" lIns="0" tIns="0" rIns="0" bIns="0" rtlCol="0"/>
          <a:lstStyle/>
          <a:p/>
        </p:txBody>
      </p:sp>
      <p:sp>
        <p:nvSpPr>
          <p:cNvPr id="22" name="object 22"/>
          <p:cNvSpPr/>
          <p:nvPr/>
        </p:nvSpPr>
        <p:spPr>
          <a:xfrm>
            <a:off x="6584060" y="1094613"/>
            <a:ext cx="1132840" cy="753745"/>
          </a:xfrm>
          <a:custGeom>
            <a:avLst/>
            <a:gdLst/>
            <a:ahLst/>
            <a:cxnLst/>
            <a:rect l="l" t="t" r="r" b="b"/>
            <a:pathLst>
              <a:path w="1132840" h="753744">
                <a:moveTo>
                  <a:pt x="0" y="0"/>
                </a:moveTo>
                <a:lnTo>
                  <a:pt x="43983" y="32069"/>
                </a:lnTo>
                <a:lnTo>
                  <a:pt x="87911" y="64077"/>
                </a:lnTo>
                <a:lnTo>
                  <a:pt x="131728" y="95962"/>
                </a:lnTo>
                <a:lnTo>
                  <a:pt x="175378" y="127660"/>
                </a:lnTo>
                <a:lnTo>
                  <a:pt x="218806" y="159112"/>
                </a:lnTo>
                <a:lnTo>
                  <a:pt x="261957" y="190254"/>
                </a:lnTo>
                <a:lnTo>
                  <a:pt x="304774" y="221024"/>
                </a:lnTo>
                <a:lnTo>
                  <a:pt x="347202" y="251362"/>
                </a:lnTo>
                <a:lnTo>
                  <a:pt x="389186" y="281205"/>
                </a:lnTo>
                <a:lnTo>
                  <a:pt x="430671" y="310491"/>
                </a:lnTo>
                <a:lnTo>
                  <a:pt x="471599" y="339158"/>
                </a:lnTo>
                <a:lnTo>
                  <a:pt x="511917" y="367145"/>
                </a:lnTo>
                <a:lnTo>
                  <a:pt x="551569" y="394390"/>
                </a:lnTo>
                <a:lnTo>
                  <a:pt x="590498" y="420830"/>
                </a:lnTo>
                <a:lnTo>
                  <a:pt x="628650" y="446404"/>
                </a:lnTo>
                <a:lnTo>
                  <a:pt x="675197" y="477100"/>
                </a:lnTo>
                <a:lnTo>
                  <a:pt x="720552" y="506467"/>
                </a:lnTo>
                <a:lnTo>
                  <a:pt x="764821" y="534626"/>
                </a:lnTo>
                <a:lnTo>
                  <a:pt x="808115" y="561697"/>
                </a:lnTo>
                <a:lnTo>
                  <a:pt x="850540" y="587802"/>
                </a:lnTo>
                <a:lnTo>
                  <a:pt x="892206" y="613060"/>
                </a:lnTo>
                <a:lnTo>
                  <a:pt x="933222" y="637594"/>
                </a:lnTo>
                <a:lnTo>
                  <a:pt x="973694" y="661524"/>
                </a:lnTo>
                <a:lnTo>
                  <a:pt x="1013733" y="684970"/>
                </a:lnTo>
                <a:lnTo>
                  <a:pt x="1053447" y="708054"/>
                </a:lnTo>
                <a:lnTo>
                  <a:pt x="1092943" y="730896"/>
                </a:lnTo>
                <a:lnTo>
                  <a:pt x="1132332" y="753617"/>
                </a:lnTo>
              </a:path>
            </a:pathLst>
          </a:custGeom>
          <a:ln w="25146">
            <a:solidFill>
              <a:srgbClr val="FFFF00"/>
            </a:solidFill>
          </a:ln>
        </p:spPr>
        <p:txBody>
          <a:bodyPr wrap="square" lIns="0" tIns="0" rIns="0" bIns="0" rtlCol="0"/>
          <a:lstStyle/>
          <a:p/>
        </p:txBody>
      </p:sp>
      <p:sp>
        <p:nvSpPr>
          <p:cNvPr id="23" name="object 23"/>
          <p:cNvSpPr txBox="1"/>
          <p:nvPr/>
        </p:nvSpPr>
        <p:spPr>
          <a:xfrm>
            <a:off x="962660" y="1310640"/>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1.75</a:t>
            </a:r>
            <a:endParaRPr sz="900">
              <a:latin typeface="Calibri"/>
              <a:cs typeface="Calibri"/>
            </a:endParaRPr>
          </a:p>
        </p:txBody>
      </p:sp>
      <p:sp>
        <p:nvSpPr>
          <p:cNvPr id="33" name="object 33"/>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34" name="object 34"/>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
        <p:nvSpPr>
          <p:cNvPr id="24" name="object 24"/>
          <p:cNvSpPr txBox="1"/>
          <p:nvPr/>
        </p:nvSpPr>
        <p:spPr>
          <a:xfrm>
            <a:off x="962660" y="1905000"/>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1.50</a:t>
            </a:r>
            <a:endParaRPr sz="900">
              <a:latin typeface="Calibri"/>
              <a:cs typeface="Calibri"/>
            </a:endParaRPr>
          </a:p>
        </p:txBody>
      </p:sp>
      <p:sp>
        <p:nvSpPr>
          <p:cNvPr id="25" name="object 25"/>
          <p:cNvSpPr txBox="1"/>
          <p:nvPr/>
        </p:nvSpPr>
        <p:spPr>
          <a:xfrm>
            <a:off x="962660" y="2499359"/>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1.25</a:t>
            </a:r>
            <a:endParaRPr sz="900">
              <a:latin typeface="Calibri"/>
              <a:cs typeface="Calibri"/>
            </a:endParaRPr>
          </a:p>
        </p:txBody>
      </p:sp>
      <p:sp>
        <p:nvSpPr>
          <p:cNvPr id="26" name="object 26"/>
          <p:cNvSpPr txBox="1"/>
          <p:nvPr/>
        </p:nvSpPr>
        <p:spPr>
          <a:xfrm>
            <a:off x="962660" y="3093720"/>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1.00</a:t>
            </a:r>
            <a:endParaRPr sz="900">
              <a:latin typeface="Calibri"/>
              <a:cs typeface="Calibri"/>
            </a:endParaRPr>
          </a:p>
        </p:txBody>
      </p:sp>
      <p:sp>
        <p:nvSpPr>
          <p:cNvPr id="27" name="object 27"/>
          <p:cNvSpPr txBox="1"/>
          <p:nvPr/>
        </p:nvSpPr>
        <p:spPr>
          <a:xfrm>
            <a:off x="962660" y="3688333"/>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0.75</a:t>
            </a:r>
            <a:endParaRPr sz="900">
              <a:latin typeface="Calibri"/>
              <a:cs typeface="Calibri"/>
            </a:endParaRPr>
          </a:p>
        </p:txBody>
      </p:sp>
      <p:sp>
        <p:nvSpPr>
          <p:cNvPr id="28" name="object 28"/>
          <p:cNvSpPr txBox="1"/>
          <p:nvPr/>
        </p:nvSpPr>
        <p:spPr>
          <a:xfrm>
            <a:off x="962660" y="4141470"/>
            <a:ext cx="787400" cy="304165"/>
          </a:xfrm>
          <a:prstGeom prst="rect">
            <a:avLst/>
          </a:prstGeom>
        </p:spPr>
        <p:txBody>
          <a:bodyPr wrap="square" lIns="0" tIns="12700" rIns="0" bIns="0" rtlCol="0" vert="horz">
            <a:spAutoFit/>
          </a:bodyPr>
          <a:lstStyle/>
          <a:p>
            <a:pPr marL="447040">
              <a:lnSpc>
                <a:spcPct val="100000"/>
              </a:lnSpc>
              <a:spcBef>
                <a:spcPts val="100"/>
              </a:spcBef>
            </a:pPr>
            <a:r>
              <a:rPr dirty="0" sz="900" b="1">
                <a:solidFill>
                  <a:srgbClr val="FFFF00"/>
                </a:solidFill>
                <a:latin typeface="Calibri"/>
                <a:cs typeface="Calibri"/>
              </a:rPr>
              <a:t>200</a:t>
            </a:r>
            <a:r>
              <a:rPr dirty="0" sz="900" spc="-90" b="1">
                <a:solidFill>
                  <a:srgbClr val="FFFF00"/>
                </a:solidFill>
                <a:latin typeface="Calibri"/>
                <a:cs typeface="Calibri"/>
              </a:rPr>
              <a:t> </a:t>
            </a:r>
            <a:r>
              <a:rPr dirty="0" sz="900" spc="-5" b="1">
                <a:solidFill>
                  <a:srgbClr val="FFFF00"/>
                </a:solidFill>
                <a:latin typeface="Calibri"/>
                <a:cs typeface="Calibri"/>
              </a:rPr>
              <a:t>mJ</a:t>
            </a:r>
            <a:endParaRPr sz="900">
              <a:latin typeface="Calibri"/>
              <a:cs typeface="Calibri"/>
            </a:endParaRPr>
          </a:p>
          <a:p>
            <a:pPr marL="12700">
              <a:lnSpc>
                <a:spcPct val="100000"/>
              </a:lnSpc>
              <a:spcBef>
                <a:spcPts val="30"/>
              </a:spcBef>
            </a:pPr>
            <a:r>
              <a:rPr dirty="0" sz="900">
                <a:latin typeface="Calibri"/>
                <a:cs typeface="Calibri"/>
              </a:rPr>
              <a:t>0.50</a:t>
            </a:r>
            <a:endParaRPr sz="900">
              <a:latin typeface="Calibri"/>
              <a:cs typeface="Calibri"/>
            </a:endParaRPr>
          </a:p>
        </p:txBody>
      </p:sp>
      <p:sp>
        <p:nvSpPr>
          <p:cNvPr id="29" name="object 29"/>
          <p:cNvSpPr txBox="1"/>
          <p:nvPr/>
        </p:nvSpPr>
        <p:spPr>
          <a:xfrm>
            <a:off x="1806448" y="1068832"/>
            <a:ext cx="353060" cy="162560"/>
          </a:xfrm>
          <a:prstGeom prst="rect">
            <a:avLst/>
          </a:prstGeom>
        </p:spPr>
        <p:txBody>
          <a:bodyPr wrap="square" lIns="0" tIns="12700" rIns="0" bIns="0" rtlCol="0" vert="horz">
            <a:spAutoFit/>
          </a:bodyPr>
          <a:lstStyle/>
          <a:p>
            <a:pPr marL="12700">
              <a:lnSpc>
                <a:spcPct val="100000"/>
              </a:lnSpc>
              <a:spcBef>
                <a:spcPts val="100"/>
              </a:spcBef>
            </a:pPr>
            <a:r>
              <a:rPr dirty="0" sz="900" b="1">
                <a:solidFill>
                  <a:srgbClr val="FFFF00"/>
                </a:solidFill>
                <a:latin typeface="Calibri"/>
                <a:cs typeface="Calibri"/>
              </a:rPr>
              <a:t>700</a:t>
            </a:r>
            <a:r>
              <a:rPr dirty="0" sz="900" spc="-90" b="1">
                <a:solidFill>
                  <a:srgbClr val="FFFF00"/>
                </a:solidFill>
                <a:latin typeface="Calibri"/>
                <a:cs typeface="Calibri"/>
              </a:rPr>
              <a:t> </a:t>
            </a:r>
            <a:r>
              <a:rPr dirty="0" sz="900" spc="-5" b="1">
                <a:solidFill>
                  <a:srgbClr val="FFFF00"/>
                </a:solidFill>
                <a:latin typeface="Calibri"/>
                <a:cs typeface="Calibri"/>
              </a:rPr>
              <a:t>mJ</a:t>
            </a:r>
            <a:endParaRPr sz="900">
              <a:latin typeface="Calibri"/>
              <a:cs typeface="Calibri"/>
            </a:endParaRPr>
          </a:p>
        </p:txBody>
      </p:sp>
      <p:sp>
        <p:nvSpPr>
          <p:cNvPr id="30" name="object 30"/>
          <p:cNvSpPr txBox="1"/>
          <p:nvPr/>
        </p:nvSpPr>
        <p:spPr>
          <a:xfrm>
            <a:off x="3077972" y="1068832"/>
            <a:ext cx="4224020" cy="162560"/>
          </a:xfrm>
          <a:prstGeom prst="rect">
            <a:avLst/>
          </a:prstGeom>
        </p:spPr>
        <p:txBody>
          <a:bodyPr wrap="square" lIns="0" tIns="12700" rIns="0" bIns="0" rtlCol="0" vert="horz">
            <a:spAutoFit/>
          </a:bodyPr>
          <a:lstStyle/>
          <a:p>
            <a:pPr marL="12700">
              <a:lnSpc>
                <a:spcPct val="100000"/>
              </a:lnSpc>
              <a:spcBef>
                <a:spcPts val="100"/>
              </a:spcBef>
              <a:tabLst>
                <a:tab pos="1261745" algn="l"/>
                <a:tab pos="2546350" algn="l"/>
                <a:tab pos="3825875" algn="l"/>
              </a:tabLst>
            </a:pPr>
            <a:r>
              <a:rPr dirty="0" sz="900" b="1">
                <a:solidFill>
                  <a:srgbClr val="FFFF00"/>
                </a:solidFill>
                <a:latin typeface="Calibri"/>
                <a:cs typeface="Calibri"/>
              </a:rPr>
              <a:t>1200</a:t>
            </a:r>
            <a:r>
              <a:rPr dirty="0" sz="900" spc="-35" b="1">
                <a:solidFill>
                  <a:srgbClr val="FFFF00"/>
                </a:solidFill>
                <a:latin typeface="Calibri"/>
                <a:cs typeface="Calibri"/>
              </a:rPr>
              <a:t> </a:t>
            </a:r>
            <a:r>
              <a:rPr dirty="0" sz="900" spc="-5" b="1">
                <a:solidFill>
                  <a:srgbClr val="FFFF00"/>
                </a:solidFill>
                <a:latin typeface="Calibri"/>
                <a:cs typeface="Calibri"/>
              </a:rPr>
              <a:t>mJ	</a:t>
            </a:r>
            <a:r>
              <a:rPr dirty="0" sz="900" b="1">
                <a:solidFill>
                  <a:srgbClr val="FFFF00"/>
                </a:solidFill>
                <a:latin typeface="Calibri"/>
                <a:cs typeface="Calibri"/>
              </a:rPr>
              <a:t>1700</a:t>
            </a:r>
            <a:r>
              <a:rPr dirty="0" sz="900" spc="-35" b="1">
                <a:solidFill>
                  <a:srgbClr val="FFFF00"/>
                </a:solidFill>
                <a:latin typeface="Calibri"/>
                <a:cs typeface="Calibri"/>
              </a:rPr>
              <a:t> </a:t>
            </a:r>
            <a:r>
              <a:rPr dirty="0" sz="900" spc="-5" b="1">
                <a:solidFill>
                  <a:srgbClr val="FFFF00"/>
                </a:solidFill>
                <a:latin typeface="Calibri"/>
                <a:cs typeface="Calibri"/>
              </a:rPr>
              <a:t>mJ	</a:t>
            </a:r>
            <a:r>
              <a:rPr dirty="0" sz="900" b="1">
                <a:solidFill>
                  <a:srgbClr val="FFFF00"/>
                </a:solidFill>
                <a:latin typeface="Calibri"/>
                <a:cs typeface="Calibri"/>
              </a:rPr>
              <a:t>2200</a:t>
            </a:r>
            <a:r>
              <a:rPr dirty="0" sz="900" spc="-35" b="1">
                <a:solidFill>
                  <a:srgbClr val="FFFF00"/>
                </a:solidFill>
                <a:latin typeface="Calibri"/>
                <a:cs typeface="Calibri"/>
              </a:rPr>
              <a:t> </a:t>
            </a:r>
            <a:r>
              <a:rPr dirty="0" sz="900" spc="-5" b="1">
                <a:solidFill>
                  <a:srgbClr val="FFFF00"/>
                </a:solidFill>
                <a:latin typeface="Calibri"/>
                <a:cs typeface="Calibri"/>
              </a:rPr>
              <a:t>mJ	</a:t>
            </a:r>
            <a:r>
              <a:rPr dirty="0" sz="900" b="1">
                <a:solidFill>
                  <a:srgbClr val="FFFF00"/>
                </a:solidFill>
                <a:latin typeface="Calibri"/>
                <a:cs typeface="Calibri"/>
              </a:rPr>
              <a:t>2700</a:t>
            </a:r>
            <a:r>
              <a:rPr dirty="0" sz="900" spc="-90" b="1">
                <a:solidFill>
                  <a:srgbClr val="FFFF00"/>
                </a:solidFill>
                <a:latin typeface="Calibri"/>
                <a:cs typeface="Calibri"/>
              </a:rPr>
              <a:t> </a:t>
            </a:r>
            <a:r>
              <a:rPr dirty="0" sz="900" spc="-5" b="1">
                <a:solidFill>
                  <a:srgbClr val="FFFF00"/>
                </a:solidFill>
                <a:latin typeface="Calibri"/>
                <a:cs typeface="Calibri"/>
              </a:rPr>
              <a:t>mJ</a:t>
            </a:r>
            <a:endParaRPr sz="900">
              <a:latin typeface="Calibri"/>
              <a:cs typeface="Calibri"/>
            </a:endParaRPr>
          </a:p>
        </p:txBody>
      </p:sp>
      <p:sp>
        <p:nvSpPr>
          <p:cNvPr id="31" name="object 31"/>
          <p:cNvSpPr txBox="1"/>
          <p:nvPr/>
        </p:nvSpPr>
        <p:spPr>
          <a:xfrm>
            <a:off x="702944" y="2711618"/>
            <a:ext cx="139700" cy="862965"/>
          </a:xfrm>
          <a:prstGeom prst="rect">
            <a:avLst/>
          </a:prstGeom>
        </p:spPr>
        <p:txBody>
          <a:bodyPr wrap="square" lIns="0" tIns="0" rIns="0" bIns="0" rtlCol="0" vert="vert270">
            <a:spAutoFit/>
          </a:bodyPr>
          <a:lstStyle/>
          <a:p>
            <a:pPr marL="12700">
              <a:lnSpc>
                <a:spcPts val="955"/>
              </a:lnSpc>
            </a:pPr>
            <a:r>
              <a:rPr dirty="0" sz="900" spc="-5">
                <a:latin typeface="Calibri"/>
                <a:cs typeface="Calibri"/>
              </a:rPr>
              <a:t>Peak Power</a:t>
            </a:r>
            <a:r>
              <a:rPr dirty="0" sz="900" spc="-70">
                <a:latin typeface="Calibri"/>
                <a:cs typeface="Calibri"/>
              </a:rPr>
              <a:t> </a:t>
            </a:r>
            <a:r>
              <a:rPr dirty="0" sz="900" spc="-5">
                <a:latin typeface="Calibri"/>
                <a:cs typeface="Calibri"/>
              </a:rPr>
              <a:t>(MW)</a:t>
            </a:r>
            <a:endParaRPr sz="900">
              <a:latin typeface="Calibri"/>
              <a:cs typeface="Calibri"/>
            </a:endParaRPr>
          </a:p>
        </p:txBody>
      </p:sp>
      <p:sp>
        <p:nvSpPr>
          <p:cNvPr id="32" name="object 32"/>
          <p:cNvSpPr txBox="1"/>
          <p:nvPr/>
        </p:nvSpPr>
        <p:spPr>
          <a:xfrm>
            <a:off x="312165" y="5202173"/>
            <a:ext cx="8113395" cy="1238885"/>
          </a:xfrm>
          <a:prstGeom prst="rect">
            <a:avLst/>
          </a:prstGeom>
        </p:spPr>
        <p:txBody>
          <a:bodyPr wrap="square" lIns="0" tIns="12700" rIns="0" bIns="0" rtlCol="0" vert="horz">
            <a:spAutoFit/>
          </a:bodyPr>
          <a:lstStyle/>
          <a:p>
            <a:pPr marL="1477645">
              <a:lnSpc>
                <a:spcPct val="100000"/>
              </a:lnSpc>
              <a:spcBef>
                <a:spcPts val="100"/>
              </a:spcBef>
              <a:tabLst>
                <a:tab pos="2385695" algn="l"/>
                <a:tab pos="3293110" algn="l"/>
                <a:tab pos="4200525" algn="l"/>
                <a:tab pos="5107305" algn="l"/>
                <a:tab pos="6015355" algn="l"/>
                <a:tab pos="6922770" algn="l"/>
              </a:tabLst>
            </a:pPr>
            <a:r>
              <a:rPr dirty="0" sz="900">
                <a:latin typeface="Calibri"/>
                <a:cs typeface="Calibri"/>
              </a:rPr>
              <a:t>8	</a:t>
            </a:r>
            <a:r>
              <a:rPr dirty="0" sz="900" spc="-5">
                <a:latin typeface="Calibri"/>
                <a:cs typeface="Calibri"/>
              </a:rPr>
              <a:t>12	16	20	24	28	</a:t>
            </a:r>
            <a:r>
              <a:rPr dirty="0" sz="900">
                <a:latin typeface="Calibri"/>
                <a:cs typeface="Calibri"/>
              </a:rPr>
              <a:t>32</a:t>
            </a:r>
            <a:r>
              <a:rPr dirty="0" sz="900" spc="-25">
                <a:latin typeface="Calibri"/>
                <a:cs typeface="Calibri"/>
              </a:rPr>
              <a:t> </a:t>
            </a:r>
            <a:r>
              <a:rPr dirty="0" sz="900" spc="-5">
                <a:latin typeface="Calibri"/>
                <a:cs typeface="Calibri"/>
              </a:rPr>
              <a:t>pulses</a:t>
            </a:r>
            <a:endParaRPr sz="900">
              <a:latin typeface="Calibri"/>
              <a:cs typeface="Calibri"/>
            </a:endParaRPr>
          </a:p>
          <a:p>
            <a:pPr>
              <a:lnSpc>
                <a:spcPct val="100000"/>
              </a:lnSpc>
              <a:spcBef>
                <a:spcPts val="25"/>
              </a:spcBef>
            </a:pPr>
            <a:endParaRPr sz="900">
              <a:latin typeface="Calibri"/>
              <a:cs typeface="Calibri"/>
            </a:endParaRPr>
          </a:p>
          <a:p>
            <a:pPr marL="184150" marR="5080" indent="-171450">
              <a:lnSpc>
                <a:spcPct val="100000"/>
              </a:lnSpc>
              <a:spcBef>
                <a:spcPts val="5"/>
              </a:spcBef>
              <a:buFont typeface="Arial"/>
              <a:buChar char="•"/>
              <a:tabLst>
                <a:tab pos="184150" algn="l"/>
              </a:tabLst>
            </a:pPr>
            <a:r>
              <a:rPr dirty="0" sz="1400" spc="-10">
                <a:latin typeface="Calibri"/>
                <a:cs typeface="Calibri"/>
              </a:rPr>
              <a:t>“Peak </a:t>
            </a:r>
            <a:r>
              <a:rPr dirty="0" sz="1400" spc="-15">
                <a:latin typeface="Calibri"/>
                <a:cs typeface="Calibri"/>
              </a:rPr>
              <a:t>Power </a:t>
            </a:r>
            <a:r>
              <a:rPr dirty="0" sz="1400" spc="-5">
                <a:latin typeface="Calibri"/>
                <a:cs typeface="Calibri"/>
              </a:rPr>
              <a:t>(density)” </a:t>
            </a:r>
            <a:r>
              <a:rPr dirty="0" sz="1400" spc="-10">
                <a:latin typeface="Calibri"/>
                <a:cs typeface="Calibri"/>
              </a:rPr>
              <a:t>vs. </a:t>
            </a:r>
            <a:r>
              <a:rPr dirty="0" sz="1400" spc="-20">
                <a:latin typeface="Calibri"/>
                <a:cs typeface="Calibri"/>
              </a:rPr>
              <a:t>“Absolute </a:t>
            </a:r>
            <a:r>
              <a:rPr dirty="0" sz="1400" spc="-5">
                <a:latin typeface="Calibri"/>
                <a:cs typeface="Calibri"/>
              </a:rPr>
              <a:t>Number of </a:t>
            </a:r>
            <a:r>
              <a:rPr dirty="0" sz="1400" spc="-10">
                <a:latin typeface="Calibri"/>
                <a:cs typeface="Calibri"/>
              </a:rPr>
              <a:t>Levels” plot provides </a:t>
            </a:r>
            <a:r>
              <a:rPr dirty="0" sz="1400" spc="-5">
                <a:latin typeface="Calibri"/>
                <a:cs typeface="Calibri"/>
              </a:rPr>
              <a:t>Isoenergy </a:t>
            </a:r>
            <a:r>
              <a:rPr dirty="0" sz="1400" spc="-15">
                <a:latin typeface="Calibri"/>
                <a:cs typeface="Calibri"/>
              </a:rPr>
              <a:t>contours </a:t>
            </a:r>
            <a:r>
              <a:rPr dirty="0" sz="1400" spc="-5">
                <a:latin typeface="Calibri"/>
                <a:cs typeface="Calibri"/>
              </a:rPr>
              <a:t>that </a:t>
            </a:r>
            <a:r>
              <a:rPr dirty="0" sz="1400" spc="-10">
                <a:latin typeface="Calibri"/>
                <a:cs typeface="Calibri"/>
              </a:rPr>
              <a:t>shows </a:t>
            </a:r>
            <a:r>
              <a:rPr dirty="0" sz="1400" spc="-5">
                <a:latin typeface="Calibri"/>
                <a:cs typeface="Calibri"/>
              </a:rPr>
              <a:t>bands </a:t>
            </a:r>
            <a:r>
              <a:rPr dirty="0" sz="1400" spc="-10">
                <a:latin typeface="Calibri"/>
                <a:cs typeface="Calibri"/>
              </a:rPr>
              <a:t>of  similar processing</a:t>
            </a:r>
            <a:r>
              <a:rPr dirty="0" sz="1400" spc="40">
                <a:latin typeface="Calibri"/>
                <a:cs typeface="Calibri"/>
              </a:rPr>
              <a:t> </a:t>
            </a:r>
            <a:r>
              <a:rPr dirty="0" sz="1400" spc="-5">
                <a:latin typeface="Calibri"/>
                <a:cs typeface="Calibri"/>
              </a:rPr>
              <a:t>regimes</a:t>
            </a:r>
            <a:endParaRPr sz="1400">
              <a:latin typeface="Calibri"/>
              <a:cs typeface="Calibri"/>
            </a:endParaRPr>
          </a:p>
          <a:p>
            <a:pPr lvl="1" marL="641350" indent="-171450">
              <a:lnSpc>
                <a:spcPct val="100000"/>
              </a:lnSpc>
              <a:spcBef>
                <a:spcPts val="20"/>
              </a:spcBef>
              <a:buFont typeface="Courier New"/>
              <a:buChar char="o"/>
              <a:tabLst>
                <a:tab pos="641350" algn="l"/>
              </a:tabLst>
            </a:pPr>
            <a:r>
              <a:rPr dirty="0" sz="1100" spc="-5">
                <a:latin typeface="Calibri"/>
                <a:cs typeface="Calibri"/>
              </a:rPr>
              <a:t>Team ablated a single spot (unit area of substrate) a </a:t>
            </a:r>
            <a:r>
              <a:rPr dirty="0" sz="1100" spc="-10">
                <a:latin typeface="Calibri"/>
                <a:cs typeface="Calibri"/>
              </a:rPr>
              <a:t>specific number </a:t>
            </a:r>
            <a:r>
              <a:rPr dirty="0" sz="1100" spc="-5">
                <a:latin typeface="Calibri"/>
                <a:cs typeface="Calibri"/>
              </a:rPr>
              <a:t>of times (# of</a:t>
            </a:r>
            <a:r>
              <a:rPr dirty="0" sz="1100" spc="10">
                <a:latin typeface="Calibri"/>
                <a:cs typeface="Calibri"/>
              </a:rPr>
              <a:t> </a:t>
            </a:r>
            <a:r>
              <a:rPr dirty="0" sz="1100" spc="-5">
                <a:latin typeface="Calibri"/>
                <a:cs typeface="Calibri"/>
              </a:rPr>
              <a:t>Pulses)</a:t>
            </a:r>
            <a:endParaRPr sz="1100">
              <a:latin typeface="Calibri"/>
              <a:cs typeface="Calibri"/>
            </a:endParaRPr>
          </a:p>
          <a:p>
            <a:pPr lvl="1" marL="641350" indent="-171450">
              <a:lnSpc>
                <a:spcPct val="100000"/>
              </a:lnSpc>
              <a:buFont typeface="Courier New"/>
              <a:buChar char="o"/>
              <a:tabLst>
                <a:tab pos="641350" algn="l"/>
              </a:tabLst>
            </a:pPr>
            <a:r>
              <a:rPr dirty="0" sz="1100" spc="-10">
                <a:latin typeface="Calibri"/>
                <a:cs typeface="Calibri"/>
              </a:rPr>
              <a:t>Overlaid </a:t>
            </a:r>
            <a:r>
              <a:rPr dirty="0" sz="1100" spc="-5">
                <a:latin typeface="Calibri"/>
                <a:cs typeface="Calibri"/>
              </a:rPr>
              <a:t>(yellow) lines show increasing levels of average energy</a:t>
            </a:r>
            <a:r>
              <a:rPr dirty="0" sz="1100" spc="45">
                <a:latin typeface="Calibri"/>
                <a:cs typeface="Calibri"/>
              </a:rPr>
              <a:t> </a:t>
            </a:r>
            <a:r>
              <a:rPr dirty="0" sz="1100" spc="-5">
                <a:latin typeface="Calibri"/>
                <a:cs typeface="Calibri"/>
              </a:rPr>
              <a:t>input</a:t>
            </a:r>
            <a:endParaRPr sz="1100">
              <a:latin typeface="Calibri"/>
              <a:cs typeface="Calibri"/>
            </a:endParaRPr>
          </a:p>
          <a:p>
            <a:pPr lvl="1" marL="641350" indent="-171450">
              <a:lnSpc>
                <a:spcPct val="100000"/>
              </a:lnSpc>
              <a:buFont typeface="Courier New"/>
              <a:buChar char="o"/>
              <a:tabLst>
                <a:tab pos="641350" algn="l"/>
              </a:tabLst>
            </a:pPr>
            <a:r>
              <a:rPr dirty="0" sz="1100" spc="-5">
                <a:latin typeface="Calibri"/>
                <a:cs typeface="Calibri"/>
              </a:rPr>
              <a:t>More </a:t>
            </a:r>
            <a:r>
              <a:rPr dirty="0" sz="1100" spc="-10">
                <a:latin typeface="Calibri"/>
                <a:cs typeface="Calibri"/>
              </a:rPr>
              <a:t>(average) </a:t>
            </a:r>
            <a:r>
              <a:rPr dirty="0" sz="1100" spc="-5">
                <a:latin typeface="Calibri"/>
                <a:cs typeface="Calibri"/>
              </a:rPr>
              <a:t>energy leads to more</a:t>
            </a:r>
            <a:r>
              <a:rPr dirty="0" sz="1100" spc="35">
                <a:latin typeface="Calibri"/>
                <a:cs typeface="Calibri"/>
              </a:rPr>
              <a:t> </a:t>
            </a:r>
            <a:r>
              <a:rPr dirty="0" sz="1100" spc="-5">
                <a:latin typeface="Calibri"/>
                <a:cs typeface="Calibri"/>
              </a:rPr>
              <a:t>melting</a:t>
            </a:r>
            <a:endParaRPr sz="11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32760" y="176021"/>
            <a:ext cx="1085850" cy="67436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718559" y="176021"/>
            <a:ext cx="493001" cy="674369"/>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3811523" y="176021"/>
            <a:ext cx="2746248" cy="674369"/>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6157721" y="176021"/>
            <a:ext cx="551687" cy="674369"/>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2623566" y="541781"/>
            <a:ext cx="532638" cy="674370"/>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2756154" y="541781"/>
            <a:ext cx="767333" cy="674370"/>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3123438" y="541781"/>
            <a:ext cx="493001" cy="674370"/>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3216401" y="541781"/>
            <a:ext cx="1316736" cy="674370"/>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4133088" y="541781"/>
            <a:ext cx="767334" cy="674370"/>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4500371" y="541781"/>
            <a:ext cx="493001" cy="674370"/>
          </a:xfrm>
          <a:prstGeom prst="rect">
            <a:avLst/>
          </a:prstGeom>
          <a:blipFill>
            <a:blip r:embed="rId3" cstate="print"/>
            <a:stretch>
              <a:fillRect/>
            </a:stretch>
          </a:blipFill>
        </p:spPr>
        <p:txBody>
          <a:bodyPr wrap="square" lIns="0" tIns="0" rIns="0" bIns="0" rtlCol="0"/>
          <a:lstStyle/>
          <a:p/>
        </p:txBody>
      </p:sp>
      <p:sp>
        <p:nvSpPr>
          <p:cNvPr id="12" name="object 12"/>
          <p:cNvSpPr/>
          <p:nvPr/>
        </p:nvSpPr>
        <p:spPr>
          <a:xfrm>
            <a:off x="4593335" y="541781"/>
            <a:ext cx="2524506" cy="674370"/>
          </a:xfrm>
          <a:prstGeom prst="rect">
            <a:avLst/>
          </a:prstGeom>
          <a:blipFill>
            <a:blip r:embed="rId9" cstate="print"/>
            <a:stretch>
              <a:fillRect/>
            </a:stretch>
          </a:blipFill>
        </p:spPr>
        <p:txBody>
          <a:bodyPr wrap="square" lIns="0" tIns="0" rIns="0" bIns="0" rtlCol="0"/>
          <a:lstStyle/>
          <a:p/>
        </p:txBody>
      </p:sp>
      <p:sp>
        <p:nvSpPr>
          <p:cNvPr id="13" name="object 13"/>
          <p:cNvSpPr txBox="1">
            <a:spLocks noGrp="1"/>
          </p:cNvSpPr>
          <p:nvPr>
            <p:ph type="title"/>
          </p:nvPr>
        </p:nvSpPr>
        <p:spPr>
          <a:xfrm>
            <a:off x="2800604" y="242061"/>
            <a:ext cx="4120515" cy="757555"/>
          </a:xfrm>
          <a:prstGeom prst="rect"/>
        </p:spPr>
        <p:txBody>
          <a:bodyPr wrap="square" lIns="0" tIns="12700" rIns="0" bIns="0" rtlCol="0" vert="horz">
            <a:spAutoFit/>
          </a:bodyPr>
          <a:lstStyle/>
          <a:p>
            <a:pPr marL="12700" marR="5080" indent="408940">
              <a:lnSpc>
                <a:spcPct val="100000"/>
              </a:lnSpc>
              <a:spcBef>
                <a:spcPts val="100"/>
              </a:spcBef>
            </a:pPr>
            <a:r>
              <a:rPr dirty="0" sz="2400" spc="-15" b="1">
                <a:solidFill>
                  <a:srgbClr val="000000"/>
                </a:solidFill>
                <a:latin typeface="Calibri"/>
                <a:cs typeface="Calibri"/>
              </a:rPr>
              <a:t>Multi-Parameter </a:t>
            </a:r>
            <a:r>
              <a:rPr dirty="0" sz="2400" spc="-35" b="1">
                <a:solidFill>
                  <a:srgbClr val="000000"/>
                </a:solidFill>
                <a:latin typeface="Calibri"/>
                <a:cs typeface="Calibri"/>
              </a:rPr>
              <a:t>Testing </a:t>
            </a:r>
            <a:r>
              <a:rPr dirty="0" sz="2400" b="1">
                <a:solidFill>
                  <a:srgbClr val="000000"/>
                </a:solidFill>
                <a:latin typeface="Calibri"/>
                <a:cs typeface="Calibri"/>
              </a:rPr>
              <a:t>–  </a:t>
            </a:r>
            <a:r>
              <a:rPr dirty="0" sz="2400" spc="-20" b="1">
                <a:solidFill>
                  <a:srgbClr val="000000"/>
                </a:solidFill>
                <a:latin typeface="Calibri"/>
                <a:cs typeface="Calibri"/>
              </a:rPr>
              <a:t>“Iso-LA” </a:t>
            </a:r>
            <a:r>
              <a:rPr dirty="0" sz="2400" b="1">
                <a:solidFill>
                  <a:srgbClr val="000000"/>
                </a:solidFill>
                <a:latin typeface="Calibri"/>
                <a:cs typeface="Calibri"/>
              </a:rPr>
              <a:t>&amp; </a:t>
            </a:r>
            <a:r>
              <a:rPr dirty="0" sz="2400" spc="-5" b="1">
                <a:solidFill>
                  <a:srgbClr val="000000"/>
                </a:solidFill>
                <a:latin typeface="Calibri"/>
                <a:cs typeface="Calibri"/>
              </a:rPr>
              <a:t>“Iso-Speed”</a:t>
            </a:r>
            <a:r>
              <a:rPr dirty="0" sz="2400" spc="35" b="1">
                <a:solidFill>
                  <a:srgbClr val="000000"/>
                </a:solidFill>
                <a:latin typeface="Calibri"/>
                <a:cs typeface="Calibri"/>
              </a:rPr>
              <a:t> </a:t>
            </a:r>
            <a:r>
              <a:rPr dirty="0" sz="2400" spc="-15" b="1">
                <a:solidFill>
                  <a:srgbClr val="000000"/>
                </a:solidFill>
                <a:latin typeface="Calibri"/>
                <a:cs typeface="Calibri"/>
              </a:rPr>
              <a:t>Contours</a:t>
            </a:r>
            <a:endParaRPr sz="2400">
              <a:latin typeface="Calibri"/>
              <a:cs typeface="Calibri"/>
            </a:endParaRPr>
          </a:p>
        </p:txBody>
      </p:sp>
      <p:sp>
        <p:nvSpPr>
          <p:cNvPr id="14" name="object 14"/>
          <p:cNvSpPr/>
          <p:nvPr/>
        </p:nvSpPr>
        <p:spPr>
          <a:xfrm>
            <a:off x="6898385" y="2152650"/>
            <a:ext cx="914400" cy="685800"/>
          </a:xfrm>
          <a:prstGeom prst="rect">
            <a:avLst/>
          </a:prstGeom>
          <a:blipFill>
            <a:blip r:embed="rId10" cstate="print"/>
            <a:stretch>
              <a:fillRect/>
            </a:stretch>
          </a:blipFill>
        </p:spPr>
        <p:txBody>
          <a:bodyPr wrap="square" lIns="0" tIns="0" rIns="0" bIns="0" rtlCol="0"/>
          <a:lstStyle/>
          <a:p/>
        </p:txBody>
      </p:sp>
      <p:sp>
        <p:nvSpPr>
          <p:cNvPr id="15" name="object 15"/>
          <p:cNvSpPr/>
          <p:nvPr/>
        </p:nvSpPr>
        <p:spPr>
          <a:xfrm>
            <a:off x="1414272" y="2152650"/>
            <a:ext cx="914400" cy="4114800"/>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2327910" y="2152650"/>
            <a:ext cx="914400" cy="4114800"/>
          </a:xfrm>
          <a:prstGeom prst="rect">
            <a:avLst/>
          </a:prstGeom>
          <a:blipFill>
            <a:blip r:embed="rId12" cstate="print"/>
            <a:stretch>
              <a:fillRect/>
            </a:stretch>
          </a:blipFill>
        </p:spPr>
        <p:txBody>
          <a:bodyPr wrap="square" lIns="0" tIns="0" rIns="0" bIns="0" rtlCol="0"/>
          <a:lstStyle/>
          <a:p/>
        </p:txBody>
      </p:sp>
      <p:sp>
        <p:nvSpPr>
          <p:cNvPr id="17" name="object 17"/>
          <p:cNvSpPr/>
          <p:nvPr/>
        </p:nvSpPr>
        <p:spPr>
          <a:xfrm>
            <a:off x="3242310" y="2152650"/>
            <a:ext cx="914400" cy="4114800"/>
          </a:xfrm>
          <a:prstGeom prst="rect">
            <a:avLst/>
          </a:prstGeom>
          <a:blipFill>
            <a:blip r:embed="rId13" cstate="print"/>
            <a:stretch>
              <a:fillRect/>
            </a:stretch>
          </a:blipFill>
        </p:spPr>
        <p:txBody>
          <a:bodyPr wrap="square" lIns="0" tIns="0" rIns="0" bIns="0" rtlCol="0"/>
          <a:lstStyle/>
          <a:p/>
        </p:txBody>
      </p:sp>
      <p:sp>
        <p:nvSpPr>
          <p:cNvPr id="18" name="object 18"/>
          <p:cNvSpPr/>
          <p:nvPr/>
        </p:nvSpPr>
        <p:spPr>
          <a:xfrm>
            <a:off x="4155947" y="2152650"/>
            <a:ext cx="914400" cy="4114800"/>
          </a:xfrm>
          <a:prstGeom prst="rect">
            <a:avLst/>
          </a:prstGeom>
          <a:blipFill>
            <a:blip r:embed="rId14" cstate="print"/>
            <a:stretch>
              <a:fillRect/>
            </a:stretch>
          </a:blipFill>
        </p:spPr>
        <p:txBody>
          <a:bodyPr wrap="square" lIns="0" tIns="0" rIns="0" bIns="0" rtlCol="0"/>
          <a:lstStyle/>
          <a:p/>
        </p:txBody>
      </p:sp>
      <p:sp>
        <p:nvSpPr>
          <p:cNvPr id="19" name="object 19"/>
          <p:cNvSpPr/>
          <p:nvPr/>
        </p:nvSpPr>
        <p:spPr>
          <a:xfrm>
            <a:off x="5070347" y="2152650"/>
            <a:ext cx="914400" cy="4114800"/>
          </a:xfrm>
          <a:prstGeom prst="rect">
            <a:avLst/>
          </a:prstGeom>
          <a:blipFill>
            <a:blip r:embed="rId15" cstate="print"/>
            <a:stretch>
              <a:fillRect/>
            </a:stretch>
          </a:blipFill>
        </p:spPr>
        <p:txBody>
          <a:bodyPr wrap="square" lIns="0" tIns="0" rIns="0" bIns="0" rtlCol="0"/>
          <a:lstStyle/>
          <a:p/>
        </p:txBody>
      </p:sp>
      <p:sp>
        <p:nvSpPr>
          <p:cNvPr id="20" name="object 20"/>
          <p:cNvSpPr/>
          <p:nvPr/>
        </p:nvSpPr>
        <p:spPr>
          <a:xfrm>
            <a:off x="5983985" y="2152650"/>
            <a:ext cx="914400" cy="4114800"/>
          </a:xfrm>
          <a:prstGeom prst="rect">
            <a:avLst/>
          </a:prstGeom>
          <a:blipFill>
            <a:blip r:embed="rId16" cstate="print"/>
            <a:stretch>
              <a:fillRect/>
            </a:stretch>
          </a:blipFill>
        </p:spPr>
        <p:txBody>
          <a:bodyPr wrap="square" lIns="0" tIns="0" rIns="0" bIns="0" rtlCol="0"/>
          <a:lstStyle/>
          <a:p/>
        </p:txBody>
      </p:sp>
      <p:sp>
        <p:nvSpPr>
          <p:cNvPr id="21" name="object 21"/>
          <p:cNvSpPr/>
          <p:nvPr/>
        </p:nvSpPr>
        <p:spPr>
          <a:xfrm>
            <a:off x="6898385" y="2838450"/>
            <a:ext cx="914400" cy="3429000"/>
          </a:xfrm>
          <a:prstGeom prst="rect">
            <a:avLst/>
          </a:prstGeom>
          <a:blipFill>
            <a:blip r:embed="rId17" cstate="print"/>
            <a:stretch>
              <a:fillRect/>
            </a:stretch>
          </a:blipFill>
        </p:spPr>
        <p:txBody>
          <a:bodyPr wrap="square" lIns="0" tIns="0" rIns="0" bIns="0" rtlCol="0"/>
          <a:lstStyle/>
          <a:p/>
        </p:txBody>
      </p:sp>
      <p:sp>
        <p:nvSpPr>
          <p:cNvPr id="22" name="object 22"/>
          <p:cNvSpPr txBox="1"/>
          <p:nvPr/>
        </p:nvSpPr>
        <p:spPr>
          <a:xfrm>
            <a:off x="1043686" y="3022853"/>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1.50</a:t>
            </a:r>
            <a:endParaRPr sz="900">
              <a:latin typeface="Calibri"/>
              <a:cs typeface="Calibri"/>
            </a:endParaRPr>
          </a:p>
        </p:txBody>
      </p:sp>
      <p:sp>
        <p:nvSpPr>
          <p:cNvPr id="23" name="object 23"/>
          <p:cNvSpPr txBox="1"/>
          <p:nvPr/>
        </p:nvSpPr>
        <p:spPr>
          <a:xfrm>
            <a:off x="1043686" y="3617214"/>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1.25</a:t>
            </a:r>
            <a:endParaRPr sz="900">
              <a:latin typeface="Calibri"/>
              <a:cs typeface="Calibri"/>
            </a:endParaRPr>
          </a:p>
        </p:txBody>
      </p:sp>
      <p:sp>
        <p:nvSpPr>
          <p:cNvPr id="24" name="object 24"/>
          <p:cNvSpPr txBox="1"/>
          <p:nvPr/>
        </p:nvSpPr>
        <p:spPr>
          <a:xfrm>
            <a:off x="1043686" y="4211573"/>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1.00</a:t>
            </a:r>
            <a:endParaRPr sz="900">
              <a:latin typeface="Calibri"/>
              <a:cs typeface="Calibri"/>
            </a:endParaRPr>
          </a:p>
        </p:txBody>
      </p:sp>
      <p:sp>
        <p:nvSpPr>
          <p:cNvPr id="25" name="object 25"/>
          <p:cNvSpPr txBox="1"/>
          <p:nvPr/>
        </p:nvSpPr>
        <p:spPr>
          <a:xfrm>
            <a:off x="1043686" y="4805933"/>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0.75</a:t>
            </a:r>
            <a:endParaRPr sz="900">
              <a:latin typeface="Calibri"/>
              <a:cs typeface="Calibri"/>
            </a:endParaRPr>
          </a:p>
        </p:txBody>
      </p:sp>
      <p:sp>
        <p:nvSpPr>
          <p:cNvPr id="26" name="object 26"/>
          <p:cNvSpPr txBox="1"/>
          <p:nvPr/>
        </p:nvSpPr>
        <p:spPr>
          <a:xfrm>
            <a:off x="1043686" y="5400547"/>
            <a:ext cx="22860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0.50</a:t>
            </a:r>
            <a:endParaRPr sz="900">
              <a:latin typeface="Calibri"/>
              <a:cs typeface="Calibri"/>
            </a:endParaRPr>
          </a:p>
        </p:txBody>
      </p:sp>
      <p:sp>
        <p:nvSpPr>
          <p:cNvPr id="27" name="object 27"/>
          <p:cNvSpPr txBox="1"/>
          <p:nvPr/>
        </p:nvSpPr>
        <p:spPr>
          <a:xfrm>
            <a:off x="1858772" y="6320028"/>
            <a:ext cx="83820"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8</a:t>
            </a:r>
            <a:endParaRPr sz="900">
              <a:latin typeface="Calibri"/>
              <a:cs typeface="Calibri"/>
            </a:endParaRPr>
          </a:p>
        </p:txBody>
      </p:sp>
      <p:sp>
        <p:nvSpPr>
          <p:cNvPr id="28" name="object 28"/>
          <p:cNvSpPr txBox="1"/>
          <p:nvPr/>
        </p:nvSpPr>
        <p:spPr>
          <a:xfrm>
            <a:off x="2766314" y="6320028"/>
            <a:ext cx="14160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12</a:t>
            </a:r>
            <a:endParaRPr sz="900">
              <a:latin typeface="Calibri"/>
              <a:cs typeface="Calibri"/>
            </a:endParaRPr>
          </a:p>
        </p:txBody>
      </p:sp>
      <p:sp>
        <p:nvSpPr>
          <p:cNvPr id="29" name="object 29"/>
          <p:cNvSpPr txBox="1"/>
          <p:nvPr/>
        </p:nvSpPr>
        <p:spPr>
          <a:xfrm>
            <a:off x="3673855" y="6320028"/>
            <a:ext cx="14160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16</a:t>
            </a:r>
            <a:endParaRPr sz="900">
              <a:latin typeface="Calibri"/>
              <a:cs typeface="Calibri"/>
            </a:endParaRPr>
          </a:p>
        </p:txBody>
      </p:sp>
      <p:sp>
        <p:nvSpPr>
          <p:cNvPr id="30" name="object 30"/>
          <p:cNvSpPr txBox="1"/>
          <p:nvPr/>
        </p:nvSpPr>
        <p:spPr>
          <a:xfrm>
            <a:off x="4581397" y="6320028"/>
            <a:ext cx="14160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20</a:t>
            </a:r>
            <a:endParaRPr sz="900">
              <a:latin typeface="Calibri"/>
              <a:cs typeface="Calibri"/>
            </a:endParaRPr>
          </a:p>
        </p:txBody>
      </p:sp>
      <p:sp>
        <p:nvSpPr>
          <p:cNvPr id="31" name="object 31"/>
          <p:cNvSpPr txBox="1"/>
          <p:nvPr/>
        </p:nvSpPr>
        <p:spPr>
          <a:xfrm>
            <a:off x="5488432" y="6320028"/>
            <a:ext cx="14160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24</a:t>
            </a:r>
            <a:endParaRPr sz="900">
              <a:latin typeface="Calibri"/>
              <a:cs typeface="Calibri"/>
            </a:endParaRPr>
          </a:p>
        </p:txBody>
      </p:sp>
      <p:sp>
        <p:nvSpPr>
          <p:cNvPr id="32" name="object 32"/>
          <p:cNvSpPr txBox="1"/>
          <p:nvPr/>
        </p:nvSpPr>
        <p:spPr>
          <a:xfrm>
            <a:off x="6395973" y="6320028"/>
            <a:ext cx="141605"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Calibri"/>
                <a:cs typeface="Calibri"/>
              </a:rPr>
              <a:t>28</a:t>
            </a:r>
            <a:endParaRPr sz="900">
              <a:latin typeface="Calibri"/>
              <a:cs typeface="Calibri"/>
            </a:endParaRPr>
          </a:p>
        </p:txBody>
      </p:sp>
      <p:sp>
        <p:nvSpPr>
          <p:cNvPr id="33" name="object 33"/>
          <p:cNvSpPr txBox="1"/>
          <p:nvPr/>
        </p:nvSpPr>
        <p:spPr>
          <a:xfrm>
            <a:off x="7303516" y="6320028"/>
            <a:ext cx="457834" cy="162560"/>
          </a:xfrm>
          <a:prstGeom prst="rect">
            <a:avLst/>
          </a:prstGeom>
        </p:spPr>
        <p:txBody>
          <a:bodyPr wrap="square" lIns="0" tIns="12700" rIns="0" bIns="0" rtlCol="0" vert="horz">
            <a:spAutoFit/>
          </a:bodyPr>
          <a:lstStyle/>
          <a:p>
            <a:pPr marL="12700">
              <a:lnSpc>
                <a:spcPct val="100000"/>
              </a:lnSpc>
              <a:spcBef>
                <a:spcPts val="100"/>
              </a:spcBef>
            </a:pPr>
            <a:r>
              <a:rPr dirty="0" sz="900">
                <a:latin typeface="Calibri"/>
                <a:cs typeface="Calibri"/>
              </a:rPr>
              <a:t>32</a:t>
            </a:r>
            <a:r>
              <a:rPr dirty="0" sz="900" spc="-75">
                <a:latin typeface="Calibri"/>
                <a:cs typeface="Calibri"/>
              </a:rPr>
              <a:t> </a:t>
            </a:r>
            <a:r>
              <a:rPr dirty="0" sz="900" spc="-5">
                <a:latin typeface="Calibri"/>
                <a:cs typeface="Calibri"/>
              </a:rPr>
              <a:t>pulses</a:t>
            </a:r>
            <a:endParaRPr sz="900">
              <a:latin typeface="Calibri"/>
              <a:cs typeface="Calibri"/>
            </a:endParaRPr>
          </a:p>
        </p:txBody>
      </p:sp>
      <p:sp>
        <p:nvSpPr>
          <p:cNvPr id="34" name="object 34"/>
          <p:cNvSpPr txBox="1"/>
          <p:nvPr/>
        </p:nvSpPr>
        <p:spPr>
          <a:xfrm>
            <a:off x="783716" y="3829218"/>
            <a:ext cx="139700" cy="862965"/>
          </a:xfrm>
          <a:prstGeom prst="rect">
            <a:avLst/>
          </a:prstGeom>
        </p:spPr>
        <p:txBody>
          <a:bodyPr wrap="square" lIns="0" tIns="0" rIns="0" bIns="0" rtlCol="0" vert="vert270">
            <a:spAutoFit/>
          </a:bodyPr>
          <a:lstStyle/>
          <a:p>
            <a:pPr marL="12700">
              <a:lnSpc>
                <a:spcPts val="955"/>
              </a:lnSpc>
            </a:pPr>
            <a:r>
              <a:rPr dirty="0" sz="900" spc="-5">
                <a:latin typeface="Calibri"/>
                <a:cs typeface="Calibri"/>
              </a:rPr>
              <a:t>Peak Power</a:t>
            </a:r>
            <a:r>
              <a:rPr dirty="0" sz="900" spc="-70">
                <a:latin typeface="Calibri"/>
                <a:cs typeface="Calibri"/>
              </a:rPr>
              <a:t> </a:t>
            </a:r>
            <a:r>
              <a:rPr dirty="0" sz="900" spc="-5">
                <a:latin typeface="Calibri"/>
                <a:cs typeface="Calibri"/>
              </a:rPr>
              <a:t>(MW)</a:t>
            </a:r>
            <a:endParaRPr sz="900">
              <a:latin typeface="Calibri"/>
              <a:cs typeface="Calibri"/>
            </a:endParaRPr>
          </a:p>
        </p:txBody>
      </p:sp>
      <p:sp>
        <p:nvSpPr>
          <p:cNvPr id="35" name="object 35"/>
          <p:cNvSpPr/>
          <p:nvPr/>
        </p:nvSpPr>
        <p:spPr>
          <a:xfrm>
            <a:off x="1410080" y="3513963"/>
            <a:ext cx="6376670" cy="2087245"/>
          </a:xfrm>
          <a:custGeom>
            <a:avLst/>
            <a:gdLst/>
            <a:ahLst/>
            <a:cxnLst/>
            <a:rect l="l" t="t" r="r" b="b"/>
            <a:pathLst>
              <a:path w="6376670" h="2087245">
                <a:moveTo>
                  <a:pt x="0" y="0"/>
                </a:moveTo>
                <a:lnTo>
                  <a:pt x="11706" y="49069"/>
                </a:lnTo>
                <a:lnTo>
                  <a:pt x="23498" y="98087"/>
                </a:lnTo>
                <a:lnTo>
                  <a:pt x="35462" y="147005"/>
                </a:lnTo>
                <a:lnTo>
                  <a:pt x="47684" y="195772"/>
                </a:lnTo>
                <a:lnTo>
                  <a:pt x="60250" y="244337"/>
                </a:lnTo>
                <a:lnTo>
                  <a:pt x="73245" y="292650"/>
                </a:lnTo>
                <a:lnTo>
                  <a:pt x="86756" y="340660"/>
                </a:lnTo>
                <a:lnTo>
                  <a:pt x="100869" y="388318"/>
                </a:lnTo>
                <a:lnTo>
                  <a:pt x="115670" y="435572"/>
                </a:lnTo>
                <a:lnTo>
                  <a:pt x="131244" y="482373"/>
                </a:lnTo>
                <a:lnTo>
                  <a:pt x="147677" y="528669"/>
                </a:lnTo>
                <a:lnTo>
                  <a:pt x="165056" y="574411"/>
                </a:lnTo>
                <a:lnTo>
                  <a:pt x="183466" y="619547"/>
                </a:lnTo>
                <a:lnTo>
                  <a:pt x="202994" y="664029"/>
                </a:lnTo>
                <a:lnTo>
                  <a:pt x="223724" y="707804"/>
                </a:lnTo>
                <a:lnTo>
                  <a:pt x="245744" y="750824"/>
                </a:lnTo>
                <a:lnTo>
                  <a:pt x="270648" y="796097"/>
                </a:lnTo>
                <a:lnTo>
                  <a:pt x="296938" y="840952"/>
                </a:lnTo>
                <a:lnTo>
                  <a:pt x="324528" y="885341"/>
                </a:lnTo>
                <a:lnTo>
                  <a:pt x="353333" y="929214"/>
                </a:lnTo>
                <a:lnTo>
                  <a:pt x="383267" y="972523"/>
                </a:lnTo>
                <a:lnTo>
                  <a:pt x="414242" y="1015219"/>
                </a:lnTo>
                <a:lnTo>
                  <a:pt x="446173" y="1057254"/>
                </a:lnTo>
                <a:lnTo>
                  <a:pt x="478974" y="1098577"/>
                </a:lnTo>
                <a:lnTo>
                  <a:pt x="512557" y="1139142"/>
                </a:lnTo>
                <a:lnTo>
                  <a:pt x="546838" y="1178898"/>
                </a:lnTo>
                <a:lnTo>
                  <a:pt x="581729" y="1217798"/>
                </a:lnTo>
                <a:lnTo>
                  <a:pt x="617145" y="1255792"/>
                </a:lnTo>
                <a:lnTo>
                  <a:pt x="652999" y="1292831"/>
                </a:lnTo>
                <a:lnTo>
                  <a:pt x="689206" y="1328868"/>
                </a:lnTo>
                <a:lnTo>
                  <a:pt x="725677" y="1363853"/>
                </a:lnTo>
                <a:lnTo>
                  <a:pt x="762511" y="1397824"/>
                </a:lnTo>
                <a:lnTo>
                  <a:pt x="799916" y="1430865"/>
                </a:lnTo>
                <a:lnTo>
                  <a:pt x="837903" y="1462995"/>
                </a:lnTo>
                <a:lnTo>
                  <a:pt x="876481" y="1494231"/>
                </a:lnTo>
                <a:lnTo>
                  <a:pt x="915660" y="1524592"/>
                </a:lnTo>
                <a:lnTo>
                  <a:pt x="955450" y="1554096"/>
                </a:lnTo>
                <a:lnTo>
                  <a:pt x="995860" y="1582762"/>
                </a:lnTo>
                <a:lnTo>
                  <a:pt x="1036901" y="1610608"/>
                </a:lnTo>
                <a:lnTo>
                  <a:pt x="1078581" y="1637651"/>
                </a:lnTo>
                <a:lnTo>
                  <a:pt x="1120911" y="1663911"/>
                </a:lnTo>
                <a:lnTo>
                  <a:pt x="1163900" y="1689406"/>
                </a:lnTo>
                <a:lnTo>
                  <a:pt x="1207558" y="1714153"/>
                </a:lnTo>
                <a:lnTo>
                  <a:pt x="1251895" y="1738172"/>
                </a:lnTo>
                <a:lnTo>
                  <a:pt x="1296920" y="1761480"/>
                </a:lnTo>
                <a:lnTo>
                  <a:pt x="1342644" y="1784096"/>
                </a:lnTo>
                <a:lnTo>
                  <a:pt x="1384070" y="1804658"/>
                </a:lnTo>
                <a:lnTo>
                  <a:pt x="1422466" y="1824616"/>
                </a:lnTo>
                <a:lnTo>
                  <a:pt x="1458665" y="1843954"/>
                </a:lnTo>
                <a:lnTo>
                  <a:pt x="1493500" y="1862657"/>
                </a:lnTo>
                <a:lnTo>
                  <a:pt x="1527803" y="1880709"/>
                </a:lnTo>
                <a:lnTo>
                  <a:pt x="1562408" y="1898096"/>
                </a:lnTo>
                <a:lnTo>
                  <a:pt x="1598147" y="1914802"/>
                </a:lnTo>
                <a:lnTo>
                  <a:pt x="1635855" y="1930812"/>
                </a:lnTo>
                <a:lnTo>
                  <a:pt x="1676363" y="1946111"/>
                </a:lnTo>
                <a:lnTo>
                  <a:pt x="1720506" y="1960683"/>
                </a:lnTo>
                <a:lnTo>
                  <a:pt x="1769115" y="1974512"/>
                </a:lnTo>
                <a:lnTo>
                  <a:pt x="1823025" y="1987585"/>
                </a:lnTo>
                <a:lnTo>
                  <a:pt x="1883068" y="1999886"/>
                </a:lnTo>
                <a:lnTo>
                  <a:pt x="1950077" y="2011398"/>
                </a:lnTo>
                <a:lnTo>
                  <a:pt x="2024886" y="2022108"/>
                </a:lnTo>
                <a:lnTo>
                  <a:pt x="2108327" y="2032000"/>
                </a:lnTo>
                <a:lnTo>
                  <a:pt x="2626901" y="2061925"/>
                </a:lnTo>
                <a:lnTo>
                  <a:pt x="3309985" y="2078504"/>
                </a:lnTo>
                <a:lnTo>
                  <a:pt x="3905033" y="2085610"/>
                </a:lnTo>
                <a:lnTo>
                  <a:pt x="4159504" y="2087118"/>
                </a:lnTo>
                <a:lnTo>
                  <a:pt x="6376416" y="2073402"/>
                </a:lnTo>
              </a:path>
            </a:pathLst>
          </a:custGeom>
          <a:ln w="25146">
            <a:solidFill>
              <a:srgbClr val="FFFF00"/>
            </a:solidFill>
          </a:ln>
        </p:spPr>
        <p:txBody>
          <a:bodyPr wrap="square" lIns="0" tIns="0" rIns="0" bIns="0" rtlCol="0"/>
          <a:lstStyle/>
          <a:p/>
        </p:txBody>
      </p:sp>
      <p:sp>
        <p:nvSpPr>
          <p:cNvPr id="36" name="object 36"/>
          <p:cNvSpPr/>
          <p:nvPr/>
        </p:nvSpPr>
        <p:spPr>
          <a:xfrm>
            <a:off x="1518285" y="2173604"/>
            <a:ext cx="6268720" cy="2056130"/>
          </a:xfrm>
          <a:custGeom>
            <a:avLst/>
            <a:gdLst/>
            <a:ahLst/>
            <a:cxnLst/>
            <a:rect l="l" t="t" r="r" b="b"/>
            <a:pathLst>
              <a:path w="6268720" h="2056129">
                <a:moveTo>
                  <a:pt x="0" y="0"/>
                </a:moveTo>
                <a:lnTo>
                  <a:pt x="12285" y="51551"/>
                </a:lnTo>
                <a:lnTo>
                  <a:pt x="24672" y="103043"/>
                </a:lnTo>
                <a:lnTo>
                  <a:pt x="37264" y="154414"/>
                </a:lnTo>
                <a:lnTo>
                  <a:pt x="50163" y="205604"/>
                </a:lnTo>
                <a:lnTo>
                  <a:pt x="63471" y="256554"/>
                </a:lnTo>
                <a:lnTo>
                  <a:pt x="77291" y="307201"/>
                </a:lnTo>
                <a:lnTo>
                  <a:pt x="91724" y="357487"/>
                </a:lnTo>
                <a:lnTo>
                  <a:pt x="106873" y="407351"/>
                </a:lnTo>
                <a:lnTo>
                  <a:pt x="122840" y="456733"/>
                </a:lnTo>
                <a:lnTo>
                  <a:pt x="139728" y="505572"/>
                </a:lnTo>
                <a:lnTo>
                  <a:pt x="157638" y="553809"/>
                </a:lnTo>
                <a:lnTo>
                  <a:pt x="176674" y="601382"/>
                </a:lnTo>
                <a:lnTo>
                  <a:pt x="196937" y="648232"/>
                </a:lnTo>
                <a:lnTo>
                  <a:pt x="218529" y="694298"/>
                </a:lnTo>
                <a:lnTo>
                  <a:pt x="241553" y="739521"/>
                </a:lnTo>
                <a:lnTo>
                  <a:pt x="266037" y="784113"/>
                </a:lnTo>
                <a:lnTo>
                  <a:pt x="291882" y="828298"/>
                </a:lnTo>
                <a:lnTo>
                  <a:pt x="319004" y="872026"/>
                </a:lnTo>
                <a:lnTo>
                  <a:pt x="347319" y="915249"/>
                </a:lnTo>
                <a:lnTo>
                  <a:pt x="376743" y="957918"/>
                </a:lnTo>
                <a:lnTo>
                  <a:pt x="407190" y="999984"/>
                </a:lnTo>
                <a:lnTo>
                  <a:pt x="438577" y="1041399"/>
                </a:lnTo>
                <a:lnTo>
                  <a:pt x="470818" y="1082113"/>
                </a:lnTo>
                <a:lnTo>
                  <a:pt x="503831" y="1122078"/>
                </a:lnTo>
                <a:lnTo>
                  <a:pt x="537529" y="1161245"/>
                </a:lnTo>
                <a:lnTo>
                  <a:pt x="571830" y="1199566"/>
                </a:lnTo>
                <a:lnTo>
                  <a:pt x="606647" y="1236991"/>
                </a:lnTo>
                <a:lnTo>
                  <a:pt x="641897" y="1273472"/>
                </a:lnTo>
                <a:lnTo>
                  <a:pt x="677496" y="1308959"/>
                </a:lnTo>
                <a:lnTo>
                  <a:pt x="713359" y="1343406"/>
                </a:lnTo>
                <a:lnTo>
                  <a:pt x="749576" y="1376876"/>
                </a:lnTo>
                <a:lnTo>
                  <a:pt x="786351" y="1409429"/>
                </a:lnTo>
                <a:lnTo>
                  <a:pt x="823696" y="1441083"/>
                </a:lnTo>
                <a:lnTo>
                  <a:pt x="861620" y="1471856"/>
                </a:lnTo>
                <a:lnTo>
                  <a:pt x="900133" y="1501765"/>
                </a:lnTo>
                <a:lnTo>
                  <a:pt x="939246" y="1530829"/>
                </a:lnTo>
                <a:lnTo>
                  <a:pt x="978968" y="1559065"/>
                </a:lnTo>
                <a:lnTo>
                  <a:pt x="1019310" y="1586492"/>
                </a:lnTo>
                <a:lnTo>
                  <a:pt x="1060282" y="1613126"/>
                </a:lnTo>
                <a:lnTo>
                  <a:pt x="1101894" y="1638986"/>
                </a:lnTo>
                <a:lnTo>
                  <a:pt x="1144156" y="1664090"/>
                </a:lnTo>
                <a:lnTo>
                  <a:pt x="1187079" y="1688455"/>
                </a:lnTo>
                <a:lnTo>
                  <a:pt x="1230672" y="1712100"/>
                </a:lnTo>
                <a:lnTo>
                  <a:pt x="1274946" y="1735042"/>
                </a:lnTo>
                <a:lnTo>
                  <a:pt x="1319911" y="1757299"/>
                </a:lnTo>
                <a:lnTo>
                  <a:pt x="1360629" y="1777578"/>
                </a:lnTo>
                <a:lnTo>
                  <a:pt x="1398369" y="1797260"/>
                </a:lnTo>
                <a:lnTo>
                  <a:pt x="1433949" y="1816328"/>
                </a:lnTo>
                <a:lnTo>
                  <a:pt x="1468187" y="1834769"/>
                </a:lnTo>
                <a:lnTo>
                  <a:pt x="1501903" y="1852566"/>
                </a:lnTo>
                <a:lnTo>
                  <a:pt x="1571043" y="1886172"/>
                </a:lnTo>
                <a:lnTo>
                  <a:pt x="1608105" y="1901952"/>
                </a:lnTo>
                <a:lnTo>
                  <a:pt x="1647921" y="1917028"/>
                </a:lnTo>
                <a:lnTo>
                  <a:pt x="1691309" y="1931388"/>
                </a:lnTo>
                <a:lnTo>
                  <a:pt x="1739088" y="1945015"/>
                </a:lnTo>
                <a:lnTo>
                  <a:pt x="1792077" y="1957895"/>
                </a:lnTo>
                <a:lnTo>
                  <a:pt x="1851095" y="1970013"/>
                </a:lnTo>
                <a:lnTo>
                  <a:pt x="1916961" y="1981354"/>
                </a:lnTo>
                <a:lnTo>
                  <a:pt x="1990494" y="1991904"/>
                </a:lnTo>
                <a:lnTo>
                  <a:pt x="2072513" y="2001647"/>
                </a:lnTo>
                <a:lnTo>
                  <a:pt x="2582275" y="2031069"/>
                </a:lnTo>
                <a:lnTo>
                  <a:pt x="3253771" y="2047382"/>
                </a:lnTo>
                <a:lnTo>
                  <a:pt x="3838733" y="2054385"/>
                </a:lnTo>
                <a:lnTo>
                  <a:pt x="4088891" y="2055876"/>
                </a:lnTo>
                <a:lnTo>
                  <a:pt x="6268212" y="2042287"/>
                </a:lnTo>
              </a:path>
            </a:pathLst>
          </a:custGeom>
          <a:ln w="25146">
            <a:solidFill>
              <a:srgbClr val="FFFF00"/>
            </a:solidFill>
          </a:ln>
        </p:spPr>
        <p:txBody>
          <a:bodyPr wrap="square" lIns="0" tIns="0" rIns="0" bIns="0" rtlCol="0"/>
          <a:lstStyle/>
          <a:p/>
        </p:txBody>
      </p:sp>
      <p:sp>
        <p:nvSpPr>
          <p:cNvPr id="37" name="object 37"/>
          <p:cNvSpPr/>
          <p:nvPr/>
        </p:nvSpPr>
        <p:spPr>
          <a:xfrm>
            <a:off x="1780413" y="2163698"/>
            <a:ext cx="6006465" cy="1369060"/>
          </a:xfrm>
          <a:custGeom>
            <a:avLst/>
            <a:gdLst/>
            <a:ahLst/>
            <a:cxnLst/>
            <a:rect l="l" t="t" r="r" b="b"/>
            <a:pathLst>
              <a:path w="6006465" h="1369060">
                <a:moveTo>
                  <a:pt x="0" y="0"/>
                </a:moveTo>
                <a:lnTo>
                  <a:pt x="16075" y="46779"/>
                </a:lnTo>
                <a:lnTo>
                  <a:pt x="32393" y="93463"/>
                </a:lnTo>
                <a:lnTo>
                  <a:pt x="49204" y="139948"/>
                </a:lnTo>
                <a:lnTo>
                  <a:pt x="66758" y="186132"/>
                </a:lnTo>
                <a:lnTo>
                  <a:pt x="85304" y="231912"/>
                </a:lnTo>
                <a:lnTo>
                  <a:pt x="105092" y="277186"/>
                </a:lnTo>
                <a:lnTo>
                  <a:pt x="126371" y="321852"/>
                </a:lnTo>
                <a:lnTo>
                  <a:pt x="149391" y="365806"/>
                </a:lnTo>
                <a:lnTo>
                  <a:pt x="174402" y="408947"/>
                </a:lnTo>
                <a:lnTo>
                  <a:pt x="201653" y="451172"/>
                </a:lnTo>
                <a:lnTo>
                  <a:pt x="231394" y="492378"/>
                </a:lnTo>
                <a:lnTo>
                  <a:pt x="260932" y="529425"/>
                </a:lnTo>
                <a:lnTo>
                  <a:pt x="292480" y="566038"/>
                </a:lnTo>
                <a:lnTo>
                  <a:pt x="325880" y="602154"/>
                </a:lnTo>
                <a:lnTo>
                  <a:pt x="360971" y="637709"/>
                </a:lnTo>
                <a:lnTo>
                  <a:pt x="397596" y="672639"/>
                </a:lnTo>
                <a:lnTo>
                  <a:pt x="435594" y="706882"/>
                </a:lnTo>
                <a:lnTo>
                  <a:pt x="474806" y="740372"/>
                </a:lnTo>
                <a:lnTo>
                  <a:pt x="515074" y="773049"/>
                </a:lnTo>
                <a:lnTo>
                  <a:pt x="556238" y="804846"/>
                </a:lnTo>
                <a:lnTo>
                  <a:pt x="598138" y="835702"/>
                </a:lnTo>
                <a:lnTo>
                  <a:pt x="640617" y="865552"/>
                </a:lnTo>
                <a:lnTo>
                  <a:pt x="683513" y="894334"/>
                </a:lnTo>
                <a:lnTo>
                  <a:pt x="723607" y="919976"/>
                </a:lnTo>
                <a:lnTo>
                  <a:pt x="764414" y="944808"/>
                </a:lnTo>
                <a:lnTo>
                  <a:pt x="805949" y="968848"/>
                </a:lnTo>
                <a:lnTo>
                  <a:pt x="848229" y="992114"/>
                </a:lnTo>
                <a:lnTo>
                  <a:pt x="891266" y="1014626"/>
                </a:lnTo>
                <a:lnTo>
                  <a:pt x="935078" y="1036402"/>
                </a:lnTo>
                <a:lnTo>
                  <a:pt x="979677" y="1057460"/>
                </a:lnTo>
                <a:lnTo>
                  <a:pt x="1025080" y="1077820"/>
                </a:lnTo>
                <a:lnTo>
                  <a:pt x="1071301" y="1097500"/>
                </a:lnTo>
                <a:lnTo>
                  <a:pt x="1118355" y="1116519"/>
                </a:lnTo>
                <a:lnTo>
                  <a:pt x="1166257" y="1134895"/>
                </a:lnTo>
                <a:lnTo>
                  <a:pt x="1215023" y="1152648"/>
                </a:lnTo>
                <a:lnTo>
                  <a:pt x="1264666" y="1169797"/>
                </a:lnTo>
                <a:lnTo>
                  <a:pt x="1306187" y="1184179"/>
                </a:lnTo>
                <a:lnTo>
                  <a:pt x="1344519" y="1198109"/>
                </a:lnTo>
                <a:lnTo>
                  <a:pt x="1380614" y="1211574"/>
                </a:lnTo>
                <a:lnTo>
                  <a:pt x="1415425" y="1224562"/>
                </a:lnTo>
                <a:lnTo>
                  <a:pt x="1449902" y="1237059"/>
                </a:lnTo>
                <a:lnTo>
                  <a:pt x="1521669" y="1260535"/>
                </a:lnTo>
                <a:lnTo>
                  <a:pt x="1560862" y="1271488"/>
                </a:lnTo>
                <a:lnTo>
                  <a:pt x="1603533" y="1281902"/>
                </a:lnTo>
                <a:lnTo>
                  <a:pt x="1650633" y="1291764"/>
                </a:lnTo>
                <a:lnTo>
                  <a:pt x="1703114" y="1301061"/>
                </a:lnTo>
                <a:lnTo>
                  <a:pt x="1761928" y="1309781"/>
                </a:lnTo>
                <a:lnTo>
                  <a:pt x="1828029" y="1317912"/>
                </a:lnTo>
                <a:lnTo>
                  <a:pt x="1902369" y="1325441"/>
                </a:lnTo>
                <a:lnTo>
                  <a:pt x="1985899" y="1332356"/>
                </a:lnTo>
                <a:lnTo>
                  <a:pt x="2474341" y="1351996"/>
                </a:lnTo>
                <a:lnTo>
                  <a:pt x="3117754" y="1362884"/>
                </a:lnTo>
                <a:lnTo>
                  <a:pt x="3678253" y="1367557"/>
                </a:lnTo>
                <a:lnTo>
                  <a:pt x="3917950" y="1368552"/>
                </a:lnTo>
                <a:lnTo>
                  <a:pt x="6006084" y="1359535"/>
                </a:lnTo>
              </a:path>
            </a:pathLst>
          </a:custGeom>
          <a:ln w="25146">
            <a:solidFill>
              <a:srgbClr val="FFFF00"/>
            </a:solidFill>
          </a:ln>
        </p:spPr>
        <p:txBody>
          <a:bodyPr wrap="square" lIns="0" tIns="0" rIns="0" bIns="0" rtlCol="0"/>
          <a:lstStyle/>
          <a:p/>
        </p:txBody>
      </p:sp>
      <p:sp>
        <p:nvSpPr>
          <p:cNvPr id="38" name="object 38"/>
          <p:cNvSpPr/>
          <p:nvPr/>
        </p:nvSpPr>
        <p:spPr>
          <a:xfrm>
            <a:off x="1410080" y="2742819"/>
            <a:ext cx="6376670" cy="2161540"/>
          </a:xfrm>
          <a:custGeom>
            <a:avLst/>
            <a:gdLst/>
            <a:ahLst/>
            <a:cxnLst/>
            <a:rect l="l" t="t" r="r" b="b"/>
            <a:pathLst>
              <a:path w="6376670" h="2161540">
                <a:moveTo>
                  <a:pt x="0" y="0"/>
                </a:moveTo>
                <a:lnTo>
                  <a:pt x="11706" y="50807"/>
                </a:lnTo>
                <a:lnTo>
                  <a:pt x="23498" y="101562"/>
                </a:lnTo>
                <a:lnTo>
                  <a:pt x="35462" y="152212"/>
                </a:lnTo>
                <a:lnTo>
                  <a:pt x="47684" y="202705"/>
                </a:lnTo>
                <a:lnTo>
                  <a:pt x="60250" y="252990"/>
                </a:lnTo>
                <a:lnTo>
                  <a:pt x="73245" y="303013"/>
                </a:lnTo>
                <a:lnTo>
                  <a:pt x="86756" y="352722"/>
                </a:lnTo>
                <a:lnTo>
                  <a:pt x="100869" y="402066"/>
                </a:lnTo>
                <a:lnTo>
                  <a:pt x="115670" y="450991"/>
                </a:lnTo>
                <a:lnTo>
                  <a:pt x="131244" y="499446"/>
                </a:lnTo>
                <a:lnTo>
                  <a:pt x="147677" y="547378"/>
                </a:lnTo>
                <a:lnTo>
                  <a:pt x="165056" y="594735"/>
                </a:lnTo>
                <a:lnTo>
                  <a:pt x="183466" y="641464"/>
                </a:lnTo>
                <a:lnTo>
                  <a:pt x="202994" y="687514"/>
                </a:lnTo>
                <a:lnTo>
                  <a:pt x="223724" y="732832"/>
                </a:lnTo>
                <a:lnTo>
                  <a:pt x="245744" y="777366"/>
                </a:lnTo>
                <a:lnTo>
                  <a:pt x="269050" y="821317"/>
                </a:lnTo>
                <a:lnTo>
                  <a:pt x="293578" y="864893"/>
                </a:lnTo>
                <a:lnTo>
                  <a:pt x="319260" y="908052"/>
                </a:lnTo>
                <a:lnTo>
                  <a:pt x="346023" y="950751"/>
                </a:lnTo>
                <a:lnTo>
                  <a:pt x="373797" y="992950"/>
                </a:lnTo>
                <a:lnTo>
                  <a:pt x="402510" y="1034606"/>
                </a:lnTo>
                <a:lnTo>
                  <a:pt x="432091" y="1075678"/>
                </a:lnTo>
                <a:lnTo>
                  <a:pt x="462470" y="1116123"/>
                </a:lnTo>
                <a:lnTo>
                  <a:pt x="493575" y="1155900"/>
                </a:lnTo>
                <a:lnTo>
                  <a:pt x="525335" y="1194967"/>
                </a:lnTo>
                <a:lnTo>
                  <a:pt x="557680" y="1233282"/>
                </a:lnTo>
                <a:lnTo>
                  <a:pt x="590538" y="1270803"/>
                </a:lnTo>
                <a:lnTo>
                  <a:pt x="623837" y="1307489"/>
                </a:lnTo>
                <a:lnTo>
                  <a:pt x="657508" y="1343297"/>
                </a:lnTo>
                <a:lnTo>
                  <a:pt x="691478" y="1378185"/>
                </a:lnTo>
                <a:lnTo>
                  <a:pt x="725677" y="1412112"/>
                </a:lnTo>
                <a:lnTo>
                  <a:pt x="762511" y="1447286"/>
                </a:lnTo>
                <a:lnTo>
                  <a:pt x="799916" y="1481497"/>
                </a:lnTo>
                <a:lnTo>
                  <a:pt x="837903" y="1514763"/>
                </a:lnTo>
                <a:lnTo>
                  <a:pt x="876481" y="1547104"/>
                </a:lnTo>
                <a:lnTo>
                  <a:pt x="915660" y="1578539"/>
                </a:lnTo>
                <a:lnTo>
                  <a:pt x="955450" y="1609086"/>
                </a:lnTo>
                <a:lnTo>
                  <a:pt x="995860" y="1638766"/>
                </a:lnTo>
                <a:lnTo>
                  <a:pt x="1036901" y="1667595"/>
                </a:lnTo>
                <a:lnTo>
                  <a:pt x="1078581" y="1695595"/>
                </a:lnTo>
                <a:lnTo>
                  <a:pt x="1120911" y="1722783"/>
                </a:lnTo>
                <a:lnTo>
                  <a:pt x="1163900" y="1749178"/>
                </a:lnTo>
                <a:lnTo>
                  <a:pt x="1207558" y="1774800"/>
                </a:lnTo>
                <a:lnTo>
                  <a:pt x="1251895" y="1799668"/>
                </a:lnTo>
                <a:lnTo>
                  <a:pt x="1296920" y="1823799"/>
                </a:lnTo>
                <a:lnTo>
                  <a:pt x="1342644" y="1847214"/>
                </a:lnTo>
                <a:lnTo>
                  <a:pt x="1381725" y="1867291"/>
                </a:lnTo>
                <a:lnTo>
                  <a:pt x="1418079" y="1886811"/>
                </a:lnTo>
                <a:lnTo>
                  <a:pt x="1452400" y="1905761"/>
                </a:lnTo>
                <a:lnTo>
                  <a:pt x="1485382" y="1924130"/>
                </a:lnTo>
                <a:lnTo>
                  <a:pt x="1517720" y="1941903"/>
                </a:lnTo>
                <a:lnTo>
                  <a:pt x="1583240" y="1975612"/>
                </a:lnTo>
                <a:lnTo>
                  <a:pt x="1654518" y="2006783"/>
                </a:lnTo>
                <a:lnTo>
                  <a:pt x="1694052" y="2021384"/>
                </a:lnTo>
                <a:lnTo>
                  <a:pt x="1737109" y="2035312"/>
                </a:lnTo>
                <a:lnTo>
                  <a:pt x="1784384" y="2048554"/>
                </a:lnTo>
                <a:lnTo>
                  <a:pt x="1836570" y="2061096"/>
                </a:lnTo>
                <a:lnTo>
                  <a:pt x="1894363" y="2072925"/>
                </a:lnTo>
                <a:lnTo>
                  <a:pt x="1958457" y="2084029"/>
                </a:lnTo>
                <a:lnTo>
                  <a:pt x="2029547" y="2094395"/>
                </a:lnTo>
                <a:lnTo>
                  <a:pt x="2108327" y="2104008"/>
                </a:lnTo>
                <a:lnTo>
                  <a:pt x="2626901" y="2134993"/>
                </a:lnTo>
                <a:lnTo>
                  <a:pt x="3309985" y="2152141"/>
                </a:lnTo>
                <a:lnTo>
                  <a:pt x="3905033" y="2159480"/>
                </a:lnTo>
                <a:lnTo>
                  <a:pt x="4159504" y="2161031"/>
                </a:lnTo>
                <a:lnTo>
                  <a:pt x="6376416" y="2146807"/>
                </a:lnTo>
              </a:path>
            </a:pathLst>
          </a:custGeom>
          <a:ln w="25146">
            <a:solidFill>
              <a:srgbClr val="FFFF00"/>
            </a:solidFill>
          </a:ln>
        </p:spPr>
        <p:txBody>
          <a:bodyPr wrap="square" lIns="0" tIns="0" rIns="0" bIns="0" rtlCol="0"/>
          <a:lstStyle/>
          <a:p/>
        </p:txBody>
      </p:sp>
      <p:sp>
        <p:nvSpPr>
          <p:cNvPr id="39" name="object 39"/>
          <p:cNvSpPr/>
          <p:nvPr/>
        </p:nvSpPr>
        <p:spPr>
          <a:xfrm>
            <a:off x="1410080" y="4382642"/>
            <a:ext cx="6376670" cy="1877695"/>
          </a:xfrm>
          <a:custGeom>
            <a:avLst/>
            <a:gdLst/>
            <a:ahLst/>
            <a:cxnLst/>
            <a:rect l="l" t="t" r="r" b="b"/>
            <a:pathLst>
              <a:path w="6376670" h="1877695">
                <a:moveTo>
                  <a:pt x="0" y="0"/>
                </a:moveTo>
                <a:lnTo>
                  <a:pt x="13383" y="50443"/>
                </a:lnTo>
                <a:lnTo>
                  <a:pt x="26895" y="100820"/>
                </a:lnTo>
                <a:lnTo>
                  <a:pt x="40663" y="151060"/>
                </a:lnTo>
                <a:lnTo>
                  <a:pt x="54817" y="201098"/>
                </a:lnTo>
                <a:lnTo>
                  <a:pt x="69483" y="250864"/>
                </a:lnTo>
                <a:lnTo>
                  <a:pt x="84791" y="300292"/>
                </a:lnTo>
                <a:lnTo>
                  <a:pt x="100869" y="349313"/>
                </a:lnTo>
                <a:lnTo>
                  <a:pt x="117845" y="397860"/>
                </a:lnTo>
                <a:lnTo>
                  <a:pt x="135847" y="445864"/>
                </a:lnTo>
                <a:lnTo>
                  <a:pt x="155004" y="493259"/>
                </a:lnTo>
                <a:lnTo>
                  <a:pt x="175444" y="539977"/>
                </a:lnTo>
                <a:lnTo>
                  <a:pt x="197295" y="585949"/>
                </a:lnTo>
                <a:lnTo>
                  <a:pt x="220686" y="631107"/>
                </a:lnTo>
                <a:lnTo>
                  <a:pt x="245744" y="675385"/>
                </a:lnTo>
                <a:lnTo>
                  <a:pt x="270648" y="716108"/>
                </a:lnTo>
                <a:lnTo>
                  <a:pt x="296938" y="756457"/>
                </a:lnTo>
                <a:lnTo>
                  <a:pt x="324528" y="796390"/>
                </a:lnTo>
                <a:lnTo>
                  <a:pt x="353333" y="835861"/>
                </a:lnTo>
                <a:lnTo>
                  <a:pt x="383267" y="874826"/>
                </a:lnTo>
                <a:lnTo>
                  <a:pt x="414242" y="913242"/>
                </a:lnTo>
                <a:lnTo>
                  <a:pt x="446173" y="951063"/>
                </a:lnTo>
                <a:lnTo>
                  <a:pt x="478974" y="988245"/>
                </a:lnTo>
                <a:lnTo>
                  <a:pt x="512557" y="1024745"/>
                </a:lnTo>
                <a:lnTo>
                  <a:pt x="546838" y="1060517"/>
                </a:lnTo>
                <a:lnTo>
                  <a:pt x="581729" y="1095518"/>
                </a:lnTo>
                <a:lnTo>
                  <a:pt x="617145" y="1129703"/>
                </a:lnTo>
                <a:lnTo>
                  <a:pt x="652999" y="1163028"/>
                </a:lnTo>
                <a:lnTo>
                  <a:pt x="689206" y="1195449"/>
                </a:lnTo>
                <a:lnTo>
                  <a:pt x="725677" y="1226921"/>
                </a:lnTo>
                <a:lnTo>
                  <a:pt x="765164" y="1259630"/>
                </a:lnTo>
                <a:lnTo>
                  <a:pt x="805307" y="1291380"/>
                </a:lnTo>
                <a:lnTo>
                  <a:pt x="846119" y="1322190"/>
                </a:lnTo>
                <a:lnTo>
                  <a:pt x="887613" y="1352081"/>
                </a:lnTo>
                <a:lnTo>
                  <a:pt x="929800" y="1381073"/>
                </a:lnTo>
                <a:lnTo>
                  <a:pt x="972692" y="1409187"/>
                </a:lnTo>
                <a:lnTo>
                  <a:pt x="1016301" y="1436443"/>
                </a:lnTo>
                <a:lnTo>
                  <a:pt x="1060639" y="1462860"/>
                </a:lnTo>
                <a:lnTo>
                  <a:pt x="1105718" y="1488461"/>
                </a:lnTo>
                <a:lnTo>
                  <a:pt x="1151550" y="1513264"/>
                </a:lnTo>
                <a:lnTo>
                  <a:pt x="1198146" y="1537290"/>
                </a:lnTo>
                <a:lnTo>
                  <a:pt x="1245519" y="1560560"/>
                </a:lnTo>
                <a:lnTo>
                  <a:pt x="1293681" y="1583093"/>
                </a:lnTo>
                <a:lnTo>
                  <a:pt x="1342644" y="1604911"/>
                </a:lnTo>
                <a:lnTo>
                  <a:pt x="1384070" y="1623426"/>
                </a:lnTo>
                <a:lnTo>
                  <a:pt x="1422466" y="1641395"/>
                </a:lnTo>
                <a:lnTo>
                  <a:pt x="1458665" y="1658804"/>
                </a:lnTo>
                <a:lnTo>
                  <a:pt x="1493500" y="1675639"/>
                </a:lnTo>
                <a:lnTo>
                  <a:pt x="1527803" y="1691888"/>
                </a:lnTo>
                <a:lnTo>
                  <a:pt x="1598147" y="1722570"/>
                </a:lnTo>
                <a:lnTo>
                  <a:pt x="1635855" y="1736977"/>
                </a:lnTo>
                <a:lnTo>
                  <a:pt x="1676363" y="1750742"/>
                </a:lnTo>
                <a:lnTo>
                  <a:pt x="1720506" y="1763852"/>
                </a:lnTo>
                <a:lnTo>
                  <a:pt x="1769115" y="1776294"/>
                </a:lnTo>
                <a:lnTo>
                  <a:pt x="1823025" y="1788054"/>
                </a:lnTo>
                <a:lnTo>
                  <a:pt x="1883068" y="1799118"/>
                </a:lnTo>
                <a:lnTo>
                  <a:pt x="1950077" y="1809472"/>
                </a:lnTo>
                <a:lnTo>
                  <a:pt x="2024886" y="1819104"/>
                </a:lnTo>
                <a:lnTo>
                  <a:pt x="2108327" y="1827999"/>
                </a:lnTo>
                <a:lnTo>
                  <a:pt x="2626901" y="1854915"/>
                </a:lnTo>
                <a:lnTo>
                  <a:pt x="3309985" y="1869824"/>
                </a:lnTo>
                <a:lnTo>
                  <a:pt x="3905033" y="1876213"/>
                </a:lnTo>
                <a:lnTo>
                  <a:pt x="4159504" y="1877567"/>
                </a:lnTo>
                <a:lnTo>
                  <a:pt x="6376416" y="1865172"/>
                </a:lnTo>
              </a:path>
            </a:pathLst>
          </a:custGeom>
          <a:ln w="25146">
            <a:solidFill>
              <a:srgbClr val="FFFF00"/>
            </a:solidFill>
          </a:ln>
        </p:spPr>
        <p:txBody>
          <a:bodyPr wrap="square" lIns="0" tIns="0" rIns="0" bIns="0" rtlCol="0"/>
          <a:lstStyle/>
          <a:p/>
        </p:txBody>
      </p:sp>
      <p:sp>
        <p:nvSpPr>
          <p:cNvPr id="40" name="object 40"/>
          <p:cNvSpPr/>
          <p:nvPr/>
        </p:nvSpPr>
        <p:spPr>
          <a:xfrm>
            <a:off x="2024252" y="2165985"/>
            <a:ext cx="5762625" cy="680720"/>
          </a:xfrm>
          <a:custGeom>
            <a:avLst/>
            <a:gdLst/>
            <a:ahLst/>
            <a:cxnLst/>
            <a:rect l="l" t="t" r="r" b="b"/>
            <a:pathLst>
              <a:path w="5762625" h="680719">
                <a:moveTo>
                  <a:pt x="0" y="0"/>
                </a:moveTo>
                <a:lnTo>
                  <a:pt x="24320" y="36543"/>
                </a:lnTo>
                <a:lnTo>
                  <a:pt x="49564" y="72888"/>
                </a:lnTo>
                <a:lnTo>
                  <a:pt x="76657" y="108838"/>
                </a:lnTo>
                <a:lnTo>
                  <a:pt x="106523" y="144194"/>
                </a:lnTo>
                <a:lnTo>
                  <a:pt x="140085" y="178760"/>
                </a:lnTo>
                <a:lnTo>
                  <a:pt x="178268" y="212338"/>
                </a:lnTo>
                <a:lnTo>
                  <a:pt x="221996" y="244728"/>
                </a:lnTo>
                <a:lnTo>
                  <a:pt x="260228" y="269270"/>
                </a:lnTo>
                <a:lnTo>
                  <a:pt x="301789" y="293399"/>
                </a:lnTo>
                <a:lnTo>
                  <a:pt x="346319" y="317043"/>
                </a:lnTo>
                <a:lnTo>
                  <a:pt x="393458" y="340129"/>
                </a:lnTo>
                <a:lnTo>
                  <a:pt x="442846" y="362584"/>
                </a:lnTo>
                <a:lnTo>
                  <a:pt x="494124" y="384334"/>
                </a:lnTo>
                <a:lnTo>
                  <a:pt x="546932" y="405307"/>
                </a:lnTo>
                <a:lnTo>
                  <a:pt x="600911" y="425429"/>
                </a:lnTo>
                <a:lnTo>
                  <a:pt x="655701" y="444626"/>
                </a:lnTo>
                <a:lnTo>
                  <a:pt x="701235" y="459652"/>
                </a:lnTo>
                <a:lnTo>
                  <a:pt x="747732" y="474119"/>
                </a:lnTo>
                <a:lnTo>
                  <a:pt x="795214" y="488042"/>
                </a:lnTo>
                <a:lnTo>
                  <a:pt x="843705" y="501438"/>
                </a:lnTo>
                <a:lnTo>
                  <a:pt x="893228" y="514320"/>
                </a:lnTo>
                <a:lnTo>
                  <a:pt x="943807" y="526703"/>
                </a:lnTo>
                <a:lnTo>
                  <a:pt x="995465" y="538602"/>
                </a:lnTo>
                <a:lnTo>
                  <a:pt x="1048225" y="550032"/>
                </a:lnTo>
                <a:lnTo>
                  <a:pt x="1102112" y="561009"/>
                </a:lnTo>
                <a:lnTo>
                  <a:pt x="1157148" y="571546"/>
                </a:lnTo>
                <a:lnTo>
                  <a:pt x="1213358" y="581660"/>
                </a:lnTo>
                <a:lnTo>
                  <a:pt x="1255896" y="589315"/>
                </a:lnTo>
                <a:lnTo>
                  <a:pt x="1294998" y="596711"/>
                </a:lnTo>
                <a:lnTo>
                  <a:pt x="1331788" y="603840"/>
                </a:lnTo>
                <a:lnTo>
                  <a:pt x="1367388" y="610694"/>
                </a:lnTo>
                <a:lnTo>
                  <a:pt x="1439518" y="623551"/>
                </a:lnTo>
                <a:lnTo>
                  <a:pt x="1478295" y="629538"/>
                </a:lnTo>
                <a:lnTo>
                  <a:pt x="1520379" y="635223"/>
                </a:lnTo>
                <a:lnTo>
                  <a:pt x="1566893" y="640597"/>
                </a:lnTo>
                <a:lnTo>
                  <a:pt x="1618961" y="645654"/>
                </a:lnTo>
                <a:lnTo>
                  <a:pt x="1677708" y="650385"/>
                </a:lnTo>
                <a:lnTo>
                  <a:pt x="1744256" y="654785"/>
                </a:lnTo>
                <a:lnTo>
                  <a:pt x="1819730" y="658845"/>
                </a:lnTo>
                <a:lnTo>
                  <a:pt x="1905254" y="662559"/>
                </a:lnTo>
                <a:lnTo>
                  <a:pt x="2373897" y="672268"/>
                </a:lnTo>
                <a:lnTo>
                  <a:pt x="2991215" y="677656"/>
                </a:lnTo>
                <a:lnTo>
                  <a:pt x="3528974" y="679971"/>
                </a:lnTo>
                <a:lnTo>
                  <a:pt x="3758946" y="680465"/>
                </a:lnTo>
                <a:lnTo>
                  <a:pt x="5762244" y="676020"/>
                </a:lnTo>
              </a:path>
            </a:pathLst>
          </a:custGeom>
          <a:ln w="25145">
            <a:solidFill>
              <a:srgbClr val="FFFF00"/>
            </a:solidFill>
          </a:ln>
        </p:spPr>
        <p:txBody>
          <a:bodyPr wrap="square" lIns="0" tIns="0" rIns="0" bIns="0" rtlCol="0"/>
          <a:lstStyle/>
          <a:p/>
        </p:txBody>
      </p:sp>
      <p:sp>
        <p:nvSpPr>
          <p:cNvPr id="41" name="object 41"/>
          <p:cNvSpPr/>
          <p:nvPr/>
        </p:nvSpPr>
        <p:spPr>
          <a:xfrm>
            <a:off x="6554343" y="2185035"/>
            <a:ext cx="1240155" cy="824230"/>
          </a:xfrm>
          <a:custGeom>
            <a:avLst/>
            <a:gdLst/>
            <a:ahLst/>
            <a:cxnLst/>
            <a:rect l="l" t="t" r="r" b="b"/>
            <a:pathLst>
              <a:path w="1240154" h="824230">
                <a:moveTo>
                  <a:pt x="0" y="0"/>
                </a:moveTo>
                <a:lnTo>
                  <a:pt x="42365" y="31946"/>
                </a:lnTo>
                <a:lnTo>
                  <a:pt x="84722" y="63853"/>
                </a:lnTo>
                <a:lnTo>
                  <a:pt x="127059" y="95679"/>
                </a:lnTo>
                <a:lnTo>
                  <a:pt x="169370" y="127386"/>
                </a:lnTo>
                <a:lnTo>
                  <a:pt x="211643" y="158933"/>
                </a:lnTo>
                <a:lnTo>
                  <a:pt x="253869" y="190280"/>
                </a:lnTo>
                <a:lnTo>
                  <a:pt x="296041" y="221387"/>
                </a:lnTo>
                <a:lnTo>
                  <a:pt x="338147" y="252215"/>
                </a:lnTo>
                <a:lnTo>
                  <a:pt x="380180" y="282723"/>
                </a:lnTo>
                <a:lnTo>
                  <a:pt x="422129" y="312871"/>
                </a:lnTo>
                <a:lnTo>
                  <a:pt x="463985" y="342620"/>
                </a:lnTo>
                <a:lnTo>
                  <a:pt x="505740" y="371929"/>
                </a:lnTo>
                <a:lnTo>
                  <a:pt x="547384" y="400758"/>
                </a:lnTo>
                <a:lnTo>
                  <a:pt x="588907" y="429068"/>
                </a:lnTo>
                <a:lnTo>
                  <a:pt x="630301" y="456818"/>
                </a:lnTo>
                <a:lnTo>
                  <a:pt x="674500" y="485901"/>
                </a:lnTo>
                <a:lnTo>
                  <a:pt x="718552" y="514345"/>
                </a:lnTo>
                <a:lnTo>
                  <a:pt x="762467" y="542199"/>
                </a:lnTo>
                <a:lnTo>
                  <a:pt x="806257" y="569512"/>
                </a:lnTo>
                <a:lnTo>
                  <a:pt x="849933" y="596334"/>
                </a:lnTo>
                <a:lnTo>
                  <a:pt x="893507" y="622713"/>
                </a:lnTo>
                <a:lnTo>
                  <a:pt x="936990" y="648700"/>
                </a:lnTo>
                <a:lnTo>
                  <a:pt x="980392" y="674342"/>
                </a:lnTo>
                <a:lnTo>
                  <a:pt x="1023727" y="699689"/>
                </a:lnTo>
                <a:lnTo>
                  <a:pt x="1067005" y="724790"/>
                </a:lnTo>
                <a:lnTo>
                  <a:pt x="1110237" y="749695"/>
                </a:lnTo>
                <a:lnTo>
                  <a:pt x="1153435" y="774453"/>
                </a:lnTo>
                <a:lnTo>
                  <a:pt x="1196610" y="799112"/>
                </a:lnTo>
                <a:lnTo>
                  <a:pt x="1239774" y="823722"/>
                </a:lnTo>
              </a:path>
            </a:pathLst>
          </a:custGeom>
          <a:ln w="51053">
            <a:solidFill>
              <a:srgbClr val="FF0000"/>
            </a:solidFill>
          </a:ln>
        </p:spPr>
        <p:txBody>
          <a:bodyPr wrap="square" lIns="0" tIns="0" rIns="0" bIns="0" rtlCol="0"/>
          <a:lstStyle/>
          <a:p/>
        </p:txBody>
      </p:sp>
      <p:sp>
        <p:nvSpPr>
          <p:cNvPr id="42" name="object 42"/>
          <p:cNvSpPr/>
          <p:nvPr/>
        </p:nvSpPr>
        <p:spPr>
          <a:xfrm>
            <a:off x="3312795" y="2177414"/>
            <a:ext cx="4467860" cy="2944495"/>
          </a:xfrm>
          <a:custGeom>
            <a:avLst/>
            <a:gdLst/>
            <a:ahLst/>
            <a:cxnLst/>
            <a:rect l="l" t="t" r="r" b="b"/>
            <a:pathLst>
              <a:path w="4467859" h="2944495">
                <a:moveTo>
                  <a:pt x="0" y="0"/>
                </a:moveTo>
                <a:lnTo>
                  <a:pt x="28388" y="41947"/>
                </a:lnTo>
                <a:lnTo>
                  <a:pt x="56799" y="83866"/>
                </a:lnTo>
                <a:lnTo>
                  <a:pt x="85257" y="125728"/>
                </a:lnTo>
                <a:lnTo>
                  <a:pt x="113784" y="167505"/>
                </a:lnTo>
                <a:lnTo>
                  <a:pt x="142404" y="209168"/>
                </a:lnTo>
                <a:lnTo>
                  <a:pt x="171139" y="250688"/>
                </a:lnTo>
                <a:lnTo>
                  <a:pt x="200013" y="292038"/>
                </a:lnTo>
                <a:lnTo>
                  <a:pt x="229049" y="333188"/>
                </a:lnTo>
                <a:lnTo>
                  <a:pt x="258270" y="374110"/>
                </a:lnTo>
                <a:lnTo>
                  <a:pt x="287699" y="414776"/>
                </a:lnTo>
                <a:lnTo>
                  <a:pt x="317359" y="455157"/>
                </a:lnTo>
                <a:lnTo>
                  <a:pt x="347274" y="495224"/>
                </a:lnTo>
                <a:lnTo>
                  <a:pt x="377466" y="534950"/>
                </a:lnTo>
                <a:lnTo>
                  <a:pt x="407959" y="574306"/>
                </a:lnTo>
                <a:lnTo>
                  <a:pt x="438776" y="613263"/>
                </a:lnTo>
                <a:lnTo>
                  <a:pt x="469939" y="651792"/>
                </a:lnTo>
                <a:lnTo>
                  <a:pt x="501473" y="689866"/>
                </a:lnTo>
                <a:lnTo>
                  <a:pt x="533400" y="727456"/>
                </a:lnTo>
                <a:lnTo>
                  <a:pt x="567665" y="766842"/>
                </a:lnTo>
                <a:lnTo>
                  <a:pt x="602399" y="805922"/>
                </a:lnTo>
                <a:lnTo>
                  <a:pt x="637566" y="844679"/>
                </a:lnTo>
                <a:lnTo>
                  <a:pt x="673134" y="883096"/>
                </a:lnTo>
                <a:lnTo>
                  <a:pt x="709069" y="921156"/>
                </a:lnTo>
                <a:lnTo>
                  <a:pt x="745337" y="958844"/>
                </a:lnTo>
                <a:lnTo>
                  <a:pt x="781905" y="996141"/>
                </a:lnTo>
                <a:lnTo>
                  <a:pt x="818740" y="1033033"/>
                </a:lnTo>
                <a:lnTo>
                  <a:pt x="855808" y="1069502"/>
                </a:lnTo>
                <a:lnTo>
                  <a:pt x="893075" y="1105531"/>
                </a:lnTo>
                <a:lnTo>
                  <a:pt x="930508" y="1141105"/>
                </a:lnTo>
                <a:lnTo>
                  <a:pt x="968074" y="1176206"/>
                </a:lnTo>
                <a:lnTo>
                  <a:pt x="1005738" y="1210817"/>
                </a:lnTo>
                <a:lnTo>
                  <a:pt x="1043468" y="1244923"/>
                </a:lnTo>
                <a:lnTo>
                  <a:pt x="1081230" y="1278507"/>
                </a:lnTo>
                <a:lnTo>
                  <a:pt x="1118990" y="1311551"/>
                </a:lnTo>
                <a:lnTo>
                  <a:pt x="1156715" y="1344040"/>
                </a:lnTo>
                <a:lnTo>
                  <a:pt x="1196352" y="1377637"/>
                </a:lnTo>
                <a:lnTo>
                  <a:pt x="1235286" y="1410123"/>
                </a:lnTo>
                <a:lnTo>
                  <a:pt x="1273711" y="1441631"/>
                </a:lnTo>
                <a:lnTo>
                  <a:pt x="1311818" y="1472293"/>
                </a:lnTo>
                <a:lnTo>
                  <a:pt x="1349802" y="1502239"/>
                </a:lnTo>
                <a:lnTo>
                  <a:pt x="1387856" y="1531602"/>
                </a:lnTo>
                <a:lnTo>
                  <a:pt x="1426172" y="1560513"/>
                </a:lnTo>
                <a:lnTo>
                  <a:pt x="1464945" y="1589103"/>
                </a:lnTo>
                <a:lnTo>
                  <a:pt x="1504366" y="1617504"/>
                </a:lnTo>
                <a:lnTo>
                  <a:pt x="1544629" y="1645848"/>
                </a:lnTo>
                <a:lnTo>
                  <a:pt x="1585927" y="1674266"/>
                </a:lnTo>
                <a:lnTo>
                  <a:pt x="1628453" y="1702889"/>
                </a:lnTo>
                <a:lnTo>
                  <a:pt x="1672401" y="1731849"/>
                </a:lnTo>
                <a:lnTo>
                  <a:pt x="1717963" y="1761278"/>
                </a:lnTo>
                <a:lnTo>
                  <a:pt x="1765332" y="1791308"/>
                </a:lnTo>
                <a:lnTo>
                  <a:pt x="1814702" y="1822069"/>
                </a:lnTo>
                <a:lnTo>
                  <a:pt x="1853938" y="1846119"/>
                </a:lnTo>
                <a:lnTo>
                  <a:pt x="1894698" y="1870723"/>
                </a:lnTo>
                <a:lnTo>
                  <a:pt x="1936841" y="1895802"/>
                </a:lnTo>
                <a:lnTo>
                  <a:pt x="1980226" y="1921282"/>
                </a:lnTo>
                <a:lnTo>
                  <a:pt x="2024710" y="1947085"/>
                </a:lnTo>
                <a:lnTo>
                  <a:pt x="2070152" y="1973135"/>
                </a:lnTo>
                <a:lnTo>
                  <a:pt x="2116412" y="1999356"/>
                </a:lnTo>
                <a:lnTo>
                  <a:pt x="2163347" y="2025671"/>
                </a:lnTo>
                <a:lnTo>
                  <a:pt x="2210817" y="2052005"/>
                </a:lnTo>
                <a:lnTo>
                  <a:pt x="2258679" y="2078280"/>
                </a:lnTo>
                <a:lnTo>
                  <a:pt x="2306793" y="2104421"/>
                </a:lnTo>
                <a:lnTo>
                  <a:pt x="2355016" y="2130350"/>
                </a:lnTo>
                <a:lnTo>
                  <a:pt x="2403208" y="2155993"/>
                </a:lnTo>
                <a:lnTo>
                  <a:pt x="2451227" y="2181272"/>
                </a:lnTo>
                <a:lnTo>
                  <a:pt x="2498931" y="2206110"/>
                </a:lnTo>
                <a:lnTo>
                  <a:pt x="2546179" y="2230432"/>
                </a:lnTo>
                <a:lnTo>
                  <a:pt x="2592830" y="2254162"/>
                </a:lnTo>
                <a:lnTo>
                  <a:pt x="2638742" y="2277222"/>
                </a:lnTo>
                <a:lnTo>
                  <a:pt x="2683774" y="2299537"/>
                </a:lnTo>
                <a:lnTo>
                  <a:pt x="2727784" y="2321031"/>
                </a:lnTo>
                <a:lnTo>
                  <a:pt x="2770631" y="2341626"/>
                </a:lnTo>
                <a:lnTo>
                  <a:pt x="2822216" y="2365908"/>
                </a:lnTo>
                <a:lnTo>
                  <a:pt x="2872748" y="2389106"/>
                </a:lnTo>
                <a:lnTo>
                  <a:pt x="2922349" y="2411309"/>
                </a:lnTo>
                <a:lnTo>
                  <a:pt x="2971143" y="2432604"/>
                </a:lnTo>
                <a:lnTo>
                  <a:pt x="3019252" y="2453080"/>
                </a:lnTo>
                <a:lnTo>
                  <a:pt x="3066799" y="2472827"/>
                </a:lnTo>
                <a:lnTo>
                  <a:pt x="3113908" y="2491933"/>
                </a:lnTo>
                <a:lnTo>
                  <a:pt x="3160700" y="2510487"/>
                </a:lnTo>
                <a:lnTo>
                  <a:pt x="3207300" y="2528577"/>
                </a:lnTo>
                <a:lnTo>
                  <a:pt x="3253828" y="2546292"/>
                </a:lnTo>
                <a:lnTo>
                  <a:pt x="3300410" y="2563721"/>
                </a:lnTo>
                <a:lnTo>
                  <a:pt x="3347166" y="2580952"/>
                </a:lnTo>
                <a:lnTo>
                  <a:pt x="3394221" y="2598075"/>
                </a:lnTo>
                <a:lnTo>
                  <a:pt x="3441696" y="2615178"/>
                </a:lnTo>
                <a:lnTo>
                  <a:pt x="3489715" y="2632350"/>
                </a:lnTo>
                <a:lnTo>
                  <a:pt x="3538401" y="2649678"/>
                </a:lnTo>
                <a:lnTo>
                  <a:pt x="3587877" y="2667254"/>
                </a:lnTo>
                <a:lnTo>
                  <a:pt x="3635176" y="2683886"/>
                </a:lnTo>
                <a:lnTo>
                  <a:pt x="3682743" y="2700305"/>
                </a:lnTo>
                <a:lnTo>
                  <a:pt x="3730565" y="2716523"/>
                </a:lnTo>
                <a:lnTo>
                  <a:pt x="3778623" y="2732554"/>
                </a:lnTo>
                <a:lnTo>
                  <a:pt x="3826904" y="2748409"/>
                </a:lnTo>
                <a:lnTo>
                  <a:pt x="3875390" y="2764103"/>
                </a:lnTo>
                <a:lnTo>
                  <a:pt x="3924068" y="2779646"/>
                </a:lnTo>
                <a:lnTo>
                  <a:pt x="3972920" y="2795053"/>
                </a:lnTo>
                <a:lnTo>
                  <a:pt x="4021931" y="2810335"/>
                </a:lnTo>
                <a:lnTo>
                  <a:pt x="4071085" y="2825505"/>
                </a:lnTo>
                <a:lnTo>
                  <a:pt x="4120368" y="2840577"/>
                </a:lnTo>
                <a:lnTo>
                  <a:pt x="4169762" y="2855562"/>
                </a:lnTo>
                <a:lnTo>
                  <a:pt x="4219253" y="2870473"/>
                </a:lnTo>
                <a:lnTo>
                  <a:pt x="4268825" y="2885323"/>
                </a:lnTo>
                <a:lnTo>
                  <a:pt x="4318462" y="2900125"/>
                </a:lnTo>
                <a:lnTo>
                  <a:pt x="4368148" y="2914891"/>
                </a:lnTo>
                <a:lnTo>
                  <a:pt x="4417868" y="2929635"/>
                </a:lnTo>
                <a:lnTo>
                  <a:pt x="4467606" y="2944368"/>
                </a:lnTo>
              </a:path>
            </a:pathLst>
          </a:custGeom>
          <a:ln w="51053">
            <a:solidFill>
              <a:srgbClr val="FF0000"/>
            </a:solidFill>
          </a:ln>
        </p:spPr>
        <p:txBody>
          <a:bodyPr wrap="square" lIns="0" tIns="0" rIns="0" bIns="0" rtlCol="0"/>
          <a:lstStyle/>
          <a:p/>
        </p:txBody>
      </p:sp>
      <p:sp>
        <p:nvSpPr>
          <p:cNvPr id="43" name="object 43"/>
          <p:cNvSpPr/>
          <p:nvPr/>
        </p:nvSpPr>
        <p:spPr>
          <a:xfrm>
            <a:off x="1698117" y="2185035"/>
            <a:ext cx="6089650" cy="4003675"/>
          </a:xfrm>
          <a:custGeom>
            <a:avLst/>
            <a:gdLst/>
            <a:ahLst/>
            <a:cxnLst/>
            <a:rect l="l" t="t" r="r" b="b"/>
            <a:pathLst>
              <a:path w="6089650" h="4003675">
                <a:moveTo>
                  <a:pt x="0" y="0"/>
                </a:moveTo>
                <a:lnTo>
                  <a:pt x="17528" y="48805"/>
                </a:lnTo>
                <a:lnTo>
                  <a:pt x="35064" y="97553"/>
                </a:lnTo>
                <a:lnTo>
                  <a:pt x="52612" y="146184"/>
                </a:lnTo>
                <a:lnTo>
                  <a:pt x="70177" y="194639"/>
                </a:lnTo>
                <a:lnTo>
                  <a:pt x="87764" y="242861"/>
                </a:lnTo>
                <a:lnTo>
                  <a:pt x="105377" y="290790"/>
                </a:lnTo>
                <a:lnTo>
                  <a:pt x="123020" y="338369"/>
                </a:lnTo>
                <a:lnTo>
                  <a:pt x="140700" y="385540"/>
                </a:lnTo>
                <a:lnTo>
                  <a:pt x="158419" y="432243"/>
                </a:lnTo>
                <a:lnTo>
                  <a:pt x="176183" y="478420"/>
                </a:lnTo>
                <a:lnTo>
                  <a:pt x="193997" y="524013"/>
                </a:lnTo>
                <a:lnTo>
                  <a:pt x="211865" y="568963"/>
                </a:lnTo>
                <a:lnTo>
                  <a:pt x="229792" y="613213"/>
                </a:lnTo>
                <a:lnTo>
                  <a:pt x="247782" y="656703"/>
                </a:lnTo>
                <a:lnTo>
                  <a:pt x="265840" y="699375"/>
                </a:lnTo>
                <a:lnTo>
                  <a:pt x="283971" y="741172"/>
                </a:lnTo>
                <a:lnTo>
                  <a:pt x="306043" y="790992"/>
                </a:lnTo>
                <a:lnTo>
                  <a:pt x="327596" y="838891"/>
                </a:lnTo>
                <a:lnTo>
                  <a:pt x="348810" y="885164"/>
                </a:lnTo>
                <a:lnTo>
                  <a:pt x="369865" y="930103"/>
                </a:lnTo>
                <a:lnTo>
                  <a:pt x="390941" y="974002"/>
                </a:lnTo>
                <a:lnTo>
                  <a:pt x="412218" y="1017154"/>
                </a:lnTo>
                <a:lnTo>
                  <a:pt x="433877" y="1059853"/>
                </a:lnTo>
                <a:lnTo>
                  <a:pt x="456097" y="1102392"/>
                </a:lnTo>
                <a:lnTo>
                  <a:pt x="479058" y="1145065"/>
                </a:lnTo>
                <a:lnTo>
                  <a:pt x="502940" y="1188164"/>
                </a:lnTo>
                <a:lnTo>
                  <a:pt x="527923" y="1231984"/>
                </a:lnTo>
                <a:lnTo>
                  <a:pt x="554188" y="1276818"/>
                </a:lnTo>
                <a:lnTo>
                  <a:pt x="581913" y="1322959"/>
                </a:lnTo>
                <a:lnTo>
                  <a:pt x="606978" y="1364022"/>
                </a:lnTo>
                <a:lnTo>
                  <a:pt x="632735" y="1405848"/>
                </a:lnTo>
                <a:lnTo>
                  <a:pt x="659173" y="1448306"/>
                </a:lnTo>
                <a:lnTo>
                  <a:pt x="686280" y="1491269"/>
                </a:lnTo>
                <a:lnTo>
                  <a:pt x="714045" y="1534606"/>
                </a:lnTo>
                <a:lnTo>
                  <a:pt x="742456" y="1578190"/>
                </a:lnTo>
                <a:lnTo>
                  <a:pt x="771500" y="1621891"/>
                </a:lnTo>
                <a:lnTo>
                  <a:pt x="801167" y="1665580"/>
                </a:lnTo>
                <a:lnTo>
                  <a:pt x="831444" y="1709128"/>
                </a:lnTo>
                <a:lnTo>
                  <a:pt x="862320" y="1752407"/>
                </a:lnTo>
                <a:lnTo>
                  <a:pt x="893783" y="1795287"/>
                </a:lnTo>
                <a:lnTo>
                  <a:pt x="925821" y="1837640"/>
                </a:lnTo>
                <a:lnTo>
                  <a:pt x="958423" y="1879336"/>
                </a:lnTo>
                <a:lnTo>
                  <a:pt x="991577" y="1920247"/>
                </a:lnTo>
                <a:lnTo>
                  <a:pt x="1025270" y="1960245"/>
                </a:lnTo>
                <a:lnTo>
                  <a:pt x="1057139" y="1996960"/>
                </a:lnTo>
                <a:lnTo>
                  <a:pt x="1089172" y="2033129"/>
                </a:lnTo>
                <a:lnTo>
                  <a:pt x="1121450" y="2068796"/>
                </a:lnTo>
                <a:lnTo>
                  <a:pt x="1154054" y="2104007"/>
                </a:lnTo>
                <a:lnTo>
                  <a:pt x="1187066" y="2138805"/>
                </a:lnTo>
                <a:lnTo>
                  <a:pt x="1220565" y="2173238"/>
                </a:lnTo>
                <a:lnTo>
                  <a:pt x="1254633" y="2207349"/>
                </a:lnTo>
                <a:lnTo>
                  <a:pt x="1289351" y="2241184"/>
                </a:lnTo>
                <a:lnTo>
                  <a:pt x="1324800" y="2274789"/>
                </a:lnTo>
                <a:lnTo>
                  <a:pt x="1361060" y="2308208"/>
                </a:lnTo>
                <a:lnTo>
                  <a:pt x="1398213" y="2341487"/>
                </a:lnTo>
                <a:lnTo>
                  <a:pt x="1436340" y="2374671"/>
                </a:lnTo>
                <a:lnTo>
                  <a:pt x="1475521" y="2407805"/>
                </a:lnTo>
                <a:lnTo>
                  <a:pt x="1515837" y="2440935"/>
                </a:lnTo>
                <a:lnTo>
                  <a:pt x="1557370" y="2474105"/>
                </a:lnTo>
                <a:lnTo>
                  <a:pt x="1600199" y="2507360"/>
                </a:lnTo>
                <a:lnTo>
                  <a:pt x="1637426" y="2535568"/>
                </a:lnTo>
                <a:lnTo>
                  <a:pt x="1675778" y="2564005"/>
                </a:lnTo>
                <a:lnTo>
                  <a:pt x="1715169" y="2592615"/>
                </a:lnTo>
                <a:lnTo>
                  <a:pt x="1755516" y="2621339"/>
                </a:lnTo>
                <a:lnTo>
                  <a:pt x="1796733" y="2650121"/>
                </a:lnTo>
                <a:lnTo>
                  <a:pt x="1838736" y="2678902"/>
                </a:lnTo>
                <a:lnTo>
                  <a:pt x="1881439" y="2707626"/>
                </a:lnTo>
                <a:lnTo>
                  <a:pt x="1924759" y="2736235"/>
                </a:lnTo>
                <a:lnTo>
                  <a:pt x="1968610" y="2764671"/>
                </a:lnTo>
                <a:lnTo>
                  <a:pt x="2012908" y="2792878"/>
                </a:lnTo>
                <a:lnTo>
                  <a:pt x="2057568" y="2820797"/>
                </a:lnTo>
                <a:lnTo>
                  <a:pt x="2102504" y="2848372"/>
                </a:lnTo>
                <a:lnTo>
                  <a:pt x="2147633" y="2875545"/>
                </a:lnTo>
                <a:lnTo>
                  <a:pt x="2192870" y="2902257"/>
                </a:lnTo>
                <a:lnTo>
                  <a:pt x="2238129" y="2928453"/>
                </a:lnTo>
                <a:lnTo>
                  <a:pt x="2283326" y="2954075"/>
                </a:lnTo>
                <a:lnTo>
                  <a:pt x="2328377" y="2979064"/>
                </a:lnTo>
                <a:lnTo>
                  <a:pt x="2373196" y="3003364"/>
                </a:lnTo>
                <a:lnTo>
                  <a:pt x="2417698" y="3026917"/>
                </a:lnTo>
                <a:lnTo>
                  <a:pt x="2464329" y="3050957"/>
                </a:lnTo>
                <a:lnTo>
                  <a:pt x="2510753" y="3074256"/>
                </a:lnTo>
                <a:lnTo>
                  <a:pt x="2557042" y="3096865"/>
                </a:lnTo>
                <a:lnTo>
                  <a:pt x="2603267" y="3118833"/>
                </a:lnTo>
                <a:lnTo>
                  <a:pt x="2649499" y="3140211"/>
                </a:lnTo>
                <a:lnTo>
                  <a:pt x="2695810" y="3161048"/>
                </a:lnTo>
                <a:lnTo>
                  <a:pt x="2742270" y="3181395"/>
                </a:lnTo>
                <a:lnTo>
                  <a:pt x="2788952" y="3201300"/>
                </a:lnTo>
                <a:lnTo>
                  <a:pt x="2835925" y="3220815"/>
                </a:lnTo>
                <a:lnTo>
                  <a:pt x="2883262" y="3239988"/>
                </a:lnTo>
                <a:lnTo>
                  <a:pt x="2931034" y="3258871"/>
                </a:lnTo>
                <a:lnTo>
                  <a:pt x="2979311" y="3277512"/>
                </a:lnTo>
                <a:lnTo>
                  <a:pt x="3028166" y="3295962"/>
                </a:lnTo>
                <a:lnTo>
                  <a:pt x="3077668" y="3314271"/>
                </a:lnTo>
                <a:lnTo>
                  <a:pt x="3127890" y="3332488"/>
                </a:lnTo>
                <a:lnTo>
                  <a:pt x="3178903" y="3350663"/>
                </a:lnTo>
                <a:lnTo>
                  <a:pt x="3230777" y="3368847"/>
                </a:lnTo>
                <a:lnTo>
                  <a:pt x="3283584" y="3387090"/>
                </a:lnTo>
                <a:lnTo>
                  <a:pt x="3327754" y="3402034"/>
                </a:lnTo>
                <a:lnTo>
                  <a:pt x="3372979" y="3416949"/>
                </a:lnTo>
                <a:lnTo>
                  <a:pt x="3419153" y="3431818"/>
                </a:lnTo>
                <a:lnTo>
                  <a:pt x="3466171" y="3446627"/>
                </a:lnTo>
                <a:lnTo>
                  <a:pt x="3513927" y="3461358"/>
                </a:lnTo>
                <a:lnTo>
                  <a:pt x="3562316" y="3475998"/>
                </a:lnTo>
                <a:lnTo>
                  <a:pt x="3611232" y="3490529"/>
                </a:lnTo>
                <a:lnTo>
                  <a:pt x="3660571" y="3504937"/>
                </a:lnTo>
                <a:lnTo>
                  <a:pt x="3710226" y="3519206"/>
                </a:lnTo>
                <a:lnTo>
                  <a:pt x="3760092" y="3533320"/>
                </a:lnTo>
                <a:lnTo>
                  <a:pt x="3810063" y="3547263"/>
                </a:lnTo>
                <a:lnTo>
                  <a:pt x="3860034" y="3561021"/>
                </a:lnTo>
                <a:lnTo>
                  <a:pt x="3909900" y="3574577"/>
                </a:lnTo>
                <a:lnTo>
                  <a:pt x="3959555" y="3587916"/>
                </a:lnTo>
                <a:lnTo>
                  <a:pt x="4008894" y="3601022"/>
                </a:lnTo>
                <a:lnTo>
                  <a:pt x="4057810" y="3613879"/>
                </a:lnTo>
                <a:lnTo>
                  <a:pt x="4106199" y="3626472"/>
                </a:lnTo>
                <a:lnTo>
                  <a:pt x="4153955" y="3638786"/>
                </a:lnTo>
                <a:lnTo>
                  <a:pt x="4200973" y="3650804"/>
                </a:lnTo>
                <a:lnTo>
                  <a:pt x="4247147" y="3662511"/>
                </a:lnTo>
                <a:lnTo>
                  <a:pt x="4292372" y="3673892"/>
                </a:lnTo>
                <a:lnTo>
                  <a:pt x="4336542" y="3684930"/>
                </a:lnTo>
                <a:lnTo>
                  <a:pt x="4392313" y="3698659"/>
                </a:lnTo>
                <a:lnTo>
                  <a:pt x="4446845" y="3711763"/>
                </a:lnTo>
                <a:lnTo>
                  <a:pt x="4500265" y="3724290"/>
                </a:lnTo>
                <a:lnTo>
                  <a:pt x="4552700" y="3736284"/>
                </a:lnTo>
                <a:lnTo>
                  <a:pt x="4604276" y="3747794"/>
                </a:lnTo>
                <a:lnTo>
                  <a:pt x="4655121" y="3758866"/>
                </a:lnTo>
                <a:lnTo>
                  <a:pt x="4705362" y="3769545"/>
                </a:lnTo>
                <a:lnTo>
                  <a:pt x="4755125" y="3779879"/>
                </a:lnTo>
                <a:lnTo>
                  <a:pt x="4804537" y="3789914"/>
                </a:lnTo>
                <a:lnTo>
                  <a:pt x="4853725" y="3799697"/>
                </a:lnTo>
                <a:lnTo>
                  <a:pt x="4902816" y="3809274"/>
                </a:lnTo>
                <a:lnTo>
                  <a:pt x="4951937" y="3818691"/>
                </a:lnTo>
                <a:lnTo>
                  <a:pt x="5001214" y="3827996"/>
                </a:lnTo>
                <a:lnTo>
                  <a:pt x="5050775" y="3837234"/>
                </a:lnTo>
                <a:lnTo>
                  <a:pt x="5100746" y="3846453"/>
                </a:lnTo>
                <a:lnTo>
                  <a:pt x="5151255" y="3855698"/>
                </a:lnTo>
                <a:lnTo>
                  <a:pt x="5202428" y="3865016"/>
                </a:lnTo>
                <a:lnTo>
                  <a:pt x="5251158" y="3873771"/>
                </a:lnTo>
                <a:lnTo>
                  <a:pt x="5299980" y="3882345"/>
                </a:lnTo>
                <a:lnTo>
                  <a:pt x="5348887" y="3890749"/>
                </a:lnTo>
                <a:lnTo>
                  <a:pt x="5397875" y="3898992"/>
                </a:lnTo>
                <a:lnTo>
                  <a:pt x="5446938" y="3907085"/>
                </a:lnTo>
                <a:lnTo>
                  <a:pt x="5496070" y="3915040"/>
                </a:lnTo>
                <a:lnTo>
                  <a:pt x="5545267" y="3922866"/>
                </a:lnTo>
                <a:lnTo>
                  <a:pt x="5594523" y="3930575"/>
                </a:lnTo>
                <a:lnTo>
                  <a:pt x="5643832" y="3938177"/>
                </a:lnTo>
                <a:lnTo>
                  <a:pt x="5693189" y="3945683"/>
                </a:lnTo>
                <a:lnTo>
                  <a:pt x="5742590" y="3953104"/>
                </a:lnTo>
                <a:lnTo>
                  <a:pt x="5792027" y="3960449"/>
                </a:lnTo>
                <a:lnTo>
                  <a:pt x="5841497" y="3967731"/>
                </a:lnTo>
                <a:lnTo>
                  <a:pt x="5890994" y="3974958"/>
                </a:lnTo>
                <a:lnTo>
                  <a:pt x="5940512" y="3982143"/>
                </a:lnTo>
                <a:lnTo>
                  <a:pt x="5990046" y="3989296"/>
                </a:lnTo>
                <a:lnTo>
                  <a:pt x="6039591" y="3996427"/>
                </a:lnTo>
                <a:lnTo>
                  <a:pt x="6089141" y="4003548"/>
                </a:lnTo>
              </a:path>
            </a:pathLst>
          </a:custGeom>
          <a:ln w="51053">
            <a:solidFill>
              <a:srgbClr val="FF0000"/>
            </a:solidFill>
          </a:ln>
        </p:spPr>
        <p:txBody>
          <a:bodyPr wrap="square" lIns="0" tIns="0" rIns="0" bIns="0" rtlCol="0"/>
          <a:lstStyle/>
          <a:p/>
        </p:txBody>
      </p:sp>
      <p:sp>
        <p:nvSpPr>
          <p:cNvPr id="44" name="object 44"/>
          <p:cNvSpPr/>
          <p:nvPr/>
        </p:nvSpPr>
        <p:spPr>
          <a:xfrm>
            <a:off x="1448942" y="4234815"/>
            <a:ext cx="2687955" cy="2009775"/>
          </a:xfrm>
          <a:custGeom>
            <a:avLst/>
            <a:gdLst/>
            <a:ahLst/>
            <a:cxnLst/>
            <a:rect l="l" t="t" r="r" b="b"/>
            <a:pathLst>
              <a:path w="2687954" h="2009775">
                <a:moveTo>
                  <a:pt x="0" y="0"/>
                </a:moveTo>
                <a:lnTo>
                  <a:pt x="21420" y="44255"/>
                </a:lnTo>
                <a:lnTo>
                  <a:pt x="42935" y="88467"/>
                </a:lnTo>
                <a:lnTo>
                  <a:pt x="64638" y="132597"/>
                </a:lnTo>
                <a:lnTo>
                  <a:pt x="86622" y="176607"/>
                </a:lnTo>
                <a:lnTo>
                  <a:pt x="108982" y="220460"/>
                </a:lnTo>
                <a:lnTo>
                  <a:pt x="131811" y="264118"/>
                </a:lnTo>
                <a:lnTo>
                  <a:pt x="155204" y="307542"/>
                </a:lnTo>
                <a:lnTo>
                  <a:pt x="179254" y="350696"/>
                </a:lnTo>
                <a:lnTo>
                  <a:pt x="204055" y="393541"/>
                </a:lnTo>
                <a:lnTo>
                  <a:pt x="229701" y="436040"/>
                </a:lnTo>
                <a:lnTo>
                  <a:pt x="256286" y="478155"/>
                </a:lnTo>
                <a:lnTo>
                  <a:pt x="283531" y="519888"/>
                </a:lnTo>
                <a:lnTo>
                  <a:pt x="311170" y="561338"/>
                </a:lnTo>
                <a:lnTo>
                  <a:pt x="339312" y="602503"/>
                </a:lnTo>
                <a:lnTo>
                  <a:pt x="368068" y="643383"/>
                </a:lnTo>
                <a:lnTo>
                  <a:pt x="397546" y="683977"/>
                </a:lnTo>
                <a:lnTo>
                  <a:pt x="427857" y="724285"/>
                </a:lnTo>
                <a:lnTo>
                  <a:pt x="459112" y="764306"/>
                </a:lnTo>
                <a:lnTo>
                  <a:pt x="491419" y="804040"/>
                </a:lnTo>
                <a:lnTo>
                  <a:pt x="524889" y="843486"/>
                </a:lnTo>
                <a:lnTo>
                  <a:pt x="559631" y="882643"/>
                </a:lnTo>
                <a:lnTo>
                  <a:pt x="595757" y="921512"/>
                </a:lnTo>
                <a:lnTo>
                  <a:pt x="629986" y="957049"/>
                </a:lnTo>
                <a:lnTo>
                  <a:pt x="665167" y="992557"/>
                </a:lnTo>
                <a:lnTo>
                  <a:pt x="701288" y="1027965"/>
                </a:lnTo>
                <a:lnTo>
                  <a:pt x="738335" y="1063201"/>
                </a:lnTo>
                <a:lnTo>
                  <a:pt x="776298" y="1098194"/>
                </a:lnTo>
                <a:lnTo>
                  <a:pt x="815165" y="1132871"/>
                </a:lnTo>
                <a:lnTo>
                  <a:pt x="854923" y="1167163"/>
                </a:lnTo>
                <a:lnTo>
                  <a:pt x="895561" y="1200996"/>
                </a:lnTo>
                <a:lnTo>
                  <a:pt x="937067" y="1234301"/>
                </a:lnTo>
                <a:lnTo>
                  <a:pt x="979429" y="1267004"/>
                </a:lnTo>
                <a:lnTo>
                  <a:pt x="1022635" y="1299036"/>
                </a:lnTo>
                <a:lnTo>
                  <a:pt x="1066673" y="1330325"/>
                </a:lnTo>
                <a:lnTo>
                  <a:pt x="1108412" y="1358696"/>
                </a:lnTo>
                <a:lnTo>
                  <a:pt x="1151456" y="1386742"/>
                </a:lnTo>
                <a:lnTo>
                  <a:pt x="1195635" y="1414425"/>
                </a:lnTo>
                <a:lnTo>
                  <a:pt x="1240778" y="1441706"/>
                </a:lnTo>
                <a:lnTo>
                  <a:pt x="1286716" y="1468548"/>
                </a:lnTo>
                <a:lnTo>
                  <a:pt x="1333278" y="1494913"/>
                </a:lnTo>
                <a:lnTo>
                  <a:pt x="1380295" y="1520764"/>
                </a:lnTo>
                <a:lnTo>
                  <a:pt x="1427597" y="1546063"/>
                </a:lnTo>
                <a:lnTo>
                  <a:pt x="1475014" y="1570771"/>
                </a:lnTo>
                <a:lnTo>
                  <a:pt x="1522375" y="1594852"/>
                </a:lnTo>
                <a:lnTo>
                  <a:pt x="1569512" y="1618267"/>
                </a:lnTo>
                <a:lnTo>
                  <a:pt x="1616253" y="1640979"/>
                </a:lnTo>
                <a:lnTo>
                  <a:pt x="1662430" y="1662950"/>
                </a:lnTo>
                <a:lnTo>
                  <a:pt x="1708693" y="1684247"/>
                </a:lnTo>
                <a:lnTo>
                  <a:pt x="1755717" y="1704960"/>
                </a:lnTo>
                <a:lnTo>
                  <a:pt x="1803273" y="1725080"/>
                </a:lnTo>
                <a:lnTo>
                  <a:pt x="1851134" y="1744598"/>
                </a:lnTo>
                <a:lnTo>
                  <a:pt x="1899072" y="1763504"/>
                </a:lnTo>
                <a:lnTo>
                  <a:pt x="1946860" y="1781790"/>
                </a:lnTo>
                <a:lnTo>
                  <a:pt x="1994270" y="1799444"/>
                </a:lnTo>
                <a:lnTo>
                  <a:pt x="2041076" y="1816459"/>
                </a:lnTo>
                <a:lnTo>
                  <a:pt x="2087048" y="1832824"/>
                </a:lnTo>
                <a:lnTo>
                  <a:pt x="2131960" y="1848530"/>
                </a:lnTo>
                <a:lnTo>
                  <a:pt x="2175584" y="1863568"/>
                </a:lnTo>
                <a:lnTo>
                  <a:pt x="2217693" y="1877928"/>
                </a:lnTo>
                <a:lnTo>
                  <a:pt x="2258060" y="1891601"/>
                </a:lnTo>
                <a:lnTo>
                  <a:pt x="2313554" y="1909861"/>
                </a:lnTo>
                <a:lnTo>
                  <a:pt x="2366307" y="1926296"/>
                </a:lnTo>
                <a:lnTo>
                  <a:pt x="2416659" y="1941133"/>
                </a:lnTo>
                <a:lnTo>
                  <a:pt x="2464954" y="1954602"/>
                </a:lnTo>
                <a:lnTo>
                  <a:pt x="2511535" y="1966929"/>
                </a:lnTo>
                <a:lnTo>
                  <a:pt x="2556745" y="1978344"/>
                </a:lnTo>
                <a:lnTo>
                  <a:pt x="2600926" y="1989074"/>
                </a:lnTo>
                <a:lnTo>
                  <a:pt x="2644421" y="1999348"/>
                </a:lnTo>
                <a:lnTo>
                  <a:pt x="2687573" y="2009394"/>
                </a:lnTo>
              </a:path>
            </a:pathLst>
          </a:custGeom>
          <a:ln w="51053">
            <a:solidFill>
              <a:srgbClr val="FF0000"/>
            </a:solidFill>
          </a:ln>
        </p:spPr>
        <p:txBody>
          <a:bodyPr wrap="square" lIns="0" tIns="0" rIns="0" bIns="0" rtlCol="0"/>
          <a:lstStyle/>
          <a:p/>
        </p:txBody>
      </p:sp>
      <p:sp>
        <p:nvSpPr>
          <p:cNvPr id="45" name="object 45"/>
          <p:cNvSpPr txBox="1"/>
          <p:nvPr/>
        </p:nvSpPr>
        <p:spPr>
          <a:xfrm>
            <a:off x="7893304" y="2950209"/>
            <a:ext cx="469265" cy="162560"/>
          </a:xfrm>
          <a:prstGeom prst="rect">
            <a:avLst/>
          </a:prstGeom>
        </p:spPr>
        <p:txBody>
          <a:bodyPr wrap="square" lIns="0" tIns="12700" rIns="0" bIns="0" rtlCol="0" vert="horz">
            <a:spAutoFit/>
          </a:bodyPr>
          <a:lstStyle/>
          <a:p>
            <a:pPr marL="38100">
              <a:lnSpc>
                <a:spcPct val="100000"/>
              </a:lnSpc>
              <a:spcBef>
                <a:spcPts val="100"/>
              </a:spcBef>
            </a:pPr>
            <a:r>
              <a:rPr dirty="0" sz="900" b="1">
                <a:solidFill>
                  <a:srgbClr val="FF0000"/>
                </a:solidFill>
                <a:latin typeface="Calibri"/>
                <a:cs typeface="Calibri"/>
              </a:rPr>
              <a:t>2.5</a:t>
            </a:r>
            <a:r>
              <a:rPr dirty="0" sz="900" spc="-55" b="1">
                <a:solidFill>
                  <a:srgbClr val="FF0000"/>
                </a:solidFill>
                <a:latin typeface="Calibri"/>
                <a:cs typeface="Calibri"/>
              </a:rPr>
              <a:t> </a:t>
            </a:r>
            <a:r>
              <a:rPr dirty="0" sz="900" spc="-5" b="1">
                <a:solidFill>
                  <a:srgbClr val="FF0000"/>
                </a:solidFill>
                <a:latin typeface="Calibri"/>
                <a:cs typeface="Calibri"/>
              </a:rPr>
              <a:t>in</a:t>
            </a:r>
            <a:r>
              <a:rPr dirty="0" baseline="23148" sz="900" spc="-7" b="1">
                <a:solidFill>
                  <a:srgbClr val="FF0000"/>
                </a:solidFill>
                <a:latin typeface="Calibri"/>
                <a:cs typeface="Calibri"/>
              </a:rPr>
              <a:t>2</a:t>
            </a:r>
            <a:r>
              <a:rPr dirty="0" sz="900" spc="-5" b="1">
                <a:solidFill>
                  <a:srgbClr val="FF0000"/>
                </a:solidFill>
                <a:latin typeface="Calibri"/>
                <a:cs typeface="Calibri"/>
              </a:rPr>
              <a:t>/s</a:t>
            </a:r>
            <a:endParaRPr sz="900">
              <a:latin typeface="Calibri"/>
              <a:cs typeface="Calibri"/>
            </a:endParaRPr>
          </a:p>
        </p:txBody>
      </p:sp>
      <p:sp>
        <p:nvSpPr>
          <p:cNvPr id="46" name="object 46"/>
          <p:cNvSpPr txBox="1"/>
          <p:nvPr/>
        </p:nvSpPr>
        <p:spPr>
          <a:xfrm>
            <a:off x="7893304" y="5047742"/>
            <a:ext cx="381635" cy="162560"/>
          </a:xfrm>
          <a:prstGeom prst="rect">
            <a:avLst/>
          </a:prstGeom>
        </p:spPr>
        <p:txBody>
          <a:bodyPr wrap="square" lIns="0" tIns="12700" rIns="0" bIns="0" rtlCol="0" vert="horz">
            <a:spAutoFit/>
          </a:bodyPr>
          <a:lstStyle/>
          <a:p>
            <a:pPr marL="38100">
              <a:lnSpc>
                <a:spcPct val="100000"/>
              </a:lnSpc>
              <a:spcBef>
                <a:spcPts val="100"/>
              </a:spcBef>
            </a:pPr>
            <a:r>
              <a:rPr dirty="0" sz="900" b="1">
                <a:solidFill>
                  <a:srgbClr val="FF0000"/>
                </a:solidFill>
                <a:latin typeface="Calibri"/>
                <a:cs typeface="Calibri"/>
              </a:rPr>
              <a:t>5</a:t>
            </a:r>
            <a:r>
              <a:rPr dirty="0" sz="900" spc="-50" b="1">
                <a:solidFill>
                  <a:srgbClr val="FF0000"/>
                </a:solidFill>
                <a:latin typeface="Calibri"/>
                <a:cs typeface="Calibri"/>
              </a:rPr>
              <a:t> </a:t>
            </a:r>
            <a:r>
              <a:rPr dirty="0" sz="900" spc="-5" b="1">
                <a:solidFill>
                  <a:srgbClr val="FF0000"/>
                </a:solidFill>
                <a:latin typeface="Calibri"/>
                <a:cs typeface="Calibri"/>
              </a:rPr>
              <a:t>in</a:t>
            </a:r>
            <a:r>
              <a:rPr dirty="0" baseline="23148" sz="900" spc="-7" b="1">
                <a:solidFill>
                  <a:srgbClr val="FF0000"/>
                </a:solidFill>
                <a:latin typeface="Calibri"/>
                <a:cs typeface="Calibri"/>
              </a:rPr>
              <a:t>2</a:t>
            </a:r>
            <a:r>
              <a:rPr dirty="0" sz="900" spc="-5" b="1">
                <a:solidFill>
                  <a:srgbClr val="FF0000"/>
                </a:solidFill>
                <a:latin typeface="Calibri"/>
                <a:cs typeface="Calibri"/>
              </a:rPr>
              <a:t>/s</a:t>
            </a:r>
            <a:endParaRPr sz="900">
              <a:latin typeface="Calibri"/>
              <a:cs typeface="Calibri"/>
            </a:endParaRPr>
          </a:p>
        </p:txBody>
      </p:sp>
      <p:sp>
        <p:nvSpPr>
          <p:cNvPr id="47" name="object 47"/>
          <p:cNvSpPr txBox="1"/>
          <p:nvPr/>
        </p:nvSpPr>
        <p:spPr>
          <a:xfrm>
            <a:off x="7893304" y="6056883"/>
            <a:ext cx="438784" cy="162560"/>
          </a:xfrm>
          <a:prstGeom prst="rect">
            <a:avLst/>
          </a:prstGeom>
        </p:spPr>
        <p:txBody>
          <a:bodyPr wrap="square" lIns="0" tIns="12700" rIns="0" bIns="0" rtlCol="0" vert="horz">
            <a:spAutoFit/>
          </a:bodyPr>
          <a:lstStyle/>
          <a:p>
            <a:pPr marL="38100">
              <a:lnSpc>
                <a:spcPct val="100000"/>
              </a:lnSpc>
              <a:spcBef>
                <a:spcPts val="100"/>
              </a:spcBef>
            </a:pPr>
            <a:r>
              <a:rPr dirty="0" sz="900" b="1">
                <a:solidFill>
                  <a:srgbClr val="FF0000"/>
                </a:solidFill>
                <a:latin typeface="Calibri"/>
                <a:cs typeface="Calibri"/>
              </a:rPr>
              <a:t>10</a:t>
            </a:r>
            <a:r>
              <a:rPr dirty="0" sz="900" spc="-55" b="1">
                <a:solidFill>
                  <a:srgbClr val="FF0000"/>
                </a:solidFill>
                <a:latin typeface="Calibri"/>
                <a:cs typeface="Calibri"/>
              </a:rPr>
              <a:t> </a:t>
            </a:r>
            <a:r>
              <a:rPr dirty="0" sz="900" spc="-5" b="1">
                <a:solidFill>
                  <a:srgbClr val="FF0000"/>
                </a:solidFill>
                <a:latin typeface="Calibri"/>
                <a:cs typeface="Calibri"/>
              </a:rPr>
              <a:t>in</a:t>
            </a:r>
            <a:r>
              <a:rPr dirty="0" baseline="23148" sz="900" spc="-7" b="1">
                <a:solidFill>
                  <a:srgbClr val="FF0000"/>
                </a:solidFill>
                <a:latin typeface="Calibri"/>
                <a:cs typeface="Calibri"/>
              </a:rPr>
              <a:t>2</a:t>
            </a:r>
            <a:r>
              <a:rPr dirty="0" sz="900" spc="-5" b="1">
                <a:solidFill>
                  <a:srgbClr val="FF0000"/>
                </a:solidFill>
                <a:latin typeface="Calibri"/>
                <a:cs typeface="Calibri"/>
              </a:rPr>
              <a:t>/s</a:t>
            </a:r>
            <a:endParaRPr sz="900">
              <a:latin typeface="Calibri"/>
              <a:cs typeface="Calibri"/>
            </a:endParaRPr>
          </a:p>
        </p:txBody>
      </p:sp>
      <p:sp>
        <p:nvSpPr>
          <p:cNvPr id="48" name="object 48"/>
          <p:cNvSpPr txBox="1"/>
          <p:nvPr/>
        </p:nvSpPr>
        <p:spPr>
          <a:xfrm>
            <a:off x="3917950" y="6278879"/>
            <a:ext cx="438784" cy="162560"/>
          </a:xfrm>
          <a:prstGeom prst="rect">
            <a:avLst/>
          </a:prstGeom>
        </p:spPr>
        <p:txBody>
          <a:bodyPr wrap="square" lIns="0" tIns="12700" rIns="0" bIns="0" rtlCol="0" vert="horz">
            <a:spAutoFit/>
          </a:bodyPr>
          <a:lstStyle/>
          <a:p>
            <a:pPr marL="38100">
              <a:lnSpc>
                <a:spcPct val="100000"/>
              </a:lnSpc>
              <a:spcBef>
                <a:spcPts val="100"/>
              </a:spcBef>
            </a:pPr>
            <a:r>
              <a:rPr dirty="0" sz="900" b="1">
                <a:solidFill>
                  <a:srgbClr val="FF0000"/>
                </a:solidFill>
                <a:latin typeface="Calibri"/>
                <a:cs typeface="Calibri"/>
              </a:rPr>
              <a:t>20</a:t>
            </a:r>
            <a:r>
              <a:rPr dirty="0" sz="900" spc="-55" b="1">
                <a:solidFill>
                  <a:srgbClr val="FF0000"/>
                </a:solidFill>
                <a:latin typeface="Calibri"/>
                <a:cs typeface="Calibri"/>
              </a:rPr>
              <a:t> </a:t>
            </a:r>
            <a:r>
              <a:rPr dirty="0" sz="900" spc="-5" b="1">
                <a:solidFill>
                  <a:srgbClr val="FF0000"/>
                </a:solidFill>
                <a:latin typeface="Calibri"/>
                <a:cs typeface="Calibri"/>
              </a:rPr>
              <a:t>in</a:t>
            </a:r>
            <a:r>
              <a:rPr dirty="0" baseline="23148" sz="900" spc="-7" b="1">
                <a:solidFill>
                  <a:srgbClr val="FF0000"/>
                </a:solidFill>
                <a:latin typeface="Calibri"/>
                <a:cs typeface="Calibri"/>
              </a:rPr>
              <a:t>2</a:t>
            </a:r>
            <a:r>
              <a:rPr dirty="0" sz="900" spc="-5" b="1">
                <a:solidFill>
                  <a:srgbClr val="FF0000"/>
                </a:solidFill>
                <a:latin typeface="Calibri"/>
                <a:cs typeface="Calibri"/>
              </a:rPr>
              <a:t>/s</a:t>
            </a:r>
            <a:endParaRPr sz="900">
              <a:latin typeface="Calibri"/>
              <a:cs typeface="Calibri"/>
            </a:endParaRPr>
          </a:p>
        </p:txBody>
      </p:sp>
      <p:sp>
        <p:nvSpPr>
          <p:cNvPr id="49" name="object 49"/>
          <p:cNvSpPr/>
          <p:nvPr/>
        </p:nvSpPr>
        <p:spPr>
          <a:xfrm>
            <a:off x="3235070" y="2831210"/>
            <a:ext cx="913765" cy="2065020"/>
          </a:xfrm>
          <a:custGeom>
            <a:avLst/>
            <a:gdLst/>
            <a:ahLst/>
            <a:cxnLst/>
            <a:rect l="l" t="t" r="r" b="b"/>
            <a:pathLst>
              <a:path w="913764" h="2065020">
                <a:moveTo>
                  <a:pt x="0" y="152273"/>
                </a:moveTo>
                <a:lnTo>
                  <a:pt x="7765" y="104152"/>
                </a:lnTo>
                <a:lnTo>
                  <a:pt x="29386" y="62352"/>
                </a:lnTo>
                <a:lnTo>
                  <a:pt x="62352" y="29386"/>
                </a:lnTo>
                <a:lnTo>
                  <a:pt x="104152" y="7765"/>
                </a:lnTo>
                <a:lnTo>
                  <a:pt x="152273" y="0"/>
                </a:lnTo>
                <a:lnTo>
                  <a:pt x="761365" y="0"/>
                </a:lnTo>
                <a:lnTo>
                  <a:pt x="809485" y="7765"/>
                </a:lnTo>
                <a:lnTo>
                  <a:pt x="851285" y="29386"/>
                </a:lnTo>
                <a:lnTo>
                  <a:pt x="884251" y="62352"/>
                </a:lnTo>
                <a:lnTo>
                  <a:pt x="905872" y="104152"/>
                </a:lnTo>
                <a:lnTo>
                  <a:pt x="913638" y="152273"/>
                </a:lnTo>
                <a:lnTo>
                  <a:pt x="913638" y="1912746"/>
                </a:lnTo>
                <a:lnTo>
                  <a:pt x="905872" y="1960867"/>
                </a:lnTo>
                <a:lnTo>
                  <a:pt x="884251" y="2002667"/>
                </a:lnTo>
                <a:lnTo>
                  <a:pt x="851285" y="2035633"/>
                </a:lnTo>
                <a:lnTo>
                  <a:pt x="809485" y="2057254"/>
                </a:lnTo>
                <a:lnTo>
                  <a:pt x="761365" y="2065020"/>
                </a:lnTo>
                <a:lnTo>
                  <a:pt x="152273" y="2065020"/>
                </a:lnTo>
                <a:lnTo>
                  <a:pt x="104152" y="2057254"/>
                </a:lnTo>
                <a:lnTo>
                  <a:pt x="62352" y="2035633"/>
                </a:lnTo>
                <a:lnTo>
                  <a:pt x="29386" y="2002667"/>
                </a:lnTo>
                <a:lnTo>
                  <a:pt x="7765" y="1960867"/>
                </a:lnTo>
                <a:lnTo>
                  <a:pt x="0" y="1912746"/>
                </a:lnTo>
                <a:lnTo>
                  <a:pt x="0" y="152273"/>
                </a:lnTo>
                <a:close/>
              </a:path>
            </a:pathLst>
          </a:custGeom>
          <a:ln w="63246">
            <a:solidFill>
              <a:srgbClr val="FFC000"/>
            </a:solidFill>
            <a:prstDash val="lgDash"/>
          </a:ln>
        </p:spPr>
        <p:txBody>
          <a:bodyPr wrap="square" lIns="0" tIns="0" rIns="0" bIns="0" rtlCol="0"/>
          <a:lstStyle/>
          <a:p/>
        </p:txBody>
      </p:sp>
      <p:sp>
        <p:nvSpPr>
          <p:cNvPr id="50" name="object 50"/>
          <p:cNvSpPr txBox="1"/>
          <p:nvPr/>
        </p:nvSpPr>
        <p:spPr>
          <a:xfrm>
            <a:off x="161797" y="961390"/>
            <a:ext cx="8782685" cy="1629410"/>
          </a:xfrm>
          <a:prstGeom prst="rect">
            <a:avLst/>
          </a:prstGeom>
        </p:spPr>
        <p:txBody>
          <a:bodyPr wrap="square" lIns="0" tIns="12700" rIns="0" bIns="0" rtlCol="0" vert="horz">
            <a:spAutoFit/>
          </a:bodyPr>
          <a:lstStyle/>
          <a:p>
            <a:pPr marL="184150" indent="-171450">
              <a:lnSpc>
                <a:spcPct val="100000"/>
              </a:lnSpc>
              <a:spcBef>
                <a:spcPts val="100"/>
              </a:spcBef>
              <a:buFont typeface="Arial"/>
              <a:buChar char="•"/>
              <a:tabLst>
                <a:tab pos="184150" algn="l"/>
              </a:tabLst>
            </a:pPr>
            <a:r>
              <a:rPr dirty="0" sz="1200" spc="-10">
                <a:latin typeface="Calibri"/>
                <a:cs typeface="Calibri"/>
              </a:rPr>
              <a:t>Red </a:t>
            </a:r>
            <a:r>
              <a:rPr dirty="0" sz="1200">
                <a:latin typeface="Calibri"/>
                <a:cs typeface="Calibri"/>
              </a:rPr>
              <a:t>lines </a:t>
            </a:r>
            <a:r>
              <a:rPr dirty="0" sz="1200" spc="-5">
                <a:latin typeface="Calibri"/>
                <a:cs typeface="Calibri"/>
              </a:rPr>
              <a:t>show our (maximum, theoretic) </a:t>
            </a:r>
            <a:r>
              <a:rPr dirty="0" sz="1200" spc="-10">
                <a:latin typeface="Calibri"/>
                <a:cs typeface="Calibri"/>
              </a:rPr>
              <a:t>processing </a:t>
            </a:r>
            <a:r>
              <a:rPr dirty="0" sz="1200" spc="-5">
                <a:latin typeface="Calibri"/>
                <a:cs typeface="Calibri"/>
              </a:rPr>
              <a:t>speed [in^2/s]; </a:t>
            </a:r>
            <a:r>
              <a:rPr dirty="0" sz="1200" spc="-10">
                <a:latin typeface="Calibri"/>
                <a:cs typeface="Calibri"/>
              </a:rPr>
              <a:t>reference </a:t>
            </a:r>
            <a:r>
              <a:rPr dirty="0" sz="1200">
                <a:latin typeface="Calibri"/>
                <a:cs typeface="Calibri"/>
              </a:rPr>
              <a:t>= NNS </a:t>
            </a:r>
            <a:r>
              <a:rPr dirty="0" sz="1200" spc="-10">
                <a:latin typeface="Calibri"/>
                <a:cs typeface="Calibri"/>
              </a:rPr>
              <a:t>blast </a:t>
            </a:r>
            <a:r>
              <a:rPr dirty="0" sz="1200" spc="-5">
                <a:latin typeface="Calibri"/>
                <a:cs typeface="Calibri"/>
              </a:rPr>
              <a:t>speed </a:t>
            </a:r>
            <a:r>
              <a:rPr dirty="0" sz="1200">
                <a:latin typeface="Calibri"/>
                <a:cs typeface="Calibri"/>
              </a:rPr>
              <a:t>is </a:t>
            </a:r>
            <a:r>
              <a:rPr dirty="0" sz="1200" spc="-5">
                <a:latin typeface="Calibri"/>
                <a:cs typeface="Calibri"/>
              </a:rPr>
              <a:t>2.5</a:t>
            </a:r>
            <a:r>
              <a:rPr dirty="0" sz="1200" spc="110">
                <a:latin typeface="Calibri"/>
                <a:cs typeface="Calibri"/>
              </a:rPr>
              <a:t> </a:t>
            </a:r>
            <a:r>
              <a:rPr dirty="0" sz="1200" spc="-5">
                <a:latin typeface="Calibri"/>
                <a:cs typeface="Calibri"/>
              </a:rPr>
              <a:t>in^2/s</a:t>
            </a:r>
            <a:endParaRPr sz="1200">
              <a:latin typeface="Calibri"/>
              <a:cs typeface="Calibri"/>
            </a:endParaRPr>
          </a:p>
          <a:p>
            <a:pPr marL="184150" indent="-171450">
              <a:lnSpc>
                <a:spcPct val="100000"/>
              </a:lnSpc>
              <a:buFont typeface="Arial"/>
              <a:buChar char="•"/>
              <a:tabLst>
                <a:tab pos="184150" algn="l"/>
              </a:tabLst>
            </a:pPr>
            <a:r>
              <a:rPr dirty="0" sz="1200" spc="-20">
                <a:latin typeface="Calibri"/>
                <a:cs typeface="Calibri"/>
              </a:rPr>
              <a:t>Yellow </a:t>
            </a:r>
            <a:r>
              <a:rPr dirty="0" sz="1200">
                <a:latin typeface="Calibri"/>
                <a:cs typeface="Calibri"/>
              </a:rPr>
              <a:t>lines </a:t>
            </a:r>
            <a:r>
              <a:rPr dirty="0" sz="1200" spc="-5">
                <a:latin typeface="Calibri"/>
                <a:cs typeface="Calibri"/>
              </a:rPr>
              <a:t>show that </a:t>
            </a:r>
            <a:r>
              <a:rPr dirty="0" sz="1200">
                <a:latin typeface="Calibri"/>
                <a:cs typeface="Calibri"/>
              </a:rPr>
              <a:t>the </a:t>
            </a:r>
            <a:r>
              <a:rPr dirty="0" sz="1200" spc="-5">
                <a:latin typeface="Calibri"/>
                <a:cs typeface="Calibri"/>
              </a:rPr>
              <a:t>ablation (PCP </a:t>
            </a:r>
            <a:r>
              <a:rPr dirty="0" sz="1200" spc="-10">
                <a:latin typeface="Calibri"/>
                <a:cs typeface="Calibri"/>
              </a:rPr>
              <a:t>removal) </a:t>
            </a:r>
            <a:r>
              <a:rPr dirty="0" sz="1200" spc="-5">
                <a:latin typeface="Calibri"/>
                <a:cs typeface="Calibri"/>
              </a:rPr>
              <a:t>reaches </a:t>
            </a:r>
            <a:r>
              <a:rPr dirty="0" sz="1200">
                <a:latin typeface="Calibri"/>
                <a:cs typeface="Calibri"/>
              </a:rPr>
              <a:t>a </a:t>
            </a:r>
            <a:r>
              <a:rPr dirty="0" sz="1200" spc="-10">
                <a:latin typeface="Calibri"/>
                <a:cs typeface="Calibri"/>
              </a:rPr>
              <a:t>steady-state </a:t>
            </a:r>
            <a:r>
              <a:rPr dirty="0" sz="1200" spc="-5">
                <a:latin typeface="Calibri"/>
                <a:cs typeface="Calibri"/>
              </a:rPr>
              <a:t>after </a:t>
            </a:r>
            <a:r>
              <a:rPr dirty="0" sz="1200">
                <a:latin typeface="Calibri"/>
                <a:cs typeface="Calibri"/>
              </a:rPr>
              <a:t>about </a:t>
            </a:r>
            <a:r>
              <a:rPr dirty="0" sz="1200" spc="-5">
                <a:latin typeface="Calibri"/>
                <a:cs typeface="Calibri"/>
              </a:rPr>
              <a:t>20 pulses </a:t>
            </a:r>
            <a:r>
              <a:rPr dirty="0" sz="1200" spc="-10">
                <a:latin typeface="Calibri"/>
                <a:cs typeface="Calibri"/>
              </a:rPr>
              <a:t>(for </a:t>
            </a:r>
            <a:r>
              <a:rPr dirty="0" sz="1200">
                <a:latin typeface="Calibri"/>
                <a:cs typeface="Calibri"/>
              </a:rPr>
              <a:t>this </a:t>
            </a:r>
            <a:r>
              <a:rPr dirty="0" sz="1200" spc="-5">
                <a:latin typeface="Calibri"/>
                <a:cs typeface="Calibri"/>
              </a:rPr>
              <a:t>scenario); melting </a:t>
            </a:r>
            <a:r>
              <a:rPr dirty="0" sz="1200" spc="-10">
                <a:latin typeface="Calibri"/>
                <a:cs typeface="Calibri"/>
              </a:rPr>
              <a:t>occurs</a:t>
            </a:r>
            <a:r>
              <a:rPr dirty="0" sz="1200" spc="250">
                <a:latin typeface="Calibri"/>
                <a:cs typeface="Calibri"/>
              </a:rPr>
              <a:t> </a:t>
            </a:r>
            <a:r>
              <a:rPr dirty="0" sz="1200" spc="-5">
                <a:latin typeface="Calibri"/>
                <a:cs typeface="Calibri"/>
              </a:rPr>
              <a:t>thereafter</a:t>
            </a:r>
            <a:endParaRPr sz="1200">
              <a:latin typeface="Calibri"/>
              <a:cs typeface="Calibri"/>
            </a:endParaRPr>
          </a:p>
          <a:p>
            <a:pPr marL="183515" marR="12700" indent="-171450">
              <a:lnSpc>
                <a:spcPct val="100000"/>
              </a:lnSpc>
              <a:buFont typeface="Arial"/>
              <a:buChar char="•"/>
              <a:tabLst>
                <a:tab pos="184150" algn="l"/>
              </a:tabLst>
            </a:pPr>
            <a:r>
              <a:rPr dirty="0" sz="1200" spc="-10">
                <a:latin typeface="Calibri"/>
                <a:cs typeface="Calibri"/>
              </a:rPr>
              <a:t>Orange dotted </a:t>
            </a:r>
            <a:r>
              <a:rPr dirty="0" sz="1200" spc="-15">
                <a:latin typeface="Calibri"/>
                <a:cs typeface="Calibri"/>
              </a:rPr>
              <a:t>box </a:t>
            </a:r>
            <a:r>
              <a:rPr dirty="0" sz="1200" spc="-5">
                <a:latin typeface="Calibri"/>
                <a:cs typeface="Calibri"/>
              </a:rPr>
              <a:t>represents sweet-spot; higher </a:t>
            </a:r>
            <a:r>
              <a:rPr dirty="0" sz="1200" spc="-10">
                <a:latin typeface="Calibri"/>
                <a:cs typeface="Calibri"/>
              </a:rPr>
              <a:t>Peak </a:t>
            </a:r>
            <a:r>
              <a:rPr dirty="0" sz="1200" spc="-15">
                <a:latin typeface="Calibri"/>
                <a:cs typeface="Calibri"/>
              </a:rPr>
              <a:t>Power rows </a:t>
            </a:r>
            <a:r>
              <a:rPr dirty="0" sz="1200" spc="-5">
                <a:latin typeface="Calibri"/>
                <a:cs typeface="Calibri"/>
              </a:rPr>
              <a:t>show onset of bluing </a:t>
            </a:r>
            <a:r>
              <a:rPr dirty="0" sz="1200">
                <a:latin typeface="Calibri"/>
                <a:cs typeface="Calibri"/>
              </a:rPr>
              <a:t>and </a:t>
            </a:r>
            <a:r>
              <a:rPr dirty="0" sz="1200" spc="-10">
                <a:latin typeface="Calibri"/>
                <a:cs typeface="Calibri"/>
              </a:rPr>
              <a:t>lowest Peak </a:t>
            </a:r>
            <a:r>
              <a:rPr dirty="0" sz="1200" spc="-15">
                <a:latin typeface="Calibri"/>
                <a:cs typeface="Calibri"/>
              </a:rPr>
              <a:t>Power </a:t>
            </a:r>
            <a:r>
              <a:rPr dirty="0" sz="1200" spc="-10">
                <a:latin typeface="Calibri"/>
                <a:cs typeface="Calibri"/>
              </a:rPr>
              <a:t>row shows steady-state </a:t>
            </a:r>
            <a:r>
              <a:rPr dirty="0" sz="1200" spc="-5">
                <a:latin typeface="Calibri"/>
                <a:cs typeface="Calibri"/>
              </a:rPr>
              <a:t>of  primer </a:t>
            </a:r>
            <a:r>
              <a:rPr dirty="0" sz="1200" spc="-10">
                <a:latin typeface="Calibri"/>
                <a:cs typeface="Calibri"/>
              </a:rPr>
              <a:t>removal </a:t>
            </a:r>
            <a:r>
              <a:rPr dirty="0" sz="1200" spc="-5">
                <a:latin typeface="Calibri"/>
                <a:cs typeface="Calibri"/>
              </a:rPr>
              <a:t>after </a:t>
            </a:r>
            <a:r>
              <a:rPr dirty="0" sz="1200">
                <a:latin typeface="Calibri"/>
                <a:cs typeface="Calibri"/>
              </a:rPr>
              <a:t>20 </a:t>
            </a:r>
            <a:r>
              <a:rPr dirty="0" sz="1200" spc="-5">
                <a:latin typeface="Calibri"/>
                <a:cs typeface="Calibri"/>
              </a:rPr>
              <a:t>pulses (similar </a:t>
            </a:r>
            <a:r>
              <a:rPr dirty="0" sz="1200">
                <a:latin typeface="Calibri"/>
                <a:cs typeface="Calibri"/>
              </a:rPr>
              <a:t>in </a:t>
            </a:r>
            <a:r>
              <a:rPr dirty="0" sz="1200" spc="-5">
                <a:latin typeface="Calibri"/>
                <a:cs typeface="Calibri"/>
              </a:rPr>
              <a:t>other </a:t>
            </a:r>
            <a:r>
              <a:rPr dirty="0" sz="1200" spc="-10">
                <a:latin typeface="Calibri"/>
                <a:cs typeface="Calibri"/>
              </a:rPr>
              <a:t>rows,</a:t>
            </a:r>
            <a:r>
              <a:rPr dirty="0" sz="1200" spc="25">
                <a:latin typeface="Calibri"/>
                <a:cs typeface="Calibri"/>
              </a:rPr>
              <a:t> </a:t>
            </a:r>
            <a:r>
              <a:rPr dirty="0" sz="1200" spc="-10">
                <a:latin typeface="Calibri"/>
                <a:cs typeface="Calibri"/>
              </a:rPr>
              <a:t>too).</a:t>
            </a:r>
            <a:endParaRPr sz="1200">
              <a:latin typeface="Calibri"/>
              <a:cs typeface="Calibri"/>
            </a:endParaRPr>
          </a:p>
          <a:p>
            <a:pPr marL="184150" indent="-171450">
              <a:lnSpc>
                <a:spcPct val="100000"/>
              </a:lnSpc>
              <a:buFont typeface="Arial"/>
              <a:buChar char="•"/>
              <a:tabLst>
                <a:tab pos="184150" algn="l"/>
              </a:tabLst>
            </a:pPr>
            <a:r>
              <a:rPr dirty="0" sz="1200" spc="-10">
                <a:latin typeface="Calibri"/>
                <a:cs typeface="Calibri"/>
              </a:rPr>
              <a:t>Processing </a:t>
            </a:r>
            <a:r>
              <a:rPr dirty="0" sz="1200" spc="-5">
                <a:latin typeface="Calibri"/>
                <a:cs typeface="Calibri"/>
              </a:rPr>
              <a:t>window </a:t>
            </a:r>
            <a:r>
              <a:rPr dirty="0" sz="1200">
                <a:latin typeface="Calibri"/>
                <a:cs typeface="Calibri"/>
              </a:rPr>
              <a:t>ideal is </a:t>
            </a:r>
            <a:r>
              <a:rPr dirty="0" sz="1200" spc="-5">
                <a:latin typeface="Calibri"/>
                <a:cs typeface="Calibri"/>
              </a:rPr>
              <a:t>between </a:t>
            </a:r>
            <a:r>
              <a:rPr dirty="0" sz="1200">
                <a:latin typeface="Calibri"/>
                <a:cs typeface="Calibri"/>
              </a:rPr>
              <a:t>the 5 and 10 </a:t>
            </a:r>
            <a:r>
              <a:rPr dirty="0" sz="1200" spc="-5">
                <a:latin typeface="Calibri"/>
                <a:cs typeface="Calibri"/>
              </a:rPr>
              <a:t>in^2/s (red) </a:t>
            </a:r>
            <a:r>
              <a:rPr dirty="0" sz="1200" spc="-10">
                <a:latin typeface="Calibri"/>
                <a:cs typeface="Calibri"/>
              </a:rPr>
              <a:t>processing </a:t>
            </a:r>
            <a:r>
              <a:rPr dirty="0" sz="1200" spc="-5">
                <a:latin typeface="Calibri"/>
                <a:cs typeface="Calibri"/>
              </a:rPr>
              <a:t>bands, </a:t>
            </a:r>
            <a:r>
              <a:rPr dirty="0" sz="1200">
                <a:latin typeface="Calibri"/>
                <a:cs typeface="Calibri"/>
              </a:rPr>
              <a:t>which is 2 </a:t>
            </a:r>
            <a:r>
              <a:rPr dirty="0" sz="1200" spc="-10">
                <a:latin typeface="Calibri"/>
                <a:cs typeface="Calibri"/>
              </a:rPr>
              <a:t>to </a:t>
            </a:r>
            <a:r>
              <a:rPr dirty="0" sz="1200">
                <a:latin typeface="Calibri"/>
                <a:cs typeface="Calibri"/>
              </a:rPr>
              <a:t>4 time </a:t>
            </a:r>
            <a:r>
              <a:rPr dirty="0" sz="1200" spc="-10">
                <a:latin typeface="Calibri"/>
                <a:cs typeface="Calibri"/>
              </a:rPr>
              <a:t>faster </a:t>
            </a:r>
            <a:r>
              <a:rPr dirty="0" sz="1200">
                <a:latin typeface="Calibri"/>
                <a:cs typeface="Calibri"/>
              </a:rPr>
              <a:t>than NNS</a:t>
            </a:r>
            <a:r>
              <a:rPr dirty="0" sz="1200" spc="145">
                <a:latin typeface="Calibri"/>
                <a:cs typeface="Calibri"/>
              </a:rPr>
              <a:t> </a:t>
            </a:r>
            <a:r>
              <a:rPr dirty="0" sz="1200" spc="-5">
                <a:latin typeface="Calibri"/>
                <a:cs typeface="Calibri"/>
              </a:rPr>
              <a:t>blasting/grinding</a:t>
            </a:r>
            <a:endParaRPr sz="1200">
              <a:latin typeface="Calibri"/>
              <a:cs typeface="Calibri"/>
            </a:endParaRPr>
          </a:p>
          <a:p>
            <a:pPr marL="2157095">
              <a:lnSpc>
                <a:spcPct val="100000"/>
              </a:lnSpc>
              <a:spcBef>
                <a:spcPts val="470"/>
              </a:spcBef>
            </a:pPr>
            <a:r>
              <a:rPr dirty="0" sz="1050">
                <a:solidFill>
                  <a:srgbClr val="FF0000"/>
                </a:solidFill>
                <a:latin typeface="Calibri"/>
                <a:cs typeface="Calibri"/>
              </a:rPr>
              <a:t>Need to </a:t>
            </a:r>
            <a:r>
              <a:rPr dirty="0" sz="1050" spc="-5">
                <a:solidFill>
                  <a:srgbClr val="FF0000"/>
                </a:solidFill>
                <a:latin typeface="Calibri"/>
                <a:cs typeface="Calibri"/>
              </a:rPr>
              <a:t>be </a:t>
            </a:r>
            <a:r>
              <a:rPr dirty="0" sz="1050">
                <a:solidFill>
                  <a:srgbClr val="FF0000"/>
                </a:solidFill>
                <a:latin typeface="Calibri"/>
                <a:cs typeface="Calibri"/>
              </a:rPr>
              <a:t>in the </a:t>
            </a:r>
            <a:r>
              <a:rPr dirty="0" sz="1050" spc="-5">
                <a:solidFill>
                  <a:srgbClr val="FF0000"/>
                </a:solidFill>
                <a:latin typeface="Calibri"/>
                <a:cs typeface="Calibri"/>
              </a:rPr>
              <a:t>8-16 pulses </a:t>
            </a:r>
            <a:r>
              <a:rPr dirty="0" sz="1050">
                <a:solidFill>
                  <a:srgbClr val="FF0000"/>
                </a:solidFill>
                <a:latin typeface="Calibri"/>
                <a:cs typeface="Calibri"/>
              </a:rPr>
              <a:t>to </a:t>
            </a:r>
            <a:r>
              <a:rPr dirty="0" sz="1050" spc="-5">
                <a:solidFill>
                  <a:srgbClr val="FF0000"/>
                </a:solidFill>
                <a:latin typeface="Calibri"/>
                <a:cs typeface="Calibri"/>
              </a:rPr>
              <a:t>be </a:t>
            </a:r>
            <a:r>
              <a:rPr dirty="0" sz="1050">
                <a:solidFill>
                  <a:srgbClr val="FF0000"/>
                </a:solidFill>
                <a:latin typeface="Calibri"/>
                <a:cs typeface="Calibri"/>
              </a:rPr>
              <a:t>in the </a:t>
            </a:r>
            <a:r>
              <a:rPr dirty="0" sz="1050" spc="-5">
                <a:solidFill>
                  <a:srgbClr val="FF0000"/>
                </a:solidFill>
                <a:latin typeface="Calibri"/>
                <a:cs typeface="Calibri"/>
              </a:rPr>
              <a:t>regime of </a:t>
            </a:r>
            <a:r>
              <a:rPr dirty="0" sz="1050">
                <a:solidFill>
                  <a:srgbClr val="FF0000"/>
                </a:solidFill>
                <a:latin typeface="Calibri"/>
                <a:cs typeface="Calibri"/>
              </a:rPr>
              <a:t>being </a:t>
            </a:r>
            <a:r>
              <a:rPr dirty="0" sz="1050" spc="-5">
                <a:solidFill>
                  <a:srgbClr val="FF0000"/>
                </a:solidFill>
                <a:latin typeface="Calibri"/>
                <a:cs typeface="Calibri"/>
              </a:rPr>
              <a:t>cost effective (equates </a:t>
            </a:r>
            <a:r>
              <a:rPr dirty="0" sz="1050">
                <a:solidFill>
                  <a:srgbClr val="FF0000"/>
                </a:solidFill>
                <a:latin typeface="Calibri"/>
                <a:cs typeface="Calibri"/>
              </a:rPr>
              <a:t>to 5-10</a:t>
            </a:r>
            <a:r>
              <a:rPr dirty="0" sz="1050" spc="45">
                <a:solidFill>
                  <a:srgbClr val="FF0000"/>
                </a:solidFill>
                <a:latin typeface="Calibri"/>
                <a:cs typeface="Calibri"/>
              </a:rPr>
              <a:t> </a:t>
            </a:r>
            <a:r>
              <a:rPr dirty="0" sz="1050" spc="-5">
                <a:solidFill>
                  <a:srgbClr val="FF0000"/>
                </a:solidFill>
                <a:latin typeface="Calibri"/>
                <a:cs typeface="Calibri"/>
              </a:rPr>
              <a:t>in2/sec)</a:t>
            </a:r>
            <a:endParaRPr sz="1050">
              <a:latin typeface="Calibri"/>
              <a:cs typeface="Calibri"/>
            </a:endParaRPr>
          </a:p>
          <a:p>
            <a:pPr>
              <a:lnSpc>
                <a:spcPct val="100000"/>
              </a:lnSpc>
            </a:pPr>
            <a:endParaRPr sz="1000">
              <a:latin typeface="Calibri"/>
              <a:cs typeface="Calibri"/>
            </a:endParaRPr>
          </a:p>
          <a:p>
            <a:pPr>
              <a:lnSpc>
                <a:spcPct val="100000"/>
              </a:lnSpc>
              <a:spcBef>
                <a:spcPts val="55"/>
              </a:spcBef>
            </a:pPr>
            <a:endParaRPr sz="1100">
              <a:latin typeface="Calibri"/>
              <a:cs typeface="Calibri"/>
            </a:endParaRPr>
          </a:p>
          <a:p>
            <a:pPr marL="894080">
              <a:lnSpc>
                <a:spcPct val="100000"/>
              </a:lnSpc>
            </a:pPr>
            <a:r>
              <a:rPr dirty="0" sz="900">
                <a:latin typeface="Calibri"/>
                <a:cs typeface="Calibri"/>
              </a:rPr>
              <a:t>1.75</a:t>
            </a:r>
            <a:endParaRPr sz="900">
              <a:latin typeface="Calibri"/>
              <a:cs typeface="Calibri"/>
            </a:endParaRPr>
          </a:p>
        </p:txBody>
      </p:sp>
      <p:sp>
        <p:nvSpPr>
          <p:cNvPr id="51" name="object 51"/>
          <p:cNvSpPr txBox="1">
            <a:spLocks noGrp="1"/>
          </p:cNvSpPr>
          <p:nvPr>
            <p:ph type="ftr" idx="5" sz="quarter"/>
          </p:nvPr>
        </p:nvSpPr>
        <p:spPr>
          <a:prstGeom prst="rect"/>
        </p:spPr>
        <p:txBody>
          <a:bodyPr wrap="square" lIns="0" tIns="0" rIns="0" bIns="0" rtlCol="0" vert="horz">
            <a:spAutoFit/>
          </a:bodyPr>
          <a:lstStyle/>
          <a:p>
            <a:pPr marL="12700">
              <a:lnSpc>
                <a:spcPts val="1050"/>
              </a:lnSpc>
            </a:pPr>
            <a:r>
              <a:rPr dirty="0" spc="-5"/>
              <a:t>DISTRIBUTION STATEMENT </a:t>
            </a:r>
            <a:r>
              <a:rPr dirty="0"/>
              <a:t>A. </a:t>
            </a:r>
            <a:r>
              <a:rPr dirty="0" spc="-5"/>
              <a:t>Approved for public release: distribution</a:t>
            </a:r>
            <a:r>
              <a:rPr dirty="0" spc="5"/>
              <a:t> </a:t>
            </a:r>
            <a:r>
              <a:rPr dirty="0" spc="-5"/>
              <a:t>unlimited.</a:t>
            </a:r>
          </a:p>
        </p:txBody>
      </p:sp>
      <p:sp>
        <p:nvSpPr>
          <p:cNvPr id="52" name="object 52"/>
          <p:cNvSpPr txBox="1">
            <a:spLocks noGrp="1"/>
          </p:cNvSpPr>
          <p:nvPr>
            <p:ph type="sldNum" idx="7" sz="quarter"/>
          </p:nvPr>
        </p:nvSpPr>
        <p:spPr>
          <a:prstGeom prst="rect"/>
        </p:spPr>
        <p:txBody>
          <a:bodyPr wrap="square" lIns="0" tIns="29845" rIns="0" bIns="0" rtlCol="0" vert="horz">
            <a:spAutoFit/>
          </a:bodyPr>
          <a:lstStyle/>
          <a:p>
            <a:pPr marL="38100">
              <a:lnSpc>
                <a:spcPct val="100000"/>
              </a:lnSpc>
              <a:spcBef>
                <a:spcPts val="235"/>
              </a:spcBef>
            </a:pPr>
            <a:fld id="{81D60167-4931-47E6-BA6A-407CBD079E47}" type="slidenum">
              <a:rPr dirty="0"/>
              <a:t>10</a:t>
            </a:fld>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2022-09-19T12:57:32Z</dcterms:created>
  <dcterms:modified xsi:type="dcterms:W3CDTF">2022-09-19T12:57:32Z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2022-09-14T00:00:00Z</vt:filetime>
  </property>
  <property fmtid="{D5CDD505-2E9C-101B-9397-08002B2CF9AE}" pid="3" name="LastSaved">
    <vt:filetime>2022-09-19T00:00:00Z</vt:filetime>
  </property>
</Properties>
</file>