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4"/>
  </p:notesMasterIdLst>
  <p:sldIdLst>
    <p:sldId id="260" r:id="rId2"/>
    <p:sldId id="257" r:id="rId3"/>
    <p:sldId id="574" r:id="rId4"/>
    <p:sldId id="259" r:id="rId5"/>
    <p:sldId id="573" r:id="rId6"/>
    <p:sldId id="518" r:id="rId7"/>
    <p:sldId id="575" r:id="rId8"/>
    <p:sldId id="576" r:id="rId9"/>
    <p:sldId id="577" r:id="rId10"/>
    <p:sldId id="579" r:id="rId11"/>
    <p:sldId id="258" r:id="rId12"/>
    <p:sldId id="578" r:id="rId13"/>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5571"/>
    <a:srgbClr val="05759D"/>
    <a:srgbClr val="0688B6"/>
    <a:srgbClr val="034055"/>
    <a:srgbClr val="8EB2BF"/>
    <a:srgbClr val="446A78"/>
    <a:srgbClr val="EAF7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3A8A5-161F-47ED-9FB8-91588433BB37}" v="1285" dt="2022-08-19T14:48:40.272"/>
    <p1510:client id="{874BC502-DE68-4927-9026-E88D48615567}" v="103" dt="2022-08-19T13:15:13.043"/>
    <p1510:client id="{8B309948-BB93-4D6E-9C2F-8043CD0CA049}" v="104" dt="2022-08-19T13:21:41.778"/>
    <p1510:client id="{B4B69C20-E409-4A9A-9D2E-D639F6780DB8}" v="2" dt="2022-08-19T14:11:26.688"/>
    <p1510:client id="{C678BBED-CB52-46FA-89CF-8B19E32A34E3}" v="44" dt="2022-08-19T13:17:28.403"/>
    <p1510:client id="{CEE37B99-5FDC-4242-84D5-81A6095AF582}" v="50" dt="2022-08-19T13:44:45.6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0CAFB-BA6A-4EAD-8632-EFF9673D5756}" type="datetimeFigureOut">
              <a:rPr lang="en-US" smtClean="0"/>
              <a:t>8/19/2022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3D755-2BB7-4E46-A026-A3354C074F5C}" type="slidenum">
              <a:rPr lang="en-US" smtClean="0"/>
              <a:t>‹#›</a:t>
            </a:fld>
            <a:endParaRPr lang="en-US"/>
          </a:p>
        </p:txBody>
      </p:sp>
    </p:spTree>
    <p:extLst>
      <p:ext uri="{BB962C8B-B14F-4D97-AF65-F5344CB8AC3E}">
        <p14:creationId xmlns:p14="http://schemas.microsoft.com/office/powerpoint/2010/main" val="2094424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a:t>
            </a:r>
            <a:r>
              <a:rPr lang="en-US" baseline="0"/>
              <a:t> of today, only couplings ½” thru 2” are included in the NAVSEA letter. However, Shock Extensions for additional shapes are in the works by Gibbs and Cox for the FFG-62 program and we expect those results very soon resulting in the extension of the NAVSEA approval for additional shapes. So a much more complete product offering available for use on Surface Combatants, USCG and wherever MIL-STD-777 is invoked.</a:t>
            </a:r>
            <a:endParaRPr lang="en-US"/>
          </a:p>
        </p:txBody>
      </p:sp>
      <p:sp>
        <p:nvSpPr>
          <p:cNvPr id="4" name="Date Placeholder 3"/>
          <p:cNvSpPr>
            <a:spLocks noGrp="1"/>
          </p:cNvSpPr>
          <p:nvPr>
            <p:ph type="dt" idx="10"/>
          </p:nvPr>
        </p:nvSpPr>
        <p:spPr/>
        <p:txBody>
          <a:bodyPr/>
          <a:lstStyle/>
          <a:p>
            <a:fld id="{C832B7B8-DB93-4905-BB26-32DDD34774EE}" type="datetime5">
              <a:rPr lang="de-DE" smtClean="0"/>
              <a:pPr/>
              <a:t>22-08-19</a:t>
            </a:fld>
            <a:endParaRPr lang="de-DE"/>
          </a:p>
        </p:txBody>
      </p:sp>
      <p:sp>
        <p:nvSpPr>
          <p:cNvPr id="5" name="Slide Number Placeholder 4"/>
          <p:cNvSpPr>
            <a:spLocks noGrp="1"/>
          </p:cNvSpPr>
          <p:nvPr>
            <p:ph type="sldNum" sz="quarter" idx="11"/>
          </p:nvPr>
        </p:nvSpPr>
        <p:spPr/>
        <p:txBody>
          <a:bodyPr/>
          <a:lstStyle/>
          <a:p>
            <a:fld id="{6AF43CF8-F97C-4D56-98E1-43A66D86786E}" type="slidenum">
              <a:rPr lang="de-DE" smtClean="0"/>
              <a:pPr/>
              <a:t>5</a:t>
            </a:fld>
            <a:endParaRPr lang="de-DE"/>
          </a:p>
        </p:txBody>
      </p:sp>
    </p:spTree>
    <p:extLst>
      <p:ext uri="{BB962C8B-B14F-4D97-AF65-F5344CB8AC3E}">
        <p14:creationId xmlns:p14="http://schemas.microsoft.com/office/powerpoint/2010/main" val="3361311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179388" y="1066800"/>
            <a:ext cx="5553076" cy="3124200"/>
          </a:xfrm>
          <a:ln/>
        </p:spPr>
      </p:sp>
      <p:sp>
        <p:nvSpPr>
          <p:cNvPr id="49155" name="Notes Placeholder 2"/>
          <p:cNvSpPr>
            <a:spLocks noGrp="1"/>
          </p:cNvSpPr>
          <p:nvPr>
            <p:ph type="body" idx="1"/>
          </p:nvPr>
        </p:nvSpPr>
        <p:spPr>
          <a:noFill/>
          <a:ln/>
        </p:spPr>
        <p:txBody>
          <a:bodyPr/>
          <a:lstStyle/>
          <a:p>
            <a:r>
              <a:rPr lang="en-US"/>
              <a:t>There</a:t>
            </a:r>
            <a:r>
              <a:rPr lang="en-US" baseline="0"/>
              <a:t> is most probably a tool to match your current selection. We have worked with several tool vendors to make sure we remain tool agnostic. While the press tool is your choice, for Shock Rated Systems, you do have to use a specifically developed set of rings and jaws. They feature tighter tolerances and greater pressing force and are strictly for use with MegaPress CuNi. In order to distinguish them, they do specify ASTM F1387, for MegaPress CuNi Only and feature an anchor to easily identify them.</a:t>
            </a:r>
            <a:endParaRPr lang="en-US"/>
          </a:p>
        </p:txBody>
      </p:sp>
      <p:sp>
        <p:nvSpPr>
          <p:cNvPr id="49156" name="Date Placeholder 3"/>
          <p:cNvSpPr>
            <a:spLocks noGrp="1"/>
          </p:cNvSpPr>
          <p:nvPr>
            <p:ph type="dt" sz="quarter"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FC692D-5F7C-4004-890E-10825F03F681}" type="datetime1">
              <a:rPr kumimoji="0" lang="de-DE" sz="900" b="0" i="0" u="none" strike="noStrike" kern="1200" cap="none" spc="0" normalizeH="0" baseline="0" noProof="0" smtClean="0">
                <a:ln>
                  <a:noFill/>
                </a:ln>
                <a:solidFill>
                  <a:srgbClr val="808080"/>
                </a:solidFill>
                <a:effectLst/>
                <a:uLnTx/>
                <a:uFillTx/>
                <a:latin typeface="Arial"/>
                <a:ea typeface="MS PGothic"/>
                <a:cs typeface="+mn-cs"/>
              </a:rPr>
              <a:pPr marL="0" marR="0" lvl="0" indent="0" algn="l" defTabSz="914400" rtl="0" eaLnBrk="1" fontAlgn="auto" latinLnBrk="0" hangingPunct="1">
                <a:lnSpc>
                  <a:spcPct val="100000"/>
                </a:lnSpc>
                <a:spcBef>
                  <a:spcPts val="0"/>
                </a:spcBef>
                <a:spcAft>
                  <a:spcPts val="0"/>
                </a:spcAft>
                <a:buClrTx/>
                <a:buSzTx/>
                <a:buFontTx/>
                <a:buNone/>
                <a:tabLst/>
                <a:defRPr/>
              </a:pPr>
              <a:t>19.08.2022</a:t>
            </a:fld>
            <a:endParaRPr kumimoji="0" lang="de-DE" sz="900" b="0" i="0" u="none" strike="noStrike" kern="1200" cap="none" spc="0" normalizeH="0" baseline="0" noProof="0">
              <a:ln>
                <a:noFill/>
              </a:ln>
              <a:solidFill>
                <a:srgbClr val="808080"/>
              </a:solidFill>
              <a:effectLst/>
              <a:uLnTx/>
              <a:uFillTx/>
              <a:latin typeface="Arial"/>
              <a:ea typeface="MS PGothic"/>
              <a:cs typeface="+mn-cs"/>
            </a:endParaRPr>
          </a:p>
        </p:txBody>
      </p:sp>
      <p:sp>
        <p:nvSpPr>
          <p:cNvPr id="49157" name="Slide Number Placeholder 4"/>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2D147A-6B1B-4940-BE35-514915634541}" type="slidenum">
              <a:rPr kumimoji="0" lang="de-DE" sz="900" b="0" i="0" u="none" strike="noStrike" kern="1200" cap="none" spc="0" normalizeH="0" baseline="0" noProof="0" smtClean="0">
                <a:ln>
                  <a:noFill/>
                </a:ln>
                <a:solidFill>
                  <a:srgbClr val="808080"/>
                </a:solidFill>
                <a:effectLst/>
                <a:uLnTx/>
                <a:uFillTx/>
                <a:latin typeface="Arial"/>
                <a:ea typeface="MS PGothic"/>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900" b="0" i="0" u="none" strike="noStrike" kern="1200" cap="none" spc="0" normalizeH="0" baseline="0" noProof="0">
              <a:ln>
                <a:noFill/>
              </a:ln>
              <a:solidFill>
                <a:srgbClr val="808080"/>
              </a:solidFill>
              <a:effectLst/>
              <a:uLnTx/>
              <a:uFillTx/>
              <a:latin typeface="Arial"/>
              <a:ea typeface="MS PGothic"/>
              <a:cs typeface="+mn-cs"/>
            </a:endParaRPr>
          </a:p>
        </p:txBody>
      </p:sp>
    </p:spTree>
    <p:extLst>
      <p:ext uri="{BB962C8B-B14F-4D97-AF65-F5344CB8AC3E}">
        <p14:creationId xmlns:p14="http://schemas.microsoft.com/office/powerpoint/2010/main" val="8461962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33675" y="2599135"/>
            <a:ext cx="9144000" cy="2387600"/>
          </a:xfrm>
          <a:prstGeom prst="rect">
            <a:avLst/>
          </a:prstGeom>
        </p:spPr>
        <p:txBody>
          <a:bodyPr anchor="b"/>
          <a:lstStyle>
            <a:lvl1pPr algn="r">
              <a:defRPr sz="4800">
                <a:latin typeface="Segoe UI" panose="020B0502040204020203" pitchFamily="34" charset="0"/>
                <a:cs typeface="Segoe UI" panose="020B0502040204020203" pitchFamily="34" charset="0"/>
              </a:defRPr>
            </a:lvl1pPr>
          </a:lstStyle>
          <a:p>
            <a:r>
              <a:rPr lang="en-US"/>
              <a:t>Click to edit Master title style</a:t>
            </a:r>
          </a:p>
        </p:txBody>
      </p:sp>
      <p:sp>
        <p:nvSpPr>
          <p:cNvPr id="3" name="Subtitle 2"/>
          <p:cNvSpPr>
            <a:spLocks noGrp="1"/>
          </p:cNvSpPr>
          <p:nvPr>
            <p:ph type="subTitle" idx="1"/>
          </p:nvPr>
        </p:nvSpPr>
        <p:spPr>
          <a:xfrm>
            <a:off x="2733675" y="4986735"/>
            <a:ext cx="9144000" cy="604440"/>
          </a:xfrm>
        </p:spPr>
        <p:txBody>
          <a:bodyPr/>
          <a:lstStyle>
            <a:lvl1pPr marL="0" indent="0" algn="r">
              <a:buNone/>
              <a:defRPr sz="2400">
                <a:solidFill>
                  <a:srgbClr val="04557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6701" y="-240918"/>
            <a:ext cx="12355313" cy="1976850"/>
          </a:xfrm>
          <a:prstGeom prst="rect">
            <a:avLst/>
          </a:prstGeom>
        </p:spPr>
      </p:pic>
      <p:sp>
        <p:nvSpPr>
          <p:cNvPr id="5" name="Slide Number Placeholder 4"/>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0838" y="5675431"/>
            <a:ext cx="1626901" cy="977918"/>
          </a:xfrm>
          <a:prstGeom prst="rect">
            <a:avLst/>
          </a:prstGeom>
        </p:spPr>
      </p:pic>
    </p:spTree>
    <p:extLst>
      <p:ext uri="{BB962C8B-B14F-4D97-AF65-F5344CB8AC3E}">
        <p14:creationId xmlns:p14="http://schemas.microsoft.com/office/powerpoint/2010/main" val="11987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11550650"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a:p>
        </p:txBody>
      </p:sp>
    </p:spTree>
    <p:extLst>
      <p:ext uri="{BB962C8B-B14F-4D97-AF65-F5344CB8AC3E}">
        <p14:creationId xmlns:p14="http://schemas.microsoft.com/office/powerpoint/2010/main" val="1398130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le and Split Conten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3" name="Content Placeholder 2"/>
          <p:cNvSpPr>
            <a:spLocks noGrp="1"/>
          </p:cNvSpPr>
          <p:nvPr>
            <p:ph idx="1"/>
          </p:nvPr>
        </p:nvSpPr>
        <p:spPr>
          <a:xfrm>
            <a:off x="69850" y="1130178"/>
            <a:ext cx="5912206"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a:t>Click to edit Master title style</a:t>
            </a:r>
          </a:p>
        </p:txBody>
      </p:sp>
      <p:sp>
        <p:nvSpPr>
          <p:cNvPr id="4"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a:p>
        </p:txBody>
      </p:sp>
      <p:sp>
        <p:nvSpPr>
          <p:cNvPr id="9" name="Content Placeholder 2"/>
          <p:cNvSpPr>
            <a:spLocks noGrp="1"/>
          </p:cNvSpPr>
          <p:nvPr>
            <p:ph idx="12"/>
          </p:nvPr>
        </p:nvSpPr>
        <p:spPr>
          <a:xfrm>
            <a:off x="6133800" y="1130178"/>
            <a:ext cx="5801111" cy="5091160"/>
          </a:xfrm>
        </p:spPr>
        <p:txBody>
          <a:bodyPr/>
          <a:lstStyle>
            <a:lvl1pPr>
              <a:defRPr sz="3200"/>
            </a:lvl1pPr>
            <a:lvl2pPr>
              <a:defRPr sz="2800">
                <a:solidFill>
                  <a:srgbClr val="045571"/>
                </a:solidFill>
                <a:latin typeface="Segoe UI" panose="020B0502040204020203" pitchFamily="34" charset="0"/>
                <a:cs typeface="Segoe UI" panose="020B0502040204020203" pitchFamily="34" charset="0"/>
              </a:defRPr>
            </a:lvl2pPr>
            <a:lvl3pPr>
              <a:defRPr sz="2400">
                <a:solidFill>
                  <a:srgbClr val="0688B6"/>
                </a:solidFill>
              </a:defRPr>
            </a:lvl3pPr>
            <a:lvl4pPr>
              <a:defRPr sz="2000">
                <a:solidFill>
                  <a:schemeClr val="tx2"/>
                </a:solidFill>
              </a:defRPr>
            </a:lvl4pPr>
            <a:lvl5pPr>
              <a:defRPr sz="1800">
                <a:solidFill>
                  <a:schemeClr val="accent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89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815136" cy="1381961"/>
          </a:xfrm>
          <a:prstGeom prst="rect">
            <a:avLst/>
          </a:prstGeom>
        </p:spPr>
      </p:pic>
      <p:sp>
        <p:nvSpPr>
          <p:cNvPr id="9"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a:p>
        </p:txBody>
      </p:sp>
      <p:graphicFrame>
        <p:nvGraphicFramePr>
          <p:cNvPr id="10" name="Table 9"/>
          <p:cNvGraphicFramePr>
            <a:graphicFrameLocks noGrp="1"/>
          </p:cNvGraphicFramePr>
          <p:nvPr userDrawn="1">
            <p:extLst>
              <p:ext uri="{D42A27DB-BD31-4B8C-83A1-F6EECF244321}">
                <p14:modId xmlns:p14="http://schemas.microsoft.com/office/powerpoint/2010/main" val="1048120217"/>
              </p:ext>
            </p:extLst>
          </p:nvPr>
        </p:nvGraphicFramePr>
        <p:xfrm>
          <a:off x="1835842" y="1227430"/>
          <a:ext cx="8181796" cy="5094481"/>
        </p:xfrm>
        <a:graphic>
          <a:graphicData uri="http://schemas.openxmlformats.org/drawingml/2006/table">
            <a:tbl>
              <a:tblPr firstRow="1" firstCol="1" bandRow="1"/>
              <a:tblGrid>
                <a:gridCol w="938894">
                  <a:extLst>
                    <a:ext uri="{9D8B030D-6E8A-4147-A177-3AD203B41FA5}">
                      <a16:colId xmlns:a16="http://schemas.microsoft.com/office/drawing/2014/main" val="2932954129"/>
                    </a:ext>
                  </a:extLst>
                </a:gridCol>
                <a:gridCol w="4667897">
                  <a:extLst>
                    <a:ext uri="{9D8B030D-6E8A-4147-A177-3AD203B41FA5}">
                      <a16:colId xmlns:a16="http://schemas.microsoft.com/office/drawing/2014/main" val="511602394"/>
                    </a:ext>
                  </a:extLst>
                </a:gridCol>
                <a:gridCol w="2575005">
                  <a:extLst>
                    <a:ext uri="{9D8B030D-6E8A-4147-A177-3AD203B41FA5}">
                      <a16:colId xmlns:a16="http://schemas.microsoft.com/office/drawing/2014/main" val="3374404517"/>
                    </a:ext>
                  </a:extLst>
                </a:gridCol>
              </a:tblGrid>
              <a:tr h="331533">
                <a:tc>
                  <a:txBody>
                    <a:bodyPr/>
                    <a:lstStyle/>
                    <a:p>
                      <a:pPr marL="0" marR="102870">
                        <a:lnSpc>
                          <a:spcPct val="115000"/>
                        </a:lnSpc>
                        <a:spcBef>
                          <a:spcPts val="0"/>
                        </a:spcBef>
                        <a:spcAft>
                          <a:spcPts val="0"/>
                        </a:spcAft>
                        <a:tabLst>
                          <a:tab pos="560070" algn="ctr"/>
                        </a:tabLs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Time</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227457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Presentation</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tc>
                  <a:txBody>
                    <a:bodyPr/>
                    <a:lstStyle/>
                    <a:p>
                      <a:pPr marL="0" marR="0">
                        <a:lnSpc>
                          <a:spcPct val="115000"/>
                        </a:lnSpc>
                        <a:spcBef>
                          <a:spcPts val="0"/>
                        </a:spcBef>
                        <a:spcAft>
                          <a:spcPts val="0"/>
                        </a:spcAft>
                      </a:pPr>
                      <a:r>
                        <a:rPr lang="en-US" sz="1200" b="1">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Speaker</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65571"/>
                    </a:solidFill>
                  </a:tcPr>
                </a:tc>
                <a:extLst>
                  <a:ext uri="{0D108BD9-81ED-4DB2-BD59-A6C34878D82A}">
                    <a16:rowId xmlns:a16="http://schemas.microsoft.com/office/drawing/2014/main" val="27136087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gridSpan="2">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Convene Meeting</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extLst>
                  <a:ext uri="{0D108BD9-81ED-4DB2-BD59-A6C34878D82A}">
                    <a16:rowId xmlns:a16="http://schemas.microsoft.com/office/drawing/2014/main" val="2598155790"/>
                  </a:ext>
                </a:extLst>
              </a:tr>
              <a:tr h="331533">
                <a:tc>
                  <a:txBody>
                    <a:bodyPr/>
                    <a:lstStyle/>
                    <a:p>
                      <a:pPr marL="0" marR="102870">
                        <a:lnSpc>
                          <a:spcPct val="115000"/>
                        </a:lnSpc>
                        <a:spcBef>
                          <a:spcPts val="0"/>
                        </a:spcBef>
                        <a:spcAft>
                          <a:spcPts val="0"/>
                        </a:spcAft>
                        <a:tabLst>
                          <a:tab pos="560070" algn="ctr"/>
                        </a:tabLst>
                      </a:pPr>
                      <a:r>
                        <a:rPr lang="en-US" sz="1200">
                          <a:effectLst/>
                          <a:latin typeface="Segoe UI" panose="020B0502040204020203" pitchFamily="34" charset="0"/>
                          <a:ea typeface="Times New Roman" panose="02020603050405020304" pitchFamily="18" charset="0"/>
                          <a:cs typeface="Times New Roman" panose="02020603050405020304" pitchFamily="18" charset="0"/>
                        </a:rPr>
                        <a:t>8:00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419735"/>
                  </a:ext>
                </a:extLst>
              </a:tr>
              <a:tr h="404771">
                <a:tc>
                  <a:txBody>
                    <a:bodyPr/>
                    <a:lstStyle/>
                    <a:p>
                      <a:pPr marL="0" marR="102870">
                        <a:lnSpc>
                          <a:spcPct val="115000"/>
                        </a:lnSpc>
                        <a:spcBef>
                          <a:spcPts val="0"/>
                        </a:spcBef>
                        <a:spcAft>
                          <a:spcPts val="0"/>
                        </a:spcAft>
                        <a:tabLst>
                          <a:tab pos="560070" algn="ctr"/>
                        </a:tabLs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24274004"/>
                  </a:ext>
                </a:extLst>
              </a:tr>
              <a:tr h="331533">
                <a:tc>
                  <a:txBody>
                    <a:bodyPr/>
                    <a:lstStyle/>
                    <a:p>
                      <a:pPr marL="0" marR="102870">
                        <a:lnSpc>
                          <a:spcPct val="115000"/>
                        </a:lnSpc>
                        <a:spcBef>
                          <a:spcPts val="0"/>
                        </a:spcBef>
                        <a:spcAft>
                          <a:spcPts val="0"/>
                        </a:spcAft>
                        <a:tabLst>
                          <a:tab pos="560070" algn="ctr"/>
                        </a:tabLs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60212"/>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10:00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r>
                        <a:rPr lang="en-US" sz="120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766597345"/>
                  </a:ext>
                </a:extLst>
              </a:tr>
              <a:tr h="331533">
                <a:tc>
                  <a:txBody>
                    <a:bodyPr/>
                    <a:lstStyle/>
                    <a:p>
                      <a:pPr marL="0" marR="102870">
                        <a:lnSpc>
                          <a:spcPct val="115000"/>
                        </a:lnSpc>
                        <a:spcBef>
                          <a:spcPts val="0"/>
                        </a:spcBef>
                        <a:spcAft>
                          <a:spcPts val="0"/>
                        </a:spcAft>
                        <a:tabLst>
                          <a:tab pos="560070" algn="ctr"/>
                        </a:tabLs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2881883"/>
                  </a:ext>
                </a:extLst>
              </a:tr>
              <a:tr h="331533">
                <a:tc>
                  <a:txBody>
                    <a:bodyPr/>
                    <a:lstStyle/>
                    <a:p>
                      <a:pPr marL="0" marR="102870">
                        <a:lnSpc>
                          <a:spcPct val="115000"/>
                        </a:lnSpc>
                        <a:spcBef>
                          <a:spcPts val="0"/>
                        </a:spcBef>
                        <a:spcAft>
                          <a:spcPts val="0"/>
                        </a:spcAft>
                        <a:tabLst>
                          <a:tab pos="560070" algn="ctr"/>
                        </a:tabLs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727699409"/>
                  </a:ext>
                </a:extLst>
              </a:tr>
              <a:tr h="331533">
                <a:tc>
                  <a:txBody>
                    <a:bodyPr/>
                    <a:lstStyle/>
                    <a:p>
                      <a:pPr marL="0" marR="102870" algn="l" defTabSz="914400" rtl="0" eaLnBrk="1" latinLnBrk="0" hangingPunct="1">
                        <a:lnSpc>
                          <a:spcPct val="115000"/>
                        </a:lnSpc>
                        <a:spcBef>
                          <a:spcPts val="0"/>
                        </a:spcBef>
                        <a:spcAft>
                          <a:spcPts val="0"/>
                        </a:spcAft>
                        <a:tabLst>
                          <a:tab pos="560070" algn="ctr"/>
                        </a:tabLst>
                      </a:pPr>
                      <a:endParaRPr lang="en-US" sz="1200" kern="120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gn="l" defTabSz="914400" rtl="0" eaLnBrk="1" latinLnBrk="0" hangingPunct="1">
                        <a:lnSpc>
                          <a:spcPct val="115000"/>
                        </a:lnSpc>
                        <a:spcBef>
                          <a:spcPts val="0"/>
                        </a:spcBef>
                        <a:spcAft>
                          <a:spcPts val="0"/>
                        </a:spcAft>
                      </a:pPr>
                      <a:endParaRPr lang="en-US" sz="1200" kern="1200">
                        <a:solidFill>
                          <a:schemeClr val="tx1"/>
                        </a:solidFill>
                        <a:effectLst/>
                        <a:latin typeface="Segoe UI" panose="020B0502040204020203"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39373010"/>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12:00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Lunch</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r>
                        <a:rPr lang="en-US" sz="120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409255333"/>
                  </a:ext>
                </a:extLst>
              </a:tr>
              <a:tr h="331533">
                <a:tc>
                  <a:txBody>
                    <a:bodyPr/>
                    <a:lstStyle/>
                    <a:p>
                      <a:pPr marL="0" marR="102870">
                        <a:lnSpc>
                          <a:spcPct val="115000"/>
                        </a:lnSpc>
                        <a:spcBef>
                          <a:spcPts val="0"/>
                        </a:spcBef>
                        <a:spcAft>
                          <a:spcPts val="0"/>
                        </a:spcAft>
                        <a:tabLst>
                          <a:tab pos="560070" algn="ctr"/>
                        </a:tabLs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8939695"/>
                  </a:ext>
                </a:extLst>
              </a:tr>
              <a:tr h="331533">
                <a:tc>
                  <a:txBody>
                    <a:bodyPr/>
                    <a:lstStyle/>
                    <a:p>
                      <a:pPr marL="0" marR="102870">
                        <a:lnSpc>
                          <a:spcPct val="115000"/>
                        </a:lnSpc>
                        <a:spcBef>
                          <a:spcPts val="0"/>
                        </a:spcBef>
                        <a:spcAft>
                          <a:spcPts val="0"/>
                        </a:spcAft>
                        <a:tabLst>
                          <a:tab pos="560070" algn="ctr"/>
                        </a:tabLs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90304744"/>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3:00</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Break</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9979672"/>
                  </a:ext>
                </a:extLst>
              </a:tr>
              <a:tr h="379781">
                <a:tc>
                  <a:txBody>
                    <a:bodyPr/>
                    <a:lstStyle/>
                    <a:p>
                      <a:pPr marL="0" marR="102870">
                        <a:lnSpc>
                          <a:spcPct val="115000"/>
                        </a:lnSpc>
                        <a:spcBef>
                          <a:spcPts val="0"/>
                        </a:spcBef>
                        <a:spcAft>
                          <a:spcPts val="0"/>
                        </a:spcAft>
                        <a:tabLst>
                          <a:tab pos="560070" algn="ctr"/>
                        </a:tabLs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marR="102870">
                        <a:lnSpc>
                          <a:spcPct val="115000"/>
                        </a:lnSpc>
                        <a:spcBef>
                          <a:spcPts val="0"/>
                        </a:spcBef>
                        <a:spcAft>
                          <a:spcPts val="0"/>
                        </a:spcAft>
                      </a:pP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643200741"/>
                  </a:ext>
                </a:extLst>
              </a:tr>
              <a:tr h="331533">
                <a:tc>
                  <a:txBody>
                    <a:bodyPr/>
                    <a:lstStyle/>
                    <a:p>
                      <a:pPr marL="0" marR="102870">
                        <a:lnSpc>
                          <a:spcPct val="115000"/>
                        </a:lnSpc>
                        <a:spcBef>
                          <a:spcPts val="0"/>
                        </a:spcBef>
                        <a:spcAft>
                          <a:spcPts val="0"/>
                        </a:spcAft>
                        <a:tabLst>
                          <a:tab pos="560070" algn="ctr"/>
                        </a:tabLs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5:00</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b="1">
                          <a:effectLst/>
                          <a:latin typeface="Segoe UI" panose="020B0502040204020203" pitchFamily="34" charset="0"/>
                          <a:ea typeface="Times New Roman" panose="02020603050405020304" pitchFamily="18" charset="0"/>
                          <a:cs typeface="Times New Roman" panose="02020603050405020304" pitchFamily="18" charset="0"/>
                        </a:rPr>
                        <a:t>Adjourn</a:t>
                      </a:r>
                      <a:endParaRPr lang="en-US" sz="1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102870">
                        <a:lnSpc>
                          <a:spcPct val="115000"/>
                        </a:lnSpc>
                        <a:spcBef>
                          <a:spcPts val="0"/>
                        </a:spcBef>
                        <a:spcAft>
                          <a:spcPts val="0"/>
                        </a:spcAft>
                      </a:pPr>
                      <a:r>
                        <a:rPr lang="en-US" sz="1200">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754446"/>
                  </a:ext>
                </a:extLst>
              </a:tr>
            </a:tbl>
          </a:graphicData>
        </a:graphic>
      </p:graphicFrame>
      <p:sp>
        <p:nvSpPr>
          <p:cNvPr id="13"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52894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Chart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t="52416"/>
          <a:stretch/>
        </p:blipFill>
        <p:spPr>
          <a:xfrm>
            <a:off x="-623136" y="-105708"/>
            <a:ext cx="12598400" cy="1381961"/>
          </a:xfrm>
          <a:prstGeom prst="rect">
            <a:avLst/>
          </a:prstGeom>
        </p:spPr>
      </p:pic>
      <p:sp>
        <p:nvSpPr>
          <p:cNvPr id="8" name="Title 1"/>
          <p:cNvSpPr>
            <a:spLocks noGrp="1"/>
          </p:cNvSpPr>
          <p:nvPr>
            <p:ph type="title"/>
          </p:nvPr>
        </p:nvSpPr>
        <p:spPr>
          <a:xfrm>
            <a:off x="69850" y="213645"/>
            <a:ext cx="10515600" cy="828942"/>
          </a:xfrm>
          <a:prstGeom prst="rect">
            <a:avLst/>
          </a:prstGeom>
        </p:spPr>
        <p:txBody>
          <a:bodyPr anchor="b"/>
          <a:lstStyle>
            <a:lvl1pPr>
              <a:defRPr sz="4800">
                <a:solidFill>
                  <a:srgbClr val="045571"/>
                </a:solidFill>
                <a:latin typeface="Segoe UI" panose="020B0502040204020203" pitchFamily="34" charset="0"/>
                <a:cs typeface="Segoe UI" panose="020B0502040204020203" pitchFamily="34" charset="0"/>
              </a:defRPr>
            </a:lvl1pPr>
          </a:lstStyle>
          <a:p>
            <a:r>
              <a:rPr lang="en-US"/>
              <a:t>Click to edit Master title style</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t="52416" b="27631"/>
          <a:stretch/>
        </p:blipFill>
        <p:spPr>
          <a:xfrm rot="10800000">
            <a:off x="-607927" y="6390289"/>
            <a:ext cx="13474840" cy="579484"/>
          </a:xfrm>
          <a:prstGeom prst="rect">
            <a:avLst/>
          </a:prstGeom>
        </p:spPr>
      </p:pic>
      <p:sp>
        <p:nvSpPr>
          <p:cNvPr id="10" name="Slide Number Placeholder 3"/>
          <p:cNvSpPr>
            <a:spLocks noGrp="1"/>
          </p:cNvSpPr>
          <p:nvPr>
            <p:ph type="sldNum" sz="quarter" idx="11"/>
          </p:nvPr>
        </p:nvSpPr>
        <p:spPr>
          <a:xfrm>
            <a:off x="9362631" y="6506755"/>
            <a:ext cx="2743200" cy="365125"/>
          </a:xfrm>
        </p:spPr>
        <p:txBody>
          <a:bodyPr/>
          <a:lstStyle>
            <a:lvl1pPr>
              <a:defRPr>
                <a:solidFill>
                  <a:schemeClr val="bg2">
                    <a:lumMod val="90000"/>
                  </a:schemeClr>
                </a:solidFill>
              </a:defRPr>
            </a:lvl1pPr>
          </a:lstStyle>
          <a:p>
            <a:fld id="{A916C171-007E-46CF-80D5-F89E015BD616}" type="slidenum">
              <a:rPr lang="en-US" smtClean="0"/>
              <a:pPr/>
              <a:t>‹#›</a:t>
            </a:fld>
            <a:endParaRPr lang="en-US"/>
          </a:p>
        </p:txBody>
      </p:sp>
      <p:graphicFrame>
        <p:nvGraphicFramePr>
          <p:cNvPr id="2" name="Table 1"/>
          <p:cNvGraphicFramePr>
            <a:graphicFrameLocks noGrp="1"/>
          </p:cNvGraphicFramePr>
          <p:nvPr userDrawn="1">
            <p:extLst>
              <p:ext uri="{D42A27DB-BD31-4B8C-83A1-F6EECF244321}">
                <p14:modId xmlns:p14="http://schemas.microsoft.com/office/powerpoint/2010/main" val="271191812"/>
              </p:ext>
            </p:extLst>
          </p:nvPr>
        </p:nvGraphicFramePr>
        <p:xfrm>
          <a:off x="165538" y="1532083"/>
          <a:ext cx="11274358" cy="4846320"/>
        </p:xfrm>
        <a:graphic>
          <a:graphicData uri="http://schemas.openxmlformats.org/drawingml/2006/table">
            <a:tbl>
              <a:tblPr bandRow="1">
                <a:tableStyleId>{BDBED569-4797-4DF1-A0F4-6AAB3CD982D8}</a:tableStyleId>
              </a:tblPr>
              <a:tblGrid>
                <a:gridCol w="5511907">
                  <a:extLst>
                    <a:ext uri="{9D8B030D-6E8A-4147-A177-3AD203B41FA5}">
                      <a16:colId xmlns:a16="http://schemas.microsoft.com/office/drawing/2014/main" val="3455249154"/>
                    </a:ext>
                  </a:extLst>
                </a:gridCol>
                <a:gridCol w="5762451">
                  <a:extLst>
                    <a:ext uri="{9D8B030D-6E8A-4147-A177-3AD203B41FA5}">
                      <a16:colId xmlns:a16="http://schemas.microsoft.com/office/drawing/2014/main" val="3729642697"/>
                    </a:ext>
                  </a:extLst>
                </a:gridCol>
              </a:tblGrid>
              <a:tr h="365760">
                <a:tc>
                  <a:txBody>
                    <a:bodyPr/>
                    <a:lstStyle/>
                    <a:p>
                      <a:r>
                        <a:rPr lang="en-US" b="1">
                          <a:latin typeface="Segoe UI" panose="020B0502040204020203" pitchFamily="34" charset="0"/>
                          <a:cs typeface="Segoe UI" panose="020B0502040204020203" pitchFamily="34" charset="0"/>
                        </a:rPr>
                        <a:t>PROJECT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a:latin typeface="Segoe UI" panose="020B0502040204020203" pitchFamily="34" charset="0"/>
                          <a:cs typeface="Segoe UI" panose="020B0502040204020203" pitchFamily="34" charset="0"/>
                        </a:rPr>
                        <a:t>OBJECTIVE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extLst>
                  <a:ext uri="{0D108BD9-81ED-4DB2-BD59-A6C34878D82A}">
                    <a16:rowId xmlns:a16="http://schemas.microsoft.com/office/drawing/2014/main" val="3992270513"/>
                  </a:ext>
                </a:extLst>
              </a:tr>
              <a:tr h="2286000">
                <a:tc>
                  <a:txBody>
                    <a:bodyPr/>
                    <a:lstStyle/>
                    <a:p>
                      <a:r>
                        <a:rPr lang="en-US" sz="1800" u="sng">
                          <a:latin typeface="Segoe UI" panose="020B0502040204020203" pitchFamily="34" charset="0"/>
                          <a:cs typeface="Segoe UI" panose="020B0502040204020203" pitchFamily="34" charset="0"/>
                        </a:rPr>
                        <a:t>Prime/Lead</a:t>
                      </a:r>
                      <a:r>
                        <a:rPr lang="en-US" sz="1800">
                          <a:latin typeface="Segoe UI" panose="020B0502040204020203" pitchFamily="34" charset="0"/>
                          <a:cs typeface="Segoe UI" panose="020B0502040204020203" pitchFamily="34" charset="0"/>
                        </a:rPr>
                        <a:t>:</a:t>
                      </a:r>
                    </a:p>
                    <a:p>
                      <a:endParaRPr lang="en-US" sz="1800">
                        <a:latin typeface="Segoe UI" panose="020B0502040204020203" pitchFamily="34" charset="0"/>
                        <a:cs typeface="Segoe UI" panose="020B0502040204020203" pitchFamily="34" charset="0"/>
                      </a:endParaRPr>
                    </a:p>
                    <a:p>
                      <a:r>
                        <a:rPr lang="en-US" sz="1800" u="sng">
                          <a:latin typeface="Segoe UI" panose="020B0502040204020203" pitchFamily="34" charset="0"/>
                          <a:cs typeface="Segoe UI" panose="020B0502040204020203" pitchFamily="34" charset="0"/>
                        </a:rPr>
                        <a:t>Team Members</a:t>
                      </a:r>
                      <a:r>
                        <a:rPr lang="en-US" sz="1800">
                          <a:latin typeface="Segoe UI" panose="020B0502040204020203" pitchFamily="34" charset="0"/>
                          <a:cs typeface="Segoe UI" panose="020B0502040204020203" pitchFamily="34" charset="0"/>
                        </a:rPr>
                        <a:t>:  </a:t>
                      </a:r>
                    </a:p>
                    <a:p>
                      <a:endParaRPr lang="en-US" sz="1800">
                        <a:latin typeface="Segoe UI" panose="020B0502040204020203" pitchFamily="34" charset="0"/>
                        <a:cs typeface="Segoe UI" panose="020B0502040204020203" pitchFamily="34" charset="0"/>
                      </a:endParaRPr>
                    </a:p>
                    <a:p>
                      <a:r>
                        <a:rPr lang="en-US" sz="1800" u="sng">
                          <a:latin typeface="Segoe UI" panose="020B0502040204020203" pitchFamily="34" charset="0"/>
                          <a:cs typeface="Segoe UI" panose="020B0502040204020203" pitchFamily="34" charset="0"/>
                        </a:rPr>
                        <a:t>Duration</a:t>
                      </a:r>
                      <a:r>
                        <a:rPr lang="en-US" sz="1800">
                          <a:latin typeface="Segoe UI" panose="020B0502040204020203" pitchFamily="34" charset="0"/>
                          <a:cs typeface="Segoe UI" panose="020B0502040204020203"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Segoe UI" panose="020B0502040204020203" pitchFamily="34" charset="0"/>
                          <a:cs typeface="Segoe UI" panose="020B0502040204020203" pitchFamily="34" charset="0"/>
                        </a:rPr>
                        <a:t>Enter</a:t>
                      </a:r>
                      <a:r>
                        <a:rPr lang="en-US" baseline="0">
                          <a:latin typeface="Segoe UI" panose="020B0502040204020203" pitchFamily="34" charset="0"/>
                          <a:cs typeface="Segoe UI" panose="020B0502040204020203" pitchFamily="34" charset="0"/>
                        </a:rPr>
                        <a:t> objective here.</a:t>
                      </a:r>
                      <a:endParaRPr lang="en-US">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9032222"/>
                  </a:ext>
                </a:extLst>
              </a:tr>
              <a:tr h="365760">
                <a:tc>
                  <a:txBody>
                    <a:bodyPr/>
                    <a:lstStyle/>
                    <a:p>
                      <a:r>
                        <a:rPr lang="en-US" b="1">
                          <a:latin typeface="Segoe UI" panose="020B0502040204020203" pitchFamily="34" charset="0"/>
                          <a:cs typeface="Segoe UI" panose="020B0502040204020203" pitchFamily="34" charset="0"/>
                        </a:rPr>
                        <a:t>DELIVERABLES/BENEFITS/ROI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B5C1"/>
                    </a:solidFill>
                  </a:tcPr>
                </a:tc>
                <a:tc>
                  <a:txBody>
                    <a:bodyPr/>
                    <a:lstStyle/>
                    <a:p>
                      <a:r>
                        <a:rPr lang="en-US" b="1">
                          <a:latin typeface="Segoe UI" panose="020B0502040204020203" pitchFamily="34" charset="0"/>
                          <a:cs typeface="Segoe UI" panose="020B0502040204020203" pitchFamily="34" charset="0"/>
                        </a:rPr>
                        <a:t>FINANCIAL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B5C1"/>
                    </a:solidFill>
                  </a:tcPr>
                </a:tc>
                <a:extLst>
                  <a:ext uri="{0D108BD9-81ED-4DB2-BD59-A6C34878D82A}">
                    <a16:rowId xmlns:a16="http://schemas.microsoft.com/office/drawing/2014/main" val="2005705520"/>
                  </a:ext>
                </a:extLst>
              </a:tr>
              <a:tr h="1828800">
                <a:tc>
                  <a:txBody>
                    <a:bodyPr/>
                    <a:lstStyle/>
                    <a:p>
                      <a:pPr marL="285750" indent="-285750">
                        <a:buFont typeface="Arial" panose="020B0604020202020204" pitchFamily="34" charset="0"/>
                        <a:buChar char="•"/>
                      </a:pPr>
                      <a:r>
                        <a:rPr lang="en-US">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r>
                        <a:rPr lang="en-US">
                          <a:latin typeface="Segoe UI" panose="020B0502040204020203" pitchFamily="34" charset="0"/>
                          <a:cs typeface="Segoe UI" panose="020B0502040204020203" pitchFamily="34" charset="0"/>
                        </a:rPr>
                        <a:t> </a:t>
                      </a:r>
                    </a:p>
                    <a:p>
                      <a:pPr marL="285750" indent="-285750">
                        <a:buFont typeface="Arial" panose="020B0604020202020204" pitchFamily="34" charset="0"/>
                        <a:buChar char="•"/>
                      </a:pPr>
                      <a:endParaRPr lang="en-US">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atin typeface="Segoe UI" panose="020B0502040204020203" pitchFamily="34" charset="0"/>
                          <a:cs typeface="Segoe UI" panose="020B0502040204020203" pitchFamily="34" charset="0"/>
                        </a:rPr>
                        <a:t>Program Funds:  $</a:t>
                      </a:r>
                    </a:p>
                    <a:p>
                      <a:r>
                        <a:rPr lang="en-US">
                          <a:latin typeface="Segoe UI" panose="020B0502040204020203" pitchFamily="34" charset="0"/>
                          <a:cs typeface="Segoe UI" panose="020B0502040204020203" pitchFamily="34" charset="0"/>
                        </a:rPr>
                        <a:t>Cost</a:t>
                      </a:r>
                      <a:r>
                        <a:rPr lang="en-US" baseline="0">
                          <a:latin typeface="Segoe UI" panose="020B0502040204020203" pitchFamily="34" charset="0"/>
                          <a:cs typeface="Segoe UI" panose="020B0502040204020203" pitchFamily="34" charset="0"/>
                        </a:rPr>
                        <a:t> Share:         $</a:t>
                      </a:r>
                      <a:endParaRPr lang="en-US">
                        <a:latin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75137"/>
                  </a:ext>
                </a:extLst>
              </a:tr>
            </a:tbl>
          </a:graphicData>
        </a:graphic>
      </p:graphicFrame>
      <p:sp>
        <p:nvSpPr>
          <p:cNvPr id="11" name="TextBox 10"/>
          <p:cNvSpPr txBox="1"/>
          <p:nvPr userDrawn="1"/>
        </p:nvSpPr>
        <p:spPr>
          <a:xfrm>
            <a:off x="69850" y="1088325"/>
            <a:ext cx="5459401" cy="369332"/>
          </a:xfrm>
          <a:prstGeom prst="rect">
            <a:avLst/>
          </a:prstGeom>
          <a:noFill/>
        </p:spPr>
        <p:txBody>
          <a:bodyPr wrap="square" rtlCol="0">
            <a:spAutoFit/>
          </a:bodyPr>
          <a:lstStyle/>
          <a:p>
            <a:r>
              <a:rPr lang="en-US">
                <a:latin typeface="Segoe UI" panose="020B0502040204020203" pitchFamily="34" charset="0"/>
                <a:cs typeface="Segoe UI" panose="020B0502040204020203" pitchFamily="34" charset="0"/>
              </a:rPr>
              <a:t>Subtitle</a:t>
            </a:r>
          </a:p>
        </p:txBody>
      </p:sp>
      <p:sp>
        <p:nvSpPr>
          <p:cNvPr id="12" name="TextBox 11"/>
          <p:cNvSpPr txBox="1"/>
          <p:nvPr userDrawn="1"/>
        </p:nvSpPr>
        <p:spPr>
          <a:xfrm>
            <a:off x="10135485" y="1046285"/>
            <a:ext cx="1282776" cy="369332"/>
          </a:xfrm>
          <a:prstGeom prst="rect">
            <a:avLst/>
          </a:prstGeom>
          <a:noFill/>
        </p:spPr>
        <p:txBody>
          <a:bodyPr wrap="square" rtlCol="0">
            <a:spAutoFit/>
          </a:bodyPr>
          <a:lstStyle/>
          <a:p>
            <a:pPr algn="r"/>
            <a:r>
              <a:rPr lang="en-US">
                <a:latin typeface="Segoe UI" panose="020B0502040204020203" pitchFamily="34" charset="0"/>
                <a:cs typeface="Segoe UI" panose="020B0502040204020203" pitchFamily="34" charset="0"/>
              </a:rPr>
              <a:t>0/00</a:t>
            </a:r>
          </a:p>
        </p:txBody>
      </p:sp>
    </p:spTree>
    <p:extLst>
      <p:ext uri="{BB962C8B-B14F-4D97-AF65-F5344CB8AC3E}">
        <p14:creationId xmlns:p14="http://schemas.microsoft.com/office/powerpoint/2010/main" val="326421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766219"/>
            <a:ext cx="10515600" cy="1325563"/>
          </a:xfrm>
          <a:prstGeom prst="rect">
            <a:avLst/>
          </a:prstGeom>
        </p:spPr>
        <p:txBody>
          <a:bodyPr/>
          <a:lstStyle>
            <a:lvl1pPr algn="ctr">
              <a:defRPr>
                <a:latin typeface="Segoe UI" panose="020B0502040204020203" pitchFamily="34" charset="0"/>
                <a:cs typeface="Segoe UI" panose="020B0502040204020203" pitchFamily="34" charset="0"/>
              </a:defRPr>
            </a:lvl1pPr>
          </a:lstStyle>
          <a:p>
            <a:r>
              <a:rPr lang="en-US"/>
              <a:t>Questions?</a:t>
            </a:r>
          </a:p>
        </p:txBody>
      </p:sp>
      <p:sp>
        <p:nvSpPr>
          <p:cNvPr id="4" name="Slide Number Placeholder 3"/>
          <p:cNvSpPr>
            <a:spLocks noGrp="1"/>
          </p:cNvSpPr>
          <p:nvPr>
            <p:ph type="sldNum" sz="quarter" idx="11"/>
          </p:nvPr>
        </p:nvSpPr>
        <p:spPr/>
        <p:txBody>
          <a:bodyPr/>
          <a:lstStyle>
            <a:lvl1pPr>
              <a:defRPr>
                <a:solidFill>
                  <a:schemeClr val="bg2">
                    <a:lumMod val="50000"/>
                  </a:schemeClr>
                </a:solidFill>
              </a:defRPr>
            </a:lvl1pPr>
          </a:lstStyle>
          <a:p>
            <a:fld id="{A916C171-007E-46CF-80D5-F89E015BD616}"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0838" y="5675431"/>
            <a:ext cx="1626901" cy="977918"/>
          </a:xfrm>
          <a:prstGeom prst="rect">
            <a:avLst/>
          </a:prstGeom>
        </p:spPr>
      </p:pic>
    </p:spTree>
    <p:extLst>
      <p:ext uri="{BB962C8B-B14F-4D97-AF65-F5344CB8AC3E}">
        <p14:creationId xmlns:p14="http://schemas.microsoft.com/office/powerpoint/2010/main" val="42693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08 Viega Inhalt nur Tex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83999" y="252000"/>
            <a:ext cx="11376000" cy="828000"/>
          </a:xfrm>
        </p:spPr>
        <p:txBody>
          <a:bodyPr/>
          <a:lstStyle/>
          <a:p>
            <a:r>
              <a:rPr lang="en-US" noProof="0"/>
              <a:t>Title, Arial Bold, 24 pt </a:t>
            </a:r>
            <a:br>
              <a:rPr lang="en-US" noProof="0"/>
            </a:br>
            <a:r>
              <a:rPr lang="en-US" noProof="0" err="1"/>
              <a:t>Sed</a:t>
            </a:r>
            <a:r>
              <a:rPr lang="en-US" noProof="0"/>
              <a:t> </a:t>
            </a:r>
            <a:r>
              <a:rPr lang="en-US" noProof="0" err="1"/>
              <a:t>ut</a:t>
            </a:r>
            <a:r>
              <a:rPr lang="en-US" noProof="0"/>
              <a:t> </a:t>
            </a:r>
            <a:r>
              <a:rPr lang="en-US" noProof="0" err="1"/>
              <a:t>perspiciatis</a:t>
            </a:r>
            <a:r>
              <a:rPr lang="en-US" noProof="0"/>
              <a:t> </a:t>
            </a:r>
            <a:r>
              <a:rPr lang="en-US" noProof="0" err="1"/>
              <a:t>unde</a:t>
            </a:r>
            <a:r>
              <a:rPr lang="en-US" noProof="0"/>
              <a:t> </a:t>
            </a:r>
            <a:r>
              <a:rPr lang="en-US" noProof="0" err="1"/>
              <a:t>omnis</a:t>
            </a:r>
            <a:r>
              <a:rPr lang="en-US" noProof="0"/>
              <a:t> </a:t>
            </a:r>
            <a:r>
              <a:rPr lang="en-US" noProof="0" err="1"/>
              <a:t>iste</a:t>
            </a:r>
            <a:r>
              <a:rPr lang="en-US" noProof="0"/>
              <a:t> </a:t>
            </a:r>
            <a:r>
              <a:rPr lang="en-US" noProof="0" err="1"/>
              <a:t>natus</a:t>
            </a:r>
            <a:r>
              <a:rPr lang="en-US" noProof="0"/>
              <a:t> error sit </a:t>
            </a:r>
            <a:r>
              <a:rPr lang="en-US" noProof="0" err="1"/>
              <a:t>volup</a:t>
            </a:r>
            <a:endParaRPr lang="en-US" noProof="0"/>
          </a:p>
        </p:txBody>
      </p:sp>
      <p:sp>
        <p:nvSpPr>
          <p:cNvPr id="6" name="Textplatzhalter 6"/>
          <p:cNvSpPr>
            <a:spLocks noGrp="1"/>
          </p:cNvSpPr>
          <p:nvPr>
            <p:ph type="body" sz="quarter" idx="13" hasCustomPrompt="1"/>
          </p:nvPr>
        </p:nvSpPr>
        <p:spPr>
          <a:xfrm>
            <a:off x="384000" y="1188001"/>
            <a:ext cx="11370733" cy="357187"/>
          </a:xfrm>
          <a:prstGeom prst="rect">
            <a:avLst/>
          </a:prstGeom>
        </p:spPr>
        <p:txBody>
          <a:bodyPr lIns="0" tIns="0" rIns="0" bIns="0"/>
          <a:lstStyle>
            <a:lvl1pPr>
              <a:buNone/>
              <a:defRPr sz="1600" b="1" baseline="0"/>
            </a:lvl1pPr>
          </a:lstStyle>
          <a:p>
            <a:pPr lvl="0"/>
            <a:r>
              <a:rPr lang="en-US" noProof="0"/>
              <a:t>Headline</a:t>
            </a:r>
          </a:p>
        </p:txBody>
      </p:sp>
      <p:sp>
        <p:nvSpPr>
          <p:cNvPr id="7" name="Textplatzhalter 8"/>
          <p:cNvSpPr>
            <a:spLocks noGrp="1"/>
          </p:cNvSpPr>
          <p:nvPr>
            <p:ph type="body" sz="quarter" idx="14" hasCustomPrompt="1"/>
          </p:nvPr>
        </p:nvSpPr>
        <p:spPr>
          <a:xfrm>
            <a:off x="384000" y="1643063"/>
            <a:ext cx="11370733" cy="4449763"/>
          </a:xfrm>
          <a:prstGeom prst="rect">
            <a:avLst/>
          </a:prstGeom>
        </p:spPr>
        <p:txBody>
          <a:bodyPr lIns="0" tIns="0" rIns="0" bIns="0"/>
          <a:lstStyle>
            <a:lvl1pPr marL="0" marR="0" indent="0" algn="l" defTabSz="914377" rtl="0" eaLnBrk="1" fontAlgn="auto" latinLnBrk="0" hangingPunct="1">
              <a:lnSpc>
                <a:spcPts val="1920"/>
              </a:lnSpc>
              <a:spcBef>
                <a:spcPts val="0"/>
              </a:spcBef>
              <a:spcAft>
                <a:spcPts val="0"/>
              </a:spcAft>
              <a:buClr>
                <a:schemeClr val="bg2"/>
              </a:buClr>
              <a:buSzPct val="130000"/>
              <a:buFont typeface="Arial" pitchFamily="34" charset="0"/>
              <a:buNone/>
              <a:tabLst/>
              <a:defRPr lang="de-DE" sz="1600" b="0" i="0" smtClean="0"/>
            </a:lvl1pPr>
            <a:lvl2pPr indent="-323992">
              <a:lnSpc>
                <a:spcPts val="1920"/>
              </a:lnSpc>
              <a:spcBef>
                <a:spcPts val="0"/>
              </a:spcBef>
              <a:buNone/>
              <a:defRPr sz="1600"/>
            </a:lvl2pPr>
            <a:lvl3pPr indent="-323992">
              <a:lnSpc>
                <a:spcPts val="1920"/>
              </a:lnSpc>
              <a:spcBef>
                <a:spcPts val="0"/>
              </a:spcBef>
              <a:buNone/>
              <a:defRPr sz="1600"/>
            </a:lvl3pPr>
            <a:lvl4pPr indent="-323992">
              <a:lnSpc>
                <a:spcPts val="1920"/>
              </a:lnSpc>
              <a:spcBef>
                <a:spcPts val="0"/>
              </a:spcBef>
              <a:buNone/>
              <a:defRPr sz="1600"/>
            </a:lvl4pPr>
            <a:lvl5pPr marL="0" indent="0">
              <a:lnSpc>
                <a:spcPts val="1920"/>
              </a:lnSpc>
              <a:spcBef>
                <a:spcPts val="0"/>
              </a:spcBef>
              <a:buNone/>
              <a:defRPr sz="1600"/>
            </a:lvl5pPr>
          </a:lstStyle>
          <a:p>
            <a:pPr lvl="0"/>
            <a:r>
              <a:rPr lang="en-US" noProof="0"/>
              <a:t>Sed ut perspiciatis unde omnis iste natus error sit voluptatem accusantium doloremque laudantium, totam rem aperiam, eaque ipsa quae ab illo inventore veritatis et quasi architecto beatae vitae dicta sunt explicabo. </a:t>
            </a:r>
          </a:p>
          <a:p>
            <a:pPr lvl="0"/>
            <a:endParaRPr lang="en-US" noProof="0"/>
          </a:p>
          <a:p>
            <a:pPr marL="0" marR="0" lvl="0" indent="0" algn="l" defTabSz="914377" rtl="0" eaLnBrk="1" fontAlgn="auto" latinLnBrk="0" hangingPunct="1">
              <a:lnSpc>
                <a:spcPts val="1920"/>
              </a:lnSpc>
              <a:spcBef>
                <a:spcPts val="0"/>
              </a:spcBef>
              <a:spcAft>
                <a:spcPts val="0"/>
              </a:spcAft>
              <a:buClr>
                <a:schemeClr val="bg2"/>
              </a:buClr>
              <a:buSzPct val="130000"/>
              <a:buFont typeface="Arial" pitchFamily="34" charset="0"/>
              <a:buNone/>
              <a:tabLst/>
              <a:defRPr/>
            </a:pPr>
            <a:r>
              <a:rPr lang="en-US" noProof="0"/>
              <a:t>Sed ut perspiciatis unde omnis iste natus error sit voluptatem accusantium doloremque laudantium, totam rem aperiam, eaque ipsa quae ab illo inventore veritatis et quasi architecto beatae vitae dicta sunt explicabo. </a:t>
            </a:r>
          </a:p>
          <a:p>
            <a:pPr lvl="0"/>
            <a:endParaRPr lang="en-US" noProof="0"/>
          </a:p>
        </p:txBody>
      </p:sp>
      <p:sp>
        <p:nvSpPr>
          <p:cNvPr id="9" name="Rechteck 8"/>
          <p:cNvSpPr/>
          <p:nvPr userDrawn="1"/>
        </p:nvSpPr>
        <p:spPr>
          <a:xfrm>
            <a:off x="0" y="6282000"/>
            <a:ext cx="298405"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a:p>
        </p:txBody>
      </p:sp>
      <p:sp>
        <p:nvSpPr>
          <p:cNvPr id="10" name="Datumsplatzhalter 9"/>
          <p:cNvSpPr>
            <a:spLocks noGrp="1"/>
          </p:cNvSpPr>
          <p:nvPr>
            <p:ph type="dt" sz="half" idx="15"/>
          </p:nvPr>
        </p:nvSpPr>
        <p:spPr/>
        <p:txBody>
          <a:bodyPr/>
          <a:lstStyle/>
          <a:p>
            <a:fld id="{2583AB1F-889C-4D6E-A4B3-83F1F0687DED}" type="datetime1">
              <a:rPr lang="en-US" smtClean="0"/>
              <a:pPr/>
              <a:t>8/19/2022</a:t>
            </a:fld>
            <a:endParaRPr lang="de-DE"/>
          </a:p>
        </p:txBody>
      </p:sp>
      <p:sp>
        <p:nvSpPr>
          <p:cNvPr id="11" name="Foliennummernplatzhalter 10"/>
          <p:cNvSpPr>
            <a:spLocks noGrp="1"/>
          </p:cNvSpPr>
          <p:nvPr>
            <p:ph type="sldNum" sz="quarter" idx="16"/>
          </p:nvPr>
        </p:nvSpPr>
        <p:spPr/>
        <p:txBody>
          <a:bodyPr/>
          <a:lstStyle/>
          <a:p>
            <a:fld id="{CB00F4A2-EEAE-451E-854E-C62225000E2C}" type="slidenum">
              <a:rPr lang="de-DE" smtClean="0"/>
              <a:pPr/>
              <a:t>‹#›</a:t>
            </a:fld>
            <a:endParaRPr lang="de-DE"/>
          </a:p>
        </p:txBody>
      </p:sp>
      <p:sp>
        <p:nvSpPr>
          <p:cNvPr id="12" name="Fußzeilenplatzhalter 11"/>
          <p:cNvSpPr>
            <a:spLocks noGrp="1"/>
          </p:cNvSpPr>
          <p:nvPr>
            <p:ph type="ftr" sz="quarter" idx="17"/>
          </p:nvPr>
        </p:nvSpPr>
        <p:spPr/>
        <p:txBody>
          <a:bodyPr/>
          <a:lstStyle/>
          <a:p>
            <a:r>
              <a:rPr lang="de-DE"/>
              <a:t>Marine Presentation</a:t>
            </a:r>
          </a:p>
        </p:txBody>
      </p:sp>
    </p:spTree>
    <p:extLst>
      <p:ext uri="{BB962C8B-B14F-4D97-AF65-F5344CB8AC3E}">
        <p14:creationId xmlns:p14="http://schemas.microsoft.com/office/powerpoint/2010/main" val="49172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5A74BFD-62FD-45B4-A840-85BFA87885E4}"/>
              </a:ext>
            </a:extLst>
          </p:cNvPr>
          <p:cNvGraphicFramePr>
            <a:graphicFrameLocks noChangeAspect="1"/>
          </p:cNvGraphicFramePr>
          <p:nvPr userDrawn="1">
            <p:custDataLst>
              <p:tags r:id="rId9"/>
            </p:custDataLst>
            <p:extLst>
              <p:ext uri="{D42A27DB-BD31-4B8C-83A1-F6EECF244321}">
                <p14:modId xmlns:p14="http://schemas.microsoft.com/office/powerpoint/2010/main" val="3712331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25" imgH="426" progId="TCLayout.ActiveDocument.1">
                  <p:embed/>
                </p:oleObj>
              </mc:Choice>
              <mc:Fallback>
                <p:oleObj name="think-cell Slide" r:id="rId10" imgW="425" imgH="426" progId="TCLayout.ActiveDocument.1">
                  <p:embed/>
                  <p:pic>
                    <p:nvPicPr>
                      <p:cNvPr id="2" name="Object 1" hidden="1">
                        <a:extLst>
                          <a:ext uri="{FF2B5EF4-FFF2-40B4-BE49-F238E27FC236}">
                            <a16:creationId xmlns:a16="http://schemas.microsoft.com/office/drawing/2014/main" id="{A5A74BFD-62FD-45B4-A840-85BFA87885E4}"/>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62631" y="6545535"/>
            <a:ext cx="2743200" cy="365125"/>
          </a:xfrm>
          <a:prstGeom prst="rect">
            <a:avLst/>
          </a:prstGeom>
        </p:spPr>
        <p:txBody>
          <a:bodyPr vert="horz" lIns="91440" tIns="45720" rIns="91440" bIns="45720" rtlCol="0" anchor="ctr"/>
          <a:lstStyle>
            <a:lvl1pPr algn="r">
              <a:defRPr sz="1200">
                <a:solidFill>
                  <a:schemeClr val="bg2">
                    <a:lumMod val="50000"/>
                  </a:schemeClr>
                </a:solidFill>
              </a:defRPr>
            </a:lvl1pPr>
          </a:lstStyle>
          <a:p>
            <a:fld id="{A916C171-007E-46CF-80D5-F89E015BD616}" type="slidenum">
              <a:rPr lang="en-US" smtClean="0"/>
              <a:pPr/>
              <a:t>‹#›</a:t>
            </a:fld>
            <a:endParaRPr lang="en-US"/>
          </a:p>
        </p:txBody>
      </p:sp>
    </p:spTree>
    <p:extLst>
      <p:ext uri="{BB962C8B-B14F-4D97-AF65-F5344CB8AC3E}">
        <p14:creationId xmlns:p14="http://schemas.microsoft.com/office/powerpoint/2010/main" val="759101114"/>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8" r:id="rId3"/>
    <p:sldLayoutId id="2147483660" r:id="rId4"/>
    <p:sldLayoutId id="2147483659" r:id="rId5"/>
    <p:sldLayoutId id="2147483656" r:id="rId6"/>
    <p:sldLayoutId id="2147483661"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34055"/>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5759D"/>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https://www.youtube.com/embed/VqTFb75XZRQ?feature=oembed" TargetMode="External"/><Relationship Id="rId1" Type="http://schemas.openxmlformats.org/officeDocument/2006/relationships/tags" Target="../tags/tag7.xml"/><Relationship Id="rId6" Type="http://schemas.openxmlformats.org/officeDocument/2006/relationships/image" Target="../media/image33.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ASTM F1387 Testing for Mechanically Attached Fittings (MAFS) </a:t>
            </a:r>
          </a:p>
        </p:txBody>
      </p:sp>
      <p:sp>
        <p:nvSpPr>
          <p:cNvPr id="3" name="Subtitle 2"/>
          <p:cNvSpPr>
            <a:spLocks noGrp="1"/>
          </p:cNvSpPr>
          <p:nvPr>
            <p:ph type="subTitle" idx="1"/>
          </p:nvPr>
        </p:nvSpPr>
        <p:spPr/>
        <p:txBody>
          <a:bodyPr/>
          <a:lstStyle/>
          <a:p>
            <a:r>
              <a:rPr lang="en-US"/>
              <a:t>Update 08-2022 by William Dutcher, Viega LLC</a:t>
            </a:r>
          </a:p>
        </p:txBody>
      </p:sp>
      <p:sp>
        <p:nvSpPr>
          <p:cNvPr id="4" name="Slide Number Placeholder 3"/>
          <p:cNvSpPr>
            <a:spLocks noGrp="1"/>
          </p:cNvSpPr>
          <p:nvPr>
            <p:ph type="sldNum" sz="quarter" idx="11"/>
          </p:nvPr>
        </p:nvSpPr>
        <p:spPr/>
        <p:txBody>
          <a:bodyPr/>
          <a:lstStyle/>
          <a:p>
            <a:fld id="{A916C171-007E-46CF-80D5-F89E015BD616}" type="slidenum">
              <a:rPr lang="en-US" smtClean="0"/>
              <a:pPr/>
              <a:t>1</a:t>
            </a:fld>
            <a:endParaRPr lang="en-US"/>
          </a:p>
        </p:txBody>
      </p:sp>
    </p:spTree>
    <p:extLst>
      <p:ext uri="{BB962C8B-B14F-4D97-AF65-F5344CB8AC3E}">
        <p14:creationId xmlns:p14="http://schemas.microsoft.com/office/powerpoint/2010/main" val="2817235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3BBBDFC-F932-4F61-8EA3-1BF9314EE9D6}"/>
              </a:ext>
            </a:extLst>
          </p:cNvPr>
          <p:cNvGraphicFramePr>
            <a:graphicFrameLocks noChangeAspect="1"/>
          </p:cNvGraphicFramePr>
          <p:nvPr>
            <p:custDataLst>
              <p:tags r:id="rId1"/>
            </p:custDataLst>
            <p:extLst>
              <p:ext uri="{D42A27DB-BD31-4B8C-83A1-F6EECF244321}">
                <p14:modId xmlns:p14="http://schemas.microsoft.com/office/powerpoint/2010/main" val="40168972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6" name="Object 5" hidden="1">
                        <a:extLst>
                          <a:ext uri="{FF2B5EF4-FFF2-40B4-BE49-F238E27FC236}">
                            <a16:creationId xmlns:a16="http://schemas.microsoft.com/office/drawing/2014/main" id="{83BBBDFC-F932-4F61-8EA3-1BF9314EE9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34DEF2E-DBA6-4547-AF08-81D928383EA4}"/>
              </a:ext>
            </a:extLst>
          </p:cNvPr>
          <p:cNvSpPr>
            <a:spLocks noGrp="1"/>
          </p:cNvSpPr>
          <p:nvPr>
            <p:ph type="title"/>
          </p:nvPr>
        </p:nvSpPr>
        <p:spPr>
          <a:xfrm>
            <a:off x="69850" y="213645"/>
            <a:ext cx="5801111" cy="828942"/>
          </a:xfrm>
        </p:spPr>
        <p:txBody>
          <a:bodyPr vert="horz" lIns="91440" tIns="45720" rIns="91440" bIns="45720" anchor="b"/>
          <a:lstStyle/>
          <a:p>
            <a:r>
              <a:rPr lang="en-US" sz="3600">
                <a:latin typeface="Segoe UI"/>
                <a:cs typeface="Segoe UI"/>
              </a:rPr>
              <a:t>Engineering Services</a:t>
            </a:r>
            <a:endParaRPr lang="en-US" sz="3600"/>
          </a:p>
        </p:txBody>
      </p:sp>
      <p:sp>
        <p:nvSpPr>
          <p:cNvPr id="4" name="Slide Number Placeholder 3">
            <a:extLst>
              <a:ext uri="{FF2B5EF4-FFF2-40B4-BE49-F238E27FC236}">
                <a16:creationId xmlns:a16="http://schemas.microsoft.com/office/drawing/2014/main" id="{3D517239-A388-4627-BD74-7497385B96FC}"/>
              </a:ext>
            </a:extLst>
          </p:cNvPr>
          <p:cNvSpPr>
            <a:spLocks noGrp="1"/>
          </p:cNvSpPr>
          <p:nvPr>
            <p:ph type="sldNum" sz="quarter" idx="11"/>
          </p:nvPr>
        </p:nvSpPr>
        <p:spPr/>
        <p:txBody>
          <a:bodyPr/>
          <a:lstStyle/>
          <a:p>
            <a:fld id="{A916C171-007E-46CF-80D5-F89E015BD616}" type="slidenum">
              <a:rPr lang="en-US" smtClean="0"/>
              <a:pPr/>
              <a:t>10</a:t>
            </a:fld>
            <a:endParaRPr lang="en-US"/>
          </a:p>
        </p:txBody>
      </p:sp>
      <p:sp>
        <p:nvSpPr>
          <p:cNvPr id="19" name="Content Placeholder 1">
            <a:extLst>
              <a:ext uri="{FF2B5EF4-FFF2-40B4-BE49-F238E27FC236}">
                <a16:creationId xmlns:a16="http://schemas.microsoft.com/office/drawing/2014/main" id="{1ED80FEA-C8B1-4028-929C-5591E64BF479}"/>
              </a:ext>
            </a:extLst>
          </p:cNvPr>
          <p:cNvSpPr>
            <a:spLocks noGrp="1"/>
          </p:cNvSpPr>
          <p:nvPr>
            <p:ph idx="1"/>
          </p:nvPr>
        </p:nvSpPr>
        <p:spPr>
          <a:xfrm>
            <a:off x="0" y="1359450"/>
            <a:ext cx="6092791" cy="4319715"/>
          </a:xfrm>
        </p:spPr>
        <p:txBody>
          <a:bodyPr vert="horz" lIns="91440" tIns="45720" rIns="91440" bIns="45720" rtlCol="0" anchor="t">
            <a:normAutofit/>
          </a:bodyPr>
          <a:lstStyle/>
          <a:p>
            <a:pPr lvl="1"/>
            <a:r>
              <a:rPr lang="en-US" sz="2000" dirty="0">
                <a:latin typeface="Segoe UI"/>
                <a:cs typeface="Segoe UI"/>
              </a:rPr>
              <a:t>Helped with design of sanitary drainage system</a:t>
            </a:r>
            <a:endParaRPr lang="en-US" sz="2000" dirty="0"/>
          </a:p>
          <a:p>
            <a:pPr lvl="1"/>
            <a:r>
              <a:rPr lang="en-US" sz="2000" dirty="0">
                <a:latin typeface="Segoe UI"/>
                <a:cs typeface="Segoe UI"/>
              </a:rPr>
              <a:t>Created takeoff list for quotation</a:t>
            </a:r>
            <a:endParaRPr lang="en-US" sz="2000" dirty="0"/>
          </a:p>
          <a:p>
            <a:pPr lvl="1"/>
            <a:r>
              <a:rPr lang="en-US" sz="2000" dirty="0">
                <a:latin typeface="Segoe UI"/>
                <a:cs typeface="Segoe UI"/>
              </a:rPr>
              <a:t>Provided cost comparison vs weld – 61% total cost savings</a:t>
            </a:r>
            <a:endParaRPr lang="en-US" sz="2000" dirty="0"/>
          </a:p>
          <a:p>
            <a:pPr lvl="1"/>
            <a:endParaRPr lang="en-US" sz="2000" dirty="0"/>
          </a:p>
          <a:p>
            <a:pPr lvl="1"/>
            <a:endParaRPr lang="en-US" sz="2000" dirty="0"/>
          </a:p>
          <a:p>
            <a:pPr lvl="1"/>
            <a:endParaRPr lang="en-US" dirty="0"/>
          </a:p>
        </p:txBody>
      </p:sp>
      <p:pic>
        <p:nvPicPr>
          <p:cNvPr id="5" name="Picture 6" descr="Table&#10;&#10;Description automatically generated">
            <a:extLst>
              <a:ext uri="{FF2B5EF4-FFF2-40B4-BE49-F238E27FC236}">
                <a16:creationId xmlns:a16="http://schemas.microsoft.com/office/drawing/2014/main" id="{35448708-F6E6-B598-CEAC-1784069EB9DA}"/>
              </a:ext>
            </a:extLst>
          </p:cNvPr>
          <p:cNvPicPr>
            <a:picLocks noChangeAspect="1"/>
          </p:cNvPicPr>
          <p:nvPr/>
        </p:nvPicPr>
        <p:blipFill>
          <a:blip r:embed="rId5"/>
          <a:stretch>
            <a:fillRect/>
          </a:stretch>
        </p:blipFill>
        <p:spPr>
          <a:xfrm>
            <a:off x="330200" y="3519403"/>
            <a:ext cx="7509933" cy="2376124"/>
          </a:xfrm>
          <a:prstGeom prst="rect">
            <a:avLst/>
          </a:prstGeom>
        </p:spPr>
      </p:pic>
      <p:sp>
        <p:nvSpPr>
          <p:cNvPr id="18" name="TextBox 17">
            <a:extLst>
              <a:ext uri="{FF2B5EF4-FFF2-40B4-BE49-F238E27FC236}">
                <a16:creationId xmlns:a16="http://schemas.microsoft.com/office/drawing/2014/main" id="{AEB37EB8-16DB-43F2-AED9-440175AFC620}"/>
              </a:ext>
            </a:extLst>
          </p:cNvPr>
          <p:cNvSpPr txBox="1"/>
          <p:nvPr/>
        </p:nvSpPr>
        <p:spPr>
          <a:xfrm>
            <a:off x="7737511" y="4100523"/>
            <a:ext cx="1535547" cy="523220"/>
          </a:xfrm>
          <a:prstGeom prst="rect">
            <a:avLst/>
          </a:prstGeom>
          <a:noFill/>
        </p:spPr>
        <p:txBody>
          <a:bodyPr wrap="square" lIns="91440" tIns="45720" rIns="91440" bIns="45720" rtlCol="0" anchor="t">
            <a:spAutoFit/>
          </a:bodyPr>
          <a:lstStyle/>
          <a:p>
            <a:r>
              <a:rPr lang="en-US" sz="1400" dirty="0"/>
              <a:t> ~61% savings</a:t>
            </a:r>
          </a:p>
          <a:p>
            <a:r>
              <a:rPr lang="en-US" sz="1400" dirty="0">
                <a:cs typeface="Calibri"/>
              </a:rPr>
              <a:t>   </a:t>
            </a:r>
          </a:p>
        </p:txBody>
      </p:sp>
      <p:pic>
        <p:nvPicPr>
          <p:cNvPr id="11" name="Picture 10">
            <a:extLst>
              <a:ext uri="{FF2B5EF4-FFF2-40B4-BE49-F238E27FC236}">
                <a16:creationId xmlns:a16="http://schemas.microsoft.com/office/drawing/2014/main" id="{5FCC5DD8-3385-44E6-87B2-D19CD522A2AE}"/>
              </a:ext>
            </a:extLst>
          </p:cNvPr>
          <p:cNvPicPr>
            <a:picLocks noChangeAspect="1"/>
          </p:cNvPicPr>
          <p:nvPr/>
        </p:nvPicPr>
        <p:blipFill>
          <a:blip r:embed="rId6"/>
          <a:stretch>
            <a:fillRect/>
          </a:stretch>
        </p:blipFill>
        <p:spPr>
          <a:xfrm>
            <a:off x="6011748" y="673224"/>
            <a:ext cx="5932013" cy="2840859"/>
          </a:xfrm>
          <a:prstGeom prst="rect">
            <a:avLst/>
          </a:prstGeom>
        </p:spPr>
      </p:pic>
    </p:spTree>
    <p:extLst>
      <p:ext uri="{BB962C8B-B14F-4D97-AF65-F5344CB8AC3E}">
        <p14:creationId xmlns:p14="http://schemas.microsoft.com/office/powerpoint/2010/main" val="2186968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D809B2C-DB11-4BDD-95B4-E9687825DBE6}"/>
              </a:ext>
            </a:extLst>
          </p:cNvPr>
          <p:cNvGraphicFramePr>
            <a:graphicFrameLocks noChangeAspect="1"/>
          </p:cNvGraphicFramePr>
          <p:nvPr>
            <p:custDataLst>
              <p:tags r:id="rId1"/>
            </p:custDataLst>
            <p:extLst>
              <p:ext uri="{D42A27DB-BD31-4B8C-83A1-F6EECF244321}">
                <p14:modId xmlns:p14="http://schemas.microsoft.com/office/powerpoint/2010/main" val="1103221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6" progId="TCLayout.ActiveDocument.1">
                  <p:embed/>
                </p:oleObj>
              </mc:Choice>
              <mc:Fallback>
                <p:oleObj name="think-cell Slide" r:id="rId4" imgW="425" imgH="426" progId="TCLayout.ActiveDocument.1">
                  <p:embed/>
                  <p:pic>
                    <p:nvPicPr>
                      <p:cNvPr id="4" name="Object 3" hidden="1">
                        <a:extLst>
                          <a:ext uri="{FF2B5EF4-FFF2-40B4-BE49-F238E27FC236}">
                            <a16:creationId xmlns:a16="http://schemas.microsoft.com/office/drawing/2014/main" id="{CD809B2C-DB11-4BDD-95B4-E9687825DB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2"/>
          <p:cNvSpPr>
            <a:spLocks noGrp="1"/>
          </p:cNvSpPr>
          <p:nvPr>
            <p:ph type="sldNum" sz="quarter" idx="11"/>
          </p:nvPr>
        </p:nvSpPr>
        <p:spPr/>
        <p:txBody>
          <a:bodyPr/>
          <a:lstStyle/>
          <a:p>
            <a:fld id="{A916C171-007E-46CF-80D5-F89E015BD616}" type="slidenum">
              <a:rPr lang="en-US" smtClean="0"/>
              <a:pPr/>
              <a:t>11</a:t>
            </a:fld>
            <a:endParaRPr lang="en-US"/>
          </a:p>
        </p:txBody>
      </p:sp>
      <p:pic>
        <p:nvPicPr>
          <p:cNvPr id="5" name="Online Media 4" title="Viega: ASTM F1387 Testing for Mechanically Attached Fittings Panel Project">
            <a:hlinkClick r:id="" action="ppaction://media"/>
            <a:extLst>
              <a:ext uri="{FF2B5EF4-FFF2-40B4-BE49-F238E27FC236}">
                <a16:creationId xmlns:a16="http://schemas.microsoft.com/office/drawing/2014/main" id="{B8CAFB19-610D-4AEE-A442-44610482048C}"/>
              </a:ext>
            </a:extLst>
          </p:cNvPr>
          <p:cNvPicPr>
            <a:picLocks noRot="1" noChangeAspect="1"/>
          </p:cNvPicPr>
          <p:nvPr>
            <a:videoFile r:link="rId2"/>
          </p:nvPr>
        </p:nvPicPr>
        <p:blipFill>
          <a:blip r:embed="rId6"/>
          <a:stretch>
            <a:fillRect/>
          </a:stretch>
        </p:blipFill>
        <p:spPr>
          <a:xfrm>
            <a:off x="1806359" y="665266"/>
            <a:ext cx="8579282" cy="4847294"/>
          </a:xfrm>
          <a:prstGeom prst="rect">
            <a:avLst/>
          </a:prstGeom>
        </p:spPr>
      </p:pic>
      <p:sp>
        <p:nvSpPr>
          <p:cNvPr id="7" name="TextBox 6">
            <a:extLst>
              <a:ext uri="{FF2B5EF4-FFF2-40B4-BE49-F238E27FC236}">
                <a16:creationId xmlns:a16="http://schemas.microsoft.com/office/drawing/2014/main" id="{9CE93A1D-0CBF-4CD2-BDCC-BFFF80AC9867}"/>
              </a:ext>
            </a:extLst>
          </p:cNvPr>
          <p:cNvSpPr txBox="1"/>
          <p:nvPr/>
        </p:nvSpPr>
        <p:spPr>
          <a:xfrm>
            <a:off x="577705" y="203601"/>
            <a:ext cx="11036590" cy="461665"/>
          </a:xfrm>
          <a:prstGeom prst="rect">
            <a:avLst/>
          </a:prstGeom>
          <a:noFill/>
        </p:spPr>
        <p:txBody>
          <a:bodyPr wrap="square">
            <a:spAutoFit/>
          </a:bodyPr>
          <a:lstStyle/>
          <a:p>
            <a:pPr algn="l"/>
            <a:r>
              <a:rPr lang="en-US" sz="2400" dirty="0" err="1">
                <a:solidFill>
                  <a:srgbClr val="045571"/>
                </a:solidFill>
                <a:latin typeface="Segoe UI" panose="020B0502040204020203" pitchFamily="34" charset="0"/>
                <a:ea typeface="+mj-ea"/>
                <a:cs typeface="Segoe UI" panose="020B0502040204020203" pitchFamily="34" charset="0"/>
              </a:rPr>
              <a:t>Viega</a:t>
            </a:r>
            <a:r>
              <a:rPr lang="en-US" sz="2400" dirty="0">
                <a:solidFill>
                  <a:srgbClr val="045571"/>
                </a:solidFill>
                <a:latin typeface="Segoe UI" panose="020B0502040204020203" pitchFamily="34" charset="0"/>
                <a:ea typeface="+mj-ea"/>
                <a:cs typeface="Segoe UI" panose="020B0502040204020203" pitchFamily="34" charset="0"/>
              </a:rPr>
              <a:t>: ASTM F1387 Testing for Mechanically Attached Fittings Panel Project</a:t>
            </a:r>
          </a:p>
        </p:txBody>
      </p:sp>
      <p:sp>
        <p:nvSpPr>
          <p:cNvPr id="6" name="TextBox 5">
            <a:extLst>
              <a:ext uri="{FF2B5EF4-FFF2-40B4-BE49-F238E27FC236}">
                <a16:creationId xmlns:a16="http://schemas.microsoft.com/office/drawing/2014/main" id="{9943EE78-71E1-4657-BA27-3C6C4AAFA825}"/>
              </a:ext>
            </a:extLst>
          </p:cNvPr>
          <p:cNvSpPr txBox="1"/>
          <p:nvPr/>
        </p:nvSpPr>
        <p:spPr>
          <a:xfrm>
            <a:off x="1806359" y="5567382"/>
            <a:ext cx="11036590" cy="461665"/>
          </a:xfrm>
          <a:prstGeom prst="rect">
            <a:avLst/>
          </a:prstGeom>
          <a:noFill/>
        </p:spPr>
        <p:txBody>
          <a:bodyPr wrap="square">
            <a:spAutoFit/>
          </a:bodyPr>
          <a:lstStyle/>
          <a:p>
            <a:pPr algn="l"/>
            <a:r>
              <a:rPr lang="en-US" sz="2400" dirty="0">
                <a:solidFill>
                  <a:srgbClr val="045571"/>
                </a:solidFill>
                <a:latin typeface="Segoe UI" panose="020B0502040204020203" pitchFamily="34" charset="0"/>
                <a:ea typeface="+mj-ea"/>
                <a:cs typeface="Segoe UI" panose="020B0502040204020203" pitchFamily="34" charset="0"/>
              </a:rPr>
              <a:t>https://www.youtube.com/watch?v=VqTFb75XZRQ</a:t>
            </a:r>
          </a:p>
        </p:txBody>
      </p:sp>
    </p:spTree>
    <p:extLst>
      <p:ext uri="{BB962C8B-B14F-4D97-AF65-F5344CB8AC3E}">
        <p14:creationId xmlns:p14="http://schemas.microsoft.com/office/powerpoint/2010/main" val="351688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4EE9CAC-4E18-40C7-97D0-5E53FA01447D}"/>
              </a:ext>
            </a:extLst>
          </p:cNvPr>
          <p:cNvGraphicFramePr>
            <a:graphicFrameLocks noChangeAspect="1"/>
          </p:cNvGraphicFramePr>
          <p:nvPr>
            <p:custDataLst>
              <p:tags r:id="rId1"/>
            </p:custDataLst>
            <p:extLst>
              <p:ext uri="{D42A27DB-BD31-4B8C-83A1-F6EECF244321}">
                <p14:modId xmlns:p14="http://schemas.microsoft.com/office/powerpoint/2010/main" val="3700524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4" name="Object 3" hidden="1">
                        <a:extLst>
                          <a:ext uri="{FF2B5EF4-FFF2-40B4-BE49-F238E27FC236}">
                            <a16:creationId xmlns:a16="http://schemas.microsoft.com/office/drawing/2014/main" id="{E4EE9CAC-4E18-40C7-97D0-5E53FA01447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Questions?</a:t>
            </a:r>
          </a:p>
        </p:txBody>
      </p:sp>
      <p:sp>
        <p:nvSpPr>
          <p:cNvPr id="3" name="Slide Number Placeholder 2"/>
          <p:cNvSpPr>
            <a:spLocks noGrp="1"/>
          </p:cNvSpPr>
          <p:nvPr>
            <p:ph type="sldNum" sz="quarter" idx="11"/>
          </p:nvPr>
        </p:nvSpPr>
        <p:spPr/>
        <p:txBody>
          <a:bodyPr/>
          <a:lstStyle/>
          <a:p>
            <a:fld id="{A916C171-007E-46CF-80D5-F89E015BD616}" type="slidenum">
              <a:rPr lang="en-US" smtClean="0"/>
              <a:pPr/>
              <a:t>12</a:t>
            </a:fld>
            <a:endParaRPr lang="en-US"/>
          </a:p>
        </p:txBody>
      </p:sp>
    </p:spTree>
    <p:extLst>
      <p:ext uri="{BB962C8B-B14F-4D97-AF65-F5344CB8AC3E}">
        <p14:creationId xmlns:p14="http://schemas.microsoft.com/office/powerpoint/2010/main" val="2294101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E9A872F-39E9-4CA1-9A34-2068361CE223}"/>
              </a:ext>
            </a:extLst>
          </p:cNvPr>
          <p:cNvGraphicFramePr>
            <a:graphicFrameLocks noChangeAspect="1"/>
          </p:cNvGraphicFramePr>
          <p:nvPr>
            <p:custDataLst>
              <p:tags r:id="rId1"/>
            </p:custDataLst>
            <p:extLst>
              <p:ext uri="{D42A27DB-BD31-4B8C-83A1-F6EECF244321}">
                <p14:modId xmlns:p14="http://schemas.microsoft.com/office/powerpoint/2010/main" val="508694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5" name="Object 4" hidden="1">
                        <a:extLst>
                          <a:ext uri="{FF2B5EF4-FFF2-40B4-BE49-F238E27FC236}">
                            <a16:creationId xmlns:a16="http://schemas.microsoft.com/office/drawing/2014/main" id="{1E9A872F-39E9-4CA1-9A34-2068361CE2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p:cNvSpPr>
            <a:spLocks noGrp="1"/>
          </p:cNvSpPr>
          <p:nvPr>
            <p:ph idx="1"/>
          </p:nvPr>
        </p:nvSpPr>
        <p:spPr>
          <a:xfrm>
            <a:off x="69850" y="1352120"/>
            <a:ext cx="11550650" cy="5091160"/>
          </a:xfrm>
        </p:spPr>
        <p:txBody>
          <a:bodyPr vert="horz" lIns="91440" tIns="45720" rIns="91440" bIns="45720" rtlCol="0" anchor="t">
            <a:normAutofit/>
          </a:bodyPr>
          <a:lstStyle/>
          <a:p>
            <a:pPr lvl="1"/>
            <a:r>
              <a:rPr lang="en-US" sz="2400" dirty="0" err="1">
                <a:latin typeface="Segoe UI"/>
                <a:cs typeface="Segoe UI"/>
              </a:rPr>
              <a:t>Viega</a:t>
            </a:r>
            <a:r>
              <a:rPr lang="en-US" sz="2400" dirty="0">
                <a:latin typeface="Segoe UI"/>
                <a:cs typeface="Segoe UI"/>
              </a:rPr>
              <a:t> founded in 1899</a:t>
            </a:r>
          </a:p>
          <a:p>
            <a:pPr lvl="1"/>
            <a:r>
              <a:rPr lang="en-US" sz="2400" dirty="0">
                <a:latin typeface="Segoe UI"/>
                <a:cs typeface="Segoe UI"/>
              </a:rPr>
              <a:t>Press technology introduction (</a:t>
            </a:r>
            <a:r>
              <a:rPr lang="en-US" sz="2400" dirty="0" err="1">
                <a:latin typeface="Segoe UI"/>
                <a:cs typeface="Segoe UI"/>
              </a:rPr>
              <a:t>ProPress</a:t>
            </a:r>
            <a:r>
              <a:rPr lang="en-US" sz="2400" dirty="0">
                <a:latin typeface="Segoe UI"/>
                <a:cs typeface="Segoe UI"/>
              </a:rPr>
              <a:t>/</a:t>
            </a:r>
            <a:r>
              <a:rPr lang="en-US" sz="2400" dirty="0" err="1">
                <a:latin typeface="Segoe UI"/>
                <a:cs typeface="Segoe UI"/>
              </a:rPr>
              <a:t>Seapress</a:t>
            </a:r>
            <a:r>
              <a:rPr lang="en-US" sz="2400" dirty="0">
                <a:latin typeface="Segoe UI"/>
                <a:cs typeface="Segoe UI"/>
              </a:rPr>
              <a:t>) 1989</a:t>
            </a:r>
          </a:p>
          <a:p>
            <a:pPr lvl="1"/>
            <a:r>
              <a:rPr lang="en-US" sz="2400" dirty="0">
                <a:latin typeface="Segoe UI"/>
                <a:cs typeface="Segoe UI"/>
              </a:rPr>
              <a:t>Shipbuilding USA ABS 2003 – Dakota Creek – University of Delaware Research Vessel &amp; Nichols Brothers Riverboat</a:t>
            </a:r>
          </a:p>
          <a:p>
            <a:pPr lvl="1"/>
            <a:r>
              <a:rPr lang="en-US" sz="2400" dirty="0">
                <a:latin typeface="Segoe UI"/>
                <a:cs typeface="Segoe UI"/>
              </a:rPr>
              <a:t>2006 T-EPF (Austal) – 14 hulls to date</a:t>
            </a:r>
          </a:p>
          <a:p>
            <a:pPr lvl="1"/>
            <a:r>
              <a:rPr lang="en-US" sz="2400" dirty="0">
                <a:latin typeface="Segoe UI"/>
                <a:cs typeface="Segoe UI"/>
              </a:rPr>
              <a:t>2007 NEJ W&amp;O Cover</a:t>
            </a:r>
          </a:p>
          <a:p>
            <a:pPr lvl="1"/>
            <a:r>
              <a:rPr lang="en-US" sz="2400" dirty="0">
                <a:latin typeface="Segoe UI"/>
                <a:cs typeface="Segoe UI"/>
              </a:rPr>
              <a:t>2017 T-AO (NASSCO) – 6 hulls to date</a:t>
            </a:r>
          </a:p>
          <a:p>
            <a:pPr lvl="1"/>
            <a:r>
              <a:rPr lang="en-US" sz="2400" dirty="0">
                <a:latin typeface="Segoe UI"/>
                <a:cs typeface="Segoe UI"/>
              </a:rPr>
              <a:t>2018/2021 NSRP Panel Project ASTM F1387 Testing for Mechanically Attached Fittings (MAFS) (2005-337-054  &amp; 2018-447-012) </a:t>
            </a:r>
            <a:endParaRPr lang="en-US" sz="2400" dirty="0"/>
          </a:p>
          <a:p>
            <a:pPr lvl="1"/>
            <a:r>
              <a:rPr lang="en-US" sz="2400" dirty="0">
                <a:latin typeface="Segoe UI"/>
                <a:cs typeface="Segoe UI"/>
              </a:rPr>
              <a:t>NAVSEA letters 2021 Rev 2022</a:t>
            </a:r>
          </a:p>
          <a:p>
            <a:pPr lvl="1"/>
            <a:r>
              <a:rPr lang="en-US" sz="2400" dirty="0" err="1">
                <a:latin typeface="Segoe UI"/>
                <a:cs typeface="Segoe UI"/>
              </a:rPr>
              <a:t>Viega</a:t>
            </a:r>
            <a:r>
              <a:rPr lang="en-US" sz="2400" dirty="0">
                <a:latin typeface="Segoe UI"/>
                <a:cs typeface="Segoe UI"/>
              </a:rPr>
              <a:t> press technology – greatest number of standards in the Industry, only NAVSEA approved press type MAF</a:t>
            </a:r>
          </a:p>
          <a:p>
            <a:pPr lvl="1"/>
            <a:endParaRPr lang="en-US" sz="2400" dirty="0"/>
          </a:p>
          <a:p>
            <a:pPr lvl="1"/>
            <a:endParaRPr lang="en-US" dirty="0"/>
          </a:p>
        </p:txBody>
      </p:sp>
      <p:sp>
        <p:nvSpPr>
          <p:cNvPr id="3" name="Title 2"/>
          <p:cNvSpPr>
            <a:spLocks noGrp="1"/>
          </p:cNvSpPr>
          <p:nvPr>
            <p:ph type="title"/>
          </p:nvPr>
        </p:nvSpPr>
        <p:spPr/>
        <p:txBody>
          <a:bodyPr vert="horz"/>
          <a:lstStyle/>
          <a:p>
            <a:r>
              <a:rPr lang="en-US" sz="4000" err="1"/>
              <a:t>Viega’s</a:t>
            </a:r>
            <a:r>
              <a:rPr lang="en-US" sz="4000"/>
              <a:t> history in Marine Industry</a:t>
            </a:r>
          </a:p>
        </p:txBody>
      </p:sp>
      <p:sp>
        <p:nvSpPr>
          <p:cNvPr id="4" name="Slide Number Placeholder 3"/>
          <p:cNvSpPr>
            <a:spLocks noGrp="1"/>
          </p:cNvSpPr>
          <p:nvPr>
            <p:ph type="sldNum" sz="quarter" idx="11"/>
          </p:nvPr>
        </p:nvSpPr>
        <p:spPr>
          <a:xfrm>
            <a:off x="9362631" y="6524510"/>
            <a:ext cx="2743200" cy="365125"/>
          </a:xfrm>
        </p:spPr>
        <p:txBody>
          <a:bodyPr/>
          <a:lstStyle/>
          <a:p>
            <a:fld id="{A916C171-007E-46CF-80D5-F89E015BD616}" type="slidenum">
              <a:rPr lang="en-US" smtClean="0"/>
              <a:pPr/>
              <a:t>2</a:t>
            </a:fld>
            <a:endParaRPr lang="en-US"/>
          </a:p>
        </p:txBody>
      </p:sp>
    </p:spTree>
    <p:extLst>
      <p:ext uri="{BB962C8B-B14F-4D97-AF65-F5344CB8AC3E}">
        <p14:creationId xmlns:p14="http://schemas.microsoft.com/office/powerpoint/2010/main" val="1030870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NAVSEA Letter – MegaPress CuNi ½” thru 2” Couplings</a:t>
            </a:r>
          </a:p>
        </p:txBody>
      </p:sp>
      <p:sp>
        <p:nvSpPr>
          <p:cNvPr id="5" name="Date Placeholder 4"/>
          <p:cNvSpPr>
            <a:spLocks noGrp="1"/>
          </p:cNvSpPr>
          <p:nvPr>
            <p:ph type="dt" sz="half" idx="15"/>
          </p:nvPr>
        </p:nvSpPr>
        <p:spPr/>
        <p:txBody>
          <a:bodyPr/>
          <a:lstStyle/>
          <a:p>
            <a:endParaRPr lang="de-DE" dirty="0"/>
          </a:p>
        </p:txBody>
      </p:sp>
      <p:sp>
        <p:nvSpPr>
          <p:cNvPr id="6" name="Slide Number Placeholder 5"/>
          <p:cNvSpPr>
            <a:spLocks noGrp="1"/>
          </p:cNvSpPr>
          <p:nvPr>
            <p:ph type="sldNum" sz="quarter" idx="16"/>
          </p:nvPr>
        </p:nvSpPr>
        <p:spPr/>
        <p:txBody>
          <a:bodyPr/>
          <a:lstStyle/>
          <a:p>
            <a:fld id="{CB00F4A2-EEAE-451E-854E-C62225000E2C}" type="slidenum">
              <a:rPr lang="de-DE" smtClean="0"/>
              <a:pPr/>
              <a:t>3</a:t>
            </a:fld>
            <a:endParaRPr lang="de-DE"/>
          </a:p>
        </p:txBody>
      </p:sp>
      <p:sp>
        <p:nvSpPr>
          <p:cNvPr id="7" name="Footer Placeholder 6"/>
          <p:cNvSpPr>
            <a:spLocks noGrp="1"/>
          </p:cNvSpPr>
          <p:nvPr>
            <p:ph type="ftr" sz="quarter" idx="17"/>
          </p:nvPr>
        </p:nvSpPr>
        <p:spPr/>
        <p:txBody>
          <a:bodyPr/>
          <a:lstStyle/>
          <a:p>
            <a:r>
              <a:rPr lang="de-DE"/>
              <a:t>Marine Presentation</a:t>
            </a:r>
          </a:p>
        </p:txBody>
      </p:sp>
      <p:pic>
        <p:nvPicPr>
          <p:cNvPr id="11" name="Picture 10">
            <a:extLst>
              <a:ext uri="{FF2B5EF4-FFF2-40B4-BE49-F238E27FC236}">
                <a16:creationId xmlns:a16="http://schemas.microsoft.com/office/drawing/2014/main" id="{54891AED-1C21-4C8B-BF80-8DEE61F622DF}"/>
              </a:ext>
            </a:extLst>
          </p:cNvPr>
          <p:cNvPicPr>
            <a:picLocks noChangeAspect="1"/>
          </p:cNvPicPr>
          <p:nvPr/>
        </p:nvPicPr>
        <p:blipFill>
          <a:blip r:embed="rId2"/>
          <a:stretch>
            <a:fillRect/>
          </a:stretch>
        </p:blipFill>
        <p:spPr>
          <a:xfrm>
            <a:off x="383999" y="1469952"/>
            <a:ext cx="4114801" cy="5251523"/>
          </a:xfrm>
          <a:prstGeom prst="rect">
            <a:avLst/>
          </a:prstGeom>
        </p:spPr>
      </p:pic>
      <p:pic>
        <p:nvPicPr>
          <p:cNvPr id="13" name="Picture 12">
            <a:extLst>
              <a:ext uri="{FF2B5EF4-FFF2-40B4-BE49-F238E27FC236}">
                <a16:creationId xmlns:a16="http://schemas.microsoft.com/office/drawing/2014/main" id="{9924CDA8-DDA7-4DD1-941A-141ED2494191}"/>
              </a:ext>
            </a:extLst>
          </p:cNvPr>
          <p:cNvPicPr>
            <a:picLocks noChangeAspect="1"/>
          </p:cNvPicPr>
          <p:nvPr/>
        </p:nvPicPr>
        <p:blipFill>
          <a:blip r:embed="rId3"/>
          <a:stretch>
            <a:fillRect/>
          </a:stretch>
        </p:blipFill>
        <p:spPr>
          <a:xfrm>
            <a:off x="4421853" y="1818167"/>
            <a:ext cx="3731547" cy="4909930"/>
          </a:xfrm>
          <a:prstGeom prst="rect">
            <a:avLst/>
          </a:prstGeom>
        </p:spPr>
      </p:pic>
      <p:pic>
        <p:nvPicPr>
          <p:cNvPr id="15" name="Picture 14">
            <a:extLst>
              <a:ext uri="{FF2B5EF4-FFF2-40B4-BE49-F238E27FC236}">
                <a16:creationId xmlns:a16="http://schemas.microsoft.com/office/drawing/2014/main" id="{3AB1CAE2-97FF-43FA-B073-86B9A013723E}"/>
              </a:ext>
            </a:extLst>
          </p:cNvPr>
          <p:cNvPicPr>
            <a:picLocks noChangeAspect="1"/>
          </p:cNvPicPr>
          <p:nvPr/>
        </p:nvPicPr>
        <p:blipFill>
          <a:blip r:embed="rId4"/>
          <a:stretch>
            <a:fillRect/>
          </a:stretch>
        </p:blipFill>
        <p:spPr>
          <a:xfrm>
            <a:off x="8153400" y="1575796"/>
            <a:ext cx="3749223" cy="5039833"/>
          </a:xfrm>
          <a:prstGeom prst="rect">
            <a:avLst/>
          </a:prstGeom>
        </p:spPr>
      </p:pic>
    </p:spTree>
    <p:extLst>
      <p:ext uri="{BB962C8B-B14F-4D97-AF65-F5344CB8AC3E}">
        <p14:creationId xmlns:p14="http://schemas.microsoft.com/office/powerpoint/2010/main" val="361012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850" y="1333378"/>
            <a:ext cx="5912206" cy="5091160"/>
          </a:xfrm>
        </p:spPr>
        <p:txBody>
          <a:bodyPr vert="horz" lIns="91440" tIns="45720" rIns="91440" bIns="45720" rtlCol="0" anchor="t">
            <a:normAutofit/>
          </a:bodyPr>
          <a:lstStyle/>
          <a:p>
            <a:r>
              <a:rPr lang="en-US" sz="2400" dirty="0">
                <a:latin typeface="Segoe UI"/>
                <a:cs typeface="Segoe UI"/>
              </a:rPr>
              <a:t>19 systems, in lieu of silver brazed fittings</a:t>
            </a:r>
          </a:p>
          <a:p>
            <a:r>
              <a:rPr lang="en-US" sz="2400" dirty="0">
                <a:latin typeface="Segoe UI"/>
                <a:cs typeface="Segoe UI"/>
              </a:rPr>
              <a:t>Couplings, elbows, reducers, tees</a:t>
            </a:r>
          </a:p>
          <a:p>
            <a:r>
              <a:rPr lang="en-US" sz="2400" dirty="0">
                <a:latin typeface="Segoe UI"/>
                <a:cs typeface="Segoe UI"/>
              </a:rPr>
              <a:t>EPDM sealing element requirement for 3 systems due to NAVSEA requirement </a:t>
            </a:r>
          </a:p>
          <a:p>
            <a:r>
              <a:rPr lang="en-US" sz="2400" dirty="0">
                <a:latin typeface="Segoe UI"/>
                <a:cs typeface="Segoe UI"/>
              </a:rPr>
              <a:t>Special tooling required for NAVSEA SHOCK requirements (see next slide)</a:t>
            </a:r>
          </a:p>
          <a:p>
            <a:endParaRPr lang="en-US" dirty="0"/>
          </a:p>
        </p:txBody>
      </p:sp>
      <p:sp>
        <p:nvSpPr>
          <p:cNvPr id="3" name="Title 2"/>
          <p:cNvSpPr>
            <a:spLocks noGrp="1"/>
          </p:cNvSpPr>
          <p:nvPr>
            <p:ph type="title"/>
          </p:nvPr>
        </p:nvSpPr>
        <p:spPr>
          <a:xfrm>
            <a:off x="69850" y="213645"/>
            <a:ext cx="5190067" cy="913608"/>
          </a:xfrm>
        </p:spPr>
        <p:txBody>
          <a:bodyPr lIns="91440" tIns="45720" rIns="91440" bIns="45720" anchor="b"/>
          <a:lstStyle/>
          <a:p>
            <a:r>
              <a:rPr lang="en-US" sz="4400" dirty="0">
                <a:latin typeface="Segoe UI"/>
                <a:cs typeface="Segoe UI"/>
              </a:rPr>
              <a:t>What's include</a:t>
            </a:r>
            <a:r>
              <a:rPr lang="en-US" dirty="0">
                <a:latin typeface="Segoe UI"/>
                <a:cs typeface="Segoe UI"/>
              </a:rPr>
              <a:t>d?</a:t>
            </a:r>
            <a:endParaRPr lang="en-US" dirty="0"/>
          </a:p>
        </p:txBody>
      </p:sp>
      <p:sp>
        <p:nvSpPr>
          <p:cNvPr id="4" name="Slide Number Placeholder 3"/>
          <p:cNvSpPr>
            <a:spLocks noGrp="1"/>
          </p:cNvSpPr>
          <p:nvPr>
            <p:ph type="sldNum" sz="quarter" idx="11"/>
          </p:nvPr>
        </p:nvSpPr>
        <p:spPr/>
        <p:txBody>
          <a:bodyPr/>
          <a:lstStyle/>
          <a:p>
            <a:fld id="{A916C171-007E-46CF-80D5-F89E015BD616}" type="slidenum">
              <a:rPr lang="en-US" smtClean="0"/>
              <a:pPr/>
              <a:t>4</a:t>
            </a:fld>
            <a:endParaRPr lang="en-US"/>
          </a:p>
        </p:txBody>
      </p:sp>
      <p:sp>
        <p:nvSpPr>
          <p:cNvPr id="5" name="Content Placeholder 4"/>
          <p:cNvSpPr>
            <a:spLocks noGrp="1"/>
          </p:cNvSpPr>
          <p:nvPr>
            <p:ph idx="12"/>
          </p:nvPr>
        </p:nvSpPr>
        <p:spPr>
          <a:xfrm>
            <a:off x="6133800" y="1333378"/>
            <a:ext cx="5801111" cy="5091160"/>
          </a:xfrm>
        </p:spPr>
        <p:txBody>
          <a:bodyPr vert="horz" lIns="91440" tIns="45720" rIns="91440" bIns="45720" rtlCol="0" anchor="t">
            <a:normAutofit/>
          </a:bodyPr>
          <a:lstStyle/>
          <a:p>
            <a:r>
              <a:rPr lang="en-US" sz="2400" dirty="0">
                <a:latin typeface="Segoe UI"/>
                <a:cs typeface="Segoe UI"/>
              </a:rPr>
              <a:t>Threaded adapters/tees, flanges, No-stop couplings in consideration for inclusion</a:t>
            </a:r>
          </a:p>
          <a:p>
            <a:endParaRPr lang="en-US" sz="2400" dirty="0"/>
          </a:p>
          <a:p>
            <a:r>
              <a:rPr lang="en-US" sz="2400" dirty="0">
                <a:latin typeface="Segoe UI"/>
                <a:cs typeface="Segoe UI"/>
              </a:rPr>
              <a:t>XL configurations 2-½" - 4"</a:t>
            </a:r>
          </a:p>
          <a:p>
            <a:endParaRPr lang="en-US" sz="2400" dirty="0"/>
          </a:p>
        </p:txBody>
      </p:sp>
      <p:sp>
        <p:nvSpPr>
          <p:cNvPr id="7" name="Title 2">
            <a:extLst>
              <a:ext uri="{FF2B5EF4-FFF2-40B4-BE49-F238E27FC236}">
                <a16:creationId xmlns:a16="http://schemas.microsoft.com/office/drawing/2014/main" id="{40EB32FA-E1B7-A90F-64B4-6A77A220AEC7}"/>
              </a:ext>
            </a:extLst>
          </p:cNvPr>
          <p:cNvSpPr txBox="1">
            <a:spLocks/>
          </p:cNvSpPr>
          <p:nvPr/>
        </p:nvSpPr>
        <p:spPr>
          <a:xfrm>
            <a:off x="5982056" y="213645"/>
            <a:ext cx="5190067" cy="913608"/>
          </a:xfrm>
          <a:prstGeom prst="rect">
            <a:avLst/>
          </a:prstGeom>
        </p:spPr>
        <p:txBody>
          <a:bodyPr lIns="91440" tIns="45720" rIns="91440" bIns="45720" anchor="b"/>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4400" dirty="0">
                <a:latin typeface="Segoe UI"/>
                <a:cs typeface="Segoe UI"/>
              </a:rPr>
              <a:t>What's next?</a:t>
            </a:r>
            <a:endParaRPr lang="en-US" sz="4400" dirty="0"/>
          </a:p>
        </p:txBody>
      </p:sp>
    </p:spTree>
    <p:extLst>
      <p:ext uri="{BB962C8B-B14F-4D97-AF65-F5344CB8AC3E}">
        <p14:creationId xmlns:p14="http://schemas.microsoft.com/office/powerpoint/2010/main" val="3605111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653815" y="2867961"/>
            <a:ext cx="2621219" cy="1590955"/>
          </a:xfrm>
          <a:prstGeom prst="rect">
            <a:avLst/>
          </a:prstGeom>
        </p:spPr>
      </p:pic>
      <p:pic>
        <p:nvPicPr>
          <p:cNvPr id="10" name="Picture 9"/>
          <p:cNvPicPr>
            <a:picLocks noChangeAspect="1"/>
          </p:cNvPicPr>
          <p:nvPr/>
        </p:nvPicPr>
        <p:blipFill>
          <a:blip r:embed="rId4"/>
          <a:stretch>
            <a:fillRect/>
          </a:stretch>
        </p:blipFill>
        <p:spPr>
          <a:xfrm>
            <a:off x="8845322" y="683292"/>
            <a:ext cx="2326721" cy="1875755"/>
          </a:xfrm>
          <a:prstGeom prst="rect">
            <a:avLst/>
          </a:prstGeom>
        </p:spPr>
      </p:pic>
      <p:pic>
        <p:nvPicPr>
          <p:cNvPr id="14" name="Picture 13"/>
          <p:cNvPicPr>
            <a:picLocks noChangeAspect="1"/>
          </p:cNvPicPr>
          <p:nvPr/>
        </p:nvPicPr>
        <p:blipFill>
          <a:blip r:embed="rId5"/>
          <a:stretch>
            <a:fillRect/>
          </a:stretch>
        </p:blipFill>
        <p:spPr>
          <a:xfrm>
            <a:off x="7719795" y="4250165"/>
            <a:ext cx="3024251" cy="1977395"/>
          </a:xfrm>
          <a:prstGeom prst="rect">
            <a:avLst/>
          </a:prstGeom>
        </p:spPr>
      </p:pic>
      <p:sp>
        <p:nvSpPr>
          <p:cNvPr id="3" name="Title 2"/>
          <p:cNvSpPr>
            <a:spLocks noGrp="1"/>
          </p:cNvSpPr>
          <p:nvPr>
            <p:ph type="title"/>
          </p:nvPr>
        </p:nvSpPr>
        <p:spPr>
          <a:xfrm>
            <a:off x="69849" y="213647"/>
            <a:ext cx="10515600" cy="623492"/>
          </a:xfrm>
        </p:spPr>
        <p:txBody>
          <a:bodyPr/>
          <a:lstStyle/>
          <a:p>
            <a:r>
              <a:rPr lang="en-US" sz="2800"/>
              <a:t>Configurations </a:t>
            </a:r>
            <a:r>
              <a:rPr lang="en-US" sz="2800">
                <a:solidFill>
                  <a:schemeClr val="bg1">
                    <a:lumMod val="85000"/>
                  </a:schemeClr>
                </a:solidFill>
              </a:rPr>
              <a:t>(Pending Shock Extensions)</a:t>
            </a:r>
          </a:p>
        </p:txBody>
      </p:sp>
      <p:sp>
        <p:nvSpPr>
          <p:cNvPr id="4" name="Slide Number Placeholder 3"/>
          <p:cNvSpPr>
            <a:spLocks noGrp="1"/>
          </p:cNvSpPr>
          <p:nvPr>
            <p:ph type="sldNum" sz="quarter" idx="11"/>
          </p:nvPr>
        </p:nvSpPr>
        <p:spPr/>
        <p:txBody>
          <a:bodyPr/>
          <a:lstStyle/>
          <a:p>
            <a:fld id="{A916C171-007E-46CF-80D5-F89E015BD616}" type="slidenum">
              <a:rPr lang="en-US" smtClean="0"/>
              <a:pPr/>
              <a:t>5</a:t>
            </a:fld>
            <a:endParaRPr lang="en-US"/>
          </a:p>
        </p:txBody>
      </p:sp>
      <p:pic>
        <p:nvPicPr>
          <p:cNvPr id="8" name="Picture 7"/>
          <p:cNvPicPr>
            <a:picLocks noChangeAspect="1"/>
          </p:cNvPicPr>
          <p:nvPr/>
        </p:nvPicPr>
        <p:blipFill>
          <a:blip r:embed="rId6"/>
          <a:stretch>
            <a:fillRect/>
          </a:stretch>
        </p:blipFill>
        <p:spPr>
          <a:xfrm>
            <a:off x="5757674" y="1042587"/>
            <a:ext cx="2722591" cy="1825375"/>
          </a:xfrm>
          <a:prstGeom prst="rect">
            <a:avLst/>
          </a:prstGeom>
          <a:effectLst>
            <a:glow rad="203200">
              <a:schemeClr val="tx1">
                <a:alpha val="40000"/>
              </a:schemeClr>
            </a:glow>
          </a:effectLst>
        </p:spPr>
      </p:pic>
      <p:pic>
        <p:nvPicPr>
          <p:cNvPr id="9" name="Picture 8"/>
          <p:cNvPicPr>
            <a:picLocks noChangeAspect="1"/>
          </p:cNvPicPr>
          <p:nvPr/>
        </p:nvPicPr>
        <p:blipFill>
          <a:blip r:embed="rId7"/>
          <a:stretch>
            <a:fillRect/>
          </a:stretch>
        </p:blipFill>
        <p:spPr>
          <a:xfrm>
            <a:off x="8733297" y="2645089"/>
            <a:ext cx="2706680" cy="1813827"/>
          </a:xfrm>
          <a:prstGeom prst="rect">
            <a:avLst/>
          </a:prstGeom>
        </p:spPr>
      </p:pic>
      <p:pic>
        <p:nvPicPr>
          <p:cNvPr id="11" name="Picture 10"/>
          <p:cNvPicPr>
            <a:picLocks noChangeAspect="1"/>
          </p:cNvPicPr>
          <p:nvPr/>
        </p:nvPicPr>
        <p:blipFill>
          <a:blip r:embed="rId8"/>
          <a:stretch>
            <a:fillRect/>
          </a:stretch>
        </p:blipFill>
        <p:spPr>
          <a:xfrm>
            <a:off x="3259645" y="1219397"/>
            <a:ext cx="2427881" cy="3453280"/>
          </a:xfrm>
          <a:prstGeom prst="rect">
            <a:avLst/>
          </a:prstGeom>
        </p:spPr>
      </p:pic>
      <p:pic>
        <p:nvPicPr>
          <p:cNvPr id="12" name="Picture 11"/>
          <p:cNvPicPr>
            <a:picLocks noChangeAspect="1"/>
          </p:cNvPicPr>
          <p:nvPr/>
        </p:nvPicPr>
        <p:blipFill>
          <a:blip r:embed="rId9"/>
          <a:stretch>
            <a:fillRect/>
          </a:stretch>
        </p:blipFill>
        <p:spPr>
          <a:xfrm>
            <a:off x="2722801" y="4979221"/>
            <a:ext cx="2076393" cy="1201539"/>
          </a:xfrm>
          <a:prstGeom prst="rect">
            <a:avLst/>
          </a:prstGeom>
        </p:spPr>
      </p:pic>
      <p:pic>
        <p:nvPicPr>
          <p:cNvPr id="13" name="Picture 12"/>
          <p:cNvPicPr>
            <a:picLocks noChangeAspect="1"/>
          </p:cNvPicPr>
          <p:nvPr/>
        </p:nvPicPr>
        <p:blipFill>
          <a:blip r:embed="rId10"/>
          <a:stretch>
            <a:fillRect/>
          </a:stretch>
        </p:blipFill>
        <p:spPr>
          <a:xfrm>
            <a:off x="242898" y="4910285"/>
            <a:ext cx="2318327" cy="1575275"/>
          </a:xfrm>
          <a:prstGeom prst="rect">
            <a:avLst/>
          </a:prstGeom>
        </p:spPr>
      </p:pic>
      <p:pic>
        <p:nvPicPr>
          <p:cNvPr id="17" name="Picture 16"/>
          <p:cNvPicPr>
            <a:picLocks noChangeAspect="1"/>
          </p:cNvPicPr>
          <p:nvPr/>
        </p:nvPicPr>
        <p:blipFill>
          <a:blip r:embed="rId11"/>
          <a:stretch>
            <a:fillRect/>
          </a:stretch>
        </p:blipFill>
        <p:spPr>
          <a:xfrm>
            <a:off x="4737726" y="4303540"/>
            <a:ext cx="3079044" cy="2033939"/>
          </a:xfrm>
          <a:prstGeom prst="rect">
            <a:avLst/>
          </a:prstGeom>
        </p:spPr>
      </p:pic>
      <p:sp>
        <p:nvSpPr>
          <p:cNvPr id="18" name="Content Placeholder 1"/>
          <p:cNvSpPr>
            <a:spLocks noGrp="1"/>
          </p:cNvSpPr>
          <p:nvPr>
            <p:ph idx="1"/>
          </p:nvPr>
        </p:nvSpPr>
        <p:spPr>
          <a:xfrm>
            <a:off x="300761" y="1042587"/>
            <a:ext cx="2784185" cy="3867699"/>
          </a:xfrm>
        </p:spPr>
        <p:txBody>
          <a:bodyPr vert="horz" lIns="91440" tIns="45720" rIns="91440" bIns="45720" rtlCol="0" anchor="t">
            <a:normAutofit fontScale="62500" lnSpcReduction="20000"/>
          </a:bodyPr>
          <a:lstStyle/>
          <a:p>
            <a:pPr lvl="0"/>
            <a:r>
              <a:rPr lang="en-US" sz="2800">
                <a:latin typeface="Segoe UI"/>
                <a:cs typeface="Segoe UI"/>
              </a:rPr>
              <a:t>Couplings ½” thru 2”</a:t>
            </a:r>
          </a:p>
          <a:p>
            <a:pPr lvl="0"/>
            <a:r>
              <a:rPr lang="en-US" sz="2800">
                <a:latin typeface="Segoe UI"/>
                <a:cs typeface="Segoe UI"/>
              </a:rPr>
              <a:t>45 elbow</a:t>
            </a:r>
          </a:p>
          <a:p>
            <a:pPr lvl="0"/>
            <a:r>
              <a:rPr lang="en-US" sz="2800">
                <a:latin typeface="Segoe UI"/>
                <a:cs typeface="Segoe UI"/>
              </a:rPr>
              <a:t>90 elbow</a:t>
            </a:r>
          </a:p>
          <a:p>
            <a:pPr lvl="0"/>
            <a:r>
              <a:rPr lang="en-US" sz="2800">
                <a:latin typeface="Segoe UI"/>
                <a:cs typeface="Segoe UI"/>
              </a:rPr>
              <a:t>Reducer Couplings</a:t>
            </a:r>
          </a:p>
          <a:p>
            <a:pPr lvl="0"/>
            <a:r>
              <a:rPr lang="en-US" sz="2800">
                <a:latin typeface="Segoe UI"/>
                <a:cs typeface="Segoe UI"/>
              </a:rPr>
              <a:t>TEEs</a:t>
            </a:r>
          </a:p>
          <a:p>
            <a:pPr lvl="0"/>
            <a:r>
              <a:rPr lang="en-US" sz="2800">
                <a:latin typeface="Segoe UI"/>
                <a:cs typeface="Segoe UI"/>
              </a:rPr>
              <a:t>Reducing TEEs</a:t>
            </a:r>
          </a:p>
          <a:p>
            <a:pPr marL="0" lvl="0" indent="0">
              <a:buNone/>
            </a:pPr>
            <a:endParaRPr lang="en-US" sz="2800"/>
          </a:p>
          <a:p>
            <a:pPr marL="0" lvl="0" indent="0">
              <a:buNone/>
            </a:pPr>
            <a:r>
              <a:rPr lang="en-US" sz="2800">
                <a:latin typeface="Segoe UI"/>
                <a:cs typeface="Segoe UI"/>
              </a:rPr>
              <a:t>Pending:</a:t>
            </a:r>
          </a:p>
          <a:p>
            <a:pPr lvl="0"/>
            <a:r>
              <a:rPr lang="en-US" sz="2800">
                <a:solidFill>
                  <a:schemeClr val="bg1">
                    <a:lumMod val="65000"/>
                  </a:schemeClr>
                </a:solidFill>
                <a:latin typeface="Segoe UI"/>
                <a:cs typeface="Segoe UI"/>
              </a:rPr>
              <a:t>Flanges</a:t>
            </a:r>
          </a:p>
          <a:p>
            <a:pPr lvl="0"/>
            <a:r>
              <a:rPr lang="en-US" sz="2800">
                <a:solidFill>
                  <a:schemeClr val="bg1">
                    <a:lumMod val="65000"/>
                  </a:schemeClr>
                </a:solidFill>
                <a:latin typeface="Segoe UI"/>
                <a:cs typeface="Segoe UI"/>
              </a:rPr>
              <a:t>Adapters (MPT/FPT)</a:t>
            </a:r>
          </a:p>
          <a:p>
            <a:pPr lvl="0"/>
            <a:r>
              <a:rPr lang="en-US" sz="2800">
                <a:solidFill>
                  <a:schemeClr val="bg1">
                    <a:lumMod val="65000"/>
                  </a:schemeClr>
                </a:solidFill>
                <a:latin typeface="Segoe UI"/>
                <a:cs typeface="Segoe UI"/>
              </a:rPr>
              <a:t>Threaded TEEs</a:t>
            </a:r>
          </a:p>
          <a:p>
            <a:pPr lvl="0"/>
            <a:r>
              <a:rPr lang="en-US" sz="2800">
                <a:solidFill>
                  <a:schemeClr val="bg1">
                    <a:lumMod val="65000"/>
                  </a:schemeClr>
                </a:solidFill>
                <a:latin typeface="Segoe UI"/>
                <a:cs typeface="Segoe UI"/>
              </a:rPr>
              <a:t>No-stop couplings</a:t>
            </a:r>
          </a:p>
          <a:p>
            <a:pPr lvl="0"/>
            <a:endParaRPr lang="en-US" sz="2800">
              <a:solidFill>
                <a:schemeClr val="bg1">
                  <a:lumMod val="65000"/>
                </a:schemeClr>
              </a:solidFill>
            </a:endParaRPr>
          </a:p>
          <a:p>
            <a:pPr marL="0" indent="0">
              <a:buNone/>
            </a:pPr>
            <a:endParaRPr lang="en-US" sz="2800">
              <a:solidFill>
                <a:schemeClr val="bg1">
                  <a:lumMod val="65000"/>
                </a:schemeClr>
              </a:solidFill>
            </a:endParaRPr>
          </a:p>
        </p:txBody>
      </p:sp>
    </p:spTree>
    <p:extLst>
      <p:ext uri="{BB962C8B-B14F-4D97-AF65-F5344CB8AC3E}">
        <p14:creationId xmlns:p14="http://schemas.microsoft.com/office/powerpoint/2010/main" val="391470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500"/>
                                        <p:tgtEl>
                                          <p:spTgt spid="9"/>
                                        </p:tgtEl>
                                      </p:cBhvr>
                                    </p:animEffect>
                                  </p:childTnLst>
                                </p:cTn>
                              </p:par>
                              <p:par>
                                <p:cTn id="8" presetID="10" presetClass="entr" presetSubtype="0"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500"/>
                                        <p:tgtEl>
                                          <p:spTgt spid="10"/>
                                        </p:tgtEl>
                                      </p:cBhvr>
                                    </p:animEffect>
                                  </p:childTnLst>
                                </p:cTn>
                              </p:par>
                              <p:par>
                                <p:cTn id="11" presetID="10" presetClass="entr" presetSubtype="0" fill="hold" nodeType="withEffect">
                                  <p:stCondLst>
                                    <p:cond delay="2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500"/>
                                        <p:tgtEl>
                                          <p:spTgt spid="11"/>
                                        </p:tgtEl>
                                      </p:cBhvr>
                                    </p:animEffect>
                                  </p:childTnLst>
                                </p:cTn>
                              </p:par>
                              <p:par>
                                <p:cTn id="14" presetID="10" presetClass="entr" presetSubtype="0" fill="hold" nodeType="withEffect">
                                  <p:stCondLst>
                                    <p:cond delay="30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500"/>
                                        <p:tgtEl>
                                          <p:spTgt spid="13"/>
                                        </p:tgtEl>
                                      </p:cBhvr>
                                    </p:animEffect>
                                  </p:childTnLst>
                                </p:cTn>
                              </p:par>
                              <p:par>
                                <p:cTn id="17" presetID="10" presetClass="entr" presetSubtype="0" fill="hold" nodeType="withEffect">
                                  <p:stCondLst>
                                    <p:cond delay="300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500"/>
                                        <p:tgtEl>
                                          <p:spTgt spid="12"/>
                                        </p:tgtEl>
                                      </p:cBhvr>
                                    </p:animEffect>
                                  </p:childTnLst>
                                </p:cTn>
                              </p:par>
                              <p:par>
                                <p:cTn id="20" presetID="10" presetClass="entr" presetSubtype="0" fill="hold" nodeType="withEffect">
                                  <p:stCondLst>
                                    <p:cond delay="400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500"/>
                                        <p:tgtEl>
                                          <p:spTgt spid="15"/>
                                        </p:tgtEl>
                                      </p:cBhvr>
                                    </p:animEffect>
                                  </p:childTnLst>
                                </p:cTn>
                              </p:par>
                              <p:par>
                                <p:cTn id="23" presetID="10" presetClass="entr" presetSubtype="0" fill="hold" nodeType="withEffect">
                                  <p:stCondLst>
                                    <p:cond delay="50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500"/>
                                        <p:tgtEl>
                                          <p:spTgt spid="17"/>
                                        </p:tgtEl>
                                      </p:cBhvr>
                                    </p:animEffect>
                                  </p:childTnLst>
                                </p:cTn>
                              </p:par>
                              <p:par>
                                <p:cTn id="26" presetID="10" presetClass="entr" presetSubtype="0" fill="hold" nodeType="withEffect">
                                  <p:stCondLst>
                                    <p:cond delay="600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16200000">
            <a:off x="7174900" y="-724897"/>
            <a:ext cx="3978936" cy="5460804"/>
          </a:xfrm>
          <a:prstGeom prst="rect">
            <a:avLst/>
          </a:prstGeom>
        </p:spPr>
      </p:pic>
      <p:sp>
        <p:nvSpPr>
          <p:cNvPr id="7" name="Date Placeholder 6"/>
          <p:cNvSpPr>
            <a:spLocks noGrp="1"/>
          </p:cNvSpPr>
          <p:nvPr>
            <p:ph type="dt" sz="half" idx="10"/>
          </p:nvPr>
        </p:nvSpPr>
        <p:spPr>
          <a:xfrm>
            <a:off x="288000" y="4914000"/>
            <a:ext cx="569224" cy="84628"/>
          </a:xfrm>
          <a:prstGeom prst="rect">
            <a:avLst/>
          </a:prstGeom>
        </p:spPr>
        <p:txBody>
          <a:bodyPr vert="horz" lIns="0" tIns="0" rIns="0" bIns="0" rtlCol="0" anchor="t" anchorCtr="0"/>
          <a:lstStyle>
            <a:defPPr>
              <a:defRPr lang="de-DE"/>
            </a:defPPr>
            <a:lvl1pPr marL="0" algn="l" defTabSz="914400" rtl="0" eaLnBrk="1" latinLnBrk="0" hangingPunct="1">
              <a:defRPr sz="675"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fld id="{5CB05CDD-3907-435A-9960-47CFEC736997}" type="datetime1">
              <a:rPr lang="en-US" smtClean="0"/>
              <a:pPr defTabSz="914377"/>
              <a:t>8/19/2022</a:t>
            </a:fld>
            <a:endParaRPr lang="de-DE">
              <a:solidFill>
                <a:srgbClr val="000000">
                  <a:tint val="75000"/>
                </a:srgbClr>
              </a:solidFill>
              <a:latin typeface="Arial"/>
              <a:ea typeface="MS PGothic"/>
            </a:endParaRPr>
          </a:p>
        </p:txBody>
      </p:sp>
      <p:sp>
        <p:nvSpPr>
          <p:cNvPr id="8" name="Slide Number Placeholder 7"/>
          <p:cNvSpPr>
            <a:spLocks noGrp="1"/>
          </p:cNvSpPr>
          <p:nvPr>
            <p:ph type="sldNum" sz="quarter" idx="11"/>
          </p:nvPr>
        </p:nvSpPr>
        <p:spPr/>
        <p:txBody>
          <a:bodyPr/>
          <a:lstStyle/>
          <a:p>
            <a:pPr defTabSz="914377"/>
            <a:fld id="{0FA4FE32-31B9-43C8-BB38-25E6A8F407D2}" type="slidenum">
              <a:rPr lang="de-DE">
                <a:solidFill>
                  <a:srgbClr val="000000">
                    <a:tint val="75000"/>
                  </a:srgbClr>
                </a:solidFill>
                <a:latin typeface="Arial"/>
                <a:ea typeface="MS PGothic"/>
              </a:rPr>
              <a:pPr defTabSz="914377"/>
              <a:t>6</a:t>
            </a:fld>
            <a:endParaRPr lang="de-DE">
              <a:solidFill>
                <a:srgbClr val="000000">
                  <a:tint val="75000"/>
                </a:srgbClr>
              </a:solidFill>
              <a:latin typeface="Arial"/>
              <a:ea typeface="MS PGothic"/>
            </a:endParaRPr>
          </a:p>
        </p:txBody>
      </p:sp>
      <p:sp>
        <p:nvSpPr>
          <p:cNvPr id="25602" name="Title 1"/>
          <p:cNvSpPr>
            <a:spLocks noGrp="1"/>
          </p:cNvSpPr>
          <p:nvPr>
            <p:ph type="title"/>
          </p:nvPr>
        </p:nvSpPr>
        <p:spPr/>
        <p:txBody>
          <a:bodyPr>
            <a:normAutofit/>
          </a:bodyPr>
          <a:lstStyle/>
          <a:p>
            <a:r>
              <a:rPr lang="en-US" altLang="en-US" sz="3200"/>
              <a:t>Innovative Tooling</a:t>
            </a:r>
          </a:p>
        </p:txBody>
      </p:sp>
      <p:sp>
        <p:nvSpPr>
          <p:cNvPr id="6" name="Rectangle 8"/>
          <p:cNvSpPr txBox="1">
            <a:spLocks noChangeArrowheads="1"/>
          </p:cNvSpPr>
          <p:nvPr/>
        </p:nvSpPr>
        <p:spPr bwMode="auto">
          <a:xfrm>
            <a:off x="143339" y="1071547"/>
            <a:ext cx="6334221" cy="3429000"/>
          </a:xfrm>
          <a:prstGeom prst="rect">
            <a:avLst/>
          </a:prstGeom>
          <a:noFill/>
          <a:ln w="9525">
            <a:noFill/>
            <a:miter lim="800000"/>
            <a:headEnd/>
            <a:tailEnd/>
          </a:ln>
        </p:spPr>
        <p:txBody>
          <a:bodyPr lIns="792000" tIns="0" rIns="0" bIns="0"/>
          <a:lstStyle/>
          <a:p>
            <a:pPr marL="379404" indent="-379404" defTabSz="914377">
              <a:spcBef>
                <a:spcPct val="20000"/>
              </a:spcBef>
              <a:spcAft>
                <a:spcPts val="400"/>
              </a:spcAft>
              <a:buClr>
                <a:srgbClr val="FFED00"/>
              </a:buClr>
              <a:buSzPct val="145000"/>
              <a:buFont typeface="Wingdings" pitchFamily="2" charset="2"/>
              <a:buChar char="§"/>
              <a:defRPr/>
            </a:pPr>
            <a:r>
              <a:rPr lang="en-US" altLang="en-US" sz="1867" kern="0"/>
              <a:t>Viega, RIDGID, Milwaukee, Hilti – your pick</a:t>
            </a:r>
          </a:p>
          <a:p>
            <a:pPr marL="379404" indent="-379404" defTabSz="914377">
              <a:spcBef>
                <a:spcPct val="20000"/>
              </a:spcBef>
              <a:spcAft>
                <a:spcPts val="400"/>
              </a:spcAft>
              <a:buClr>
                <a:srgbClr val="FFED00"/>
              </a:buClr>
              <a:buSzPct val="145000"/>
              <a:buFont typeface="Wingdings" pitchFamily="2" charset="2"/>
              <a:buChar char="§"/>
              <a:defRPr/>
            </a:pPr>
            <a:r>
              <a:rPr lang="en-US" altLang="en-US" sz="1867" kern="0"/>
              <a:t>ASTM F1387 specific jaw/ring kit (Anchor)</a:t>
            </a:r>
          </a:p>
          <a:p>
            <a:pPr marL="379404" indent="-379404" defTabSz="914377">
              <a:spcBef>
                <a:spcPct val="20000"/>
              </a:spcBef>
              <a:spcAft>
                <a:spcPts val="400"/>
              </a:spcAft>
              <a:buClr>
                <a:srgbClr val="FFED00"/>
              </a:buClr>
              <a:buSzPct val="145000"/>
              <a:buFont typeface="Wingdings" pitchFamily="2" charset="2"/>
              <a:buChar char="§"/>
              <a:defRPr/>
            </a:pPr>
            <a:r>
              <a:rPr lang="en-US" altLang="en-US" sz="1867" kern="0">
                <a:solidFill>
                  <a:srgbClr val="000000"/>
                </a:solidFill>
                <a:latin typeface="Arial"/>
                <a:ea typeface="MS PGothic"/>
              </a:rPr>
              <a:t>Press rings &amp; actuators for tight areas</a:t>
            </a:r>
          </a:p>
          <a:p>
            <a:pPr marL="379404" indent="-379404" defTabSz="914377">
              <a:spcBef>
                <a:spcPct val="20000"/>
              </a:spcBef>
              <a:spcAft>
                <a:spcPts val="400"/>
              </a:spcAft>
              <a:buClr>
                <a:srgbClr val="FFED00"/>
              </a:buClr>
              <a:buSzPct val="145000"/>
              <a:buFont typeface="Wingdings" pitchFamily="2" charset="2"/>
              <a:buChar char="§"/>
              <a:defRPr/>
            </a:pPr>
            <a:r>
              <a:rPr lang="en-US" altLang="en-US" sz="1867" kern="0">
                <a:solidFill>
                  <a:srgbClr val="000000"/>
                </a:solidFill>
                <a:latin typeface="Arial"/>
                <a:ea typeface="MS PGothic"/>
              </a:rPr>
              <a:t>Hand tool = no spark</a:t>
            </a:r>
          </a:p>
          <a:p>
            <a:pPr defTabSz="914377">
              <a:spcBef>
                <a:spcPct val="20000"/>
              </a:spcBef>
              <a:spcAft>
                <a:spcPts val="400"/>
              </a:spcAft>
              <a:buClr>
                <a:srgbClr val="FFED00"/>
              </a:buClr>
              <a:buSzPct val="145000"/>
              <a:defRPr/>
            </a:pPr>
            <a:endParaRPr lang="en-US" altLang="en-US" sz="1867" kern="0">
              <a:solidFill>
                <a:srgbClr val="000000"/>
              </a:solidFill>
              <a:latin typeface="Arial"/>
              <a:ea typeface="MS PGothic"/>
            </a:endParaRPr>
          </a:p>
        </p:txBody>
      </p:sp>
      <p:pic>
        <p:nvPicPr>
          <p:cNvPr id="2560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35808" y="3756846"/>
            <a:ext cx="2352675" cy="2600325"/>
          </a:xfrm>
          <a:prstGeom prst="rect">
            <a:avLst/>
          </a:prstGeom>
          <a:noFill/>
          <a:ln w="9525">
            <a:noFill/>
            <a:miter lim="800000"/>
            <a:headEnd/>
            <a:tailEnd/>
          </a:ln>
        </p:spPr>
      </p:pic>
      <p:pic>
        <p:nvPicPr>
          <p:cNvPr id="25606"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6200000">
            <a:off x="2316649" y="1860241"/>
            <a:ext cx="1232412" cy="3629139"/>
          </a:xfrm>
          <a:prstGeom prst="rect">
            <a:avLst/>
          </a:prstGeom>
          <a:noFill/>
          <a:ln w="9525">
            <a:noFill/>
            <a:miter lim="800000"/>
            <a:headEnd/>
            <a:tailEnd/>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02143" y="4234528"/>
            <a:ext cx="2871548" cy="1644960"/>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6039" y="4936662"/>
            <a:ext cx="4559829" cy="1179223"/>
          </a:xfrm>
          <a:prstGeom prst="rect">
            <a:avLst/>
          </a:prstGeom>
        </p:spPr>
      </p:pic>
    </p:spTree>
    <p:extLst>
      <p:ext uri="{BB962C8B-B14F-4D97-AF65-F5344CB8AC3E}">
        <p14:creationId xmlns:p14="http://schemas.microsoft.com/office/powerpoint/2010/main" val="38552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ppt_x"/>
                                          </p:val>
                                        </p:tav>
                                        <p:tav tm="100000">
                                          <p:val>
                                            <p:strVal val="#ppt_x"/>
                                          </p:val>
                                        </p:tav>
                                      </p:tavLst>
                                    </p:anim>
                                    <p:anim calcmode="lin" valueType="num">
                                      <p:cBhvr additive="base">
                                        <p:cTn id="8"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5"/>
                                        </p:tgtEl>
                                        <p:attrNameLst>
                                          <p:attrName>style.visibility</p:attrName>
                                        </p:attrNameLst>
                                      </p:cBhvr>
                                      <p:to>
                                        <p:strVal val="visible"/>
                                      </p:to>
                                    </p:set>
                                    <p:anim calcmode="lin" valueType="num">
                                      <p:cBhvr additive="base">
                                        <p:cTn id="13" dur="500" fill="hold"/>
                                        <p:tgtEl>
                                          <p:spTgt spid="25605"/>
                                        </p:tgtEl>
                                        <p:attrNameLst>
                                          <p:attrName>ppt_x</p:attrName>
                                        </p:attrNameLst>
                                      </p:cBhvr>
                                      <p:tavLst>
                                        <p:tav tm="0">
                                          <p:val>
                                            <p:strVal val="#ppt_x"/>
                                          </p:val>
                                        </p:tav>
                                        <p:tav tm="100000">
                                          <p:val>
                                            <p:strVal val="#ppt_x"/>
                                          </p:val>
                                        </p:tav>
                                      </p:tavLst>
                                    </p:anim>
                                    <p:anim calcmode="lin" valueType="num">
                                      <p:cBhvr additive="base">
                                        <p:cTn id="14"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circle(in)">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3BE136-0117-44B2-8799-DF8684DD30A7}"/>
              </a:ext>
            </a:extLst>
          </p:cNvPr>
          <p:cNvSpPr>
            <a:spLocks noGrp="1"/>
          </p:cNvSpPr>
          <p:nvPr>
            <p:ph idx="1"/>
          </p:nvPr>
        </p:nvSpPr>
        <p:spPr/>
        <p:txBody>
          <a:bodyPr>
            <a:normAutofit fontScale="55000" lnSpcReduction="20000"/>
          </a:bodyPr>
          <a:lstStyle/>
          <a:p>
            <a:pPr marL="0" indent="0">
              <a:buNone/>
            </a:pPr>
            <a:r>
              <a:rPr lang="en-US"/>
              <a:t>Austal:  </a:t>
            </a:r>
          </a:p>
          <a:p>
            <a:pPr marL="0" indent="0">
              <a:buNone/>
            </a:pPr>
            <a:r>
              <a:rPr lang="en-US"/>
              <a:t>T-EPF (</a:t>
            </a:r>
            <a:r>
              <a:rPr lang="en-US" err="1"/>
              <a:t>ExPeditionary</a:t>
            </a:r>
            <a:r>
              <a:rPr lang="en-US"/>
              <a:t> Fast Transport)</a:t>
            </a:r>
          </a:p>
          <a:p>
            <a:pPr marL="0" indent="0">
              <a:buNone/>
            </a:pPr>
            <a:r>
              <a:rPr lang="en-US"/>
              <a:t>T-ATS (Towing Salvage and Rescue) – multiple systems MegaPress &amp; ProPress ½”-4”</a:t>
            </a:r>
          </a:p>
          <a:p>
            <a:pPr marL="0" indent="0">
              <a:buNone/>
            </a:pPr>
            <a:endParaRPr lang="en-US"/>
          </a:p>
          <a:p>
            <a:pPr marL="0" indent="0">
              <a:buNone/>
            </a:pPr>
            <a:r>
              <a:rPr lang="en-US"/>
              <a:t>GD NASSCO:</a:t>
            </a:r>
          </a:p>
          <a:p>
            <a:pPr marL="0" indent="0">
              <a:buNone/>
            </a:pPr>
            <a:r>
              <a:rPr lang="en-US"/>
              <a:t>T-AKE (Auxiliary Cargo (K) and Ammunition (E) Ship)</a:t>
            </a:r>
          </a:p>
          <a:p>
            <a:pPr marL="0" indent="0">
              <a:buNone/>
            </a:pPr>
            <a:r>
              <a:rPr lang="en-US"/>
              <a:t>T-AO – Replenishment Oiler</a:t>
            </a:r>
          </a:p>
          <a:p>
            <a:pPr marL="0" indent="0">
              <a:buNone/>
            </a:pPr>
            <a:endParaRPr lang="en-US"/>
          </a:p>
          <a:p>
            <a:pPr marL="0" indent="0">
              <a:buNone/>
            </a:pPr>
            <a:r>
              <a:rPr lang="en-US"/>
              <a:t>Conrad Shipyard:</a:t>
            </a:r>
          </a:p>
          <a:p>
            <a:pPr marL="0" indent="0">
              <a:buNone/>
            </a:pPr>
            <a:r>
              <a:rPr lang="en-US"/>
              <a:t>Hopper Dredge</a:t>
            </a:r>
          </a:p>
          <a:p>
            <a:pPr marL="0" indent="0">
              <a:buNone/>
            </a:pPr>
            <a:r>
              <a:rPr lang="en-US"/>
              <a:t>YRBM barges </a:t>
            </a:r>
          </a:p>
          <a:p>
            <a:pPr marL="0" indent="0">
              <a:buNone/>
            </a:pPr>
            <a:endParaRPr lang="en-US"/>
          </a:p>
          <a:p>
            <a:pPr marL="0" indent="0">
              <a:buNone/>
            </a:pPr>
            <a:r>
              <a:rPr lang="en-US"/>
              <a:t>Vigor:</a:t>
            </a:r>
          </a:p>
          <a:p>
            <a:pPr marL="0" indent="0">
              <a:buNone/>
            </a:pPr>
            <a:r>
              <a:rPr lang="en-US"/>
              <a:t>APL Barges</a:t>
            </a:r>
          </a:p>
          <a:p>
            <a:pPr marL="0" indent="0">
              <a:buNone/>
            </a:pPr>
            <a:endParaRPr lang="en-US"/>
          </a:p>
        </p:txBody>
      </p:sp>
      <p:sp>
        <p:nvSpPr>
          <p:cNvPr id="3" name="Title 2">
            <a:extLst>
              <a:ext uri="{FF2B5EF4-FFF2-40B4-BE49-F238E27FC236}">
                <a16:creationId xmlns:a16="http://schemas.microsoft.com/office/drawing/2014/main" id="{F4F4B8BA-8D1A-421D-9A97-6B237168727C}"/>
              </a:ext>
            </a:extLst>
          </p:cNvPr>
          <p:cNvSpPr>
            <a:spLocks noGrp="1"/>
          </p:cNvSpPr>
          <p:nvPr>
            <p:ph type="title"/>
          </p:nvPr>
        </p:nvSpPr>
        <p:spPr/>
        <p:txBody>
          <a:bodyPr/>
          <a:lstStyle/>
          <a:p>
            <a:r>
              <a:rPr lang="en-US"/>
              <a:t>NSRP Associated Programs</a:t>
            </a:r>
          </a:p>
        </p:txBody>
      </p:sp>
      <p:sp>
        <p:nvSpPr>
          <p:cNvPr id="4" name="Slide Number Placeholder 3">
            <a:extLst>
              <a:ext uri="{FF2B5EF4-FFF2-40B4-BE49-F238E27FC236}">
                <a16:creationId xmlns:a16="http://schemas.microsoft.com/office/drawing/2014/main" id="{1C3E4C0A-F875-4639-8B3C-202798DD8E8B}"/>
              </a:ext>
            </a:extLst>
          </p:cNvPr>
          <p:cNvSpPr>
            <a:spLocks noGrp="1"/>
          </p:cNvSpPr>
          <p:nvPr>
            <p:ph type="sldNum" sz="quarter" idx="11"/>
          </p:nvPr>
        </p:nvSpPr>
        <p:spPr/>
        <p:txBody>
          <a:bodyPr/>
          <a:lstStyle/>
          <a:p>
            <a:fld id="{A916C171-007E-46CF-80D5-F89E015BD616}" type="slidenum">
              <a:rPr lang="en-US" smtClean="0"/>
              <a:pPr/>
              <a:t>7</a:t>
            </a:fld>
            <a:endParaRPr lang="en-US"/>
          </a:p>
        </p:txBody>
      </p:sp>
      <p:pic>
        <p:nvPicPr>
          <p:cNvPr id="7" name="Picture 6">
            <a:extLst>
              <a:ext uri="{FF2B5EF4-FFF2-40B4-BE49-F238E27FC236}">
                <a16:creationId xmlns:a16="http://schemas.microsoft.com/office/drawing/2014/main" id="{1607A2D6-1D44-4DFB-95C9-F8F84B365570}"/>
              </a:ext>
            </a:extLst>
          </p:cNvPr>
          <p:cNvPicPr>
            <a:picLocks noChangeAspect="1"/>
          </p:cNvPicPr>
          <p:nvPr/>
        </p:nvPicPr>
        <p:blipFill>
          <a:blip r:embed="rId2"/>
          <a:stretch>
            <a:fillRect/>
          </a:stretch>
        </p:blipFill>
        <p:spPr>
          <a:xfrm>
            <a:off x="7097964" y="2567935"/>
            <a:ext cx="2734193" cy="1302555"/>
          </a:xfrm>
          <a:prstGeom prst="rect">
            <a:avLst/>
          </a:prstGeom>
        </p:spPr>
      </p:pic>
      <p:pic>
        <p:nvPicPr>
          <p:cNvPr id="9" name="Picture 8">
            <a:extLst>
              <a:ext uri="{FF2B5EF4-FFF2-40B4-BE49-F238E27FC236}">
                <a16:creationId xmlns:a16="http://schemas.microsoft.com/office/drawing/2014/main" id="{BCEDB74E-0375-4BBB-A66B-1ACA00C4A6EF}"/>
              </a:ext>
            </a:extLst>
          </p:cNvPr>
          <p:cNvPicPr>
            <a:picLocks noChangeAspect="1"/>
          </p:cNvPicPr>
          <p:nvPr/>
        </p:nvPicPr>
        <p:blipFill>
          <a:blip r:embed="rId3"/>
          <a:stretch>
            <a:fillRect/>
          </a:stretch>
        </p:blipFill>
        <p:spPr>
          <a:xfrm>
            <a:off x="7097964" y="1032552"/>
            <a:ext cx="2734193" cy="1535383"/>
          </a:xfrm>
          <a:prstGeom prst="rect">
            <a:avLst/>
          </a:prstGeom>
        </p:spPr>
      </p:pic>
      <p:pic>
        <p:nvPicPr>
          <p:cNvPr id="11" name="Picture 10">
            <a:extLst>
              <a:ext uri="{FF2B5EF4-FFF2-40B4-BE49-F238E27FC236}">
                <a16:creationId xmlns:a16="http://schemas.microsoft.com/office/drawing/2014/main" id="{E61A21A4-A2FB-49CB-AACC-75A3EF0A7708}"/>
              </a:ext>
            </a:extLst>
          </p:cNvPr>
          <p:cNvPicPr>
            <a:picLocks noChangeAspect="1"/>
          </p:cNvPicPr>
          <p:nvPr/>
        </p:nvPicPr>
        <p:blipFill>
          <a:blip r:embed="rId4"/>
          <a:stretch>
            <a:fillRect/>
          </a:stretch>
        </p:blipFill>
        <p:spPr>
          <a:xfrm>
            <a:off x="7097964" y="3870490"/>
            <a:ext cx="2743200" cy="1248310"/>
          </a:xfrm>
          <a:prstGeom prst="rect">
            <a:avLst/>
          </a:prstGeom>
        </p:spPr>
      </p:pic>
      <p:pic>
        <p:nvPicPr>
          <p:cNvPr id="13" name="Picture 12">
            <a:extLst>
              <a:ext uri="{FF2B5EF4-FFF2-40B4-BE49-F238E27FC236}">
                <a16:creationId xmlns:a16="http://schemas.microsoft.com/office/drawing/2014/main" id="{1B41BD69-9082-4CD9-B75E-61EC24CF6698}"/>
              </a:ext>
            </a:extLst>
          </p:cNvPr>
          <p:cNvPicPr>
            <a:picLocks noChangeAspect="1"/>
          </p:cNvPicPr>
          <p:nvPr/>
        </p:nvPicPr>
        <p:blipFill>
          <a:blip r:embed="rId5"/>
          <a:stretch>
            <a:fillRect/>
          </a:stretch>
        </p:blipFill>
        <p:spPr>
          <a:xfrm>
            <a:off x="7071869" y="5107016"/>
            <a:ext cx="2769296" cy="1180261"/>
          </a:xfrm>
          <a:prstGeom prst="rect">
            <a:avLst/>
          </a:prstGeom>
        </p:spPr>
      </p:pic>
    </p:spTree>
    <p:extLst>
      <p:ext uri="{BB962C8B-B14F-4D97-AF65-F5344CB8AC3E}">
        <p14:creationId xmlns:p14="http://schemas.microsoft.com/office/powerpoint/2010/main" val="49349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3BBBDFC-F932-4F61-8EA3-1BF9314EE9D6}"/>
              </a:ext>
            </a:extLst>
          </p:cNvPr>
          <p:cNvGraphicFramePr>
            <a:graphicFrameLocks noChangeAspect="1"/>
          </p:cNvGraphicFramePr>
          <p:nvPr>
            <p:custDataLst>
              <p:tags r:id="rId1"/>
            </p:custDataLst>
            <p:extLst>
              <p:ext uri="{D42A27DB-BD31-4B8C-83A1-F6EECF244321}">
                <p14:modId xmlns:p14="http://schemas.microsoft.com/office/powerpoint/2010/main" val="3994419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6" name="Object 5" hidden="1">
                        <a:extLst>
                          <a:ext uri="{FF2B5EF4-FFF2-40B4-BE49-F238E27FC236}">
                            <a16:creationId xmlns:a16="http://schemas.microsoft.com/office/drawing/2014/main" id="{83BBBDFC-F932-4F61-8EA3-1BF9314EE9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282F9F05-81FF-4568-AD20-2F20241DB024}"/>
              </a:ext>
            </a:extLst>
          </p:cNvPr>
          <p:cNvSpPr>
            <a:spLocks noGrp="1"/>
          </p:cNvSpPr>
          <p:nvPr>
            <p:ph idx="1"/>
          </p:nvPr>
        </p:nvSpPr>
        <p:spPr>
          <a:xfrm>
            <a:off x="98055" y="2095130"/>
            <a:ext cx="7575289" cy="4434193"/>
          </a:xfrm>
        </p:spPr>
        <p:txBody>
          <a:bodyPr>
            <a:normAutofit/>
          </a:bodyPr>
          <a:lstStyle/>
          <a:p>
            <a:r>
              <a:rPr lang="en-US" sz="2400" dirty="0"/>
              <a:t>Flameless press technology eliminates the risk and procedure of </a:t>
            </a:r>
            <a:r>
              <a:rPr lang="en-US" sz="2400" dirty="0" err="1"/>
              <a:t>hotwork</a:t>
            </a:r>
            <a:endParaRPr lang="en-US" sz="2400" dirty="0"/>
          </a:p>
          <a:p>
            <a:r>
              <a:rPr lang="en-US" sz="2400" dirty="0"/>
              <a:t>A quick learning curve allows crews to quickly become proficient joining pipe</a:t>
            </a:r>
          </a:p>
          <a:p>
            <a:r>
              <a:rPr lang="en-US" sz="2400" dirty="0"/>
              <a:t>Faster consistent connections keep projects on schedule and lower installed costs.</a:t>
            </a:r>
          </a:p>
          <a:p>
            <a:r>
              <a:rPr lang="en-US" sz="2400" dirty="0"/>
              <a:t>Reliable connections that have successfully passed stringent testing</a:t>
            </a:r>
          </a:p>
          <a:p>
            <a:r>
              <a:rPr lang="en-US" sz="2400" dirty="0"/>
              <a:t>Consistent first time quality allows for system commissioning on the first run (NASSCO)</a:t>
            </a:r>
          </a:p>
        </p:txBody>
      </p:sp>
      <p:sp>
        <p:nvSpPr>
          <p:cNvPr id="4" name="Slide Number Placeholder 3">
            <a:extLst>
              <a:ext uri="{FF2B5EF4-FFF2-40B4-BE49-F238E27FC236}">
                <a16:creationId xmlns:a16="http://schemas.microsoft.com/office/drawing/2014/main" id="{3D517239-A388-4627-BD74-7497385B96FC}"/>
              </a:ext>
            </a:extLst>
          </p:cNvPr>
          <p:cNvSpPr>
            <a:spLocks noGrp="1"/>
          </p:cNvSpPr>
          <p:nvPr>
            <p:ph type="sldNum" sz="quarter" idx="11"/>
          </p:nvPr>
        </p:nvSpPr>
        <p:spPr/>
        <p:txBody>
          <a:bodyPr/>
          <a:lstStyle/>
          <a:p>
            <a:fld id="{A916C171-007E-46CF-80D5-F89E015BD616}" type="slidenum">
              <a:rPr lang="en-US" smtClean="0"/>
              <a:pPr/>
              <a:t>8</a:t>
            </a:fld>
            <a:endParaRPr lang="en-US"/>
          </a:p>
        </p:txBody>
      </p:sp>
      <p:sp>
        <p:nvSpPr>
          <p:cNvPr id="10" name="Title 2">
            <a:extLst>
              <a:ext uri="{FF2B5EF4-FFF2-40B4-BE49-F238E27FC236}">
                <a16:creationId xmlns:a16="http://schemas.microsoft.com/office/drawing/2014/main" id="{2E222A1A-097D-4CC4-B41C-18E4A8D8A520}"/>
              </a:ext>
            </a:extLst>
          </p:cNvPr>
          <p:cNvSpPr txBox="1">
            <a:spLocks/>
          </p:cNvSpPr>
          <p:nvPr/>
        </p:nvSpPr>
        <p:spPr>
          <a:xfrm>
            <a:off x="293124" y="328677"/>
            <a:ext cx="11605752" cy="1424866"/>
          </a:xfrm>
          <a:prstGeom prst="rect">
            <a:avLst/>
          </a:prstGeom>
        </p:spPr>
        <p:txBody>
          <a:bodyPr vert="horz" anchor="b"/>
          <a:lstStyle>
            <a:lvl1pPr algn="l" defTabSz="914400" rtl="0" eaLnBrk="1" latinLnBrk="0" hangingPunct="1">
              <a:lnSpc>
                <a:spcPct val="90000"/>
              </a:lnSpc>
              <a:spcBef>
                <a:spcPct val="0"/>
              </a:spcBef>
              <a:buNone/>
              <a:defRPr sz="4800" kern="1200">
                <a:solidFill>
                  <a:srgbClr val="045571"/>
                </a:solidFill>
                <a:latin typeface="Segoe UI" panose="020B0502040204020203" pitchFamily="34" charset="0"/>
                <a:ea typeface="+mj-ea"/>
                <a:cs typeface="Segoe UI" panose="020B0502040204020203" pitchFamily="34" charset="0"/>
              </a:defRPr>
            </a:lvl1pPr>
          </a:lstStyle>
          <a:p>
            <a:r>
              <a:rPr lang="en-US" sz="3200" err="1"/>
              <a:t>Viega</a:t>
            </a:r>
            <a:r>
              <a:rPr lang="en-US" sz="3200"/>
              <a:t> solutions enhance project schedules and safety compared to traditional methods without sacrificing reliability and quality.</a:t>
            </a:r>
          </a:p>
        </p:txBody>
      </p:sp>
      <p:pic>
        <p:nvPicPr>
          <p:cNvPr id="16" name="Picture 15">
            <a:extLst>
              <a:ext uri="{FF2B5EF4-FFF2-40B4-BE49-F238E27FC236}">
                <a16:creationId xmlns:a16="http://schemas.microsoft.com/office/drawing/2014/main" id="{81BCAF2F-6334-4BA7-A3A0-4F65273B19D1}"/>
              </a:ext>
            </a:extLst>
          </p:cNvPr>
          <p:cNvPicPr>
            <a:picLocks noChangeAspect="1"/>
          </p:cNvPicPr>
          <p:nvPr/>
        </p:nvPicPr>
        <p:blipFill>
          <a:blip r:embed="rId5"/>
          <a:stretch>
            <a:fillRect/>
          </a:stretch>
        </p:blipFill>
        <p:spPr>
          <a:xfrm>
            <a:off x="7392106" y="2095130"/>
            <a:ext cx="4713725" cy="2749026"/>
          </a:xfrm>
          <a:prstGeom prst="rect">
            <a:avLst/>
          </a:prstGeom>
        </p:spPr>
      </p:pic>
      <p:pic>
        <p:nvPicPr>
          <p:cNvPr id="18" name="Picture 17">
            <a:extLst>
              <a:ext uri="{FF2B5EF4-FFF2-40B4-BE49-F238E27FC236}">
                <a16:creationId xmlns:a16="http://schemas.microsoft.com/office/drawing/2014/main" id="{ACED6534-AC4A-42C3-9F4F-D462FF2A404D}"/>
              </a:ext>
            </a:extLst>
          </p:cNvPr>
          <p:cNvPicPr>
            <a:picLocks noChangeAspect="1"/>
          </p:cNvPicPr>
          <p:nvPr/>
        </p:nvPicPr>
        <p:blipFill>
          <a:blip r:embed="rId6"/>
          <a:stretch>
            <a:fillRect/>
          </a:stretch>
        </p:blipFill>
        <p:spPr>
          <a:xfrm>
            <a:off x="7843375" y="1753543"/>
            <a:ext cx="3555553" cy="319812"/>
          </a:xfrm>
          <a:prstGeom prst="rect">
            <a:avLst/>
          </a:prstGeom>
        </p:spPr>
      </p:pic>
      <p:sp>
        <p:nvSpPr>
          <p:cNvPr id="3" name="TextBox 2">
            <a:extLst>
              <a:ext uri="{FF2B5EF4-FFF2-40B4-BE49-F238E27FC236}">
                <a16:creationId xmlns:a16="http://schemas.microsoft.com/office/drawing/2014/main" id="{72170935-E7FD-448A-B3F3-8AE2A95F56E7}"/>
              </a:ext>
            </a:extLst>
          </p:cNvPr>
          <p:cNvSpPr txBox="1"/>
          <p:nvPr/>
        </p:nvSpPr>
        <p:spPr>
          <a:xfrm>
            <a:off x="7673344" y="4844156"/>
            <a:ext cx="4225532" cy="646331"/>
          </a:xfrm>
          <a:prstGeom prst="rect">
            <a:avLst/>
          </a:prstGeom>
          <a:noFill/>
        </p:spPr>
        <p:txBody>
          <a:bodyPr wrap="square" rtlCol="0">
            <a:spAutoFit/>
          </a:bodyPr>
          <a:lstStyle/>
          <a:p>
            <a:r>
              <a:rPr lang="en-US" dirty="0"/>
              <a:t>While overall incidents are down, fires remain a constant claim on insurance</a:t>
            </a:r>
          </a:p>
        </p:txBody>
      </p:sp>
    </p:spTree>
    <p:extLst>
      <p:ext uri="{BB962C8B-B14F-4D97-AF65-F5344CB8AC3E}">
        <p14:creationId xmlns:p14="http://schemas.microsoft.com/office/powerpoint/2010/main" val="9779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3BBBDFC-F932-4F61-8EA3-1BF9314EE9D6}"/>
              </a:ext>
            </a:extLst>
          </p:cNvPr>
          <p:cNvGraphicFramePr>
            <a:graphicFrameLocks noChangeAspect="1"/>
          </p:cNvGraphicFramePr>
          <p:nvPr>
            <p:custDataLst>
              <p:tags r:id="rId1"/>
            </p:custDataLst>
            <p:extLst>
              <p:ext uri="{D42A27DB-BD31-4B8C-83A1-F6EECF244321}">
                <p14:modId xmlns:p14="http://schemas.microsoft.com/office/powerpoint/2010/main" val="2166367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6" name="Object 5" hidden="1">
                        <a:extLst>
                          <a:ext uri="{FF2B5EF4-FFF2-40B4-BE49-F238E27FC236}">
                            <a16:creationId xmlns:a16="http://schemas.microsoft.com/office/drawing/2014/main" id="{83BBBDFC-F932-4F61-8EA3-1BF9314EE9D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D34DEF2E-DBA6-4547-AF08-81D928383EA4}"/>
              </a:ext>
            </a:extLst>
          </p:cNvPr>
          <p:cNvSpPr>
            <a:spLocks noGrp="1"/>
          </p:cNvSpPr>
          <p:nvPr>
            <p:ph type="title"/>
          </p:nvPr>
        </p:nvSpPr>
        <p:spPr>
          <a:xfrm>
            <a:off x="69850" y="213645"/>
            <a:ext cx="5801111" cy="828942"/>
          </a:xfrm>
        </p:spPr>
        <p:txBody>
          <a:bodyPr vert="horz"/>
          <a:lstStyle/>
          <a:p>
            <a:r>
              <a:rPr lang="en-US"/>
              <a:t>Did you know?</a:t>
            </a:r>
          </a:p>
        </p:txBody>
      </p:sp>
      <p:sp>
        <p:nvSpPr>
          <p:cNvPr id="4" name="Slide Number Placeholder 3">
            <a:extLst>
              <a:ext uri="{FF2B5EF4-FFF2-40B4-BE49-F238E27FC236}">
                <a16:creationId xmlns:a16="http://schemas.microsoft.com/office/drawing/2014/main" id="{3D517239-A388-4627-BD74-7497385B96FC}"/>
              </a:ext>
            </a:extLst>
          </p:cNvPr>
          <p:cNvSpPr>
            <a:spLocks noGrp="1"/>
          </p:cNvSpPr>
          <p:nvPr>
            <p:ph type="sldNum" sz="quarter" idx="11"/>
          </p:nvPr>
        </p:nvSpPr>
        <p:spPr/>
        <p:txBody>
          <a:bodyPr/>
          <a:lstStyle/>
          <a:p>
            <a:fld id="{A916C171-007E-46CF-80D5-F89E015BD616}" type="slidenum">
              <a:rPr lang="en-US" smtClean="0"/>
              <a:pPr/>
              <a:t>9</a:t>
            </a:fld>
            <a:endParaRPr lang="en-US"/>
          </a:p>
        </p:txBody>
      </p:sp>
      <p:pic>
        <p:nvPicPr>
          <p:cNvPr id="11" name="Picture 10">
            <a:extLst>
              <a:ext uri="{FF2B5EF4-FFF2-40B4-BE49-F238E27FC236}">
                <a16:creationId xmlns:a16="http://schemas.microsoft.com/office/drawing/2014/main" id="{206E13D6-B926-4BCA-AF14-4B8B61A6F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5497" y="4125392"/>
            <a:ext cx="4667250" cy="1552575"/>
          </a:xfrm>
          <a:prstGeom prst="rect">
            <a:avLst/>
          </a:prstGeom>
        </p:spPr>
      </p:pic>
      <p:pic>
        <p:nvPicPr>
          <p:cNvPr id="12" name="Picture 11">
            <a:extLst>
              <a:ext uri="{FF2B5EF4-FFF2-40B4-BE49-F238E27FC236}">
                <a16:creationId xmlns:a16="http://schemas.microsoft.com/office/drawing/2014/main" id="{562BDA92-FCE2-420C-AD0A-FAF18B272B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5731" y="2510417"/>
            <a:ext cx="4686300" cy="1590675"/>
          </a:xfrm>
          <a:prstGeom prst="rect">
            <a:avLst/>
          </a:prstGeom>
        </p:spPr>
      </p:pic>
      <p:pic>
        <p:nvPicPr>
          <p:cNvPr id="13" name="Picture 12">
            <a:extLst>
              <a:ext uri="{FF2B5EF4-FFF2-40B4-BE49-F238E27FC236}">
                <a16:creationId xmlns:a16="http://schemas.microsoft.com/office/drawing/2014/main" id="{A85FEC22-19B0-48E5-8B93-0282960265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5497" y="1359450"/>
            <a:ext cx="4638675" cy="1066800"/>
          </a:xfrm>
          <a:prstGeom prst="rect">
            <a:avLst/>
          </a:prstGeom>
        </p:spPr>
      </p:pic>
      <p:sp>
        <p:nvSpPr>
          <p:cNvPr id="15" name="TextBox 14">
            <a:extLst>
              <a:ext uri="{FF2B5EF4-FFF2-40B4-BE49-F238E27FC236}">
                <a16:creationId xmlns:a16="http://schemas.microsoft.com/office/drawing/2014/main" id="{751CA7C0-106A-488E-B191-04219E93C515}"/>
              </a:ext>
            </a:extLst>
          </p:cNvPr>
          <p:cNvSpPr txBox="1"/>
          <p:nvPr/>
        </p:nvSpPr>
        <p:spPr>
          <a:xfrm>
            <a:off x="10962207" y="2074088"/>
            <a:ext cx="1419225" cy="307777"/>
          </a:xfrm>
          <a:prstGeom prst="rect">
            <a:avLst/>
          </a:prstGeom>
          <a:noFill/>
        </p:spPr>
        <p:txBody>
          <a:bodyPr wrap="square" rtlCol="0">
            <a:spAutoFit/>
          </a:bodyPr>
          <a:lstStyle/>
          <a:p>
            <a:r>
              <a:rPr lang="en-US" sz="1400"/>
              <a:t>~64% savings</a:t>
            </a:r>
          </a:p>
        </p:txBody>
      </p:sp>
      <p:sp>
        <p:nvSpPr>
          <p:cNvPr id="16" name="TextBox 15">
            <a:extLst>
              <a:ext uri="{FF2B5EF4-FFF2-40B4-BE49-F238E27FC236}">
                <a16:creationId xmlns:a16="http://schemas.microsoft.com/office/drawing/2014/main" id="{FC07B272-650E-4E8F-AEC8-BD384415635A}"/>
              </a:ext>
            </a:extLst>
          </p:cNvPr>
          <p:cNvSpPr txBox="1"/>
          <p:nvPr/>
        </p:nvSpPr>
        <p:spPr>
          <a:xfrm>
            <a:off x="10971450" y="3305005"/>
            <a:ext cx="1335522" cy="307777"/>
          </a:xfrm>
          <a:prstGeom prst="rect">
            <a:avLst/>
          </a:prstGeom>
          <a:noFill/>
        </p:spPr>
        <p:txBody>
          <a:bodyPr wrap="square" rtlCol="0">
            <a:spAutoFit/>
          </a:bodyPr>
          <a:lstStyle/>
          <a:p>
            <a:r>
              <a:rPr lang="en-US" sz="1400"/>
              <a:t>~71% savings</a:t>
            </a:r>
          </a:p>
        </p:txBody>
      </p:sp>
      <p:sp>
        <p:nvSpPr>
          <p:cNvPr id="17" name="TextBox 16">
            <a:extLst>
              <a:ext uri="{FF2B5EF4-FFF2-40B4-BE49-F238E27FC236}">
                <a16:creationId xmlns:a16="http://schemas.microsoft.com/office/drawing/2014/main" id="{4C5EB9F7-F4F3-4089-85A1-5D7E6DE4EDFF}"/>
              </a:ext>
            </a:extLst>
          </p:cNvPr>
          <p:cNvSpPr txBox="1"/>
          <p:nvPr/>
        </p:nvSpPr>
        <p:spPr>
          <a:xfrm>
            <a:off x="10962207" y="3817615"/>
            <a:ext cx="1335522" cy="307777"/>
          </a:xfrm>
          <a:prstGeom prst="rect">
            <a:avLst/>
          </a:prstGeom>
          <a:noFill/>
        </p:spPr>
        <p:txBody>
          <a:bodyPr wrap="square" rtlCol="0">
            <a:spAutoFit/>
          </a:bodyPr>
          <a:lstStyle/>
          <a:p>
            <a:r>
              <a:rPr lang="en-US" sz="1400"/>
              <a:t>~63% savings</a:t>
            </a:r>
          </a:p>
        </p:txBody>
      </p:sp>
      <p:sp>
        <p:nvSpPr>
          <p:cNvPr id="18" name="TextBox 17">
            <a:extLst>
              <a:ext uri="{FF2B5EF4-FFF2-40B4-BE49-F238E27FC236}">
                <a16:creationId xmlns:a16="http://schemas.microsoft.com/office/drawing/2014/main" id="{AEB37EB8-16DB-43F2-AED9-440175AFC620}"/>
              </a:ext>
            </a:extLst>
          </p:cNvPr>
          <p:cNvSpPr txBox="1"/>
          <p:nvPr/>
        </p:nvSpPr>
        <p:spPr>
          <a:xfrm>
            <a:off x="10904045" y="4845591"/>
            <a:ext cx="1535547" cy="307777"/>
          </a:xfrm>
          <a:prstGeom prst="rect">
            <a:avLst/>
          </a:prstGeom>
          <a:noFill/>
        </p:spPr>
        <p:txBody>
          <a:bodyPr wrap="square" rtlCol="0">
            <a:spAutoFit/>
          </a:bodyPr>
          <a:lstStyle/>
          <a:p>
            <a:r>
              <a:rPr lang="en-US" sz="1400"/>
              <a:t> ~79% savings</a:t>
            </a:r>
          </a:p>
        </p:txBody>
      </p:sp>
      <p:sp>
        <p:nvSpPr>
          <p:cNvPr id="19" name="Content Placeholder 1">
            <a:extLst>
              <a:ext uri="{FF2B5EF4-FFF2-40B4-BE49-F238E27FC236}">
                <a16:creationId xmlns:a16="http://schemas.microsoft.com/office/drawing/2014/main" id="{1ED80FEA-C8B1-4028-929C-5591E64BF479}"/>
              </a:ext>
            </a:extLst>
          </p:cNvPr>
          <p:cNvSpPr>
            <a:spLocks noGrp="1"/>
          </p:cNvSpPr>
          <p:nvPr>
            <p:ph idx="1"/>
          </p:nvPr>
        </p:nvSpPr>
        <p:spPr>
          <a:xfrm>
            <a:off x="0" y="1359450"/>
            <a:ext cx="6092791" cy="4319715"/>
          </a:xfrm>
        </p:spPr>
        <p:txBody>
          <a:bodyPr vert="horz" lIns="91440" tIns="45720" rIns="91440" bIns="45720" rtlCol="0" anchor="t">
            <a:normAutofit/>
          </a:bodyPr>
          <a:lstStyle/>
          <a:p>
            <a:pPr lvl="1"/>
            <a:r>
              <a:rPr lang="en-US" sz="2000" dirty="0"/>
              <a:t>Independent study by NAVSEA has shown 53% reduction in total cost of installation of </a:t>
            </a:r>
            <a:r>
              <a:rPr lang="en-US" sz="2000" dirty="0" err="1"/>
              <a:t>MegaPress</a:t>
            </a:r>
            <a:r>
              <a:rPr lang="en-US" sz="2000" dirty="0"/>
              <a:t> </a:t>
            </a:r>
            <a:r>
              <a:rPr lang="en-US" sz="2000" dirty="0" err="1"/>
              <a:t>CuNi</a:t>
            </a:r>
            <a:r>
              <a:rPr lang="en-US" sz="2000" dirty="0"/>
              <a:t> versus silver-brazing</a:t>
            </a:r>
          </a:p>
          <a:p>
            <a:pPr lvl="1"/>
            <a:endParaRPr lang="en-US" sz="2000" dirty="0"/>
          </a:p>
          <a:p>
            <a:pPr lvl="1"/>
            <a:r>
              <a:rPr lang="en-US" sz="2000" dirty="0"/>
              <a:t>Does not include savings due to consumables such as flux, solder, threading oil, purge gas or any other items which would be required </a:t>
            </a:r>
          </a:p>
          <a:p>
            <a:pPr lvl="1"/>
            <a:endParaRPr lang="en-US" sz="2000" dirty="0"/>
          </a:p>
          <a:p>
            <a:pPr lvl="1"/>
            <a:r>
              <a:rPr lang="en-US" sz="2000" dirty="0"/>
              <a:t>Estimates do not include callbacks and re-work.</a:t>
            </a:r>
          </a:p>
          <a:p>
            <a:pPr lvl="1"/>
            <a:endParaRPr lang="en-US" sz="2000" dirty="0"/>
          </a:p>
          <a:p>
            <a:pPr lvl="1"/>
            <a:r>
              <a:rPr lang="en-US" sz="2000" dirty="0">
                <a:latin typeface="Segoe UI"/>
                <a:cs typeface="Segoe UI"/>
              </a:rPr>
              <a:t>Labor savings more than make up for part cost differential</a:t>
            </a:r>
          </a:p>
          <a:p>
            <a:pPr lvl="1"/>
            <a:endParaRPr lang="en-US" dirty="0"/>
          </a:p>
          <a:p>
            <a:pPr lvl="1"/>
            <a:endParaRPr lang="en-US" dirty="0"/>
          </a:p>
        </p:txBody>
      </p:sp>
    </p:spTree>
    <p:extLst>
      <p:ext uri="{BB962C8B-B14F-4D97-AF65-F5344CB8AC3E}">
        <p14:creationId xmlns:p14="http://schemas.microsoft.com/office/powerpoint/2010/main" val="31533777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SRP Head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9D9AA77-0F3F-4E26-9B32-E48D47761254}" vid="{F0B499CC-BD85-4F84-953C-0FF751E7C6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Round 1 White Papers_DRAFT NL</Template>
  <TotalTime>0</TotalTime>
  <Words>743</Words>
  <Application>Microsoft Office PowerPoint</Application>
  <PresentationFormat>Widescreen</PresentationFormat>
  <Paragraphs>104</Paragraphs>
  <Slides>12</Slides>
  <Notes>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NSRP Header</vt:lpstr>
      <vt:lpstr>ASTM F1387 Testing for Mechanically Attached Fittings (MAFS) </vt:lpstr>
      <vt:lpstr>Viega’s history in Marine Industry</vt:lpstr>
      <vt:lpstr>NAVSEA Letter – MegaPress CuNi ½” thru 2” Couplings</vt:lpstr>
      <vt:lpstr>What's included?</vt:lpstr>
      <vt:lpstr>Configurations (Pending Shock Extensions)</vt:lpstr>
      <vt:lpstr>Innovative Tooling</vt:lpstr>
      <vt:lpstr>NSRP Associated Programs</vt:lpstr>
      <vt:lpstr>PowerPoint Presentation</vt:lpstr>
      <vt:lpstr>Did you know?</vt:lpstr>
      <vt:lpstr>Engineering Services</vt:lpstr>
      <vt:lpstr>PowerPoint Presentation</vt:lpstr>
      <vt:lpstr>Questions?</vt:lpstr>
    </vt:vector>
  </TitlesOfParts>
  <Company>SCRA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Laney, Nicholas</dc:creator>
  <cp:lastModifiedBy>Dutcher, William</cp:lastModifiedBy>
  <cp:revision>14</cp:revision>
  <dcterms:created xsi:type="dcterms:W3CDTF">2019-02-28T12:25:49Z</dcterms:created>
  <dcterms:modified xsi:type="dcterms:W3CDTF">2022-08-19T18:14:43Z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15eb6b5-80bc-4856-8ebe-567b7de7f57c_Enabled">
    <vt:lpwstr>true</vt:lpwstr>
  </property>
  <property fmtid="{D5CDD505-2E9C-101B-9397-08002B2CF9AE}" pid="3" name="MSIP_Label_b15eb6b5-80bc-4856-8ebe-567b7de7f57c_SetDate">
    <vt:lpwstr>2022-08-15T20:11:26Z</vt:lpwstr>
  </property>
  <property fmtid="{D5CDD505-2E9C-101B-9397-08002B2CF9AE}" pid="4" name="MSIP_Label_b15eb6b5-80bc-4856-8ebe-567b7de7f57c_Method">
    <vt:lpwstr>Privileged</vt:lpwstr>
  </property>
  <property fmtid="{D5CDD505-2E9C-101B-9397-08002B2CF9AE}" pid="5" name="MSIP_Label_b15eb6b5-80bc-4856-8ebe-567b7de7f57c_Name">
    <vt:lpwstr>Unrestricted</vt:lpwstr>
  </property>
  <property fmtid="{D5CDD505-2E9C-101B-9397-08002B2CF9AE}" pid="6" name="MSIP_Label_b15eb6b5-80bc-4856-8ebe-567b7de7f57c_SiteId">
    <vt:lpwstr>902194e2-17cd-44f2-aac2-3a4ff4a5c99f</vt:lpwstr>
  </property>
  <property fmtid="{D5CDD505-2E9C-101B-9397-08002B2CF9AE}" pid="7" name="MSIP_Label_b15eb6b5-80bc-4856-8ebe-567b7de7f57c_ActionId">
    <vt:lpwstr>d8512ee8-7f9c-40ad-8847-007cc4b8241c</vt:lpwstr>
  </property>
  <property fmtid="{D5CDD505-2E9C-101B-9397-08002B2CF9AE}" pid="8" name="MSIP_Label_b15eb6b5-80bc-4856-8ebe-567b7de7f57c_ContentBits">
    <vt:lpwstr>0</vt:lpwstr>
  </property>
</Properties>
</file>