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3B_EA1746C2.xml" ContentType="application/vnd.ms-powerpoint.comments+xml"/>
  <Override PartName="/ppt/notesSlides/notesSlide3.xml" ContentType="application/vnd.openxmlformats-officedocument.presentationml.notesSlide+xml"/>
  <Override PartName="/ppt/comments/modernComment_139_50B81977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9" r:id="rId2"/>
    <p:sldId id="315" r:id="rId3"/>
    <p:sldId id="313" r:id="rId4"/>
    <p:sldId id="332" r:id="rId5"/>
    <p:sldId id="330" r:id="rId6"/>
    <p:sldId id="256" r:id="rId7"/>
    <p:sldId id="272" r:id="rId8"/>
    <p:sldId id="335" r:id="rId9"/>
    <p:sldId id="336" r:id="rId10"/>
    <p:sldId id="318" r:id="rId11"/>
  </p:sldIdLst>
  <p:sldSz cx="16764000" cy="1270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760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760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760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760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760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760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760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760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760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52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4D01A0-A888-508E-786E-9998B4630C4A}" name="Megan Brinker" initials="MB" userId="302ce7600d92ea3b" providerId="Windows Live"/>
  <p188:author id="{304006DF-AA3B-EE58-7145-B4BB628222A8}" name="Emily Scott" initials="ES" userId="9dd14317a8390fe1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Boyll" initials="AB" lastIdx="5" clrIdx="0">
    <p:extLst>
      <p:ext uri="{19B8F6BF-5375-455C-9EA6-DF929625EA0E}">
        <p15:presenceInfo xmlns:p15="http://schemas.microsoft.com/office/powerpoint/2012/main" userId="9cf9a363d0afe75f" providerId="Windows Live"/>
      </p:ext>
    </p:extLst>
  </p:cmAuthor>
  <p:cmAuthor id="2" name="Emily Scott" initials="ES" lastIdx="8" clrIdx="1">
    <p:extLst>
      <p:ext uri="{19B8F6BF-5375-455C-9EA6-DF929625EA0E}">
        <p15:presenceInfo xmlns:p15="http://schemas.microsoft.com/office/powerpoint/2012/main" userId="Emily Scot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D6A"/>
    <a:srgbClr val="C7B44B"/>
    <a:srgbClr val="02102E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71"/>
    <p:restoredTop sz="94528"/>
  </p:normalViewPr>
  <p:slideViewPr>
    <p:cSldViewPr snapToGrid="0" snapToObjects="1" showGuides="1">
      <p:cViewPr varScale="1">
        <p:scale>
          <a:sx n="59" d="100"/>
          <a:sy n="59" d="100"/>
        </p:scale>
        <p:origin x="1592" y="192"/>
      </p:cViewPr>
      <p:guideLst>
        <p:guide orient="horz" pos="3952"/>
        <p:guide pos="52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17" d="100"/>
          <a:sy n="117" d="100"/>
        </p:scale>
        <p:origin x="197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modernComment_139_50B8197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82C8517-8CB3-E147-8BB0-5562558883FC}" authorId="{204D01A0-A888-508E-786E-9998B4630C4A}" created="2022-08-18T18:47:34.946">
    <pc:sldMkLst xmlns:pc="http://schemas.microsoft.com/office/powerpoint/2013/main/command">
      <pc:docMk/>
      <pc:sldMk cId="1354242423" sldId="313"/>
    </pc:sldMkLst>
    <p188:txBody>
      <a:bodyPr/>
      <a:lstStyle/>
      <a:p>
        <a:r>
          <a:rPr lang="en-US"/>
          <a:t>Add SPRS Score 98 of 110</a:t>
        </a:r>
      </a:p>
    </p188:txBody>
  </p188:cm>
</p188:cmLst>
</file>

<file path=ppt/comments/modernComment_13B_EA1746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91E349E-0371-7E47-93A5-20464F697736}" authorId="{304006DF-AA3B-EE58-7145-B4BB628222A8}" created="2022-08-17T16:07:03.78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27393986" sldId="315"/>
      <ac:picMk id="62" creationId="{308B593C-1903-42D1-86A8-6847484BFEA6}"/>
    </ac:deMkLst>
    <p188:replyLst>
      <p188:reply id="{DE76C2EB-D558-CC4E-A92C-1C9CFB4ECE05}" authorId="{204D01A0-A888-508E-786E-9998B4630C4A}" created="2022-08-18T18:26:23.086">
        <p188:txBody>
          <a:bodyPr/>
          <a:lstStyle/>
          <a:p>
            <a:r>
              <a:rPr lang="en-US"/>
              <a:t>https://gotoamp.com/
</a:t>
            </a:r>
          </a:p>
        </p188:txBody>
      </p188:reply>
    </p188:replyLst>
    <p188:txBody>
      <a:bodyPr/>
      <a:lstStyle/>
      <a:p>
        <a:r>
          <a:rPr lang="en-US"/>
          <a:t>I don’t know what the AMP logo looks like
</a:t>
        </a:r>
      </a:p>
    </p188:txBody>
  </p188:cm>
  <p188:cm id="{299214F4-4CB5-DC4A-A598-76616BBB0999}" authorId="{204D01A0-A888-508E-786E-9998B4630C4A}" created="2022-08-18T18:26:44.08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27393986" sldId="315"/>
      <ac:picMk id="62" creationId="{308B593C-1903-42D1-86A8-6847484BFEA6}"/>
    </ac:deMkLst>
    <p188:txBody>
      <a:bodyPr/>
      <a:lstStyle/>
      <a:p>
        <a:r>
          <a:rPr lang="en-US"/>
          <a:t>Can you add an opening slide
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20A0F5-5752-7546-9CD5-6E1DF01A36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5A431-DB72-7246-BCAE-134C8DD2EB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ACA70-678A-4844-84E3-16CFC6D3F6AB}" type="datetimeFigureOut">
              <a:rPr lang="en-US" smtClean="0"/>
              <a:t>8/19/22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99485-012C-E046-94AD-F300F105F0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B13D4-F7D1-864A-A114-527EFC2A2B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5E64D-0251-344F-8F36-16C8DE59C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50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85800"/>
            <a:ext cx="45275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646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85800"/>
            <a:ext cx="45275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6396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85800"/>
            <a:ext cx="45275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200" b="0" i="0" u="none" strike="noStrike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Add </a:t>
            </a:r>
            <a:r>
              <a:rPr lang="en-US" sz="2200" b="0" i="0" u="none" strike="noStrike" dirty="0" err="1">
                <a:effectLst/>
                <a:latin typeface="Lucida Grande"/>
                <a:ea typeface="Lucida Grande"/>
                <a:cs typeface="Lucida Grande"/>
                <a:sym typeface="Lucida Grande"/>
              </a:rPr>
              <a:t>Fincantieri</a:t>
            </a:r>
            <a:r>
              <a:rPr lang="en-US" sz="2200" b="0" i="0" u="none" strike="noStrike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Marinette Marine (FMM) for analysis of the new ship build process and Vigor to understand existing vessel repair. </a:t>
            </a: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86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85800"/>
            <a:ext cx="45275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200" b="0" i="0" u="none" strike="noStrike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Add </a:t>
            </a:r>
            <a:r>
              <a:rPr lang="en-US" sz="2200" b="0" i="0" u="none" strike="noStrike" dirty="0" err="1">
                <a:effectLst/>
                <a:latin typeface="Lucida Grande"/>
                <a:ea typeface="Lucida Grande"/>
                <a:cs typeface="Lucida Grande"/>
                <a:sym typeface="Lucida Grande"/>
              </a:rPr>
              <a:t>Fincantieri</a:t>
            </a:r>
            <a:r>
              <a:rPr lang="en-US" sz="2200" b="0" i="0" u="none" strike="noStrike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Marinette Marine (FMM) for analysis of the new ship build process and Vigor to understand existing vessel repair. </a:t>
            </a: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85800"/>
            <a:ext cx="45275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Configurable workflow simplifies 3</a:t>
            </a:r>
            <a:r>
              <a:rPr lang="en-US" baseline="30000" dirty="0"/>
              <a:t>rd</a:t>
            </a:r>
            <a:r>
              <a:rPr lang="en-US" dirty="0"/>
              <a:t> party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visible via dashboard for KPI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 clean, standardized data for AI/BI purposes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Bottom-up, contractor-centric solution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6B539-B2EF-4454-9AFE-89EF568E22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51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85800"/>
            <a:ext cx="45275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2200" b="0" i="0" u="none" strike="noStrike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Milestones and Deliverables</a:t>
            </a:r>
          </a:p>
          <a:p>
            <a:pPr rtl="0" fontAlgn="base"/>
            <a:r>
              <a:rPr lang="en-US" sz="2200" b="0" i="0" u="none" strike="noStrike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Requirements Document - April 2022</a:t>
            </a:r>
          </a:p>
          <a:p>
            <a:pPr rtl="0" fontAlgn="base"/>
            <a:r>
              <a:rPr lang="en-US" sz="2200" b="0" i="0" u="none" strike="noStrike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Reports available for testing on internal servers - September 2022</a:t>
            </a:r>
          </a:p>
          <a:p>
            <a:pPr rtl="0" fontAlgn="base"/>
            <a:r>
              <a:rPr lang="en-US" sz="2200" b="0" i="0" u="none" strike="noStrike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Final Reports available in Production - October 2022</a:t>
            </a:r>
          </a:p>
          <a:p>
            <a:pPr rtl="0" fontAlgn="base"/>
            <a:r>
              <a:rPr lang="en-US" sz="2200" b="0" i="0" u="none" strike="noStrike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Training and User Acceptance Testing - November 2022</a:t>
            </a:r>
          </a:p>
        </p:txBody>
      </p:sp>
    </p:spTree>
    <p:extLst>
      <p:ext uri="{BB962C8B-B14F-4D97-AF65-F5344CB8AC3E}">
        <p14:creationId xmlns:p14="http://schemas.microsoft.com/office/powerpoint/2010/main" val="3532369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85800"/>
            <a:ext cx="45275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5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637109" y="2175371"/>
            <a:ext cx="13489782" cy="425648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37109" y="6546453"/>
            <a:ext cx="13489782" cy="145702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2026348" y="-62"/>
            <a:ext cx="4737835" cy="12700000"/>
          </a:xfrm>
          <a:prstGeom prst="rect">
            <a:avLst/>
          </a:prstGeom>
          <a:solidFill>
            <a:srgbClr val="124D6A"/>
          </a:solidFill>
          <a:ln>
            <a:noFill/>
          </a:ln>
        </p:spPr>
        <p:txBody>
          <a:bodyPr spcFirstLastPara="1" wrap="square" lIns="167613" tIns="167613" rIns="167613" bIns="1676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433"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77750" y="1856605"/>
            <a:ext cx="6282650" cy="89866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5386433" y="10844444"/>
            <a:ext cx="1377750" cy="1855556"/>
          </a:xfrm>
          <a:prstGeom prst="rect">
            <a:avLst/>
          </a:prstGeom>
          <a:solidFill>
            <a:srgbClr val="02102E">
              <a:alpha val="16200"/>
            </a:srgbClr>
          </a:solidFill>
          <a:ln>
            <a:noFill/>
          </a:ln>
        </p:spPr>
        <p:txBody>
          <a:bodyPr spcFirstLastPara="1" wrap="square" lIns="167613" tIns="167613" rIns="167613" bIns="1676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433"/>
          </a:p>
        </p:txBody>
      </p:sp>
    </p:spTree>
    <p:extLst>
      <p:ext uri="{BB962C8B-B14F-4D97-AF65-F5344CB8AC3E}">
        <p14:creationId xmlns:p14="http://schemas.microsoft.com/office/powerpoint/2010/main" val="1888819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8660308" y="882054"/>
            <a:ext cx="6875860" cy="10608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227832" y="882054"/>
            <a:ext cx="6875860" cy="5140525"/>
          </a:xfrm>
          <a:prstGeom prst="rect">
            <a:avLst/>
          </a:prstGeom>
        </p:spPr>
        <p:txBody>
          <a:bodyPr anchor="b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27832" y="6202660"/>
            <a:ext cx="6875860" cy="528786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8660308" y="3419574"/>
            <a:ext cx="6875860" cy="81036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27832" y="3419574"/>
            <a:ext cx="6875860" cy="8103692"/>
          </a:xfrm>
          <a:prstGeom prst="rect">
            <a:avLst/>
          </a:prstGeom>
        </p:spPr>
        <p:txBody>
          <a:bodyPr/>
          <a:lstStyle>
            <a:lvl1pPr marL="440871" indent="-440871">
              <a:spcBef>
                <a:spcPts val="4100"/>
              </a:spcBef>
              <a:defRPr sz="3600"/>
            </a:lvl1pPr>
            <a:lvl2pPr marL="783771" indent="-440871">
              <a:spcBef>
                <a:spcPts val="4100"/>
              </a:spcBef>
              <a:defRPr sz="3600"/>
            </a:lvl2pPr>
            <a:lvl3pPr marL="1126671" indent="-440871">
              <a:spcBef>
                <a:spcPts val="4100"/>
              </a:spcBef>
              <a:defRPr sz="3600"/>
            </a:lvl3pPr>
            <a:lvl4pPr marL="1469571" indent="-440871">
              <a:spcBef>
                <a:spcPts val="4100"/>
              </a:spcBef>
              <a:defRPr sz="3600"/>
            </a:lvl4pPr>
            <a:lvl5pPr marL="1812471" indent="-440871">
              <a:spcBef>
                <a:spcPts val="41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227832" y="1700609"/>
            <a:ext cx="14308336" cy="929878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8660308" y="6628308"/>
            <a:ext cx="6875860" cy="48622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8668324" y="1209476"/>
            <a:ext cx="6875860" cy="48622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1227832" y="1209476"/>
            <a:ext cx="6875860" cy="102810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637109" y="8265417"/>
            <a:ext cx="13489782" cy="6096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637109" y="5561707"/>
            <a:ext cx="13489782" cy="889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63500"/>
            <a:ext cx="16764000" cy="12573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27832" y="636488"/>
            <a:ext cx="14308336" cy="278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484" tIns="65484" rIns="65484" bIns="65484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27832" y="3419574"/>
            <a:ext cx="14308336" cy="8103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484" tIns="65484" rIns="65484" bIns="65484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46633" y="11989841"/>
            <a:ext cx="454363" cy="461170"/>
          </a:xfrm>
          <a:prstGeom prst="rect">
            <a:avLst/>
          </a:prstGeom>
          <a:ln w="12700">
            <a:miter lim="400000"/>
          </a:ln>
        </p:spPr>
        <p:txBody>
          <a:bodyPr wrap="none" lIns="65484" tIns="65484" rIns="65484" bIns="65484">
            <a:spAutoFit/>
          </a:bodyPr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/>
  <p:txStyles>
    <p:titleStyle>
      <a:lvl1pPr marL="0" marR="0" indent="0" algn="ctr" defTabSz="7606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7606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7606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7606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7606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7606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7606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7606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7606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567972" marR="0" indent="-567972" algn="l" defTabSz="760677" rtl="0" latinLnBrk="0">
        <a:lnSpc>
          <a:spcPct val="100000"/>
        </a:lnSpc>
        <a:spcBef>
          <a:spcPts val="54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12472" marR="0" indent="-567972" algn="l" defTabSz="760677" rtl="0" latinLnBrk="0">
        <a:lnSpc>
          <a:spcPct val="100000"/>
        </a:lnSpc>
        <a:spcBef>
          <a:spcPts val="54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456972" marR="0" indent="-567972" algn="l" defTabSz="760677" rtl="0" latinLnBrk="0">
        <a:lnSpc>
          <a:spcPct val="100000"/>
        </a:lnSpc>
        <a:spcBef>
          <a:spcPts val="54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01472" marR="0" indent="-567972" algn="l" defTabSz="760677" rtl="0" latinLnBrk="0">
        <a:lnSpc>
          <a:spcPct val="100000"/>
        </a:lnSpc>
        <a:spcBef>
          <a:spcPts val="54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45972" marR="0" indent="-567972" algn="l" defTabSz="760677" rtl="0" latinLnBrk="0">
        <a:lnSpc>
          <a:spcPct val="100000"/>
        </a:lnSpc>
        <a:spcBef>
          <a:spcPts val="54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790472" marR="0" indent="-567972" algn="l" defTabSz="760677" rtl="0" latinLnBrk="0">
        <a:lnSpc>
          <a:spcPct val="100000"/>
        </a:lnSpc>
        <a:spcBef>
          <a:spcPts val="54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34972" marR="0" indent="-567972" algn="l" defTabSz="760677" rtl="0" latinLnBrk="0">
        <a:lnSpc>
          <a:spcPct val="100000"/>
        </a:lnSpc>
        <a:spcBef>
          <a:spcPts val="54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679472" marR="0" indent="-567972" algn="l" defTabSz="760677" rtl="0" latinLnBrk="0">
        <a:lnSpc>
          <a:spcPct val="100000"/>
        </a:lnSpc>
        <a:spcBef>
          <a:spcPts val="54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23972" marR="0" indent="-567972" algn="l" defTabSz="760677" rtl="0" latinLnBrk="0">
        <a:lnSpc>
          <a:spcPct val="100000"/>
        </a:lnSpc>
        <a:spcBef>
          <a:spcPts val="54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7606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7606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7606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7606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7606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7606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7606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7606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7606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mailto:megan@TruQC.com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42" Type="http://schemas.openxmlformats.org/officeDocument/2006/relationships/image" Target="../media/image40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jpeg"/><Relationship Id="rId41" Type="http://schemas.microsoft.com/office/2007/relationships/hdphoto" Target="../media/hdphoto2.wd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microsoft.com/office/2007/relationships/hdphoto" Target="../media/hdphoto1.wdp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jpe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eg"/><Relationship Id="rId30" Type="http://schemas.openxmlformats.org/officeDocument/2006/relationships/image" Target="../media/image29.png"/><Relationship Id="rId35" Type="http://schemas.openxmlformats.org/officeDocument/2006/relationships/image" Target="../media/image34.jpeg"/><Relationship Id="rId8" Type="http://schemas.openxmlformats.org/officeDocument/2006/relationships/image" Target="../media/image7.png"/><Relationship Id="rId3" Type="http://schemas.microsoft.com/office/2018/10/relationships/comments" Target="../comments/modernComment_13B_EA1746C2.xml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9_50B8197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tandardization and Digitization of Visual Inspection for Shipbuilding"/>
          <p:cNvSpPr txBox="1"/>
          <p:nvPr/>
        </p:nvSpPr>
        <p:spPr>
          <a:xfrm>
            <a:off x="-1" y="3875426"/>
            <a:ext cx="16764000" cy="105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6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6200" dirty="0"/>
              <a:t>Digital Objective Quality Evidence</a:t>
            </a:r>
            <a:endParaRPr sz="6200" dirty="0"/>
          </a:p>
        </p:txBody>
      </p:sp>
      <p:pic>
        <p:nvPicPr>
          <p:cNvPr id="121" name="TruQC-logo-on-white_trademark.png" descr="TruQC-logo-on-white_trademar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0212" y="251281"/>
            <a:ext cx="4597680" cy="183907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NSRP Surface Preparation and Coatings (SPC) Project"/>
          <p:cNvSpPr txBox="1"/>
          <p:nvPr/>
        </p:nvSpPr>
        <p:spPr>
          <a:xfrm>
            <a:off x="0" y="6423917"/>
            <a:ext cx="16763999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4800"/>
            </a:lvl1pPr>
          </a:lstStyle>
          <a:p>
            <a:pPr algn="ctr"/>
            <a:r>
              <a:rPr lang="en-US" sz="4400" dirty="0"/>
              <a:t>Megan Brinker, COO, </a:t>
            </a:r>
            <a:r>
              <a:rPr lang="en-US" sz="4400" dirty="0" err="1"/>
              <a:t>TruQC</a:t>
            </a:r>
            <a:endParaRPr lang="en-US" sz="4400" dirty="0"/>
          </a:p>
          <a:p>
            <a:pPr algn="ctr"/>
            <a:r>
              <a:rPr lang="en-US" sz="4400" dirty="0"/>
              <a:t>NSRP </a:t>
            </a:r>
            <a:r>
              <a:rPr lang="en-US" dirty="0"/>
              <a:t>BT + SDMT Join Panel Meeting</a:t>
            </a:r>
          </a:p>
          <a:p>
            <a:pPr algn="ctr"/>
            <a:r>
              <a:rPr lang="en-US" sz="4400" dirty="0"/>
              <a:t>Honolulu, Hawaii</a:t>
            </a:r>
          </a:p>
          <a:p>
            <a:pPr algn="ctr"/>
            <a:r>
              <a:rPr lang="en-US" sz="4400" dirty="0"/>
              <a:t>August 30, 2022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EA22D875-2543-4B59-929F-71FC8BE209EF}"/>
              </a:ext>
            </a:extLst>
          </p:cNvPr>
          <p:cNvSpPr/>
          <p:nvPr/>
        </p:nvSpPr>
        <p:spPr>
          <a:xfrm>
            <a:off x="0" y="11214151"/>
            <a:ext cx="16796744" cy="1485849"/>
          </a:xfrm>
          <a:prstGeom prst="rect">
            <a:avLst/>
          </a:prstGeom>
          <a:solidFill>
            <a:srgbClr val="0D4C6B"/>
          </a:solidFill>
          <a:ln w="12700">
            <a:miter lim="400000"/>
          </a:ln>
        </p:spPr>
        <p:txBody>
          <a:bodyPr lIns="65484" tIns="65484" rIns="65484" bIns="65484" anchor="ctr"/>
          <a:lstStyle/>
          <a:p>
            <a: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E762BE6-3496-AA5E-22A7-94493AEFC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5" y="107574"/>
            <a:ext cx="2522818" cy="25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9251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1;p2">
            <a:extLst>
              <a:ext uri="{FF2B5EF4-FFF2-40B4-BE49-F238E27FC236}">
                <a16:creationId xmlns:a16="http://schemas.microsoft.com/office/drawing/2014/main" id="{FC6458B0-55A4-2F40-A1DD-DEB4B8C73723}"/>
              </a:ext>
            </a:extLst>
          </p:cNvPr>
          <p:cNvSpPr/>
          <p:nvPr/>
        </p:nvSpPr>
        <p:spPr>
          <a:xfrm>
            <a:off x="12352021" y="0"/>
            <a:ext cx="4419783" cy="12700000"/>
          </a:xfrm>
          <a:prstGeom prst="rect">
            <a:avLst/>
          </a:prstGeom>
          <a:solidFill>
            <a:srgbClr val="124D6A"/>
          </a:solidFill>
          <a:ln>
            <a:noFill/>
          </a:ln>
        </p:spPr>
        <p:txBody>
          <a:bodyPr spcFirstLastPara="1" wrap="square" lIns="167613" tIns="167613" rIns="167613" bIns="1676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433" dirty="0"/>
          </a:p>
        </p:txBody>
      </p:sp>
      <p:sp>
        <p:nvSpPr>
          <p:cNvPr id="25" name="Google Shape;13;p2">
            <a:extLst>
              <a:ext uri="{FF2B5EF4-FFF2-40B4-BE49-F238E27FC236}">
                <a16:creationId xmlns:a16="http://schemas.microsoft.com/office/drawing/2014/main" id="{9D384ABB-4FE8-E947-9142-674E9EAE1557}"/>
              </a:ext>
            </a:extLst>
          </p:cNvPr>
          <p:cNvSpPr/>
          <p:nvPr/>
        </p:nvSpPr>
        <p:spPr>
          <a:xfrm>
            <a:off x="15386433" y="10844444"/>
            <a:ext cx="1377750" cy="1855556"/>
          </a:xfrm>
          <a:prstGeom prst="rect">
            <a:avLst/>
          </a:prstGeom>
          <a:solidFill>
            <a:srgbClr val="02102E">
              <a:alpha val="16200"/>
            </a:srgbClr>
          </a:solidFill>
          <a:ln>
            <a:noFill/>
          </a:ln>
        </p:spPr>
        <p:txBody>
          <a:bodyPr spcFirstLastPara="1" wrap="square" lIns="167613" tIns="167613" rIns="167613" bIns="1676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433"/>
          </a:p>
        </p:txBody>
      </p:sp>
      <p:pic>
        <p:nvPicPr>
          <p:cNvPr id="26" name="TruQC-logo-on-black_trademark.png" descr="TruQC-logo-on-black_trademark.png">
            <a:extLst>
              <a:ext uri="{FF2B5EF4-FFF2-40B4-BE49-F238E27FC236}">
                <a16:creationId xmlns:a16="http://schemas.microsoft.com/office/drawing/2014/main" id="{CD61A92F-C0D2-6B43-9EEE-13A0E4210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4660" y="572466"/>
            <a:ext cx="3794507" cy="151780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Google Shape;376;p33">
            <a:extLst>
              <a:ext uri="{FF2B5EF4-FFF2-40B4-BE49-F238E27FC236}">
                <a16:creationId xmlns:a16="http://schemas.microsoft.com/office/drawing/2014/main" id="{C4B79693-601C-194B-8FC3-79FC8B9EC4D3}"/>
              </a:ext>
            </a:extLst>
          </p:cNvPr>
          <p:cNvSpPr txBox="1">
            <a:spLocks/>
          </p:cNvSpPr>
          <p:nvPr/>
        </p:nvSpPr>
        <p:spPr>
          <a:xfrm>
            <a:off x="12845509" y="2854582"/>
            <a:ext cx="3794804" cy="5281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spcFirstLastPara="1" wrap="square" lIns="0" tIns="0" rIns="0" bIns="0" anchor="t" anchorCtr="0">
            <a:noAutofit/>
          </a:bodyPr>
          <a:lstStyle>
            <a:lvl1pPr marL="567972" marR="0" indent="-567972" algn="l" defTabSz="760677" rtl="0" latinLnBrk="0">
              <a:lnSpc>
                <a:spcPct val="100000"/>
              </a:lnSpc>
              <a:spcBef>
                <a:spcPts val="5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012472" marR="0" indent="-567972" algn="l" defTabSz="760677" rtl="0" latinLnBrk="0">
              <a:lnSpc>
                <a:spcPct val="100000"/>
              </a:lnSpc>
              <a:spcBef>
                <a:spcPts val="5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456972" marR="0" indent="-567972" algn="l" defTabSz="760677" rtl="0" latinLnBrk="0">
              <a:lnSpc>
                <a:spcPct val="100000"/>
              </a:lnSpc>
              <a:spcBef>
                <a:spcPts val="5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901472" marR="0" indent="-567972" algn="l" defTabSz="760677" rtl="0" latinLnBrk="0">
              <a:lnSpc>
                <a:spcPct val="100000"/>
              </a:lnSpc>
              <a:spcBef>
                <a:spcPts val="5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345972" marR="0" indent="-567972" algn="l" defTabSz="760677" rtl="0" latinLnBrk="0">
              <a:lnSpc>
                <a:spcPct val="100000"/>
              </a:lnSpc>
              <a:spcBef>
                <a:spcPts val="5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790472" marR="0" indent="-567972" algn="l" defTabSz="760677" rtl="0" latinLnBrk="0">
              <a:lnSpc>
                <a:spcPct val="100000"/>
              </a:lnSpc>
              <a:spcBef>
                <a:spcPts val="5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34972" marR="0" indent="-567972" algn="l" defTabSz="760677" rtl="0" latinLnBrk="0">
              <a:lnSpc>
                <a:spcPct val="100000"/>
              </a:lnSpc>
              <a:spcBef>
                <a:spcPts val="5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679472" marR="0" indent="-567972" algn="l" defTabSz="760677" rtl="0" latinLnBrk="0">
              <a:lnSpc>
                <a:spcPct val="100000"/>
              </a:lnSpc>
              <a:spcBef>
                <a:spcPts val="5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23972" marR="0" indent="-567972" algn="l" defTabSz="760677" rtl="0" latinLnBrk="0">
              <a:lnSpc>
                <a:spcPct val="100000"/>
              </a:lnSpc>
              <a:spcBef>
                <a:spcPts val="5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spcBef>
                <a:spcPts val="1100"/>
              </a:spcBef>
              <a:buFontTx/>
              <a:buNone/>
            </a:pPr>
            <a:endParaRPr lang="en-US" sz="3200" dirty="0">
              <a:solidFill>
                <a:srgbClr val="C7B44B"/>
              </a:solidFill>
            </a:endParaRPr>
          </a:p>
          <a:p>
            <a:pPr marL="0" indent="0" hangingPunct="1">
              <a:spcBef>
                <a:spcPts val="1100"/>
              </a:spcBef>
              <a:buFontTx/>
              <a:buNone/>
            </a:pPr>
            <a:r>
              <a:rPr lang="en-US" sz="3400" b="1" dirty="0">
                <a:solidFill>
                  <a:schemeClr val="bg1"/>
                </a:solidFill>
                <a:latin typeface="Helvetica" pitchFamily="2" charset="0"/>
              </a:rPr>
              <a:t>Megan Brinker</a:t>
            </a:r>
          </a:p>
          <a:p>
            <a:pPr marL="0" indent="0" hangingPunct="1">
              <a:spcBef>
                <a:spcPts val="1100"/>
              </a:spcBef>
              <a:buFontTx/>
              <a:buNone/>
            </a:pPr>
            <a:r>
              <a:rPr lang="en-US" sz="3200" dirty="0">
                <a:solidFill>
                  <a:schemeClr val="bg1"/>
                </a:solidFill>
              </a:rPr>
              <a:t>314.324.7469</a:t>
            </a:r>
          </a:p>
          <a:p>
            <a:pPr marL="0" indent="0" hangingPunct="1">
              <a:spcBef>
                <a:spcPts val="1100"/>
              </a:spcBef>
              <a:buFontTx/>
              <a:buNone/>
            </a:pPr>
            <a:r>
              <a:rPr lang="en-US" sz="3200" dirty="0">
                <a:solidFill>
                  <a:srgbClr val="C7B44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megan@TruQC.com</a:t>
            </a:r>
            <a:endParaRPr lang="en-US" sz="3200" dirty="0">
              <a:solidFill>
                <a:srgbClr val="C7B44B"/>
              </a:solidFill>
            </a:endParaRPr>
          </a:p>
          <a:p>
            <a:pPr marL="0" indent="0" hangingPunct="1">
              <a:spcBef>
                <a:spcPts val="1100"/>
              </a:spcBef>
              <a:buFontTx/>
              <a:buNone/>
            </a:pPr>
            <a:endParaRPr lang="en-US" sz="3600" dirty="0">
              <a:solidFill>
                <a:srgbClr val="C7B44B"/>
              </a:solidFill>
            </a:endParaRPr>
          </a:p>
          <a:p>
            <a:pPr marL="0" indent="0" hangingPunct="1">
              <a:spcBef>
                <a:spcPts val="1100"/>
              </a:spcBef>
              <a:buFontTx/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hangingPunct="1">
              <a:spcBef>
                <a:spcPts val="1100"/>
              </a:spcBef>
              <a:buFontTx/>
              <a:buNone/>
            </a:pPr>
            <a:endParaRPr lang="en-US" dirty="0"/>
          </a:p>
        </p:txBody>
      </p:sp>
      <p:grpSp>
        <p:nvGrpSpPr>
          <p:cNvPr id="11" name="Group">
            <a:extLst>
              <a:ext uri="{FF2B5EF4-FFF2-40B4-BE49-F238E27FC236}">
                <a16:creationId xmlns:a16="http://schemas.microsoft.com/office/drawing/2014/main" id="{863ADB38-C206-E145-9AD6-68C63194420E}"/>
              </a:ext>
            </a:extLst>
          </p:cNvPr>
          <p:cNvGrpSpPr/>
          <p:nvPr/>
        </p:nvGrpSpPr>
        <p:grpSpPr>
          <a:xfrm>
            <a:off x="12774809" y="8002546"/>
            <a:ext cx="3582758" cy="2505785"/>
            <a:chOff x="0" y="0"/>
            <a:chExt cx="8923337" cy="6316079"/>
          </a:xfrm>
        </p:grpSpPr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C9410B40-C0A3-0B45-B758-9BAB47989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49950"/>
            <a:stretch>
              <a:fillRect/>
            </a:stretch>
          </p:blipFill>
          <p:spPr>
            <a:xfrm>
              <a:off x="0" y="0"/>
              <a:ext cx="8923338" cy="63160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55600" dist="228600" rotWithShape="0">
                <a:srgbClr val="000000">
                  <a:alpha val="35347"/>
                </a:srgbClr>
              </a:outerShdw>
            </a:effectLst>
          </p:spPr>
        </p:pic>
        <p:pic>
          <p:nvPicPr>
            <p:cNvPr id="13" name="IMG_1619.PNG" descr="IMG_1619.PNG">
              <a:extLst>
                <a:ext uri="{FF2B5EF4-FFF2-40B4-BE49-F238E27FC236}">
                  <a16:creationId xmlns:a16="http://schemas.microsoft.com/office/drawing/2014/main" id="{47A20358-FEB5-2540-920F-70D10BA0E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27" r="127"/>
            <a:stretch>
              <a:fillRect/>
            </a:stretch>
          </p:blipFill>
          <p:spPr>
            <a:xfrm>
              <a:off x="759997" y="361681"/>
              <a:ext cx="7403479" cy="5566836"/>
            </a:xfrm>
            <a:prstGeom prst="rect">
              <a:avLst/>
            </a:prstGeom>
            <a:ln w="12700" cap="flat">
              <a:solidFill>
                <a:srgbClr val="F4F6F8"/>
              </a:solidFill>
              <a:prstDash val="solid"/>
              <a:miter lim="400000"/>
            </a:ln>
            <a:effectLst/>
          </p:spPr>
        </p:pic>
        <p:pic>
          <p:nvPicPr>
            <p:cNvPr id="14" name="IMG_1704.PNG" descr="IMG_1704.PNG">
              <a:extLst>
                <a:ext uri="{FF2B5EF4-FFF2-40B4-BE49-F238E27FC236}">
                  <a16:creationId xmlns:a16="http://schemas.microsoft.com/office/drawing/2014/main" id="{8CBC60E4-E113-1944-BDEC-4057B19F7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838" y="363759"/>
              <a:ext cx="7451662" cy="5588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" name="An initial project successfully modified COTS (Commercial Off-The-Shelf) technology to output QA data in accordance with requirements of NAVSEA Standard Item 009-32.…">
            <a:extLst>
              <a:ext uri="{FF2B5EF4-FFF2-40B4-BE49-F238E27FC236}">
                <a16:creationId xmlns:a16="http://schemas.microsoft.com/office/drawing/2014/main" id="{78A53DB8-025A-EB48-A9DF-30625E8857CC}"/>
              </a:ext>
            </a:extLst>
          </p:cNvPr>
          <p:cNvSpPr txBox="1"/>
          <p:nvPr/>
        </p:nvSpPr>
        <p:spPr>
          <a:xfrm>
            <a:off x="1941128" y="5246108"/>
            <a:ext cx="8999587" cy="1103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30000"/>
              </a:lnSpc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5400" dirty="0"/>
              <a:t>DEMO + 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DCED48-4B6D-BC42-8B84-662E11958598}"/>
              </a:ext>
            </a:extLst>
          </p:cNvPr>
          <p:cNvSpPr/>
          <p:nvPr/>
        </p:nvSpPr>
        <p:spPr>
          <a:xfrm>
            <a:off x="6807883" y="10091076"/>
            <a:ext cx="595728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buSzPct val="75000"/>
              <a:defRPr sz="3200"/>
            </a:pPr>
            <a:endParaRPr lang="en-US" sz="2400" dirty="0"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9584963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47EBC2-CB32-4D03-B16F-D840767905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4" r="36954"/>
          <a:stretch/>
        </p:blipFill>
        <p:spPr>
          <a:xfrm>
            <a:off x="12092153" y="4241667"/>
            <a:ext cx="4671848" cy="8458334"/>
          </a:xfrm>
          <a:prstGeom prst="rect">
            <a:avLst/>
          </a:prstGeom>
        </p:spPr>
      </p:pic>
      <p:sp>
        <p:nvSpPr>
          <p:cNvPr id="15" name="Rapidly configurable platform…">
            <a:extLst>
              <a:ext uri="{FF2B5EF4-FFF2-40B4-BE49-F238E27FC236}">
                <a16:creationId xmlns:a16="http://schemas.microsoft.com/office/drawing/2014/main" id="{2FFD747D-C9D0-4AEF-B308-A8C657C566ED}"/>
              </a:ext>
            </a:extLst>
          </p:cNvPr>
          <p:cNvSpPr txBox="1"/>
          <p:nvPr/>
        </p:nvSpPr>
        <p:spPr>
          <a:xfrm>
            <a:off x="13057118" y="4967584"/>
            <a:ext cx="3693968" cy="6893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ts val="2800"/>
              </a:lnSpc>
              <a:defRPr sz="1800"/>
            </a:pPr>
            <a:r>
              <a:rPr sz="2000" b="1" dirty="0">
                <a:solidFill>
                  <a:srgbClr val="124D6A"/>
                </a:solidFill>
                <a:latin typeface="Helvetica Light" panose="020B0403020202020204"/>
              </a:rPr>
              <a:t>Rapidly configurable platform</a:t>
            </a:r>
          </a:p>
          <a:p>
            <a:pPr algn="l">
              <a:lnSpc>
                <a:spcPts val="2800"/>
              </a:lnSpc>
              <a:defRPr sz="1800"/>
            </a:pPr>
            <a:endParaRPr sz="2000" b="1" dirty="0">
              <a:solidFill>
                <a:srgbClr val="124D6A"/>
              </a:solidFill>
              <a:latin typeface="Helvetica Light" panose="020B0403020202020204"/>
            </a:endParaRPr>
          </a:p>
          <a:p>
            <a:pPr algn="l">
              <a:lnSpc>
                <a:spcPts val="2800"/>
              </a:lnSpc>
              <a:defRPr sz="1800"/>
            </a:pPr>
            <a:r>
              <a:rPr sz="2000" b="1" dirty="0">
                <a:solidFill>
                  <a:srgbClr val="124D6A"/>
                </a:solidFill>
                <a:latin typeface="Helvetica Light" panose="020B0403020202020204"/>
              </a:rPr>
              <a:t>Robust document management</a:t>
            </a:r>
          </a:p>
          <a:p>
            <a:pPr algn="l">
              <a:lnSpc>
                <a:spcPts val="2800"/>
              </a:lnSpc>
              <a:defRPr sz="1800"/>
            </a:pPr>
            <a:endParaRPr sz="2000" b="1" dirty="0">
              <a:solidFill>
                <a:srgbClr val="124D6A"/>
              </a:solidFill>
              <a:latin typeface="Helvetica Light" panose="020B0403020202020204"/>
            </a:endParaRPr>
          </a:p>
          <a:p>
            <a:pPr algn="l">
              <a:lnSpc>
                <a:spcPts val="2800"/>
              </a:lnSpc>
              <a:defRPr sz="1800"/>
            </a:pPr>
            <a:r>
              <a:rPr sz="2000" b="1" dirty="0">
                <a:solidFill>
                  <a:srgbClr val="124D6A"/>
                </a:solidFill>
                <a:latin typeface="Helvetica Light" panose="020B0403020202020204"/>
              </a:rPr>
              <a:t>Permission-based</a:t>
            </a:r>
          </a:p>
          <a:p>
            <a:pPr algn="l">
              <a:lnSpc>
                <a:spcPts val="2800"/>
              </a:lnSpc>
              <a:defRPr sz="1800"/>
            </a:pPr>
            <a:endParaRPr sz="2000" b="1" dirty="0">
              <a:solidFill>
                <a:srgbClr val="124D6A"/>
              </a:solidFill>
              <a:latin typeface="Helvetica Light" panose="020B0403020202020204"/>
            </a:endParaRPr>
          </a:p>
          <a:p>
            <a:pPr algn="l">
              <a:lnSpc>
                <a:spcPts val="2800"/>
              </a:lnSpc>
              <a:defRPr sz="1800"/>
            </a:pPr>
            <a:r>
              <a:rPr sz="2000" b="1" dirty="0">
                <a:solidFill>
                  <a:srgbClr val="124D6A"/>
                </a:solidFill>
                <a:latin typeface="Helvetica Light" panose="020B0403020202020204"/>
              </a:rPr>
              <a:t>Real-time syncing</a:t>
            </a:r>
            <a:endParaRPr lang="en-US" sz="2000" b="1" dirty="0">
              <a:solidFill>
                <a:srgbClr val="124D6A"/>
              </a:solidFill>
              <a:latin typeface="Helvetica Light" panose="020B0403020202020204"/>
            </a:endParaRPr>
          </a:p>
          <a:p>
            <a:pPr algn="l">
              <a:lnSpc>
                <a:spcPts val="2800"/>
              </a:lnSpc>
              <a:defRPr sz="1800"/>
            </a:pPr>
            <a:endParaRPr lang="en-US" sz="2000" b="1" dirty="0">
              <a:solidFill>
                <a:srgbClr val="124D6A"/>
              </a:solidFill>
              <a:latin typeface="Helvetica Light" panose="020B0403020202020204"/>
            </a:endParaRPr>
          </a:p>
          <a:p>
            <a:pPr algn="l">
              <a:lnSpc>
                <a:spcPts val="2800"/>
              </a:lnSpc>
              <a:defRPr sz="1800"/>
            </a:pPr>
            <a:r>
              <a:rPr lang="en-US" sz="2000" b="1" dirty="0">
                <a:solidFill>
                  <a:srgbClr val="124D6A"/>
                </a:solidFill>
                <a:latin typeface="Helvetica Light" panose="020B0403020202020204"/>
              </a:rPr>
              <a:t>F</a:t>
            </a:r>
            <a:r>
              <a:rPr sz="2000" b="1" dirty="0">
                <a:solidFill>
                  <a:srgbClr val="124D6A"/>
                </a:solidFill>
                <a:latin typeface="Helvetica Light" panose="020B0403020202020204"/>
              </a:rPr>
              <a:t>ull offline capability</a:t>
            </a:r>
          </a:p>
          <a:p>
            <a:pPr algn="l">
              <a:lnSpc>
                <a:spcPts val="2800"/>
              </a:lnSpc>
              <a:defRPr sz="1800"/>
            </a:pPr>
            <a:endParaRPr sz="2000" b="1" dirty="0">
              <a:solidFill>
                <a:srgbClr val="124D6A"/>
              </a:solidFill>
              <a:latin typeface="Helvetica Light" panose="020B0403020202020204"/>
            </a:endParaRPr>
          </a:p>
          <a:p>
            <a:pPr algn="l">
              <a:lnSpc>
                <a:spcPts val="2800"/>
              </a:lnSpc>
              <a:defRPr sz="1800"/>
            </a:pPr>
            <a:r>
              <a:rPr sz="2000" b="1" dirty="0">
                <a:solidFill>
                  <a:srgbClr val="124D6A"/>
                </a:solidFill>
                <a:latin typeface="Helvetica Light" panose="020B0403020202020204"/>
              </a:rPr>
              <a:t>Annotation &amp; issue tracking</a:t>
            </a:r>
          </a:p>
          <a:p>
            <a:pPr algn="l">
              <a:lnSpc>
                <a:spcPts val="2800"/>
              </a:lnSpc>
              <a:defRPr sz="1800"/>
            </a:pPr>
            <a:endParaRPr sz="2000" b="1" dirty="0">
              <a:solidFill>
                <a:srgbClr val="124D6A"/>
              </a:solidFill>
              <a:latin typeface="Helvetica Light" panose="020B0403020202020204"/>
            </a:endParaRPr>
          </a:p>
          <a:p>
            <a:pPr algn="l">
              <a:lnSpc>
                <a:spcPts val="2800"/>
              </a:lnSpc>
              <a:defRPr sz="1800"/>
            </a:pPr>
            <a:r>
              <a:rPr lang="en-US" sz="2000" b="1" dirty="0">
                <a:solidFill>
                  <a:srgbClr val="124D6A"/>
                </a:solidFill>
                <a:latin typeface="Helvetica Light" panose="020B0403020202020204"/>
              </a:rPr>
              <a:t>Role-based views &amp; summaries</a:t>
            </a:r>
            <a:endParaRPr sz="2000" b="1" dirty="0">
              <a:solidFill>
                <a:srgbClr val="124D6A"/>
              </a:solidFill>
              <a:latin typeface="Helvetica Light" panose="020B0403020202020204"/>
            </a:endParaRPr>
          </a:p>
          <a:p>
            <a:pPr algn="l">
              <a:lnSpc>
                <a:spcPts val="2800"/>
              </a:lnSpc>
              <a:defRPr sz="1800"/>
            </a:pPr>
            <a:endParaRPr sz="2000" b="1" dirty="0">
              <a:solidFill>
                <a:srgbClr val="124D6A"/>
              </a:solidFill>
              <a:latin typeface="Helvetica Light" panose="020B0403020202020204"/>
            </a:endParaRPr>
          </a:p>
          <a:p>
            <a:pPr algn="l">
              <a:lnSpc>
                <a:spcPts val="2800"/>
              </a:lnSpc>
              <a:defRPr sz="1800"/>
            </a:pPr>
            <a:r>
              <a:rPr sz="2000" b="1" dirty="0">
                <a:solidFill>
                  <a:srgbClr val="124D6A"/>
                </a:solidFill>
                <a:latin typeface="Helvetica Light" panose="020B0403020202020204"/>
              </a:rPr>
              <a:t>API &amp; systems integrations</a:t>
            </a:r>
          </a:p>
          <a:p>
            <a:pPr algn="l">
              <a:lnSpc>
                <a:spcPts val="2800"/>
              </a:lnSpc>
              <a:defRPr sz="1800"/>
            </a:pPr>
            <a:endParaRPr sz="2000" b="1" dirty="0">
              <a:solidFill>
                <a:srgbClr val="124D6A"/>
              </a:solidFill>
              <a:latin typeface="Helvetica Light" panose="020B0403020202020204"/>
            </a:endParaRPr>
          </a:p>
          <a:p>
            <a:pPr algn="l">
              <a:lnSpc>
                <a:spcPts val="2800"/>
              </a:lnSpc>
              <a:defRPr sz="1800"/>
            </a:pPr>
            <a:r>
              <a:rPr sz="2000" b="1" dirty="0">
                <a:solidFill>
                  <a:srgbClr val="124D6A"/>
                </a:solidFill>
                <a:latin typeface="Helvetica Light" panose="020B0403020202020204"/>
              </a:rPr>
              <a:t>Device integrations</a:t>
            </a:r>
            <a:endParaRPr lang="en-US" sz="2000" b="1" dirty="0">
              <a:solidFill>
                <a:srgbClr val="124D6A"/>
              </a:solidFill>
              <a:latin typeface="Helvetica Light" panose="020B0403020202020204"/>
            </a:endParaRPr>
          </a:p>
          <a:p>
            <a:pPr algn="l">
              <a:lnSpc>
                <a:spcPts val="2800"/>
              </a:lnSpc>
              <a:defRPr sz="1800"/>
            </a:pPr>
            <a:endParaRPr lang="en-US" sz="2000" b="1" dirty="0">
              <a:solidFill>
                <a:srgbClr val="124D6A"/>
              </a:solidFill>
              <a:latin typeface="Helvetica Light" panose="020B0403020202020204"/>
            </a:endParaRPr>
          </a:p>
          <a:p>
            <a:pPr algn="l">
              <a:lnSpc>
                <a:spcPts val="2800"/>
              </a:lnSpc>
              <a:defRPr sz="1800"/>
            </a:pPr>
            <a:r>
              <a:rPr lang="en-US" sz="2000" b="1" dirty="0">
                <a:solidFill>
                  <a:srgbClr val="124D6A"/>
                </a:solidFill>
                <a:latin typeface="Helvetica Light" panose="020B0403020202020204"/>
              </a:rPr>
              <a:t>Industry-leading security</a:t>
            </a:r>
            <a:endParaRPr sz="2000" b="1" dirty="0">
              <a:solidFill>
                <a:srgbClr val="124D6A"/>
              </a:solidFill>
              <a:latin typeface="Helvetica Light" panose="020B0403020202020204"/>
            </a:endParaRPr>
          </a:p>
        </p:txBody>
      </p:sp>
      <p:pic>
        <p:nvPicPr>
          <p:cNvPr id="16" name="Graphic 15" descr="Gears">
            <a:extLst>
              <a:ext uri="{FF2B5EF4-FFF2-40B4-BE49-F238E27FC236}">
                <a16:creationId xmlns:a16="http://schemas.microsoft.com/office/drawing/2014/main" id="{1FA952AE-6C06-4ED4-A6EF-7DF7BFA02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75948" y="4903954"/>
            <a:ext cx="640724" cy="640724"/>
          </a:xfrm>
          <a:prstGeom prst="rect">
            <a:avLst/>
          </a:prstGeom>
        </p:spPr>
      </p:pic>
      <p:pic>
        <p:nvPicPr>
          <p:cNvPr id="17" name="Graphic 16" descr="Folder">
            <a:extLst>
              <a:ext uri="{FF2B5EF4-FFF2-40B4-BE49-F238E27FC236}">
                <a16:creationId xmlns:a16="http://schemas.microsoft.com/office/drawing/2014/main" id="{2C6708E1-AA54-4ADB-83B3-A3AB16B924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375948" y="5568843"/>
            <a:ext cx="640724" cy="640724"/>
          </a:xfrm>
          <a:prstGeom prst="rect">
            <a:avLst/>
          </a:prstGeom>
        </p:spPr>
      </p:pic>
      <p:pic>
        <p:nvPicPr>
          <p:cNvPr id="18" name="Graphic 17" descr="Lock">
            <a:extLst>
              <a:ext uri="{FF2B5EF4-FFF2-40B4-BE49-F238E27FC236}">
                <a16:creationId xmlns:a16="http://schemas.microsoft.com/office/drawing/2014/main" id="{D6582466-709E-49F5-9EC2-3F306C8BEA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375948" y="6233732"/>
            <a:ext cx="640724" cy="640724"/>
          </a:xfrm>
          <a:prstGeom prst="rect">
            <a:avLst/>
          </a:prstGeom>
        </p:spPr>
      </p:pic>
      <p:pic>
        <p:nvPicPr>
          <p:cNvPr id="19" name="Graphic 18" descr="Wireless">
            <a:extLst>
              <a:ext uri="{FF2B5EF4-FFF2-40B4-BE49-F238E27FC236}">
                <a16:creationId xmlns:a16="http://schemas.microsoft.com/office/drawing/2014/main" id="{76D6C964-D361-46B8-8256-32955B719B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12375948" y="6898621"/>
            <a:ext cx="640724" cy="640724"/>
          </a:xfrm>
          <a:prstGeom prst="rect">
            <a:avLst/>
          </a:prstGeom>
        </p:spPr>
      </p:pic>
      <p:pic>
        <p:nvPicPr>
          <p:cNvPr id="20" name="Graphic 19" descr="Pencil">
            <a:extLst>
              <a:ext uri="{FF2B5EF4-FFF2-40B4-BE49-F238E27FC236}">
                <a16:creationId xmlns:a16="http://schemas.microsoft.com/office/drawing/2014/main" id="{C9FCC4FB-8B27-42C4-B661-8735B30558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375948" y="8596548"/>
            <a:ext cx="640724" cy="640724"/>
          </a:xfrm>
          <a:prstGeom prst="rect">
            <a:avLst/>
          </a:prstGeom>
        </p:spPr>
      </p:pic>
      <p:pic>
        <p:nvPicPr>
          <p:cNvPr id="21" name="Graphic 20" descr="Television">
            <a:extLst>
              <a:ext uri="{FF2B5EF4-FFF2-40B4-BE49-F238E27FC236}">
                <a16:creationId xmlns:a16="http://schemas.microsoft.com/office/drawing/2014/main" id="{D48966F5-4243-43C2-8215-E3829BC80E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375948" y="9261437"/>
            <a:ext cx="640724" cy="640724"/>
          </a:xfrm>
          <a:prstGeom prst="rect">
            <a:avLst/>
          </a:prstGeom>
        </p:spPr>
      </p:pic>
      <p:pic>
        <p:nvPicPr>
          <p:cNvPr id="22" name="Graphic 21" descr="Syncing cloud">
            <a:extLst>
              <a:ext uri="{FF2B5EF4-FFF2-40B4-BE49-F238E27FC236}">
                <a16:creationId xmlns:a16="http://schemas.microsoft.com/office/drawing/2014/main" id="{918255B1-0648-4404-9E96-287A3AD847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375948" y="9926326"/>
            <a:ext cx="640724" cy="640724"/>
          </a:xfrm>
          <a:prstGeom prst="rect">
            <a:avLst/>
          </a:prstGeom>
        </p:spPr>
      </p:pic>
      <p:pic>
        <p:nvPicPr>
          <p:cNvPr id="23" name="Graphic 22" descr="Link">
            <a:extLst>
              <a:ext uri="{FF2B5EF4-FFF2-40B4-BE49-F238E27FC236}">
                <a16:creationId xmlns:a16="http://schemas.microsoft.com/office/drawing/2014/main" id="{47E5BEC2-B844-4058-89D2-70758FEBE0B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5400000">
            <a:off x="12375948" y="10591215"/>
            <a:ext cx="640724" cy="640724"/>
          </a:xfrm>
          <a:prstGeom prst="rect">
            <a:avLst/>
          </a:prstGeom>
        </p:spPr>
      </p:pic>
      <p:pic>
        <p:nvPicPr>
          <p:cNvPr id="24" name="Graphic 23" descr="Lightning with solid fill">
            <a:extLst>
              <a:ext uri="{FF2B5EF4-FFF2-40B4-BE49-F238E27FC236}">
                <a16:creationId xmlns:a16="http://schemas.microsoft.com/office/drawing/2014/main" id="{DF8E4896-7817-41B5-B2FC-CCE50069B85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2135529" y="7563510"/>
            <a:ext cx="1008873" cy="1008873"/>
          </a:xfrm>
          <a:prstGeom prst="rect">
            <a:avLst/>
          </a:prstGeom>
        </p:spPr>
      </p:pic>
      <p:pic>
        <p:nvPicPr>
          <p:cNvPr id="25" name="Graphic 24" descr="Shield Tick with solid fill">
            <a:extLst>
              <a:ext uri="{FF2B5EF4-FFF2-40B4-BE49-F238E27FC236}">
                <a16:creationId xmlns:a16="http://schemas.microsoft.com/office/drawing/2014/main" id="{C5B9FD8E-46D7-4201-824D-71A1D6824AE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2302560" y="11256102"/>
            <a:ext cx="766867" cy="766867"/>
          </a:xfrm>
          <a:prstGeom prst="rect">
            <a:avLst/>
          </a:prstGeom>
        </p:spPr>
      </p:pic>
      <p:sp>
        <p:nvSpPr>
          <p:cNvPr id="26" name="Rectangle">
            <a:extLst>
              <a:ext uri="{FF2B5EF4-FFF2-40B4-BE49-F238E27FC236}">
                <a16:creationId xmlns:a16="http://schemas.microsoft.com/office/drawing/2014/main" id="{57C28D71-069C-4C3C-87A4-4351509C2355}"/>
              </a:ext>
            </a:extLst>
          </p:cNvPr>
          <p:cNvSpPr/>
          <p:nvPr/>
        </p:nvSpPr>
        <p:spPr>
          <a:xfrm>
            <a:off x="12092152" y="-1"/>
            <a:ext cx="4704591" cy="4274659"/>
          </a:xfrm>
          <a:prstGeom prst="rect">
            <a:avLst/>
          </a:prstGeom>
          <a:solidFill>
            <a:srgbClr val="0D4C6B"/>
          </a:solidFill>
          <a:ln w="12700">
            <a:miter lim="400000"/>
          </a:ln>
        </p:spPr>
        <p:txBody>
          <a:bodyPr lIns="65484" tIns="65484" rIns="65484" bIns="65484" anchor="ctr"/>
          <a:lstStyle/>
          <a:p>
            <a: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7" name="TruQC-logo-on-black_trademark.png" descr="TruQC-logo-on-black_trademark.png">
            <a:extLst>
              <a:ext uri="{FF2B5EF4-FFF2-40B4-BE49-F238E27FC236}">
                <a16:creationId xmlns:a16="http://schemas.microsoft.com/office/drawing/2014/main" id="{CBD94248-7B00-4246-AAA7-B8FCE656A6B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987250" y="1018161"/>
            <a:ext cx="4859342" cy="194373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7871BEC-07BD-4891-B6A1-2A102EFCFED5}"/>
              </a:ext>
            </a:extLst>
          </p:cNvPr>
          <p:cNvSpPr txBox="1"/>
          <p:nvPr/>
        </p:nvSpPr>
        <p:spPr>
          <a:xfrm>
            <a:off x="449265" y="585446"/>
            <a:ext cx="9041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128868" hangingPunct="1"/>
            <a:r>
              <a:rPr lang="en-US" sz="6000" b="1" dirty="0">
                <a:solidFill>
                  <a:srgbClr val="124D6A"/>
                </a:solidFill>
                <a:latin typeface="Helvetica Light"/>
              </a:rPr>
              <a:t>Your Process, Digitalized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62BFB2-852F-4C91-8886-010257C2DF9F}"/>
              </a:ext>
            </a:extLst>
          </p:cNvPr>
          <p:cNvSpPr txBox="1"/>
          <p:nvPr/>
        </p:nvSpPr>
        <p:spPr>
          <a:xfrm>
            <a:off x="449265" y="1580266"/>
            <a:ext cx="10573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solidFill>
                  <a:srgbClr val="124D6A"/>
                </a:solidFill>
                <a:latin typeface="Helvetica Light" panose="020B0403020202020204"/>
              </a:rPr>
              <a:t>Our proven software framework quickly streamlines your workflow and makes compliance easy.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C98ADE-9D7C-4B20-9932-AC897FF6ED52}"/>
              </a:ext>
            </a:extLst>
          </p:cNvPr>
          <p:cNvSpPr txBox="1"/>
          <p:nvPr/>
        </p:nvSpPr>
        <p:spPr>
          <a:xfrm>
            <a:off x="144576" y="3866973"/>
            <a:ext cx="5416603" cy="337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28868" hangingPunct="1">
              <a:lnSpc>
                <a:spcPts val="4300"/>
              </a:lnSpc>
            </a:pPr>
            <a:r>
              <a:rPr lang="en-US" sz="3200" b="1" dirty="0">
                <a:solidFill>
                  <a:srgbClr val="124D6A"/>
                </a:solidFill>
                <a:latin typeface="Helvetica Light"/>
              </a:rPr>
              <a:t>Founded 2011</a:t>
            </a:r>
          </a:p>
          <a:p>
            <a:pPr algn="ctr" defTabSz="1128868" hangingPunct="1">
              <a:lnSpc>
                <a:spcPts val="4300"/>
              </a:lnSpc>
            </a:pPr>
            <a:r>
              <a:rPr lang="en-US" sz="3200" b="1" kern="1200" dirty="0">
                <a:solidFill>
                  <a:srgbClr val="124D6A"/>
                </a:solidFill>
                <a:latin typeface="Helvetica Light"/>
              </a:rPr>
              <a:t>Home office in St. Louis, MO</a:t>
            </a:r>
            <a:endParaRPr lang="en-US" sz="3200" b="1" dirty="0">
              <a:solidFill>
                <a:srgbClr val="124D6A"/>
              </a:solidFill>
              <a:latin typeface="Helvetica Light"/>
            </a:endParaRPr>
          </a:p>
          <a:p>
            <a:pPr algn="ctr" defTabSz="1128868" hangingPunct="1">
              <a:lnSpc>
                <a:spcPts val="4300"/>
              </a:lnSpc>
            </a:pPr>
            <a:r>
              <a:rPr lang="en-US" sz="3200" b="1" kern="1200" dirty="0">
                <a:solidFill>
                  <a:srgbClr val="124D6A"/>
                </a:solidFill>
                <a:latin typeface="Helvetica Light"/>
              </a:rPr>
              <a:t>2,100+ Users</a:t>
            </a:r>
          </a:p>
          <a:p>
            <a:pPr algn="ctr" defTabSz="1128868" hangingPunct="1">
              <a:lnSpc>
                <a:spcPts val="4300"/>
              </a:lnSpc>
            </a:pPr>
            <a:r>
              <a:rPr lang="en-US" sz="3200" b="1" kern="1200" dirty="0">
                <a:solidFill>
                  <a:srgbClr val="124D6A"/>
                </a:solidFill>
                <a:latin typeface="Helvetica Light"/>
              </a:rPr>
              <a:t>Industrial Process Focused</a:t>
            </a:r>
          </a:p>
          <a:p>
            <a:pPr defTabSz="1128868" hangingPunct="1">
              <a:lnSpc>
                <a:spcPts val="4300"/>
              </a:lnSpc>
            </a:pPr>
            <a:r>
              <a:rPr lang="en-US" sz="3200" dirty="0">
                <a:solidFill>
                  <a:srgbClr val="124D6A"/>
                </a:solidFill>
                <a:latin typeface="Helvetica" pitchFamily="2" charset="0"/>
                <a:sym typeface="Helvetica"/>
              </a:rPr>
              <a:t>Used in over 50 countries</a:t>
            </a:r>
          </a:p>
          <a:p>
            <a:pPr algn="ctr" defTabSz="1128868" hangingPunct="1">
              <a:lnSpc>
                <a:spcPts val="4300"/>
              </a:lnSpc>
            </a:pPr>
            <a:endParaRPr lang="en-US" sz="3200" b="1" kern="1200" dirty="0">
              <a:solidFill>
                <a:srgbClr val="124D6A"/>
              </a:solidFill>
              <a:latin typeface="Helvetica Light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3247003-2B6E-42F2-A797-DC41AB5707C5}"/>
              </a:ext>
            </a:extLst>
          </p:cNvPr>
          <p:cNvCxnSpPr>
            <a:cxnSpLocks/>
          </p:cNvCxnSpPr>
          <p:nvPr/>
        </p:nvCxnSpPr>
        <p:spPr>
          <a:xfrm>
            <a:off x="1155176" y="4439608"/>
            <a:ext cx="3395403" cy="14918"/>
          </a:xfrm>
          <a:prstGeom prst="line">
            <a:avLst/>
          </a:prstGeom>
          <a:ln>
            <a:solidFill>
              <a:srgbClr val="C6B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BC3156-07EF-48B5-8360-E0AE52F568AD}"/>
              </a:ext>
            </a:extLst>
          </p:cNvPr>
          <p:cNvCxnSpPr>
            <a:cxnSpLocks/>
          </p:cNvCxnSpPr>
          <p:nvPr/>
        </p:nvCxnSpPr>
        <p:spPr>
          <a:xfrm>
            <a:off x="1155176" y="4991765"/>
            <a:ext cx="3395403" cy="14918"/>
          </a:xfrm>
          <a:prstGeom prst="line">
            <a:avLst/>
          </a:prstGeom>
          <a:ln>
            <a:solidFill>
              <a:srgbClr val="C6B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A4C562B-7DE6-4A50-8CF4-666F846EF275}"/>
              </a:ext>
            </a:extLst>
          </p:cNvPr>
          <p:cNvCxnSpPr>
            <a:cxnSpLocks/>
          </p:cNvCxnSpPr>
          <p:nvPr/>
        </p:nvCxnSpPr>
        <p:spPr>
          <a:xfrm>
            <a:off x="1155176" y="5570527"/>
            <a:ext cx="3395403" cy="14918"/>
          </a:xfrm>
          <a:prstGeom prst="line">
            <a:avLst/>
          </a:prstGeom>
          <a:ln>
            <a:solidFill>
              <a:srgbClr val="C6B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17F7C47-4F3F-41FC-8F2C-09036ACE4E10}"/>
              </a:ext>
            </a:extLst>
          </p:cNvPr>
          <p:cNvSpPr txBox="1"/>
          <p:nvPr/>
        </p:nvSpPr>
        <p:spPr>
          <a:xfrm>
            <a:off x="583336" y="6604344"/>
            <a:ext cx="4441101" cy="45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28868" hangingPunct="1">
              <a:lnSpc>
                <a:spcPct val="150000"/>
              </a:lnSpc>
            </a:pPr>
            <a:r>
              <a:rPr lang="en-US" sz="1800" b="1" i="1" dirty="0">
                <a:solidFill>
                  <a:srgbClr val="124D6A"/>
                </a:solidFill>
                <a:latin typeface="Helvetica Light"/>
              </a:rPr>
              <a:t>Oil &amp; Gas  </a:t>
            </a:r>
            <a:r>
              <a:rPr lang="en-US" sz="1800" b="1" i="1" dirty="0">
                <a:solidFill>
                  <a:srgbClr val="124D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</a:t>
            </a:r>
            <a:r>
              <a:rPr lang="en-US" sz="1800" b="1" i="1" dirty="0">
                <a:solidFill>
                  <a:srgbClr val="124D6A"/>
                </a:solidFill>
                <a:latin typeface="Helvetica Light"/>
              </a:rPr>
              <a:t>Marine</a:t>
            </a:r>
            <a:r>
              <a:rPr lang="en-US" sz="1800" b="1" i="1" dirty="0">
                <a:solidFill>
                  <a:srgbClr val="124D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•  </a:t>
            </a:r>
            <a:r>
              <a:rPr lang="en-US" sz="1800" b="1" i="1" dirty="0">
                <a:solidFill>
                  <a:srgbClr val="124D6A"/>
                </a:solidFill>
                <a:latin typeface="Helvetica Light"/>
              </a:rPr>
              <a:t>Infrastructure</a:t>
            </a:r>
          </a:p>
        </p:txBody>
      </p:sp>
      <p:pic>
        <p:nvPicPr>
          <p:cNvPr id="43" name="Picture 42" descr="Home | Ben Hur Construction Co. &amp;amp; Steel Worx LLC">
            <a:extLst>
              <a:ext uri="{FF2B5EF4-FFF2-40B4-BE49-F238E27FC236}">
                <a16:creationId xmlns:a16="http://schemas.microsoft.com/office/drawing/2014/main" id="{460DC0C5-4424-4472-A441-C0DC40EF4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00" y="9683686"/>
            <a:ext cx="1170976" cy="101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Image result for exxon mobil">
            <a:extLst>
              <a:ext uri="{FF2B5EF4-FFF2-40B4-BE49-F238E27FC236}">
                <a16:creationId xmlns:a16="http://schemas.microsoft.com/office/drawing/2014/main" id="{76F0D8AF-11E2-4418-8642-3A5999DDE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6" t="23785" r="20648" b="24077"/>
          <a:stretch/>
        </p:blipFill>
        <p:spPr bwMode="auto">
          <a:xfrm>
            <a:off x="2866480" y="9261031"/>
            <a:ext cx="888024" cy="78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102864E-03EA-422E-9BD2-E7A27CD4706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6" y="9622246"/>
            <a:ext cx="1247225" cy="585588"/>
          </a:xfrm>
          <a:prstGeom prst="rect">
            <a:avLst/>
          </a:prstGeom>
        </p:spPr>
      </p:pic>
      <p:pic>
        <p:nvPicPr>
          <p:cNvPr id="48" name="Picture 4" descr="Vigor logo 8.1.17 | Endeavour Capital">
            <a:extLst>
              <a:ext uri="{FF2B5EF4-FFF2-40B4-BE49-F238E27FC236}">
                <a16:creationId xmlns:a16="http://schemas.microsoft.com/office/drawing/2014/main" id="{2CA03B3F-BCB4-4BE4-8C7F-DBD39A274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131" y="9776620"/>
            <a:ext cx="1700100" cy="85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itgo - Wikipedia">
            <a:extLst>
              <a:ext uri="{FF2B5EF4-FFF2-40B4-BE49-F238E27FC236}">
                <a16:creationId xmlns:a16="http://schemas.microsoft.com/office/drawing/2014/main" id="{404F9F8F-34D2-4B4D-805E-0904DD4F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74" y="8175485"/>
            <a:ext cx="898104" cy="96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>
            <a:extLst>
              <a:ext uri="{FF2B5EF4-FFF2-40B4-BE49-F238E27FC236}">
                <a16:creationId xmlns:a16="http://schemas.microsoft.com/office/drawing/2014/main" id="{D0C16055-7A02-4138-93BC-26C593A8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03" y="8172848"/>
            <a:ext cx="1685408" cy="93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United States Naval Research Laboratory - Wikipedia">
            <a:extLst>
              <a:ext uri="{FF2B5EF4-FFF2-40B4-BE49-F238E27FC236}">
                <a16:creationId xmlns:a16="http://schemas.microsoft.com/office/drawing/2014/main" id="{539BE631-899B-4A9D-9017-296A0497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79" y="8247564"/>
            <a:ext cx="1264603" cy="84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0" descr="Sherwin-Williams - Wikipedia">
            <a:extLst>
              <a:ext uri="{FF2B5EF4-FFF2-40B4-BE49-F238E27FC236}">
                <a16:creationId xmlns:a16="http://schemas.microsoft.com/office/drawing/2014/main" id="{4B39B92C-1061-4FBE-A610-BF62EEAFE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00" y="8067794"/>
            <a:ext cx="922249" cy="13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Image result for general dynamics">
            <a:extLst>
              <a:ext uri="{FF2B5EF4-FFF2-40B4-BE49-F238E27FC236}">
                <a16:creationId xmlns:a16="http://schemas.microsoft.com/office/drawing/2014/main" id="{D11F3BB8-039D-43D7-8E6F-06EBE15FB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40" y="10608577"/>
            <a:ext cx="980704" cy="7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See the source image">
            <a:extLst>
              <a:ext uri="{FF2B5EF4-FFF2-40B4-BE49-F238E27FC236}">
                <a16:creationId xmlns:a16="http://schemas.microsoft.com/office/drawing/2014/main" id="{5DCAE82A-DC9B-4C3D-B6A1-A57E5613A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2" b="33571"/>
          <a:stretch/>
        </p:blipFill>
        <p:spPr bwMode="auto">
          <a:xfrm>
            <a:off x="5024437" y="11177550"/>
            <a:ext cx="3039694" cy="5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NSRP – Shipbuilding R&amp;amp;D Collaboration">
            <a:extLst>
              <a:ext uri="{FF2B5EF4-FFF2-40B4-BE49-F238E27FC236}">
                <a16:creationId xmlns:a16="http://schemas.microsoft.com/office/drawing/2014/main" id="{308B593C-1903-42D1-86A8-6847484BF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315" y="7950200"/>
            <a:ext cx="1493304" cy="149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Company name&#10;&#10;Description automatically generated with medium confidence">
            <a:extLst>
              <a:ext uri="{FF2B5EF4-FFF2-40B4-BE49-F238E27FC236}">
                <a16:creationId xmlns:a16="http://schemas.microsoft.com/office/drawing/2014/main" id="{EC201F7F-0059-48ED-899B-C1908A8A37CB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21" y="4287535"/>
            <a:ext cx="2471288" cy="1784007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64" name="Picture 6" descr="What is the AWS GovCloud? ⋆ DOMA Technologies">
            <a:extLst>
              <a:ext uri="{FF2B5EF4-FFF2-40B4-BE49-F238E27FC236}">
                <a16:creationId xmlns:a16="http://schemas.microsoft.com/office/drawing/2014/main" id="{676B4080-0DF2-4225-8679-B15AC3C72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462" y="4110710"/>
            <a:ext cx="2817707" cy="21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70CDD33-71BA-3619-195E-A017BD43AB09}"/>
              </a:ext>
            </a:extLst>
          </p:cNvPr>
          <p:cNvCxnSpPr>
            <a:cxnSpLocks/>
          </p:cNvCxnSpPr>
          <p:nvPr/>
        </p:nvCxnSpPr>
        <p:spPr>
          <a:xfrm>
            <a:off x="1168778" y="6124076"/>
            <a:ext cx="3395403" cy="14918"/>
          </a:xfrm>
          <a:prstGeom prst="line">
            <a:avLst/>
          </a:prstGeom>
          <a:ln>
            <a:solidFill>
              <a:srgbClr val="C6B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7CC3C35-C3BD-9A83-7F03-016CD399849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colorTemperature colorTemp="803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559" y="9440181"/>
            <a:ext cx="1345020" cy="134502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FE039ED-1D09-6980-59FC-78F2D37D826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422" y="10241372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939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"/>
          <p:cNvSpPr/>
          <p:nvPr/>
        </p:nvSpPr>
        <p:spPr>
          <a:xfrm>
            <a:off x="0" y="-4521"/>
            <a:ext cx="16796744" cy="1485849"/>
          </a:xfrm>
          <a:prstGeom prst="rect">
            <a:avLst/>
          </a:prstGeom>
          <a:solidFill>
            <a:srgbClr val="0D4C6B"/>
          </a:solidFill>
          <a:ln w="12700">
            <a:miter lim="400000"/>
          </a:ln>
        </p:spPr>
        <p:txBody>
          <a:bodyPr lIns="65484" tIns="65484" rIns="65484" bIns="65484" anchor="ctr"/>
          <a:lstStyle/>
          <a:p>
            <a: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6" name="Past NSRP SPC Projects"/>
          <p:cNvSpPr txBox="1"/>
          <p:nvPr/>
        </p:nvSpPr>
        <p:spPr>
          <a:xfrm>
            <a:off x="428975" y="318336"/>
            <a:ext cx="15950330" cy="84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484" tIns="65484" rIns="65484" bIns="65484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 Security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2F4F47-A14A-16F3-BCBC-95C110339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734" y="3066275"/>
            <a:ext cx="5562600" cy="718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5FA05A-236D-8B57-AE74-0A77EA477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75" y="3028950"/>
            <a:ext cx="9232900" cy="6642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159EC-7A54-CC54-79B8-333005852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254475"/>
            <a:ext cx="9537700" cy="419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BE6A5E-A645-EE43-9BE7-1A4385299E9E}"/>
              </a:ext>
            </a:extLst>
          </p:cNvPr>
          <p:cNvSpPr txBox="1"/>
          <p:nvPr/>
        </p:nvSpPr>
        <p:spPr>
          <a:xfrm>
            <a:off x="10363201" y="8014865"/>
            <a:ext cx="414996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606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Helvetica Light"/>
              </a:rPr>
              <a:t>  98/110</a:t>
            </a:r>
          </a:p>
        </p:txBody>
      </p:sp>
    </p:spTree>
    <p:extLst>
      <p:ext uri="{BB962C8B-B14F-4D97-AF65-F5344CB8AC3E}">
        <p14:creationId xmlns:p14="http://schemas.microsoft.com/office/powerpoint/2010/main" val="1354242423"/>
      </p:ext>
    </p:extLst>
  </p:cSld>
  <p:clrMapOvr>
    <a:masterClrMapping/>
  </p:clrMapOvr>
  <p:transition spd="med"/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"/>
          <p:cNvSpPr/>
          <p:nvPr/>
        </p:nvSpPr>
        <p:spPr>
          <a:xfrm>
            <a:off x="0" y="-4521"/>
            <a:ext cx="16796744" cy="1485849"/>
          </a:xfrm>
          <a:prstGeom prst="rect">
            <a:avLst/>
          </a:prstGeom>
          <a:solidFill>
            <a:srgbClr val="0D4C6B"/>
          </a:solidFill>
          <a:ln w="12700">
            <a:miter lim="400000"/>
          </a:ln>
        </p:spPr>
        <p:txBody>
          <a:bodyPr lIns="65484" tIns="65484" rIns="65484" bIns="65484" anchor="ctr"/>
          <a:lstStyle/>
          <a:p>
            <a: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6" name="Past NSRP SPC Projects"/>
          <p:cNvSpPr txBox="1"/>
          <p:nvPr/>
        </p:nvSpPr>
        <p:spPr>
          <a:xfrm>
            <a:off x="428975" y="318336"/>
            <a:ext cx="15950330" cy="84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484" tIns="65484" rIns="65484" bIns="65484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 Solutions in Shipbuilding and Ship Repair</a:t>
            </a:r>
            <a:endParaRPr dirty="0"/>
          </a:p>
        </p:txBody>
      </p:sp>
      <p:sp>
        <p:nvSpPr>
          <p:cNvPr id="127" name="An initial project successfully modified COTS (Commercial Off-The-Shelf) technology to output QA data in accordance with requirements of NAVSEA Standard Item 009-32.…"/>
          <p:cNvSpPr txBox="1"/>
          <p:nvPr/>
        </p:nvSpPr>
        <p:spPr>
          <a:xfrm>
            <a:off x="428976" y="1840881"/>
            <a:ext cx="16123214" cy="10938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u="sng" dirty="0"/>
              <a:t>Marine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400" b="1" dirty="0">
                <a:latin typeface="Helvetica" pitchFamily="2" charset="0"/>
                <a:ea typeface="Helvetica"/>
                <a:cs typeface="Helvetica"/>
                <a:sym typeface="Helvetica"/>
              </a:rPr>
              <a:t>Vigor Industrial: </a:t>
            </a:r>
            <a:r>
              <a:rPr lang="en-US" sz="2400" dirty="0">
                <a:ea typeface="Helvetica"/>
                <a:cs typeface="Helvetica"/>
                <a:sym typeface="Helvetica"/>
              </a:rPr>
              <a:t>Environmental, Health and Safety, Paint Quality (since 2015)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400" b="1" dirty="0">
                <a:latin typeface="Helvetica" pitchFamily="2" charset="0"/>
                <a:ea typeface="Helvetica"/>
                <a:cs typeface="Helvetica"/>
                <a:sym typeface="Helvetica"/>
              </a:rPr>
              <a:t>Bath Iron Works: </a:t>
            </a:r>
            <a:r>
              <a:rPr lang="en-US" sz="2400" dirty="0">
                <a:ea typeface="Helvetica"/>
                <a:cs typeface="Helvetica"/>
                <a:sym typeface="Helvetica"/>
              </a:rPr>
              <a:t>Safety and Paint Quality (since 2015)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400" b="1" dirty="0">
                <a:latin typeface="Helvetica" pitchFamily="2" charset="0"/>
                <a:sym typeface="Helvetica"/>
              </a:rPr>
              <a:t>Newport News Shipbuilding: </a:t>
            </a:r>
            <a:r>
              <a:rPr lang="en-US" sz="2400" dirty="0">
                <a:sym typeface="Helvetica"/>
              </a:rPr>
              <a:t>Replacing old Paint Quality System E4749 (since 2020)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400" b="1" dirty="0">
                <a:latin typeface="Helvetica" pitchFamily="2" charset="0"/>
                <a:sym typeface="Helvetica"/>
              </a:rPr>
              <a:t>BAE Systems: </a:t>
            </a:r>
            <a:r>
              <a:rPr lang="en-US" sz="2400" dirty="0">
                <a:sym typeface="Helvetica"/>
              </a:rPr>
              <a:t>Paint Quality 009-32 (since 2019)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400" b="1" dirty="0">
                <a:latin typeface="Helvetica" pitchFamily="2" charset="0"/>
                <a:sym typeface="Helvetica"/>
              </a:rPr>
              <a:t>NAVSEA: </a:t>
            </a:r>
            <a:r>
              <a:rPr lang="en-US" sz="2400" dirty="0">
                <a:sym typeface="Helvetica"/>
              </a:rPr>
              <a:t>Tie-downs + Non-skid (exploratory phase)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endParaRPr lang="en-US" sz="2400" b="1" dirty="0">
              <a:latin typeface="Helvetica" pitchFamily="2" charset="0"/>
              <a:sym typeface="Helvetica"/>
            </a:endParaRP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400" b="1" dirty="0">
                <a:latin typeface="Helvetica" pitchFamily="2" charset="0"/>
                <a:sym typeface="Helvetica"/>
              </a:rPr>
              <a:t>NSRP – Surface Preparation and Coatings Panel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400" dirty="0">
                <a:sym typeface="Helvetica"/>
              </a:rPr>
              <a:t>Project 1: Digitalizing 009-32, 2013, complete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400" dirty="0">
                <a:sym typeface="Helvetica"/>
              </a:rPr>
              <a:t>Project 2: Out of Spec Flagging for 009-32, 2015, complete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400" dirty="0">
                <a:sym typeface="Helvetica"/>
              </a:rPr>
              <a:t>Project 3: Implementing 009-32 on the deck plate, 2017, complete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400" dirty="0">
                <a:sym typeface="Helvetica"/>
              </a:rPr>
              <a:t>Project 4: Standardization and Digitalization of Visual Inspection for Shipbuilding and Ship Repair, 2020, complete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endParaRPr lang="en-US" sz="2400" dirty="0">
              <a:sym typeface="Helvetica"/>
            </a:endParaRP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400" b="1" dirty="0">
                <a:latin typeface="Helvetica" pitchFamily="2" charset="0"/>
                <a:sym typeface="Helvetica"/>
              </a:rPr>
              <a:t>NRL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400" dirty="0"/>
              <a:t>Phase I:  Digital Paint/Preservation Quality Assurance Records as a Data Source for Improved Decision Making in partnership with Rampart LLC and sponsored by the Navy Corrosion Executive, Ted Lemieux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400" dirty="0"/>
              <a:t>Phase II:  Optimized Blast and Paint Quality Assurance Data for Improved Operational Availability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endParaRPr lang="en-US" sz="2400" dirty="0">
              <a:solidFill>
                <a:srgbClr val="FF0000"/>
              </a:solidFill>
              <a:sym typeface="Helvetica"/>
            </a:endParaRP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400" b="1" dirty="0">
                <a:latin typeface="Helvetica" pitchFamily="2" charset="0"/>
                <a:sym typeface="Helvetica"/>
              </a:rPr>
              <a:t>NSRP – RAP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400" dirty="0">
                <a:sym typeface="Helvetica"/>
              </a:rPr>
              <a:t>Project 1: Optimized Weld Records, 2021, In Process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endParaRPr lang="en-US" sz="2400" dirty="0">
              <a:sym typeface="Helvetica"/>
            </a:endParaRPr>
          </a:p>
          <a:p>
            <a:pPr marL="341923" indent="-341923" algn="l">
              <a:lnSpc>
                <a:spcPct val="130000"/>
              </a:lnSpc>
              <a:buSzPct val="75000"/>
              <a:buChar char="•"/>
              <a:defRPr sz="3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09869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"/>
          <p:cNvSpPr/>
          <p:nvPr/>
        </p:nvSpPr>
        <p:spPr>
          <a:xfrm>
            <a:off x="0" y="-4521"/>
            <a:ext cx="16796744" cy="1485849"/>
          </a:xfrm>
          <a:prstGeom prst="rect">
            <a:avLst/>
          </a:prstGeom>
          <a:solidFill>
            <a:srgbClr val="0D4C6B"/>
          </a:solidFill>
          <a:ln w="12700">
            <a:miter lim="400000"/>
          </a:ln>
        </p:spPr>
        <p:txBody>
          <a:bodyPr lIns="65484" tIns="65484" rIns="65484" bIns="65484" anchor="ctr"/>
          <a:lstStyle/>
          <a:p>
            <a: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6" name="Past NSRP SPC Projects"/>
          <p:cNvSpPr txBox="1"/>
          <p:nvPr/>
        </p:nvSpPr>
        <p:spPr>
          <a:xfrm>
            <a:off x="428975" y="318336"/>
            <a:ext cx="15950330" cy="84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484" tIns="65484" rIns="65484" bIns="65484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ROI </a:t>
            </a:r>
          </a:p>
        </p:txBody>
      </p:sp>
      <p:sp>
        <p:nvSpPr>
          <p:cNvPr id="127" name="An initial project successfully modified COTS (Commercial Off-The-Shelf) technology to output QA data in accordance with requirements of NAVSEA Standard Item 009-32.…"/>
          <p:cNvSpPr txBox="1"/>
          <p:nvPr/>
        </p:nvSpPr>
        <p:spPr>
          <a:xfrm>
            <a:off x="428976" y="1840881"/>
            <a:ext cx="13816413" cy="1052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800" b="1" dirty="0">
                <a:latin typeface="Helvetica" pitchFamily="2" charset="0"/>
                <a:ea typeface="Helvetica"/>
                <a:cs typeface="Helvetica"/>
                <a:sym typeface="Helvetica"/>
              </a:rPr>
              <a:t>Customer: </a:t>
            </a:r>
            <a:r>
              <a:rPr lang="en-US" sz="2800" dirty="0">
                <a:latin typeface="Helvetica" pitchFamily="2" charset="0"/>
                <a:ea typeface="Helvetica"/>
                <a:cs typeface="Helvetica"/>
                <a:sym typeface="Helvetica"/>
              </a:rPr>
              <a:t>Bath Iron Works 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latin typeface="Helvetica" pitchFamily="2" charset="0"/>
              </a:rPr>
              <a:t>Project: </a:t>
            </a:r>
            <a:r>
              <a:rPr lang="en-US" sz="2200" dirty="0"/>
              <a:t>Zumwalt Class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latin typeface="Helvetica" pitchFamily="2" charset="0"/>
              </a:rPr>
              <a:t>Application: </a:t>
            </a:r>
            <a:r>
              <a:rPr lang="en-US" sz="2200" dirty="0"/>
              <a:t>D06 Quality, 2506 Weld Process and Compartment Work List(s)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latin typeface="Helvetica" pitchFamily="2" charset="0"/>
                <a:ea typeface="Helvetica"/>
                <a:cs typeface="Helvetica"/>
                <a:sym typeface="Helvetica"/>
              </a:rPr>
              <a:t>Timeframe: </a:t>
            </a:r>
            <a:r>
              <a:rPr lang="en-US" sz="2200" dirty="0">
                <a:ea typeface="Helvetica"/>
                <a:cs typeface="Helvetica"/>
                <a:sym typeface="Helvetica"/>
              </a:rPr>
              <a:t>July 2016–July 2017 (savings annualized) product still in use at study site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latin typeface="Helvetica" pitchFamily="2" charset="0"/>
                <a:ea typeface="Helvetica"/>
                <a:cs typeface="Helvetica"/>
                <a:sym typeface="Helvetica"/>
              </a:rPr>
              <a:t>Savings: </a:t>
            </a:r>
            <a:r>
              <a:rPr lang="en-US" sz="2200" dirty="0">
                <a:ea typeface="Helvetica"/>
                <a:cs typeface="Helvetica"/>
                <a:sym typeface="Helvetica"/>
              </a:rPr>
              <a:t>4,160 hours/year, 2,548 hours/hull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endParaRPr lang="en-US" sz="2200" dirty="0">
              <a:ea typeface="Helvetica"/>
              <a:cs typeface="Helvetica"/>
              <a:sym typeface="Helvetica"/>
            </a:endParaRPr>
          </a:p>
          <a:p>
            <a:pPr algn="l">
              <a:lnSpc>
                <a:spcPct val="130000"/>
              </a:lnSpc>
              <a:buSzPct val="75000"/>
              <a:defRPr sz="3200"/>
            </a:pPr>
            <a:endParaRPr lang="en-US" sz="2200" dirty="0">
              <a:ea typeface="Helvetica"/>
              <a:cs typeface="Helvetica"/>
              <a:sym typeface="Helvetica"/>
            </a:endParaRPr>
          </a:p>
          <a:p>
            <a:pPr algn="l">
              <a:lnSpc>
                <a:spcPct val="130000"/>
              </a:lnSpc>
              <a:buSzPct val="75000"/>
              <a:defRPr sz="3200"/>
            </a:pPr>
            <a:endParaRPr lang="en-US" sz="2200" dirty="0">
              <a:ea typeface="Helvetica"/>
              <a:cs typeface="Helvetica"/>
              <a:sym typeface="Helvetica"/>
            </a:endParaRPr>
          </a:p>
          <a:p>
            <a:pPr algn="l">
              <a:lnSpc>
                <a:spcPct val="130000"/>
              </a:lnSpc>
              <a:buSzPct val="75000"/>
              <a:defRPr sz="3200"/>
            </a:pPr>
            <a:endParaRPr lang="en-US" sz="2200" dirty="0">
              <a:ea typeface="Helvetica"/>
              <a:cs typeface="Helvetica"/>
              <a:sym typeface="Helvetica"/>
            </a:endParaRPr>
          </a:p>
          <a:p>
            <a:pPr lvl="1" algn="l" fontAlgn="base"/>
            <a:endParaRPr lang="en-US" sz="2800" dirty="0">
              <a:ea typeface="Helvetica"/>
              <a:cs typeface="Helvetica"/>
              <a:sym typeface="Helvetica"/>
            </a:endParaRPr>
          </a:p>
          <a:p>
            <a:pPr algn="l">
              <a:lnSpc>
                <a:spcPct val="130000"/>
              </a:lnSpc>
              <a:buSzPct val="75000"/>
              <a:defRPr sz="3200"/>
            </a:pPr>
            <a:endParaRPr lang="en-US" sz="2800" b="1" dirty="0">
              <a:latin typeface="Helvetica" pitchFamily="2" charset="0"/>
              <a:ea typeface="Helvetica"/>
              <a:cs typeface="Helvetica"/>
              <a:sym typeface="Helvetica"/>
            </a:endParaRPr>
          </a:p>
          <a:p>
            <a:pPr algn="l">
              <a:lnSpc>
                <a:spcPct val="130000"/>
              </a:lnSpc>
              <a:buSzPct val="75000"/>
              <a:defRPr sz="3200"/>
            </a:pPr>
            <a:endParaRPr lang="en-US" sz="2800" b="1" dirty="0">
              <a:latin typeface="Helvetica" pitchFamily="2" charset="0"/>
              <a:ea typeface="Helvetica"/>
              <a:cs typeface="Helvetica"/>
              <a:sym typeface="Helvetica"/>
            </a:endParaRPr>
          </a:p>
          <a:p>
            <a:pPr algn="l">
              <a:lnSpc>
                <a:spcPct val="130000"/>
              </a:lnSpc>
              <a:buSzPct val="75000"/>
              <a:defRPr sz="3200"/>
            </a:pPr>
            <a:endParaRPr lang="en-US" sz="2800" b="1" dirty="0">
              <a:latin typeface="Helvetica" pitchFamily="2" charset="0"/>
              <a:ea typeface="Helvetica"/>
              <a:cs typeface="Helvetica"/>
              <a:sym typeface="Helvetica"/>
            </a:endParaRP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800" b="1" dirty="0">
                <a:latin typeface="Helvetica" pitchFamily="2" charset="0"/>
                <a:ea typeface="Helvetica"/>
                <a:cs typeface="Helvetica"/>
                <a:sym typeface="Helvetica"/>
              </a:rPr>
              <a:t>Customer: </a:t>
            </a:r>
            <a:r>
              <a:rPr lang="en-US" sz="2800" dirty="0">
                <a:latin typeface="Helvetica" pitchFamily="2" charset="0"/>
                <a:ea typeface="Helvetica"/>
                <a:cs typeface="Helvetica"/>
                <a:sym typeface="Helvetica"/>
              </a:rPr>
              <a:t>Vigor Industrial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latin typeface="Helvetica" pitchFamily="2" charset="0"/>
              </a:rPr>
              <a:t>Project: </a:t>
            </a:r>
            <a:r>
              <a:rPr lang="en-US" sz="2200" dirty="0"/>
              <a:t>USS Gridley – USS Kidd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latin typeface="Helvetica" pitchFamily="2" charset="0"/>
              </a:rPr>
              <a:t>Application: </a:t>
            </a:r>
            <a:r>
              <a:rPr lang="en-US" sz="2200" dirty="0" err="1"/>
              <a:t>TruQC</a:t>
            </a:r>
            <a:r>
              <a:rPr lang="en-US" sz="2200" dirty="0"/>
              <a:t> was implemented following the USS Gridley project in which 103 Corrective Action Requests (CARs) were raised by the Navy, 60% of which were coatings and OQE related. 480 hours 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200" dirty="0"/>
              <a:t>were spent correcting paperwork on the contractor side alone 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latin typeface="Helvetica" pitchFamily="2" charset="0"/>
                <a:ea typeface="Helvetica"/>
                <a:cs typeface="Helvetica"/>
                <a:sym typeface="Helvetica"/>
              </a:rPr>
              <a:t>Timeframe: </a:t>
            </a:r>
            <a:r>
              <a:rPr lang="en-US" sz="2200" dirty="0">
                <a:ea typeface="Helvetica"/>
                <a:cs typeface="Helvetica"/>
                <a:sym typeface="Helvetica"/>
              </a:rPr>
              <a:t>March 2018–July 2018 (product still in use at study site)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latin typeface="Helvetica" pitchFamily="2" charset="0"/>
                <a:ea typeface="Helvetica"/>
                <a:cs typeface="Helvetica"/>
                <a:sym typeface="Helvetica"/>
              </a:rPr>
              <a:t>Savings:</a:t>
            </a:r>
          </a:p>
          <a:p>
            <a:pPr algn="l">
              <a:lnSpc>
                <a:spcPct val="130000"/>
              </a:lnSpc>
              <a:buSzPct val="75000"/>
              <a:defRPr sz="3200"/>
            </a:pPr>
            <a:endParaRPr lang="en-US" sz="2200" b="1" dirty="0">
              <a:latin typeface="Helvetica" pitchFamily="2" charset="0"/>
              <a:ea typeface="Helvetica"/>
              <a:cs typeface="Helvetica"/>
              <a:sym typeface="Helvetica"/>
            </a:endParaRPr>
          </a:p>
          <a:p>
            <a:pPr marL="341923" indent="-341923" algn="l">
              <a:lnSpc>
                <a:spcPct val="130000"/>
              </a:lnSpc>
              <a:buSzPct val="75000"/>
              <a:buChar char="•"/>
              <a:defRPr sz="3200"/>
            </a:pPr>
            <a:endParaRPr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6DA7D69-59E7-F790-B437-DD9AEA699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913" y="1706015"/>
            <a:ext cx="2402795" cy="24027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F52180-B1AB-3125-1DEF-7CD970F9FEAC}"/>
              </a:ext>
            </a:extLst>
          </p:cNvPr>
          <p:cNvSpPr txBox="1"/>
          <p:nvPr/>
        </p:nvSpPr>
        <p:spPr>
          <a:xfrm>
            <a:off x="428973" y="11291448"/>
            <a:ext cx="13816413" cy="940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numCol="2">
            <a:spAutoFit/>
          </a:bodyPr>
          <a:lstStyle/>
          <a:p>
            <a:pPr marL="342900" lvl="4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200" dirty="0">
                <a:ea typeface="Helvetica"/>
                <a:cs typeface="Helvetica"/>
                <a:sym typeface="Helvetica"/>
              </a:rPr>
              <a:t>103 CARs reduced to zero</a:t>
            </a:r>
          </a:p>
          <a:p>
            <a:pPr marL="342900" lvl="4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200" dirty="0">
                <a:ea typeface="Helvetica"/>
                <a:cs typeface="Helvetica"/>
                <a:sym typeface="Helvetica"/>
              </a:rPr>
              <a:t>Fewer than 15 administrative revisions</a:t>
            </a:r>
          </a:p>
          <a:p>
            <a:pPr marL="342900" lvl="4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200" dirty="0">
                <a:ea typeface="Helvetica"/>
                <a:cs typeface="Helvetica"/>
                <a:sym typeface="Helvetica"/>
              </a:rPr>
              <a:t>480 review hours eliminated</a:t>
            </a:r>
          </a:p>
          <a:p>
            <a:pPr marL="342900" lvl="4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200" dirty="0">
                <a:ea typeface="Helvetica"/>
                <a:cs typeface="Helvetica"/>
                <a:sym typeface="Helvetica"/>
              </a:rPr>
              <a:t>More accurate OQE packages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DF82F-DC8F-77B4-EB67-1589373C1F8E}"/>
              </a:ext>
            </a:extLst>
          </p:cNvPr>
          <p:cNvSpPr txBox="1"/>
          <p:nvPr/>
        </p:nvSpPr>
        <p:spPr>
          <a:xfrm>
            <a:off x="428973" y="4415951"/>
            <a:ext cx="14554353" cy="3715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numCol="2" spcCol="548640">
            <a:spAutoFit/>
          </a:bodyPr>
          <a:lstStyle/>
          <a:p>
            <a:pPr lvl="4" indent="0" algn="l">
              <a:lnSpc>
                <a:spcPct val="130000"/>
              </a:lnSpc>
              <a:buSzPct val="75000"/>
              <a:defRPr sz="3200"/>
            </a:pPr>
            <a:r>
              <a:rPr lang="en-US" sz="2200" b="1" u="sng" dirty="0">
                <a:ea typeface="Helvetica"/>
                <a:cs typeface="Helvetica"/>
                <a:sym typeface="Helvetica"/>
              </a:rPr>
              <a:t>D06 Quality Team &amp; the 2506 Process</a:t>
            </a:r>
          </a:p>
          <a:p>
            <a:pPr lvl="4" indent="0"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ea typeface="Helvetica"/>
                <a:cs typeface="Helvetica"/>
                <a:sym typeface="Helvetica"/>
              </a:rPr>
              <a:t>Travel Time: </a:t>
            </a:r>
          </a:p>
          <a:p>
            <a:pPr marL="342900" lvl="4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200" dirty="0">
                <a:ea typeface="Helvetica"/>
                <a:cs typeface="Helvetica"/>
                <a:sym typeface="Helvetica"/>
              </a:rPr>
              <a:t>1 hour a day per person for a crew of 7=1,820 </a:t>
            </a:r>
            <a:r>
              <a:rPr lang="en-US" sz="2200" dirty="0" err="1">
                <a:ea typeface="Helvetica"/>
                <a:cs typeface="Helvetica"/>
                <a:sym typeface="Helvetica"/>
              </a:rPr>
              <a:t>hrs</a:t>
            </a:r>
            <a:r>
              <a:rPr lang="en-US" sz="2200" dirty="0">
                <a:ea typeface="Helvetica"/>
                <a:cs typeface="Helvetica"/>
                <a:sym typeface="Helvetica"/>
              </a:rPr>
              <a:t>/</a:t>
            </a:r>
            <a:r>
              <a:rPr lang="en-US" sz="2200" dirty="0" err="1">
                <a:ea typeface="Helvetica"/>
                <a:cs typeface="Helvetica"/>
                <a:sym typeface="Helvetica"/>
              </a:rPr>
              <a:t>yr</a:t>
            </a:r>
            <a:endParaRPr lang="en-US" sz="2200" dirty="0">
              <a:ea typeface="Helvetica"/>
              <a:cs typeface="Helvetica"/>
              <a:sym typeface="Helvetica"/>
            </a:endParaRPr>
          </a:p>
          <a:p>
            <a:pPr lvl="4" indent="0"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ea typeface="Helvetica"/>
                <a:cs typeface="Helvetica"/>
                <a:sym typeface="Helvetica"/>
              </a:rPr>
              <a:t>Redundant Data Entry: </a:t>
            </a:r>
          </a:p>
          <a:p>
            <a:pPr marL="342900" lvl="4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200" dirty="0">
                <a:ea typeface="Helvetica"/>
                <a:cs typeface="Helvetica"/>
                <a:sym typeface="Helvetica"/>
              </a:rPr>
              <a:t>1 FTE per year = 2,080 </a:t>
            </a:r>
            <a:r>
              <a:rPr lang="en-US" sz="2200" dirty="0" err="1">
                <a:ea typeface="Helvetica"/>
                <a:cs typeface="Helvetica"/>
                <a:sym typeface="Helvetica"/>
              </a:rPr>
              <a:t>hrs</a:t>
            </a:r>
            <a:r>
              <a:rPr lang="en-US" sz="2200" dirty="0">
                <a:ea typeface="Helvetica"/>
                <a:cs typeface="Helvetica"/>
                <a:sym typeface="Helvetica"/>
              </a:rPr>
              <a:t>/</a:t>
            </a:r>
            <a:r>
              <a:rPr lang="en-US" sz="2200" dirty="0" err="1">
                <a:ea typeface="Helvetica"/>
                <a:cs typeface="Helvetica"/>
                <a:sym typeface="Helvetica"/>
              </a:rPr>
              <a:t>yr</a:t>
            </a:r>
            <a:endParaRPr lang="en-US" sz="2200" dirty="0">
              <a:ea typeface="Helvetica"/>
              <a:cs typeface="Helvetica"/>
              <a:sym typeface="Helvetica"/>
            </a:endParaRPr>
          </a:p>
          <a:p>
            <a:pPr lvl="4" indent="0"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ea typeface="Helvetica"/>
                <a:cs typeface="Helvetica"/>
                <a:sym typeface="Helvetica"/>
              </a:rPr>
              <a:t>Improved Efficiency for QA Manager: </a:t>
            </a:r>
          </a:p>
          <a:p>
            <a:pPr marL="342900" lvl="4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200" dirty="0">
                <a:ea typeface="Helvetica"/>
                <a:cs typeface="Helvetica"/>
                <a:sym typeface="Helvetica"/>
              </a:rPr>
              <a:t>1 hour a day = 260 </a:t>
            </a:r>
            <a:r>
              <a:rPr lang="en-US" sz="2200" dirty="0" err="1">
                <a:ea typeface="Helvetica"/>
                <a:cs typeface="Helvetica"/>
                <a:sym typeface="Helvetica"/>
              </a:rPr>
              <a:t>hrs</a:t>
            </a:r>
            <a:r>
              <a:rPr lang="en-US" sz="2200" dirty="0">
                <a:ea typeface="Helvetica"/>
                <a:cs typeface="Helvetica"/>
                <a:sym typeface="Helvetica"/>
              </a:rPr>
              <a:t>/</a:t>
            </a:r>
            <a:r>
              <a:rPr lang="en-US" sz="2200" dirty="0" err="1">
                <a:ea typeface="Helvetica"/>
                <a:cs typeface="Helvetica"/>
                <a:sym typeface="Helvetica"/>
              </a:rPr>
              <a:t>yr</a:t>
            </a:r>
            <a:endParaRPr lang="en-US" sz="2200" dirty="0">
              <a:ea typeface="Helvetica"/>
              <a:cs typeface="Helvetica"/>
              <a:sym typeface="Helvetica"/>
            </a:endParaRPr>
          </a:p>
          <a:p>
            <a:pPr lvl="4" indent="0" algn="l">
              <a:lnSpc>
                <a:spcPct val="130000"/>
              </a:lnSpc>
              <a:buSzPct val="75000"/>
              <a:defRPr sz="3200"/>
            </a:pPr>
            <a:endParaRPr lang="en-US" sz="2200" b="1" u="sng" dirty="0">
              <a:ea typeface="Helvetica"/>
              <a:cs typeface="Helvetica"/>
              <a:sym typeface="Helvetica"/>
            </a:endParaRPr>
          </a:p>
          <a:p>
            <a:pPr lvl="4" indent="0" algn="l">
              <a:lnSpc>
                <a:spcPct val="130000"/>
              </a:lnSpc>
              <a:buSzPct val="75000"/>
              <a:defRPr sz="3200"/>
            </a:pPr>
            <a:r>
              <a:rPr lang="en-US" sz="2200" b="1" u="sng" dirty="0">
                <a:ea typeface="Helvetica"/>
                <a:cs typeface="Helvetica"/>
                <a:sym typeface="Helvetica"/>
              </a:rPr>
              <a:t>Compartment Work Lists:</a:t>
            </a:r>
          </a:p>
          <a:p>
            <a:pPr lvl="4" indent="0"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ea typeface="Helvetica"/>
                <a:cs typeface="Helvetica"/>
                <a:sym typeface="Helvetica"/>
              </a:rPr>
              <a:t>100 photos from iPad to PC</a:t>
            </a:r>
          </a:p>
          <a:p>
            <a:pPr marL="342900" lvl="4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200" dirty="0">
                <a:ea typeface="Helvetica"/>
                <a:cs typeface="Helvetica"/>
                <a:sym typeface="Helvetica"/>
              </a:rPr>
              <a:t>30 minutes per compartment = 364 hours per hull</a:t>
            </a:r>
          </a:p>
          <a:p>
            <a:pPr lvl="4" indent="0"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ea typeface="Helvetica"/>
                <a:cs typeface="Helvetica"/>
                <a:sym typeface="Helvetica"/>
              </a:rPr>
              <a:t>Type/Handwrite Defect Comments</a:t>
            </a:r>
          </a:p>
          <a:p>
            <a:pPr marL="342900" lvl="4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200" dirty="0">
                <a:ea typeface="Helvetica"/>
                <a:cs typeface="Helvetica"/>
                <a:sym typeface="Helvetica"/>
              </a:rPr>
              <a:t>2 hours per compartment = 1,456 hours per hull</a:t>
            </a:r>
          </a:p>
          <a:p>
            <a:pPr lvl="4" indent="0" algn="l">
              <a:lnSpc>
                <a:spcPct val="130000"/>
              </a:lnSpc>
              <a:buSzPct val="75000"/>
              <a:defRPr sz="3200"/>
            </a:pPr>
            <a:r>
              <a:rPr lang="en-US" sz="2200" b="1" dirty="0">
                <a:ea typeface="Helvetica"/>
                <a:cs typeface="Helvetica"/>
                <a:sym typeface="Helvetica"/>
              </a:rPr>
              <a:t>Distribute to Hull Supervisor Team </a:t>
            </a:r>
          </a:p>
          <a:p>
            <a:pPr marL="342900" lvl="4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200" dirty="0">
                <a:ea typeface="Helvetica"/>
                <a:cs typeface="Helvetica"/>
                <a:sym typeface="Helvetica"/>
              </a:rPr>
              <a:t>1 hour per compartment = 728 </a:t>
            </a:r>
            <a:r>
              <a:rPr lang="en-US" sz="2200" dirty="0" err="1">
                <a:ea typeface="Helvetica"/>
                <a:cs typeface="Helvetica"/>
                <a:sym typeface="Helvetica"/>
              </a:rPr>
              <a:t>hrs</a:t>
            </a:r>
            <a:r>
              <a:rPr lang="en-US" sz="2200" dirty="0">
                <a:ea typeface="Helvetica"/>
                <a:cs typeface="Helvetica"/>
                <a:sym typeface="Helvetica"/>
              </a:rPr>
              <a:t>/hull</a:t>
            </a:r>
          </a:p>
          <a:p>
            <a:pPr marL="342900" lvl="4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endParaRPr lang="en-US" sz="2200" dirty="0">
              <a:ea typeface="Helvetica"/>
              <a:cs typeface="Helvetica"/>
              <a:sym typeface="Helvetica"/>
            </a:endParaRPr>
          </a:p>
        </p:txBody>
      </p:sp>
      <p:pic>
        <p:nvPicPr>
          <p:cNvPr id="1026" name="Picture 2" descr="Vigor Industrial - Crunchbase Company Profile &amp; Funding">
            <a:extLst>
              <a:ext uri="{FF2B5EF4-FFF2-40B4-BE49-F238E27FC236}">
                <a16:creationId xmlns:a16="http://schemas.microsoft.com/office/drawing/2014/main" id="{F12D512E-1CFA-79BF-B0B3-42D33AE51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898" y="8909538"/>
            <a:ext cx="2675717" cy="304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60830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BEB3BA-4588-FC98-CA70-5486F26060B6}"/>
              </a:ext>
            </a:extLst>
          </p:cNvPr>
          <p:cNvSpPr/>
          <p:nvPr/>
        </p:nvSpPr>
        <p:spPr>
          <a:xfrm>
            <a:off x="0" y="22366"/>
            <a:ext cx="16764000" cy="1220280"/>
          </a:xfrm>
          <a:prstGeom prst="rect">
            <a:avLst/>
          </a:prstGeom>
          <a:solidFill>
            <a:srgbClr val="124D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325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0C8FB89-269D-6E72-C7F2-D92A54A12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766" y="-457199"/>
            <a:ext cx="15720384" cy="1934307"/>
          </a:xfrm>
        </p:spPr>
        <p:txBody>
          <a:bodyPr>
            <a:normAutofit/>
          </a:bodyPr>
          <a:lstStyle/>
          <a:p>
            <a:pPr algn="l"/>
            <a:r>
              <a:rPr lang="en-US" sz="4600" b="1" dirty="0">
                <a:solidFill>
                  <a:schemeClr val="bg1"/>
                </a:solidFill>
                <a:latin typeface="Helvetica" pitchFamily="2" charset="0"/>
              </a:rPr>
              <a:t>Digital Paint OQE - Repair</a:t>
            </a:r>
            <a:br>
              <a:rPr lang="en-US" sz="5500" dirty="0">
                <a:solidFill>
                  <a:schemeClr val="bg1"/>
                </a:solidFill>
              </a:rPr>
            </a:br>
            <a:endParaRPr lang="en-US" sz="275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C9AF39-2A96-66C9-795F-F7CE6B68E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65" y="1722211"/>
            <a:ext cx="8397686" cy="7671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1C595-848C-3DB5-D486-57AA76DA8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54" y="9597936"/>
            <a:ext cx="7972608" cy="2759706"/>
          </a:xfrm>
          <a:prstGeom prst="rect">
            <a:avLst/>
          </a:prstGeom>
        </p:spPr>
      </p:pic>
      <p:sp>
        <p:nvSpPr>
          <p:cNvPr id="2" name="Problem…">
            <a:extLst>
              <a:ext uri="{FF2B5EF4-FFF2-40B4-BE49-F238E27FC236}">
                <a16:creationId xmlns:a16="http://schemas.microsoft.com/office/drawing/2014/main" id="{41225A40-F274-9397-ED3F-6C520E714E3C}"/>
              </a:ext>
            </a:extLst>
          </p:cNvPr>
          <p:cNvSpPr txBox="1"/>
          <p:nvPr/>
        </p:nvSpPr>
        <p:spPr>
          <a:xfrm>
            <a:off x="8950109" y="1722211"/>
            <a:ext cx="7634247" cy="9300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spcCol="914400">
            <a:spAutoFit/>
          </a:bodyPr>
          <a:lstStyle/>
          <a:p>
            <a:pPr algn="l">
              <a:lnSpc>
                <a:spcPct val="120000"/>
              </a:lnSpc>
              <a:defRPr sz="2100"/>
            </a:pPr>
            <a:r>
              <a:rPr lang="en-US" sz="2400" dirty="0"/>
              <a:t>Improvements made to </a:t>
            </a:r>
            <a:r>
              <a:rPr lang="en-US" sz="2400" dirty="0" err="1"/>
              <a:t>TruQC</a:t>
            </a:r>
            <a:r>
              <a:rPr lang="en-US" sz="2400" dirty="0"/>
              <a:t> Navy software provide out-of-spec flagging based on embedded standards and acceptance criteria, along with real time view of current state and Condition Found Report (CFR) status.</a:t>
            </a:r>
          </a:p>
          <a:p>
            <a:pPr algn="l">
              <a:lnSpc>
                <a:spcPct val="120000"/>
              </a:lnSpc>
              <a:defRPr sz="2100"/>
            </a:pPr>
            <a:endParaRPr lang="en-US" sz="2400" dirty="0"/>
          </a:p>
          <a:p>
            <a:pPr algn="l">
              <a:lnSpc>
                <a:spcPct val="120000"/>
              </a:lnSpc>
              <a:defRPr sz="2100"/>
            </a:pPr>
            <a:r>
              <a:rPr lang="en-US" sz="2400" dirty="0"/>
              <a:t>Software allows: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Faster, cleaner OQE bundling and sign-off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Reporting results visible via dashboard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Assured data integrity via barcode scanning of paint products and QA device integration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Role based data availability allows for easy adoption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Web editable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Permissioned- All players in single account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Audit trail for changes after signoff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Management by exception with data queries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Minimize rework by real time access to data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API to tie into legacy systems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endParaRPr lang="en-US" sz="2400" dirty="0"/>
          </a:p>
          <a:p>
            <a:pPr algn="l">
              <a:lnSpc>
                <a:spcPct val="120000"/>
              </a:lnSpc>
              <a:defRPr sz="2100"/>
            </a:pPr>
            <a:endParaRPr lang="en-US" dirty="0"/>
          </a:p>
          <a:p>
            <a:pPr algn="l">
              <a:lnSpc>
                <a:spcPct val="120000"/>
              </a:lnSpc>
              <a:defRPr sz="2100"/>
            </a:pPr>
            <a:endParaRPr dirty="0"/>
          </a:p>
          <a:p>
            <a:pPr algn="l">
              <a:lnSpc>
                <a:spcPct val="130000"/>
              </a:lnSpc>
              <a:defRPr sz="24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69528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roblem…"/>
          <p:cNvSpPr txBox="1"/>
          <p:nvPr/>
        </p:nvSpPr>
        <p:spPr>
          <a:xfrm>
            <a:off x="696252" y="1641231"/>
            <a:ext cx="15809840" cy="977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2" spcCol="914400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Implementation and evolution of coating record, component log and exclusions log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Custom user permissions: Sub Contractor, GOV, Engineering, Quality, Trade, Admin, Supervisor, Inspection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IP Allow List/Certifications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API Import to Job Admin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Versioned Acceptance Criteria with ability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 to push at any time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API export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Configurable Job Admin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OOS Flagging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Remarks log with if/then logic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Section Locking after signature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Custom Dashboards for management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Sherwin-Williams Barcode scanning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Stage of Construction for work items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Ship Class specific sections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004 Summaries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Deficiency Tracking Log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Unique Identifier for reports 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 sz="2100"/>
            </a:pPr>
            <a:r>
              <a:rPr lang="en-US" sz="2400" dirty="0"/>
              <a:t>Ability to search report data via web admin</a:t>
            </a:r>
          </a:p>
          <a:p>
            <a:pPr algn="l">
              <a:lnSpc>
                <a:spcPct val="120000"/>
              </a:lnSpc>
              <a:defRPr sz="2100"/>
            </a:pPr>
            <a:endParaRPr lang="en-US" dirty="0"/>
          </a:p>
          <a:p>
            <a:pPr algn="l">
              <a:lnSpc>
                <a:spcPct val="120000"/>
              </a:lnSpc>
              <a:defRPr sz="2100"/>
            </a:pPr>
            <a:endParaRPr dirty="0"/>
          </a:p>
          <a:p>
            <a:pPr algn="l">
              <a:lnSpc>
                <a:spcPct val="130000"/>
              </a:lnSpc>
              <a:defRPr sz="2400"/>
            </a:pPr>
            <a:endParaRPr dirty="0"/>
          </a:p>
        </p:txBody>
      </p:sp>
      <p:sp>
        <p:nvSpPr>
          <p:cNvPr id="215" name="Rectangle"/>
          <p:cNvSpPr/>
          <p:nvPr/>
        </p:nvSpPr>
        <p:spPr>
          <a:xfrm>
            <a:off x="-29760" y="11854429"/>
            <a:ext cx="16823521" cy="844334"/>
          </a:xfrm>
          <a:prstGeom prst="rect">
            <a:avLst/>
          </a:prstGeom>
          <a:solidFill>
            <a:srgbClr val="0D4C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8A59D5-3741-710C-E3BD-57B926803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92" y="4257033"/>
            <a:ext cx="9010456" cy="6293735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61ECF8DC-CFC5-47D7-B128-41B217D30ADD}"/>
              </a:ext>
            </a:extLst>
          </p:cNvPr>
          <p:cNvSpPr/>
          <p:nvPr/>
        </p:nvSpPr>
        <p:spPr>
          <a:xfrm>
            <a:off x="0" y="-4521"/>
            <a:ext cx="16796744" cy="1485849"/>
          </a:xfrm>
          <a:prstGeom prst="rect">
            <a:avLst/>
          </a:prstGeom>
          <a:solidFill>
            <a:srgbClr val="0D4C6B"/>
          </a:solidFill>
          <a:ln w="12700">
            <a:miter lim="400000"/>
          </a:ln>
        </p:spPr>
        <p:txBody>
          <a:bodyPr lIns="65484" tIns="65484" rIns="65484" bIns="65484" anchor="ctr"/>
          <a:lstStyle/>
          <a:p>
            <a: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" name="Past NSRP SPC Projects">
            <a:extLst>
              <a:ext uri="{FF2B5EF4-FFF2-40B4-BE49-F238E27FC236}">
                <a16:creationId xmlns:a16="http://schemas.microsoft.com/office/drawing/2014/main" id="{CB18704C-A4F7-E8DC-ED3D-8AEEDA7DB4E6}"/>
              </a:ext>
            </a:extLst>
          </p:cNvPr>
          <p:cNvSpPr txBox="1"/>
          <p:nvPr/>
        </p:nvSpPr>
        <p:spPr>
          <a:xfrm>
            <a:off x="428975" y="318336"/>
            <a:ext cx="15950330" cy="84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484" tIns="65484" rIns="65484" bIns="65484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Digital OQE - Shipbuilding </a:t>
            </a:r>
          </a:p>
        </p:txBody>
      </p:sp>
    </p:spTree>
    <p:extLst>
      <p:ext uri="{BB962C8B-B14F-4D97-AF65-F5344CB8AC3E}">
        <p14:creationId xmlns:p14="http://schemas.microsoft.com/office/powerpoint/2010/main" val="205843217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"/>
          <p:cNvSpPr/>
          <p:nvPr/>
        </p:nvSpPr>
        <p:spPr>
          <a:xfrm>
            <a:off x="5768" y="-19682"/>
            <a:ext cx="16796744" cy="1485849"/>
          </a:xfrm>
          <a:prstGeom prst="rect">
            <a:avLst/>
          </a:prstGeom>
          <a:solidFill>
            <a:srgbClr val="0D4C6B"/>
          </a:solidFill>
          <a:ln w="12700">
            <a:miter lim="400000"/>
          </a:ln>
        </p:spPr>
        <p:txBody>
          <a:bodyPr lIns="65484" tIns="65484" rIns="65484" bIns="65484" anchor="ctr"/>
          <a:lstStyle/>
          <a:p>
            <a: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26" name="Past NSRP SPC Projects"/>
          <p:cNvSpPr txBox="1"/>
          <p:nvPr/>
        </p:nvSpPr>
        <p:spPr>
          <a:xfrm>
            <a:off x="428975" y="318336"/>
            <a:ext cx="15950330" cy="84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484" tIns="65484" rIns="65484" bIns="65484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Digital Weld OQE – Shipbuilding + Repair</a:t>
            </a:r>
            <a:endParaRPr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B8D2ED-C181-814E-B6BE-CA94927B8AD8}"/>
              </a:ext>
            </a:extLst>
          </p:cNvPr>
          <p:cNvSpPr/>
          <p:nvPr/>
        </p:nvSpPr>
        <p:spPr>
          <a:xfrm>
            <a:off x="377305" y="3600402"/>
            <a:ext cx="16002000" cy="731520"/>
          </a:xfrm>
          <a:prstGeom prst="rect">
            <a:avLst/>
          </a:prstGeom>
          <a:noFill/>
          <a:ln w="12700" cap="flat">
            <a:solidFill>
              <a:srgbClr val="124D6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606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3018B8-42B6-E446-A3E4-81C0D225AFCC}"/>
              </a:ext>
            </a:extLst>
          </p:cNvPr>
          <p:cNvSpPr/>
          <p:nvPr/>
        </p:nvSpPr>
        <p:spPr>
          <a:xfrm>
            <a:off x="377305" y="7808208"/>
            <a:ext cx="16002000" cy="731520"/>
          </a:xfrm>
          <a:prstGeom prst="rect">
            <a:avLst/>
          </a:prstGeom>
          <a:noFill/>
          <a:ln w="12700" cap="flat">
            <a:solidFill>
              <a:srgbClr val="124D6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606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E93C74-BB16-724A-B5B5-BDE947D4076F}"/>
              </a:ext>
            </a:extLst>
          </p:cNvPr>
          <p:cNvCxnSpPr>
            <a:cxnSpLocks/>
            <a:stCxn id="16" idx="0"/>
          </p:cNvCxnSpPr>
          <p:nvPr/>
        </p:nvCxnSpPr>
        <p:spPr>
          <a:xfrm>
            <a:off x="8378305" y="3600402"/>
            <a:ext cx="0" cy="8692773"/>
          </a:xfrm>
          <a:prstGeom prst="line">
            <a:avLst/>
          </a:prstGeom>
          <a:noFill/>
          <a:ln w="25400" cap="flat">
            <a:solidFill>
              <a:srgbClr val="124D6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itle 16">
            <a:extLst>
              <a:ext uri="{FF2B5EF4-FFF2-40B4-BE49-F238E27FC236}">
                <a16:creationId xmlns:a16="http://schemas.microsoft.com/office/drawing/2014/main" id="{E69738E4-5855-3942-BF02-D4FD65A64DD6}"/>
              </a:ext>
            </a:extLst>
          </p:cNvPr>
          <p:cNvSpPr txBox="1">
            <a:spLocks/>
          </p:cNvSpPr>
          <p:nvPr/>
        </p:nvSpPr>
        <p:spPr>
          <a:xfrm>
            <a:off x="377305" y="2752946"/>
            <a:ext cx="5791108" cy="690282"/>
          </a:xfrm>
          <a:prstGeom prst="rect">
            <a:avLst/>
          </a:prstGeom>
        </p:spPr>
        <p:txBody>
          <a:bodyPr vert="horz" lIns="125730" tIns="62865" rIns="125730" bIns="6286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 Lead Organization: TruQC</a:t>
            </a:r>
            <a:r>
              <a:rPr lang="en-US" sz="2200" b="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 Team Members:</a:t>
            </a:r>
            <a:r>
              <a:rPr lang="en-US" sz="2200" b="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EWI, Vigor, FMM</a:t>
            </a:r>
            <a:endParaRPr lang="en-US" sz="2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itle 16">
            <a:extLst>
              <a:ext uri="{FF2B5EF4-FFF2-40B4-BE49-F238E27FC236}">
                <a16:creationId xmlns:a16="http://schemas.microsoft.com/office/drawing/2014/main" id="{0F402CDE-6993-D640-BBAC-5176E37EB940}"/>
              </a:ext>
            </a:extLst>
          </p:cNvPr>
          <p:cNvSpPr txBox="1">
            <a:spLocks/>
          </p:cNvSpPr>
          <p:nvPr/>
        </p:nvSpPr>
        <p:spPr>
          <a:xfrm>
            <a:off x="2951018" y="3621021"/>
            <a:ext cx="2853575" cy="690282"/>
          </a:xfrm>
          <a:prstGeom prst="rect">
            <a:avLst/>
          </a:prstGeom>
        </p:spPr>
        <p:txBody>
          <a:bodyPr vert="horz" lIns="125730" tIns="62865" rIns="125730" bIns="6286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>
                <a:solidFill>
                  <a:srgbClr val="124D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Concept/Idea</a:t>
            </a:r>
          </a:p>
        </p:txBody>
      </p:sp>
      <p:sp>
        <p:nvSpPr>
          <p:cNvPr id="26" name="Title 16">
            <a:extLst>
              <a:ext uri="{FF2B5EF4-FFF2-40B4-BE49-F238E27FC236}">
                <a16:creationId xmlns:a16="http://schemas.microsoft.com/office/drawing/2014/main" id="{8113106C-D0F7-D84A-A66F-98EDF7029A82}"/>
              </a:ext>
            </a:extLst>
          </p:cNvPr>
          <p:cNvSpPr txBox="1">
            <a:spLocks/>
          </p:cNvSpPr>
          <p:nvPr/>
        </p:nvSpPr>
        <p:spPr>
          <a:xfrm>
            <a:off x="10274437" y="3641640"/>
            <a:ext cx="5022385" cy="690282"/>
          </a:xfrm>
          <a:prstGeom prst="rect">
            <a:avLst/>
          </a:prstGeom>
        </p:spPr>
        <p:txBody>
          <a:bodyPr vert="horz" lIns="125730" tIns="62865" rIns="125730" bIns="6286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>
                <a:solidFill>
                  <a:srgbClr val="124D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Benefits/Justification</a:t>
            </a:r>
          </a:p>
        </p:txBody>
      </p:sp>
      <p:sp>
        <p:nvSpPr>
          <p:cNvPr id="27" name="Title 16">
            <a:extLst>
              <a:ext uri="{FF2B5EF4-FFF2-40B4-BE49-F238E27FC236}">
                <a16:creationId xmlns:a16="http://schemas.microsoft.com/office/drawing/2014/main" id="{B74DDF26-5885-FB48-B5B6-A083305514FF}"/>
              </a:ext>
            </a:extLst>
          </p:cNvPr>
          <p:cNvSpPr txBox="1">
            <a:spLocks/>
          </p:cNvSpPr>
          <p:nvPr/>
        </p:nvSpPr>
        <p:spPr>
          <a:xfrm>
            <a:off x="8629765" y="7849446"/>
            <a:ext cx="7498080" cy="690282"/>
          </a:xfrm>
          <a:prstGeom prst="rect">
            <a:avLst/>
          </a:prstGeom>
        </p:spPr>
        <p:txBody>
          <a:bodyPr vert="horz" lIns="125730" tIns="62865" rIns="125730" bIns="6286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>
                <a:solidFill>
                  <a:srgbClr val="124D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Cost/Image/Relevant Information</a:t>
            </a:r>
          </a:p>
        </p:txBody>
      </p:sp>
      <p:sp>
        <p:nvSpPr>
          <p:cNvPr id="28" name="Title 16">
            <a:extLst>
              <a:ext uri="{FF2B5EF4-FFF2-40B4-BE49-F238E27FC236}">
                <a16:creationId xmlns:a16="http://schemas.microsoft.com/office/drawing/2014/main" id="{7D9B63B8-D807-6446-A85B-9A54EAA6F4AC}"/>
              </a:ext>
            </a:extLst>
          </p:cNvPr>
          <p:cNvSpPr txBox="1">
            <a:spLocks/>
          </p:cNvSpPr>
          <p:nvPr/>
        </p:nvSpPr>
        <p:spPr>
          <a:xfrm>
            <a:off x="2273439" y="7849446"/>
            <a:ext cx="4208734" cy="690282"/>
          </a:xfrm>
          <a:prstGeom prst="rect">
            <a:avLst/>
          </a:prstGeom>
        </p:spPr>
        <p:txBody>
          <a:bodyPr vert="horz" lIns="125730" tIns="62865" rIns="125730" bIns="6286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>
                <a:solidFill>
                  <a:srgbClr val="124D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 Approach</a:t>
            </a:r>
          </a:p>
        </p:txBody>
      </p:sp>
      <p:sp>
        <p:nvSpPr>
          <p:cNvPr id="29" name="Title 16">
            <a:extLst>
              <a:ext uri="{FF2B5EF4-FFF2-40B4-BE49-F238E27FC236}">
                <a16:creationId xmlns:a16="http://schemas.microsoft.com/office/drawing/2014/main" id="{805D1280-E46C-044F-8DFD-EB60A6C0656B}"/>
              </a:ext>
            </a:extLst>
          </p:cNvPr>
          <p:cNvSpPr txBox="1">
            <a:spLocks/>
          </p:cNvSpPr>
          <p:nvPr/>
        </p:nvSpPr>
        <p:spPr>
          <a:xfrm>
            <a:off x="377305" y="2028819"/>
            <a:ext cx="7402161" cy="690282"/>
          </a:xfrm>
          <a:prstGeom prst="rect">
            <a:avLst/>
          </a:prstGeom>
        </p:spPr>
        <p:txBody>
          <a:bodyPr vert="horz" lIns="125730" tIns="62865" rIns="125730" bIns="6286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i="1" dirty="0">
                <a:solidFill>
                  <a:srgbClr val="124D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Optimized Weld Records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F74E7D-EF06-C449-9893-DE7D650932C2}"/>
              </a:ext>
            </a:extLst>
          </p:cNvPr>
          <p:cNvSpPr txBox="1"/>
          <p:nvPr/>
        </p:nvSpPr>
        <p:spPr>
          <a:xfrm>
            <a:off x="283574" y="4495821"/>
            <a:ext cx="7969001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7163" algn="l">
              <a:lnSpc>
                <a:spcPct val="95000"/>
              </a:lnSpc>
              <a:spcBef>
                <a:spcPct val="25000"/>
              </a:spcBef>
            </a:pPr>
            <a:r>
              <a:rPr lang="en-US" altLang="en-US" sz="2200" b="1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Problem: </a:t>
            </a:r>
          </a:p>
          <a:p>
            <a:pPr marL="471488" indent="-314325" algn="l">
              <a:lnSpc>
                <a:spcPct val="95000"/>
              </a:lnSpc>
              <a:spcBef>
                <a:spcPct val="25000"/>
              </a:spcBef>
              <a:buFont typeface="Symbol" pitchFamily="18" charset="2"/>
              <a:buChar char="·"/>
            </a:pPr>
            <a:r>
              <a:rPr 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Welding processes require input from multiple individuals, documents and specifications, making proper management a challenge</a:t>
            </a:r>
          </a:p>
          <a:p>
            <a:pPr marL="471488" indent="-314325" algn="l">
              <a:lnSpc>
                <a:spcPct val="95000"/>
              </a:lnSpc>
              <a:spcBef>
                <a:spcPct val="25000"/>
              </a:spcBef>
              <a:buFont typeface="Symbol" pitchFamily="18" charset="2"/>
              <a:buChar char="·"/>
            </a:pPr>
            <a:r>
              <a:rPr 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Quality Assurance (QA) procedures can be expensive, inefficient, and difficult to administer</a:t>
            </a:r>
          </a:p>
          <a:p>
            <a:pPr marL="154980" algn="l">
              <a:lnSpc>
                <a:spcPct val="90000"/>
              </a:lnSpc>
              <a:spcBef>
                <a:spcPct val="25000"/>
              </a:spcBef>
            </a:pPr>
            <a:r>
              <a:rPr lang="en-US" altLang="en-US" sz="2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Proposed Solution: </a:t>
            </a:r>
          </a:p>
          <a:p>
            <a:pPr marL="390724" indent="-235744" algn="l">
              <a:lnSpc>
                <a:spcPct val="90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TruQC, a commercial off the shelf (COTS) software, will be configured to manage welding requirements and records</a:t>
            </a:r>
          </a:p>
          <a:p>
            <a:pPr marL="390724" indent="-235744" algn="l">
              <a:lnSpc>
                <a:spcPct val="90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TruQC will be a single access point to the data needed to complete and document welds for engineers, inspectors, supervisors and welders </a:t>
            </a:r>
            <a:endParaRPr lang="en-US" sz="1513" dirty="0">
              <a:solidFill>
                <a:prstClr val="black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9AE813F3-980B-134C-A238-38EAC2D0E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765" y="4579984"/>
            <a:ext cx="7924028" cy="297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5715" tIns="62857" rIns="125715" bIns="62857">
            <a:normAutofit/>
          </a:bodyPr>
          <a:lstStyle>
            <a:lvl1pPr marL="3429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28600" algn="l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More access to welding requirements and records will improve efficiency of planning, process improvement, and troubleshooting </a:t>
            </a:r>
          </a:p>
          <a:p>
            <a:pPr marL="228600" algn="l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Expedite decision-making, reducing analysis costs and associated downtime</a:t>
            </a:r>
          </a:p>
          <a:p>
            <a:pPr marL="228600" algn="l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Automated document organization for easier audits </a:t>
            </a:r>
          </a:p>
          <a:p>
            <a:pPr marL="228600" algn="l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Consolidates data for re-work tracking with weld specific information</a:t>
            </a:r>
          </a:p>
          <a:p>
            <a:pPr marL="228600" algn="l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Minimize or eliminate delays associated with adjudication of out of spec items</a:t>
            </a:r>
          </a:p>
          <a:p>
            <a:pPr marL="228600" algn="l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Reduce inspection costs</a:t>
            </a:r>
          </a:p>
          <a:p>
            <a:pPr marL="228600" algn="l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Eliminate costs incurred to re-create history of assessments</a:t>
            </a:r>
          </a:p>
          <a:p>
            <a:pPr marL="228600" algn="l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Increase transparency of inspection to the welding process</a:t>
            </a:r>
          </a:p>
          <a:p>
            <a:pPr marL="471488" indent="-471488" algn="l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US" sz="1650" dirty="0">
              <a:solidFill>
                <a:prstClr val="black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0821872B-F993-C14A-A492-582C7A99C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74" y="8703627"/>
            <a:ext cx="7969001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5715" tIns="62857" rIns="125715" bIns="62857">
            <a:normAutofit lnSpcReduction="10000"/>
          </a:bodyPr>
          <a:lstStyle>
            <a:lvl1pPr marL="3429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57163" indent="0" algn="l">
              <a:lnSpc>
                <a:spcPct val="95000"/>
              </a:lnSpc>
              <a:spcBef>
                <a:spcPct val="25000"/>
              </a:spcBef>
            </a:pPr>
            <a:r>
              <a:rPr lang="en-US" altLang="en-US" sz="2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Level Statement of Work:</a:t>
            </a:r>
          </a:p>
          <a:p>
            <a:pPr algn="l">
              <a:lnSpc>
                <a:spcPct val="95000"/>
              </a:lnSpc>
              <a:spcBef>
                <a:spcPct val="25000"/>
              </a:spcBef>
              <a:buFont typeface="Symbol" pitchFamily="18" charset="2"/>
              <a:buChar char="·"/>
            </a:pPr>
            <a:r>
              <a:rPr lang="en-US" alt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TruQC will develop a weld requirement and record specific solution that connects resources and documents</a:t>
            </a:r>
          </a:p>
          <a:p>
            <a:pPr algn="l">
              <a:lnSpc>
                <a:spcPct val="95000"/>
              </a:lnSpc>
              <a:spcBef>
                <a:spcPct val="25000"/>
              </a:spcBef>
              <a:buFont typeface="Symbol" pitchFamily="18" charset="2"/>
              <a:buChar char="·"/>
            </a:pPr>
            <a:r>
              <a:rPr lang="en-US" alt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TruQC will work with EWI and Vigor to test and introduce the solution to shipyard personnel</a:t>
            </a:r>
            <a:endParaRPr lang="en-US" altLang="en-US" sz="1925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57163" indent="0" algn="l">
              <a:lnSpc>
                <a:spcPct val="95000"/>
              </a:lnSpc>
              <a:spcBef>
                <a:spcPct val="25000"/>
              </a:spcBef>
            </a:pPr>
            <a:r>
              <a:rPr lang="en-US" altLang="en-US" sz="2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Metrics of Success:</a:t>
            </a:r>
          </a:p>
          <a:p>
            <a:pPr algn="l">
              <a:lnSpc>
                <a:spcPct val="95000"/>
              </a:lnSpc>
              <a:spcBef>
                <a:spcPct val="25000"/>
              </a:spcBef>
              <a:buFont typeface="Symbol" pitchFamily="18" charset="2"/>
              <a:buChar char="·"/>
            </a:pPr>
            <a:r>
              <a:rPr lang="en-US" altLang="en-US" sz="16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TruQC solution for creating weld requirement documents, collecting weld record data and limited deployment to shipyard personnel for buy-in development</a:t>
            </a:r>
          </a:p>
          <a:p>
            <a:pPr algn="l">
              <a:lnSpc>
                <a:spcPct val="95000"/>
              </a:lnSpc>
              <a:spcBef>
                <a:spcPct val="25000"/>
              </a:spcBef>
              <a:buFont typeface="Symbol" pitchFamily="18" charset="2"/>
              <a:buChar char="·"/>
            </a:pPr>
            <a:r>
              <a:rPr lang="en-US" altLang="en-US" sz="16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Compare digitalized weld lifecycle process using TruQC to the traditional paper method previously used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D314BC-B755-E649-AAE1-BFCE57B7094E}"/>
              </a:ext>
            </a:extLst>
          </p:cNvPr>
          <p:cNvSpPr txBox="1"/>
          <p:nvPr/>
        </p:nvSpPr>
        <p:spPr>
          <a:xfrm>
            <a:off x="8404141" y="8703627"/>
            <a:ext cx="4182088" cy="192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7163" algn="l">
              <a:lnSpc>
                <a:spcPct val="95000"/>
              </a:lnSpc>
              <a:spcBef>
                <a:spcPct val="25000"/>
              </a:spcBef>
            </a:pPr>
            <a:r>
              <a:rPr lang="en-US" altLang="en-US" sz="2200" b="1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Project Estimated Cost: </a:t>
            </a:r>
            <a:r>
              <a:rPr lang="en-US" alt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$150,000</a:t>
            </a:r>
          </a:p>
          <a:p>
            <a:pPr marL="471488" indent="-314325" algn="l">
              <a:lnSpc>
                <a:spcPct val="95000"/>
              </a:lnSpc>
              <a:spcBef>
                <a:spcPct val="25000"/>
              </a:spcBef>
              <a:buFont typeface="Symbol" pitchFamily="18" charset="2"/>
              <a:buChar char="·"/>
            </a:pPr>
            <a:r>
              <a:rPr lang="en-US" sz="1650" dirty="0">
                <a:solidFill>
                  <a:prstClr val="black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TruQC will work with partner shipyards to create and administer a survey to shipyard personnel to examine current weld requirements, record management and NDT requirements with plans to grow this into an RA project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CB81CFB-1C2F-9042-A6E9-C77154436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064" y="8703627"/>
            <a:ext cx="3771900" cy="2828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52B3C2-0DC7-CE4A-A0C7-7E13725E7D97}"/>
              </a:ext>
            </a:extLst>
          </p:cNvPr>
          <p:cNvSpPr txBox="1"/>
          <p:nvPr/>
        </p:nvSpPr>
        <p:spPr>
          <a:xfrm>
            <a:off x="10453121" y="10634468"/>
            <a:ext cx="102657" cy="8104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7606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717249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roblem…"/>
          <p:cNvSpPr txBox="1"/>
          <p:nvPr/>
        </p:nvSpPr>
        <p:spPr>
          <a:xfrm>
            <a:off x="398585" y="1781907"/>
            <a:ext cx="16107507" cy="521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2" spcCol="914400">
            <a:spAutoFit/>
          </a:bodyPr>
          <a:lstStyle/>
          <a:p>
            <a:pPr algn="l">
              <a:lnSpc>
                <a:spcPct val="130000"/>
              </a:lnSpc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/>
              <a:t>Potential Solution Enhancements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400" dirty="0">
                <a:sym typeface="Helvetica"/>
              </a:rPr>
              <a:t>Out of Spec Flagging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400" dirty="0">
                <a:sym typeface="Helvetica"/>
              </a:rPr>
              <a:t>Inspector Certification Flagging and tracking for different weld types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400" dirty="0">
                <a:sym typeface="Helvetica"/>
              </a:rPr>
              <a:t>NDT Gauge Integration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400" dirty="0">
                <a:sym typeface="Helvetica"/>
              </a:rPr>
              <a:t>Integration with NMD and other legacy systems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400" dirty="0">
                <a:sym typeface="Helvetica"/>
              </a:rPr>
              <a:t>Defect tracking to resolution</a:t>
            </a:r>
          </a:p>
          <a:p>
            <a:pPr marL="342900" indent="-342900" algn="l">
              <a:lnSpc>
                <a:spcPct val="130000"/>
              </a:lnSpc>
              <a:buSzPct val="75000"/>
              <a:buFont typeface="Arial" panose="020B0604020202020204" pitchFamily="34" charset="0"/>
              <a:buChar char="•"/>
              <a:defRPr sz="3200"/>
            </a:pPr>
            <a:r>
              <a:rPr lang="en-US" sz="2400" dirty="0">
                <a:sym typeface="Helvetica"/>
              </a:rPr>
              <a:t>Importing of Welding standards and specifications</a:t>
            </a:r>
          </a:p>
          <a:p>
            <a:pPr algn="l">
              <a:lnSpc>
                <a:spcPct val="120000"/>
              </a:lnSpc>
              <a:defRPr sz="2100"/>
            </a:pPr>
            <a:endParaRPr lang="en-US" dirty="0"/>
          </a:p>
          <a:p>
            <a:pPr algn="l">
              <a:lnSpc>
                <a:spcPct val="120000"/>
              </a:lnSpc>
              <a:defRPr sz="2100"/>
            </a:pPr>
            <a:endParaRPr dirty="0"/>
          </a:p>
          <a:p>
            <a:pPr algn="l">
              <a:lnSpc>
                <a:spcPct val="130000"/>
              </a:lnSpc>
              <a:defRPr sz="2400"/>
            </a:pPr>
            <a:endParaRPr dirty="0"/>
          </a:p>
        </p:txBody>
      </p:sp>
      <p:sp>
        <p:nvSpPr>
          <p:cNvPr id="215" name="Rectangle"/>
          <p:cNvSpPr/>
          <p:nvPr/>
        </p:nvSpPr>
        <p:spPr>
          <a:xfrm>
            <a:off x="-29760" y="11854429"/>
            <a:ext cx="16823521" cy="844334"/>
          </a:xfrm>
          <a:prstGeom prst="rect">
            <a:avLst/>
          </a:prstGeom>
          <a:solidFill>
            <a:srgbClr val="0D4C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FC526-A2C2-55DD-5F71-F12B1C369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458" y="3057762"/>
            <a:ext cx="8459542" cy="6344656"/>
          </a:xfrm>
          <a:prstGeom prst="rect">
            <a:avLst/>
          </a:prstGeom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543E5922-244A-0572-326B-CFF6D76E2085}"/>
              </a:ext>
            </a:extLst>
          </p:cNvPr>
          <p:cNvSpPr/>
          <p:nvPr/>
        </p:nvSpPr>
        <p:spPr>
          <a:xfrm>
            <a:off x="0" y="0"/>
            <a:ext cx="16796744" cy="1485849"/>
          </a:xfrm>
          <a:prstGeom prst="rect">
            <a:avLst/>
          </a:prstGeom>
          <a:solidFill>
            <a:srgbClr val="0D4C6B"/>
          </a:solidFill>
          <a:ln w="12700">
            <a:miter lim="400000"/>
          </a:ln>
        </p:spPr>
        <p:txBody>
          <a:bodyPr lIns="65484" tIns="65484" rIns="65484" bIns="65484" anchor="ctr"/>
          <a:lstStyle/>
          <a:p>
            <a: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Past NSRP SPC Projects">
            <a:extLst>
              <a:ext uri="{FF2B5EF4-FFF2-40B4-BE49-F238E27FC236}">
                <a16:creationId xmlns:a16="http://schemas.microsoft.com/office/drawing/2014/main" id="{CAF2252F-9921-69D6-1EAE-79D54F6D2574}"/>
              </a:ext>
            </a:extLst>
          </p:cNvPr>
          <p:cNvSpPr txBox="1"/>
          <p:nvPr/>
        </p:nvSpPr>
        <p:spPr>
          <a:xfrm>
            <a:off x="428975" y="322857"/>
            <a:ext cx="15950330" cy="84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484" tIns="65484" rIns="65484" bIns="65484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Digital Weld OQE – Future Project Expansion </a:t>
            </a:r>
          </a:p>
        </p:txBody>
      </p:sp>
    </p:spTree>
    <p:extLst>
      <p:ext uri="{BB962C8B-B14F-4D97-AF65-F5344CB8AC3E}">
        <p14:creationId xmlns:p14="http://schemas.microsoft.com/office/powerpoint/2010/main" val="2648987026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606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606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606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606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6206</TotalTime>
  <Words>1235</Words>
  <Application>Microsoft Macintosh PowerPoint</Application>
  <PresentationFormat>Custom</PresentationFormat>
  <Paragraphs>189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Helvetica</vt:lpstr>
      <vt:lpstr>Helvetica Light</vt:lpstr>
      <vt:lpstr>Lucida Grande</vt:lpstr>
      <vt:lpstr>Segoe UI</vt:lpstr>
      <vt:lpstr>Symbol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Paint OQE - Repair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Megan Brinker</cp:lastModifiedBy>
  <cp:revision>113</cp:revision>
  <dcterms:modified xsi:type="dcterms:W3CDTF">2022-08-19T22:31:54Z</dcterms:modified>
</cp:coreProperties>
</file>