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73" r:id="rId2"/>
    <p:sldId id="419" r:id="rId3"/>
    <p:sldId id="261" r:id="rId4"/>
    <p:sldId id="407" r:id="rId5"/>
    <p:sldId id="357" r:id="rId6"/>
    <p:sldId id="358" r:id="rId7"/>
    <p:sldId id="409" r:id="rId8"/>
    <p:sldId id="410" r:id="rId9"/>
    <p:sldId id="391" r:id="rId10"/>
    <p:sldId id="378" r:id="rId11"/>
    <p:sldId id="267" r:id="rId12"/>
    <p:sldId id="411" r:id="rId13"/>
    <p:sldId id="383" r:id="rId14"/>
    <p:sldId id="399" r:id="rId15"/>
    <p:sldId id="412" r:id="rId16"/>
    <p:sldId id="401" r:id="rId17"/>
    <p:sldId id="402" r:id="rId18"/>
    <p:sldId id="403" r:id="rId19"/>
    <p:sldId id="418" r:id="rId20"/>
    <p:sldId id="417" r:id="rId21"/>
    <p:sldId id="413" r:id="rId22"/>
    <p:sldId id="415" r:id="rId23"/>
    <p:sldId id="416" r:id="rId24"/>
    <p:sldId id="408" r:id="rId25"/>
    <p:sldId id="422" r:id="rId26"/>
    <p:sldId id="414" r:id="rId27"/>
    <p:sldId id="424" r:id="rId28"/>
    <p:sldId id="423" r:id="rId29"/>
    <p:sldId id="425" r:id="rId30"/>
    <p:sldId id="426" r:id="rId31"/>
    <p:sldId id="427" r:id="rId32"/>
    <p:sldId id="429" r:id="rId33"/>
    <p:sldId id="428" r:id="rId34"/>
    <p:sldId id="420" r:id="rId35"/>
    <p:sldId id="42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FA0AE-22AC-4F9F-9201-34BE18DBA7D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42B1D-C1FE-4A53-9489-5CEA6779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6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9AA3-B5B1-4E75-9EB8-6DC98D55FAFE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1B86-9362-4C4A-97CB-8CADB4D192A7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20BB-1A04-49D1-ACF9-2DAC4D61CA8C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55C5-DBAA-48A0-96C3-AF3634AD8FB9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877-CBFB-47C6-83B3-515C4881A620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12C4-3D61-4387-AB73-5AE4EAB6F9DB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6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34DD-8116-4318-A544-368E8B2B74C8}" type="datetime1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5C00-1228-4064-8770-FDB51A3BC290}" type="datetime1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5159-293F-46E7-AA96-A22521B318A3}" type="datetime1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96E3-B609-4FF7-BE3E-61D41AB7CA6E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0C1A-000C-4B4A-B89E-D5ACB98356C8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FAEA-5D40-49B3-A9AF-E73C3E32A526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D8B0-0F5F-45C3-A1D6-400B094B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BBBE963A88BEF24E8C0D78C8544BA22B@namprd19.prod.outlook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28392166/d6e4eb581d" TargetMode="External"/><Relationship Id="rId2" Type="http://schemas.openxmlformats.org/officeDocument/2006/relationships/hyperlink" Target="https://vimeo.com/528391072/171c0fa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BBBE963A88BEF24E8C0D78C8544BA22B@namprd19.prod.outlook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525" y="5677006"/>
            <a:ext cx="2708945" cy="1067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298" y="1682775"/>
            <a:ext cx="7772400" cy="2403737"/>
          </a:xfrm>
        </p:spPr>
        <p:txBody>
          <a:bodyPr>
            <a:noAutofit/>
          </a:bodyPr>
          <a:lstStyle/>
          <a:p>
            <a:r>
              <a:rPr lang="en-US" sz="3600" b="1" dirty="0"/>
              <a:t>Advanced Development and Implementation of the High Mobility Manufacturing Robot</a:t>
            </a:r>
            <a:br>
              <a:rPr lang="en-US" sz="3600" b="1" dirty="0"/>
            </a:br>
            <a:r>
              <a:rPr lang="en-US" sz="1600" b="1" dirty="0"/>
              <a:t>August, 24, 2022</a:t>
            </a:r>
            <a:br>
              <a:rPr lang="en-US" sz="2400" b="1" dirty="0"/>
            </a:br>
            <a:br>
              <a:rPr lang="en-US" sz="1600" b="1" dirty="0"/>
            </a:br>
            <a:r>
              <a:rPr lang="en-US" sz="2000" b="1" dirty="0"/>
              <a:t>NSRP RA Project TIA #2020-303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Stephen Canfield, RTT</a:t>
            </a:r>
            <a:br>
              <a:rPr lang="en-US" sz="2000" b="1" dirty="0"/>
            </a:br>
            <a:r>
              <a:rPr lang="en-US" sz="2000" b="1" dirty="0"/>
              <a:t>Jim Hansen, EWI</a:t>
            </a:r>
            <a:br>
              <a:rPr lang="en-US" sz="2000" b="1" dirty="0"/>
            </a:br>
            <a:r>
              <a:rPr lang="en-US" sz="2000" b="1" dirty="0"/>
              <a:t>Patrick Cahill, Cahill Consulting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7498" y="4192378"/>
            <a:ext cx="6858000" cy="1764801"/>
          </a:xfrm>
        </p:spPr>
        <p:txBody>
          <a:bodyPr>
            <a:normAutofit/>
          </a:bodyPr>
          <a:lstStyle/>
          <a:p>
            <a:r>
              <a:rPr lang="en-US" sz="2000" dirty="0"/>
              <a:t>Robotic Technologies of Tennessee</a:t>
            </a:r>
          </a:p>
          <a:p>
            <a:r>
              <a:rPr lang="en-US" sz="2000" dirty="0"/>
              <a:t>EWI</a:t>
            </a:r>
          </a:p>
          <a:p>
            <a:r>
              <a:rPr lang="en-US" sz="2000" dirty="0"/>
              <a:t>Vigor Shipyards</a:t>
            </a:r>
          </a:p>
          <a:p>
            <a:r>
              <a:rPr lang="en-US" sz="2000" dirty="0"/>
              <a:t>Cahill Consulting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620" y="5848141"/>
            <a:ext cx="1881193" cy="558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775DE-1196-4E92-B44D-16C9943230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7" y="5677006"/>
            <a:ext cx="2876552" cy="862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5197C-ADF8-486E-8F5C-42F781983119}"/>
              </a:ext>
            </a:extLst>
          </p:cNvPr>
          <p:cNvSpPr txBox="1"/>
          <p:nvPr/>
        </p:nvSpPr>
        <p:spPr>
          <a:xfrm>
            <a:off x="2528887" y="133362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NSRP PPPF/Workforce Joint Panel Meeting</a:t>
            </a:r>
            <a:r>
              <a:rPr lang="en-US"/>
              <a:t>, Green Bay WI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6BC34-D2AF-44FF-8EF3-2EF5202812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7" y="133362"/>
            <a:ext cx="1694835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42" y="1955171"/>
            <a:ext cx="7071511" cy="6477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Arm specs to meet weld requirements</a:t>
            </a:r>
          </a:p>
          <a:p>
            <a:r>
              <a:rPr lang="en-US" sz="2800" dirty="0"/>
              <a:t>Tool motions tested at 600 </a:t>
            </a:r>
            <a:r>
              <a:rPr lang="en-US" sz="2800" dirty="0" err="1"/>
              <a:t>ipm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86F4EB-B33E-493D-A533-E8AE17BC0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10196"/>
              </p:ext>
            </p:extLst>
          </p:nvPr>
        </p:nvGraphicFramePr>
        <p:xfrm>
          <a:off x="1697446" y="3222038"/>
          <a:ext cx="5937250" cy="2564511"/>
        </p:xfrm>
        <a:graphic>
          <a:graphicData uri="http://schemas.openxmlformats.org/drawingml/2006/table">
            <a:tbl>
              <a:tblPr firstRow="1" firstCol="1" bandRow="1"/>
              <a:tblGrid>
                <a:gridCol w="1483995">
                  <a:extLst>
                    <a:ext uri="{9D8B030D-6E8A-4147-A177-3AD203B41FA5}">
                      <a16:colId xmlns:a16="http://schemas.microsoft.com/office/drawing/2014/main" val="3081032988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3663315452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1739157338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2371945802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Axis/Joint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117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Axis rotation base J1 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(+/-) 175 °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° / sec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207 Nm (153 ft-lb)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523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J2 Axis rotation shoulder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(+/-) 175 °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° / sec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207 Nm(153 ft-lb)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825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J3 Elbow rotation axis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(+/-) 175 °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° / sec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207 Nm(153 ft-lb)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66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J4 Rotation axis wrist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(+/-) 175 °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 ° / sec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Nm (25 ft-lb)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7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J5 Wrist axis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(+/-) 175 °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 ° / sec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Nm (25 ft-lb)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674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J6 Rotation axis wrist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(+/-) 175 °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 ° / sec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Nm (25 ft-lb)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6188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CBA97D2-4837-4D8B-AAF3-8438644CA3E1}"/>
              </a:ext>
            </a:extLst>
          </p:cNvPr>
          <p:cNvSpPr/>
          <p:nvPr/>
        </p:nvSpPr>
        <p:spPr>
          <a:xfrm>
            <a:off x="194367" y="1681981"/>
            <a:ext cx="8755265" cy="45620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0E120-8278-4C22-BE5A-5D04CBE0B629}"/>
              </a:ext>
            </a:extLst>
          </p:cNvPr>
          <p:cNvSpPr txBox="1"/>
          <p:nvPr/>
        </p:nvSpPr>
        <p:spPr>
          <a:xfrm>
            <a:off x="220955" y="396871"/>
            <a:ext cx="8755264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Mobility Requirements for Arm: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C9AD27-05C0-4D3E-9116-CF5E11D4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60172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91AD77-7985-4FCB-A036-559E9B6F41F7}"/>
              </a:ext>
            </a:extLst>
          </p:cNvPr>
          <p:cNvSpPr txBox="1">
            <a:spLocks/>
          </p:cNvSpPr>
          <p:nvPr/>
        </p:nvSpPr>
        <p:spPr>
          <a:xfrm>
            <a:off x="669202" y="385144"/>
            <a:ext cx="77724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Demonstration of HMMR Hardware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235CC4-0D07-4D10-8034-5A9A90F46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515" y="1033325"/>
            <a:ext cx="2880360" cy="2647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173FAC-94BB-4208-B23A-046CCE78D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515" y="3654945"/>
            <a:ext cx="2877590" cy="2819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75DEB-34CC-4ED9-A0E2-4766691C14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788" y="1033325"/>
            <a:ext cx="2880360" cy="2819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86711-C34B-404A-B607-F57C0A343D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018" y="3816706"/>
            <a:ext cx="2880360" cy="26668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E05B9-2AEF-4A10-86BD-CECFE1EC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46EBC2-831F-4E73-9634-EA5F001F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82064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452C-5BD7-4F47-9C82-226E2F50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and Controls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48D6-98C8-4A5E-A07B-67090559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Path planning is performed by the robot </a:t>
            </a:r>
          </a:p>
          <a:p>
            <a:r>
              <a:rPr lang="en-US" dirty="0"/>
              <a:t>Robot maps the workspace</a:t>
            </a:r>
          </a:p>
          <a:p>
            <a:pPr lvl="1"/>
            <a:r>
              <a:rPr lang="en-US" dirty="0"/>
              <a:t>Develops high-level path guide</a:t>
            </a:r>
          </a:p>
          <a:p>
            <a:r>
              <a:rPr lang="en-US" dirty="0"/>
              <a:t>Scans weld seams</a:t>
            </a:r>
          </a:p>
          <a:p>
            <a:pPr lvl="1"/>
            <a:r>
              <a:rPr lang="en-US" dirty="0"/>
              <a:t>Builds model of weld seam and develop accurate weld path</a:t>
            </a:r>
          </a:p>
          <a:p>
            <a:pPr lvl="1"/>
            <a:r>
              <a:rPr lang="en-US" dirty="0"/>
              <a:t>Integrates the weld schedules according job requirements</a:t>
            </a:r>
          </a:p>
          <a:p>
            <a:r>
              <a:rPr lang="en-US" dirty="0"/>
              <a:t>Scanning tools</a:t>
            </a:r>
          </a:p>
          <a:p>
            <a:pPr lvl="1"/>
            <a:r>
              <a:rPr lang="en-US" dirty="0"/>
              <a:t>Lidar </a:t>
            </a:r>
          </a:p>
          <a:p>
            <a:pPr lvl="1"/>
            <a:r>
              <a:rPr lang="en-US" dirty="0"/>
              <a:t>Structured light vision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679A3-6125-46D7-98CE-6EA08678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AB74CD-52C3-4811-A0E1-080A0A41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135799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Tool – Lidar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8194"/>
            <a:ext cx="4724400" cy="2971800"/>
          </a:xfrm>
        </p:spPr>
        <p:txBody>
          <a:bodyPr/>
          <a:lstStyle/>
          <a:p>
            <a:r>
              <a:rPr lang="en-US" sz="2800" dirty="0"/>
              <a:t>Scanning Lidar</a:t>
            </a:r>
          </a:p>
          <a:p>
            <a:pPr lvl="1"/>
            <a:r>
              <a:rPr lang="en-US" dirty="0"/>
              <a:t>Generate point cloud</a:t>
            </a:r>
          </a:p>
          <a:p>
            <a:pPr lvl="1"/>
            <a:r>
              <a:rPr lang="en-US" dirty="0"/>
              <a:t>Use to find key features</a:t>
            </a:r>
          </a:p>
          <a:p>
            <a:pPr lvl="1"/>
            <a:r>
              <a:rPr lang="en-US" dirty="0"/>
              <a:t>Detect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939D2-D7C0-4F94-9D17-A6372F3BE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107" y="3387634"/>
            <a:ext cx="2571750" cy="276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F41DC-839D-4340-8FB4-D96010A8D80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907" y="3350612"/>
            <a:ext cx="4058285" cy="28194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E9F9C5-8FB7-4215-8DA7-D8882862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0167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2300 Series Intro 2 0">
            <a:extLst>
              <a:ext uri="{FF2B5EF4-FFF2-40B4-BE49-F238E27FC236}">
                <a16:creationId xmlns:a16="http://schemas.microsoft.com/office/drawing/2014/main" id="{EF8312C1-B1A4-4B9C-9D31-323803163E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905" y="2916555"/>
            <a:ext cx="19907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Tool – Structured Light Scanner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3434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Weld seam scanning sensor</a:t>
            </a:r>
          </a:p>
          <a:p>
            <a:pPr lvl="1"/>
            <a:r>
              <a:rPr lang="en-US" dirty="0"/>
              <a:t>High resolution capability</a:t>
            </a:r>
          </a:p>
          <a:p>
            <a:pPr lvl="1"/>
            <a:r>
              <a:rPr lang="en-US" dirty="0"/>
              <a:t>Less dense data than scanning Lidar </a:t>
            </a:r>
          </a:p>
          <a:p>
            <a:pPr lvl="1"/>
            <a:r>
              <a:rPr lang="en-US" sz="2400" dirty="0" err="1"/>
              <a:t>Gocator</a:t>
            </a:r>
            <a:r>
              <a:rPr lang="en-US" sz="2400" dirty="0"/>
              <a:t> 2300 series 3D laser line profiler</a:t>
            </a:r>
          </a:p>
          <a:p>
            <a:pPr lvl="1"/>
            <a:r>
              <a:rPr lang="en-US" sz="2400" dirty="0"/>
              <a:t>Builds 3D model of seam</a:t>
            </a:r>
          </a:p>
          <a:p>
            <a:pPr lvl="1"/>
            <a:r>
              <a:rPr lang="en-US" sz="2400" dirty="0"/>
              <a:t>Key seam parameters pulled from scan</a:t>
            </a:r>
          </a:p>
          <a:p>
            <a:pPr lvl="2"/>
            <a:r>
              <a:rPr lang="en-US" sz="2000" dirty="0"/>
              <a:t>Torch tip path</a:t>
            </a:r>
          </a:p>
          <a:p>
            <a:pPr lvl="2"/>
            <a:r>
              <a:rPr lang="en-US" sz="2000" dirty="0"/>
              <a:t>Fit-up accuracy</a:t>
            </a:r>
          </a:p>
          <a:p>
            <a:pPr lvl="2"/>
            <a:r>
              <a:rPr lang="en-US" sz="2000" dirty="0"/>
              <a:t>Joint depth and width</a:t>
            </a:r>
          </a:p>
          <a:p>
            <a:r>
              <a:rPr lang="en-US" dirty="0"/>
              <a:t>Algorithm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86955-2442-4C8D-A6E6-F862E0B715F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630" y="2226945"/>
            <a:ext cx="2087245" cy="354711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AB4DB4-18F0-46C2-9C5A-96185EF8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170076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F2C0-3368-44FB-9F3C-06D40ADE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Communication with Welding Power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2D501-2250-40BF-B040-2A547ED93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Capability of closed-loop weld control without processing overhead of complete robotic welding system</a:t>
            </a:r>
          </a:p>
          <a:p>
            <a:pPr lvl="1"/>
            <a:r>
              <a:rPr lang="en-US" dirty="0"/>
              <a:t>Specific power source, wire feeder, specific integrator and hardware</a:t>
            </a:r>
          </a:p>
          <a:p>
            <a:r>
              <a:rPr lang="en-US" dirty="0"/>
              <a:t>Employed a new product by Miller – Miller </a:t>
            </a:r>
            <a:r>
              <a:rPr lang="en-US" dirty="0" err="1"/>
              <a:t>cobot</a:t>
            </a:r>
            <a:r>
              <a:rPr lang="en-US" dirty="0"/>
              <a:t> controller</a:t>
            </a:r>
          </a:p>
          <a:p>
            <a:pPr lvl="1"/>
            <a:r>
              <a:rPr lang="en-US" dirty="0"/>
              <a:t>Interface for </a:t>
            </a:r>
            <a:r>
              <a:rPr lang="en-US" dirty="0" err="1"/>
              <a:t>cobot</a:t>
            </a:r>
            <a:r>
              <a:rPr lang="en-US" dirty="0"/>
              <a:t> control of large range of Miller power supplies</a:t>
            </a:r>
          </a:p>
          <a:p>
            <a:pPr lvl="1"/>
            <a:r>
              <a:rPr lang="en-US" dirty="0"/>
              <a:t>Works with popular S-74 MPa wire feeder</a:t>
            </a:r>
          </a:p>
          <a:p>
            <a:r>
              <a:rPr lang="en-US" dirty="0"/>
              <a:t>Path planning includes selecting proper weld schedule – pull from selected set of validated weld schedules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977D0-A94B-4FB7-A6BE-C40C3093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259C1A-FED2-451F-AA63-32A156A2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68655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Open/Closed Loop Welding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5257800" cy="4267200"/>
          </a:xfrm>
        </p:spPr>
        <p:txBody>
          <a:bodyPr/>
          <a:lstStyle/>
          <a:p>
            <a:r>
              <a:rPr lang="en-US" sz="2800" dirty="0"/>
              <a:t>Weld power </a:t>
            </a:r>
            <a:r>
              <a:rPr lang="en-US" dirty="0"/>
              <a:t>source</a:t>
            </a:r>
            <a:r>
              <a:rPr lang="en-US" sz="2800" dirty="0"/>
              <a:t> communication</a:t>
            </a:r>
          </a:p>
          <a:p>
            <a:pPr lvl="1"/>
            <a:r>
              <a:rPr lang="en-US" sz="2400" dirty="0"/>
              <a:t>HMMR controller communicates with power source and wire feeder through Miller’s </a:t>
            </a:r>
            <a:r>
              <a:rPr lang="en-US" sz="2400" dirty="0" err="1"/>
              <a:t>cobot</a:t>
            </a:r>
            <a:r>
              <a:rPr lang="en-US" sz="2400" dirty="0"/>
              <a:t> adapter</a:t>
            </a:r>
          </a:p>
          <a:p>
            <a:pPr lvl="1"/>
            <a:r>
              <a:rPr lang="en-US" sz="2400" dirty="0"/>
              <a:t>Team designed PCB interface for HMMR controller to adapt</a:t>
            </a:r>
          </a:p>
          <a:p>
            <a:pPr lvl="1"/>
            <a:r>
              <a:rPr lang="en-US" sz="2400" dirty="0"/>
              <a:t>Provides full control over voltage/wire speed and process settings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 descr="A picture containing text, floor, device, meter&#10;&#10;Description automatically generated">
            <a:extLst>
              <a:ext uri="{FF2B5EF4-FFF2-40B4-BE49-F238E27FC236}">
                <a16:creationId xmlns:a16="http://schemas.microsoft.com/office/drawing/2014/main" id="{387BE399-9E9A-4A8C-A1F4-18A394323D22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551" y="1282075"/>
            <a:ext cx="2426165" cy="2432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020E1-A3E0-42BF-ABF4-E54D7D808F7F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629" y="3981708"/>
            <a:ext cx="1834136" cy="129961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7F31F-DD4C-4ACD-95A2-FBA0AE4D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80830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C1ACE3-3787-4C9F-AB6D-2A1597A3A12A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72847" y="3869150"/>
            <a:ext cx="2113293" cy="294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the HMMR Interface to Monitor Both </a:t>
            </a:r>
            <a:r>
              <a:rPr lang="en-US" dirty="0" err="1"/>
              <a:t>Cobot</a:t>
            </a:r>
            <a:r>
              <a:rPr lang="en-US" dirty="0"/>
              <a:t> and Weld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343400" cy="4267200"/>
          </a:xfrm>
        </p:spPr>
        <p:txBody>
          <a:bodyPr/>
          <a:lstStyle/>
          <a:p>
            <a:r>
              <a:rPr lang="en-US" sz="2800" dirty="0"/>
              <a:t>HMMR control </a:t>
            </a:r>
            <a:r>
              <a:rPr lang="en-US" dirty="0"/>
              <a:t>i</a:t>
            </a:r>
            <a:r>
              <a:rPr lang="en-US" sz="2800" dirty="0"/>
              <a:t>nterface</a:t>
            </a:r>
          </a:p>
          <a:p>
            <a:pPr lvl="1"/>
            <a:r>
              <a:rPr lang="en-US" sz="2000" dirty="0"/>
              <a:t>Pendant update for operator ease of interface</a:t>
            </a:r>
          </a:p>
          <a:p>
            <a:pPr lvl="1"/>
            <a:r>
              <a:rPr lang="en-US" sz="2000" dirty="0"/>
              <a:t>Rotary knobs and large screen similar to typical welding power sources</a:t>
            </a:r>
          </a:p>
          <a:p>
            <a:pPr lvl="1"/>
            <a:r>
              <a:rPr lang="en-US" sz="2000" dirty="0"/>
              <a:t>Control and display of voltage, wire speed, and other power source parameters</a:t>
            </a:r>
          </a:p>
          <a:p>
            <a:pPr lvl="1"/>
            <a:r>
              <a:rPr lang="en-US" sz="2000" dirty="0"/>
              <a:t>Simple recall of schedules and selection for different portions of job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B7E18-2B48-4855-A658-71BE4B0E754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10263" y="1626159"/>
            <a:ext cx="2238463" cy="294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F80EE-7D01-4B99-97D3-AB7155DAB3E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970434" y="5038861"/>
            <a:ext cx="1388378" cy="2158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F29B18-1E75-4E77-BCBB-75370D7D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38646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HMMR Prototype Ready for Testing on Selected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343400" cy="4267200"/>
          </a:xfrm>
        </p:spPr>
        <p:txBody>
          <a:bodyPr/>
          <a:lstStyle/>
          <a:p>
            <a:r>
              <a:rPr lang="en-US" sz="2800" dirty="0"/>
              <a:t>HMMR arm with portable base attached to stiffener</a:t>
            </a:r>
          </a:p>
          <a:p>
            <a:r>
              <a:rPr lang="en-US" sz="2800" dirty="0"/>
              <a:t>Control system configured with integrated welder control (Miller </a:t>
            </a:r>
            <a:r>
              <a:rPr lang="en-US" sz="2800" dirty="0" err="1"/>
              <a:t>Invision</a:t>
            </a:r>
            <a:r>
              <a:rPr lang="en-US" sz="2800" dirty="0"/>
              <a:t> </a:t>
            </a:r>
            <a:r>
              <a:rPr lang="en-US" dirty="0"/>
              <a:t>352 MPa</a:t>
            </a:r>
            <a:r>
              <a:rPr lang="en-US" sz="2800" dirty="0"/>
              <a:t> shown here)</a:t>
            </a:r>
          </a:p>
          <a:p>
            <a:endParaRPr lang="en-US" sz="20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7B0AA-4933-40EF-ADE9-C52F1B5F7F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981200"/>
            <a:ext cx="3609975" cy="2738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9F833-FDE3-4468-91E5-E660DDE635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26" y="4426186"/>
            <a:ext cx="1447624" cy="193016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1C02C4-0CAE-475F-931F-729914A7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4091466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7663-FD4B-469A-A207-B43B87D9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2: Welding Process Development for Selected HMMR Application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3E08-DD03-4531-B552-E4398A5FE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led by EWI</a:t>
            </a:r>
          </a:p>
          <a:p>
            <a:endParaRPr lang="en-US" dirty="0"/>
          </a:p>
          <a:p>
            <a:r>
              <a:rPr lang="en-US" dirty="0"/>
              <a:t>Discuss the activities associated with developing and demonstrating welding procedures with the  HMMR for use on the selected application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0D102-4145-41D1-8C8D-D22FC7AD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ADABC7-AA79-4424-A207-6F77AD57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76885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7663-FD4B-469A-A207-B43B87D9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1925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Part 1: HMMR Hardware Development for Shipyard Application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3E08-DD03-4531-B552-E4398A5FE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led by RTT</a:t>
            </a:r>
          </a:p>
          <a:p>
            <a:endParaRPr lang="en-US" dirty="0"/>
          </a:p>
          <a:p>
            <a:r>
              <a:rPr lang="en-US" dirty="0"/>
              <a:t>Discuss the activities associated with developing the HMMR for use on shipyard welds (focus on fillet welds)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1518A-1C44-4C78-BE30-EF923A76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6B24-EB5C-4443-B1B3-CEBB84D3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532469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6987"/>
            <a:ext cx="7886700" cy="1325563"/>
          </a:xfrm>
        </p:spPr>
        <p:txBody>
          <a:bodyPr/>
          <a:lstStyle/>
          <a:p>
            <a:r>
              <a:rPr lang="en-US" dirty="0"/>
              <a:t>Overview of Welding Process Development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031753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Procedures were developed to meet requirements of Tech Pub 248 Rev. 1</a:t>
            </a:r>
          </a:p>
          <a:p>
            <a:r>
              <a:rPr lang="en-US" sz="2800" dirty="0"/>
              <a:t>Base </a:t>
            </a:r>
            <a:r>
              <a:rPr lang="en-US" dirty="0"/>
              <a:t>m</a:t>
            </a:r>
            <a:r>
              <a:rPr lang="en-US" sz="2800" dirty="0"/>
              <a:t>aterials: 5/16 in and 3/8</a:t>
            </a:r>
            <a:r>
              <a:rPr lang="en-US" dirty="0"/>
              <a:t> in</a:t>
            </a:r>
            <a:r>
              <a:rPr lang="en-US" sz="2800" dirty="0"/>
              <a:t> thick primer coated DH36 steel</a:t>
            </a:r>
          </a:p>
          <a:p>
            <a:r>
              <a:rPr lang="en-US" sz="2800" dirty="0"/>
              <a:t>Wire: MIL-71T-1</a:t>
            </a:r>
          </a:p>
          <a:p>
            <a:r>
              <a:rPr lang="en-US" sz="2800" dirty="0"/>
              <a:t>Shielding gas: 100% CO</a:t>
            </a:r>
            <a:r>
              <a:rPr lang="en-US" sz="3000" baseline="-25000" dirty="0"/>
              <a:t>2</a:t>
            </a:r>
          </a:p>
          <a:p>
            <a:r>
              <a:rPr lang="en-US" sz="2800" dirty="0"/>
              <a:t>Gap tolerance: 0 to 1/16 in</a:t>
            </a:r>
            <a:endParaRPr lang="en-US" dirty="0"/>
          </a:p>
          <a:p>
            <a:r>
              <a:rPr lang="en-US" baseline="30000" dirty="0"/>
              <a:t> </a:t>
            </a:r>
            <a:r>
              <a:rPr lang="en-US" dirty="0"/>
              <a:t>Minimum leg size: 1/4 in</a:t>
            </a:r>
            <a:endParaRPr lang="en-US" sz="2800" dirty="0"/>
          </a:p>
          <a:p>
            <a:endParaRPr lang="en-US" sz="2800" dirty="0"/>
          </a:p>
          <a:p>
            <a:endParaRPr lang="en-US" sz="20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371A9-559C-4946-8273-D48A72A186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553" y="2544125"/>
            <a:ext cx="4114800" cy="3141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42B5AB-ADF7-433F-88A5-FE38F0EC3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255" y="576330"/>
            <a:ext cx="1677798" cy="163235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175406-3257-45C8-8EEF-A622D5EE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152221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E291-CC97-4237-96F2-61A0D501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7" y="66757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2F Welding Procedure Development and Evaluation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2A25F5-666C-49DE-9029-9409C998D76F}"/>
              </a:ext>
            </a:extLst>
          </p:cNvPr>
          <p:cNvGrpSpPr/>
          <p:nvPr/>
        </p:nvGrpSpPr>
        <p:grpSpPr>
          <a:xfrm>
            <a:off x="511727" y="2115160"/>
            <a:ext cx="5066951" cy="2189245"/>
            <a:chOff x="666710" y="1960980"/>
            <a:chExt cx="4492520" cy="16127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50B123-D111-4001-8CF8-C2A8C0311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710" y="1960980"/>
              <a:ext cx="4492520" cy="16127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00970-CBB2-4983-8D44-E3C9C3F97B7A}"/>
                </a:ext>
              </a:extLst>
            </p:cNvPr>
            <p:cNvSpPr txBox="1"/>
            <p:nvPr/>
          </p:nvSpPr>
          <p:spPr>
            <a:xfrm>
              <a:off x="2323941" y="2963212"/>
              <a:ext cx="1533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2F13-S2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BF3DFC-66E2-459F-8860-9AFD049F11AE}"/>
              </a:ext>
            </a:extLst>
          </p:cNvPr>
          <p:cNvGrpSpPr/>
          <p:nvPr/>
        </p:nvGrpSpPr>
        <p:grpSpPr>
          <a:xfrm>
            <a:off x="5840986" y="2115159"/>
            <a:ext cx="2791287" cy="2189245"/>
            <a:chOff x="173854" y="3193132"/>
            <a:chExt cx="2791287" cy="21892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64472A-1572-4F39-91DB-47E0F2561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54" y="3193132"/>
              <a:ext cx="2791287" cy="218924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8D11E7-B619-4B5F-A5F3-A0C7A1418FA4}"/>
                </a:ext>
              </a:extLst>
            </p:cNvPr>
            <p:cNvGrpSpPr/>
            <p:nvPr/>
          </p:nvGrpSpPr>
          <p:grpSpPr>
            <a:xfrm>
              <a:off x="791070" y="4654831"/>
              <a:ext cx="1539840" cy="277000"/>
              <a:chOff x="791070" y="4654831"/>
              <a:chExt cx="1539840" cy="27700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5FBD37-3680-400F-A5E5-09C81404D647}"/>
                  </a:ext>
                </a:extLst>
              </p:cNvPr>
              <p:cNvSpPr txBox="1"/>
              <p:nvPr/>
            </p:nvSpPr>
            <p:spPr>
              <a:xfrm>
                <a:off x="791070" y="4654832"/>
                <a:ext cx="6204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00"/>
                    </a:solidFill>
                  </a:rPr>
                  <a:t>Side 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1F55BF-7638-428B-9A5A-B241C4561F3A}"/>
                  </a:ext>
                </a:extLst>
              </p:cNvPr>
              <p:cNvSpPr txBox="1"/>
              <p:nvPr/>
            </p:nvSpPr>
            <p:spPr>
              <a:xfrm>
                <a:off x="1710431" y="4654831"/>
                <a:ext cx="6204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00"/>
                    </a:solidFill>
                  </a:rPr>
                  <a:t>Side 2</a:t>
                </a:r>
              </a:p>
            </p:txBody>
          </p:sp>
        </p:grpSp>
      </p:grp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E4A51E8E-E0A9-4227-947C-26D920CAB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61829"/>
              </p:ext>
            </p:extLst>
          </p:nvPr>
        </p:nvGraphicFramePr>
        <p:xfrm>
          <a:off x="381000" y="4516723"/>
          <a:ext cx="8382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58431997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9768291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22688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36777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68685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65849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87665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05075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0610254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30826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4127398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8393438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05009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Position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Set Wire Feed Speed (</a:t>
                      </a:r>
                      <a:r>
                        <a:rPr lang="en-US" sz="900" b="1" dirty="0" err="1"/>
                        <a:t>ipm</a:t>
                      </a:r>
                      <a:r>
                        <a:rPr lang="en-US" sz="900" b="1" dirty="0"/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Set Voltage (V)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Travel Speed (</a:t>
                      </a:r>
                      <a:r>
                        <a:rPr lang="en-US" sz="900" b="1" dirty="0" err="1"/>
                        <a:t>ipm</a:t>
                      </a:r>
                      <a:r>
                        <a:rPr lang="en-US" sz="900" b="1" dirty="0"/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Travel Angle </a:t>
                      </a:r>
                    </a:p>
                    <a:p>
                      <a:pPr algn="ctr"/>
                      <a:r>
                        <a:rPr lang="en-US" sz="900" b="1" dirty="0"/>
                        <a:t>(deg)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Work Angle to Web</a:t>
                      </a:r>
                    </a:p>
                    <a:p>
                      <a:pPr algn="ctr"/>
                      <a:r>
                        <a:rPr lang="en-US" sz="900" b="1" dirty="0"/>
                        <a:t>(deg)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Contact Tip-to-Work Distance (in)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Weave Freq. </a:t>
                      </a:r>
                    </a:p>
                    <a:p>
                      <a:pPr algn="ctr"/>
                      <a:r>
                        <a:rPr lang="en-US" sz="900" b="1" dirty="0"/>
                        <a:t>(Hz)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Weave Width</a:t>
                      </a:r>
                    </a:p>
                    <a:p>
                      <a:pPr algn="ctr"/>
                      <a:r>
                        <a:rPr lang="en-US" sz="900" b="1" dirty="0"/>
                        <a:t>(in)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Right 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Center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 Left   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6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2F13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14.1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5° Drag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40°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3/4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376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6AE5D-0B51-4728-A7A9-CDE84465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9DD7083-E844-4909-8D9A-F230CAD1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14128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E291-CC97-4237-96F2-61A0D501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71" y="651984"/>
            <a:ext cx="7886700" cy="1325563"/>
          </a:xfrm>
        </p:spPr>
        <p:txBody>
          <a:bodyPr/>
          <a:lstStyle/>
          <a:p>
            <a:r>
              <a:rPr lang="en-US" dirty="0"/>
              <a:t>3F Welding Procedure Development and Evaluation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EE3D05F-8B5E-4C8D-B057-EE6330E7D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09707"/>
              </p:ext>
            </p:extLst>
          </p:nvPr>
        </p:nvGraphicFramePr>
        <p:xfrm>
          <a:off x="379412" y="4511040"/>
          <a:ext cx="8382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58431997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9768291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22688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36777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68685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65849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87665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05075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0610254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30826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4127398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8393438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05009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Position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Set Wire Feed Speed (</a:t>
                      </a:r>
                      <a:r>
                        <a:rPr lang="en-US" sz="900" b="1" dirty="0" err="1"/>
                        <a:t>ipm</a:t>
                      </a:r>
                      <a:r>
                        <a:rPr lang="en-US" sz="900" b="1" dirty="0"/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Set Voltage (V)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Travel Speed (</a:t>
                      </a:r>
                      <a:r>
                        <a:rPr lang="en-US" sz="900" b="1" dirty="0" err="1"/>
                        <a:t>ipm</a:t>
                      </a:r>
                      <a:r>
                        <a:rPr lang="en-US" sz="900" b="1" dirty="0"/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Travel Angle </a:t>
                      </a:r>
                    </a:p>
                    <a:p>
                      <a:pPr algn="ctr"/>
                      <a:r>
                        <a:rPr lang="en-US" sz="900" b="1" dirty="0"/>
                        <a:t>(deg)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Work Angle to Web</a:t>
                      </a:r>
                    </a:p>
                    <a:p>
                      <a:pPr algn="ctr"/>
                      <a:r>
                        <a:rPr lang="en-US" sz="900" b="1" dirty="0"/>
                        <a:t>(deg)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Contact Tip-to-Work Distance (in)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Weave Freq. </a:t>
                      </a:r>
                    </a:p>
                    <a:p>
                      <a:pPr algn="ctr"/>
                      <a:r>
                        <a:rPr lang="en-US" sz="900" b="1" dirty="0"/>
                        <a:t>(Hz)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Weave Width</a:t>
                      </a:r>
                    </a:p>
                    <a:p>
                      <a:pPr algn="ctr"/>
                      <a:r>
                        <a:rPr lang="en-US" sz="900" b="1" dirty="0"/>
                        <a:t>(in)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Right 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Center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 Left   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6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3F7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6.1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5° Push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45°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3/4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7208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1AB4A60-8E47-466D-B27C-334AFDFE139E}"/>
              </a:ext>
            </a:extLst>
          </p:cNvPr>
          <p:cNvGrpSpPr/>
          <p:nvPr/>
        </p:nvGrpSpPr>
        <p:grpSpPr>
          <a:xfrm>
            <a:off x="5850754" y="2151585"/>
            <a:ext cx="2741091" cy="2185416"/>
            <a:chOff x="3174768" y="3200399"/>
            <a:chExt cx="2705875" cy="21222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2F6FEB-DCB2-46C5-A5CD-6A09008DE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768" y="3200399"/>
              <a:ext cx="2705875" cy="212225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37937-F32A-419F-8FA6-E5FC61BD3F6D}"/>
                </a:ext>
              </a:extLst>
            </p:cNvPr>
            <p:cNvGrpSpPr/>
            <p:nvPr/>
          </p:nvGrpSpPr>
          <p:grpSpPr>
            <a:xfrm>
              <a:off x="3907341" y="4516330"/>
              <a:ext cx="1547270" cy="276999"/>
              <a:chOff x="3907341" y="4516330"/>
              <a:chExt cx="1547270" cy="27699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F0D8C5-D228-45DA-A87C-16C1F5AFBA29}"/>
                  </a:ext>
                </a:extLst>
              </p:cNvPr>
              <p:cNvSpPr txBox="1"/>
              <p:nvPr/>
            </p:nvSpPr>
            <p:spPr>
              <a:xfrm>
                <a:off x="3907341" y="4516330"/>
                <a:ext cx="6204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00"/>
                    </a:solidFill>
                  </a:rPr>
                  <a:t>Side 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C6E9F1-8FA3-4243-A1EF-714C48FC36AD}"/>
                  </a:ext>
                </a:extLst>
              </p:cNvPr>
              <p:cNvSpPr txBox="1"/>
              <p:nvPr/>
            </p:nvSpPr>
            <p:spPr>
              <a:xfrm>
                <a:off x="4834132" y="4516330"/>
                <a:ext cx="6204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00"/>
                    </a:solidFill>
                  </a:rPr>
                  <a:t>Side 2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296F5D-1228-4612-8165-F47D4B85383B}"/>
              </a:ext>
            </a:extLst>
          </p:cNvPr>
          <p:cNvGrpSpPr/>
          <p:nvPr/>
        </p:nvGrpSpPr>
        <p:grpSpPr>
          <a:xfrm>
            <a:off x="536371" y="2151585"/>
            <a:ext cx="4710279" cy="2185416"/>
            <a:chOff x="4781507" y="2895598"/>
            <a:chExt cx="3767219" cy="13523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9A5241-7720-4488-8585-72A3204A5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1507" y="2895598"/>
              <a:ext cx="3767219" cy="135236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3B4E3D-B357-4D83-839F-7A8CDB9C1C9C}"/>
                </a:ext>
              </a:extLst>
            </p:cNvPr>
            <p:cNvSpPr txBox="1"/>
            <p:nvPr/>
          </p:nvSpPr>
          <p:spPr>
            <a:xfrm>
              <a:off x="5957078" y="3756769"/>
              <a:ext cx="1533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3F7-S2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0668D-BA15-4131-98E7-52B9E72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C22817F-93C6-4C61-A899-59699A1D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427898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E291-CC97-4237-96F2-61A0D501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34" y="621048"/>
            <a:ext cx="7886700" cy="1325563"/>
          </a:xfrm>
        </p:spPr>
        <p:txBody>
          <a:bodyPr/>
          <a:lstStyle/>
          <a:p>
            <a:r>
              <a:rPr lang="en-US" dirty="0"/>
              <a:t>4F Welding Procedure Development and Evaluation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1B2759B5-7A23-4BE5-8F9B-57F0B2A01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62797"/>
              </p:ext>
            </p:extLst>
          </p:nvPr>
        </p:nvGraphicFramePr>
        <p:xfrm>
          <a:off x="379412" y="4511040"/>
          <a:ext cx="8382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58431997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9768291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22688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36777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68685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65849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87665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05075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0610254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30826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4127398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8393438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05009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Position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Set Wire Feed Speed (</a:t>
                      </a:r>
                      <a:r>
                        <a:rPr lang="en-US" sz="900" b="1" dirty="0" err="1"/>
                        <a:t>ipm</a:t>
                      </a:r>
                      <a:r>
                        <a:rPr lang="en-US" sz="900" b="1" dirty="0"/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Set Voltage (V)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Travel Speed (</a:t>
                      </a:r>
                      <a:r>
                        <a:rPr lang="en-US" sz="900" b="1" dirty="0" err="1"/>
                        <a:t>ipm</a:t>
                      </a:r>
                      <a:r>
                        <a:rPr lang="en-US" sz="900" b="1" dirty="0"/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Travel Angle </a:t>
                      </a:r>
                    </a:p>
                    <a:p>
                      <a:pPr algn="ctr"/>
                      <a:r>
                        <a:rPr lang="en-US" sz="900" b="1" dirty="0"/>
                        <a:t>(deg)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Work Angle to Web</a:t>
                      </a:r>
                    </a:p>
                    <a:p>
                      <a:pPr algn="ctr"/>
                      <a:r>
                        <a:rPr lang="en-US" sz="900" b="1" dirty="0"/>
                        <a:t>(deg)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Contact Tip-to-Work Distance (in)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Weave Freq. </a:t>
                      </a:r>
                    </a:p>
                    <a:p>
                      <a:pPr algn="ctr"/>
                      <a:r>
                        <a:rPr lang="en-US" sz="900" b="1" dirty="0"/>
                        <a:t>(Hz)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Weave Width</a:t>
                      </a:r>
                    </a:p>
                    <a:p>
                      <a:pPr algn="ctr"/>
                      <a:r>
                        <a:rPr lang="en-US" sz="900" b="1" dirty="0"/>
                        <a:t>(in)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Right 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Center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Dwell  Left    (sec)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6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4F6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11.0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5° Push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45°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3/4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0.4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0104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64FDEE3-A1A8-460F-B986-6849CD57AFFD}"/>
              </a:ext>
            </a:extLst>
          </p:cNvPr>
          <p:cNvGrpSpPr/>
          <p:nvPr/>
        </p:nvGrpSpPr>
        <p:grpSpPr>
          <a:xfrm>
            <a:off x="5839079" y="2118221"/>
            <a:ext cx="2791287" cy="2189244"/>
            <a:chOff x="6182710" y="3200401"/>
            <a:chExt cx="2791287" cy="21892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BBBE68-DA46-4594-A429-2B49A3263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2710" y="3200401"/>
              <a:ext cx="2791287" cy="21892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3C1E08-BB88-4AFA-8BEE-C6D8FEA95F69}"/>
                </a:ext>
              </a:extLst>
            </p:cNvPr>
            <p:cNvSpPr txBox="1"/>
            <p:nvPr/>
          </p:nvSpPr>
          <p:spPr>
            <a:xfrm>
              <a:off x="6795334" y="4516332"/>
              <a:ext cx="620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Side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DCEA16-18D8-4C2B-B125-6EDE6F2B3489}"/>
                </a:ext>
              </a:extLst>
            </p:cNvPr>
            <p:cNvSpPr txBox="1"/>
            <p:nvPr/>
          </p:nvSpPr>
          <p:spPr>
            <a:xfrm>
              <a:off x="7638908" y="4516331"/>
              <a:ext cx="620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Side 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F51193-557E-487F-BC33-E92B095F104B}"/>
              </a:ext>
            </a:extLst>
          </p:cNvPr>
          <p:cNvGrpSpPr/>
          <p:nvPr/>
        </p:nvGrpSpPr>
        <p:grpSpPr>
          <a:xfrm>
            <a:off x="513634" y="2118221"/>
            <a:ext cx="4880486" cy="2189244"/>
            <a:chOff x="457200" y="4652485"/>
            <a:chExt cx="3905290" cy="14019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6A9887-33F9-4B61-BB27-2ACD64959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4652485"/>
              <a:ext cx="3905290" cy="14019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7563A1-284C-419E-AFC2-C273B7F364B9}"/>
                </a:ext>
              </a:extLst>
            </p:cNvPr>
            <p:cNvSpPr txBox="1"/>
            <p:nvPr/>
          </p:nvSpPr>
          <p:spPr>
            <a:xfrm>
              <a:off x="1643227" y="5530274"/>
              <a:ext cx="1533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4F6-S2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73219-BD74-459E-B72C-71D202C7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A62B1B6-C326-4432-8C49-BF0A1B95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4154181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A3CE-4710-48B2-97DF-2C063D98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CC2C-B8BE-45FA-83FC-0868DE50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78" y="1372229"/>
            <a:ext cx="805545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General Fillets </a:t>
            </a:r>
          </a:p>
          <a:p>
            <a:pPr lvl="1"/>
            <a:r>
              <a:rPr lang="en-US" sz="1800" dirty="0"/>
              <a:t>Develop procedures to create acceptable tie-in and weld profile between welding positions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CDA3E-AE5F-4C0E-BCB4-184E402EC7C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71" y="2554658"/>
            <a:ext cx="4127907" cy="348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32300-0B1F-45BE-A1D6-A7FDA84E268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63608" y="2900839"/>
            <a:ext cx="3485302" cy="27929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0E3BA8-3FEB-47E8-AE7D-8C4E7AE8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7BA921-4BDC-4605-9280-301CF164AA92}"/>
              </a:ext>
            </a:extLst>
          </p:cNvPr>
          <p:cNvSpPr txBox="1"/>
          <p:nvPr/>
        </p:nvSpPr>
        <p:spPr>
          <a:xfrm>
            <a:off x="2707690" y="3927976"/>
            <a:ext cx="452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B587B-5063-4858-BEAB-AA8B531D36AD}"/>
              </a:ext>
            </a:extLst>
          </p:cNvPr>
          <p:cNvSpPr txBox="1"/>
          <p:nvPr/>
        </p:nvSpPr>
        <p:spPr>
          <a:xfrm>
            <a:off x="6779878" y="3654188"/>
            <a:ext cx="452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93E03-106D-4F18-876E-3569981285BE}"/>
              </a:ext>
            </a:extLst>
          </p:cNvPr>
          <p:cNvSpPr txBox="1"/>
          <p:nvPr/>
        </p:nvSpPr>
        <p:spPr>
          <a:xfrm>
            <a:off x="1405631" y="5337199"/>
            <a:ext cx="452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EB0038-89E8-4D8B-BE58-ECAA1394FAE7}"/>
              </a:ext>
            </a:extLst>
          </p:cNvPr>
          <p:cNvSpPr txBox="1"/>
          <p:nvPr/>
        </p:nvSpPr>
        <p:spPr>
          <a:xfrm>
            <a:off x="6715958" y="5301105"/>
            <a:ext cx="452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3F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7BA555-2B6B-49A8-9779-8BE90443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400889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A3CE-4710-48B2-97DF-2C063D98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Implementation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3ED871-5C62-47C7-946B-F9723B44A58B}"/>
              </a:ext>
            </a:extLst>
          </p:cNvPr>
          <p:cNvSpPr txBox="1">
            <a:spLocks/>
          </p:cNvSpPr>
          <p:nvPr/>
        </p:nvSpPr>
        <p:spPr>
          <a:xfrm>
            <a:off x="620068" y="1409866"/>
            <a:ext cx="43324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Step 2: Bulkhead Mockups</a:t>
            </a:r>
          </a:p>
        </p:txBody>
      </p:sp>
      <p:pic>
        <p:nvPicPr>
          <p:cNvPr id="7" name="Picture 6" descr="cid:BBBE963A88BEF24E8C0D78C8544BA22B@namprd19.prod.outlook.com">
            <a:extLst>
              <a:ext uri="{FF2B5EF4-FFF2-40B4-BE49-F238E27FC236}">
                <a16:creationId xmlns:a16="http://schemas.microsoft.com/office/drawing/2014/main" id="{6B3D48ED-9A25-4FD6-8DAE-DD563CDF6E15}"/>
              </a:ext>
            </a:extLst>
          </p:cNvPr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52494" y="2513734"/>
            <a:ext cx="3331864" cy="26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BC699-1A33-48A7-B7AD-BB31169A6A4A}"/>
              </a:ext>
            </a:extLst>
          </p:cNvPr>
          <p:cNvSpPr/>
          <p:nvPr/>
        </p:nvSpPr>
        <p:spPr>
          <a:xfrm>
            <a:off x="620067" y="1836033"/>
            <a:ext cx="3951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 mechanized welding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Difficult positions to 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wrap-around welds with minimal rework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Area for significant improvement from current operation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0E3BA8-3FEB-47E8-AE7D-8C4E7AE8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37905D-4342-433A-98CD-15DE57F9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130258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D056-2159-4229-B3BD-DC4CFD00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Welding on Bulkhead Mockups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451E-1E77-4038-9B84-B1FDC6DF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46271"/>
            <a:ext cx="7886700" cy="2164253"/>
          </a:xfrm>
        </p:spPr>
        <p:txBody>
          <a:bodyPr/>
          <a:lstStyle/>
          <a:p>
            <a:r>
              <a:rPr lang="en-US" dirty="0"/>
              <a:t>Welding on the bulkhead mockups requires development of wrap procedures</a:t>
            </a:r>
          </a:p>
          <a:p>
            <a:r>
              <a:rPr lang="en-US" dirty="0"/>
              <a:t>Accessibility considerations prove challenging to complete full wraps with acceptable tie-in and weld profile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31C084-BF02-48EB-B43E-C5A2951F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953" y="1465723"/>
            <a:ext cx="2127135" cy="28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114D12-9F64-48B9-9B7C-72CF09333BAD}"/>
              </a:ext>
            </a:extLst>
          </p:cNvPr>
          <p:cNvGrpSpPr/>
          <p:nvPr/>
        </p:nvGrpSpPr>
        <p:grpSpPr>
          <a:xfrm>
            <a:off x="3644229" y="1961493"/>
            <a:ext cx="1855541" cy="1844640"/>
            <a:chOff x="5786828" y="3429000"/>
            <a:chExt cx="1855541" cy="18446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DC97AB6-EDCE-4E29-93A3-3A8C7FA89114}"/>
                </a:ext>
              </a:extLst>
            </p:cNvPr>
            <p:cNvGrpSpPr/>
            <p:nvPr/>
          </p:nvGrpSpPr>
          <p:grpSpPr>
            <a:xfrm>
              <a:off x="5786828" y="3429000"/>
              <a:ext cx="1855541" cy="1844640"/>
              <a:chOff x="5786828" y="3429000"/>
              <a:chExt cx="1855541" cy="184464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E28E9AB-0E7A-4049-8A49-7952CA7CD6E6}"/>
                  </a:ext>
                </a:extLst>
              </p:cNvPr>
              <p:cNvPicPr/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786828" y="3429000"/>
                <a:ext cx="1855541" cy="184464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974FC64-5691-4F8C-A32A-AB27CD884C14}"/>
                  </a:ext>
                </a:extLst>
              </p:cNvPr>
              <p:cNvGrpSpPr/>
              <p:nvPr/>
            </p:nvGrpSpPr>
            <p:grpSpPr>
              <a:xfrm>
                <a:off x="5975290" y="3974647"/>
                <a:ext cx="639342" cy="1084793"/>
                <a:chOff x="5975290" y="3974647"/>
                <a:chExt cx="639342" cy="1084793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63F83F4-78A6-4A2D-BF48-47AB4EAEB3F2}"/>
                    </a:ext>
                  </a:extLst>
                </p:cNvPr>
                <p:cNvSpPr txBox="1"/>
                <p:nvPr/>
              </p:nvSpPr>
              <p:spPr>
                <a:xfrm>
                  <a:off x="6237127" y="4828608"/>
                  <a:ext cx="37750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1</a:t>
                  </a:r>
                  <a:endParaRPr lang="en-US" b="1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1A89D83-730C-4538-8D84-31A84A5BC1E6}"/>
                    </a:ext>
                  </a:extLst>
                </p:cNvPr>
                <p:cNvSpPr txBox="1"/>
                <p:nvPr/>
              </p:nvSpPr>
              <p:spPr>
                <a:xfrm>
                  <a:off x="5981962" y="4462998"/>
                  <a:ext cx="37750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2</a:t>
                  </a:r>
                  <a:endParaRPr lang="en-US" b="1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1D9CE83-8B3E-42E6-BA11-B51C639E9C64}"/>
                    </a:ext>
                  </a:extLst>
                </p:cNvPr>
                <p:cNvSpPr txBox="1"/>
                <p:nvPr/>
              </p:nvSpPr>
              <p:spPr>
                <a:xfrm>
                  <a:off x="6237126" y="4141693"/>
                  <a:ext cx="37750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3</a:t>
                  </a:r>
                  <a:endParaRPr lang="en-US" b="1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1EFA814-29D2-4A68-AFF0-58A328D6C21A}"/>
                    </a:ext>
                  </a:extLst>
                </p:cNvPr>
                <p:cNvSpPr txBox="1"/>
                <p:nvPr/>
              </p:nvSpPr>
              <p:spPr>
                <a:xfrm>
                  <a:off x="5975290" y="3974647"/>
                  <a:ext cx="37750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/>
                    <a:t>4</a:t>
                  </a:r>
                  <a:endParaRPr lang="en-US" b="1" dirty="0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584330-4FA6-4B25-8693-B6B9A71B6F45}"/>
                </a:ext>
              </a:extLst>
            </p:cNvPr>
            <p:cNvGrpSpPr/>
            <p:nvPr/>
          </p:nvGrpSpPr>
          <p:grpSpPr>
            <a:xfrm>
              <a:off x="6170715" y="4085439"/>
              <a:ext cx="316684" cy="755009"/>
              <a:chOff x="6170715" y="4085439"/>
              <a:chExt cx="316684" cy="755009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3F9E882-7813-457B-8A64-6241E00CD3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66576" y="4731392"/>
                <a:ext cx="191374" cy="1090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A2CCE2-87D7-42AC-ADC3-FCCBA211F020}"/>
                  </a:ext>
                </a:extLst>
              </p:cNvPr>
              <p:cNvGrpSpPr/>
              <p:nvPr/>
            </p:nvGrpSpPr>
            <p:grpSpPr>
              <a:xfrm>
                <a:off x="6170715" y="4085439"/>
                <a:ext cx="316684" cy="539563"/>
                <a:chOff x="6170715" y="4085439"/>
                <a:chExt cx="316684" cy="539563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21CB9A76-08B0-4B9E-B314-17977F200A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07678" y="4482348"/>
                  <a:ext cx="0" cy="14265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2401B396-906A-473D-9BAE-34A58A9F3A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37127" y="4287162"/>
                  <a:ext cx="250272" cy="11409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58BADA91-3744-4FB8-9144-DF46217265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0715" y="4085439"/>
                  <a:ext cx="0" cy="23056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11A9F-95A5-42F4-A5BB-1147BB1F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26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383717-1E5B-4167-A0B2-FA491DC27893}"/>
              </a:ext>
            </a:extLst>
          </p:cNvPr>
          <p:cNvGrpSpPr/>
          <p:nvPr/>
        </p:nvGrpSpPr>
        <p:grpSpPr>
          <a:xfrm>
            <a:off x="539464" y="1460340"/>
            <a:ext cx="2922686" cy="2846964"/>
            <a:chOff x="539464" y="1460340"/>
            <a:chExt cx="2922686" cy="28469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75A65F-460E-4BBA-B6AA-00C77BA15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464" y="1460340"/>
              <a:ext cx="2922686" cy="28469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D61143-9423-4275-81D8-89571076F6ED}"/>
                </a:ext>
              </a:extLst>
            </p:cNvPr>
            <p:cNvSpPr txBox="1"/>
            <p:nvPr/>
          </p:nvSpPr>
          <p:spPr>
            <a:xfrm>
              <a:off x="628650" y="2785903"/>
              <a:ext cx="10905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Rat Holes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F5EFCA5-095A-444B-8174-A3E4CE346F07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1719219" y="2933753"/>
              <a:ext cx="1092406" cy="3681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5F2B9C1-2595-4541-B555-F3D679EBAAAC}"/>
                </a:ext>
              </a:extLst>
            </p:cNvPr>
            <p:cNvCxnSpPr/>
            <p:nvPr/>
          </p:nvCxnSpPr>
          <p:spPr>
            <a:xfrm>
              <a:off x="1719219" y="2970569"/>
              <a:ext cx="998814" cy="732197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1F5F4EE-1D73-4E9E-8EF7-B04AFB07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714467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4147"/>
            <a:ext cx="4724400" cy="2971800"/>
          </a:xfrm>
        </p:spPr>
        <p:txBody>
          <a:bodyPr/>
          <a:lstStyle/>
          <a:p>
            <a:r>
              <a:rPr lang="en-US" sz="2800" dirty="0"/>
              <a:t>Process development</a:t>
            </a:r>
          </a:p>
          <a:p>
            <a:r>
              <a:rPr lang="en-US" dirty="0"/>
              <a:t>Qualification</a:t>
            </a:r>
          </a:p>
          <a:p>
            <a:r>
              <a:rPr lang="en-US" sz="2800" dirty="0"/>
              <a:t>Time studies</a:t>
            </a:r>
          </a:p>
          <a:p>
            <a:r>
              <a:rPr lang="en-US" dirty="0"/>
              <a:t>Reliability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DCA47C-5054-4C12-A8E5-DBFA3A25FDD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196" y="677545"/>
            <a:ext cx="3701415" cy="275145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67FC98E-B4E8-4D8D-BE28-2796B961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E906E3-0719-4453-9D2D-A9E8A8FA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5394"/>
              </p:ext>
            </p:extLst>
          </p:nvPr>
        </p:nvGraphicFramePr>
        <p:xfrm>
          <a:off x="1292824" y="3880607"/>
          <a:ext cx="5937250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330">
                  <a:extLst>
                    <a:ext uri="{9D8B030D-6E8A-4147-A177-3AD203B41FA5}">
                      <a16:colId xmlns:a16="http://schemas.microsoft.com/office/drawing/2014/main" val="2941597066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3795017777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113365252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67924484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4268678122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40328461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Testing location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Primary purpose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Operation time* (hrs)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Scan time** (hrs)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Weld time** (hrs)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Other** (hrs)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5689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RTT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Motion control development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604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EWI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Weld process development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23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Vigor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Process qualification, training, evaluation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414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24.4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40.6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45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154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at Vigor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1" y="4829864"/>
            <a:ext cx="4724400" cy="152648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Spring, 2022</a:t>
            </a:r>
          </a:p>
          <a:p>
            <a:r>
              <a:rPr lang="en-US" sz="2400" dirty="0"/>
              <a:t>Weld Qualifications</a:t>
            </a:r>
          </a:p>
          <a:p>
            <a:r>
              <a:rPr lang="en-US" sz="2400" dirty="0"/>
              <a:t>Training</a:t>
            </a:r>
          </a:p>
          <a:p>
            <a:r>
              <a:rPr lang="en-US" sz="2400" dirty="0"/>
              <a:t>Replicated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67FC98E-B4E8-4D8D-BE28-2796B961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No Distribution</a:t>
            </a:r>
          </a:p>
        </p:txBody>
      </p:sp>
      <p:pic>
        <p:nvPicPr>
          <p:cNvPr id="11" name="Picture 10" descr="D:\Dropbox\SharedVideosPicsFolder\NSRP\VigorSiteDemo\IMG_0127.jpg">
            <a:extLst>
              <a:ext uri="{FF2B5EF4-FFF2-40B4-BE49-F238E27FC236}">
                <a16:creationId xmlns:a16="http://schemas.microsoft.com/office/drawing/2014/main" id="{19EBEFED-E4B6-42C5-88C3-EFA2E178E50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676" y="1388166"/>
            <a:ext cx="5934075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97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9117-BEB1-4BA4-8C45-D73A070D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 procedures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67BD2-DEE3-4771-8B85-A2BF8B34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31D96-9E4E-4DAD-BEAD-19BD47FF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6CB8D-6AF3-49C2-97CA-4FB4068E284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14" y="1400348"/>
            <a:ext cx="4403785" cy="484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CE614-9DD5-427B-9264-D37882A1C2F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763" y="1400348"/>
            <a:ext cx="4250666" cy="4456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08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30642" y="319339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Current solutions: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8505" y="1193190"/>
            <a:ext cx="8564411" cy="2124063"/>
            <a:chOff x="278506" y="942522"/>
            <a:chExt cx="8564411" cy="2124063"/>
          </a:xfrm>
        </p:grpSpPr>
        <p:sp>
          <p:nvSpPr>
            <p:cNvPr id="2" name="TextBox 1"/>
            <p:cNvSpPr txBox="1"/>
            <p:nvPr/>
          </p:nvSpPr>
          <p:spPr>
            <a:xfrm>
              <a:off x="465173" y="955893"/>
              <a:ext cx="2458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Shipyard Characteristics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5534" y="1414074"/>
              <a:ext cx="1979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Large structures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5534" y="1756383"/>
              <a:ext cx="2393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Variable weld types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5534" y="2098692"/>
              <a:ext cx="1549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Poor fit ups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5534" y="2441001"/>
              <a:ext cx="2508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Hard to access spaces</a:t>
              </a:r>
            </a:p>
          </p:txBody>
        </p:sp>
        <p:sp>
          <p:nvSpPr>
            <p:cNvPr id="8" name="Arrow: Right 7"/>
            <p:cNvSpPr/>
            <p:nvPr/>
          </p:nvSpPr>
          <p:spPr>
            <a:xfrm>
              <a:off x="3012321" y="1677059"/>
              <a:ext cx="819501" cy="526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306" y="973002"/>
              <a:ext cx="3336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Limit Automation &amp; Robotics To: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4645" y="1823699"/>
              <a:ext cx="4177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Robots that can be stationary or guided</a:t>
              </a:r>
            </a:p>
            <a:p>
              <a:r>
                <a:rPr lang="en-US" dirty="0"/>
                <a:t>     by track, adjacent surfaces or gantries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4645" y="2483541"/>
              <a:ext cx="4174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Materials that can be brought to robots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4645" y="1432354"/>
              <a:ext cx="4190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/>
                <a:t>Spaces that are relatively easy to access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8506" y="942522"/>
              <a:ext cx="8564411" cy="212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8505" y="619359"/>
            <a:ext cx="856441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Background: SHIPYARD ROBOTICS CHALLENGES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8554" y="3636165"/>
            <a:ext cx="8564411" cy="2860429"/>
            <a:chOff x="278506" y="3465347"/>
            <a:chExt cx="8564411" cy="2860429"/>
          </a:xfrm>
        </p:grpSpPr>
        <p:sp>
          <p:nvSpPr>
            <p:cNvPr id="25" name="Rectangle 24"/>
            <p:cNvSpPr/>
            <p:nvPr/>
          </p:nvSpPr>
          <p:spPr>
            <a:xfrm>
              <a:off x="278506" y="3465347"/>
              <a:ext cx="8564411" cy="28604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224" y="3596728"/>
              <a:ext cx="3685312" cy="263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598310" y="2280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Focus on improved tool for weld mechanization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5" y="3759937"/>
            <a:ext cx="4173908" cy="263915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993144F-4CF8-4D28-A09F-5C396299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3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A675A64-775F-4F13-908B-23CFFA8C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130280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039A-437B-4F2C-A5F5-8D7CA21B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Training/Qualification/Testing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BA37-74DC-41F7-910C-64EC6F47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E1151-8BF6-4071-ABB9-82901415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A. Approved for public release: distribution unlimited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4C7FC-F763-400C-B726-D9231C44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D:\Dropbox\SharedVideosPicsFolder\NSRP\VigorSiteDemo\FullSizeRender 10.JPG">
            <a:extLst>
              <a:ext uri="{FF2B5EF4-FFF2-40B4-BE49-F238E27FC236}">
                <a16:creationId xmlns:a16="http://schemas.microsoft.com/office/drawing/2014/main" id="{CC262FFA-D55B-4837-A009-538AD21C2F3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460" y="2338045"/>
            <a:ext cx="4856671" cy="26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Dropbox\SharedVideosPicsFolder\NSRP\VigorSiteDemo\IMG_1079.PNG">
            <a:extLst>
              <a:ext uri="{FF2B5EF4-FFF2-40B4-BE49-F238E27FC236}">
                <a16:creationId xmlns:a16="http://schemas.microsoft.com/office/drawing/2014/main" id="{84CFA907-0D09-4180-8684-5007C3C73DC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264" y="1377052"/>
            <a:ext cx="4856672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FBAF0-A616-4A03-843A-563EBBFFC22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64" y="3946184"/>
            <a:ext cx="4917057" cy="274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40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Dropbox\SharedVideosPicsFolder\NSRP\VigorSiteDemo\FullSizeRender 23.JPG">
            <a:extLst>
              <a:ext uri="{FF2B5EF4-FFF2-40B4-BE49-F238E27FC236}">
                <a16:creationId xmlns:a16="http://schemas.microsoft.com/office/drawing/2014/main" id="{28FDA47F-E4A7-440F-AF69-152FAFC37DE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45" y="2482173"/>
            <a:ext cx="4778010" cy="277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BF419-A4A7-42C6-81EA-6574AE47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2F/3F/4F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2326-D388-4DFC-B37B-AC90B42C8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BC88C-3583-4830-B7A8-E5F4E720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Distribution A. Approved for public release: distribution unlimited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6F618-127E-4D76-AEE6-43E46197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D:\Dropbox\SharedVideosPicsFolder\NSRP\VigorSiteDemo\FullSizeRender 19.JPG">
            <a:extLst>
              <a:ext uri="{FF2B5EF4-FFF2-40B4-BE49-F238E27FC236}">
                <a16:creationId xmlns:a16="http://schemas.microsoft.com/office/drawing/2014/main" id="{073DE15D-2D01-4F15-90A3-9D683BC4EFA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6716" y="1600878"/>
            <a:ext cx="2329132" cy="462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Dropbox\SharedVideosPicsFolder\NSRP\VigorSiteDemo\FullSizeRender 25.JPG">
            <a:extLst>
              <a:ext uri="{FF2B5EF4-FFF2-40B4-BE49-F238E27FC236}">
                <a16:creationId xmlns:a16="http://schemas.microsoft.com/office/drawing/2014/main" id="{EB1A4A04-1728-4245-A91A-64687615EE5C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6474" y="1555774"/>
            <a:ext cx="2180326" cy="484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081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9641"/>
            <a:ext cx="4724400" cy="2971800"/>
          </a:xfrm>
        </p:spPr>
        <p:txBody>
          <a:bodyPr/>
          <a:lstStyle/>
          <a:p>
            <a:r>
              <a:rPr lang="en-US" sz="2800" dirty="0"/>
              <a:t>Videos of operation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91C28-4FB7-4352-B3B8-61D0512E3EF5}"/>
              </a:ext>
            </a:extLst>
          </p:cNvPr>
          <p:cNvSpPr txBox="1"/>
          <p:nvPr/>
        </p:nvSpPr>
        <p:spPr>
          <a:xfrm>
            <a:off x="723899" y="5234091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Complete scan and weld</a:t>
            </a: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https://vimeo.com/528391072/171c0faace</a:t>
            </a:r>
            <a:endParaRPr lang="en-US" sz="20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377D9-6001-42D4-864C-28B02A7A3BF2}"/>
              </a:ext>
            </a:extLst>
          </p:cNvPr>
          <p:cNvSpPr txBox="1"/>
          <p:nvPr/>
        </p:nvSpPr>
        <p:spPr>
          <a:xfrm>
            <a:off x="5029200" y="5234092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Welding of gusset</a:t>
            </a: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https://vimeo.com/528392166/d6e4eb581d</a:t>
            </a:r>
            <a:endParaRPr lang="en-US" sz="2000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2DC11-4B26-4D04-8A04-1DA5C9A01E3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240749"/>
            <a:ext cx="3701415" cy="2751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DCA47C-5054-4C12-A8E5-DBFA3A25FDD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785" y="2240749"/>
            <a:ext cx="3701415" cy="275145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67FC98E-B4E8-4D8D-BE28-2796B961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063322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F484-23ED-4218-91CA-DA168BCF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4345-BB39-4089-B6DA-1F2A4FC1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dirty="0"/>
              <a:t>Sub 8 min process time with robot, 80% efficiency</a:t>
            </a:r>
          </a:p>
          <a:p>
            <a:r>
              <a:rPr lang="en-US" dirty="0"/>
              <a:t>12X increase in Operator through-put </a:t>
            </a:r>
          </a:p>
          <a:p>
            <a:r>
              <a:rPr lang="en-US" dirty="0"/>
              <a:t>Speed, reduced stress, high arc-on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7FACA-92AE-415C-9FC9-771FBB14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Distribution A. Approved for public release: distribution unlimited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DBD89-43DC-43C0-94B7-3461D585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54B0-F601-4BC3-888D-C11B677CFD5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283" y="3066868"/>
            <a:ext cx="6284343" cy="3199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7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7663-FD4B-469A-A207-B43B87D9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3E08-DD03-4531-B552-E4398A5FE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Transferring equipment to longer-term testing</a:t>
            </a:r>
          </a:p>
          <a:p>
            <a:r>
              <a:rPr lang="en-US" dirty="0"/>
              <a:t>Support in-field testing and implementation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961A8-DA13-47D9-A75F-7FA8ED39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34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1B960-AA7C-43B7-BE21-597E3435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062446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7663-FD4B-469A-A207-B43B87D9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7EEC9-14DA-4DE0-966B-8E51073B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35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7C3D25-D127-4B41-84C2-040B3035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No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6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585D-7CBD-4D77-855E-F884B6F9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50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Approach: HMMR and HMMR-lite</a:t>
            </a:r>
            <a:br>
              <a:rPr lang="en-US" dirty="0"/>
            </a:br>
            <a:r>
              <a:rPr lang="en-US" sz="3100" dirty="0"/>
              <a:t>High Mobility Manufacturing Robot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ACE67-3C3D-4D69-AD9D-79174326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and Portable</a:t>
            </a:r>
          </a:p>
          <a:p>
            <a:r>
              <a:rPr lang="en-US" dirty="0"/>
              <a:t>Based on </a:t>
            </a:r>
            <a:r>
              <a:rPr lang="en-US" dirty="0" err="1"/>
              <a:t>Cobot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6A9E4-63D1-49F6-9CEB-9BB50CA4FF5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815737"/>
            <a:ext cx="3387925" cy="329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B2F7D-9549-4793-B241-BDA685F7E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590" y="1825625"/>
            <a:ext cx="3387926" cy="4080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A1F7D-6641-4F5D-A8E2-92229E4EDA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6937825" y="5001476"/>
            <a:ext cx="1785759" cy="16815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5DDA3-67DD-4806-86DB-E31C3478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3E92EA3-D140-4F7D-A26B-C1DC2F1B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62095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71" y="316299"/>
            <a:ext cx="7772400" cy="1143000"/>
          </a:xfrm>
        </p:spPr>
        <p:txBody>
          <a:bodyPr/>
          <a:lstStyle/>
          <a:p>
            <a:r>
              <a:rPr lang="en-US" dirty="0"/>
              <a:t>NSRP Project Objective</a:t>
            </a:r>
          </a:p>
        </p:txBody>
      </p:sp>
      <p:pic>
        <p:nvPicPr>
          <p:cNvPr id="14" name="Picture 13" descr="cid:BBBE963A88BEF24E8C0D78C8544BA22B@namprd19.prod.outlook.com">
            <a:extLst>
              <a:ext uri="{FF2B5EF4-FFF2-40B4-BE49-F238E27FC236}">
                <a16:creationId xmlns:a16="http://schemas.microsoft.com/office/drawing/2014/main" id="{85BC71C5-65BC-444C-A2FE-3045D3D2F290}"/>
              </a:ext>
            </a:extLst>
          </p:cNvPr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583" y="4017139"/>
            <a:ext cx="29718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692CF1-AC41-4371-BBC3-22BA70F85BF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683" y="1818340"/>
            <a:ext cx="3657600" cy="2057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B59064-DA70-410D-A2D0-53AE9912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10" y="1673912"/>
            <a:ext cx="4119519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dirty="0"/>
              <a:t>Increase the range of opportunities for mechanized welding through a lightweight, portable (or mobile) robot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First, apply to general fillet weld types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/>
              <a:t>2F (Horizontal)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/>
              <a:t>3F (Vertical)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/>
              <a:t>4F (Overhead)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Second, apply to specific jobs (welds joining stiffeners to </a:t>
            </a:r>
            <a:r>
              <a:rPr lang="en-US" sz="1800" dirty="0" err="1"/>
              <a:t>deckplate</a:t>
            </a:r>
            <a:r>
              <a:rPr lang="en-US" sz="1800" dirty="0"/>
              <a:t>, bulkhead intersections)</a:t>
            </a:r>
          </a:p>
          <a:p>
            <a:pPr marL="457200" lvl="1" indent="0">
              <a:buNone/>
            </a:pPr>
            <a:r>
              <a:rPr lang="en-US" sz="1400" dirty="0"/>
              <a:t>		</a:t>
            </a:r>
          </a:p>
          <a:p>
            <a:pPr marL="800100" lvl="1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9731AE-9017-4BB6-857D-8ED654BDB5F2}"/>
              </a:ext>
            </a:extLst>
          </p:cNvPr>
          <p:cNvSpPr txBox="1">
            <a:spLocks/>
          </p:cNvSpPr>
          <p:nvPr/>
        </p:nvSpPr>
        <p:spPr>
          <a:xfrm>
            <a:off x="5467179" y="1459299"/>
            <a:ext cx="2597877" cy="7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Motivating problem: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AutoNum type="arabicParenR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605E3-CD3B-4CD7-8B48-11D532CA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9A8EC2-95CF-48EF-BAFB-7276B316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83894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Proposed System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34975" y="46493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AD976-2552-4532-91B4-AC2CA26601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22" y="1758909"/>
            <a:ext cx="3936803" cy="32814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B15BBE-8785-43FB-87BA-DEFBD816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75" y="1720541"/>
            <a:ext cx="4119519" cy="4351338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1800" dirty="0"/>
              <a:t>Operator places HMMR on stiffener and switches mag-locks</a:t>
            </a:r>
          </a:p>
          <a:p>
            <a:pPr marL="342900" indent="-342900">
              <a:buAutoNum type="arabicParenR"/>
            </a:pPr>
            <a:r>
              <a:rPr lang="en-US" sz="1800" dirty="0"/>
              <a:t>Robot scans and welds stiffener and gusset on either side</a:t>
            </a:r>
          </a:p>
          <a:p>
            <a:pPr marL="342900" indent="-342900">
              <a:buAutoNum type="arabicParenR"/>
            </a:pPr>
            <a:r>
              <a:rPr lang="en-US" sz="1800" dirty="0"/>
              <a:t>Operator releases mag-locks, slides HMMR to the next stiffener</a:t>
            </a:r>
          </a:p>
          <a:p>
            <a:pPr marL="342900" indent="-342900">
              <a:buAutoNum type="arabicParenR"/>
            </a:pPr>
            <a:r>
              <a:rPr lang="en-US" sz="1800" dirty="0"/>
              <a:t>Repeat</a:t>
            </a:r>
          </a:p>
          <a:p>
            <a:pPr marL="342900" indent="-342900">
              <a:buAutoNum type="arabicParenR"/>
            </a:pPr>
            <a:endParaRPr lang="en-US" sz="18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C991D1-94D1-4D3E-A8C2-8B6D079E88A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739" y="4119099"/>
            <a:ext cx="2910755" cy="20950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3AF87-6258-4E55-A130-D58D1E4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41180C-C1F8-4DE0-B820-32815051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17080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8B01-E0B4-47BE-AE1C-A66D022D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Platform Hardware (HMMR-lite)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293EC9-6B58-4CEE-8593-808B2B62BE86}"/>
              </a:ext>
            </a:extLst>
          </p:cNvPr>
          <p:cNvSpPr txBox="1">
            <a:spLocks/>
          </p:cNvSpPr>
          <p:nvPr/>
        </p:nvSpPr>
        <p:spPr>
          <a:xfrm>
            <a:off x="700889" y="2095500"/>
            <a:ext cx="4114800" cy="251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Base: Magnetic switchable</a:t>
            </a:r>
          </a:p>
          <a:p>
            <a:r>
              <a:rPr lang="en-US" sz="2400" dirty="0"/>
              <a:t>Arm: </a:t>
            </a:r>
            <a:r>
              <a:rPr lang="en-US" sz="2400" dirty="0" err="1"/>
              <a:t>Aubo</a:t>
            </a:r>
            <a:r>
              <a:rPr lang="en-US" sz="2400" dirty="0"/>
              <a:t> i5 commercial </a:t>
            </a:r>
            <a:r>
              <a:rPr lang="en-US" sz="2400" dirty="0" err="1"/>
              <a:t>cobot</a:t>
            </a:r>
            <a:endParaRPr lang="en-US" sz="2400" dirty="0"/>
          </a:p>
          <a:p>
            <a:r>
              <a:rPr lang="en-US" sz="2400" dirty="0"/>
              <a:t>End-effector: Supports torch and user interface</a:t>
            </a:r>
          </a:p>
          <a:p>
            <a:r>
              <a:rPr lang="en-US" sz="2400" dirty="0"/>
              <a:t>Algorithms: Control robot motion, path, and job planning</a:t>
            </a:r>
          </a:p>
          <a:p>
            <a:r>
              <a:rPr lang="en-US" sz="2400" dirty="0"/>
              <a:t>System is man portable (approx. 50 </a:t>
            </a:r>
            <a:r>
              <a:rPr lang="en-US" sz="2400" dirty="0" err="1"/>
              <a:t>lb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DB8E7-DFA0-4F9E-AFB0-8B812A0940E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689" y="2251745"/>
            <a:ext cx="3886200" cy="3276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E7C70-2916-4D1F-8ACD-18D52F5E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972930-3ADD-452B-A010-72C0ECB6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126366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8587-2614-4F89-942B-10546ECC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Requirements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BDB7A8-38ED-4A8C-943F-2A16706B4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Task: T-stiffeners with fillet welds at </a:t>
            </a:r>
            <a:r>
              <a:rPr lang="en-US" sz="2400" dirty="0" err="1"/>
              <a:t>deckplates</a:t>
            </a:r>
            <a:r>
              <a:rPr lang="en-US" sz="2400" dirty="0"/>
              <a:t> and bulkheads</a:t>
            </a:r>
          </a:p>
          <a:p>
            <a:r>
              <a:rPr lang="en-US" sz="2400" dirty="0"/>
              <a:t>Task workspace: ~300 mm (12 in) sphere</a:t>
            </a:r>
          </a:p>
          <a:p>
            <a:r>
              <a:rPr lang="en-US" sz="2400" dirty="0"/>
              <a:t>HMMR workspace: ~ 950 mm (37 in) sphere</a:t>
            </a:r>
          </a:p>
          <a:p>
            <a:r>
              <a:rPr lang="en-US" sz="2400" dirty="0"/>
              <a:t>HMMR positioned on stiffener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AC8FD-B6BC-4500-8AFA-B471BACEA8E1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5437" y="3629287"/>
            <a:ext cx="2971800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FD3E74-95CB-4FE1-A277-7A39D5CCAC2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991"/>
          <a:stretch/>
        </p:blipFill>
        <p:spPr bwMode="auto">
          <a:xfrm>
            <a:off x="5341691" y="1690689"/>
            <a:ext cx="2286000" cy="22512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3EA598-3E00-4C21-9719-A0A6A482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D8B0-0F5F-45C3-A1D6-400B094BEDD3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EC6473-41AB-4E0B-AC7D-B8AB4334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06012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6200-D815-41A1-8810-7647FB2A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02" y="38514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Sled for Traversing Stiffeners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08F-26FD-4DCF-A66B-D228AD7B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5" y="1628771"/>
            <a:ext cx="4724400" cy="2971800"/>
          </a:xfrm>
        </p:spPr>
        <p:txBody>
          <a:bodyPr/>
          <a:lstStyle/>
          <a:p>
            <a:r>
              <a:rPr lang="en-US" sz="2800" dirty="0"/>
              <a:t>Current design is a compliant mechanism </a:t>
            </a:r>
            <a:r>
              <a:rPr lang="en-US" dirty="0"/>
              <a:t>fabricated in sled</a:t>
            </a:r>
          </a:p>
          <a:p>
            <a:endParaRPr lang="en-US" sz="2800" dirty="0"/>
          </a:p>
          <a:p>
            <a:r>
              <a:rPr lang="en-US" sz="2800" dirty="0"/>
              <a:t>Test data: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69DDB-7CDE-4B28-B38B-6E06039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80DD-4326-4AF2-B0FF-A6FCF2C649C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D34F19-AD9C-46B6-827E-3DB2A5AF69A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95" y="1201200"/>
            <a:ext cx="3124200" cy="2057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32783-B886-463C-8875-67ACE885BA6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5" y="2624033"/>
            <a:ext cx="3962400" cy="23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CDF12D-7821-4AC0-AA56-FA6A6272DE9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095" y="3311526"/>
            <a:ext cx="3962400" cy="3162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E14161-DAB0-4FB7-9C21-779470394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75227"/>
              </p:ext>
            </p:extLst>
          </p:nvPr>
        </p:nvGraphicFramePr>
        <p:xfrm>
          <a:off x="209550" y="3577083"/>
          <a:ext cx="4452620" cy="2631186"/>
        </p:xfrm>
        <a:graphic>
          <a:graphicData uri="http://schemas.openxmlformats.org/drawingml/2006/table">
            <a:tbl>
              <a:tblPr firstRow="1" firstCol="1" bandRow="1"/>
              <a:tblGrid>
                <a:gridCol w="1483995">
                  <a:extLst>
                    <a:ext uri="{9D8B030D-6E8A-4147-A177-3AD203B41FA5}">
                      <a16:colId xmlns:a16="http://schemas.microsoft.com/office/drawing/2014/main" val="195824679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1462143334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99517206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II: Test Results for HMMR Mobile Base Sled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9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Result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Reach Goal? (Y/N)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51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Force required to move HMMR over T-stiffeners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10.8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263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Shear force stability when sled is locked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79.2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35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Bending moment about the X axis when sled is locked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47.0 ft-lb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038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Bending moment about the Y axis when sled is locked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166 ft-lb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751002"/>
                  </a:ext>
                </a:extLst>
              </a:tr>
            </a:tbl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4CA345-ABCA-4A74-B5E9-AF1AB186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8661" y="6492874"/>
            <a:ext cx="3659233" cy="365125"/>
          </a:xfrm>
        </p:spPr>
        <p:txBody>
          <a:bodyPr/>
          <a:lstStyle/>
          <a:p>
            <a:r>
              <a:rPr lang="en-US" dirty="0"/>
              <a:t>Approved for Public Release: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53971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22763</TotalTime>
  <Words>1774</Words>
  <Application>Microsoft Office PowerPoint</Application>
  <PresentationFormat>On-screen Show (4:3)</PresentationFormat>
  <Paragraphs>415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Advanced Development and Implementation of the High Mobility Manufacturing Robot August, 24, 2022  NSRP RA Project TIA #2020-303  Stephen Canfield, RTT Jim Hansen, EWI Patrick Cahill, Cahill Consulting</vt:lpstr>
      <vt:lpstr>Part 1: HMMR Hardware Development for Shipyard Application </vt:lpstr>
      <vt:lpstr>PowerPoint Presentation</vt:lpstr>
      <vt:lpstr>Proposed Approach: HMMR and HMMR-lite High Mobility Manufacturing Robot</vt:lpstr>
      <vt:lpstr>NSRP Project Objective</vt:lpstr>
      <vt:lpstr>Overview of Proposed System</vt:lpstr>
      <vt:lpstr>Develop Platform Hardware (HMMR-lite)</vt:lpstr>
      <vt:lpstr>Mobility Requirements</vt:lpstr>
      <vt:lpstr>Sled for Traversing Stiffeners</vt:lpstr>
      <vt:lpstr>PowerPoint Presentation</vt:lpstr>
      <vt:lpstr>PowerPoint Presentation</vt:lpstr>
      <vt:lpstr>Algorithm and Controls Development</vt:lpstr>
      <vt:lpstr>Scanning Tool – Lidar</vt:lpstr>
      <vt:lpstr>Scanning Tool – Structured Light Scanner</vt:lpstr>
      <vt:lpstr>Integrating Communication with Welding Power Source</vt:lpstr>
      <vt:lpstr>Development of Open/Closed Loop Welding</vt:lpstr>
      <vt:lpstr>Updated the HMMR Interface to Monitor Both Cobot and Weld</vt:lpstr>
      <vt:lpstr>HMMR Prototype Ready for Testing on Selected Joints</vt:lpstr>
      <vt:lpstr>Part 2: Welding Process Development for Selected HMMR Application </vt:lpstr>
      <vt:lpstr>Overview of Welding Process Development and Evaluation</vt:lpstr>
      <vt:lpstr>2F Welding Procedure Development and Evaluation</vt:lpstr>
      <vt:lpstr>3F Welding Procedure Development and Evaluation</vt:lpstr>
      <vt:lpstr>4F Welding Procedure Development and Evaluation</vt:lpstr>
      <vt:lpstr>Procedure Implementation</vt:lpstr>
      <vt:lpstr>Procedure Implementation</vt:lpstr>
      <vt:lpstr>Welding on Bulkhead Mockups</vt:lpstr>
      <vt:lpstr>Testing </vt:lpstr>
      <vt:lpstr>Testing at Vigor</vt:lpstr>
      <vt:lpstr>Qualification procedures</vt:lpstr>
      <vt:lpstr>Training/Qualification/Testing</vt:lpstr>
      <vt:lpstr>2F/3F/4F</vt:lpstr>
      <vt:lpstr>Testing </vt:lpstr>
      <vt:lpstr>Cost-Benefit Analysis</vt:lpstr>
      <vt:lpstr>Next Steps 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Glovsky</dc:creator>
  <cp:lastModifiedBy>Canfield, Stephen</cp:lastModifiedBy>
  <cp:revision>180</cp:revision>
  <dcterms:created xsi:type="dcterms:W3CDTF">2016-11-10T12:55:16Z</dcterms:created>
  <dcterms:modified xsi:type="dcterms:W3CDTF">2022-08-19T22:33:17Z</dcterms:modified>
</cp:coreProperties>
</file>