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7"/>
  </p:notesMasterIdLst>
  <p:handoutMasterIdLst>
    <p:handoutMasterId r:id="rId18"/>
  </p:handoutMasterIdLst>
  <p:sldIdLst>
    <p:sldId id="395" r:id="rId2"/>
    <p:sldId id="375" r:id="rId3"/>
    <p:sldId id="336" r:id="rId4"/>
    <p:sldId id="337" r:id="rId5"/>
    <p:sldId id="338" r:id="rId6"/>
    <p:sldId id="339" r:id="rId7"/>
    <p:sldId id="340" r:id="rId8"/>
    <p:sldId id="341" r:id="rId9"/>
    <p:sldId id="399" r:id="rId10"/>
    <p:sldId id="343" r:id="rId11"/>
    <p:sldId id="401" r:id="rId12"/>
    <p:sldId id="402" r:id="rId13"/>
    <p:sldId id="387" r:id="rId14"/>
    <p:sldId id="350" r:id="rId15"/>
    <p:sldId id="351"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F"/>
    <a:srgbClr val="FFBDBF"/>
    <a:srgbClr val="FF7C80"/>
    <a:srgbClr val="FFFFFF"/>
    <a:srgbClr val="045571"/>
    <a:srgbClr val="05759D"/>
    <a:srgbClr val="0688B6"/>
    <a:srgbClr val="034055"/>
    <a:srgbClr val="8EB2BF"/>
    <a:srgbClr val="446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711" autoAdjust="0"/>
    <p:restoredTop sz="94836" autoAdjust="0"/>
  </p:normalViewPr>
  <p:slideViewPr>
    <p:cSldViewPr snapToGrid="0">
      <p:cViewPr varScale="1">
        <p:scale>
          <a:sx n="78" d="100"/>
          <a:sy n="78" d="100"/>
        </p:scale>
        <p:origin x="1003" y="58"/>
      </p:cViewPr>
      <p:guideLst/>
    </p:cSldViewPr>
  </p:slideViewPr>
  <p:notesTextViewPr>
    <p:cViewPr>
      <p:scale>
        <a:sx n="3" d="2"/>
        <a:sy n="3" d="2"/>
      </p:scale>
      <p:origin x="0" y="0"/>
    </p:cViewPr>
  </p:notesTextViewPr>
  <p:sorterViewPr>
    <p:cViewPr varScale="1">
      <p:scale>
        <a:sx n="1" d="1"/>
        <a:sy n="1" d="1"/>
      </p:scale>
      <p:origin x="0" y="-1853"/>
    </p:cViewPr>
  </p:sorterViewPr>
  <p:notesViewPr>
    <p:cSldViewPr snapToGrid="0">
      <p:cViewPr varScale="1">
        <p:scale>
          <a:sx n="61" d="100"/>
          <a:sy n="61" d="100"/>
        </p:scale>
        <p:origin x="3139"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07FEEF4-3FAC-409D-9F6C-2D90602CBDF4}" type="datetimeFigureOut">
              <a:rPr lang="en-US" smtClean="0"/>
              <a:t>9/11/2022</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472C060-7788-48F8-80FA-9F86515895C8}" type="slidenum">
              <a:rPr lang="en-US" smtClean="0"/>
              <a:t>‹#›</a:t>
            </a:fld>
            <a:endParaRPr lang="en-US" dirty="0"/>
          </a:p>
        </p:txBody>
      </p:sp>
    </p:spTree>
    <p:extLst>
      <p:ext uri="{BB962C8B-B14F-4D97-AF65-F5344CB8AC3E}">
        <p14:creationId xmlns:p14="http://schemas.microsoft.com/office/powerpoint/2010/main" val="322858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740CAFB-BA6A-4EAD-8632-EFF9673D5756}" type="datetimeFigureOut">
              <a:rPr lang="en-US" smtClean="0"/>
              <a:t>9/11/2022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223D755-2BB7-4E46-A026-A3354C074F5C}" type="slidenum">
              <a:rPr lang="en-US" smtClean="0"/>
              <a:t>‹#›</a:t>
            </a:fld>
            <a:endParaRPr lang="en-US" dirty="0"/>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NSRP is an industry-led collaboration with the U.S. Navy focused on reducing the total ownership costs of ships for the Navy and National Security Customers</a:t>
            </a:r>
          </a:p>
          <a:p>
            <a:r>
              <a:rPr lang="en-US" altLang="en-US" dirty="0" smtClean="0"/>
              <a:t>10 Member Shipyard Collaboration</a:t>
            </a:r>
          </a:p>
          <a:p>
            <a:pPr lvl="1"/>
            <a:r>
              <a:rPr lang="en-US" altLang="en-US" dirty="0" smtClean="0"/>
              <a:t>Allows competitors to partner on common shipbuilding/ship repair problems to benefit of industry and their clients as a whole</a:t>
            </a:r>
          </a:p>
          <a:p>
            <a:pPr lvl="1"/>
            <a:r>
              <a:rPr lang="en-US" altLang="en-US" dirty="0" smtClean="0"/>
              <a:t>Industry cost share multiplies impact of every government dollar provided</a:t>
            </a:r>
          </a:p>
          <a:p>
            <a:r>
              <a:rPr lang="en-US" altLang="en-US" dirty="0" smtClean="0"/>
              <a:t>Sponsored by NAVSEA and 6 Program Executive Offices </a:t>
            </a:r>
          </a:p>
          <a:p>
            <a:pPr lvl="1"/>
            <a:r>
              <a:rPr lang="en-US" altLang="en-US" dirty="0" smtClean="0"/>
              <a:t>NAVSEA 06, PEO C4I, PEO Aircraft Carriers, PEO IWS, PEO USC, Team Ships, and Team Submarine collectively provide ~$13.5M in annual funding</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2</a:t>
            </a:fld>
            <a:endParaRPr lang="en-US" dirty="0"/>
          </a:p>
        </p:txBody>
      </p:sp>
    </p:spTree>
    <p:extLst>
      <p:ext uri="{BB962C8B-B14F-4D97-AF65-F5344CB8AC3E}">
        <p14:creationId xmlns:p14="http://schemas.microsoft.com/office/powerpoint/2010/main" val="268370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environment</a:t>
            </a:r>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3</a:t>
            </a:fld>
            <a:endParaRPr lang="en-US" dirty="0"/>
          </a:p>
        </p:txBody>
      </p:sp>
    </p:spTree>
    <p:extLst>
      <p:ext uri="{BB962C8B-B14F-4D97-AF65-F5344CB8AC3E}">
        <p14:creationId xmlns:p14="http://schemas.microsoft.com/office/powerpoint/2010/main" val="384026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p>
          <a:p>
            <a:r>
              <a:rPr lang="en-US" dirty="0" smtClean="0"/>
              <a:t>People, Specs., Surface Prep, Coatings, Environmental, QA &amp; Documentation</a:t>
            </a:r>
          </a:p>
          <a:p>
            <a:r>
              <a:rPr lang="en-US" dirty="0" smtClean="0"/>
              <a:t>People</a:t>
            </a:r>
            <a:r>
              <a:rPr lang="en-US" baseline="0" dirty="0" smtClean="0"/>
              <a:t> + Processes = Performance</a:t>
            </a:r>
          </a:p>
          <a:p>
            <a:r>
              <a:rPr lang="en-US" baseline="0" dirty="0" smtClean="0"/>
              <a:t>Innovation + Technology = Increased / Improved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4</a:t>
            </a:fld>
            <a:endParaRPr lang="en-US" dirty="0"/>
          </a:p>
        </p:txBody>
      </p:sp>
    </p:spTree>
    <p:extLst>
      <p:ext uri="{BB962C8B-B14F-4D97-AF65-F5344CB8AC3E}">
        <p14:creationId xmlns:p14="http://schemas.microsoft.com/office/powerpoint/2010/main" val="37633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p>
          <a:p>
            <a:r>
              <a:rPr lang="en-US" dirty="0" smtClean="0"/>
              <a:t>People, Specs., Surface Prep, Coatings, Environmental, QA &amp; Documentation</a:t>
            </a:r>
          </a:p>
          <a:p>
            <a:r>
              <a:rPr lang="en-US" dirty="0" smtClean="0"/>
              <a:t>People</a:t>
            </a:r>
            <a:r>
              <a:rPr lang="en-US" baseline="0" dirty="0" smtClean="0"/>
              <a:t> + Processes = Performance</a:t>
            </a:r>
          </a:p>
          <a:p>
            <a:r>
              <a:rPr lang="en-US" baseline="0" dirty="0" smtClean="0"/>
              <a:t>Innovation + Technology = Increased / Improved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5</a:t>
            </a:fld>
            <a:endParaRPr lang="en-US" dirty="0"/>
          </a:p>
        </p:txBody>
      </p:sp>
    </p:spTree>
    <p:extLst>
      <p:ext uri="{BB962C8B-B14F-4D97-AF65-F5344CB8AC3E}">
        <p14:creationId xmlns:p14="http://schemas.microsoft.com/office/powerpoint/2010/main" val="16492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Funded</a:t>
            </a:r>
            <a:r>
              <a:rPr lang="en-US" baseline="0" dirty="0" smtClean="0"/>
              <a:t> Project since becoming SP&amp;C Panel Chair</a:t>
            </a:r>
          </a:p>
          <a:p>
            <a:r>
              <a:rPr lang="en-US" baseline="0" dirty="0" smtClean="0"/>
              <a:t>People + Processes = Performance</a:t>
            </a:r>
          </a:p>
          <a:p>
            <a:r>
              <a:rPr lang="en-US" baseline="0" dirty="0" smtClean="0"/>
              <a:t>Certification &amp; Virtual Spray + Automation, Standardization, &amp; Power Tools</a:t>
            </a:r>
          </a:p>
          <a:p>
            <a:r>
              <a:rPr lang="en-US" baseline="0" dirty="0" smtClean="0"/>
              <a:t>Tools &amp; Equipment To Do My Job </a:t>
            </a:r>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7</a:t>
            </a:fld>
            <a:endParaRPr lang="en-US" dirty="0"/>
          </a:p>
        </p:txBody>
      </p:sp>
    </p:spTree>
    <p:extLst>
      <p:ext uri="{BB962C8B-B14F-4D97-AF65-F5344CB8AC3E}">
        <p14:creationId xmlns:p14="http://schemas.microsoft.com/office/powerpoint/2010/main" val="48946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Funded</a:t>
            </a:r>
            <a:r>
              <a:rPr lang="en-US" baseline="0" dirty="0" smtClean="0"/>
              <a:t> Project since becoming SP&amp;C Panel Chair</a:t>
            </a:r>
          </a:p>
          <a:p>
            <a:r>
              <a:rPr lang="en-US" baseline="0" dirty="0" smtClean="0"/>
              <a:t>People + Processes = Performance</a:t>
            </a:r>
          </a:p>
          <a:p>
            <a:r>
              <a:rPr lang="en-US" baseline="0" dirty="0" smtClean="0"/>
              <a:t>Certification &amp; Virtual Spray + Automation, Standardization, &amp; Power Tools</a:t>
            </a:r>
          </a:p>
          <a:p>
            <a:r>
              <a:rPr lang="en-US" baseline="0" dirty="0" smtClean="0"/>
              <a:t>Tools &amp; Equipment To Do My Job </a:t>
            </a:r>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8</a:t>
            </a:fld>
            <a:endParaRPr lang="en-US" dirty="0"/>
          </a:p>
        </p:txBody>
      </p:sp>
    </p:spTree>
    <p:extLst>
      <p:ext uri="{BB962C8B-B14F-4D97-AF65-F5344CB8AC3E}">
        <p14:creationId xmlns:p14="http://schemas.microsoft.com/office/powerpoint/2010/main" val="272924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Funded</a:t>
            </a:r>
            <a:r>
              <a:rPr lang="en-US" baseline="0" dirty="0" smtClean="0"/>
              <a:t> Project since becoming SP&amp;C Panel Chair</a:t>
            </a:r>
          </a:p>
          <a:p>
            <a:r>
              <a:rPr lang="en-US" baseline="0" dirty="0" smtClean="0"/>
              <a:t>People + Processes = Performance</a:t>
            </a:r>
          </a:p>
          <a:p>
            <a:r>
              <a:rPr lang="en-US" baseline="0" dirty="0" smtClean="0"/>
              <a:t>Certification &amp; Virtual Spray + Automation, Standardization, &amp; Power Tools</a:t>
            </a:r>
          </a:p>
          <a:p>
            <a:r>
              <a:rPr lang="en-US" baseline="0" dirty="0" smtClean="0"/>
              <a:t>Tools &amp; Equipment To Do My Job </a:t>
            </a:r>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9</a:t>
            </a:fld>
            <a:endParaRPr lang="en-US" dirty="0"/>
          </a:p>
        </p:txBody>
      </p:sp>
    </p:spTree>
    <p:extLst>
      <p:ext uri="{BB962C8B-B14F-4D97-AF65-F5344CB8AC3E}">
        <p14:creationId xmlns:p14="http://schemas.microsoft.com/office/powerpoint/2010/main" val="21452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Funded</a:t>
            </a:r>
            <a:r>
              <a:rPr lang="en-US" baseline="0" dirty="0" smtClean="0"/>
              <a:t> Project since becoming SP&amp;C Panel Chair</a:t>
            </a:r>
          </a:p>
          <a:p>
            <a:r>
              <a:rPr lang="en-US" baseline="0" dirty="0" smtClean="0"/>
              <a:t>People + Processes = Performance</a:t>
            </a:r>
          </a:p>
          <a:p>
            <a:r>
              <a:rPr lang="en-US" baseline="0" dirty="0" smtClean="0"/>
              <a:t>Certification &amp; Virtual Spray + Automation, Standardization, &amp; Power Tools</a:t>
            </a:r>
          </a:p>
          <a:p>
            <a:r>
              <a:rPr lang="en-US" baseline="0" dirty="0" smtClean="0"/>
              <a:t>Tools &amp; Equipment To Do My Job </a:t>
            </a:r>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10</a:t>
            </a:fld>
            <a:endParaRPr lang="en-US" dirty="0"/>
          </a:p>
        </p:txBody>
      </p:sp>
    </p:spTree>
    <p:extLst>
      <p:ext uri="{BB962C8B-B14F-4D97-AF65-F5344CB8AC3E}">
        <p14:creationId xmlns:p14="http://schemas.microsoft.com/office/powerpoint/2010/main" val="253842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5010" y="5591175"/>
            <a:ext cx="1307366" cy="954360"/>
          </a:xfrm>
          <a:prstGeom prst="rect">
            <a:avLst/>
          </a:prstGeom>
        </p:spPr>
      </p:pic>
    </p:spTree>
    <p:extLst>
      <p:ext uri="{BB962C8B-B14F-4D97-AF65-F5344CB8AC3E}">
        <p14:creationId xmlns:p14="http://schemas.microsoft.com/office/powerpoint/2010/main" val="11987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8911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89476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4215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7" y="5724179"/>
            <a:ext cx="1307366" cy="954360"/>
          </a:xfrm>
          <a:prstGeom prst="rect">
            <a:avLst/>
          </a:prstGeom>
        </p:spPr>
      </p:pic>
    </p:spTree>
    <p:extLst>
      <p:ext uri="{BB962C8B-B14F-4D97-AF65-F5344CB8AC3E}">
        <p14:creationId xmlns:p14="http://schemas.microsoft.com/office/powerpoint/2010/main" val="426938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19125" y="-121091"/>
            <a:ext cx="12598400" cy="1381961"/>
          </a:xfrm>
          <a:prstGeom prst="rect">
            <a:avLst/>
          </a:prstGeom>
        </p:spPr>
      </p:pic>
      <p:sp>
        <p:nvSpPr>
          <p:cNvPr id="2" name="Title 1"/>
          <p:cNvSpPr>
            <a:spLocks noGrp="1"/>
          </p:cNvSpPr>
          <p:nvPr>
            <p:ph type="title"/>
          </p:nvPr>
        </p:nvSpPr>
        <p:spPr>
          <a:xfrm>
            <a:off x="117475" y="50359"/>
            <a:ext cx="10515600" cy="1332704"/>
          </a:xfrm>
          <a:prstGeom prst="rect">
            <a:avLst/>
          </a:prstGeom>
        </p:spPr>
        <p:txBody>
          <a:bodyPr anchor="b"/>
          <a:lstStyle>
            <a:lvl1pPr>
              <a:defRPr sz="3600">
                <a:solidFill>
                  <a:srgbClr val="045571"/>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476" y="1497235"/>
            <a:ext cx="10817225" cy="3817717"/>
          </a:xfrm>
        </p:spPr>
        <p:txBody>
          <a:bodyPr>
            <a:normAutofit/>
          </a:bodyPr>
          <a:lstStyle>
            <a:lvl1pPr marL="0" indent="0">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19125" y="-121091"/>
            <a:ext cx="12598400" cy="1381961"/>
          </a:xfrm>
          <a:prstGeom prst="rect">
            <a:avLst/>
          </a:prstGeom>
        </p:spPr>
      </p:pic>
      <p:sp>
        <p:nvSpPr>
          <p:cNvPr id="6" name="Slide Number Placeholder 5"/>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113861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r>
              <a:rPr lang="en-US" dirty="0" smtClean="0"/>
              <a:t>14</a:t>
            </a:r>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 id="214748366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1520581"/>
          </a:xfrm>
        </p:spPr>
        <p:txBody>
          <a:bodyPr/>
          <a:lstStyle/>
          <a:p>
            <a:r>
              <a:rPr lang="en-US" b="1" dirty="0" smtClean="0">
                <a:solidFill>
                  <a:schemeClr val="accent5">
                    <a:lumMod val="75000"/>
                  </a:schemeClr>
                </a:solidFill>
              </a:rPr>
              <a:t>NSRP Surface Preparation and Coatings (SP&amp;C) Panel Update</a:t>
            </a:r>
            <a:endParaRPr lang="en-US" b="1" dirty="0">
              <a:solidFill>
                <a:schemeClr val="accent5">
                  <a:lumMod val="75000"/>
                </a:schemeClr>
              </a:solidFill>
            </a:endParaRPr>
          </a:p>
        </p:txBody>
      </p:sp>
      <p:sp>
        <p:nvSpPr>
          <p:cNvPr id="3" name="Subtitle 2"/>
          <p:cNvSpPr>
            <a:spLocks noGrp="1"/>
          </p:cNvSpPr>
          <p:nvPr>
            <p:ph type="subTitle" idx="1"/>
          </p:nvPr>
        </p:nvSpPr>
        <p:spPr>
          <a:xfrm>
            <a:off x="2733675" y="4986735"/>
            <a:ext cx="9144000" cy="824130"/>
          </a:xfrm>
        </p:spPr>
        <p:txBody>
          <a:bodyPr>
            <a:noAutofit/>
          </a:bodyPr>
          <a:lstStyle/>
          <a:p>
            <a:r>
              <a:rPr lang="en-US" b="1" dirty="0" smtClean="0">
                <a:solidFill>
                  <a:schemeClr val="accent5">
                    <a:lumMod val="75000"/>
                  </a:schemeClr>
                </a:solidFill>
              </a:rPr>
              <a:t>Arcino </a:t>
            </a:r>
            <a:r>
              <a:rPr lang="en-US" b="1" i="1" dirty="0" smtClean="0">
                <a:solidFill>
                  <a:srgbClr val="FF0000"/>
                </a:solidFill>
              </a:rPr>
              <a:t>“Q” </a:t>
            </a:r>
            <a:r>
              <a:rPr lang="en-US" b="1" dirty="0" smtClean="0">
                <a:solidFill>
                  <a:schemeClr val="accent5">
                    <a:lumMod val="75000"/>
                  </a:schemeClr>
                </a:solidFill>
              </a:rPr>
              <a:t>Quiero, Jr., Panel Chair</a:t>
            </a:r>
          </a:p>
          <a:p>
            <a:r>
              <a:rPr lang="en-US" b="1" dirty="0" smtClean="0">
                <a:solidFill>
                  <a:schemeClr val="accent5">
                    <a:lumMod val="75000"/>
                  </a:schemeClr>
                </a:solidFill>
              </a:rPr>
              <a:t>September 13-14, 2022 – Pittsburgh, PA</a:t>
            </a:r>
            <a:endParaRPr lang="en-US" b="1" dirty="0">
              <a:solidFill>
                <a:schemeClr val="accent5">
                  <a:lumMod val="75000"/>
                </a:schemeClr>
              </a:solidFill>
            </a:endParaRPr>
          </a:p>
        </p:txBody>
      </p:sp>
    </p:spTree>
    <p:extLst>
      <p:ext uri="{BB962C8B-B14F-4D97-AF65-F5344CB8AC3E}">
        <p14:creationId xmlns:p14="http://schemas.microsoft.com/office/powerpoint/2010/main" val="1882639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10</a:t>
            </a:fld>
            <a:endParaRPr lang="en-US" dirty="0"/>
          </a:p>
        </p:txBody>
      </p:sp>
      <p:sp>
        <p:nvSpPr>
          <p:cNvPr id="20" name="TextBox 19"/>
          <p:cNvSpPr txBox="1"/>
          <p:nvPr/>
        </p:nvSpPr>
        <p:spPr>
          <a:xfrm>
            <a:off x="11566504" y="89451"/>
            <a:ext cx="237566" cy="369332"/>
          </a:xfrm>
          <a:prstGeom prst="rect">
            <a:avLst/>
          </a:prstGeom>
          <a:noFill/>
        </p:spPr>
        <p:txBody>
          <a:bodyPr wrap="none" rtlCol="0">
            <a:spAutoFit/>
          </a:bodyPr>
          <a:lstStyle/>
          <a:p>
            <a:r>
              <a:rPr lang="en-US" dirty="0" smtClean="0"/>
              <a:t> </a:t>
            </a:r>
            <a:endParaRPr lang="en-US" dirty="0"/>
          </a:p>
        </p:txBody>
      </p:sp>
      <p:sp>
        <p:nvSpPr>
          <p:cNvPr id="8" name="Title 1"/>
          <p:cNvSpPr>
            <a:spLocks noGrp="1"/>
          </p:cNvSpPr>
          <p:nvPr>
            <p:ph type="title"/>
          </p:nvPr>
        </p:nvSpPr>
        <p:spPr>
          <a:xfrm>
            <a:off x="317770" y="189047"/>
            <a:ext cx="11264630" cy="824026"/>
          </a:xfrm>
        </p:spPr>
        <p:txBody>
          <a:bodyPr anchor="ctr"/>
          <a:lstStyle/>
          <a:p>
            <a:r>
              <a:rPr lang="en-US" sz="4400" b="1" dirty="0" smtClean="0">
                <a:solidFill>
                  <a:schemeClr val="accent5">
                    <a:lumMod val="75000"/>
                  </a:schemeClr>
                </a:solidFill>
                <a:latin typeface="Segoe UI" panose="020B0502040204020203" pitchFamily="34" charset="0"/>
                <a:cs typeface="Segoe UI" panose="020B0502040204020203" pitchFamily="34" charset="0"/>
              </a:rPr>
              <a:t>Partial Blast Projects</a:t>
            </a:r>
            <a:endParaRPr lang="en-US" sz="4800" b="1" dirty="0">
              <a:solidFill>
                <a:schemeClr val="accent5">
                  <a:lumMod val="75000"/>
                </a:schemeClr>
              </a:solidFill>
              <a:latin typeface="Segoe UI" panose="020B0502040204020203" pitchFamily="34" charset="0"/>
              <a:cs typeface="Segoe UI" panose="020B0502040204020203" pitchFamily="34" charset="0"/>
            </a:endParaRPr>
          </a:p>
        </p:txBody>
      </p:sp>
      <p:sp>
        <p:nvSpPr>
          <p:cNvPr id="9" name="TextBox 8"/>
          <p:cNvSpPr txBox="1"/>
          <p:nvPr/>
        </p:nvSpPr>
        <p:spPr>
          <a:xfrm>
            <a:off x="311285" y="813018"/>
            <a:ext cx="5459401"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Surface Preparation &amp; Coatings Panel</a:t>
            </a:r>
          </a:p>
        </p:txBody>
      </p:sp>
      <p:graphicFrame>
        <p:nvGraphicFramePr>
          <p:cNvPr id="10" name="Table 9"/>
          <p:cNvGraphicFramePr>
            <a:graphicFrameLocks noGrp="1"/>
          </p:cNvGraphicFramePr>
          <p:nvPr>
            <p:extLst>
              <p:ext uri="{D42A27DB-BD31-4B8C-83A1-F6EECF244321}">
                <p14:modId xmlns:p14="http://schemas.microsoft.com/office/powerpoint/2010/main" val="2647796737"/>
              </p:ext>
            </p:extLst>
          </p:nvPr>
        </p:nvGraphicFramePr>
        <p:xfrm>
          <a:off x="458821" y="1278194"/>
          <a:ext cx="11274358" cy="5333016"/>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1101328996"/>
                    </a:ext>
                  </a:extLst>
                </a:gridCol>
                <a:gridCol w="5762451">
                  <a:extLst>
                    <a:ext uri="{9D8B030D-6E8A-4147-A177-3AD203B41FA5}">
                      <a16:colId xmlns:a16="http://schemas.microsoft.com/office/drawing/2014/main" val="1065943650"/>
                    </a:ext>
                  </a:extLst>
                </a:gridCol>
              </a:tblGrid>
              <a:tr h="395256">
                <a:tc>
                  <a:txBody>
                    <a:bodyPr/>
                    <a:lstStyle/>
                    <a:p>
                      <a:r>
                        <a:rPr lang="en-US" b="1" dirty="0">
                          <a:latin typeface="Segoe UI" panose="020B0502040204020203" pitchFamily="34" charset="0"/>
                          <a:cs typeface="Segoe UI" panose="020B0502040204020203" pitchFamily="34" charset="0"/>
                        </a:rPr>
                        <a:t>PROJECT # / TITLE / SUPPORTING SHIPYARD</a:t>
                      </a:r>
                      <a:r>
                        <a:rPr lang="en-US" b="1" baseline="0" dirty="0">
                          <a:latin typeface="Segoe UI" panose="020B0502040204020203" pitchFamily="34" charset="0"/>
                          <a:cs typeface="Segoe UI" panose="020B0502040204020203" pitchFamily="34" charset="0"/>
                        </a:rPr>
                        <a:t>S</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2984459303"/>
                  </a:ext>
                </a:extLst>
              </a:tr>
              <a:tr h="1622078">
                <a:tc>
                  <a:txBody>
                    <a:bodyPr/>
                    <a:lstStyle/>
                    <a:p>
                      <a:r>
                        <a:rPr lang="en-US" b="1" u="sng" baseline="0" dirty="0">
                          <a:latin typeface="Segoe UI" panose="020B0502040204020203" pitchFamily="34" charset="0"/>
                          <a:cs typeface="Segoe UI" panose="020B0502040204020203" pitchFamily="34" charset="0"/>
                        </a:rPr>
                        <a:t>Project Title:</a:t>
                      </a:r>
                      <a:r>
                        <a:rPr lang="en-US" b="1" u="none" baseline="0" dirty="0">
                          <a:latin typeface="Segoe UI" panose="020B0502040204020203" pitchFamily="34" charset="0"/>
                          <a:cs typeface="Segoe UI" panose="020B0502040204020203" pitchFamily="34" charset="0"/>
                        </a:rPr>
                        <a:t>  </a:t>
                      </a:r>
                      <a:r>
                        <a:rPr lang="en-US" u="none" baseline="0" dirty="0">
                          <a:latin typeface="Segoe UI" panose="020B0502040204020203" pitchFamily="34" charset="0"/>
                          <a:cs typeface="Segoe UI" panose="020B0502040204020203" pitchFamily="34" charset="0"/>
                        </a:rPr>
                        <a:t>Partial Blast of UHS Coated Tanks</a:t>
                      </a:r>
                      <a:endParaRPr lang="en-US" u="sng" dirty="0">
                        <a:latin typeface="Segoe UI" panose="020B0502040204020203" pitchFamily="34" charset="0"/>
                        <a:cs typeface="Segoe UI" panose="020B0502040204020203" pitchFamily="34" charset="0"/>
                      </a:endParaRPr>
                    </a:p>
                    <a:p>
                      <a:endParaRPr lang="en-US" u="sng" dirty="0">
                        <a:latin typeface="Segoe UI" panose="020B0502040204020203" pitchFamily="34" charset="0"/>
                        <a:cs typeface="Segoe UI" panose="020B0502040204020203" pitchFamily="34" charset="0"/>
                      </a:endParaRPr>
                    </a:p>
                    <a:p>
                      <a:r>
                        <a:rPr lang="en-US" b="1" u="sng" dirty="0">
                          <a:latin typeface="Segoe UI" panose="020B0502040204020203" pitchFamily="34" charset="0"/>
                          <a:cs typeface="Segoe UI" panose="020B0502040204020203" pitchFamily="34" charset="0"/>
                        </a:rPr>
                        <a:t>Project</a:t>
                      </a:r>
                      <a:r>
                        <a:rPr lang="en-US" b="1" u="sng" baseline="0" dirty="0">
                          <a:latin typeface="Segoe UI" panose="020B0502040204020203" pitchFamily="34" charset="0"/>
                          <a:cs typeface="Segoe UI" panose="020B0502040204020203" pitchFamily="34" charset="0"/>
                        </a:rPr>
                        <a:t> Lead:</a:t>
                      </a:r>
                      <a:r>
                        <a:rPr lang="en-US" b="1" u="none" baseline="0" dirty="0">
                          <a:latin typeface="Segoe UI" panose="020B0502040204020203" pitchFamily="34" charset="0"/>
                          <a:cs typeface="Segoe UI" panose="020B0502040204020203" pitchFamily="34" charset="0"/>
                        </a:rPr>
                        <a:t> </a:t>
                      </a:r>
                      <a:r>
                        <a:rPr lang="en-US" u="none" baseline="0" dirty="0" smtClean="0">
                          <a:latin typeface="Segoe UI" panose="020B0502040204020203" pitchFamily="34" charset="0"/>
                          <a:cs typeface="Segoe UI" panose="020B0502040204020203" pitchFamily="34" charset="0"/>
                        </a:rPr>
                        <a:t>Elzly Technology Corp.</a:t>
                      </a:r>
                      <a:endParaRPr lang="en-US" u="none" baseline="0"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p>
                      <a:r>
                        <a:rPr lang="en-US" b="1" u="sng" dirty="0">
                          <a:solidFill>
                            <a:schemeClr val="tx1"/>
                          </a:solidFill>
                          <a:latin typeface="Segoe UI" panose="020B0502040204020203" pitchFamily="34" charset="0"/>
                          <a:cs typeface="Segoe UI" panose="020B0502040204020203" pitchFamily="34" charset="0"/>
                        </a:rPr>
                        <a:t>Supporting Shipyards:</a:t>
                      </a:r>
                      <a:r>
                        <a:rPr lang="en-US" b="1" u="none" dirty="0">
                          <a:solidFill>
                            <a:schemeClr val="tx1"/>
                          </a:solidFill>
                          <a:latin typeface="Segoe UI" panose="020B0502040204020203" pitchFamily="34" charset="0"/>
                          <a:cs typeface="Segoe UI" panose="020B0502040204020203" pitchFamily="34" charset="0"/>
                        </a:rPr>
                        <a:t> </a:t>
                      </a:r>
                      <a:r>
                        <a:rPr lang="en-US" u="none" dirty="0">
                          <a:solidFill>
                            <a:schemeClr val="tx1"/>
                          </a:solidFill>
                          <a:latin typeface="Segoe UI" panose="020B0502040204020203" pitchFamily="34" charset="0"/>
                          <a:cs typeface="Segoe UI" panose="020B0502040204020203" pitchFamily="34" charset="0"/>
                        </a:rPr>
                        <a:t>HII-Ingalls, BAE Southeast Shipyards, </a:t>
                      </a:r>
                    </a:p>
                    <a:p>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latin typeface="Segoe UI" panose="020B0502040204020203" pitchFamily="34" charset="0"/>
                          <a:cs typeface="Segoe UI" panose="020B0502040204020203" pitchFamily="34" charset="0"/>
                        </a:rPr>
                        <a:t>Develop, </a:t>
                      </a:r>
                      <a:r>
                        <a:rPr lang="en-US" dirty="0" smtClean="0">
                          <a:solidFill>
                            <a:schemeClr val="tx1"/>
                          </a:solidFill>
                          <a:latin typeface="Segoe UI" panose="020B0502040204020203" pitchFamily="34" charset="0"/>
                          <a:cs typeface="Segoe UI" panose="020B0502040204020203" pitchFamily="34" charset="0"/>
                        </a:rPr>
                        <a:t>demonstrate, </a:t>
                      </a:r>
                      <a:r>
                        <a:rPr lang="en-US" dirty="0">
                          <a:solidFill>
                            <a:schemeClr val="tx1"/>
                          </a:solidFill>
                          <a:latin typeface="Segoe UI" panose="020B0502040204020203" pitchFamily="34" charset="0"/>
                          <a:cs typeface="Segoe UI" panose="020B0502040204020203" pitchFamily="34" charset="0"/>
                        </a:rPr>
                        <a:t>and institutionalize a “Thorough Spot and Sweep Blast” process (aka, </a:t>
                      </a:r>
                      <a:r>
                        <a:rPr lang="en-US" dirty="0" smtClean="0">
                          <a:solidFill>
                            <a:schemeClr val="tx1"/>
                          </a:solidFill>
                          <a:latin typeface="Segoe UI" panose="020B0502040204020203" pitchFamily="34" charset="0"/>
                          <a:cs typeface="Segoe UI" panose="020B0502040204020203" pitchFamily="34" charset="0"/>
                        </a:rPr>
                        <a:t>Partial </a:t>
                      </a:r>
                      <a:r>
                        <a:rPr lang="en-US" dirty="0">
                          <a:solidFill>
                            <a:schemeClr val="tx1"/>
                          </a:solidFill>
                          <a:latin typeface="Segoe UI" panose="020B0502040204020203" pitchFamily="34" charset="0"/>
                          <a:cs typeface="Segoe UI" panose="020B0502040204020203" pitchFamily="34" charset="0"/>
                        </a:rPr>
                        <a:t>B</a:t>
                      </a:r>
                      <a:r>
                        <a:rPr lang="en-US" dirty="0" smtClean="0">
                          <a:solidFill>
                            <a:schemeClr val="tx1"/>
                          </a:solidFill>
                          <a:latin typeface="Segoe UI" panose="020B0502040204020203" pitchFamily="34" charset="0"/>
                          <a:cs typeface="Segoe UI" panose="020B0502040204020203" pitchFamily="34" charset="0"/>
                        </a:rPr>
                        <a:t>last</a:t>
                      </a:r>
                      <a:r>
                        <a:rPr lang="en-US" dirty="0">
                          <a:solidFill>
                            <a:schemeClr val="tx1"/>
                          </a:solidFill>
                          <a:latin typeface="Segoe UI" panose="020B0502040204020203" pitchFamily="34" charset="0"/>
                          <a:cs typeface="Segoe UI" panose="020B0502040204020203" pitchFamily="34" charset="0"/>
                        </a:rPr>
                        <a:t>) for re-preservation of tanks and/or voids with ultra-high solids coatings on surface ships.</a:t>
                      </a:r>
                    </a:p>
                    <a:p>
                      <a:endParaRPr lang="en-US"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7273362"/>
                  </a:ext>
                </a:extLst>
              </a:tr>
              <a:tr h="415488">
                <a:tc>
                  <a:txBody>
                    <a:bodyPr/>
                    <a:lstStyle/>
                    <a:p>
                      <a:r>
                        <a:rPr lang="en-US" b="1" dirty="0">
                          <a:latin typeface="Segoe UI" panose="020B0502040204020203" pitchFamily="34" charset="0"/>
                          <a:cs typeface="Segoe UI" panose="020B0502040204020203" pitchFamily="34" charset="0"/>
                        </a:rPr>
                        <a:t>IMPLEMENTATION –</a:t>
                      </a:r>
                      <a:r>
                        <a:rPr lang="en-US" b="1" baseline="0" dirty="0">
                          <a:latin typeface="Segoe UI" panose="020B0502040204020203" pitchFamily="34" charset="0"/>
                          <a:cs typeface="Segoe UI" panose="020B0502040204020203" pitchFamily="34" charset="0"/>
                        </a:rPr>
                        <a:t> LEVEL OF EFFECTIVENESS</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RETURN ON INVESTMENT / BENEFIT TO THE NAVY</a:t>
                      </a:r>
                    </a:p>
                    <a:p>
                      <a:r>
                        <a:rPr lang="en-US" b="1" dirty="0">
                          <a:latin typeface="Segoe UI" panose="020B0502040204020203" pitchFamily="34" charset="0"/>
                          <a:cs typeface="Segoe UI" panose="020B0502040204020203" pitchFamily="34" charset="0"/>
                        </a:rPr>
                        <a:t>Tangible                               / Non-Tangible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1543397404"/>
                  </a:ext>
                </a:extLst>
              </a:tr>
              <a:tr h="1780531">
                <a:tc>
                  <a:txBody>
                    <a:bodyPr/>
                    <a:lstStyle/>
                    <a:p>
                      <a:pPr marL="233363" indent="-233363">
                        <a:buFont typeface="Arial" panose="020B0604020202020204" pitchFamily="34" charset="0"/>
                        <a:buChar char="•"/>
                      </a:pPr>
                      <a:r>
                        <a:rPr lang="en-US" sz="1800" b="1" baseline="0" dirty="0">
                          <a:latin typeface="Segoe UI" panose="020B0502040204020203" pitchFamily="34" charset="0"/>
                          <a:cs typeface="Segoe UI" panose="020B0502040204020203" pitchFamily="34" charset="0"/>
                        </a:rPr>
                        <a:t>Implementation Within Shipyards</a:t>
                      </a:r>
                    </a:p>
                    <a:p>
                      <a:pPr marL="457200" lvl="1" indent="-230188">
                        <a:buFont typeface="Arial" panose="020B0604020202020204" pitchFamily="34" charset="0"/>
                        <a:buChar char="•"/>
                      </a:pPr>
                      <a:r>
                        <a:rPr lang="en-US" sz="1800" baseline="0" dirty="0">
                          <a:latin typeface="Segoe UI" panose="020B0502040204020203" pitchFamily="34" charset="0"/>
                          <a:cs typeface="Segoe UI" panose="020B0502040204020203" pitchFamily="34" charset="0"/>
                        </a:rPr>
                        <a:t>The process has been demonstrated in follow-on efforts sponsored by the Navy at </a:t>
                      </a:r>
                      <a:r>
                        <a:rPr lang="en-US" sz="1800" baseline="0" dirty="0" smtClean="0">
                          <a:latin typeface="Segoe UI" panose="020B0502040204020203" pitchFamily="34" charset="0"/>
                          <a:cs typeface="Segoe UI" panose="020B0502040204020203" pitchFamily="34" charset="0"/>
                        </a:rPr>
                        <a:t>NASSCO</a:t>
                      </a:r>
                    </a:p>
                    <a:p>
                      <a:pPr marL="457200" lvl="1" indent="-230188">
                        <a:buFont typeface="Arial" panose="020B0604020202020204" pitchFamily="34" charset="0"/>
                        <a:buChar char="•"/>
                      </a:pPr>
                      <a:r>
                        <a:rPr lang="en-US" sz="1800" baseline="0" dirty="0" smtClean="0">
                          <a:latin typeface="Segoe UI" panose="020B0502040204020203" pitchFamily="34" charset="0"/>
                          <a:cs typeface="Segoe UI" panose="020B0502040204020203" pitchFamily="34" charset="0"/>
                        </a:rPr>
                        <a:t>Next </a:t>
                      </a:r>
                      <a:r>
                        <a:rPr lang="en-US" sz="1800" baseline="0" dirty="0">
                          <a:latin typeface="Segoe UI" panose="020B0502040204020203" pitchFamily="34" charset="0"/>
                          <a:cs typeface="Segoe UI" panose="020B0502040204020203" pitchFamily="34" charset="0"/>
                        </a:rPr>
                        <a:t>demonstration will be on USS Kearsarge</a:t>
                      </a:r>
                    </a:p>
                    <a:p>
                      <a:pPr marL="457200" lvl="1" indent="0">
                        <a:buFont typeface="Arial" panose="020B0604020202020204" pitchFamily="34" charset="0"/>
                        <a:buNone/>
                      </a:pPr>
                      <a:endParaRPr lang="en-US" sz="1800" baseline="0" dirty="0">
                        <a:latin typeface="Segoe UI" panose="020B0502040204020203" pitchFamily="34" charset="0"/>
                        <a:cs typeface="Segoe UI" panose="020B0502040204020203" pitchFamily="34" charset="0"/>
                      </a:endParaRPr>
                    </a:p>
                    <a:p>
                      <a:pPr marL="233363" indent="-233363">
                        <a:buFont typeface="Arial" panose="020B0604020202020204" pitchFamily="34" charset="0"/>
                        <a:buChar char="•"/>
                      </a:pPr>
                      <a:r>
                        <a:rPr lang="en-US" sz="1800" b="1" baseline="0" dirty="0">
                          <a:latin typeface="Segoe UI" panose="020B0502040204020203" pitchFamily="34" charset="0"/>
                          <a:cs typeface="Segoe UI" panose="020B0502040204020203" pitchFamily="34" charset="0"/>
                        </a:rPr>
                        <a:t>NAVSEA Requirements</a:t>
                      </a:r>
                    </a:p>
                    <a:p>
                      <a:pPr marL="457200" marR="0" lvl="1"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trike="noStrike" baseline="0" dirty="0">
                          <a:latin typeface="Segoe UI" panose="020B0502040204020203" pitchFamily="34" charset="0"/>
                          <a:cs typeface="Segoe UI" panose="020B0502040204020203" pitchFamily="34" charset="0"/>
                        </a:rPr>
                        <a:t>Included in SURFMEPP Design Memorandum</a:t>
                      </a:r>
                    </a:p>
                    <a:p>
                      <a:pPr marL="457200" lvl="1" indent="-230188">
                        <a:buFont typeface="Arial" panose="020B0604020202020204" pitchFamily="34" charset="0"/>
                        <a:buChar char="•"/>
                      </a:pPr>
                      <a:r>
                        <a:rPr lang="en-US" sz="1800" b="1" strike="noStrike" baseline="0" dirty="0">
                          <a:latin typeface="Segoe UI" panose="020B0502040204020203" pitchFamily="34" charset="0"/>
                          <a:cs typeface="Segoe UI" panose="020B0502040204020203" pitchFamily="34" charset="0"/>
                        </a:rPr>
                        <a:t>Proposed for inclusion in 2022 NSI </a:t>
                      </a:r>
                      <a:r>
                        <a:rPr lang="en-US" sz="1800" b="1" strike="noStrike" baseline="0" dirty="0" smtClean="0">
                          <a:latin typeface="Segoe UI" panose="020B0502040204020203" pitchFamily="34" charset="0"/>
                          <a:cs typeface="Segoe UI" panose="020B0502040204020203" pitchFamily="34" charset="0"/>
                        </a:rPr>
                        <a:t>009-32</a:t>
                      </a:r>
                      <a:endParaRPr lang="en-US" sz="1800" b="1" strike="noStrike" baseline="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3363" indent="-233363">
                        <a:buFont typeface="Arial" panose="020B0604020202020204" pitchFamily="34" charset="0"/>
                        <a:buChar char="•"/>
                      </a:pPr>
                      <a:r>
                        <a:rPr lang="en-US" sz="1800" b="1" baseline="0" dirty="0">
                          <a:latin typeface="Segoe UI" panose="020B0502040204020203" pitchFamily="34" charset="0"/>
                          <a:cs typeface="Segoe UI" panose="020B0502040204020203" pitchFamily="34" charset="0"/>
                        </a:rPr>
                        <a:t>Tangible</a:t>
                      </a:r>
                    </a:p>
                    <a:p>
                      <a:pPr marL="457200" lvl="1" indent="-173038">
                        <a:buFont typeface="Arial" panose="020B0604020202020204" pitchFamily="34" charset="0"/>
                        <a:buChar char="•"/>
                      </a:pPr>
                      <a:r>
                        <a:rPr lang="en-US" sz="1800" baseline="0" dirty="0">
                          <a:latin typeface="Segoe UI" panose="020B0502040204020203" pitchFamily="34" charset="0"/>
                          <a:cs typeface="Segoe UI" panose="020B0502040204020203" pitchFamily="34" charset="0"/>
                        </a:rPr>
                        <a:t>6.4:1 ROI with conservative assumptions</a:t>
                      </a:r>
                    </a:p>
                    <a:p>
                      <a:pPr marL="457200" lvl="1" indent="-173038">
                        <a:buFont typeface="Arial" panose="020B0604020202020204" pitchFamily="34" charset="0"/>
                        <a:buChar char="•"/>
                      </a:pPr>
                      <a:r>
                        <a:rPr lang="en-US" sz="1800" baseline="0" dirty="0">
                          <a:latin typeface="Segoe UI" panose="020B0502040204020203" pitchFamily="34" charset="0"/>
                          <a:cs typeface="Segoe UI" panose="020B0502040204020203" pitchFamily="34" charset="0"/>
                        </a:rPr>
                        <a:t>1.5-year payback after implementation</a:t>
                      </a:r>
                    </a:p>
                    <a:p>
                      <a:pPr marL="233363" indent="-233363">
                        <a:buFont typeface="Arial" panose="020B0604020202020204" pitchFamily="34" charset="0"/>
                        <a:buChar char="•"/>
                      </a:pPr>
                      <a:endParaRPr lang="en-US" sz="1800" baseline="0" dirty="0" smtClean="0">
                        <a:latin typeface="Segoe UI" panose="020B0502040204020203" pitchFamily="34" charset="0"/>
                        <a:cs typeface="Segoe UI" panose="020B0502040204020203" pitchFamily="34" charset="0"/>
                      </a:endParaRPr>
                    </a:p>
                    <a:p>
                      <a:pPr marL="233363" indent="-233363">
                        <a:buFont typeface="Arial" panose="020B0604020202020204" pitchFamily="34" charset="0"/>
                        <a:buChar char="•"/>
                      </a:pPr>
                      <a:r>
                        <a:rPr lang="en-US" sz="1800" b="1" baseline="0" dirty="0" smtClean="0">
                          <a:latin typeface="Segoe UI" panose="020B0502040204020203" pitchFamily="34" charset="0"/>
                          <a:cs typeface="Segoe UI" panose="020B0502040204020203" pitchFamily="34" charset="0"/>
                        </a:rPr>
                        <a:t>Non-Tangible</a:t>
                      </a:r>
                      <a:endParaRPr lang="en-US" sz="1800" b="1" strike="noStrike" baseline="0" dirty="0">
                        <a:latin typeface="Segoe UI" panose="020B0502040204020203" pitchFamily="34" charset="0"/>
                        <a:cs typeface="Segoe UI" panose="020B0502040204020203" pitchFamily="34" charset="0"/>
                      </a:endParaRPr>
                    </a:p>
                    <a:p>
                      <a:pPr marL="457200" lvl="1" indent="-230188">
                        <a:buFont typeface="Arial" panose="020B0604020202020204" pitchFamily="34" charset="0"/>
                        <a:buChar char="•"/>
                        <a:tabLst>
                          <a:tab pos="2860675" algn="r"/>
                        </a:tabLst>
                      </a:pPr>
                      <a:r>
                        <a:rPr lang="en-US" dirty="0">
                          <a:latin typeface="Segoe UI" panose="020B0502040204020203" pitchFamily="34" charset="0"/>
                          <a:cs typeface="Segoe UI" panose="020B0502040204020203" pitchFamily="34" charset="0"/>
                        </a:rPr>
                        <a:t>Reduced cost of </a:t>
                      </a:r>
                      <a:r>
                        <a:rPr lang="en-US" dirty="0" smtClean="0">
                          <a:latin typeface="Segoe UI" panose="020B0502040204020203" pitchFamily="34" charset="0"/>
                          <a:cs typeface="Segoe UI" panose="020B0502040204020203" pitchFamily="34" charset="0"/>
                        </a:rPr>
                        <a:t>re-preservation, material &amp; labor</a:t>
                      </a:r>
                      <a:endParaRPr lang="en-US" dirty="0">
                        <a:latin typeface="Segoe UI" panose="020B0502040204020203" pitchFamily="34" charset="0"/>
                        <a:cs typeface="Segoe UI" panose="020B0502040204020203" pitchFamily="34" charset="0"/>
                      </a:endParaRPr>
                    </a:p>
                    <a:p>
                      <a:pPr marL="457200" lvl="1" indent="-230188">
                        <a:buFont typeface="Arial" panose="020B0604020202020204" pitchFamily="34" charset="0"/>
                        <a:buChar char="•"/>
                        <a:tabLst>
                          <a:tab pos="2860675" algn="r"/>
                        </a:tabLst>
                      </a:pPr>
                      <a:r>
                        <a:rPr lang="en-US" dirty="0">
                          <a:latin typeface="Segoe UI" panose="020B0502040204020203" pitchFamily="34" charset="0"/>
                          <a:cs typeface="Segoe UI" panose="020B0502040204020203" pitchFamily="34" charset="0"/>
                        </a:rPr>
                        <a:t>Shortened re-preservation schedule</a:t>
                      </a:r>
                    </a:p>
                    <a:p>
                      <a:pPr marL="457200" lvl="1" indent="-230188">
                        <a:buFont typeface="Arial" panose="020B0604020202020204" pitchFamily="34" charset="0"/>
                        <a:buChar char="•"/>
                        <a:tabLst>
                          <a:tab pos="2860675" algn="r"/>
                        </a:tabLst>
                      </a:pPr>
                      <a:r>
                        <a:rPr lang="en-US" dirty="0">
                          <a:latin typeface="Segoe UI" panose="020B0502040204020203" pitchFamily="34" charset="0"/>
                          <a:cs typeface="Segoe UI" panose="020B0502040204020203" pitchFamily="34" charset="0"/>
                        </a:rPr>
                        <a:t>Potentially higher quality repair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602684"/>
                  </a:ext>
                </a:extLst>
              </a:tr>
            </a:tbl>
          </a:graphicData>
        </a:graphic>
      </p:graphicFrame>
      <p:sp>
        <p:nvSpPr>
          <p:cNvPr id="11" name="TextBox 10"/>
          <p:cNvSpPr txBox="1"/>
          <p:nvPr/>
        </p:nvSpPr>
        <p:spPr>
          <a:xfrm>
            <a:off x="5201266" y="866983"/>
            <a:ext cx="6982038" cy="400110"/>
          </a:xfrm>
          <a:prstGeom prst="rect">
            <a:avLst/>
          </a:prstGeom>
          <a:noFill/>
        </p:spPr>
        <p:txBody>
          <a:bodyPr wrap="square" rtlCol="0">
            <a:spAutoFit/>
          </a:bodyPr>
          <a:lstStyle/>
          <a:p>
            <a:pPr algn="ctr"/>
            <a:r>
              <a:rPr lang="en-US" sz="2000" b="1" dirty="0" smtClean="0">
                <a:solidFill>
                  <a:srgbClr val="FF0000"/>
                </a:solidFill>
              </a:rPr>
              <a:t>Led to a Rapid Adoption Project (RAP) </a:t>
            </a:r>
            <a:r>
              <a:rPr lang="en-US" sz="2000" b="1" dirty="0" smtClean="0">
                <a:solidFill>
                  <a:srgbClr val="FF0000"/>
                </a:solidFill>
              </a:rPr>
              <a:t>SUBMITTAL – </a:t>
            </a:r>
            <a:r>
              <a:rPr lang="en-US" sz="2000" b="1" dirty="0" smtClean="0">
                <a:solidFill>
                  <a:srgbClr val="FF0000"/>
                </a:solidFill>
              </a:rPr>
              <a:t>Partial Blast</a:t>
            </a:r>
            <a:endParaRPr lang="en-US" sz="2000" b="1" dirty="0">
              <a:solidFill>
                <a:srgbClr val="FF0000"/>
              </a:solidFill>
            </a:endParaRPr>
          </a:p>
        </p:txBody>
      </p:sp>
    </p:spTree>
    <p:extLst>
      <p:ext uri="{BB962C8B-B14F-4D97-AF65-F5344CB8AC3E}">
        <p14:creationId xmlns:p14="http://schemas.microsoft.com/office/powerpoint/2010/main" val="3968463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829800" y="6356353"/>
            <a:ext cx="381000" cy="365125"/>
          </a:xfrm>
        </p:spPr>
        <p:txBody>
          <a:bodyPr/>
          <a:lstStyle/>
          <a:p>
            <a:pPr defTabSz="685800">
              <a:defRPr/>
            </a:pPr>
            <a:fld id="{A916C171-007E-46CF-80D5-F89E015BD616}" type="slidenum">
              <a:rPr lang="en-US" sz="900">
                <a:solidFill>
                  <a:prstClr val="black"/>
                </a:solidFill>
                <a:latin typeface="Calibri" panose="020F0502020204030204"/>
              </a:rPr>
              <a:pPr defTabSz="685800">
                <a:defRPr/>
              </a:pPr>
              <a:t>11</a:t>
            </a:fld>
            <a:endParaRPr lang="en-US" sz="900" dirty="0">
              <a:solidFill>
                <a:prstClr val="black"/>
              </a:solidFill>
              <a:latin typeface="Calibri" panose="020F0502020204030204"/>
            </a:endParaRPr>
          </a:p>
        </p:txBody>
      </p:sp>
      <p:sp>
        <p:nvSpPr>
          <p:cNvPr id="5" name="TextBox 4"/>
          <p:cNvSpPr txBox="1"/>
          <p:nvPr/>
        </p:nvSpPr>
        <p:spPr>
          <a:xfrm>
            <a:off x="1757465" y="956164"/>
            <a:ext cx="4094551" cy="369332"/>
          </a:xfrm>
          <a:prstGeom prst="rect">
            <a:avLst/>
          </a:prstGeom>
          <a:noFill/>
        </p:spPr>
        <p:txBody>
          <a:bodyPr wrap="square" rtlCol="0">
            <a:spAutoFit/>
          </a:bodyPr>
          <a:lstStyle/>
          <a:p>
            <a:pPr defTabSz="685800">
              <a:defRPr/>
            </a:pPr>
            <a:r>
              <a:rPr lang="en-US" dirty="0">
                <a:solidFill>
                  <a:prstClr val="black"/>
                </a:solidFill>
                <a:latin typeface="Segoe UI" panose="020B0502040204020203" pitchFamily="34" charset="0"/>
                <a:cs typeface="Segoe UI" panose="020B0502040204020203" pitchFamily="34" charset="0"/>
              </a:rPr>
              <a:t>Surface Preparation &amp; Coatings</a:t>
            </a:r>
          </a:p>
        </p:txBody>
      </p:sp>
      <p:sp>
        <p:nvSpPr>
          <p:cNvPr id="14" name="Content Placeholder 2"/>
          <p:cNvSpPr txBox="1">
            <a:spLocks/>
          </p:cNvSpPr>
          <p:nvPr/>
        </p:nvSpPr>
        <p:spPr>
          <a:xfrm>
            <a:off x="2217530" y="5290093"/>
            <a:ext cx="5165705" cy="19286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baseline="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US" sz="1800" dirty="0">
              <a:ln>
                <a:solidFill>
                  <a:schemeClr val="accent1"/>
                </a:solidFill>
              </a:ln>
              <a:solidFill>
                <a:schemeClr val="tx1"/>
              </a:solidFill>
              <a:latin typeface="Segoe UI" panose="020B0502040204020203" pitchFamily="34" charset="0"/>
              <a:cs typeface="Segoe UI" panose="020B0502040204020203" pitchFamily="34" charset="0"/>
            </a:endParaRPr>
          </a:p>
        </p:txBody>
      </p:sp>
      <p:sp>
        <p:nvSpPr>
          <p:cNvPr id="15" name="Text Placeholder 4"/>
          <p:cNvSpPr txBox="1">
            <a:spLocks/>
          </p:cNvSpPr>
          <p:nvPr/>
        </p:nvSpPr>
        <p:spPr>
          <a:xfrm>
            <a:off x="6262186" y="849063"/>
            <a:ext cx="3707260" cy="415238"/>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600" b="1" dirty="0">
              <a:latin typeface="Segoe UI" panose="020B0502040204020203" pitchFamily="34" charset="0"/>
              <a:cs typeface="Segoe UI" panose="020B05020402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07262516"/>
              </p:ext>
            </p:extLst>
          </p:nvPr>
        </p:nvGraphicFramePr>
        <p:xfrm>
          <a:off x="335668" y="313541"/>
          <a:ext cx="11367583" cy="6451582"/>
        </p:xfrm>
        <a:graphic>
          <a:graphicData uri="http://schemas.openxmlformats.org/drawingml/2006/table">
            <a:tbl>
              <a:tblPr firstRow="1" bandRow="1">
                <a:tableStyleId>{5C22544A-7EE6-4342-B048-85BDC9FD1C3A}</a:tableStyleId>
              </a:tblPr>
              <a:tblGrid>
                <a:gridCol w="822193">
                  <a:extLst>
                    <a:ext uri="{9D8B030D-6E8A-4147-A177-3AD203B41FA5}">
                      <a16:colId xmlns:a16="http://schemas.microsoft.com/office/drawing/2014/main" val="20000"/>
                    </a:ext>
                  </a:extLst>
                </a:gridCol>
                <a:gridCol w="1139600">
                  <a:extLst>
                    <a:ext uri="{9D8B030D-6E8A-4147-A177-3AD203B41FA5}">
                      <a16:colId xmlns:a16="http://schemas.microsoft.com/office/drawing/2014/main" val="20001"/>
                    </a:ext>
                  </a:extLst>
                </a:gridCol>
                <a:gridCol w="7726215">
                  <a:extLst>
                    <a:ext uri="{9D8B030D-6E8A-4147-A177-3AD203B41FA5}">
                      <a16:colId xmlns:a16="http://schemas.microsoft.com/office/drawing/2014/main" val="20002"/>
                    </a:ext>
                  </a:extLst>
                </a:gridCol>
                <a:gridCol w="1679575">
                  <a:extLst>
                    <a:ext uri="{9D8B030D-6E8A-4147-A177-3AD203B41FA5}">
                      <a16:colId xmlns:a16="http://schemas.microsoft.com/office/drawing/2014/main" val="20003"/>
                    </a:ext>
                  </a:extLst>
                </a:gridCol>
              </a:tblGrid>
              <a:tr h="207570">
                <a:tc>
                  <a:txBody>
                    <a:bodyPr/>
                    <a:lstStyle/>
                    <a:p>
                      <a:pPr algn="ctr">
                        <a:spcBef>
                          <a:spcPts val="600"/>
                        </a:spcBef>
                        <a:spcAft>
                          <a:spcPts val="600"/>
                        </a:spcAft>
                      </a:pPr>
                      <a:r>
                        <a:rPr lang="en-US" sz="800" b="1" dirty="0" smtClean="0">
                          <a:solidFill>
                            <a:schemeClr val="tx1"/>
                          </a:solidFill>
                          <a:latin typeface="Segoe UI" panose="020B0502040204020203" pitchFamily="34" charset="0"/>
                          <a:cs typeface="Segoe UI" panose="020B0502040204020203" pitchFamily="34" charset="0"/>
                        </a:rPr>
                        <a:t>Project Type</a:t>
                      </a:r>
                      <a:endParaRPr lang="en-US" sz="800" b="1" dirty="0">
                        <a:solidFill>
                          <a:schemeClr val="tx1"/>
                        </a:solidFill>
                        <a:latin typeface="Segoe UI" panose="020B0502040204020203" pitchFamily="34" charset="0"/>
                        <a:cs typeface="Segoe UI" panose="020B0502040204020203" pitchFamily="34" charset="0"/>
                      </a:endParaRPr>
                    </a:p>
                  </a:txBody>
                  <a:tcPr/>
                </a:tc>
                <a:tc>
                  <a:txBody>
                    <a:bodyPr/>
                    <a:lstStyle/>
                    <a:p>
                      <a:pPr algn="l">
                        <a:spcBef>
                          <a:spcPts val="600"/>
                        </a:spcBef>
                        <a:spcAft>
                          <a:spcPts val="600"/>
                        </a:spcAft>
                      </a:pPr>
                      <a:r>
                        <a:rPr lang="en-US" sz="800" b="1" dirty="0" smtClean="0">
                          <a:solidFill>
                            <a:schemeClr val="tx1"/>
                          </a:solidFill>
                          <a:latin typeface="Segoe UI" panose="020B0502040204020203" pitchFamily="34" charset="0"/>
                          <a:cs typeface="Segoe UI" panose="020B0502040204020203" pitchFamily="34" charset="0"/>
                        </a:rPr>
                        <a:t>Prime / Lead</a:t>
                      </a:r>
                      <a:endParaRPr lang="en-US" sz="800" b="1" dirty="0">
                        <a:solidFill>
                          <a:schemeClr val="tx1"/>
                        </a:solidFill>
                        <a:latin typeface="Segoe UI" panose="020B0502040204020203" pitchFamily="34" charset="0"/>
                        <a:cs typeface="Segoe UI" panose="020B0502040204020203" pitchFamily="34" charset="0"/>
                      </a:endParaRPr>
                    </a:p>
                  </a:txBody>
                  <a:tcPr/>
                </a:tc>
                <a:tc>
                  <a:txBody>
                    <a:bodyPr/>
                    <a:lstStyle/>
                    <a:p>
                      <a:pPr algn="l">
                        <a:spcBef>
                          <a:spcPts val="600"/>
                        </a:spcBef>
                        <a:spcAft>
                          <a:spcPts val="600"/>
                        </a:spcAft>
                      </a:pPr>
                      <a:r>
                        <a:rPr lang="en-US" sz="800" b="1" dirty="0" smtClean="0">
                          <a:solidFill>
                            <a:schemeClr val="tx1"/>
                          </a:solidFill>
                          <a:latin typeface="Segoe UI" panose="020B0502040204020203" pitchFamily="34" charset="0"/>
                          <a:cs typeface="Segoe UI" panose="020B0502040204020203" pitchFamily="34" charset="0"/>
                        </a:rPr>
                        <a:t>Title</a:t>
                      </a:r>
                      <a:r>
                        <a:rPr lang="en-US" sz="800" b="1" baseline="0" dirty="0" smtClean="0">
                          <a:solidFill>
                            <a:schemeClr val="tx1"/>
                          </a:solidFill>
                          <a:latin typeface="Segoe UI" panose="020B0502040204020203" pitchFamily="34" charset="0"/>
                          <a:cs typeface="Segoe UI" panose="020B0502040204020203" pitchFamily="34" charset="0"/>
                        </a:rPr>
                        <a:t> / Description </a:t>
                      </a:r>
                      <a:endParaRPr lang="en-US" sz="800" b="1" dirty="0">
                        <a:solidFill>
                          <a:schemeClr val="tx1"/>
                        </a:solidFill>
                        <a:latin typeface="Segoe UI" panose="020B0502040204020203" pitchFamily="34" charset="0"/>
                        <a:cs typeface="Segoe UI" panose="020B0502040204020203" pitchFamily="34" charset="0"/>
                      </a:endParaRPr>
                    </a:p>
                  </a:txBody>
                  <a:tcPr marL="51435" marR="51435" marT="0" marB="0"/>
                </a:tc>
                <a:tc>
                  <a:txBody>
                    <a:bodyPr/>
                    <a:lstStyle/>
                    <a:p>
                      <a:pPr marL="0" marR="0" algn="l">
                        <a:lnSpc>
                          <a:spcPct val="115000"/>
                        </a:lnSpc>
                        <a:spcBef>
                          <a:spcPts val="600"/>
                        </a:spcBef>
                        <a:spcAft>
                          <a:spcPts val="600"/>
                        </a:spcAft>
                      </a:pPr>
                      <a:r>
                        <a:rPr lang="en-US" sz="800" b="1" dirty="0">
                          <a:solidFill>
                            <a:schemeClr val="tx1"/>
                          </a:solidFill>
                          <a:latin typeface="Segoe UI" panose="020B0502040204020203" pitchFamily="34" charset="0"/>
                          <a:ea typeface="Calibri"/>
                          <a:cs typeface="Segoe UI" panose="020B0502040204020203" pitchFamily="34" charset="0"/>
                        </a:rPr>
                        <a:t>NSRP </a:t>
                      </a:r>
                      <a:r>
                        <a:rPr lang="en-US" sz="800" b="1" dirty="0" smtClean="0">
                          <a:solidFill>
                            <a:schemeClr val="tx1"/>
                          </a:solidFill>
                          <a:latin typeface="Segoe UI" panose="020B0502040204020203" pitchFamily="34" charset="0"/>
                          <a:ea typeface="Calibri"/>
                          <a:cs typeface="Segoe UI" panose="020B0502040204020203" pitchFamily="34" charset="0"/>
                        </a:rPr>
                        <a:t>Yards</a:t>
                      </a:r>
                      <a:endParaRPr lang="en-US" sz="800" dirty="0">
                        <a:solidFill>
                          <a:schemeClr val="tx1"/>
                        </a:solidFill>
                        <a:latin typeface="Segoe UI" panose="020B0502040204020203" pitchFamily="34" charset="0"/>
                        <a:ea typeface="Calibri"/>
                        <a:cs typeface="Segoe UI" panose="020B0502040204020203" pitchFamily="34" charset="0"/>
                      </a:endParaRPr>
                    </a:p>
                  </a:txBody>
                  <a:tcPr marL="51435" marR="51435" marT="0" marB="0"/>
                </a:tc>
                <a:extLst>
                  <a:ext uri="{0D108BD9-81ED-4DB2-BD59-A6C34878D82A}">
                    <a16:rowId xmlns:a16="http://schemas.microsoft.com/office/drawing/2014/main" val="10000"/>
                  </a:ext>
                </a:extLst>
              </a:tr>
              <a:tr h="819190">
                <a:tc>
                  <a:txBody>
                    <a:bodyPr/>
                    <a:lstStyle/>
                    <a:p>
                      <a:pPr algn="ctr"/>
                      <a:r>
                        <a:rPr lang="en-US" sz="800" b="1" dirty="0" smtClean="0">
                          <a:solidFill>
                            <a:schemeClr val="tx1"/>
                          </a:solidFill>
                          <a:latin typeface="Segoe UI" panose="020B0502040204020203" pitchFamily="34" charset="0"/>
                          <a:cs typeface="Segoe UI" panose="020B0502040204020203" pitchFamily="34" charset="0"/>
                        </a:rPr>
                        <a:t> Panel</a:t>
                      </a:r>
                      <a:endParaRPr lang="en-US" sz="800" b="1" dirty="0">
                        <a:solidFill>
                          <a:schemeClr val="tx1"/>
                        </a:solidFill>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smtClean="0">
                          <a:latin typeface="Segoe UI" panose="020B0502040204020203" pitchFamily="34" charset="0"/>
                          <a:cs typeface="Segoe UI" panose="020B0502040204020203" pitchFamily="34" charset="0"/>
                        </a:rPr>
                        <a:t>Elzly Technology</a:t>
                      </a:r>
                      <a:endParaRPr lang="en-US" sz="800" b="1" dirty="0" smtClean="0">
                        <a:latin typeface="Segoe UI" panose="020B0502040204020203" pitchFamily="34" charset="0"/>
                        <a:cs typeface="Segoe UI" panose="020B0502040204020203" pitchFamily="34" charset="0"/>
                      </a:endParaRPr>
                    </a:p>
                    <a:p>
                      <a:r>
                        <a:rPr lang="en-US" sz="800" b="1" baseline="0" dirty="0" smtClean="0">
                          <a:latin typeface="Segoe UI" panose="020B0502040204020203" pitchFamily="34" charset="0"/>
                          <a:cs typeface="Segoe UI" panose="020B0502040204020203" pitchFamily="34" charset="0"/>
                        </a:rPr>
                        <a:t> </a:t>
                      </a:r>
                      <a:endParaRPr lang="en-US" sz="800" b="1" dirty="0">
                        <a:latin typeface="Segoe UI" panose="020B0502040204020203" pitchFamily="34" charset="0"/>
                        <a:cs typeface="Segoe UI" panose="020B0502040204020203"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dirty="0" smtClean="0">
                          <a:latin typeface="Segoe UI" panose="020B0502040204020203" pitchFamily="34" charset="0"/>
                          <a:cs typeface="Segoe UI" panose="020B0502040204020203" pitchFamily="34" charset="0"/>
                        </a:rPr>
                        <a:t>Zinc Ric</a:t>
                      </a:r>
                      <a:r>
                        <a:rPr lang="en-US" sz="800" b="1" baseline="0" dirty="0" smtClean="0">
                          <a:latin typeface="Segoe UI" panose="020B0502040204020203" pitchFamily="34" charset="0"/>
                          <a:cs typeface="Segoe UI" panose="020B0502040204020203" pitchFamily="34" charset="0"/>
                        </a:rPr>
                        <a:t>h Coatings Over High Strength Steel</a:t>
                      </a:r>
                      <a:endParaRPr lang="en-US" sz="800" b="1" dirty="0" smtClean="0">
                        <a:latin typeface="Segoe UI" panose="020B0502040204020203" pitchFamily="34" charset="0"/>
                        <a:cs typeface="Segoe UI" panose="020B0502040204020203" pitchFamily="34" charset="0"/>
                      </a:endParaRPr>
                    </a:p>
                    <a:p>
                      <a:r>
                        <a:rPr lang="en-US" sz="800" kern="1200" dirty="0" smtClean="0">
                          <a:solidFill>
                            <a:schemeClr val="dk1"/>
                          </a:solidFill>
                          <a:effectLst/>
                          <a:latin typeface="Segoe UI" panose="020B0502040204020203" pitchFamily="34" charset="0"/>
                          <a:ea typeface="+mn-ea"/>
                          <a:cs typeface="Segoe UI" panose="020B0502040204020203" pitchFamily="34" charset="0"/>
                        </a:rPr>
                        <a:t>The project will evaluate the effect that Zn-rich coatings have on high strength structural steels, such as HY-100 and HSLA-100.  In shipbuilding, Zn-rich coatings are often avoided on high strength steels during any phase of the build process due to concerns of hydrogen embrittlement, particularly in the heat affected zones of welds.  However, there are several research papers suggesting that zinc primers do not induce hydrogen embrittlement in alloys of this yield strength.  Zn-rich coatings provide added corrosion resistance during construction as the various components tend to stay in lay-down areas for extended periods of time. The use of Zn-rich coatings can aid in reducing rework associated with repairing pitted or rusted steel.  Additionally, in the case of inorganic Zn-rich coatings, their high tolerance to heat can allow a reduction in the amount of coating removal prior to hot work applications like cutting and welding.</a:t>
                      </a:r>
                      <a:endParaRPr kumimoji="0" lang="en-US" sz="800" b="0" i="0" u="none" strike="noStrike" kern="1200" baseline="0" dirty="0" smtClean="0">
                        <a:ln>
                          <a:solidFill>
                            <a:schemeClr val="accent1"/>
                          </a:solidFill>
                        </a:ln>
                        <a:solidFill>
                          <a:schemeClr val="tx2">
                            <a:lumMod val="75000"/>
                          </a:schemeClr>
                        </a:solidFill>
                        <a:latin typeface="Segoe UI" panose="020B0502040204020203" pitchFamily="34" charset="0"/>
                        <a:ea typeface="+mn-ea"/>
                        <a:cs typeface="Segoe UI" panose="020B0502040204020203" pitchFamily="34" charset="0"/>
                      </a:endParaRPr>
                    </a:p>
                  </a:txBody>
                  <a:tcPr/>
                </a:tc>
                <a:tc>
                  <a:txBody>
                    <a:bodyPr/>
                    <a:lstStyle/>
                    <a:p>
                      <a:pPr marL="119063" marR="0" lvl="0" indent="-119063">
                        <a:lnSpc>
                          <a:spcPct val="115000"/>
                        </a:lnSpc>
                        <a:spcBef>
                          <a:spcPts val="0"/>
                        </a:spcBef>
                        <a:spcAft>
                          <a:spcPts val="0"/>
                        </a:spcAft>
                        <a:buFont typeface="Symbol"/>
                        <a:buChar char=""/>
                      </a:pPr>
                      <a:r>
                        <a:rPr lang="en-US" sz="800" b="0" dirty="0" smtClean="0">
                          <a:solidFill>
                            <a:schemeClr val="tx1"/>
                          </a:solidFill>
                          <a:latin typeface="Segoe UI" panose="020B0502040204020203" pitchFamily="34" charset="0"/>
                          <a:ea typeface="Calibri"/>
                          <a:cs typeface="Segoe UI" panose="020B0502040204020203" pitchFamily="34" charset="0"/>
                        </a:rPr>
                        <a:t>HII-Newport News Shipbuilding</a:t>
                      </a:r>
                    </a:p>
                  </a:txBody>
                  <a:tcPr marL="51435" marR="51435" marT="0" marB="0"/>
                </a:tc>
                <a:extLst>
                  <a:ext uri="{0D108BD9-81ED-4DB2-BD59-A6C34878D82A}">
                    <a16:rowId xmlns:a16="http://schemas.microsoft.com/office/drawing/2014/main" val="10004"/>
                  </a:ext>
                </a:extLst>
              </a:tr>
              <a:tr h="701022">
                <a:tc>
                  <a:txBody>
                    <a:bodyPr/>
                    <a:lstStyle/>
                    <a:p>
                      <a:pPr algn="ctr"/>
                      <a:r>
                        <a:rPr lang="en-US" sz="800" b="1" dirty="0" smtClean="0">
                          <a:solidFill>
                            <a:schemeClr val="tx1"/>
                          </a:solidFill>
                          <a:latin typeface="Segoe UI" panose="020B0502040204020203" pitchFamily="34" charset="0"/>
                          <a:cs typeface="Segoe UI" panose="020B0502040204020203" pitchFamily="34" charset="0"/>
                        </a:rPr>
                        <a:t> Panel</a:t>
                      </a:r>
                      <a:endParaRPr lang="en-US" sz="800" b="1" dirty="0">
                        <a:solidFill>
                          <a:schemeClr val="tx1"/>
                        </a:solidFill>
                        <a:latin typeface="Segoe UI" panose="020B0502040204020203" pitchFamily="34" charset="0"/>
                        <a:cs typeface="Segoe UI" panose="020B0502040204020203" pitchFamily="34" charset="0"/>
                      </a:endParaRPr>
                    </a:p>
                  </a:txBody>
                  <a:tcPr/>
                </a:tc>
                <a:tc>
                  <a:txBody>
                    <a:bodyPr/>
                    <a:lstStyle/>
                    <a:p>
                      <a:r>
                        <a:rPr lang="en-US" sz="800" b="1" dirty="0" smtClean="0">
                          <a:latin typeface="Segoe UI" panose="020B0502040204020203" pitchFamily="34" charset="0"/>
                          <a:cs typeface="Segoe UI" panose="020B0502040204020203" pitchFamily="34" charset="0"/>
                        </a:rPr>
                        <a:t>GD-Bath Iron</a:t>
                      </a:r>
                      <a:r>
                        <a:rPr lang="en-US" sz="800" b="1" baseline="0" dirty="0" smtClean="0">
                          <a:latin typeface="Segoe UI" panose="020B0502040204020203" pitchFamily="34" charset="0"/>
                          <a:cs typeface="Segoe UI" panose="020B0502040204020203" pitchFamily="34" charset="0"/>
                        </a:rPr>
                        <a:t> Works</a:t>
                      </a:r>
                      <a:endParaRPr lang="en-US" sz="800" b="1" dirty="0">
                        <a:latin typeface="Segoe UI" panose="020B0502040204020203" pitchFamily="34" charset="0"/>
                        <a:cs typeface="Segoe UI" panose="020B0502040204020203" pitchFamily="34" charset="0"/>
                      </a:endParaRPr>
                    </a:p>
                  </a:txBody>
                  <a:tcPr/>
                </a:tc>
                <a:tc>
                  <a:txBody>
                    <a:bodyPr/>
                    <a:lstStyle/>
                    <a:p>
                      <a:r>
                        <a:rPr lang="en-US" sz="800" b="1" i="0" u="none" strike="noStrike" kern="1200" baseline="0" dirty="0" smtClean="0">
                          <a:solidFill>
                            <a:schemeClr val="dk1"/>
                          </a:solidFill>
                          <a:latin typeface="Segoe UI" panose="020B0502040204020203" pitchFamily="34" charset="0"/>
                          <a:ea typeface="+mn-ea"/>
                          <a:cs typeface="Segoe UI" panose="020B0502040204020203" pitchFamily="34" charset="0"/>
                        </a:rPr>
                        <a:t>Cleanable Nonskid Deck Covering: </a:t>
                      </a:r>
                    </a:p>
                    <a:p>
                      <a:r>
                        <a:rPr lang="en-US" sz="800" b="0" i="0" u="none" strike="noStrike" kern="1200" baseline="0" dirty="0" smtClean="0">
                          <a:solidFill>
                            <a:schemeClr val="dk1"/>
                          </a:solidFill>
                          <a:latin typeface="Segoe UI" panose="020B0502040204020203" pitchFamily="34" charset="0"/>
                          <a:ea typeface="+mn-ea"/>
                          <a:cs typeface="Segoe UI" panose="020B0502040204020203" pitchFamily="34" charset="0"/>
                        </a:rPr>
                        <a:t>Determine if SiloxoGrip N-9020A Deck Gray MIL-PRF 24667 Type I</a:t>
                      </a:r>
                    </a:p>
                    <a:p>
                      <a:r>
                        <a:rPr lang="en-US" sz="800" b="0" i="0" u="none" strike="noStrike" kern="1200" baseline="0" dirty="0" smtClean="0">
                          <a:solidFill>
                            <a:schemeClr val="dk1"/>
                          </a:solidFill>
                          <a:latin typeface="Segoe UI" panose="020B0502040204020203" pitchFamily="34" charset="0"/>
                          <a:ea typeface="+mn-ea"/>
                          <a:cs typeface="Segoe UI" panose="020B0502040204020203" pitchFamily="34" charset="0"/>
                        </a:rPr>
                        <a:t>nonskid can easily and effectively be cleaned and kept clean throughout the new construction</a:t>
                      </a:r>
                    </a:p>
                    <a:p>
                      <a:r>
                        <a:rPr lang="en-US" sz="800" b="0" i="0" u="none" strike="noStrike" kern="1200" baseline="0" dirty="0" smtClean="0">
                          <a:solidFill>
                            <a:schemeClr val="dk1"/>
                          </a:solidFill>
                          <a:latin typeface="Segoe UI" panose="020B0502040204020203" pitchFamily="34" charset="0"/>
                          <a:ea typeface="+mn-ea"/>
                          <a:cs typeface="Segoe UI" panose="020B0502040204020203" pitchFamily="34" charset="0"/>
                        </a:rPr>
                        <a:t>process. Assess the nonskid capability to be cleaned through the service life of the coating. Work</a:t>
                      </a:r>
                    </a:p>
                    <a:p>
                      <a:r>
                        <a:rPr lang="en-US" sz="800" b="0" i="0" u="none" strike="noStrike" kern="1200" baseline="0" dirty="0" smtClean="0">
                          <a:solidFill>
                            <a:schemeClr val="dk1"/>
                          </a:solidFill>
                          <a:latin typeface="Segoe UI" panose="020B0502040204020203" pitchFamily="34" charset="0"/>
                          <a:ea typeface="+mn-ea"/>
                          <a:cs typeface="Segoe UI" panose="020B0502040204020203" pitchFamily="34" charset="0"/>
                        </a:rPr>
                        <a:t>with vendor and other shipyards to develop tools and methods for cleaning.</a:t>
                      </a:r>
                      <a:endParaRPr lang="en-US" sz="800" baseline="0" dirty="0" smtClean="0">
                        <a:latin typeface="Segoe UI" panose="020B0502040204020203" pitchFamily="34" charset="0"/>
                        <a:cs typeface="Segoe UI" panose="020B0502040204020203" pitchFamily="34" charset="0"/>
                      </a:endParaRPr>
                    </a:p>
                  </a:txBody>
                  <a:tcPr/>
                </a:tc>
                <a:tc>
                  <a:txBody>
                    <a:bodyPr/>
                    <a:lstStyle/>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r>
                        <a:rPr lang="en-US" sz="800" b="0" dirty="0" smtClean="0">
                          <a:solidFill>
                            <a:schemeClr val="tx1"/>
                          </a:solidFill>
                          <a:latin typeface="Segoe UI" panose="020B0502040204020203" pitchFamily="34" charset="0"/>
                          <a:ea typeface="Calibri"/>
                          <a:cs typeface="Segoe UI" panose="020B0502040204020203" pitchFamily="34" charset="0"/>
                        </a:rPr>
                        <a:t>GD-Bath</a:t>
                      </a:r>
                      <a:r>
                        <a:rPr lang="en-US" sz="800" b="0" baseline="0" dirty="0" smtClean="0">
                          <a:solidFill>
                            <a:schemeClr val="tx1"/>
                          </a:solidFill>
                          <a:latin typeface="Segoe UI" panose="020B0502040204020203" pitchFamily="34" charset="0"/>
                          <a:ea typeface="Calibri"/>
                          <a:cs typeface="Segoe UI" panose="020B0502040204020203" pitchFamily="34" charset="0"/>
                        </a:rPr>
                        <a:t> Iron Works</a:t>
                      </a:r>
                      <a:endParaRPr lang="en-US" sz="800" b="0" dirty="0" smtClean="0">
                        <a:solidFill>
                          <a:schemeClr val="tx1"/>
                        </a:solidFill>
                        <a:latin typeface="Segoe UI" panose="020B0502040204020203" pitchFamily="34" charset="0"/>
                        <a:ea typeface="Calibri"/>
                        <a:cs typeface="Segoe UI" panose="020B0502040204020203" pitchFamily="34" charset="0"/>
                      </a:endParaRPr>
                    </a:p>
                  </a:txBody>
                  <a:tcPr marL="51435" marR="51435" marT="0" marB="0"/>
                </a:tc>
                <a:extLst>
                  <a:ext uri="{0D108BD9-81ED-4DB2-BD59-A6C34878D82A}">
                    <a16:rowId xmlns:a16="http://schemas.microsoft.com/office/drawing/2014/main" val="10005"/>
                  </a:ext>
                </a:extLst>
              </a:tr>
              <a:tr h="721342">
                <a:tc>
                  <a:txBody>
                    <a:bodyPr/>
                    <a:lstStyle/>
                    <a:p>
                      <a:pPr algn="ctr"/>
                      <a:r>
                        <a:rPr lang="en-US" sz="800" b="1" dirty="0" smtClean="0">
                          <a:solidFill>
                            <a:schemeClr val="tx1"/>
                          </a:solidFill>
                          <a:latin typeface="Segoe UI" panose="020B0502040204020203" pitchFamily="34" charset="0"/>
                          <a:cs typeface="Segoe UI" panose="020B0502040204020203" pitchFamily="34" charset="0"/>
                        </a:rPr>
                        <a:t> Panel</a:t>
                      </a:r>
                      <a:endParaRPr lang="en-US" sz="800" b="1" dirty="0">
                        <a:solidFill>
                          <a:schemeClr val="tx1"/>
                        </a:solidFill>
                        <a:latin typeface="Segoe UI" panose="020B0502040204020203" pitchFamily="34" charset="0"/>
                        <a:cs typeface="Segoe UI" panose="020B0502040204020203" pitchFamily="34" charset="0"/>
                      </a:endParaRPr>
                    </a:p>
                  </a:txBody>
                  <a:tcPr/>
                </a:tc>
                <a:tc>
                  <a:txBody>
                    <a:bodyPr/>
                    <a:lstStyle/>
                    <a:p>
                      <a:r>
                        <a:rPr lang="en-US" sz="800" b="1" dirty="0" smtClean="0">
                          <a:latin typeface="Segoe UI" panose="020B0502040204020203" pitchFamily="34" charset="0"/>
                          <a:cs typeface="Segoe UI" panose="020B0502040204020203" pitchFamily="34" charset="0"/>
                        </a:rPr>
                        <a:t>GD-Bath Iron</a:t>
                      </a:r>
                      <a:r>
                        <a:rPr lang="en-US" sz="800" b="1" baseline="0" dirty="0" smtClean="0">
                          <a:latin typeface="Segoe UI" panose="020B0502040204020203" pitchFamily="34" charset="0"/>
                          <a:cs typeface="Segoe UI" panose="020B0502040204020203" pitchFamily="34" charset="0"/>
                        </a:rPr>
                        <a:t> Works</a:t>
                      </a:r>
                      <a:endParaRPr lang="en-US" sz="800" b="1" dirty="0">
                        <a:latin typeface="Segoe UI" panose="020B0502040204020203" pitchFamily="34" charset="0"/>
                        <a:cs typeface="Segoe UI" panose="020B0502040204020203"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dirty="0" smtClean="0">
                          <a:latin typeface="Segoe UI" panose="020B0502040204020203" pitchFamily="34" charset="0"/>
                          <a:cs typeface="Segoe UI" panose="020B0502040204020203" pitchFamily="34" charset="0"/>
                        </a:rPr>
                        <a:t>SilvaGrip</a:t>
                      </a:r>
                      <a:r>
                        <a:rPr lang="en-US" sz="800" b="1" baseline="0" dirty="0" smtClean="0">
                          <a:latin typeface="Segoe UI" panose="020B0502040204020203" pitchFamily="34" charset="0"/>
                          <a:cs typeface="Segoe UI" panose="020B0502040204020203" pitchFamily="34" charset="0"/>
                        </a:rPr>
                        <a:t> Peel and Stick Nonskid Application </a:t>
                      </a:r>
                      <a:r>
                        <a:rPr lang="en-US" sz="800" b="1" baseline="0" dirty="0" smtClean="0">
                          <a:latin typeface="Segoe UI" panose="020B0502040204020203" pitchFamily="34" charset="0"/>
                          <a:cs typeface="Segoe UI" panose="020B0502040204020203" pitchFamily="34" charset="0"/>
                        </a:rPr>
                        <a:t>Testing</a:t>
                      </a:r>
                      <a:endParaRPr lang="en-US" sz="800" b="0" baseline="0" dirty="0" smtClean="0">
                        <a:latin typeface="Segoe UI" panose="020B0502040204020203" pitchFamily="34" charset="0"/>
                        <a:cs typeface="Segoe UI" panose="020B0502040204020203" pitchFamily="34" charset="0"/>
                      </a:endParaRPr>
                    </a:p>
                    <a:p>
                      <a:r>
                        <a:rPr lang="en-US" sz="800" b="0" i="0" u="none" strike="noStrike" kern="1200" baseline="0" dirty="0" smtClean="0">
                          <a:solidFill>
                            <a:schemeClr val="dk1"/>
                          </a:solidFill>
                          <a:latin typeface="Segoe UI" panose="020B0502040204020203" pitchFamily="34" charset="0"/>
                          <a:ea typeface="+mn-ea"/>
                          <a:cs typeface="Segoe UI" panose="020B0502040204020203" pitchFamily="34" charset="0"/>
                        </a:rPr>
                        <a:t>Recently released MIL-Specs open up options for new types of peel and stick non-skid material that can improve manufacturing time for new construction ships. Prior to requesting these materials be used aboard currently manufactured Navy ships, a series of assessments need to be made. This project will test a metal mesh base nonskid that meets MIL-PRF-32704 TY VI application in high traffic areas and will allow shipyards to understand the labor impact associated with using this material in shipyards.</a:t>
                      </a:r>
                      <a:endParaRPr lang="en-US" sz="800" b="1" dirty="0" smtClean="0">
                        <a:latin typeface="Segoe UI" panose="020B0502040204020203" pitchFamily="34" charset="0"/>
                        <a:cs typeface="Segoe UI" panose="020B0502040204020203" pitchFamily="34" charset="0"/>
                      </a:endParaRPr>
                    </a:p>
                  </a:txBody>
                  <a:tcPr/>
                </a:tc>
                <a:tc>
                  <a:txBody>
                    <a:bodyPr/>
                    <a:lstStyle/>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r>
                        <a:rPr lang="en-US" sz="800" b="0" dirty="0" smtClean="0">
                          <a:solidFill>
                            <a:schemeClr val="tx1"/>
                          </a:solidFill>
                          <a:latin typeface="Segoe UI" panose="020B0502040204020203" pitchFamily="34" charset="0"/>
                          <a:ea typeface="Calibri"/>
                          <a:cs typeface="Segoe UI" panose="020B0502040204020203" pitchFamily="34" charset="0"/>
                        </a:rPr>
                        <a:t>GD-Bath</a:t>
                      </a:r>
                      <a:r>
                        <a:rPr lang="en-US" sz="800" b="0" baseline="0" dirty="0" smtClean="0">
                          <a:solidFill>
                            <a:schemeClr val="tx1"/>
                          </a:solidFill>
                          <a:latin typeface="Segoe UI" panose="020B0502040204020203" pitchFamily="34" charset="0"/>
                          <a:ea typeface="Calibri"/>
                          <a:cs typeface="Segoe UI" panose="020B0502040204020203" pitchFamily="34" charset="0"/>
                        </a:rPr>
                        <a:t> Iron Works</a:t>
                      </a:r>
                      <a:endParaRPr lang="en-US" sz="800" b="0" dirty="0" smtClean="0">
                        <a:solidFill>
                          <a:schemeClr val="tx1"/>
                        </a:solidFill>
                        <a:latin typeface="Segoe UI" panose="020B0502040204020203" pitchFamily="34" charset="0"/>
                        <a:ea typeface="Calibri"/>
                        <a:cs typeface="Segoe UI" panose="020B0502040204020203" pitchFamily="34" charset="0"/>
                      </a:endParaRPr>
                    </a:p>
                  </a:txBody>
                  <a:tcPr marL="51435" marR="51435" marT="0" marB="0"/>
                </a:tc>
                <a:extLst>
                  <a:ext uri="{0D108BD9-81ED-4DB2-BD59-A6C34878D82A}">
                    <a16:rowId xmlns:a16="http://schemas.microsoft.com/office/drawing/2014/main" val="10006"/>
                  </a:ext>
                </a:extLst>
              </a:tr>
              <a:tr h="940552">
                <a:tc>
                  <a:txBody>
                    <a:bodyPr/>
                    <a:lstStyle/>
                    <a:p>
                      <a:pPr algn="ctr"/>
                      <a:r>
                        <a:rPr lang="en-US" sz="800" b="1" dirty="0" smtClean="0">
                          <a:solidFill>
                            <a:schemeClr val="tx1"/>
                          </a:solidFill>
                          <a:latin typeface="Segoe UI" panose="020B0502040204020203" pitchFamily="34" charset="0"/>
                          <a:cs typeface="Segoe UI" panose="020B0502040204020203" pitchFamily="34" charset="0"/>
                        </a:rPr>
                        <a:t> Panel</a:t>
                      </a:r>
                      <a:endParaRPr lang="en-US" sz="800" b="1" dirty="0">
                        <a:solidFill>
                          <a:schemeClr val="tx1"/>
                        </a:solidFill>
                        <a:latin typeface="Segoe UI" panose="020B0502040204020203" pitchFamily="34" charset="0"/>
                        <a:cs typeface="Segoe UI" panose="020B0502040204020203" pitchFamily="34" charset="0"/>
                      </a:endParaRPr>
                    </a:p>
                  </a:txBody>
                  <a:tcPr/>
                </a:tc>
                <a:tc>
                  <a:txBody>
                    <a:bodyPr/>
                    <a:lstStyle/>
                    <a:p>
                      <a:r>
                        <a:rPr lang="en-US" sz="800" b="1" baseline="0" dirty="0" smtClean="0">
                          <a:latin typeface="Segoe UI" panose="020B0502040204020203" pitchFamily="34" charset="0"/>
                          <a:cs typeface="Segoe UI" panose="020B0502040204020203" pitchFamily="34" charset="0"/>
                        </a:rPr>
                        <a:t>Elzly Technology</a:t>
                      </a:r>
                      <a:endParaRPr lang="en-US" sz="800" b="1" dirty="0">
                        <a:latin typeface="Segoe UI" panose="020B0502040204020203" pitchFamily="34" charset="0"/>
                        <a:cs typeface="Segoe UI" panose="020B0502040204020203" pitchFamily="34" charset="0"/>
                      </a:endParaRPr>
                    </a:p>
                  </a:txBody>
                  <a:tcPr/>
                </a:tc>
                <a:tc>
                  <a:txBody>
                    <a:bodyPr/>
                    <a:lstStyle/>
                    <a:p>
                      <a:r>
                        <a:rPr lang="en-US" sz="800" b="1" kern="1200" dirty="0" smtClean="0">
                          <a:solidFill>
                            <a:schemeClr val="dk1"/>
                          </a:solidFill>
                          <a:effectLst/>
                          <a:latin typeface="Segoe UI" panose="020B0502040204020203" pitchFamily="34" charset="0"/>
                          <a:ea typeface="+mn-ea"/>
                          <a:cs typeface="Segoe UI" panose="020B0502040204020203" pitchFamily="34" charset="0"/>
                        </a:rPr>
                        <a:t>Visual Guide for Laser Ablation (AMPP-SP21511) Implementation into Shipbuilding</a:t>
                      </a:r>
                    </a:p>
                    <a:p>
                      <a:pPr eaLnBrk="0" hangingPunct="0"/>
                      <a:r>
                        <a:rPr lang="en-US" sz="800" kern="1200" dirty="0" smtClean="0">
                          <a:solidFill>
                            <a:schemeClr val="dk1"/>
                          </a:solidFill>
                          <a:effectLst/>
                          <a:latin typeface="Segoe UI" panose="020B0502040204020203" pitchFamily="34" charset="0"/>
                          <a:ea typeface="+mn-ea"/>
                          <a:cs typeface="Segoe UI" panose="020B0502040204020203" pitchFamily="34" charset="0"/>
                        </a:rPr>
                        <a:t>Laser ablation surface preparation and coating removal is a technology that has proven to provide benefits to the Navy not only in coating performance, but in a production setting as well.  With a new surface preparation standard currently being developed by AMPP (Tentative # AMPP-SP21511 – Laser Ablation for Metallic Surface Preparation), this technology has been a highly anticipated priority in Navy shipbuilding.  Due to the nature of laser ablation technology, the visual conditions of the surface treatment will vary from normal operations, such as abrasive blasting, power tooling, and water jetting.  The proposed “Visual Guide for Laser Ablation of Metallic Surfaces” would facilitate fair and consistent implementation of the requirements, minimizing rework and time spent adjudicating differences in interpretation.  This guide will provide inspectors with a convenient waterfront tool with the necessary information to make appropriate decisions when deciding if a surface has been adequately cleaned via laser ablation.  The visual guide developed by this project would support implementation of the new standard in both public and private shipyards for new construction and sustainment applications.</a:t>
                      </a:r>
                      <a:endParaRPr lang="en-US" sz="800" kern="1200" dirty="0">
                        <a:solidFill>
                          <a:schemeClr val="dk1"/>
                        </a:solidFill>
                        <a:effectLst/>
                        <a:latin typeface="Segoe UI" panose="020B0502040204020203" pitchFamily="34" charset="0"/>
                        <a:ea typeface="+mn-ea"/>
                        <a:cs typeface="Segoe UI" panose="020B0502040204020203" pitchFamily="34" charset="0"/>
                      </a:endParaRPr>
                    </a:p>
                  </a:txBody>
                  <a:tcPr/>
                </a:tc>
                <a:tc>
                  <a:txBody>
                    <a:bodyPr/>
                    <a:lstStyle/>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r>
                        <a:rPr lang="en-US" sz="800" b="0" dirty="0" smtClean="0">
                          <a:solidFill>
                            <a:schemeClr val="tx1"/>
                          </a:solidFill>
                          <a:latin typeface="Segoe UI" panose="020B0502040204020203" pitchFamily="34" charset="0"/>
                          <a:ea typeface="Calibri"/>
                          <a:cs typeface="Segoe UI" panose="020B0502040204020203" pitchFamily="34" charset="0"/>
                        </a:rPr>
                        <a:t>HII-Newport</a:t>
                      </a:r>
                      <a:r>
                        <a:rPr lang="en-US" sz="800" b="0" baseline="0" dirty="0" smtClean="0">
                          <a:solidFill>
                            <a:schemeClr val="tx1"/>
                          </a:solidFill>
                          <a:latin typeface="Segoe UI" panose="020B0502040204020203" pitchFamily="34" charset="0"/>
                          <a:ea typeface="Calibri"/>
                          <a:cs typeface="Segoe UI" panose="020B0502040204020203" pitchFamily="34" charset="0"/>
                        </a:rPr>
                        <a:t> News Shipbuilding</a:t>
                      </a:r>
                      <a:endParaRPr lang="en-US" sz="800" b="0" dirty="0" smtClean="0">
                        <a:solidFill>
                          <a:schemeClr val="tx1"/>
                        </a:solidFill>
                        <a:latin typeface="Segoe UI" panose="020B0502040204020203" pitchFamily="34" charset="0"/>
                        <a:ea typeface="Calibri"/>
                        <a:cs typeface="Segoe UI" panose="020B0502040204020203" pitchFamily="34" charset="0"/>
                      </a:endParaRPr>
                    </a:p>
                  </a:txBody>
                  <a:tcPr marL="51435" marR="51435" marT="0" marB="0"/>
                </a:tc>
                <a:extLst>
                  <a:ext uri="{0D108BD9-81ED-4DB2-BD59-A6C34878D82A}">
                    <a16:rowId xmlns:a16="http://schemas.microsoft.com/office/drawing/2014/main" val="10007"/>
                  </a:ext>
                </a:extLst>
              </a:tr>
              <a:tr h="212383">
                <a:tc>
                  <a:txBody>
                    <a:bodyPr/>
                    <a:lstStyle/>
                    <a:p>
                      <a:pPr algn="ctr"/>
                      <a:r>
                        <a:rPr lang="en-US" sz="800" b="1" dirty="0" smtClean="0">
                          <a:solidFill>
                            <a:schemeClr val="tx1"/>
                          </a:solidFill>
                          <a:latin typeface="Segoe UI" panose="020B0502040204020203" pitchFamily="34" charset="0"/>
                          <a:cs typeface="Segoe UI" panose="020B0502040204020203" pitchFamily="34" charset="0"/>
                        </a:rPr>
                        <a:t>Panel</a:t>
                      </a:r>
                      <a:endParaRPr lang="en-US" sz="800" b="1" dirty="0">
                        <a:solidFill>
                          <a:schemeClr val="tx1"/>
                        </a:solidFill>
                        <a:latin typeface="Segoe UI" panose="020B0502040204020203" pitchFamily="34" charset="0"/>
                        <a:cs typeface="Segoe UI" panose="020B0502040204020203" pitchFamily="34" charset="0"/>
                      </a:endParaRPr>
                    </a:p>
                  </a:txBody>
                  <a:tcPr/>
                </a:tc>
                <a:tc>
                  <a:txBody>
                    <a:bodyPr/>
                    <a:lstStyle/>
                    <a:p>
                      <a:r>
                        <a:rPr lang="en-US" sz="800" b="1" dirty="0" smtClean="0">
                          <a:latin typeface="Segoe UI" panose="020B0502040204020203" pitchFamily="34" charset="0"/>
                          <a:cs typeface="Segoe UI" panose="020B0502040204020203" pitchFamily="34" charset="0"/>
                        </a:rPr>
                        <a:t>Marinette Marine</a:t>
                      </a:r>
                      <a:endParaRPr lang="en-US" sz="800" b="1" dirty="0">
                        <a:latin typeface="Segoe UI" panose="020B0502040204020203" pitchFamily="34" charset="0"/>
                        <a:cs typeface="Segoe UI" panose="020B0502040204020203" pitchFamily="34" charset="0"/>
                      </a:endParaRPr>
                    </a:p>
                  </a:txBody>
                  <a:tcPr/>
                </a:tc>
                <a:tc>
                  <a:txBody>
                    <a:bodyPr/>
                    <a:lstStyle/>
                    <a:p>
                      <a:r>
                        <a:rPr lang="en-US" sz="800" b="1" i="0" u="none" strike="noStrike" kern="1200" baseline="0" dirty="0" smtClean="0">
                          <a:solidFill>
                            <a:schemeClr val="dk1"/>
                          </a:solidFill>
                          <a:latin typeface="Segoe UI" panose="020B0502040204020203" pitchFamily="34" charset="0"/>
                          <a:ea typeface="+mn-ea"/>
                          <a:cs typeface="Segoe UI" panose="020B0502040204020203" pitchFamily="34" charset="0"/>
                        </a:rPr>
                        <a:t>Ultra Heat Resistant Primer</a:t>
                      </a:r>
                    </a:p>
                    <a:p>
                      <a:r>
                        <a:rPr lang="en-US" sz="800" b="0" i="0" u="none" strike="noStrike" kern="1200" baseline="0" dirty="0" smtClean="0">
                          <a:solidFill>
                            <a:schemeClr val="dk1"/>
                          </a:solidFill>
                          <a:latin typeface="Segoe UI" panose="020B0502040204020203" pitchFamily="34" charset="0"/>
                          <a:ea typeface="+mn-ea"/>
                          <a:cs typeface="Segoe UI" panose="020B0502040204020203" pitchFamily="34" charset="0"/>
                        </a:rPr>
                        <a:t>Work with relevant industry professionals and material manufacturers to develop and study an </a:t>
                      </a:r>
                      <a:r>
                        <a:rPr lang="en-US" sz="800" b="1" i="0" u="none" strike="noStrike" kern="1200" baseline="0" dirty="0" smtClean="0">
                          <a:solidFill>
                            <a:schemeClr val="dk1"/>
                          </a:solidFill>
                          <a:latin typeface="Segoe UI" panose="020B0502040204020203" pitchFamily="34" charset="0"/>
                          <a:ea typeface="+mn-ea"/>
                          <a:cs typeface="Segoe UI" panose="020B0502040204020203" pitchFamily="34" charset="0"/>
                        </a:rPr>
                        <a:t>Ultra Heat Resistant Primer</a:t>
                      </a:r>
                      <a:r>
                        <a:rPr lang="en-US" sz="800" b="0" i="0" u="none" strike="noStrike" kern="1200" baseline="0" dirty="0" smtClean="0">
                          <a:solidFill>
                            <a:schemeClr val="dk1"/>
                          </a:solidFill>
                          <a:latin typeface="Segoe UI" panose="020B0502040204020203" pitchFamily="34" charset="0"/>
                          <a:ea typeface="+mn-ea"/>
                          <a:cs typeface="Segoe UI" panose="020B0502040204020203" pitchFamily="34" charset="0"/>
                        </a:rPr>
                        <a:t>. It will be performed in conjunction with Northern Coating &amp; Chemical of Menominee, MI.  This primer could be applied under on the overhead of modules and remove the need for landing bars or masking in way of erection seams from higher modules. The primer would also reduce the amount of paint rework needed due to steel modification and repair such as installing or moving hangars late in the build process.</a:t>
                      </a:r>
                    </a:p>
                  </a:txBody>
                  <a:tcPr/>
                </a:tc>
                <a:tc>
                  <a:txBody>
                    <a:bodyPr/>
                    <a:lstStyle/>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r>
                        <a:rPr lang="en-US" sz="800" b="0" dirty="0" smtClean="0">
                          <a:solidFill>
                            <a:schemeClr val="tx1"/>
                          </a:solidFill>
                          <a:latin typeface="Segoe UI" panose="020B0502040204020203" pitchFamily="34" charset="0"/>
                          <a:ea typeface="Calibri"/>
                          <a:cs typeface="Segoe UI" panose="020B0502040204020203" pitchFamily="34" charset="0"/>
                        </a:rPr>
                        <a:t>Fincantieri</a:t>
                      </a:r>
                      <a:r>
                        <a:rPr lang="en-US" sz="800" b="0" baseline="0" dirty="0" smtClean="0">
                          <a:solidFill>
                            <a:schemeClr val="tx1"/>
                          </a:solidFill>
                          <a:latin typeface="Segoe UI" panose="020B0502040204020203" pitchFamily="34" charset="0"/>
                          <a:ea typeface="Calibri"/>
                          <a:cs typeface="Segoe UI" panose="020B0502040204020203" pitchFamily="34" charset="0"/>
                        </a:rPr>
                        <a:t> </a:t>
                      </a:r>
                      <a:r>
                        <a:rPr lang="en-US" sz="800" b="0" dirty="0" smtClean="0">
                          <a:solidFill>
                            <a:schemeClr val="tx1"/>
                          </a:solidFill>
                          <a:latin typeface="Segoe UI" panose="020B0502040204020203" pitchFamily="34" charset="0"/>
                          <a:ea typeface="Calibri"/>
                          <a:cs typeface="Segoe UI" panose="020B0502040204020203" pitchFamily="34" charset="0"/>
                        </a:rPr>
                        <a:t>Marinette </a:t>
                      </a:r>
                      <a:r>
                        <a:rPr lang="en-US" sz="800" b="0" dirty="0" smtClean="0">
                          <a:solidFill>
                            <a:schemeClr val="tx1"/>
                          </a:solidFill>
                          <a:latin typeface="Segoe UI" panose="020B0502040204020203" pitchFamily="34" charset="0"/>
                          <a:ea typeface="Calibri"/>
                          <a:cs typeface="Segoe UI" panose="020B0502040204020203" pitchFamily="34" charset="0"/>
                        </a:rPr>
                        <a:t>Marine</a:t>
                      </a:r>
                    </a:p>
                  </a:txBody>
                  <a:tcPr marL="51435" marR="51435" marT="0" marB="0"/>
                </a:tc>
                <a:extLst>
                  <a:ext uri="{0D108BD9-81ED-4DB2-BD59-A6C34878D82A}">
                    <a16:rowId xmlns:a16="http://schemas.microsoft.com/office/drawing/2014/main" val="1975391578"/>
                  </a:ext>
                </a:extLst>
              </a:tr>
              <a:tr h="369141">
                <a:tc>
                  <a:txBody>
                    <a:bodyPr/>
                    <a:lstStyle/>
                    <a:p>
                      <a:pPr algn="ctr"/>
                      <a:r>
                        <a:rPr lang="en-US" sz="800" b="1" dirty="0" smtClean="0">
                          <a:solidFill>
                            <a:schemeClr val="tx1"/>
                          </a:solidFill>
                          <a:latin typeface="Segoe UI" panose="020B0502040204020203" pitchFamily="34" charset="0"/>
                          <a:cs typeface="Segoe UI" panose="020B0502040204020203" pitchFamily="34" charset="0"/>
                        </a:rPr>
                        <a:t>Panel</a:t>
                      </a:r>
                      <a:endParaRPr lang="en-US" sz="800" b="1" dirty="0">
                        <a:solidFill>
                          <a:schemeClr val="tx1"/>
                        </a:solidFill>
                        <a:latin typeface="Segoe UI" panose="020B0502040204020203" pitchFamily="34" charset="0"/>
                        <a:cs typeface="Segoe UI" panose="020B0502040204020203" pitchFamily="34" charset="0"/>
                      </a:endParaRPr>
                    </a:p>
                  </a:txBody>
                  <a:tcPr/>
                </a:tc>
                <a:tc>
                  <a:txBody>
                    <a:bodyPr/>
                    <a:lstStyle/>
                    <a:p>
                      <a:r>
                        <a:rPr lang="en-US" sz="800" b="1" dirty="0" smtClean="0">
                          <a:latin typeface="Segoe UI" panose="020B0502040204020203" pitchFamily="34" charset="0"/>
                          <a:cs typeface="Segoe UI" panose="020B0502040204020203" pitchFamily="34" charset="0"/>
                        </a:rPr>
                        <a:t>HH-Ingalls</a:t>
                      </a:r>
                      <a:r>
                        <a:rPr lang="en-US" sz="800" b="1" baseline="0" dirty="0" smtClean="0">
                          <a:latin typeface="Segoe UI" panose="020B0502040204020203" pitchFamily="34" charset="0"/>
                          <a:cs typeface="Segoe UI" panose="020B0502040204020203" pitchFamily="34" charset="0"/>
                        </a:rPr>
                        <a:t> Shipbuilding</a:t>
                      </a:r>
                      <a:endParaRPr lang="en-US" sz="800" b="1" dirty="0">
                        <a:latin typeface="Segoe UI" panose="020B0502040204020203" pitchFamily="34" charset="0"/>
                        <a:cs typeface="Segoe UI" panose="020B0502040204020203" pitchFamily="34" charset="0"/>
                      </a:endParaRPr>
                    </a:p>
                  </a:txBody>
                  <a:tcPr/>
                </a:tc>
                <a:tc>
                  <a:txBody>
                    <a:bodyPr/>
                    <a:lstStyle/>
                    <a:p>
                      <a:r>
                        <a:rPr lang="en-US" sz="800" b="1" i="0" u="none" strike="noStrike" kern="1200" baseline="0" dirty="0" smtClean="0">
                          <a:solidFill>
                            <a:schemeClr val="dk1"/>
                          </a:solidFill>
                          <a:latin typeface="Segoe UI" panose="020B0502040204020203" pitchFamily="34" charset="0"/>
                          <a:ea typeface="+mn-ea"/>
                          <a:cs typeface="Segoe UI" panose="020B0502040204020203" pitchFamily="34" charset="0"/>
                        </a:rPr>
                        <a:t>Utilizing Ship Product Model Information for Corrosion Control and Coatings</a:t>
                      </a:r>
                      <a:endParaRPr lang="en-US" sz="800" b="0" i="0" u="none" strike="noStrike" kern="1200" baseline="0" dirty="0" smtClean="0">
                        <a:solidFill>
                          <a:schemeClr val="dk1"/>
                        </a:solidFill>
                        <a:latin typeface="Segoe UI" panose="020B0502040204020203" pitchFamily="34" charset="0"/>
                        <a:ea typeface="+mn-ea"/>
                        <a:cs typeface="Segoe UI" panose="020B0502040204020203" pitchFamily="34" charset="0"/>
                      </a:endParaRPr>
                    </a:p>
                    <a:p>
                      <a:r>
                        <a:rPr lang="en-US" sz="800" b="0" i="0" u="none" strike="noStrike" kern="1200" baseline="0" dirty="0" smtClean="0">
                          <a:solidFill>
                            <a:schemeClr val="dk1"/>
                          </a:solidFill>
                          <a:latin typeface="Segoe UI" panose="020B0502040204020203" pitchFamily="34" charset="0"/>
                          <a:ea typeface="+mn-ea"/>
                          <a:cs typeface="Segoe UI" panose="020B0502040204020203" pitchFamily="34" charset="0"/>
                        </a:rPr>
                        <a:t>3D Ship product models typically do not include information on corrosion control and specific coatings, despite containing the majority of data needed to design those systems. The data that is pulled from the model for corrosion control and coating applications is incomplete and requires extraction, duplication, and manipulation in other applications for use. The proposed solution is to develop effective techniques for utilizing the 3D models in corrosion control design and develop automated solutions using back end data to tasks that otherwise might have been done after manual front end data extraction.</a:t>
                      </a:r>
                      <a:endParaRPr lang="en-US" sz="800" b="1" dirty="0">
                        <a:latin typeface="Segoe UI" panose="020B0502040204020203" pitchFamily="34" charset="0"/>
                        <a:cs typeface="Segoe UI" panose="020B0502040204020203" pitchFamily="34" charset="0"/>
                      </a:endParaRPr>
                    </a:p>
                  </a:txBody>
                  <a:tcPr/>
                </a:tc>
                <a:tc>
                  <a:txBody>
                    <a:bodyPr/>
                    <a:lstStyle/>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r>
                        <a:rPr lang="en-US" sz="800" b="0" dirty="0" smtClean="0">
                          <a:solidFill>
                            <a:schemeClr val="tx1"/>
                          </a:solidFill>
                          <a:latin typeface="Segoe UI" panose="020B0502040204020203" pitchFamily="34" charset="0"/>
                          <a:ea typeface="Calibri"/>
                          <a:cs typeface="Segoe UI" panose="020B0502040204020203" pitchFamily="34" charset="0"/>
                        </a:rPr>
                        <a:t>HII-Ingalls </a:t>
                      </a:r>
                      <a:r>
                        <a:rPr lang="en-US" sz="800" b="0" dirty="0" smtClean="0">
                          <a:solidFill>
                            <a:schemeClr val="tx1"/>
                          </a:solidFill>
                          <a:latin typeface="Segoe UI" panose="020B0502040204020203" pitchFamily="34" charset="0"/>
                          <a:ea typeface="Calibri"/>
                          <a:cs typeface="Segoe UI" panose="020B0502040204020203" pitchFamily="34" charset="0"/>
                        </a:rPr>
                        <a:t>Shipbuilding</a:t>
                      </a:r>
                      <a:endParaRPr lang="en-US" sz="800" b="0" dirty="0" smtClean="0">
                        <a:solidFill>
                          <a:schemeClr val="tx1"/>
                        </a:solidFill>
                        <a:latin typeface="Segoe UI" panose="020B0502040204020203" pitchFamily="34" charset="0"/>
                        <a:ea typeface="Calibri"/>
                        <a:cs typeface="Segoe UI" panose="020B0502040204020203" pitchFamily="34" charset="0"/>
                      </a:endParaRPr>
                    </a:p>
                  </a:txBody>
                  <a:tcPr marL="51435" marR="51435" marT="0" marB="0"/>
                </a:tc>
                <a:extLst>
                  <a:ext uri="{0D108BD9-81ED-4DB2-BD59-A6C34878D82A}">
                    <a16:rowId xmlns:a16="http://schemas.microsoft.com/office/drawing/2014/main" val="2101137038"/>
                  </a:ext>
                </a:extLst>
              </a:tr>
              <a:tr h="369141">
                <a:tc>
                  <a:txBody>
                    <a:bodyPr/>
                    <a:lstStyle/>
                    <a:p>
                      <a:pPr algn="ctr"/>
                      <a:r>
                        <a:rPr lang="en-US" sz="800" b="1" dirty="0" smtClean="0">
                          <a:solidFill>
                            <a:schemeClr val="tx1"/>
                          </a:solidFill>
                          <a:latin typeface="Segoe UI" panose="020B0502040204020203" pitchFamily="34" charset="0"/>
                          <a:cs typeface="Segoe UI" panose="020B0502040204020203" pitchFamily="34" charset="0"/>
                        </a:rPr>
                        <a:t>Pane;</a:t>
                      </a:r>
                      <a:endParaRPr lang="en-US" sz="800" b="1" dirty="0">
                        <a:solidFill>
                          <a:schemeClr val="tx1"/>
                        </a:solidFill>
                        <a:latin typeface="Segoe UI" panose="020B0502040204020203" pitchFamily="34" charset="0"/>
                        <a:cs typeface="Segoe UI" panose="020B0502040204020203" pitchFamily="34" charset="0"/>
                      </a:endParaRPr>
                    </a:p>
                  </a:txBody>
                  <a:tcPr/>
                </a:tc>
                <a:tc>
                  <a:txBody>
                    <a:bodyPr/>
                    <a:lstStyle/>
                    <a:p>
                      <a:r>
                        <a:rPr lang="en-US" sz="800" b="1" dirty="0" smtClean="0">
                          <a:latin typeface="Segoe UI" panose="020B0502040204020203" pitchFamily="34" charset="0"/>
                          <a:cs typeface="Segoe UI" panose="020B0502040204020203" pitchFamily="34" charset="0"/>
                        </a:rPr>
                        <a:t>PSU / ARL</a:t>
                      </a:r>
                      <a:endParaRPr lang="en-US" sz="800" b="1" dirty="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dk1"/>
                          </a:solidFill>
                          <a:effectLst/>
                          <a:latin typeface="Segoe UI" panose="020B0502040204020203" pitchFamily="34" charset="0"/>
                          <a:ea typeface="+mn-ea"/>
                          <a:cs typeface="Segoe UI" panose="020B0502040204020203" pitchFamily="34" charset="0"/>
                        </a:rPr>
                        <a:t>Low Cost Pulsed-Laser Processing Feedback Loop</a:t>
                      </a:r>
                      <a:endParaRPr lang="en-US" sz="800" kern="1200" dirty="0" smtClean="0">
                        <a:solidFill>
                          <a:schemeClr val="dk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Segoe UI" panose="020B0502040204020203" pitchFamily="34" charset="0"/>
                          <a:cs typeface="Segoe UI" panose="020B0502040204020203" pitchFamily="34" charset="0"/>
                        </a:rPr>
                        <a:t>1) Develop an inexpensive, feedback system concept based on simple visual indictors and a prototype that may be adapted for use in hand-held or automated laser ablation (LA).  2) Rapidly train workers to employ laser paint/rust removal by making the system(s) simpler to operate in a manner that precludes harm to the substrate and worker.</a:t>
                      </a:r>
                    </a:p>
                  </a:txBody>
                  <a:tcPr/>
                </a:tc>
                <a:tc>
                  <a:txBody>
                    <a:bodyPr/>
                    <a:lstStyle/>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r>
                        <a:rPr lang="en-US" sz="800" b="0" dirty="0" smtClean="0">
                          <a:solidFill>
                            <a:schemeClr val="tx1"/>
                          </a:solidFill>
                          <a:latin typeface="Segoe UI" panose="020B0502040204020203" pitchFamily="34" charset="0"/>
                          <a:ea typeface="Calibri"/>
                          <a:cs typeface="Segoe UI" panose="020B0502040204020203" pitchFamily="34" charset="0"/>
                        </a:rPr>
                        <a:t>HII-Newport News Shipbuilding</a:t>
                      </a:r>
                      <a:endParaRPr lang="en-US" sz="800" b="0" dirty="0" smtClean="0">
                        <a:solidFill>
                          <a:schemeClr val="tx1"/>
                        </a:solidFill>
                        <a:latin typeface="Segoe UI" panose="020B0502040204020203" pitchFamily="34" charset="0"/>
                        <a:ea typeface="Calibri"/>
                        <a:cs typeface="Segoe UI" panose="020B0502040204020203" pitchFamily="34" charset="0"/>
                      </a:endParaRPr>
                    </a:p>
                  </a:txBody>
                  <a:tcPr marL="51435" marR="51435" marT="0" marB="0"/>
                </a:tc>
                <a:extLst>
                  <a:ext uri="{0D108BD9-81ED-4DB2-BD59-A6C34878D82A}">
                    <a16:rowId xmlns:a16="http://schemas.microsoft.com/office/drawing/2014/main" val="2047211057"/>
                  </a:ext>
                </a:extLst>
              </a:tr>
              <a:tr h="369141">
                <a:tc>
                  <a:txBody>
                    <a:bodyPr/>
                    <a:lstStyle/>
                    <a:p>
                      <a:pPr algn="ctr"/>
                      <a:r>
                        <a:rPr lang="en-US" sz="800" b="1" dirty="0" smtClean="0">
                          <a:solidFill>
                            <a:schemeClr val="tx1"/>
                          </a:solidFill>
                          <a:latin typeface="Segoe UI" panose="020B0502040204020203" pitchFamily="34" charset="0"/>
                          <a:cs typeface="Segoe UI" panose="020B0502040204020203" pitchFamily="34" charset="0"/>
                        </a:rPr>
                        <a:t>Panel</a:t>
                      </a:r>
                      <a:endParaRPr lang="en-US" sz="800" b="1" dirty="0">
                        <a:solidFill>
                          <a:schemeClr val="tx1"/>
                        </a:solidFill>
                        <a:latin typeface="Segoe UI" panose="020B0502040204020203" pitchFamily="34" charset="0"/>
                        <a:cs typeface="Segoe UI" panose="020B0502040204020203" pitchFamily="34" charset="0"/>
                      </a:endParaRPr>
                    </a:p>
                  </a:txBody>
                  <a:tcPr/>
                </a:tc>
                <a:tc>
                  <a:txBody>
                    <a:bodyPr/>
                    <a:lstStyle/>
                    <a:p>
                      <a:r>
                        <a:rPr lang="en-US" sz="800" b="1" dirty="0" smtClean="0">
                          <a:latin typeface="Segoe UI" panose="020B0502040204020203" pitchFamily="34" charset="0"/>
                          <a:cs typeface="Segoe UI" panose="020B0502040204020203" pitchFamily="34" charset="0"/>
                        </a:rPr>
                        <a:t>Blast One</a:t>
                      </a:r>
                      <a:endParaRPr lang="en-US" sz="800" b="1" dirty="0">
                        <a:latin typeface="Segoe UI" panose="020B0502040204020203" pitchFamily="34" charset="0"/>
                        <a:cs typeface="Segoe UI" panose="020B0502040204020203" pitchFamily="34" charset="0"/>
                      </a:endParaRPr>
                    </a:p>
                  </a:txBody>
                  <a:tcP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sz="800" b="1" kern="1200" dirty="0" smtClean="0">
                          <a:solidFill>
                            <a:schemeClr val="dk1"/>
                          </a:solidFill>
                          <a:effectLst/>
                          <a:latin typeface="Segoe UI" panose="020B0502040204020203" pitchFamily="34" charset="0"/>
                          <a:ea typeface="+mn-ea"/>
                          <a:cs typeface="Segoe UI" panose="020B0502040204020203" pitchFamily="34" charset="0"/>
                        </a:rPr>
                        <a:t>Real-Time Blast Tracking Technology to Optimize Blast Cleaning operations during Shipyard Construction and Repair</a:t>
                      </a:r>
                      <a:endParaRPr lang="en-US" sz="800" kern="1200" dirty="0" smtClean="0">
                        <a:solidFill>
                          <a:schemeClr val="dk1"/>
                        </a:solidFill>
                        <a:effectLst/>
                        <a:latin typeface="Segoe UI" panose="020B0502040204020203" pitchFamily="34" charset="0"/>
                        <a:ea typeface="+mn-ea"/>
                        <a:cs typeface="Segoe UI" panose="020B0502040204020203" pitchFamily="34" charset="0"/>
                      </a:endParaRPr>
                    </a:p>
                    <a:p>
                      <a:pPr eaLnBrk="0" hangingPunct="0"/>
                      <a:r>
                        <a:rPr lang="en-US" sz="800" kern="1200" dirty="0" smtClean="0">
                          <a:solidFill>
                            <a:schemeClr val="dk1"/>
                          </a:solidFill>
                          <a:effectLst/>
                          <a:latin typeface="Segoe UI" panose="020B0502040204020203" pitchFamily="34" charset="0"/>
                          <a:ea typeface="+mn-ea"/>
                          <a:cs typeface="Segoe UI" panose="020B0502040204020203" pitchFamily="34" charset="0"/>
                        </a:rPr>
                        <a:t>Blasting is #1 surface preparation method in our shipyards, blasters get little formal training which results in cost and schedule blow-outs due to blasting efficiencies</a:t>
                      </a:r>
                      <a:r>
                        <a:rPr lang="en-US" sz="800" kern="1200" baseline="0" dirty="0" smtClean="0">
                          <a:solidFill>
                            <a:schemeClr val="dk1"/>
                          </a:solidFill>
                          <a:effectLst/>
                          <a:latin typeface="Segoe UI" panose="020B0502040204020203" pitchFamily="34" charset="0"/>
                          <a:ea typeface="+mn-ea"/>
                          <a:cs typeface="Segoe UI" panose="020B0502040204020203" pitchFamily="34" charset="0"/>
                        </a:rPr>
                        <a:t> </a:t>
                      </a:r>
                      <a:r>
                        <a:rPr lang="en-US" sz="800" kern="1200" dirty="0" smtClean="0">
                          <a:solidFill>
                            <a:schemeClr val="dk1"/>
                          </a:solidFill>
                          <a:effectLst/>
                          <a:latin typeface="Segoe UI" panose="020B0502040204020203" pitchFamily="34" charset="0"/>
                          <a:ea typeface="+mn-ea"/>
                          <a:cs typeface="Segoe UI" panose="020B0502040204020203" pitchFamily="34" charset="0"/>
                        </a:rPr>
                        <a:t>not being met because of difficulty in obtaining accurate data that can be acted upon.</a:t>
                      </a:r>
                      <a:r>
                        <a:rPr lang="en-US" sz="800" kern="1200" baseline="0" dirty="0" smtClean="0">
                          <a:solidFill>
                            <a:schemeClr val="dk1"/>
                          </a:solidFill>
                          <a:effectLst/>
                          <a:latin typeface="Segoe UI" panose="020B0502040204020203" pitchFamily="34" charset="0"/>
                          <a:ea typeface="+mn-ea"/>
                          <a:cs typeface="Segoe UI" panose="020B0502040204020203" pitchFamily="34" charset="0"/>
                        </a:rPr>
                        <a:t>  </a:t>
                      </a:r>
                      <a:r>
                        <a:rPr lang="en-US" sz="800" kern="1200" dirty="0" smtClean="0">
                          <a:solidFill>
                            <a:schemeClr val="dk1"/>
                          </a:solidFill>
                          <a:effectLst/>
                          <a:latin typeface="Segoe UI" panose="020B0502040204020203" pitchFamily="34" charset="0"/>
                          <a:ea typeface="+mn-ea"/>
                          <a:cs typeface="Segoe UI" panose="020B0502040204020203" pitchFamily="34" charset="0"/>
                        </a:rPr>
                        <a:t>Constantly as a community looking ways to optimize.  New cloud based system are being evaluated that have the ability to report blasting productivity and efficiency metrics in real time, to provide accurate and timely data to supervisors and management that they can act upon and have a positive impact on the blasting efficiency and schedule of a blasting project.</a:t>
                      </a:r>
                    </a:p>
                  </a:txBody>
                  <a:tcPr/>
                </a:tc>
                <a:tc>
                  <a:txBody>
                    <a:bodyPr/>
                    <a:lstStyle/>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r>
                        <a:rPr lang="en-US" sz="800" b="0" dirty="0" smtClean="0">
                          <a:solidFill>
                            <a:schemeClr val="tx1"/>
                          </a:solidFill>
                          <a:latin typeface="Segoe UI" panose="020B0502040204020203" pitchFamily="34" charset="0"/>
                          <a:ea typeface="Calibri"/>
                          <a:cs typeface="Segoe UI" panose="020B0502040204020203" pitchFamily="34" charset="0"/>
                        </a:rPr>
                        <a:t>Fincantieri</a:t>
                      </a:r>
                      <a:r>
                        <a:rPr lang="en-US" sz="800" b="0" baseline="0" dirty="0" smtClean="0">
                          <a:solidFill>
                            <a:schemeClr val="tx1"/>
                          </a:solidFill>
                          <a:latin typeface="Segoe UI" panose="020B0502040204020203" pitchFamily="34" charset="0"/>
                          <a:ea typeface="Calibri"/>
                          <a:cs typeface="Segoe UI" panose="020B0502040204020203" pitchFamily="34" charset="0"/>
                        </a:rPr>
                        <a:t> </a:t>
                      </a:r>
                      <a:r>
                        <a:rPr lang="en-US" sz="800" b="0" dirty="0" smtClean="0">
                          <a:solidFill>
                            <a:schemeClr val="tx1"/>
                          </a:solidFill>
                          <a:latin typeface="Segoe UI" panose="020B0502040204020203" pitchFamily="34" charset="0"/>
                          <a:ea typeface="Calibri"/>
                          <a:cs typeface="Segoe UI" panose="020B0502040204020203" pitchFamily="34" charset="0"/>
                        </a:rPr>
                        <a:t>Marinette Marine</a:t>
                      </a:r>
                    </a:p>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r>
                        <a:rPr lang="en-US" sz="800" b="0" dirty="0" smtClean="0">
                          <a:solidFill>
                            <a:schemeClr val="tx1"/>
                          </a:solidFill>
                          <a:latin typeface="Segoe UI" panose="020B0502040204020203" pitchFamily="34" charset="0"/>
                          <a:ea typeface="Calibri"/>
                          <a:cs typeface="Segoe UI" panose="020B0502040204020203" pitchFamily="34" charset="0"/>
                        </a:rPr>
                        <a:t>GD- Electric Boat</a:t>
                      </a:r>
                    </a:p>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r>
                        <a:rPr lang="en-US" sz="800" b="0" dirty="0" smtClean="0">
                          <a:solidFill>
                            <a:schemeClr val="tx1"/>
                          </a:solidFill>
                          <a:latin typeface="Segoe UI" panose="020B0502040204020203" pitchFamily="34" charset="0"/>
                          <a:ea typeface="Calibri"/>
                          <a:cs typeface="Segoe UI" panose="020B0502040204020203" pitchFamily="34" charset="0"/>
                        </a:rPr>
                        <a:t>GD-NASSCO</a:t>
                      </a:r>
                    </a:p>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r>
                        <a:rPr lang="en-US" sz="800" b="0" dirty="0" smtClean="0">
                          <a:solidFill>
                            <a:schemeClr val="tx1"/>
                          </a:solidFill>
                          <a:latin typeface="Segoe UI" panose="020B0502040204020203" pitchFamily="34" charset="0"/>
                          <a:ea typeface="Calibri"/>
                          <a:cs typeface="Segoe UI" panose="020B0502040204020203" pitchFamily="34" charset="0"/>
                        </a:rPr>
                        <a:t>HII-Newport News Shipbuilding</a:t>
                      </a:r>
                    </a:p>
                    <a:p>
                      <a:pPr marL="119063" marR="0" lvl="0" indent="-119063" algn="l" defTabSz="914400" rtl="0" eaLnBrk="1" fontAlgn="auto" latinLnBrk="0" hangingPunct="1">
                        <a:lnSpc>
                          <a:spcPct val="115000"/>
                        </a:lnSpc>
                        <a:spcBef>
                          <a:spcPts val="0"/>
                        </a:spcBef>
                        <a:spcAft>
                          <a:spcPts val="0"/>
                        </a:spcAft>
                        <a:buClrTx/>
                        <a:buSzTx/>
                        <a:buFont typeface="Symbol"/>
                        <a:buChar char=""/>
                        <a:tabLst/>
                        <a:defRPr/>
                      </a:pPr>
                      <a:endParaRPr lang="en-US" sz="800" b="0" dirty="0" smtClean="0">
                        <a:solidFill>
                          <a:schemeClr val="tx1"/>
                        </a:solidFill>
                        <a:latin typeface="Segoe UI" panose="020B0502040204020203" pitchFamily="34" charset="0"/>
                        <a:ea typeface="Calibri"/>
                        <a:cs typeface="Segoe UI" panose="020B0502040204020203" pitchFamily="34" charset="0"/>
                      </a:endParaRPr>
                    </a:p>
                  </a:txBody>
                  <a:tcPr marL="51435" marR="51435" marT="0" marB="0"/>
                </a:tc>
                <a:extLst>
                  <a:ext uri="{0D108BD9-81ED-4DB2-BD59-A6C34878D82A}">
                    <a16:rowId xmlns:a16="http://schemas.microsoft.com/office/drawing/2014/main" val="710375734"/>
                  </a:ext>
                </a:extLst>
              </a:tr>
            </a:tbl>
          </a:graphicData>
        </a:graphic>
      </p:graphicFrame>
      <p:sp>
        <p:nvSpPr>
          <p:cNvPr id="3" name="TextBox 2"/>
          <p:cNvSpPr txBox="1"/>
          <p:nvPr/>
        </p:nvSpPr>
        <p:spPr>
          <a:xfrm>
            <a:off x="3124962" y="-76200"/>
            <a:ext cx="5786584" cy="461665"/>
          </a:xfrm>
          <a:prstGeom prst="rect">
            <a:avLst/>
          </a:prstGeom>
          <a:noFill/>
        </p:spPr>
        <p:txBody>
          <a:bodyPr wrap="none" rtlCol="0">
            <a:spAutoFit/>
          </a:bodyPr>
          <a:lstStyle/>
          <a:p>
            <a:r>
              <a:rPr lang="en-US" sz="2400" b="1" dirty="0"/>
              <a:t>NRSP SP&amp;C Panel </a:t>
            </a:r>
            <a:r>
              <a:rPr lang="en-US" sz="2400" b="1" dirty="0" smtClean="0"/>
              <a:t>2022 </a:t>
            </a:r>
            <a:r>
              <a:rPr lang="en-US" sz="2400" b="1" dirty="0"/>
              <a:t>Project Proposals </a:t>
            </a:r>
            <a:r>
              <a:rPr lang="en-US" sz="2400" b="1" dirty="0" smtClean="0"/>
              <a:t>(8)</a:t>
            </a:r>
            <a:endParaRPr lang="en-US" sz="2400" b="1" dirty="0"/>
          </a:p>
        </p:txBody>
      </p:sp>
    </p:spTree>
    <p:extLst>
      <p:ext uri="{BB962C8B-B14F-4D97-AF65-F5344CB8AC3E}">
        <p14:creationId xmlns:p14="http://schemas.microsoft.com/office/powerpoint/2010/main" val="560719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43" y="262805"/>
            <a:ext cx="11387944" cy="690923"/>
          </a:xfrm>
        </p:spPr>
        <p:txBody>
          <a:bodyPr/>
          <a:lstStyle/>
          <a:p>
            <a:r>
              <a:rPr lang="en-US" sz="4400" b="1" dirty="0" smtClean="0">
                <a:solidFill>
                  <a:schemeClr val="accent5">
                    <a:lumMod val="75000"/>
                  </a:schemeClr>
                </a:solidFill>
              </a:rPr>
              <a:t>SP&amp;C Panel – 2022/2023 Road Map</a:t>
            </a:r>
            <a:endParaRPr lang="en-US" sz="4400" b="1" dirty="0">
              <a:solidFill>
                <a:schemeClr val="accent5">
                  <a:lumMod val="75000"/>
                </a:schemeClr>
              </a:solidFill>
            </a:endParaRPr>
          </a:p>
        </p:txBody>
      </p:sp>
      <p:sp>
        <p:nvSpPr>
          <p:cNvPr id="4" name="Slide Number Placeholder 3"/>
          <p:cNvSpPr>
            <a:spLocks noGrp="1"/>
          </p:cNvSpPr>
          <p:nvPr>
            <p:ph type="sldNum" sz="quarter" idx="11"/>
          </p:nvPr>
        </p:nvSpPr>
        <p:spPr>
          <a:xfrm>
            <a:off x="9362631" y="3246438"/>
            <a:ext cx="2743200" cy="365125"/>
          </a:xfrm>
        </p:spPr>
        <p:txBody>
          <a:bodyPr/>
          <a:lstStyle/>
          <a:p>
            <a:fld id="{A916C171-007E-46CF-80D5-F89E015BD616}" type="slidenum">
              <a:rPr lang="en-US" smtClean="0"/>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86977039"/>
              </p:ext>
            </p:extLst>
          </p:nvPr>
        </p:nvGraphicFramePr>
        <p:xfrm>
          <a:off x="159291" y="1077000"/>
          <a:ext cx="11873418" cy="5339120"/>
        </p:xfrm>
        <a:graphic>
          <a:graphicData uri="http://schemas.openxmlformats.org/drawingml/2006/table">
            <a:tbl>
              <a:tblPr firstRow="1" bandRow="1">
                <a:tableStyleId>{5C22544A-7EE6-4342-B048-85BDC9FD1C3A}</a:tableStyleId>
              </a:tblPr>
              <a:tblGrid>
                <a:gridCol w="5216017">
                  <a:extLst>
                    <a:ext uri="{9D8B030D-6E8A-4147-A177-3AD203B41FA5}">
                      <a16:colId xmlns:a16="http://schemas.microsoft.com/office/drawing/2014/main" val="2617042382"/>
                    </a:ext>
                  </a:extLst>
                </a:gridCol>
                <a:gridCol w="3670799">
                  <a:extLst>
                    <a:ext uri="{9D8B030D-6E8A-4147-A177-3AD203B41FA5}">
                      <a16:colId xmlns:a16="http://schemas.microsoft.com/office/drawing/2014/main" val="128829909"/>
                    </a:ext>
                  </a:extLst>
                </a:gridCol>
                <a:gridCol w="2986602">
                  <a:extLst>
                    <a:ext uri="{9D8B030D-6E8A-4147-A177-3AD203B41FA5}">
                      <a16:colId xmlns:a16="http://schemas.microsoft.com/office/drawing/2014/main" val="1808839951"/>
                    </a:ext>
                  </a:extLst>
                </a:gridCol>
              </a:tblGrid>
              <a:tr h="391685">
                <a:tc>
                  <a:txBody>
                    <a:bodyPr/>
                    <a:lstStyle/>
                    <a:p>
                      <a:pPr algn="ctr"/>
                      <a:r>
                        <a:rPr lang="en-US" sz="2800" dirty="0" smtClean="0"/>
                        <a:t>Event</a:t>
                      </a:r>
                      <a:endParaRPr lang="en-US" sz="2800" dirty="0"/>
                    </a:p>
                  </a:txBody>
                  <a:tcPr/>
                </a:tc>
                <a:tc>
                  <a:txBody>
                    <a:bodyPr/>
                    <a:lstStyle/>
                    <a:p>
                      <a:pPr algn="ctr"/>
                      <a:r>
                        <a:rPr lang="en-US" sz="2800" dirty="0" smtClean="0"/>
                        <a:t>Data</a:t>
                      </a:r>
                      <a:endParaRPr lang="en-US" sz="2800" dirty="0"/>
                    </a:p>
                  </a:txBody>
                  <a:tcPr/>
                </a:tc>
                <a:tc>
                  <a:txBody>
                    <a:bodyPr/>
                    <a:lstStyle/>
                    <a:p>
                      <a:pPr algn="ctr"/>
                      <a:r>
                        <a:rPr lang="en-US" sz="2800" b="1" dirty="0" smtClean="0"/>
                        <a:t>Location</a:t>
                      </a:r>
                      <a:endParaRPr lang="en-US" sz="2800" b="1" dirty="0"/>
                    </a:p>
                  </a:txBody>
                  <a:tcPr/>
                </a:tc>
                <a:extLst>
                  <a:ext uri="{0D108BD9-81ED-4DB2-BD59-A6C34878D82A}">
                    <a16:rowId xmlns:a16="http://schemas.microsoft.com/office/drawing/2014/main" val="779754938"/>
                  </a:ext>
                </a:extLst>
              </a:tr>
              <a:tr h="491173">
                <a:tc>
                  <a:txBody>
                    <a:bodyPr/>
                    <a:lstStyle/>
                    <a:p>
                      <a:pPr marL="0" indent="0">
                        <a:buFontTx/>
                        <a:buNone/>
                      </a:pPr>
                      <a:r>
                        <a:rPr lang="en-US" sz="2000" b="1" dirty="0" smtClean="0"/>
                        <a:t>AMPP </a:t>
                      </a:r>
                      <a:r>
                        <a:rPr lang="en-US" sz="2000" b="1" baseline="0" dirty="0" smtClean="0"/>
                        <a:t>Conferences; Eastern, Standards &amp; Technical Exchange, &amp; CoatingsPro Contractor</a:t>
                      </a:r>
                      <a:endParaRPr lang="en-US" sz="2000" b="1" dirty="0"/>
                    </a:p>
                  </a:txBody>
                  <a:tcPr/>
                </a:tc>
                <a:tc>
                  <a:txBody>
                    <a:bodyPr/>
                    <a:lstStyle/>
                    <a:p>
                      <a:r>
                        <a:rPr lang="en-US" sz="2000" b="1" dirty="0" smtClean="0"/>
                        <a:t>October 26 – November 2, 2022</a:t>
                      </a:r>
                      <a:endParaRPr lang="en-US" sz="2000" b="1" dirty="0"/>
                    </a:p>
                  </a:txBody>
                  <a:tcPr/>
                </a:tc>
                <a:tc>
                  <a:txBody>
                    <a:bodyPr/>
                    <a:lstStyle/>
                    <a:p>
                      <a:r>
                        <a:rPr lang="en-US" sz="2000" b="1" dirty="0" smtClean="0"/>
                        <a:t>Tampa,</a:t>
                      </a:r>
                      <a:r>
                        <a:rPr lang="en-US" sz="2000" b="1" baseline="0" dirty="0" smtClean="0"/>
                        <a:t> FL</a:t>
                      </a:r>
                      <a:endParaRPr lang="en-US" sz="2000" b="1" dirty="0"/>
                    </a:p>
                  </a:txBody>
                  <a:tcPr/>
                </a:tc>
                <a:extLst>
                  <a:ext uri="{0D108BD9-81ED-4DB2-BD59-A6C34878D82A}">
                    <a16:rowId xmlns:a16="http://schemas.microsoft.com/office/drawing/2014/main" val="4234318363"/>
                  </a:ext>
                </a:extLst>
              </a:tr>
              <a:tr h="491173">
                <a:tc>
                  <a:txBody>
                    <a:bodyPr/>
                    <a:lstStyle/>
                    <a:p>
                      <a:pPr marL="0" indent="0">
                        <a:buFontTx/>
                        <a:buNone/>
                      </a:pPr>
                      <a:r>
                        <a:rPr lang="en-US" sz="2000" b="1" dirty="0" smtClean="0"/>
                        <a:t>NSRP Day @ NAVSEA</a:t>
                      </a:r>
                      <a:endParaRPr lang="en-US" sz="2000" b="1" dirty="0"/>
                    </a:p>
                  </a:txBody>
                  <a:tcPr/>
                </a:tc>
                <a:tc>
                  <a:txBody>
                    <a:bodyPr/>
                    <a:lstStyle/>
                    <a:p>
                      <a:r>
                        <a:rPr lang="en-US" sz="2000" b="1" dirty="0" smtClean="0"/>
                        <a:t>November 2022</a:t>
                      </a:r>
                      <a:endParaRPr lang="en-US" sz="2000" b="1" dirty="0"/>
                    </a:p>
                  </a:txBody>
                  <a:tcPr/>
                </a:tc>
                <a:tc>
                  <a:txBody>
                    <a:bodyPr/>
                    <a:lstStyle/>
                    <a:p>
                      <a:r>
                        <a:rPr lang="en-US" sz="2000" b="1" dirty="0" smtClean="0"/>
                        <a:t>Washington</a:t>
                      </a:r>
                      <a:r>
                        <a:rPr lang="en-US" sz="2000" b="1" baseline="0" dirty="0" smtClean="0"/>
                        <a:t> Navy Yard</a:t>
                      </a:r>
                      <a:endParaRPr lang="en-US" sz="2000" b="1" dirty="0"/>
                    </a:p>
                  </a:txBody>
                  <a:tcPr/>
                </a:tc>
                <a:extLst>
                  <a:ext uri="{0D108BD9-81ED-4DB2-BD59-A6C34878D82A}">
                    <a16:rowId xmlns:a16="http://schemas.microsoft.com/office/drawing/2014/main" val="2482040409"/>
                  </a:ext>
                </a:extLst>
              </a:tr>
              <a:tr h="491173">
                <a:tc>
                  <a:txBody>
                    <a:bodyPr/>
                    <a:lstStyle/>
                    <a:p>
                      <a:pPr marL="0" indent="0">
                        <a:buFontTx/>
                        <a:buNone/>
                      </a:pPr>
                      <a:r>
                        <a:rPr lang="en-US" sz="2000" b="1" dirty="0" smtClean="0"/>
                        <a:t>NSRP SIP / TIP Meeting</a:t>
                      </a:r>
                      <a:endParaRPr lang="en-US" sz="2000" b="1" dirty="0"/>
                    </a:p>
                  </a:txBody>
                  <a:tcPr/>
                </a:tc>
                <a:tc>
                  <a:txBody>
                    <a:bodyPr/>
                    <a:lstStyle/>
                    <a:p>
                      <a:r>
                        <a:rPr lang="en-US" sz="2000" b="1" dirty="0" smtClean="0"/>
                        <a:t>January 2023</a:t>
                      </a:r>
                      <a:endParaRPr lang="en-US" sz="2000" b="1" dirty="0"/>
                    </a:p>
                  </a:txBody>
                  <a:tcPr/>
                </a:tc>
                <a:tc>
                  <a:txBody>
                    <a:bodyPr/>
                    <a:lstStyle/>
                    <a:p>
                      <a:r>
                        <a:rPr lang="en-US" sz="2000" b="1" dirty="0" smtClean="0"/>
                        <a:t>Charleston, SC</a:t>
                      </a:r>
                      <a:endParaRPr lang="en-US" sz="2000" b="1" dirty="0"/>
                    </a:p>
                  </a:txBody>
                  <a:tcPr/>
                </a:tc>
                <a:extLst>
                  <a:ext uri="{0D108BD9-81ED-4DB2-BD59-A6C34878D82A}">
                    <a16:rowId xmlns:a16="http://schemas.microsoft.com/office/drawing/2014/main" val="3412656099"/>
                  </a:ext>
                </a:extLst>
              </a:tr>
              <a:tr h="491173">
                <a:tc>
                  <a:txBody>
                    <a:bodyPr/>
                    <a:lstStyle/>
                    <a:p>
                      <a:pPr marL="0" indent="0">
                        <a:buFontTx/>
                        <a:buNone/>
                      </a:pPr>
                      <a:r>
                        <a:rPr lang="en-US" sz="2000" b="1" dirty="0" smtClean="0"/>
                        <a:t>NSRP</a:t>
                      </a:r>
                      <a:r>
                        <a:rPr lang="en-US" sz="2000" b="1" baseline="0" dirty="0" smtClean="0"/>
                        <a:t> All Panel Meeting</a:t>
                      </a:r>
                    </a:p>
                    <a:p>
                      <a:pPr marL="0" indent="0">
                        <a:buFontTx/>
                        <a:buNone/>
                      </a:pPr>
                      <a:r>
                        <a:rPr lang="en-US" sz="2000" b="1" baseline="0" dirty="0" smtClean="0"/>
                        <a:t>SP&amp;C Panel In Conjunction W/All Panel</a:t>
                      </a:r>
                      <a:endParaRPr lang="en-US" sz="2000" b="1" dirty="0"/>
                    </a:p>
                  </a:txBody>
                  <a:tcPr/>
                </a:tc>
                <a:tc>
                  <a:txBody>
                    <a:bodyPr/>
                    <a:lstStyle/>
                    <a:p>
                      <a:r>
                        <a:rPr lang="en-US" sz="2000" b="1" dirty="0" smtClean="0"/>
                        <a:t>March 2023</a:t>
                      </a:r>
                      <a:endParaRPr lang="en-US" sz="2000" b="1" dirty="0"/>
                    </a:p>
                  </a:txBody>
                  <a:tcPr/>
                </a:tc>
                <a:tc>
                  <a:txBody>
                    <a:bodyPr/>
                    <a:lstStyle/>
                    <a:p>
                      <a:r>
                        <a:rPr lang="en-US" sz="2000" b="1" dirty="0" smtClean="0"/>
                        <a:t>Charleston,</a:t>
                      </a:r>
                      <a:r>
                        <a:rPr lang="en-US" sz="2000" b="1" baseline="0" dirty="0" smtClean="0"/>
                        <a:t> SC</a:t>
                      </a:r>
                      <a:endParaRPr lang="en-US" sz="2000" b="1" dirty="0"/>
                    </a:p>
                  </a:txBody>
                  <a:tcPr/>
                </a:tc>
                <a:extLst>
                  <a:ext uri="{0D108BD9-81ED-4DB2-BD59-A6C34878D82A}">
                    <a16:rowId xmlns:a16="http://schemas.microsoft.com/office/drawing/2014/main" val="1464647318"/>
                  </a:ext>
                </a:extLst>
              </a:tr>
              <a:tr h="429209">
                <a:tc>
                  <a:txBody>
                    <a:bodyPr/>
                    <a:lstStyle/>
                    <a:p>
                      <a:pPr marL="0" indent="0">
                        <a:buFontTx/>
                        <a:buNone/>
                      </a:pPr>
                      <a:r>
                        <a:rPr lang="en-US" sz="2000" b="1" dirty="0" smtClean="0"/>
                        <a:t>AMPP 2023</a:t>
                      </a:r>
                    </a:p>
                  </a:txBody>
                  <a:tcPr/>
                </a:tc>
                <a:tc>
                  <a:txBody>
                    <a:bodyPr/>
                    <a:lstStyle/>
                    <a:p>
                      <a:r>
                        <a:rPr lang="en-US" sz="2000" b="1" dirty="0" smtClean="0"/>
                        <a:t>March 19-23, 2023</a:t>
                      </a:r>
                      <a:endParaRPr lang="en-US" sz="2000" b="1" dirty="0"/>
                    </a:p>
                  </a:txBody>
                  <a:tcPr/>
                </a:tc>
                <a:tc>
                  <a:txBody>
                    <a:bodyPr/>
                    <a:lstStyle/>
                    <a:p>
                      <a:r>
                        <a:rPr lang="en-US" sz="2000" b="1" dirty="0" smtClean="0"/>
                        <a:t>Denver</a:t>
                      </a:r>
                      <a:r>
                        <a:rPr lang="en-US" sz="2000" b="1" baseline="0" dirty="0" smtClean="0"/>
                        <a:t>, CO</a:t>
                      </a:r>
                      <a:endParaRPr lang="en-US" sz="2000" b="1" dirty="0"/>
                    </a:p>
                  </a:txBody>
                  <a:tcPr/>
                </a:tc>
                <a:extLst>
                  <a:ext uri="{0D108BD9-81ED-4DB2-BD59-A6C34878D82A}">
                    <a16:rowId xmlns:a16="http://schemas.microsoft.com/office/drawing/2014/main" val="1145053167"/>
                  </a:ext>
                </a:extLst>
              </a:tr>
              <a:tr h="475861">
                <a:tc>
                  <a:txBody>
                    <a:bodyPr/>
                    <a:lstStyle/>
                    <a:p>
                      <a:pPr marL="0" indent="0">
                        <a:buFontTx/>
                        <a:buNone/>
                      </a:pPr>
                      <a:r>
                        <a:rPr lang="en-US" sz="2000" b="1" baseline="0" dirty="0" smtClean="0"/>
                        <a:t>MegaRust 2023</a:t>
                      </a:r>
                    </a:p>
                    <a:p>
                      <a:pPr marL="0" indent="0">
                        <a:buFontTx/>
                        <a:buNone/>
                      </a:pPr>
                      <a:r>
                        <a:rPr lang="en-US" sz="2000" b="1" baseline="0" dirty="0" smtClean="0"/>
                        <a:t>SP&amp;C Panel In Conjunction W/MegaRust</a:t>
                      </a:r>
                      <a:endParaRPr lang="en-US" sz="2000" b="1" dirty="0"/>
                    </a:p>
                  </a:txBody>
                  <a:tcPr/>
                </a:tc>
                <a:tc>
                  <a:txBody>
                    <a:bodyPr/>
                    <a:lstStyle/>
                    <a:p>
                      <a:r>
                        <a:rPr lang="en-US" sz="2000" b="1" dirty="0" smtClean="0"/>
                        <a:t>June </a:t>
                      </a:r>
                      <a:r>
                        <a:rPr lang="en-US" sz="2000" b="1" dirty="0" smtClean="0"/>
                        <a:t>13-15, 2023</a:t>
                      </a:r>
                      <a:endParaRPr lang="en-US" sz="2000" b="1" dirty="0"/>
                    </a:p>
                  </a:txBody>
                  <a:tcPr/>
                </a:tc>
                <a:tc>
                  <a:txBody>
                    <a:bodyPr/>
                    <a:lstStyle/>
                    <a:p>
                      <a:r>
                        <a:rPr lang="en-US" sz="2000" b="1" dirty="0" smtClean="0"/>
                        <a:t>Hampton, VA</a:t>
                      </a:r>
                      <a:endParaRPr lang="en-US" sz="2000" b="1" dirty="0"/>
                    </a:p>
                  </a:txBody>
                  <a:tcPr/>
                </a:tc>
                <a:extLst>
                  <a:ext uri="{0D108BD9-81ED-4DB2-BD59-A6C34878D82A}">
                    <a16:rowId xmlns:a16="http://schemas.microsoft.com/office/drawing/2014/main" val="1416457445"/>
                  </a:ext>
                </a:extLst>
              </a:tr>
              <a:tr h="429208">
                <a:tc>
                  <a:txBody>
                    <a:bodyPr/>
                    <a:lstStyle/>
                    <a:p>
                      <a:pPr marL="0" indent="0">
                        <a:buFontTx/>
                        <a:buNone/>
                      </a:pPr>
                      <a:r>
                        <a:rPr lang="en-US" sz="2000" b="1" dirty="0" smtClean="0"/>
                        <a:t>NAVSEA SSRAC Standard Item Review</a:t>
                      </a:r>
                      <a:endParaRPr lang="en-US" sz="2000" b="1" dirty="0"/>
                    </a:p>
                  </a:txBody>
                  <a:tcPr/>
                </a:tc>
                <a:tc>
                  <a:txBody>
                    <a:bodyPr/>
                    <a:lstStyle/>
                    <a:p>
                      <a:r>
                        <a:rPr lang="en-US" sz="2000" b="1" dirty="0" smtClean="0"/>
                        <a:t>August 2023 </a:t>
                      </a:r>
                      <a:endParaRPr lang="en-US" sz="2000" b="1" dirty="0"/>
                    </a:p>
                  </a:txBody>
                  <a:tcPr/>
                </a:tc>
                <a:tc>
                  <a:txBody>
                    <a:bodyPr/>
                    <a:lstStyle/>
                    <a:p>
                      <a:r>
                        <a:rPr lang="en-US" sz="2000" b="1" dirty="0" smtClean="0"/>
                        <a:t>Newport News, VA</a:t>
                      </a:r>
                      <a:endParaRPr lang="en-US" sz="2000" b="1" dirty="0"/>
                    </a:p>
                  </a:txBody>
                  <a:tcPr/>
                </a:tc>
                <a:extLst>
                  <a:ext uri="{0D108BD9-81ED-4DB2-BD59-A6C34878D82A}">
                    <a16:rowId xmlns:a16="http://schemas.microsoft.com/office/drawing/2014/main" val="3070475358"/>
                  </a:ext>
                </a:extLst>
              </a:tr>
              <a:tr h="457200">
                <a:tc>
                  <a:txBody>
                    <a:bodyPr/>
                    <a:lstStyle/>
                    <a:p>
                      <a:pPr marL="0" indent="0">
                        <a:buFontTx/>
                        <a:buNone/>
                      </a:pPr>
                      <a:r>
                        <a:rPr lang="en-US" sz="2000" b="1" dirty="0" smtClean="0"/>
                        <a:t>SP&amp;C Panel Meeting </a:t>
                      </a:r>
                      <a:endParaRPr lang="en-US" sz="2000" b="1" dirty="0"/>
                    </a:p>
                  </a:txBody>
                  <a:tcPr/>
                </a:tc>
                <a:tc>
                  <a:txBody>
                    <a:bodyPr/>
                    <a:lstStyle/>
                    <a:p>
                      <a:r>
                        <a:rPr lang="en-US" sz="2000" b="1" dirty="0" smtClean="0"/>
                        <a:t>September 2023</a:t>
                      </a:r>
                      <a:endParaRPr lang="en-US" sz="2000" b="1" dirty="0"/>
                    </a:p>
                  </a:txBody>
                  <a:tcPr/>
                </a:tc>
                <a:tc>
                  <a:txBody>
                    <a:bodyPr/>
                    <a:lstStyle/>
                    <a:p>
                      <a:r>
                        <a:rPr lang="en-US" sz="2000" b="1" dirty="0" smtClean="0"/>
                        <a:t>TBD</a:t>
                      </a:r>
                      <a:endParaRPr lang="en-US" sz="2000" b="1" dirty="0"/>
                    </a:p>
                  </a:txBody>
                  <a:tcPr/>
                </a:tc>
                <a:extLst>
                  <a:ext uri="{0D108BD9-81ED-4DB2-BD59-A6C34878D82A}">
                    <a16:rowId xmlns:a16="http://schemas.microsoft.com/office/drawing/2014/main" val="2837362231"/>
                  </a:ext>
                </a:extLst>
              </a:tr>
              <a:tr h="419877">
                <a:tc>
                  <a:txBody>
                    <a:bodyPr/>
                    <a:lstStyle/>
                    <a:p>
                      <a:pPr marL="0" indent="0">
                        <a:buFontTx/>
                        <a:buNone/>
                      </a:pPr>
                      <a:endParaRPr lang="en-US" sz="2000" b="1" dirty="0"/>
                    </a:p>
                  </a:txBody>
                  <a:tcPr/>
                </a:tc>
                <a:tc>
                  <a:txBody>
                    <a:bodyPr/>
                    <a:lstStyle/>
                    <a:p>
                      <a:endParaRPr lang="en-US" sz="2000" b="1" dirty="0"/>
                    </a:p>
                  </a:txBody>
                  <a:tcPr/>
                </a:tc>
                <a:tc>
                  <a:txBody>
                    <a:bodyPr/>
                    <a:lstStyle/>
                    <a:p>
                      <a:endParaRPr lang="en-US" sz="2000" b="1" dirty="0"/>
                    </a:p>
                  </a:txBody>
                  <a:tcPr/>
                </a:tc>
                <a:extLst>
                  <a:ext uri="{0D108BD9-81ED-4DB2-BD59-A6C34878D82A}">
                    <a16:rowId xmlns:a16="http://schemas.microsoft.com/office/drawing/2014/main" val="2847299523"/>
                  </a:ext>
                </a:extLst>
              </a:tr>
            </a:tbl>
          </a:graphicData>
        </a:graphic>
      </p:graphicFrame>
      <p:pic>
        <p:nvPicPr>
          <p:cNvPr id="2" name="Picture 1" descr="Free picture: automotive, asphalt, vehicle, sedan car, fast automobil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7440" y="10160"/>
            <a:ext cx="2035268" cy="1111186"/>
          </a:xfrm>
          <a:prstGeom prst="rect">
            <a:avLst/>
          </a:prstGeom>
        </p:spPr>
      </p:pic>
    </p:spTree>
    <p:extLst>
      <p:ext uri="{BB962C8B-B14F-4D97-AF65-F5344CB8AC3E}">
        <p14:creationId xmlns:p14="http://schemas.microsoft.com/office/powerpoint/2010/main" val="73241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13</a:t>
            </a:fld>
            <a:endParaRPr lang="en-US" dirty="0"/>
          </a:p>
        </p:txBody>
      </p:sp>
      <p:sp>
        <p:nvSpPr>
          <p:cNvPr id="11" name="Content Placeholder 4"/>
          <p:cNvSpPr>
            <a:spLocks noGrp="1"/>
          </p:cNvSpPr>
          <p:nvPr>
            <p:ph idx="12"/>
          </p:nvPr>
        </p:nvSpPr>
        <p:spPr>
          <a:xfrm>
            <a:off x="227721" y="1245854"/>
            <a:ext cx="3786826" cy="2848626"/>
          </a:xfrm>
        </p:spPr>
        <p:txBody>
          <a:bodyPr>
            <a:noAutofit/>
          </a:bodyPr>
          <a:lstStyle/>
          <a:p>
            <a:pPr marL="0" indent="0">
              <a:spcBef>
                <a:spcPts val="300"/>
              </a:spcBef>
              <a:spcAft>
                <a:spcPts val="300"/>
              </a:spcAft>
              <a:buNone/>
            </a:pPr>
            <a:r>
              <a:rPr lang="en-US" sz="2000" b="1" i="1" dirty="0" smtClean="0">
                <a:solidFill>
                  <a:schemeClr val="accent5">
                    <a:lumMod val="75000"/>
                  </a:schemeClr>
                </a:solidFill>
              </a:rPr>
              <a:t>Challenges:</a:t>
            </a:r>
          </a:p>
          <a:p>
            <a:pPr>
              <a:spcBef>
                <a:spcPts val="300"/>
              </a:spcBef>
              <a:spcAft>
                <a:spcPts val="300"/>
              </a:spcAft>
            </a:pPr>
            <a:r>
              <a:rPr lang="en-US" sz="2000" dirty="0" smtClean="0"/>
              <a:t>Shipyard Membership</a:t>
            </a:r>
            <a:endParaRPr lang="en-US" sz="1600" dirty="0"/>
          </a:p>
          <a:p>
            <a:pPr>
              <a:spcBef>
                <a:spcPts val="300"/>
              </a:spcBef>
              <a:spcAft>
                <a:spcPts val="300"/>
              </a:spcAft>
            </a:pPr>
            <a:r>
              <a:rPr lang="en-US" sz="2000" dirty="0" smtClean="0"/>
              <a:t>Panel Funding</a:t>
            </a:r>
            <a:endParaRPr lang="en-US" sz="1600" dirty="0" smtClean="0"/>
          </a:p>
          <a:p>
            <a:pPr marL="457200" lvl="1">
              <a:spcBef>
                <a:spcPts val="300"/>
              </a:spcBef>
              <a:spcAft>
                <a:spcPts val="300"/>
              </a:spcAft>
              <a:buFont typeface="Courier New" panose="02070309020205020404" pitchFamily="49" charset="0"/>
              <a:buChar char="o"/>
            </a:pPr>
            <a:r>
              <a:rPr lang="en-US" sz="1600" dirty="0" smtClean="0"/>
              <a:t>Travel – Limited F2F Meetings</a:t>
            </a:r>
          </a:p>
          <a:p>
            <a:pPr marL="457200" lvl="1">
              <a:spcBef>
                <a:spcPts val="300"/>
              </a:spcBef>
              <a:spcAft>
                <a:spcPts val="300"/>
              </a:spcAft>
              <a:buFont typeface="Courier New" panose="02070309020205020404" pitchFamily="49" charset="0"/>
              <a:buChar char="o"/>
            </a:pPr>
            <a:r>
              <a:rPr lang="en-US" sz="1600" dirty="0" smtClean="0"/>
              <a:t>Projects:</a:t>
            </a:r>
            <a:endParaRPr lang="en-US" sz="1600" b="1" dirty="0" smtClean="0">
              <a:solidFill>
                <a:schemeClr val="accent5">
                  <a:lumMod val="75000"/>
                </a:schemeClr>
              </a:solidFill>
            </a:endParaRPr>
          </a:p>
          <a:p>
            <a:pPr marL="628650" lvl="2">
              <a:spcBef>
                <a:spcPts val="300"/>
              </a:spcBef>
              <a:spcAft>
                <a:spcPts val="300"/>
              </a:spcAft>
              <a:buFont typeface="Courier New" panose="02070309020205020404" pitchFamily="49" charset="0"/>
              <a:buChar char="o"/>
              <a:tabLst>
                <a:tab pos="688975" algn="l"/>
              </a:tabLst>
            </a:pPr>
            <a:r>
              <a:rPr lang="en-US" sz="1200" b="1" dirty="0" smtClean="0">
                <a:solidFill>
                  <a:schemeClr val="accent5">
                    <a:lumMod val="75000"/>
                  </a:schemeClr>
                </a:solidFill>
              </a:rPr>
              <a:t>Research Announcements (RA)</a:t>
            </a:r>
          </a:p>
          <a:p>
            <a:pPr marL="628650" lvl="2">
              <a:spcBef>
                <a:spcPts val="300"/>
              </a:spcBef>
              <a:spcAft>
                <a:spcPts val="300"/>
              </a:spcAft>
              <a:buFont typeface="Courier New" panose="02070309020205020404" pitchFamily="49" charset="0"/>
              <a:buChar char="o"/>
              <a:tabLst>
                <a:tab pos="688975" algn="l"/>
              </a:tabLst>
            </a:pPr>
            <a:r>
              <a:rPr lang="en-US" sz="1200" b="1" dirty="0" smtClean="0">
                <a:solidFill>
                  <a:schemeClr val="accent5">
                    <a:lumMod val="75000"/>
                  </a:schemeClr>
                </a:solidFill>
              </a:rPr>
              <a:t>Panel Projects</a:t>
            </a:r>
          </a:p>
          <a:p>
            <a:pPr marL="628650" lvl="2">
              <a:spcBef>
                <a:spcPts val="300"/>
              </a:spcBef>
              <a:spcAft>
                <a:spcPts val="300"/>
              </a:spcAft>
              <a:buFont typeface="Courier New" panose="02070309020205020404" pitchFamily="49" charset="0"/>
              <a:buChar char="o"/>
              <a:tabLst>
                <a:tab pos="688975" algn="l"/>
              </a:tabLst>
            </a:pPr>
            <a:r>
              <a:rPr lang="en-US" sz="1200" b="1" dirty="0" smtClean="0">
                <a:solidFill>
                  <a:schemeClr val="accent5">
                    <a:lumMod val="75000"/>
                  </a:schemeClr>
                </a:solidFill>
              </a:rPr>
              <a:t>Joint Panel Projects</a:t>
            </a:r>
          </a:p>
          <a:p>
            <a:pPr marL="628650" lvl="2">
              <a:spcBef>
                <a:spcPts val="300"/>
              </a:spcBef>
              <a:spcAft>
                <a:spcPts val="300"/>
              </a:spcAft>
              <a:buFont typeface="Courier New" panose="02070309020205020404" pitchFamily="49" charset="0"/>
              <a:buChar char="o"/>
              <a:tabLst>
                <a:tab pos="688975" algn="l"/>
              </a:tabLst>
            </a:pPr>
            <a:r>
              <a:rPr lang="en-US" sz="1200" b="1" dirty="0" smtClean="0">
                <a:solidFill>
                  <a:schemeClr val="accent5">
                    <a:lumMod val="75000"/>
                  </a:schemeClr>
                </a:solidFill>
              </a:rPr>
              <a:t>Rapid Adoption Projects (RAP)</a:t>
            </a:r>
          </a:p>
        </p:txBody>
      </p:sp>
      <p:sp>
        <p:nvSpPr>
          <p:cNvPr id="9" name="Content Placeholder 4"/>
          <p:cNvSpPr>
            <a:spLocks noGrp="1"/>
          </p:cNvSpPr>
          <p:nvPr>
            <p:ph idx="12"/>
          </p:nvPr>
        </p:nvSpPr>
        <p:spPr>
          <a:xfrm>
            <a:off x="3541802" y="1594455"/>
            <a:ext cx="6189764" cy="4088590"/>
          </a:xfrm>
        </p:spPr>
        <p:txBody>
          <a:bodyPr>
            <a:noAutofit/>
          </a:bodyPr>
          <a:lstStyle/>
          <a:p>
            <a:pPr marL="0" indent="0">
              <a:buNone/>
            </a:pPr>
            <a:r>
              <a:rPr lang="en-US" sz="2000" b="1" dirty="0">
                <a:solidFill>
                  <a:schemeClr val="accent5">
                    <a:lumMod val="75000"/>
                  </a:schemeClr>
                </a:solidFill>
              </a:rPr>
              <a:t>Opportunities:</a:t>
            </a:r>
          </a:p>
          <a:p>
            <a:r>
              <a:rPr lang="en-US" sz="2000" dirty="0"/>
              <a:t>New Membership / Fresh Perspective</a:t>
            </a:r>
          </a:p>
          <a:p>
            <a:pPr>
              <a:spcBef>
                <a:spcPts val="300"/>
              </a:spcBef>
              <a:spcAft>
                <a:spcPts val="300"/>
              </a:spcAft>
            </a:pPr>
            <a:r>
              <a:rPr lang="en-US" sz="2000" dirty="0" smtClean="0"/>
              <a:t>Panel Funding</a:t>
            </a:r>
          </a:p>
          <a:p>
            <a:pPr marL="514350" lvl="1" indent="-285750">
              <a:buFont typeface="Courier New" panose="02070309020205020404" pitchFamily="49" charset="0"/>
              <a:buChar char="o"/>
            </a:pPr>
            <a:r>
              <a:rPr lang="en-US" sz="1600" dirty="0" smtClean="0"/>
              <a:t>RAP </a:t>
            </a:r>
            <a:r>
              <a:rPr lang="en-US" sz="1600" dirty="0" smtClean="0"/>
              <a:t>(2)</a:t>
            </a:r>
          </a:p>
          <a:p>
            <a:pPr marL="514350" lvl="1" indent="-285750">
              <a:buFont typeface="Courier New" panose="02070309020205020404" pitchFamily="49" charset="0"/>
              <a:buChar char="o"/>
            </a:pPr>
            <a:r>
              <a:rPr lang="en-US" sz="1600" dirty="0" smtClean="0"/>
              <a:t>Panel Projects (8)</a:t>
            </a:r>
          </a:p>
          <a:p>
            <a:pPr marL="514350" lvl="1" indent="-285750">
              <a:buFont typeface="Courier New" panose="02070309020205020404" pitchFamily="49" charset="0"/>
              <a:buChar char="o"/>
            </a:pPr>
            <a:r>
              <a:rPr lang="en-US" sz="1600" dirty="0" smtClean="0"/>
              <a:t>Joint Panel Projects </a:t>
            </a:r>
            <a:r>
              <a:rPr lang="en-US" sz="1600" dirty="0" smtClean="0"/>
              <a:t>(4 </a:t>
            </a:r>
            <a:r>
              <a:rPr lang="en-US" sz="1600" dirty="0" smtClean="0"/>
              <a:t>of 8) </a:t>
            </a:r>
          </a:p>
          <a:p>
            <a:r>
              <a:rPr lang="en-US" sz="2000" dirty="0" smtClean="0"/>
              <a:t>Embracing the New </a:t>
            </a:r>
            <a:r>
              <a:rPr lang="en-US" sz="2000" dirty="0" smtClean="0"/>
              <a:t>Norm – Enhanced Panel Mtgs.</a:t>
            </a:r>
          </a:p>
          <a:p>
            <a:r>
              <a:rPr lang="en-US" sz="2000" dirty="0" smtClean="0"/>
              <a:t>Increase </a:t>
            </a:r>
            <a:r>
              <a:rPr lang="en-US" sz="2000" dirty="0"/>
              <a:t>NSRP / ManTech </a:t>
            </a:r>
            <a:r>
              <a:rPr lang="en-US" sz="2000" dirty="0" smtClean="0"/>
              <a:t>/ NRL Collaboration</a:t>
            </a:r>
          </a:p>
          <a:p>
            <a:r>
              <a:rPr lang="en-US" sz="2000" dirty="0" smtClean="0"/>
              <a:t>Seats at AMPP’s Table</a:t>
            </a:r>
          </a:p>
          <a:p>
            <a:pPr marL="511175" lvl="1" indent="-285750">
              <a:buFont typeface="Wingdings" panose="05000000000000000000" pitchFamily="2" charset="2"/>
              <a:buChar char="ü"/>
            </a:pPr>
            <a:r>
              <a:rPr lang="en-US" sz="1600" b="1" dirty="0" smtClean="0">
                <a:solidFill>
                  <a:schemeClr val="accent5">
                    <a:lumMod val="75000"/>
                  </a:schemeClr>
                </a:solidFill>
              </a:rPr>
              <a:t>Board of Directors Chairs (2)</a:t>
            </a:r>
          </a:p>
          <a:p>
            <a:pPr marL="511175" lvl="1" indent="-285750">
              <a:buFont typeface="Wingdings" panose="05000000000000000000" pitchFamily="2" charset="2"/>
              <a:buChar char="ü"/>
            </a:pPr>
            <a:r>
              <a:rPr lang="en-US" sz="1600" b="1" dirty="0" smtClean="0">
                <a:solidFill>
                  <a:schemeClr val="accent5">
                    <a:lumMod val="75000"/>
                  </a:schemeClr>
                </a:solidFill>
              </a:rPr>
              <a:t>Emerging Leaders Program – Eric Shoyer</a:t>
            </a:r>
          </a:p>
          <a:p>
            <a:pPr marL="511175" lvl="1" indent="-285750">
              <a:buFont typeface="Wingdings" panose="05000000000000000000" pitchFamily="2" charset="2"/>
              <a:buChar char="ü"/>
            </a:pPr>
            <a:r>
              <a:rPr lang="en-US" sz="1600" b="1" dirty="0" smtClean="0">
                <a:solidFill>
                  <a:schemeClr val="accent5">
                    <a:lumMod val="75000"/>
                  </a:schemeClr>
                </a:solidFill>
              </a:rPr>
              <a:t>Advisory Board – Allen Valencia</a:t>
            </a:r>
          </a:p>
        </p:txBody>
      </p:sp>
      <p:sp>
        <p:nvSpPr>
          <p:cNvPr id="10" name="Content Placeholder 4"/>
          <p:cNvSpPr>
            <a:spLocks noGrp="1"/>
          </p:cNvSpPr>
          <p:nvPr>
            <p:ph idx="12"/>
          </p:nvPr>
        </p:nvSpPr>
        <p:spPr>
          <a:xfrm>
            <a:off x="8249259" y="2000957"/>
            <a:ext cx="3736257" cy="1088818"/>
          </a:xfrm>
        </p:spPr>
        <p:txBody>
          <a:bodyPr>
            <a:noAutofit/>
          </a:bodyPr>
          <a:lstStyle/>
          <a:p>
            <a:pPr marL="0" indent="0">
              <a:spcBef>
                <a:spcPts val="300"/>
              </a:spcBef>
              <a:spcAft>
                <a:spcPts val="300"/>
              </a:spcAft>
              <a:buNone/>
            </a:pPr>
            <a:r>
              <a:rPr lang="en-US" sz="2000" b="1" i="1" dirty="0" smtClean="0">
                <a:solidFill>
                  <a:schemeClr val="accent5">
                    <a:lumMod val="75000"/>
                  </a:schemeClr>
                </a:solidFill>
              </a:rPr>
              <a:t>Thanks in Advance:</a:t>
            </a:r>
          </a:p>
          <a:p>
            <a:pPr>
              <a:spcBef>
                <a:spcPts val="300"/>
              </a:spcBef>
              <a:spcAft>
                <a:spcPts val="300"/>
              </a:spcAft>
            </a:pPr>
            <a:r>
              <a:rPr lang="en-US" sz="2000" dirty="0" smtClean="0"/>
              <a:t>For Your </a:t>
            </a:r>
            <a:r>
              <a:rPr lang="en-US" sz="2000" dirty="0" smtClean="0"/>
              <a:t>Attendance 9-9-22</a:t>
            </a:r>
          </a:p>
          <a:p>
            <a:pPr marL="568325" lvl="1" indent="-285750">
              <a:spcBef>
                <a:spcPts val="300"/>
              </a:spcBef>
              <a:spcAft>
                <a:spcPts val="300"/>
              </a:spcAft>
              <a:buFont typeface="Courier New" panose="02070309020205020404" pitchFamily="49" charset="0"/>
              <a:buChar char="o"/>
            </a:pPr>
            <a:r>
              <a:rPr lang="en-US" sz="1600" dirty="0" smtClean="0"/>
              <a:t>In-Person 47</a:t>
            </a:r>
          </a:p>
          <a:p>
            <a:pPr marL="568325" lvl="1" indent="-285750">
              <a:spcBef>
                <a:spcPts val="300"/>
              </a:spcBef>
              <a:spcAft>
                <a:spcPts val="300"/>
              </a:spcAft>
              <a:buFont typeface="Courier New" panose="02070309020205020404" pitchFamily="49" charset="0"/>
              <a:buChar char="o"/>
            </a:pPr>
            <a:r>
              <a:rPr lang="en-US" sz="1600" dirty="0" smtClean="0"/>
              <a:t>Virtual 9</a:t>
            </a:r>
            <a:endParaRPr lang="en-US" sz="1600" dirty="0" smtClean="0"/>
          </a:p>
          <a:p>
            <a:pPr>
              <a:spcBef>
                <a:spcPts val="300"/>
              </a:spcBef>
              <a:spcAft>
                <a:spcPts val="300"/>
              </a:spcAft>
            </a:pPr>
            <a:r>
              <a:rPr lang="en-US" sz="2000" dirty="0" smtClean="0"/>
              <a:t>For Your On-Going Support</a:t>
            </a:r>
          </a:p>
        </p:txBody>
      </p:sp>
      <p:sp>
        <p:nvSpPr>
          <p:cNvPr id="13" name="Title 2"/>
          <p:cNvSpPr>
            <a:spLocks noGrp="1"/>
          </p:cNvSpPr>
          <p:nvPr>
            <p:ph type="title"/>
          </p:nvPr>
        </p:nvSpPr>
        <p:spPr>
          <a:xfrm>
            <a:off x="245008" y="385717"/>
            <a:ext cx="11246538" cy="753999"/>
          </a:xfrm>
        </p:spPr>
        <p:txBody>
          <a:bodyPr/>
          <a:lstStyle/>
          <a:p>
            <a:r>
              <a:rPr lang="en-US" sz="4400" b="1" dirty="0" smtClean="0">
                <a:solidFill>
                  <a:schemeClr val="accent5">
                    <a:lumMod val="75000"/>
                  </a:schemeClr>
                </a:solidFill>
              </a:rPr>
              <a:t>SP&amp;C Panel – </a:t>
            </a:r>
            <a:r>
              <a:rPr lang="en-US" sz="4400" b="1" i="1" dirty="0" smtClean="0">
                <a:solidFill>
                  <a:schemeClr val="accent5">
                    <a:lumMod val="75000"/>
                  </a:schemeClr>
                </a:solidFill>
              </a:rPr>
              <a:t>“For the Good of the Panel” </a:t>
            </a:r>
            <a:endParaRPr lang="en-US" sz="3600" b="1" i="1" dirty="0">
              <a:solidFill>
                <a:schemeClr val="accent5">
                  <a:lumMod val="75000"/>
                </a:schemeClr>
              </a:solidFill>
            </a:endParaRPr>
          </a:p>
        </p:txBody>
      </p:sp>
      <p:sp>
        <p:nvSpPr>
          <p:cNvPr id="3" name="TextBox 2"/>
          <p:cNvSpPr txBox="1"/>
          <p:nvPr/>
        </p:nvSpPr>
        <p:spPr>
          <a:xfrm>
            <a:off x="4211189" y="6473631"/>
            <a:ext cx="3769622" cy="400110"/>
          </a:xfrm>
          <a:prstGeom prst="rect">
            <a:avLst/>
          </a:prstGeom>
          <a:noFill/>
        </p:spPr>
        <p:txBody>
          <a:bodyPr wrap="none" rtlCol="0">
            <a:spAutoFit/>
          </a:bodyPr>
          <a:lstStyle/>
          <a:p>
            <a:r>
              <a:rPr lang="en-US" sz="2000" b="1" i="1" dirty="0" smtClean="0">
                <a:solidFill>
                  <a:schemeClr val="accent5">
                    <a:lumMod val="75000"/>
                  </a:schemeClr>
                </a:solidFill>
              </a:rPr>
              <a:t>People + Processes = Performance</a:t>
            </a:r>
            <a:endParaRPr lang="en-US" sz="2000" b="1" i="1" dirty="0">
              <a:solidFill>
                <a:schemeClr val="accent5">
                  <a:lumMod val="75000"/>
                </a:schemeClr>
              </a:solidFill>
            </a:endParaRPr>
          </a:p>
        </p:txBody>
      </p:sp>
      <p:grpSp>
        <p:nvGrpSpPr>
          <p:cNvPr id="21" name="Group 20"/>
          <p:cNvGrpSpPr/>
          <p:nvPr/>
        </p:nvGrpSpPr>
        <p:grpSpPr>
          <a:xfrm>
            <a:off x="53654" y="5594555"/>
            <a:ext cx="1175380" cy="928818"/>
            <a:chOff x="10133045" y="5662870"/>
            <a:chExt cx="1030178" cy="797596"/>
          </a:xfrm>
        </p:grpSpPr>
        <p:sp>
          <p:nvSpPr>
            <p:cNvPr id="22" name="Isosceles Triangle 21"/>
            <p:cNvSpPr/>
            <p:nvPr/>
          </p:nvSpPr>
          <p:spPr>
            <a:xfrm>
              <a:off x="10133045" y="5662870"/>
              <a:ext cx="1030178" cy="7975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0305883" y="5981116"/>
              <a:ext cx="684504" cy="396442"/>
            </a:xfrm>
            <a:prstGeom prst="rect">
              <a:avLst/>
            </a:prstGeom>
            <a:noFill/>
          </p:spPr>
          <p:txBody>
            <a:bodyPr wrap="none" rtlCol="0">
              <a:spAutoFit/>
            </a:bodyPr>
            <a:lstStyle/>
            <a:p>
              <a:pPr algn="ctr"/>
              <a:r>
                <a:rPr lang="en-US" sz="800" b="1" dirty="0" smtClean="0"/>
                <a:t>Processes</a:t>
              </a:r>
            </a:p>
            <a:p>
              <a:pPr algn="ctr"/>
              <a:r>
                <a:rPr lang="en-US" sz="800" b="1" dirty="0" smtClean="0"/>
                <a:t>Resources</a:t>
              </a:r>
            </a:p>
            <a:p>
              <a:pPr algn="ctr"/>
              <a:r>
                <a:rPr lang="en-US" sz="800" b="1" dirty="0" smtClean="0"/>
                <a:t>Craft Workers</a:t>
              </a:r>
            </a:p>
          </p:txBody>
        </p:sp>
      </p:grpSp>
      <p:pic>
        <p:nvPicPr>
          <p:cNvPr id="16" name="Picture 15" descr="Building a Better Board| Wild Apricot Membership Knowledge Hu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436" y="4403916"/>
            <a:ext cx="2290917" cy="2148371"/>
          </a:xfrm>
          <a:prstGeom prst="rect">
            <a:avLst/>
          </a:prstGeom>
        </p:spPr>
      </p:pic>
    </p:spTree>
    <p:extLst>
      <p:ext uri="{BB962C8B-B14F-4D97-AF65-F5344CB8AC3E}">
        <p14:creationId xmlns:p14="http://schemas.microsoft.com/office/powerpoint/2010/main" val="2436159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008" y="285228"/>
            <a:ext cx="11246538" cy="1383693"/>
          </a:xfrm>
        </p:spPr>
        <p:txBody>
          <a:bodyPr/>
          <a:lstStyle/>
          <a:p>
            <a:pPr algn="r"/>
            <a:r>
              <a:rPr lang="en-US" sz="4400" b="1" dirty="0" smtClean="0">
                <a:solidFill>
                  <a:schemeClr val="accent5">
                    <a:lumMod val="75000"/>
                  </a:schemeClr>
                </a:solidFill>
              </a:rPr>
              <a:t>Surface Preparation &amp; Coatings Panel’s </a:t>
            </a:r>
            <a:br>
              <a:rPr lang="en-US" sz="4400" b="1" dirty="0" smtClean="0">
                <a:solidFill>
                  <a:schemeClr val="accent5">
                    <a:lumMod val="75000"/>
                  </a:schemeClr>
                </a:solidFill>
              </a:rPr>
            </a:br>
            <a:r>
              <a:rPr lang="en-US" sz="3600" b="1" dirty="0" smtClean="0">
                <a:solidFill>
                  <a:schemeClr val="accent5">
                    <a:lumMod val="75000"/>
                  </a:schemeClr>
                </a:solidFill>
              </a:rPr>
              <a:t>Responsibilities &amp;</a:t>
            </a:r>
            <a:r>
              <a:rPr lang="en-US" sz="3600" b="1" dirty="0">
                <a:solidFill>
                  <a:schemeClr val="accent5">
                    <a:lumMod val="75000"/>
                  </a:schemeClr>
                </a:solidFill>
              </a:rPr>
              <a:t> </a:t>
            </a:r>
            <a:r>
              <a:rPr lang="en-US" sz="3600" b="1" dirty="0" smtClean="0">
                <a:solidFill>
                  <a:schemeClr val="accent5">
                    <a:lumMod val="75000"/>
                  </a:schemeClr>
                </a:solidFill>
              </a:rPr>
              <a:t>Takeaway</a:t>
            </a:r>
            <a:endParaRPr lang="en-US" sz="3600" b="1" dirty="0">
              <a:solidFill>
                <a:schemeClr val="accent5">
                  <a:lumMod val="75000"/>
                </a:schemeClr>
              </a:solidFill>
            </a:endParaRP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14</a:t>
            </a:fld>
            <a:endParaRPr lang="en-US" dirty="0"/>
          </a:p>
        </p:txBody>
      </p:sp>
      <p:grpSp>
        <p:nvGrpSpPr>
          <p:cNvPr id="6" name="Group 5"/>
          <p:cNvGrpSpPr/>
          <p:nvPr/>
        </p:nvGrpSpPr>
        <p:grpSpPr>
          <a:xfrm>
            <a:off x="1324709" y="999019"/>
            <a:ext cx="6096000" cy="5832772"/>
            <a:chOff x="4950688" y="937475"/>
            <a:chExt cx="6096000" cy="5832772"/>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950688" y="937475"/>
              <a:ext cx="6096000" cy="5832772"/>
            </a:xfrm>
            <a:prstGeom prst="rect">
              <a:avLst/>
            </a:prstGeom>
          </p:spPr>
        </p:pic>
        <p:sp>
          <p:nvSpPr>
            <p:cNvPr id="8" name="TextBox 4"/>
            <p:cNvSpPr txBox="1"/>
            <p:nvPr/>
          </p:nvSpPr>
          <p:spPr>
            <a:xfrm>
              <a:off x="6201558" y="1706050"/>
              <a:ext cx="2819918" cy="3460059"/>
            </a:xfrm>
            <a:prstGeom prst="rect">
              <a:avLst/>
            </a:prstGeom>
            <a:noFill/>
          </p:spPr>
          <p:txBody>
            <a:bodyPr wrap="square" rtlCol="0">
              <a:spAutoFit/>
            </a:bodyPr>
            <a:lstStyle/>
            <a:p>
              <a:pPr marL="0" marR="0">
                <a:spcBef>
                  <a:spcPts val="0"/>
                </a:spcBef>
                <a:spcAft>
                  <a:spcPts val="0"/>
                </a:spcAft>
              </a:pPr>
              <a:r>
                <a:rPr lang="en-US" sz="14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the Coatings Community, are the subject matter experts (SMEs).  You owe it to yourselves, your Shipyards, and your Companies to stay aware of and understand the current and proposed coatings requirements.  Don’t allow someone else to determine your fate and/or that of your Company without your input”.</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“Remember, the work isn’t completed until the ship is painted and/or cleaned (Polysiloxane) and the coatings system is documented; preferably paperless”.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“Together, let’s paint a picture that allow the Coatings Community and the US Navy to be successful”!!!</a:t>
              </a:r>
              <a:endParaRPr lang="en-US" sz="1400" dirty="0">
                <a:effectLst/>
                <a:latin typeface="Times New Roman" panose="02020603050405020304" pitchFamily="18" charset="0"/>
                <a:ea typeface="Times New Roman" panose="02020603050405020304" pitchFamily="18" charset="0"/>
              </a:endParaRPr>
            </a:p>
            <a:p>
              <a:pPr marL="0" marR="0" algn="r">
                <a:spcBef>
                  <a:spcPts val="0"/>
                </a:spcBef>
                <a:spcAft>
                  <a:spcPts val="0"/>
                </a:spcAft>
              </a:pPr>
              <a:r>
                <a:rPr lang="en-US" sz="1600" b="1" i="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14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622" y="5117289"/>
              <a:ext cx="1161143" cy="634136"/>
            </a:xfrm>
            <a:prstGeom prst="rect">
              <a:avLst/>
            </a:prstGeom>
          </p:spPr>
        </p:pic>
      </p:grpSp>
      <p:pic>
        <p:nvPicPr>
          <p:cNvPr id="1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1640" y="4681726"/>
            <a:ext cx="2770360" cy="184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512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192" y="2766220"/>
            <a:ext cx="10515600" cy="779414"/>
          </a:xfrm>
        </p:spPr>
        <p:txBody>
          <a:bodyPr/>
          <a:lstStyle/>
          <a:p>
            <a:r>
              <a:rPr lang="en-US" b="1" dirty="0" smtClean="0">
                <a:solidFill>
                  <a:schemeClr val="accent5">
                    <a:lumMod val="75000"/>
                  </a:schemeClr>
                </a:solidFill>
              </a:rPr>
              <a:t>Questions?</a:t>
            </a:r>
            <a:endParaRPr lang="en-US" b="1" dirty="0">
              <a:solidFill>
                <a:schemeClr val="accent5">
                  <a:lumMod val="75000"/>
                </a:schemeClr>
              </a:solidFill>
            </a:endParaRPr>
          </a:p>
        </p:txBody>
      </p:sp>
      <p:sp>
        <p:nvSpPr>
          <p:cNvPr id="3" name="Slide Number Placeholder 2"/>
          <p:cNvSpPr>
            <a:spLocks noGrp="1"/>
          </p:cNvSpPr>
          <p:nvPr>
            <p:ph type="sldNum" sz="quarter" idx="11"/>
          </p:nvPr>
        </p:nvSpPr>
        <p:spPr/>
        <p:txBody>
          <a:bodyPr/>
          <a:lstStyle/>
          <a:p>
            <a:fld id="{A916C171-007E-46CF-80D5-F89E015BD616}" type="slidenum">
              <a:rPr lang="en-US" smtClean="0"/>
              <a:pPr/>
              <a:t>15</a:t>
            </a:fld>
            <a:endParaRPr lang="en-US" dirty="0"/>
          </a:p>
        </p:txBody>
      </p:sp>
      <p:pic>
        <p:nvPicPr>
          <p:cNvPr id="4" name="Picture 3" descr="El Blog de Buy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331" y="3688035"/>
            <a:ext cx="2857500" cy="2857500"/>
          </a:xfrm>
          <a:prstGeom prst="rect">
            <a:avLst/>
          </a:prstGeom>
        </p:spPr>
      </p:pic>
    </p:spTree>
    <p:extLst>
      <p:ext uri="{BB962C8B-B14F-4D97-AF65-F5344CB8AC3E}">
        <p14:creationId xmlns:p14="http://schemas.microsoft.com/office/powerpoint/2010/main" val="1681289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230" y="992223"/>
            <a:ext cx="7603541" cy="5486400"/>
          </a:xfrm>
          <a:prstGeom prst="rect">
            <a:avLst/>
          </a:prstGeom>
        </p:spPr>
      </p:pic>
      <p:sp>
        <p:nvSpPr>
          <p:cNvPr id="6" name="Title 2"/>
          <p:cNvSpPr>
            <a:spLocks noGrp="1"/>
          </p:cNvSpPr>
          <p:nvPr>
            <p:ph type="title"/>
          </p:nvPr>
        </p:nvSpPr>
        <p:spPr>
          <a:xfrm>
            <a:off x="123416" y="213645"/>
            <a:ext cx="11945169" cy="828942"/>
          </a:xfrm>
        </p:spPr>
        <p:txBody>
          <a:bodyPr/>
          <a:lstStyle/>
          <a:p>
            <a:r>
              <a:rPr lang="en-US" sz="4400" b="1" dirty="0" smtClean="0">
                <a:solidFill>
                  <a:schemeClr val="accent5">
                    <a:lumMod val="75000"/>
                  </a:schemeClr>
                </a:solidFill>
              </a:rPr>
              <a:t>NSRP Collaboration 11 Membered Shipyards</a:t>
            </a:r>
            <a:endParaRPr lang="en-US" sz="4400" b="1" dirty="0">
              <a:solidFill>
                <a:schemeClr val="accent5">
                  <a:lumMod val="75000"/>
                </a:schemeClr>
              </a:solidFill>
            </a:endParaRPr>
          </a:p>
        </p:txBody>
      </p:sp>
    </p:spTree>
    <p:extLst>
      <p:ext uri="{BB962C8B-B14F-4D97-AF65-F5344CB8AC3E}">
        <p14:creationId xmlns:p14="http://schemas.microsoft.com/office/powerpoint/2010/main" val="351618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5239" y="1196792"/>
            <a:ext cx="10602083" cy="1751674"/>
          </a:xfrm>
        </p:spPr>
        <p:txBody>
          <a:bodyPr>
            <a:noAutofit/>
          </a:bodyPr>
          <a:lstStyle/>
          <a:p>
            <a:pPr marL="0" indent="0">
              <a:buNone/>
            </a:pPr>
            <a:r>
              <a:rPr lang="en-US" sz="2800" b="1" dirty="0" smtClean="0"/>
              <a:t>Specs to Decks Approach</a:t>
            </a:r>
            <a:endParaRPr lang="en-US" sz="2800" b="1" dirty="0"/>
          </a:p>
          <a:p>
            <a:pPr marL="0" indent="0">
              <a:buNone/>
            </a:pPr>
            <a:r>
              <a:rPr lang="en-US" sz="2800" dirty="0"/>
              <a:t>Research, evaluate, develop, </a:t>
            </a:r>
            <a:r>
              <a:rPr lang="en-US" sz="2800" dirty="0" smtClean="0"/>
              <a:t>and </a:t>
            </a:r>
            <a:r>
              <a:rPr lang="en-US" sz="2800" b="1" dirty="0" smtClean="0"/>
              <a:t>sustain</a:t>
            </a:r>
            <a:r>
              <a:rPr lang="en-US" sz="2800" dirty="0" smtClean="0"/>
              <a:t> current and emerging </a:t>
            </a:r>
            <a:r>
              <a:rPr lang="en-US" sz="2800" dirty="0"/>
              <a:t>technologies that will reduce cost </a:t>
            </a:r>
            <a:r>
              <a:rPr lang="en-US" sz="2800" dirty="0" smtClean="0"/>
              <a:t>and maintain </a:t>
            </a:r>
            <a:r>
              <a:rPr lang="en-US" sz="2800" dirty="0"/>
              <a:t>or enhance </a:t>
            </a:r>
            <a:r>
              <a:rPr lang="en-US" sz="2800" dirty="0" smtClean="0"/>
              <a:t>quality</a:t>
            </a:r>
            <a:endParaRPr lang="en-US" sz="2800" dirty="0"/>
          </a:p>
        </p:txBody>
      </p:sp>
      <p:sp>
        <p:nvSpPr>
          <p:cNvPr id="3" name="Title 2"/>
          <p:cNvSpPr>
            <a:spLocks noGrp="1"/>
          </p:cNvSpPr>
          <p:nvPr>
            <p:ph type="title"/>
          </p:nvPr>
        </p:nvSpPr>
        <p:spPr>
          <a:xfrm>
            <a:off x="532303" y="316524"/>
            <a:ext cx="11202038" cy="737836"/>
          </a:xfrm>
        </p:spPr>
        <p:txBody>
          <a:bodyPr/>
          <a:lstStyle/>
          <a:p>
            <a:r>
              <a:rPr lang="en-US" sz="4400" b="1" dirty="0" smtClean="0">
                <a:solidFill>
                  <a:schemeClr val="accent5">
                    <a:lumMod val="75000"/>
                  </a:schemeClr>
                </a:solidFill>
              </a:rPr>
              <a:t>SP&amp;C Panel – Mission</a:t>
            </a:r>
            <a:endParaRPr lang="en-US" sz="4400" b="1" dirty="0">
              <a:solidFill>
                <a:schemeClr val="accent5">
                  <a:lumMod val="75000"/>
                </a:schemeClr>
              </a:solidFill>
            </a:endParaRP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3491432" y="2612571"/>
            <a:ext cx="5283780" cy="3810724"/>
          </a:xfrm>
          <a:prstGeom prst="rect">
            <a:avLst/>
          </a:prstGeom>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1640" y="4681726"/>
            <a:ext cx="2770360" cy="184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929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4</a:t>
            </a:fld>
            <a:endParaRPr lang="en-US" dirty="0"/>
          </a:p>
        </p:txBody>
      </p:sp>
      <p:sp>
        <p:nvSpPr>
          <p:cNvPr id="7" name="TextBox 6"/>
          <p:cNvSpPr txBox="1"/>
          <p:nvPr/>
        </p:nvSpPr>
        <p:spPr>
          <a:xfrm>
            <a:off x="11566504" y="89451"/>
            <a:ext cx="237566" cy="369332"/>
          </a:xfrm>
          <a:prstGeom prst="rect">
            <a:avLst/>
          </a:prstGeom>
          <a:noFill/>
        </p:spPr>
        <p:txBody>
          <a:bodyPr wrap="none" rtlCol="0">
            <a:spAutoFit/>
          </a:bodyPr>
          <a:lstStyle/>
          <a:p>
            <a:r>
              <a:rPr lang="en-US" dirty="0" smtClean="0"/>
              <a:t> </a:t>
            </a:r>
            <a:endParaRPr lang="en-US" dirty="0"/>
          </a:p>
        </p:txBody>
      </p:sp>
      <p:grpSp>
        <p:nvGrpSpPr>
          <p:cNvPr id="3" name="Group 2"/>
          <p:cNvGrpSpPr/>
          <p:nvPr/>
        </p:nvGrpSpPr>
        <p:grpSpPr>
          <a:xfrm>
            <a:off x="464977" y="1160311"/>
            <a:ext cx="11262047" cy="5337110"/>
            <a:chOff x="478972" y="1160311"/>
            <a:chExt cx="11262047" cy="5337110"/>
          </a:xfrm>
        </p:grpSpPr>
        <p:sp>
          <p:nvSpPr>
            <p:cNvPr id="10" name="Rectangle 5"/>
            <p:cNvSpPr txBox="1">
              <a:spLocks noChangeArrowheads="1"/>
            </p:cNvSpPr>
            <p:nvPr/>
          </p:nvSpPr>
          <p:spPr>
            <a:xfrm>
              <a:off x="478972" y="1160311"/>
              <a:ext cx="5682343" cy="5337110"/>
            </a:xfrm>
            <a:prstGeom prst="rect">
              <a:avLst/>
            </a:prstGeom>
            <a:noFill/>
          </p:spPr>
          <p:txBody>
            <a:bodyPr vert="horz" lIns="68580" tIns="34291" rIns="68580" bIns="3429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sz="2200" b="1" dirty="0" smtClean="0">
                  <a:latin typeface="Segoe UI" panose="020B0502040204020203" pitchFamily="34" charset="0"/>
                  <a:cs typeface="Segoe UI" panose="020B0502040204020203" pitchFamily="34" charset="0"/>
                </a:rPr>
                <a:t>Member </a:t>
              </a:r>
              <a:r>
                <a:rPr lang="en-US" sz="2200" b="1" dirty="0">
                  <a:latin typeface="Segoe UI" panose="020B0502040204020203" pitchFamily="34" charset="0"/>
                  <a:cs typeface="Segoe UI" panose="020B0502040204020203" pitchFamily="34" charset="0"/>
                </a:rPr>
                <a:t>Shipyards &amp; NAVSEA:</a:t>
              </a:r>
            </a:p>
            <a:p>
              <a:pPr>
                <a:lnSpc>
                  <a:spcPct val="90000"/>
                </a:lnSpc>
                <a:spcBef>
                  <a:spcPts val="300"/>
                </a:spcBef>
                <a:spcAft>
                  <a:spcPts val="300"/>
                </a:spcAft>
              </a:pPr>
              <a:r>
                <a:rPr lang="en-US" sz="2200" dirty="0">
                  <a:latin typeface="Segoe UI" panose="020B0502040204020203" pitchFamily="34" charset="0"/>
                  <a:cs typeface="Segoe UI" panose="020B0502040204020203" pitchFamily="34" charset="0"/>
                </a:rPr>
                <a:t>Austal </a:t>
              </a:r>
              <a:r>
                <a:rPr lang="en-US" sz="2200" dirty="0" smtClean="0">
                  <a:latin typeface="Segoe UI" panose="020B0502040204020203" pitchFamily="34" charset="0"/>
                  <a:cs typeface="Segoe UI" panose="020B0502040204020203" pitchFamily="34" charset="0"/>
                </a:rPr>
                <a:t>USA – Marian Busca</a:t>
              </a:r>
              <a:endParaRPr lang="en-US" sz="2200" dirty="0">
                <a:latin typeface="Segoe UI" panose="020B0502040204020203" pitchFamily="34" charset="0"/>
                <a:cs typeface="Segoe UI" panose="020B0502040204020203" pitchFamily="34" charset="0"/>
              </a:endParaRPr>
            </a:p>
            <a:p>
              <a:pPr>
                <a:lnSpc>
                  <a:spcPct val="90000"/>
                </a:lnSpc>
                <a:spcBef>
                  <a:spcPts val="300"/>
                </a:spcBef>
                <a:spcAft>
                  <a:spcPts val="300"/>
                </a:spcAft>
                <a:buFont typeface="Courier New" panose="02070309020205020404" pitchFamily="49" charset="0"/>
                <a:buChar char="o"/>
              </a:pPr>
              <a:r>
                <a:rPr lang="en-US" sz="2200" dirty="0">
                  <a:latin typeface="Segoe UI" panose="020B0502040204020203" pitchFamily="34" charset="0"/>
                  <a:cs typeface="Segoe UI" panose="020B0502040204020203" pitchFamily="34" charset="0"/>
                </a:rPr>
                <a:t>BAE </a:t>
              </a:r>
              <a:r>
                <a:rPr lang="en-US" sz="2200" dirty="0" smtClean="0">
                  <a:latin typeface="Segoe UI" panose="020B0502040204020203" pitchFamily="34" charset="0"/>
                  <a:cs typeface="Segoe UI" panose="020B0502040204020203" pitchFamily="34" charset="0"/>
                </a:rPr>
                <a:t>Shipyard – TBD</a:t>
              </a:r>
            </a:p>
            <a:p>
              <a:pPr algn="just">
                <a:lnSpc>
                  <a:spcPct val="90000"/>
                </a:lnSpc>
                <a:spcBef>
                  <a:spcPts val="225"/>
                </a:spcBef>
                <a:spcAft>
                  <a:spcPts val="225"/>
                </a:spcAft>
                <a:buFont typeface="Wingdings" panose="05000000000000000000" pitchFamily="2" charset="2"/>
                <a:buChar char="ü"/>
              </a:pPr>
              <a:r>
                <a:rPr lang="en-US" sz="2200" dirty="0">
                  <a:latin typeface="Segoe UI" panose="020B0502040204020203" pitchFamily="34" charset="0"/>
                  <a:cs typeface="Segoe UI" panose="020B0502040204020203" pitchFamily="34" charset="0"/>
                </a:rPr>
                <a:t>Bath Iron Works – Brian Thiele </a:t>
              </a:r>
            </a:p>
            <a:p>
              <a:pPr algn="just">
                <a:lnSpc>
                  <a:spcPct val="90000"/>
                </a:lnSpc>
                <a:spcBef>
                  <a:spcPts val="225"/>
                </a:spcBef>
                <a:spcAft>
                  <a:spcPts val="225"/>
                </a:spcAft>
              </a:pPr>
              <a:r>
                <a:rPr lang="en-US" sz="2200" dirty="0" smtClean="0">
                  <a:latin typeface="Segoe UI" panose="020B0502040204020203" pitchFamily="34" charset="0"/>
                  <a:cs typeface="Segoe UI" panose="020B0502040204020203" pitchFamily="34" charset="0"/>
                </a:rPr>
                <a:t>Conrad Shipyard – Harry Verret</a:t>
              </a:r>
              <a:endParaRPr lang="en-US" sz="2200" dirty="0">
                <a:latin typeface="Segoe UI" panose="020B0502040204020203" pitchFamily="34" charset="0"/>
                <a:cs typeface="Segoe UI" panose="020B0502040204020203" pitchFamily="34" charset="0"/>
              </a:endParaRPr>
            </a:p>
            <a:p>
              <a:pPr>
                <a:lnSpc>
                  <a:spcPct val="90000"/>
                </a:lnSpc>
                <a:spcBef>
                  <a:spcPts val="300"/>
                </a:spcBef>
                <a:spcAft>
                  <a:spcPts val="300"/>
                </a:spcAft>
                <a:buFont typeface="Wingdings" panose="05000000000000000000" pitchFamily="2" charset="2"/>
                <a:buChar char="ü"/>
              </a:pPr>
              <a:r>
                <a:rPr lang="en-US" sz="2200" dirty="0" smtClean="0">
                  <a:latin typeface="Segoe UI" panose="020B0502040204020203" pitchFamily="34" charset="0"/>
                  <a:cs typeface="Segoe UI" panose="020B0502040204020203" pitchFamily="34" charset="0"/>
                </a:rPr>
                <a:t>Electric </a:t>
              </a:r>
              <a:r>
                <a:rPr lang="en-US" sz="2200" dirty="0">
                  <a:latin typeface="Segoe UI" panose="020B0502040204020203" pitchFamily="34" charset="0"/>
                  <a:cs typeface="Segoe UI" panose="020B0502040204020203" pitchFamily="34" charset="0"/>
                </a:rPr>
                <a:t>Boat – </a:t>
              </a:r>
              <a:r>
                <a:rPr lang="en-US" sz="2200" dirty="0" smtClean="0">
                  <a:latin typeface="Segoe UI" panose="020B0502040204020203" pitchFamily="34" charset="0"/>
                  <a:cs typeface="Segoe UI" panose="020B0502040204020203" pitchFamily="34" charset="0"/>
                </a:rPr>
                <a:t>Chris Wowk</a:t>
              </a:r>
            </a:p>
            <a:p>
              <a:pPr>
                <a:lnSpc>
                  <a:spcPct val="90000"/>
                </a:lnSpc>
                <a:spcBef>
                  <a:spcPts val="300"/>
                </a:spcBef>
                <a:spcAft>
                  <a:spcPts val="300"/>
                </a:spcAft>
              </a:pPr>
              <a:r>
                <a:rPr lang="en-US" sz="2200" dirty="0">
                  <a:latin typeface="Segoe UI" panose="020B0502040204020203" pitchFamily="34" charset="0"/>
                  <a:cs typeface="Segoe UI" panose="020B0502040204020203" pitchFamily="34" charset="0"/>
                </a:rPr>
                <a:t>Halter Marine – Bill </a:t>
              </a:r>
              <a:r>
                <a:rPr lang="en-US" sz="2200" dirty="0" smtClean="0">
                  <a:latin typeface="Segoe UI" panose="020B0502040204020203" pitchFamily="34" charset="0"/>
                  <a:cs typeface="Segoe UI" panose="020B0502040204020203" pitchFamily="34" charset="0"/>
                </a:rPr>
                <a:t>Tanner</a:t>
              </a:r>
              <a:endParaRPr lang="en-US" sz="2200" dirty="0">
                <a:latin typeface="Segoe UI" panose="020B0502040204020203" pitchFamily="34" charset="0"/>
                <a:cs typeface="Segoe UI" panose="020B0502040204020203" pitchFamily="34" charset="0"/>
              </a:endParaRPr>
            </a:p>
            <a:p>
              <a:pPr>
                <a:lnSpc>
                  <a:spcPct val="90000"/>
                </a:lnSpc>
                <a:spcBef>
                  <a:spcPts val="300"/>
                </a:spcBef>
                <a:spcAft>
                  <a:spcPts val="300"/>
                </a:spcAft>
                <a:buFont typeface="Wingdings" panose="05000000000000000000" pitchFamily="2" charset="2"/>
                <a:buChar char="ü"/>
              </a:pPr>
              <a:r>
                <a:rPr lang="en-US" sz="2200" dirty="0" smtClean="0">
                  <a:latin typeface="Segoe UI" panose="020B0502040204020203" pitchFamily="34" charset="0"/>
                  <a:cs typeface="Segoe UI" panose="020B0502040204020203" pitchFamily="34" charset="0"/>
                </a:rPr>
                <a:t>Ingalls </a:t>
              </a:r>
              <a:r>
                <a:rPr lang="en-US" sz="2200" dirty="0">
                  <a:latin typeface="Segoe UI" panose="020B0502040204020203" pitchFamily="34" charset="0"/>
                  <a:cs typeface="Segoe UI" panose="020B0502040204020203" pitchFamily="34" charset="0"/>
                </a:rPr>
                <a:t>Shipbuilding </a:t>
              </a:r>
              <a:r>
                <a:rPr lang="en-US" sz="2200" dirty="0" smtClean="0">
                  <a:latin typeface="Segoe UI" panose="020B0502040204020203" pitchFamily="34" charset="0"/>
                  <a:cs typeface="Segoe UI" panose="020B0502040204020203" pitchFamily="34" charset="0"/>
                </a:rPr>
                <a:t>– John Walks</a:t>
              </a:r>
              <a:endParaRPr lang="en-US" sz="2200" dirty="0">
                <a:latin typeface="Segoe UI" panose="020B0502040204020203" pitchFamily="34" charset="0"/>
                <a:cs typeface="Segoe UI" panose="020B0502040204020203" pitchFamily="34" charset="0"/>
              </a:endParaRPr>
            </a:p>
            <a:p>
              <a:pPr>
                <a:lnSpc>
                  <a:spcPct val="90000"/>
                </a:lnSpc>
                <a:spcBef>
                  <a:spcPts val="300"/>
                </a:spcBef>
                <a:spcAft>
                  <a:spcPts val="300"/>
                </a:spcAft>
                <a:buFont typeface="Wingdings" panose="05000000000000000000" pitchFamily="2" charset="2"/>
                <a:buChar char="ü"/>
              </a:pPr>
              <a:r>
                <a:rPr lang="en-US" sz="2200" dirty="0" smtClean="0">
                  <a:latin typeface="Segoe UI" panose="020B0502040204020203" pitchFamily="34" charset="0"/>
                  <a:cs typeface="Segoe UI" panose="020B0502040204020203" pitchFamily="34" charset="0"/>
                </a:rPr>
                <a:t>Marinette Marine – Sean Smith</a:t>
              </a:r>
              <a:endParaRPr lang="en-US" sz="2200" dirty="0">
                <a:latin typeface="Segoe UI" panose="020B0502040204020203" pitchFamily="34" charset="0"/>
                <a:cs typeface="Segoe UI" panose="020B0502040204020203" pitchFamily="34" charset="0"/>
              </a:endParaRPr>
            </a:p>
            <a:p>
              <a:pPr>
                <a:lnSpc>
                  <a:spcPct val="90000"/>
                </a:lnSpc>
                <a:spcBef>
                  <a:spcPts val="300"/>
                </a:spcBef>
                <a:spcAft>
                  <a:spcPts val="300"/>
                </a:spcAft>
                <a:buFont typeface="Wingdings" panose="05000000000000000000" pitchFamily="2" charset="2"/>
                <a:buChar char="ü"/>
              </a:pPr>
              <a:r>
                <a:rPr lang="en-US" sz="2200" dirty="0">
                  <a:latin typeface="Segoe UI" panose="020B0502040204020203" pitchFamily="34" charset="0"/>
                  <a:cs typeface="Segoe UI" panose="020B0502040204020203" pitchFamily="34" charset="0"/>
                </a:rPr>
                <a:t>NASSCO –  Angel Zepeda</a:t>
              </a:r>
            </a:p>
            <a:p>
              <a:pPr>
                <a:lnSpc>
                  <a:spcPct val="90000"/>
                </a:lnSpc>
                <a:spcBef>
                  <a:spcPts val="300"/>
                </a:spcBef>
                <a:spcAft>
                  <a:spcPts val="300"/>
                </a:spcAft>
                <a:buFont typeface="Wingdings" panose="05000000000000000000" pitchFamily="2" charset="2"/>
                <a:buChar char="ü"/>
              </a:pPr>
              <a:r>
                <a:rPr lang="en-US" sz="2200" dirty="0" smtClean="0">
                  <a:latin typeface="Segoe UI" panose="020B0502040204020203" pitchFamily="34" charset="0"/>
                  <a:cs typeface="Segoe UI" panose="020B0502040204020203" pitchFamily="34" charset="0"/>
                </a:rPr>
                <a:t>NN </a:t>
              </a:r>
              <a:r>
                <a:rPr lang="en-US" sz="2200" dirty="0">
                  <a:latin typeface="Segoe UI" panose="020B0502040204020203" pitchFamily="34" charset="0"/>
                  <a:cs typeface="Segoe UI" panose="020B0502040204020203" pitchFamily="34" charset="0"/>
                </a:rPr>
                <a:t>Shipbuilding – Arcino “</a:t>
              </a:r>
              <a:r>
                <a:rPr lang="en-US" sz="2200" b="1" i="1" dirty="0">
                  <a:solidFill>
                    <a:srgbClr val="FF0000"/>
                  </a:solidFill>
                  <a:latin typeface="Segoe UI" panose="020B0502040204020203" pitchFamily="34" charset="0"/>
                  <a:cs typeface="Segoe UI" panose="020B0502040204020203" pitchFamily="34" charset="0"/>
                </a:rPr>
                <a:t>Q</a:t>
              </a:r>
              <a:r>
                <a:rPr lang="en-US" sz="2200" dirty="0">
                  <a:latin typeface="Segoe UI" panose="020B0502040204020203" pitchFamily="34" charset="0"/>
                  <a:cs typeface="Segoe UI" panose="020B0502040204020203" pitchFamily="34" charset="0"/>
                </a:rPr>
                <a:t>” </a:t>
              </a:r>
              <a:r>
                <a:rPr lang="en-US" sz="2200" dirty="0" smtClean="0">
                  <a:latin typeface="Segoe UI" panose="020B0502040204020203" pitchFamily="34" charset="0"/>
                  <a:cs typeface="Segoe UI" panose="020B0502040204020203" pitchFamily="34" charset="0"/>
                </a:rPr>
                <a:t>Quiero, Jr.</a:t>
              </a:r>
              <a:endParaRPr lang="en-US" sz="2200" dirty="0">
                <a:latin typeface="Segoe UI" panose="020B0502040204020203" pitchFamily="34" charset="0"/>
                <a:cs typeface="Segoe UI" panose="020B0502040204020203" pitchFamily="34" charset="0"/>
              </a:endParaRPr>
            </a:p>
            <a:p>
              <a:pPr>
                <a:lnSpc>
                  <a:spcPct val="90000"/>
                </a:lnSpc>
                <a:spcBef>
                  <a:spcPts val="300"/>
                </a:spcBef>
                <a:spcAft>
                  <a:spcPts val="300"/>
                </a:spcAft>
                <a:buFont typeface="Courier New" panose="02070309020205020404" pitchFamily="49" charset="0"/>
                <a:buChar char="o"/>
              </a:pPr>
              <a:r>
                <a:rPr lang="en-US" sz="2200" dirty="0" smtClean="0">
                  <a:latin typeface="Segoe UI" panose="020B0502040204020203" pitchFamily="34" charset="0"/>
                  <a:cs typeface="Segoe UI" panose="020B0502040204020203" pitchFamily="34" charset="0"/>
                </a:rPr>
                <a:t>Vigor Shipyard – TBD</a:t>
              </a:r>
              <a:endParaRPr lang="en-US" sz="2200" dirty="0">
                <a:latin typeface="Segoe UI" panose="020B0502040204020203" pitchFamily="34" charset="0"/>
                <a:cs typeface="Segoe UI" panose="020B0502040204020203" pitchFamily="34" charset="0"/>
              </a:endParaRPr>
            </a:p>
            <a:p>
              <a:pPr>
                <a:lnSpc>
                  <a:spcPct val="90000"/>
                </a:lnSpc>
                <a:spcBef>
                  <a:spcPts val="300"/>
                </a:spcBef>
                <a:spcAft>
                  <a:spcPts val="300"/>
                </a:spcAft>
                <a:buFont typeface="Wingdings" panose="05000000000000000000" pitchFamily="2" charset="2"/>
                <a:buChar char="Ø"/>
              </a:pPr>
              <a:r>
                <a:rPr lang="en-US" sz="2200" dirty="0" smtClean="0">
                  <a:latin typeface="Segoe UI" panose="020B0502040204020203" pitchFamily="34" charset="0"/>
                  <a:cs typeface="Segoe UI" panose="020B0502040204020203" pitchFamily="34" charset="0"/>
                </a:rPr>
                <a:t>NAVSEA </a:t>
              </a:r>
              <a:r>
                <a:rPr lang="en-US" sz="2200" dirty="0">
                  <a:latin typeface="Segoe UI" panose="020B0502040204020203" pitchFamily="34" charset="0"/>
                  <a:cs typeface="Segoe UI" panose="020B0502040204020203" pitchFamily="34" charset="0"/>
                </a:rPr>
                <a:t>05 – Mark </a:t>
              </a:r>
              <a:r>
                <a:rPr lang="en-US" sz="2200" dirty="0" smtClean="0">
                  <a:latin typeface="Segoe UI" panose="020B0502040204020203" pitchFamily="34" charset="0"/>
                  <a:cs typeface="Segoe UI" panose="020B0502040204020203" pitchFamily="34" charset="0"/>
                </a:rPr>
                <a:t>Ingle &amp; Howard </a:t>
              </a:r>
              <a:r>
                <a:rPr lang="en-US" sz="2200" dirty="0">
                  <a:latin typeface="Segoe UI" panose="020B0502040204020203" pitchFamily="34" charset="0"/>
                  <a:cs typeface="Segoe UI" panose="020B0502040204020203" pitchFamily="34" charset="0"/>
                </a:rPr>
                <a:t>Castle</a:t>
              </a:r>
            </a:p>
            <a:p>
              <a:pPr>
                <a:lnSpc>
                  <a:spcPct val="90000"/>
                </a:lnSpc>
                <a:spcBef>
                  <a:spcPts val="300"/>
                </a:spcBef>
                <a:spcAft>
                  <a:spcPts val="300"/>
                </a:spcAft>
                <a:buFont typeface="Wingdings" panose="05000000000000000000" pitchFamily="2" charset="2"/>
                <a:buChar char="Ø"/>
              </a:pPr>
              <a:endParaRPr lang="en-US" sz="2200" dirty="0">
                <a:latin typeface="Segoe UI" panose="020B0502040204020203" pitchFamily="34" charset="0"/>
                <a:cs typeface="Segoe UI" panose="020B0502040204020203" pitchFamily="34" charset="0"/>
              </a:endParaRPr>
            </a:p>
          </p:txBody>
        </p:sp>
        <p:sp>
          <p:nvSpPr>
            <p:cNvPr id="11" name="Rectangle 5"/>
            <p:cNvSpPr txBox="1">
              <a:spLocks noChangeArrowheads="1"/>
            </p:cNvSpPr>
            <p:nvPr/>
          </p:nvSpPr>
          <p:spPr>
            <a:xfrm>
              <a:off x="6475444" y="1160311"/>
              <a:ext cx="5265575" cy="5131836"/>
            </a:xfrm>
            <a:prstGeom prst="rect">
              <a:avLst/>
            </a:prstGeom>
            <a:noFill/>
          </p:spPr>
          <p:txBody>
            <a:bodyPr vert="horz" lIns="68580" tIns="34291" rIns="68580" bIns="3429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300"/>
                </a:spcBef>
                <a:spcAft>
                  <a:spcPts val="300"/>
                </a:spcAft>
                <a:buNone/>
              </a:pPr>
              <a:r>
                <a:rPr lang="en-US" sz="2200" b="1" dirty="0">
                  <a:latin typeface="Segoe UI" panose="020B0502040204020203" pitchFamily="34" charset="0"/>
                  <a:cs typeface="Segoe UI" panose="020B0502040204020203" pitchFamily="34" charset="0"/>
                </a:rPr>
                <a:t>Panel </a:t>
              </a:r>
              <a:r>
                <a:rPr lang="en-US" sz="2200" b="1" dirty="0" smtClean="0">
                  <a:latin typeface="Segoe UI" panose="020B0502040204020203" pitchFamily="34" charset="0"/>
                  <a:cs typeface="Segoe UI" panose="020B0502040204020203" pitchFamily="34" charset="0"/>
                </a:rPr>
                <a:t>Officers (</a:t>
              </a:r>
              <a:r>
                <a:rPr lang="en-US" sz="2200" b="1" dirty="0" smtClean="0">
                  <a:latin typeface="Segoe UI" panose="020B0502040204020203" pitchFamily="34" charset="0"/>
                  <a:cs typeface="Segoe UI" panose="020B0502040204020203" pitchFamily="34" charset="0"/>
                </a:rPr>
                <a:t>10/1/21-9/30/23):</a:t>
              </a:r>
              <a:endParaRPr lang="en-US" sz="2200" b="1" dirty="0">
                <a:latin typeface="Segoe UI" panose="020B0502040204020203" pitchFamily="34" charset="0"/>
                <a:cs typeface="Segoe UI" panose="020B0502040204020203" pitchFamily="34" charset="0"/>
              </a:endParaRPr>
            </a:p>
            <a:p>
              <a:pPr>
                <a:lnSpc>
                  <a:spcPct val="90000"/>
                </a:lnSpc>
                <a:spcBef>
                  <a:spcPts val="300"/>
                </a:spcBef>
                <a:spcAft>
                  <a:spcPts val="300"/>
                </a:spcAft>
                <a:buFont typeface="Wingdings" panose="05000000000000000000" pitchFamily="2" charset="2"/>
                <a:buChar char="Ø"/>
              </a:pPr>
              <a:r>
                <a:rPr lang="en-US" sz="2200" dirty="0" smtClean="0">
                  <a:latin typeface="Segoe UI" panose="020B0502040204020203" pitchFamily="34" charset="0"/>
                  <a:cs typeface="Segoe UI" panose="020B0502040204020203" pitchFamily="34" charset="0"/>
                </a:rPr>
                <a:t>Panel </a:t>
              </a:r>
              <a:r>
                <a:rPr lang="en-US" sz="2200" dirty="0">
                  <a:latin typeface="Segoe UI" panose="020B0502040204020203" pitchFamily="34" charset="0"/>
                  <a:cs typeface="Segoe UI" panose="020B0502040204020203" pitchFamily="34" charset="0"/>
                </a:rPr>
                <a:t>Chair – Arcino “</a:t>
              </a:r>
              <a:r>
                <a:rPr lang="en-US" sz="2200" b="1" i="1" dirty="0">
                  <a:solidFill>
                    <a:srgbClr val="FF0000"/>
                  </a:solidFill>
                  <a:latin typeface="Segoe UI" panose="020B0502040204020203" pitchFamily="34" charset="0"/>
                  <a:cs typeface="Segoe UI" panose="020B0502040204020203" pitchFamily="34" charset="0"/>
                </a:rPr>
                <a:t>Q</a:t>
              </a:r>
              <a:r>
                <a:rPr lang="en-US" sz="2200" dirty="0">
                  <a:latin typeface="Segoe UI" panose="020B0502040204020203" pitchFamily="34" charset="0"/>
                  <a:cs typeface="Segoe UI" panose="020B0502040204020203" pitchFamily="34" charset="0"/>
                </a:rPr>
                <a:t>” </a:t>
              </a:r>
              <a:r>
                <a:rPr lang="en-US" sz="2200" dirty="0" smtClean="0">
                  <a:latin typeface="Segoe UI" panose="020B0502040204020203" pitchFamily="34" charset="0"/>
                  <a:cs typeface="Segoe UI" panose="020B0502040204020203" pitchFamily="34" charset="0"/>
                </a:rPr>
                <a:t>Quiero, Jr.</a:t>
              </a:r>
              <a:endParaRPr lang="en-US" sz="2200" dirty="0">
                <a:latin typeface="Segoe UI" panose="020B0502040204020203" pitchFamily="34" charset="0"/>
                <a:cs typeface="Segoe UI" panose="020B0502040204020203" pitchFamily="34" charset="0"/>
              </a:endParaRPr>
            </a:p>
            <a:p>
              <a:pPr>
                <a:lnSpc>
                  <a:spcPct val="90000"/>
                </a:lnSpc>
                <a:spcBef>
                  <a:spcPts val="300"/>
                </a:spcBef>
                <a:spcAft>
                  <a:spcPts val="300"/>
                </a:spcAft>
                <a:buFont typeface="Wingdings" panose="05000000000000000000" pitchFamily="2" charset="2"/>
                <a:buChar char="Ø"/>
              </a:pPr>
              <a:r>
                <a:rPr lang="en-US" sz="2200" dirty="0" smtClean="0">
                  <a:latin typeface="Segoe UI" panose="020B0502040204020203" pitchFamily="34" charset="0"/>
                  <a:cs typeface="Segoe UI" panose="020B0502040204020203" pitchFamily="34" charset="0"/>
                </a:rPr>
                <a:t>Panel </a:t>
              </a:r>
              <a:r>
                <a:rPr lang="en-US" sz="2200" dirty="0">
                  <a:latin typeface="Segoe UI" panose="020B0502040204020203" pitchFamily="34" charset="0"/>
                  <a:cs typeface="Segoe UI" panose="020B0502040204020203" pitchFamily="34" charset="0"/>
                </a:rPr>
                <a:t>Vice-Chair – Robert </a:t>
              </a:r>
              <a:r>
                <a:rPr lang="en-US" sz="2200" dirty="0" smtClean="0">
                  <a:latin typeface="Segoe UI" panose="020B0502040204020203" pitchFamily="34" charset="0"/>
                  <a:cs typeface="Segoe UI" panose="020B0502040204020203" pitchFamily="34" charset="0"/>
                </a:rPr>
                <a:t>Cloutier</a:t>
              </a:r>
            </a:p>
            <a:p>
              <a:pPr>
                <a:lnSpc>
                  <a:spcPct val="90000"/>
                </a:lnSpc>
                <a:spcBef>
                  <a:spcPts val="300"/>
                </a:spcBef>
                <a:spcAft>
                  <a:spcPts val="300"/>
                </a:spcAft>
                <a:buFont typeface="Wingdings" panose="05000000000000000000" pitchFamily="2" charset="2"/>
                <a:buChar char="v"/>
              </a:pPr>
              <a:r>
                <a:rPr lang="en-US" sz="2200" dirty="0" smtClean="0">
                  <a:latin typeface="Segoe UI" panose="020B0502040204020203" pitchFamily="34" charset="0"/>
                  <a:cs typeface="Segoe UI" panose="020B0502040204020203" pitchFamily="34" charset="0"/>
                </a:rPr>
                <a:t>Past Panel Chair – Steve Cogswell</a:t>
              </a:r>
              <a:endParaRPr lang="en-US" sz="2200" dirty="0">
                <a:latin typeface="Segoe UI" panose="020B0502040204020203" pitchFamily="34" charset="0"/>
                <a:cs typeface="Segoe UI" panose="020B0502040204020203" pitchFamily="34" charset="0"/>
              </a:endParaRPr>
            </a:p>
            <a:p>
              <a:pPr>
                <a:lnSpc>
                  <a:spcPct val="90000"/>
                </a:lnSpc>
                <a:spcBef>
                  <a:spcPts val="300"/>
                </a:spcBef>
                <a:spcAft>
                  <a:spcPts val="300"/>
                </a:spcAft>
                <a:buFont typeface="Wingdings" panose="05000000000000000000" pitchFamily="2" charset="2"/>
                <a:buChar char="Ø"/>
              </a:pPr>
              <a:r>
                <a:rPr lang="en-US" sz="2200" b="1" dirty="0" smtClean="0">
                  <a:latin typeface="Segoe UI" panose="020B0502040204020203" pitchFamily="34" charset="0"/>
                  <a:cs typeface="Segoe UI" panose="020B0502040204020203" pitchFamily="34" charset="0"/>
                </a:rPr>
                <a:t>TWH </a:t>
              </a:r>
              <a:r>
                <a:rPr lang="en-US" sz="2200" b="1" dirty="0">
                  <a:latin typeface="Segoe UI" panose="020B0502040204020203" pitchFamily="34" charset="0"/>
                  <a:cs typeface="Segoe UI" panose="020B0502040204020203" pitchFamily="34" charset="0"/>
                </a:rPr>
                <a:t>– Mark </a:t>
              </a:r>
              <a:r>
                <a:rPr lang="en-US" sz="2200" b="1" dirty="0" smtClean="0">
                  <a:latin typeface="Segoe UI" panose="020B0502040204020203" pitchFamily="34" charset="0"/>
                  <a:cs typeface="Segoe UI" panose="020B0502040204020203" pitchFamily="34" charset="0"/>
                </a:rPr>
                <a:t>Ingle</a:t>
              </a:r>
            </a:p>
            <a:p>
              <a:pPr>
                <a:lnSpc>
                  <a:spcPct val="90000"/>
                </a:lnSpc>
                <a:spcBef>
                  <a:spcPts val="300"/>
                </a:spcBef>
                <a:spcAft>
                  <a:spcPts val="300"/>
                </a:spcAft>
                <a:buFont typeface="Wingdings" panose="05000000000000000000" pitchFamily="2" charset="2"/>
                <a:buChar char="Ø"/>
              </a:pPr>
              <a:r>
                <a:rPr lang="en-US" sz="2200" dirty="0" smtClean="0">
                  <a:latin typeface="Segoe UI" panose="020B0502040204020203" pitchFamily="34" charset="0"/>
                  <a:cs typeface="Segoe UI" panose="020B0502040204020203" pitchFamily="34" charset="0"/>
                </a:rPr>
                <a:t>DTWH – Howard Castle</a:t>
              </a:r>
            </a:p>
            <a:p>
              <a:pPr marL="0" indent="0">
                <a:lnSpc>
                  <a:spcPct val="90000"/>
                </a:lnSpc>
                <a:spcBef>
                  <a:spcPts val="300"/>
                </a:spcBef>
                <a:spcAft>
                  <a:spcPts val="300"/>
                </a:spcAft>
                <a:buNone/>
              </a:pPr>
              <a:endParaRPr lang="en-US" sz="2200" b="1" dirty="0" smtClean="0">
                <a:latin typeface="Segoe UI" panose="020B0502040204020203" pitchFamily="34" charset="0"/>
                <a:cs typeface="Segoe UI" panose="020B0502040204020203" pitchFamily="34" charset="0"/>
              </a:endParaRPr>
            </a:p>
            <a:p>
              <a:pPr marL="0" indent="0">
                <a:lnSpc>
                  <a:spcPct val="90000"/>
                </a:lnSpc>
                <a:spcBef>
                  <a:spcPts val="300"/>
                </a:spcBef>
                <a:spcAft>
                  <a:spcPts val="300"/>
                </a:spcAft>
                <a:buNone/>
              </a:pPr>
              <a:r>
                <a:rPr lang="en-US" sz="2200" b="1" dirty="0" smtClean="0">
                  <a:latin typeface="Segoe UI" panose="020B0502040204020203" pitchFamily="34" charset="0"/>
                  <a:cs typeface="Segoe UI" panose="020B0502040204020203" pitchFamily="34" charset="0"/>
                </a:rPr>
                <a:t>NSRP / ATI:</a:t>
              </a:r>
            </a:p>
            <a:p>
              <a:pPr>
                <a:lnSpc>
                  <a:spcPct val="90000"/>
                </a:lnSpc>
                <a:spcBef>
                  <a:spcPts val="300"/>
                </a:spcBef>
                <a:spcAft>
                  <a:spcPts val="300"/>
                </a:spcAft>
              </a:pPr>
              <a:r>
                <a:rPr lang="en-US" sz="2200" dirty="0" smtClean="0">
                  <a:latin typeface="Segoe UI" panose="020B0502040204020203" pitchFamily="34" charset="0"/>
                  <a:cs typeface="Segoe UI" panose="020B0502040204020203" pitchFamily="34" charset="0"/>
                </a:rPr>
                <a:t>Ryan Schneider – Project Manager</a:t>
              </a:r>
            </a:p>
            <a:p>
              <a:pPr>
                <a:lnSpc>
                  <a:spcPct val="90000"/>
                </a:lnSpc>
                <a:spcBef>
                  <a:spcPts val="300"/>
                </a:spcBef>
                <a:spcAft>
                  <a:spcPts val="300"/>
                </a:spcAft>
              </a:pPr>
              <a:r>
                <a:rPr lang="en-US" sz="2200" dirty="0" smtClean="0">
                  <a:latin typeface="Segoe UI" panose="020B0502040204020203" pitchFamily="34" charset="0"/>
                  <a:cs typeface="Segoe UI" panose="020B0502040204020203" pitchFamily="34" charset="0"/>
                </a:rPr>
                <a:t>Lydia Szydlo – Panel Coordinator</a:t>
              </a:r>
            </a:p>
            <a:p>
              <a:pPr>
                <a:lnSpc>
                  <a:spcPct val="90000"/>
                </a:lnSpc>
                <a:spcBef>
                  <a:spcPts val="300"/>
                </a:spcBef>
                <a:spcAft>
                  <a:spcPts val="300"/>
                </a:spcAft>
              </a:pPr>
              <a:endParaRPr lang="en-US" sz="2200" dirty="0">
                <a:latin typeface="Segoe UI" panose="020B0502040204020203" pitchFamily="34" charset="0"/>
                <a:cs typeface="Segoe UI" panose="020B0502040204020203" pitchFamily="34" charset="0"/>
              </a:endParaRPr>
            </a:p>
            <a:p>
              <a:pPr marL="0" indent="0">
                <a:lnSpc>
                  <a:spcPct val="90000"/>
                </a:lnSpc>
                <a:spcBef>
                  <a:spcPts val="300"/>
                </a:spcBef>
                <a:spcAft>
                  <a:spcPts val="300"/>
                </a:spcAft>
                <a:buNone/>
              </a:pPr>
              <a:r>
                <a:rPr lang="en-US" sz="2200" b="1" dirty="0" smtClean="0">
                  <a:latin typeface="Segoe UI" panose="020B0502040204020203" pitchFamily="34" charset="0"/>
                  <a:cs typeface="Segoe UI" panose="020B0502040204020203" pitchFamily="34" charset="0"/>
                </a:rPr>
                <a:t>AMPP Global Center (7/1/21-6/30/24):</a:t>
              </a:r>
              <a:endParaRPr lang="en-US" sz="2200" dirty="0" smtClean="0">
                <a:latin typeface="Segoe UI" panose="020B0502040204020203" pitchFamily="34" charset="0"/>
                <a:cs typeface="Segoe UI" panose="020B0502040204020203" pitchFamily="34" charset="0"/>
              </a:endParaRPr>
            </a:p>
            <a:p>
              <a:pPr>
                <a:lnSpc>
                  <a:spcPct val="90000"/>
                </a:lnSpc>
                <a:spcBef>
                  <a:spcPts val="300"/>
                </a:spcBef>
                <a:spcAft>
                  <a:spcPts val="300"/>
                </a:spcAft>
                <a:buFont typeface="Wingdings" panose="05000000000000000000" pitchFamily="2" charset="2"/>
                <a:buChar char="Ø"/>
              </a:pPr>
              <a:r>
                <a:rPr lang="en-US" sz="2200" dirty="0" smtClean="0">
                  <a:latin typeface="Segoe UI" panose="020B0502040204020203" pitchFamily="34" charset="0"/>
                  <a:cs typeface="Segoe UI" panose="020B0502040204020203" pitchFamily="34" charset="0"/>
                </a:rPr>
                <a:t>Steve Cogswell – Board of Director</a:t>
              </a:r>
            </a:p>
            <a:p>
              <a:pPr>
                <a:lnSpc>
                  <a:spcPct val="90000"/>
                </a:lnSpc>
                <a:spcBef>
                  <a:spcPts val="300"/>
                </a:spcBef>
                <a:spcAft>
                  <a:spcPts val="300"/>
                </a:spcAft>
                <a:buFont typeface="Wingdings" panose="05000000000000000000" pitchFamily="2" charset="2"/>
                <a:buChar char="Ø"/>
              </a:pPr>
              <a:r>
                <a:rPr lang="en-US" sz="2200" dirty="0" smtClean="0">
                  <a:latin typeface="Segoe UI" panose="020B0502040204020203" pitchFamily="34" charset="0"/>
                  <a:cs typeface="Segoe UI" panose="020B0502040204020203" pitchFamily="34" charset="0"/>
                </a:rPr>
                <a:t>Arcino Quiero – Board of Director</a:t>
              </a:r>
              <a:endParaRPr lang="en-US" sz="2200" dirty="0">
                <a:latin typeface="Segoe UI" panose="020B0502040204020203" pitchFamily="34" charset="0"/>
                <a:cs typeface="Segoe UI" panose="020B0502040204020203" pitchFamily="34" charset="0"/>
              </a:endParaRPr>
            </a:p>
          </p:txBody>
        </p:sp>
      </p:grpSp>
      <p:sp>
        <p:nvSpPr>
          <p:cNvPr id="12" name="Title 2"/>
          <p:cNvSpPr>
            <a:spLocks noGrp="1"/>
          </p:cNvSpPr>
          <p:nvPr>
            <p:ph type="title"/>
          </p:nvPr>
        </p:nvSpPr>
        <p:spPr>
          <a:xfrm>
            <a:off x="218631" y="316523"/>
            <a:ext cx="11202038" cy="719175"/>
          </a:xfrm>
        </p:spPr>
        <p:txBody>
          <a:bodyPr/>
          <a:lstStyle/>
          <a:p>
            <a:r>
              <a:rPr lang="en-US" sz="4400" b="1" dirty="0" smtClean="0">
                <a:solidFill>
                  <a:schemeClr val="accent5">
                    <a:lumMod val="75000"/>
                  </a:schemeClr>
                </a:solidFill>
              </a:rPr>
              <a:t>SP&amp;C Panel – Steering Committee</a:t>
            </a:r>
            <a:endParaRPr lang="en-US" sz="4400" b="1" dirty="0">
              <a:solidFill>
                <a:schemeClr val="accent5">
                  <a:lumMod val="75000"/>
                </a:schemeClr>
              </a:solidFill>
            </a:endParaRPr>
          </a:p>
        </p:txBody>
      </p:sp>
      <p:sp>
        <p:nvSpPr>
          <p:cNvPr id="2" name="5-Point Star 1"/>
          <p:cNvSpPr/>
          <p:nvPr/>
        </p:nvSpPr>
        <p:spPr>
          <a:xfrm>
            <a:off x="11336482" y="380311"/>
            <a:ext cx="540325" cy="446810"/>
          </a:xfrm>
          <a:prstGeom prst="star5">
            <a:avLst/>
          </a:prstGeom>
          <a:solidFill>
            <a:srgbClr val="FFC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072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423" y="1284562"/>
            <a:ext cx="5912206" cy="3420982"/>
          </a:xfrm>
        </p:spPr>
        <p:txBody>
          <a:bodyPr/>
          <a:lstStyle/>
          <a:p>
            <a:pPr marL="0" indent="0">
              <a:buNone/>
            </a:pPr>
            <a:r>
              <a:rPr lang="en-US" sz="2800" b="1" i="1" dirty="0" smtClean="0"/>
              <a:t>What </a:t>
            </a:r>
            <a:r>
              <a:rPr lang="en-US" sz="2800" b="1" i="1" dirty="0"/>
              <a:t>W</a:t>
            </a:r>
            <a:r>
              <a:rPr lang="en-US" sz="2800" b="1" i="1" dirty="0" smtClean="0"/>
              <a:t>e Do?</a:t>
            </a:r>
          </a:p>
          <a:p>
            <a:r>
              <a:rPr lang="en-US" sz="2800" dirty="0" smtClean="0"/>
              <a:t>Engage Suppliers, Applicators, and Specifiers of preservation systems, including NAVSEA</a:t>
            </a:r>
          </a:p>
          <a:p>
            <a:r>
              <a:rPr lang="en-US" sz="2800" dirty="0" smtClean="0"/>
              <a:t>Facilitate Panel meetings, facilities tours, and </a:t>
            </a:r>
            <a:r>
              <a:rPr lang="en-US" sz="2800" dirty="0" smtClean="0"/>
              <a:t>demos – See Agenda</a:t>
            </a:r>
            <a:endParaRPr lang="en-US" sz="2800" dirty="0" smtClean="0"/>
          </a:p>
          <a:p>
            <a:r>
              <a:rPr lang="en-US" sz="2800" dirty="0" smtClean="0"/>
              <a:t>Partner with Industry Experts</a:t>
            </a:r>
            <a:endParaRPr lang="en-US" sz="2800" dirty="0"/>
          </a:p>
        </p:txBody>
      </p:sp>
      <p:sp>
        <p:nvSpPr>
          <p:cNvPr id="3" name="Title 2"/>
          <p:cNvSpPr>
            <a:spLocks noGrp="1"/>
          </p:cNvSpPr>
          <p:nvPr>
            <p:ph type="title"/>
          </p:nvPr>
        </p:nvSpPr>
        <p:spPr>
          <a:xfrm>
            <a:off x="181822" y="213645"/>
            <a:ext cx="10515600" cy="828942"/>
          </a:xfrm>
        </p:spPr>
        <p:txBody>
          <a:bodyPr/>
          <a:lstStyle/>
          <a:p>
            <a:r>
              <a:rPr lang="en-US" sz="4400" b="1" dirty="0" smtClean="0">
                <a:solidFill>
                  <a:schemeClr val="accent5">
                    <a:lumMod val="75000"/>
                  </a:schemeClr>
                </a:solidFill>
              </a:rPr>
              <a:t>SP&amp;C Panel - Purpose</a:t>
            </a:r>
            <a:endParaRPr lang="en-US" sz="4400" b="1" dirty="0">
              <a:solidFill>
                <a:schemeClr val="accent5">
                  <a:lumMod val="75000"/>
                </a:schemeClr>
              </a:solidFill>
            </a:endParaRPr>
          </a:p>
        </p:txBody>
      </p:sp>
      <p:sp>
        <p:nvSpPr>
          <p:cNvPr id="4" name="Slide Number Placeholder 3"/>
          <p:cNvSpPr>
            <a:spLocks noGrp="1"/>
          </p:cNvSpPr>
          <p:nvPr>
            <p:ph type="sldNum" sz="quarter" idx="11"/>
          </p:nvPr>
        </p:nvSpPr>
        <p:spPr/>
        <p:txBody>
          <a:bodyPr/>
          <a:lstStyle/>
          <a:p>
            <a:fld id="{A916C171-007E-46CF-80D5-F89E015BD616}" type="slidenum">
              <a:rPr lang="en-US" smtClean="0"/>
              <a:pPr/>
              <a:t>5</a:t>
            </a:fld>
            <a:endParaRPr lang="en-US" dirty="0"/>
          </a:p>
        </p:txBody>
      </p:sp>
      <p:sp>
        <p:nvSpPr>
          <p:cNvPr id="5" name="Content Placeholder 4"/>
          <p:cNvSpPr>
            <a:spLocks noGrp="1"/>
          </p:cNvSpPr>
          <p:nvPr>
            <p:ph idx="12"/>
          </p:nvPr>
        </p:nvSpPr>
        <p:spPr>
          <a:xfrm>
            <a:off x="6051629" y="1351334"/>
            <a:ext cx="6054202" cy="3287439"/>
          </a:xfrm>
        </p:spPr>
        <p:txBody>
          <a:bodyPr>
            <a:normAutofit/>
          </a:bodyPr>
          <a:lstStyle/>
          <a:p>
            <a:pPr marL="0" indent="0">
              <a:buNone/>
            </a:pPr>
            <a:r>
              <a:rPr lang="en-US" sz="2800" b="1" i="1" dirty="0" smtClean="0"/>
              <a:t>Why?</a:t>
            </a:r>
          </a:p>
          <a:p>
            <a:r>
              <a:rPr lang="en-US" sz="2800" dirty="0" smtClean="0"/>
              <a:t>Ensure a common understanding of requirements and what’s next</a:t>
            </a:r>
          </a:p>
          <a:p>
            <a:r>
              <a:rPr lang="en-US" sz="2800" dirty="0" smtClean="0"/>
              <a:t>Benchmark Best Practices and </a:t>
            </a:r>
            <a:r>
              <a:rPr lang="en-US" sz="2800" b="1" dirty="0" smtClean="0"/>
              <a:t>utilize</a:t>
            </a:r>
            <a:r>
              <a:rPr lang="en-US" sz="2800" dirty="0" smtClean="0"/>
              <a:t> Lessons Learned</a:t>
            </a:r>
          </a:p>
          <a:p>
            <a:r>
              <a:rPr lang="en-US" sz="2800" dirty="0" smtClean="0"/>
              <a:t>Increase </a:t>
            </a:r>
            <a:r>
              <a:rPr lang="en-US" sz="2800" dirty="0"/>
              <a:t>the </a:t>
            </a:r>
            <a:r>
              <a:rPr lang="en-US" sz="2800" dirty="0" smtClean="0"/>
              <a:t>Panel, Shipyards, and Navy overall success rate</a:t>
            </a:r>
          </a:p>
          <a:p>
            <a:endParaRPr lang="en-US" sz="2800" dirty="0" smtClean="0"/>
          </a:p>
          <a:p>
            <a:endParaRPr lang="en-US" sz="2800" dirty="0" smtClean="0"/>
          </a:p>
          <a:p>
            <a:pPr marL="0" indent="0">
              <a:buNone/>
            </a:pPr>
            <a:endParaRPr lang="en-US" sz="2800" dirty="0"/>
          </a:p>
        </p:txBody>
      </p:sp>
      <p:sp>
        <p:nvSpPr>
          <p:cNvPr id="7" name="TextBox 6"/>
          <p:cNvSpPr txBox="1"/>
          <p:nvPr/>
        </p:nvSpPr>
        <p:spPr>
          <a:xfrm>
            <a:off x="11566504" y="89451"/>
            <a:ext cx="237566" cy="369332"/>
          </a:xfrm>
          <a:prstGeom prst="rect">
            <a:avLst/>
          </a:prstGeom>
          <a:noFill/>
        </p:spPr>
        <p:txBody>
          <a:bodyPr wrap="none" rtlCol="0">
            <a:spAutoFit/>
          </a:bodyPr>
          <a:lstStyle/>
          <a:p>
            <a:r>
              <a:rPr lang="en-US" dirty="0" smtClean="0"/>
              <a:t> </a:t>
            </a:r>
            <a:endParaRPr lang="en-US" dirty="0"/>
          </a:p>
        </p:txBody>
      </p:sp>
      <p:grpSp>
        <p:nvGrpSpPr>
          <p:cNvPr id="11" name="Group 10"/>
          <p:cNvGrpSpPr/>
          <p:nvPr/>
        </p:nvGrpSpPr>
        <p:grpSpPr>
          <a:xfrm>
            <a:off x="139423" y="4836577"/>
            <a:ext cx="2226904" cy="1670178"/>
            <a:chOff x="139423" y="4836577"/>
            <a:chExt cx="2226904" cy="1670178"/>
          </a:xfrm>
        </p:grpSpPr>
        <p:pic>
          <p:nvPicPr>
            <p:cNvPr id="6" name="Picture 5" descr="Context versus Urtext – Part 2 – The First Time We m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23" y="4836577"/>
              <a:ext cx="2226904" cy="1670178"/>
            </a:xfrm>
            <a:prstGeom prst="rect">
              <a:avLst/>
            </a:prstGeom>
          </p:spPr>
        </p:pic>
        <p:sp>
          <p:nvSpPr>
            <p:cNvPr id="9" name="TextBox 8"/>
            <p:cNvSpPr txBox="1"/>
            <p:nvPr/>
          </p:nvSpPr>
          <p:spPr>
            <a:xfrm>
              <a:off x="612648" y="5381705"/>
              <a:ext cx="383438" cy="246221"/>
            </a:xfrm>
            <a:prstGeom prst="rect">
              <a:avLst/>
            </a:prstGeom>
            <a:noFill/>
          </p:spPr>
          <p:txBody>
            <a:bodyPr wrap="none" rtlCol="0">
              <a:spAutoFit/>
            </a:bodyPr>
            <a:lstStyle/>
            <a:p>
              <a:r>
                <a:rPr lang="en-US" sz="1000" b="1" i="1" dirty="0" smtClean="0">
                  <a:solidFill>
                    <a:srgbClr val="FF0000"/>
                  </a:solidFill>
                </a:rPr>
                <a:t>“Q”</a:t>
              </a:r>
              <a:endParaRPr lang="en-US" sz="1000" b="1" i="1" dirty="0">
                <a:solidFill>
                  <a:srgbClr val="FF0000"/>
                </a:solidFill>
              </a:endParaRPr>
            </a:p>
          </p:txBody>
        </p:sp>
        <p:sp>
          <p:nvSpPr>
            <p:cNvPr id="10" name="TextBox 9"/>
            <p:cNvSpPr txBox="1"/>
            <p:nvPr/>
          </p:nvSpPr>
          <p:spPr>
            <a:xfrm>
              <a:off x="1614678" y="5217874"/>
              <a:ext cx="351378" cy="215444"/>
            </a:xfrm>
            <a:prstGeom prst="rect">
              <a:avLst/>
            </a:prstGeom>
            <a:noFill/>
          </p:spPr>
          <p:txBody>
            <a:bodyPr wrap="none" rtlCol="0">
              <a:spAutoFit/>
            </a:bodyPr>
            <a:lstStyle/>
            <a:p>
              <a:r>
                <a:rPr lang="en-US" sz="800" b="1" i="1" dirty="0" smtClean="0">
                  <a:solidFill>
                    <a:schemeClr val="accent5"/>
                  </a:solidFill>
                </a:rPr>
                <a:t>Bob</a:t>
              </a:r>
              <a:endParaRPr lang="en-US" sz="800" b="1" i="1" dirty="0">
                <a:solidFill>
                  <a:schemeClr val="accent5"/>
                </a:solidFill>
              </a:endParaRPr>
            </a:p>
          </p:txBody>
        </p:sp>
      </p:grpSp>
    </p:spTree>
    <p:extLst>
      <p:ext uri="{BB962C8B-B14F-4D97-AF65-F5344CB8AC3E}">
        <p14:creationId xmlns:p14="http://schemas.microsoft.com/office/powerpoint/2010/main" val="3128310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AB3343-1B98-482A-9C0F-0CD4C69102C2}"/>
              </a:ext>
            </a:extLst>
          </p:cNvPr>
          <p:cNvSpPr>
            <a:spLocks noGrp="1"/>
          </p:cNvSpPr>
          <p:nvPr>
            <p:ph idx="1"/>
          </p:nvPr>
        </p:nvSpPr>
        <p:spPr>
          <a:xfrm>
            <a:off x="216311" y="1130178"/>
            <a:ext cx="5697478" cy="4994397"/>
          </a:xfrm>
        </p:spPr>
        <p:txBody>
          <a:bodyPr>
            <a:noAutofit/>
          </a:bodyPr>
          <a:lstStyle/>
          <a:p>
            <a:pPr marL="0" indent="0">
              <a:buNone/>
            </a:pPr>
            <a:r>
              <a:rPr lang="en-US" sz="2800" b="1" i="1" dirty="0"/>
              <a:t>US Navy – NAVSEA</a:t>
            </a:r>
          </a:p>
          <a:p>
            <a:pPr marL="347663" lvl="1" indent="-287338"/>
            <a:r>
              <a:rPr lang="en-US" dirty="0" smtClean="0">
                <a:solidFill>
                  <a:schemeClr val="tx1"/>
                </a:solidFill>
              </a:rPr>
              <a:t>Offers a source for addressing opportunities, issues, and concerns</a:t>
            </a:r>
            <a:endParaRPr lang="en-US" dirty="0">
              <a:solidFill>
                <a:schemeClr val="tx1"/>
              </a:solidFill>
            </a:endParaRPr>
          </a:p>
          <a:p>
            <a:pPr marL="347663" lvl="1" indent="-287338"/>
            <a:r>
              <a:rPr lang="en-US" dirty="0" smtClean="0">
                <a:solidFill>
                  <a:schemeClr val="tx1"/>
                </a:solidFill>
              </a:rPr>
              <a:t>Includes all in the selection and review process of Panel Projects </a:t>
            </a:r>
          </a:p>
          <a:p>
            <a:pPr marL="347663" lvl="1" indent="-287338"/>
            <a:r>
              <a:rPr lang="en-US" dirty="0" smtClean="0">
                <a:solidFill>
                  <a:schemeClr val="tx1"/>
                </a:solidFill>
              </a:rPr>
              <a:t>Enhances the Navy </a:t>
            </a:r>
            <a:r>
              <a:rPr lang="en-US" dirty="0">
                <a:solidFill>
                  <a:schemeClr val="tx1"/>
                </a:solidFill>
              </a:rPr>
              <a:t>Standard Item </a:t>
            </a:r>
            <a:r>
              <a:rPr lang="en-US" dirty="0" smtClean="0">
                <a:solidFill>
                  <a:schemeClr val="tx1"/>
                </a:solidFill>
              </a:rPr>
              <a:t>009-32 </a:t>
            </a:r>
            <a:r>
              <a:rPr lang="en-US" dirty="0">
                <a:solidFill>
                  <a:schemeClr val="tx1"/>
                </a:solidFill>
              </a:rPr>
              <a:t>SRRAC proposals </a:t>
            </a:r>
            <a:r>
              <a:rPr lang="en-US" dirty="0" smtClean="0">
                <a:solidFill>
                  <a:schemeClr val="tx1"/>
                </a:solidFill>
              </a:rPr>
              <a:t>and annual review process</a:t>
            </a:r>
          </a:p>
          <a:p>
            <a:pPr marL="347663" lvl="1" indent="-287338"/>
            <a:r>
              <a:rPr lang="en-US" dirty="0" smtClean="0">
                <a:solidFill>
                  <a:schemeClr val="tx1"/>
                </a:solidFill>
              </a:rPr>
              <a:t>Provides ROIs </a:t>
            </a:r>
            <a:r>
              <a:rPr lang="en-US" dirty="0">
                <a:solidFill>
                  <a:schemeClr val="tx1"/>
                </a:solidFill>
              </a:rPr>
              <a:t>of </a:t>
            </a:r>
            <a:r>
              <a:rPr lang="en-US" b="1" dirty="0">
                <a:solidFill>
                  <a:schemeClr val="tx1"/>
                </a:solidFill>
              </a:rPr>
              <a:t>implemented</a:t>
            </a:r>
            <a:r>
              <a:rPr lang="en-US" dirty="0">
                <a:solidFill>
                  <a:schemeClr val="tx1"/>
                </a:solidFill>
              </a:rPr>
              <a:t> </a:t>
            </a:r>
            <a:r>
              <a:rPr lang="en-US" dirty="0" smtClean="0">
                <a:solidFill>
                  <a:schemeClr val="tx1"/>
                </a:solidFill>
              </a:rPr>
              <a:t>projects</a:t>
            </a:r>
            <a:endParaRPr lang="en-US" dirty="0">
              <a:solidFill>
                <a:schemeClr val="tx1"/>
              </a:solidFill>
            </a:endParaRPr>
          </a:p>
        </p:txBody>
      </p:sp>
      <p:sp>
        <p:nvSpPr>
          <p:cNvPr id="3" name="Title 2">
            <a:extLst>
              <a:ext uri="{FF2B5EF4-FFF2-40B4-BE49-F238E27FC236}">
                <a16:creationId xmlns:a16="http://schemas.microsoft.com/office/drawing/2014/main" id="{71306159-16D9-46E0-BF06-780C16E097B3}"/>
              </a:ext>
            </a:extLst>
          </p:cNvPr>
          <p:cNvSpPr>
            <a:spLocks noGrp="1"/>
          </p:cNvSpPr>
          <p:nvPr>
            <p:ph type="title"/>
          </p:nvPr>
        </p:nvSpPr>
        <p:spPr>
          <a:xfrm>
            <a:off x="303125" y="213645"/>
            <a:ext cx="10515600" cy="828942"/>
          </a:xfrm>
        </p:spPr>
        <p:txBody>
          <a:bodyPr/>
          <a:lstStyle/>
          <a:p>
            <a:r>
              <a:rPr lang="en-US" sz="4400" b="1" dirty="0">
                <a:solidFill>
                  <a:schemeClr val="accent5">
                    <a:lumMod val="75000"/>
                  </a:schemeClr>
                </a:solidFill>
              </a:rPr>
              <a:t>Benefits of the </a:t>
            </a:r>
            <a:r>
              <a:rPr lang="en-US" sz="4400" b="1" dirty="0" smtClean="0">
                <a:solidFill>
                  <a:schemeClr val="accent5">
                    <a:lumMod val="75000"/>
                  </a:schemeClr>
                </a:solidFill>
              </a:rPr>
              <a:t>SP&amp;C </a:t>
            </a:r>
            <a:r>
              <a:rPr lang="en-US" sz="4400" b="1" dirty="0">
                <a:solidFill>
                  <a:schemeClr val="accent5">
                    <a:lumMod val="75000"/>
                  </a:schemeClr>
                </a:solidFill>
              </a:rPr>
              <a:t>Panel</a:t>
            </a:r>
          </a:p>
        </p:txBody>
      </p:sp>
      <p:sp>
        <p:nvSpPr>
          <p:cNvPr id="4" name="Slide Number Placeholder 3">
            <a:extLst>
              <a:ext uri="{FF2B5EF4-FFF2-40B4-BE49-F238E27FC236}">
                <a16:creationId xmlns:a16="http://schemas.microsoft.com/office/drawing/2014/main" id="{BBDD022B-C4B5-465F-B1E1-669A972A4993}"/>
              </a:ext>
            </a:extLst>
          </p:cNvPr>
          <p:cNvSpPr>
            <a:spLocks noGrp="1"/>
          </p:cNvSpPr>
          <p:nvPr>
            <p:ph type="sldNum" sz="quarter" idx="11"/>
          </p:nvPr>
        </p:nvSpPr>
        <p:spPr/>
        <p:txBody>
          <a:bodyPr/>
          <a:lstStyle/>
          <a:p>
            <a:fld id="{A916C171-007E-46CF-80D5-F89E015BD616}" type="slidenum">
              <a:rPr lang="en-US" smtClean="0"/>
              <a:pPr/>
              <a:t>6</a:t>
            </a:fld>
            <a:endParaRPr lang="en-US" dirty="0"/>
          </a:p>
        </p:txBody>
      </p:sp>
      <p:sp>
        <p:nvSpPr>
          <p:cNvPr id="5" name="Content Placeholder 4">
            <a:extLst>
              <a:ext uri="{FF2B5EF4-FFF2-40B4-BE49-F238E27FC236}">
                <a16:creationId xmlns:a16="http://schemas.microsoft.com/office/drawing/2014/main" id="{41E5C43C-3CC7-4685-A9A4-C7FEFD9AA1BB}"/>
              </a:ext>
            </a:extLst>
          </p:cNvPr>
          <p:cNvSpPr>
            <a:spLocks noGrp="1"/>
          </p:cNvSpPr>
          <p:nvPr>
            <p:ph idx="12"/>
          </p:nvPr>
        </p:nvSpPr>
        <p:spPr>
          <a:xfrm>
            <a:off x="6202020" y="1130177"/>
            <a:ext cx="5633503" cy="5363923"/>
          </a:xfrm>
        </p:spPr>
        <p:txBody>
          <a:bodyPr>
            <a:noAutofit/>
          </a:bodyPr>
          <a:lstStyle/>
          <a:p>
            <a:pPr marL="0" indent="0">
              <a:buNone/>
            </a:pPr>
            <a:r>
              <a:rPr lang="en-US" sz="2800" b="1" i="1" dirty="0" smtClean="0"/>
              <a:t>Member Shipyards (11)</a:t>
            </a:r>
            <a:endParaRPr lang="en-US" sz="2800" b="1" i="1" dirty="0"/>
          </a:p>
          <a:p>
            <a:pPr marL="347663" lvl="1" indent="-287338"/>
            <a:r>
              <a:rPr lang="en-US" dirty="0">
                <a:solidFill>
                  <a:schemeClr val="tx1"/>
                </a:solidFill>
              </a:rPr>
              <a:t>Interact with NAVSEA </a:t>
            </a:r>
            <a:r>
              <a:rPr lang="en-US" dirty="0" smtClean="0">
                <a:solidFill>
                  <a:schemeClr val="tx1"/>
                </a:solidFill>
              </a:rPr>
              <a:t>TWH</a:t>
            </a:r>
            <a:endParaRPr lang="en-US" dirty="0">
              <a:solidFill>
                <a:schemeClr val="tx1"/>
              </a:solidFill>
            </a:endParaRPr>
          </a:p>
          <a:p>
            <a:pPr marL="347663" lvl="1" indent="-287338"/>
            <a:r>
              <a:rPr lang="en-US" dirty="0" smtClean="0">
                <a:solidFill>
                  <a:schemeClr val="tx1"/>
                </a:solidFill>
              </a:rPr>
              <a:t>Learning from other Shipyards (Sharing Best Practices)</a:t>
            </a:r>
          </a:p>
          <a:p>
            <a:pPr marL="347663" lvl="1" indent="-287338"/>
            <a:r>
              <a:rPr lang="en-US" b="1" dirty="0" smtClean="0">
                <a:solidFill>
                  <a:schemeClr val="tx1"/>
                </a:solidFill>
              </a:rPr>
              <a:t>Funding </a:t>
            </a:r>
            <a:r>
              <a:rPr lang="en-US" b="1" dirty="0" smtClean="0">
                <a:solidFill>
                  <a:schemeClr val="tx1"/>
                </a:solidFill>
              </a:rPr>
              <a:t>Opportunities:</a:t>
            </a:r>
            <a:endParaRPr lang="en-US" b="1" dirty="0" smtClean="0">
              <a:solidFill>
                <a:schemeClr val="tx1"/>
              </a:solidFill>
            </a:endParaRPr>
          </a:p>
          <a:p>
            <a:pPr marL="344488" lvl="1" indent="0">
              <a:buNone/>
            </a:pPr>
            <a:r>
              <a:rPr lang="en-US" dirty="0" smtClean="0">
                <a:solidFill>
                  <a:schemeClr val="accent5">
                    <a:lumMod val="75000"/>
                  </a:schemeClr>
                </a:solidFill>
              </a:rPr>
              <a:t>(</a:t>
            </a:r>
            <a:r>
              <a:rPr lang="en-US" i="1" dirty="0" smtClean="0">
                <a:solidFill>
                  <a:schemeClr val="accent5">
                    <a:lumMod val="75000"/>
                  </a:schemeClr>
                </a:solidFill>
              </a:rPr>
              <a:t>RAs, Panel Projects, Joint Panel Projects, &amp; RAP</a:t>
            </a:r>
            <a:r>
              <a:rPr lang="en-US" dirty="0" smtClean="0">
                <a:solidFill>
                  <a:schemeClr val="accent5">
                    <a:lumMod val="75000"/>
                  </a:schemeClr>
                </a:solidFill>
              </a:rPr>
              <a:t>)</a:t>
            </a:r>
            <a:endParaRPr lang="en-US" dirty="0">
              <a:solidFill>
                <a:schemeClr val="accent5">
                  <a:lumMod val="75000"/>
                </a:schemeClr>
              </a:solidFill>
            </a:endParaRPr>
          </a:p>
          <a:p>
            <a:pPr marL="0" indent="0">
              <a:buNone/>
            </a:pPr>
            <a:r>
              <a:rPr lang="en-US" sz="2800" b="1" i="1" dirty="0"/>
              <a:t>Suppliers</a:t>
            </a:r>
          </a:p>
          <a:p>
            <a:pPr marL="347663" lvl="1" indent="-287338"/>
            <a:r>
              <a:rPr lang="en-US" dirty="0">
                <a:solidFill>
                  <a:schemeClr val="tx1"/>
                </a:solidFill>
              </a:rPr>
              <a:t>Understand customer </a:t>
            </a:r>
            <a:r>
              <a:rPr lang="en-US" dirty="0" smtClean="0">
                <a:solidFill>
                  <a:schemeClr val="tx1"/>
                </a:solidFill>
              </a:rPr>
              <a:t>needs</a:t>
            </a:r>
            <a:endParaRPr lang="en-US" sz="2800" b="1" i="1" dirty="0" smtClean="0"/>
          </a:p>
          <a:p>
            <a:pPr marL="0" indent="0">
              <a:buNone/>
            </a:pPr>
            <a:r>
              <a:rPr lang="en-US" sz="2800" b="1" i="1" dirty="0" smtClean="0"/>
              <a:t>Associations </a:t>
            </a:r>
            <a:r>
              <a:rPr lang="en-US" sz="2800" b="1" i="1" dirty="0"/>
              <a:t>- Academia</a:t>
            </a:r>
          </a:p>
          <a:p>
            <a:pPr marL="396875" lvl="1"/>
            <a:r>
              <a:rPr lang="en-US" dirty="0" smtClean="0">
                <a:solidFill>
                  <a:schemeClr val="tx1"/>
                </a:solidFill>
              </a:rPr>
              <a:t>Ensuring the next generation of “Job </a:t>
            </a:r>
            <a:r>
              <a:rPr lang="en-US" dirty="0">
                <a:solidFill>
                  <a:schemeClr val="tx1"/>
                </a:solidFill>
              </a:rPr>
              <a:t>R</a:t>
            </a:r>
            <a:r>
              <a:rPr lang="en-US" dirty="0" smtClean="0">
                <a:solidFill>
                  <a:schemeClr val="tx1"/>
                </a:solidFill>
              </a:rPr>
              <a:t>eady” Shipbuilders</a:t>
            </a:r>
            <a:endParaRPr lang="en-US" dirty="0">
              <a:solidFill>
                <a:schemeClr val="tx1"/>
              </a:solidFill>
            </a:endParaRPr>
          </a:p>
          <a:p>
            <a:pPr marL="0" indent="0">
              <a:buNone/>
            </a:pPr>
            <a:endParaRPr lang="en-US" sz="2800" dirty="0"/>
          </a:p>
        </p:txBody>
      </p:sp>
      <p:grpSp>
        <p:nvGrpSpPr>
          <p:cNvPr id="8" name="Group 7"/>
          <p:cNvGrpSpPr/>
          <p:nvPr/>
        </p:nvGrpSpPr>
        <p:grpSpPr>
          <a:xfrm>
            <a:off x="102814" y="5594555"/>
            <a:ext cx="1175380" cy="928818"/>
            <a:chOff x="10133045" y="5662870"/>
            <a:chExt cx="1030178" cy="797596"/>
          </a:xfrm>
        </p:grpSpPr>
        <p:sp>
          <p:nvSpPr>
            <p:cNvPr id="6" name="Isosceles Triangle 5"/>
            <p:cNvSpPr/>
            <p:nvPr/>
          </p:nvSpPr>
          <p:spPr>
            <a:xfrm>
              <a:off x="10133045" y="5662870"/>
              <a:ext cx="1030178" cy="7975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257643" y="5981116"/>
              <a:ext cx="780983" cy="461665"/>
            </a:xfrm>
            <a:prstGeom prst="rect">
              <a:avLst/>
            </a:prstGeom>
            <a:noFill/>
          </p:spPr>
          <p:txBody>
            <a:bodyPr wrap="none" rtlCol="0">
              <a:spAutoFit/>
            </a:bodyPr>
            <a:lstStyle/>
            <a:p>
              <a:pPr algn="ctr"/>
              <a:r>
                <a:rPr lang="en-US" sz="800" b="1" dirty="0" smtClean="0"/>
                <a:t>Processes</a:t>
              </a:r>
            </a:p>
            <a:p>
              <a:pPr algn="ctr"/>
              <a:r>
                <a:rPr lang="en-US" sz="800" b="1" dirty="0" smtClean="0"/>
                <a:t>Resources</a:t>
              </a:r>
            </a:p>
            <a:p>
              <a:pPr algn="ctr"/>
              <a:r>
                <a:rPr lang="en-US" sz="800" b="1" dirty="0" smtClean="0"/>
                <a:t>Craft Workers</a:t>
              </a:r>
            </a:p>
          </p:txBody>
        </p:sp>
      </p:grpSp>
      <p:sp>
        <p:nvSpPr>
          <p:cNvPr id="10" name="TextBox 9"/>
          <p:cNvSpPr txBox="1"/>
          <p:nvPr/>
        </p:nvSpPr>
        <p:spPr>
          <a:xfrm>
            <a:off x="4211189" y="6494101"/>
            <a:ext cx="3769622" cy="400110"/>
          </a:xfrm>
          <a:prstGeom prst="rect">
            <a:avLst/>
          </a:prstGeom>
          <a:noFill/>
        </p:spPr>
        <p:txBody>
          <a:bodyPr wrap="none" rtlCol="0">
            <a:spAutoFit/>
          </a:bodyPr>
          <a:lstStyle/>
          <a:p>
            <a:r>
              <a:rPr lang="en-US" sz="2000" b="1" i="1" dirty="0" smtClean="0">
                <a:solidFill>
                  <a:schemeClr val="accent5">
                    <a:lumMod val="75000"/>
                  </a:schemeClr>
                </a:solidFill>
              </a:rPr>
              <a:t>People + Processes = Performance</a:t>
            </a:r>
            <a:endParaRPr lang="en-US" sz="2000" b="1" i="1" dirty="0">
              <a:solidFill>
                <a:schemeClr val="accent5">
                  <a:lumMod val="75000"/>
                </a:schemeClr>
              </a:solidFill>
            </a:endParaRPr>
          </a:p>
        </p:txBody>
      </p:sp>
    </p:spTree>
    <p:extLst>
      <p:ext uri="{BB962C8B-B14F-4D97-AF65-F5344CB8AC3E}">
        <p14:creationId xmlns:p14="http://schemas.microsoft.com/office/powerpoint/2010/main" val="4252346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7</a:t>
            </a:fld>
            <a:endParaRPr lang="en-US" dirty="0"/>
          </a:p>
        </p:txBody>
      </p:sp>
      <p:sp>
        <p:nvSpPr>
          <p:cNvPr id="7" name="Title 2"/>
          <p:cNvSpPr>
            <a:spLocks noGrp="1"/>
          </p:cNvSpPr>
          <p:nvPr>
            <p:ph type="title"/>
          </p:nvPr>
        </p:nvSpPr>
        <p:spPr>
          <a:xfrm>
            <a:off x="245008" y="320400"/>
            <a:ext cx="11246538" cy="753999"/>
          </a:xfrm>
        </p:spPr>
        <p:txBody>
          <a:bodyPr/>
          <a:lstStyle/>
          <a:p>
            <a:r>
              <a:rPr lang="en-US" sz="4400" b="1" dirty="0" smtClean="0">
                <a:solidFill>
                  <a:schemeClr val="accent5">
                    <a:lumMod val="75000"/>
                  </a:schemeClr>
                </a:solidFill>
              </a:rPr>
              <a:t>SP&amp;C Panel – Projects </a:t>
            </a:r>
            <a:r>
              <a:rPr lang="en-US" sz="2000" b="1" dirty="0" smtClean="0">
                <a:solidFill>
                  <a:schemeClr val="accent5">
                    <a:lumMod val="75000"/>
                  </a:schemeClr>
                </a:solidFill>
              </a:rPr>
              <a:t>(Funded Projects 2014-2020) </a:t>
            </a:r>
            <a:endParaRPr lang="en-US" sz="3600" b="1" dirty="0">
              <a:solidFill>
                <a:schemeClr val="accent5">
                  <a:lumMod val="75000"/>
                </a:schemeClr>
              </a:solidFill>
            </a:endParaRPr>
          </a:p>
        </p:txBody>
      </p:sp>
      <p:sp>
        <p:nvSpPr>
          <p:cNvPr id="8" name="Content Placeholder 2"/>
          <p:cNvSpPr txBox="1">
            <a:spLocks/>
          </p:cNvSpPr>
          <p:nvPr/>
        </p:nvSpPr>
        <p:spPr>
          <a:xfrm>
            <a:off x="93306" y="1139716"/>
            <a:ext cx="5448695" cy="4325523"/>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300"/>
              </a:spcBef>
              <a:spcAft>
                <a:spcPts val="300"/>
              </a:spcAft>
              <a:buNone/>
            </a:pPr>
            <a:r>
              <a:rPr lang="en-US" sz="2000" b="1" dirty="0" smtClean="0">
                <a:solidFill>
                  <a:schemeClr val="accent5">
                    <a:lumMod val="75000"/>
                  </a:schemeClr>
                </a:solidFill>
                <a:latin typeface="Segoe UI" panose="020B0502040204020203" pitchFamily="34" charset="0"/>
                <a:ea typeface="Calibri"/>
                <a:cs typeface="Segoe UI" panose="020B0502040204020203" pitchFamily="34" charset="0"/>
              </a:rPr>
              <a:t>Completed </a:t>
            </a:r>
            <a:r>
              <a:rPr lang="en-US" sz="2000" b="1" dirty="0">
                <a:solidFill>
                  <a:schemeClr val="accent5">
                    <a:lumMod val="75000"/>
                  </a:schemeClr>
                </a:solidFill>
                <a:latin typeface="Segoe UI" panose="020B0502040204020203" pitchFamily="34" charset="0"/>
                <a:ea typeface="Calibri"/>
                <a:cs typeface="Segoe UI" panose="020B0502040204020203" pitchFamily="34" charset="0"/>
              </a:rPr>
              <a:t>Projects </a:t>
            </a:r>
            <a:r>
              <a:rPr lang="en-US" sz="2000" b="1" dirty="0" smtClean="0">
                <a:solidFill>
                  <a:schemeClr val="accent5">
                    <a:lumMod val="75000"/>
                  </a:schemeClr>
                </a:solidFill>
                <a:latin typeface="Segoe UI" panose="020B0502040204020203" pitchFamily="34" charset="0"/>
                <a:ea typeface="Calibri"/>
                <a:cs typeface="Segoe UI" panose="020B0502040204020203" pitchFamily="34" charset="0"/>
              </a:rPr>
              <a:t>2018-2020:</a:t>
            </a:r>
            <a:endParaRPr lang="en-US" sz="2000" b="1" dirty="0">
              <a:solidFill>
                <a:schemeClr val="accent5">
                  <a:lumMod val="75000"/>
                </a:schemeClr>
              </a:solidFill>
              <a:latin typeface="Segoe UI" panose="020B0502040204020203" pitchFamily="34" charset="0"/>
              <a:ea typeface="Calibri"/>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smtClean="0">
                <a:solidFill>
                  <a:schemeClr val="accent5">
                    <a:lumMod val="75000"/>
                  </a:schemeClr>
                </a:solidFill>
                <a:latin typeface="Segoe UI" panose="020B0502040204020203" pitchFamily="34" charset="0"/>
                <a:ea typeface="Calibri"/>
                <a:cs typeface="Segoe UI" panose="020B0502040204020203" pitchFamily="34" charset="0"/>
              </a:rPr>
              <a:t>Optimize </a:t>
            </a:r>
            <a:r>
              <a:rPr lang="en-US" sz="2000" i="1" dirty="0">
                <a:solidFill>
                  <a:schemeClr val="accent5">
                    <a:lumMod val="75000"/>
                  </a:schemeClr>
                </a:solidFill>
                <a:latin typeface="Segoe UI" panose="020B0502040204020203" pitchFamily="34" charset="0"/>
                <a:ea typeface="Calibri"/>
                <a:cs typeface="Segoe UI" panose="020B0502040204020203" pitchFamily="34" charset="0"/>
              </a:rPr>
              <a:t>Power Tools Surface </a:t>
            </a:r>
            <a:r>
              <a:rPr lang="en-US" sz="2000" i="1" dirty="0" smtClean="0">
                <a:solidFill>
                  <a:schemeClr val="accent5">
                    <a:lumMod val="75000"/>
                  </a:schemeClr>
                </a:solidFill>
                <a:latin typeface="Segoe UI" panose="020B0502040204020203" pitchFamily="34" charset="0"/>
                <a:ea typeface="Calibri"/>
                <a:cs typeface="Segoe UI" panose="020B0502040204020203" pitchFamily="34" charset="0"/>
              </a:rPr>
              <a:t>Preparation</a:t>
            </a:r>
            <a:endParaRPr lang="en-US" sz="2000" dirty="0">
              <a:solidFill>
                <a:schemeClr val="accent5">
                  <a:lumMod val="75000"/>
                </a:schemeClr>
              </a:solidFill>
              <a:latin typeface="Segoe UI" panose="020B0502040204020203" pitchFamily="34" charset="0"/>
              <a:ea typeface="Calibri"/>
              <a:cs typeface="Segoe UI" panose="020B0502040204020203" pitchFamily="34" charset="0"/>
            </a:endParaRPr>
          </a:p>
          <a:p>
            <a:pPr>
              <a:spcBef>
                <a:spcPts val="300"/>
              </a:spcBef>
              <a:spcAft>
                <a:spcPts val="300"/>
              </a:spcAft>
              <a:buClr>
                <a:schemeClr val="accent5">
                  <a:lumMod val="50000"/>
                </a:schemeClr>
              </a:buClr>
              <a:buFont typeface="Wingdings" panose="05000000000000000000" pitchFamily="2" charset="2"/>
              <a:buChar char="ü"/>
            </a:pPr>
            <a:r>
              <a:rPr lang="en-US" sz="2000" i="1" dirty="0">
                <a:solidFill>
                  <a:schemeClr val="accent5">
                    <a:lumMod val="75000"/>
                  </a:schemeClr>
                </a:solidFill>
                <a:latin typeface="Segoe UI" panose="020B0502040204020203" pitchFamily="34" charset="0"/>
                <a:ea typeface="Calibri"/>
                <a:cs typeface="Segoe UI" panose="020B0502040204020203" pitchFamily="34" charset="0"/>
              </a:rPr>
              <a:t>Survey of Surface Prep &amp; Coatings Automation</a:t>
            </a:r>
          </a:p>
          <a:p>
            <a:pPr>
              <a:spcBef>
                <a:spcPts val="300"/>
              </a:spcBef>
              <a:spcAft>
                <a:spcPts val="300"/>
              </a:spcAft>
              <a:buClr>
                <a:schemeClr val="accent5">
                  <a:lumMod val="50000"/>
                </a:schemeClr>
              </a:buClr>
              <a:buFont typeface="Wingdings" panose="05000000000000000000" pitchFamily="2" charset="2"/>
              <a:buChar char="ü"/>
            </a:pPr>
            <a:r>
              <a:rPr lang="en-US" sz="2000" i="1" dirty="0">
                <a:solidFill>
                  <a:schemeClr val="accent5">
                    <a:lumMod val="75000"/>
                  </a:schemeClr>
                </a:solidFill>
                <a:latin typeface="Segoe UI" panose="020B0502040204020203" pitchFamily="34" charset="0"/>
                <a:cs typeface="Segoe UI" panose="020B0502040204020203" pitchFamily="34" charset="0"/>
              </a:rPr>
              <a:t>Standardization and Digitization of Visual Inspection for Shipbuilding &amp; Repair</a:t>
            </a:r>
          </a:p>
          <a:p>
            <a:pPr>
              <a:spcBef>
                <a:spcPts val="300"/>
              </a:spcBef>
              <a:spcAft>
                <a:spcPts val="300"/>
              </a:spcAft>
              <a:buFont typeface="Wingdings" panose="05000000000000000000" pitchFamily="2" charset="2"/>
              <a:buChar char="ü"/>
            </a:pPr>
            <a:r>
              <a:rPr lang="en-US" sz="2000" i="1" dirty="0">
                <a:solidFill>
                  <a:schemeClr val="accent5">
                    <a:lumMod val="75000"/>
                  </a:schemeClr>
                </a:solidFill>
                <a:latin typeface="Segoe UI" panose="020B0502040204020203" pitchFamily="34" charset="0"/>
                <a:cs typeface="Segoe UI" panose="020B0502040204020203" pitchFamily="34" charset="0"/>
              </a:rPr>
              <a:t>Primers with Extended AF Overcoat Window Surface Preparation </a:t>
            </a:r>
          </a:p>
          <a:p>
            <a:pPr>
              <a:spcBef>
                <a:spcPts val="300"/>
              </a:spcBef>
              <a:spcAft>
                <a:spcPts val="300"/>
              </a:spcAft>
              <a:buClr>
                <a:schemeClr val="accent5">
                  <a:lumMod val="50000"/>
                </a:schemeClr>
              </a:buClr>
              <a:buFont typeface="Wingdings" panose="05000000000000000000" pitchFamily="2" charset="2"/>
              <a:buChar char="ü"/>
            </a:pPr>
            <a:r>
              <a:rPr lang="en-US" sz="2000" i="1" dirty="0">
                <a:solidFill>
                  <a:schemeClr val="accent5">
                    <a:lumMod val="75000"/>
                  </a:schemeClr>
                </a:solidFill>
                <a:latin typeface="Segoe UI" panose="020B0502040204020203" pitchFamily="34" charset="0"/>
                <a:cs typeface="Segoe UI" panose="020B0502040204020203" pitchFamily="34" charset="0"/>
              </a:rPr>
              <a:t>Certification Program – Shipbuilding Industry Surface Prep &amp; Coatings </a:t>
            </a:r>
            <a:r>
              <a:rPr lang="en-US" sz="2000" i="1" dirty="0" smtClean="0">
                <a:solidFill>
                  <a:schemeClr val="accent5">
                    <a:lumMod val="75000"/>
                  </a:schemeClr>
                </a:solidFill>
                <a:latin typeface="Segoe UI" panose="020B0502040204020203" pitchFamily="34" charset="0"/>
                <a:cs typeface="Segoe UI" panose="020B0502040204020203" pitchFamily="34" charset="0"/>
              </a:rPr>
              <a:t>Training</a:t>
            </a:r>
          </a:p>
          <a:p>
            <a:pPr>
              <a:spcBef>
                <a:spcPts val="300"/>
              </a:spcBef>
              <a:spcAft>
                <a:spcPts val="300"/>
              </a:spcAft>
              <a:buClr>
                <a:schemeClr val="accent5">
                  <a:lumMod val="50000"/>
                </a:schemeClr>
              </a:buClr>
              <a:buFont typeface="Wingdings" panose="05000000000000000000" pitchFamily="2" charset="2"/>
              <a:buChar char="ü"/>
            </a:pPr>
            <a:r>
              <a:rPr lang="en-US" sz="2000" i="1" dirty="0" smtClean="0">
                <a:solidFill>
                  <a:schemeClr val="accent5">
                    <a:lumMod val="75000"/>
                  </a:schemeClr>
                </a:solidFill>
                <a:latin typeface="Segoe UI" panose="020B0502040204020203" pitchFamily="34" charset="0"/>
                <a:cs typeface="Segoe UI" panose="020B0502040204020203" pitchFamily="34" charset="0"/>
              </a:rPr>
              <a:t>Virtual </a:t>
            </a:r>
            <a:r>
              <a:rPr lang="en-US" sz="2000" i="1" dirty="0">
                <a:solidFill>
                  <a:schemeClr val="accent5">
                    <a:lumMod val="75000"/>
                  </a:schemeClr>
                </a:solidFill>
                <a:latin typeface="Segoe UI" panose="020B0502040204020203" pitchFamily="34" charset="0"/>
                <a:cs typeface="Segoe UI" panose="020B0502040204020203" pitchFamily="34" charset="0"/>
              </a:rPr>
              <a:t>Spray </a:t>
            </a:r>
            <a:r>
              <a:rPr lang="en-US" sz="2000" i="1" dirty="0" smtClean="0">
                <a:solidFill>
                  <a:schemeClr val="accent5">
                    <a:lumMod val="75000"/>
                  </a:schemeClr>
                </a:solidFill>
                <a:latin typeface="Segoe UI" panose="020B0502040204020203" pitchFamily="34" charset="0"/>
                <a:cs typeface="Segoe UI" panose="020B0502040204020203" pitchFamily="34" charset="0"/>
              </a:rPr>
              <a:t>Paint Training System</a:t>
            </a:r>
            <a:endParaRPr lang="en-US" sz="2000" dirty="0">
              <a:solidFill>
                <a:schemeClr val="accent5">
                  <a:lumMod val="75000"/>
                </a:schemeClr>
              </a:solidFill>
              <a:latin typeface="Segoe UI" panose="020B0502040204020203" pitchFamily="34" charset="0"/>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a:solidFill>
                  <a:schemeClr val="accent5">
                    <a:lumMod val="75000"/>
                  </a:schemeClr>
                </a:solidFill>
                <a:latin typeface="Segoe UI" panose="020B0502040204020203" pitchFamily="34" charset="0"/>
                <a:ea typeface="Calibri"/>
                <a:cs typeface="Segoe UI" panose="020B0502040204020203" pitchFamily="34" charset="0"/>
              </a:rPr>
              <a:t>Thermal Insulating Aerogel Filled Coatings</a:t>
            </a:r>
          </a:p>
          <a:p>
            <a:pPr>
              <a:spcBef>
                <a:spcPts val="300"/>
              </a:spcBef>
              <a:spcAft>
                <a:spcPts val="300"/>
              </a:spcAft>
              <a:buFont typeface="Wingdings" panose="05000000000000000000" pitchFamily="2" charset="2"/>
              <a:buChar char="ü"/>
            </a:pPr>
            <a:r>
              <a:rPr lang="en-US" sz="2000" b="1" i="1" dirty="0">
                <a:solidFill>
                  <a:schemeClr val="accent5">
                    <a:lumMod val="75000"/>
                  </a:schemeClr>
                </a:solidFill>
                <a:latin typeface="Segoe UI" panose="020B0502040204020203" pitchFamily="34" charset="0"/>
                <a:cs typeface="Segoe UI" panose="020B0502040204020203" pitchFamily="34" charset="0"/>
              </a:rPr>
              <a:t>Evaluation of Plasma Coating Removal &amp; Surface Preparation </a:t>
            </a:r>
          </a:p>
        </p:txBody>
      </p:sp>
      <p:sp>
        <p:nvSpPr>
          <p:cNvPr id="10" name="Content Placeholder 2"/>
          <p:cNvSpPr txBox="1">
            <a:spLocks/>
          </p:cNvSpPr>
          <p:nvPr/>
        </p:nvSpPr>
        <p:spPr>
          <a:xfrm>
            <a:off x="5707415" y="1139716"/>
            <a:ext cx="5978769" cy="505653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300"/>
              </a:spcBef>
              <a:spcAft>
                <a:spcPts val="300"/>
              </a:spcAft>
              <a:buNone/>
            </a:pPr>
            <a:r>
              <a:rPr lang="en-US" sz="2000" b="1" dirty="0" smtClean="0">
                <a:solidFill>
                  <a:schemeClr val="accent5">
                    <a:lumMod val="75000"/>
                  </a:schemeClr>
                </a:solidFill>
                <a:latin typeface="Segoe UI" panose="020B0502040204020203" pitchFamily="34" charset="0"/>
                <a:cs typeface="Segoe UI" panose="020B0502040204020203" pitchFamily="34" charset="0"/>
              </a:rPr>
              <a:t>Completed Projects  2014-2017:</a:t>
            </a:r>
            <a:endParaRPr lang="en-US" sz="2000" b="1" dirty="0">
              <a:solidFill>
                <a:schemeClr val="accent5">
                  <a:lumMod val="75000"/>
                </a:schemeClr>
              </a:solidFill>
              <a:latin typeface="Segoe UI" panose="020B0502040204020203" pitchFamily="34" charset="0"/>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smtClean="0">
                <a:solidFill>
                  <a:schemeClr val="accent5">
                    <a:lumMod val="75000"/>
                  </a:schemeClr>
                </a:solidFill>
                <a:latin typeface="Segoe UI" panose="020B0502040204020203" pitchFamily="34" charset="0"/>
                <a:cs typeface="Segoe UI" panose="020B0502040204020203" pitchFamily="34" charset="0"/>
              </a:rPr>
              <a:t>Partial Blast of UHS Coated Tanks II</a:t>
            </a:r>
          </a:p>
          <a:p>
            <a:pPr>
              <a:spcBef>
                <a:spcPts val="300"/>
              </a:spcBef>
              <a:spcAft>
                <a:spcPts val="300"/>
              </a:spcAft>
              <a:buFont typeface="Wingdings" panose="05000000000000000000" pitchFamily="2" charset="2"/>
              <a:buChar char="ü"/>
            </a:pPr>
            <a:r>
              <a:rPr lang="en-US" sz="2000" i="1" dirty="0" smtClean="0">
                <a:solidFill>
                  <a:schemeClr val="accent5">
                    <a:lumMod val="75000"/>
                  </a:schemeClr>
                </a:solidFill>
                <a:latin typeface="Segoe UI" panose="020B0502040204020203" pitchFamily="34" charset="0"/>
                <a:ea typeface="Calibri"/>
                <a:cs typeface="Segoe UI" panose="020B0502040204020203" pitchFamily="34" charset="0"/>
              </a:rPr>
              <a:t>Retention of Epoxy Type VI under Ultra High Solids </a:t>
            </a:r>
            <a:endParaRPr lang="en-US" sz="2000" b="1" dirty="0" smtClean="0">
              <a:solidFill>
                <a:schemeClr val="accent5">
                  <a:lumMod val="75000"/>
                </a:schemeClr>
              </a:solidFill>
              <a:latin typeface="Segoe UI" panose="020B0502040204020203" pitchFamily="34" charset="0"/>
              <a:ea typeface="Calibri"/>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smtClean="0">
                <a:solidFill>
                  <a:schemeClr val="accent5">
                    <a:lumMod val="75000"/>
                  </a:schemeClr>
                </a:solidFill>
                <a:latin typeface="Segoe UI" panose="020B0502040204020203" pitchFamily="34" charset="0"/>
                <a:ea typeface="Calibri"/>
                <a:cs typeface="Segoe UI" panose="020B0502040204020203" pitchFamily="34" charset="0"/>
              </a:rPr>
              <a:t>Boomlift Carried Environ. Enclosure</a:t>
            </a:r>
          </a:p>
          <a:p>
            <a:pPr>
              <a:spcBef>
                <a:spcPts val="300"/>
              </a:spcBef>
              <a:spcAft>
                <a:spcPts val="300"/>
              </a:spcAft>
              <a:buFont typeface="Wingdings" panose="05000000000000000000" pitchFamily="2" charset="2"/>
              <a:buChar char="ü"/>
            </a:pPr>
            <a:r>
              <a:rPr lang="en-US" sz="2000" b="1" i="1" dirty="0" smtClean="0">
                <a:solidFill>
                  <a:schemeClr val="accent5">
                    <a:lumMod val="75000"/>
                  </a:schemeClr>
                </a:solidFill>
                <a:latin typeface="Segoe UI" panose="020B0502040204020203" pitchFamily="34" charset="0"/>
                <a:ea typeface="Calibri"/>
                <a:cs typeface="Segoe UI" panose="020B0502040204020203" pitchFamily="34" charset="0"/>
              </a:rPr>
              <a:t>Implementation </a:t>
            </a:r>
            <a:r>
              <a:rPr lang="en-US" sz="2000" b="1" i="1" dirty="0">
                <a:solidFill>
                  <a:schemeClr val="accent5">
                    <a:lumMod val="75000"/>
                  </a:schemeClr>
                </a:solidFill>
                <a:latin typeface="Segoe UI" panose="020B0502040204020203" pitchFamily="34" charset="0"/>
                <a:ea typeface="Calibri"/>
                <a:cs typeface="Segoe UI" panose="020B0502040204020203" pitchFamily="34" charset="0"/>
              </a:rPr>
              <a:t>of Paperless </a:t>
            </a:r>
            <a:r>
              <a:rPr lang="en-US" sz="2000" b="1" i="1" dirty="0" smtClean="0">
                <a:solidFill>
                  <a:schemeClr val="accent5">
                    <a:lumMod val="75000"/>
                  </a:schemeClr>
                </a:solidFill>
                <a:latin typeface="Segoe UI" panose="020B0502040204020203" pitchFamily="34" charset="0"/>
                <a:ea typeface="Calibri"/>
                <a:cs typeface="Segoe UI" panose="020B0502040204020203" pitchFamily="34" charset="0"/>
              </a:rPr>
              <a:t>Paint</a:t>
            </a:r>
            <a:endParaRPr lang="en-US" sz="2000" b="1" i="1" dirty="0">
              <a:solidFill>
                <a:schemeClr val="accent5">
                  <a:lumMod val="75000"/>
                </a:schemeClr>
              </a:solidFill>
              <a:latin typeface="Segoe UI" panose="020B0502040204020203" pitchFamily="34" charset="0"/>
              <a:ea typeface="Calibri"/>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a:solidFill>
                  <a:schemeClr val="accent5">
                    <a:lumMod val="75000"/>
                  </a:schemeClr>
                </a:solidFill>
                <a:latin typeface="Segoe UI" panose="020B0502040204020203" pitchFamily="34" charset="0"/>
                <a:ea typeface="Calibri"/>
                <a:cs typeface="Segoe UI" panose="020B0502040204020203" pitchFamily="34" charset="0"/>
              </a:rPr>
              <a:t>Universal Primer &amp; Surface Prep Process</a:t>
            </a:r>
            <a:endParaRPr lang="en-US" sz="2000" i="1" dirty="0">
              <a:solidFill>
                <a:schemeClr val="accent5">
                  <a:lumMod val="75000"/>
                </a:schemeClr>
              </a:solidFill>
              <a:latin typeface="Segoe UI" panose="020B0502040204020203" pitchFamily="34" charset="0"/>
              <a:cs typeface="Segoe UI" panose="020B0502040204020203" pitchFamily="34" charset="0"/>
            </a:endParaRPr>
          </a:p>
          <a:p>
            <a:pPr>
              <a:spcBef>
                <a:spcPts val="300"/>
              </a:spcBef>
              <a:spcAft>
                <a:spcPts val="300"/>
              </a:spcAft>
              <a:buFont typeface="Wingdings" panose="05000000000000000000" pitchFamily="2" charset="2"/>
              <a:buChar char="ü"/>
            </a:pPr>
            <a:r>
              <a:rPr lang="en-US" sz="2000" i="1" dirty="0">
                <a:solidFill>
                  <a:schemeClr val="accent5">
                    <a:lumMod val="75000"/>
                  </a:schemeClr>
                </a:solidFill>
                <a:latin typeface="Segoe UI" panose="020B0502040204020203" pitchFamily="34" charset="0"/>
                <a:ea typeface="Calibri"/>
                <a:cs typeface="Segoe UI" panose="020B0502040204020203" pitchFamily="34" charset="0"/>
              </a:rPr>
              <a:t>Partial Blast of UHS Coated Tanks</a:t>
            </a:r>
          </a:p>
          <a:p>
            <a:pPr>
              <a:spcBef>
                <a:spcPts val="300"/>
              </a:spcBef>
              <a:spcAft>
                <a:spcPts val="300"/>
              </a:spcAft>
              <a:buFont typeface="Wingdings" panose="05000000000000000000" pitchFamily="2" charset="2"/>
              <a:buChar char="ü"/>
            </a:pPr>
            <a:r>
              <a:rPr lang="en-US" sz="2000" i="1" dirty="0">
                <a:solidFill>
                  <a:schemeClr val="accent5">
                    <a:lumMod val="75000"/>
                  </a:schemeClr>
                </a:solidFill>
                <a:latin typeface="Segoe UI" panose="020B0502040204020203" pitchFamily="34" charset="0"/>
                <a:cs typeface="Segoe UI" panose="020B0502040204020203" pitchFamily="34" charset="0"/>
              </a:rPr>
              <a:t>Technical Guide for Inaccessible Void Coatings &amp; Treatments</a:t>
            </a:r>
          </a:p>
          <a:p>
            <a:pPr>
              <a:spcBef>
                <a:spcPts val="300"/>
              </a:spcBef>
              <a:spcAft>
                <a:spcPts val="300"/>
              </a:spcAft>
              <a:buFont typeface="Wingdings" panose="05000000000000000000" pitchFamily="2" charset="2"/>
              <a:buChar char="ü"/>
            </a:pPr>
            <a:r>
              <a:rPr lang="en-US" sz="2000" i="1" dirty="0" smtClean="0">
                <a:solidFill>
                  <a:schemeClr val="accent5">
                    <a:lumMod val="75000"/>
                  </a:schemeClr>
                </a:solidFill>
                <a:latin typeface="Segoe UI" panose="020B0502040204020203" pitchFamily="34" charset="0"/>
                <a:cs typeface="Segoe UI" panose="020B0502040204020203" pitchFamily="34" charset="0"/>
              </a:rPr>
              <a:t>Reducing </a:t>
            </a:r>
            <a:r>
              <a:rPr lang="en-US" sz="2000" i="1" dirty="0">
                <a:solidFill>
                  <a:schemeClr val="accent5">
                    <a:lumMod val="75000"/>
                  </a:schemeClr>
                </a:solidFill>
                <a:latin typeface="Segoe UI" panose="020B0502040204020203" pitchFamily="34" charset="0"/>
                <a:cs typeface="Segoe UI" panose="020B0502040204020203" pitchFamily="34" charset="0"/>
              </a:rPr>
              <a:t>Inspection Costs Using the Latest Digital Inspection Tools</a:t>
            </a:r>
          </a:p>
          <a:p>
            <a:pPr>
              <a:spcBef>
                <a:spcPts val="300"/>
              </a:spcBef>
              <a:spcAft>
                <a:spcPts val="300"/>
              </a:spcAft>
              <a:buFont typeface="Wingdings" panose="05000000000000000000" pitchFamily="2" charset="2"/>
              <a:buChar char="ü"/>
            </a:pPr>
            <a:r>
              <a:rPr lang="en-US" sz="2000" i="1" dirty="0" smtClean="0">
                <a:solidFill>
                  <a:schemeClr val="accent5">
                    <a:lumMod val="75000"/>
                  </a:schemeClr>
                </a:solidFill>
                <a:latin typeface="Segoe UI" panose="020B0502040204020203" pitchFamily="34" charset="0"/>
                <a:cs typeface="Segoe UI" panose="020B0502040204020203" pitchFamily="34" charset="0"/>
              </a:rPr>
              <a:t>Cost Savings Comparison in Appling Polysiloxane vs. Silicone Alkyd Topcoats</a:t>
            </a:r>
          </a:p>
          <a:p>
            <a:pPr>
              <a:spcBef>
                <a:spcPts val="300"/>
              </a:spcBef>
              <a:spcAft>
                <a:spcPts val="300"/>
              </a:spcAft>
              <a:buFont typeface="Wingdings" panose="05000000000000000000" pitchFamily="2" charset="2"/>
              <a:buChar char="ü"/>
            </a:pPr>
            <a:r>
              <a:rPr lang="en-US" sz="2000" b="1" i="1" dirty="0" smtClean="0">
                <a:solidFill>
                  <a:schemeClr val="accent5">
                    <a:lumMod val="75000"/>
                  </a:schemeClr>
                </a:solidFill>
                <a:latin typeface="Segoe UI" panose="020B0502040204020203" pitchFamily="34" charset="0"/>
                <a:cs typeface="Segoe UI" panose="020B0502040204020203" pitchFamily="34" charset="0"/>
              </a:rPr>
              <a:t>Paperless </a:t>
            </a:r>
            <a:r>
              <a:rPr lang="en-US" sz="2000" b="1" i="1" dirty="0">
                <a:solidFill>
                  <a:schemeClr val="accent5">
                    <a:lumMod val="75000"/>
                  </a:schemeClr>
                </a:solidFill>
                <a:latin typeface="Segoe UI" panose="020B0502040204020203" pitchFamily="34" charset="0"/>
                <a:cs typeface="Segoe UI" panose="020B0502040204020203" pitchFamily="34" charset="0"/>
              </a:rPr>
              <a:t>Paint Documentation </a:t>
            </a:r>
            <a:r>
              <a:rPr lang="en-US" sz="2000" b="1" i="1" dirty="0" smtClean="0">
                <a:solidFill>
                  <a:schemeClr val="accent5">
                    <a:lumMod val="75000"/>
                  </a:schemeClr>
                </a:solidFill>
                <a:latin typeface="Segoe UI" panose="020B0502040204020203" pitchFamily="34" charset="0"/>
                <a:cs typeface="Segoe UI" panose="020B0502040204020203" pitchFamily="34" charset="0"/>
              </a:rPr>
              <a:t>II</a:t>
            </a:r>
            <a:endParaRPr lang="en-US" sz="2000" b="1" dirty="0">
              <a:solidFill>
                <a:schemeClr val="accent5">
                  <a:lumMod val="75000"/>
                </a:schemeClr>
              </a:solidFill>
              <a:latin typeface="Segoe UI" panose="020B0502040204020203" pitchFamily="34" charset="0"/>
              <a:cs typeface="Segoe UI" panose="020B0502040204020203" pitchFamily="34" charset="0"/>
            </a:endParaRPr>
          </a:p>
        </p:txBody>
      </p:sp>
      <p:sp>
        <p:nvSpPr>
          <p:cNvPr id="11" name="TextBox 10"/>
          <p:cNvSpPr txBox="1"/>
          <p:nvPr/>
        </p:nvSpPr>
        <p:spPr>
          <a:xfrm>
            <a:off x="11623426" y="4220304"/>
            <a:ext cx="498855" cy="276999"/>
          </a:xfrm>
          <a:prstGeom prst="rect">
            <a:avLst/>
          </a:prstGeom>
          <a:noFill/>
        </p:spPr>
        <p:txBody>
          <a:bodyPr wrap="none" rtlCol="0">
            <a:spAutoFit/>
          </a:bodyPr>
          <a:lstStyle/>
          <a:p>
            <a:r>
              <a:rPr lang="en-US" sz="1200" b="1" dirty="0" smtClean="0"/>
              <a:t>2015</a:t>
            </a:r>
            <a:endParaRPr lang="en-US" sz="1200" b="1" dirty="0"/>
          </a:p>
        </p:txBody>
      </p:sp>
      <p:sp>
        <p:nvSpPr>
          <p:cNvPr id="12" name="TextBox 11"/>
          <p:cNvSpPr txBox="1"/>
          <p:nvPr/>
        </p:nvSpPr>
        <p:spPr>
          <a:xfrm>
            <a:off x="11623426" y="6045972"/>
            <a:ext cx="498855" cy="276999"/>
          </a:xfrm>
          <a:prstGeom prst="rect">
            <a:avLst/>
          </a:prstGeom>
          <a:noFill/>
        </p:spPr>
        <p:txBody>
          <a:bodyPr wrap="none" rtlCol="0">
            <a:spAutoFit/>
          </a:bodyPr>
          <a:lstStyle/>
          <a:p>
            <a:r>
              <a:rPr lang="en-US" sz="1200" b="1" dirty="0" smtClean="0"/>
              <a:t>2014</a:t>
            </a:r>
            <a:endParaRPr lang="en-US" sz="1200" b="1" dirty="0"/>
          </a:p>
        </p:txBody>
      </p:sp>
      <p:sp>
        <p:nvSpPr>
          <p:cNvPr id="13" name="TextBox 12"/>
          <p:cNvSpPr txBox="1"/>
          <p:nvPr/>
        </p:nvSpPr>
        <p:spPr>
          <a:xfrm>
            <a:off x="11623426" y="2747006"/>
            <a:ext cx="498855" cy="276999"/>
          </a:xfrm>
          <a:prstGeom prst="rect">
            <a:avLst/>
          </a:prstGeom>
          <a:noFill/>
        </p:spPr>
        <p:txBody>
          <a:bodyPr wrap="none" rtlCol="0">
            <a:spAutoFit/>
          </a:bodyPr>
          <a:lstStyle/>
          <a:p>
            <a:r>
              <a:rPr lang="en-US" sz="1200" b="1" dirty="0" smtClean="0"/>
              <a:t>2016</a:t>
            </a:r>
            <a:endParaRPr lang="en-US" sz="1200" b="1" dirty="0"/>
          </a:p>
        </p:txBody>
      </p:sp>
      <p:sp>
        <p:nvSpPr>
          <p:cNvPr id="14" name="TextBox 13"/>
          <p:cNvSpPr txBox="1"/>
          <p:nvPr/>
        </p:nvSpPr>
        <p:spPr>
          <a:xfrm>
            <a:off x="11623426" y="2023263"/>
            <a:ext cx="498855" cy="276999"/>
          </a:xfrm>
          <a:prstGeom prst="rect">
            <a:avLst/>
          </a:prstGeom>
          <a:noFill/>
        </p:spPr>
        <p:txBody>
          <a:bodyPr wrap="none" rtlCol="0">
            <a:spAutoFit/>
          </a:bodyPr>
          <a:lstStyle/>
          <a:p>
            <a:r>
              <a:rPr lang="en-US" sz="1200" b="1" dirty="0" smtClean="0"/>
              <a:t>2017</a:t>
            </a:r>
            <a:endParaRPr lang="en-US" sz="1200" b="1" dirty="0"/>
          </a:p>
        </p:txBody>
      </p:sp>
      <p:cxnSp>
        <p:nvCxnSpPr>
          <p:cNvPr id="16" name="Straight Connector 15"/>
          <p:cNvCxnSpPr/>
          <p:nvPr/>
        </p:nvCxnSpPr>
        <p:spPr>
          <a:xfrm>
            <a:off x="5868277" y="2291502"/>
            <a:ext cx="6323723" cy="1133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72608" y="3009236"/>
            <a:ext cx="6219392" cy="2585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31262" y="4463724"/>
            <a:ext cx="6360738" cy="495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90206" y="1444497"/>
            <a:ext cx="498855" cy="276999"/>
          </a:xfrm>
          <a:prstGeom prst="rect">
            <a:avLst/>
          </a:prstGeom>
          <a:noFill/>
        </p:spPr>
        <p:txBody>
          <a:bodyPr wrap="none" rtlCol="0">
            <a:spAutoFit/>
          </a:bodyPr>
          <a:lstStyle/>
          <a:p>
            <a:r>
              <a:rPr lang="en-US" sz="1200" b="1" dirty="0" smtClean="0"/>
              <a:t>2020</a:t>
            </a:r>
            <a:endParaRPr lang="en-US" sz="1200" b="1" dirty="0"/>
          </a:p>
        </p:txBody>
      </p:sp>
      <p:sp>
        <p:nvSpPr>
          <p:cNvPr id="23" name="TextBox 22"/>
          <p:cNvSpPr txBox="1"/>
          <p:nvPr/>
        </p:nvSpPr>
        <p:spPr>
          <a:xfrm>
            <a:off x="5190206" y="4725982"/>
            <a:ext cx="498855" cy="276999"/>
          </a:xfrm>
          <a:prstGeom prst="rect">
            <a:avLst/>
          </a:prstGeom>
          <a:noFill/>
        </p:spPr>
        <p:txBody>
          <a:bodyPr wrap="none" rtlCol="0">
            <a:spAutoFit/>
          </a:bodyPr>
          <a:lstStyle/>
          <a:p>
            <a:r>
              <a:rPr lang="en-US" sz="1200" b="1" dirty="0" smtClean="0"/>
              <a:t>2019</a:t>
            </a:r>
            <a:endParaRPr lang="en-US" sz="1200" b="1" dirty="0"/>
          </a:p>
        </p:txBody>
      </p:sp>
      <p:sp>
        <p:nvSpPr>
          <p:cNvPr id="24" name="TextBox 23"/>
          <p:cNvSpPr txBox="1"/>
          <p:nvPr/>
        </p:nvSpPr>
        <p:spPr>
          <a:xfrm>
            <a:off x="5190206" y="5989894"/>
            <a:ext cx="498855" cy="276999"/>
          </a:xfrm>
          <a:prstGeom prst="rect">
            <a:avLst/>
          </a:prstGeom>
          <a:noFill/>
        </p:spPr>
        <p:txBody>
          <a:bodyPr wrap="none" rtlCol="0">
            <a:spAutoFit/>
          </a:bodyPr>
          <a:lstStyle/>
          <a:p>
            <a:r>
              <a:rPr lang="en-US" sz="1200" b="1" dirty="0" smtClean="0"/>
              <a:t>2018</a:t>
            </a:r>
            <a:endParaRPr lang="en-US" sz="1200" b="1" dirty="0"/>
          </a:p>
        </p:txBody>
      </p:sp>
      <p:cxnSp>
        <p:nvCxnSpPr>
          <p:cNvPr id="28" name="Straight Connector 27"/>
          <p:cNvCxnSpPr/>
          <p:nvPr/>
        </p:nvCxnSpPr>
        <p:spPr>
          <a:xfrm>
            <a:off x="5831262" y="6277864"/>
            <a:ext cx="6360738" cy="49563"/>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75" y="1895543"/>
            <a:ext cx="5701840" cy="21896"/>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75" y="5002981"/>
            <a:ext cx="5825687" cy="35011"/>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90" y="6233904"/>
            <a:ext cx="5826372" cy="4396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566504" y="89451"/>
            <a:ext cx="23756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171261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8</a:t>
            </a:fld>
            <a:endParaRPr lang="en-US" dirty="0"/>
          </a:p>
        </p:txBody>
      </p:sp>
      <p:sp>
        <p:nvSpPr>
          <p:cNvPr id="20" name="TextBox 19"/>
          <p:cNvSpPr txBox="1"/>
          <p:nvPr/>
        </p:nvSpPr>
        <p:spPr>
          <a:xfrm>
            <a:off x="11566504" y="89451"/>
            <a:ext cx="237566" cy="369332"/>
          </a:xfrm>
          <a:prstGeom prst="rect">
            <a:avLst/>
          </a:prstGeom>
          <a:noFill/>
        </p:spPr>
        <p:txBody>
          <a:bodyPr wrap="none" rtlCol="0">
            <a:spAutoFit/>
          </a:bodyPr>
          <a:lstStyle/>
          <a:p>
            <a:r>
              <a:rPr lang="en-US" dirty="0" smtClean="0"/>
              <a:t> </a:t>
            </a:r>
            <a:endParaRPr lang="en-US" dirty="0"/>
          </a:p>
        </p:txBody>
      </p:sp>
      <p:sp>
        <p:nvSpPr>
          <p:cNvPr id="25" name="Title 1"/>
          <p:cNvSpPr>
            <a:spLocks noGrp="1"/>
          </p:cNvSpPr>
          <p:nvPr>
            <p:ph type="title"/>
          </p:nvPr>
        </p:nvSpPr>
        <p:spPr>
          <a:xfrm>
            <a:off x="341021" y="298590"/>
            <a:ext cx="11274832" cy="682384"/>
          </a:xfrm>
        </p:spPr>
        <p:txBody>
          <a:bodyPr anchor="ctr"/>
          <a:lstStyle/>
          <a:p>
            <a:r>
              <a:rPr lang="en-US" sz="4400" b="1" dirty="0">
                <a:solidFill>
                  <a:schemeClr val="accent5">
                    <a:lumMod val="75000"/>
                  </a:schemeClr>
                </a:solidFill>
                <a:latin typeface="Segoe UI" panose="020B0502040204020203" pitchFamily="34" charset="0"/>
                <a:cs typeface="Segoe UI" panose="020B0502040204020203" pitchFamily="34" charset="0"/>
              </a:rPr>
              <a:t>TruQC Paperless Projects</a:t>
            </a:r>
            <a:endParaRPr lang="en-US" sz="4800" b="1" dirty="0">
              <a:solidFill>
                <a:schemeClr val="accent5">
                  <a:lumMod val="75000"/>
                </a:schemeClr>
              </a:solidFill>
              <a:latin typeface="Segoe UI" panose="020B0502040204020203" pitchFamily="34" charset="0"/>
              <a:cs typeface="Segoe UI" panose="020B0502040204020203" pitchFamily="34" charset="0"/>
            </a:endParaRPr>
          </a:p>
        </p:txBody>
      </p:sp>
      <p:sp>
        <p:nvSpPr>
          <p:cNvPr id="26" name="TextBox 25"/>
          <p:cNvSpPr txBox="1"/>
          <p:nvPr/>
        </p:nvSpPr>
        <p:spPr>
          <a:xfrm>
            <a:off x="7065206" y="312131"/>
            <a:ext cx="4795746"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Surface Preparation &amp; Coatings Panel</a:t>
            </a:r>
          </a:p>
        </p:txBody>
      </p:sp>
      <p:graphicFrame>
        <p:nvGraphicFramePr>
          <p:cNvPr id="27" name="Table 26"/>
          <p:cNvGraphicFramePr>
            <a:graphicFrameLocks noGrp="1"/>
          </p:cNvGraphicFramePr>
          <p:nvPr>
            <p:extLst/>
          </p:nvPr>
        </p:nvGraphicFramePr>
        <p:xfrm>
          <a:off x="59473" y="1050801"/>
          <a:ext cx="12132527" cy="5926648"/>
        </p:xfrm>
        <a:graphic>
          <a:graphicData uri="http://schemas.openxmlformats.org/drawingml/2006/table">
            <a:tbl>
              <a:tblPr bandRow="1">
                <a:tableStyleId>{BDBED569-4797-4DF1-A0F4-6AAB3CD982D8}</a:tableStyleId>
              </a:tblPr>
              <a:tblGrid>
                <a:gridCol w="5765151">
                  <a:extLst>
                    <a:ext uri="{9D8B030D-6E8A-4147-A177-3AD203B41FA5}">
                      <a16:colId xmlns:a16="http://schemas.microsoft.com/office/drawing/2014/main" val="1101328996"/>
                    </a:ext>
                  </a:extLst>
                </a:gridCol>
                <a:gridCol w="6367376">
                  <a:extLst>
                    <a:ext uri="{9D8B030D-6E8A-4147-A177-3AD203B41FA5}">
                      <a16:colId xmlns:a16="http://schemas.microsoft.com/office/drawing/2014/main" val="1065943650"/>
                    </a:ext>
                  </a:extLst>
                </a:gridCol>
              </a:tblGrid>
              <a:tr h="357162">
                <a:tc>
                  <a:txBody>
                    <a:bodyPr/>
                    <a:lstStyle/>
                    <a:p>
                      <a:r>
                        <a:rPr lang="en-US" b="1" dirty="0">
                          <a:latin typeface="Segoe UI" panose="020B0502040204020203" pitchFamily="34" charset="0"/>
                          <a:cs typeface="Segoe UI" panose="020B0502040204020203" pitchFamily="34" charset="0"/>
                        </a:rPr>
                        <a:t>PROJECT # / TITLE / SUPPORTING SHIPYARD</a:t>
                      </a:r>
                      <a:r>
                        <a:rPr lang="en-US" b="1" baseline="0" dirty="0">
                          <a:latin typeface="Segoe UI" panose="020B0502040204020203" pitchFamily="34" charset="0"/>
                          <a:cs typeface="Segoe UI" panose="020B0502040204020203" pitchFamily="34" charset="0"/>
                        </a:rPr>
                        <a:t>S</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2984459303"/>
                  </a:ext>
                </a:extLst>
              </a:tr>
              <a:tr h="2053679">
                <a:tc>
                  <a:txBody>
                    <a:bodyPr/>
                    <a:lstStyle/>
                    <a:p>
                      <a:r>
                        <a:rPr lang="en-US" sz="1600" b="1" u="sng" baseline="0" dirty="0" smtClean="0">
                          <a:latin typeface="Segoe UI" panose="020B0502040204020203" pitchFamily="34" charset="0"/>
                          <a:cs typeface="Segoe UI" panose="020B0502040204020203" pitchFamily="34" charset="0"/>
                        </a:rPr>
                        <a:t>Project Title:</a:t>
                      </a:r>
                      <a:r>
                        <a:rPr lang="en-US" sz="1600" b="0" u="none" baseline="0" dirty="0" smtClean="0">
                          <a:latin typeface="Segoe UI" panose="020B0502040204020203" pitchFamily="34" charset="0"/>
                          <a:cs typeface="Segoe UI" panose="020B0502040204020203" pitchFamily="34" charset="0"/>
                        </a:rPr>
                        <a:t> </a:t>
                      </a:r>
                      <a:r>
                        <a:rPr lang="en-US" sz="1600" u="none" baseline="0" dirty="0" smtClean="0">
                          <a:latin typeface="Segoe UI" panose="020B0502040204020203" pitchFamily="34" charset="0"/>
                          <a:cs typeface="Segoe UI" panose="020B0502040204020203" pitchFamily="34" charset="0"/>
                        </a:rPr>
                        <a:t>Paperless </a:t>
                      </a:r>
                      <a:r>
                        <a:rPr lang="en-US" sz="1600" u="none" baseline="0" dirty="0">
                          <a:latin typeface="Segoe UI" panose="020B0502040204020203" pitchFamily="34" charset="0"/>
                          <a:cs typeface="Segoe UI" panose="020B0502040204020203" pitchFamily="34" charset="0"/>
                        </a:rPr>
                        <a:t>Paint Documentation, Paperless Paint Documentation II, Implementation of Paperless </a:t>
                      </a:r>
                      <a:r>
                        <a:rPr lang="en-US" sz="1600" u="none" baseline="0" dirty="0" smtClean="0">
                          <a:latin typeface="Segoe UI" panose="020B0502040204020203" pitchFamily="34" charset="0"/>
                          <a:cs typeface="Segoe UI" panose="020B0502040204020203" pitchFamily="34" charset="0"/>
                        </a:rPr>
                        <a:t>Paint, and Digitalization </a:t>
                      </a:r>
                      <a:r>
                        <a:rPr lang="en-US" sz="1600" u="none" baseline="0" dirty="0">
                          <a:latin typeface="Segoe UI" panose="020B0502040204020203" pitchFamily="34" charset="0"/>
                          <a:cs typeface="Segoe UI" panose="020B0502040204020203" pitchFamily="34" charset="0"/>
                        </a:rPr>
                        <a:t>and Standardization of Visual Inspection in Ship </a:t>
                      </a:r>
                      <a:r>
                        <a:rPr lang="en-US" sz="1600" u="none" baseline="0" dirty="0" smtClean="0">
                          <a:latin typeface="Segoe UI" panose="020B0502040204020203" pitchFamily="34" charset="0"/>
                          <a:cs typeface="Segoe UI" panose="020B0502040204020203" pitchFamily="34" charset="0"/>
                        </a:rPr>
                        <a:t>Building and Ship Repair</a:t>
                      </a:r>
                    </a:p>
                    <a:p>
                      <a:endParaRPr lang="en-US" sz="1600" u="sng" dirty="0">
                        <a:latin typeface="Segoe UI" panose="020B0502040204020203" pitchFamily="34" charset="0"/>
                        <a:cs typeface="Segoe UI" panose="020B0502040204020203" pitchFamily="34" charset="0"/>
                      </a:endParaRPr>
                    </a:p>
                    <a:p>
                      <a:r>
                        <a:rPr lang="en-US" sz="1600" b="1" u="sng" dirty="0" smtClean="0">
                          <a:latin typeface="Segoe UI" panose="020B0502040204020203" pitchFamily="34" charset="0"/>
                          <a:cs typeface="Segoe UI" panose="020B0502040204020203" pitchFamily="34" charset="0"/>
                        </a:rPr>
                        <a:t>Project</a:t>
                      </a:r>
                      <a:r>
                        <a:rPr lang="en-US" sz="1600" b="1" u="sng" baseline="0" dirty="0" smtClean="0">
                          <a:latin typeface="Segoe UI" panose="020B0502040204020203" pitchFamily="34" charset="0"/>
                          <a:cs typeface="Segoe UI" panose="020B0502040204020203" pitchFamily="34" charset="0"/>
                        </a:rPr>
                        <a:t> Lead:</a:t>
                      </a:r>
                      <a:r>
                        <a:rPr lang="en-US" sz="1600" b="0" u="none" baseline="0" dirty="0" smtClean="0">
                          <a:latin typeface="Segoe UI" panose="020B0502040204020203" pitchFamily="34" charset="0"/>
                          <a:cs typeface="Segoe UI" panose="020B0502040204020203" pitchFamily="34" charset="0"/>
                        </a:rPr>
                        <a:t> BAE Southeast Shipyards </a:t>
                      </a:r>
                      <a:r>
                        <a:rPr lang="en-US" sz="1600" u="none" baseline="0" dirty="0" smtClean="0">
                          <a:latin typeface="Segoe UI" panose="020B0502040204020203" pitchFamily="34" charset="0"/>
                          <a:cs typeface="Segoe UI" panose="020B0502040204020203" pitchFamily="34" charset="0"/>
                        </a:rPr>
                        <a:t>and Elzly Technology, Corp.</a:t>
                      </a:r>
                      <a:endParaRPr lang="en-US" sz="1600" dirty="0">
                        <a:latin typeface="Segoe UI" panose="020B0502040204020203" pitchFamily="34" charset="0"/>
                        <a:cs typeface="Segoe UI" panose="020B0502040204020203" pitchFamily="34" charset="0"/>
                      </a:endParaRPr>
                    </a:p>
                    <a:p>
                      <a:endParaRPr lang="en-US" sz="1600" b="1" u="sng" dirty="0" smtClean="0">
                        <a:solidFill>
                          <a:schemeClr val="tx1"/>
                        </a:solidFill>
                        <a:latin typeface="Segoe UI" panose="020B0502040204020203" pitchFamily="34" charset="0"/>
                        <a:cs typeface="Segoe UI" panose="020B0502040204020203" pitchFamily="34" charset="0"/>
                      </a:endParaRPr>
                    </a:p>
                    <a:p>
                      <a:r>
                        <a:rPr lang="en-US" sz="1600" b="1" u="sng" dirty="0" smtClean="0">
                          <a:solidFill>
                            <a:schemeClr val="tx1"/>
                          </a:solidFill>
                          <a:latin typeface="Segoe UI" panose="020B0502040204020203" pitchFamily="34" charset="0"/>
                          <a:cs typeface="Segoe UI" panose="020B0502040204020203" pitchFamily="34" charset="0"/>
                        </a:rPr>
                        <a:t>Supporting </a:t>
                      </a:r>
                      <a:r>
                        <a:rPr lang="en-US" sz="1600" b="1" u="sng" dirty="0">
                          <a:solidFill>
                            <a:schemeClr val="tx1"/>
                          </a:solidFill>
                          <a:latin typeface="Segoe UI" panose="020B0502040204020203" pitchFamily="34" charset="0"/>
                          <a:cs typeface="Segoe UI" panose="020B0502040204020203" pitchFamily="34" charset="0"/>
                        </a:rPr>
                        <a:t>Shipyards</a:t>
                      </a:r>
                      <a:r>
                        <a:rPr lang="en-US" sz="1600" b="1" u="none" dirty="0">
                          <a:solidFill>
                            <a:schemeClr val="tx1"/>
                          </a:solidFill>
                          <a:latin typeface="Segoe UI" panose="020B0502040204020203" pitchFamily="34" charset="0"/>
                          <a:cs typeface="Segoe UI" panose="020B0502040204020203" pitchFamily="34" charset="0"/>
                        </a:rPr>
                        <a:t>: </a:t>
                      </a:r>
                      <a:r>
                        <a:rPr lang="en-US" sz="1600" u="none" dirty="0">
                          <a:solidFill>
                            <a:schemeClr val="tx1"/>
                          </a:solidFill>
                          <a:latin typeface="Segoe UI" panose="020B0502040204020203" pitchFamily="34" charset="0"/>
                          <a:cs typeface="Segoe UI" panose="020B0502040204020203" pitchFamily="34" charset="0"/>
                        </a:rPr>
                        <a:t>BAE, Vigor, BIW, NNS</a:t>
                      </a:r>
                      <a:endParaRPr lang="en-US" sz="16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3363" indent="-233363">
                        <a:buFont typeface="Arial" panose="020B0604020202020204" pitchFamily="34" charset="0"/>
                        <a:buChar char="•"/>
                      </a:pPr>
                      <a:r>
                        <a:rPr lang="en-US" sz="1800" kern="1200" dirty="0">
                          <a:solidFill>
                            <a:schemeClr val="tx1"/>
                          </a:solidFill>
                          <a:effectLst/>
                          <a:latin typeface="Segoe UI" panose="020B0502040204020203" pitchFamily="34" charset="0"/>
                          <a:ea typeface="+mn-ea"/>
                          <a:cs typeface="Segoe UI" panose="020B0502040204020203" pitchFamily="34" charset="0"/>
                        </a:rPr>
                        <a:t>Increase transparency of inspection to the surface preparation and </a:t>
                      </a:r>
                      <a:r>
                        <a:rPr lang="en-US" sz="1800" kern="1200" dirty="0" smtClean="0">
                          <a:solidFill>
                            <a:schemeClr val="tx1"/>
                          </a:solidFill>
                          <a:effectLst/>
                          <a:latin typeface="Segoe UI" panose="020B0502040204020203" pitchFamily="34" charset="0"/>
                          <a:ea typeface="+mn-ea"/>
                          <a:cs typeface="Segoe UI" panose="020B0502040204020203" pitchFamily="34" charset="0"/>
                        </a:rPr>
                        <a:t>coatings </a:t>
                      </a:r>
                      <a:r>
                        <a:rPr lang="en-US" sz="1800" kern="1200" dirty="0">
                          <a:solidFill>
                            <a:schemeClr val="tx1"/>
                          </a:solidFill>
                          <a:effectLst/>
                          <a:latin typeface="Segoe UI" panose="020B0502040204020203" pitchFamily="34" charset="0"/>
                          <a:ea typeface="+mn-ea"/>
                          <a:cs typeface="Segoe UI" panose="020B0502040204020203" pitchFamily="34" charset="0"/>
                        </a:rPr>
                        <a:t>process </a:t>
                      </a:r>
                      <a:endParaRPr lang="en-US" sz="1800" dirty="0">
                        <a:latin typeface="Segoe UI" panose="020B0502040204020203" pitchFamily="34" charset="0"/>
                        <a:cs typeface="Segoe UI" panose="020B0502040204020203" pitchFamily="34" charset="0"/>
                      </a:endParaRPr>
                    </a:p>
                    <a:p>
                      <a:pPr marL="233363" indent="-233363">
                        <a:buFont typeface="Arial" panose="020B0604020202020204" pitchFamily="34" charset="0"/>
                        <a:buChar char="•"/>
                      </a:pPr>
                      <a:r>
                        <a:rPr lang="en-US" sz="1800" kern="1200" dirty="0">
                          <a:solidFill>
                            <a:schemeClr val="tx1"/>
                          </a:solidFill>
                          <a:effectLst/>
                          <a:latin typeface="Segoe UI" panose="020B0502040204020203" pitchFamily="34" charset="0"/>
                          <a:ea typeface="+mn-ea"/>
                          <a:cs typeface="Segoe UI" panose="020B0502040204020203" pitchFamily="34" charset="0"/>
                        </a:rPr>
                        <a:t>Improve efficiency of inspection efforts </a:t>
                      </a:r>
                      <a:endParaRPr lang="en-US" sz="1800" dirty="0">
                        <a:latin typeface="Segoe UI" panose="020B0502040204020203" pitchFamily="34" charset="0"/>
                        <a:cs typeface="Segoe UI" panose="020B0502040204020203" pitchFamily="34" charset="0"/>
                      </a:endParaRPr>
                    </a:p>
                    <a:p>
                      <a:pPr marL="233363" indent="-233363">
                        <a:buFont typeface="Arial" panose="020B0604020202020204" pitchFamily="34" charset="0"/>
                        <a:buChar char="•"/>
                      </a:pPr>
                      <a:r>
                        <a:rPr lang="en-US" sz="1800" kern="1200" dirty="0">
                          <a:solidFill>
                            <a:schemeClr val="tx1"/>
                          </a:solidFill>
                          <a:effectLst/>
                          <a:latin typeface="Segoe UI" panose="020B0502040204020203" pitchFamily="34" charset="0"/>
                          <a:ea typeface="+mn-ea"/>
                          <a:cs typeface="Segoe UI" panose="020B0502040204020203" pitchFamily="34" charset="0"/>
                        </a:rPr>
                        <a:t>Transmit inspection data efficiently to decision-makers </a:t>
                      </a:r>
                      <a:endParaRPr lang="en-US" sz="1800" dirty="0">
                        <a:latin typeface="Segoe UI" panose="020B0502040204020203" pitchFamily="34" charset="0"/>
                        <a:cs typeface="Segoe UI" panose="020B0502040204020203" pitchFamily="34" charset="0"/>
                      </a:endParaRPr>
                    </a:p>
                    <a:p>
                      <a:pPr marL="233363" indent="-233363">
                        <a:buFont typeface="Arial" panose="020B0604020202020204" pitchFamily="34" charset="0"/>
                        <a:buChar char="•"/>
                      </a:pPr>
                      <a:r>
                        <a:rPr lang="en-US" sz="1800" kern="1200" dirty="0">
                          <a:solidFill>
                            <a:schemeClr val="tx1"/>
                          </a:solidFill>
                          <a:effectLst/>
                          <a:latin typeface="Segoe UI" panose="020B0502040204020203" pitchFamily="34" charset="0"/>
                          <a:ea typeface="+mn-ea"/>
                          <a:cs typeface="Segoe UI" panose="020B0502040204020203" pitchFamily="34" charset="0"/>
                        </a:rPr>
                        <a:t>Archive inspection data for future use </a:t>
                      </a:r>
                      <a:endParaRPr lang="en-US" sz="1800" dirty="0">
                        <a:latin typeface="Segoe UI" panose="020B0502040204020203" pitchFamily="34" charset="0"/>
                        <a:cs typeface="Segoe UI" panose="020B0502040204020203" pitchFamily="34" charset="0"/>
                      </a:endParaRPr>
                    </a:p>
                    <a:p>
                      <a:pPr marL="233363" indent="-233363">
                        <a:buFont typeface="Arial" panose="020B0604020202020204" pitchFamily="34" charset="0"/>
                        <a:buChar char="•"/>
                      </a:pPr>
                      <a:r>
                        <a:rPr lang="en-US" sz="1800" kern="1200" dirty="0">
                          <a:solidFill>
                            <a:schemeClr val="tx1"/>
                          </a:solidFill>
                          <a:effectLst/>
                          <a:latin typeface="Segoe UI" panose="020B0502040204020203" pitchFamily="34" charset="0"/>
                          <a:ea typeface="+mn-ea"/>
                          <a:cs typeface="Segoe UI" panose="020B0502040204020203" pitchFamily="34" charset="0"/>
                        </a:rPr>
                        <a:t>Leverage inspection data to its fullest extent </a:t>
                      </a:r>
                      <a:endParaRPr lang="en-US" sz="18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7273362"/>
                  </a:ext>
                </a:extLst>
              </a:tr>
              <a:tr h="625033">
                <a:tc>
                  <a:txBody>
                    <a:bodyPr/>
                    <a:lstStyle/>
                    <a:p>
                      <a:r>
                        <a:rPr lang="en-US" b="1" dirty="0">
                          <a:latin typeface="Segoe UI" panose="020B0502040204020203" pitchFamily="34" charset="0"/>
                          <a:cs typeface="Segoe UI" panose="020B0502040204020203" pitchFamily="34" charset="0"/>
                        </a:rPr>
                        <a:t>IMPLEMENTATION –</a:t>
                      </a:r>
                      <a:r>
                        <a:rPr lang="en-US" b="1" baseline="0" dirty="0">
                          <a:latin typeface="Segoe UI" panose="020B0502040204020203" pitchFamily="34" charset="0"/>
                          <a:cs typeface="Segoe UI" panose="020B0502040204020203" pitchFamily="34" charset="0"/>
                        </a:rPr>
                        <a:t> LEVEL OF EFFECTIVENESS</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RETURN ON INVESTMENT / BENEFIT TO THE NAVY</a:t>
                      </a:r>
                    </a:p>
                    <a:p>
                      <a:r>
                        <a:rPr lang="en-US" b="1" dirty="0">
                          <a:latin typeface="Segoe UI" panose="020B0502040204020203" pitchFamily="34" charset="0"/>
                          <a:cs typeface="Segoe UI" panose="020B0502040204020203" pitchFamily="34" charset="0"/>
                        </a:rPr>
                        <a:t>Tangible                               / Non-Tangible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1543397404"/>
                  </a:ext>
                </a:extLst>
              </a:tr>
              <a:tr h="2634808">
                <a:tc>
                  <a:txBody>
                    <a:bodyPr/>
                    <a:lstStyle/>
                    <a:p>
                      <a:pPr marL="233363" indent="-233363">
                        <a:buFont typeface="Arial" panose="020B0604020202020204" pitchFamily="34" charset="0"/>
                        <a:buChar char="•"/>
                      </a:pPr>
                      <a:r>
                        <a:rPr lang="en-US" sz="1600" baseline="0" dirty="0">
                          <a:latin typeface="Segoe UI" panose="020B0502040204020203" pitchFamily="34" charset="0"/>
                          <a:cs typeface="Segoe UI" panose="020B0502040204020203" pitchFamily="34" charset="0"/>
                        </a:rPr>
                        <a:t>Once TruQC was implemented on the above </a:t>
                      </a:r>
                      <a:r>
                        <a:rPr lang="en-US" sz="1600" baseline="0" dirty="0" smtClean="0">
                          <a:latin typeface="Segoe UI" panose="020B0502040204020203" pitchFamily="34" charset="0"/>
                          <a:cs typeface="Segoe UI" panose="020B0502040204020203" pitchFamily="34" charset="0"/>
                        </a:rPr>
                        <a:t>Yards </a:t>
                      </a:r>
                      <a:r>
                        <a:rPr lang="en-US" sz="1600" baseline="0" dirty="0">
                          <a:latin typeface="Segoe UI" panose="020B0502040204020203" pitchFamily="34" charset="0"/>
                          <a:cs typeface="Segoe UI" panose="020B0502040204020203" pitchFamily="34" charset="0"/>
                        </a:rPr>
                        <a:t>they saw immediate ROI and deployed TruQC for other digital paperwork and reporting beyond </a:t>
                      </a:r>
                      <a:r>
                        <a:rPr lang="en-US" sz="1600" baseline="0" dirty="0" smtClean="0">
                          <a:latin typeface="Segoe UI" panose="020B0502040204020203" pitchFamily="34" charset="0"/>
                          <a:cs typeface="Segoe UI" panose="020B0502040204020203" pitchFamily="34" charset="0"/>
                        </a:rPr>
                        <a:t>paint.  They </a:t>
                      </a:r>
                      <a:r>
                        <a:rPr lang="en-US" sz="1600" baseline="0" dirty="0">
                          <a:latin typeface="Segoe UI" panose="020B0502040204020203" pitchFamily="34" charset="0"/>
                          <a:cs typeface="Segoe UI" panose="020B0502040204020203" pitchFamily="34" charset="0"/>
                        </a:rPr>
                        <a:t>found it reduced rework significantly and even stopped them from making </a:t>
                      </a:r>
                      <a:r>
                        <a:rPr lang="en-US" sz="1600" baseline="0" dirty="0" smtClean="0">
                          <a:latin typeface="Segoe UI" panose="020B0502040204020203" pitchFamily="34" charset="0"/>
                          <a:cs typeface="Segoe UI" panose="020B0502040204020203" pitchFamily="34" charset="0"/>
                        </a:rPr>
                        <a:t>costly </a:t>
                      </a:r>
                      <a:r>
                        <a:rPr lang="en-US" sz="1600" baseline="0" dirty="0">
                          <a:latin typeface="Segoe UI" panose="020B0502040204020203" pitchFamily="34" charset="0"/>
                          <a:cs typeface="Segoe UI" panose="020B0502040204020203" pitchFamily="34" charset="0"/>
                        </a:rPr>
                        <a:t>mistakes on compartments that had previously happened using legacy software. </a:t>
                      </a:r>
                    </a:p>
                    <a:p>
                      <a:pPr marL="233363" indent="-233363">
                        <a:buFont typeface="Arial" panose="020B0604020202020204" pitchFamily="34" charset="0"/>
                        <a:buChar char="•"/>
                      </a:pPr>
                      <a:r>
                        <a:rPr lang="en-US" sz="1600" baseline="0" dirty="0" smtClean="0">
                          <a:latin typeface="Segoe UI" panose="020B0502040204020203" pitchFamily="34" charset="0"/>
                          <a:cs typeface="Segoe UI" panose="020B0502040204020203" pitchFamily="34" charset="0"/>
                        </a:rPr>
                        <a:t>NAVSEA </a:t>
                      </a:r>
                      <a:r>
                        <a:rPr lang="en-US" sz="1600" baseline="0" dirty="0">
                          <a:latin typeface="Segoe UI" panose="020B0502040204020203" pitchFamily="34" charset="0"/>
                          <a:cs typeface="Segoe UI" panose="020B0502040204020203" pitchFamily="34" charset="0"/>
                        </a:rPr>
                        <a:t>cannot specify </a:t>
                      </a:r>
                      <a:r>
                        <a:rPr lang="en-US" sz="1600" baseline="0" dirty="0" smtClean="0">
                          <a:latin typeface="Segoe UI" panose="020B0502040204020203" pitchFamily="34" charset="0"/>
                          <a:cs typeface="Segoe UI" panose="020B0502040204020203" pitchFamily="34" charset="0"/>
                        </a:rPr>
                        <a:t>the use of TruQC.  They are a big </a:t>
                      </a:r>
                      <a:r>
                        <a:rPr lang="en-US" sz="1600" baseline="0" dirty="0">
                          <a:latin typeface="Segoe UI" panose="020B0502040204020203" pitchFamily="34" charset="0"/>
                          <a:cs typeface="Segoe UI" panose="020B0502040204020203" pitchFamily="34" charset="0"/>
                        </a:rPr>
                        <a:t>supporter of paperless paint </a:t>
                      </a:r>
                      <a:r>
                        <a:rPr lang="en-US" sz="1600" baseline="0" dirty="0" smtClean="0">
                          <a:latin typeface="Segoe UI" panose="020B0502040204020203" pitchFamily="34" charset="0"/>
                          <a:cs typeface="Segoe UI" panose="020B0502040204020203" pitchFamily="34" charset="0"/>
                        </a:rPr>
                        <a:t>and encourage </a:t>
                      </a:r>
                      <a:r>
                        <a:rPr lang="en-US" sz="1600" baseline="0" dirty="0">
                          <a:latin typeface="Segoe UI" panose="020B0502040204020203" pitchFamily="34" charset="0"/>
                          <a:cs typeface="Segoe UI" panose="020B0502040204020203" pitchFamily="34" charset="0"/>
                        </a:rPr>
                        <a:t>its use. </a:t>
                      </a:r>
                      <a:endParaRPr lang="en-US" sz="1600" strike="noStrike" baseline="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3363" indent="-233363">
                        <a:buFont typeface="Arial" panose="020B0604020202020204" pitchFamily="34" charset="0"/>
                        <a:buChar char="•"/>
                      </a:pPr>
                      <a:r>
                        <a:rPr lang="en-US" sz="1600" b="0" kern="1200" dirty="0">
                          <a:solidFill>
                            <a:schemeClr val="tx1"/>
                          </a:solidFill>
                          <a:effectLst/>
                          <a:latin typeface="Segoe UI" panose="020B0502040204020203" pitchFamily="34" charset="0"/>
                          <a:ea typeface="+mn-ea"/>
                          <a:cs typeface="Segoe UI" panose="020B0502040204020203" pitchFamily="34" charset="0"/>
                        </a:rPr>
                        <a:t>ROI has been as high as 390</a:t>
                      </a:r>
                      <a:r>
                        <a:rPr lang="en-US" sz="1600" b="0" kern="1200" dirty="0" smtClean="0">
                          <a:solidFill>
                            <a:schemeClr val="tx1"/>
                          </a:solidFill>
                          <a:effectLst/>
                          <a:latin typeface="Segoe UI" panose="020B0502040204020203" pitchFamily="34" charset="0"/>
                          <a:ea typeface="+mn-ea"/>
                          <a:cs typeface="Segoe UI" panose="020B0502040204020203" pitchFamily="34" charset="0"/>
                        </a:rPr>
                        <a:t>%.</a:t>
                      </a:r>
                      <a:r>
                        <a:rPr lang="en-US" sz="1600" b="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600" b="0" kern="1200" dirty="0" smtClean="0">
                          <a:solidFill>
                            <a:schemeClr val="tx1"/>
                          </a:solidFill>
                          <a:effectLst/>
                          <a:latin typeface="Segoe UI" panose="020B0502040204020203" pitchFamily="34" charset="0"/>
                          <a:ea typeface="+mn-ea"/>
                          <a:cs typeface="Segoe UI" panose="020B0502040204020203" pitchFamily="34" charset="0"/>
                        </a:rPr>
                        <a:t>Customers </a:t>
                      </a:r>
                      <a:r>
                        <a:rPr lang="en-US" sz="1600" b="0" kern="1200" dirty="0">
                          <a:solidFill>
                            <a:schemeClr val="tx1"/>
                          </a:solidFill>
                          <a:effectLst/>
                          <a:latin typeface="Segoe UI" panose="020B0502040204020203" pitchFamily="34" charset="0"/>
                          <a:ea typeface="+mn-ea"/>
                          <a:cs typeface="Segoe UI" panose="020B0502040204020203" pitchFamily="34" charset="0"/>
                        </a:rPr>
                        <a:t>report a savings of 1 hour per day/per user on reporting time, a 20% reduction in rework and hundreds of hours saved on audit preparation</a:t>
                      </a:r>
                      <a:endParaRPr lang="en-US" sz="1600" kern="1200" dirty="0">
                        <a:solidFill>
                          <a:schemeClr val="tx1"/>
                        </a:solidFill>
                        <a:effectLst/>
                        <a:latin typeface="Segoe UI" panose="020B0502040204020203" pitchFamily="34" charset="0"/>
                        <a:ea typeface="+mn-ea"/>
                        <a:cs typeface="Segoe UI" panose="020B0502040204020203" pitchFamily="34" charset="0"/>
                      </a:endParaRP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tx1"/>
                          </a:solidFill>
                          <a:effectLst/>
                          <a:latin typeface="Segoe UI" panose="020B0502040204020203" pitchFamily="34" charset="0"/>
                          <a:ea typeface="+mn-ea"/>
                          <a:cs typeface="Segoe UI" panose="020B0502040204020203" pitchFamily="34" charset="0"/>
                        </a:rPr>
                        <a:t>Vigor saw a 100% reduction in corrective action requests and eliminated 480 hours of paperwork review</a:t>
                      </a:r>
                    </a:p>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Segoe UI" panose="020B0502040204020203" pitchFamily="34" charset="0"/>
                        </a:rPr>
                        <a:t>An objective, standardized, paperless, and truly digital defect identification and resolution system that can be used for internal process improvement </a:t>
                      </a:r>
                    </a:p>
                    <a:p>
                      <a:pPr marL="233363" indent="-233363">
                        <a:buFont typeface="Arial" panose="020B0604020202020204" pitchFamily="34" charset="0"/>
                        <a:buChar char="•"/>
                      </a:pPr>
                      <a:r>
                        <a:rPr lang="en-US" sz="1600" kern="1200" dirty="0">
                          <a:solidFill>
                            <a:schemeClr val="tx1"/>
                          </a:solidFill>
                          <a:effectLst/>
                          <a:latin typeface="Segoe UI" panose="020B0502040204020203" pitchFamily="34" charset="0"/>
                          <a:ea typeface="+mn-ea"/>
                          <a:cs typeface="Segoe UI" panose="020B0502040204020203" pitchFamily="34" charset="0"/>
                        </a:rPr>
                        <a:t>Useable data consistent across </a:t>
                      </a:r>
                      <a:r>
                        <a:rPr lang="en-US" sz="1600" kern="1200" dirty="0" smtClean="0">
                          <a:solidFill>
                            <a:schemeClr val="tx1"/>
                          </a:solidFill>
                          <a:effectLst/>
                          <a:latin typeface="Segoe UI" panose="020B0502040204020203" pitchFamily="34" charset="0"/>
                          <a:ea typeface="+mn-ea"/>
                          <a:cs typeface="Segoe UI" panose="020B0502040204020203" pitchFamily="34" charset="0"/>
                        </a:rPr>
                        <a:t>Programs,</a:t>
                      </a:r>
                      <a:r>
                        <a:rPr lang="en-US" sz="1600" kern="1200" baseline="0" dirty="0" smtClean="0">
                          <a:solidFill>
                            <a:schemeClr val="tx1"/>
                          </a:solidFill>
                          <a:effectLst/>
                          <a:latin typeface="Segoe UI" panose="020B0502040204020203" pitchFamily="34" charset="0"/>
                          <a:ea typeface="+mn-ea"/>
                          <a:cs typeface="Segoe UI" panose="020B0502040204020203" pitchFamily="34" charset="0"/>
                        </a:rPr>
                        <a:t> </a:t>
                      </a:r>
                      <a:r>
                        <a:rPr lang="en-US" sz="1600" kern="1200" dirty="0" smtClean="0">
                          <a:solidFill>
                            <a:schemeClr val="tx1"/>
                          </a:solidFill>
                          <a:effectLst/>
                          <a:latin typeface="Segoe UI" panose="020B0502040204020203" pitchFamily="34" charset="0"/>
                          <a:ea typeface="+mn-ea"/>
                          <a:cs typeface="Segoe UI" panose="020B0502040204020203" pitchFamily="34" charset="0"/>
                        </a:rPr>
                        <a:t>contracts,</a:t>
                      </a:r>
                      <a:r>
                        <a:rPr lang="en-US" sz="1600" kern="1200" baseline="0" dirty="0" smtClean="0">
                          <a:solidFill>
                            <a:schemeClr val="tx1"/>
                          </a:solidFill>
                          <a:effectLst/>
                          <a:latin typeface="Segoe UI" panose="020B0502040204020203" pitchFamily="34" charset="0"/>
                          <a:ea typeface="+mn-ea"/>
                          <a:cs typeface="Segoe UI" panose="020B0502040204020203" pitchFamily="34" charset="0"/>
                        </a:rPr>
                        <a:t> and </a:t>
                      </a:r>
                      <a:r>
                        <a:rPr lang="en-US" sz="1600" kern="1200" dirty="0" smtClean="0">
                          <a:solidFill>
                            <a:schemeClr val="tx1"/>
                          </a:solidFill>
                          <a:effectLst/>
                          <a:latin typeface="Segoe UI" panose="020B0502040204020203" pitchFamily="34" charset="0"/>
                          <a:ea typeface="+mn-ea"/>
                          <a:cs typeface="Segoe UI" panose="020B0502040204020203" pitchFamily="34" charset="0"/>
                        </a:rPr>
                        <a:t>processes</a:t>
                      </a:r>
                      <a:endParaRPr lang="en-US" sz="1600" kern="1200" dirty="0">
                        <a:solidFill>
                          <a:schemeClr val="tx1"/>
                        </a:solidFill>
                        <a:effectLst/>
                        <a:latin typeface="Segoe UI" panose="020B0502040204020203" pitchFamily="34" charset="0"/>
                        <a:ea typeface="+mn-ea"/>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602684"/>
                  </a:ext>
                </a:extLst>
              </a:tr>
            </a:tbl>
          </a:graphicData>
        </a:graphic>
      </p:graphicFrame>
      <p:sp>
        <p:nvSpPr>
          <p:cNvPr id="2" name="TextBox 1"/>
          <p:cNvSpPr txBox="1"/>
          <p:nvPr/>
        </p:nvSpPr>
        <p:spPr>
          <a:xfrm>
            <a:off x="3423670" y="701608"/>
            <a:ext cx="8765810" cy="461665"/>
          </a:xfrm>
          <a:prstGeom prst="rect">
            <a:avLst/>
          </a:prstGeom>
          <a:noFill/>
        </p:spPr>
        <p:txBody>
          <a:bodyPr wrap="square" rtlCol="0">
            <a:spAutoFit/>
          </a:bodyPr>
          <a:lstStyle/>
          <a:p>
            <a:pPr algn="ctr"/>
            <a:r>
              <a:rPr lang="en-US" sz="2400" b="1" dirty="0" smtClean="0">
                <a:solidFill>
                  <a:srgbClr val="FF0000"/>
                </a:solidFill>
              </a:rPr>
              <a:t>Led to a Rapid Adoption Project (RAP) – Weld Digitalization Solution</a:t>
            </a:r>
            <a:endParaRPr lang="en-US" sz="2400" b="1" dirty="0">
              <a:solidFill>
                <a:srgbClr val="FF0000"/>
              </a:solidFill>
            </a:endParaRPr>
          </a:p>
        </p:txBody>
      </p:sp>
    </p:spTree>
    <p:extLst>
      <p:ext uri="{BB962C8B-B14F-4D97-AF65-F5344CB8AC3E}">
        <p14:creationId xmlns:p14="http://schemas.microsoft.com/office/powerpoint/2010/main" val="2651605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9</a:t>
            </a:fld>
            <a:endParaRPr lang="en-US" dirty="0"/>
          </a:p>
        </p:txBody>
      </p:sp>
      <p:sp>
        <p:nvSpPr>
          <p:cNvPr id="20" name="TextBox 19"/>
          <p:cNvSpPr txBox="1"/>
          <p:nvPr/>
        </p:nvSpPr>
        <p:spPr>
          <a:xfrm>
            <a:off x="11566504" y="89451"/>
            <a:ext cx="237566" cy="369332"/>
          </a:xfrm>
          <a:prstGeom prst="rect">
            <a:avLst/>
          </a:prstGeom>
          <a:noFill/>
        </p:spPr>
        <p:txBody>
          <a:bodyPr wrap="none" rtlCol="0">
            <a:spAutoFit/>
          </a:bodyPr>
          <a:lstStyle/>
          <a:p>
            <a:r>
              <a:rPr lang="en-US" dirty="0" smtClean="0"/>
              <a:t> </a:t>
            </a:r>
            <a:endParaRPr lang="en-US" dirty="0"/>
          </a:p>
        </p:txBody>
      </p:sp>
      <p:sp>
        <p:nvSpPr>
          <p:cNvPr id="9" name="TextBox 8"/>
          <p:cNvSpPr txBox="1"/>
          <p:nvPr/>
        </p:nvSpPr>
        <p:spPr>
          <a:xfrm>
            <a:off x="311285" y="813018"/>
            <a:ext cx="5459401"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Surface Preparation &amp; Coatings Panel</a:t>
            </a:r>
          </a:p>
        </p:txBody>
      </p:sp>
      <p:graphicFrame>
        <p:nvGraphicFramePr>
          <p:cNvPr id="10" name="Table 9"/>
          <p:cNvGraphicFramePr>
            <a:graphicFrameLocks noGrp="1"/>
          </p:cNvGraphicFramePr>
          <p:nvPr>
            <p:extLst/>
          </p:nvPr>
        </p:nvGraphicFramePr>
        <p:xfrm>
          <a:off x="458821" y="1219552"/>
          <a:ext cx="11274358" cy="53035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1101328996"/>
                    </a:ext>
                  </a:extLst>
                </a:gridCol>
                <a:gridCol w="5762451">
                  <a:extLst>
                    <a:ext uri="{9D8B030D-6E8A-4147-A177-3AD203B41FA5}">
                      <a16:colId xmlns:a16="http://schemas.microsoft.com/office/drawing/2014/main" val="1065943650"/>
                    </a:ext>
                  </a:extLst>
                </a:gridCol>
              </a:tblGrid>
              <a:tr h="352469">
                <a:tc>
                  <a:txBody>
                    <a:bodyPr/>
                    <a:lstStyle/>
                    <a:p>
                      <a:r>
                        <a:rPr lang="en-US" b="1" dirty="0">
                          <a:latin typeface="Segoe UI" panose="020B0502040204020203" pitchFamily="34" charset="0"/>
                          <a:cs typeface="Segoe UI" panose="020B0502040204020203" pitchFamily="34" charset="0"/>
                        </a:rPr>
                        <a:t>PROJECT # / TITLE / SUPPORTING SHIPYARD</a:t>
                      </a:r>
                      <a:r>
                        <a:rPr lang="en-US" b="1" baseline="0" dirty="0">
                          <a:latin typeface="Segoe UI" panose="020B0502040204020203" pitchFamily="34" charset="0"/>
                          <a:cs typeface="Segoe UI" panose="020B0502040204020203" pitchFamily="34" charset="0"/>
                        </a:rPr>
                        <a:t>S</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2984459303"/>
                  </a:ext>
                </a:extLst>
              </a:tr>
              <a:tr h="1622078">
                <a:tc>
                  <a:txBody>
                    <a:bodyPr/>
                    <a:lstStyle/>
                    <a:p>
                      <a:r>
                        <a:rPr lang="en-US" b="1" u="sng" baseline="0" dirty="0">
                          <a:latin typeface="Segoe UI" panose="020B0502040204020203" pitchFamily="34" charset="0"/>
                          <a:cs typeface="Segoe UI" panose="020B0502040204020203" pitchFamily="34" charset="0"/>
                        </a:rPr>
                        <a:t>Project Title:</a:t>
                      </a:r>
                      <a:r>
                        <a:rPr lang="en-US" b="1" u="none" baseline="0" dirty="0">
                          <a:latin typeface="Segoe UI" panose="020B0502040204020203" pitchFamily="34" charset="0"/>
                          <a:cs typeface="Segoe UI" panose="020B0502040204020203" pitchFamily="34" charset="0"/>
                        </a:rPr>
                        <a:t>  </a:t>
                      </a:r>
                      <a:r>
                        <a:rPr lang="en-US" u="none" baseline="0" dirty="0" smtClean="0">
                          <a:latin typeface="Segoe UI" panose="020B0502040204020203" pitchFamily="34" charset="0"/>
                          <a:cs typeface="Segoe UI" panose="020B0502040204020203" pitchFamily="34" charset="0"/>
                        </a:rPr>
                        <a:t>Optimize Power Tools Surface Prep</a:t>
                      </a:r>
                      <a:endParaRPr lang="en-US" u="sng" dirty="0">
                        <a:latin typeface="Segoe UI" panose="020B0502040204020203" pitchFamily="34" charset="0"/>
                        <a:cs typeface="Segoe UI" panose="020B0502040204020203" pitchFamily="34" charset="0"/>
                      </a:endParaRPr>
                    </a:p>
                    <a:p>
                      <a:endParaRPr lang="en-US" u="sng" dirty="0">
                        <a:latin typeface="Segoe UI" panose="020B0502040204020203" pitchFamily="34" charset="0"/>
                        <a:cs typeface="Segoe UI" panose="020B0502040204020203" pitchFamily="34" charset="0"/>
                      </a:endParaRPr>
                    </a:p>
                    <a:p>
                      <a:r>
                        <a:rPr lang="en-US" b="1" u="sng" dirty="0">
                          <a:latin typeface="Segoe UI" panose="020B0502040204020203" pitchFamily="34" charset="0"/>
                          <a:cs typeface="Segoe UI" panose="020B0502040204020203" pitchFamily="34" charset="0"/>
                        </a:rPr>
                        <a:t>Project</a:t>
                      </a:r>
                      <a:r>
                        <a:rPr lang="en-US" b="1" u="sng" baseline="0" dirty="0">
                          <a:latin typeface="Segoe UI" panose="020B0502040204020203" pitchFamily="34" charset="0"/>
                          <a:cs typeface="Segoe UI" panose="020B0502040204020203" pitchFamily="34" charset="0"/>
                        </a:rPr>
                        <a:t> Lead:</a:t>
                      </a:r>
                      <a:r>
                        <a:rPr lang="en-US" b="1" u="none" baseline="0" dirty="0">
                          <a:latin typeface="Segoe UI" panose="020B0502040204020203" pitchFamily="34" charset="0"/>
                          <a:cs typeface="Segoe UI" panose="020B0502040204020203" pitchFamily="34" charset="0"/>
                        </a:rPr>
                        <a:t> </a:t>
                      </a:r>
                      <a:r>
                        <a:rPr lang="en-US" u="none" baseline="0" dirty="0" smtClean="0">
                          <a:latin typeface="Segoe UI" panose="020B0502040204020203" pitchFamily="34" charset="0"/>
                          <a:cs typeface="Segoe UI" panose="020B0502040204020203" pitchFamily="34" charset="0"/>
                        </a:rPr>
                        <a:t>Elzly Technology Corp.</a:t>
                      </a:r>
                    </a:p>
                    <a:p>
                      <a:endParaRPr lang="en-US" dirty="0">
                        <a:latin typeface="Segoe UI" panose="020B0502040204020203" pitchFamily="34" charset="0"/>
                        <a:cs typeface="Segoe UI" panose="020B0502040204020203" pitchFamily="34" charset="0"/>
                      </a:endParaRPr>
                    </a:p>
                    <a:p>
                      <a:r>
                        <a:rPr lang="en-US" b="1" u="sng" dirty="0">
                          <a:solidFill>
                            <a:schemeClr val="tx1"/>
                          </a:solidFill>
                          <a:latin typeface="Segoe UI" panose="020B0502040204020203" pitchFamily="34" charset="0"/>
                          <a:cs typeface="Segoe UI" panose="020B0502040204020203" pitchFamily="34" charset="0"/>
                        </a:rPr>
                        <a:t>Supporting Shipyards:</a:t>
                      </a:r>
                      <a:r>
                        <a:rPr lang="en-US" b="1" u="none" dirty="0">
                          <a:solidFill>
                            <a:schemeClr val="tx1"/>
                          </a:solidFill>
                          <a:latin typeface="Segoe UI" panose="020B0502040204020203" pitchFamily="34" charset="0"/>
                          <a:cs typeface="Segoe UI" panose="020B0502040204020203" pitchFamily="34" charset="0"/>
                        </a:rPr>
                        <a:t> </a:t>
                      </a:r>
                      <a:r>
                        <a:rPr lang="en-US" b="1" u="none" dirty="0" smtClean="0">
                          <a:solidFill>
                            <a:schemeClr val="tx1"/>
                          </a:solidFill>
                          <a:latin typeface="Segoe UI" panose="020B0502040204020203" pitchFamily="34" charset="0"/>
                          <a:cs typeface="Segoe UI" panose="020B0502040204020203" pitchFamily="34" charset="0"/>
                        </a:rPr>
                        <a:t> </a:t>
                      </a:r>
                      <a:r>
                        <a:rPr lang="en-US" u="none" dirty="0" smtClean="0">
                          <a:solidFill>
                            <a:schemeClr val="tx1"/>
                          </a:solidFill>
                          <a:latin typeface="Segoe UI" panose="020B0502040204020203" pitchFamily="34" charset="0"/>
                          <a:cs typeface="Segoe UI" panose="020B0502040204020203" pitchFamily="34" charset="0"/>
                        </a:rPr>
                        <a:t>BAE Systems Southeast Shipyards</a:t>
                      </a:r>
                      <a:r>
                        <a:rPr lang="en-US" u="none" baseline="0" dirty="0" smtClean="0">
                          <a:solidFill>
                            <a:schemeClr val="tx1"/>
                          </a:solidFill>
                          <a:latin typeface="Segoe UI" panose="020B0502040204020203" pitchFamily="34" charset="0"/>
                          <a:cs typeface="Segoe UI" panose="020B0502040204020203" pitchFamily="34" charset="0"/>
                        </a:rPr>
                        <a:t> &amp; HII-Ingalls Shipbuilding</a:t>
                      </a:r>
                      <a:endParaRPr lang="en-US" u="none" dirty="0">
                        <a:solidFill>
                          <a:schemeClr val="tx1"/>
                        </a:solidFill>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Generate the necessary data to allow Shipyards and the Navy to optimize procedures for power tool cleaning prior to coating application.  Work with a stakeholder team to;</a:t>
                      </a:r>
                      <a:r>
                        <a:rPr lang="en-US" baseline="0" dirty="0" smtClean="0">
                          <a:latin typeface="Segoe UI" panose="020B0502040204020203" pitchFamily="34" charset="0"/>
                          <a:cs typeface="Segoe UI" panose="020B0502040204020203" pitchFamily="34" charset="0"/>
                        </a:rPr>
                        <a:t> </a:t>
                      </a:r>
                      <a:r>
                        <a:rPr lang="en-US" dirty="0" smtClean="0">
                          <a:latin typeface="Segoe UI" panose="020B0502040204020203" pitchFamily="34" charset="0"/>
                          <a:cs typeface="Segoe UI" panose="020B0502040204020203" pitchFamily="34" charset="0"/>
                        </a:rPr>
                        <a:t>consolidate power tool performance data,</a:t>
                      </a:r>
                      <a:r>
                        <a:rPr lang="en-US" baseline="0" dirty="0" smtClean="0">
                          <a:latin typeface="Segoe UI" panose="020B0502040204020203" pitchFamily="34" charset="0"/>
                          <a:cs typeface="Segoe UI" panose="020B0502040204020203" pitchFamily="34" charset="0"/>
                        </a:rPr>
                        <a:t> </a:t>
                      </a:r>
                      <a:r>
                        <a:rPr lang="en-US" dirty="0" smtClean="0">
                          <a:latin typeface="Segoe UI" panose="020B0502040204020203" pitchFamily="34" charset="0"/>
                          <a:cs typeface="Segoe UI" panose="020B0502040204020203" pitchFamily="34" charset="0"/>
                        </a:rPr>
                        <a:t>develop a comprehensive list of the generic type of power tools available to the industry,</a:t>
                      </a:r>
                      <a:r>
                        <a:rPr lang="en-US" baseline="0" dirty="0" smtClean="0">
                          <a:latin typeface="Segoe UI" panose="020B0502040204020203" pitchFamily="34" charset="0"/>
                          <a:cs typeface="Segoe UI" panose="020B0502040204020203" pitchFamily="34" charset="0"/>
                        </a:rPr>
                        <a:t> </a:t>
                      </a:r>
                      <a:r>
                        <a:rPr lang="en-US" dirty="0" smtClean="0">
                          <a:latin typeface="Segoe UI" panose="020B0502040204020203" pitchFamily="34" charset="0"/>
                          <a:cs typeface="Segoe UI" panose="020B0502040204020203" pitchFamily="34" charset="0"/>
                        </a:rPr>
                        <a:t>and generate data on tool effectiveness in a shipyard 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7273362"/>
                  </a:ext>
                </a:extLst>
              </a:tr>
              <a:tr h="415488">
                <a:tc>
                  <a:txBody>
                    <a:bodyPr/>
                    <a:lstStyle/>
                    <a:p>
                      <a:r>
                        <a:rPr lang="en-US" b="1" dirty="0">
                          <a:latin typeface="Segoe UI" panose="020B0502040204020203" pitchFamily="34" charset="0"/>
                          <a:cs typeface="Segoe UI" panose="020B0502040204020203" pitchFamily="34" charset="0"/>
                        </a:rPr>
                        <a:t>IMPLEMENTATION –</a:t>
                      </a:r>
                      <a:r>
                        <a:rPr lang="en-US" b="1" baseline="0" dirty="0">
                          <a:latin typeface="Segoe UI" panose="020B0502040204020203" pitchFamily="34" charset="0"/>
                          <a:cs typeface="Segoe UI" panose="020B0502040204020203" pitchFamily="34" charset="0"/>
                        </a:rPr>
                        <a:t> LEVEL OF EFFECTIVENESS</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RETURN ON INVESTMENT / BENEFIT TO THE NAVY</a:t>
                      </a:r>
                    </a:p>
                    <a:p>
                      <a:r>
                        <a:rPr lang="en-US" b="1" dirty="0">
                          <a:latin typeface="Segoe UI" panose="020B0502040204020203" pitchFamily="34" charset="0"/>
                          <a:cs typeface="Segoe UI" panose="020B0502040204020203" pitchFamily="34" charset="0"/>
                        </a:rPr>
                        <a:t>Tangible                               / Non-Tangible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1543397404"/>
                  </a:ext>
                </a:extLst>
              </a:tr>
              <a:tr h="1780531">
                <a:tc>
                  <a:txBody>
                    <a:bodyPr/>
                    <a:lstStyle/>
                    <a:p>
                      <a:pPr marL="285750" indent="-285750">
                        <a:buFont typeface="Arial" panose="020B0604020202020204" pitchFamily="34" charset="0"/>
                        <a:buChar char="•"/>
                      </a:pPr>
                      <a:r>
                        <a:rPr lang="en-US" sz="1800" strike="noStrike" baseline="0" dirty="0" smtClean="0">
                          <a:solidFill>
                            <a:schemeClr val="tx1"/>
                          </a:solidFill>
                          <a:latin typeface="Segoe UI" panose="020B0502040204020203" pitchFamily="34" charset="0"/>
                          <a:cs typeface="Segoe UI" panose="020B0502040204020203" pitchFamily="34" charset="0"/>
                        </a:rPr>
                        <a:t>Consolidate Power Tool performance data</a:t>
                      </a:r>
                    </a:p>
                    <a:p>
                      <a:pPr marL="285750" indent="-285750">
                        <a:buFont typeface="Arial" panose="020B0604020202020204" pitchFamily="34" charset="0"/>
                        <a:buChar char="•"/>
                      </a:pPr>
                      <a:r>
                        <a:rPr lang="en-US" sz="1800" strike="noStrike" baseline="0" dirty="0" smtClean="0">
                          <a:solidFill>
                            <a:schemeClr val="tx1"/>
                          </a:solidFill>
                          <a:latin typeface="Segoe UI" panose="020B0502040204020203" pitchFamily="34" charset="0"/>
                          <a:cs typeface="Segoe UI" panose="020B0502040204020203" pitchFamily="34" charset="0"/>
                        </a:rPr>
                        <a:t>Develop comprehensive list of generic type of power tools available by industry</a:t>
                      </a:r>
                    </a:p>
                    <a:p>
                      <a:pPr marL="285750" indent="-285750">
                        <a:buFont typeface="Arial" panose="020B0604020202020204" pitchFamily="34" charset="0"/>
                        <a:buChar char="•"/>
                      </a:pPr>
                      <a:r>
                        <a:rPr lang="en-US" sz="1800" strike="noStrike" baseline="0" dirty="0" smtClean="0">
                          <a:solidFill>
                            <a:schemeClr val="tx1"/>
                          </a:solidFill>
                          <a:latin typeface="Segoe UI" panose="020B0502040204020203" pitchFamily="34" charset="0"/>
                          <a:cs typeface="Segoe UI" panose="020B0502040204020203" pitchFamily="34" charset="0"/>
                        </a:rPr>
                        <a:t>Generate data of tool effectiveness in a Shipyard setting</a:t>
                      </a:r>
                      <a:endParaRPr lang="en-US" sz="1800" strike="noStrike" baseline="0" dirty="0">
                        <a:solidFill>
                          <a:schemeClr val="tx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00" strike="noStrike" baseline="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Shipyard User Guide to optimize</a:t>
                      </a:r>
                      <a:r>
                        <a:rPr lang="en-US" baseline="0" dirty="0" smtClean="0">
                          <a:latin typeface="Segoe UI" panose="020B0502040204020203" pitchFamily="34" charset="0"/>
                          <a:cs typeface="Segoe UI" panose="020B0502040204020203" pitchFamily="34" charset="0"/>
                        </a:rPr>
                        <a:t> power tool cleaning</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Improve</a:t>
                      </a:r>
                      <a:r>
                        <a:rPr lang="en-US" baseline="0" dirty="0" smtClean="0">
                          <a:latin typeface="Segoe UI" panose="020B0502040204020203" pitchFamily="34" charset="0"/>
                          <a:cs typeface="Segoe UI" panose="020B0502040204020203" pitchFamily="34" charset="0"/>
                        </a:rPr>
                        <a:t> Safety relative to Power Tool Cleaning</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Improve Quality relative to Power Tool Cleaning</a:t>
                      </a:r>
                    </a:p>
                    <a:p>
                      <a:pPr marL="285750" indent="-285750">
                        <a:buFont typeface="Arial" panose="020B0604020202020204" pitchFamily="34" charset="0"/>
                        <a:buChar char="•"/>
                      </a:pPr>
                      <a:r>
                        <a:rPr lang="en-US" sz="1800" baseline="0" dirty="0" smtClean="0">
                          <a:solidFill>
                            <a:schemeClr val="tx1"/>
                          </a:solidFill>
                          <a:latin typeface="Segoe UI" panose="020B0502040204020203" pitchFamily="34" charset="0"/>
                          <a:cs typeface="Segoe UI" panose="020B0502040204020203" pitchFamily="34" charset="0"/>
                        </a:rPr>
                        <a:t>Increase adherence to Schedule</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Reduced</a:t>
                      </a:r>
                      <a:r>
                        <a:rPr lang="en-US" baseline="0" dirty="0" smtClean="0">
                          <a:latin typeface="Segoe UI" panose="020B0502040204020203" pitchFamily="34" charset="0"/>
                          <a:cs typeface="Segoe UI" panose="020B0502040204020203" pitchFamily="34" charset="0"/>
                        </a:rPr>
                        <a:t> Cost in Power Tool cleaning processes</a:t>
                      </a:r>
                    </a:p>
                    <a:p>
                      <a:pPr marL="285750" indent="-285750">
                        <a:buFont typeface="Arial" panose="020B0604020202020204" pitchFamily="34" charset="0"/>
                        <a:buChar char="•"/>
                      </a:pPr>
                      <a:r>
                        <a:rPr lang="en-US" baseline="0" dirty="0" smtClean="0">
                          <a:latin typeface="Segoe UI" panose="020B0502040204020203" pitchFamily="34" charset="0"/>
                          <a:cs typeface="Segoe UI" panose="020B0502040204020203" pitchFamily="34" charset="0"/>
                        </a:rPr>
                        <a:t>Lengthen new coatings lifespan for Shipyards and the Navy </a:t>
                      </a: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602684"/>
                  </a:ext>
                </a:extLst>
              </a:tr>
            </a:tbl>
          </a:graphicData>
        </a:graphic>
      </p:graphicFrame>
      <p:sp>
        <p:nvSpPr>
          <p:cNvPr id="11" name="Title 1"/>
          <p:cNvSpPr>
            <a:spLocks noGrp="1"/>
          </p:cNvSpPr>
          <p:nvPr>
            <p:ph type="title"/>
          </p:nvPr>
        </p:nvSpPr>
        <p:spPr>
          <a:xfrm>
            <a:off x="311285" y="250870"/>
            <a:ext cx="11264630" cy="824026"/>
          </a:xfrm>
        </p:spPr>
        <p:txBody>
          <a:bodyPr anchor="ctr"/>
          <a:lstStyle/>
          <a:p>
            <a:r>
              <a:rPr lang="en-US" sz="4400" b="1" dirty="0" smtClean="0">
                <a:solidFill>
                  <a:schemeClr val="accent5">
                    <a:lumMod val="75000"/>
                  </a:schemeClr>
                </a:solidFill>
                <a:latin typeface="Segoe UI" panose="020B0502040204020203" pitchFamily="34" charset="0"/>
                <a:cs typeface="Segoe UI" panose="020B0502040204020203" pitchFamily="34" charset="0"/>
              </a:rPr>
              <a:t>Optimize Power Tools Surface Prep</a:t>
            </a:r>
            <a:endParaRPr lang="en-US" sz="4800" b="1" dirty="0">
              <a:solidFill>
                <a:schemeClr val="accent5">
                  <a:lumMod val="75000"/>
                </a:schemeClr>
              </a:solidFill>
              <a:latin typeface="Segoe UI" panose="020B0502040204020203" pitchFamily="34" charset="0"/>
              <a:cs typeface="Segoe UI" panose="020B0502040204020203" pitchFamily="34" charset="0"/>
            </a:endParaRPr>
          </a:p>
        </p:txBody>
      </p:sp>
      <p:sp>
        <p:nvSpPr>
          <p:cNvPr id="7" name="TextBox 6"/>
          <p:cNvSpPr txBox="1"/>
          <p:nvPr/>
        </p:nvSpPr>
        <p:spPr>
          <a:xfrm>
            <a:off x="5191432" y="866983"/>
            <a:ext cx="6991871" cy="400110"/>
          </a:xfrm>
          <a:prstGeom prst="rect">
            <a:avLst/>
          </a:prstGeom>
          <a:noFill/>
        </p:spPr>
        <p:txBody>
          <a:bodyPr wrap="square" rtlCol="0">
            <a:spAutoFit/>
          </a:bodyPr>
          <a:lstStyle/>
          <a:p>
            <a:pPr algn="ctr"/>
            <a:r>
              <a:rPr lang="en-US" sz="2000" b="1" dirty="0" smtClean="0">
                <a:solidFill>
                  <a:srgbClr val="FF0000"/>
                </a:solidFill>
              </a:rPr>
              <a:t>Led to a Rapid Adoption Project (RAP) </a:t>
            </a:r>
            <a:r>
              <a:rPr lang="en-US" sz="2000" b="1" dirty="0" smtClean="0">
                <a:solidFill>
                  <a:srgbClr val="FF0000"/>
                </a:solidFill>
              </a:rPr>
              <a:t>SUBMITTAL </a:t>
            </a:r>
            <a:r>
              <a:rPr lang="en-US" sz="2000" b="1" dirty="0" smtClean="0">
                <a:solidFill>
                  <a:srgbClr val="FF0000"/>
                </a:solidFill>
              </a:rPr>
              <a:t>– Power Tools </a:t>
            </a:r>
            <a:endParaRPr lang="en-US" sz="2000" b="1" dirty="0">
              <a:solidFill>
                <a:srgbClr val="FF0000"/>
              </a:solidFill>
            </a:endParaRPr>
          </a:p>
        </p:txBody>
      </p:sp>
    </p:spTree>
    <p:extLst>
      <p:ext uri="{BB962C8B-B14F-4D97-AF65-F5344CB8AC3E}">
        <p14:creationId xmlns:p14="http://schemas.microsoft.com/office/powerpoint/2010/main" val="1101054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8281</TotalTime>
  <Words>2851</Words>
  <Application>Microsoft Office PowerPoint</Application>
  <PresentationFormat>Widescreen</PresentationFormat>
  <Paragraphs>348</Paragraphs>
  <Slides>15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Courier New</vt:lpstr>
      <vt:lpstr>Segoe UI</vt:lpstr>
      <vt:lpstr>Symbol</vt:lpstr>
      <vt:lpstr>Times New Roman</vt:lpstr>
      <vt:lpstr>Wingdings</vt:lpstr>
      <vt:lpstr>NSRP Header</vt:lpstr>
      <vt:lpstr>NSRP Surface Preparation and Coatings (SP&amp;C) Panel Update</vt:lpstr>
      <vt:lpstr>NSRP Collaboration 11 Membered Shipyards</vt:lpstr>
      <vt:lpstr>SP&amp;C Panel – Mission</vt:lpstr>
      <vt:lpstr>SP&amp;C Panel – Steering Committee</vt:lpstr>
      <vt:lpstr>SP&amp;C Panel - Purpose</vt:lpstr>
      <vt:lpstr>Benefits of the SP&amp;C Panel</vt:lpstr>
      <vt:lpstr>SP&amp;C Panel – Projects (Funded Projects 2014-2020) </vt:lpstr>
      <vt:lpstr>TruQC Paperless Projects</vt:lpstr>
      <vt:lpstr>Optimize Power Tools Surface Prep</vt:lpstr>
      <vt:lpstr>Partial Blast Projects</vt:lpstr>
      <vt:lpstr>PowerPoint Presentation</vt:lpstr>
      <vt:lpstr>SP&amp;C Panel – 2022/2023 Road Map</vt:lpstr>
      <vt:lpstr>SP&amp;C Panel – “For the Good of the Panel” </vt:lpstr>
      <vt:lpstr>Surface Preparation &amp; Coatings Panel’s  Responsibilities &amp; Takeaway</vt:lpstr>
      <vt:lpstr>Questions?</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Quiero, Arcino</cp:lastModifiedBy>
  <cp:revision>403</cp:revision>
  <cp:lastPrinted>2021-06-22T12:42:09Z</cp:lastPrinted>
  <dcterms:created xsi:type="dcterms:W3CDTF">2019-02-28T12:25:49Z</dcterms:created>
  <dcterms:modified xsi:type="dcterms:W3CDTF">2022-09-12T00:50:46Z</dcterms:modified>
</cp:coreProperties>
</file>