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79" r:id="rId2"/>
    <p:sldId id="315" r:id="rId3"/>
    <p:sldId id="313" r:id="rId4"/>
    <p:sldId id="319" r:id="rId5"/>
    <p:sldId id="330" r:id="rId6"/>
    <p:sldId id="331" r:id="rId7"/>
    <p:sldId id="317" r:id="rId8"/>
    <p:sldId id="318" r:id="rId9"/>
  </p:sldIdLst>
  <p:sldSz cx="16764000" cy="1270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952" userDrawn="1">
          <p15:clr>
            <a:srgbClr val="A4A3A4"/>
          </p15:clr>
        </p15:guide>
        <p15:guide id="2" pos="52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Boyll" initials="AB" lastIdx="5" clrIdx="0">
    <p:extLst>
      <p:ext uri="{19B8F6BF-5375-455C-9EA6-DF929625EA0E}">
        <p15:presenceInfo xmlns:p15="http://schemas.microsoft.com/office/powerpoint/2012/main" userId="9cf9a363d0afe75f" providerId="Windows Live"/>
      </p:ext>
    </p:extLst>
  </p:cmAuthor>
  <p:cmAuthor id="2" name="Emily Scott" initials="ES" lastIdx="8" clrIdx="1">
    <p:extLst>
      <p:ext uri="{19B8F6BF-5375-455C-9EA6-DF929625EA0E}">
        <p15:presenceInfo xmlns:p15="http://schemas.microsoft.com/office/powerpoint/2012/main" userId="Emily Sc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D6A"/>
    <a:srgbClr val="C7B44B"/>
    <a:srgbClr val="02102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6"/>
    <p:restoredTop sz="94681"/>
  </p:normalViewPr>
  <p:slideViewPr>
    <p:cSldViewPr snapToGrid="0" snapToObjects="1" showGuides="1">
      <p:cViewPr varScale="1">
        <p:scale>
          <a:sx n="58" d="100"/>
          <a:sy n="58" d="100"/>
        </p:scale>
        <p:origin x="1664" y="216"/>
      </p:cViewPr>
      <p:guideLst>
        <p:guide orient="horz" pos="3952"/>
        <p:guide pos="5280"/>
      </p:guideLst>
    </p:cSldViewPr>
  </p:slideViewPr>
  <p:notesTextViewPr>
    <p:cViewPr>
      <p:scale>
        <a:sx n="1" d="1"/>
        <a:sy n="1" d="1"/>
      </p:scale>
      <p:origin x="0" y="0"/>
    </p:cViewPr>
  </p:notesTextViewPr>
  <p:notesViewPr>
    <p:cSldViewPr snapToGrid="0" snapToObjects="1" showGuides="1">
      <p:cViewPr varScale="1">
        <p:scale>
          <a:sx n="117" d="100"/>
          <a:sy n="117" d="100"/>
        </p:scale>
        <p:origin x="197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0A0F5-5752-7546-9CD5-6E1DF01A36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C5A431-DB72-7246-BCAE-134C8DD2EB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6ACA70-678A-4844-84E3-16CFC6D3F6AB}" type="datetimeFigureOut">
              <a:rPr lang="en-US" smtClean="0"/>
              <a:t>7/29/22</a:t>
            </a:fld>
            <a:endParaRPr lang="en-US"/>
          </a:p>
        </p:txBody>
      </p:sp>
      <p:sp>
        <p:nvSpPr>
          <p:cNvPr id="4" name="Footer Placeholder 3">
            <a:extLst>
              <a:ext uri="{FF2B5EF4-FFF2-40B4-BE49-F238E27FC236}">
                <a16:creationId xmlns:a16="http://schemas.microsoft.com/office/drawing/2014/main" id="{11F99485-012C-E046-94AD-F300F105F0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AB13D4-F7D1-864A-A114-527EFC2A2B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5E64D-0251-344F-8F36-16C8DE59C654}" type="slidenum">
              <a:rPr lang="en-US" smtClean="0"/>
              <a:t>‹#›</a:t>
            </a:fld>
            <a:endParaRPr lang="en-US"/>
          </a:p>
        </p:txBody>
      </p:sp>
    </p:spTree>
    <p:extLst>
      <p:ext uri="{BB962C8B-B14F-4D97-AF65-F5344CB8AC3E}">
        <p14:creationId xmlns:p14="http://schemas.microsoft.com/office/powerpoint/2010/main" val="1513150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85800"/>
            <a:ext cx="45275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564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0:notes"/>
          <p:cNvSpPr>
            <a:spLocks noGrp="1" noRot="1" noChangeAspect="1"/>
          </p:cNvSpPr>
          <p:nvPr>
            <p:ph type="sldImg" idx="2"/>
          </p:nvPr>
        </p:nvSpPr>
        <p:spPr>
          <a:xfrm>
            <a:off x="1165225" y="685800"/>
            <a:ext cx="45275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639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85800"/>
            <a:ext cx="4527550" cy="3429000"/>
          </a:xfrm>
        </p:spPr>
      </p:sp>
      <p:sp>
        <p:nvSpPr>
          <p:cNvPr id="3" name="Notes Placeholder 2"/>
          <p:cNvSpPr>
            <a:spLocks noGrp="1"/>
          </p:cNvSpPr>
          <p:nvPr>
            <p:ph type="body" idx="1"/>
          </p:nvPr>
        </p:nvSpPr>
        <p:spPr/>
        <p:txBody>
          <a:bodyPr/>
          <a:lstStyle/>
          <a:p>
            <a:pPr rtl="0"/>
            <a:r>
              <a:rPr lang="en-US" sz="2200" b="0" i="0" u="none" strike="noStrike" dirty="0">
                <a:effectLst/>
                <a:latin typeface="Lucida Grande"/>
                <a:ea typeface="Lucida Grande"/>
                <a:cs typeface="Lucida Grande"/>
                <a:sym typeface="Lucida Grande"/>
              </a:rPr>
              <a:t>Add </a:t>
            </a:r>
            <a:r>
              <a:rPr lang="en-US" sz="2200" b="0" i="0" u="none" strike="noStrike" dirty="0" err="1">
                <a:effectLst/>
                <a:latin typeface="Lucida Grande"/>
                <a:ea typeface="Lucida Grande"/>
                <a:cs typeface="Lucida Grande"/>
                <a:sym typeface="Lucida Grande"/>
              </a:rPr>
              <a:t>Fincantieri</a:t>
            </a:r>
            <a:r>
              <a:rPr lang="en-US" sz="2200" b="0" i="0" u="none" strike="noStrike" dirty="0">
                <a:effectLst/>
                <a:latin typeface="Lucida Grande"/>
                <a:ea typeface="Lucida Grande"/>
                <a:cs typeface="Lucida Grande"/>
                <a:sym typeface="Lucida Grande"/>
              </a:rPr>
              <a:t> Marinette Marine (FMM) for analysis of the new ship build process and Vigor to understand existing vessel repair. </a:t>
            </a:r>
          </a:p>
          <a:p>
            <a:br>
              <a:rPr lang="en-US" dirty="0"/>
            </a:br>
            <a:br>
              <a:rPr lang="en-US" dirty="0"/>
            </a:br>
            <a:endParaRPr lang="en-US" dirty="0"/>
          </a:p>
        </p:txBody>
      </p:sp>
    </p:spTree>
    <p:extLst>
      <p:ext uri="{BB962C8B-B14F-4D97-AF65-F5344CB8AC3E}">
        <p14:creationId xmlns:p14="http://schemas.microsoft.com/office/powerpoint/2010/main" val="152488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85800"/>
            <a:ext cx="4527550" cy="3429000"/>
          </a:xfrm>
        </p:spPr>
      </p:sp>
      <p:sp>
        <p:nvSpPr>
          <p:cNvPr id="3" name="Notes Placeholder 2"/>
          <p:cNvSpPr>
            <a:spLocks noGrp="1"/>
          </p:cNvSpPr>
          <p:nvPr>
            <p:ph type="body" idx="1"/>
          </p:nvPr>
        </p:nvSpPr>
        <p:spPr/>
        <p:txBody>
          <a:bodyPr/>
          <a:lstStyle/>
          <a:p>
            <a:pPr rtl="0" fontAlgn="base"/>
            <a:r>
              <a:rPr lang="en-US" sz="2200" b="0" i="0" u="none" strike="noStrike" dirty="0">
                <a:effectLst/>
                <a:latin typeface="Lucida Grande"/>
                <a:ea typeface="Lucida Grande"/>
                <a:cs typeface="Lucida Grande"/>
                <a:sym typeface="Lucida Grande"/>
              </a:rPr>
              <a:t>Milestones and Deliverables</a:t>
            </a:r>
          </a:p>
          <a:p>
            <a:pPr rtl="0" fontAlgn="base"/>
            <a:r>
              <a:rPr lang="en-US" sz="2200" b="0" i="0" u="none" strike="noStrike" dirty="0">
                <a:effectLst/>
                <a:latin typeface="Lucida Grande"/>
                <a:ea typeface="Lucida Grande"/>
                <a:cs typeface="Lucida Grande"/>
                <a:sym typeface="Lucida Grande"/>
              </a:rPr>
              <a:t>Requirements Document - April 2022</a:t>
            </a:r>
          </a:p>
          <a:p>
            <a:pPr rtl="0" fontAlgn="base"/>
            <a:r>
              <a:rPr lang="en-US" sz="2200" b="0" i="0" u="none" strike="noStrike" dirty="0">
                <a:effectLst/>
                <a:latin typeface="Lucida Grande"/>
                <a:ea typeface="Lucida Grande"/>
                <a:cs typeface="Lucida Grande"/>
                <a:sym typeface="Lucida Grande"/>
              </a:rPr>
              <a:t>Reports available for testing on internal servers - September 2022</a:t>
            </a:r>
          </a:p>
          <a:p>
            <a:pPr rtl="0" fontAlgn="base"/>
            <a:r>
              <a:rPr lang="en-US" sz="2200" b="0" i="0" u="none" strike="noStrike" dirty="0">
                <a:effectLst/>
                <a:latin typeface="Lucida Grande"/>
                <a:ea typeface="Lucida Grande"/>
                <a:cs typeface="Lucida Grande"/>
                <a:sym typeface="Lucida Grande"/>
              </a:rPr>
              <a:t>Final Reports available in Production - October 2022</a:t>
            </a:r>
          </a:p>
          <a:p>
            <a:pPr rtl="0" fontAlgn="base"/>
            <a:r>
              <a:rPr lang="en-US" sz="2200" b="0" i="0" u="none" strike="noStrike" dirty="0">
                <a:effectLst/>
                <a:latin typeface="Lucida Grande"/>
                <a:ea typeface="Lucida Grande"/>
                <a:cs typeface="Lucida Grande"/>
                <a:sym typeface="Lucida Grande"/>
              </a:rPr>
              <a:t>Training and User Acceptance Testing - November 2022</a:t>
            </a:r>
          </a:p>
        </p:txBody>
      </p:sp>
    </p:spTree>
    <p:extLst>
      <p:ext uri="{BB962C8B-B14F-4D97-AF65-F5344CB8AC3E}">
        <p14:creationId xmlns:p14="http://schemas.microsoft.com/office/powerpoint/2010/main" val="21632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85800"/>
            <a:ext cx="45275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85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37109" y="2175371"/>
            <a:ext cx="13489782" cy="4256485"/>
          </a:xfrm>
          <a:prstGeom prst="rect">
            <a:avLst/>
          </a:prstGeom>
        </p:spPr>
        <p:txBody>
          <a:bodyPr anchor="b"/>
          <a:lstStyle/>
          <a:p>
            <a:r>
              <a:t>Title Text</a:t>
            </a:r>
          </a:p>
        </p:txBody>
      </p:sp>
      <p:sp>
        <p:nvSpPr>
          <p:cNvPr id="12" name="Body Level One…"/>
          <p:cNvSpPr txBox="1">
            <a:spLocks noGrp="1"/>
          </p:cNvSpPr>
          <p:nvPr>
            <p:ph type="body" sz="quarter" idx="1"/>
          </p:nvPr>
        </p:nvSpPr>
        <p:spPr>
          <a:xfrm>
            <a:off x="1637109" y="6546453"/>
            <a:ext cx="13489782" cy="1457028"/>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p:nvPr/>
        </p:nvSpPr>
        <p:spPr>
          <a:xfrm>
            <a:off x="12026348" y="-62"/>
            <a:ext cx="4737835" cy="12700000"/>
          </a:xfrm>
          <a:prstGeom prst="rect">
            <a:avLst/>
          </a:prstGeom>
          <a:solidFill>
            <a:srgbClr val="124D6A"/>
          </a:solidFill>
          <a:ln>
            <a:noFill/>
          </a:ln>
        </p:spPr>
        <p:txBody>
          <a:bodyPr spcFirstLastPara="1" wrap="square" lIns="167613" tIns="167613" rIns="167613" bIns="167613" anchor="ctr" anchorCtr="0">
            <a:noAutofit/>
          </a:bodyPr>
          <a:lstStyle/>
          <a:p>
            <a:pPr marL="0" lvl="0" indent="0" algn="l" rtl="0">
              <a:spcBef>
                <a:spcPts val="0"/>
              </a:spcBef>
              <a:spcAft>
                <a:spcPts val="0"/>
              </a:spcAft>
              <a:buNone/>
            </a:pPr>
            <a:endParaRPr sz="8433" dirty="0"/>
          </a:p>
        </p:txBody>
      </p:sp>
      <p:sp>
        <p:nvSpPr>
          <p:cNvPr id="12" name="Google Shape;12;p2"/>
          <p:cNvSpPr txBox="1">
            <a:spLocks noGrp="1"/>
          </p:cNvSpPr>
          <p:nvPr>
            <p:ph type="ctrTitle"/>
          </p:nvPr>
        </p:nvSpPr>
        <p:spPr>
          <a:xfrm>
            <a:off x="1377750" y="1856605"/>
            <a:ext cx="6282650" cy="8986667"/>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7333"/>
            </a:lvl1pPr>
            <a:lvl2pPr lvl="1" rtl="0">
              <a:spcBef>
                <a:spcPts val="0"/>
              </a:spcBef>
              <a:spcAft>
                <a:spcPts val="0"/>
              </a:spcAft>
              <a:buSzPts val="4000"/>
              <a:buNone/>
              <a:defRPr sz="7333"/>
            </a:lvl2pPr>
            <a:lvl3pPr lvl="2" rtl="0">
              <a:spcBef>
                <a:spcPts val="0"/>
              </a:spcBef>
              <a:spcAft>
                <a:spcPts val="0"/>
              </a:spcAft>
              <a:buSzPts val="4000"/>
              <a:buNone/>
              <a:defRPr sz="7333"/>
            </a:lvl3pPr>
            <a:lvl4pPr lvl="3" rtl="0">
              <a:spcBef>
                <a:spcPts val="0"/>
              </a:spcBef>
              <a:spcAft>
                <a:spcPts val="0"/>
              </a:spcAft>
              <a:buSzPts val="4000"/>
              <a:buNone/>
              <a:defRPr sz="7333"/>
            </a:lvl4pPr>
            <a:lvl5pPr lvl="4" rtl="0">
              <a:spcBef>
                <a:spcPts val="0"/>
              </a:spcBef>
              <a:spcAft>
                <a:spcPts val="0"/>
              </a:spcAft>
              <a:buSzPts val="4000"/>
              <a:buNone/>
              <a:defRPr sz="7333"/>
            </a:lvl5pPr>
            <a:lvl6pPr lvl="5" rtl="0">
              <a:spcBef>
                <a:spcPts val="0"/>
              </a:spcBef>
              <a:spcAft>
                <a:spcPts val="0"/>
              </a:spcAft>
              <a:buSzPts val="4000"/>
              <a:buNone/>
              <a:defRPr sz="7333"/>
            </a:lvl6pPr>
            <a:lvl7pPr lvl="6" rtl="0">
              <a:spcBef>
                <a:spcPts val="0"/>
              </a:spcBef>
              <a:spcAft>
                <a:spcPts val="0"/>
              </a:spcAft>
              <a:buSzPts val="4000"/>
              <a:buNone/>
              <a:defRPr sz="7333"/>
            </a:lvl7pPr>
            <a:lvl8pPr lvl="7" rtl="0">
              <a:spcBef>
                <a:spcPts val="0"/>
              </a:spcBef>
              <a:spcAft>
                <a:spcPts val="0"/>
              </a:spcAft>
              <a:buSzPts val="4000"/>
              <a:buNone/>
              <a:defRPr sz="7333"/>
            </a:lvl8pPr>
            <a:lvl9pPr lvl="8" rtl="0">
              <a:spcBef>
                <a:spcPts val="0"/>
              </a:spcBef>
              <a:spcAft>
                <a:spcPts val="0"/>
              </a:spcAft>
              <a:buSzPts val="4000"/>
              <a:buNone/>
              <a:defRPr sz="7333"/>
            </a:lvl9pPr>
          </a:lstStyle>
          <a:p>
            <a:endParaRPr/>
          </a:p>
        </p:txBody>
      </p:sp>
      <p:sp>
        <p:nvSpPr>
          <p:cNvPr id="13" name="Google Shape;13;p2"/>
          <p:cNvSpPr/>
          <p:nvPr/>
        </p:nvSpPr>
        <p:spPr>
          <a:xfrm>
            <a:off x="15386433" y="10844444"/>
            <a:ext cx="1377750" cy="1855556"/>
          </a:xfrm>
          <a:prstGeom prst="rect">
            <a:avLst/>
          </a:prstGeom>
          <a:solidFill>
            <a:srgbClr val="02102E">
              <a:alpha val="16200"/>
            </a:srgbClr>
          </a:solidFill>
          <a:ln>
            <a:noFill/>
          </a:ln>
        </p:spPr>
        <p:txBody>
          <a:bodyPr spcFirstLastPara="1" wrap="square" lIns="167613" tIns="167613" rIns="167613" bIns="167613" anchor="ctr" anchorCtr="0">
            <a:noAutofit/>
          </a:bodyPr>
          <a:lstStyle/>
          <a:p>
            <a:pPr marL="0" lvl="0" indent="0" algn="l" rtl="0">
              <a:spcBef>
                <a:spcPts val="0"/>
              </a:spcBef>
              <a:spcAft>
                <a:spcPts val="0"/>
              </a:spcAft>
              <a:buNone/>
            </a:pPr>
            <a:endParaRPr sz="8433"/>
          </a:p>
        </p:txBody>
      </p:sp>
    </p:spTree>
    <p:extLst>
      <p:ext uri="{BB962C8B-B14F-4D97-AF65-F5344CB8AC3E}">
        <p14:creationId xmlns:p14="http://schemas.microsoft.com/office/powerpoint/2010/main" val="188881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8660308" y="882054"/>
            <a:ext cx="6875860" cy="1060847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227832" y="882054"/>
            <a:ext cx="6875860" cy="5140525"/>
          </a:xfrm>
          <a:prstGeom prst="rect">
            <a:avLst/>
          </a:prstGeom>
        </p:spPr>
        <p:txBody>
          <a:bodyPr anchor="b"/>
          <a:lstStyle>
            <a:lvl1pPr>
              <a:defRPr sz="7800"/>
            </a:lvl1pPr>
          </a:lstStyle>
          <a:p>
            <a:r>
              <a:t>Title Text</a:t>
            </a:r>
          </a:p>
        </p:txBody>
      </p:sp>
      <p:sp>
        <p:nvSpPr>
          <p:cNvPr id="40" name="Body Level One…"/>
          <p:cNvSpPr txBox="1">
            <a:spLocks noGrp="1"/>
          </p:cNvSpPr>
          <p:nvPr>
            <p:ph type="body" sz="quarter" idx="1"/>
          </p:nvPr>
        </p:nvSpPr>
        <p:spPr>
          <a:xfrm>
            <a:off x="1227832" y="6202660"/>
            <a:ext cx="6875860" cy="5287864"/>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8660308" y="3419574"/>
            <a:ext cx="6875860" cy="81036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27832" y="3419574"/>
            <a:ext cx="6875860" cy="8103692"/>
          </a:xfrm>
          <a:prstGeom prst="rect">
            <a:avLst/>
          </a:prstGeom>
        </p:spPr>
        <p:txBody>
          <a:bodyPr/>
          <a:lstStyle>
            <a:lvl1pPr marL="440871" indent="-440871">
              <a:spcBef>
                <a:spcPts val="4100"/>
              </a:spcBef>
              <a:defRPr sz="3600"/>
            </a:lvl1pPr>
            <a:lvl2pPr marL="783771" indent="-440871">
              <a:spcBef>
                <a:spcPts val="4100"/>
              </a:spcBef>
              <a:defRPr sz="3600"/>
            </a:lvl2pPr>
            <a:lvl3pPr marL="1126671" indent="-440871">
              <a:spcBef>
                <a:spcPts val="4100"/>
              </a:spcBef>
              <a:defRPr sz="3600"/>
            </a:lvl3pPr>
            <a:lvl4pPr marL="1469571" indent="-440871">
              <a:spcBef>
                <a:spcPts val="4100"/>
              </a:spcBef>
              <a:defRPr sz="3600"/>
            </a:lvl4pPr>
            <a:lvl5pPr marL="1812471" indent="-440871">
              <a:spcBef>
                <a:spcPts val="4100"/>
              </a:spcBef>
              <a:defRPr sz="36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227832" y="1700609"/>
            <a:ext cx="14308336" cy="92987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8660308" y="6628308"/>
            <a:ext cx="6875860" cy="4862216"/>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8668324" y="1209476"/>
            <a:ext cx="6875860" cy="4862216"/>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1227832" y="1209476"/>
            <a:ext cx="6875860" cy="1028104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637109" y="8265417"/>
            <a:ext cx="13489782" cy="609601"/>
          </a:xfrm>
          <a:prstGeom prst="rect">
            <a:avLst/>
          </a:prstGeom>
        </p:spPr>
        <p:txBody>
          <a:bodyPr anchor="t">
            <a:spAutoFit/>
          </a:bodyPr>
          <a:lstStyle>
            <a:lvl1pPr marL="0" indent="0" algn="ctr">
              <a:spcBef>
                <a:spcPts val="0"/>
              </a:spcBef>
              <a:buSzTx/>
              <a:buNone/>
              <a:defRPr sz="30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637109" y="5561707"/>
            <a:ext cx="13489782" cy="889001"/>
          </a:xfrm>
          <a:prstGeom prst="rect">
            <a:avLst/>
          </a:prstGeom>
        </p:spPr>
        <p:txBody>
          <a:bodyPr>
            <a:spAutoFit/>
          </a:bodyPr>
          <a:lstStyle>
            <a:lvl1pPr marL="0" indent="0" algn="ctr">
              <a:spcBef>
                <a:spcPts val="0"/>
              </a:spcBef>
              <a:buSzTx/>
              <a:buNone/>
              <a:defRPr sz="4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63500"/>
            <a:ext cx="16764000" cy="12573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7832" y="636488"/>
            <a:ext cx="14308336" cy="2783087"/>
          </a:xfrm>
          <a:prstGeom prst="rect">
            <a:avLst/>
          </a:prstGeom>
          <a:ln w="12700">
            <a:miter lim="400000"/>
          </a:ln>
          <a:extLst>
            <a:ext uri="{C572A759-6A51-4108-AA02-DFA0A04FC94B}">
              <ma14:wrappingTextBoxFlag xmlns:ma14="http://schemas.microsoft.com/office/mac/drawingml/2011/main" xmlns="" val="1"/>
            </a:ext>
          </a:extLst>
        </p:spPr>
        <p:txBody>
          <a:bodyPr lIns="65484" tIns="65484" rIns="65484" bIns="65484" anchor="ctr">
            <a:normAutofit/>
          </a:bodyPr>
          <a:lstStyle/>
          <a:p>
            <a:r>
              <a:t>Title Text</a:t>
            </a:r>
          </a:p>
        </p:txBody>
      </p:sp>
      <p:sp>
        <p:nvSpPr>
          <p:cNvPr id="3" name="Body Level One…"/>
          <p:cNvSpPr txBox="1">
            <a:spLocks noGrp="1"/>
          </p:cNvSpPr>
          <p:nvPr>
            <p:ph type="body" idx="1"/>
          </p:nvPr>
        </p:nvSpPr>
        <p:spPr>
          <a:xfrm>
            <a:off x="1227832" y="3419574"/>
            <a:ext cx="14308336" cy="8103692"/>
          </a:xfrm>
          <a:prstGeom prst="rect">
            <a:avLst/>
          </a:prstGeom>
          <a:ln w="12700">
            <a:miter lim="400000"/>
          </a:ln>
          <a:extLst>
            <a:ext uri="{C572A759-6A51-4108-AA02-DFA0A04FC94B}">
              <ma14:wrappingTextBoxFlag xmlns:ma14="http://schemas.microsoft.com/office/mac/drawingml/2011/main" xmlns="" val="1"/>
            </a:ext>
          </a:extLst>
        </p:spPr>
        <p:txBody>
          <a:bodyPr lIns="65484" tIns="65484" rIns="65484" bIns="6548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146633" y="11989841"/>
            <a:ext cx="454363" cy="461170"/>
          </a:xfrm>
          <a:prstGeom prst="rect">
            <a:avLst/>
          </a:prstGeom>
          <a:ln w="12700">
            <a:miter lim="400000"/>
          </a:ln>
        </p:spPr>
        <p:txBody>
          <a:bodyPr wrap="none" lIns="65484" tIns="65484" rIns="65484" bIns="65484">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marL="0" marR="0" indent="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1pPr>
      <a:lvl2pPr marL="0" marR="0" indent="2286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2pPr>
      <a:lvl3pPr marL="0" marR="0" indent="4572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3pPr>
      <a:lvl4pPr marL="0" marR="0" indent="6858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4pPr>
      <a:lvl5pPr marL="0" marR="0" indent="9144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5pPr>
      <a:lvl6pPr marL="0" marR="0" indent="11430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6pPr>
      <a:lvl7pPr marL="0" marR="0" indent="13716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7pPr>
      <a:lvl8pPr marL="0" marR="0" indent="16002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8pPr>
      <a:lvl9pPr marL="0" marR="0" indent="1828800" algn="ctr" defTabSz="760677" rtl="0" latinLnBrk="0">
        <a:lnSpc>
          <a:spcPct val="100000"/>
        </a:lnSpc>
        <a:spcBef>
          <a:spcPts val="0"/>
        </a:spcBef>
        <a:spcAft>
          <a:spcPts val="0"/>
        </a:spcAft>
        <a:buClrTx/>
        <a:buSzTx/>
        <a:buFontTx/>
        <a:buNone/>
        <a:tabLst/>
        <a:defRPr sz="10400" b="0" i="0" u="none" strike="noStrike" cap="none" spc="0" baseline="0">
          <a:ln>
            <a:noFill/>
          </a:ln>
          <a:solidFill>
            <a:srgbClr val="000000"/>
          </a:solidFill>
          <a:uFillTx/>
          <a:latin typeface="+mn-lt"/>
          <a:ea typeface="+mn-ea"/>
          <a:cs typeface="+mn-cs"/>
          <a:sym typeface="Helvetica Light"/>
        </a:defRPr>
      </a:lvl9pPr>
    </p:titleStyle>
    <p:bodyStyle>
      <a:lvl1pPr marL="567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1pPr>
      <a:lvl2pPr marL="1012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2pPr>
      <a:lvl3pPr marL="1456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3pPr>
      <a:lvl4pPr marL="1901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4pPr>
      <a:lvl5pPr marL="2345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5pPr>
      <a:lvl6pPr marL="2790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6pPr>
      <a:lvl7pPr marL="3234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7pPr>
      <a:lvl8pPr marL="3679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8pPr>
      <a:lvl9pPr marL="4123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1pPr>
      <a:lvl2pPr marL="0" marR="0" indent="2286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2pPr>
      <a:lvl3pPr marL="0" marR="0" indent="4572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3pPr>
      <a:lvl4pPr marL="0" marR="0" indent="6858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4pPr>
      <a:lvl5pPr marL="0" marR="0" indent="9144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5pPr>
      <a:lvl6pPr marL="0" marR="0" indent="11430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6pPr>
      <a:lvl7pPr marL="0" marR="0" indent="13716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7pPr>
      <a:lvl8pPr marL="0" marR="0" indent="16002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8pPr>
      <a:lvl9pPr marL="0" marR="0" indent="1828800" algn="ctr" defTabSz="760677"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jpe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jpeg"/><Relationship Id="rId36" Type="http://schemas.openxmlformats.org/officeDocument/2006/relationships/image" Target="../media/image36.pn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jpe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8.svg"/><Relationship Id="rId3" Type="http://schemas.openxmlformats.org/officeDocument/2006/relationships/image" Target="../media/image4.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mailto:megan@TruQ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tandardization and Digitization of Visual Inspection for Shipbuilding"/>
          <p:cNvSpPr txBox="1"/>
          <p:nvPr/>
        </p:nvSpPr>
        <p:spPr>
          <a:xfrm>
            <a:off x="-1" y="3875426"/>
            <a:ext cx="16764000" cy="201080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6400" b="1">
                <a:latin typeface="Helvetica"/>
                <a:ea typeface="Helvetica"/>
                <a:cs typeface="Helvetica"/>
                <a:sym typeface="Helvetica"/>
              </a:defRPr>
            </a:lvl1pPr>
          </a:lstStyle>
          <a:p>
            <a:pPr algn="ctr"/>
            <a:r>
              <a:rPr lang="en-US" sz="6200" dirty="0"/>
              <a:t>RAP Project Overview</a:t>
            </a:r>
          </a:p>
          <a:p>
            <a:pPr algn="ctr"/>
            <a:r>
              <a:rPr lang="en-US" sz="6200" dirty="0"/>
              <a:t>Weld Digitalization Solution</a:t>
            </a:r>
            <a:endParaRPr sz="6200" dirty="0"/>
          </a:p>
        </p:txBody>
      </p:sp>
      <p:pic>
        <p:nvPicPr>
          <p:cNvPr id="121" name="TruQC-logo-on-white_trademark.png" descr="TruQC-logo-on-white_trademark.png"/>
          <p:cNvPicPr>
            <a:picLocks noChangeAspect="1"/>
          </p:cNvPicPr>
          <p:nvPr/>
        </p:nvPicPr>
        <p:blipFill>
          <a:blip r:embed="rId3"/>
          <a:stretch>
            <a:fillRect/>
          </a:stretch>
        </p:blipFill>
        <p:spPr>
          <a:xfrm>
            <a:off x="11830212" y="251281"/>
            <a:ext cx="4597680" cy="1839071"/>
          </a:xfrm>
          <a:prstGeom prst="rect">
            <a:avLst/>
          </a:prstGeom>
          <a:ln w="12700">
            <a:miter lim="400000"/>
          </a:ln>
        </p:spPr>
      </p:pic>
      <p:sp>
        <p:nvSpPr>
          <p:cNvPr id="123" name="NSRP Surface Preparation and Coatings (SPC) Project"/>
          <p:cNvSpPr txBox="1"/>
          <p:nvPr/>
        </p:nvSpPr>
        <p:spPr>
          <a:xfrm>
            <a:off x="0" y="6423917"/>
            <a:ext cx="16763999" cy="219547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defRPr sz="4800"/>
            </a:lvl1pPr>
          </a:lstStyle>
          <a:p>
            <a:pPr algn="ctr"/>
            <a:r>
              <a:rPr lang="en-US" sz="4400" dirty="0"/>
              <a:t>Megan Brinker, COO, </a:t>
            </a:r>
            <a:r>
              <a:rPr lang="en-US" sz="4400" dirty="0" err="1"/>
              <a:t>TruQC</a:t>
            </a:r>
            <a:endParaRPr lang="en-US" sz="4400" dirty="0"/>
          </a:p>
          <a:p>
            <a:pPr algn="ctr"/>
            <a:r>
              <a:rPr lang="en-US" sz="4400" dirty="0"/>
              <a:t>NSRP </a:t>
            </a:r>
            <a:r>
              <a:rPr lang="en-US" dirty="0"/>
              <a:t>Welding Technology Panel</a:t>
            </a:r>
            <a:endParaRPr lang="en-US" sz="4400" dirty="0"/>
          </a:p>
          <a:p>
            <a:pPr algn="ctr"/>
            <a:r>
              <a:rPr lang="en-US" sz="4400" dirty="0"/>
              <a:t>August 2, 2022</a:t>
            </a:r>
          </a:p>
        </p:txBody>
      </p:sp>
      <p:sp>
        <p:nvSpPr>
          <p:cNvPr id="8" name="Rectangle">
            <a:extLst>
              <a:ext uri="{FF2B5EF4-FFF2-40B4-BE49-F238E27FC236}">
                <a16:creationId xmlns:a16="http://schemas.microsoft.com/office/drawing/2014/main" id="{EA22D875-2543-4B59-929F-71FC8BE209EF}"/>
              </a:ext>
            </a:extLst>
          </p:cNvPr>
          <p:cNvSpPr/>
          <p:nvPr/>
        </p:nvSpPr>
        <p:spPr>
          <a:xfrm>
            <a:off x="0" y="11214151"/>
            <a:ext cx="16796744" cy="148584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a:p>
        </p:txBody>
      </p:sp>
      <p:pic>
        <p:nvPicPr>
          <p:cNvPr id="3" name="Picture 2" descr="Logo&#10;&#10;Description automatically generated">
            <a:extLst>
              <a:ext uri="{FF2B5EF4-FFF2-40B4-BE49-F238E27FC236}">
                <a16:creationId xmlns:a16="http://schemas.microsoft.com/office/drawing/2014/main" id="{8E762BE6-3496-AA5E-22A7-94493AEFC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35" y="107574"/>
            <a:ext cx="2522818" cy="2522818"/>
          </a:xfrm>
          <a:prstGeom prst="rect">
            <a:avLst/>
          </a:prstGeom>
        </p:spPr>
      </p:pic>
    </p:spTree>
    <p:extLst>
      <p:ext uri="{BB962C8B-B14F-4D97-AF65-F5344CB8AC3E}">
        <p14:creationId xmlns:p14="http://schemas.microsoft.com/office/powerpoint/2010/main" val="8267925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pic>
        <p:nvPicPr>
          <p:cNvPr id="14" name="Picture 13">
            <a:extLst>
              <a:ext uri="{FF2B5EF4-FFF2-40B4-BE49-F238E27FC236}">
                <a16:creationId xmlns:a16="http://schemas.microsoft.com/office/drawing/2014/main" id="{0347EBC2-CB32-4D03-B16F-D8407679050A}"/>
              </a:ext>
            </a:extLst>
          </p:cNvPr>
          <p:cNvPicPr>
            <a:picLocks noChangeAspect="1"/>
          </p:cNvPicPr>
          <p:nvPr/>
        </p:nvPicPr>
        <p:blipFill rotWithShape="1">
          <a:blip r:embed="rId3">
            <a:alphaModFix amt="3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4034" r="36954"/>
          <a:stretch/>
        </p:blipFill>
        <p:spPr>
          <a:xfrm>
            <a:off x="12092153" y="4241667"/>
            <a:ext cx="4671848" cy="8458334"/>
          </a:xfrm>
          <a:prstGeom prst="rect">
            <a:avLst/>
          </a:prstGeom>
        </p:spPr>
      </p:pic>
      <p:sp>
        <p:nvSpPr>
          <p:cNvPr id="15" name="Rapidly configurable platform…">
            <a:extLst>
              <a:ext uri="{FF2B5EF4-FFF2-40B4-BE49-F238E27FC236}">
                <a16:creationId xmlns:a16="http://schemas.microsoft.com/office/drawing/2014/main" id="{2FFD747D-C9D0-4AEF-B308-A8C657C566ED}"/>
              </a:ext>
            </a:extLst>
          </p:cNvPr>
          <p:cNvSpPr txBox="1"/>
          <p:nvPr/>
        </p:nvSpPr>
        <p:spPr>
          <a:xfrm>
            <a:off x="13057118" y="4967584"/>
            <a:ext cx="3693968" cy="689310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lnSpc>
                <a:spcPts val="2800"/>
              </a:lnSpc>
              <a:defRPr sz="1800"/>
            </a:pPr>
            <a:r>
              <a:rPr sz="2000" b="1" dirty="0">
                <a:solidFill>
                  <a:srgbClr val="124D6A"/>
                </a:solidFill>
                <a:latin typeface="Helvetica Light" panose="020B0403020202020204"/>
              </a:rPr>
              <a:t>Rapidly configurable platform</a:t>
            </a: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sz="2000" b="1" dirty="0">
                <a:solidFill>
                  <a:srgbClr val="124D6A"/>
                </a:solidFill>
                <a:latin typeface="Helvetica Light" panose="020B0403020202020204"/>
              </a:rPr>
              <a:t>Robust document management</a:t>
            </a: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sz="2000" b="1" dirty="0">
                <a:solidFill>
                  <a:srgbClr val="124D6A"/>
                </a:solidFill>
                <a:latin typeface="Helvetica Light" panose="020B0403020202020204"/>
              </a:rPr>
              <a:t>Permission-based</a:t>
            </a: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sz="2000" b="1" dirty="0">
                <a:solidFill>
                  <a:srgbClr val="124D6A"/>
                </a:solidFill>
                <a:latin typeface="Helvetica Light" panose="020B0403020202020204"/>
              </a:rPr>
              <a:t>Real-time syncing</a:t>
            </a:r>
            <a:endParaRPr lang="en-US" sz="2000" b="1" dirty="0">
              <a:solidFill>
                <a:srgbClr val="124D6A"/>
              </a:solidFill>
              <a:latin typeface="Helvetica Light" panose="020B0403020202020204"/>
            </a:endParaRPr>
          </a:p>
          <a:p>
            <a:pPr algn="l">
              <a:lnSpc>
                <a:spcPts val="2800"/>
              </a:lnSpc>
              <a:defRPr sz="1800"/>
            </a:pPr>
            <a:endParaRPr lang="en-US" sz="2000" b="1" dirty="0">
              <a:solidFill>
                <a:srgbClr val="124D6A"/>
              </a:solidFill>
              <a:latin typeface="Helvetica Light" panose="020B0403020202020204"/>
            </a:endParaRPr>
          </a:p>
          <a:p>
            <a:pPr algn="l">
              <a:lnSpc>
                <a:spcPts val="2800"/>
              </a:lnSpc>
              <a:defRPr sz="1800"/>
            </a:pPr>
            <a:r>
              <a:rPr lang="en-US" sz="2000" b="1" dirty="0">
                <a:solidFill>
                  <a:srgbClr val="124D6A"/>
                </a:solidFill>
                <a:latin typeface="Helvetica Light" panose="020B0403020202020204"/>
              </a:rPr>
              <a:t>F</a:t>
            </a:r>
            <a:r>
              <a:rPr sz="2000" b="1" dirty="0">
                <a:solidFill>
                  <a:srgbClr val="124D6A"/>
                </a:solidFill>
                <a:latin typeface="Helvetica Light" panose="020B0403020202020204"/>
              </a:rPr>
              <a:t>ull offline capability</a:t>
            </a: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sz="2000" b="1" dirty="0">
                <a:solidFill>
                  <a:srgbClr val="124D6A"/>
                </a:solidFill>
                <a:latin typeface="Helvetica Light" panose="020B0403020202020204"/>
              </a:rPr>
              <a:t>Annotation &amp; issue tracking</a:t>
            </a: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lang="en-US" sz="2000" b="1" dirty="0">
                <a:solidFill>
                  <a:srgbClr val="124D6A"/>
                </a:solidFill>
                <a:latin typeface="Helvetica Light" panose="020B0403020202020204"/>
              </a:rPr>
              <a:t>Role-based views &amp; summaries</a:t>
            </a:r>
            <a:endParaRPr sz="2000" b="1" dirty="0">
              <a:solidFill>
                <a:srgbClr val="124D6A"/>
              </a:solidFill>
              <a:latin typeface="Helvetica Light" panose="020B0403020202020204"/>
            </a:endParaRP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sz="2000" b="1" dirty="0">
                <a:solidFill>
                  <a:srgbClr val="124D6A"/>
                </a:solidFill>
                <a:latin typeface="Helvetica Light" panose="020B0403020202020204"/>
              </a:rPr>
              <a:t>API &amp; systems integrations</a:t>
            </a:r>
          </a:p>
          <a:p>
            <a:pPr algn="l">
              <a:lnSpc>
                <a:spcPts val="2800"/>
              </a:lnSpc>
              <a:defRPr sz="1800"/>
            </a:pPr>
            <a:endParaRPr sz="2000" b="1" dirty="0">
              <a:solidFill>
                <a:srgbClr val="124D6A"/>
              </a:solidFill>
              <a:latin typeface="Helvetica Light" panose="020B0403020202020204"/>
            </a:endParaRPr>
          </a:p>
          <a:p>
            <a:pPr algn="l">
              <a:lnSpc>
                <a:spcPts val="2800"/>
              </a:lnSpc>
              <a:defRPr sz="1800"/>
            </a:pPr>
            <a:r>
              <a:rPr sz="2000" b="1" dirty="0">
                <a:solidFill>
                  <a:srgbClr val="124D6A"/>
                </a:solidFill>
                <a:latin typeface="Helvetica Light" panose="020B0403020202020204"/>
              </a:rPr>
              <a:t>Device integrations</a:t>
            </a:r>
            <a:endParaRPr lang="en-US" sz="2000" b="1" dirty="0">
              <a:solidFill>
                <a:srgbClr val="124D6A"/>
              </a:solidFill>
              <a:latin typeface="Helvetica Light" panose="020B0403020202020204"/>
            </a:endParaRPr>
          </a:p>
          <a:p>
            <a:pPr algn="l">
              <a:lnSpc>
                <a:spcPts val="2800"/>
              </a:lnSpc>
              <a:defRPr sz="1800"/>
            </a:pPr>
            <a:endParaRPr lang="en-US" sz="2000" b="1" dirty="0">
              <a:solidFill>
                <a:srgbClr val="124D6A"/>
              </a:solidFill>
              <a:latin typeface="Helvetica Light" panose="020B0403020202020204"/>
            </a:endParaRPr>
          </a:p>
          <a:p>
            <a:pPr algn="l">
              <a:lnSpc>
                <a:spcPts val="2800"/>
              </a:lnSpc>
              <a:defRPr sz="1800"/>
            </a:pPr>
            <a:r>
              <a:rPr lang="en-US" sz="2000" b="1" dirty="0">
                <a:solidFill>
                  <a:srgbClr val="124D6A"/>
                </a:solidFill>
                <a:latin typeface="Helvetica Light" panose="020B0403020202020204"/>
              </a:rPr>
              <a:t>Industry-leading security</a:t>
            </a:r>
            <a:endParaRPr sz="2000" b="1" dirty="0">
              <a:solidFill>
                <a:srgbClr val="124D6A"/>
              </a:solidFill>
              <a:latin typeface="Helvetica Light" panose="020B0403020202020204"/>
            </a:endParaRPr>
          </a:p>
        </p:txBody>
      </p:sp>
      <p:pic>
        <p:nvPicPr>
          <p:cNvPr id="16" name="Graphic 15" descr="Gears">
            <a:extLst>
              <a:ext uri="{FF2B5EF4-FFF2-40B4-BE49-F238E27FC236}">
                <a16:creationId xmlns:a16="http://schemas.microsoft.com/office/drawing/2014/main" id="{1FA952AE-6C06-4ED4-A6EF-7DF7BFA029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75948" y="4903954"/>
            <a:ext cx="640724" cy="640724"/>
          </a:xfrm>
          <a:prstGeom prst="rect">
            <a:avLst/>
          </a:prstGeom>
        </p:spPr>
      </p:pic>
      <p:pic>
        <p:nvPicPr>
          <p:cNvPr id="17" name="Graphic 16" descr="Folder">
            <a:extLst>
              <a:ext uri="{FF2B5EF4-FFF2-40B4-BE49-F238E27FC236}">
                <a16:creationId xmlns:a16="http://schemas.microsoft.com/office/drawing/2014/main" id="{2C6708E1-AA54-4ADB-83B3-A3AB16B924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75948" y="5568843"/>
            <a:ext cx="640724" cy="640724"/>
          </a:xfrm>
          <a:prstGeom prst="rect">
            <a:avLst/>
          </a:prstGeom>
        </p:spPr>
      </p:pic>
      <p:pic>
        <p:nvPicPr>
          <p:cNvPr id="18" name="Graphic 17" descr="Lock">
            <a:extLst>
              <a:ext uri="{FF2B5EF4-FFF2-40B4-BE49-F238E27FC236}">
                <a16:creationId xmlns:a16="http://schemas.microsoft.com/office/drawing/2014/main" id="{D6582466-709E-49F5-9EC2-3F306C8BEA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75948" y="6233732"/>
            <a:ext cx="640724" cy="640724"/>
          </a:xfrm>
          <a:prstGeom prst="rect">
            <a:avLst/>
          </a:prstGeom>
        </p:spPr>
      </p:pic>
      <p:pic>
        <p:nvPicPr>
          <p:cNvPr id="19" name="Graphic 18" descr="Wireless">
            <a:extLst>
              <a:ext uri="{FF2B5EF4-FFF2-40B4-BE49-F238E27FC236}">
                <a16:creationId xmlns:a16="http://schemas.microsoft.com/office/drawing/2014/main" id="{76D6C964-D361-46B8-8256-32955B719B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12375948" y="6898621"/>
            <a:ext cx="640724" cy="640724"/>
          </a:xfrm>
          <a:prstGeom prst="rect">
            <a:avLst/>
          </a:prstGeom>
        </p:spPr>
      </p:pic>
      <p:pic>
        <p:nvPicPr>
          <p:cNvPr id="20" name="Graphic 19" descr="Pencil">
            <a:extLst>
              <a:ext uri="{FF2B5EF4-FFF2-40B4-BE49-F238E27FC236}">
                <a16:creationId xmlns:a16="http://schemas.microsoft.com/office/drawing/2014/main" id="{C9FCC4FB-8B27-42C4-B661-8735B30558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375948" y="8596548"/>
            <a:ext cx="640724" cy="640724"/>
          </a:xfrm>
          <a:prstGeom prst="rect">
            <a:avLst/>
          </a:prstGeom>
        </p:spPr>
      </p:pic>
      <p:pic>
        <p:nvPicPr>
          <p:cNvPr id="21" name="Graphic 20" descr="Television">
            <a:extLst>
              <a:ext uri="{FF2B5EF4-FFF2-40B4-BE49-F238E27FC236}">
                <a16:creationId xmlns:a16="http://schemas.microsoft.com/office/drawing/2014/main" id="{D48966F5-4243-43C2-8215-E3829BC80E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375948" y="9261437"/>
            <a:ext cx="640724" cy="640724"/>
          </a:xfrm>
          <a:prstGeom prst="rect">
            <a:avLst/>
          </a:prstGeom>
        </p:spPr>
      </p:pic>
      <p:pic>
        <p:nvPicPr>
          <p:cNvPr id="22" name="Graphic 21" descr="Syncing cloud">
            <a:extLst>
              <a:ext uri="{FF2B5EF4-FFF2-40B4-BE49-F238E27FC236}">
                <a16:creationId xmlns:a16="http://schemas.microsoft.com/office/drawing/2014/main" id="{918255B1-0648-4404-9E96-287A3AD847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375948" y="9926326"/>
            <a:ext cx="640724" cy="640724"/>
          </a:xfrm>
          <a:prstGeom prst="rect">
            <a:avLst/>
          </a:prstGeom>
        </p:spPr>
      </p:pic>
      <p:pic>
        <p:nvPicPr>
          <p:cNvPr id="23" name="Graphic 22" descr="Link">
            <a:extLst>
              <a:ext uri="{FF2B5EF4-FFF2-40B4-BE49-F238E27FC236}">
                <a16:creationId xmlns:a16="http://schemas.microsoft.com/office/drawing/2014/main" id="{47E5BEC2-B844-4058-89D2-70758FEBE0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12375948" y="10591215"/>
            <a:ext cx="640724" cy="640724"/>
          </a:xfrm>
          <a:prstGeom prst="rect">
            <a:avLst/>
          </a:prstGeom>
        </p:spPr>
      </p:pic>
      <p:pic>
        <p:nvPicPr>
          <p:cNvPr id="24" name="Graphic 23" descr="Lightning with solid fill">
            <a:extLst>
              <a:ext uri="{FF2B5EF4-FFF2-40B4-BE49-F238E27FC236}">
                <a16:creationId xmlns:a16="http://schemas.microsoft.com/office/drawing/2014/main" id="{DF8E4896-7817-41B5-B2FC-CCE50069B85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135529" y="7563510"/>
            <a:ext cx="1008873" cy="1008873"/>
          </a:xfrm>
          <a:prstGeom prst="rect">
            <a:avLst/>
          </a:prstGeom>
        </p:spPr>
      </p:pic>
      <p:pic>
        <p:nvPicPr>
          <p:cNvPr id="25" name="Graphic 24" descr="Shield Tick with solid fill">
            <a:extLst>
              <a:ext uri="{FF2B5EF4-FFF2-40B4-BE49-F238E27FC236}">
                <a16:creationId xmlns:a16="http://schemas.microsoft.com/office/drawing/2014/main" id="{C5B9FD8E-46D7-4201-824D-71A1D6824AE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302560" y="11256102"/>
            <a:ext cx="766867" cy="766867"/>
          </a:xfrm>
          <a:prstGeom prst="rect">
            <a:avLst/>
          </a:prstGeom>
        </p:spPr>
      </p:pic>
      <p:sp>
        <p:nvSpPr>
          <p:cNvPr id="26" name="Rectangle">
            <a:extLst>
              <a:ext uri="{FF2B5EF4-FFF2-40B4-BE49-F238E27FC236}">
                <a16:creationId xmlns:a16="http://schemas.microsoft.com/office/drawing/2014/main" id="{57C28D71-069C-4C3C-87A4-4351509C2355}"/>
              </a:ext>
            </a:extLst>
          </p:cNvPr>
          <p:cNvSpPr/>
          <p:nvPr/>
        </p:nvSpPr>
        <p:spPr>
          <a:xfrm>
            <a:off x="12092152" y="-1"/>
            <a:ext cx="4704591" cy="427465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a:p>
        </p:txBody>
      </p:sp>
      <p:pic>
        <p:nvPicPr>
          <p:cNvPr id="27" name="TruQC-logo-on-black_trademark.png" descr="TruQC-logo-on-black_trademark.png">
            <a:extLst>
              <a:ext uri="{FF2B5EF4-FFF2-40B4-BE49-F238E27FC236}">
                <a16:creationId xmlns:a16="http://schemas.microsoft.com/office/drawing/2014/main" id="{CBD94248-7B00-4246-AAA7-B8FCE656A6B2}"/>
              </a:ext>
            </a:extLst>
          </p:cNvPr>
          <p:cNvPicPr>
            <a:picLocks noChangeAspect="1"/>
          </p:cNvPicPr>
          <p:nvPr/>
        </p:nvPicPr>
        <p:blipFill>
          <a:blip r:embed="rId25"/>
          <a:stretch>
            <a:fillRect/>
          </a:stretch>
        </p:blipFill>
        <p:spPr>
          <a:xfrm>
            <a:off x="11987250" y="1018161"/>
            <a:ext cx="4859342" cy="1943737"/>
          </a:xfrm>
          <a:prstGeom prst="rect">
            <a:avLst/>
          </a:prstGeom>
          <a:ln w="12700">
            <a:miter lim="400000"/>
          </a:ln>
        </p:spPr>
      </p:pic>
      <p:sp>
        <p:nvSpPr>
          <p:cNvPr id="28" name="TextBox 27">
            <a:extLst>
              <a:ext uri="{FF2B5EF4-FFF2-40B4-BE49-F238E27FC236}">
                <a16:creationId xmlns:a16="http://schemas.microsoft.com/office/drawing/2014/main" id="{57871BEC-07BD-4891-B6A1-2A102EFCFED5}"/>
              </a:ext>
            </a:extLst>
          </p:cNvPr>
          <p:cNvSpPr txBox="1"/>
          <p:nvPr/>
        </p:nvSpPr>
        <p:spPr>
          <a:xfrm>
            <a:off x="449265" y="585446"/>
            <a:ext cx="9041575" cy="1015663"/>
          </a:xfrm>
          <a:prstGeom prst="rect">
            <a:avLst/>
          </a:prstGeom>
          <a:noFill/>
        </p:spPr>
        <p:txBody>
          <a:bodyPr wrap="square" rtlCol="0">
            <a:spAutoFit/>
          </a:bodyPr>
          <a:lstStyle/>
          <a:p>
            <a:pPr algn="l" defTabSz="1128868" hangingPunct="1"/>
            <a:r>
              <a:rPr lang="en-US" sz="6000" b="1" dirty="0">
                <a:solidFill>
                  <a:srgbClr val="124D6A"/>
                </a:solidFill>
                <a:latin typeface="Helvetica Light"/>
              </a:rPr>
              <a:t>Your Process, Digitalized</a:t>
            </a:r>
          </a:p>
        </p:txBody>
      </p:sp>
      <p:sp>
        <p:nvSpPr>
          <p:cNvPr id="29" name="TextBox 28">
            <a:extLst>
              <a:ext uri="{FF2B5EF4-FFF2-40B4-BE49-F238E27FC236}">
                <a16:creationId xmlns:a16="http://schemas.microsoft.com/office/drawing/2014/main" id="{E162BFB2-852F-4C91-8886-010257C2DF9F}"/>
              </a:ext>
            </a:extLst>
          </p:cNvPr>
          <p:cNvSpPr txBox="1"/>
          <p:nvPr/>
        </p:nvSpPr>
        <p:spPr>
          <a:xfrm>
            <a:off x="449265" y="1580266"/>
            <a:ext cx="10573887" cy="1200329"/>
          </a:xfrm>
          <a:prstGeom prst="rect">
            <a:avLst/>
          </a:prstGeom>
          <a:noFill/>
        </p:spPr>
        <p:txBody>
          <a:bodyPr wrap="square" rtlCol="0">
            <a:spAutoFit/>
          </a:bodyPr>
          <a:lstStyle/>
          <a:p>
            <a:pPr algn="l"/>
            <a:r>
              <a:rPr lang="en-US" sz="3600" b="0" i="0" u="none" strike="noStrike" baseline="0" dirty="0">
                <a:solidFill>
                  <a:srgbClr val="124D6A"/>
                </a:solidFill>
                <a:latin typeface="Helvetica Light" panose="020B0403020202020204"/>
              </a:rPr>
              <a:t>Our proven software framework quickly streamlines your workflow and makes compliance easy.</a:t>
            </a:r>
          </a:p>
        </p:txBody>
      </p:sp>
      <p:sp>
        <p:nvSpPr>
          <p:cNvPr id="30" name="TextBox 29">
            <a:extLst>
              <a:ext uri="{FF2B5EF4-FFF2-40B4-BE49-F238E27FC236}">
                <a16:creationId xmlns:a16="http://schemas.microsoft.com/office/drawing/2014/main" id="{4AC98ADE-9D7C-4B20-9932-AC897FF6ED52}"/>
              </a:ext>
            </a:extLst>
          </p:cNvPr>
          <p:cNvSpPr txBox="1"/>
          <p:nvPr/>
        </p:nvSpPr>
        <p:spPr>
          <a:xfrm>
            <a:off x="144576" y="3866973"/>
            <a:ext cx="5416603" cy="3376309"/>
          </a:xfrm>
          <a:prstGeom prst="rect">
            <a:avLst/>
          </a:prstGeom>
          <a:noFill/>
        </p:spPr>
        <p:txBody>
          <a:bodyPr wrap="square" rtlCol="0">
            <a:spAutoFit/>
          </a:bodyPr>
          <a:lstStyle/>
          <a:p>
            <a:pPr algn="ctr" defTabSz="1128868" hangingPunct="1">
              <a:lnSpc>
                <a:spcPts val="4300"/>
              </a:lnSpc>
            </a:pPr>
            <a:r>
              <a:rPr lang="en-US" sz="3200" b="1" dirty="0">
                <a:solidFill>
                  <a:srgbClr val="124D6A"/>
                </a:solidFill>
                <a:latin typeface="Helvetica Light"/>
              </a:rPr>
              <a:t>Founded 2011</a:t>
            </a:r>
          </a:p>
          <a:p>
            <a:pPr algn="ctr" defTabSz="1128868" hangingPunct="1">
              <a:lnSpc>
                <a:spcPts val="4300"/>
              </a:lnSpc>
            </a:pPr>
            <a:r>
              <a:rPr lang="en-US" sz="3200" b="1" kern="1200" dirty="0">
                <a:solidFill>
                  <a:srgbClr val="124D6A"/>
                </a:solidFill>
                <a:latin typeface="Helvetica Light"/>
              </a:rPr>
              <a:t>Home office in St. Louis, MO</a:t>
            </a:r>
            <a:endParaRPr lang="en-US" sz="3200" b="1" dirty="0">
              <a:solidFill>
                <a:srgbClr val="124D6A"/>
              </a:solidFill>
              <a:latin typeface="Helvetica Light"/>
            </a:endParaRPr>
          </a:p>
          <a:p>
            <a:pPr algn="ctr" defTabSz="1128868" hangingPunct="1">
              <a:lnSpc>
                <a:spcPts val="4300"/>
              </a:lnSpc>
            </a:pPr>
            <a:r>
              <a:rPr lang="en-US" sz="3200" b="1" kern="1200" dirty="0">
                <a:solidFill>
                  <a:srgbClr val="124D6A"/>
                </a:solidFill>
                <a:latin typeface="Helvetica Light"/>
              </a:rPr>
              <a:t>2,100+ Users</a:t>
            </a:r>
          </a:p>
          <a:p>
            <a:pPr algn="ctr" defTabSz="1128868" hangingPunct="1">
              <a:lnSpc>
                <a:spcPts val="4300"/>
              </a:lnSpc>
            </a:pPr>
            <a:r>
              <a:rPr lang="en-US" sz="3200" b="1" kern="1200" dirty="0">
                <a:solidFill>
                  <a:srgbClr val="124D6A"/>
                </a:solidFill>
                <a:latin typeface="Helvetica Light"/>
              </a:rPr>
              <a:t>Industrial Process Focused</a:t>
            </a:r>
          </a:p>
          <a:p>
            <a:pPr defTabSz="1128868" hangingPunct="1">
              <a:lnSpc>
                <a:spcPts val="4300"/>
              </a:lnSpc>
            </a:pPr>
            <a:r>
              <a:rPr lang="en-US" sz="3200" dirty="0">
                <a:solidFill>
                  <a:srgbClr val="124D6A"/>
                </a:solidFill>
                <a:latin typeface="Helvetica" pitchFamily="2" charset="0"/>
                <a:sym typeface="Helvetica"/>
              </a:rPr>
              <a:t>Used in over 50 countries</a:t>
            </a:r>
          </a:p>
          <a:p>
            <a:pPr algn="ctr" defTabSz="1128868" hangingPunct="1">
              <a:lnSpc>
                <a:spcPts val="4300"/>
              </a:lnSpc>
            </a:pPr>
            <a:endParaRPr lang="en-US" sz="3200" b="1" kern="1200" dirty="0">
              <a:solidFill>
                <a:srgbClr val="124D6A"/>
              </a:solidFill>
              <a:latin typeface="Helvetica Light"/>
            </a:endParaRPr>
          </a:p>
        </p:txBody>
      </p:sp>
      <p:cxnSp>
        <p:nvCxnSpPr>
          <p:cNvPr id="31" name="Straight Connector 30">
            <a:extLst>
              <a:ext uri="{FF2B5EF4-FFF2-40B4-BE49-F238E27FC236}">
                <a16:creationId xmlns:a16="http://schemas.microsoft.com/office/drawing/2014/main" id="{33247003-2B6E-42F2-A797-DC41AB5707C5}"/>
              </a:ext>
            </a:extLst>
          </p:cNvPr>
          <p:cNvCxnSpPr>
            <a:cxnSpLocks/>
          </p:cNvCxnSpPr>
          <p:nvPr/>
        </p:nvCxnSpPr>
        <p:spPr>
          <a:xfrm>
            <a:off x="1155176" y="4439608"/>
            <a:ext cx="3395403" cy="14918"/>
          </a:xfrm>
          <a:prstGeom prst="line">
            <a:avLst/>
          </a:prstGeom>
          <a:ln>
            <a:solidFill>
              <a:srgbClr val="C6B3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BC3156-07EF-48B5-8360-E0AE52F568AD}"/>
              </a:ext>
            </a:extLst>
          </p:cNvPr>
          <p:cNvCxnSpPr>
            <a:cxnSpLocks/>
          </p:cNvCxnSpPr>
          <p:nvPr/>
        </p:nvCxnSpPr>
        <p:spPr>
          <a:xfrm>
            <a:off x="1155176" y="4991765"/>
            <a:ext cx="3395403" cy="14918"/>
          </a:xfrm>
          <a:prstGeom prst="line">
            <a:avLst/>
          </a:prstGeom>
          <a:ln>
            <a:solidFill>
              <a:srgbClr val="C6B35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4C562B-7DE6-4A50-8CF4-666F846EF275}"/>
              </a:ext>
            </a:extLst>
          </p:cNvPr>
          <p:cNvCxnSpPr>
            <a:cxnSpLocks/>
          </p:cNvCxnSpPr>
          <p:nvPr/>
        </p:nvCxnSpPr>
        <p:spPr>
          <a:xfrm>
            <a:off x="1155176" y="5570527"/>
            <a:ext cx="3395403" cy="14918"/>
          </a:xfrm>
          <a:prstGeom prst="line">
            <a:avLst/>
          </a:prstGeom>
          <a:ln>
            <a:solidFill>
              <a:srgbClr val="C6B35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7F7C47-4F3F-41FC-8F2C-09036ACE4E10}"/>
              </a:ext>
            </a:extLst>
          </p:cNvPr>
          <p:cNvSpPr txBox="1"/>
          <p:nvPr/>
        </p:nvSpPr>
        <p:spPr>
          <a:xfrm>
            <a:off x="583336" y="6604344"/>
            <a:ext cx="4441101" cy="457689"/>
          </a:xfrm>
          <a:prstGeom prst="rect">
            <a:avLst/>
          </a:prstGeom>
          <a:noFill/>
        </p:spPr>
        <p:txBody>
          <a:bodyPr wrap="square" rtlCol="0">
            <a:spAutoFit/>
          </a:bodyPr>
          <a:lstStyle/>
          <a:p>
            <a:pPr algn="ctr" defTabSz="1128868" hangingPunct="1">
              <a:lnSpc>
                <a:spcPct val="150000"/>
              </a:lnSpc>
            </a:pPr>
            <a:r>
              <a:rPr lang="en-US" sz="1800" b="1" i="1" dirty="0">
                <a:solidFill>
                  <a:srgbClr val="124D6A"/>
                </a:solidFill>
                <a:latin typeface="Helvetica Light"/>
              </a:rPr>
              <a:t>Oil &amp; Gas  </a:t>
            </a:r>
            <a:r>
              <a:rPr lang="en-US" sz="1800" b="1" i="1" dirty="0">
                <a:solidFill>
                  <a:srgbClr val="124D6A"/>
                </a:solidFill>
                <a:latin typeface="Times New Roman" panose="02020603050405020304" pitchFamily="18" charset="0"/>
                <a:cs typeface="Times New Roman" panose="02020603050405020304" pitchFamily="18" charset="0"/>
              </a:rPr>
              <a:t>•  </a:t>
            </a:r>
            <a:r>
              <a:rPr lang="en-US" sz="1800" b="1" i="1" dirty="0">
                <a:solidFill>
                  <a:srgbClr val="124D6A"/>
                </a:solidFill>
                <a:latin typeface="Helvetica Light"/>
              </a:rPr>
              <a:t>Marine</a:t>
            </a:r>
            <a:r>
              <a:rPr lang="en-US" sz="1800" b="1" i="1" dirty="0">
                <a:solidFill>
                  <a:srgbClr val="124D6A"/>
                </a:solidFill>
                <a:latin typeface="Times New Roman" panose="02020603050405020304" pitchFamily="18" charset="0"/>
                <a:cs typeface="Times New Roman" panose="02020603050405020304" pitchFamily="18" charset="0"/>
              </a:rPr>
              <a:t>  •  </a:t>
            </a:r>
            <a:r>
              <a:rPr lang="en-US" sz="1800" b="1" i="1" dirty="0">
                <a:solidFill>
                  <a:srgbClr val="124D6A"/>
                </a:solidFill>
                <a:latin typeface="Helvetica Light"/>
              </a:rPr>
              <a:t>Infrastructure</a:t>
            </a:r>
          </a:p>
        </p:txBody>
      </p:sp>
      <p:pic>
        <p:nvPicPr>
          <p:cNvPr id="43" name="Picture 42" descr="Home | Ben Hur Construction Co. &amp;amp; Steel Worx LLC">
            <a:extLst>
              <a:ext uri="{FF2B5EF4-FFF2-40B4-BE49-F238E27FC236}">
                <a16:creationId xmlns:a16="http://schemas.microsoft.com/office/drawing/2014/main" id="{460DC0C5-4424-4472-A441-C0DC40EF4D98}"/>
              </a:ext>
            </a:extLst>
          </p:cNvPr>
          <p:cNvPicPr>
            <a:picLocks noChangeAspect="1" noChangeArrowheads="1"/>
          </p:cNvPicPr>
          <p:nvPr/>
        </p:nvPicPr>
        <p:blipFill>
          <a:blip r:embed="rId26" cstate="print">
            <a:grayscl/>
            <a:extLst>
              <a:ext uri="{28A0092B-C50C-407E-A947-70E740481C1C}">
                <a14:useLocalDpi xmlns:a14="http://schemas.microsoft.com/office/drawing/2010/main" val="0"/>
              </a:ext>
            </a:extLst>
          </a:blip>
          <a:srcRect/>
          <a:stretch>
            <a:fillRect/>
          </a:stretch>
        </p:blipFill>
        <p:spPr bwMode="auto">
          <a:xfrm>
            <a:off x="6326100" y="9683686"/>
            <a:ext cx="1170976" cy="10166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Image result for exxon mobil">
            <a:extLst>
              <a:ext uri="{FF2B5EF4-FFF2-40B4-BE49-F238E27FC236}">
                <a16:creationId xmlns:a16="http://schemas.microsoft.com/office/drawing/2014/main" id="{76F0D8AF-11E2-4418-8642-3A5999DDEE34}"/>
              </a:ext>
            </a:extLst>
          </p:cNvPr>
          <p:cNvPicPr>
            <a:picLocks noChangeAspect="1" noChangeArrowheads="1"/>
          </p:cNvPicPr>
          <p:nvPr/>
        </p:nvPicPr>
        <p:blipFill rotWithShape="1">
          <a:blip r:embed="rId27" cstate="print">
            <a:grayscl/>
            <a:extLst>
              <a:ext uri="{28A0092B-C50C-407E-A947-70E740481C1C}">
                <a14:useLocalDpi xmlns:a14="http://schemas.microsoft.com/office/drawing/2010/main" val="0"/>
              </a:ext>
            </a:extLst>
          </a:blip>
          <a:srcRect l="20516" t="23785" r="20648" b="24077"/>
          <a:stretch/>
        </p:blipFill>
        <p:spPr bwMode="auto">
          <a:xfrm>
            <a:off x="2866480" y="9261031"/>
            <a:ext cx="888024" cy="7869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4102864E-03EA-422E-9BD2-E7A27CD47069}"/>
              </a:ext>
            </a:extLst>
          </p:cNvPr>
          <p:cNvPicPr>
            <a:picLocks noChangeAspect="1"/>
          </p:cNvPicPr>
          <p:nvPr/>
        </p:nvPicPr>
        <p:blipFill>
          <a:blip r:embed="rId28" cstate="print">
            <a:grayscl/>
            <a:extLst>
              <a:ext uri="{28A0092B-C50C-407E-A947-70E740481C1C}">
                <a14:useLocalDpi xmlns:a14="http://schemas.microsoft.com/office/drawing/2010/main" val="0"/>
              </a:ext>
            </a:extLst>
          </a:blip>
          <a:stretch>
            <a:fillRect/>
          </a:stretch>
        </p:blipFill>
        <p:spPr>
          <a:xfrm>
            <a:off x="763126" y="9622246"/>
            <a:ext cx="1247225" cy="585588"/>
          </a:xfrm>
          <a:prstGeom prst="rect">
            <a:avLst/>
          </a:prstGeom>
        </p:spPr>
      </p:pic>
      <p:pic>
        <p:nvPicPr>
          <p:cNvPr id="48" name="Picture 4" descr="Vigor logo 8.1.17 | Endeavour Capital">
            <a:extLst>
              <a:ext uri="{FF2B5EF4-FFF2-40B4-BE49-F238E27FC236}">
                <a16:creationId xmlns:a16="http://schemas.microsoft.com/office/drawing/2014/main" id="{2CA03B3F-BCB4-4BE4-8C7F-DBD39A274C51}"/>
              </a:ext>
            </a:extLst>
          </p:cNvPr>
          <p:cNvPicPr>
            <a:picLocks noChangeAspect="1" noChangeArrowheads="1"/>
          </p:cNvPicPr>
          <p:nvPr/>
        </p:nvPicPr>
        <p:blipFill>
          <a:blip r:embed="rId29" cstate="print">
            <a:grayscl/>
            <a:extLst>
              <a:ext uri="{28A0092B-C50C-407E-A947-70E740481C1C}">
                <a14:useLocalDpi xmlns:a14="http://schemas.microsoft.com/office/drawing/2010/main" val="0"/>
              </a:ext>
            </a:extLst>
          </a:blip>
          <a:srcRect/>
          <a:stretch>
            <a:fillRect/>
          </a:stretch>
        </p:blipFill>
        <p:spPr bwMode="auto">
          <a:xfrm>
            <a:off x="8064131" y="9776620"/>
            <a:ext cx="1700100" cy="85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Citgo - Wikipedia">
            <a:extLst>
              <a:ext uri="{FF2B5EF4-FFF2-40B4-BE49-F238E27FC236}">
                <a16:creationId xmlns:a16="http://schemas.microsoft.com/office/drawing/2014/main" id="{404F9F8F-34D2-4B4D-805E-0904DD4F1CC5}"/>
              </a:ext>
            </a:extLst>
          </p:cNvPr>
          <p:cNvPicPr>
            <a:picLocks noChangeAspect="1" noChangeArrowheads="1"/>
          </p:cNvPicPr>
          <p:nvPr/>
        </p:nvPicPr>
        <p:blipFill>
          <a:blip r:embed="rId30" cstate="print">
            <a:grayscl/>
            <a:extLst>
              <a:ext uri="{28A0092B-C50C-407E-A947-70E740481C1C}">
                <a14:useLocalDpi xmlns:a14="http://schemas.microsoft.com/office/drawing/2010/main" val="0"/>
              </a:ext>
            </a:extLst>
          </a:blip>
          <a:srcRect/>
          <a:stretch>
            <a:fillRect/>
          </a:stretch>
        </p:blipFill>
        <p:spPr bwMode="auto">
          <a:xfrm>
            <a:off x="5924074" y="8175485"/>
            <a:ext cx="898104" cy="96695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a:extLst>
              <a:ext uri="{FF2B5EF4-FFF2-40B4-BE49-F238E27FC236}">
                <a16:creationId xmlns:a16="http://schemas.microsoft.com/office/drawing/2014/main" id="{D0C16055-7A02-4138-93BC-26C593A83588}"/>
              </a:ext>
            </a:extLst>
          </p:cNvPr>
          <p:cNvPicPr>
            <a:picLocks noChangeAspect="1" noChangeArrowheads="1"/>
          </p:cNvPicPr>
          <p:nvPr/>
        </p:nvPicPr>
        <p:blipFill>
          <a:blip r:embed="rId31" cstate="print">
            <a:grayscl/>
            <a:extLst>
              <a:ext uri="{28A0092B-C50C-407E-A947-70E740481C1C}">
                <a14:useLocalDpi xmlns:a14="http://schemas.microsoft.com/office/drawing/2010/main" val="0"/>
              </a:ext>
            </a:extLst>
          </a:blip>
          <a:srcRect/>
          <a:stretch>
            <a:fillRect/>
          </a:stretch>
        </p:blipFill>
        <p:spPr bwMode="auto">
          <a:xfrm>
            <a:off x="3339203" y="8172848"/>
            <a:ext cx="1685408" cy="9363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United States Naval Research Laboratory - Wikipedia">
            <a:extLst>
              <a:ext uri="{FF2B5EF4-FFF2-40B4-BE49-F238E27FC236}">
                <a16:creationId xmlns:a16="http://schemas.microsoft.com/office/drawing/2014/main" id="{539BE631-899B-4A9D-9017-296A04972475}"/>
              </a:ext>
            </a:extLst>
          </p:cNvPr>
          <p:cNvPicPr>
            <a:picLocks noChangeAspect="1" noChangeArrowheads="1"/>
          </p:cNvPicPr>
          <p:nvPr/>
        </p:nvPicPr>
        <p:blipFill>
          <a:blip r:embed="rId32" cstate="print">
            <a:grayscl/>
            <a:extLst>
              <a:ext uri="{28A0092B-C50C-407E-A947-70E740481C1C}">
                <a14:useLocalDpi xmlns:a14="http://schemas.microsoft.com/office/drawing/2010/main" val="0"/>
              </a:ext>
            </a:extLst>
          </a:blip>
          <a:srcRect/>
          <a:stretch>
            <a:fillRect/>
          </a:stretch>
        </p:blipFill>
        <p:spPr bwMode="auto">
          <a:xfrm>
            <a:off x="849379" y="8247564"/>
            <a:ext cx="1264603" cy="8451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Coatings, Steel, and Concrete Inspection | Laboratory Testing | KTA-Tator">
            <a:extLst>
              <a:ext uri="{FF2B5EF4-FFF2-40B4-BE49-F238E27FC236}">
                <a16:creationId xmlns:a16="http://schemas.microsoft.com/office/drawing/2014/main" id="{60DAE4A8-FE92-43EF-A597-6C53EAE683AD}"/>
              </a:ext>
            </a:extLst>
          </p:cNvPr>
          <p:cNvPicPr>
            <a:picLocks noChangeAspect="1" noChangeArrowheads="1"/>
          </p:cNvPicPr>
          <p:nvPr/>
        </p:nvPicPr>
        <p:blipFill>
          <a:blip r:embed="rId33" cstate="print">
            <a:grayscl/>
            <a:extLst>
              <a:ext uri="{28A0092B-C50C-407E-A947-70E740481C1C}">
                <a14:useLocalDpi xmlns:a14="http://schemas.microsoft.com/office/drawing/2010/main" val="0"/>
              </a:ext>
            </a:extLst>
          </a:blip>
          <a:srcRect/>
          <a:stretch>
            <a:fillRect/>
          </a:stretch>
        </p:blipFill>
        <p:spPr bwMode="auto">
          <a:xfrm>
            <a:off x="10466716" y="9699503"/>
            <a:ext cx="1016661" cy="101666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Company Profile - ABHE &amp;amp; SVOBODA, INC.">
            <a:extLst>
              <a:ext uri="{FF2B5EF4-FFF2-40B4-BE49-F238E27FC236}">
                <a16:creationId xmlns:a16="http://schemas.microsoft.com/office/drawing/2014/main" id="{DDBA58A2-5A10-496B-BB2C-66D944654A1C}"/>
              </a:ext>
            </a:extLst>
          </p:cNvPr>
          <p:cNvPicPr>
            <a:picLocks noChangeAspect="1" noChangeArrowheads="1"/>
          </p:cNvPicPr>
          <p:nvPr/>
        </p:nvPicPr>
        <p:blipFill>
          <a:blip r:embed="rId34" cstate="print">
            <a:grayscl/>
            <a:extLst>
              <a:ext uri="{28A0092B-C50C-407E-A947-70E740481C1C}">
                <a14:useLocalDpi xmlns:a14="http://schemas.microsoft.com/office/drawing/2010/main" val="0"/>
              </a:ext>
            </a:extLst>
          </a:blip>
          <a:srcRect/>
          <a:stretch>
            <a:fillRect/>
          </a:stretch>
        </p:blipFill>
        <p:spPr bwMode="auto">
          <a:xfrm>
            <a:off x="4541488" y="9663769"/>
            <a:ext cx="1194721" cy="8500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descr="Sherwin-Williams - Wikipedia">
            <a:extLst>
              <a:ext uri="{FF2B5EF4-FFF2-40B4-BE49-F238E27FC236}">
                <a16:creationId xmlns:a16="http://schemas.microsoft.com/office/drawing/2014/main" id="{4B39B92C-1061-4FBE-A610-BF62EEAFEDEA}"/>
              </a:ext>
            </a:extLst>
          </p:cNvPr>
          <p:cNvPicPr>
            <a:picLocks noChangeAspect="1" noChangeArrowheads="1"/>
          </p:cNvPicPr>
          <p:nvPr/>
        </p:nvPicPr>
        <p:blipFill>
          <a:blip r:embed="rId35" cstate="print">
            <a:grayscl/>
            <a:extLst>
              <a:ext uri="{28A0092B-C50C-407E-A947-70E740481C1C}">
                <a14:useLocalDpi xmlns:a14="http://schemas.microsoft.com/office/drawing/2010/main" val="0"/>
              </a:ext>
            </a:extLst>
          </a:blip>
          <a:srcRect/>
          <a:stretch>
            <a:fillRect/>
          </a:stretch>
        </p:blipFill>
        <p:spPr bwMode="auto">
          <a:xfrm>
            <a:off x="7792600" y="8067794"/>
            <a:ext cx="922249" cy="13065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2" descr="Syncrude">
            <a:extLst>
              <a:ext uri="{FF2B5EF4-FFF2-40B4-BE49-F238E27FC236}">
                <a16:creationId xmlns:a16="http://schemas.microsoft.com/office/drawing/2014/main" id="{DD6F3232-64A5-4DE3-A92F-1D0C06758C49}"/>
              </a:ext>
            </a:extLst>
          </p:cNvPr>
          <p:cNvPicPr>
            <a:picLocks noChangeAspect="1" noChangeArrowheads="1"/>
          </p:cNvPicPr>
          <p:nvPr/>
        </p:nvPicPr>
        <p:blipFill>
          <a:blip r:embed="rId36" cstate="print">
            <a:grayscl/>
            <a:extLst>
              <a:ext uri="{28A0092B-C50C-407E-A947-70E740481C1C}">
                <a14:useLocalDpi xmlns:a14="http://schemas.microsoft.com/office/drawing/2010/main" val="0"/>
              </a:ext>
            </a:extLst>
          </a:blip>
          <a:srcRect/>
          <a:stretch>
            <a:fillRect/>
          </a:stretch>
        </p:blipFill>
        <p:spPr bwMode="auto">
          <a:xfrm>
            <a:off x="9384085" y="11226603"/>
            <a:ext cx="1825034" cy="50740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4" descr="Home – IPC Industries, LP - Industrial Specialties Provider">
            <a:extLst>
              <a:ext uri="{FF2B5EF4-FFF2-40B4-BE49-F238E27FC236}">
                <a16:creationId xmlns:a16="http://schemas.microsoft.com/office/drawing/2014/main" id="{CA192406-C872-4B04-BB9D-571EBD7B7BC9}"/>
              </a:ext>
            </a:extLst>
          </p:cNvPr>
          <p:cNvPicPr>
            <a:picLocks noChangeAspect="1" noChangeArrowheads="1"/>
          </p:cNvPicPr>
          <p:nvPr/>
        </p:nvPicPr>
        <p:blipFill>
          <a:blip r:embed="rId37" cstate="print">
            <a:grayscl/>
            <a:extLst>
              <a:ext uri="{28A0092B-C50C-407E-A947-70E740481C1C}">
                <a14:useLocalDpi xmlns:a14="http://schemas.microsoft.com/office/drawing/2010/main" val="0"/>
              </a:ext>
            </a:extLst>
          </a:blip>
          <a:srcRect/>
          <a:stretch>
            <a:fillRect/>
          </a:stretch>
        </p:blipFill>
        <p:spPr bwMode="auto">
          <a:xfrm>
            <a:off x="1022645" y="10634512"/>
            <a:ext cx="830387" cy="73269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Image result for general dynamics">
            <a:extLst>
              <a:ext uri="{FF2B5EF4-FFF2-40B4-BE49-F238E27FC236}">
                <a16:creationId xmlns:a16="http://schemas.microsoft.com/office/drawing/2014/main" id="{D11F3BB8-039D-43D7-8E6F-06EBE15FBD0E}"/>
              </a:ext>
            </a:extLst>
          </p:cNvPr>
          <p:cNvPicPr>
            <a:picLocks noChangeAspect="1" noChangeArrowheads="1"/>
          </p:cNvPicPr>
          <p:nvPr/>
        </p:nvPicPr>
        <p:blipFill>
          <a:blip r:embed="rId38" cstate="print">
            <a:grayscl/>
            <a:extLst>
              <a:ext uri="{28A0092B-C50C-407E-A947-70E740481C1C}">
                <a14:useLocalDpi xmlns:a14="http://schemas.microsoft.com/office/drawing/2010/main" val="0"/>
              </a:ext>
            </a:extLst>
          </a:blip>
          <a:srcRect/>
          <a:stretch>
            <a:fillRect/>
          </a:stretch>
        </p:blipFill>
        <p:spPr bwMode="auto">
          <a:xfrm>
            <a:off x="2820140" y="10608577"/>
            <a:ext cx="980704" cy="78456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See the source image">
            <a:extLst>
              <a:ext uri="{FF2B5EF4-FFF2-40B4-BE49-F238E27FC236}">
                <a16:creationId xmlns:a16="http://schemas.microsoft.com/office/drawing/2014/main" id="{5DCAE82A-DC9B-4C3D-B6A1-A57E5613A71C}"/>
              </a:ext>
            </a:extLst>
          </p:cNvPr>
          <p:cNvPicPr>
            <a:picLocks noChangeAspect="1" noChangeArrowheads="1"/>
          </p:cNvPicPr>
          <p:nvPr/>
        </p:nvPicPr>
        <p:blipFill rotWithShape="1">
          <a:blip r:embed="rId39" cstate="print">
            <a:grayscl/>
            <a:extLst>
              <a:ext uri="{28A0092B-C50C-407E-A947-70E740481C1C}">
                <a14:useLocalDpi xmlns:a14="http://schemas.microsoft.com/office/drawing/2010/main" val="0"/>
              </a:ext>
            </a:extLst>
          </a:blip>
          <a:srcRect t="36762" b="33571"/>
          <a:stretch/>
        </p:blipFill>
        <p:spPr bwMode="auto">
          <a:xfrm>
            <a:off x="5024437" y="11177550"/>
            <a:ext cx="3039694" cy="50740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NSRP – Shipbuilding R&amp;amp;D Collaboration">
            <a:extLst>
              <a:ext uri="{FF2B5EF4-FFF2-40B4-BE49-F238E27FC236}">
                <a16:creationId xmlns:a16="http://schemas.microsoft.com/office/drawing/2014/main" id="{308B593C-1903-42D1-86A8-6847484BFEA6}"/>
              </a:ext>
            </a:extLst>
          </p:cNvPr>
          <p:cNvPicPr>
            <a:picLocks noChangeAspect="1" noChangeArrowheads="1"/>
          </p:cNvPicPr>
          <p:nvPr/>
        </p:nvPicPr>
        <p:blipFill>
          <a:blip r:embed="rId40" cstate="print">
            <a:grayscl/>
            <a:extLst>
              <a:ext uri="{28A0092B-C50C-407E-A947-70E740481C1C}">
                <a14:useLocalDpi xmlns:a14="http://schemas.microsoft.com/office/drawing/2010/main" val="0"/>
              </a:ext>
            </a:extLst>
          </a:blip>
          <a:srcRect/>
          <a:stretch>
            <a:fillRect/>
          </a:stretch>
        </p:blipFill>
        <p:spPr bwMode="auto">
          <a:xfrm>
            <a:off x="9614315" y="7950200"/>
            <a:ext cx="1493304" cy="149330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Company name&#10;&#10;Description automatically generated with medium confidence">
            <a:extLst>
              <a:ext uri="{FF2B5EF4-FFF2-40B4-BE49-F238E27FC236}">
                <a16:creationId xmlns:a16="http://schemas.microsoft.com/office/drawing/2014/main" id="{EC201F7F-0059-48ED-899B-C1908A8A37CB}"/>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020021" y="4287535"/>
            <a:ext cx="2471288" cy="1784007"/>
          </a:xfrm>
          <a:prstGeom prst="rect">
            <a:avLst/>
          </a:prstGeom>
          <a:ln w="19050">
            <a:solidFill>
              <a:schemeClr val="tx1">
                <a:lumMod val="85000"/>
                <a:lumOff val="15000"/>
              </a:schemeClr>
            </a:solidFill>
          </a:ln>
        </p:spPr>
      </p:pic>
      <p:pic>
        <p:nvPicPr>
          <p:cNvPr id="64" name="Picture 6" descr="What is the AWS GovCloud? ⋆ DOMA Technologies">
            <a:extLst>
              <a:ext uri="{FF2B5EF4-FFF2-40B4-BE49-F238E27FC236}">
                <a16:creationId xmlns:a16="http://schemas.microsoft.com/office/drawing/2014/main" id="{676B4080-0DF2-4225-8679-B15AC3C7200C}"/>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964462" y="4110710"/>
            <a:ext cx="2817707" cy="211328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970CDD33-71BA-3619-195E-A017BD43AB09}"/>
              </a:ext>
            </a:extLst>
          </p:cNvPr>
          <p:cNvCxnSpPr>
            <a:cxnSpLocks/>
          </p:cNvCxnSpPr>
          <p:nvPr/>
        </p:nvCxnSpPr>
        <p:spPr>
          <a:xfrm>
            <a:off x="1168778" y="6124076"/>
            <a:ext cx="3395403" cy="14918"/>
          </a:xfrm>
          <a:prstGeom prst="line">
            <a:avLst/>
          </a:prstGeom>
          <a:ln>
            <a:solidFill>
              <a:srgbClr val="C6B3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39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p:cNvSpPr/>
          <p:nvPr/>
        </p:nvSpPr>
        <p:spPr>
          <a:xfrm>
            <a:off x="0" y="-4521"/>
            <a:ext cx="16796744" cy="148584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a:p>
        </p:txBody>
      </p:sp>
      <p:sp>
        <p:nvSpPr>
          <p:cNvPr id="126" name="Past NSRP SPC Projects"/>
          <p:cNvSpPr txBox="1"/>
          <p:nvPr/>
        </p:nvSpPr>
        <p:spPr>
          <a:xfrm>
            <a:off x="428975" y="318336"/>
            <a:ext cx="15950330" cy="840133"/>
          </a:xfrm>
          <a:prstGeom prst="rect">
            <a:avLst/>
          </a:prstGeom>
          <a:ln w="12700">
            <a:miter lim="400000"/>
          </a:ln>
          <a:extLst>
            <a:ext uri="{C572A759-6A51-4108-AA02-DFA0A04FC94B}">
              <ma14:wrappingTextBoxFlag xmlns:ma14="http://schemas.microsoft.com/office/mac/drawingml/2011/main" xmlns="" val="1"/>
            </a:ext>
          </a:extLst>
        </p:spPr>
        <p:txBody>
          <a:bodyPr wrap="square" lIns="65484" tIns="65484" rIns="65484" bIns="65484" anchor="ctr">
            <a:spAutoFit/>
          </a:bodyPr>
          <a:lstStyle>
            <a:lvl1pPr algn="l">
              <a:defRPr b="1">
                <a:solidFill>
                  <a:srgbClr val="FFFFFF"/>
                </a:solidFill>
                <a:latin typeface="Helvetica"/>
                <a:ea typeface="Helvetica"/>
                <a:cs typeface="Helvetica"/>
                <a:sym typeface="Helvetica"/>
              </a:defRPr>
            </a:lvl1pPr>
          </a:lstStyle>
          <a:p>
            <a:r>
              <a:rPr lang="en-US" dirty="0"/>
              <a:t> Solutions in Shipbuilding and Ship Repair</a:t>
            </a:r>
            <a:endParaRPr dirty="0"/>
          </a:p>
        </p:txBody>
      </p:sp>
      <p:sp>
        <p:nvSpPr>
          <p:cNvPr id="127" name="An initial project successfully modified COTS (Commercial Off-The-Shelf) technology to output QA data in accordance with requirements of NAVSEA Standard Item 009-32.…"/>
          <p:cNvSpPr txBox="1"/>
          <p:nvPr/>
        </p:nvSpPr>
        <p:spPr>
          <a:xfrm>
            <a:off x="428976" y="1840881"/>
            <a:ext cx="16123214" cy="1093876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30000"/>
              </a:lnSpc>
              <a:defRPr sz="3200" b="1">
                <a:latin typeface="Helvetica"/>
                <a:ea typeface="Helvetica"/>
                <a:cs typeface="Helvetica"/>
                <a:sym typeface="Helvetica"/>
              </a:defRPr>
            </a:pPr>
            <a:r>
              <a:rPr lang="en-US" u="sng" dirty="0"/>
              <a:t>Marine</a:t>
            </a:r>
          </a:p>
          <a:p>
            <a:pPr algn="l">
              <a:lnSpc>
                <a:spcPct val="130000"/>
              </a:lnSpc>
              <a:buSzPct val="75000"/>
              <a:defRPr sz="3200"/>
            </a:pPr>
            <a:r>
              <a:rPr lang="en-US" sz="2400" b="1" dirty="0">
                <a:latin typeface="Helvetica" pitchFamily="2" charset="0"/>
                <a:ea typeface="Helvetica"/>
                <a:cs typeface="Helvetica"/>
                <a:sym typeface="Helvetica"/>
              </a:rPr>
              <a:t>Vigor Industrial: </a:t>
            </a:r>
            <a:r>
              <a:rPr lang="en-US" sz="2400" dirty="0">
                <a:ea typeface="Helvetica"/>
                <a:cs typeface="Helvetica"/>
                <a:sym typeface="Helvetica"/>
              </a:rPr>
              <a:t>Environmental, Health and Safety, Paint Quality (since 2015)</a:t>
            </a:r>
          </a:p>
          <a:p>
            <a:pPr algn="l">
              <a:lnSpc>
                <a:spcPct val="130000"/>
              </a:lnSpc>
              <a:buSzPct val="75000"/>
              <a:defRPr sz="3200"/>
            </a:pPr>
            <a:r>
              <a:rPr lang="en-US" sz="2400" b="1" dirty="0">
                <a:latin typeface="Helvetica" pitchFamily="2" charset="0"/>
                <a:ea typeface="Helvetica"/>
                <a:cs typeface="Helvetica"/>
                <a:sym typeface="Helvetica"/>
              </a:rPr>
              <a:t>Bath Iron Works: </a:t>
            </a:r>
            <a:r>
              <a:rPr lang="en-US" sz="2400" dirty="0">
                <a:ea typeface="Helvetica"/>
                <a:cs typeface="Helvetica"/>
                <a:sym typeface="Helvetica"/>
              </a:rPr>
              <a:t>Safety and Paint Quality (since 2015)</a:t>
            </a:r>
          </a:p>
          <a:p>
            <a:pPr algn="l">
              <a:lnSpc>
                <a:spcPct val="130000"/>
              </a:lnSpc>
              <a:buSzPct val="75000"/>
              <a:defRPr sz="3200"/>
            </a:pPr>
            <a:r>
              <a:rPr lang="en-US" sz="2400" b="1" dirty="0">
                <a:latin typeface="Helvetica" pitchFamily="2" charset="0"/>
                <a:sym typeface="Helvetica"/>
              </a:rPr>
              <a:t>Newport News Shipbuilding: </a:t>
            </a:r>
            <a:r>
              <a:rPr lang="en-US" sz="2400" dirty="0">
                <a:sym typeface="Helvetica"/>
              </a:rPr>
              <a:t>Replacing old Paint Quality System E4749 (since 2020)</a:t>
            </a:r>
          </a:p>
          <a:p>
            <a:pPr algn="l">
              <a:lnSpc>
                <a:spcPct val="130000"/>
              </a:lnSpc>
              <a:buSzPct val="75000"/>
              <a:defRPr sz="3200"/>
            </a:pPr>
            <a:r>
              <a:rPr lang="en-US" sz="2400" b="1" dirty="0">
                <a:latin typeface="Helvetica" pitchFamily="2" charset="0"/>
                <a:sym typeface="Helvetica"/>
              </a:rPr>
              <a:t>BAE Systems: </a:t>
            </a:r>
            <a:r>
              <a:rPr lang="en-US" sz="2400" dirty="0">
                <a:sym typeface="Helvetica"/>
              </a:rPr>
              <a:t>Paint Quality 009-32 (since 2019)</a:t>
            </a:r>
          </a:p>
          <a:p>
            <a:pPr algn="l">
              <a:lnSpc>
                <a:spcPct val="130000"/>
              </a:lnSpc>
              <a:buSzPct val="75000"/>
              <a:defRPr sz="3200"/>
            </a:pPr>
            <a:r>
              <a:rPr lang="en-US" sz="2400" b="1" dirty="0">
                <a:latin typeface="Helvetica" pitchFamily="2" charset="0"/>
                <a:sym typeface="Helvetica"/>
              </a:rPr>
              <a:t>NAVSEA: </a:t>
            </a:r>
            <a:r>
              <a:rPr lang="en-US" sz="2400" dirty="0">
                <a:sym typeface="Helvetica"/>
              </a:rPr>
              <a:t>Tie-downs + Non-skid (exploratory phase)</a:t>
            </a:r>
          </a:p>
          <a:p>
            <a:pPr algn="l">
              <a:lnSpc>
                <a:spcPct val="130000"/>
              </a:lnSpc>
              <a:buSzPct val="75000"/>
              <a:defRPr sz="3200"/>
            </a:pPr>
            <a:endParaRPr lang="en-US" sz="2400" b="1" dirty="0">
              <a:latin typeface="Helvetica" pitchFamily="2" charset="0"/>
              <a:sym typeface="Helvetica"/>
            </a:endParaRPr>
          </a:p>
          <a:p>
            <a:pPr algn="l">
              <a:lnSpc>
                <a:spcPct val="130000"/>
              </a:lnSpc>
              <a:buSzPct val="75000"/>
              <a:defRPr sz="3200"/>
            </a:pPr>
            <a:r>
              <a:rPr lang="en-US" sz="2400" b="1" dirty="0">
                <a:latin typeface="Helvetica" pitchFamily="2" charset="0"/>
                <a:sym typeface="Helvetica"/>
              </a:rPr>
              <a:t>NSRP – Surface Preparation and Coatings Panel</a:t>
            </a:r>
          </a:p>
          <a:p>
            <a:pPr marL="342900" indent="-342900" algn="l">
              <a:lnSpc>
                <a:spcPct val="130000"/>
              </a:lnSpc>
              <a:buSzPct val="75000"/>
              <a:buFont typeface="Arial" panose="020B0604020202020204" pitchFamily="34" charset="0"/>
              <a:buChar char="•"/>
              <a:defRPr sz="3200"/>
            </a:pPr>
            <a:r>
              <a:rPr lang="en-US" sz="2400" dirty="0">
                <a:sym typeface="Helvetica"/>
              </a:rPr>
              <a:t>Project 1: Digitalizing 009-32, 2013, complete</a:t>
            </a:r>
          </a:p>
          <a:p>
            <a:pPr marL="342900" indent="-342900" algn="l">
              <a:lnSpc>
                <a:spcPct val="130000"/>
              </a:lnSpc>
              <a:buSzPct val="75000"/>
              <a:buFont typeface="Arial" panose="020B0604020202020204" pitchFamily="34" charset="0"/>
              <a:buChar char="•"/>
              <a:defRPr sz="3200"/>
            </a:pPr>
            <a:r>
              <a:rPr lang="en-US" sz="2400" dirty="0">
                <a:sym typeface="Helvetica"/>
              </a:rPr>
              <a:t>Project 2: Out of Spec Flagging for 009-32, 2015, complete</a:t>
            </a:r>
          </a:p>
          <a:p>
            <a:pPr marL="342900" indent="-342900" algn="l">
              <a:lnSpc>
                <a:spcPct val="130000"/>
              </a:lnSpc>
              <a:buSzPct val="75000"/>
              <a:buFont typeface="Arial" panose="020B0604020202020204" pitchFamily="34" charset="0"/>
              <a:buChar char="•"/>
              <a:defRPr sz="3200"/>
            </a:pPr>
            <a:r>
              <a:rPr lang="en-US" sz="2400" dirty="0">
                <a:sym typeface="Helvetica"/>
              </a:rPr>
              <a:t>Project 3: Implementing 009-32 on the deck plate, 2017, complete</a:t>
            </a:r>
          </a:p>
          <a:p>
            <a:pPr marL="342900" indent="-342900" algn="l">
              <a:lnSpc>
                <a:spcPct val="130000"/>
              </a:lnSpc>
              <a:buSzPct val="75000"/>
              <a:buFont typeface="Arial" panose="020B0604020202020204" pitchFamily="34" charset="0"/>
              <a:buChar char="•"/>
              <a:defRPr sz="3200"/>
            </a:pPr>
            <a:r>
              <a:rPr lang="en-US" sz="2400" dirty="0">
                <a:sym typeface="Helvetica"/>
              </a:rPr>
              <a:t>Project 4: Standardization and Digitalization of Visual Inspection for Shipbuilding and Ship Repair, 2020, complete</a:t>
            </a:r>
          </a:p>
          <a:p>
            <a:pPr marL="342900" indent="-342900" algn="l">
              <a:lnSpc>
                <a:spcPct val="130000"/>
              </a:lnSpc>
              <a:buSzPct val="75000"/>
              <a:buFont typeface="Arial" panose="020B0604020202020204" pitchFamily="34" charset="0"/>
              <a:buChar char="•"/>
              <a:defRPr sz="3200"/>
            </a:pPr>
            <a:endParaRPr lang="en-US" sz="2400" dirty="0">
              <a:sym typeface="Helvetica"/>
            </a:endParaRPr>
          </a:p>
          <a:p>
            <a:pPr algn="l">
              <a:lnSpc>
                <a:spcPct val="130000"/>
              </a:lnSpc>
              <a:buSzPct val="75000"/>
              <a:defRPr sz="3200"/>
            </a:pPr>
            <a:r>
              <a:rPr lang="en-US" sz="2400" b="1" dirty="0">
                <a:latin typeface="Helvetica" pitchFamily="2" charset="0"/>
                <a:sym typeface="Helvetica"/>
              </a:rPr>
              <a:t>NRL</a:t>
            </a:r>
          </a:p>
          <a:p>
            <a:pPr marL="342900" indent="-342900" algn="l">
              <a:lnSpc>
                <a:spcPct val="130000"/>
              </a:lnSpc>
              <a:buSzPct val="75000"/>
              <a:buFont typeface="Arial" panose="020B0604020202020204" pitchFamily="34" charset="0"/>
              <a:buChar char="•"/>
              <a:defRPr sz="3200"/>
            </a:pPr>
            <a:r>
              <a:rPr lang="en-US" sz="2400" dirty="0"/>
              <a:t>Phase I:  Digital Paint/Preservation Quality Assurance Records as a Data Source for Improved Decision Making in partnership with Rampart LLC and sponsored by the Navy Corrosion Executive, Ted Lemieux</a:t>
            </a:r>
          </a:p>
          <a:p>
            <a:pPr marL="342900" indent="-342900" algn="l">
              <a:lnSpc>
                <a:spcPct val="130000"/>
              </a:lnSpc>
              <a:buSzPct val="75000"/>
              <a:buFont typeface="Arial" panose="020B0604020202020204" pitchFamily="34" charset="0"/>
              <a:buChar char="•"/>
              <a:defRPr sz="3200"/>
            </a:pPr>
            <a:r>
              <a:rPr lang="en-US" sz="2400" dirty="0"/>
              <a:t>Phase II:  Optimized Blast and Paint Quality Assurance Data for Improved Operational Availability</a:t>
            </a:r>
          </a:p>
          <a:p>
            <a:pPr marL="342900" indent="-342900" algn="l">
              <a:lnSpc>
                <a:spcPct val="130000"/>
              </a:lnSpc>
              <a:buSzPct val="75000"/>
              <a:buFont typeface="Arial" panose="020B0604020202020204" pitchFamily="34" charset="0"/>
              <a:buChar char="•"/>
              <a:defRPr sz="3200"/>
            </a:pPr>
            <a:endParaRPr lang="en-US" sz="2400" dirty="0">
              <a:solidFill>
                <a:srgbClr val="FF0000"/>
              </a:solidFill>
              <a:sym typeface="Helvetica"/>
            </a:endParaRPr>
          </a:p>
          <a:p>
            <a:pPr algn="l">
              <a:lnSpc>
                <a:spcPct val="130000"/>
              </a:lnSpc>
              <a:buSzPct val="75000"/>
              <a:defRPr sz="3200"/>
            </a:pPr>
            <a:r>
              <a:rPr lang="en-US" sz="2400" b="1" dirty="0">
                <a:latin typeface="Helvetica" pitchFamily="2" charset="0"/>
                <a:sym typeface="Helvetica"/>
              </a:rPr>
              <a:t>NSRP – RAP</a:t>
            </a:r>
          </a:p>
          <a:p>
            <a:pPr marL="342900" indent="-342900" algn="l">
              <a:lnSpc>
                <a:spcPct val="130000"/>
              </a:lnSpc>
              <a:buSzPct val="75000"/>
              <a:buFont typeface="Arial" panose="020B0604020202020204" pitchFamily="34" charset="0"/>
              <a:buChar char="•"/>
              <a:defRPr sz="3200"/>
            </a:pPr>
            <a:r>
              <a:rPr lang="en-US" sz="2400" dirty="0">
                <a:sym typeface="Helvetica"/>
              </a:rPr>
              <a:t>Project 1: Optimized Weld Records, 2021, In Process</a:t>
            </a:r>
          </a:p>
          <a:p>
            <a:pPr algn="l">
              <a:lnSpc>
                <a:spcPct val="130000"/>
              </a:lnSpc>
              <a:buSzPct val="75000"/>
              <a:defRPr sz="3200"/>
            </a:pPr>
            <a:endParaRPr lang="en-US" sz="2400" dirty="0">
              <a:sym typeface="Helvetica"/>
            </a:endParaRPr>
          </a:p>
          <a:p>
            <a:pPr marL="341923" indent="-341923" algn="l">
              <a:lnSpc>
                <a:spcPct val="130000"/>
              </a:lnSpc>
              <a:buSzPct val="75000"/>
              <a:buChar char="•"/>
              <a:defRPr sz="3200"/>
            </a:pPr>
            <a:endParaRPr dirty="0"/>
          </a:p>
        </p:txBody>
      </p:sp>
    </p:spTree>
    <p:extLst>
      <p:ext uri="{BB962C8B-B14F-4D97-AF65-F5344CB8AC3E}">
        <p14:creationId xmlns:p14="http://schemas.microsoft.com/office/powerpoint/2010/main" val="13542424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p:cNvSpPr/>
          <p:nvPr/>
        </p:nvSpPr>
        <p:spPr>
          <a:xfrm>
            <a:off x="0" y="-4521"/>
            <a:ext cx="16796744" cy="148584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dirty="0"/>
          </a:p>
        </p:txBody>
      </p:sp>
      <p:sp>
        <p:nvSpPr>
          <p:cNvPr id="126" name="Past NSRP SPC Projects"/>
          <p:cNvSpPr txBox="1"/>
          <p:nvPr/>
        </p:nvSpPr>
        <p:spPr>
          <a:xfrm>
            <a:off x="428975" y="318336"/>
            <a:ext cx="15950330" cy="840133"/>
          </a:xfrm>
          <a:prstGeom prst="rect">
            <a:avLst/>
          </a:prstGeom>
          <a:ln w="12700">
            <a:miter lim="400000"/>
          </a:ln>
          <a:extLst>
            <a:ext uri="{C572A759-6A51-4108-AA02-DFA0A04FC94B}">
              <ma14:wrappingTextBoxFlag xmlns="" xmlns:ma14="http://schemas.microsoft.com/office/mac/drawingml/2011/main" val="1"/>
            </a:ext>
          </a:extLst>
        </p:spPr>
        <p:txBody>
          <a:bodyPr wrap="square" lIns="65484" tIns="65484" rIns="65484" bIns="65484" anchor="ctr">
            <a:spAutoFit/>
          </a:bodyPr>
          <a:lstStyle>
            <a:lvl1pPr algn="l">
              <a:defRPr b="1">
                <a:solidFill>
                  <a:srgbClr val="FFFFFF"/>
                </a:solidFill>
                <a:latin typeface="Helvetica"/>
                <a:ea typeface="Helvetica"/>
                <a:cs typeface="Helvetica"/>
                <a:sym typeface="Helvetica"/>
              </a:defRPr>
            </a:lvl1pPr>
          </a:lstStyle>
          <a:p>
            <a:r>
              <a:rPr lang="en-US" dirty="0"/>
              <a:t> RAP Project Specifications</a:t>
            </a:r>
            <a:endParaRPr dirty="0"/>
          </a:p>
        </p:txBody>
      </p:sp>
      <p:sp>
        <p:nvSpPr>
          <p:cNvPr id="127" name="An initial project successfully modified COTS (Commercial Off-The-Shelf) technology to output QA data in accordance with requirements of NAVSEA Standard Item 009-32.…"/>
          <p:cNvSpPr txBox="1"/>
          <p:nvPr/>
        </p:nvSpPr>
        <p:spPr>
          <a:xfrm>
            <a:off x="428976" y="1840881"/>
            <a:ext cx="16123214" cy="1042541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lnSpc>
                <a:spcPct val="130000"/>
              </a:lnSpc>
              <a:defRPr sz="3200" b="1">
                <a:latin typeface="Helvetica"/>
                <a:ea typeface="Helvetica"/>
                <a:cs typeface="Helvetica"/>
                <a:sym typeface="Helvetica"/>
              </a:defRPr>
            </a:pPr>
            <a:r>
              <a:rPr lang="en-US" sz="2400" dirty="0"/>
              <a:t>Prog</a:t>
            </a:r>
            <a:r>
              <a:rPr lang="en-US" sz="2400" b="1" dirty="0"/>
              <a:t>ram Requirements</a:t>
            </a:r>
          </a:p>
          <a:p>
            <a:pPr algn="l"/>
            <a:r>
              <a:rPr lang="en-US" sz="2400" dirty="0"/>
              <a:t>The National Shipbuilding Research Program (NSRP) developed this Rapid Adoption Project (RAP) Pilot Program to provide the U.S. shipbuilding and ship repair industry and the U.S. Navy with a methodology for rapidly identifying and implementing mature, commercial technologies, products, processes and services that will specifically benefit U.S. Naval shipbuilding and ship repair. </a:t>
            </a:r>
          </a:p>
          <a:p>
            <a:pPr algn="l"/>
            <a:endParaRPr lang="en-US" sz="2400" dirty="0"/>
          </a:p>
          <a:p>
            <a:pPr algn="l"/>
            <a:r>
              <a:rPr lang="en-US" sz="2400" dirty="0"/>
              <a:t>The selection process will be more streamlined than the current, annual NSRP Research Announcement (RA) and Panel Project (PP) solicitations, which usually involve less mature or non-commercial technologies, products, processes or services. The goal is for the technology, product, process or service to be ready for implementation within 12 months of the idea being initially submitted to NSRP. The intent is that a technology, product, process or service candidate for a RAP be Technology Readiness Level (TRL) 8 (</a:t>
            </a:r>
            <a:r>
              <a:rPr lang="en-US" sz="2400" i="1" dirty="0"/>
              <a:t>Actual system completed and qualified through test and demonstration</a:t>
            </a:r>
            <a:r>
              <a:rPr lang="en-US" sz="2400" dirty="0"/>
              <a:t>) or TRL 9 (</a:t>
            </a:r>
            <a:r>
              <a:rPr lang="en-US" sz="2400" i="1" dirty="0"/>
              <a:t>Actual system proven through successful mission operations) </a:t>
            </a:r>
            <a:r>
              <a:rPr lang="en-US" sz="2400" dirty="0"/>
              <a:t>in its current environment or application.  </a:t>
            </a:r>
          </a:p>
          <a:p>
            <a:pPr algn="l">
              <a:lnSpc>
                <a:spcPct val="130000"/>
              </a:lnSpc>
              <a:buSzPct val="75000"/>
              <a:defRPr sz="3200"/>
            </a:pPr>
            <a:endParaRPr lang="en-US" sz="1200" b="1" dirty="0">
              <a:sym typeface="Helvetica"/>
            </a:endParaRPr>
          </a:p>
          <a:p>
            <a:pPr algn="l"/>
            <a:r>
              <a:rPr lang="en-US" sz="2400" b="1" dirty="0">
                <a:latin typeface="Helvetica" panose="020B0604020202020204" pitchFamily="34" charset="0"/>
                <a:cs typeface="Helvetica" panose="020B0604020202020204" pitchFamily="34" charset="0"/>
              </a:rPr>
              <a:t>RAPs may include one or more of the following:</a:t>
            </a:r>
          </a:p>
          <a:p>
            <a:pPr marL="342900" lvl="0" indent="-342900" algn="l">
              <a:buFont typeface="Arial" panose="020B0604020202020204" pitchFamily="34" charset="0"/>
              <a:buChar char="•"/>
            </a:pPr>
            <a:r>
              <a:rPr lang="en-US" sz="2400" dirty="0"/>
              <a:t>Transition of an existing commercial or COTS solution in another industrial environment (e.g., aircraft or automotive manufacturing) to shipbuilding and repair</a:t>
            </a:r>
          </a:p>
          <a:p>
            <a:pPr marL="342900" lvl="0" indent="-342900" algn="l">
              <a:buFont typeface="Arial" panose="020B0604020202020204" pitchFamily="34" charset="0"/>
              <a:buChar char="•"/>
            </a:pPr>
            <a:r>
              <a:rPr lang="en-US" sz="2400" dirty="0"/>
              <a:t>Minor modifications, as defined in paragraph (3) (ii) of the “Commercial” definition above, of the product, process or technology may be permitted.  </a:t>
            </a:r>
          </a:p>
          <a:p>
            <a:pPr marL="342900" lvl="0" indent="-342900" algn="l">
              <a:buFont typeface="Arial" panose="020B0604020202020204" pitchFamily="34" charset="0"/>
              <a:buChar char="•"/>
            </a:pPr>
            <a:r>
              <a:rPr lang="en-US" sz="2400" dirty="0"/>
              <a:t>Modification or waiver of a technical reference document such as a:</a:t>
            </a:r>
          </a:p>
          <a:p>
            <a:pPr lvl="1" algn="l"/>
            <a:r>
              <a:rPr lang="en-US" sz="2400" dirty="0"/>
              <a:t>- Ship specification</a:t>
            </a:r>
          </a:p>
          <a:p>
            <a:pPr lvl="1" algn="l"/>
            <a:r>
              <a:rPr lang="en-US" sz="2400" dirty="0"/>
              <a:t>- MIL-STD/Technical Publication/Qualified Product List/other technical requirement</a:t>
            </a:r>
          </a:p>
          <a:p>
            <a:pPr lvl="1" algn="l"/>
            <a:r>
              <a:rPr lang="en-US" sz="2400" dirty="0"/>
              <a:t>- Standard shipyard work package</a:t>
            </a:r>
          </a:p>
          <a:p>
            <a:pPr marL="342900" lvl="0" indent="-342900" algn="l">
              <a:buFont typeface="Arial" panose="020B0604020202020204" pitchFamily="34" charset="0"/>
              <a:buChar char="•"/>
            </a:pPr>
            <a:r>
              <a:rPr lang="en-US" sz="2400" dirty="0"/>
              <a:t>Testing in a shipboard or shipyard industrial environment.</a:t>
            </a:r>
          </a:p>
          <a:p>
            <a:pPr marL="342900" lvl="0" indent="-342900" algn="l">
              <a:buFont typeface="Arial" panose="020B0604020202020204" pitchFamily="34" charset="0"/>
              <a:buChar char="•"/>
            </a:pPr>
            <a:r>
              <a:rPr lang="en-US" sz="2400" dirty="0"/>
              <a:t>User acceptance and familiarization training in the shipyard industrial environment</a:t>
            </a:r>
          </a:p>
          <a:p>
            <a:pPr marL="342900" lvl="0" indent="-342900" algn="l">
              <a:buFont typeface="Arial" panose="020B0604020202020204" pitchFamily="34" charset="0"/>
              <a:buChar char="•"/>
            </a:pPr>
            <a:r>
              <a:rPr lang="en-US" sz="2400" dirty="0"/>
              <a:t>Technical Authority approval activities, project status meetings and support documentation </a:t>
            </a:r>
          </a:p>
          <a:p>
            <a:pPr marL="342900" lvl="0" indent="-342900" algn="l">
              <a:buFont typeface="Arial" panose="020B0604020202020204" pitchFamily="34" charset="0"/>
              <a:buChar char="•"/>
            </a:pPr>
            <a:r>
              <a:rPr lang="en-US" sz="2400" dirty="0"/>
              <a:t>Extension and applicability of one U.S. Navy’s platform’s existing qualification or certification of the technology process or product to a new U.S. Navy platform</a:t>
            </a:r>
            <a:endParaRPr dirty="0"/>
          </a:p>
        </p:txBody>
      </p:sp>
    </p:spTree>
    <p:extLst>
      <p:ext uri="{BB962C8B-B14F-4D97-AF65-F5344CB8AC3E}">
        <p14:creationId xmlns:p14="http://schemas.microsoft.com/office/powerpoint/2010/main" val="31928870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p:cNvSpPr/>
          <p:nvPr/>
        </p:nvSpPr>
        <p:spPr>
          <a:xfrm>
            <a:off x="0" y="-4521"/>
            <a:ext cx="16796744" cy="148584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a:p>
        </p:txBody>
      </p:sp>
      <p:sp>
        <p:nvSpPr>
          <p:cNvPr id="126" name="Past NSRP SPC Projects"/>
          <p:cNvSpPr txBox="1"/>
          <p:nvPr/>
        </p:nvSpPr>
        <p:spPr>
          <a:xfrm>
            <a:off x="428975" y="318336"/>
            <a:ext cx="15950330" cy="840133"/>
          </a:xfrm>
          <a:prstGeom prst="rect">
            <a:avLst/>
          </a:prstGeom>
          <a:ln w="12700">
            <a:miter lim="400000"/>
          </a:ln>
          <a:extLst>
            <a:ext uri="{C572A759-6A51-4108-AA02-DFA0A04FC94B}">
              <ma14:wrappingTextBoxFlag xmlns="" xmlns:ma14="http://schemas.microsoft.com/office/mac/drawingml/2011/main" val="1"/>
            </a:ext>
          </a:extLst>
        </p:spPr>
        <p:txBody>
          <a:bodyPr wrap="square" lIns="65484" tIns="65484" rIns="65484" bIns="65484" anchor="ctr">
            <a:spAutoFit/>
          </a:bodyPr>
          <a:lstStyle>
            <a:lvl1pPr algn="l">
              <a:defRPr b="1">
                <a:solidFill>
                  <a:srgbClr val="FFFFFF"/>
                </a:solidFill>
                <a:latin typeface="Helvetica"/>
                <a:ea typeface="Helvetica"/>
                <a:cs typeface="Helvetica"/>
                <a:sym typeface="Helvetica"/>
              </a:defRPr>
            </a:lvl1pPr>
          </a:lstStyle>
          <a:p>
            <a:r>
              <a:rPr lang="en-US" dirty="0"/>
              <a:t>Product Team and Management Structure</a:t>
            </a:r>
          </a:p>
        </p:txBody>
      </p:sp>
      <p:sp>
        <p:nvSpPr>
          <p:cNvPr id="127" name="An initial project successfully modified COTS (Commercial Off-The-Shelf) technology to output QA data in accordance with requirements of NAVSEA Standard Item 009-32.…"/>
          <p:cNvSpPr txBox="1"/>
          <p:nvPr/>
        </p:nvSpPr>
        <p:spPr>
          <a:xfrm>
            <a:off x="428976" y="1840881"/>
            <a:ext cx="16123214" cy="107510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lnSpc>
                <a:spcPct val="130000"/>
              </a:lnSpc>
              <a:buSzPct val="75000"/>
              <a:defRPr sz="3200"/>
            </a:pPr>
            <a:r>
              <a:rPr lang="en-US" sz="2200" b="1" dirty="0">
                <a:latin typeface="Helvetica" pitchFamily="2" charset="0"/>
                <a:ea typeface="Helvetica"/>
                <a:cs typeface="Helvetica"/>
                <a:sym typeface="Helvetica"/>
              </a:rPr>
              <a:t>Vigor Industrial: </a:t>
            </a:r>
          </a:p>
          <a:p>
            <a:pPr algn="l">
              <a:lnSpc>
                <a:spcPct val="130000"/>
              </a:lnSpc>
              <a:buSzPct val="75000"/>
              <a:defRPr sz="3200"/>
            </a:pPr>
            <a:r>
              <a:rPr lang="en-US" sz="2200" b="1" dirty="0">
                <a:latin typeface="Helvetica" pitchFamily="2" charset="0"/>
                <a:sym typeface="Helvetica"/>
              </a:rPr>
              <a:t>   </a:t>
            </a:r>
            <a:r>
              <a:rPr lang="en-US" sz="2200" dirty="0"/>
              <a:t>Seth Bishop - Quality Assurance Manager-Seattle Operations</a:t>
            </a:r>
          </a:p>
          <a:p>
            <a:pPr lvl="1" algn="l" fontAlgn="base"/>
            <a:r>
              <a:rPr lang="en-US" sz="2200" dirty="0"/>
              <a:t>Chelsea Brown - Inspection Supervisor - Seattle</a:t>
            </a:r>
          </a:p>
          <a:p>
            <a:pPr lvl="1" algn="l" fontAlgn="base"/>
            <a:r>
              <a:rPr lang="en-US" sz="2200" dirty="0"/>
              <a:t>Lindsay Docherty - Director - Quality</a:t>
            </a:r>
          </a:p>
          <a:p>
            <a:pPr lvl="1" algn="l" fontAlgn="base"/>
            <a:r>
              <a:rPr lang="en-US" sz="2200" dirty="0"/>
              <a:t>Ken Johnson - Corporate Weld instructor</a:t>
            </a:r>
          </a:p>
          <a:p>
            <a:pPr lvl="1" algn="l" fontAlgn="base"/>
            <a:r>
              <a:rPr lang="en-US" sz="2200" dirty="0"/>
              <a:t>Andrew Lusk - Inspection Supervisor – Portland</a:t>
            </a:r>
          </a:p>
          <a:p>
            <a:pPr lvl="1" algn="l" fontAlgn="base"/>
            <a:r>
              <a:rPr lang="en-US" sz="2200" dirty="0"/>
              <a:t>Gregg Cherry - QA Manager</a:t>
            </a:r>
            <a:endParaRPr lang="en-US" sz="2200" dirty="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FMM: </a:t>
            </a:r>
          </a:p>
          <a:p>
            <a:pPr lvl="1" algn="l" fontAlgn="base"/>
            <a:r>
              <a:rPr lang="en-US" sz="2200" dirty="0"/>
              <a:t>Dale Samples - Vice President of Quality Assurance</a:t>
            </a:r>
          </a:p>
          <a:p>
            <a:pPr lvl="1" algn="l" fontAlgn="base"/>
            <a:r>
              <a:rPr lang="en-US" sz="2200" dirty="0"/>
              <a:t>John Krueger - Director of Manufacturing Production</a:t>
            </a:r>
          </a:p>
          <a:p>
            <a:pPr lvl="1" algn="l" fontAlgn="base"/>
            <a:r>
              <a:rPr lang="en-US" sz="2200" dirty="0"/>
              <a:t>Rodney </a:t>
            </a:r>
            <a:r>
              <a:rPr lang="en-US" sz="2200" dirty="0" err="1"/>
              <a:t>Klann</a:t>
            </a:r>
            <a:r>
              <a:rPr lang="en-US" sz="2200" dirty="0"/>
              <a:t> - Production Manager (Module Construction)</a:t>
            </a:r>
          </a:p>
          <a:p>
            <a:pPr lvl="1" algn="l" fontAlgn="base"/>
            <a:r>
              <a:rPr lang="en-US" sz="2200" dirty="0"/>
              <a:t>Joe Harrison - Quality Engineer</a:t>
            </a:r>
          </a:p>
          <a:p>
            <a:pPr lvl="1" algn="l" fontAlgn="base"/>
            <a:r>
              <a:rPr lang="en-US" sz="2200" dirty="0"/>
              <a:t>Ben </a:t>
            </a:r>
            <a:r>
              <a:rPr lang="en-US" sz="2200" dirty="0" err="1"/>
              <a:t>Dorris</a:t>
            </a:r>
            <a:r>
              <a:rPr lang="en-US" sz="2200" dirty="0"/>
              <a:t> - Methods Engineer</a:t>
            </a:r>
          </a:p>
          <a:p>
            <a:pPr lvl="1" algn="l" fontAlgn="base"/>
            <a:r>
              <a:rPr lang="en-US" sz="2200" dirty="0"/>
              <a:t>Charles Jackson - Sr. R&amp;D Engineer, NSRP SD</a:t>
            </a:r>
            <a:endParaRPr lang="en-US" sz="2200" dirty="0">
              <a:ea typeface="Helvetica"/>
              <a:cs typeface="Helvetica"/>
              <a:sym typeface="Helvetica"/>
            </a:endParaRPr>
          </a:p>
          <a:p>
            <a:pPr algn="l">
              <a:lnSpc>
                <a:spcPct val="130000"/>
              </a:lnSpc>
              <a:buSzPct val="75000"/>
              <a:defRPr sz="3200"/>
            </a:pPr>
            <a:r>
              <a:rPr lang="en-US" sz="2200" b="1" dirty="0">
                <a:latin typeface="Helvetica" pitchFamily="2" charset="0"/>
                <a:sym typeface="Helvetica"/>
              </a:rPr>
              <a:t>EWI:</a:t>
            </a:r>
          </a:p>
          <a:p>
            <a:pPr lvl="1" algn="l" fontAlgn="base"/>
            <a:r>
              <a:rPr lang="en-US" sz="2200" dirty="0"/>
              <a:t>Michael Carney - Senior Engineer, Arc Welding and Directed-energy Deposition Process</a:t>
            </a:r>
          </a:p>
          <a:p>
            <a:pPr lvl="1" algn="l" fontAlgn="base"/>
            <a:r>
              <a:rPr lang="en-US" sz="2200" dirty="0"/>
              <a:t>Tom Hite - Principal Program Manager</a:t>
            </a:r>
          </a:p>
          <a:p>
            <a:pPr lvl="1" algn="l" fontAlgn="base"/>
            <a:r>
              <a:rPr lang="en-US" sz="2200" dirty="0"/>
              <a:t>Katherine Hardin - Government Sr. Project Manager</a:t>
            </a:r>
            <a:endParaRPr lang="en-US" sz="2200" b="1" dirty="0">
              <a:latin typeface="Helvetica" pitchFamily="2" charset="0"/>
              <a:sym typeface="Helvetica"/>
            </a:endParaRPr>
          </a:p>
          <a:p>
            <a:pPr algn="l">
              <a:lnSpc>
                <a:spcPct val="130000"/>
              </a:lnSpc>
              <a:buSzPct val="75000"/>
              <a:defRPr sz="3200"/>
            </a:pPr>
            <a:r>
              <a:rPr lang="en-US" sz="2200" b="1" dirty="0" err="1">
                <a:latin typeface="Helvetica" pitchFamily="2" charset="0"/>
                <a:sym typeface="Helvetica"/>
              </a:rPr>
              <a:t>TruQC</a:t>
            </a:r>
            <a:r>
              <a:rPr lang="en-US" sz="2200" b="1" dirty="0">
                <a:latin typeface="Helvetica" pitchFamily="2" charset="0"/>
                <a:sym typeface="Helvetica"/>
              </a:rPr>
              <a:t>:</a:t>
            </a:r>
          </a:p>
          <a:p>
            <a:pPr lvl="1" algn="l" fontAlgn="base"/>
            <a:r>
              <a:rPr lang="en-US" sz="2200" dirty="0"/>
              <a:t>Megan Brinker - COO</a:t>
            </a:r>
          </a:p>
          <a:p>
            <a:pPr lvl="1" algn="l" fontAlgn="base"/>
            <a:r>
              <a:rPr lang="en-US" sz="2200" dirty="0"/>
              <a:t>Tari Hess - Project Manager</a:t>
            </a:r>
          </a:p>
          <a:p>
            <a:pPr lvl="1" algn="l" fontAlgn="base"/>
            <a:r>
              <a:rPr lang="en-US" sz="2200" dirty="0"/>
              <a:t>Josh Jaffe - Senior Project Manager</a:t>
            </a:r>
            <a:endParaRPr lang="en-US" sz="2200" b="1" dirty="0">
              <a:latin typeface="Helvetica" pitchFamily="2" charset="0"/>
              <a:sym typeface="Helvetica"/>
            </a:endParaRPr>
          </a:p>
          <a:p>
            <a:pPr algn="l">
              <a:lnSpc>
                <a:spcPct val="130000"/>
              </a:lnSpc>
              <a:buSzPct val="75000"/>
              <a:defRPr sz="3200"/>
            </a:pPr>
            <a:r>
              <a:rPr lang="en-US" sz="2200" b="1" dirty="0">
                <a:latin typeface="Helvetica" pitchFamily="2" charset="0"/>
                <a:sym typeface="Helvetica"/>
              </a:rPr>
              <a:t>NNS:</a:t>
            </a:r>
          </a:p>
          <a:p>
            <a:pPr algn="l">
              <a:lnSpc>
                <a:spcPct val="130000"/>
              </a:lnSpc>
              <a:buSzPct val="75000"/>
              <a:defRPr sz="3200"/>
            </a:pPr>
            <a:r>
              <a:rPr lang="en-US" sz="2200" dirty="0"/>
              <a:t>  Paul Hebert - PTR</a:t>
            </a:r>
            <a:endParaRPr lang="en-US" sz="2200" b="1" dirty="0">
              <a:latin typeface="Helvetica" pitchFamily="2" charset="0"/>
              <a:sym typeface="Helvetica"/>
            </a:endParaRPr>
          </a:p>
          <a:p>
            <a:pPr algn="l">
              <a:lnSpc>
                <a:spcPct val="130000"/>
              </a:lnSpc>
              <a:buSzPct val="75000"/>
              <a:defRPr sz="3200"/>
            </a:pPr>
            <a:r>
              <a:rPr lang="en-US" sz="2200" b="1" dirty="0">
                <a:latin typeface="Helvetica" pitchFamily="2" charset="0"/>
                <a:sym typeface="Helvetica"/>
              </a:rPr>
              <a:t>ATI:</a:t>
            </a:r>
          </a:p>
          <a:p>
            <a:pPr algn="l">
              <a:lnSpc>
                <a:spcPct val="130000"/>
              </a:lnSpc>
              <a:buSzPct val="75000"/>
              <a:defRPr sz="3200"/>
            </a:pPr>
            <a:r>
              <a:rPr lang="en-US" sz="2200" dirty="0"/>
              <a:t>  Mark Smitherman - Deputy Director, National Shipbuilding Research Program </a:t>
            </a:r>
            <a:endParaRPr lang="en-US" sz="2200" dirty="0">
              <a:sym typeface="Helvetica"/>
            </a:endParaRPr>
          </a:p>
          <a:p>
            <a:pPr marL="341923" indent="-341923" algn="l">
              <a:lnSpc>
                <a:spcPct val="130000"/>
              </a:lnSpc>
              <a:buSzPct val="75000"/>
              <a:buChar char="•"/>
              <a:defRPr sz="3200"/>
            </a:pPr>
            <a:endParaRPr dirty="0"/>
          </a:p>
        </p:txBody>
      </p:sp>
    </p:spTree>
    <p:extLst>
      <p:ext uri="{BB962C8B-B14F-4D97-AF65-F5344CB8AC3E}">
        <p14:creationId xmlns:p14="http://schemas.microsoft.com/office/powerpoint/2010/main" val="36746083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p:cNvSpPr/>
          <p:nvPr/>
        </p:nvSpPr>
        <p:spPr>
          <a:xfrm>
            <a:off x="0" y="-4521"/>
            <a:ext cx="16796744" cy="148584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a:p>
        </p:txBody>
      </p:sp>
      <p:sp>
        <p:nvSpPr>
          <p:cNvPr id="126" name="Past NSRP SPC Projects"/>
          <p:cNvSpPr txBox="1"/>
          <p:nvPr/>
        </p:nvSpPr>
        <p:spPr>
          <a:xfrm>
            <a:off x="428975" y="318336"/>
            <a:ext cx="15950330" cy="840133"/>
          </a:xfrm>
          <a:prstGeom prst="rect">
            <a:avLst/>
          </a:prstGeom>
          <a:ln w="12700">
            <a:miter lim="400000"/>
          </a:ln>
          <a:extLst>
            <a:ext uri="{C572A759-6A51-4108-AA02-DFA0A04FC94B}">
              <ma14:wrappingTextBoxFlag xmlns:ma14="http://schemas.microsoft.com/office/mac/drawingml/2011/main" xmlns="" val="1"/>
            </a:ext>
          </a:extLst>
        </p:spPr>
        <p:txBody>
          <a:bodyPr wrap="square" lIns="65484" tIns="65484" rIns="65484" bIns="65484" anchor="ctr">
            <a:spAutoFit/>
          </a:bodyPr>
          <a:lstStyle>
            <a:lvl1pPr algn="l">
              <a:defRPr b="1">
                <a:solidFill>
                  <a:srgbClr val="FFFFFF"/>
                </a:solidFill>
                <a:latin typeface="Helvetica"/>
                <a:ea typeface="Helvetica"/>
                <a:cs typeface="Helvetica"/>
                <a:sym typeface="Helvetica"/>
              </a:defRPr>
            </a:lvl1pPr>
          </a:lstStyle>
          <a:p>
            <a:r>
              <a:rPr lang="en-US" dirty="0"/>
              <a:t>Project Timeline + Deliverables</a:t>
            </a:r>
          </a:p>
        </p:txBody>
      </p:sp>
      <p:sp>
        <p:nvSpPr>
          <p:cNvPr id="127" name="An initial project successfully modified COTS (Commercial Off-The-Shelf) technology to output QA data in accordance with requirements of NAVSEA Standard Item 009-32.…"/>
          <p:cNvSpPr txBox="1"/>
          <p:nvPr/>
        </p:nvSpPr>
        <p:spPr>
          <a:xfrm>
            <a:off x="428976" y="1840881"/>
            <a:ext cx="16123214" cy="10470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30000"/>
              </a:lnSpc>
              <a:buSzPct val="75000"/>
              <a:defRPr sz="3200"/>
            </a:pPr>
            <a:r>
              <a:rPr lang="en-US" sz="2200" b="1" dirty="0">
                <a:latin typeface="Helvetica" pitchFamily="2" charset="0"/>
                <a:ea typeface="Helvetica"/>
                <a:cs typeface="Helvetica"/>
                <a:sym typeface="Helvetica"/>
              </a:rPr>
              <a:t>Project Plan and Schedule</a:t>
            </a:r>
          </a:p>
          <a:p>
            <a:pPr algn="l">
              <a:lnSpc>
                <a:spcPct val="130000"/>
              </a:lnSpc>
              <a:buSzPct val="75000"/>
              <a:defRPr sz="3200"/>
            </a:pPr>
            <a:r>
              <a:rPr lang="en-US" sz="2200" dirty="0">
                <a:latin typeface="Helvetica" pitchFamily="2" charset="0"/>
                <a:ea typeface="Helvetica"/>
                <a:cs typeface="Helvetica"/>
                <a:sym typeface="Helvetica"/>
              </a:rPr>
              <a:t>December 2021</a:t>
            </a:r>
          </a:p>
          <a:p>
            <a:pPr algn="l">
              <a:lnSpc>
                <a:spcPct val="130000"/>
              </a:lnSpc>
              <a:buSzPct val="75000"/>
              <a:defRPr sz="3200"/>
            </a:pPr>
            <a:endParaRPr lang="en-US" sz="2000"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Develop Criteria and Metrics</a:t>
            </a:r>
          </a:p>
          <a:p>
            <a:pPr algn="l">
              <a:lnSpc>
                <a:spcPct val="130000"/>
              </a:lnSpc>
              <a:buSzPct val="75000"/>
              <a:defRPr sz="3200"/>
            </a:pPr>
            <a:r>
              <a:rPr lang="en-US" sz="2400" dirty="0">
                <a:latin typeface="Helvetica" pitchFamily="2" charset="0"/>
                <a:ea typeface="Helvetica"/>
                <a:cs typeface="Helvetica"/>
                <a:sym typeface="Helvetica"/>
              </a:rPr>
              <a:t>January 2022</a:t>
            </a:r>
          </a:p>
          <a:p>
            <a:pPr algn="l">
              <a:lnSpc>
                <a:spcPct val="130000"/>
              </a:lnSpc>
              <a:buSzPct val="75000"/>
              <a:defRPr sz="3200"/>
            </a:pPr>
            <a:endParaRPr lang="en-US" sz="2200" b="1"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Project Status Report 1</a:t>
            </a:r>
          </a:p>
          <a:p>
            <a:pPr algn="l">
              <a:lnSpc>
                <a:spcPct val="130000"/>
              </a:lnSpc>
              <a:buSzPct val="75000"/>
              <a:defRPr sz="3200"/>
            </a:pPr>
            <a:r>
              <a:rPr lang="en-US" sz="2400" dirty="0">
                <a:latin typeface="Helvetica" pitchFamily="2" charset="0"/>
                <a:ea typeface="Helvetica"/>
                <a:cs typeface="Helvetica"/>
                <a:sym typeface="Helvetica"/>
              </a:rPr>
              <a:t>March 2022</a:t>
            </a:r>
          </a:p>
          <a:p>
            <a:pPr algn="l">
              <a:lnSpc>
                <a:spcPct val="130000"/>
              </a:lnSpc>
              <a:buSzPct val="75000"/>
              <a:defRPr sz="3200"/>
            </a:pPr>
            <a:endParaRPr lang="en-US" sz="2400"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Testing</a:t>
            </a:r>
          </a:p>
          <a:p>
            <a:pPr algn="l">
              <a:lnSpc>
                <a:spcPct val="130000"/>
              </a:lnSpc>
              <a:buSzPct val="75000"/>
              <a:defRPr sz="3200"/>
            </a:pPr>
            <a:r>
              <a:rPr lang="en-US" sz="2400" dirty="0">
                <a:latin typeface="Helvetica" pitchFamily="2" charset="0"/>
                <a:ea typeface="Helvetica"/>
                <a:cs typeface="Helvetica"/>
                <a:sym typeface="Helvetica"/>
              </a:rPr>
              <a:t>June 2022 Updated to August 2022</a:t>
            </a:r>
          </a:p>
          <a:p>
            <a:pPr algn="l">
              <a:lnSpc>
                <a:spcPct val="130000"/>
              </a:lnSpc>
              <a:buSzPct val="75000"/>
              <a:defRPr sz="3200"/>
            </a:pPr>
            <a:endParaRPr lang="en-US" sz="2200" b="1"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Briefing at Panel Meeting</a:t>
            </a:r>
          </a:p>
          <a:p>
            <a:pPr algn="l">
              <a:lnSpc>
                <a:spcPct val="130000"/>
              </a:lnSpc>
              <a:buSzPct val="75000"/>
              <a:defRPr sz="3200"/>
            </a:pPr>
            <a:r>
              <a:rPr lang="en-US" sz="2400" dirty="0">
                <a:latin typeface="Helvetica" pitchFamily="2" charset="0"/>
                <a:ea typeface="Helvetica"/>
                <a:cs typeface="Helvetica"/>
                <a:sym typeface="Helvetica"/>
              </a:rPr>
              <a:t>August 2022</a:t>
            </a:r>
          </a:p>
          <a:p>
            <a:pPr algn="l">
              <a:lnSpc>
                <a:spcPct val="130000"/>
              </a:lnSpc>
              <a:buSzPct val="75000"/>
              <a:defRPr sz="3200"/>
            </a:pPr>
            <a:endParaRPr lang="en-US" sz="2200" b="1"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Project Status Report 2</a:t>
            </a:r>
          </a:p>
          <a:p>
            <a:pPr algn="l">
              <a:lnSpc>
                <a:spcPct val="130000"/>
              </a:lnSpc>
              <a:buSzPct val="75000"/>
              <a:defRPr sz="3200"/>
            </a:pPr>
            <a:r>
              <a:rPr lang="en-US" sz="2400" dirty="0">
                <a:latin typeface="Helvetica" pitchFamily="2" charset="0"/>
                <a:ea typeface="Helvetica"/>
                <a:cs typeface="Helvetica"/>
                <a:sym typeface="Helvetica"/>
              </a:rPr>
              <a:t>August 2022</a:t>
            </a:r>
          </a:p>
          <a:p>
            <a:pPr algn="l">
              <a:lnSpc>
                <a:spcPct val="130000"/>
              </a:lnSpc>
              <a:buSzPct val="75000"/>
              <a:defRPr sz="3200"/>
            </a:pPr>
            <a:endParaRPr lang="en-US" sz="2200" b="1"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Briefing and Demo at Panel Meeting</a:t>
            </a:r>
          </a:p>
          <a:p>
            <a:pPr algn="l">
              <a:lnSpc>
                <a:spcPct val="130000"/>
              </a:lnSpc>
              <a:buSzPct val="75000"/>
              <a:defRPr sz="3200"/>
            </a:pPr>
            <a:r>
              <a:rPr lang="en-US" sz="2400" dirty="0">
                <a:latin typeface="Helvetica" pitchFamily="2" charset="0"/>
                <a:ea typeface="Helvetica"/>
                <a:cs typeface="Helvetica"/>
                <a:sym typeface="Helvetica"/>
              </a:rPr>
              <a:t>November 2022</a:t>
            </a:r>
          </a:p>
          <a:p>
            <a:pPr algn="l">
              <a:lnSpc>
                <a:spcPct val="130000"/>
              </a:lnSpc>
              <a:buSzPct val="75000"/>
              <a:defRPr sz="3200"/>
            </a:pPr>
            <a:endParaRPr lang="en-US" sz="2200" b="1" dirty="0">
              <a:latin typeface="Helvetica" pitchFamily="2" charset="0"/>
              <a:ea typeface="Helvetica"/>
              <a:cs typeface="Helvetica"/>
              <a:sym typeface="Helvetica"/>
            </a:endParaRPr>
          </a:p>
          <a:p>
            <a:pPr algn="l">
              <a:lnSpc>
                <a:spcPct val="130000"/>
              </a:lnSpc>
              <a:buSzPct val="75000"/>
              <a:defRPr sz="3200"/>
            </a:pPr>
            <a:r>
              <a:rPr lang="en-US" sz="2200" b="1" dirty="0">
                <a:latin typeface="Helvetica" pitchFamily="2" charset="0"/>
                <a:ea typeface="Helvetica"/>
                <a:cs typeface="Helvetica"/>
                <a:sym typeface="Helvetica"/>
              </a:rPr>
              <a:t>Final Report with Recommendations</a:t>
            </a:r>
          </a:p>
          <a:p>
            <a:pPr algn="l">
              <a:lnSpc>
                <a:spcPct val="130000"/>
              </a:lnSpc>
              <a:buSzPct val="75000"/>
              <a:defRPr sz="3200"/>
            </a:pPr>
            <a:r>
              <a:rPr lang="en-US" sz="2400" dirty="0">
                <a:latin typeface="Helvetica" pitchFamily="2" charset="0"/>
                <a:ea typeface="Helvetica"/>
                <a:cs typeface="Helvetica"/>
                <a:sym typeface="Helvetica"/>
              </a:rPr>
              <a:t>November 2022</a:t>
            </a:r>
            <a:endParaRPr lang="en-US" sz="2200" dirty="0">
              <a:ea typeface="Helvetica"/>
              <a:cs typeface="Helvetica"/>
              <a:sym typeface="Helvetica"/>
            </a:endParaRPr>
          </a:p>
        </p:txBody>
      </p:sp>
    </p:spTree>
    <p:extLst>
      <p:ext uri="{BB962C8B-B14F-4D97-AF65-F5344CB8AC3E}">
        <p14:creationId xmlns:p14="http://schemas.microsoft.com/office/powerpoint/2010/main" val="6472788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p:cNvSpPr/>
          <p:nvPr/>
        </p:nvSpPr>
        <p:spPr>
          <a:xfrm>
            <a:off x="5768" y="-19682"/>
            <a:ext cx="16796744" cy="1485849"/>
          </a:xfrm>
          <a:prstGeom prst="rect">
            <a:avLst/>
          </a:prstGeom>
          <a:solidFill>
            <a:srgbClr val="0D4C6B"/>
          </a:solidFill>
          <a:ln w="12700">
            <a:miter lim="400000"/>
          </a:ln>
        </p:spPr>
        <p:txBody>
          <a:bodyPr lIns="65484" tIns="65484" rIns="65484" bIns="65484" anchor="ctr"/>
          <a:lstStyle/>
          <a:p>
            <a:pPr>
              <a:defRPr sz="2000" b="1">
                <a:solidFill>
                  <a:srgbClr val="FFFFFF"/>
                </a:solidFill>
                <a:latin typeface="Helvetica"/>
                <a:ea typeface="Helvetica"/>
                <a:cs typeface="Helvetica"/>
                <a:sym typeface="Helvetica"/>
              </a:defRPr>
            </a:pPr>
            <a:endParaRPr dirty="0"/>
          </a:p>
        </p:txBody>
      </p:sp>
      <p:sp>
        <p:nvSpPr>
          <p:cNvPr id="126" name="Past NSRP SPC Projects"/>
          <p:cNvSpPr txBox="1"/>
          <p:nvPr/>
        </p:nvSpPr>
        <p:spPr>
          <a:xfrm>
            <a:off x="428975" y="318336"/>
            <a:ext cx="15950330" cy="840133"/>
          </a:xfrm>
          <a:prstGeom prst="rect">
            <a:avLst/>
          </a:prstGeom>
          <a:ln w="12700">
            <a:miter lim="400000"/>
          </a:ln>
          <a:extLst>
            <a:ext uri="{C572A759-6A51-4108-AA02-DFA0A04FC94B}">
              <ma14:wrappingTextBoxFlag xmlns:ma14="http://schemas.microsoft.com/office/mac/drawingml/2011/main" xmlns="" val="1"/>
            </a:ext>
          </a:extLst>
        </p:spPr>
        <p:txBody>
          <a:bodyPr wrap="square" lIns="65484" tIns="65484" rIns="65484" bIns="65484" anchor="ctr">
            <a:spAutoFit/>
          </a:bodyPr>
          <a:lstStyle>
            <a:lvl1pPr algn="l">
              <a:defRPr b="1">
                <a:solidFill>
                  <a:srgbClr val="FFFFFF"/>
                </a:solidFill>
                <a:latin typeface="Helvetica"/>
                <a:ea typeface="Helvetica"/>
                <a:cs typeface="Helvetica"/>
                <a:sym typeface="Helvetica"/>
              </a:defRPr>
            </a:lvl1pPr>
          </a:lstStyle>
          <a:p>
            <a:r>
              <a:rPr lang="en-US" dirty="0"/>
              <a:t>RAP Project: Weld Digitalization Solution</a:t>
            </a:r>
            <a:endParaRPr dirty="0"/>
          </a:p>
        </p:txBody>
      </p:sp>
      <p:sp>
        <p:nvSpPr>
          <p:cNvPr id="16" name="Rectangle 15">
            <a:extLst>
              <a:ext uri="{FF2B5EF4-FFF2-40B4-BE49-F238E27FC236}">
                <a16:creationId xmlns:a16="http://schemas.microsoft.com/office/drawing/2014/main" id="{C0B8D2ED-C181-814E-B6BE-CA94927B8AD8}"/>
              </a:ext>
            </a:extLst>
          </p:cNvPr>
          <p:cNvSpPr/>
          <p:nvPr/>
        </p:nvSpPr>
        <p:spPr>
          <a:xfrm>
            <a:off x="377305" y="3600402"/>
            <a:ext cx="16002000" cy="731520"/>
          </a:xfrm>
          <a:prstGeom prst="rect">
            <a:avLst/>
          </a:prstGeom>
          <a:noFill/>
          <a:ln w="12700" cap="flat">
            <a:solidFill>
              <a:srgbClr val="124D6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760677"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FFFFFF"/>
              </a:solidFill>
              <a:effectLst/>
              <a:uFillTx/>
              <a:latin typeface="Helvetica"/>
              <a:ea typeface="Helvetica"/>
              <a:cs typeface="Helvetica"/>
              <a:sym typeface="Helvetica"/>
            </a:endParaRPr>
          </a:p>
        </p:txBody>
      </p:sp>
      <p:sp>
        <p:nvSpPr>
          <p:cNvPr id="19" name="Rectangle 18">
            <a:extLst>
              <a:ext uri="{FF2B5EF4-FFF2-40B4-BE49-F238E27FC236}">
                <a16:creationId xmlns:a16="http://schemas.microsoft.com/office/drawing/2014/main" id="{DB3018B8-42B6-E446-A3E4-81C0D225AFCC}"/>
              </a:ext>
            </a:extLst>
          </p:cNvPr>
          <p:cNvSpPr/>
          <p:nvPr/>
        </p:nvSpPr>
        <p:spPr>
          <a:xfrm>
            <a:off x="377305" y="7808208"/>
            <a:ext cx="16002000" cy="731520"/>
          </a:xfrm>
          <a:prstGeom prst="rect">
            <a:avLst/>
          </a:prstGeom>
          <a:noFill/>
          <a:ln w="12700" cap="flat">
            <a:solidFill>
              <a:srgbClr val="124D6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760677"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FFFFFF"/>
              </a:solidFill>
              <a:effectLst/>
              <a:uFillTx/>
              <a:latin typeface="Helvetica"/>
              <a:ea typeface="Helvetica"/>
              <a:cs typeface="Helvetica"/>
              <a:sym typeface="Helvetica"/>
            </a:endParaRPr>
          </a:p>
        </p:txBody>
      </p:sp>
      <p:cxnSp>
        <p:nvCxnSpPr>
          <p:cNvPr id="18" name="Straight Connector 17">
            <a:extLst>
              <a:ext uri="{FF2B5EF4-FFF2-40B4-BE49-F238E27FC236}">
                <a16:creationId xmlns:a16="http://schemas.microsoft.com/office/drawing/2014/main" id="{EEE93C74-BB16-724A-B5B5-BDE947D4076F}"/>
              </a:ext>
            </a:extLst>
          </p:cNvPr>
          <p:cNvCxnSpPr>
            <a:cxnSpLocks/>
            <a:stCxn id="16" idx="0"/>
          </p:cNvCxnSpPr>
          <p:nvPr/>
        </p:nvCxnSpPr>
        <p:spPr>
          <a:xfrm>
            <a:off x="8378305" y="3600402"/>
            <a:ext cx="0" cy="8692773"/>
          </a:xfrm>
          <a:prstGeom prst="line">
            <a:avLst/>
          </a:prstGeom>
          <a:noFill/>
          <a:ln w="25400" cap="flat">
            <a:solidFill>
              <a:srgbClr val="124D6A"/>
            </a:solidFill>
            <a:prstDash val="solid"/>
            <a:miter lim="400000"/>
          </a:ln>
          <a:effectLst/>
          <a:sp3d/>
        </p:spPr>
        <p:style>
          <a:lnRef idx="0">
            <a:scrgbClr r="0" g="0" b="0"/>
          </a:lnRef>
          <a:fillRef idx="0">
            <a:scrgbClr r="0" g="0" b="0"/>
          </a:fillRef>
          <a:effectRef idx="0">
            <a:scrgbClr r="0" g="0" b="0"/>
          </a:effectRef>
          <a:fontRef idx="none"/>
        </p:style>
      </p:cxnSp>
      <p:sp>
        <p:nvSpPr>
          <p:cNvPr id="24" name="Title 16">
            <a:extLst>
              <a:ext uri="{FF2B5EF4-FFF2-40B4-BE49-F238E27FC236}">
                <a16:creationId xmlns:a16="http://schemas.microsoft.com/office/drawing/2014/main" id="{E69738E4-5855-3942-BF02-D4FD65A64DD6}"/>
              </a:ext>
            </a:extLst>
          </p:cNvPr>
          <p:cNvSpPr txBox="1">
            <a:spLocks/>
          </p:cNvSpPr>
          <p:nvPr/>
        </p:nvSpPr>
        <p:spPr>
          <a:xfrm>
            <a:off x="377305" y="2752946"/>
            <a:ext cx="5791108" cy="690282"/>
          </a:xfrm>
          <a:prstGeom prst="rect">
            <a:avLst/>
          </a:prstGeom>
        </p:spPr>
        <p:txBody>
          <a:bodyPr vert="horz" lIns="125730" tIns="62865" rIns="125730" bIns="62865" rtlCol="0" anchor="ctr">
            <a:no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n-US" sz="2200" dirty="0">
                <a:solidFill>
                  <a:prstClr val="black"/>
                </a:solidFill>
                <a:latin typeface="Segoe UI" panose="020B0502040204020203" pitchFamily="34" charset="0"/>
                <a:cs typeface="Segoe UI" panose="020B0502040204020203" pitchFamily="34" charset="0"/>
              </a:rPr>
              <a:t>Project Lead Organization: TruQC</a:t>
            </a:r>
            <a:r>
              <a:rPr lang="en-US" sz="2200" b="0" dirty="0">
                <a:solidFill>
                  <a:prstClr val="black"/>
                </a:solidFill>
                <a:latin typeface="Segoe UI" panose="020B0502040204020203" pitchFamily="34" charset="0"/>
                <a:cs typeface="Segoe UI" panose="020B0502040204020203" pitchFamily="34" charset="0"/>
              </a:rPr>
              <a:t> </a:t>
            </a:r>
            <a:r>
              <a:rPr lang="en-US" sz="2200" dirty="0">
                <a:solidFill>
                  <a:prstClr val="black"/>
                </a:solidFill>
                <a:latin typeface="Segoe UI" panose="020B0502040204020203" pitchFamily="34" charset="0"/>
                <a:cs typeface="Segoe UI" panose="020B0502040204020203" pitchFamily="34" charset="0"/>
              </a:rPr>
              <a:t> </a:t>
            </a:r>
          </a:p>
          <a:p>
            <a:r>
              <a:rPr lang="en-US" sz="2200" dirty="0">
                <a:solidFill>
                  <a:prstClr val="black"/>
                </a:solidFill>
                <a:latin typeface="Segoe UI" panose="020B0502040204020203" pitchFamily="34" charset="0"/>
                <a:cs typeface="Segoe UI" panose="020B0502040204020203" pitchFamily="34" charset="0"/>
              </a:rPr>
              <a:t>Project Team Members:</a:t>
            </a:r>
            <a:r>
              <a:rPr lang="en-US" sz="2200" b="0" dirty="0">
                <a:solidFill>
                  <a:prstClr val="black"/>
                </a:solidFill>
                <a:latin typeface="Segoe UI" panose="020B0502040204020203" pitchFamily="34" charset="0"/>
                <a:cs typeface="Segoe UI" panose="020B0502040204020203" pitchFamily="34" charset="0"/>
              </a:rPr>
              <a:t> </a:t>
            </a:r>
            <a:r>
              <a:rPr lang="en-US" sz="2200" dirty="0">
                <a:solidFill>
                  <a:prstClr val="black"/>
                </a:solidFill>
                <a:latin typeface="Segoe UI" panose="020B0502040204020203" pitchFamily="34" charset="0"/>
                <a:cs typeface="Segoe UI" panose="020B0502040204020203" pitchFamily="34" charset="0"/>
              </a:rPr>
              <a:t>EWI, Vigor, FMM</a:t>
            </a:r>
            <a:endParaRPr lang="en-US" sz="2200" dirty="0">
              <a:solidFill>
                <a:srgbClr val="FF0000"/>
              </a:solidFill>
              <a:latin typeface="Segoe UI" panose="020B0502040204020203" pitchFamily="34" charset="0"/>
              <a:cs typeface="Segoe UI" panose="020B0502040204020203" pitchFamily="34" charset="0"/>
            </a:endParaRPr>
          </a:p>
        </p:txBody>
      </p:sp>
      <p:sp>
        <p:nvSpPr>
          <p:cNvPr id="25" name="Title 16">
            <a:extLst>
              <a:ext uri="{FF2B5EF4-FFF2-40B4-BE49-F238E27FC236}">
                <a16:creationId xmlns:a16="http://schemas.microsoft.com/office/drawing/2014/main" id="{0F402CDE-6993-D640-BBAC-5176E37EB940}"/>
              </a:ext>
            </a:extLst>
          </p:cNvPr>
          <p:cNvSpPr txBox="1">
            <a:spLocks/>
          </p:cNvSpPr>
          <p:nvPr/>
        </p:nvSpPr>
        <p:spPr>
          <a:xfrm>
            <a:off x="2951018" y="3621021"/>
            <a:ext cx="2853575" cy="690282"/>
          </a:xfrm>
          <a:prstGeom prst="rect">
            <a:avLst/>
          </a:prstGeom>
        </p:spPr>
        <p:txBody>
          <a:bodyPr vert="horz" lIns="125730" tIns="62865" rIns="125730" bIns="62865" rtlCol="0" anchor="ctr">
            <a:no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solidFill>
                  <a:srgbClr val="124D6A"/>
                </a:solidFill>
                <a:latin typeface="Segoe UI" panose="020B0502040204020203" pitchFamily="34" charset="0"/>
                <a:cs typeface="Segoe UI" panose="020B0502040204020203" pitchFamily="34" charset="0"/>
              </a:rPr>
              <a:t>Concept/Idea</a:t>
            </a:r>
          </a:p>
        </p:txBody>
      </p:sp>
      <p:sp>
        <p:nvSpPr>
          <p:cNvPr id="26" name="Title 16">
            <a:extLst>
              <a:ext uri="{FF2B5EF4-FFF2-40B4-BE49-F238E27FC236}">
                <a16:creationId xmlns:a16="http://schemas.microsoft.com/office/drawing/2014/main" id="{8113106C-D0F7-D84A-A66F-98EDF7029A82}"/>
              </a:ext>
            </a:extLst>
          </p:cNvPr>
          <p:cNvSpPr txBox="1">
            <a:spLocks/>
          </p:cNvSpPr>
          <p:nvPr/>
        </p:nvSpPr>
        <p:spPr>
          <a:xfrm>
            <a:off x="10274437" y="3641640"/>
            <a:ext cx="5022385" cy="690282"/>
          </a:xfrm>
          <a:prstGeom prst="rect">
            <a:avLst/>
          </a:prstGeom>
        </p:spPr>
        <p:txBody>
          <a:bodyPr vert="horz" lIns="125730" tIns="62865" rIns="125730" bIns="62865" rtlCol="0" anchor="ctr">
            <a:no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solidFill>
                  <a:srgbClr val="124D6A"/>
                </a:solidFill>
                <a:latin typeface="Segoe UI" panose="020B0502040204020203" pitchFamily="34" charset="0"/>
                <a:cs typeface="Segoe UI" panose="020B0502040204020203" pitchFamily="34" charset="0"/>
              </a:rPr>
              <a:t>Benefits/Justification</a:t>
            </a:r>
          </a:p>
        </p:txBody>
      </p:sp>
      <p:sp>
        <p:nvSpPr>
          <p:cNvPr id="27" name="Title 16">
            <a:extLst>
              <a:ext uri="{FF2B5EF4-FFF2-40B4-BE49-F238E27FC236}">
                <a16:creationId xmlns:a16="http://schemas.microsoft.com/office/drawing/2014/main" id="{B74DDF26-5885-FB48-B5B6-A083305514FF}"/>
              </a:ext>
            </a:extLst>
          </p:cNvPr>
          <p:cNvSpPr txBox="1">
            <a:spLocks/>
          </p:cNvSpPr>
          <p:nvPr/>
        </p:nvSpPr>
        <p:spPr>
          <a:xfrm>
            <a:off x="8629765" y="7849446"/>
            <a:ext cx="7498080" cy="690282"/>
          </a:xfrm>
          <a:prstGeom prst="rect">
            <a:avLst/>
          </a:prstGeom>
        </p:spPr>
        <p:txBody>
          <a:bodyPr vert="horz" lIns="125730" tIns="62865" rIns="125730" bIns="62865" rtlCol="0" anchor="ctr">
            <a:no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solidFill>
                  <a:srgbClr val="124D6A"/>
                </a:solidFill>
                <a:latin typeface="Segoe UI" panose="020B0502040204020203" pitchFamily="34" charset="0"/>
                <a:cs typeface="Segoe UI" panose="020B0502040204020203" pitchFamily="34" charset="0"/>
              </a:rPr>
              <a:t>Cost/Image/Relevant Information</a:t>
            </a:r>
          </a:p>
        </p:txBody>
      </p:sp>
      <p:sp>
        <p:nvSpPr>
          <p:cNvPr id="28" name="Title 16">
            <a:extLst>
              <a:ext uri="{FF2B5EF4-FFF2-40B4-BE49-F238E27FC236}">
                <a16:creationId xmlns:a16="http://schemas.microsoft.com/office/drawing/2014/main" id="{7D9B63B8-D807-6446-A85B-9A54EAA6F4AC}"/>
              </a:ext>
            </a:extLst>
          </p:cNvPr>
          <p:cNvSpPr txBox="1">
            <a:spLocks/>
          </p:cNvSpPr>
          <p:nvPr/>
        </p:nvSpPr>
        <p:spPr>
          <a:xfrm>
            <a:off x="2273439" y="7849446"/>
            <a:ext cx="4208734" cy="690282"/>
          </a:xfrm>
          <a:prstGeom prst="rect">
            <a:avLst/>
          </a:prstGeom>
        </p:spPr>
        <p:txBody>
          <a:bodyPr vert="horz" lIns="125730" tIns="62865" rIns="125730" bIns="62865" rtlCol="0" anchor="ctr">
            <a:no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solidFill>
                  <a:srgbClr val="124D6A"/>
                </a:solidFill>
                <a:latin typeface="Segoe UI" panose="020B0502040204020203" pitchFamily="34" charset="0"/>
                <a:cs typeface="Segoe UI" panose="020B0502040204020203" pitchFamily="34" charset="0"/>
              </a:rPr>
              <a:t>Project Approach</a:t>
            </a:r>
          </a:p>
        </p:txBody>
      </p:sp>
      <p:sp>
        <p:nvSpPr>
          <p:cNvPr id="29" name="Title 16">
            <a:extLst>
              <a:ext uri="{FF2B5EF4-FFF2-40B4-BE49-F238E27FC236}">
                <a16:creationId xmlns:a16="http://schemas.microsoft.com/office/drawing/2014/main" id="{805D1280-E46C-044F-8DFD-EB60A6C0656B}"/>
              </a:ext>
            </a:extLst>
          </p:cNvPr>
          <p:cNvSpPr txBox="1">
            <a:spLocks/>
          </p:cNvSpPr>
          <p:nvPr/>
        </p:nvSpPr>
        <p:spPr>
          <a:xfrm>
            <a:off x="377305" y="2028819"/>
            <a:ext cx="7402161" cy="690282"/>
          </a:xfrm>
          <a:prstGeom prst="rect">
            <a:avLst/>
          </a:prstGeom>
        </p:spPr>
        <p:txBody>
          <a:bodyPr vert="horz" lIns="125730" tIns="62865" rIns="125730" bIns="62865" rtlCol="0" anchor="ctr">
            <a:no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n-US" sz="4000" i="1" dirty="0">
                <a:solidFill>
                  <a:srgbClr val="124D6A"/>
                </a:solidFill>
                <a:latin typeface="Segoe UI" panose="020B0502040204020203" pitchFamily="34" charset="0"/>
                <a:cs typeface="Segoe UI" panose="020B0502040204020203" pitchFamily="34" charset="0"/>
              </a:rPr>
              <a:t>Optimized Weld Records</a:t>
            </a:r>
          </a:p>
        </p:txBody>
      </p:sp>
      <p:sp>
        <p:nvSpPr>
          <p:cNvPr id="30" name="TextBox 29">
            <a:extLst>
              <a:ext uri="{FF2B5EF4-FFF2-40B4-BE49-F238E27FC236}">
                <a16:creationId xmlns:a16="http://schemas.microsoft.com/office/drawing/2014/main" id="{DAF74E7D-EF06-C449-9893-DE7D650932C2}"/>
              </a:ext>
            </a:extLst>
          </p:cNvPr>
          <p:cNvSpPr txBox="1"/>
          <p:nvPr/>
        </p:nvSpPr>
        <p:spPr>
          <a:xfrm>
            <a:off x="283574" y="4495821"/>
            <a:ext cx="7969001" cy="2936188"/>
          </a:xfrm>
          <a:prstGeom prst="rect">
            <a:avLst/>
          </a:prstGeom>
          <a:noFill/>
        </p:spPr>
        <p:txBody>
          <a:bodyPr wrap="square" rtlCol="0">
            <a:spAutoFit/>
          </a:bodyPr>
          <a:lstStyle/>
          <a:p>
            <a:pPr marL="157163" algn="l">
              <a:lnSpc>
                <a:spcPct val="95000"/>
              </a:lnSpc>
              <a:spcBef>
                <a:spcPct val="25000"/>
              </a:spcBef>
            </a:pPr>
            <a:r>
              <a:rPr lang="en-US" altLang="en-US" sz="2200" b="1" dirty="0">
                <a:solidFill>
                  <a:prstClr val="black"/>
                </a:solidFill>
                <a:latin typeface="Segoe UI" panose="020B0502040204020203" pitchFamily="34" charset="0"/>
                <a:ea typeface="Tahoma" panose="020B0604030504040204" pitchFamily="34" charset="0"/>
                <a:cs typeface="Segoe UI" panose="020B0502040204020203" pitchFamily="34" charset="0"/>
              </a:rPr>
              <a:t>Problem: </a:t>
            </a:r>
          </a:p>
          <a:p>
            <a:pPr marL="471488" indent="-314325" algn="l">
              <a:lnSpc>
                <a:spcPct val="95000"/>
              </a:lnSpc>
              <a:spcBef>
                <a:spcPct val="25000"/>
              </a:spcBef>
              <a:buFont typeface="Symbol"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Welding processes require input from multiple individuals, documents and specifications, making proper management a challenge</a:t>
            </a:r>
          </a:p>
          <a:p>
            <a:pPr marL="471488" indent="-314325" algn="l">
              <a:lnSpc>
                <a:spcPct val="95000"/>
              </a:lnSpc>
              <a:spcBef>
                <a:spcPct val="25000"/>
              </a:spcBef>
              <a:buFont typeface="Symbol"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Quality Assurance (QA) procedures can be expensive, inefficient, and difficult to administer</a:t>
            </a:r>
          </a:p>
          <a:p>
            <a:pPr marL="154980" algn="l">
              <a:lnSpc>
                <a:spcPct val="90000"/>
              </a:lnSpc>
              <a:spcBef>
                <a:spcPct val="25000"/>
              </a:spcBef>
            </a:pPr>
            <a:r>
              <a:rPr lang="en-US" altLang="en-US" sz="2200" b="1" dirty="0">
                <a:solidFill>
                  <a:prstClr val="black"/>
                </a:solidFill>
                <a:latin typeface="Segoe UI" panose="020B0502040204020203" pitchFamily="34" charset="0"/>
                <a:cs typeface="Segoe UI" panose="020B0502040204020203" pitchFamily="34" charset="0"/>
              </a:rPr>
              <a:t>Proposed Solution: </a:t>
            </a:r>
          </a:p>
          <a:p>
            <a:pPr marL="390724" indent="-235744" algn="l">
              <a:lnSpc>
                <a:spcPct val="90000"/>
              </a:lnSpc>
              <a:spcBef>
                <a:spcPct val="25000"/>
              </a:spcBef>
              <a:buFont typeface="Arial" panose="020B0604020202020204" pitchFamily="34" charset="0"/>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TruQC, a commercial off the shelf (COTS) software, will be configured to manage welding requirements and records</a:t>
            </a:r>
          </a:p>
          <a:p>
            <a:pPr marL="390724" indent="-235744" algn="l">
              <a:lnSpc>
                <a:spcPct val="90000"/>
              </a:lnSpc>
              <a:spcBef>
                <a:spcPct val="25000"/>
              </a:spcBef>
              <a:buFont typeface="Arial" panose="020B0604020202020204" pitchFamily="34" charset="0"/>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TruQC will be a single access point to the data needed to complete and document welds for engineers, inspectors, supervisors and welders </a:t>
            </a:r>
            <a:endParaRPr lang="en-US" sz="1513"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31" name="Text Box 5">
            <a:extLst>
              <a:ext uri="{FF2B5EF4-FFF2-40B4-BE49-F238E27FC236}">
                <a16:creationId xmlns:a16="http://schemas.microsoft.com/office/drawing/2014/main" id="{9AE813F3-980B-134C-A238-38EAC2D0EB72}"/>
              </a:ext>
            </a:extLst>
          </p:cNvPr>
          <p:cNvSpPr txBox="1">
            <a:spLocks noChangeArrowheads="1"/>
          </p:cNvSpPr>
          <p:nvPr/>
        </p:nvSpPr>
        <p:spPr bwMode="auto">
          <a:xfrm>
            <a:off x="8629765" y="4579984"/>
            <a:ext cx="7924028" cy="29708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5715" tIns="62857" rIns="125715" bIns="62857">
            <a:normAutofit/>
          </a:bodyPr>
          <a:lstStyle>
            <a:lvl1pPr marL="342900" indent="-2286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More access to welding requirements and records will improve efficiency of planning, process improvement, and troubleshooting </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Expedite decision-making, reducing analysis costs and associated downtime</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Automated document organization for easier audits </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Consolidates data for re-work tracking with weld specific information</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Minimize or eliminate delays associated with adjudication of out of spec items</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Reduce inspection costs</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Eliminate costs incurred to re-create history of assessments</a:t>
            </a:r>
          </a:p>
          <a:p>
            <a:pPr marL="228600" algn="l">
              <a:lnSpc>
                <a:spcPct val="115000"/>
              </a:lnSpc>
              <a:buFont typeface="Symbol" panose="05050102010706020507"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Increase transparency of inspection to the welding process</a:t>
            </a:r>
          </a:p>
          <a:p>
            <a:pPr marL="471488" indent="-471488" algn="l">
              <a:lnSpc>
                <a:spcPct val="115000"/>
              </a:lnSpc>
              <a:buFont typeface="Symbol" panose="05050102010706020507" pitchFamily="18" charset="2"/>
              <a:buChar char=""/>
            </a:pPr>
            <a:endPar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32" name="Text Box 6">
            <a:extLst>
              <a:ext uri="{FF2B5EF4-FFF2-40B4-BE49-F238E27FC236}">
                <a16:creationId xmlns:a16="http://schemas.microsoft.com/office/drawing/2014/main" id="{0821872B-F993-C14A-A492-582C7A99C055}"/>
              </a:ext>
            </a:extLst>
          </p:cNvPr>
          <p:cNvSpPr txBox="1">
            <a:spLocks noChangeArrowheads="1"/>
          </p:cNvSpPr>
          <p:nvPr/>
        </p:nvSpPr>
        <p:spPr bwMode="auto">
          <a:xfrm>
            <a:off x="283574" y="8703627"/>
            <a:ext cx="7969001" cy="31432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5715" tIns="62857" rIns="125715" bIns="62857">
            <a:normAutofit lnSpcReduction="10000"/>
          </a:bodyPr>
          <a:lstStyle>
            <a:lvl1pPr marL="342900" indent="-2286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157163" indent="0" algn="l">
              <a:lnSpc>
                <a:spcPct val="95000"/>
              </a:lnSpc>
              <a:spcBef>
                <a:spcPct val="25000"/>
              </a:spcBef>
            </a:pPr>
            <a:r>
              <a:rPr lang="en-US" altLang="en-US" sz="2200" b="1" dirty="0">
                <a:solidFill>
                  <a:prstClr val="black"/>
                </a:solidFill>
                <a:latin typeface="Segoe UI" panose="020B0502040204020203" pitchFamily="34" charset="0"/>
                <a:cs typeface="Segoe UI" panose="020B0502040204020203" pitchFamily="34" charset="0"/>
              </a:rPr>
              <a:t>High Level Statement of Work:</a:t>
            </a:r>
          </a:p>
          <a:p>
            <a:pPr algn="l">
              <a:lnSpc>
                <a:spcPct val="95000"/>
              </a:lnSpc>
              <a:spcBef>
                <a:spcPct val="25000"/>
              </a:spcBef>
              <a:buFont typeface="Symbol" pitchFamily="18" charset="2"/>
              <a:buChar char="·"/>
            </a:pPr>
            <a:r>
              <a:rPr lang="en-US" alt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TruQC will develop a weld requirement and record specific solution that connects resources and documents</a:t>
            </a:r>
          </a:p>
          <a:p>
            <a:pPr algn="l">
              <a:lnSpc>
                <a:spcPct val="95000"/>
              </a:lnSpc>
              <a:spcBef>
                <a:spcPct val="25000"/>
              </a:spcBef>
              <a:buFont typeface="Symbol" pitchFamily="18" charset="2"/>
              <a:buChar char="·"/>
            </a:pPr>
            <a:r>
              <a:rPr lang="en-US" alt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TruQC will work with EWI and Vigor to test and introduce the solution to shipyard personnel</a:t>
            </a:r>
            <a:endParaRPr lang="en-US" altLang="en-US" sz="1925" dirty="0">
              <a:solidFill>
                <a:prstClr val="black"/>
              </a:solidFill>
              <a:latin typeface="Segoe UI" panose="020B0502040204020203" pitchFamily="34" charset="0"/>
              <a:cs typeface="Segoe UI" panose="020B0502040204020203" pitchFamily="34" charset="0"/>
            </a:endParaRPr>
          </a:p>
          <a:p>
            <a:pPr marL="157163" indent="0" algn="l">
              <a:lnSpc>
                <a:spcPct val="95000"/>
              </a:lnSpc>
              <a:spcBef>
                <a:spcPct val="25000"/>
              </a:spcBef>
            </a:pPr>
            <a:r>
              <a:rPr lang="en-US" altLang="en-US" sz="2200" b="1" dirty="0">
                <a:solidFill>
                  <a:prstClr val="black"/>
                </a:solidFill>
                <a:latin typeface="Segoe UI" panose="020B0502040204020203" pitchFamily="34" charset="0"/>
                <a:cs typeface="Segoe UI" panose="020B0502040204020203" pitchFamily="34" charset="0"/>
              </a:rPr>
              <a:t>Metrics of Success:</a:t>
            </a:r>
          </a:p>
          <a:p>
            <a:pPr algn="l">
              <a:lnSpc>
                <a:spcPct val="95000"/>
              </a:lnSpc>
              <a:spcBef>
                <a:spcPct val="25000"/>
              </a:spcBef>
              <a:buFont typeface="Symbol" pitchFamily="18" charset="2"/>
              <a:buChar char="·"/>
            </a:pPr>
            <a:r>
              <a:rPr lang="en-US" altLang="en-US" sz="1650" dirty="0">
                <a:solidFill>
                  <a:prstClr val="black"/>
                </a:solidFill>
                <a:latin typeface="Segoe UI" panose="020B0502040204020203" pitchFamily="34" charset="0"/>
                <a:cs typeface="Segoe UI" panose="020B0502040204020203" pitchFamily="34" charset="0"/>
              </a:rPr>
              <a:t>TruQC solution for creating weld requirement documents, collecting weld record data and limited deployment to shipyard personnel for buy-in development</a:t>
            </a:r>
          </a:p>
          <a:p>
            <a:pPr algn="l">
              <a:lnSpc>
                <a:spcPct val="95000"/>
              </a:lnSpc>
              <a:spcBef>
                <a:spcPct val="25000"/>
              </a:spcBef>
              <a:buFont typeface="Symbol" pitchFamily="18" charset="2"/>
              <a:buChar char="·"/>
            </a:pPr>
            <a:r>
              <a:rPr lang="en-US" altLang="en-US" sz="1650" dirty="0">
                <a:solidFill>
                  <a:prstClr val="black"/>
                </a:solidFill>
                <a:latin typeface="Segoe UI" panose="020B0502040204020203" pitchFamily="34" charset="0"/>
                <a:cs typeface="Segoe UI" panose="020B0502040204020203" pitchFamily="34" charset="0"/>
              </a:rPr>
              <a:t>Compare digitalized weld lifecycle process using TruQC to the traditional paper method previously used</a:t>
            </a:r>
          </a:p>
        </p:txBody>
      </p:sp>
      <p:sp>
        <p:nvSpPr>
          <p:cNvPr id="33" name="TextBox 32">
            <a:extLst>
              <a:ext uri="{FF2B5EF4-FFF2-40B4-BE49-F238E27FC236}">
                <a16:creationId xmlns:a16="http://schemas.microsoft.com/office/drawing/2014/main" id="{6ED314BC-B755-E649-AAE1-BFCE57B7094E}"/>
              </a:ext>
            </a:extLst>
          </p:cNvPr>
          <p:cNvSpPr txBox="1"/>
          <p:nvPr/>
        </p:nvSpPr>
        <p:spPr>
          <a:xfrm>
            <a:off x="8404141" y="8703627"/>
            <a:ext cx="4182088" cy="1924758"/>
          </a:xfrm>
          <a:prstGeom prst="rect">
            <a:avLst/>
          </a:prstGeom>
          <a:noFill/>
        </p:spPr>
        <p:txBody>
          <a:bodyPr wrap="square" rtlCol="0">
            <a:spAutoFit/>
          </a:bodyPr>
          <a:lstStyle/>
          <a:p>
            <a:pPr marL="157163" algn="l">
              <a:lnSpc>
                <a:spcPct val="95000"/>
              </a:lnSpc>
              <a:spcBef>
                <a:spcPct val="25000"/>
              </a:spcBef>
            </a:pPr>
            <a:r>
              <a:rPr lang="en-US" altLang="en-US" sz="2200" b="1" dirty="0">
                <a:solidFill>
                  <a:prstClr val="black"/>
                </a:solidFill>
                <a:latin typeface="Segoe UI" panose="020B0502040204020203" pitchFamily="34" charset="0"/>
                <a:ea typeface="Tahoma" panose="020B0604030504040204" pitchFamily="34" charset="0"/>
                <a:cs typeface="Segoe UI" panose="020B0502040204020203" pitchFamily="34" charset="0"/>
              </a:rPr>
              <a:t>Project Estimated Cost: </a:t>
            </a:r>
            <a:r>
              <a:rPr lang="en-US" alt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$150,000</a:t>
            </a:r>
          </a:p>
          <a:p>
            <a:pPr marL="471488" indent="-314325" algn="l">
              <a:lnSpc>
                <a:spcPct val="95000"/>
              </a:lnSpc>
              <a:spcBef>
                <a:spcPct val="25000"/>
              </a:spcBef>
              <a:buFont typeface="Symbol" pitchFamily="18" charset="2"/>
              <a:buChar char="·"/>
            </a:pPr>
            <a:r>
              <a:rPr lang="en-US" sz="1650" dirty="0">
                <a:solidFill>
                  <a:prstClr val="black"/>
                </a:solidFill>
                <a:latin typeface="Segoe UI" panose="020B0502040204020203" pitchFamily="34" charset="0"/>
                <a:ea typeface="Tahoma" panose="020B0604030504040204" pitchFamily="34" charset="0"/>
                <a:cs typeface="Segoe UI" panose="020B0502040204020203" pitchFamily="34" charset="0"/>
              </a:rPr>
              <a:t>TruQC will work with partner shipyards to create and administer a survey to shipyard personnel to examine current weld requirements, record management and NDT requirements with plans to grow this into an RA project</a:t>
            </a:r>
          </a:p>
        </p:txBody>
      </p:sp>
      <p:pic>
        <p:nvPicPr>
          <p:cNvPr id="34" name="Picture 33">
            <a:extLst>
              <a:ext uri="{FF2B5EF4-FFF2-40B4-BE49-F238E27FC236}">
                <a16:creationId xmlns:a16="http://schemas.microsoft.com/office/drawing/2014/main" id="{DCB81CFB-1C2F-9042-A6E9-C77154436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064" y="8703627"/>
            <a:ext cx="3771900" cy="2828925"/>
          </a:xfrm>
          <a:prstGeom prst="rect">
            <a:avLst/>
          </a:prstGeom>
        </p:spPr>
      </p:pic>
      <p:sp>
        <p:nvSpPr>
          <p:cNvPr id="2" name="TextBox 1">
            <a:extLst>
              <a:ext uri="{FF2B5EF4-FFF2-40B4-BE49-F238E27FC236}">
                <a16:creationId xmlns:a16="http://schemas.microsoft.com/office/drawing/2014/main" id="{CE52B3C2-0DC7-CE4A-A0C7-7E13725E7D97}"/>
              </a:ext>
            </a:extLst>
          </p:cNvPr>
          <p:cNvSpPr txBox="1"/>
          <p:nvPr/>
        </p:nvSpPr>
        <p:spPr>
          <a:xfrm>
            <a:off x="10453121" y="10634468"/>
            <a:ext cx="102657"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760677" rtl="0" fontAlgn="auto" latinLnBrk="0" hangingPunct="0">
              <a:lnSpc>
                <a:spcPct val="100000"/>
              </a:lnSpc>
              <a:spcBef>
                <a:spcPts val="0"/>
              </a:spcBef>
              <a:spcAft>
                <a:spcPts val="0"/>
              </a:spcAft>
              <a:buClrTx/>
              <a:buSzTx/>
              <a:buFontTx/>
              <a:buNone/>
              <a:tabLst/>
            </a:pPr>
            <a:endParaRPr kumimoji="0" lang="en-US" sz="4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6269145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st NSRP SPC Projects">
            <a:extLst>
              <a:ext uri="{FF2B5EF4-FFF2-40B4-BE49-F238E27FC236}">
                <a16:creationId xmlns:a16="http://schemas.microsoft.com/office/drawing/2014/main" id="{F3A9A404-7495-494A-A41B-040D16D6E566}"/>
              </a:ext>
            </a:extLst>
          </p:cNvPr>
          <p:cNvSpPr txBox="1"/>
          <p:nvPr/>
        </p:nvSpPr>
        <p:spPr>
          <a:xfrm>
            <a:off x="428975" y="526300"/>
            <a:ext cx="11394064" cy="1424909"/>
          </a:xfrm>
          <a:prstGeom prst="rect">
            <a:avLst/>
          </a:prstGeom>
          <a:ln w="12700">
            <a:miter lim="400000"/>
          </a:ln>
          <a:extLst>
            <a:ext uri="{C572A759-6A51-4108-AA02-DFA0A04FC94B}">
              <ma14:wrappingTextBoxFlag xmlns="" xmlns:ma14="http://schemas.microsoft.com/office/mac/drawingml/2011/main" val="1"/>
            </a:ext>
          </a:extLst>
        </p:spPr>
        <p:txBody>
          <a:bodyPr wrap="square" lIns="65484" tIns="65484" rIns="65484" bIns="65484" anchor="ctr">
            <a:spAutoFit/>
          </a:bodyPr>
          <a:lstStyle>
            <a:lvl1pPr algn="l">
              <a:defRPr b="1">
                <a:solidFill>
                  <a:srgbClr val="FFFFFF"/>
                </a:solidFill>
                <a:latin typeface="Helvetica"/>
                <a:ea typeface="Helvetica"/>
                <a:cs typeface="Helvetica"/>
                <a:sym typeface="Helvetica"/>
              </a:defRPr>
            </a:lvl1pPr>
          </a:lstStyle>
          <a:p>
            <a:r>
              <a:rPr lang="en-US" sz="4200" dirty="0">
                <a:solidFill>
                  <a:schemeClr val="tx1"/>
                </a:solidFill>
              </a:rPr>
              <a:t>Future Project Expansion Enhances the Foundational RAP Digitalization Solution</a:t>
            </a:r>
          </a:p>
        </p:txBody>
      </p:sp>
      <p:sp>
        <p:nvSpPr>
          <p:cNvPr id="24" name="Google Shape;11;p2">
            <a:extLst>
              <a:ext uri="{FF2B5EF4-FFF2-40B4-BE49-F238E27FC236}">
                <a16:creationId xmlns:a16="http://schemas.microsoft.com/office/drawing/2014/main" id="{FC6458B0-55A4-2F40-A1DD-DEB4B8C73723}"/>
              </a:ext>
            </a:extLst>
          </p:cNvPr>
          <p:cNvSpPr/>
          <p:nvPr/>
        </p:nvSpPr>
        <p:spPr>
          <a:xfrm>
            <a:off x="12352021" y="0"/>
            <a:ext cx="4419783" cy="12700000"/>
          </a:xfrm>
          <a:prstGeom prst="rect">
            <a:avLst/>
          </a:prstGeom>
          <a:solidFill>
            <a:srgbClr val="124D6A"/>
          </a:solidFill>
          <a:ln>
            <a:noFill/>
          </a:ln>
        </p:spPr>
        <p:txBody>
          <a:bodyPr spcFirstLastPara="1" wrap="square" lIns="167613" tIns="167613" rIns="167613" bIns="167613" anchor="ctr" anchorCtr="0">
            <a:noAutofit/>
          </a:bodyPr>
          <a:lstStyle/>
          <a:p>
            <a:pPr marL="0" lvl="0" indent="0" algn="l" rtl="0">
              <a:spcBef>
                <a:spcPts val="0"/>
              </a:spcBef>
              <a:spcAft>
                <a:spcPts val="0"/>
              </a:spcAft>
              <a:buNone/>
            </a:pPr>
            <a:endParaRPr sz="8433" dirty="0"/>
          </a:p>
        </p:txBody>
      </p:sp>
      <p:sp>
        <p:nvSpPr>
          <p:cNvPr id="25" name="Google Shape;13;p2">
            <a:extLst>
              <a:ext uri="{FF2B5EF4-FFF2-40B4-BE49-F238E27FC236}">
                <a16:creationId xmlns:a16="http://schemas.microsoft.com/office/drawing/2014/main" id="{9D384ABB-4FE8-E947-9142-674E9EAE1557}"/>
              </a:ext>
            </a:extLst>
          </p:cNvPr>
          <p:cNvSpPr/>
          <p:nvPr/>
        </p:nvSpPr>
        <p:spPr>
          <a:xfrm>
            <a:off x="15386433" y="10844444"/>
            <a:ext cx="1377750" cy="1855556"/>
          </a:xfrm>
          <a:prstGeom prst="rect">
            <a:avLst/>
          </a:prstGeom>
          <a:solidFill>
            <a:srgbClr val="02102E">
              <a:alpha val="16200"/>
            </a:srgbClr>
          </a:solidFill>
          <a:ln>
            <a:noFill/>
          </a:ln>
        </p:spPr>
        <p:txBody>
          <a:bodyPr spcFirstLastPara="1" wrap="square" lIns="167613" tIns="167613" rIns="167613" bIns="167613" anchor="ctr" anchorCtr="0">
            <a:noAutofit/>
          </a:bodyPr>
          <a:lstStyle/>
          <a:p>
            <a:pPr marL="0" lvl="0" indent="0" algn="l" rtl="0">
              <a:spcBef>
                <a:spcPts val="0"/>
              </a:spcBef>
              <a:spcAft>
                <a:spcPts val="0"/>
              </a:spcAft>
              <a:buNone/>
            </a:pPr>
            <a:endParaRPr sz="8433"/>
          </a:p>
        </p:txBody>
      </p:sp>
      <p:pic>
        <p:nvPicPr>
          <p:cNvPr id="26" name="TruQC-logo-on-black_trademark.png" descr="TruQC-logo-on-black_trademark.png">
            <a:extLst>
              <a:ext uri="{FF2B5EF4-FFF2-40B4-BE49-F238E27FC236}">
                <a16:creationId xmlns:a16="http://schemas.microsoft.com/office/drawing/2014/main" id="{CD61A92F-C0D2-6B43-9EEE-13A0E4210DEE}"/>
              </a:ext>
            </a:extLst>
          </p:cNvPr>
          <p:cNvPicPr>
            <a:picLocks noChangeAspect="1"/>
          </p:cNvPicPr>
          <p:nvPr/>
        </p:nvPicPr>
        <p:blipFill>
          <a:blip r:embed="rId3"/>
          <a:stretch>
            <a:fillRect/>
          </a:stretch>
        </p:blipFill>
        <p:spPr>
          <a:xfrm>
            <a:off x="12664660" y="572466"/>
            <a:ext cx="3794507" cy="1517803"/>
          </a:xfrm>
          <a:prstGeom prst="rect">
            <a:avLst/>
          </a:prstGeom>
          <a:ln w="12700">
            <a:miter lim="400000"/>
          </a:ln>
        </p:spPr>
      </p:pic>
      <p:sp>
        <p:nvSpPr>
          <p:cNvPr id="27" name="Google Shape;376;p33">
            <a:extLst>
              <a:ext uri="{FF2B5EF4-FFF2-40B4-BE49-F238E27FC236}">
                <a16:creationId xmlns:a16="http://schemas.microsoft.com/office/drawing/2014/main" id="{C4B79693-601C-194B-8FC3-79FC8B9EC4D3}"/>
              </a:ext>
            </a:extLst>
          </p:cNvPr>
          <p:cNvSpPr txBox="1">
            <a:spLocks/>
          </p:cNvSpPr>
          <p:nvPr/>
        </p:nvSpPr>
        <p:spPr>
          <a:xfrm>
            <a:off x="12845509" y="2854582"/>
            <a:ext cx="3794804" cy="5281935"/>
          </a:xfrm>
          <a:prstGeom prst="rect">
            <a:avLst/>
          </a:prstGeom>
          <a:ln w="12700">
            <a:miter lim="400000"/>
          </a:ln>
          <a:extLst>
            <a:ext uri="{C572A759-6A51-4108-AA02-DFA0A04FC94B}">
              <ma14:wrappingTextBoxFlag xmlns="" xmlns:ma14="http://schemas.microsoft.com/office/mac/drawingml/2011/main" val="1"/>
            </a:ext>
          </a:extLst>
        </p:spPr>
        <p:txBody>
          <a:bodyPr spcFirstLastPara="1" wrap="square" lIns="0" tIns="0" rIns="0" bIns="0" anchor="t" anchorCtr="0">
            <a:noAutofit/>
          </a:bodyPr>
          <a:lstStyle>
            <a:lvl1pPr marL="567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1pPr>
            <a:lvl2pPr marL="1012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2pPr>
            <a:lvl3pPr marL="1456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3pPr>
            <a:lvl4pPr marL="1901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4pPr>
            <a:lvl5pPr marL="2345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5pPr>
            <a:lvl6pPr marL="2790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6pPr>
            <a:lvl7pPr marL="3234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7pPr>
            <a:lvl8pPr marL="36794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8pPr>
            <a:lvl9pPr marL="4123972" marR="0" indent="-567972" algn="l" defTabSz="760677" rtl="0" latinLnBrk="0">
              <a:lnSpc>
                <a:spcPct val="100000"/>
              </a:lnSpc>
              <a:spcBef>
                <a:spcPts val="5400"/>
              </a:spcBef>
              <a:spcAft>
                <a:spcPts val="0"/>
              </a:spcAft>
              <a:buClrTx/>
              <a:buSzPct val="75000"/>
              <a:buFontTx/>
              <a:buChar char="•"/>
              <a:tabLst/>
              <a:defRPr sz="4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1100"/>
              </a:spcBef>
              <a:buFontTx/>
              <a:buNone/>
            </a:pPr>
            <a:endParaRPr lang="en-US" sz="3200" dirty="0">
              <a:solidFill>
                <a:srgbClr val="C7B44B"/>
              </a:solidFill>
            </a:endParaRPr>
          </a:p>
          <a:p>
            <a:pPr marL="0" indent="0" hangingPunct="1">
              <a:spcBef>
                <a:spcPts val="1100"/>
              </a:spcBef>
              <a:buFontTx/>
              <a:buNone/>
            </a:pPr>
            <a:r>
              <a:rPr lang="en-US" sz="3400" b="1" dirty="0">
                <a:solidFill>
                  <a:schemeClr val="bg1"/>
                </a:solidFill>
                <a:latin typeface="Helvetica" pitchFamily="2" charset="0"/>
              </a:rPr>
              <a:t>Megan Brinker</a:t>
            </a:r>
          </a:p>
          <a:p>
            <a:pPr marL="0" indent="0" hangingPunct="1">
              <a:spcBef>
                <a:spcPts val="1100"/>
              </a:spcBef>
              <a:buFontTx/>
              <a:buNone/>
            </a:pPr>
            <a:r>
              <a:rPr lang="en-US" sz="3200" dirty="0">
                <a:solidFill>
                  <a:schemeClr val="bg1"/>
                </a:solidFill>
              </a:rPr>
              <a:t>314.324.7469</a:t>
            </a:r>
          </a:p>
          <a:p>
            <a:pPr marL="0" indent="0" hangingPunct="1">
              <a:spcBef>
                <a:spcPts val="1100"/>
              </a:spcBef>
              <a:buFontTx/>
              <a:buNone/>
            </a:pPr>
            <a:r>
              <a:rPr lang="en-US" sz="3200" dirty="0">
                <a:solidFill>
                  <a:srgbClr val="C7B44B"/>
                </a:solidFill>
                <a:hlinkClick r:id="rId4">
                  <a:extLst>
                    <a:ext uri="{A12FA001-AC4F-418D-AE19-62706E023703}">
                      <ahyp:hlinkClr xmlns:ahyp="http://schemas.microsoft.com/office/drawing/2018/hyperlinkcolor" val="tx"/>
                    </a:ext>
                  </a:extLst>
                </a:hlinkClick>
              </a:rPr>
              <a:t>megan@TruQC.com</a:t>
            </a:r>
            <a:endParaRPr lang="en-US" sz="3200" dirty="0">
              <a:solidFill>
                <a:srgbClr val="C7B44B"/>
              </a:solidFill>
            </a:endParaRPr>
          </a:p>
          <a:p>
            <a:pPr marL="0" indent="0" hangingPunct="1">
              <a:spcBef>
                <a:spcPts val="1100"/>
              </a:spcBef>
              <a:buFontTx/>
              <a:buNone/>
            </a:pPr>
            <a:endParaRPr lang="en-US" sz="3600" dirty="0">
              <a:solidFill>
                <a:srgbClr val="C7B44B"/>
              </a:solidFill>
            </a:endParaRPr>
          </a:p>
          <a:p>
            <a:pPr marL="0" indent="0" hangingPunct="1">
              <a:spcBef>
                <a:spcPts val="1100"/>
              </a:spcBef>
              <a:buFontTx/>
              <a:buNone/>
            </a:pPr>
            <a:endParaRPr lang="en-US" sz="3600" dirty="0">
              <a:solidFill>
                <a:schemeClr val="bg1"/>
              </a:solidFill>
            </a:endParaRPr>
          </a:p>
          <a:p>
            <a:pPr marL="0" indent="0" hangingPunct="1">
              <a:spcBef>
                <a:spcPts val="1100"/>
              </a:spcBef>
              <a:buFontTx/>
              <a:buNone/>
            </a:pPr>
            <a:endParaRPr lang="en-US" dirty="0"/>
          </a:p>
        </p:txBody>
      </p:sp>
      <p:grpSp>
        <p:nvGrpSpPr>
          <p:cNvPr id="11" name="Group">
            <a:extLst>
              <a:ext uri="{FF2B5EF4-FFF2-40B4-BE49-F238E27FC236}">
                <a16:creationId xmlns:a16="http://schemas.microsoft.com/office/drawing/2014/main" id="{863ADB38-C206-E145-9AD6-68C63194420E}"/>
              </a:ext>
            </a:extLst>
          </p:cNvPr>
          <p:cNvGrpSpPr/>
          <p:nvPr/>
        </p:nvGrpSpPr>
        <p:grpSpPr>
          <a:xfrm>
            <a:off x="12774809" y="8002546"/>
            <a:ext cx="3582758" cy="2505785"/>
            <a:chOff x="0" y="0"/>
            <a:chExt cx="8923337" cy="6316079"/>
          </a:xfrm>
        </p:grpSpPr>
        <p:pic>
          <p:nvPicPr>
            <p:cNvPr id="12" name="Image" descr="Image">
              <a:extLst>
                <a:ext uri="{FF2B5EF4-FFF2-40B4-BE49-F238E27FC236}">
                  <a16:creationId xmlns:a16="http://schemas.microsoft.com/office/drawing/2014/main" id="{C9410B40-C0A3-0B45-B758-9BAB479892FE}"/>
                </a:ext>
              </a:extLst>
            </p:cNvPr>
            <p:cNvPicPr>
              <a:picLocks noChangeAspect="1"/>
            </p:cNvPicPr>
            <p:nvPr/>
          </p:nvPicPr>
          <p:blipFill>
            <a:blip r:embed="rId5"/>
            <a:srcRect b="49950"/>
            <a:stretch>
              <a:fillRect/>
            </a:stretch>
          </p:blipFill>
          <p:spPr>
            <a:xfrm>
              <a:off x="0" y="0"/>
              <a:ext cx="8923338" cy="6316080"/>
            </a:xfrm>
            <a:prstGeom prst="rect">
              <a:avLst/>
            </a:prstGeom>
            <a:ln w="12700" cap="flat">
              <a:noFill/>
              <a:miter lim="400000"/>
            </a:ln>
            <a:effectLst>
              <a:outerShdw blurRad="355600" dist="228600" rotWithShape="0">
                <a:srgbClr val="000000">
                  <a:alpha val="35347"/>
                </a:srgbClr>
              </a:outerShdw>
            </a:effectLst>
          </p:spPr>
        </p:pic>
        <p:pic>
          <p:nvPicPr>
            <p:cNvPr id="13" name="IMG_1619.PNG" descr="IMG_1619.PNG">
              <a:extLst>
                <a:ext uri="{FF2B5EF4-FFF2-40B4-BE49-F238E27FC236}">
                  <a16:creationId xmlns:a16="http://schemas.microsoft.com/office/drawing/2014/main" id="{47A20358-FEB5-2540-920F-70D10BA0E61D}"/>
                </a:ext>
              </a:extLst>
            </p:cNvPr>
            <p:cNvPicPr>
              <a:picLocks noChangeAspect="1"/>
            </p:cNvPicPr>
            <p:nvPr/>
          </p:nvPicPr>
          <p:blipFill>
            <a:blip r:embed="rId6"/>
            <a:srcRect l="127" r="127"/>
            <a:stretch>
              <a:fillRect/>
            </a:stretch>
          </p:blipFill>
          <p:spPr>
            <a:xfrm>
              <a:off x="759997" y="361681"/>
              <a:ext cx="7403479" cy="5566836"/>
            </a:xfrm>
            <a:prstGeom prst="rect">
              <a:avLst/>
            </a:prstGeom>
            <a:ln w="12700" cap="flat">
              <a:solidFill>
                <a:srgbClr val="F4F6F8"/>
              </a:solidFill>
              <a:prstDash val="solid"/>
              <a:miter lim="400000"/>
            </a:ln>
            <a:effectLst/>
          </p:spPr>
        </p:pic>
        <p:pic>
          <p:nvPicPr>
            <p:cNvPr id="14" name="IMG_1704.PNG" descr="IMG_1704.PNG">
              <a:extLst>
                <a:ext uri="{FF2B5EF4-FFF2-40B4-BE49-F238E27FC236}">
                  <a16:creationId xmlns:a16="http://schemas.microsoft.com/office/drawing/2014/main" id="{8CBC60E4-E113-1944-BDEC-4057B19F7025}"/>
                </a:ext>
              </a:extLst>
            </p:cNvPr>
            <p:cNvPicPr>
              <a:picLocks noChangeAspect="1"/>
            </p:cNvPicPr>
            <p:nvPr/>
          </p:nvPicPr>
          <p:blipFill>
            <a:blip r:embed="rId7"/>
            <a:stretch>
              <a:fillRect/>
            </a:stretch>
          </p:blipFill>
          <p:spPr>
            <a:xfrm>
              <a:off x="735838" y="363759"/>
              <a:ext cx="7451662" cy="5588747"/>
            </a:xfrm>
            <a:prstGeom prst="rect">
              <a:avLst/>
            </a:prstGeom>
            <a:ln w="12700" cap="flat">
              <a:noFill/>
              <a:miter lim="400000"/>
            </a:ln>
            <a:effectLst/>
          </p:spPr>
        </p:pic>
      </p:grpSp>
      <p:sp>
        <p:nvSpPr>
          <p:cNvPr id="28" name="An initial project successfully modified COTS (Commercial Off-The-Shelf) technology to output QA data in accordance with requirements of NAVSEA Standard Item 009-32.…">
            <a:extLst>
              <a:ext uri="{FF2B5EF4-FFF2-40B4-BE49-F238E27FC236}">
                <a16:creationId xmlns:a16="http://schemas.microsoft.com/office/drawing/2014/main" id="{78A53DB8-025A-EB48-A9DF-30625E8857CC}"/>
              </a:ext>
            </a:extLst>
          </p:cNvPr>
          <p:cNvSpPr txBox="1"/>
          <p:nvPr/>
        </p:nvSpPr>
        <p:spPr>
          <a:xfrm>
            <a:off x="419329" y="2232313"/>
            <a:ext cx="11349783" cy="58172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lnSpc>
                <a:spcPct val="130000"/>
              </a:lnSpc>
              <a:defRPr sz="3200" b="1">
                <a:latin typeface="Helvetica"/>
                <a:ea typeface="Helvetica"/>
                <a:cs typeface="Helvetica"/>
                <a:sym typeface="Helvetica"/>
              </a:defRPr>
            </a:pPr>
            <a:r>
              <a:rPr lang="en-US" dirty="0"/>
              <a:t>Potential Solution Enhancements</a:t>
            </a:r>
          </a:p>
          <a:p>
            <a:pPr marL="342900" indent="-342900" algn="l">
              <a:lnSpc>
                <a:spcPct val="130000"/>
              </a:lnSpc>
              <a:buSzPct val="75000"/>
              <a:buFont typeface="Arial" panose="020B0604020202020204" pitchFamily="34" charset="0"/>
              <a:buChar char="•"/>
              <a:defRPr sz="3200"/>
            </a:pPr>
            <a:r>
              <a:rPr lang="en-US" sz="2400" dirty="0">
                <a:sym typeface="Helvetica"/>
              </a:rPr>
              <a:t>Out of Spec Flagging</a:t>
            </a:r>
          </a:p>
          <a:p>
            <a:pPr marL="342900" indent="-342900" algn="l">
              <a:lnSpc>
                <a:spcPct val="130000"/>
              </a:lnSpc>
              <a:buSzPct val="75000"/>
              <a:buFont typeface="Arial" panose="020B0604020202020204" pitchFamily="34" charset="0"/>
              <a:buChar char="•"/>
              <a:defRPr sz="3200"/>
            </a:pPr>
            <a:r>
              <a:rPr lang="en-US" sz="2400" dirty="0">
                <a:sym typeface="Helvetica"/>
              </a:rPr>
              <a:t>Inspector Certification Flagging and tracking for different weld types</a:t>
            </a:r>
          </a:p>
          <a:p>
            <a:pPr marL="342900" indent="-342900" algn="l">
              <a:lnSpc>
                <a:spcPct val="130000"/>
              </a:lnSpc>
              <a:buSzPct val="75000"/>
              <a:buFont typeface="Arial" panose="020B0604020202020204" pitchFamily="34" charset="0"/>
              <a:buChar char="•"/>
              <a:defRPr sz="3200"/>
            </a:pPr>
            <a:r>
              <a:rPr lang="en-US" sz="2400" dirty="0">
                <a:sym typeface="Helvetica"/>
              </a:rPr>
              <a:t>Gauge Integration</a:t>
            </a:r>
          </a:p>
          <a:p>
            <a:pPr marL="342900" indent="-342900" algn="l">
              <a:lnSpc>
                <a:spcPct val="130000"/>
              </a:lnSpc>
              <a:buSzPct val="75000"/>
              <a:buFont typeface="Arial" panose="020B0604020202020204" pitchFamily="34" charset="0"/>
              <a:buChar char="•"/>
              <a:defRPr sz="3200"/>
            </a:pPr>
            <a:r>
              <a:rPr lang="en-US" sz="2400" dirty="0">
                <a:sym typeface="Helvetica"/>
              </a:rPr>
              <a:t>Integration with NMD and other legacy systems</a:t>
            </a:r>
          </a:p>
          <a:p>
            <a:pPr marL="342900" indent="-342900" algn="l">
              <a:lnSpc>
                <a:spcPct val="130000"/>
              </a:lnSpc>
              <a:buSzPct val="75000"/>
              <a:buFont typeface="Arial" panose="020B0604020202020204" pitchFamily="34" charset="0"/>
              <a:buChar char="•"/>
              <a:defRPr sz="3200"/>
            </a:pPr>
            <a:r>
              <a:rPr lang="en-US" sz="2400" dirty="0">
                <a:sym typeface="Helvetica"/>
              </a:rPr>
              <a:t>Defect tracking to resolution</a:t>
            </a:r>
          </a:p>
          <a:p>
            <a:pPr marL="342900" indent="-342900" algn="l">
              <a:lnSpc>
                <a:spcPct val="130000"/>
              </a:lnSpc>
              <a:buSzPct val="75000"/>
              <a:buFont typeface="Arial" panose="020B0604020202020204" pitchFamily="34" charset="0"/>
              <a:buChar char="•"/>
              <a:defRPr sz="3200"/>
            </a:pPr>
            <a:r>
              <a:rPr lang="en-US" sz="2400" dirty="0">
                <a:sym typeface="Helvetica"/>
              </a:rPr>
              <a:t>Importing of Welding standards and specifications</a:t>
            </a:r>
          </a:p>
          <a:p>
            <a:pPr algn="l">
              <a:lnSpc>
                <a:spcPct val="130000"/>
              </a:lnSpc>
              <a:buSzPct val="75000"/>
              <a:defRPr sz="3200"/>
            </a:pPr>
            <a:endParaRPr lang="en-US" sz="2400" dirty="0">
              <a:sym typeface="Helvetica"/>
            </a:endParaRPr>
          </a:p>
          <a:p>
            <a:pPr algn="l">
              <a:lnSpc>
                <a:spcPct val="130000"/>
              </a:lnSpc>
              <a:buSzPct val="75000"/>
              <a:defRPr sz="3200"/>
            </a:pPr>
            <a:r>
              <a:rPr lang="en-US" sz="2400" dirty="0"/>
              <a:t> </a:t>
            </a:r>
          </a:p>
          <a:p>
            <a:pPr>
              <a:lnSpc>
                <a:spcPct val="130000"/>
              </a:lnSpc>
              <a:buSzPct val="75000"/>
              <a:defRPr sz="3200"/>
            </a:pPr>
            <a:endParaRPr lang="en-US" sz="3200" b="1" dirty="0">
              <a:latin typeface="Helvetica" panose="020B0604020202020204" pitchFamily="34" charset="0"/>
              <a:cs typeface="Helvetica" panose="020B0604020202020204" pitchFamily="34" charset="0"/>
            </a:endParaRPr>
          </a:p>
          <a:p>
            <a:pPr>
              <a:lnSpc>
                <a:spcPct val="130000"/>
              </a:lnSpc>
              <a:buSzPct val="75000"/>
              <a:defRPr sz="3200"/>
            </a:pPr>
            <a:r>
              <a:rPr lang="en-US" sz="3200" b="1" dirty="0">
                <a:latin typeface="Helvetica" panose="020B0604020202020204" pitchFamily="34" charset="0"/>
                <a:cs typeface="Helvetica" panose="020B0604020202020204" pitchFamily="34" charset="0"/>
              </a:rPr>
              <a:t>DEMO + Questions?</a:t>
            </a:r>
            <a:endParaRPr sz="3200" b="1" dirty="0">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39DCED48-4B6D-BC42-8B84-662E11958598}"/>
              </a:ext>
            </a:extLst>
          </p:cNvPr>
          <p:cNvSpPr/>
          <p:nvPr/>
        </p:nvSpPr>
        <p:spPr>
          <a:xfrm>
            <a:off x="6807883" y="10091076"/>
            <a:ext cx="5957281" cy="537391"/>
          </a:xfrm>
          <a:prstGeom prst="rect">
            <a:avLst/>
          </a:prstGeom>
        </p:spPr>
        <p:txBody>
          <a:bodyPr wrap="square">
            <a:spAutoFit/>
          </a:bodyPr>
          <a:lstStyle/>
          <a:p>
            <a:pPr algn="l">
              <a:lnSpc>
                <a:spcPct val="130000"/>
              </a:lnSpc>
              <a:buSzPct val="75000"/>
              <a:defRPr sz="3200"/>
            </a:pPr>
            <a:endParaRPr lang="en-US" sz="2400" dirty="0">
              <a:sym typeface="Helvetica"/>
            </a:endParaRPr>
          </a:p>
        </p:txBody>
      </p:sp>
    </p:spTree>
    <p:extLst>
      <p:ext uri="{BB962C8B-B14F-4D97-AF65-F5344CB8AC3E}">
        <p14:creationId xmlns:p14="http://schemas.microsoft.com/office/powerpoint/2010/main" val="399584963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760677"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760677"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760677"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6006</TotalTime>
  <Words>1285</Words>
  <Application>Microsoft Macintosh PowerPoint</Application>
  <PresentationFormat>Custom</PresentationFormat>
  <Paragraphs>174</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Helvetica</vt:lpstr>
      <vt:lpstr>Helvetica Light</vt:lpstr>
      <vt:lpstr>Lucida Grande</vt:lpstr>
      <vt:lpstr>Segoe UI</vt:lpstr>
      <vt:lpstr>Symbol</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Megan Brinker</cp:lastModifiedBy>
  <cp:revision>100</cp:revision>
  <dcterms:modified xsi:type="dcterms:W3CDTF">2022-07-29T22:23:00Z</dcterms:modified>
</cp:coreProperties>
</file>