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191" y="24383"/>
            <a:ext cx="12179807" cy="10866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2179808" cy="1083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9355" y="277070"/>
            <a:ext cx="479328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hyperlink" Target="https://www.navsea.navy.mil/Home/Warfare-Centers/NSWC-Dahlgren/What-We-Do/Navy-Shipboard-Fiberoptics/" TargetMode="External"/><Relationship Id="rId7" Type="http://schemas.openxmlformats.org/officeDocument/2006/relationships/image" Target="../media/image7.jpg"/><Relationship Id="rId8" Type="http://schemas.openxmlformats.org/officeDocument/2006/relationships/hyperlink" Target="mailto:Christopher.good@navy.mil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hyperlink" Target="https://www.navsea.navy.mil/Home/Warfare-Centers/NSWC-Dahlgren/What-We-Do/Navy-Shipboard-Fiberoptics/" TargetMode="External"/><Relationship Id="rId9" Type="http://schemas.openxmlformats.org/officeDocument/2006/relationships/hyperlink" Target="https://www.navsea.navy.mil/Home/Warfare-Centers/NSWC-Dahlgren/What-We-Do/Navy-Shipboard-Fiberoptics/Status-Specifications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4.png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9" Type="http://schemas.openxmlformats.org/officeDocument/2006/relationships/image" Target="../media/image19.jpg"/><Relationship Id="rId10" Type="http://schemas.openxmlformats.org/officeDocument/2006/relationships/image" Target="../media/image20.jpg"/><Relationship Id="rId11" Type="http://schemas.openxmlformats.org/officeDocument/2006/relationships/image" Target="../media/image21.png"/><Relationship Id="rId12" Type="http://schemas.openxmlformats.org/officeDocument/2006/relationships/image" Target="../media/image2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jpg"/><Relationship Id="rId11" Type="http://schemas.openxmlformats.org/officeDocument/2006/relationships/image" Target="../media/image30.jpg"/><Relationship Id="rId12" Type="http://schemas.openxmlformats.org/officeDocument/2006/relationships/image" Target="../media/image31.png"/><Relationship Id="rId13" Type="http://schemas.openxmlformats.org/officeDocument/2006/relationships/image" Target="../media/image11.jpg"/><Relationship Id="rId14" Type="http://schemas.openxmlformats.org/officeDocument/2006/relationships/image" Target="../media/image10.jpg"/><Relationship Id="rId15" Type="http://schemas.openxmlformats.org/officeDocument/2006/relationships/hyperlink" Target="https://www.navsea.navy.mil/Home/Warfare-Centers/NSWC-Dahlgren/What-We-Do/Navy-Shipboard-Fiberoptics/" TargetMode="External"/><Relationship Id="rId16" Type="http://schemas.openxmlformats.org/officeDocument/2006/relationships/hyperlink" Target="https://www.navsea.navy.mil/Home/Warfare-Centers/NSWC-Dahlgren/What-We-Do/Navy-Shipboard-Fiberoptics/Status-Specifications/" TargetMode="External"/><Relationship Id="rId17" Type="http://schemas.openxmlformats.org/officeDocument/2006/relationships/image" Target="../media/image3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8931" y="6641845"/>
            <a:ext cx="831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161D2E"/>
                </a:solidFill>
                <a:latin typeface="Arial Narrow"/>
                <a:cs typeface="Arial Narrow"/>
              </a:rPr>
              <a:t>1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48" y="102107"/>
            <a:ext cx="1702307" cy="90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86159" y="102107"/>
            <a:ext cx="928115" cy="940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48255" y="0"/>
            <a:ext cx="3560063" cy="780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38928" y="0"/>
            <a:ext cx="5032247" cy="780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5647" y="86201"/>
            <a:ext cx="76790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Navy Shipboard Fiber Optics:</a:t>
            </a:r>
            <a:r>
              <a:rPr dirty="0" sz="2800" spc="-60"/>
              <a:t> </a:t>
            </a:r>
            <a:r>
              <a:rPr dirty="0" sz="2800" spc="-5"/>
              <a:t>Specifications/Standards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3363967" y="5151187"/>
            <a:ext cx="672210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Narrow"/>
                <a:cs typeface="Arial Narrow"/>
                <a:hlinkClick r:id="rId6"/>
              </a:rPr>
              <a:t>Source:</a:t>
            </a:r>
            <a:r>
              <a:rPr dirty="0" u="sng" sz="1200" spc="-1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Narrow"/>
                <a:cs typeface="Arial Narrow"/>
                <a:hlinkClick r:id="rId6"/>
              </a:rPr>
              <a:t> </a:t>
            </a:r>
            <a:r>
              <a:rPr dirty="0" u="sng" sz="1200" spc="-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Narrow"/>
                <a:cs typeface="Arial Narrow"/>
                <a:hlinkClick r:id="rId6"/>
              </a:rPr>
              <a:t>https://www.navsea.navy.mil/Home/Warfare-Centers/NSWC-Dahlgren/What-We-Do/Navy-Shipboard-Fiberoptics/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08476" y="1255776"/>
            <a:ext cx="4812791" cy="3764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79969" y="3155442"/>
            <a:ext cx="1143000" cy="175260"/>
          </a:xfrm>
          <a:custGeom>
            <a:avLst/>
            <a:gdLst/>
            <a:ahLst/>
            <a:cxnLst/>
            <a:rect l="l" t="t" r="r" b="b"/>
            <a:pathLst>
              <a:path w="1143000" h="175260">
                <a:moveTo>
                  <a:pt x="0" y="0"/>
                </a:moveTo>
                <a:lnTo>
                  <a:pt x="1143000" y="0"/>
                </a:lnTo>
                <a:lnTo>
                  <a:pt x="1143000" y="175260"/>
                </a:lnTo>
                <a:lnTo>
                  <a:pt x="0" y="17526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22207" y="3241548"/>
            <a:ext cx="12700" cy="297815"/>
          </a:xfrm>
          <a:custGeom>
            <a:avLst/>
            <a:gdLst/>
            <a:ahLst/>
            <a:cxnLst/>
            <a:rect l="l" t="t" r="r" b="b"/>
            <a:pathLst>
              <a:path w="12700" h="297814">
                <a:moveTo>
                  <a:pt x="0" y="0"/>
                </a:moveTo>
                <a:lnTo>
                  <a:pt x="12700" y="0"/>
                </a:lnTo>
                <a:lnTo>
                  <a:pt x="12700" y="297205"/>
                </a:lnTo>
              </a:path>
            </a:pathLst>
          </a:custGeom>
          <a:ln w="12700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96806" y="35260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128418" y="6387847"/>
            <a:ext cx="19354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349E39"/>
                </a:solidFill>
                <a:latin typeface="Arial Narrow"/>
                <a:cs typeface="Arial Narrow"/>
              </a:rPr>
              <a:t>Unclassified / Distribution Statement</a:t>
            </a:r>
            <a:r>
              <a:rPr dirty="0" sz="1000" spc="-75" b="1">
                <a:solidFill>
                  <a:srgbClr val="349E39"/>
                </a:solidFill>
                <a:latin typeface="Arial Narrow"/>
                <a:cs typeface="Arial Narrow"/>
              </a:rPr>
              <a:t> </a:t>
            </a:r>
            <a:r>
              <a:rPr dirty="0" sz="1000" spc="-5" b="1">
                <a:solidFill>
                  <a:srgbClr val="349E39"/>
                </a:solidFill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814" y="5200018"/>
            <a:ext cx="1322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Presented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By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223" y="5620609"/>
            <a:ext cx="2372360" cy="105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Chris </a:t>
            </a:r>
            <a:r>
              <a:rPr dirty="0" sz="1400" spc="-5" b="1">
                <a:latin typeface="Arial"/>
                <a:cs typeface="Arial"/>
              </a:rPr>
              <a:t>Good/ NSWCDD </a:t>
            </a:r>
            <a:r>
              <a:rPr dirty="0" sz="1400" spc="-15" b="1">
                <a:latin typeface="Arial"/>
                <a:cs typeface="Arial"/>
              </a:rPr>
              <a:t>A31  </a:t>
            </a:r>
            <a:r>
              <a:rPr dirty="0" sz="1400" spc="-5" b="1">
                <a:latin typeface="Arial"/>
                <a:cs typeface="Arial"/>
              </a:rPr>
              <a:t>Fiber </a:t>
            </a:r>
            <a:r>
              <a:rPr dirty="0" sz="1400" b="1">
                <a:latin typeface="Arial"/>
                <a:cs typeface="Arial"/>
              </a:rPr>
              <a:t>Optic </a:t>
            </a:r>
            <a:r>
              <a:rPr dirty="0" sz="1400" spc="-5" b="1">
                <a:latin typeface="Arial"/>
                <a:cs typeface="Arial"/>
              </a:rPr>
              <a:t>Chief Engineer  </a:t>
            </a:r>
            <a:r>
              <a:rPr dirty="0" u="heavy" sz="1400" spc="-15" b="1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8"/>
              </a:rPr>
              <a:t>Christopher.good@navy.mil</a:t>
            </a:r>
            <a:endParaRPr sz="1400">
              <a:latin typeface="Arial"/>
              <a:cs typeface="Arial"/>
            </a:endParaRPr>
          </a:p>
          <a:p>
            <a:pPr marL="53975">
              <a:lnSpc>
                <a:spcPct val="100000"/>
              </a:lnSpc>
              <a:spcBef>
                <a:spcPts val="1125"/>
              </a:spcBef>
            </a:pPr>
            <a:r>
              <a:rPr dirty="0" sz="1600" spc="-15" b="1">
                <a:latin typeface="Arial"/>
                <a:cs typeface="Arial"/>
              </a:rPr>
              <a:t>August </a:t>
            </a:r>
            <a:r>
              <a:rPr dirty="0" sz="1600" spc="-10" b="1">
                <a:latin typeface="Arial"/>
                <a:cs typeface="Arial"/>
              </a:rPr>
              <a:t>10,</a:t>
            </a:r>
            <a:r>
              <a:rPr dirty="0" sz="1600" spc="8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8931" y="6641845"/>
            <a:ext cx="831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161D2E"/>
                </a:solidFill>
                <a:latin typeface="Arial Narrow"/>
                <a:cs typeface="Arial Narrow"/>
              </a:rPr>
              <a:t>2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48" y="102107"/>
            <a:ext cx="1702307" cy="90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86159" y="102107"/>
            <a:ext cx="928115" cy="940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8816" y="0"/>
            <a:ext cx="4126979" cy="780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76415" y="0"/>
            <a:ext cx="3124199" cy="780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26238" y="86201"/>
            <a:ext cx="63385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Navy Shipboard Website / Specs &amp;</a:t>
            </a:r>
            <a:r>
              <a:rPr dirty="0" sz="2800" spc="-40"/>
              <a:t> </a:t>
            </a:r>
            <a:r>
              <a:rPr dirty="0" sz="2800" spc="-5"/>
              <a:t>Standards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480218" y="6362909"/>
            <a:ext cx="19354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349E39"/>
                </a:solidFill>
                <a:latin typeface="Arial Narrow"/>
                <a:cs typeface="Arial Narrow"/>
              </a:rPr>
              <a:t>Unclassified / Distribution Statement</a:t>
            </a:r>
            <a:r>
              <a:rPr dirty="0" sz="1000" spc="-75" b="1">
                <a:solidFill>
                  <a:srgbClr val="349E39"/>
                </a:solidFill>
                <a:latin typeface="Arial Narrow"/>
                <a:cs typeface="Arial Narrow"/>
              </a:rPr>
              <a:t> </a:t>
            </a:r>
            <a:r>
              <a:rPr dirty="0" sz="1000" spc="-5" b="1">
                <a:solidFill>
                  <a:srgbClr val="349E39"/>
                </a:solidFill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08932" y="2316479"/>
            <a:ext cx="6067043" cy="3209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5363" y="1213103"/>
            <a:ext cx="3976103" cy="1935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77714" y="3241201"/>
            <a:ext cx="1485265" cy="762635"/>
          </a:xfrm>
          <a:custGeom>
            <a:avLst/>
            <a:gdLst/>
            <a:ahLst/>
            <a:cxnLst/>
            <a:rect l="l" t="t" r="r" b="b"/>
            <a:pathLst>
              <a:path w="1485264" h="762635">
                <a:moveTo>
                  <a:pt x="0" y="0"/>
                </a:moveTo>
                <a:lnTo>
                  <a:pt x="1484642" y="762609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22741" y="3949025"/>
            <a:ext cx="118110" cy="95250"/>
          </a:xfrm>
          <a:custGeom>
            <a:avLst/>
            <a:gdLst/>
            <a:ahLst/>
            <a:cxnLst/>
            <a:rect l="l" t="t" r="r" b="b"/>
            <a:pathLst>
              <a:path w="118110" h="95250">
                <a:moveTo>
                  <a:pt x="48056" y="0"/>
                </a:moveTo>
                <a:lnTo>
                  <a:pt x="0" y="93535"/>
                </a:lnTo>
                <a:lnTo>
                  <a:pt x="117563" y="94818"/>
                </a:lnTo>
                <a:lnTo>
                  <a:pt x="48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99764" y="3201155"/>
            <a:ext cx="118110" cy="95250"/>
          </a:xfrm>
          <a:custGeom>
            <a:avLst/>
            <a:gdLst/>
            <a:ahLst/>
            <a:cxnLst/>
            <a:rect l="l" t="t" r="r" b="b"/>
            <a:pathLst>
              <a:path w="118110" h="95250">
                <a:moveTo>
                  <a:pt x="0" y="0"/>
                </a:moveTo>
                <a:lnTo>
                  <a:pt x="69519" y="94818"/>
                </a:lnTo>
                <a:lnTo>
                  <a:pt x="117563" y="12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245274" y="6213103"/>
            <a:ext cx="7924165" cy="61468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u="sng" sz="1200" spc="-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Narrow"/>
                <a:cs typeface="Arial Narrow"/>
                <a:hlinkClick r:id="rId8"/>
              </a:rPr>
              <a:t>Source:</a:t>
            </a:r>
            <a:r>
              <a:rPr dirty="0" u="sng" sz="1200" spc="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Narrow"/>
                <a:cs typeface="Arial Narrow"/>
                <a:hlinkClick r:id="rId8"/>
              </a:rPr>
              <a:t> </a:t>
            </a:r>
            <a:r>
              <a:rPr dirty="0" u="sng" sz="1200" spc="-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Narrow"/>
                <a:cs typeface="Arial Narrow"/>
                <a:hlinkClick r:id="rId9"/>
              </a:rPr>
              <a:t>https://www.navsea.navy.mil/Home/Warfare-Centers/NSWC-Dahlgren/What-We-Do/Navy-Shipboard-Fiberoptics/Status-Specifications/</a:t>
            </a:r>
            <a:endParaRPr sz="1200">
              <a:latin typeface="Arial Narrow"/>
              <a:cs typeface="Arial Narrow"/>
            </a:endParaRPr>
          </a:p>
          <a:p>
            <a:pPr marL="458470" marR="2828290">
              <a:lnSpc>
                <a:spcPct val="80000"/>
              </a:lnSpc>
              <a:spcBef>
                <a:spcPts val="430"/>
              </a:spcBef>
            </a:pPr>
            <a:r>
              <a:rPr dirty="0" sz="1400" spc="-5">
                <a:latin typeface="Arial Narrow"/>
                <a:cs typeface="Arial Narrow"/>
              </a:rPr>
              <a:t>https://landandmaritimeapps.dla.mil/programs/MILSpec/docsearch.aspx  https://quicksearch.dla.mil/qsSearch.aspx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8931" y="6641845"/>
            <a:ext cx="831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161D2E"/>
                </a:solidFill>
                <a:latin typeface="Arial Narrow"/>
                <a:cs typeface="Arial Narrow"/>
              </a:rPr>
              <a:t>3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48" y="102107"/>
            <a:ext cx="1702307" cy="90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86159" y="102107"/>
            <a:ext cx="928115" cy="940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10967" y="0"/>
            <a:ext cx="4419599" cy="780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61176" y="0"/>
            <a:ext cx="3447287" cy="781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18358" y="86201"/>
            <a:ext cx="69526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Specifications &amp; Standards: </a:t>
            </a:r>
            <a:r>
              <a:rPr dirty="0" sz="2800" spc="-10" b="0">
                <a:latin typeface="Arial Narrow"/>
                <a:cs typeface="Arial Narrow"/>
              </a:rPr>
              <a:t>Fiber Optic</a:t>
            </a:r>
            <a:r>
              <a:rPr dirty="0" sz="2800" spc="55" b="0">
                <a:latin typeface="Arial Narrow"/>
                <a:cs typeface="Arial Narrow"/>
              </a:rPr>
              <a:t> </a:t>
            </a:r>
            <a:r>
              <a:rPr dirty="0" sz="2800" spc="-10" b="0">
                <a:latin typeface="Arial Narrow"/>
                <a:cs typeface="Arial Narrow"/>
              </a:rPr>
              <a:t>Documents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12700" y="0"/>
            <a:ext cx="130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Narrow"/>
                <a:cs typeface="Arial Narrow"/>
              </a:rPr>
              <a:t>3</a:t>
            </a:r>
            <a:endParaRPr sz="1800">
              <a:latin typeface="Arial Narrow"/>
              <a:cs typeface="Arial Narrow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37053" y="749300"/>
          <a:ext cx="11603990" cy="608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6239"/>
                <a:gridCol w="2770504"/>
                <a:gridCol w="2490470"/>
                <a:gridCol w="4657090"/>
              </a:tblGrid>
              <a:tr h="274320">
                <a:tc>
                  <a:txBody>
                    <a:bodyPr/>
                    <a:lstStyle/>
                    <a:p>
                      <a:pPr marL="90805" marR="850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MIL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Designation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Title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STATUS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ACTIVITY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90805" marR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MIL-STD-2052A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Fiber Optic System</a:t>
                      </a:r>
                      <a:r>
                        <a:rPr dirty="0" sz="1100" spc="-8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Design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Draft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In-process: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-Updates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for &gt;10Gig, Tabular/ref approach vs. calculations.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Draft parts 1-5</a:t>
                      </a:r>
                      <a:r>
                        <a:rPr dirty="0" sz="1100" spc="-17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complete.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-Q32022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Working part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6 and new</a:t>
                      </a:r>
                      <a:r>
                        <a:rPr dirty="0" sz="1100" spc="-8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appendices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MIL-STD-2042C,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1-6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38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Fiber Optic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Cable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Topology Installation</a:t>
                      </a:r>
                      <a:r>
                        <a:rPr dirty="0" sz="1100" spc="-1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Standard  Methods for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Naval</a:t>
                      </a:r>
                      <a:r>
                        <a:rPr dirty="0" sz="1100" spc="-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Ships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Rev C,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Published –</a:t>
                      </a:r>
                      <a:r>
                        <a:rPr dirty="0" sz="1100" spc="-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2016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Arial Narrow"/>
                          <a:cs typeface="Arial Narrow"/>
                        </a:rPr>
                        <a:t>-New Project approved for</a:t>
                      </a:r>
                      <a:r>
                        <a:rPr dirty="0" sz="1100" spc="-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FY22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Arial Narrow"/>
                          <a:cs typeface="Arial Narrow"/>
                        </a:rPr>
                        <a:t>-Pre GIR/SRB work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dirty="0" sz="1100" spc="-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process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 b="1">
                          <a:latin typeface="Arial Narrow"/>
                          <a:cs typeface="Arial Narrow"/>
                        </a:rPr>
                        <a:t>-Draft work, adjudicated comments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rcvd since last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publication (~50, parts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2 &amp;</a:t>
                      </a:r>
                      <a:r>
                        <a:rPr dirty="0" sz="1100" spc="-9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5)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Arial Narrow"/>
                          <a:cs typeface="Arial Narrow"/>
                        </a:rPr>
                        <a:t>-Tech Editor compliance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review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completing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dirty="0" sz="1100" spc="-9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August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Arial Narrow"/>
                          <a:cs typeface="Arial Narrow"/>
                        </a:rPr>
                        <a:t>-GIR/SRB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release. Q1FY23 /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Publication Target: FY23</a:t>
                      </a:r>
                      <a:r>
                        <a:rPr dirty="0" sz="1100" spc="-1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Q4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MIL-STD-1678,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1-6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65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Fiber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Optic</a:t>
                      </a:r>
                      <a:r>
                        <a:rPr dirty="0" sz="11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Cabling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Systems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Requirements</a:t>
                      </a:r>
                      <a:r>
                        <a:rPr dirty="0" sz="1100" spc="-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and  Measurements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 b="1">
                          <a:latin typeface="Arial Narrow"/>
                          <a:cs typeface="Arial Narrow"/>
                        </a:rPr>
                        <a:t>-Parts 2-6 under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revision</a:t>
                      </a:r>
                      <a:r>
                        <a:rPr dirty="0" sz="1100" spc="-5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FY22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Arial Narrow"/>
                          <a:cs typeface="Arial Narrow"/>
                        </a:rPr>
                        <a:t>-Part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5 still in</a:t>
                      </a:r>
                      <a:r>
                        <a:rPr dirty="0" sz="1100" spc="-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progress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-parts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2,3,4,6 update published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Jan</a:t>
                      </a:r>
                      <a:r>
                        <a:rPr dirty="0" sz="1100" spc="-1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2022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-part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5, in process,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FOVIS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work: ECD:</a:t>
                      </a:r>
                      <a:r>
                        <a:rPr dirty="0" sz="1100" spc="-10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Q4FY22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MIL-PRF-85045G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&amp;</a:t>
                      </a:r>
                      <a:r>
                        <a:rPr dirty="0" sz="1100" spc="-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slants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Cables, Fiber Optic, General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Specification</a:t>
                      </a:r>
                      <a:r>
                        <a:rPr dirty="0" sz="1100" spc="-1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for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85045revF&amp;slashes: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Published Nov</a:t>
                      </a:r>
                      <a:r>
                        <a:rPr dirty="0" sz="1100" spc="-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‘21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-Qualification/Conform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inspection</a:t>
                      </a:r>
                      <a:r>
                        <a:rPr dirty="0" sz="11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table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clarification</a:t>
                      </a:r>
                      <a:r>
                        <a:rPr dirty="0" sz="11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(impact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1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low temp)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MIL-PRF-28876E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&amp;</a:t>
                      </a:r>
                      <a:r>
                        <a:rPr dirty="0" sz="11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slants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90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Connectors, Fiber Optic,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Circular,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Plug and  Receptacle</a:t>
                      </a:r>
                      <a:r>
                        <a:rPr dirty="0" sz="1100" spc="-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Style,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Multiple</a:t>
                      </a:r>
                      <a:r>
                        <a:rPr dirty="0" sz="11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Removable</a:t>
                      </a:r>
                      <a:r>
                        <a:rPr dirty="0" sz="11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Termini,  General Specification</a:t>
                      </a:r>
                      <a:r>
                        <a:rPr dirty="0" sz="1100" spc="-9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For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11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-Published March 1, 2021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(Rev F),</a:t>
                      </a:r>
                      <a:r>
                        <a:rPr dirty="0" sz="1100" spc="1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-Interim  amendment,</a:t>
                      </a:r>
                      <a:r>
                        <a:rPr dirty="0" sz="1100" spc="-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4/14/2021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 marR="427990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Arial Narrow"/>
                          <a:cs typeface="Arial Narrow"/>
                        </a:rPr>
                        <a:t>-New Project: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M28876 base spec</a:t>
                      </a:r>
                      <a:r>
                        <a:rPr dirty="0" sz="1100" spc="-10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full  coordination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dirty="0" sz="1100" spc="-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FY23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-CAD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alternative transition: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HAPTFE/SnZn: HAPTFE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parts</a:t>
                      </a:r>
                      <a:r>
                        <a:rPr dirty="0" sz="1100" spc="-114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shipping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28876/6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corrected error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in PIN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table,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published May</a:t>
                      </a:r>
                      <a:r>
                        <a:rPr dirty="0" sz="1100" spc="-1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2022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-28876/32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adjustable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backshell,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comment adjudication/restart:</a:t>
                      </a:r>
                      <a:r>
                        <a:rPr dirty="0" sz="1100" spc="-1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FY22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MIL-PRF-29504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&amp;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slants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Terminus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/4, /5 Military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Aircraft,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/18 &amp; /20</a:t>
                      </a:r>
                      <a:r>
                        <a:rPr dirty="0" sz="1100" spc="-114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common;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/14, /15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Naval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Ships; /22, /23</a:t>
                      </a:r>
                      <a:r>
                        <a:rPr dirty="0" sz="1100" spc="-1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splice-on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/14 &amp; /15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Published January</a:t>
                      </a:r>
                      <a:r>
                        <a:rPr dirty="0" sz="1100" spc="-8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2021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/4 &amp; /5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Published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Feb</a:t>
                      </a:r>
                      <a:r>
                        <a:rPr dirty="0" sz="1100" spc="-6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2022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-Updated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conformance</a:t>
                      </a:r>
                      <a:r>
                        <a:rPr dirty="0" sz="1100" spc="-7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tables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90805" marR="85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MIL-PRF-24728,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&amp;</a:t>
                      </a:r>
                      <a:r>
                        <a:rPr dirty="0" sz="11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slants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651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Interconnection Box, Fiber Optic,</a:t>
                      </a:r>
                      <a:r>
                        <a:rPr dirty="0" sz="1100" spc="-18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General 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Specification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for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-Published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(2018-2020)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Arial Narrow"/>
                          <a:cs typeface="Arial Narrow"/>
                        </a:rPr>
                        <a:t>-New Project approved for</a:t>
                      </a:r>
                      <a:r>
                        <a:rPr dirty="0" sz="1100" spc="-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FY22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-Base,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/1, /4, /5. Industry/DLA</a:t>
                      </a:r>
                      <a:r>
                        <a:rPr dirty="0" sz="1100" spc="-9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comments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-Qualification/Conform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inspection</a:t>
                      </a:r>
                      <a:r>
                        <a:rPr dirty="0" sz="1100" spc="-19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table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clarification: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Water pressure, Op Temp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MIL-PRF-24623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Splice, Fiber Optic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Cable,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General Specification</a:t>
                      </a:r>
                      <a:r>
                        <a:rPr dirty="0" sz="1100" spc="-18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for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-24623/8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Ribbon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Splice,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Published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Jan</a:t>
                      </a:r>
                      <a:r>
                        <a:rPr dirty="0" sz="1100" spc="-10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22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-Base: Ref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Update. Slant /4 &amp; /5: Inactivation: Published Sept 2020 /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Ribbon</a:t>
                      </a:r>
                      <a:r>
                        <a:rPr dirty="0" sz="1100" spc="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splice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90805" marR="85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MIL-PRF-49291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/6C &amp;</a:t>
                      </a:r>
                      <a:r>
                        <a:rPr dirty="0" sz="1100" spc="-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/7C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Fiber,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Optical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-49291 base: validation</a:t>
                      </a:r>
                      <a:r>
                        <a:rPr dirty="0" sz="1100" spc="-9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2019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-/6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&amp; /7: Published:</a:t>
                      </a:r>
                      <a:r>
                        <a:rPr dirty="0" sz="1100" spc="-7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2018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n/a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MIL-DTL-83522 /16C,</a:t>
                      </a:r>
                      <a:r>
                        <a:rPr dirty="0" sz="11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17C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Connectors, Fiber Optic, Single</a:t>
                      </a:r>
                      <a:r>
                        <a:rPr dirty="0" sz="1100" spc="-114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Ferrule,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Published:</a:t>
                      </a:r>
                      <a:r>
                        <a:rPr dirty="0" sz="1100" spc="2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2017/2018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n/a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CID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A-A-59940/1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28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Connectors, Fiber Optic, Single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Fiber,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Small</a:t>
                      </a:r>
                      <a:r>
                        <a:rPr dirty="0" sz="1100" spc="-17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Form 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Factor, LC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Type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Published</a:t>
                      </a:r>
                      <a:r>
                        <a:rPr dirty="0" sz="11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2021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-Project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Request submitted to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NAVSEA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05S, started</a:t>
                      </a:r>
                      <a:r>
                        <a:rPr dirty="0" sz="1100" spc="-1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FY21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-Update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straight pull</a:t>
                      </a:r>
                      <a:r>
                        <a:rPr dirty="0" sz="1100" spc="-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requirement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Various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High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Density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(M85045/24623/59799B)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 b="1">
                          <a:latin typeface="Arial Narrow"/>
                          <a:cs typeface="Arial Narrow"/>
                        </a:rPr>
                        <a:t>-Specs published (Next</a:t>
                      </a:r>
                      <a:r>
                        <a:rPr dirty="0" sz="1100" spc="-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slide)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 b="1">
                          <a:latin typeface="Arial Narrow"/>
                          <a:cs typeface="Arial Narrow"/>
                        </a:rPr>
                        <a:t>-CID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59799B: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Ribbon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splicer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configuration</a:t>
                      </a:r>
                      <a:r>
                        <a:rPr dirty="0" sz="1100" spc="-7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added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dirty="0" sz="1000" spc="-5" b="1">
                          <a:solidFill>
                            <a:srgbClr val="349E39"/>
                          </a:solidFill>
                          <a:latin typeface="Arial Narrow"/>
                          <a:cs typeface="Arial Narrow"/>
                        </a:rPr>
                        <a:t>Unclassified / Distribution</a:t>
                      </a:r>
                      <a:r>
                        <a:rPr dirty="0" sz="1000" spc="-75" b="1">
                          <a:solidFill>
                            <a:srgbClr val="349E3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349E39"/>
                          </a:solidFill>
                          <a:latin typeface="Arial Narrow"/>
                          <a:cs typeface="Arial Narrow"/>
                        </a:rPr>
                        <a:t>Statem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315"/>
                        </a:lnSpc>
                        <a:spcBef>
                          <a:spcPts val="345"/>
                        </a:spcBef>
                      </a:pPr>
                      <a:r>
                        <a:rPr dirty="0" sz="1100" spc="-5">
                          <a:latin typeface="Arial Narrow"/>
                          <a:cs typeface="Arial Narrow"/>
                        </a:rPr>
                        <a:t>Naval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Ships’ Technical Manual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(NSTM), Rev</a:t>
                      </a:r>
                      <a:r>
                        <a:rPr dirty="0" sz="1100" spc="-1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4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0805">
                        <a:lnSpc>
                          <a:spcPts val="1435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GSO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Section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408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dirty="0" baseline="-13888" sz="1500" spc="-412" b="1">
                          <a:solidFill>
                            <a:srgbClr val="349E39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200" spc="-275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dirty="0" baseline="-13888" sz="1500" spc="-412" b="1">
                          <a:solidFill>
                            <a:srgbClr val="349E39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200" spc="-27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baseline="-13888" sz="1500" spc="-412" b="1">
                          <a:solidFill>
                            <a:srgbClr val="349E39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baseline="-13888" sz="1500" spc="-127" b="1">
                          <a:solidFill>
                            <a:srgbClr val="349E3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204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dirty="0" baseline="-13888" sz="1500" spc="-307" b="1">
                          <a:solidFill>
                            <a:srgbClr val="349E39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200" spc="-204">
                          <a:latin typeface="Arial Narrow"/>
                          <a:cs typeface="Arial Narrow"/>
                        </a:rPr>
                        <a:t>T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MAINTENANCE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PLAN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5" b="1">
                          <a:latin typeface="Arial Narrow"/>
                          <a:cs typeface="Arial Narrow"/>
                        </a:rPr>
                        <a:t>Updates </a:t>
                      </a:r>
                      <a:r>
                        <a:rPr dirty="0" sz="1100" b="1">
                          <a:latin typeface="Arial Narrow"/>
                          <a:cs typeface="Arial Narrow"/>
                        </a:rPr>
                        <a:t>processed in</a:t>
                      </a:r>
                      <a:r>
                        <a:rPr dirty="0" sz="1100" spc="-5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 b="1">
                          <a:latin typeface="Arial Narrow"/>
                          <a:cs typeface="Arial Narrow"/>
                        </a:rPr>
                        <a:t>FY22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-173355">
                        <a:lnSpc>
                          <a:spcPct val="100000"/>
                        </a:lnSpc>
                        <a:spcBef>
                          <a:spcPts val="340"/>
                        </a:spcBef>
                        <a:buChar char="-"/>
                        <a:tabLst>
                          <a:tab pos="262890" algn="l"/>
                          <a:tab pos="264160" algn="l"/>
                        </a:tabLst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Updated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SCAT</a:t>
                      </a:r>
                      <a:r>
                        <a:rPr dirty="0" sz="11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codes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263525" indent="-173355">
                        <a:lnSpc>
                          <a:spcPct val="100000"/>
                        </a:lnSpc>
                        <a:buChar char="-"/>
                        <a:tabLst>
                          <a:tab pos="262890" algn="l"/>
                          <a:tab pos="264160" algn="l"/>
                        </a:tabLst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Updated/resolved</a:t>
                      </a:r>
                      <a:r>
                        <a:rPr dirty="0" sz="1100" spc="-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open</a:t>
                      </a:r>
                      <a:r>
                        <a:rPr dirty="0" sz="11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comments,</a:t>
                      </a:r>
                      <a:r>
                        <a:rPr dirty="0" sz="11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additional</a:t>
                      </a:r>
                      <a:r>
                        <a:rPr dirty="0" sz="11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optical</a:t>
                      </a:r>
                      <a:r>
                        <a:rPr dirty="0" sz="11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5">
                          <a:latin typeface="Arial Narrow"/>
                          <a:cs typeface="Arial Narrow"/>
                        </a:rPr>
                        <a:t>power</a:t>
                      </a:r>
                      <a:r>
                        <a:rPr dirty="0" sz="11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budget</a:t>
                      </a:r>
                      <a:r>
                        <a:rPr dirty="0" sz="11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tables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8931" y="6641845"/>
            <a:ext cx="831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161D2E"/>
                </a:solidFill>
                <a:latin typeface="Arial Narrow"/>
                <a:cs typeface="Arial Narrow"/>
              </a:rPr>
              <a:t>4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48" y="102107"/>
            <a:ext cx="1702307" cy="90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86159" y="102107"/>
            <a:ext cx="928115" cy="940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-12700" y="0"/>
            <a:ext cx="622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888888"/>
                </a:solidFill>
                <a:latin typeface="Arial Narrow"/>
                <a:cs typeface="Arial Narrow"/>
              </a:rPr>
              <a:t>Page</a:t>
            </a:r>
            <a:r>
              <a:rPr dirty="0" sz="1800" spc="-4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dirty="0" sz="1800">
                <a:solidFill>
                  <a:srgbClr val="888888"/>
                </a:solidFill>
                <a:latin typeface="Arial Narrow"/>
                <a:cs typeface="Arial Narrow"/>
              </a:rPr>
              <a:t>4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50664" y="196596"/>
            <a:ext cx="4143755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414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Recently Published</a:t>
            </a:r>
            <a:r>
              <a:rPr dirty="0" spc="-10"/>
              <a:t> </a:t>
            </a:r>
            <a:r>
              <a:rPr dirty="0" spc="-5"/>
              <a:t>Documents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90120" y="1237146"/>
          <a:ext cx="10472420" cy="5213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905"/>
                <a:gridCol w="1596390"/>
                <a:gridCol w="4904739"/>
                <a:gridCol w="2296795"/>
              </a:tblGrid>
              <a:tr h="777241"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 spc="-5">
                          <a:latin typeface="Arial Narrow"/>
                          <a:cs typeface="Arial Narrow"/>
                        </a:rPr>
                        <a:t>Spec</a:t>
                      </a:r>
                      <a:r>
                        <a:rPr dirty="0" sz="15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Sheet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015" marR="387985" indent="-2349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>
                          <a:latin typeface="Arial Narrow"/>
                          <a:cs typeface="Arial Narrow"/>
                        </a:rPr>
                        <a:t>Co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mponent  </a:t>
                      </a:r>
                      <a:r>
                        <a:rPr dirty="0" sz="1500" spc="-20">
                          <a:latin typeface="Arial Narrow"/>
                          <a:cs typeface="Arial Narrow"/>
                        </a:rPr>
                        <a:t>Type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59280" marR="18529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 spc="-5">
                          <a:latin typeface="Arial Narrow"/>
                          <a:cs typeface="Arial Narrow"/>
                        </a:rPr>
                        <a:t>Title:</a:t>
                      </a:r>
                      <a:r>
                        <a:rPr dirty="0" sz="1500" spc="-1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Component  Configuration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44475" marR="237490" indent="-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 spc="-5">
                          <a:latin typeface="Arial Narrow"/>
                          <a:cs typeface="Arial Narrow"/>
                        </a:rPr>
                        <a:t>Latest </a:t>
                      </a:r>
                      <a:r>
                        <a:rPr dirty="0" sz="1500">
                          <a:latin typeface="Arial Narrow"/>
                          <a:cs typeface="Arial Narrow"/>
                        </a:rPr>
                        <a:t>Doc Date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or  Preparation </a:t>
                      </a:r>
                      <a:r>
                        <a:rPr dirty="0" sz="1500">
                          <a:latin typeface="Arial Narrow"/>
                          <a:cs typeface="Arial Narrow"/>
                        </a:rPr>
                        <a:t>&amp;</a:t>
                      </a:r>
                      <a:r>
                        <a:rPr dirty="0" sz="15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Submission  Status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863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85045/33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Cable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803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latin typeface="Arial Narrow"/>
                          <a:cs typeface="Arial Narrow"/>
                        </a:rPr>
                        <a:t>CABLE, FIBER </a:t>
                      </a:r>
                      <a:r>
                        <a:rPr dirty="0" sz="1500">
                          <a:latin typeface="Arial Narrow"/>
                          <a:cs typeface="Arial Narrow"/>
                        </a:rPr>
                        <a:t>OPTIC,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ROLLED FLEXIBLE RIBBON, </a:t>
                      </a:r>
                      <a:r>
                        <a:rPr dirty="0" sz="1500" spc="-20">
                          <a:latin typeface="Arial Narrow"/>
                          <a:cs typeface="Arial Narrow"/>
                        </a:rPr>
                        <a:t>TWELVE 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FIBER, SINGLE SUBUNIT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Published: 18 May</a:t>
                      </a:r>
                      <a:r>
                        <a:rPr dirty="0" sz="1500" spc="1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2022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864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85045/34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Cable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445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 spc="-5">
                          <a:latin typeface="Arial Narrow"/>
                          <a:cs typeface="Arial Narrow"/>
                        </a:rPr>
                        <a:t>CABLE, FIBER </a:t>
                      </a:r>
                      <a:r>
                        <a:rPr dirty="0" sz="1500">
                          <a:latin typeface="Arial Narrow"/>
                          <a:cs typeface="Arial Narrow"/>
                        </a:rPr>
                        <a:t>OPTIC, FOUR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SUBUNITS, </a:t>
                      </a:r>
                      <a:r>
                        <a:rPr dirty="0" sz="1500" spc="-20">
                          <a:latin typeface="Arial Narrow"/>
                          <a:cs typeface="Arial Narrow"/>
                        </a:rPr>
                        <a:t>TWELVE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FIBER  ROLLED FLEXIBLE RIBBON</a:t>
                      </a:r>
                      <a:r>
                        <a:rPr dirty="0" sz="15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SUBUNIT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Published: 18 May</a:t>
                      </a:r>
                      <a:r>
                        <a:rPr dirty="0" sz="1500" spc="1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2022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85045/35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Cable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12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latin typeface="Arial Narrow"/>
                          <a:cs typeface="Arial Narrow"/>
                        </a:rPr>
                        <a:t>CABLE, FIBER </a:t>
                      </a:r>
                      <a:r>
                        <a:rPr dirty="0" sz="1500">
                          <a:latin typeface="Arial Narrow"/>
                          <a:cs typeface="Arial Narrow"/>
                        </a:rPr>
                        <a:t>OPTIC, EIGHT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SUBUNITS, </a:t>
                      </a:r>
                      <a:r>
                        <a:rPr dirty="0" sz="1500" spc="-20">
                          <a:latin typeface="Arial Narrow"/>
                          <a:cs typeface="Arial Narrow"/>
                        </a:rPr>
                        <a:t>TWELVE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FIBER  ROLLED FLEXIBLE RIBBON</a:t>
                      </a:r>
                      <a:r>
                        <a:rPr dirty="0" sz="15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SUBUNIT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Published: 18 May</a:t>
                      </a:r>
                      <a:r>
                        <a:rPr dirty="0" sz="1500" spc="1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2022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863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85045/36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Cable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latin typeface="Arial Narrow"/>
                          <a:cs typeface="Arial Narrow"/>
                        </a:rPr>
                        <a:t>CABLE, FIBER </a:t>
                      </a:r>
                      <a:r>
                        <a:rPr dirty="0" sz="1500">
                          <a:latin typeface="Arial Narrow"/>
                          <a:cs typeface="Arial Narrow"/>
                        </a:rPr>
                        <a:t>OPTIC,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THIRTY </a:t>
                      </a:r>
                      <a:r>
                        <a:rPr dirty="0" sz="1500">
                          <a:latin typeface="Arial Narrow"/>
                          <a:cs typeface="Arial Narrow"/>
                        </a:rPr>
                        <a:t>SIX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SUBUNITS, </a:t>
                      </a:r>
                      <a:r>
                        <a:rPr dirty="0" sz="1500" spc="-20">
                          <a:latin typeface="Arial Narrow"/>
                          <a:cs typeface="Arial Narrow"/>
                        </a:rPr>
                        <a:t>TWELVE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FIBER  ROLLED FLEXIBLE RIBBON</a:t>
                      </a:r>
                      <a:r>
                        <a:rPr dirty="0" sz="15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SUBUNIT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Published: 18 May</a:t>
                      </a:r>
                      <a:r>
                        <a:rPr dirty="0" sz="1500" spc="1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2022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8641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85045/37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Cable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2616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 spc="-5">
                          <a:latin typeface="Arial Narrow"/>
                          <a:cs typeface="Arial Narrow"/>
                        </a:rPr>
                        <a:t>CABLE, FIBER </a:t>
                      </a:r>
                      <a:r>
                        <a:rPr dirty="0" sz="1500">
                          <a:latin typeface="Arial Narrow"/>
                          <a:cs typeface="Arial Narrow"/>
                        </a:rPr>
                        <a:t>OPTIC,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LOOSE TUBE, </a:t>
                      </a:r>
                      <a:r>
                        <a:rPr dirty="0" sz="1500" spc="-20">
                          <a:latin typeface="Arial Narrow"/>
                          <a:cs typeface="Arial Narrow"/>
                        </a:rPr>
                        <a:t>TWELVE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FIBER, SINGLE  SUBUNIT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Published: </a:t>
                      </a:r>
                      <a:r>
                        <a:rPr dirty="0" sz="150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7 </a:t>
                      </a: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Jan 2022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3168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24623/5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Cable</a:t>
                      </a: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 Splice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latin typeface="Arial Narrow"/>
                          <a:cs typeface="Arial Narrow"/>
                        </a:rPr>
                        <a:t>Splice, Fiber Optic, </a:t>
                      </a:r>
                      <a:r>
                        <a:rPr dirty="0" sz="1500">
                          <a:latin typeface="Arial Narrow"/>
                          <a:cs typeface="Arial Narrow"/>
                        </a:rPr>
                        <a:t>Cable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 Housing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Published: 23 May</a:t>
                      </a:r>
                      <a:r>
                        <a:rPr dirty="0" sz="1500" spc="1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2022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3168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24623/8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Fusion</a:t>
                      </a:r>
                      <a:r>
                        <a:rPr dirty="0" sz="1500" spc="-1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Splice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latin typeface="Arial Narrow"/>
                          <a:cs typeface="Arial Narrow"/>
                        </a:rPr>
                        <a:t>Splice, Fusion, Fiber Optic, </a:t>
                      </a:r>
                      <a:r>
                        <a:rPr dirty="0" sz="1500" spc="-15">
                          <a:latin typeface="Arial Narrow"/>
                          <a:cs typeface="Arial Narrow"/>
                        </a:rPr>
                        <a:t>Twelve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Fiber Ribbon,</a:t>
                      </a:r>
                      <a:r>
                        <a:rPr dirty="0" sz="15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Protector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Published: 28 Jan</a:t>
                      </a:r>
                      <a:r>
                        <a:rPr dirty="0" sz="1500" spc="1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2022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60">
                <a:tc gridSpan="4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u="heavy" sz="1500" spc="5">
                          <a:uFill>
                            <a:solidFill>
                              <a:srgbClr val="000000"/>
                            </a:solidFill>
                          </a:u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500" spc="5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dirty="0" sz="1500">
                          <a:latin typeface="Arial Narrow"/>
                          <a:cs typeface="Arial Narrow"/>
                        </a:rPr>
                        <a:t>GIR =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Government </a:t>
                      </a:r>
                      <a:r>
                        <a:rPr dirty="0" sz="1500">
                          <a:latin typeface="Arial Narrow"/>
                          <a:cs typeface="Arial Narrow"/>
                        </a:rPr>
                        <a:t>&amp;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Industry</a:t>
                      </a:r>
                      <a:r>
                        <a:rPr dirty="0" sz="15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00" spc="-5">
                          <a:latin typeface="Arial Narrow"/>
                          <a:cs typeface="Arial Narrow"/>
                        </a:rPr>
                        <a:t>Review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5">
                          <a:latin typeface="Arial Narrow"/>
                          <a:cs typeface="Arial Narrow"/>
                        </a:rPr>
                        <a:t>2/</a:t>
                      </a:r>
                      <a:r>
                        <a:rPr dirty="0" sz="1500" spc="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https://landandmaritime.dla.mil/Programs/MilSpec/DocSearch.aspx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996083" y="6424917"/>
            <a:ext cx="19354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349E39"/>
                </a:solidFill>
                <a:latin typeface="Arial Narrow"/>
                <a:cs typeface="Arial Narrow"/>
              </a:rPr>
              <a:t>Unclassified / Distribution Statement</a:t>
            </a:r>
            <a:r>
              <a:rPr dirty="0" sz="1000" spc="-75" b="1">
                <a:solidFill>
                  <a:srgbClr val="349E39"/>
                </a:solidFill>
                <a:latin typeface="Arial Narrow"/>
                <a:cs typeface="Arial Narrow"/>
              </a:rPr>
              <a:t> </a:t>
            </a:r>
            <a:r>
              <a:rPr dirty="0" sz="1000" spc="-5" b="1">
                <a:solidFill>
                  <a:srgbClr val="349E39"/>
                </a:solidFill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8931" y="6641845"/>
            <a:ext cx="831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161D2E"/>
                </a:solidFill>
                <a:latin typeface="Arial Narrow"/>
                <a:cs typeface="Arial Narrow"/>
              </a:rPr>
              <a:t>5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48" y="102107"/>
            <a:ext cx="1702307" cy="90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86159" y="102107"/>
            <a:ext cx="928115" cy="940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05123" y="2906765"/>
            <a:ext cx="1652708" cy="1306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22464" y="2763012"/>
            <a:ext cx="2753867" cy="1533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6223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0" i="0">
                <a:solidFill>
                  <a:srgbClr val="888888"/>
                </a:solidFill>
                <a:latin typeface="Arial Narrow"/>
                <a:cs typeface="Arial Narrow"/>
              </a:rPr>
              <a:t>Page</a:t>
            </a:r>
            <a:r>
              <a:rPr dirty="0" sz="1800" spc="-40" b="0" i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dirty="0" sz="1800" b="0" i="0">
                <a:solidFill>
                  <a:srgbClr val="888888"/>
                </a:solidFill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50664" y="196596"/>
            <a:ext cx="4143755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728364" y="277070"/>
            <a:ext cx="376427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 i="1">
                <a:solidFill>
                  <a:srgbClr val="FFFFFF"/>
                </a:solidFill>
                <a:latin typeface="Arial Narrow"/>
                <a:cs typeface="Arial Narrow"/>
              </a:rPr>
              <a:t>Recently Published</a:t>
            </a:r>
            <a:r>
              <a:rPr dirty="0" sz="2400" spc="-10" b="1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5" b="1" i="1">
                <a:solidFill>
                  <a:srgbClr val="FFFFFF"/>
                </a:solidFill>
                <a:latin typeface="Arial Narrow"/>
                <a:cs typeface="Arial Narrow"/>
              </a:rPr>
              <a:t>Documents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96083" y="6424917"/>
            <a:ext cx="19354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349E39"/>
                </a:solidFill>
                <a:latin typeface="Arial Narrow"/>
                <a:cs typeface="Arial Narrow"/>
              </a:rPr>
              <a:t>Unclassified / Distribution Statement</a:t>
            </a:r>
            <a:r>
              <a:rPr dirty="0" sz="1000" spc="-75" b="1">
                <a:solidFill>
                  <a:srgbClr val="349E39"/>
                </a:solidFill>
                <a:latin typeface="Arial Narrow"/>
                <a:cs typeface="Arial Narrow"/>
              </a:rPr>
              <a:t> </a:t>
            </a:r>
            <a:r>
              <a:rPr dirty="0" sz="1000" spc="-5" b="1">
                <a:solidFill>
                  <a:srgbClr val="349E39"/>
                </a:solidFill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57009" y="1211667"/>
            <a:ext cx="1973228" cy="13153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50307" y="2726435"/>
            <a:ext cx="2982468" cy="1569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578727" y="1621545"/>
            <a:ext cx="8045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Narrow"/>
                <a:cs typeface="Arial Narrow"/>
              </a:rPr>
              <a:t>85045/33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1894" y="4324512"/>
            <a:ext cx="8045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Narrow"/>
                <a:cs typeface="Arial Narrow"/>
              </a:rPr>
              <a:t>85045/34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67545" y="4266905"/>
            <a:ext cx="8045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Narrow"/>
                <a:cs typeface="Arial Narrow"/>
              </a:rPr>
              <a:t>85045/35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75160" y="4273077"/>
            <a:ext cx="8045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Narrow"/>
                <a:cs typeface="Arial Narrow"/>
              </a:rPr>
              <a:t>85045/36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88820" y="5063409"/>
            <a:ext cx="1640453" cy="13831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638932" y="6475662"/>
            <a:ext cx="699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Narrow"/>
                <a:cs typeface="Arial Narrow"/>
              </a:rPr>
              <a:t>24623/8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75776" y="1281684"/>
            <a:ext cx="1840044" cy="12338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386384" y="1605126"/>
            <a:ext cx="8045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Narrow"/>
                <a:cs typeface="Arial Narrow"/>
              </a:rPr>
              <a:t>85045/37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723" y="1938528"/>
            <a:ext cx="4920995" cy="24841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461052" y="5163394"/>
            <a:ext cx="3447611" cy="7829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346052" y="5927595"/>
            <a:ext cx="699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Narrow"/>
                <a:cs typeface="Arial Narrow"/>
              </a:rPr>
              <a:t>24623/5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8931" y="6641845"/>
            <a:ext cx="831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161D2E"/>
                </a:solidFill>
                <a:latin typeface="Arial Narrow"/>
                <a:cs typeface="Arial Narrow"/>
              </a:rPr>
              <a:t>6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48" y="102107"/>
            <a:ext cx="1702307" cy="90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86159" y="102107"/>
            <a:ext cx="928115" cy="940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15740" y="3989832"/>
            <a:ext cx="3142487" cy="1947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67033" y="3990594"/>
            <a:ext cx="5028565" cy="2536190"/>
          </a:xfrm>
          <a:custGeom>
            <a:avLst/>
            <a:gdLst/>
            <a:ahLst/>
            <a:cxnLst/>
            <a:rect l="l" t="t" r="r" b="b"/>
            <a:pathLst>
              <a:path w="5028565" h="2536190">
                <a:moveTo>
                  <a:pt x="5028120" y="0"/>
                </a:moveTo>
                <a:lnTo>
                  <a:pt x="2850324" y="0"/>
                </a:lnTo>
                <a:lnTo>
                  <a:pt x="2850324" y="422655"/>
                </a:lnTo>
                <a:lnTo>
                  <a:pt x="0" y="822375"/>
                </a:lnTo>
                <a:lnTo>
                  <a:pt x="2850324" y="1056639"/>
                </a:lnTo>
                <a:lnTo>
                  <a:pt x="2850324" y="2535935"/>
                </a:lnTo>
                <a:lnTo>
                  <a:pt x="5028120" y="2535935"/>
                </a:lnTo>
                <a:lnTo>
                  <a:pt x="50281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67033" y="3990594"/>
            <a:ext cx="5028565" cy="2536190"/>
          </a:xfrm>
          <a:custGeom>
            <a:avLst/>
            <a:gdLst/>
            <a:ahLst/>
            <a:cxnLst/>
            <a:rect l="l" t="t" r="r" b="b"/>
            <a:pathLst>
              <a:path w="5028565" h="2536190">
                <a:moveTo>
                  <a:pt x="2850324" y="0"/>
                </a:moveTo>
                <a:lnTo>
                  <a:pt x="3213290" y="0"/>
                </a:lnTo>
                <a:lnTo>
                  <a:pt x="3757739" y="0"/>
                </a:lnTo>
                <a:lnTo>
                  <a:pt x="5028120" y="0"/>
                </a:lnTo>
                <a:lnTo>
                  <a:pt x="5028120" y="422655"/>
                </a:lnTo>
                <a:lnTo>
                  <a:pt x="5028120" y="1056639"/>
                </a:lnTo>
                <a:lnTo>
                  <a:pt x="5028120" y="2535935"/>
                </a:lnTo>
                <a:lnTo>
                  <a:pt x="3757739" y="2535935"/>
                </a:lnTo>
                <a:lnTo>
                  <a:pt x="3213290" y="2535935"/>
                </a:lnTo>
                <a:lnTo>
                  <a:pt x="2850324" y="2535935"/>
                </a:lnTo>
                <a:lnTo>
                  <a:pt x="2850324" y="1056639"/>
                </a:lnTo>
                <a:lnTo>
                  <a:pt x="0" y="822375"/>
                </a:lnTo>
                <a:lnTo>
                  <a:pt x="2850324" y="422655"/>
                </a:lnTo>
                <a:lnTo>
                  <a:pt x="2850324" y="0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47416" y="0"/>
            <a:ext cx="3691127" cy="694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17920" y="0"/>
            <a:ext cx="2776727" cy="6949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74023" y="0"/>
            <a:ext cx="507491" cy="694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60892" y="0"/>
            <a:ext cx="573022" cy="6949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41904" y="368808"/>
            <a:ext cx="6095999" cy="7056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32336" y="72485"/>
            <a:ext cx="5890895" cy="785495"/>
          </a:xfrm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06680" marR="5080" indent="-94615">
              <a:lnSpc>
                <a:spcPts val="2990"/>
              </a:lnSpc>
              <a:spcBef>
                <a:spcPts val="204"/>
              </a:spcBef>
              <a:tabLst>
                <a:tab pos="2943225" algn="l"/>
              </a:tabLst>
            </a:pPr>
            <a:r>
              <a:rPr dirty="0" sz="2500" spc="-5"/>
              <a:t>Navy </a:t>
            </a:r>
            <a:r>
              <a:rPr dirty="0" sz="2500" spc="-10"/>
              <a:t>Shipboard </a:t>
            </a:r>
            <a:r>
              <a:rPr dirty="0" sz="2500" spc="-5"/>
              <a:t>Website / </a:t>
            </a:r>
            <a:r>
              <a:rPr dirty="0" sz="2500" spc="-10"/>
              <a:t>Component </a:t>
            </a:r>
            <a:r>
              <a:rPr dirty="0" sz="2500" spc="-5"/>
              <a:t>Specs -&gt;  </a:t>
            </a:r>
            <a:r>
              <a:rPr dirty="0" sz="2500" spc="-5" i="1"/>
              <a:t>Recommended</a:t>
            </a:r>
            <a:r>
              <a:rPr dirty="0" sz="2500" i="1"/>
              <a:t> </a:t>
            </a:r>
            <a:r>
              <a:rPr dirty="0" sz="2500" spc="-5" i="1"/>
              <a:t>Lists</a:t>
            </a:r>
            <a:r>
              <a:rPr dirty="0" sz="2500" spc="25" i="1"/>
              <a:t> </a:t>
            </a:r>
            <a:r>
              <a:rPr dirty="0" sz="2500" spc="-5" i="1"/>
              <a:t>/	Qualification Parts</a:t>
            </a:r>
            <a:r>
              <a:rPr dirty="0" sz="2500" spc="30" i="1"/>
              <a:t> </a:t>
            </a:r>
            <a:r>
              <a:rPr dirty="0" sz="2500" spc="-10" i="1"/>
              <a:t>List</a:t>
            </a:r>
            <a:endParaRPr sz="2500"/>
          </a:p>
        </p:txBody>
      </p:sp>
      <p:sp>
        <p:nvSpPr>
          <p:cNvPr id="14" name="object 14"/>
          <p:cNvSpPr txBox="1"/>
          <p:nvPr/>
        </p:nvSpPr>
        <p:spPr>
          <a:xfrm>
            <a:off x="480218" y="6362909"/>
            <a:ext cx="19354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349E39"/>
                </a:solidFill>
                <a:latin typeface="Arial Narrow"/>
                <a:cs typeface="Arial Narrow"/>
              </a:rPr>
              <a:t>Unclassified / Distribution Statement</a:t>
            </a:r>
            <a:r>
              <a:rPr dirty="0" sz="1000" spc="-75" b="1">
                <a:solidFill>
                  <a:srgbClr val="349E39"/>
                </a:solidFill>
                <a:latin typeface="Arial Narrow"/>
                <a:cs typeface="Arial Narrow"/>
              </a:rPr>
              <a:t> </a:t>
            </a:r>
            <a:r>
              <a:rPr dirty="0" sz="1000" spc="-5" b="1">
                <a:solidFill>
                  <a:srgbClr val="349E39"/>
                </a:solidFill>
                <a:latin typeface="Arial Narrow"/>
                <a:cs typeface="Arial Narrow"/>
              </a:rPr>
              <a:t>A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71971" y="1255776"/>
            <a:ext cx="4244339" cy="2201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384792" y="3311652"/>
            <a:ext cx="685799" cy="7421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31735" y="3413759"/>
            <a:ext cx="379475" cy="4480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99604" y="3638550"/>
            <a:ext cx="1797050" cy="0"/>
          </a:xfrm>
          <a:custGeom>
            <a:avLst/>
            <a:gdLst/>
            <a:ahLst/>
            <a:cxnLst/>
            <a:rect l="l" t="t" r="r" b="b"/>
            <a:pathLst>
              <a:path w="1797050" h="0">
                <a:moveTo>
                  <a:pt x="0" y="0"/>
                </a:moveTo>
                <a:lnTo>
                  <a:pt x="1796973" y="0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279055" y="3585968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0" y="0"/>
                </a:moveTo>
                <a:lnTo>
                  <a:pt x="0" y="105155"/>
                </a:lnTo>
                <a:lnTo>
                  <a:pt x="105155" y="5257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411976" y="3585966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105155" y="0"/>
                </a:moveTo>
                <a:lnTo>
                  <a:pt x="0" y="52578"/>
                </a:lnTo>
                <a:lnTo>
                  <a:pt x="105155" y="105156"/>
                </a:lnTo>
                <a:lnTo>
                  <a:pt x="105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0584" y="1226820"/>
            <a:ext cx="2923031" cy="14223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49324" y="1880616"/>
            <a:ext cx="3587495" cy="18989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214893" y="6279140"/>
            <a:ext cx="7924165" cy="48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3395" marR="5080" indent="-481330">
              <a:lnSpc>
                <a:spcPct val="1258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Narrow"/>
                <a:cs typeface="Arial Narrow"/>
                <a:hlinkClick r:id="rId15"/>
              </a:rPr>
              <a:t>Source: </a:t>
            </a:r>
            <a:r>
              <a:rPr dirty="0" u="sng" sz="1200" spc="-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Narrow"/>
                <a:cs typeface="Arial Narrow"/>
                <a:hlinkClick r:id="rId16"/>
              </a:rPr>
              <a:t>https://www.navsea.navy.mil/Home/Warfare-Centers/NSWC-Dahlgren/What-We-Do/Navy-Shipboard-Fiberoptics/Status-Specifications/ </a:t>
            </a:r>
            <a:r>
              <a:rPr dirty="0" sz="1200" spc="-5">
                <a:solidFill>
                  <a:srgbClr val="009999"/>
                </a:solidFill>
                <a:latin typeface="Arial Narrow"/>
                <a:cs typeface="Arial Narrow"/>
              </a:rPr>
              <a:t> </a:t>
            </a:r>
            <a:r>
              <a:rPr dirty="0" sz="1200" spc="-5">
                <a:latin typeface="Arial Narrow"/>
                <a:cs typeface="Arial Narrow"/>
              </a:rPr>
              <a:t>https://landandmaritimeapps.dla.mil/programs/qmlqpl/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7306" y="2618000"/>
            <a:ext cx="617220" cy="303530"/>
          </a:xfrm>
          <a:custGeom>
            <a:avLst/>
            <a:gdLst/>
            <a:ahLst/>
            <a:cxnLst/>
            <a:rect l="l" t="t" r="r" b="b"/>
            <a:pathLst>
              <a:path w="617219" h="303530">
                <a:moveTo>
                  <a:pt x="0" y="0"/>
                </a:moveTo>
                <a:lnTo>
                  <a:pt x="617143" y="303098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85547" y="2866177"/>
            <a:ext cx="118110" cy="94615"/>
          </a:xfrm>
          <a:custGeom>
            <a:avLst/>
            <a:gdLst/>
            <a:ahLst/>
            <a:cxnLst/>
            <a:rect l="l" t="t" r="r" b="b"/>
            <a:pathLst>
              <a:path w="118109" h="94614">
                <a:moveTo>
                  <a:pt x="46355" y="0"/>
                </a:moveTo>
                <a:lnTo>
                  <a:pt x="0" y="94386"/>
                </a:lnTo>
                <a:lnTo>
                  <a:pt x="117563" y="93548"/>
                </a:lnTo>
                <a:lnTo>
                  <a:pt x="463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8653" y="2578529"/>
            <a:ext cx="118110" cy="94615"/>
          </a:xfrm>
          <a:custGeom>
            <a:avLst/>
            <a:gdLst/>
            <a:ahLst/>
            <a:cxnLst/>
            <a:rect l="l" t="t" r="r" b="b"/>
            <a:pathLst>
              <a:path w="118109" h="94614">
                <a:moveTo>
                  <a:pt x="117563" y="0"/>
                </a:moveTo>
                <a:lnTo>
                  <a:pt x="0" y="838"/>
                </a:lnTo>
                <a:lnTo>
                  <a:pt x="71208" y="94386"/>
                </a:lnTo>
                <a:lnTo>
                  <a:pt x="11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34648" y="3604077"/>
            <a:ext cx="386715" cy="330835"/>
          </a:xfrm>
          <a:custGeom>
            <a:avLst/>
            <a:gdLst/>
            <a:ahLst/>
            <a:cxnLst/>
            <a:rect l="l" t="t" r="r" b="b"/>
            <a:pathLst>
              <a:path w="386714" h="330835">
                <a:moveTo>
                  <a:pt x="0" y="0"/>
                </a:moveTo>
                <a:lnTo>
                  <a:pt x="386219" y="330428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473372" y="3883163"/>
            <a:ext cx="114300" cy="108585"/>
          </a:xfrm>
          <a:custGeom>
            <a:avLst/>
            <a:gdLst/>
            <a:ahLst/>
            <a:cxnLst/>
            <a:rect l="l" t="t" r="r" b="b"/>
            <a:pathLst>
              <a:path w="114300" h="108585">
                <a:moveTo>
                  <a:pt x="68364" y="0"/>
                </a:moveTo>
                <a:lnTo>
                  <a:pt x="0" y="79895"/>
                </a:lnTo>
                <a:lnTo>
                  <a:pt x="114084" y="108318"/>
                </a:lnTo>
                <a:lnTo>
                  <a:pt x="68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068056" y="3547115"/>
            <a:ext cx="114300" cy="108585"/>
          </a:xfrm>
          <a:custGeom>
            <a:avLst/>
            <a:gdLst/>
            <a:ahLst/>
            <a:cxnLst/>
            <a:rect l="l" t="t" r="r" b="b"/>
            <a:pathLst>
              <a:path w="114300" h="108585">
                <a:moveTo>
                  <a:pt x="0" y="0"/>
                </a:moveTo>
                <a:lnTo>
                  <a:pt x="45732" y="108305"/>
                </a:lnTo>
                <a:lnTo>
                  <a:pt x="114084" y="283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847497" y="3470127"/>
            <a:ext cx="567690" cy="466090"/>
          </a:xfrm>
          <a:custGeom>
            <a:avLst/>
            <a:gdLst/>
            <a:ahLst/>
            <a:cxnLst/>
            <a:rect l="l" t="t" r="r" b="b"/>
            <a:pathLst>
              <a:path w="567689" h="466089">
                <a:moveTo>
                  <a:pt x="567651" y="0"/>
                </a:moveTo>
                <a:lnTo>
                  <a:pt x="0" y="466051"/>
                </a:lnTo>
              </a:path>
            </a:pathLst>
          </a:custGeom>
          <a:ln w="35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779771" y="3884416"/>
            <a:ext cx="114935" cy="107950"/>
          </a:xfrm>
          <a:custGeom>
            <a:avLst/>
            <a:gdLst/>
            <a:ahLst/>
            <a:cxnLst/>
            <a:rect l="l" t="t" r="r" b="b"/>
            <a:pathLst>
              <a:path w="114935" h="107950">
                <a:moveTo>
                  <a:pt x="47904" y="0"/>
                </a:moveTo>
                <a:lnTo>
                  <a:pt x="0" y="107365"/>
                </a:lnTo>
                <a:lnTo>
                  <a:pt x="114630" y="81267"/>
                </a:lnTo>
                <a:lnTo>
                  <a:pt x="47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368237" y="3414516"/>
            <a:ext cx="114935" cy="107950"/>
          </a:xfrm>
          <a:custGeom>
            <a:avLst/>
            <a:gdLst/>
            <a:ahLst/>
            <a:cxnLst/>
            <a:rect l="l" t="t" r="r" b="b"/>
            <a:pathLst>
              <a:path w="114935" h="107950">
                <a:moveTo>
                  <a:pt x="114642" y="0"/>
                </a:moveTo>
                <a:lnTo>
                  <a:pt x="0" y="26085"/>
                </a:lnTo>
                <a:lnTo>
                  <a:pt x="66725" y="107365"/>
                </a:lnTo>
                <a:lnTo>
                  <a:pt x="114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842504" y="4238244"/>
            <a:ext cx="2033015" cy="20284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Throm, Robert A CIV NSWCDD, A31</dc:creator>
  <dc:title>PowerPoint Presentation</dc:title>
  <dcterms:created xsi:type="dcterms:W3CDTF">2022-08-10T11:48:13Z</dcterms:created>
  <dcterms:modified xsi:type="dcterms:W3CDTF">2022-08-10T11:48:13Z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2022-08-09T00:00:00Z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2022-08-10T00:00:00Z</vt:filetime>
  </property>
</Properties>
</file>