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13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82" r:id="rId3"/>
    <p:sldId id="257" r:id="rId4"/>
    <p:sldId id="264" r:id="rId5"/>
    <p:sldId id="265" r:id="rId6"/>
    <p:sldId id="284" r:id="rId7"/>
    <p:sldId id="269" r:id="rId8"/>
    <p:sldId id="286" r:id="rId9"/>
    <p:sldId id="261" r:id="rId10"/>
    <p:sldId id="287" r:id="rId11"/>
    <p:sldId id="288" r:id="rId12"/>
    <p:sldId id="290" r:id="rId13"/>
    <p:sldId id="289" r:id="rId14"/>
    <p:sldId id="29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480" autoAdjust="0"/>
    <p:restoredTop sz="89697" autoAdjust="0"/>
  </p:normalViewPr>
  <p:slideViewPr>
    <p:cSldViewPr snapToGrid="0" snapToObjects="1">
      <p:cViewPr varScale="1">
        <p:scale>
          <a:sx n="77" d="100"/>
          <a:sy n="77" d="100"/>
        </p:scale>
        <p:origin x="93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E7900F-6102-C946-9EDC-8F094B2CA441}" type="datetimeFigureOut">
              <a:rPr lang="en-US" smtClean="0"/>
              <a:t>8/1/2022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7AE680-3B81-8445-8CDA-E343E6399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16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7AE680-3B81-8445-8CDA-E343E639932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7758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7AE680-3B81-8445-8CDA-E343E639932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6476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759F9B-7BCE-97CF-4213-F70EAB4960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6A820E-F7D5-F9F6-8C47-1425021B3B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1E8715-BA40-4FAF-5238-533AE854A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04DD1-863C-544B-95A7-FA8A0D566AFB}" type="datetime1">
              <a:rPr lang="en-US" smtClean="0"/>
              <a:t>8/1/2022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E81F0F-C360-1456-DBA5-8BF3E9D75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20A652-4FFB-CC2E-0C03-465B6B8BE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EA6BF-EF43-5B4F-BF93-B41E0F0188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973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EC681C-71DF-0048-BEC4-620F1099B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E0918C-A2BB-87FE-25CD-0C73CA47D7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C5978E-E1C1-2148-603C-695CBDF71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0E81E-2357-E948-9233-363BD3C2F59A}" type="datetime1">
              <a:rPr lang="en-US" smtClean="0"/>
              <a:t>8/1/2022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5235C9-F88C-26A7-5B0A-D0D6C61D2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BE212E-84E4-FD13-4773-18C3021AE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EA6BF-EF43-5B4F-BF93-B41E0F0188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582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D32783C-71C6-EE83-57C0-28D01385EA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0FEEFA-3918-5526-ABF5-100A190FD2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A0F3D6-EAF0-7159-E3A4-78B12B1C27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2662C-1120-0140-BC1C-543971085E40}" type="datetime1">
              <a:rPr lang="en-US" smtClean="0"/>
              <a:t>8/1/2022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5000B9-5EA3-6633-5793-624B1B4FC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83B0C2-52B7-0D60-74AD-95621B51E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EA6BF-EF43-5B4F-BF93-B41E0F0188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458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F16DC-2AC8-123E-5876-3FFDE20C6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FFCCCE-2952-0A80-2634-086A3943B8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A179FF-DDA6-AF36-DDC6-576D95905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434AD-8813-404C-87A6-0B83B7A0A5E9}" type="datetime1">
              <a:rPr lang="en-US" smtClean="0"/>
              <a:t>8/1/2022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C79D15-E36E-D396-DA71-914BDF24F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E317D1-3FB8-EA9A-6A20-4B52B500D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EA6BF-EF43-5B4F-BF93-B41E0F01881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Fusematic Corporation logo">
            <a:extLst>
              <a:ext uri="{FF2B5EF4-FFF2-40B4-BE49-F238E27FC236}">
                <a16:creationId xmlns:a16="http://schemas.microsoft.com/office/drawing/2014/main" id="{4993B666-FD86-8809-F225-D67F8766F7A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69925" cy="66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7090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8D9859-F6D1-50E3-FE45-433482B19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C6963C-3D9E-9981-CD8B-6CAEB492F6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5ACE04-BD05-328C-6570-F6CDB2E82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3092B-96FC-4445-A541-6E83F2BF4D80}" type="datetime1">
              <a:rPr lang="en-US" smtClean="0"/>
              <a:t>8/1/2022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DA8C78-19F6-FF7F-9534-9B6B5C789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3032E5-706C-715F-7460-33CBA213F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EA6BF-EF43-5B4F-BF93-B41E0F0188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756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5E09E5-D9AB-F315-5B68-03523D38F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0CAF13-36A5-0C86-E8ED-8A503EB079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539509-0EF2-BCA7-24DB-4938162BDC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36DA07-7B2B-7C9B-EBE6-910745B5E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DBEB8-885C-D840-AA55-16C661003EB4}" type="datetime1">
              <a:rPr lang="en-US" smtClean="0"/>
              <a:t>8/1/2022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39E68C-4B92-ED07-715E-C19720078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064446-C2CF-8609-9A39-9593F8CA6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EA6BF-EF43-5B4F-BF93-B41E0F01881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2" descr="Fusematic Corporation logo">
            <a:extLst>
              <a:ext uri="{FF2B5EF4-FFF2-40B4-BE49-F238E27FC236}">
                <a16:creationId xmlns:a16="http://schemas.microsoft.com/office/drawing/2014/main" id="{09FB5F17-354A-4ED3-197A-40F0627E490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69925" cy="66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4838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1A104-0257-1B29-6A8B-565D9865B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75426F-CBC6-CFB7-A4FA-535D3F0D2B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3B1D9D-FD21-74D5-FBCF-0E17172D9B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361531-1316-EA68-0270-0128F9BAFF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975B130-DA71-B825-4F11-05AC0518AE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493D34D-E77F-9DE7-717B-5D897AE18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96409-D1BD-9640-A627-EE8864D5ED25}" type="datetime1">
              <a:rPr lang="en-US" smtClean="0"/>
              <a:t>8/1/2022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B0D2651-5695-F64D-DD4B-758DEEEB9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4EBDFE1-EA50-06F0-383B-9573CBAE6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EA6BF-EF43-5B4F-BF93-B41E0F018817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2" descr="Fusematic Corporation logo">
            <a:extLst>
              <a:ext uri="{FF2B5EF4-FFF2-40B4-BE49-F238E27FC236}">
                <a16:creationId xmlns:a16="http://schemas.microsoft.com/office/drawing/2014/main" id="{305BCDA8-639A-874F-6FDD-8918E3FAD5C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69925" cy="66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5661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C7EFAB-9B34-4E96-7766-113A2113A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C9FDE7-F45A-E3B5-F109-B2100F0C4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75C36-7510-474F-8E0A-DABC6D1848CC}" type="datetime1">
              <a:rPr lang="en-US" smtClean="0"/>
              <a:t>8/1/2022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A4C97D-5424-18A7-0A0F-33C583862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8020A3-D4D8-9A50-E9FD-6399B695E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EA6BF-EF43-5B4F-BF93-B41E0F0188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720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10017CF-D932-52F9-DB27-071CF2FAD6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42CAA-4F36-8F43-8E40-C30D7104A213}" type="datetime1">
              <a:rPr lang="en-US" smtClean="0"/>
              <a:t>8/1/2022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751482-C82B-0AD1-4013-471682BFE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A2419B-D882-7BFB-E518-2B415148F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EA6BF-EF43-5B4F-BF93-B41E0F0188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182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9C2EF-4874-736F-E091-5BB9572D9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5151AC-32D1-FDF4-901F-39F8C26F24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274BB5-2802-C9AC-C9B1-836C3E162F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C66570-EBA9-A028-A289-BDFC29A0B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1D436-0EA1-774B-AE1C-87D84A3EFC7F}" type="datetime1">
              <a:rPr lang="en-US" smtClean="0"/>
              <a:t>8/1/2022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72BE9D-876C-E11D-70EF-16D49D299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4D21D2-FEFE-5EBE-3EF4-5B6B493F9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EA6BF-EF43-5B4F-BF93-B41E0F0188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843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4AC57C-176B-E6B7-203B-4C8C75B00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F7C3A7F-DBD2-AA77-2A75-304EFC9862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E1C353-738D-A27A-1881-7D6B0E0C57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F940C0-3FAF-6AAF-E71B-D68875F86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05DDE-D940-FA43-8EBF-97FAE9218D20}" type="datetime1">
              <a:rPr lang="en-US" smtClean="0"/>
              <a:t>8/1/2022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C843A0-A64D-FB5D-4E99-CA6BF87F5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3CF7A0-08BA-C95D-1F76-7576260F5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EA6BF-EF43-5B4F-BF93-B41E0F0188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668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40B330B-BADB-FFBF-9631-5A9178C5D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E1D006-85B6-1B26-CCE1-8A9FBF6460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B839DA-2BD3-1AC2-009E-B18123453F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378D54-38EE-0E48-9559-690FBACFD813}" type="datetime1">
              <a:rPr lang="en-US" smtClean="0"/>
              <a:t>8/1/2022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65A894-F7C3-8CC3-66A9-999693578C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560F49-071C-C6E1-8950-E1102D092D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7EA6BF-EF43-5B4F-BF93-B41E0F0188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791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usematiccorp.com/" TargetMode="External"/><Relationship Id="rId2" Type="http://schemas.openxmlformats.org/officeDocument/2006/relationships/hyperlink" Target="mailto:jmgriffin@fusematiccorp.com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602B53-D5D2-8484-E93B-B281178128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9911" y="2843194"/>
            <a:ext cx="10792178" cy="2144889"/>
          </a:xfrm>
        </p:spPr>
        <p:txBody>
          <a:bodyPr>
            <a:normAutofit/>
          </a:bodyPr>
          <a:lstStyle/>
          <a:p>
            <a:r>
              <a:rPr lang="en-US" sz="5400" b="1" dirty="0"/>
              <a:t>The </a:t>
            </a:r>
            <a:r>
              <a:rPr lang="en-US" sz="5400" b="1" i="1" u="sng" dirty="0"/>
              <a:t>FUTURE</a:t>
            </a:r>
            <a:r>
              <a:rPr lang="en-US" sz="5400" b="1" dirty="0"/>
              <a:t> of Welding Engineered Fasteners…</a:t>
            </a:r>
            <a:r>
              <a:rPr lang="en-US" sz="5400" b="1" i="1" u="sng" dirty="0"/>
              <a:t>TODAY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1B52B3-1167-8164-ECED-DC229A7327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847960" cy="1259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7470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325166D1-1B21-4128-AC42-61745528E4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 descr="A picture containing floor, black&#10;&#10;Description automatically generated">
            <a:extLst>
              <a:ext uri="{FF2B5EF4-FFF2-40B4-BE49-F238E27FC236}">
                <a16:creationId xmlns:a16="http://schemas.microsoft.com/office/drawing/2014/main" id="{36377D24-74B2-7039-FB1D-965107EBE7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26" r="4807"/>
          <a:stretch/>
        </p:blipFill>
        <p:spPr>
          <a:xfrm>
            <a:off x="20" y="2"/>
            <a:ext cx="6186992" cy="6857998"/>
          </a:xfrm>
          <a:custGeom>
            <a:avLst/>
            <a:gdLst/>
            <a:ahLst/>
            <a:cxnLst/>
            <a:rect l="l" t="t" r="r" b="b"/>
            <a:pathLst>
              <a:path w="6187012" h="6857998">
                <a:moveTo>
                  <a:pt x="5434855" y="6118149"/>
                </a:moveTo>
                <a:cubicBezTo>
                  <a:pt x="5441404" y="6124102"/>
                  <a:pt x="5449025" y="6129341"/>
                  <a:pt x="5456075" y="6133723"/>
                </a:cubicBezTo>
                <a:cubicBezTo>
                  <a:pt x="5463218" y="6138152"/>
                  <a:pt x="5468564" y="6143474"/>
                  <a:pt x="5472234" y="6149380"/>
                </a:cubicBezTo>
                <a:lnTo>
                  <a:pt x="5477710" y="6166562"/>
                </a:lnTo>
                <a:lnTo>
                  <a:pt x="5472234" y="6149379"/>
                </a:lnTo>
                <a:cubicBezTo>
                  <a:pt x="5468564" y="6143474"/>
                  <a:pt x="5463218" y="6138152"/>
                  <a:pt x="5456075" y="6133722"/>
                </a:cubicBezTo>
                <a:cubicBezTo>
                  <a:pt x="5449025" y="6129341"/>
                  <a:pt x="5441404" y="6124102"/>
                  <a:pt x="5434855" y="6118149"/>
                </a:cubicBezTo>
                <a:close/>
                <a:moveTo>
                  <a:pt x="5343013" y="4941372"/>
                </a:moveTo>
                <a:lnTo>
                  <a:pt x="5346342" y="4950869"/>
                </a:lnTo>
                <a:lnTo>
                  <a:pt x="5356027" y="4991382"/>
                </a:lnTo>
                <a:lnTo>
                  <a:pt x="5346342" y="4950868"/>
                </a:lnTo>
                <a:close/>
                <a:moveTo>
                  <a:pt x="5346951" y="4749807"/>
                </a:moveTo>
                <a:cubicBezTo>
                  <a:pt x="5334815" y="4762826"/>
                  <a:pt x="5333958" y="4781365"/>
                  <a:pt x="5332244" y="4799797"/>
                </a:cubicBezTo>
                <a:cubicBezTo>
                  <a:pt x="5333958" y="4781365"/>
                  <a:pt x="5334815" y="4762827"/>
                  <a:pt x="5346951" y="4749807"/>
                </a:cubicBezTo>
                <a:close/>
                <a:moveTo>
                  <a:pt x="5364750" y="4543185"/>
                </a:moveTo>
                <a:cubicBezTo>
                  <a:pt x="5365727" y="4548281"/>
                  <a:pt x="5367775" y="4553662"/>
                  <a:pt x="5370156" y="4557092"/>
                </a:cubicBezTo>
                <a:cubicBezTo>
                  <a:pt x="5381776" y="4573618"/>
                  <a:pt x="5390563" y="4588275"/>
                  <a:pt x="5396519" y="4602021"/>
                </a:cubicBezTo>
                <a:cubicBezTo>
                  <a:pt x="5390563" y="4588275"/>
                  <a:pt x="5381776" y="4573618"/>
                  <a:pt x="5370156" y="4557091"/>
                </a:cubicBezTo>
                <a:close/>
                <a:moveTo>
                  <a:pt x="5830968" y="2819253"/>
                </a:moveTo>
                <a:lnTo>
                  <a:pt x="5842611" y="2827484"/>
                </a:lnTo>
                <a:lnTo>
                  <a:pt x="5842613" y="2827486"/>
                </a:lnTo>
                <a:lnTo>
                  <a:pt x="5871116" y="2861156"/>
                </a:lnTo>
                <a:lnTo>
                  <a:pt x="5861462" y="2842392"/>
                </a:lnTo>
                <a:lnTo>
                  <a:pt x="5842613" y="2827486"/>
                </a:lnTo>
                <a:lnTo>
                  <a:pt x="5842611" y="2827483"/>
                </a:lnTo>
                <a:close/>
                <a:moveTo>
                  <a:pt x="5761313" y="1974015"/>
                </a:moveTo>
                <a:lnTo>
                  <a:pt x="5754799" y="1999763"/>
                </a:lnTo>
                <a:cubicBezTo>
                  <a:pt x="5750990" y="2008056"/>
                  <a:pt x="5745310" y="2016020"/>
                  <a:pt x="5737071" y="2023547"/>
                </a:cubicBezTo>
                <a:cubicBezTo>
                  <a:pt x="5753550" y="2008497"/>
                  <a:pt x="5759789" y="1991685"/>
                  <a:pt x="5761313" y="1974015"/>
                </a:cubicBezTo>
                <a:close/>
                <a:moveTo>
                  <a:pt x="5744119" y="1768838"/>
                </a:moveTo>
                <a:cubicBezTo>
                  <a:pt x="5739738" y="1774411"/>
                  <a:pt x="5736975" y="1779948"/>
                  <a:pt x="5735518" y="1785412"/>
                </a:cubicBezTo>
                <a:lnTo>
                  <a:pt x="5734738" y="1801558"/>
                </a:lnTo>
                <a:cubicBezTo>
                  <a:pt x="5733070" y="1790986"/>
                  <a:pt x="5735356" y="1779981"/>
                  <a:pt x="5744119" y="1768838"/>
                </a:cubicBezTo>
                <a:close/>
                <a:moveTo>
                  <a:pt x="5853708" y="520953"/>
                </a:moveTo>
                <a:lnTo>
                  <a:pt x="5846981" y="549926"/>
                </a:lnTo>
                <a:lnTo>
                  <a:pt x="5840726" y="566616"/>
                </a:lnTo>
                <a:lnTo>
                  <a:pt x="5834776" y="581804"/>
                </a:lnTo>
                <a:lnTo>
                  <a:pt x="5834358" y="583595"/>
                </a:lnTo>
                <a:lnTo>
                  <a:pt x="5832183" y="589388"/>
                </a:lnTo>
                <a:cubicBezTo>
                  <a:pt x="5829783" y="597005"/>
                  <a:pt x="5828025" y="604728"/>
                  <a:pt x="5827560" y="612658"/>
                </a:cubicBezTo>
                <a:lnTo>
                  <a:pt x="5834358" y="583595"/>
                </a:lnTo>
                <a:lnTo>
                  <a:pt x="5840674" y="566754"/>
                </a:lnTo>
                <a:lnTo>
                  <a:pt x="5840726" y="566616"/>
                </a:lnTo>
                <a:lnTo>
                  <a:pt x="5846564" y="551717"/>
                </a:lnTo>
                <a:lnTo>
                  <a:pt x="5846981" y="549926"/>
                </a:lnTo>
                <a:lnTo>
                  <a:pt x="5849145" y="544146"/>
                </a:lnTo>
                <a:cubicBezTo>
                  <a:pt x="5851532" y="536547"/>
                  <a:pt x="5853271" y="528850"/>
                  <a:pt x="5853708" y="520953"/>
                </a:cubicBezTo>
                <a:close/>
                <a:moveTo>
                  <a:pt x="5802605" y="268794"/>
                </a:moveTo>
                <a:cubicBezTo>
                  <a:pt x="5800080" y="279176"/>
                  <a:pt x="5798377" y="289296"/>
                  <a:pt x="5797729" y="299164"/>
                </a:cubicBezTo>
                <a:cubicBezTo>
                  <a:pt x="5797080" y="309031"/>
                  <a:pt x="5797485" y="318646"/>
                  <a:pt x="5799176" y="328017"/>
                </a:cubicBezTo>
                <a:close/>
                <a:moveTo>
                  <a:pt x="0" y="0"/>
                </a:moveTo>
                <a:lnTo>
                  <a:pt x="6120021" y="0"/>
                </a:lnTo>
                <a:lnTo>
                  <a:pt x="6115806" y="24480"/>
                </a:lnTo>
                <a:cubicBezTo>
                  <a:pt x="6113321" y="32636"/>
                  <a:pt x="6109559" y="40471"/>
                  <a:pt x="6103795" y="47806"/>
                </a:cubicBezTo>
                <a:cubicBezTo>
                  <a:pt x="6088935" y="66857"/>
                  <a:pt x="6092364" y="85336"/>
                  <a:pt x="6094651" y="105718"/>
                </a:cubicBezTo>
                <a:cubicBezTo>
                  <a:pt x="6096365" y="121150"/>
                  <a:pt x="6095794" y="136963"/>
                  <a:pt x="6095986" y="152584"/>
                </a:cubicBezTo>
                <a:cubicBezTo>
                  <a:pt x="6096555" y="180017"/>
                  <a:pt x="6096746" y="207450"/>
                  <a:pt x="6097699" y="234883"/>
                </a:cubicBezTo>
                <a:cubicBezTo>
                  <a:pt x="6098079" y="243648"/>
                  <a:pt x="6102844" y="252600"/>
                  <a:pt x="6102082" y="261173"/>
                </a:cubicBezTo>
                <a:cubicBezTo>
                  <a:pt x="6098461" y="300800"/>
                  <a:pt x="6092746" y="340425"/>
                  <a:pt x="6089507" y="380050"/>
                </a:cubicBezTo>
                <a:cubicBezTo>
                  <a:pt x="6087603" y="402529"/>
                  <a:pt x="6091220" y="425581"/>
                  <a:pt x="6088555" y="447870"/>
                </a:cubicBezTo>
                <a:cubicBezTo>
                  <a:pt x="6085507" y="473587"/>
                  <a:pt x="6077697" y="498733"/>
                  <a:pt x="6072932" y="524262"/>
                </a:cubicBezTo>
                <a:cubicBezTo>
                  <a:pt x="6071600" y="531310"/>
                  <a:pt x="6073315" y="539121"/>
                  <a:pt x="6073694" y="546552"/>
                </a:cubicBezTo>
                <a:cubicBezTo>
                  <a:pt x="6074076" y="554933"/>
                  <a:pt x="6074838" y="563125"/>
                  <a:pt x="6075029" y="571508"/>
                </a:cubicBezTo>
                <a:cubicBezTo>
                  <a:pt x="6075411" y="597037"/>
                  <a:pt x="6074838" y="622564"/>
                  <a:pt x="6076173" y="648092"/>
                </a:cubicBezTo>
                <a:cubicBezTo>
                  <a:pt x="6076934" y="663713"/>
                  <a:pt x="6084744" y="680096"/>
                  <a:pt x="6081886" y="694576"/>
                </a:cubicBezTo>
                <a:cubicBezTo>
                  <a:pt x="6076363" y="724104"/>
                  <a:pt x="6088745" y="753633"/>
                  <a:pt x="6078459" y="783158"/>
                </a:cubicBezTo>
                <a:cubicBezTo>
                  <a:pt x="6075411" y="792306"/>
                  <a:pt x="6083031" y="804877"/>
                  <a:pt x="6083411" y="815929"/>
                </a:cubicBezTo>
                <a:cubicBezTo>
                  <a:pt x="6084363" y="843552"/>
                  <a:pt x="6084173" y="871173"/>
                  <a:pt x="6083983" y="898797"/>
                </a:cubicBezTo>
                <a:cubicBezTo>
                  <a:pt x="6083793" y="923562"/>
                  <a:pt x="6086459" y="949281"/>
                  <a:pt x="6081125" y="973095"/>
                </a:cubicBezTo>
                <a:cubicBezTo>
                  <a:pt x="6075411" y="998052"/>
                  <a:pt x="6076173" y="1020529"/>
                  <a:pt x="6082649" y="1044725"/>
                </a:cubicBezTo>
                <a:cubicBezTo>
                  <a:pt x="6087031" y="1061298"/>
                  <a:pt x="6087603" y="1078826"/>
                  <a:pt x="6088935" y="1095972"/>
                </a:cubicBezTo>
                <a:cubicBezTo>
                  <a:pt x="6090459" y="1114449"/>
                  <a:pt x="6086459" y="1134834"/>
                  <a:pt x="6092746" y="1151600"/>
                </a:cubicBezTo>
                <a:cubicBezTo>
                  <a:pt x="6111415" y="1201512"/>
                  <a:pt x="6115415" y="1252757"/>
                  <a:pt x="6115415" y="1304955"/>
                </a:cubicBezTo>
                <a:cubicBezTo>
                  <a:pt x="6115415" y="1314483"/>
                  <a:pt x="6112750" y="1324198"/>
                  <a:pt x="6109892" y="1333341"/>
                </a:cubicBezTo>
                <a:cubicBezTo>
                  <a:pt x="6092746" y="1386684"/>
                  <a:pt x="6094269" y="1440216"/>
                  <a:pt x="6104748" y="1494509"/>
                </a:cubicBezTo>
                <a:cubicBezTo>
                  <a:pt x="6107034" y="1505751"/>
                  <a:pt x="6107415" y="1518324"/>
                  <a:pt x="6105130" y="1529563"/>
                </a:cubicBezTo>
                <a:cubicBezTo>
                  <a:pt x="6098461" y="1561189"/>
                  <a:pt x="6087411" y="1591859"/>
                  <a:pt x="6082649" y="1623675"/>
                </a:cubicBezTo>
                <a:cubicBezTo>
                  <a:pt x="6074838" y="1676253"/>
                  <a:pt x="6101126" y="1721785"/>
                  <a:pt x="6118274" y="1768838"/>
                </a:cubicBezTo>
                <a:cubicBezTo>
                  <a:pt x="6134467" y="1813610"/>
                  <a:pt x="6171044" y="1851709"/>
                  <a:pt x="6162851" y="1904673"/>
                </a:cubicBezTo>
                <a:cubicBezTo>
                  <a:pt x="6162090" y="1910004"/>
                  <a:pt x="6167233" y="1915912"/>
                  <a:pt x="6168567" y="1921817"/>
                </a:cubicBezTo>
                <a:cubicBezTo>
                  <a:pt x="6172188" y="1938009"/>
                  <a:pt x="6176566" y="1954202"/>
                  <a:pt x="6178283" y="1970586"/>
                </a:cubicBezTo>
                <a:cubicBezTo>
                  <a:pt x="6180570" y="1990589"/>
                  <a:pt x="6179809" y="2010974"/>
                  <a:pt x="6181713" y="2030977"/>
                </a:cubicBezTo>
                <a:cubicBezTo>
                  <a:pt x="6182856" y="2043835"/>
                  <a:pt x="6184951" y="2056600"/>
                  <a:pt x="6186761" y="2069340"/>
                </a:cubicBezTo>
                <a:lnTo>
                  <a:pt x="6187012" y="2072225"/>
                </a:lnTo>
                <a:lnTo>
                  <a:pt x="6187012" y="2131532"/>
                </a:lnTo>
                <a:lnTo>
                  <a:pt x="6186141" y="2138304"/>
                </a:lnTo>
                <a:cubicBezTo>
                  <a:pt x="6183950" y="2148519"/>
                  <a:pt x="6181332" y="2158712"/>
                  <a:pt x="6179617" y="2168903"/>
                </a:cubicBezTo>
                <a:cubicBezTo>
                  <a:pt x="6174854" y="2197670"/>
                  <a:pt x="6176188" y="2229296"/>
                  <a:pt x="6163995" y="2254633"/>
                </a:cubicBezTo>
                <a:cubicBezTo>
                  <a:pt x="6151041" y="2281683"/>
                  <a:pt x="6145135" y="2307402"/>
                  <a:pt x="6149135" y="2335405"/>
                </a:cubicBezTo>
                <a:cubicBezTo>
                  <a:pt x="6150469" y="2344741"/>
                  <a:pt x="6158471" y="2356744"/>
                  <a:pt x="6166661" y="2360933"/>
                </a:cubicBezTo>
                <a:cubicBezTo>
                  <a:pt x="6184950" y="2370270"/>
                  <a:pt x="6188190" y="2383032"/>
                  <a:pt x="6181902" y="2400369"/>
                </a:cubicBezTo>
                <a:cubicBezTo>
                  <a:pt x="6176566" y="2415420"/>
                  <a:pt x="6173901" y="2433897"/>
                  <a:pt x="6163613" y="2444184"/>
                </a:cubicBezTo>
                <a:cubicBezTo>
                  <a:pt x="6134467" y="2473333"/>
                  <a:pt x="6133515" y="2510483"/>
                  <a:pt x="6125705" y="2546678"/>
                </a:cubicBezTo>
                <a:cubicBezTo>
                  <a:pt x="6120940" y="2568774"/>
                  <a:pt x="6120750" y="2589352"/>
                  <a:pt x="6123988" y="2611450"/>
                </a:cubicBezTo>
                <a:cubicBezTo>
                  <a:pt x="6131227" y="2659455"/>
                  <a:pt x="6120940" y="2706131"/>
                  <a:pt x="6107796" y="2752235"/>
                </a:cubicBezTo>
                <a:cubicBezTo>
                  <a:pt x="6099034" y="2782716"/>
                  <a:pt x="6093699" y="2813958"/>
                  <a:pt x="6084744" y="2844248"/>
                </a:cubicBezTo>
                <a:cubicBezTo>
                  <a:pt x="6077886" y="2866918"/>
                  <a:pt x="6069694" y="2889587"/>
                  <a:pt x="6058646" y="2910353"/>
                </a:cubicBezTo>
                <a:cubicBezTo>
                  <a:pt x="6042452" y="2940455"/>
                  <a:pt x="6018067" y="2966742"/>
                  <a:pt x="6024544" y="3005035"/>
                </a:cubicBezTo>
                <a:cubicBezTo>
                  <a:pt x="6030260" y="3038756"/>
                  <a:pt x="6018259" y="3069235"/>
                  <a:pt x="6006828" y="3100099"/>
                </a:cubicBezTo>
                <a:cubicBezTo>
                  <a:pt x="5998446" y="3122770"/>
                  <a:pt x="5989871" y="3145436"/>
                  <a:pt x="5984537" y="3168870"/>
                </a:cubicBezTo>
                <a:cubicBezTo>
                  <a:pt x="5978251" y="3196686"/>
                  <a:pt x="5980920" y="3228119"/>
                  <a:pt x="5969297" y="3252885"/>
                </a:cubicBezTo>
                <a:cubicBezTo>
                  <a:pt x="5957105" y="3278795"/>
                  <a:pt x="5965297" y="3300319"/>
                  <a:pt x="5968726" y="3323372"/>
                </a:cubicBezTo>
                <a:cubicBezTo>
                  <a:pt x="5974061" y="3360139"/>
                  <a:pt x="5983967" y="3396719"/>
                  <a:pt x="5971395" y="3433866"/>
                </a:cubicBezTo>
                <a:cubicBezTo>
                  <a:pt x="5956153" y="3479015"/>
                  <a:pt x="5939769" y="3523785"/>
                  <a:pt x="5925292" y="3569124"/>
                </a:cubicBezTo>
                <a:cubicBezTo>
                  <a:pt x="5919765" y="3586653"/>
                  <a:pt x="5917479" y="3605509"/>
                  <a:pt x="5915003" y="3623799"/>
                </a:cubicBezTo>
                <a:cubicBezTo>
                  <a:pt x="5912906" y="3641134"/>
                  <a:pt x="5918242" y="3661899"/>
                  <a:pt x="5910241" y="3675238"/>
                </a:cubicBezTo>
                <a:cubicBezTo>
                  <a:pt x="5889667" y="3709529"/>
                  <a:pt x="5879569" y="3744770"/>
                  <a:pt x="5879569" y="3784397"/>
                </a:cubicBezTo>
                <a:cubicBezTo>
                  <a:pt x="5879569" y="3799258"/>
                  <a:pt x="5870996" y="3813737"/>
                  <a:pt x="5869471" y="3828785"/>
                </a:cubicBezTo>
                <a:cubicBezTo>
                  <a:pt x="5867567" y="3849362"/>
                  <a:pt x="5862423" y="3872985"/>
                  <a:pt x="5869664" y="3890891"/>
                </a:cubicBezTo>
                <a:cubicBezTo>
                  <a:pt x="5886809" y="3932993"/>
                  <a:pt x="5872519" y="3967091"/>
                  <a:pt x="5855566" y="4003861"/>
                </a:cubicBezTo>
                <a:cubicBezTo>
                  <a:pt x="5838801" y="4040058"/>
                  <a:pt x="5825466" y="4078159"/>
                  <a:pt x="5814416" y="4116641"/>
                </a:cubicBezTo>
                <a:cubicBezTo>
                  <a:pt x="5810415" y="4131119"/>
                  <a:pt x="5817085" y="4148453"/>
                  <a:pt x="5818417" y="4164458"/>
                </a:cubicBezTo>
                <a:cubicBezTo>
                  <a:pt x="5818798" y="4170174"/>
                  <a:pt x="5819370" y="4176461"/>
                  <a:pt x="5817466" y="4181603"/>
                </a:cubicBezTo>
                <a:cubicBezTo>
                  <a:pt x="5799176" y="4231324"/>
                  <a:pt x="5785269" y="4281810"/>
                  <a:pt x="5794794" y="4335722"/>
                </a:cubicBezTo>
                <a:cubicBezTo>
                  <a:pt x="5795747" y="4340674"/>
                  <a:pt x="5793650" y="4346201"/>
                  <a:pt x="5792317" y="4351154"/>
                </a:cubicBezTo>
                <a:cubicBezTo>
                  <a:pt x="5785461" y="4375349"/>
                  <a:pt x="5774601" y="4398972"/>
                  <a:pt x="5772124" y="4423545"/>
                </a:cubicBezTo>
                <a:cubicBezTo>
                  <a:pt x="5766028" y="4484127"/>
                  <a:pt x="5763550" y="4545086"/>
                  <a:pt x="5759550" y="4606053"/>
                </a:cubicBezTo>
                <a:cubicBezTo>
                  <a:pt x="5759361" y="4609863"/>
                  <a:pt x="5759361" y="4613864"/>
                  <a:pt x="5758027" y="4617291"/>
                </a:cubicBezTo>
                <a:cubicBezTo>
                  <a:pt x="5749834" y="4639772"/>
                  <a:pt x="5752502" y="4659393"/>
                  <a:pt x="5768123" y="4678445"/>
                </a:cubicBezTo>
                <a:cubicBezTo>
                  <a:pt x="5774982" y="4686828"/>
                  <a:pt x="5778601" y="4698258"/>
                  <a:pt x="5782412" y="4708734"/>
                </a:cubicBezTo>
                <a:cubicBezTo>
                  <a:pt x="5788127" y="4724167"/>
                  <a:pt x="5793650" y="4739978"/>
                  <a:pt x="5797271" y="4755980"/>
                </a:cubicBezTo>
                <a:cubicBezTo>
                  <a:pt x="5800700" y="4771793"/>
                  <a:pt x="5805462" y="4788747"/>
                  <a:pt x="5802796" y="4803988"/>
                </a:cubicBezTo>
                <a:cubicBezTo>
                  <a:pt x="5798035" y="4831420"/>
                  <a:pt x="5787366" y="4857522"/>
                  <a:pt x="5780315" y="4884572"/>
                </a:cubicBezTo>
                <a:cubicBezTo>
                  <a:pt x="5777837" y="4893907"/>
                  <a:pt x="5778221" y="4904195"/>
                  <a:pt x="5778030" y="4913909"/>
                </a:cubicBezTo>
                <a:cubicBezTo>
                  <a:pt x="5777459" y="4936201"/>
                  <a:pt x="5782984" y="4959061"/>
                  <a:pt x="5767171" y="4979253"/>
                </a:cubicBezTo>
                <a:cubicBezTo>
                  <a:pt x="5752311" y="4997922"/>
                  <a:pt x="5756692" y="5016785"/>
                  <a:pt x="5767932" y="5036405"/>
                </a:cubicBezTo>
                <a:cubicBezTo>
                  <a:pt x="5775934" y="5050504"/>
                  <a:pt x="5782221" y="5066505"/>
                  <a:pt x="5785269" y="5082317"/>
                </a:cubicBezTo>
                <a:cubicBezTo>
                  <a:pt x="5789460" y="5104036"/>
                  <a:pt x="5791175" y="5125562"/>
                  <a:pt x="5788697" y="5148995"/>
                </a:cubicBezTo>
                <a:cubicBezTo>
                  <a:pt x="5786983" y="5165570"/>
                  <a:pt x="5786221" y="5179097"/>
                  <a:pt x="5776125" y="5192051"/>
                </a:cubicBezTo>
                <a:cubicBezTo>
                  <a:pt x="5774601" y="5194145"/>
                  <a:pt x="5774219" y="5197955"/>
                  <a:pt x="5774412" y="5200813"/>
                </a:cubicBezTo>
                <a:cubicBezTo>
                  <a:pt x="5777649" y="5238343"/>
                  <a:pt x="5775934" y="5275491"/>
                  <a:pt x="5773646" y="5313403"/>
                </a:cubicBezTo>
                <a:cubicBezTo>
                  <a:pt x="5770601" y="5361598"/>
                  <a:pt x="5779553" y="5412276"/>
                  <a:pt x="5811559" y="5453995"/>
                </a:cubicBezTo>
                <a:cubicBezTo>
                  <a:pt x="5816322" y="5460092"/>
                  <a:pt x="5818417" y="5469236"/>
                  <a:pt x="5819562" y="5477239"/>
                </a:cubicBezTo>
                <a:cubicBezTo>
                  <a:pt x="5824514" y="5514957"/>
                  <a:pt x="5827942" y="5552869"/>
                  <a:pt x="5833467" y="5590590"/>
                </a:cubicBezTo>
                <a:cubicBezTo>
                  <a:pt x="5836516" y="5611164"/>
                  <a:pt x="5839182" y="5632691"/>
                  <a:pt x="5847565" y="5651360"/>
                </a:cubicBezTo>
                <a:cubicBezTo>
                  <a:pt x="5855756" y="5669647"/>
                  <a:pt x="5865471" y="5684320"/>
                  <a:pt x="5848327" y="5695178"/>
                </a:cubicBezTo>
                <a:cubicBezTo>
                  <a:pt x="5857471" y="5714607"/>
                  <a:pt x="5865092" y="5731564"/>
                  <a:pt x="5873282" y="5748136"/>
                </a:cubicBezTo>
                <a:cubicBezTo>
                  <a:pt x="5876329" y="5754234"/>
                  <a:pt x="5881284" y="5759378"/>
                  <a:pt x="5884142" y="5765474"/>
                </a:cubicBezTo>
                <a:cubicBezTo>
                  <a:pt x="5887190" y="5771953"/>
                  <a:pt x="5889094" y="5779191"/>
                  <a:pt x="5890620" y="5786239"/>
                </a:cubicBezTo>
                <a:cubicBezTo>
                  <a:pt x="5897477" y="5817674"/>
                  <a:pt x="5903763" y="5849107"/>
                  <a:pt x="5911194" y="5880348"/>
                </a:cubicBezTo>
                <a:cubicBezTo>
                  <a:pt x="5912717" y="5886447"/>
                  <a:pt x="5918813" y="5891590"/>
                  <a:pt x="5922813" y="5897114"/>
                </a:cubicBezTo>
                <a:cubicBezTo>
                  <a:pt x="5925481" y="5900735"/>
                  <a:pt x="5929482" y="5904353"/>
                  <a:pt x="5930054" y="5908355"/>
                </a:cubicBezTo>
                <a:cubicBezTo>
                  <a:pt x="5934626" y="5938836"/>
                  <a:pt x="5939961" y="5969124"/>
                  <a:pt x="5942246" y="5999796"/>
                </a:cubicBezTo>
                <a:cubicBezTo>
                  <a:pt x="5944149" y="6025515"/>
                  <a:pt x="5943580" y="6050282"/>
                  <a:pt x="5976728" y="6056948"/>
                </a:cubicBezTo>
                <a:cubicBezTo>
                  <a:pt x="5982443" y="6058092"/>
                  <a:pt x="5988540" y="6066284"/>
                  <a:pt x="5991396" y="6072569"/>
                </a:cubicBezTo>
                <a:cubicBezTo>
                  <a:pt x="5999589" y="6090477"/>
                  <a:pt x="6005113" y="6109530"/>
                  <a:pt x="6013494" y="6127247"/>
                </a:cubicBezTo>
                <a:cubicBezTo>
                  <a:pt x="6041500" y="6185351"/>
                  <a:pt x="6059217" y="6246121"/>
                  <a:pt x="6055978" y="6311084"/>
                </a:cubicBezTo>
                <a:cubicBezTo>
                  <a:pt x="6055026" y="6331277"/>
                  <a:pt x="6044737" y="6350899"/>
                  <a:pt x="6040926" y="6363664"/>
                </a:cubicBezTo>
                <a:cubicBezTo>
                  <a:pt x="6055978" y="6400429"/>
                  <a:pt x="6070456" y="6431292"/>
                  <a:pt x="6081315" y="6463490"/>
                </a:cubicBezTo>
                <a:cubicBezTo>
                  <a:pt x="6091031" y="6491874"/>
                  <a:pt x="6097127" y="6521593"/>
                  <a:pt x="6104175" y="6550742"/>
                </a:cubicBezTo>
                <a:cubicBezTo>
                  <a:pt x="6106844" y="6561411"/>
                  <a:pt x="6108367" y="6572269"/>
                  <a:pt x="6109702" y="6583128"/>
                </a:cubicBezTo>
                <a:cubicBezTo>
                  <a:pt x="6113892" y="6617036"/>
                  <a:pt x="6103795" y="6652472"/>
                  <a:pt x="6119798" y="6685617"/>
                </a:cubicBezTo>
                <a:cubicBezTo>
                  <a:pt x="6128180" y="6702955"/>
                  <a:pt x="6138276" y="6720103"/>
                  <a:pt x="6142658" y="6738388"/>
                </a:cubicBezTo>
                <a:cubicBezTo>
                  <a:pt x="6147421" y="6758011"/>
                  <a:pt x="6154851" y="6777207"/>
                  <a:pt x="6160162" y="6796804"/>
                </a:cubicBezTo>
                <a:lnTo>
                  <a:pt x="6164933" y="6857457"/>
                </a:lnTo>
                <a:lnTo>
                  <a:pt x="6037694" y="6857457"/>
                </a:lnTo>
                <a:lnTo>
                  <a:pt x="6037694" y="6857998"/>
                </a:lnTo>
                <a:lnTo>
                  <a:pt x="0" y="6857998"/>
                </a:lnTo>
                <a:close/>
              </a:path>
            </a:pathLst>
          </a:custGeom>
          <a:effectLst>
            <a:outerShdw blurRad="381000" dist="152400" algn="tl" rotWithShape="0">
              <a:prstClr val="black">
                <a:alpha val="10000"/>
              </a:prstClr>
            </a:outerShdw>
          </a:effectLst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E6517BAC-C80F-4065-90D8-703493E0B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395368" y="0"/>
            <a:ext cx="874718" cy="6857455"/>
            <a:chOff x="5395368" y="0"/>
            <a:chExt cx="874718" cy="6857455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84DCDA5-A261-4103-B44C-068DCEA033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2404000" y="2991370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8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8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4E59A2A1-1352-47AA-80C2-0FF5375940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2403998" y="2991370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7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7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94E9521B-A570-5DA7-75FE-6CB1396A80F4}"/>
              </a:ext>
            </a:extLst>
          </p:cNvPr>
          <p:cNvSpPr txBox="1"/>
          <p:nvPr/>
        </p:nvSpPr>
        <p:spPr>
          <a:xfrm>
            <a:off x="7040773" y="2136066"/>
            <a:ext cx="438053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spc="-15" dirty="0">
                <a:solidFill>
                  <a:schemeClr val="bg1"/>
                </a:solidFill>
              </a:rPr>
              <a:t>FBS </a:t>
            </a:r>
            <a:r>
              <a:rPr lang="en-US" sz="5400" b="1" spc="-5" dirty="0">
                <a:solidFill>
                  <a:schemeClr val="bg1"/>
                </a:solidFill>
              </a:rPr>
              <a:t>Electric </a:t>
            </a:r>
          </a:p>
          <a:p>
            <a:r>
              <a:rPr lang="en-US" sz="5400" b="1" spc="-20" dirty="0">
                <a:solidFill>
                  <a:schemeClr val="bg1"/>
                </a:solidFill>
              </a:rPr>
              <a:t>Professional</a:t>
            </a:r>
            <a:r>
              <a:rPr lang="en-US" sz="5400" b="1" spc="-25" dirty="0">
                <a:solidFill>
                  <a:schemeClr val="bg1"/>
                </a:solidFill>
              </a:rPr>
              <a:t> </a:t>
            </a:r>
          </a:p>
          <a:p>
            <a:r>
              <a:rPr lang="en-US" sz="5400" b="1" spc="-5" dirty="0">
                <a:solidFill>
                  <a:schemeClr val="bg1"/>
                </a:solidFill>
              </a:rPr>
              <a:t>(FBS-</a:t>
            </a:r>
            <a:r>
              <a:rPr lang="en-US" sz="5400" b="1" spc="-5" dirty="0" err="1">
                <a:solidFill>
                  <a:schemeClr val="bg1"/>
                </a:solidFill>
              </a:rPr>
              <a:t>eP</a:t>
            </a:r>
            <a:r>
              <a:rPr lang="en-US" sz="5400" b="1" spc="-5" dirty="0">
                <a:solidFill>
                  <a:schemeClr val="bg1"/>
                </a:solidFill>
              </a:rPr>
              <a:t>)</a:t>
            </a:r>
            <a:r>
              <a:rPr lang="en-US" sz="5400" b="1" spc="-5" baseline="30000" dirty="0">
                <a:solidFill>
                  <a:schemeClr val="bg1"/>
                </a:solidFill>
              </a:rPr>
              <a:t>TM</a:t>
            </a:r>
            <a:endParaRPr lang="en-US" sz="5400" dirty="0"/>
          </a:p>
        </p:txBody>
      </p:sp>
      <p:sp>
        <p:nvSpPr>
          <p:cNvPr id="19" name="Slide Number Placeholder 3">
            <a:extLst>
              <a:ext uri="{FF2B5EF4-FFF2-40B4-BE49-F238E27FC236}">
                <a16:creationId xmlns:a16="http://schemas.microsoft.com/office/drawing/2014/main" id="{62CBF1E8-3F1B-4199-AF25-D9D0BABEB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7EA6BF-EF43-5B4F-BF93-B41E0F018817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6381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744FE2-BB70-1DAF-4369-05E4BF32E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pc="-15" dirty="0">
                <a:cs typeface="Calibri"/>
              </a:rPr>
              <a:t>FBS </a:t>
            </a:r>
            <a:r>
              <a:rPr lang="en-US" b="1" spc="-5" dirty="0">
                <a:cs typeface="Calibri"/>
              </a:rPr>
              <a:t>Electric </a:t>
            </a:r>
            <a:r>
              <a:rPr lang="en-US" b="1" spc="-20" dirty="0">
                <a:cs typeface="Calibri"/>
              </a:rPr>
              <a:t>Professional</a:t>
            </a:r>
            <a:r>
              <a:rPr lang="en-US" b="1" spc="-25" dirty="0">
                <a:cs typeface="Calibri"/>
              </a:rPr>
              <a:t> </a:t>
            </a:r>
            <a:r>
              <a:rPr lang="en-US" b="1" spc="-5" dirty="0">
                <a:cs typeface="Calibri"/>
              </a:rPr>
              <a:t>(FBS-</a:t>
            </a:r>
            <a:r>
              <a:rPr lang="en-US" b="1" spc="-5" dirty="0" err="1">
                <a:cs typeface="Calibri"/>
              </a:rPr>
              <a:t>eP</a:t>
            </a:r>
            <a:r>
              <a:rPr lang="en-US" b="1" spc="-5" dirty="0">
                <a:cs typeface="Calibri"/>
              </a:rPr>
              <a:t>)</a:t>
            </a:r>
            <a:r>
              <a:rPr lang="en-US" b="1" spc="-5" baseline="30000" dirty="0">
                <a:cs typeface="Calibri"/>
              </a:rPr>
              <a:t>TM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1069F7-A192-93DE-6533-A44C6532C6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r>
              <a:rPr lang="en-US" spc="-5" dirty="0">
                <a:cs typeface="Calibri"/>
              </a:rPr>
              <a:t>FBS-</a:t>
            </a:r>
            <a:r>
              <a:rPr lang="en-US" spc="-5" dirty="0" err="1">
                <a:cs typeface="Calibri"/>
              </a:rPr>
              <a:t>eP</a:t>
            </a:r>
            <a:r>
              <a:rPr lang="en-US" spc="-5" baseline="30000" dirty="0" err="1">
                <a:cs typeface="Calibri"/>
              </a:rPr>
              <a:t>TM</a:t>
            </a:r>
            <a:r>
              <a:rPr lang="en-US" b="1" spc="-5" baseline="30000" dirty="0">
                <a:cs typeface="Calibri"/>
              </a:rPr>
              <a:t> </a:t>
            </a:r>
            <a:r>
              <a:rPr lang="en-US" dirty="0"/>
              <a:t>is a portable, lightweight, electrically powered, rotary friction stud welder that will attach engineered fasteners using a precise balance of kinetic friction and pressure</a:t>
            </a:r>
          </a:p>
          <a:p>
            <a:r>
              <a:rPr lang="en-US" dirty="0"/>
              <a:t>With </a:t>
            </a:r>
            <a:r>
              <a:rPr lang="en-US" spc="-5" dirty="0">
                <a:cs typeface="Calibri"/>
              </a:rPr>
              <a:t>FBS-</a:t>
            </a:r>
            <a:r>
              <a:rPr lang="en-US" spc="-5" dirty="0" err="1">
                <a:cs typeface="Calibri"/>
              </a:rPr>
              <a:t>eP</a:t>
            </a:r>
            <a:r>
              <a:rPr lang="en-US" spc="-5" baseline="30000" dirty="0" err="1">
                <a:cs typeface="Calibri"/>
              </a:rPr>
              <a:t>TM</a:t>
            </a:r>
            <a:r>
              <a:rPr lang="en-US" dirty="0"/>
              <a:t>, the ability to generate intrinsically safe bonds is made possible without the need for a constant clean air supply, as well as the gained maneuverability that comes with an untethered unit</a:t>
            </a:r>
          </a:p>
          <a:p>
            <a:r>
              <a:rPr lang="en-US" spc="-5" dirty="0">
                <a:cs typeface="Calibri"/>
              </a:rPr>
              <a:t>The FBS-</a:t>
            </a:r>
            <a:r>
              <a:rPr lang="en-US" spc="-5" dirty="0" err="1">
                <a:cs typeface="Calibri"/>
              </a:rPr>
              <a:t>eP</a:t>
            </a:r>
            <a:r>
              <a:rPr lang="en-US" spc="-5" baseline="30000" dirty="0" err="1">
                <a:cs typeface="Calibri"/>
              </a:rPr>
              <a:t>TM</a:t>
            </a:r>
            <a:r>
              <a:rPr lang="en-US" b="1" spc="-5" baseline="30000" dirty="0">
                <a:cs typeface="Calibri"/>
              </a:rPr>
              <a:t> </a:t>
            </a:r>
            <a:r>
              <a:rPr lang="en-US" spc="-5" baseline="30000" dirty="0">
                <a:solidFill>
                  <a:srgbClr val="222222"/>
                </a:solidFill>
                <a:cs typeface="Calibri"/>
              </a:rPr>
              <a:t> </a:t>
            </a:r>
            <a:r>
              <a:rPr lang="en-US" b="0" i="0" dirty="0">
                <a:solidFill>
                  <a:srgbClr val="222222"/>
                </a:solidFill>
                <a:effectLst/>
              </a:rPr>
              <a:t>will deliver reliable, safe, and certifiable bonds by utilizing the same proven formulas we established in our previous pneumatic models, only now with the benefit of being completely self contained.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C93B58-20FF-3068-27F5-D7E77B2EB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EA6BF-EF43-5B4F-BF93-B41E0F01881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0341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3EB270-C915-9B77-62EC-102EB5791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Scope of Work (12 months)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D9DF7B-FF8C-B836-BF99-2F8ED038FC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284912" cy="4530725"/>
          </a:xfrm>
        </p:spPr>
        <p:txBody>
          <a:bodyPr>
            <a:normAutofit/>
          </a:bodyPr>
          <a:lstStyle/>
          <a:p>
            <a:r>
              <a:rPr lang="en-US" dirty="0"/>
              <a:t>Project Management (Months 1-12)</a:t>
            </a:r>
          </a:p>
          <a:p>
            <a:r>
              <a:rPr lang="en-US" dirty="0"/>
              <a:t>Identify Preferred Use Cases w/Shipyard Partners (Months 1-2)</a:t>
            </a:r>
          </a:p>
          <a:p>
            <a:r>
              <a:rPr lang="en-US" dirty="0"/>
              <a:t>Design Proof of Concept Device (Months 2-3)</a:t>
            </a:r>
          </a:p>
          <a:p>
            <a:r>
              <a:rPr lang="en-US" dirty="0"/>
              <a:t>Build and Test Proof of Concept Device (Months 4-6)</a:t>
            </a:r>
          </a:p>
          <a:p>
            <a:r>
              <a:rPr lang="en-US" dirty="0"/>
              <a:t>Develop Working Prototype Device (Months 7-9)</a:t>
            </a:r>
          </a:p>
          <a:p>
            <a:r>
              <a:rPr lang="en-US" dirty="0"/>
              <a:t>Test Prototype Device in Shipbuilding &amp; Ship Repair Environments (Months 10-12)</a:t>
            </a:r>
          </a:p>
          <a:p>
            <a:r>
              <a:rPr lang="en-US" dirty="0"/>
              <a:t>Deliver Final Report, Workshop Demonstration, and    Commercialization &amp; Implementation Plan (Month 12)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59D440-FEB7-32FD-5B0F-BE4095693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EA6BF-EF43-5B4F-BF93-B41E0F018817}" type="slidenum">
              <a:rPr lang="en-US" smtClean="0"/>
              <a:t>12</a:t>
            </a:fld>
            <a:endParaRPr lang="en-US"/>
          </a:p>
        </p:txBody>
      </p:sp>
      <p:sp>
        <p:nvSpPr>
          <p:cNvPr id="5" name="Down Arrow 4" descr="Looking for S/Y partner">
            <a:extLst>
              <a:ext uri="{FF2B5EF4-FFF2-40B4-BE49-F238E27FC236}">
                <a16:creationId xmlns:a16="http://schemas.microsoft.com/office/drawing/2014/main" id="{041D1C4B-A69A-14BC-592E-F145C28255D1}"/>
              </a:ext>
            </a:extLst>
          </p:cNvPr>
          <p:cNvSpPr/>
          <p:nvPr/>
        </p:nvSpPr>
        <p:spPr>
          <a:xfrm rot="5400000">
            <a:off x="9978297" y="3546551"/>
            <a:ext cx="935569" cy="2743199"/>
          </a:xfrm>
          <a:prstGeom prst="downArrow">
            <a:avLst/>
          </a:prstGeom>
          <a:solidFill>
            <a:srgbClr val="FFFF00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Looking for S/Y Partner</a:t>
            </a:r>
          </a:p>
        </p:txBody>
      </p:sp>
    </p:spTree>
    <p:extLst>
      <p:ext uri="{BB962C8B-B14F-4D97-AF65-F5344CB8AC3E}">
        <p14:creationId xmlns:p14="http://schemas.microsoft.com/office/powerpoint/2010/main" val="32838446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97DC1F-BCE9-7F0D-B6EE-4266F57D9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Why should NSRP select FBS-</a:t>
            </a:r>
            <a:r>
              <a:rPr lang="en-US" b="1" dirty="0" err="1"/>
              <a:t>eP</a:t>
            </a:r>
            <a:r>
              <a:rPr lang="en-US" b="1" dirty="0"/>
              <a:t>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51C0AA-2B57-45A8-BC56-CD6A7F6907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Requirements for stud welding are prevalent in the shipbuilding industry, both for construction and repair:</a:t>
            </a:r>
          </a:p>
          <a:p>
            <a:pPr lvl="1"/>
            <a:r>
              <a:rPr lang="en-US" dirty="0"/>
              <a:t>Attaching threaded studs and bosses for pad eyes, anodes, lap plates, rope access, patch panels, pinhole leak sealing, gusset installations, etc.  </a:t>
            </a:r>
          </a:p>
          <a:p>
            <a:pPr lvl="1"/>
            <a:r>
              <a:rPr lang="en-US" dirty="0"/>
              <a:t>Diverse applications  where bonds need to be made with minimal alterations to the surrounding environment </a:t>
            </a:r>
          </a:p>
          <a:p>
            <a:pPr marL="0">
              <a:spcBef>
                <a:spcPts val="0"/>
              </a:spcBef>
              <a:spcAft>
                <a:spcPts val="600"/>
              </a:spcAft>
            </a:pPr>
            <a:r>
              <a:rPr lang="en-US" spc="-15" dirty="0">
                <a:cs typeface="Calibri"/>
              </a:rPr>
              <a:t>Bond is stronger, safer, less costly, and kinder to the environment </a:t>
            </a:r>
          </a:p>
          <a:p>
            <a:pPr marL="0">
              <a:spcBef>
                <a:spcPts val="0"/>
              </a:spcBef>
              <a:spcAft>
                <a:spcPts val="600"/>
              </a:spcAft>
            </a:pPr>
            <a:r>
              <a:rPr lang="en-US" spc="-15" dirty="0">
                <a:cs typeface="Calibri"/>
              </a:rPr>
              <a:t>Eliminates</a:t>
            </a:r>
            <a:r>
              <a:rPr lang="en-US" spc="-5" dirty="0">
                <a:cs typeface="Calibri"/>
              </a:rPr>
              <a:t> </a:t>
            </a:r>
            <a:r>
              <a:rPr lang="en-US" spc="-25" dirty="0">
                <a:cs typeface="Calibri"/>
              </a:rPr>
              <a:t>operator</a:t>
            </a:r>
            <a:r>
              <a:rPr lang="en-US" spc="-50" dirty="0">
                <a:cs typeface="Calibri"/>
              </a:rPr>
              <a:t> </a:t>
            </a:r>
            <a:r>
              <a:rPr lang="en-US" spc="-5" dirty="0">
                <a:cs typeface="Calibri"/>
              </a:rPr>
              <a:t>variability</a:t>
            </a:r>
            <a:endParaRPr lang="en-US" dirty="0">
              <a:cs typeface="Calibri"/>
            </a:endParaRPr>
          </a:p>
          <a:p>
            <a:pPr marL="0" marR="37465">
              <a:spcBef>
                <a:spcPts val="0"/>
              </a:spcBef>
              <a:spcAft>
                <a:spcPts val="600"/>
              </a:spcAft>
            </a:pPr>
            <a:r>
              <a:rPr lang="en-US" spc="-20" dirty="0">
                <a:cs typeface="Calibri"/>
              </a:rPr>
              <a:t>Easy to use, no certifications</a:t>
            </a:r>
          </a:p>
          <a:p>
            <a:pPr marL="0" marR="37465">
              <a:spcBef>
                <a:spcPts val="0"/>
              </a:spcBef>
              <a:spcAft>
                <a:spcPts val="600"/>
              </a:spcAft>
            </a:pPr>
            <a:r>
              <a:rPr lang="en-US" spc="-5" dirty="0">
                <a:cs typeface="Calibri"/>
              </a:rPr>
              <a:t>Works on d</a:t>
            </a:r>
            <a:r>
              <a:rPr lang="en-US" spc="-30" dirty="0">
                <a:cs typeface="Calibri"/>
              </a:rPr>
              <a:t>ir</a:t>
            </a:r>
            <a:r>
              <a:rPr lang="en-US" spc="-25" dirty="0">
                <a:cs typeface="Calibri"/>
              </a:rPr>
              <a:t>t</a:t>
            </a:r>
            <a:r>
              <a:rPr lang="en-US" spc="-165" dirty="0">
                <a:cs typeface="Calibri"/>
              </a:rPr>
              <a:t>y</a:t>
            </a:r>
            <a:r>
              <a:rPr lang="en-US" dirty="0">
                <a:cs typeface="Calibri"/>
              </a:rPr>
              <a:t>,</a:t>
            </a:r>
            <a:r>
              <a:rPr lang="en-US" spc="-65" dirty="0">
                <a:cs typeface="Calibri"/>
              </a:rPr>
              <a:t> </a:t>
            </a:r>
            <a:r>
              <a:rPr lang="en-US" spc="-15" dirty="0">
                <a:cs typeface="Calibri"/>
              </a:rPr>
              <a:t>r</a:t>
            </a:r>
            <a:r>
              <a:rPr lang="en-US" spc="-10" dirty="0">
                <a:cs typeface="Calibri"/>
              </a:rPr>
              <a:t>u</a:t>
            </a:r>
            <a:r>
              <a:rPr lang="en-US" spc="-45" dirty="0">
                <a:cs typeface="Calibri"/>
              </a:rPr>
              <a:t>s</a:t>
            </a:r>
            <a:r>
              <a:rPr lang="en-US" spc="-40" dirty="0">
                <a:cs typeface="Calibri"/>
              </a:rPr>
              <a:t>t</a:t>
            </a:r>
            <a:r>
              <a:rPr lang="en-US" spc="-15" dirty="0">
                <a:cs typeface="Calibri"/>
              </a:rPr>
              <a:t>e</a:t>
            </a:r>
            <a:r>
              <a:rPr lang="en-US" dirty="0">
                <a:cs typeface="Calibri"/>
              </a:rPr>
              <a:t>d, painted</a:t>
            </a:r>
            <a:r>
              <a:rPr lang="en-US" spc="5" dirty="0">
                <a:cs typeface="Calibri"/>
              </a:rPr>
              <a:t> </a:t>
            </a:r>
            <a:r>
              <a:rPr lang="en-US" spc="-5" dirty="0">
                <a:cs typeface="Calibri"/>
              </a:rPr>
              <a:t>o</a:t>
            </a:r>
            <a:r>
              <a:rPr lang="en-US" dirty="0">
                <a:cs typeface="Calibri"/>
              </a:rPr>
              <a:t>r</a:t>
            </a:r>
            <a:r>
              <a:rPr lang="en-US" spc="-25" dirty="0">
                <a:cs typeface="Calibri"/>
              </a:rPr>
              <a:t> </a:t>
            </a:r>
            <a:r>
              <a:rPr lang="en-US" spc="-5" dirty="0">
                <a:cs typeface="Calibri"/>
              </a:rPr>
              <a:t>oil</a:t>
            </a:r>
            <a:r>
              <a:rPr lang="en-US" dirty="0">
                <a:cs typeface="Calibri"/>
              </a:rPr>
              <a:t>y </a:t>
            </a:r>
            <a:r>
              <a:rPr lang="en-US" spc="-20" dirty="0">
                <a:cs typeface="Calibri"/>
              </a:rPr>
              <a:t>surfaces</a:t>
            </a:r>
          </a:p>
          <a:p>
            <a:pPr marL="0" marR="37465">
              <a:spcBef>
                <a:spcPts val="0"/>
              </a:spcBef>
              <a:spcAft>
                <a:spcPts val="600"/>
              </a:spcAft>
            </a:pPr>
            <a:r>
              <a:rPr lang="en-US" spc="-20" dirty="0">
                <a:cs typeface="Calibri"/>
              </a:rPr>
              <a:t>Sale, lease purchase, rental optionality when deployed </a:t>
            </a:r>
          </a:p>
          <a:p>
            <a:pPr marL="0" marR="37465">
              <a:spcBef>
                <a:spcPts val="0"/>
              </a:spcBef>
              <a:spcAft>
                <a:spcPts val="600"/>
              </a:spcAft>
            </a:pPr>
            <a:r>
              <a:rPr lang="en-US" spc="-20" dirty="0">
                <a:cs typeface="Calibri"/>
              </a:rPr>
              <a:t>R&amp;D, training &amp; education continuum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E01DF1-A401-42DF-D66A-73A9ABAAF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EA6BF-EF43-5B4F-BF93-B41E0F01881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9772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602B53-D5D2-8484-E93B-B281178128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9911" y="2311400"/>
            <a:ext cx="10792178" cy="3807637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Questions</a:t>
            </a:r>
            <a:br>
              <a:rPr lang="en-US" sz="2000" b="1" dirty="0"/>
            </a:br>
            <a:br>
              <a:rPr lang="en-US" sz="2000" b="1" dirty="0"/>
            </a:br>
            <a:br>
              <a:rPr lang="en-US" sz="2000" b="1" dirty="0"/>
            </a:br>
            <a:br>
              <a:rPr lang="en-US" sz="2000" b="1" dirty="0"/>
            </a:br>
            <a:r>
              <a:rPr lang="en-US" sz="3100" b="1" dirty="0"/>
              <a:t>John M. Griffin</a:t>
            </a:r>
            <a:br>
              <a:rPr lang="en-US" sz="3100" b="1" dirty="0"/>
            </a:br>
            <a:r>
              <a:rPr lang="en-US" sz="3100" b="1" dirty="0"/>
              <a:t>President and CEO, </a:t>
            </a:r>
            <a:r>
              <a:rPr lang="en-US" sz="3100" b="1" dirty="0" err="1"/>
              <a:t>Fusematic</a:t>
            </a:r>
            <a:r>
              <a:rPr lang="en-US" sz="3100" b="1" dirty="0"/>
              <a:t> Corp.</a:t>
            </a:r>
            <a:br>
              <a:rPr lang="en-US" sz="3100" b="1" dirty="0"/>
            </a:br>
            <a:br>
              <a:rPr lang="en-US" sz="3100" b="1" dirty="0"/>
            </a:br>
            <a:r>
              <a:rPr lang="en-US" sz="3100" b="0" i="0" dirty="0">
                <a:effectLst/>
                <a:latin typeface="Arial" panose="020B0604020202020204" pitchFamily="34" charset="0"/>
              </a:rPr>
              <a:t>Cell &amp; WhatsApp: +1.386.846.0346</a:t>
            </a:r>
            <a:br>
              <a:rPr lang="en-US" sz="3100" b="1" dirty="0"/>
            </a:br>
            <a:r>
              <a:rPr lang="en-US" sz="3100" b="0" i="0" dirty="0">
                <a:effectLst/>
                <a:latin typeface="Arial" panose="020B0604020202020204" pitchFamily="34" charset="0"/>
              </a:rPr>
              <a:t>Email:</a:t>
            </a:r>
            <a:r>
              <a:rPr lang="en-US" sz="3100" b="0" i="0" dirty="0">
                <a:solidFill>
                  <a:srgbClr val="7F7F7F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sz="3100" b="0" i="1" u="sng" dirty="0">
                <a:solidFill>
                  <a:srgbClr val="1155CC"/>
                </a:solidFill>
                <a:effectLst/>
                <a:latin typeface="Helvetica Neue"/>
                <a:hlinkClick r:id="rId2"/>
              </a:rPr>
              <a:t>jmgriffin@FusematicCorp.com</a:t>
            </a:r>
            <a:br>
              <a:rPr lang="en-US" sz="3100" b="0" i="1" u="sng" dirty="0">
                <a:solidFill>
                  <a:srgbClr val="1155CC"/>
                </a:solidFill>
                <a:effectLst/>
                <a:latin typeface="Helvetica Neue"/>
              </a:rPr>
            </a:br>
            <a:r>
              <a:rPr lang="en-US" sz="3100" b="0" i="0" dirty="0">
                <a:effectLst/>
                <a:latin typeface="Arial" panose="020B0604020202020204" pitchFamily="34" charset="0"/>
              </a:rPr>
              <a:t>Website:</a:t>
            </a:r>
            <a:r>
              <a:rPr lang="en-US" sz="3100" b="0" i="0" dirty="0">
                <a:solidFill>
                  <a:srgbClr val="7F7F7F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sz="3100" b="0" i="1" u="sng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3"/>
              </a:rPr>
              <a:t>www.FusematicCorp.com</a:t>
            </a:r>
            <a:endParaRPr lang="en-US" sz="20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D3B3D3-2640-5608-5A7F-3AEED1BA8E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847960" cy="1259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259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Newport News Shipbuilding] Launching the digital shipyard - YouTube">
            <a:extLst>
              <a:ext uri="{FF2B5EF4-FFF2-40B4-BE49-F238E27FC236}">
                <a16:creationId xmlns:a16="http://schemas.microsoft.com/office/drawing/2014/main" id="{345806EA-C06F-2744-2C9C-488EA51D60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8930" y="3575756"/>
            <a:ext cx="5835099" cy="3282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B8914A7-6213-54C2-8FF3-B812F1424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EA6BF-EF43-5B4F-BF93-B41E0F018817}" type="slidenum">
              <a:rPr lang="en-US" smtClean="0"/>
              <a:t>2</a:t>
            </a:fld>
            <a:endParaRPr lang="en-US"/>
          </a:p>
        </p:txBody>
      </p:sp>
      <p:pic>
        <p:nvPicPr>
          <p:cNvPr id="1026" name="Picture 2" descr="What Is the International Space Station? | NASA">
            <a:extLst>
              <a:ext uri="{FF2B5EF4-FFF2-40B4-BE49-F238E27FC236}">
                <a16:creationId xmlns:a16="http://schemas.microsoft.com/office/drawing/2014/main" id="{914C2A6B-71E5-6E3A-CA51-5609EA2FB3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2985" y="-5021"/>
            <a:ext cx="5391890" cy="3580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B490E6FD-0683-613B-60F4-92466FDF8F77}"/>
              </a:ext>
            </a:extLst>
          </p:cNvPr>
          <p:cNvGrpSpPr/>
          <p:nvPr/>
        </p:nvGrpSpPr>
        <p:grpSpPr>
          <a:xfrm>
            <a:off x="7638502" y="0"/>
            <a:ext cx="6096000" cy="4048381"/>
            <a:chOff x="198120" y="2624328"/>
            <a:chExt cx="5099303" cy="3790187"/>
          </a:xfrm>
        </p:grpSpPr>
        <p:pic>
          <p:nvPicPr>
            <p:cNvPr id="5" name="object 10">
              <a:extLst>
                <a:ext uri="{FF2B5EF4-FFF2-40B4-BE49-F238E27FC236}">
                  <a16:creationId xmlns:a16="http://schemas.microsoft.com/office/drawing/2014/main" id="{74231954-9A49-A183-BE7C-EE6361260E52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8120" y="2624328"/>
              <a:ext cx="5099303" cy="3790187"/>
            </a:xfrm>
            <a:prstGeom prst="rect">
              <a:avLst/>
            </a:prstGeom>
          </p:spPr>
        </p:pic>
        <p:pic>
          <p:nvPicPr>
            <p:cNvPr id="6" name="object 11">
              <a:extLst>
                <a:ext uri="{FF2B5EF4-FFF2-40B4-BE49-F238E27FC236}">
                  <a16:creationId xmlns:a16="http://schemas.microsoft.com/office/drawing/2014/main" id="{C41A9D4B-2690-D9EC-B79C-6599E9796E29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98120" y="2624328"/>
              <a:ext cx="1607819" cy="1150619"/>
            </a:xfrm>
            <a:prstGeom prst="rect">
              <a:avLst/>
            </a:prstGeom>
          </p:spPr>
        </p:pic>
      </p:grpSp>
      <p:pic>
        <p:nvPicPr>
          <p:cNvPr id="1030" name="Picture 6" descr="2020 will be pivotal for European gas - Tank Storage Magazine">
            <a:extLst>
              <a:ext uri="{FF2B5EF4-FFF2-40B4-BE49-F238E27FC236}">
                <a16:creationId xmlns:a16="http://schemas.microsoft.com/office/drawing/2014/main" id="{88D72CE9-C377-97F6-22FE-7FA795D6E2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291" y="3575757"/>
            <a:ext cx="5835099" cy="3282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A525171-499D-BFF9-CB5C-741C34495036}"/>
              </a:ext>
            </a:extLst>
          </p:cNvPr>
          <p:cNvSpPr txBox="1"/>
          <p:nvPr/>
        </p:nvSpPr>
        <p:spPr>
          <a:xfrm>
            <a:off x="61692" y="61167"/>
            <a:ext cx="998671" cy="4616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/>
              <a:t>Space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0184285-D0CD-972E-984C-7AF7C07F9756}"/>
              </a:ext>
            </a:extLst>
          </p:cNvPr>
          <p:cNvSpPr txBox="1"/>
          <p:nvPr/>
        </p:nvSpPr>
        <p:spPr>
          <a:xfrm>
            <a:off x="61692" y="3659502"/>
            <a:ext cx="1992853" cy="4616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/>
              <a:t>Shipbuilding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E067A61-E60B-EBE6-F5B6-23B09D37D1E0}"/>
              </a:ext>
            </a:extLst>
          </p:cNvPr>
          <p:cNvSpPr txBox="1"/>
          <p:nvPr/>
        </p:nvSpPr>
        <p:spPr>
          <a:xfrm>
            <a:off x="10953896" y="3627537"/>
            <a:ext cx="1176412" cy="4616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/>
              <a:t>Energy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8A17266-D75F-BCAA-871A-2B37AC2214C9}"/>
              </a:ext>
            </a:extLst>
          </p:cNvPr>
          <p:cNvSpPr txBox="1"/>
          <p:nvPr/>
        </p:nvSpPr>
        <p:spPr>
          <a:xfrm>
            <a:off x="10798988" y="61166"/>
            <a:ext cx="1314784" cy="4616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/>
              <a:t>Military</a:t>
            </a:r>
          </a:p>
        </p:txBody>
      </p:sp>
      <p:pic>
        <p:nvPicPr>
          <p:cNvPr id="4" name="Picture 2" descr="Invitation to Small and Mid-Sized Manufacturers: Advanced Robotics  Manufacturing Institute | FuzeHub">
            <a:extLst>
              <a:ext uri="{FF2B5EF4-FFF2-40B4-BE49-F238E27FC236}">
                <a16:creationId xmlns:a16="http://schemas.microsoft.com/office/drawing/2014/main" id="{9BDFA3E4-A868-5AB6-5582-C9EA6F84A1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51" r="34267"/>
          <a:stretch/>
        </p:blipFill>
        <p:spPr bwMode="auto">
          <a:xfrm>
            <a:off x="3786188" y="0"/>
            <a:ext cx="392726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EE01E01-F04D-4409-9C3C-E8F912AE2355}"/>
              </a:ext>
            </a:extLst>
          </p:cNvPr>
          <p:cNvSpPr txBox="1"/>
          <p:nvPr/>
        </p:nvSpPr>
        <p:spPr>
          <a:xfrm>
            <a:off x="4582665" y="61166"/>
            <a:ext cx="2271776" cy="4616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/>
              <a:t>Manufacturing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4F53F6B-0A8F-C7C3-C440-3824A7AE6305}"/>
              </a:ext>
            </a:extLst>
          </p:cNvPr>
          <p:cNvSpPr txBox="1"/>
          <p:nvPr/>
        </p:nvSpPr>
        <p:spPr>
          <a:xfrm>
            <a:off x="3169692" y="5663348"/>
            <a:ext cx="5160259" cy="70788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4000" b="1" dirty="0"/>
              <a:t>The </a:t>
            </a:r>
            <a:r>
              <a:rPr lang="en-US" sz="4000" b="1" i="1" dirty="0"/>
              <a:t>FUTURE…TODAY</a:t>
            </a:r>
          </a:p>
        </p:txBody>
      </p:sp>
    </p:spTree>
    <p:extLst>
      <p:ext uri="{BB962C8B-B14F-4D97-AF65-F5344CB8AC3E}">
        <p14:creationId xmlns:p14="http://schemas.microsoft.com/office/powerpoint/2010/main" val="27287729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7DE9B4-3BEA-3F8F-0A7D-26CE6DFF3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Our Company at a Glance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E5930B-22DE-83CB-2087-DDE33BFB2D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Florida based five-year early-stage business focused on designing and producing </a:t>
            </a:r>
            <a:r>
              <a:rPr lang="en-US" i="1" u="sng" dirty="0"/>
              <a:t>unprecedented</a:t>
            </a:r>
            <a:r>
              <a:rPr lang="en-US" dirty="0"/>
              <a:t> portable rotary friction stud welding machine tools, accessories, consumables and product support services 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Ormond Beach, FL: Innovation, R&amp;D, training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Houston, TX: Manufacturing, Quality Control </a:t>
            </a:r>
          </a:p>
          <a:p>
            <a:r>
              <a:rPr lang="en-US" i="1" u="sng" dirty="0"/>
              <a:t>Unmatched</a:t>
            </a:r>
            <a:r>
              <a:rPr lang="en-US" dirty="0"/>
              <a:t> leadership team with 120+ years of remarkable experience, expertise, and track record of success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Broad and diverse Board of Directors with decades of combined experience </a:t>
            </a:r>
          </a:p>
          <a:p>
            <a:r>
              <a:rPr lang="en-US" dirty="0"/>
              <a:t>Fully operational </a:t>
            </a:r>
            <a:r>
              <a:rPr lang="en-US" i="1" u="sng" dirty="0"/>
              <a:t>expansion-ready</a:t>
            </a:r>
            <a:r>
              <a:rPr lang="en-US" dirty="0"/>
              <a:t> organization </a:t>
            </a:r>
          </a:p>
          <a:p>
            <a:r>
              <a:rPr lang="en-US" dirty="0"/>
              <a:t>Agile and Adaptively positioned to deliver on </a:t>
            </a:r>
            <a:r>
              <a:rPr lang="en-US" i="1" u="sng" dirty="0"/>
              <a:t>revolutionary</a:t>
            </a:r>
            <a:r>
              <a:rPr lang="en-US" dirty="0"/>
              <a:t> demand and supply opportunity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164FDE-05C0-09EE-B1F7-E7C1C4524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EA6BF-EF43-5B4F-BF93-B41E0F01881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041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0B8FC-B8FD-37AF-8D9D-D72E3C048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04B4F2-6DF4-5C38-5F7E-8F52C71E17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pc="-40" dirty="0">
                <a:cs typeface="Calibri"/>
              </a:rPr>
              <a:t>Traditional,</a:t>
            </a:r>
            <a:r>
              <a:rPr lang="en-US" spc="50" dirty="0">
                <a:cs typeface="Calibri"/>
              </a:rPr>
              <a:t> </a:t>
            </a:r>
            <a:r>
              <a:rPr lang="en-US" spc="-40" dirty="0">
                <a:cs typeface="Calibri"/>
              </a:rPr>
              <a:t>“arc”</a:t>
            </a:r>
            <a:r>
              <a:rPr lang="en-US" spc="-15" dirty="0">
                <a:cs typeface="Calibri"/>
              </a:rPr>
              <a:t> </a:t>
            </a:r>
            <a:r>
              <a:rPr lang="en-US" spc="-5" dirty="0">
                <a:cs typeface="Calibri"/>
              </a:rPr>
              <a:t>welding</a:t>
            </a:r>
            <a:r>
              <a:rPr lang="en-US" spc="-15" dirty="0">
                <a:cs typeface="Calibri"/>
              </a:rPr>
              <a:t> </a:t>
            </a:r>
            <a:r>
              <a:rPr lang="en-US" spc="-5" dirty="0">
                <a:cs typeface="Calibri"/>
              </a:rPr>
              <a:t>methods</a:t>
            </a:r>
            <a:r>
              <a:rPr lang="en-US" spc="-20" dirty="0">
                <a:cs typeface="Calibri"/>
              </a:rPr>
              <a:t> </a:t>
            </a:r>
            <a:r>
              <a:rPr lang="en-US" spc="-35" dirty="0">
                <a:cs typeface="Calibri"/>
              </a:rPr>
              <a:t>are </a:t>
            </a:r>
            <a:r>
              <a:rPr lang="en-US" spc="-395" dirty="0">
                <a:cs typeface="Calibri"/>
              </a:rPr>
              <a:t> </a:t>
            </a:r>
            <a:r>
              <a:rPr lang="en-US" i="1" u="sng" spc="-10" dirty="0">
                <a:cs typeface="Calibri"/>
              </a:rPr>
              <a:t>dangerous, expensive, </a:t>
            </a:r>
            <a:r>
              <a:rPr lang="en-US" i="1" u="sng" spc="-20" dirty="0">
                <a:cs typeface="Calibri"/>
              </a:rPr>
              <a:t>restrictive, </a:t>
            </a:r>
            <a:r>
              <a:rPr lang="en-US" i="1" u="sng" dirty="0">
                <a:cs typeface="Calibri"/>
              </a:rPr>
              <a:t>and </a:t>
            </a:r>
            <a:r>
              <a:rPr lang="en-US" i="1" u="sng" spc="-5" dirty="0">
                <a:cs typeface="Calibri"/>
              </a:rPr>
              <a:t>damage</a:t>
            </a:r>
            <a:r>
              <a:rPr lang="en-US" i="1" u="sng" spc="-40" dirty="0">
                <a:cs typeface="Calibri"/>
              </a:rPr>
              <a:t> </a:t>
            </a:r>
            <a:r>
              <a:rPr lang="en-US" i="1" u="sng" spc="-5" dirty="0">
                <a:cs typeface="Calibri"/>
              </a:rPr>
              <a:t>the</a:t>
            </a:r>
            <a:r>
              <a:rPr lang="en-US" i="1" u="sng" spc="15" dirty="0">
                <a:cs typeface="Calibri"/>
              </a:rPr>
              <a:t> </a:t>
            </a:r>
            <a:r>
              <a:rPr lang="en-US" i="1" u="sng" spc="-20" dirty="0">
                <a:cs typeface="Calibri"/>
              </a:rPr>
              <a:t>environment</a:t>
            </a:r>
            <a:endParaRPr lang="en-US" i="1" u="sng" dirty="0">
              <a:cs typeface="Calibri"/>
            </a:endParaRPr>
          </a:p>
          <a:p>
            <a:r>
              <a:rPr lang="en-US" spc="-5" dirty="0">
                <a:cs typeface="Calibri"/>
              </a:rPr>
              <a:t>Between 2013-2017, welding tools started 1,670 </a:t>
            </a:r>
            <a:r>
              <a:rPr lang="en-US" spc="-20" dirty="0">
                <a:cs typeface="Calibri"/>
              </a:rPr>
              <a:t>fires </a:t>
            </a:r>
            <a:r>
              <a:rPr lang="en-US" spc="-5" dirty="0">
                <a:cs typeface="Calibri"/>
              </a:rPr>
              <a:t>killing </a:t>
            </a:r>
            <a:r>
              <a:rPr lang="en-US" dirty="0">
                <a:cs typeface="Calibri"/>
              </a:rPr>
              <a:t>10, </a:t>
            </a:r>
            <a:r>
              <a:rPr lang="en-US" spc="-5" dirty="0">
                <a:cs typeface="Calibri"/>
              </a:rPr>
              <a:t>injuring </a:t>
            </a:r>
            <a:r>
              <a:rPr lang="en-US" dirty="0">
                <a:cs typeface="Calibri"/>
              </a:rPr>
              <a:t>75, and </a:t>
            </a:r>
            <a:r>
              <a:rPr lang="en-US" spc="-5" dirty="0">
                <a:cs typeface="Calibri"/>
              </a:rPr>
              <a:t>causing</a:t>
            </a:r>
            <a:r>
              <a:rPr lang="en-US" spc="-40" dirty="0">
                <a:cs typeface="Calibri"/>
              </a:rPr>
              <a:t> </a:t>
            </a:r>
            <a:r>
              <a:rPr lang="en-US" dirty="0">
                <a:cs typeface="Calibri"/>
              </a:rPr>
              <a:t>$132</a:t>
            </a:r>
            <a:r>
              <a:rPr lang="en-US" spc="-5" dirty="0">
                <a:cs typeface="Calibri"/>
              </a:rPr>
              <a:t> million</a:t>
            </a:r>
            <a:r>
              <a:rPr lang="en-US" spc="5" dirty="0">
                <a:cs typeface="Calibri"/>
              </a:rPr>
              <a:t> </a:t>
            </a:r>
            <a:r>
              <a:rPr lang="en-US" spc="-5" dirty="0">
                <a:cs typeface="Calibri"/>
              </a:rPr>
              <a:t>in</a:t>
            </a:r>
            <a:r>
              <a:rPr lang="en-US" spc="15" dirty="0">
                <a:cs typeface="Calibri"/>
              </a:rPr>
              <a:t> </a:t>
            </a:r>
            <a:r>
              <a:rPr lang="en-US" spc="-5" dirty="0">
                <a:cs typeface="Calibri"/>
              </a:rPr>
              <a:t>damages </a:t>
            </a:r>
          </a:p>
          <a:p>
            <a:r>
              <a:rPr lang="en-US" spc="-5" dirty="0">
                <a:cs typeface="Calibri"/>
              </a:rPr>
              <a:t>The </a:t>
            </a:r>
            <a:r>
              <a:rPr lang="en-US" spc="-30" dirty="0">
                <a:cs typeface="Calibri"/>
              </a:rPr>
              <a:t>average </a:t>
            </a:r>
            <a:r>
              <a:rPr lang="en-US" spc="-10" dirty="0">
                <a:cs typeface="Calibri"/>
              </a:rPr>
              <a:t>age </a:t>
            </a:r>
            <a:r>
              <a:rPr lang="en-US" spc="-5" dirty="0">
                <a:cs typeface="Calibri"/>
              </a:rPr>
              <a:t>of </a:t>
            </a:r>
            <a:r>
              <a:rPr lang="en-US" spc="-20" dirty="0">
                <a:cs typeface="Calibri"/>
              </a:rPr>
              <a:t>welders </a:t>
            </a:r>
            <a:r>
              <a:rPr lang="en-US" spc="-5" dirty="0">
                <a:cs typeface="Calibri"/>
              </a:rPr>
              <a:t>in the U.S. </a:t>
            </a:r>
            <a:r>
              <a:rPr lang="en-US" spc="-10" dirty="0">
                <a:cs typeface="Calibri"/>
              </a:rPr>
              <a:t>is </a:t>
            </a:r>
            <a:r>
              <a:rPr lang="en-US" dirty="0">
                <a:cs typeface="Calibri"/>
              </a:rPr>
              <a:t>55, </a:t>
            </a:r>
            <a:r>
              <a:rPr lang="en-US" spc="-10" dirty="0">
                <a:cs typeface="Calibri"/>
              </a:rPr>
              <a:t>causing </a:t>
            </a:r>
            <a:r>
              <a:rPr lang="en-US" dirty="0">
                <a:cs typeface="Calibri"/>
              </a:rPr>
              <a:t>a </a:t>
            </a:r>
            <a:r>
              <a:rPr lang="en-US" spc="-20" dirty="0">
                <a:cs typeface="Calibri"/>
              </a:rPr>
              <a:t>shortage </a:t>
            </a:r>
            <a:r>
              <a:rPr lang="en-US" spc="-5" dirty="0">
                <a:cs typeface="Calibri"/>
              </a:rPr>
              <a:t>of </a:t>
            </a:r>
            <a:r>
              <a:rPr lang="en-US" spc="-10" dirty="0">
                <a:cs typeface="Calibri"/>
              </a:rPr>
              <a:t>400,000+ </a:t>
            </a:r>
            <a:r>
              <a:rPr lang="en-US" spc="-20" dirty="0">
                <a:cs typeface="Calibri"/>
              </a:rPr>
              <a:t>welders </a:t>
            </a:r>
            <a:r>
              <a:rPr lang="en-US" dirty="0">
                <a:cs typeface="Calibri"/>
              </a:rPr>
              <a:t>and </a:t>
            </a:r>
            <a:r>
              <a:rPr lang="en-US" spc="-5" dirty="0">
                <a:cs typeface="Calibri"/>
              </a:rPr>
              <a:t>increasing</a:t>
            </a:r>
            <a:r>
              <a:rPr lang="en-US" spc="-30" dirty="0">
                <a:cs typeface="Calibri"/>
              </a:rPr>
              <a:t> </a:t>
            </a:r>
            <a:r>
              <a:rPr lang="en-US" spc="-5" dirty="0">
                <a:cs typeface="Calibri"/>
              </a:rPr>
              <a:t>the</a:t>
            </a:r>
            <a:r>
              <a:rPr lang="en-US" dirty="0">
                <a:cs typeface="Calibri"/>
              </a:rPr>
              <a:t> </a:t>
            </a:r>
            <a:r>
              <a:rPr lang="en-US" spc="-5" dirty="0">
                <a:cs typeface="Calibri"/>
              </a:rPr>
              <a:t>length</a:t>
            </a:r>
            <a:r>
              <a:rPr lang="en-US" spc="-30" dirty="0">
                <a:cs typeface="Calibri"/>
              </a:rPr>
              <a:t> </a:t>
            </a:r>
            <a:r>
              <a:rPr lang="en-US" dirty="0">
                <a:cs typeface="Calibri"/>
              </a:rPr>
              <a:t>and</a:t>
            </a:r>
            <a:r>
              <a:rPr lang="en-US" spc="10" dirty="0">
                <a:cs typeface="Calibri"/>
              </a:rPr>
              <a:t> </a:t>
            </a:r>
            <a:r>
              <a:rPr lang="en-US" spc="-20" dirty="0">
                <a:cs typeface="Calibri"/>
              </a:rPr>
              <a:t>cost</a:t>
            </a:r>
            <a:r>
              <a:rPr lang="en-US" spc="-45" dirty="0">
                <a:cs typeface="Calibri"/>
              </a:rPr>
              <a:t> </a:t>
            </a:r>
            <a:r>
              <a:rPr lang="en-US" spc="-5" dirty="0">
                <a:cs typeface="Calibri"/>
              </a:rPr>
              <a:t>of</a:t>
            </a:r>
            <a:r>
              <a:rPr lang="en-US" spc="10" dirty="0">
                <a:cs typeface="Calibri"/>
              </a:rPr>
              <a:t> </a:t>
            </a:r>
            <a:r>
              <a:rPr lang="en-US" spc="-20" dirty="0">
                <a:cs typeface="Calibri"/>
              </a:rPr>
              <a:t>projects </a:t>
            </a:r>
          </a:p>
          <a:p>
            <a:r>
              <a:rPr lang="en-US" spc="-20" dirty="0">
                <a:cs typeface="Calibri"/>
              </a:rPr>
              <a:t>Arc </a:t>
            </a:r>
            <a:r>
              <a:rPr lang="en-US" spc="-5" dirty="0">
                <a:cs typeface="Calibri"/>
              </a:rPr>
              <a:t>welding </a:t>
            </a:r>
            <a:r>
              <a:rPr lang="en-US" spc="-15" dirty="0">
                <a:cs typeface="Calibri"/>
              </a:rPr>
              <a:t>produces </a:t>
            </a:r>
            <a:r>
              <a:rPr lang="en-US" spc="-10" dirty="0">
                <a:cs typeface="Calibri"/>
              </a:rPr>
              <a:t>significant </a:t>
            </a:r>
            <a:r>
              <a:rPr lang="en-US" spc="-5" dirty="0">
                <a:cs typeface="Calibri"/>
              </a:rPr>
              <a:t>levels of </a:t>
            </a:r>
            <a:r>
              <a:rPr lang="en-US" spc="-395" dirty="0">
                <a:cs typeface="Calibri"/>
              </a:rPr>
              <a:t> </a:t>
            </a:r>
            <a:r>
              <a:rPr lang="en-US" spc="-10" dirty="0">
                <a:cs typeface="Calibri"/>
              </a:rPr>
              <a:t>dangerous</a:t>
            </a:r>
            <a:r>
              <a:rPr lang="en-US" spc="-60" dirty="0">
                <a:cs typeface="Calibri"/>
              </a:rPr>
              <a:t> </a:t>
            </a:r>
            <a:r>
              <a:rPr lang="en-US" spc="-5" dirty="0">
                <a:cs typeface="Calibri"/>
              </a:rPr>
              <a:t>air </a:t>
            </a:r>
            <a:r>
              <a:rPr lang="en-US" spc="-20" dirty="0">
                <a:cs typeface="Calibri"/>
              </a:rPr>
              <a:t>pollutants</a:t>
            </a:r>
            <a:r>
              <a:rPr lang="en-US" spc="25" dirty="0">
                <a:cs typeface="Calibri"/>
              </a:rPr>
              <a:t> such as</a:t>
            </a:r>
            <a:r>
              <a:rPr lang="en-US" spc="30" dirty="0">
                <a:cs typeface="Calibri"/>
              </a:rPr>
              <a:t> </a:t>
            </a:r>
            <a:r>
              <a:rPr lang="en-US" spc="-5" dirty="0">
                <a:cs typeface="Calibri"/>
              </a:rPr>
              <a:t>carbon </a:t>
            </a:r>
            <a:r>
              <a:rPr lang="en-US" spc="-20" dirty="0">
                <a:cs typeface="Calibri"/>
              </a:rPr>
              <a:t>monoxide and nitrogen</a:t>
            </a:r>
            <a:r>
              <a:rPr lang="en-US" spc="20" dirty="0">
                <a:cs typeface="Calibri"/>
              </a:rPr>
              <a:t> </a:t>
            </a:r>
            <a:r>
              <a:rPr lang="en-US" spc="-20" dirty="0">
                <a:cs typeface="Calibri"/>
              </a:rPr>
              <a:t>dioxide </a:t>
            </a:r>
          </a:p>
          <a:p>
            <a:r>
              <a:rPr lang="en-US" dirty="0">
                <a:cs typeface="Calibri"/>
              </a:rPr>
              <a:t>There are many instances in new ship construction and/or ship repair when a sparkless, cold-work, permanent bonding process would be preferred over traditional hot-work stud and plug welding</a:t>
            </a:r>
            <a:endParaRPr lang="en-US" dirty="0">
              <a:latin typeface="Calibri"/>
              <a:cs typeface="Calibri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2BFD9F-7793-1F63-3134-14DC1599D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EA6BF-EF43-5B4F-BF93-B41E0F01881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34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BCD30-ED5E-E8E1-B326-6085FED59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567E51-5FB5-1EE0-6700-1B32790835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79667" cy="4351338"/>
          </a:xfrm>
        </p:spPr>
        <p:txBody>
          <a:bodyPr>
            <a:normAutofit fontScale="77500" lnSpcReduction="20000"/>
          </a:bodyPr>
          <a:lstStyle/>
          <a:p>
            <a:pPr marL="0" marR="254000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en-US" spc="-15" dirty="0" err="1">
                <a:cs typeface="Calibri"/>
              </a:rPr>
              <a:t>Fusematic’s</a:t>
            </a:r>
            <a:r>
              <a:rPr lang="en-US" spc="-15" dirty="0">
                <a:cs typeface="Calibri"/>
              </a:rPr>
              <a:t> </a:t>
            </a:r>
            <a:r>
              <a:rPr lang="en-US" i="1" u="sng" spc="-15" dirty="0">
                <a:cs typeface="Calibri"/>
              </a:rPr>
              <a:t>revolutionary</a:t>
            </a:r>
            <a:r>
              <a:rPr lang="en-US" spc="-15" dirty="0">
                <a:cs typeface="Calibri"/>
              </a:rPr>
              <a:t> portable </a:t>
            </a:r>
            <a:r>
              <a:rPr lang="en-US" spc="-5" dirty="0">
                <a:cs typeface="Calibri"/>
              </a:rPr>
              <a:t>friction welder is: </a:t>
            </a:r>
          </a:p>
          <a:p>
            <a:pPr marL="0" marR="254000" indent="0">
              <a:lnSpc>
                <a:spcPct val="100000"/>
              </a:lnSpc>
              <a:spcBef>
                <a:spcPts val="100"/>
              </a:spcBef>
              <a:buNone/>
            </a:pPr>
            <a:endParaRPr lang="en-US" spc="-35" dirty="0">
              <a:cs typeface="Calibri"/>
            </a:endParaRPr>
          </a:p>
          <a:p>
            <a:pPr marR="254000">
              <a:lnSpc>
                <a:spcPct val="100000"/>
              </a:lnSpc>
              <a:spcBef>
                <a:spcPts val="100"/>
              </a:spcBef>
            </a:pPr>
            <a:r>
              <a:rPr lang="en-US" b="1" i="1" u="sng" spc="-25" dirty="0">
                <a:cs typeface="Calibri"/>
              </a:rPr>
              <a:t>Safer</a:t>
            </a:r>
            <a:r>
              <a:rPr lang="en-US" b="1" i="1" spc="-25" dirty="0">
                <a:cs typeface="Calibri"/>
              </a:rPr>
              <a:t>:</a:t>
            </a:r>
            <a:r>
              <a:rPr lang="en-US" b="1" i="1" dirty="0">
                <a:cs typeface="Calibri"/>
              </a:rPr>
              <a:t>  </a:t>
            </a:r>
            <a:r>
              <a:rPr lang="en-US" spc="-20" dirty="0">
                <a:cs typeface="Calibri"/>
              </a:rPr>
              <a:t>Releases</a:t>
            </a:r>
            <a:r>
              <a:rPr lang="en-US" spc="5" dirty="0">
                <a:cs typeface="Calibri"/>
              </a:rPr>
              <a:t> &amp; </a:t>
            </a:r>
            <a:r>
              <a:rPr lang="en-US" spc="-20" dirty="0">
                <a:cs typeface="Calibri"/>
              </a:rPr>
              <a:t>requires</a:t>
            </a:r>
            <a:r>
              <a:rPr lang="en-US" spc="25" dirty="0">
                <a:cs typeface="Calibri"/>
              </a:rPr>
              <a:t> </a:t>
            </a:r>
            <a:r>
              <a:rPr lang="en-US" dirty="0">
                <a:cs typeface="Calibri"/>
              </a:rPr>
              <a:t>no</a:t>
            </a:r>
            <a:r>
              <a:rPr lang="en-US" spc="-5" dirty="0">
                <a:cs typeface="Calibri"/>
              </a:rPr>
              <a:t> </a:t>
            </a:r>
            <a:r>
              <a:rPr lang="en-US" spc="-20" dirty="0">
                <a:cs typeface="Calibri"/>
              </a:rPr>
              <a:t>gas, </a:t>
            </a:r>
            <a:r>
              <a:rPr lang="en-US" spc="-35" dirty="0">
                <a:cs typeface="Calibri"/>
              </a:rPr>
              <a:t>electricity,</a:t>
            </a:r>
            <a:r>
              <a:rPr lang="en-US" spc="60" dirty="0">
                <a:cs typeface="Calibri"/>
              </a:rPr>
              <a:t> </a:t>
            </a:r>
            <a:r>
              <a:rPr lang="en-US" spc="-5" dirty="0">
                <a:cs typeface="Calibri"/>
              </a:rPr>
              <a:t>flame,</a:t>
            </a:r>
            <a:r>
              <a:rPr lang="en-US" spc="-40" dirty="0">
                <a:cs typeface="Calibri"/>
              </a:rPr>
              <a:t> </a:t>
            </a:r>
            <a:r>
              <a:rPr lang="en-US" spc="-10" dirty="0">
                <a:cs typeface="Calibri"/>
              </a:rPr>
              <a:t>spark,</a:t>
            </a:r>
            <a:r>
              <a:rPr lang="en-US" spc="-40" dirty="0">
                <a:cs typeface="Calibri"/>
              </a:rPr>
              <a:t> </a:t>
            </a:r>
            <a:r>
              <a:rPr lang="en-US" spc="-5" dirty="0">
                <a:cs typeface="Calibri"/>
              </a:rPr>
              <a:t>flux, </a:t>
            </a:r>
            <a:r>
              <a:rPr lang="en-US" spc="-20" dirty="0">
                <a:cs typeface="Calibri"/>
              </a:rPr>
              <a:t>rods</a:t>
            </a:r>
            <a:endParaRPr lang="en-US" dirty="0">
              <a:cs typeface="Calibri"/>
            </a:endParaRPr>
          </a:p>
          <a:p>
            <a:pPr marR="545465">
              <a:lnSpc>
                <a:spcPct val="100000"/>
              </a:lnSpc>
            </a:pPr>
            <a:r>
              <a:rPr lang="en-US" b="1" i="1" u="sng" spc="-10" dirty="0">
                <a:cs typeface="Calibri"/>
              </a:rPr>
              <a:t>Cheaper</a:t>
            </a:r>
            <a:r>
              <a:rPr lang="en-US" b="1" i="1" spc="-10" dirty="0">
                <a:cs typeface="Calibri"/>
              </a:rPr>
              <a:t>:</a:t>
            </a:r>
            <a:r>
              <a:rPr lang="en-US" b="1" i="1" spc="-55" dirty="0">
                <a:cs typeface="Calibri"/>
              </a:rPr>
              <a:t>  </a:t>
            </a:r>
            <a:r>
              <a:rPr lang="en-US" dirty="0">
                <a:cs typeface="Calibri"/>
              </a:rPr>
              <a:t>No</a:t>
            </a:r>
            <a:r>
              <a:rPr lang="en-US" spc="5" dirty="0">
                <a:cs typeface="Calibri"/>
              </a:rPr>
              <a:t> </a:t>
            </a:r>
            <a:r>
              <a:rPr lang="en-US" spc="-10" dirty="0">
                <a:cs typeface="Calibri"/>
              </a:rPr>
              <a:t>expertise</a:t>
            </a:r>
            <a:r>
              <a:rPr lang="en-US" spc="-50" dirty="0">
                <a:cs typeface="Calibri"/>
              </a:rPr>
              <a:t> </a:t>
            </a:r>
            <a:r>
              <a:rPr lang="en-US" spc="-20" dirty="0">
                <a:cs typeface="Calibri"/>
              </a:rPr>
              <a:t>required; </a:t>
            </a:r>
            <a:r>
              <a:rPr lang="en-US" spc="-395" dirty="0">
                <a:cs typeface="Calibri"/>
              </a:rPr>
              <a:t> </a:t>
            </a:r>
            <a:r>
              <a:rPr lang="en-US" spc="-20" dirty="0">
                <a:cs typeface="Calibri"/>
              </a:rPr>
              <a:t>anyone</a:t>
            </a:r>
            <a:r>
              <a:rPr lang="en-US" spc="15" dirty="0">
                <a:cs typeface="Calibri"/>
              </a:rPr>
              <a:t> </a:t>
            </a:r>
            <a:r>
              <a:rPr lang="en-US" spc="-15" dirty="0">
                <a:cs typeface="Calibri"/>
              </a:rPr>
              <a:t>can</a:t>
            </a:r>
            <a:r>
              <a:rPr lang="en-US" dirty="0">
                <a:cs typeface="Calibri"/>
              </a:rPr>
              <a:t> learn to operate </a:t>
            </a:r>
            <a:r>
              <a:rPr lang="en-US" spc="-5" dirty="0">
                <a:cs typeface="Calibri"/>
              </a:rPr>
              <a:t>our </a:t>
            </a:r>
            <a:r>
              <a:rPr lang="en-US" spc="-15" dirty="0">
                <a:cs typeface="Calibri"/>
              </a:rPr>
              <a:t>technology</a:t>
            </a:r>
            <a:r>
              <a:rPr lang="en-US" spc="35" dirty="0">
                <a:cs typeface="Calibri"/>
              </a:rPr>
              <a:t> effectively </a:t>
            </a:r>
            <a:r>
              <a:rPr lang="en-US" spc="-5" dirty="0">
                <a:cs typeface="Calibri"/>
              </a:rPr>
              <a:t>within</a:t>
            </a:r>
            <a:r>
              <a:rPr lang="en-US" spc="20" dirty="0">
                <a:cs typeface="Calibri"/>
              </a:rPr>
              <a:t> </a:t>
            </a:r>
            <a:r>
              <a:rPr lang="en-US" spc="-5" dirty="0">
                <a:cs typeface="Calibri"/>
              </a:rPr>
              <a:t>a few hours </a:t>
            </a:r>
            <a:endParaRPr lang="en-US" dirty="0">
              <a:cs typeface="Calibri"/>
            </a:endParaRPr>
          </a:p>
          <a:p>
            <a:pPr marR="5080">
              <a:lnSpc>
                <a:spcPct val="100000"/>
              </a:lnSpc>
            </a:pPr>
            <a:r>
              <a:rPr lang="en-US" b="1" i="1" u="sng" spc="5" dirty="0">
                <a:cs typeface="Calibri"/>
              </a:rPr>
              <a:t>G</a:t>
            </a:r>
            <a:r>
              <a:rPr lang="en-US" b="1" i="1" u="sng" spc="-30" dirty="0">
                <a:cs typeface="Calibri"/>
              </a:rPr>
              <a:t>r</a:t>
            </a:r>
            <a:r>
              <a:rPr lang="en-US" b="1" i="1" u="sng" spc="5" dirty="0">
                <a:cs typeface="Calibri"/>
              </a:rPr>
              <a:t>e</a:t>
            </a:r>
            <a:r>
              <a:rPr lang="en-US" b="1" i="1" u="sng" spc="-10" dirty="0">
                <a:cs typeface="Calibri"/>
              </a:rPr>
              <a:t>ene</a:t>
            </a:r>
            <a:r>
              <a:rPr lang="en-US" b="1" i="1" u="sng" spc="-5" dirty="0">
                <a:cs typeface="Calibri"/>
              </a:rPr>
              <a:t>r</a:t>
            </a:r>
            <a:r>
              <a:rPr lang="en-US" b="1" i="1" dirty="0">
                <a:cs typeface="Calibri"/>
              </a:rPr>
              <a:t>:</a:t>
            </a:r>
            <a:r>
              <a:rPr lang="en-US" b="1" i="1" spc="-65" dirty="0">
                <a:cs typeface="Calibri"/>
              </a:rPr>
              <a:t>  </a:t>
            </a:r>
            <a:r>
              <a:rPr lang="en-US" spc="-55" dirty="0">
                <a:cs typeface="Calibri"/>
              </a:rPr>
              <a:t>P</a:t>
            </a:r>
            <a:r>
              <a:rPr lang="en-US" spc="-30" dirty="0">
                <a:cs typeface="Calibri"/>
              </a:rPr>
              <a:t>ow</a:t>
            </a:r>
            <a:r>
              <a:rPr lang="en-US" spc="-10" dirty="0">
                <a:cs typeface="Calibri"/>
              </a:rPr>
              <a:t>e</a:t>
            </a:r>
            <a:r>
              <a:rPr lang="en-US" spc="-40" dirty="0">
                <a:cs typeface="Calibri"/>
              </a:rPr>
              <a:t>r</a:t>
            </a:r>
            <a:r>
              <a:rPr lang="en-US" spc="-10" dirty="0">
                <a:cs typeface="Calibri"/>
              </a:rPr>
              <a:t>e</a:t>
            </a:r>
            <a:r>
              <a:rPr lang="en-US" dirty="0">
                <a:cs typeface="Calibri"/>
              </a:rPr>
              <a:t>d</a:t>
            </a:r>
            <a:r>
              <a:rPr lang="en-US" spc="-10" dirty="0">
                <a:cs typeface="Calibri"/>
              </a:rPr>
              <a:t> b</a:t>
            </a:r>
            <a:r>
              <a:rPr lang="en-US" dirty="0">
                <a:cs typeface="Calibri"/>
              </a:rPr>
              <a:t>y</a:t>
            </a:r>
            <a:r>
              <a:rPr lang="en-US" spc="-10" dirty="0">
                <a:cs typeface="Calibri"/>
              </a:rPr>
              <a:t> c</a:t>
            </a:r>
            <a:r>
              <a:rPr lang="en-US" spc="-5" dirty="0">
                <a:cs typeface="Calibri"/>
              </a:rPr>
              <a:t>l</a:t>
            </a:r>
            <a:r>
              <a:rPr lang="en-US" dirty="0">
                <a:cs typeface="Calibri"/>
              </a:rPr>
              <a:t>ean</a:t>
            </a:r>
            <a:r>
              <a:rPr lang="en-US" spc="25" dirty="0">
                <a:cs typeface="Calibri"/>
              </a:rPr>
              <a:t> </a:t>
            </a:r>
            <a:r>
              <a:rPr lang="en-US" spc="-50" dirty="0">
                <a:cs typeface="Calibri"/>
              </a:rPr>
              <a:t>a</a:t>
            </a:r>
            <a:r>
              <a:rPr lang="en-US" spc="-55" dirty="0">
                <a:cs typeface="Calibri"/>
              </a:rPr>
              <a:t>i</a:t>
            </a:r>
            <a:r>
              <a:rPr lang="en-US" spc="-210" dirty="0">
                <a:cs typeface="Calibri"/>
              </a:rPr>
              <a:t>r or electric</a:t>
            </a:r>
            <a:r>
              <a:rPr lang="en-US" dirty="0">
                <a:cs typeface="Calibri"/>
              </a:rPr>
              <a:t>,</a:t>
            </a:r>
            <a:r>
              <a:rPr lang="en-US" spc="-30" dirty="0">
                <a:cs typeface="Calibri"/>
              </a:rPr>
              <a:t> </a:t>
            </a:r>
            <a:r>
              <a:rPr lang="en-US" dirty="0">
                <a:cs typeface="Calibri"/>
              </a:rPr>
              <a:t>an </a:t>
            </a:r>
            <a:r>
              <a:rPr lang="en-US" spc="-20" dirty="0">
                <a:cs typeface="Calibri"/>
              </a:rPr>
              <a:t>environmentally-friendly</a:t>
            </a:r>
            <a:r>
              <a:rPr lang="en-US" spc="50" dirty="0">
                <a:cs typeface="Calibri"/>
              </a:rPr>
              <a:t> </a:t>
            </a:r>
            <a:r>
              <a:rPr lang="en-US" spc="-5" dirty="0">
                <a:cs typeface="Calibri"/>
              </a:rPr>
              <a:t>solution</a:t>
            </a:r>
            <a:r>
              <a:rPr lang="en-US" spc="-10" dirty="0">
                <a:cs typeface="Calibri"/>
              </a:rPr>
              <a:t> that significantly reduces pollution and supports ESG requirements </a:t>
            </a:r>
            <a:r>
              <a:rPr lang="en-US" spc="-25" dirty="0">
                <a:cs typeface="Calibri"/>
              </a:rPr>
              <a:t> </a:t>
            </a:r>
            <a:endParaRPr lang="en-US" dirty="0">
              <a:solidFill>
                <a:srgbClr val="FF0000"/>
              </a:solidFill>
              <a:cs typeface="Calibri"/>
            </a:endParaRPr>
          </a:p>
          <a:p>
            <a:pPr marR="503555">
              <a:lnSpc>
                <a:spcPct val="100000"/>
              </a:lnSpc>
            </a:pPr>
            <a:r>
              <a:rPr lang="en-US" b="1" i="1" u="sng" spc="-20" dirty="0">
                <a:cs typeface="Calibri"/>
              </a:rPr>
              <a:t>Stronger</a:t>
            </a:r>
            <a:r>
              <a:rPr lang="en-US" b="1" i="1" spc="-20" dirty="0">
                <a:cs typeface="Calibri"/>
              </a:rPr>
              <a:t>:  </a:t>
            </a:r>
            <a:r>
              <a:rPr lang="en-US" spc="-20" dirty="0">
                <a:cs typeface="Calibri"/>
              </a:rPr>
              <a:t>Delivers better </a:t>
            </a:r>
            <a:r>
              <a:rPr lang="en-US" spc="-5" dirty="0">
                <a:cs typeface="Calibri"/>
              </a:rPr>
              <a:t>joint </a:t>
            </a:r>
            <a:r>
              <a:rPr lang="en-US" spc="-20" dirty="0">
                <a:cs typeface="Calibri"/>
              </a:rPr>
              <a:t>integrity </a:t>
            </a:r>
            <a:r>
              <a:rPr lang="en-US" spc="-5" dirty="0">
                <a:cs typeface="Calibri"/>
              </a:rPr>
              <a:t>than </a:t>
            </a:r>
            <a:r>
              <a:rPr lang="en-US" spc="-20" dirty="0">
                <a:cs typeface="Calibri"/>
              </a:rPr>
              <a:t>traditional</a:t>
            </a:r>
            <a:r>
              <a:rPr lang="en-US" spc="40" dirty="0">
                <a:cs typeface="Calibri"/>
              </a:rPr>
              <a:t> </a:t>
            </a:r>
            <a:r>
              <a:rPr lang="en-US" spc="-5" dirty="0">
                <a:cs typeface="Calibri"/>
              </a:rPr>
              <a:t>welding Capacitor Discharge or Drawn Arc Stud Welding methodologies</a:t>
            </a:r>
          </a:p>
          <a:p>
            <a:r>
              <a:rPr lang="en-US" dirty="0">
                <a:cs typeface="Calibri"/>
              </a:rPr>
              <a:t>During demonstrations of the technology at several shipyards, user feedback included the desire for a smaller, more agile </a:t>
            </a:r>
            <a:r>
              <a:rPr lang="en-US" b="1" dirty="0">
                <a:cs typeface="Calibri"/>
              </a:rPr>
              <a:t>hand-held device that could be used by one person. </a:t>
            </a:r>
          </a:p>
          <a:p>
            <a:r>
              <a:rPr lang="en-US" dirty="0">
                <a:cs typeface="Calibri"/>
              </a:rPr>
              <a:t>A </a:t>
            </a:r>
            <a:r>
              <a:rPr lang="en-US" b="1" dirty="0">
                <a:cs typeface="Calibri"/>
              </a:rPr>
              <a:t>certified </a:t>
            </a:r>
            <a:r>
              <a:rPr lang="en-US" dirty="0">
                <a:cs typeface="Calibri"/>
              </a:rPr>
              <a:t>non-hot-work system provides flexibility to shipyards, improves safety, reduces cost, and delivers stronger bonds.</a:t>
            </a:r>
            <a:endParaRPr lang="en-US" dirty="0">
              <a:latin typeface="Calibri"/>
              <a:cs typeface="Calibri"/>
            </a:endParaRPr>
          </a:p>
          <a:p>
            <a:pPr marL="12700" marR="503555">
              <a:lnSpc>
                <a:spcPct val="100000"/>
              </a:lnSpc>
            </a:pPr>
            <a:endParaRPr lang="en-US" dirty="0">
              <a:cs typeface="Calibri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3D139F-0F74-6C13-79C9-70DBB01EC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EA6BF-EF43-5B4F-BF93-B41E0F01881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3947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E2740-A5FE-BB75-14AF-F623E19AD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4766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sz="4000" b="1" dirty="0"/>
              <a:t>Substantial Cost Savings: Energy Sector ($2.45M) </a:t>
            </a:r>
            <a:br>
              <a:rPr lang="en-US" sz="3600" dirty="0"/>
            </a:br>
            <a:r>
              <a:rPr lang="en-US" sz="3100" i="1" spc="-60" dirty="0">
                <a:latin typeface="+mn-lt"/>
                <a:cs typeface="Arial Unicode MS"/>
              </a:rPr>
              <a:t>A</a:t>
            </a:r>
            <a:r>
              <a:rPr lang="en-US" sz="3100" i="1" spc="-215" dirty="0">
                <a:latin typeface="+mn-lt"/>
                <a:cs typeface="Arial Unicode MS"/>
              </a:rPr>
              <a:t> </a:t>
            </a:r>
            <a:r>
              <a:rPr lang="en-US" sz="3100" i="1" spc="-35" dirty="0">
                <a:latin typeface="+mn-lt"/>
                <a:cs typeface="Arial Unicode MS"/>
              </a:rPr>
              <a:t>typical </a:t>
            </a:r>
            <a:r>
              <a:rPr lang="en-US" sz="3100" i="1" spc="40" dirty="0">
                <a:latin typeface="+mn-lt"/>
                <a:cs typeface="Arial Unicode MS"/>
              </a:rPr>
              <a:t>hydrocarbon</a:t>
            </a:r>
            <a:r>
              <a:rPr lang="en-US" sz="3100" i="1" spc="-105" dirty="0">
                <a:latin typeface="+mn-lt"/>
                <a:cs typeface="Arial Unicode MS"/>
              </a:rPr>
              <a:t> fuel </a:t>
            </a:r>
            <a:r>
              <a:rPr lang="en-US" sz="3100" i="1" spc="-10" dirty="0">
                <a:latin typeface="+mn-lt"/>
                <a:cs typeface="Arial Unicode MS"/>
              </a:rPr>
              <a:t>storage</a:t>
            </a:r>
            <a:r>
              <a:rPr lang="en-US" sz="3100" i="1" spc="-110" dirty="0">
                <a:latin typeface="+mn-lt"/>
                <a:cs typeface="Arial Unicode MS"/>
              </a:rPr>
              <a:t> </a:t>
            </a:r>
            <a:r>
              <a:rPr lang="en-US" sz="3100" i="1" spc="30" dirty="0">
                <a:latin typeface="+mn-lt"/>
                <a:cs typeface="Arial Unicode MS"/>
              </a:rPr>
              <a:t>tank</a:t>
            </a:r>
            <a:r>
              <a:rPr lang="en-US" sz="3100" i="1" spc="-160" dirty="0">
                <a:latin typeface="+mn-lt"/>
                <a:cs typeface="Arial Unicode MS"/>
              </a:rPr>
              <a:t> </a:t>
            </a:r>
            <a:r>
              <a:rPr lang="en-US" sz="3100" i="1" spc="20" dirty="0">
                <a:latin typeface="+mn-lt"/>
                <a:cs typeface="Arial Unicode MS"/>
              </a:rPr>
              <a:t>roof and/or wall</a:t>
            </a:r>
            <a:r>
              <a:rPr lang="en-US" sz="3100" i="1" spc="-200" dirty="0">
                <a:latin typeface="+mn-lt"/>
                <a:cs typeface="Arial Unicode MS"/>
              </a:rPr>
              <a:t> (shell) </a:t>
            </a:r>
            <a:r>
              <a:rPr lang="en-US" sz="3100" i="1" spc="20" dirty="0">
                <a:latin typeface="+mn-lt"/>
                <a:cs typeface="Arial Unicode MS"/>
              </a:rPr>
              <a:t>repair</a:t>
            </a:r>
            <a:r>
              <a:rPr lang="en-US" sz="3100" i="1" spc="-185" dirty="0">
                <a:latin typeface="+mn-lt"/>
                <a:cs typeface="Arial Unicode MS"/>
              </a:rPr>
              <a:t> </a:t>
            </a:r>
            <a:endParaRPr lang="en-US" sz="3600" i="1" dirty="0">
              <a:latin typeface="+mn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EE4706-E302-F934-DD33-4EAE79195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EA6BF-EF43-5B4F-BF93-B41E0F018817}" type="slidenum">
              <a:rPr lang="en-US" smtClean="0"/>
              <a:t>6</a:t>
            </a:fld>
            <a:endParaRPr lang="en-US"/>
          </a:p>
        </p:txBody>
      </p:sp>
      <p:grpSp>
        <p:nvGrpSpPr>
          <p:cNvPr id="5" name="object 2">
            <a:extLst>
              <a:ext uri="{FF2B5EF4-FFF2-40B4-BE49-F238E27FC236}">
                <a16:creationId xmlns:a16="http://schemas.microsoft.com/office/drawing/2014/main" id="{2A34EEEB-E7E8-6690-EBF4-1B963EA1B609}"/>
              </a:ext>
            </a:extLst>
          </p:cNvPr>
          <p:cNvGrpSpPr/>
          <p:nvPr/>
        </p:nvGrpSpPr>
        <p:grpSpPr>
          <a:xfrm>
            <a:off x="8343900" y="1428762"/>
            <a:ext cx="3801110" cy="5416550"/>
            <a:chOff x="8343900" y="1094232"/>
            <a:chExt cx="3801110" cy="5416550"/>
          </a:xfrm>
        </p:grpSpPr>
        <p:pic>
          <p:nvPicPr>
            <p:cNvPr id="6" name="object 3">
              <a:extLst>
                <a:ext uri="{FF2B5EF4-FFF2-40B4-BE49-F238E27FC236}">
                  <a16:creationId xmlns:a16="http://schemas.microsoft.com/office/drawing/2014/main" id="{9B7F5866-FEBB-D43E-96C5-0A4688E3D40F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025127" y="1094232"/>
              <a:ext cx="2653283" cy="4696967"/>
            </a:xfrm>
            <a:prstGeom prst="rect">
              <a:avLst/>
            </a:prstGeom>
          </p:spPr>
        </p:pic>
        <p:pic>
          <p:nvPicPr>
            <p:cNvPr id="7" name="object 4">
              <a:extLst>
                <a:ext uri="{FF2B5EF4-FFF2-40B4-BE49-F238E27FC236}">
                  <a16:creationId xmlns:a16="http://schemas.microsoft.com/office/drawing/2014/main" id="{EA2A3F1F-227C-DF79-AAE3-AF753B804D2D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43900" y="1741932"/>
              <a:ext cx="954023" cy="3147059"/>
            </a:xfrm>
            <a:prstGeom prst="rect">
              <a:avLst/>
            </a:prstGeom>
          </p:spPr>
        </p:pic>
      </p:grpSp>
      <p:pic>
        <p:nvPicPr>
          <p:cNvPr id="8" name="object 6">
            <a:extLst>
              <a:ext uri="{FF2B5EF4-FFF2-40B4-BE49-F238E27FC236}">
                <a16:creationId xmlns:a16="http://schemas.microsoft.com/office/drawing/2014/main" id="{3D91D9E2-9266-20DB-000F-3C209E87D658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061716" y="1492287"/>
            <a:ext cx="3084563" cy="5187683"/>
          </a:xfrm>
          <a:prstGeom prst="rect">
            <a:avLst/>
          </a:prstGeom>
        </p:spPr>
      </p:pic>
      <p:sp>
        <p:nvSpPr>
          <p:cNvPr id="9" name="object 7">
            <a:extLst>
              <a:ext uri="{FF2B5EF4-FFF2-40B4-BE49-F238E27FC236}">
                <a16:creationId xmlns:a16="http://schemas.microsoft.com/office/drawing/2014/main" id="{B08FF137-E471-DBAC-6499-9F1AAC1F7643}"/>
              </a:ext>
            </a:extLst>
          </p:cNvPr>
          <p:cNvSpPr txBox="1"/>
          <p:nvPr/>
        </p:nvSpPr>
        <p:spPr>
          <a:xfrm>
            <a:off x="366238" y="2739608"/>
            <a:ext cx="2574925" cy="8694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US" sz="1800" b="1" spc="-5" dirty="0">
                <a:cs typeface="Calibri"/>
              </a:rPr>
              <a:t>Traditional Welding</a:t>
            </a: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US" spc="-5" dirty="0">
                <a:highlight>
                  <a:srgbClr val="FFFF00"/>
                </a:highlight>
                <a:cs typeface="Calibri"/>
              </a:rPr>
              <a:t>Cost: </a:t>
            </a:r>
            <a:r>
              <a:rPr sz="1800" spc="-5" dirty="0">
                <a:highlight>
                  <a:srgbClr val="FFFF00"/>
                </a:highlight>
                <a:cs typeface="Calibri"/>
              </a:rPr>
              <a:t>$2.5 Million </a:t>
            </a:r>
            <a:endParaRPr lang="en-US" spc="-20" dirty="0">
              <a:highlight>
                <a:srgbClr val="FFFF00"/>
              </a:highlight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US" sz="1800" spc="-20" dirty="0">
                <a:cs typeface="Calibri"/>
              </a:rPr>
              <a:t>45 days down time</a:t>
            </a:r>
            <a:endParaRPr sz="1800" dirty="0">
              <a:cs typeface="Calibri"/>
            </a:endParaRPr>
          </a:p>
        </p:txBody>
      </p:sp>
      <p:sp>
        <p:nvSpPr>
          <p:cNvPr id="10" name="object 8">
            <a:extLst>
              <a:ext uri="{FF2B5EF4-FFF2-40B4-BE49-F238E27FC236}">
                <a16:creationId xmlns:a16="http://schemas.microsoft.com/office/drawing/2014/main" id="{DECFB024-1041-1940-048D-CEFDF10718B9}"/>
              </a:ext>
            </a:extLst>
          </p:cNvPr>
          <p:cNvSpPr txBox="1"/>
          <p:nvPr/>
        </p:nvSpPr>
        <p:spPr>
          <a:xfrm>
            <a:off x="6577323" y="2739608"/>
            <a:ext cx="2016760" cy="173829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lang="en-US" b="1" spc="-15" dirty="0" err="1">
                <a:cs typeface="Calibri"/>
              </a:rPr>
              <a:t>Fusematic</a:t>
            </a:r>
            <a:endParaRPr lang="en-US" b="1" spc="-15" dirty="0"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lang="en-US" spc="-20" dirty="0">
                <a:highlight>
                  <a:srgbClr val="FFFF00"/>
                </a:highlight>
                <a:cs typeface="Calibri"/>
              </a:rPr>
              <a:t>Cost: </a:t>
            </a:r>
            <a:r>
              <a:rPr spc="-20" dirty="0">
                <a:highlight>
                  <a:srgbClr val="FFFF00"/>
                </a:highlight>
                <a:cs typeface="Calibri"/>
              </a:rPr>
              <a:t>$40,000</a:t>
            </a:r>
            <a:r>
              <a:rPr spc="70" dirty="0">
                <a:highlight>
                  <a:srgbClr val="FFFF00"/>
                </a:highlight>
                <a:cs typeface="Calibri"/>
              </a:rPr>
              <a:t> </a:t>
            </a:r>
            <a:endParaRPr lang="en-US" spc="-25" dirty="0">
              <a:highlight>
                <a:srgbClr val="FFFF00"/>
              </a:highlight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lang="en-US" spc="-25" dirty="0">
                <a:cs typeface="Calibri"/>
              </a:rPr>
              <a:t>Stronger Bond</a:t>
            </a:r>
          </a:p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lang="en-US" spc="-25" dirty="0">
                <a:cs typeface="Calibri"/>
              </a:rPr>
              <a:t>Safer</a:t>
            </a:r>
          </a:p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lang="en-US" spc="-20" dirty="0">
                <a:cs typeface="Calibri"/>
              </a:rPr>
              <a:t>No down time</a:t>
            </a:r>
          </a:p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lang="en-US" spc="-20" dirty="0">
                <a:cs typeface="Calibri"/>
              </a:rPr>
              <a:t>No lost margin</a:t>
            </a:r>
            <a:endParaRPr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320672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24605CC-BDB4-D649-6FD3-A8EFD054DB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279" r="10075" b="813"/>
          <a:stretch/>
        </p:blipFill>
        <p:spPr>
          <a:xfrm>
            <a:off x="3522468" y="10"/>
            <a:ext cx="8669532" cy="685799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9046A3-B790-4304-47DD-8195B7350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017652"/>
            <a:ext cx="4558094" cy="1268348"/>
          </a:xfrm>
        </p:spPr>
        <p:txBody>
          <a:bodyPr anchor="b">
            <a:normAutofit/>
          </a:bodyPr>
          <a:lstStyle/>
          <a:p>
            <a:r>
              <a:rPr lang="en-US" sz="2800" b="1" dirty="0"/>
              <a:t>Flagship</a:t>
            </a:r>
            <a:br>
              <a:rPr lang="en-US" sz="2800" b="1" dirty="0"/>
            </a:br>
            <a:r>
              <a:rPr lang="en-US" sz="2800" b="1" dirty="0" err="1"/>
              <a:t>Fusematic</a:t>
            </a:r>
            <a:r>
              <a:rPr lang="en-US" sz="2800" b="1" dirty="0"/>
              <a:t> Bonding System Gen 3: FBS </a:t>
            </a:r>
            <a:r>
              <a:rPr lang="en-US" sz="2800" b="1" dirty="0" err="1"/>
              <a:t>Phoenix</a:t>
            </a:r>
            <a:r>
              <a:rPr lang="en-US" sz="2800" b="1" baseline="30000" dirty="0" err="1"/>
              <a:t>TM</a:t>
            </a:r>
            <a:endParaRPr lang="en-US" sz="2800" b="1" baseline="30000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0A53B1-DC36-96A1-8ABF-5A6EB37DA9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3" y="2718054"/>
            <a:ext cx="4981492" cy="3916922"/>
          </a:xfrm>
        </p:spPr>
        <p:txBody>
          <a:bodyPr anchor="t">
            <a:normAutofit lnSpcReduction="10000"/>
          </a:bodyPr>
          <a:lstStyle/>
          <a:p>
            <a:pPr marL="0" marR="5080">
              <a:spcBef>
                <a:spcPts val="0"/>
              </a:spcBef>
              <a:spcAft>
                <a:spcPts val="600"/>
              </a:spcAft>
            </a:pPr>
            <a:r>
              <a:rPr lang="en-US" sz="1800" spc="-20" dirty="0">
                <a:cs typeface="Calibri"/>
              </a:rPr>
              <a:t>API 653 Standard approved </a:t>
            </a:r>
          </a:p>
          <a:p>
            <a:pPr marL="0" marR="5080">
              <a:spcBef>
                <a:spcPts val="0"/>
              </a:spcBef>
              <a:spcAft>
                <a:spcPts val="600"/>
              </a:spcAft>
            </a:pPr>
            <a:r>
              <a:rPr lang="en-US" sz="1800" spc="-5" dirty="0">
                <a:cs typeface="Calibri"/>
              </a:rPr>
              <a:t>Bonds on</a:t>
            </a:r>
            <a:r>
              <a:rPr lang="en-US" sz="1800" spc="-50" dirty="0">
                <a:cs typeface="Calibri"/>
              </a:rPr>
              <a:t> </a:t>
            </a:r>
            <a:r>
              <a:rPr lang="en-US" sz="1800" dirty="0">
                <a:cs typeface="Calibri"/>
              </a:rPr>
              <a:t>a</a:t>
            </a:r>
            <a:r>
              <a:rPr lang="en-US" sz="1800" spc="-10" dirty="0">
                <a:cs typeface="Calibri"/>
              </a:rPr>
              <a:t> </a:t>
            </a:r>
            <a:r>
              <a:rPr lang="en-US" sz="1800" spc="-5" dirty="0">
                <a:cs typeface="Calibri"/>
              </a:rPr>
              <a:t>molecular</a:t>
            </a:r>
            <a:r>
              <a:rPr lang="en-US" sz="1800" spc="-20" dirty="0">
                <a:cs typeface="Calibri"/>
              </a:rPr>
              <a:t> </a:t>
            </a:r>
            <a:r>
              <a:rPr lang="en-US" sz="1800" spc="-25" dirty="0">
                <a:cs typeface="Calibri"/>
              </a:rPr>
              <a:t>level</a:t>
            </a:r>
          </a:p>
          <a:p>
            <a:pPr marL="0" marR="37465">
              <a:spcBef>
                <a:spcPts val="0"/>
              </a:spcBef>
              <a:spcAft>
                <a:spcPts val="600"/>
              </a:spcAft>
            </a:pPr>
            <a:r>
              <a:rPr lang="en-US" sz="1800" spc="-20" dirty="0">
                <a:cs typeface="Calibri"/>
              </a:rPr>
              <a:t>Welds in seconds, delivers a stronger bond </a:t>
            </a:r>
          </a:p>
          <a:p>
            <a:pPr marL="0">
              <a:spcBef>
                <a:spcPts val="0"/>
              </a:spcBef>
              <a:spcAft>
                <a:spcPts val="600"/>
              </a:spcAft>
            </a:pPr>
            <a:r>
              <a:rPr lang="en-US" sz="1800" spc="-5" dirty="0">
                <a:cs typeface="Calibri"/>
              </a:rPr>
              <a:t>No flame; </a:t>
            </a:r>
            <a:r>
              <a:rPr lang="en-US" sz="1800" spc="-25" dirty="0">
                <a:cs typeface="Calibri"/>
              </a:rPr>
              <a:t>mitigates</a:t>
            </a:r>
            <a:r>
              <a:rPr lang="en-US" sz="1800" spc="45" dirty="0">
                <a:cs typeface="Calibri"/>
              </a:rPr>
              <a:t> </a:t>
            </a:r>
            <a:r>
              <a:rPr lang="en-US" sz="1800" spc="-5" dirty="0">
                <a:cs typeface="Calibri"/>
              </a:rPr>
              <a:t>risk</a:t>
            </a:r>
            <a:r>
              <a:rPr lang="en-US" sz="1800" spc="20" dirty="0">
                <a:cs typeface="Calibri"/>
              </a:rPr>
              <a:t> </a:t>
            </a:r>
            <a:r>
              <a:rPr lang="en-US" sz="1800" spc="-5" dirty="0">
                <a:cs typeface="Calibri"/>
              </a:rPr>
              <a:t>of</a:t>
            </a:r>
            <a:r>
              <a:rPr lang="en-US" sz="1800" spc="-20" dirty="0">
                <a:cs typeface="Calibri"/>
              </a:rPr>
              <a:t> fires</a:t>
            </a:r>
            <a:r>
              <a:rPr lang="en-US" sz="1800" spc="50" dirty="0">
                <a:cs typeface="Calibri"/>
              </a:rPr>
              <a:t> </a:t>
            </a:r>
            <a:r>
              <a:rPr lang="en-US" sz="1800" spc="-5" dirty="0">
                <a:cs typeface="Calibri"/>
              </a:rPr>
              <a:t>or</a:t>
            </a:r>
            <a:r>
              <a:rPr lang="en-US" sz="1800" spc="-35" dirty="0">
                <a:cs typeface="Calibri"/>
              </a:rPr>
              <a:t> </a:t>
            </a:r>
            <a:r>
              <a:rPr lang="en-US" sz="1800" spc="-20" dirty="0">
                <a:cs typeface="Calibri"/>
              </a:rPr>
              <a:t>explosions</a:t>
            </a:r>
          </a:p>
          <a:p>
            <a:pPr marL="0">
              <a:spcBef>
                <a:spcPts val="0"/>
              </a:spcBef>
              <a:spcAft>
                <a:spcPts val="600"/>
              </a:spcAft>
            </a:pPr>
            <a:r>
              <a:rPr lang="en-US" sz="1800" dirty="0">
                <a:cs typeface="Calibri"/>
              </a:rPr>
              <a:t>Pneumatically driven, environmentally clean </a:t>
            </a:r>
          </a:p>
          <a:p>
            <a:pPr marL="0" marR="350520">
              <a:spcBef>
                <a:spcPts val="0"/>
              </a:spcBef>
              <a:spcAft>
                <a:spcPts val="600"/>
              </a:spcAft>
            </a:pPr>
            <a:r>
              <a:rPr lang="en-US" sz="1800" spc="-20" dirty="0">
                <a:cs typeface="Calibri"/>
              </a:rPr>
              <a:t>Proprietary </a:t>
            </a:r>
            <a:r>
              <a:rPr lang="en-US" sz="1800" spc="-10" dirty="0">
                <a:cs typeface="Calibri"/>
              </a:rPr>
              <a:t>technology, patents pending</a:t>
            </a:r>
            <a:endParaRPr lang="en-US" sz="1800" dirty="0">
              <a:cs typeface="Calibri"/>
            </a:endParaRPr>
          </a:p>
          <a:p>
            <a:pPr marL="0">
              <a:spcBef>
                <a:spcPts val="0"/>
              </a:spcBef>
              <a:spcAft>
                <a:spcPts val="600"/>
              </a:spcAft>
            </a:pPr>
            <a:r>
              <a:rPr lang="en-US" sz="1800" spc="-15" dirty="0">
                <a:cs typeface="Calibri"/>
              </a:rPr>
              <a:t>Eliminates</a:t>
            </a:r>
            <a:r>
              <a:rPr lang="en-US" sz="1800" spc="-5" dirty="0">
                <a:cs typeface="Calibri"/>
              </a:rPr>
              <a:t> </a:t>
            </a:r>
            <a:r>
              <a:rPr lang="en-US" sz="1800" spc="-25" dirty="0">
                <a:cs typeface="Calibri"/>
              </a:rPr>
              <a:t>operator</a:t>
            </a:r>
            <a:r>
              <a:rPr lang="en-US" sz="1800" spc="-50" dirty="0">
                <a:cs typeface="Calibri"/>
              </a:rPr>
              <a:t> </a:t>
            </a:r>
            <a:r>
              <a:rPr lang="en-US" sz="1800" spc="-5" dirty="0">
                <a:cs typeface="Calibri"/>
              </a:rPr>
              <a:t>variability</a:t>
            </a:r>
            <a:endParaRPr lang="en-US" sz="1800" dirty="0">
              <a:cs typeface="Calibri"/>
            </a:endParaRPr>
          </a:p>
          <a:p>
            <a:pPr marL="0" marR="37465">
              <a:spcBef>
                <a:spcPts val="0"/>
              </a:spcBef>
              <a:spcAft>
                <a:spcPts val="600"/>
              </a:spcAft>
            </a:pPr>
            <a:r>
              <a:rPr lang="en-US" sz="1800" spc="-5" dirty="0">
                <a:cs typeface="Calibri"/>
              </a:rPr>
              <a:t>Works on d</a:t>
            </a:r>
            <a:r>
              <a:rPr lang="en-US" sz="1800" spc="-30" dirty="0">
                <a:cs typeface="Calibri"/>
              </a:rPr>
              <a:t>ir</a:t>
            </a:r>
            <a:r>
              <a:rPr lang="en-US" sz="1800" spc="-25" dirty="0">
                <a:cs typeface="Calibri"/>
              </a:rPr>
              <a:t>t</a:t>
            </a:r>
            <a:r>
              <a:rPr lang="en-US" sz="1800" spc="-165" dirty="0">
                <a:cs typeface="Calibri"/>
              </a:rPr>
              <a:t>y</a:t>
            </a:r>
            <a:r>
              <a:rPr lang="en-US" sz="1800" dirty="0">
                <a:cs typeface="Calibri"/>
              </a:rPr>
              <a:t>,</a:t>
            </a:r>
            <a:r>
              <a:rPr lang="en-US" sz="1800" spc="-65" dirty="0">
                <a:cs typeface="Calibri"/>
              </a:rPr>
              <a:t> </a:t>
            </a:r>
            <a:r>
              <a:rPr lang="en-US" sz="1800" spc="-15" dirty="0">
                <a:cs typeface="Calibri"/>
              </a:rPr>
              <a:t>r</a:t>
            </a:r>
            <a:r>
              <a:rPr lang="en-US" sz="1800" spc="-10" dirty="0">
                <a:cs typeface="Calibri"/>
              </a:rPr>
              <a:t>u</a:t>
            </a:r>
            <a:r>
              <a:rPr lang="en-US" sz="1800" spc="-45" dirty="0">
                <a:cs typeface="Calibri"/>
              </a:rPr>
              <a:t>s</a:t>
            </a:r>
            <a:r>
              <a:rPr lang="en-US" sz="1800" spc="-40" dirty="0">
                <a:cs typeface="Calibri"/>
              </a:rPr>
              <a:t>t</a:t>
            </a:r>
            <a:r>
              <a:rPr lang="en-US" sz="1800" spc="-15" dirty="0">
                <a:cs typeface="Calibri"/>
              </a:rPr>
              <a:t>e</a:t>
            </a:r>
            <a:r>
              <a:rPr lang="en-US" sz="1800" dirty="0">
                <a:cs typeface="Calibri"/>
              </a:rPr>
              <a:t>d, painted</a:t>
            </a:r>
            <a:r>
              <a:rPr lang="en-US" sz="1800" spc="5" dirty="0">
                <a:cs typeface="Calibri"/>
              </a:rPr>
              <a:t> </a:t>
            </a:r>
            <a:r>
              <a:rPr lang="en-US" sz="1800" spc="-5" dirty="0">
                <a:cs typeface="Calibri"/>
              </a:rPr>
              <a:t>o</a:t>
            </a:r>
            <a:r>
              <a:rPr lang="en-US" sz="1800" dirty="0">
                <a:cs typeface="Calibri"/>
              </a:rPr>
              <a:t>r</a:t>
            </a:r>
            <a:r>
              <a:rPr lang="en-US" sz="1800" spc="-25" dirty="0">
                <a:cs typeface="Calibri"/>
              </a:rPr>
              <a:t> </a:t>
            </a:r>
            <a:r>
              <a:rPr lang="en-US" sz="1800" spc="-5" dirty="0">
                <a:cs typeface="Calibri"/>
              </a:rPr>
              <a:t>oil</a:t>
            </a:r>
            <a:r>
              <a:rPr lang="en-US" sz="1800" dirty="0">
                <a:cs typeface="Calibri"/>
              </a:rPr>
              <a:t>y </a:t>
            </a:r>
            <a:r>
              <a:rPr lang="en-US" sz="1800" spc="-20" dirty="0">
                <a:cs typeface="Calibri"/>
              </a:rPr>
              <a:t>surfaces</a:t>
            </a:r>
          </a:p>
          <a:p>
            <a:pPr marL="0" marR="37465">
              <a:spcBef>
                <a:spcPts val="0"/>
              </a:spcBef>
              <a:spcAft>
                <a:spcPts val="600"/>
              </a:spcAft>
            </a:pPr>
            <a:r>
              <a:rPr lang="en-US" sz="1800" spc="-20" dirty="0">
                <a:cs typeface="Calibri"/>
              </a:rPr>
              <a:t>Easy to use, no certifications</a:t>
            </a:r>
          </a:p>
          <a:p>
            <a:pPr marL="0" marR="37465">
              <a:spcBef>
                <a:spcPts val="0"/>
              </a:spcBef>
              <a:spcAft>
                <a:spcPts val="600"/>
              </a:spcAft>
            </a:pPr>
            <a:r>
              <a:rPr lang="en-US" sz="1800" spc="-20" dirty="0">
                <a:cs typeface="Calibri"/>
              </a:rPr>
              <a:t>Sale, lease purchase, rental optionality</a:t>
            </a:r>
          </a:p>
          <a:p>
            <a:pPr marL="0" marR="37465">
              <a:spcBef>
                <a:spcPts val="0"/>
              </a:spcBef>
              <a:spcAft>
                <a:spcPts val="600"/>
              </a:spcAft>
            </a:pPr>
            <a:r>
              <a:rPr lang="en-US" sz="1800" spc="-20" dirty="0">
                <a:cs typeface="Calibri"/>
              </a:rPr>
              <a:t>R&amp;D, training &amp; education continuum</a:t>
            </a:r>
          </a:p>
          <a:p>
            <a:pPr marL="0" marR="37465">
              <a:spcBef>
                <a:spcPts val="0"/>
              </a:spcBef>
              <a:spcAft>
                <a:spcPts val="600"/>
              </a:spcAft>
            </a:pPr>
            <a:r>
              <a:rPr lang="en-US" sz="1800" spc="-20" dirty="0">
                <a:cs typeface="Calibri"/>
              </a:rPr>
              <a:t>FBS unit, peripherals, consumables</a:t>
            </a:r>
          </a:p>
          <a:p>
            <a:pPr marL="0" marR="37465">
              <a:spcBef>
                <a:spcPts val="0"/>
              </a:spcBef>
              <a:spcAft>
                <a:spcPts val="600"/>
              </a:spcAft>
            </a:pPr>
            <a:endParaRPr lang="en-US" sz="1800" dirty="0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00248D-62F5-9E3F-5D61-E0C2FCB0C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77706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97EA6BF-EF43-5B4F-BF93-B41E0F018817}" type="slidenum">
              <a:rPr lang="en-US">
                <a:solidFill>
                  <a:schemeClr val="tx1"/>
                </a:solidFill>
              </a:rPr>
              <a:pPr>
                <a:spcAft>
                  <a:spcPts val="600"/>
                </a:spcAft>
              </a:pPr>
              <a:t>7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9" name="Picture 2" descr="Fusematic Corporation logo">
            <a:extLst>
              <a:ext uri="{FF2B5EF4-FFF2-40B4-BE49-F238E27FC236}">
                <a16:creationId xmlns:a16="http://schemas.microsoft.com/office/drawing/2014/main" id="{DDC8E722-C44A-65F1-0EDF-3EBC199A3E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69925" cy="66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58069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AD54CC-6C31-E346-F3C4-AC64EEDFC8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Technology Advancement</a:t>
            </a:r>
            <a:br>
              <a:rPr lang="en-US" b="1" dirty="0"/>
            </a:br>
            <a:r>
              <a:rPr lang="en-US" sz="3600" i="1" dirty="0"/>
              <a:t>From the Ocean Depths to Outer Space </a:t>
            </a:r>
            <a:endParaRPr lang="en-US" i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6AC7AA-58BB-5DEE-DBC3-063C1570B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EA6BF-EF43-5B4F-BF93-B41E0F018817}" type="slidenum">
              <a:rPr lang="en-US" smtClean="0"/>
              <a:t>8</a:t>
            </a:fld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1423817-98B7-A92D-4EEA-4A77A0C47E94}"/>
              </a:ext>
            </a:extLst>
          </p:cNvPr>
          <p:cNvCxnSpPr>
            <a:cxnSpLocks/>
          </p:cNvCxnSpPr>
          <p:nvPr/>
        </p:nvCxnSpPr>
        <p:spPr>
          <a:xfrm flipV="1">
            <a:off x="1170878" y="1795346"/>
            <a:ext cx="9645805" cy="417055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5-Point Star 9">
            <a:extLst>
              <a:ext uri="{FF2B5EF4-FFF2-40B4-BE49-F238E27FC236}">
                <a16:creationId xmlns:a16="http://schemas.microsoft.com/office/drawing/2014/main" id="{78B9E023-A7C1-D774-20EA-7761217CD8C2}"/>
              </a:ext>
            </a:extLst>
          </p:cNvPr>
          <p:cNvSpPr/>
          <p:nvPr/>
        </p:nvSpPr>
        <p:spPr>
          <a:xfrm>
            <a:off x="908824" y="5681623"/>
            <a:ext cx="524107" cy="479503"/>
          </a:xfrm>
          <a:prstGeom prst="star5">
            <a:avLst/>
          </a:prstGeom>
          <a:solidFill>
            <a:schemeClr val="accent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5-Point Star 10">
            <a:extLst>
              <a:ext uri="{FF2B5EF4-FFF2-40B4-BE49-F238E27FC236}">
                <a16:creationId xmlns:a16="http://schemas.microsoft.com/office/drawing/2014/main" id="{F8831FE5-F4FB-99CE-D953-B5A29123AE40}"/>
              </a:ext>
            </a:extLst>
          </p:cNvPr>
          <p:cNvSpPr/>
          <p:nvPr/>
        </p:nvSpPr>
        <p:spPr>
          <a:xfrm>
            <a:off x="9982200" y="1788491"/>
            <a:ext cx="524107" cy="479503"/>
          </a:xfrm>
          <a:prstGeom prst="star5">
            <a:avLst/>
          </a:prstGeom>
          <a:solidFill>
            <a:schemeClr val="accent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5-Point Star 13">
            <a:extLst>
              <a:ext uri="{FF2B5EF4-FFF2-40B4-BE49-F238E27FC236}">
                <a16:creationId xmlns:a16="http://schemas.microsoft.com/office/drawing/2014/main" id="{0CB800C2-A348-2C4F-0FF7-F0BBE1024C9E}"/>
              </a:ext>
            </a:extLst>
          </p:cNvPr>
          <p:cNvSpPr/>
          <p:nvPr/>
        </p:nvSpPr>
        <p:spPr>
          <a:xfrm>
            <a:off x="3224208" y="4668384"/>
            <a:ext cx="524107" cy="479503"/>
          </a:xfrm>
          <a:prstGeom prst="star5">
            <a:avLst/>
          </a:prstGeom>
          <a:solidFill>
            <a:schemeClr val="accent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5-Point Star 14">
            <a:extLst>
              <a:ext uri="{FF2B5EF4-FFF2-40B4-BE49-F238E27FC236}">
                <a16:creationId xmlns:a16="http://schemas.microsoft.com/office/drawing/2014/main" id="{947F6785-57FC-8909-C7C6-2E13615480AB}"/>
              </a:ext>
            </a:extLst>
          </p:cNvPr>
          <p:cNvSpPr/>
          <p:nvPr/>
        </p:nvSpPr>
        <p:spPr>
          <a:xfrm>
            <a:off x="7696904" y="2731791"/>
            <a:ext cx="524107" cy="479503"/>
          </a:xfrm>
          <a:prstGeom prst="star5">
            <a:avLst/>
          </a:prstGeom>
          <a:solidFill>
            <a:schemeClr val="accent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bject 6">
            <a:extLst>
              <a:ext uri="{FF2B5EF4-FFF2-40B4-BE49-F238E27FC236}">
                <a16:creationId xmlns:a16="http://schemas.microsoft.com/office/drawing/2014/main" id="{831627DF-54D7-F21C-409C-426DB3C98A03}"/>
              </a:ext>
            </a:extLst>
          </p:cNvPr>
          <p:cNvSpPr txBox="1"/>
          <p:nvPr/>
        </p:nvSpPr>
        <p:spPr>
          <a:xfrm>
            <a:off x="259327" y="5654642"/>
            <a:ext cx="5833710" cy="7764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26670" algn="ctr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cs typeface="Calibri"/>
              </a:rPr>
              <a:t>Gen</a:t>
            </a:r>
            <a:r>
              <a:rPr sz="1600" b="1" spc="80" dirty="0">
                <a:cs typeface="Calibri"/>
              </a:rPr>
              <a:t> </a:t>
            </a:r>
            <a:r>
              <a:rPr sz="1600" b="1" spc="-5" dirty="0">
                <a:cs typeface="Calibri"/>
              </a:rPr>
              <a:t>3</a:t>
            </a:r>
            <a:r>
              <a:rPr lang="en-US" sz="1600" b="1" spc="70" dirty="0">
                <a:cs typeface="Calibri"/>
              </a:rPr>
              <a:t>:  </a:t>
            </a:r>
            <a:r>
              <a:rPr sz="1600" b="1" spc="-15" dirty="0">
                <a:cs typeface="Calibri"/>
              </a:rPr>
              <a:t>FBS</a:t>
            </a:r>
            <a:r>
              <a:rPr sz="1600" b="1" spc="110" dirty="0">
                <a:cs typeface="Calibri"/>
              </a:rPr>
              <a:t> </a:t>
            </a:r>
            <a:r>
              <a:rPr sz="1600" b="1" spc="-5" dirty="0" err="1">
                <a:cs typeface="Calibri"/>
              </a:rPr>
              <a:t>Phoenix</a:t>
            </a:r>
            <a:r>
              <a:rPr lang="en-US" sz="1600" b="1" spc="-5" baseline="30000" dirty="0" err="1">
                <a:cs typeface="Calibri"/>
              </a:rPr>
              <a:t>TM</a:t>
            </a:r>
            <a:r>
              <a:rPr sz="1600" b="1" spc="-5" dirty="0">
                <a:cs typeface="Calibri"/>
              </a:rPr>
              <a:t> </a:t>
            </a:r>
            <a:r>
              <a:rPr sz="1600" b="1" dirty="0">
                <a:cs typeface="Calibri"/>
              </a:rPr>
              <a:t> </a:t>
            </a:r>
            <a:endParaRPr lang="en-US" sz="1600" b="1" dirty="0">
              <a:cs typeface="Calibri"/>
            </a:endParaRPr>
          </a:p>
          <a:p>
            <a:pPr marL="12700" marR="5080" indent="26670" algn="ctr">
              <a:lnSpc>
                <a:spcPct val="100000"/>
              </a:lnSpc>
              <a:spcBef>
                <a:spcPts val="95"/>
              </a:spcBef>
            </a:pPr>
            <a:r>
              <a:rPr sz="1600" spc="-25" dirty="0">
                <a:cs typeface="Calibri"/>
              </a:rPr>
              <a:t>First </a:t>
            </a:r>
            <a:r>
              <a:rPr sz="1600" spc="-20" dirty="0">
                <a:cs typeface="Calibri"/>
              </a:rPr>
              <a:t>Commercial Product </a:t>
            </a:r>
            <a:r>
              <a:rPr sz="1600" spc="-350" dirty="0">
                <a:cs typeface="Calibri"/>
              </a:rPr>
              <a:t> </a:t>
            </a:r>
            <a:r>
              <a:rPr sz="1600" spc="-20" dirty="0">
                <a:cs typeface="Calibri"/>
              </a:rPr>
              <a:t>(Available</a:t>
            </a:r>
            <a:r>
              <a:rPr sz="1600" spc="-70" dirty="0">
                <a:cs typeface="Calibri"/>
              </a:rPr>
              <a:t> </a:t>
            </a:r>
            <a:r>
              <a:rPr sz="1600" spc="-20" dirty="0">
                <a:cs typeface="Calibri"/>
              </a:rPr>
              <a:t>now)</a:t>
            </a:r>
            <a:endParaRPr lang="en-US" sz="1600" spc="-20" dirty="0">
              <a:cs typeface="Calibri"/>
            </a:endParaRPr>
          </a:p>
          <a:p>
            <a:pPr marL="12700" marR="5080" indent="26670" algn="ctr">
              <a:lnSpc>
                <a:spcPct val="100000"/>
              </a:lnSpc>
              <a:spcBef>
                <a:spcPts val="95"/>
              </a:spcBef>
            </a:pPr>
            <a:r>
              <a:rPr lang="en-US" sz="1600" b="1" spc="-20" dirty="0">
                <a:cs typeface="Calibri"/>
              </a:rPr>
              <a:t>*American Petroleum Institute (API) 653 Standard approved*</a:t>
            </a:r>
            <a:endParaRPr sz="1600" b="1" dirty="0">
              <a:cs typeface="Calibri"/>
            </a:endParaRPr>
          </a:p>
        </p:txBody>
      </p:sp>
      <p:sp>
        <p:nvSpPr>
          <p:cNvPr id="17" name="object 8">
            <a:extLst>
              <a:ext uri="{FF2B5EF4-FFF2-40B4-BE49-F238E27FC236}">
                <a16:creationId xmlns:a16="http://schemas.microsoft.com/office/drawing/2014/main" id="{BA35A8FA-4289-F688-0230-E6A08E5FAD93}"/>
              </a:ext>
            </a:extLst>
          </p:cNvPr>
          <p:cNvSpPr txBox="1"/>
          <p:nvPr/>
        </p:nvSpPr>
        <p:spPr>
          <a:xfrm>
            <a:off x="113111" y="2909692"/>
            <a:ext cx="3676767" cy="17742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635" algn="ctr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cs typeface="Calibri"/>
              </a:rPr>
              <a:t>Gen</a:t>
            </a:r>
            <a:r>
              <a:rPr sz="1600" b="1" spc="-35" dirty="0">
                <a:cs typeface="Calibri"/>
              </a:rPr>
              <a:t> </a:t>
            </a:r>
            <a:r>
              <a:rPr sz="1600" b="1" spc="-5" dirty="0">
                <a:cs typeface="Calibri"/>
              </a:rPr>
              <a:t>4</a:t>
            </a:r>
            <a:r>
              <a:rPr lang="en-US" sz="1600" b="1" spc="-20" dirty="0">
                <a:cs typeface="Calibri"/>
              </a:rPr>
              <a:t>:  </a:t>
            </a:r>
            <a:r>
              <a:rPr sz="1600" b="1" spc="-20" dirty="0">
                <a:cs typeface="Calibri"/>
              </a:rPr>
              <a:t>FBS-</a:t>
            </a:r>
            <a:r>
              <a:rPr sz="1600" b="1" spc="-20" dirty="0" err="1">
                <a:cs typeface="Calibri"/>
              </a:rPr>
              <a:t>eV</a:t>
            </a:r>
            <a:r>
              <a:rPr lang="en-US" sz="1600" b="1" spc="-20" baseline="30000" dirty="0" err="1">
                <a:cs typeface="Calibri"/>
              </a:rPr>
              <a:t>TM</a:t>
            </a:r>
            <a:endParaRPr lang="en-US" sz="1600" b="1" spc="-20" baseline="30000" dirty="0">
              <a:cs typeface="Calibri"/>
            </a:endParaRPr>
          </a:p>
          <a:p>
            <a:pPr marR="635" algn="ctr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cs typeface="Calibri"/>
              </a:rPr>
              <a:t>Electric</a:t>
            </a:r>
            <a:r>
              <a:rPr sz="1600" spc="-25" dirty="0">
                <a:cs typeface="Calibri"/>
              </a:rPr>
              <a:t> </a:t>
            </a:r>
            <a:r>
              <a:rPr sz="1600" spc="-35" dirty="0">
                <a:cs typeface="Calibri"/>
              </a:rPr>
              <a:t>Powered</a:t>
            </a:r>
            <a:r>
              <a:rPr lang="en-US" sz="1600" spc="-35" dirty="0">
                <a:cs typeface="Calibri"/>
              </a:rPr>
              <a:t>, Compatible with: </a:t>
            </a:r>
            <a:r>
              <a:rPr sz="1600" spc="100" dirty="0">
                <a:cs typeface="Calibri"/>
              </a:rPr>
              <a:t> </a:t>
            </a:r>
            <a:endParaRPr lang="en-US" sz="1600" spc="100" dirty="0">
              <a:cs typeface="Calibri"/>
            </a:endParaRPr>
          </a:p>
          <a:p>
            <a:pPr marR="635" algn="ctr">
              <a:lnSpc>
                <a:spcPct val="100000"/>
              </a:lnSpc>
              <a:spcBef>
                <a:spcPts val="95"/>
              </a:spcBef>
            </a:pPr>
            <a:r>
              <a:rPr sz="1600" spc="-25" dirty="0">
                <a:cs typeface="Calibri"/>
              </a:rPr>
              <a:t>Remotely-Operated </a:t>
            </a:r>
            <a:r>
              <a:rPr sz="1600" spc="-345" dirty="0">
                <a:cs typeface="Calibri"/>
              </a:rPr>
              <a:t> </a:t>
            </a:r>
            <a:r>
              <a:rPr sz="1600" spc="-30" dirty="0">
                <a:cs typeface="Calibri"/>
              </a:rPr>
              <a:t>Vehicl</a:t>
            </a:r>
            <a:r>
              <a:rPr lang="en-US" sz="1600" spc="-30" dirty="0">
                <a:cs typeface="Calibri"/>
              </a:rPr>
              <a:t>es</a:t>
            </a:r>
            <a:r>
              <a:rPr sz="1600" spc="-10" dirty="0">
                <a:cs typeface="Calibri"/>
              </a:rPr>
              <a:t> </a:t>
            </a:r>
            <a:r>
              <a:rPr sz="1600" spc="-25" dirty="0">
                <a:cs typeface="Calibri"/>
              </a:rPr>
              <a:t>(ROV) </a:t>
            </a:r>
            <a:r>
              <a:rPr sz="1600" spc="-20" dirty="0">
                <a:cs typeface="Calibri"/>
              </a:rPr>
              <a:t> </a:t>
            </a:r>
            <a:endParaRPr lang="en-US" sz="1600" spc="-20" dirty="0">
              <a:cs typeface="Calibri"/>
            </a:endParaRPr>
          </a:p>
          <a:p>
            <a:pPr marR="635" algn="ctr">
              <a:lnSpc>
                <a:spcPct val="100000"/>
              </a:lnSpc>
              <a:spcBef>
                <a:spcPts val="95"/>
              </a:spcBef>
            </a:pPr>
            <a:r>
              <a:rPr sz="1600" spc="-20" dirty="0">
                <a:cs typeface="Calibri"/>
              </a:rPr>
              <a:t>Autonomous</a:t>
            </a:r>
            <a:r>
              <a:rPr sz="1600" spc="40" dirty="0">
                <a:cs typeface="Calibri"/>
              </a:rPr>
              <a:t> </a:t>
            </a:r>
            <a:r>
              <a:rPr sz="1600" spc="-20" dirty="0">
                <a:cs typeface="Calibri"/>
              </a:rPr>
              <a:t>Underwater</a:t>
            </a:r>
            <a:r>
              <a:rPr sz="1600" spc="40" dirty="0">
                <a:cs typeface="Calibri"/>
              </a:rPr>
              <a:t> </a:t>
            </a:r>
            <a:r>
              <a:rPr sz="1600" spc="-30" dirty="0">
                <a:cs typeface="Calibri"/>
              </a:rPr>
              <a:t>Vehicle</a:t>
            </a:r>
            <a:r>
              <a:rPr lang="en-US" sz="1600" spc="-30" dirty="0">
                <a:cs typeface="Calibri"/>
              </a:rPr>
              <a:t>s</a:t>
            </a:r>
            <a:r>
              <a:rPr sz="1600" spc="-60" dirty="0">
                <a:cs typeface="Calibri"/>
              </a:rPr>
              <a:t> </a:t>
            </a:r>
            <a:r>
              <a:rPr sz="1600" spc="-25" dirty="0">
                <a:cs typeface="Calibri"/>
              </a:rPr>
              <a:t>(AUV)</a:t>
            </a:r>
            <a:endParaRPr sz="1600" dirty="0">
              <a:cs typeface="Calibri"/>
            </a:endParaRPr>
          </a:p>
          <a:p>
            <a:pPr marL="12700" marR="5080" algn="ctr">
              <a:lnSpc>
                <a:spcPct val="100000"/>
              </a:lnSpc>
            </a:pPr>
            <a:r>
              <a:rPr sz="1600" spc="-5" dirty="0">
                <a:cs typeface="Calibri"/>
              </a:rPr>
              <a:t>Unmanned</a:t>
            </a:r>
            <a:r>
              <a:rPr sz="1600" spc="-60" dirty="0">
                <a:cs typeface="Calibri"/>
              </a:rPr>
              <a:t> </a:t>
            </a:r>
            <a:r>
              <a:rPr sz="1600" spc="-5" dirty="0">
                <a:cs typeface="Calibri"/>
              </a:rPr>
              <a:t>Aerial</a:t>
            </a:r>
            <a:r>
              <a:rPr sz="1600" spc="-35" dirty="0">
                <a:cs typeface="Calibri"/>
              </a:rPr>
              <a:t> </a:t>
            </a:r>
            <a:r>
              <a:rPr sz="1600" spc="-30" dirty="0">
                <a:cs typeface="Calibri"/>
              </a:rPr>
              <a:t>Vehicle</a:t>
            </a:r>
            <a:r>
              <a:rPr lang="en-US" sz="1600" spc="-30" dirty="0">
                <a:cs typeface="Calibri"/>
              </a:rPr>
              <a:t>s</a:t>
            </a:r>
            <a:r>
              <a:rPr sz="1600" spc="-10" dirty="0">
                <a:cs typeface="Calibri"/>
              </a:rPr>
              <a:t> </a:t>
            </a:r>
            <a:r>
              <a:rPr sz="1600" spc="-345" dirty="0">
                <a:cs typeface="Calibri"/>
              </a:rPr>
              <a:t> </a:t>
            </a:r>
            <a:r>
              <a:rPr sz="1600" spc="-50" dirty="0">
                <a:cs typeface="Calibri"/>
              </a:rPr>
              <a:t>(UAV)</a:t>
            </a:r>
            <a:endParaRPr lang="en-US" sz="1600" spc="-50" dirty="0">
              <a:cs typeface="Calibri"/>
            </a:endParaRPr>
          </a:p>
          <a:p>
            <a:pPr marL="12700" marR="5080" algn="ctr">
              <a:lnSpc>
                <a:spcPct val="100000"/>
              </a:lnSpc>
            </a:pPr>
            <a:r>
              <a:rPr lang="en-US" sz="1600" spc="-50" dirty="0">
                <a:cs typeface="Calibri"/>
              </a:rPr>
              <a:t>Unmanned Surface Vehicles (USV)</a:t>
            </a:r>
          </a:p>
          <a:p>
            <a:pPr marL="12700" marR="5080" algn="ctr">
              <a:lnSpc>
                <a:spcPct val="100000"/>
              </a:lnSpc>
            </a:pPr>
            <a:r>
              <a:rPr lang="en-US" sz="1600" spc="-50" dirty="0">
                <a:cs typeface="Calibri"/>
              </a:rPr>
              <a:t>Remote Space applications (various)</a:t>
            </a:r>
            <a:endParaRPr sz="1600" dirty="0">
              <a:cs typeface="Calibri"/>
            </a:endParaRPr>
          </a:p>
        </p:txBody>
      </p:sp>
      <p:sp>
        <p:nvSpPr>
          <p:cNvPr id="18" name="object 10">
            <a:extLst>
              <a:ext uri="{FF2B5EF4-FFF2-40B4-BE49-F238E27FC236}">
                <a16:creationId xmlns:a16="http://schemas.microsoft.com/office/drawing/2014/main" id="{F08A8436-2ABD-B8BE-B480-DF78C9723EE1}"/>
              </a:ext>
            </a:extLst>
          </p:cNvPr>
          <p:cNvSpPr txBox="1"/>
          <p:nvPr/>
        </p:nvSpPr>
        <p:spPr>
          <a:xfrm>
            <a:off x="4627634" y="4418564"/>
            <a:ext cx="4659351" cy="100989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indent="1270" algn="ctr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cs typeface="Calibri"/>
              </a:rPr>
              <a:t>Gen</a:t>
            </a:r>
            <a:r>
              <a:rPr sz="1600" b="1" spc="5" dirty="0">
                <a:cs typeface="Calibri"/>
              </a:rPr>
              <a:t> </a:t>
            </a:r>
            <a:r>
              <a:rPr sz="1600" b="1" spc="-5" dirty="0">
                <a:cs typeface="Calibri"/>
              </a:rPr>
              <a:t>5</a:t>
            </a:r>
            <a:r>
              <a:rPr lang="en-US" sz="1600" b="1" spc="-5" dirty="0">
                <a:cs typeface="Calibri"/>
              </a:rPr>
              <a:t>:  </a:t>
            </a:r>
            <a:r>
              <a:rPr sz="1600" b="1" spc="-15" dirty="0">
                <a:cs typeface="Calibri"/>
              </a:rPr>
              <a:t>FBS</a:t>
            </a:r>
            <a:r>
              <a:rPr sz="1600" b="1" spc="35" dirty="0">
                <a:cs typeface="Calibri"/>
              </a:rPr>
              <a:t> </a:t>
            </a:r>
            <a:r>
              <a:rPr sz="1600" b="1" spc="-5" dirty="0">
                <a:cs typeface="Calibri"/>
              </a:rPr>
              <a:t>Electric</a:t>
            </a:r>
            <a:r>
              <a:rPr lang="en-US" sz="1600" b="1" spc="-30" dirty="0">
                <a:cs typeface="Calibri"/>
              </a:rPr>
              <a:t> Manufacturing</a:t>
            </a:r>
            <a:r>
              <a:rPr sz="1600" b="1" spc="-10" dirty="0">
                <a:cs typeface="Calibri"/>
              </a:rPr>
              <a:t> </a:t>
            </a:r>
            <a:r>
              <a:rPr sz="1600" b="1" spc="-15" dirty="0">
                <a:cs typeface="Calibri"/>
              </a:rPr>
              <a:t>(FBS-</a:t>
            </a:r>
            <a:r>
              <a:rPr sz="1600" b="1" spc="-15" dirty="0" err="1">
                <a:cs typeface="Calibri"/>
              </a:rPr>
              <a:t>e</a:t>
            </a:r>
            <a:r>
              <a:rPr lang="en-US" sz="1600" b="1" spc="-15" dirty="0" err="1">
                <a:cs typeface="Calibri"/>
              </a:rPr>
              <a:t>M</a:t>
            </a:r>
            <a:r>
              <a:rPr sz="1600" b="1" spc="-15" dirty="0">
                <a:cs typeface="Calibri"/>
              </a:rPr>
              <a:t>)</a:t>
            </a:r>
            <a:r>
              <a:rPr lang="en-US" sz="1600" b="1" spc="-15" baseline="30000" dirty="0">
                <a:cs typeface="Calibri"/>
              </a:rPr>
              <a:t>TM</a:t>
            </a:r>
            <a:endParaRPr lang="en-US" sz="1600" b="1" spc="-10" baseline="30000" dirty="0">
              <a:cs typeface="Calibri"/>
            </a:endParaRPr>
          </a:p>
          <a:p>
            <a:pPr marL="12065" marR="5080" indent="1270" algn="ctr">
              <a:lnSpc>
                <a:spcPct val="100000"/>
              </a:lnSpc>
              <a:spcBef>
                <a:spcPts val="95"/>
              </a:spcBef>
            </a:pPr>
            <a:r>
              <a:rPr lang="en-US" sz="1600" spc="-5" dirty="0">
                <a:cs typeface="Calibri"/>
              </a:rPr>
              <a:t>Production line tool for manufacturing environments, electrically-driven, industry 5.0 compliant, e.g., IIOT, machine-learning, remote monitoring &amp; operations </a:t>
            </a:r>
            <a:endParaRPr sz="1600" dirty="0">
              <a:cs typeface="Calibri"/>
            </a:endParaRPr>
          </a:p>
        </p:txBody>
      </p:sp>
      <p:sp>
        <p:nvSpPr>
          <p:cNvPr id="19" name="object 12">
            <a:extLst>
              <a:ext uri="{FF2B5EF4-FFF2-40B4-BE49-F238E27FC236}">
                <a16:creationId xmlns:a16="http://schemas.microsoft.com/office/drawing/2014/main" id="{9480DDAE-1F03-9D5C-5FA2-7D946A685EEC}"/>
              </a:ext>
            </a:extLst>
          </p:cNvPr>
          <p:cNvSpPr txBox="1"/>
          <p:nvPr/>
        </p:nvSpPr>
        <p:spPr>
          <a:xfrm>
            <a:off x="6685948" y="3437480"/>
            <a:ext cx="4871621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cs typeface="Calibri"/>
              </a:rPr>
              <a:t>Gen 6</a:t>
            </a:r>
            <a:r>
              <a:rPr lang="en-US" sz="1600" b="1" spc="-5" dirty="0">
                <a:cs typeface="Calibri"/>
              </a:rPr>
              <a:t>:  </a:t>
            </a:r>
            <a:r>
              <a:rPr sz="1600" b="1" spc="-15" dirty="0">
                <a:cs typeface="Calibri"/>
              </a:rPr>
              <a:t>FBS </a:t>
            </a:r>
            <a:r>
              <a:rPr sz="1600" b="1" spc="-5" dirty="0">
                <a:cs typeface="Calibri"/>
              </a:rPr>
              <a:t>Electric </a:t>
            </a:r>
            <a:r>
              <a:rPr sz="1600" b="1" spc="-20" dirty="0">
                <a:cs typeface="Calibri"/>
              </a:rPr>
              <a:t>Professional</a:t>
            </a:r>
            <a:r>
              <a:rPr sz="1600" b="1" spc="-25" dirty="0">
                <a:cs typeface="Calibri"/>
              </a:rPr>
              <a:t> </a:t>
            </a:r>
            <a:r>
              <a:rPr sz="1600" b="1" spc="-5" dirty="0">
                <a:cs typeface="Calibri"/>
              </a:rPr>
              <a:t>(FBS-</a:t>
            </a:r>
            <a:r>
              <a:rPr sz="1600" b="1" spc="-5" dirty="0" err="1">
                <a:cs typeface="Calibri"/>
              </a:rPr>
              <a:t>eP</a:t>
            </a:r>
            <a:r>
              <a:rPr sz="1600" b="1" spc="-5" dirty="0">
                <a:cs typeface="Calibri"/>
              </a:rPr>
              <a:t>)</a:t>
            </a:r>
            <a:r>
              <a:rPr lang="en-US" sz="1600" b="1" spc="-5" baseline="30000" dirty="0">
                <a:cs typeface="Calibri"/>
              </a:rPr>
              <a:t>TM</a:t>
            </a:r>
            <a:endParaRPr sz="1600" b="1" baseline="30000" dirty="0"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600" dirty="0">
                <a:cs typeface="Calibri"/>
              </a:rPr>
              <a:t>I</a:t>
            </a:r>
            <a:r>
              <a:rPr sz="1600" spc="-5" dirty="0">
                <a:cs typeface="Calibri"/>
              </a:rPr>
              <a:t>ndu</a:t>
            </a:r>
            <a:r>
              <a:rPr sz="1600" spc="-30" dirty="0">
                <a:cs typeface="Calibri"/>
              </a:rPr>
              <a:t>s</a:t>
            </a:r>
            <a:r>
              <a:rPr sz="1600" dirty="0">
                <a:cs typeface="Calibri"/>
              </a:rPr>
              <a:t>t</a:t>
            </a:r>
            <a:r>
              <a:rPr sz="1600" spc="-10" dirty="0">
                <a:cs typeface="Calibri"/>
              </a:rPr>
              <a:t>r</a:t>
            </a:r>
            <a:r>
              <a:rPr sz="1600" spc="-15" dirty="0">
                <a:cs typeface="Calibri"/>
              </a:rPr>
              <a:t>ia</a:t>
            </a:r>
            <a:r>
              <a:rPr sz="1600" spc="-5" dirty="0">
                <a:cs typeface="Calibri"/>
              </a:rPr>
              <a:t>l</a:t>
            </a:r>
            <a:r>
              <a:rPr lang="en-US" sz="1600" spc="-80" dirty="0">
                <a:cs typeface="Calibri"/>
              </a:rPr>
              <a:t>, </a:t>
            </a:r>
            <a:r>
              <a:rPr sz="1600" spc="-20" dirty="0">
                <a:cs typeface="Calibri"/>
              </a:rPr>
              <a:t>Comme</a:t>
            </a:r>
            <a:r>
              <a:rPr sz="1600" spc="-50" dirty="0">
                <a:cs typeface="Calibri"/>
              </a:rPr>
              <a:t>r</a:t>
            </a:r>
            <a:r>
              <a:rPr sz="1600" spc="-20" dirty="0">
                <a:cs typeface="Calibri"/>
              </a:rPr>
              <a:t>c</a:t>
            </a:r>
            <a:r>
              <a:rPr sz="1600" spc="-15" dirty="0">
                <a:cs typeface="Calibri"/>
              </a:rPr>
              <a:t>ia</a:t>
            </a:r>
            <a:r>
              <a:rPr sz="1600" spc="-5" dirty="0">
                <a:cs typeface="Calibri"/>
              </a:rPr>
              <a:t>l</a:t>
            </a:r>
            <a:r>
              <a:rPr lang="en-US" sz="1600" spc="-5" dirty="0">
                <a:cs typeface="Calibri"/>
              </a:rPr>
              <a:t>, and Consumer</a:t>
            </a:r>
            <a:r>
              <a:rPr sz="1600" spc="50" dirty="0">
                <a:cs typeface="Calibri"/>
              </a:rPr>
              <a:t> </a:t>
            </a:r>
            <a:r>
              <a:rPr sz="1600" spc="-25" dirty="0">
                <a:cs typeface="Calibri"/>
              </a:rPr>
              <a:t>U</a:t>
            </a:r>
            <a:r>
              <a:rPr sz="1600" spc="-20" dirty="0">
                <a:cs typeface="Calibri"/>
              </a:rPr>
              <a:t>s</a:t>
            </a:r>
            <a:r>
              <a:rPr sz="1600" spc="-5" dirty="0">
                <a:cs typeface="Calibri"/>
              </a:rPr>
              <a:t>e</a:t>
            </a:r>
            <a:endParaRPr sz="1600" dirty="0">
              <a:cs typeface="Calibri"/>
            </a:endParaRPr>
          </a:p>
        </p:txBody>
      </p:sp>
      <p:sp>
        <p:nvSpPr>
          <p:cNvPr id="13" name="object 12">
            <a:extLst>
              <a:ext uri="{FF2B5EF4-FFF2-40B4-BE49-F238E27FC236}">
                <a16:creationId xmlns:a16="http://schemas.microsoft.com/office/drawing/2014/main" id="{9F24E5CC-AAF0-786C-F85D-8A86339EDB5B}"/>
              </a:ext>
            </a:extLst>
          </p:cNvPr>
          <p:cNvSpPr txBox="1"/>
          <p:nvPr/>
        </p:nvSpPr>
        <p:spPr>
          <a:xfrm>
            <a:off x="3183727" y="1771600"/>
            <a:ext cx="6488097" cy="750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cs typeface="Calibri"/>
              </a:rPr>
              <a:t>Gen </a:t>
            </a:r>
            <a:r>
              <a:rPr lang="en-US" sz="1600" b="1" spc="-5" dirty="0">
                <a:cs typeface="Calibri"/>
              </a:rPr>
              <a:t>7:  </a:t>
            </a:r>
            <a:r>
              <a:rPr sz="1600" b="1" spc="-15" dirty="0">
                <a:cs typeface="Calibri"/>
              </a:rPr>
              <a:t>FBS </a:t>
            </a:r>
            <a:r>
              <a:rPr sz="1600" b="1" spc="-5" dirty="0">
                <a:cs typeface="Calibri"/>
              </a:rPr>
              <a:t>Electric</a:t>
            </a:r>
            <a:r>
              <a:rPr lang="en-US" sz="1600" b="1" spc="-5" dirty="0">
                <a:cs typeface="Calibri"/>
              </a:rPr>
              <a:t> Space</a:t>
            </a:r>
            <a:r>
              <a:rPr sz="1600" b="1" spc="-25" dirty="0">
                <a:cs typeface="Calibri"/>
              </a:rPr>
              <a:t> </a:t>
            </a:r>
            <a:r>
              <a:rPr sz="1600" b="1" spc="-5" dirty="0">
                <a:cs typeface="Calibri"/>
              </a:rPr>
              <a:t>(FBS-e</a:t>
            </a:r>
            <a:r>
              <a:rPr lang="en-US" sz="1600" b="1" spc="-5" dirty="0">
                <a:cs typeface="Calibri"/>
              </a:rPr>
              <a:t>SX</a:t>
            </a:r>
            <a:r>
              <a:rPr sz="1600" b="1" spc="-5" dirty="0">
                <a:cs typeface="Calibri"/>
              </a:rPr>
              <a:t>)</a:t>
            </a:r>
            <a:r>
              <a:rPr lang="en-US" sz="1600" b="1" spc="-5" baseline="30000" dirty="0">
                <a:cs typeface="Calibri"/>
              </a:rPr>
              <a:t>TM</a:t>
            </a:r>
            <a:endParaRPr sz="1600" b="1" baseline="30000" dirty="0"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lang="en-US" sz="1600" dirty="0">
                <a:cs typeface="Calibri"/>
              </a:rPr>
              <a:t>Hand-held, Portable astronaut use in a variety of applications, e.g., vehicles, facilities, infrastructure, interplanetary deployment</a:t>
            </a:r>
            <a:endParaRPr sz="1600" dirty="0">
              <a:cs typeface="Calibri"/>
            </a:endParaRPr>
          </a:p>
        </p:txBody>
      </p:sp>
      <p:sp>
        <p:nvSpPr>
          <p:cNvPr id="20" name="5-Point Star 19">
            <a:extLst>
              <a:ext uri="{FF2B5EF4-FFF2-40B4-BE49-F238E27FC236}">
                <a16:creationId xmlns:a16="http://schemas.microsoft.com/office/drawing/2014/main" id="{21D97D2D-DA04-E84B-4DA1-A07C2F51D59C}"/>
              </a:ext>
            </a:extLst>
          </p:cNvPr>
          <p:cNvSpPr/>
          <p:nvPr/>
        </p:nvSpPr>
        <p:spPr>
          <a:xfrm>
            <a:off x="5448986" y="3712875"/>
            <a:ext cx="524107" cy="479503"/>
          </a:xfrm>
          <a:prstGeom prst="star5">
            <a:avLst/>
          </a:prstGeom>
          <a:solidFill>
            <a:schemeClr val="accent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6D462476-F0D8-EF6A-A979-6EE738C8643C}"/>
              </a:ext>
            </a:extLst>
          </p:cNvPr>
          <p:cNvSpPr/>
          <p:nvPr/>
        </p:nvSpPr>
        <p:spPr>
          <a:xfrm>
            <a:off x="6388274" y="2546192"/>
            <a:ext cx="5298510" cy="177420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>
                <a:solidFill>
                  <a:srgbClr val="FF0000"/>
                </a:solidFill>
              </a:ln>
            </a:endParaRPr>
          </a:p>
        </p:txBody>
      </p:sp>
      <p:sp>
        <p:nvSpPr>
          <p:cNvPr id="5" name="Down Arrow 4">
            <a:extLst>
              <a:ext uri="{FF2B5EF4-FFF2-40B4-BE49-F238E27FC236}">
                <a16:creationId xmlns:a16="http://schemas.microsoft.com/office/drawing/2014/main" id="{783A8E5B-5ABB-09F0-CEEA-3818328156D1}"/>
              </a:ext>
            </a:extLst>
          </p:cNvPr>
          <p:cNvSpPr/>
          <p:nvPr/>
        </p:nvSpPr>
        <p:spPr>
          <a:xfrm rot="10800000">
            <a:off x="9409183" y="4303949"/>
            <a:ext cx="935569" cy="2163973"/>
          </a:xfrm>
          <a:prstGeom prst="downArrow">
            <a:avLst/>
          </a:prstGeom>
          <a:solidFill>
            <a:srgbClr val="FFFF00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8665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602B53-D5D2-8484-E93B-B281178128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9911" y="2843194"/>
            <a:ext cx="10792178" cy="2144889"/>
          </a:xfrm>
        </p:spPr>
        <p:txBody>
          <a:bodyPr>
            <a:normAutofit/>
          </a:bodyPr>
          <a:lstStyle/>
          <a:p>
            <a:r>
              <a:rPr lang="en-US" sz="5400" b="1" dirty="0"/>
              <a:t>NSRP Innovation:</a:t>
            </a:r>
            <a:br>
              <a:rPr lang="en-US" sz="5400" b="1" dirty="0"/>
            </a:br>
            <a:r>
              <a:rPr lang="en-US" sz="4400" b="1" dirty="0"/>
              <a:t>$150K for 12-month panel project</a:t>
            </a:r>
            <a:br>
              <a:rPr lang="en-US" sz="4400" b="1" dirty="0"/>
            </a:br>
            <a:r>
              <a:rPr lang="en-US" sz="4400" b="1" spc="-15" dirty="0">
                <a:cs typeface="Calibri"/>
              </a:rPr>
              <a:t>FBS </a:t>
            </a:r>
            <a:r>
              <a:rPr lang="en-US" sz="4400" b="1" spc="-5" dirty="0">
                <a:cs typeface="Calibri"/>
              </a:rPr>
              <a:t>Electric </a:t>
            </a:r>
            <a:r>
              <a:rPr lang="en-US" sz="4400" b="1" spc="-20" dirty="0">
                <a:cs typeface="Calibri"/>
              </a:rPr>
              <a:t>Professional</a:t>
            </a:r>
            <a:r>
              <a:rPr lang="en-US" sz="4400" b="1" spc="-25" dirty="0">
                <a:cs typeface="Calibri"/>
              </a:rPr>
              <a:t> </a:t>
            </a:r>
            <a:r>
              <a:rPr lang="en-US" sz="4400" b="1" spc="-5" dirty="0">
                <a:cs typeface="Calibri"/>
              </a:rPr>
              <a:t>(FBS-</a:t>
            </a:r>
            <a:r>
              <a:rPr lang="en-US" sz="4400" b="1" spc="-5" dirty="0" err="1">
                <a:cs typeface="Calibri"/>
              </a:rPr>
              <a:t>eP</a:t>
            </a:r>
            <a:r>
              <a:rPr lang="en-US" sz="4400" b="1" spc="-5" dirty="0">
                <a:cs typeface="Calibri"/>
              </a:rPr>
              <a:t>)</a:t>
            </a:r>
            <a:r>
              <a:rPr lang="en-US" sz="4400" b="1" spc="-5" baseline="30000" dirty="0">
                <a:cs typeface="Calibri"/>
              </a:rPr>
              <a:t>TM</a:t>
            </a:r>
            <a:endParaRPr lang="en-US" sz="5400" b="1" i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77AEC2-B1AA-4F49-C501-92800C9A9B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847960" cy="1259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7244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10887</TotalTime>
  <Words>1050</Words>
  <Application>Microsoft Office PowerPoint</Application>
  <PresentationFormat>Widescreen</PresentationFormat>
  <Paragraphs>111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Cambria</vt:lpstr>
      <vt:lpstr>Helvetica Neue</vt:lpstr>
      <vt:lpstr>Wingdings</vt:lpstr>
      <vt:lpstr>Office Theme</vt:lpstr>
      <vt:lpstr>The FUTURE of Welding Engineered Fasteners…TODAY</vt:lpstr>
      <vt:lpstr>PowerPoint Presentation</vt:lpstr>
      <vt:lpstr>Our Company at a Glance </vt:lpstr>
      <vt:lpstr>Problem</vt:lpstr>
      <vt:lpstr>Solution</vt:lpstr>
      <vt:lpstr>Substantial Cost Savings: Energy Sector ($2.45M)  A typical hydrocarbon fuel storage tank roof and/or wall (shell) repair </vt:lpstr>
      <vt:lpstr>Flagship Fusematic Bonding System Gen 3: FBS PhoenixTM</vt:lpstr>
      <vt:lpstr>Technology Advancement From the Ocean Depths to Outer Space </vt:lpstr>
      <vt:lpstr>NSRP Innovation: $150K for 12-month panel project FBS Electric Professional (FBS-eP)TM</vt:lpstr>
      <vt:lpstr>PowerPoint Presentation</vt:lpstr>
      <vt:lpstr>FBS Electric Professional (FBS-eP)TM</vt:lpstr>
      <vt:lpstr>Scope of Work (12 months) </vt:lpstr>
      <vt:lpstr>Why should NSRP select FBS-eP? </vt:lpstr>
      <vt:lpstr>Questions    John M. Griffin President and CEO, Fusematic Corp.  Cell &amp; WhatsApp: +1.386.846.0346 Email: jmgriffin@FusematicCorp.com Website: www.FusematicCorp.com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Polanin, Sydney A.</dc:creator>
  <cp:lastModifiedBy>John M. Griffin</cp:lastModifiedBy>
  <cp:revision>149</cp:revision>
  <dcterms:created xsi:type="dcterms:W3CDTF">2022-05-07T14:33:12Z</dcterms:created>
  <dcterms:modified xsi:type="dcterms:W3CDTF">2022-08-01T18:05:36Z</dcterms:modified>
</cp:coreProperties>
</file>