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9"/>
  </p:notesMasterIdLst>
  <p:handoutMasterIdLst>
    <p:handoutMasterId r:id="rId40"/>
  </p:handoutMasterIdLst>
  <p:sldIdLst>
    <p:sldId id="334" r:id="rId5"/>
    <p:sldId id="280" r:id="rId6"/>
    <p:sldId id="281" r:id="rId7"/>
    <p:sldId id="355" r:id="rId8"/>
    <p:sldId id="722" r:id="rId9"/>
    <p:sldId id="264" r:id="rId10"/>
    <p:sldId id="279" r:id="rId11"/>
    <p:sldId id="723" r:id="rId12"/>
    <p:sldId id="724" r:id="rId13"/>
    <p:sldId id="267" r:id="rId14"/>
    <p:sldId id="269" r:id="rId15"/>
    <p:sldId id="357" r:id="rId16"/>
    <p:sldId id="360" r:id="rId17"/>
    <p:sldId id="687" r:id="rId18"/>
    <p:sldId id="689" r:id="rId19"/>
    <p:sldId id="725" r:id="rId20"/>
    <p:sldId id="726" r:id="rId21"/>
    <p:sldId id="348" r:id="rId22"/>
    <p:sldId id="727" r:id="rId23"/>
    <p:sldId id="658" r:id="rId24"/>
    <p:sldId id="695" r:id="rId25"/>
    <p:sldId id="697" r:id="rId26"/>
    <p:sldId id="698" r:id="rId27"/>
    <p:sldId id="702" r:id="rId28"/>
    <p:sldId id="703" r:id="rId29"/>
    <p:sldId id="712" r:id="rId30"/>
    <p:sldId id="713" r:id="rId31"/>
    <p:sldId id="714" r:id="rId32"/>
    <p:sldId id="728" r:id="rId33"/>
    <p:sldId id="720" r:id="rId34"/>
    <p:sldId id="721" r:id="rId35"/>
    <p:sldId id="350" r:id="rId36"/>
    <p:sldId id="354" r:id="rId37"/>
    <p:sldId id="332"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38CF3F0-9CC5-4CB3-BB60-23DAFEE39E66}">
          <p14:sldIdLst>
            <p14:sldId id="334"/>
            <p14:sldId id="280"/>
            <p14:sldId id="281"/>
            <p14:sldId id="355"/>
            <p14:sldId id="722"/>
            <p14:sldId id="264"/>
            <p14:sldId id="279"/>
            <p14:sldId id="723"/>
            <p14:sldId id="724"/>
            <p14:sldId id="267"/>
            <p14:sldId id="269"/>
            <p14:sldId id="357"/>
            <p14:sldId id="360"/>
            <p14:sldId id="687"/>
            <p14:sldId id="689"/>
            <p14:sldId id="725"/>
            <p14:sldId id="726"/>
            <p14:sldId id="348"/>
            <p14:sldId id="727"/>
            <p14:sldId id="658"/>
            <p14:sldId id="695"/>
            <p14:sldId id="697"/>
            <p14:sldId id="698"/>
            <p14:sldId id="702"/>
            <p14:sldId id="703"/>
            <p14:sldId id="712"/>
            <p14:sldId id="713"/>
            <p14:sldId id="714"/>
            <p14:sldId id="728"/>
            <p14:sldId id="720"/>
            <p14:sldId id="721"/>
            <p14:sldId id="350"/>
            <p14:sldId id="354"/>
            <p14:sldId id="332"/>
          </p14:sldIdLst>
        </p14:section>
      </p14:sectionLst>
    </p:ext>
    <p:ext uri="{EFAFB233-063F-42B5-8137-9DF3F51BA10A}">
      <p15:sldGuideLst xmlns:p15="http://schemas.microsoft.com/office/powerpoint/2012/main">
        <p15:guide id="1" orient="horz" pos="115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B476A7-65FA-E795-36A5-CB2370CCCC19}" name="Kapustka, Nick" initials="KN" userId="S::nkapustk@ewi.org::511f8419-0d91-44e8-a475-dafa315eb1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B0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6357" autoAdjust="0"/>
  </p:normalViewPr>
  <p:slideViewPr>
    <p:cSldViewPr snapToGrid="0">
      <p:cViewPr varScale="1">
        <p:scale>
          <a:sx n="58" d="100"/>
          <a:sy n="58" d="100"/>
        </p:scale>
        <p:origin x="952" y="60"/>
      </p:cViewPr>
      <p:guideLst>
        <p:guide orient="horz" pos="1152"/>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12984"/>
    </p:cViewPr>
  </p:sorterViewPr>
  <p:notesViewPr>
    <p:cSldViewPr snapToGrid="0">
      <p:cViewPr varScale="1">
        <p:scale>
          <a:sx n="99" d="100"/>
          <a:sy n="99" d="100"/>
        </p:scale>
        <p:origin x="344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WIITARFP02\ITAR\Active%20Projects\58950\Meetings\NAVSEA%20Visit%20February%202022\58559%20-%20All%20Graphing%20Plots-updated.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WIITARFP02\ITAR\Active%20Projects\58950\Meetings\NAVSEA%20Visit%20February%202022\58559%20-%20All%20Graphing%20Plots-updated.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EWIITARFP02\ITAR\Active%20Projects\58950\Meetings\NAVSEA%20Visit%20February%202022\58559%20-%20All%20Graphing%20Plots-updated.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EWIITARFP02\ITAR\Active%20Projects\58950\Meetings\NAVSEA%20Visit%20February%202022\58559%20-%20All%20Graphing%20Plots-updat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ROUNDS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1-A78E-424F-94FA-74CFD2F3AE27}"/>
              </c:ext>
            </c:extLst>
          </c:dPt>
          <c:dPt>
            <c:idx val="2"/>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3-A78E-424F-94FA-74CFD2F3AE27}"/>
              </c:ext>
            </c:extLst>
          </c:dPt>
          <c:dPt>
            <c:idx val="3"/>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5-A78E-424F-94FA-74CFD2F3AE27}"/>
              </c:ext>
            </c:extLst>
          </c:dPt>
          <c:dPt>
            <c:idx val="4"/>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7-A78E-424F-94FA-74CFD2F3AE27}"/>
              </c:ext>
            </c:extLst>
          </c:dPt>
          <c:dPt>
            <c:idx val="6"/>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9-A78E-424F-94FA-74CFD2F3AE27}"/>
              </c:ext>
            </c:extLst>
          </c:dPt>
          <c:dPt>
            <c:idx val="7"/>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B-A78E-424F-94FA-74CFD2F3AE27}"/>
              </c:ext>
            </c:extLst>
          </c:dPt>
          <c:dPt>
            <c:idx val="8"/>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D-A78E-424F-94FA-74CFD2F3AE27}"/>
              </c:ext>
            </c:extLst>
          </c:dPt>
          <c:dPt>
            <c:idx val="10"/>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F-A78E-424F-94FA-74CFD2F3AE27}"/>
              </c:ext>
            </c:extLst>
          </c:dPt>
          <c:dPt>
            <c:idx val="1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1-A78E-424F-94FA-74CFD2F3AE27}"/>
              </c:ext>
            </c:extLst>
          </c:dPt>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'NAB Tensile'!$M$30:$X$31</c:f>
              <c:multiLvlStrCache>
                <c:ptCount val="12"/>
                <c:lvl>
                  <c:pt idx="0">
                    <c:v>X-AXIS DM</c:v>
                  </c:pt>
                  <c:pt idx="1">
                    <c:v>Y-AXIS DM</c:v>
                  </c:pt>
                  <c:pt idx="2">
                    <c:v>Z-AXIS DM</c:v>
                  </c:pt>
                  <c:pt idx="3">
                    <c:v>Z-AXIS HAZ</c:v>
                  </c:pt>
                  <c:pt idx="4">
                    <c:v>X-AXIS DM</c:v>
                  </c:pt>
                  <c:pt idx="5">
                    <c:v>Y-AXIS DM</c:v>
                  </c:pt>
                  <c:pt idx="6">
                    <c:v>Z-AXIS DM</c:v>
                  </c:pt>
                  <c:pt idx="7">
                    <c:v>Z-AXIS HAZ</c:v>
                  </c:pt>
                  <c:pt idx="8">
                    <c:v>X-AXIS DM</c:v>
                  </c:pt>
                  <c:pt idx="9">
                    <c:v>Y-AXIS DM</c:v>
                  </c:pt>
                  <c:pt idx="10">
                    <c:v>Z-AXIS DM</c:v>
                  </c:pt>
                  <c:pt idx="11">
                    <c:v>Z-AXIS HAZ</c:v>
                  </c:pt>
                </c:lvl>
                <c:lvl>
                  <c:pt idx="0">
                    <c:v>UTS (ksi)</c:v>
                  </c:pt>
                  <c:pt idx="4">
                    <c:v>0.2% YIELD (ksi)</c:v>
                  </c:pt>
                  <c:pt idx="8">
                    <c:v>ELONGATION (%)</c:v>
                  </c:pt>
                </c:lvl>
              </c:multiLvlStrCache>
            </c:multiLvlStrRef>
          </c:cat>
          <c:val>
            <c:numRef>
              <c:f>'NAB Tensile'!$M$32:$X$32</c:f>
              <c:numCache>
                <c:formatCode>0.0</c:formatCode>
                <c:ptCount val="12"/>
                <c:pt idx="0">
                  <c:v>115.48333333333331</c:v>
                </c:pt>
                <c:pt idx="1">
                  <c:v>117.5</c:v>
                </c:pt>
                <c:pt idx="2">
                  <c:v>111.55000000000001</c:v>
                </c:pt>
                <c:pt idx="3">
                  <c:v>100.94999999999999</c:v>
                </c:pt>
                <c:pt idx="4">
                  <c:v>69.333333333333329</c:v>
                </c:pt>
                <c:pt idx="5">
                  <c:v>71.099999999999994</c:v>
                </c:pt>
                <c:pt idx="6">
                  <c:v>64.550000000000011</c:v>
                </c:pt>
                <c:pt idx="7">
                  <c:v>54.75</c:v>
                </c:pt>
                <c:pt idx="8">
                  <c:v>17.683333333333334</c:v>
                </c:pt>
                <c:pt idx="9">
                  <c:v>17.7</c:v>
                </c:pt>
                <c:pt idx="10">
                  <c:v>15.55</c:v>
                </c:pt>
                <c:pt idx="11">
                  <c:v>14.85</c:v>
                </c:pt>
              </c:numCache>
            </c:numRef>
          </c:val>
          <c:extLst>
            <c:ext xmlns:c16="http://schemas.microsoft.com/office/drawing/2014/chart" uri="{C3380CC4-5D6E-409C-BE32-E72D297353CC}">
              <c16:uniqueId val="{00000012-A78E-424F-94FA-74CFD2F3AE27}"/>
            </c:ext>
          </c:extLst>
        </c:ser>
        <c:dLbls>
          <c:showLegendKey val="0"/>
          <c:showVal val="0"/>
          <c:showCatName val="0"/>
          <c:showSerName val="0"/>
          <c:showPercent val="0"/>
          <c:showBubbleSize val="0"/>
        </c:dLbls>
        <c:gapWidth val="219"/>
        <c:overlap val="-27"/>
        <c:axId val="824816096"/>
        <c:axId val="824819048"/>
      </c:barChart>
      <c:catAx>
        <c:axId val="82481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819048"/>
        <c:crosses val="autoZero"/>
        <c:auto val="1"/>
        <c:lblAlgn val="ctr"/>
        <c:lblOffset val="100"/>
        <c:noMultiLvlLbl val="0"/>
      </c:catAx>
      <c:valAx>
        <c:axId val="824819048"/>
        <c:scaling>
          <c:orientation val="minMax"/>
          <c:max val="140"/>
        </c:scaling>
        <c:delete val="1"/>
        <c:axPos val="l"/>
        <c:numFmt formatCode="0.0" sourceLinked="1"/>
        <c:majorTickMark val="none"/>
        <c:minorTickMark val="none"/>
        <c:tickLblPos val="nextTo"/>
        <c:crossAx val="8248160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RECTANGULAR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1-878A-41D4-9D32-8E6DBD85497F}"/>
              </c:ext>
            </c:extLst>
          </c:dPt>
          <c:dPt>
            <c:idx val="2"/>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878A-41D4-9D32-8E6DBD85497F}"/>
              </c:ext>
            </c:extLst>
          </c:dPt>
          <c:dPt>
            <c:idx val="3"/>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5-878A-41D4-9D32-8E6DBD85497F}"/>
              </c:ext>
            </c:extLst>
          </c:dPt>
          <c:dPt>
            <c:idx val="5"/>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7-878A-41D4-9D32-8E6DBD85497F}"/>
              </c:ext>
            </c:extLst>
          </c:dPt>
          <c:dPt>
            <c:idx val="6"/>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9-878A-41D4-9D32-8E6DBD85497F}"/>
              </c:ext>
            </c:extLst>
          </c:dPt>
          <c:dPt>
            <c:idx val="8"/>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B-878A-41D4-9D32-8E6DBD85497F}"/>
              </c:ext>
            </c:extLst>
          </c:dPt>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'NAB Tensile'!$M$35:$U$36</c:f>
              <c:multiLvlStrCache>
                <c:ptCount val="9"/>
                <c:lvl>
                  <c:pt idx="0">
                    <c:v>X-AXIS DM</c:v>
                  </c:pt>
                  <c:pt idx="1">
                    <c:v>Z-AXIS DM</c:v>
                  </c:pt>
                  <c:pt idx="2">
                    <c:v>Z-AXIS HAZ</c:v>
                  </c:pt>
                  <c:pt idx="3">
                    <c:v>X-AXIS DM</c:v>
                  </c:pt>
                  <c:pt idx="4">
                    <c:v>Z-AXIS DM</c:v>
                  </c:pt>
                  <c:pt idx="5">
                    <c:v>Z-AXIS HAZ</c:v>
                  </c:pt>
                  <c:pt idx="6">
                    <c:v>X-AXIS DM</c:v>
                  </c:pt>
                  <c:pt idx="7">
                    <c:v>Z-AXIS DM</c:v>
                  </c:pt>
                  <c:pt idx="8">
                    <c:v>Z-AXIS HAZ</c:v>
                  </c:pt>
                </c:lvl>
                <c:lvl>
                  <c:pt idx="0">
                    <c:v>UTS (ksi)</c:v>
                  </c:pt>
                  <c:pt idx="3">
                    <c:v>0.2% YIELD (ksi)</c:v>
                  </c:pt>
                  <c:pt idx="6">
                    <c:v>Elongation (%)</c:v>
                  </c:pt>
                </c:lvl>
              </c:multiLvlStrCache>
            </c:multiLvlStrRef>
          </c:cat>
          <c:val>
            <c:numRef>
              <c:f>'NAB Tensile'!$M$37:$U$37</c:f>
              <c:numCache>
                <c:formatCode>0.0</c:formatCode>
                <c:ptCount val="9"/>
                <c:pt idx="0">
                  <c:v>104</c:v>
                </c:pt>
                <c:pt idx="1">
                  <c:v>108.2</c:v>
                </c:pt>
                <c:pt idx="2">
                  <c:v>108.6</c:v>
                </c:pt>
                <c:pt idx="3">
                  <c:v>55.566666666666663</c:v>
                </c:pt>
                <c:pt idx="4">
                  <c:v>58</c:v>
                </c:pt>
                <c:pt idx="5">
                  <c:v>61.15</c:v>
                </c:pt>
                <c:pt idx="6">
                  <c:v>21.5</c:v>
                </c:pt>
                <c:pt idx="7">
                  <c:v>20.5</c:v>
                </c:pt>
                <c:pt idx="8">
                  <c:v>21.7</c:v>
                </c:pt>
              </c:numCache>
            </c:numRef>
          </c:val>
          <c:extLst>
            <c:ext xmlns:c16="http://schemas.microsoft.com/office/drawing/2014/chart" uri="{C3380CC4-5D6E-409C-BE32-E72D297353CC}">
              <c16:uniqueId val="{0000000C-878A-41D4-9D32-8E6DBD85497F}"/>
            </c:ext>
          </c:extLst>
        </c:ser>
        <c:dLbls>
          <c:showLegendKey val="0"/>
          <c:showVal val="0"/>
          <c:showCatName val="0"/>
          <c:showSerName val="0"/>
          <c:showPercent val="0"/>
          <c:showBubbleSize val="0"/>
        </c:dLbls>
        <c:gapWidth val="219"/>
        <c:overlap val="-27"/>
        <c:axId val="824816096"/>
        <c:axId val="824819048"/>
      </c:barChart>
      <c:catAx>
        <c:axId val="824816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819048"/>
        <c:crosses val="autoZero"/>
        <c:auto val="1"/>
        <c:lblAlgn val="ctr"/>
        <c:lblOffset val="100"/>
        <c:noMultiLvlLbl val="0"/>
      </c:catAx>
      <c:valAx>
        <c:axId val="824819048"/>
        <c:scaling>
          <c:orientation val="minMax"/>
          <c:max val="140"/>
        </c:scaling>
        <c:delete val="1"/>
        <c:axPos val="l"/>
        <c:numFmt formatCode="0.0" sourceLinked="1"/>
        <c:majorTickMark val="none"/>
        <c:minorTickMark val="none"/>
        <c:tickLblPos val="nextTo"/>
        <c:crossAx val="82481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Rounds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1-5785-480E-AB29-D8C9E4E5D5BE}"/>
              </c:ext>
            </c:extLst>
          </c:dPt>
          <c:dPt>
            <c:idx val="2"/>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3-5785-480E-AB29-D8C9E4E5D5BE}"/>
              </c:ext>
            </c:extLst>
          </c:dPt>
          <c:dPt>
            <c:idx val="3"/>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5-5785-480E-AB29-D8C9E4E5D5BE}"/>
              </c:ext>
            </c:extLst>
          </c:dPt>
          <c:dPt>
            <c:idx val="4"/>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7-5785-480E-AB29-D8C9E4E5D5BE}"/>
              </c:ext>
            </c:extLst>
          </c:dPt>
          <c:dPt>
            <c:idx val="6"/>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9-5785-480E-AB29-D8C9E4E5D5BE}"/>
              </c:ext>
            </c:extLst>
          </c:dPt>
          <c:dPt>
            <c:idx val="7"/>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B-5785-480E-AB29-D8C9E4E5D5BE}"/>
              </c:ext>
            </c:extLst>
          </c:dPt>
          <c:dPt>
            <c:idx val="8"/>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D-5785-480E-AB29-D8C9E4E5D5BE}"/>
              </c:ext>
            </c:extLst>
          </c:dPt>
          <c:dPt>
            <c:idx val="10"/>
            <c:invertIfNegative val="0"/>
            <c:bubble3D val="0"/>
            <c:spPr>
              <a:solidFill>
                <a:schemeClr val="bg1">
                  <a:lumMod val="65000"/>
                </a:schemeClr>
              </a:solidFill>
              <a:ln>
                <a:solidFill>
                  <a:schemeClr val="bg1">
                    <a:lumMod val="65000"/>
                  </a:schemeClr>
                </a:solidFill>
              </a:ln>
              <a:effectLst/>
            </c:spPr>
            <c:extLst>
              <c:ext xmlns:c16="http://schemas.microsoft.com/office/drawing/2014/chart" uri="{C3380CC4-5D6E-409C-BE32-E72D297353CC}">
                <c16:uniqueId val="{0000000F-5785-480E-AB29-D8C9E4E5D5BE}"/>
              </c:ext>
            </c:extLst>
          </c:dPt>
          <c:dPt>
            <c:idx val="11"/>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11-5785-480E-AB29-D8C9E4E5D5BE}"/>
              </c:ext>
            </c:extLst>
          </c:dPt>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'HY80 Tensile'!$M$30:$X$31</c:f>
              <c:multiLvlStrCache>
                <c:ptCount val="12"/>
                <c:lvl>
                  <c:pt idx="0">
                    <c:v>X-Axis DM</c:v>
                  </c:pt>
                  <c:pt idx="1">
                    <c:v>Y-Axis DM</c:v>
                  </c:pt>
                  <c:pt idx="2">
                    <c:v>Z-Axis DM</c:v>
                  </c:pt>
                  <c:pt idx="3">
                    <c:v>Z-Axis HAZ</c:v>
                  </c:pt>
                  <c:pt idx="4">
                    <c:v>X-Axis DM</c:v>
                  </c:pt>
                  <c:pt idx="5">
                    <c:v>Y-Axis DM</c:v>
                  </c:pt>
                  <c:pt idx="6">
                    <c:v>Z-Axis DM</c:v>
                  </c:pt>
                  <c:pt idx="7">
                    <c:v>Z-Axis HAZ</c:v>
                  </c:pt>
                  <c:pt idx="8">
                    <c:v>X-Axis DM</c:v>
                  </c:pt>
                  <c:pt idx="9">
                    <c:v>Y-Axis DM</c:v>
                  </c:pt>
                  <c:pt idx="10">
                    <c:v>Z-Axis DM</c:v>
                  </c:pt>
                  <c:pt idx="11">
                    <c:v>Z-Axis HAZ</c:v>
                  </c:pt>
                </c:lvl>
                <c:lvl>
                  <c:pt idx="0">
                    <c:v>UTS (ksi)</c:v>
                  </c:pt>
                  <c:pt idx="4">
                    <c:v>0.2% Yield (ksi)</c:v>
                  </c:pt>
                  <c:pt idx="8">
                    <c:v>Elongation (%)</c:v>
                  </c:pt>
                </c:lvl>
              </c:multiLvlStrCache>
            </c:multiLvlStrRef>
          </c:cat>
          <c:val>
            <c:numRef>
              <c:f>'HY80 Tensile'!$M$32:$X$32</c:f>
              <c:numCache>
                <c:formatCode>0.0</c:formatCode>
                <c:ptCount val="12"/>
                <c:pt idx="0">
                  <c:v>100.76666666666667</c:v>
                </c:pt>
                <c:pt idx="1">
                  <c:v>104.7</c:v>
                </c:pt>
                <c:pt idx="2">
                  <c:v>99.6</c:v>
                </c:pt>
                <c:pt idx="3">
                  <c:v>105.69999999999999</c:v>
                </c:pt>
                <c:pt idx="4">
                  <c:v>93.083333333333329</c:v>
                </c:pt>
                <c:pt idx="5">
                  <c:v>96.600000000000009</c:v>
                </c:pt>
                <c:pt idx="6">
                  <c:v>89.7</c:v>
                </c:pt>
                <c:pt idx="7">
                  <c:v>95.45</c:v>
                </c:pt>
                <c:pt idx="8">
                  <c:v>23.316666666666666</c:v>
                </c:pt>
                <c:pt idx="9">
                  <c:v>22</c:v>
                </c:pt>
                <c:pt idx="10">
                  <c:v>24.2</c:v>
                </c:pt>
                <c:pt idx="11">
                  <c:v>17.100000000000001</c:v>
                </c:pt>
              </c:numCache>
            </c:numRef>
          </c:val>
          <c:extLst>
            <c:ext xmlns:c16="http://schemas.microsoft.com/office/drawing/2014/chart" uri="{C3380CC4-5D6E-409C-BE32-E72D297353CC}">
              <c16:uniqueId val="{00000012-5785-480E-AB29-D8C9E4E5D5BE}"/>
            </c:ext>
          </c:extLst>
        </c:ser>
        <c:dLbls>
          <c:showLegendKey val="0"/>
          <c:showVal val="0"/>
          <c:showCatName val="0"/>
          <c:showSerName val="0"/>
          <c:showPercent val="0"/>
          <c:showBubbleSize val="0"/>
        </c:dLbls>
        <c:gapWidth val="219"/>
        <c:overlap val="-27"/>
        <c:axId val="824816096"/>
        <c:axId val="824819048"/>
      </c:barChart>
      <c:catAx>
        <c:axId val="82481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819048"/>
        <c:crosses val="autoZero"/>
        <c:auto val="1"/>
        <c:lblAlgn val="ctr"/>
        <c:lblOffset val="100"/>
        <c:noMultiLvlLbl val="0"/>
      </c:catAx>
      <c:valAx>
        <c:axId val="824819048"/>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81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Rectangular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1-332D-495D-ADB0-791C2D6E0EBF}"/>
              </c:ext>
            </c:extLst>
          </c:dPt>
          <c:dPt>
            <c:idx val="2"/>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3-332D-495D-ADB0-791C2D6E0EBF}"/>
              </c:ext>
            </c:extLst>
          </c:dPt>
          <c:dPt>
            <c:idx val="3"/>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5-332D-495D-ADB0-791C2D6E0EBF}"/>
              </c:ext>
            </c:extLst>
          </c:dPt>
          <c:dPt>
            <c:idx val="5"/>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7-332D-495D-ADB0-791C2D6E0EBF}"/>
              </c:ext>
            </c:extLst>
          </c:dPt>
          <c:dPt>
            <c:idx val="6"/>
            <c:invertIfNegative val="0"/>
            <c:bubble3D val="0"/>
            <c:spPr>
              <a:solidFill>
                <a:schemeClr val="accent4"/>
              </a:solidFill>
              <a:ln>
                <a:solidFill>
                  <a:schemeClr val="accent4"/>
                </a:solidFill>
              </a:ln>
              <a:effectLst/>
            </c:spPr>
            <c:extLst>
              <c:ext xmlns:c16="http://schemas.microsoft.com/office/drawing/2014/chart" uri="{C3380CC4-5D6E-409C-BE32-E72D297353CC}">
                <c16:uniqueId val="{00000009-332D-495D-ADB0-791C2D6E0EBF}"/>
              </c:ext>
            </c:extLst>
          </c:dPt>
          <c:dPt>
            <c:idx val="8"/>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B-332D-495D-ADB0-791C2D6E0EBF}"/>
              </c:ext>
            </c:extLst>
          </c:dPt>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'HY80 Tensile'!$M$35:$U$36</c:f>
              <c:multiLvlStrCache>
                <c:ptCount val="9"/>
                <c:lvl>
                  <c:pt idx="0">
                    <c:v>X-Axis DM</c:v>
                  </c:pt>
                  <c:pt idx="1">
                    <c:v>Z-Axis DM</c:v>
                  </c:pt>
                  <c:pt idx="2">
                    <c:v>Z-Axis HAZ</c:v>
                  </c:pt>
                  <c:pt idx="3">
                    <c:v>X-Axis DM</c:v>
                  </c:pt>
                  <c:pt idx="4">
                    <c:v>Z-Axis DM</c:v>
                  </c:pt>
                  <c:pt idx="5">
                    <c:v>Z-Axis HAZ</c:v>
                  </c:pt>
                  <c:pt idx="6">
                    <c:v>X-Axis DM</c:v>
                  </c:pt>
                  <c:pt idx="7">
                    <c:v>Z-Axis DM</c:v>
                  </c:pt>
                  <c:pt idx="8">
                    <c:v>Z-Axis HAZ</c:v>
                  </c:pt>
                </c:lvl>
                <c:lvl>
                  <c:pt idx="0">
                    <c:v>UTS (ksi)</c:v>
                  </c:pt>
                  <c:pt idx="3">
                    <c:v>0.2% Yield (ksi)</c:v>
                  </c:pt>
                  <c:pt idx="6">
                    <c:v>Elongation (%)</c:v>
                  </c:pt>
                </c:lvl>
              </c:multiLvlStrCache>
            </c:multiLvlStrRef>
          </c:cat>
          <c:val>
            <c:numRef>
              <c:f>'HY80 Tensile'!$M$37:$U$37</c:f>
              <c:numCache>
                <c:formatCode>0.0</c:formatCode>
                <c:ptCount val="9"/>
                <c:pt idx="0">
                  <c:v>88.633333333333326</c:v>
                </c:pt>
                <c:pt idx="1">
                  <c:v>88.7</c:v>
                </c:pt>
                <c:pt idx="2">
                  <c:v>93.4</c:v>
                </c:pt>
                <c:pt idx="3">
                  <c:v>73.766666666666666</c:v>
                </c:pt>
                <c:pt idx="4">
                  <c:v>70.25</c:v>
                </c:pt>
                <c:pt idx="5">
                  <c:v>78.400000000000006</c:v>
                </c:pt>
                <c:pt idx="6">
                  <c:v>34.333333333333336</c:v>
                </c:pt>
                <c:pt idx="7">
                  <c:v>33.299999999999997</c:v>
                </c:pt>
                <c:pt idx="8">
                  <c:v>10.199999999999999</c:v>
                </c:pt>
              </c:numCache>
            </c:numRef>
          </c:val>
          <c:extLst>
            <c:ext xmlns:c16="http://schemas.microsoft.com/office/drawing/2014/chart" uri="{C3380CC4-5D6E-409C-BE32-E72D297353CC}">
              <c16:uniqueId val="{0000000C-332D-495D-ADB0-791C2D6E0EBF}"/>
            </c:ext>
          </c:extLst>
        </c:ser>
        <c:dLbls>
          <c:showLegendKey val="0"/>
          <c:showVal val="0"/>
          <c:showCatName val="0"/>
          <c:showSerName val="0"/>
          <c:showPercent val="0"/>
          <c:showBubbleSize val="0"/>
        </c:dLbls>
        <c:gapWidth val="219"/>
        <c:overlap val="-27"/>
        <c:axId val="824816096"/>
        <c:axId val="824819048"/>
      </c:barChart>
      <c:catAx>
        <c:axId val="82481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819048"/>
        <c:crosses val="autoZero"/>
        <c:auto val="1"/>
        <c:lblAlgn val="ctr"/>
        <c:lblOffset val="100"/>
        <c:noMultiLvlLbl val="0"/>
      </c:catAx>
      <c:valAx>
        <c:axId val="824819048"/>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4816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D21FE-ABD8-496A-A03E-2F12184C75CB}"/>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349884-671B-4666-8451-DB995472174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F9036C9-588B-4D5A-BCB7-C61E02B09259}" type="datetimeFigureOut">
              <a:rPr lang="en-US" smtClean="0"/>
              <a:t>7/27/2022</a:t>
            </a:fld>
            <a:endParaRPr lang="en-US"/>
          </a:p>
        </p:txBody>
      </p:sp>
      <p:sp>
        <p:nvSpPr>
          <p:cNvPr id="4" name="Footer Placeholder 3">
            <a:extLst>
              <a:ext uri="{FF2B5EF4-FFF2-40B4-BE49-F238E27FC236}">
                <a16:creationId xmlns:a16="http://schemas.microsoft.com/office/drawing/2014/main" id="{A17DC1CC-3558-4EF4-9DF9-EB727B8E233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FAFCF9-A735-490C-B51B-BFE3CEBF858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67AF5AC-5E89-444A-901E-E0367397478D}" type="slidenum">
              <a:rPr lang="en-US" smtClean="0"/>
              <a:t>‹#›</a:t>
            </a:fld>
            <a:endParaRPr lang="en-US"/>
          </a:p>
        </p:txBody>
      </p:sp>
    </p:spTree>
    <p:extLst>
      <p:ext uri="{BB962C8B-B14F-4D97-AF65-F5344CB8AC3E}">
        <p14:creationId xmlns:p14="http://schemas.microsoft.com/office/powerpoint/2010/main" val="1048496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80767D-1D84-44E8-938A-5560C6B7CE45}" type="datetimeFigureOut">
              <a:rPr lang="en-US" smtClean="0"/>
              <a:t>7/27/2022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235899C-2C28-4318-A3D8-DC1FDDDC4929}" type="slidenum">
              <a:rPr lang="en-US" smtClean="0"/>
              <a:t>‹#›</a:t>
            </a:fld>
            <a:endParaRPr lang="en-US"/>
          </a:p>
        </p:txBody>
      </p:sp>
    </p:spTree>
    <p:extLst>
      <p:ext uri="{BB962C8B-B14F-4D97-AF65-F5344CB8AC3E}">
        <p14:creationId xmlns:p14="http://schemas.microsoft.com/office/powerpoint/2010/main" val="2938457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A1F04-5F17-4595-AC54-DB2AE22CF4E0}" type="slidenum">
              <a:rPr lang="en-US" smtClean="0"/>
              <a:t>2</a:t>
            </a:fld>
            <a:endParaRPr lang="en-US"/>
          </a:p>
        </p:txBody>
      </p:sp>
    </p:spTree>
    <p:extLst>
      <p:ext uri="{BB962C8B-B14F-4D97-AF65-F5344CB8AC3E}">
        <p14:creationId xmlns:p14="http://schemas.microsoft.com/office/powerpoint/2010/main" val="3178399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A1F04-5F17-4595-AC54-DB2AE22CF4E0}" type="slidenum">
              <a:rPr lang="en-US" smtClean="0"/>
              <a:t>3</a:t>
            </a:fld>
            <a:endParaRPr lang="en-US"/>
          </a:p>
        </p:txBody>
      </p:sp>
    </p:spTree>
    <p:extLst>
      <p:ext uri="{BB962C8B-B14F-4D97-AF65-F5344CB8AC3E}">
        <p14:creationId xmlns:p14="http://schemas.microsoft.com/office/powerpoint/2010/main" val="341231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A1F04-5F17-4595-AC54-DB2AE22CF4E0}" type="slidenum">
              <a:rPr lang="en-US" smtClean="0"/>
              <a:t>4</a:t>
            </a:fld>
            <a:endParaRPr lang="en-US"/>
          </a:p>
        </p:txBody>
      </p:sp>
    </p:spTree>
    <p:extLst>
      <p:ext uri="{BB962C8B-B14F-4D97-AF65-F5344CB8AC3E}">
        <p14:creationId xmlns:p14="http://schemas.microsoft.com/office/powerpoint/2010/main" val="51348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AA1F04-5F17-4595-AC54-DB2AE22CF4E0}" type="slidenum">
              <a:rPr lang="en-US" smtClean="0"/>
              <a:t>5</a:t>
            </a:fld>
            <a:endParaRPr lang="en-US"/>
          </a:p>
        </p:txBody>
      </p:sp>
    </p:spTree>
    <p:extLst>
      <p:ext uri="{BB962C8B-B14F-4D97-AF65-F5344CB8AC3E}">
        <p14:creationId xmlns:p14="http://schemas.microsoft.com/office/powerpoint/2010/main" val="188867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5899C-2C28-4318-A3D8-DC1FDDDC4929}" type="slidenum">
              <a:rPr lang="en-US" smtClean="0"/>
              <a:t>12</a:t>
            </a:fld>
            <a:endParaRPr lang="en-US"/>
          </a:p>
        </p:txBody>
      </p:sp>
    </p:spTree>
    <p:extLst>
      <p:ext uri="{BB962C8B-B14F-4D97-AF65-F5344CB8AC3E}">
        <p14:creationId xmlns:p14="http://schemas.microsoft.com/office/powerpoint/2010/main" val="39395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35899C-2C28-4318-A3D8-DC1FDDDC4929}" type="slidenum">
              <a:rPr lang="en-US" smtClean="0"/>
              <a:t>15</a:t>
            </a:fld>
            <a:endParaRPr lang="en-US"/>
          </a:p>
        </p:txBody>
      </p:sp>
    </p:spTree>
    <p:extLst>
      <p:ext uri="{BB962C8B-B14F-4D97-AF65-F5344CB8AC3E}">
        <p14:creationId xmlns:p14="http://schemas.microsoft.com/office/powerpoint/2010/main" val="2552370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5899C-2C28-4318-A3D8-DC1FDDDC4929}" type="slidenum">
              <a:rPr lang="en-US" smtClean="0"/>
              <a:t>34</a:t>
            </a:fld>
            <a:endParaRPr lang="en-US"/>
          </a:p>
        </p:txBody>
      </p:sp>
    </p:spTree>
    <p:extLst>
      <p:ext uri="{BB962C8B-B14F-4D97-AF65-F5344CB8AC3E}">
        <p14:creationId xmlns:p14="http://schemas.microsoft.com/office/powerpoint/2010/main" val="18875575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F8D031-30D9-4BAF-8E96-F6F4D53E33F9}"/>
              </a:ext>
            </a:extLst>
          </p:cNvPr>
          <p:cNvGrpSpPr/>
          <p:nvPr userDrawn="1"/>
        </p:nvGrpSpPr>
        <p:grpSpPr>
          <a:xfrm>
            <a:off x="1" y="0"/>
            <a:ext cx="12229589" cy="8226545"/>
            <a:chOff x="1" y="0"/>
            <a:chExt cx="12229589" cy="8226545"/>
          </a:xfrm>
        </p:grpSpPr>
        <p:pic>
          <p:nvPicPr>
            <p:cNvPr id="4" name="Picture 3">
              <a:extLst>
                <a:ext uri="{FF2B5EF4-FFF2-40B4-BE49-F238E27FC236}">
                  <a16:creationId xmlns:a16="http://schemas.microsoft.com/office/drawing/2014/main" id="{F430599E-2A73-4779-A52C-4E1CC23273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70" b="5070"/>
            <a:stretch/>
          </p:blipFill>
          <p:spPr>
            <a:xfrm>
              <a:off x="1" y="0"/>
              <a:ext cx="12191999" cy="6162674"/>
            </a:xfrm>
            <a:prstGeom prst="rect">
              <a:avLst/>
            </a:prstGeom>
          </p:spPr>
        </p:pic>
        <p:sp>
          <p:nvSpPr>
            <p:cNvPr id="8" name="Rectangle: Rounded Corners 7">
              <a:extLst>
                <a:ext uri="{FF2B5EF4-FFF2-40B4-BE49-F238E27FC236}">
                  <a16:creationId xmlns:a16="http://schemas.microsoft.com/office/drawing/2014/main" id="{D8595CC7-EE40-4AD1-BC8F-F9FC5E99C2AD}"/>
                </a:ext>
              </a:extLst>
            </p:cNvPr>
            <p:cNvSpPr>
              <a:spLocks noChangeAspect="1"/>
            </p:cNvSpPr>
            <p:nvPr userDrawn="1"/>
          </p:nvSpPr>
          <p:spPr>
            <a:xfrm rot="2700000">
              <a:off x="5246487" y="1243442"/>
              <a:ext cx="6983103" cy="6983103"/>
            </a:xfrm>
            <a:prstGeom prst="roundRect">
              <a:avLst>
                <a:gd name="adj" fmla="val 1136"/>
              </a:avLst>
            </a:prstGeom>
            <a:noFill/>
            <a:ln w="635000">
              <a:solidFill>
                <a:schemeClr val="tx2">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7" name="Text Placeholder 19">
            <a:extLst>
              <a:ext uri="{FF2B5EF4-FFF2-40B4-BE49-F238E27FC236}">
                <a16:creationId xmlns:a16="http://schemas.microsoft.com/office/drawing/2014/main" id="{C930623B-391B-4B5E-99F0-B19A010ECE45}"/>
              </a:ext>
            </a:extLst>
          </p:cNvPr>
          <p:cNvSpPr>
            <a:spLocks noGrp="1"/>
          </p:cNvSpPr>
          <p:nvPr>
            <p:ph type="body" sz="quarter" idx="12" hasCustomPrompt="1"/>
          </p:nvPr>
        </p:nvSpPr>
        <p:spPr>
          <a:xfrm>
            <a:off x="-66675" y="3521075"/>
            <a:ext cx="6162675" cy="584775"/>
          </a:xfrm>
          <a:solidFill>
            <a:schemeClr val="bg1"/>
          </a:solidFill>
        </p:spPr>
        <p:txBody>
          <a:bodyPr lIns="457200" tIns="182880" rIns="457200" bIns="182880">
            <a:spAutoFit/>
          </a:bodyPr>
          <a:lstStyle>
            <a:lvl1pPr marL="0" indent="0">
              <a:buNone/>
              <a:defRPr sz="1400" b="0" cap="all" baseline="0">
                <a:solidFill>
                  <a:schemeClr val="accent4"/>
                </a:solidFill>
                <a:latin typeface="Arial" panose="020B0604020202020204" pitchFamily="34" charset="0"/>
                <a:cs typeface="Arial" panose="020B0604020202020204" pitchFamily="34" charset="0"/>
              </a:defRPr>
            </a:lvl1pPr>
          </a:lstStyle>
          <a:p>
            <a:r>
              <a:rPr lang="en-US" sz="1400" b="1" cap="none" dirty="0"/>
              <a:t>PRESENTER NAME, </a:t>
            </a:r>
            <a:r>
              <a:rPr lang="en-US" sz="1400" i="1" cap="none" dirty="0"/>
              <a:t>Title</a:t>
            </a:r>
            <a:endParaRPr lang="en-US" i="1" cap="none" dirty="0"/>
          </a:p>
        </p:txBody>
      </p:sp>
      <p:sp>
        <p:nvSpPr>
          <p:cNvPr id="11" name="Title 9">
            <a:extLst>
              <a:ext uri="{FF2B5EF4-FFF2-40B4-BE49-F238E27FC236}">
                <a16:creationId xmlns:a16="http://schemas.microsoft.com/office/drawing/2014/main" id="{2EB684AD-BB6A-4F14-9266-ED46DB1CE8D1}"/>
              </a:ext>
            </a:extLst>
          </p:cNvPr>
          <p:cNvSpPr>
            <a:spLocks noGrp="1"/>
          </p:cNvSpPr>
          <p:nvPr>
            <p:ph type="title" hasCustomPrompt="1"/>
          </p:nvPr>
        </p:nvSpPr>
        <p:spPr>
          <a:xfrm>
            <a:off x="-66675" y="2351524"/>
            <a:ext cx="6162675" cy="1200329"/>
          </a:xfrm>
          <a:solidFill>
            <a:schemeClr val="bg1"/>
          </a:solidFill>
        </p:spPr>
        <p:txBody>
          <a:bodyPr wrap="square" lIns="457200" tIns="274320" rIns="457200" bIns="274320">
            <a:spAutoFit/>
          </a:bodyPr>
          <a:lstStyle>
            <a:lvl1pPr>
              <a:lnSpc>
                <a:spcPct val="100000"/>
              </a:lnSpc>
              <a:defRPr sz="4200" b="0">
                <a:latin typeface="Arial" panose="020B0604020202020204" pitchFamily="34" charset="0"/>
                <a:cs typeface="Arial" panose="020B0604020202020204" pitchFamily="34" charset="0"/>
              </a:defRPr>
            </a:lvl1pPr>
          </a:lstStyle>
          <a:p>
            <a:r>
              <a:rPr lang="en-US" dirty="0"/>
              <a:t>Presentation Title</a:t>
            </a:r>
          </a:p>
        </p:txBody>
      </p:sp>
      <p:pic>
        <p:nvPicPr>
          <p:cNvPr id="9" name="Graphic 8">
            <a:extLst>
              <a:ext uri="{FF2B5EF4-FFF2-40B4-BE49-F238E27FC236}">
                <a16:creationId xmlns:a16="http://schemas.microsoft.com/office/drawing/2014/main" id="{474FFF93-76C9-4307-8166-CBEBF1863D7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361622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E84458-9678-454D-B2CD-0AAF910DBCB5}"/>
              </a:ext>
            </a:extLst>
          </p:cNvPr>
          <p:cNvSpPr/>
          <p:nvPr userDrawn="1"/>
        </p:nvSpPr>
        <p:spPr>
          <a:xfrm>
            <a:off x="-76200" y="-114299"/>
            <a:ext cx="12353925" cy="2009774"/>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1152" b="-2469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able Placeholder 3">
            <a:extLst>
              <a:ext uri="{FF2B5EF4-FFF2-40B4-BE49-F238E27FC236}">
                <a16:creationId xmlns:a16="http://schemas.microsoft.com/office/drawing/2014/main" id="{F4BCC875-D784-4021-A264-31776E6D99BD}"/>
              </a:ext>
            </a:extLst>
          </p:cNvPr>
          <p:cNvSpPr>
            <a:spLocks noGrp="1"/>
          </p:cNvSpPr>
          <p:nvPr>
            <p:ph type="tbl" sz="quarter" idx="11" hasCustomPrompt="1"/>
          </p:nvPr>
        </p:nvSpPr>
        <p:spPr>
          <a:xfrm>
            <a:off x="1219201" y="926306"/>
            <a:ext cx="9753600" cy="5005388"/>
          </a:xfrm>
          <a:solidFill>
            <a:schemeClr val="bg1"/>
          </a:solidFill>
        </p:spPr>
        <p:txBody>
          <a:bodyPr anchor="ctr">
            <a:normAutofit/>
          </a:bodyPr>
          <a:lstStyle>
            <a:lvl1pPr marL="0" indent="0" algn="ctr">
              <a:buNone/>
              <a:defRPr sz="2000">
                <a:solidFill>
                  <a:srgbClr val="FB0999"/>
                </a:solidFill>
              </a:defRPr>
            </a:lvl1pPr>
          </a:lstStyle>
          <a:p>
            <a:r>
              <a:rPr lang="en-US" dirty="0"/>
              <a:t>Place Table Here</a:t>
            </a:r>
          </a:p>
        </p:txBody>
      </p:sp>
      <p:pic>
        <p:nvPicPr>
          <p:cNvPr id="9" name="Graphic 8">
            <a:extLst>
              <a:ext uri="{FF2B5EF4-FFF2-40B4-BE49-F238E27FC236}">
                <a16:creationId xmlns:a16="http://schemas.microsoft.com/office/drawing/2014/main" id="{EBAD58FD-4925-42A0-8E07-DE01E28646B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6989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with Content">
    <p:spTree>
      <p:nvGrpSpPr>
        <p:cNvPr id="1" name=""/>
        <p:cNvGrpSpPr/>
        <p:nvPr/>
      </p:nvGrpSpPr>
      <p:grpSpPr>
        <a:xfrm>
          <a:off x="0" y="0"/>
          <a:ext cx="0" cy="0"/>
          <a:chOff x="0" y="0"/>
          <a:chExt cx="0" cy="0"/>
        </a:xfrm>
      </p:grpSpPr>
      <p:sp>
        <p:nvSpPr>
          <p:cNvPr id="8" name="Media Placeholder 3">
            <a:extLst>
              <a:ext uri="{FF2B5EF4-FFF2-40B4-BE49-F238E27FC236}">
                <a16:creationId xmlns:a16="http://schemas.microsoft.com/office/drawing/2014/main" id="{0FF9B94A-D67E-42BD-B72F-DF84E4B28A6E}"/>
              </a:ext>
            </a:extLst>
          </p:cNvPr>
          <p:cNvSpPr>
            <a:spLocks noGrp="1"/>
          </p:cNvSpPr>
          <p:nvPr>
            <p:ph type="media" sz="quarter" idx="11" hasCustomPrompt="1"/>
          </p:nvPr>
        </p:nvSpPr>
        <p:spPr>
          <a:xfrm>
            <a:off x="323851" y="1323975"/>
            <a:ext cx="7886699" cy="4505325"/>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video here</a:t>
            </a:r>
          </a:p>
        </p:txBody>
      </p:sp>
      <p:pic>
        <p:nvPicPr>
          <p:cNvPr id="12" name="Graphic 11">
            <a:extLst>
              <a:ext uri="{FF2B5EF4-FFF2-40B4-BE49-F238E27FC236}">
                <a16:creationId xmlns:a16="http://schemas.microsoft.com/office/drawing/2014/main" id="{EAAFCF16-9B6F-4A50-B7D9-8ACF96BA13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3" name="Graphic 12">
            <a:extLst>
              <a:ext uri="{FF2B5EF4-FFF2-40B4-BE49-F238E27FC236}">
                <a16:creationId xmlns:a16="http://schemas.microsoft.com/office/drawing/2014/main" id="{E7026A9F-103C-4F90-B912-F63AF7E1A3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Content Placeholder 3">
            <a:extLst>
              <a:ext uri="{FF2B5EF4-FFF2-40B4-BE49-F238E27FC236}">
                <a16:creationId xmlns:a16="http://schemas.microsoft.com/office/drawing/2014/main" id="{20445E2E-5ED3-4AE1-BAD1-D7CCAAAE1E67}"/>
              </a:ext>
            </a:extLst>
          </p:cNvPr>
          <p:cNvSpPr>
            <a:spLocks noGrp="1"/>
          </p:cNvSpPr>
          <p:nvPr>
            <p:ph sz="half" idx="2"/>
          </p:nvPr>
        </p:nvSpPr>
        <p:spPr>
          <a:xfrm>
            <a:off x="8334375" y="1324903"/>
            <a:ext cx="3533773" cy="450441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023290C3-EFDA-4275-9535-005C1C80D387}"/>
              </a:ext>
            </a:extLst>
          </p:cNvPr>
          <p:cNvSpPr>
            <a:spLocks noGrp="1"/>
          </p:cNvSpPr>
          <p:nvPr>
            <p:ph type="title"/>
          </p:nvPr>
        </p:nvSpPr>
        <p:spPr>
          <a:xfrm>
            <a:off x="323851" y="504411"/>
            <a:ext cx="11544297"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2889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with Picture">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222F6473-FD0A-40C8-9F4F-B7AF365A08B4}"/>
              </a:ext>
            </a:extLst>
          </p:cNvPr>
          <p:cNvSpPr>
            <a:spLocks noGrp="1"/>
          </p:cNvSpPr>
          <p:nvPr>
            <p:ph sz="half" idx="2"/>
          </p:nvPr>
        </p:nvSpPr>
        <p:spPr>
          <a:xfrm>
            <a:off x="323851" y="1323976"/>
            <a:ext cx="7248524" cy="4505324"/>
          </a:xfrm>
        </p:spPr>
        <p:txBody>
          <a:bodyPr>
            <a:noAutofit/>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8DF5F936-0CED-454F-8F5A-6CC6B7846428}"/>
              </a:ext>
            </a:extLst>
          </p:cNvPr>
          <p:cNvSpPr>
            <a:spLocks noGrp="1"/>
          </p:cNvSpPr>
          <p:nvPr>
            <p:ph type="pic" sz="quarter" idx="11" hasCustomPrompt="1"/>
          </p:nvPr>
        </p:nvSpPr>
        <p:spPr>
          <a:xfrm>
            <a:off x="7724775" y="1323976"/>
            <a:ext cx="4143374" cy="3848099"/>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a:t>
            </a:r>
            <a:r>
              <a:rPr lang="en-US"/>
              <a:t>photo or</a:t>
            </a:r>
            <a:br>
              <a:rPr lang="en-US"/>
            </a:br>
            <a:r>
              <a:rPr lang="en-US"/>
              <a:t>graphic </a:t>
            </a:r>
            <a:r>
              <a:rPr lang="en-US" dirty="0"/>
              <a:t>here</a:t>
            </a:r>
          </a:p>
        </p:txBody>
      </p:sp>
      <p:sp>
        <p:nvSpPr>
          <p:cNvPr id="4" name="Text Placeholder 3">
            <a:extLst>
              <a:ext uri="{FF2B5EF4-FFF2-40B4-BE49-F238E27FC236}">
                <a16:creationId xmlns:a16="http://schemas.microsoft.com/office/drawing/2014/main" id="{26A4C55F-1598-4291-99B1-27688A5B5C84}"/>
              </a:ext>
            </a:extLst>
          </p:cNvPr>
          <p:cNvSpPr>
            <a:spLocks noGrp="1"/>
          </p:cNvSpPr>
          <p:nvPr>
            <p:ph type="body" sz="quarter" idx="12" hasCustomPrompt="1"/>
          </p:nvPr>
        </p:nvSpPr>
        <p:spPr>
          <a:xfrm>
            <a:off x="7724775" y="5282406"/>
            <a:ext cx="4143374" cy="553998"/>
          </a:xfrm>
          <a:solidFill>
            <a:schemeClr val="bg1"/>
          </a:solidFill>
        </p:spPr>
        <p:txBody>
          <a:bodyPr wrap="square" lIns="274320" tIns="182880" rIns="274320" bIns="182880">
            <a:spAutoFit/>
          </a:bodyPr>
          <a:lstStyle>
            <a:lvl1pPr marL="0" indent="0">
              <a:buNone/>
              <a:defRPr sz="1200" i="1">
                <a:solidFill>
                  <a:schemeClr val="accent2"/>
                </a:solidFill>
                <a:latin typeface="+mj-lt"/>
              </a:defRPr>
            </a:lvl1pPr>
          </a:lstStyle>
          <a:p>
            <a:pPr lvl="0"/>
            <a:r>
              <a:rPr lang="en-US" dirty="0"/>
              <a:t>CAPTION: Overpass Italic, Dark Tan</a:t>
            </a:r>
          </a:p>
        </p:txBody>
      </p:sp>
      <p:pic>
        <p:nvPicPr>
          <p:cNvPr id="13" name="Graphic 12">
            <a:extLst>
              <a:ext uri="{FF2B5EF4-FFF2-40B4-BE49-F238E27FC236}">
                <a16:creationId xmlns:a16="http://schemas.microsoft.com/office/drawing/2014/main" id="{D8600871-CCC5-4B44-BFF6-792929FB8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4" name="Graphic 13">
            <a:extLst>
              <a:ext uri="{FF2B5EF4-FFF2-40B4-BE49-F238E27FC236}">
                <a16:creationId xmlns:a16="http://schemas.microsoft.com/office/drawing/2014/main" id="{7CF41CC8-1459-4075-87FB-E8674F9BCB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Title 1">
            <a:extLst>
              <a:ext uri="{FF2B5EF4-FFF2-40B4-BE49-F238E27FC236}">
                <a16:creationId xmlns:a16="http://schemas.microsoft.com/office/drawing/2014/main" id="{020E7C19-47A9-4ACD-AF9E-AF8AFEF124BE}"/>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8021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Multiple Picture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222F6473-FD0A-40C8-9F4F-B7AF365A08B4}"/>
              </a:ext>
            </a:extLst>
          </p:cNvPr>
          <p:cNvSpPr>
            <a:spLocks noGrp="1"/>
          </p:cNvSpPr>
          <p:nvPr>
            <p:ph sz="half" idx="2"/>
          </p:nvPr>
        </p:nvSpPr>
        <p:spPr>
          <a:xfrm>
            <a:off x="323851" y="1323976"/>
            <a:ext cx="5836919" cy="4505324"/>
          </a:xfrm>
        </p:spPr>
        <p:txBody>
          <a:bodyPr>
            <a:noAutofit/>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Graphic 12">
            <a:extLst>
              <a:ext uri="{FF2B5EF4-FFF2-40B4-BE49-F238E27FC236}">
                <a16:creationId xmlns:a16="http://schemas.microsoft.com/office/drawing/2014/main" id="{D8600871-CCC5-4B44-BFF6-792929FB8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4" name="Graphic 13">
            <a:extLst>
              <a:ext uri="{FF2B5EF4-FFF2-40B4-BE49-F238E27FC236}">
                <a16:creationId xmlns:a16="http://schemas.microsoft.com/office/drawing/2014/main" id="{7CF41CC8-1459-4075-87FB-E8674F9BCB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Title 1">
            <a:extLst>
              <a:ext uri="{FF2B5EF4-FFF2-40B4-BE49-F238E27FC236}">
                <a16:creationId xmlns:a16="http://schemas.microsoft.com/office/drawing/2014/main" id="{020E7C19-47A9-4ACD-AF9E-AF8AFEF124BE}"/>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12" name="Picture Placeholder 3">
            <a:extLst>
              <a:ext uri="{FF2B5EF4-FFF2-40B4-BE49-F238E27FC236}">
                <a16:creationId xmlns:a16="http://schemas.microsoft.com/office/drawing/2014/main" id="{4FE93C08-C649-467C-BA8A-1002F75F7823}"/>
              </a:ext>
            </a:extLst>
          </p:cNvPr>
          <p:cNvSpPr>
            <a:spLocks noGrp="1"/>
          </p:cNvSpPr>
          <p:nvPr>
            <p:ph type="pic" sz="quarter" idx="12" hasCustomPrompt="1"/>
          </p:nvPr>
        </p:nvSpPr>
        <p:spPr>
          <a:xfrm>
            <a:off x="6395251" y="3190875"/>
            <a:ext cx="2840879" cy="2638425"/>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a:t>
            </a:r>
            <a:r>
              <a:rPr lang="en-US"/>
              <a:t>photo or</a:t>
            </a:r>
            <a:br>
              <a:rPr lang="en-US"/>
            </a:br>
            <a:r>
              <a:rPr lang="en-US"/>
              <a:t>graphic </a:t>
            </a:r>
            <a:r>
              <a:rPr lang="en-US" dirty="0"/>
              <a:t>here</a:t>
            </a:r>
          </a:p>
        </p:txBody>
      </p:sp>
      <p:sp>
        <p:nvSpPr>
          <p:cNvPr id="16" name="Picture Placeholder 3">
            <a:extLst>
              <a:ext uri="{FF2B5EF4-FFF2-40B4-BE49-F238E27FC236}">
                <a16:creationId xmlns:a16="http://schemas.microsoft.com/office/drawing/2014/main" id="{88C512C1-ADC4-41E5-B834-137F473EDBF1}"/>
              </a:ext>
            </a:extLst>
          </p:cNvPr>
          <p:cNvSpPr>
            <a:spLocks noGrp="1"/>
          </p:cNvSpPr>
          <p:nvPr>
            <p:ph type="pic" sz="quarter" idx="13" hasCustomPrompt="1"/>
          </p:nvPr>
        </p:nvSpPr>
        <p:spPr>
          <a:xfrm>
            <a:off x="6896099" y="1323976"/>
            <a:ext cx="2840879" cy="2638425"/>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a:t>
            </a:r>
            <a:r>
              <a:rPr lang="en-US"/>
              <a:t>photo or</a:t>
            </a:r>
            <a:br>
              <a:rPr lang="en-US"/>
            </a:br>
            <a:r>
              <a:rPr lang="en-US"/>
              <a:t>graphic </a:t>
            </a:r>
            <a:r>
              <a:rPr lang="en-US" dirty="0"/>
              <a:t>here</a:t>
            </a:r>
          </a:p>
        </p:txBody>
      </p:sp>
      <p:sp>
        <p:nvSpPr>
          <p:cNvPr id="17" name="Picture Placeholder 3">
            <a:extLst>
              <a:ext uri="{FF2B5EF4-FFF2-40B4-BE49-F238E27FC236}">
                <a16:creationId xmlns:a16="http://schemas.microsoft.com/office/drawing/2014/main" id="{DE8500B1-0E0C-45E0-92C8-2383F7B95559}"/>
              </a:ext>
            </a:extLst>
          </p:cNvPr>
          <p:cNvSpPr>
            <a:spLocks noGrp="1"/>
          </p:cNvSpPr>
          <p:nvPr>
            <p:ph type="pic" sz="quarter" idx="14" hasCustomPrompt="1"/>
          </p:nvPr>
        </p:nvSpPr>
        <p:spPr>
          <a:xfrm>
            <a:off x="9027270" y="2643188"/>
            <a:ext cx="2840879" cy="2638425"/>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a:t>
            </a:r>
            <a:r>
              <a:rPr lang="en-US"/>
              <a:t>photo or</a:t>
            </a:r>
            <a:br>
              <a:rPr lang="en-US"/>
            </a:br>
            <a:r>
              <a:rPr lang="en-US"/>
              <a:t>graphic </a:t>
            </a:r>
            <a:r>
              <a:rPr lang="en-US" dirty="0"/>
              <a:t>here</a:t>
            </a:r>
          </a:p>
        </p:txBody>
      </p:sp>
    </p:spTree>
    <p:extLst>
      <p:ext uri="{BB962C8B-B14F-4D97-AF65-F5344CB8AC3E}">
        <p14:creationId xmlns:p14="http://schemas.microsoft.com/office/powerpoint/2010/main" val="135354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ext Large Image">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222F6473-FD0A-40C8-9F4F-B7AF365A08B4}"/>
              </a:ext>
            </a:extLst>
          </p:cNvPr>
          <p:cNvSpPr>
            <a:spLocks noGrp="1"/>
          </p:cNvSpPr>
          <p:nvPr>
            <p:ph sz="half" idx="2"/>
          </p:nvPr>
        </p:nvSpPr>
        <p:spPr>
          <a:xfrm>
            <a:off x="323851" y="1323976"/>
            <a:ext cx="3486149" cy="4505324"/>
          </a:xfrm>
        </p:spPr>
        <p:txBody>
          <a:bodyPr>
            <a:noAutofit/>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8DF5F936-0CED-454F-8F5A-6CC6B7846428}"/>
              </a:ext>
            </a:extLst>
          </p:cNvPr>
          <p:cNvSpPr>
            <a:spLocks noGrp="1"/>
          </p:cNvSpPr>
          <p:nvPr>
            <p:ph type="pic" sz="quarter" idx="11" hasCustomPrompt="1"/>
          </p:nvPr>
        </p:nvSpPr>
        <p:spPr>
          <a:xfrm>
            <a:off x="4010026" y="1323976"/>
            <a:ext cx="7858124" cy="4505324"/>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a:t>
            </a:r>
            <a:r>
              <a:rPr lang="en-US"/>
              <a:t>photo or</a:t>
            </a:r>
            <a:br>
              <a:rPr lang="en-US"/>
            </a:br>
            <a:r>
              <a:rPr lang="en-US"/>
              <a:t>graphic </a:t>
            </a:r>
            <a:r>
              <a:rPr lang="en-US" dirty="0"/>
              <a:t>here</a:t>
            </a:r>
          </a:p>
        </p:txBody>
      </p:sp>
      <p:pic>
        <p:nvPicPr>
          <p:cNvPr id="13" name="Graphic 12">
            <a:extLst>
              <a:ext uri="{FF2B5EF4-FFF2-40B4-BE49-F238E27FC236}">
                <a16:creationId xmlns:a16="http://schemas.microsoft.com/office/drawing/2014/main" id="{D8600871-CCC5-4B44-BFF6-792929FB8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4" name="Graphic 13">
            <a:extLst>
              <a:ext uri="{FF2B5EF4-FFF2-40B4-BE49-F238E27FC236}">
                <a16:creationId xmlns:a16="http://schemas.microsoft.com/office/drawing/2014/main" id="{7CF41CC8-1459-4075-87FB-E8674F9BCB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Title 1">
            <a:extLst>
              <a:ext uri="{FF2B5EF4-FFF2-40B4-BE49-F238E27FC236}">
                <a16:creationId xmlns:a16="http://schemas.microsoft.com/office/drawing/2014/main" id="{020E7C19-47A9-4ACD-AF9E-AF8AFEF124BE}"/>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08037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with Picture">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222F6473-FD0A-40C8-9F4F-B7AF365A08B4}"/>
              </a:ext>
            </a:extLst>
          </p:cNvPr>
          <p:cNvSpPr>
            <a:spLocks noGrp="1"/>
          </p:cNvSpPr>
          <p:nvPr>
            <p:ph sz="half" idx="2"/>
          </p:nvPr>
        </p:nvSpPr>
        <p:spPr>
          <a:xfrm>
            <a:off x="323852" y="1323976"/>
            <a:ext cx="7248524" cy="4505324"/>
          </a:xfrm>
        </p:spPr>
        <p:txBody>
          <a:bodyPr numCol="2" spcCol="91440">
            <a:noAutofit/>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8DF5F936-0CED-454F-8F5A-6CC6B7846428}"/>
              </a:ext>
            </a:extLst>
          </p:cNvPr>
          <p:cNvSpPr>
            <a:spLocks noGrp="1"/>
          </p:cNvSpPr>
          <p:nvPr>
            <p:ph type="pic" sz="quarter" idx="11" hasCustomPrompt="1"/>
          </p:nvPr>
        </p:nvSpPr>
        <p:spPr>
          <a:xfrm>
            <a:off x="7724775" y="1323976"/>
            <a:ext cx="4143373" cy="3848099"/>
          </a:xfrm>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photo or</a:t>
            </a:r>
            <a:br>
              <a:rPr lang="en-US" dirty="0"/>
            </a:br>
            <a:r>
              <a:rPr lang="en-US" dirty="0"/>
              <a:t>graphic here</a:t>
            </a:r>
          </a:p>
        </p:txBody>
      </p:sp>
      <p:sp>
        <p:nvSpPr>
          <p:cNvPr id="4" name="Text Placeholder 3">
            <a:extLst>
              <a:ext uri="{FF2B5EF4-FFF2-40B4-BE49-F238E27FC236}">
                <a16:creationId xmlns:a16="http://schemas.microsoft.com/office/drawing/2014/main" id="{26A4C55F-1598-4291-99B1-27688A5B5C84}"/>
              </a:ext>
            </a:extLst>
          </p:cNvPr>
          <p:cNvSpPr>
            <a:spLocks noGrp="1"/>
          </p:cNvSpPr>
          <p:nvPr>
            <p:ph type="body" sz="quarter" idx="12" hasCustomPrompt="1"/>
          </p:nvPr>
        </p:nvSpPr>
        <p:spPr>
          <a:xfrm>
            <a:off x="7724775" y="5282406"/>
            <a:ext cx="4143373" cy="553998"/>
          </a:xfrm>
          <a:solidFill>
            <a:schemeClr val="bg1"/>
          </a:solidFill>
        </p:spPr>
        <p:txBody>
          <a:bodyPr wrap="square" lIns="274320" tIns="182880" rIns="274320" bIns="182880">
            <a:spAutoFit/>
          </a:bodyPr>
          <a:lstStyle>
            <a:lvl1pPr marL="0" indent="0">
              <a:buNone/>
              <a:defRPr sz="1200" i="1">
                <a:solidFill>
                  <a:schemeClr val="accent2"/>
                </a:solidFill>
                <a:latin typeface="+mj-lt"/>
              </a:defRPr>
            </a:lvl1pPr>
          </a:lstStyle>
          <a:p>
            <a:pPr lvl="0"/>
            <a:r>
              <a:rPr lang="en-US" dirty="0"/>
              <a:t>CAPTION: Overpass Italic, Dark Tan</a:t>
            </a:r>
          </a:p>
        </p:txBody>
      </p:sp>
      <p:pic>
        <p:nvPicPr>
          <p:cNvPr id="13" name="Graphic 12">
            <a:extLst>
              <a:ext uri="{FF2B5EF4-FFF2-40B4-BE49-F238E27FC236}">
                <a16:creationId xmlns:a16="http://schemas.microsoft.com/office/drawing/2014/main" id="{D8600871-CCC5-4B44-BFF6-792929FB82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4" name="Graphic 13">
            <a:extLst>
              <a:ext uri="{FF2B5EF4-FFF2-40B4-BE49-F238E27FC236}">
                <a16:creationId xmlns:a16="http://schemas.microsoft.com/office/drawing/2014/main" id="{7CF41CC8-1459-4075-87FB-E8674F9BCB3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Title 1">
            <a:extLst>
              <a:ext uri="{FF2B5EF4-FFF2-40B4-BE49-F238E27FC236}">
                <a16:creationId xmlns:a16="http://schemas.microsoft.com/office/drawing/2014/main" id="{AF96157E-E293-4DF2-B8A3-46856B0E94D5}"/>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246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E84458-9678-454D-B2CD-0AAF910DBCB5}"/>
              </a:ext>
            </a:extLst>
          </p:cNvPr>
          <p:cNvSpPr/>
          <p:nvPr userDrawn="1"/>
        </p:nvSpPr>
        <p:spPr>
          <a:xfrm>
            <a:off x="-76200" y="-114299"/>
            <a:ext cx="12353925" cy="4752975"/>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488" b="-466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edia Placeholder 3">
            <a:extLst>
              <a:ext uri="{FF2B5EF4-FFF2-40B4-BE49-F238E27FC236}">
                <a16:creationId xmlns:a16="http://schemas.microsoft.com/office/drawing/2014/main" id="{0FF9B94A-D67E-42BD-B72F-DF84E4B28A6E}"/>
              </a:ext>
            </a:extLst>
          </p:cNvPr>
          <p:cNvSpPr>
            <a:spLocks noGrp="1"/>
          </p:cNvSpPr>
          <p:nvPr>
            <p:ph type="media" sz="quarter" idx="11" hasCustomPrompt="1"/>
          </p:nvPr>
        </p:nvSpPr>
        <p:spPr>
          <a:xfrm>
            <a:off x="976313" y="381000"/>
            <a:ext cx="10239375" cy="4752975"/>
          </a:xfrm>
          <a:solidFill>
            <a:schemeClr val="bg1"/>
          </a:solidFill>
          <a:ln w="57150" cap="sq">
            <a:solidFill>
              <a:schemeClr val="bg1"/>
            </a:solidFill>
            <a:miter lim="800000"/>
          </a:ln>
        </p:spPr>
        <p:txBody>
          <a:bodyPr anchor="ctr">
            <a:normAutofit/>
          </a:bodyPr>
          <a:lstStyle>
            <a:lvl1pPr marL="0" marR="0" indent="0" algn="ctr" defTabSz="914400" rtl="0" eaLnBrk="1" fontAlgn="auto" latinLnBrk="0" hangingPunct="1">
              <a:lnSpc>
                <a:spcPct val="100000"/>
              </a:lnSpc>
              <a:spcBef>
                <a:spcPts val="1000"/>
              </a:spcBef>
              <a:spcAft>
                <a:spcPts val="800"/>
              </a:spcAft>
              <a:buClr>
                <a:srgbClr val="EF3E42"/>
              </a:buClr>
              <a:buSzPct val="85000"/>
              <a:buFont typeface="Arial" panose="020B0604020202020204" pitchFamily="34" charset="0"/>
              <a:buNone/>
              <a:tabLst/>
              <a:defRPr sz="2000">
                <a:solidFill>
                  <a:srgbClr val="FB0999"/>
                </a:solidFill>
              </a:defRPr>
            </a:lvl1pPr>
          </a:lstStyle>
          <a:p>
            <a:r>
              <a:rPr lang="en-US" dirty="0"/>
              <a:t>Place video here</a:t>
            </a:r>
          </a:p>
        </p:txBody>
      </p:sp>
      <p:sp>
        <p:nvSpPr>
          <p:cNvPr id="9" name="Text Placeholder 3">
            <a:extLst>
              <a:ext uri="{FF2B5EF4-FFF2-40B4-BE49-F238E27FC236}">
                <a16:creationId xmlns:a16="http://schemas.microsoft.com/office/drawing/2014/main" id="{6350DFF0-DCB1-4888-A166-B0F0C1F61BAF}"/>
              </a:ext>
            </a:extLst>
          </p:cNvPr>
          <p:cNvSpPr>
            <a:spLocks noGrp="1"/>
          </p:cNvSpPr>
          <p:nvPr>
            <p:ph type="body" sz="quarter" idx="12"/>
          </p:nvPr>
        </p:nvSpPr>
        <p:spPr>
          <a:xfrm>
            <a:off x="323851" y="5133975"/>
            <a:ext cx="11544299" cy="790575"/>
          </a:xfrm>
        </p:spPr>
        <p:txBody>
          <a:bodyPr>
            <a:noAutofit/>
          </a:bodyPr>
          <a:lstStyle>
            <a:lvl1pPr marL="0" indent="0">
              <a:buNone/>
              <a:defRPr sz="1800"/>
            </a:lvl1pPr>
          </a:lstStyle>
          <a:p>
            <a:pPr lvl="0"/>
            <a:r>
              <a:rPr lang="en-US" dirty="0"/>
              <a:t>Edit Master text styles</a:t>
            </a:r>
          </a:p>
        </p:txBody>
      </p:sp>
      <p:pic>
        <p:nvPicPr>
          <p:cNvPr id="12" name="Graphic 11">
            <a:extLst>
              <a:ext uri="{FF2B5EF4-FFF2-40B4-BE49-F238E27FC236}">
                <a16:creationId xmlns:a16="http://schemas.microsoft.com/office/drawing/2014/main" id="{DF8EF93C-8585-441D-BDEF-10E0C36BC27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607532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rt Graphic Content Right">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D28CC2F-7CCF-480B-9FE6-4C9963A9B9BB}"/>
              </a:ext>
            </a:extLst>
          </p:cNvPr>
          <p:cNvSpPr>
            <a:spLocks noGrp="1"/>
          </p:cNvSpPr>
          <p:nvPr>
            <p:ph sz="half" idx="2"/>
          </p:nvPr>
        </p:nvSpPr>
        <p:spPr>
          <a:xfrm>
            <a:off x="8334375" y="1324729"/>
            <a:ext cx="3533773" cy="450532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martArt Placeholder 6">
            <a:extLst>
              <a:ext uri="{FF2B5EF4-FFF2-40B4-BE49-F238E27FC236}">
                <a16:creationId xmlns:a16="http://schemas.microsoft.com/office/drawing/2014/main" id="{568A53DD-FC43-4269-877B-D1131E383C6E}"/>
              </a:ext>
            </a:extLst>
          </p:cNvPr>
          <p:cNvSpPr>
            <a:spLocks noGrp="1"/>
          </p:cNvSpPr>
          <p:nvPr>
            <p:ph type="dgm" sz="quarter" idx="11"/>
          </p:nvPr>
        </p:nvSpPr>
        <p:spPr>
          <a:xfrm>
            <a:off x="323851" y="1323975"/>
            <a:ext cx="7886699" cy="4505325"/>
          </a:xfrm>
        </p:spPr>
        <p:txBody>
          <a:bodyPr/>
          <a:lstStyle>
            <a:lvl1pPr marL="0" indent="0">
              <a:buNone/>
              <a:defRPr>
                <a:noFill/>
              </a:defRPr>
            </a:lvl1pPr>
          </a:lstStyle>
          <a:p>
            <a:endParaRPr lang="en-US" dirty="0"/>
          </a:p>
        </p:txBody>
      </p:sp>
      <p:pic>
        <p:nvPicPr>
          <p:cNvPr id="11" name="Graphic 10">
            <a:extLst>
              <a:ext uri="{FF2B5EF4-FFF2-40B4-BE49-F238E27FC236}">
                <a16:creationId xmlns:a16="http://schemas.microsoft.com/office/drawing/2014/main" id="{33930D85-379D-43DC-9C7D-77DA766335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2" name="Graphic 11">
            <a:extLst>
              <a:ext uri="{FF2B5EF4-FFF2-40B4-BE49-F238E27FC236}">
                <a16:creationId xmlns:a16="http://schemas.microsoft.com/office/drawing/2014/main" id="{AB1C59DA-EF4D-4D17-935C-1DAAFDECB3B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Title 1">
            <a:extLst>
              <a:ext uri="{FF2B5EF4-FFF2-40B4-BE49-F238E27FC236}">
                <a16:creationId xmlns:a16="http://schemas.microsoft.com/office/drawing/2014/main" id="{89D57AA4-C2F5-4E10-B2A6-42432C1AF9A7}"/>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697666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Pull Quote">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7B3E90E5-9B13-45DF-8B9B-5099F11673D9}"/>
              </a:ext>
            </a:extLst>
          </p:cNvPr>
          <p:cNvSpPr>
            <a:spLocks noGrp="1"/>
          </p:cNvSpPr>
          <p:nvPr>
            <p:ph type="pic" sz="quarter" idx="11"/>
          </p:nvPr>
        </p:nvSpPr>
        <p:spPr>
          <a:xfrm>
            <a:off x="-66675" y="-123825"/>
            <a:ext cx="12372975" cy="6283325"/>
          </a:xfrm>
          <a:blipFill>
            <a:blip r:embed="rId2"/>
            <a:srcRect/>
            <a:stretch>
              <a:fillRect l="-843" t="-9673" r="-843" b="-2959"/>
            </a:stretch>
          </a:blipFill>
        </p:spPr>
        <p:txBody>
          <a:bodyPr rIns="457200" bIns="365760" anchor="b">
            <a:normAutofit/>
          </a:bodyPr>
          <a:lstStyle>
            <a:lvl1pPr marL="0" indent="0" algn="r">
              <a:buNone/>
              <a:defRPr sz="2000">
                <a:noFill/>
                <a:latin typeface="Overpass" panose="00000500000000000000" pitchFamily="2" charset="0"/>
              </a:defRPr>
            </a:lvl1pPr>
          </a:lstStyle>
          <a:p>
            <a:endParaRPr lang="en-US" dirty="0"/>
          </a:p>
          <a:p>
            <a:endParaRPr lang="en-US" dirty="0"/>
          </a:p>
        </p:txBody>
      </p:sp>
      <p:sp>
        <p:nvSpPr>
          <p:cNvPr id="7" name="Title 1">
            <a:extLst>
              <a:ext uri="{FF2B5EF4-FFF2-40B4-BE49-F238E27FC236}">
                <a16:creationId xmlns:a16="http://schemas.microsoft.com/office/drawing/2014/main" id="{0AFF0109-6442-4621-A08C-48B1CEF4360B}"/>
              </a:ext>
            </a:extLst>
          </p:cNvPr>
          <p:cNvSpPr>
            <a:spLocks noGrp="1"/>
          </p:cNvSpPr>
          <p:nvPr>
            <p:ph type="title" hasCustomPrompt="1"/>
          </p:nvPr>
        </p:nvSpPr>
        <p:spPr>
          <a:xfrm>
            <a:off x="1774157" y="1228725"/>
            <a:ext cx="8643686" cy="2340643"/>
          </a:xfrm>
        </p:spPr>
        <p:txBody>
          <a:bodyPr anchor="t">
            <a:normAutofit/>
          </a:bodyPr>
          <a:lstStyle>
            <a:lvl1pPr algn="ctr">
              <a:defRPr sz="4200">
                <a:solidFill>
                  <a:schemeClr val="bg1"/>
                </a:solidFill>
                <a:latin typeface="Arial" panose="020B0604020202020204" pitchFamily="34" charset="0"/>
                <a:cs typeface="Arial" panose="020B0604020202020204" pitchFamily="34" charset="0"/>
              </a:defRPr>
            </a:lvl1pPr>
          </a:lstStyle>
          <a:p>
            <a:r>
              <a:rPr lang="en-US" dirty="0"/>
              <a:t>Place a highlight-worthy point here.</a:t>
            </a:r>
          </a:p>
        </p:txBody>
      </p:sp>
      <p:sp>
        <p:nvSpPr>
          <p:cNvPr id="9" name="TextBox 8">
            <a:extLst>
              <a:ext uri="{FF2B5EF4-FFF2-40B4-BE49-F238E27FC236}">
                <a16:creationId xmlns:a16="http://schemas.microsoft.com/office/drawing/2014/main" id="{32220F6A-564D-4E54-B998-E966F416273C}"/>
              </a:ext>
            </a:extLst>
          </p:cNvPr>
          <p:cNvSpPr txBox="1"/>
          <p:nvPr userDrawn="1"/>
        </p:nvSpPr>
        <p:spPr>
          <a:xfrm>
            <a:off x="-66675" y="-1331751"/>
            <a:ext cx="4918075" cy="101566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tab pos="171450" algn="l"/>
              </a:tabLst>
              <a:defRPr/>
            </a:pPr>
            <a:r>
              <a:rPr lang="en-US" sz="1200" b="1" dirty="0"/>
              <a:t>To replace background photo</a:t>
            </a:r>
            <a:r>
              <a:rPr lang="en-US" sz="1200" dirty="0"/>
              <a:t>: Click the icon in the center of the photo, choose new photo. Remember to move red diamond to frame subject of photo (like a person’s face, technology, final product, logo, etc.)</a:t>
            </a:r>
            <a:br>
              <a:rPr lang="en-US" sz="1200" dirty="0"/>
            </a:br>
            <a:br>
              <a:rPr lang="en-US" sz="1200" dirty="0"/>
            </a:br>
            <a:r>
              <a:rPr lang="en-US" sz="1200" b="1" dirty="0"/>
              <a:t>DO NOT PRESENT IN THIS VIEW.</a:t>
            </a:r>
          </a:p>
        </p:txBody>
      </p:sp>
      <p:sp>
        <p:nvSpPr>
          <p:cNvPr id="10" name="TextBox 9">
            <a:extLst>
              <a:ext uri="{FF2B5EF4-FFF2-40B4-BE49-F238E27FC236}">
                <a16:creationId xmlns:a16="http://schemas.microsoft.com/office/drawing/2014/main" id="{55D648C2-A8FE-45CD-B7B0-978F32A4701A}"/>
              </a:ext>
            </a:extLst>
          </p:cNvPr>
          <p:cNvSpPr txBox="1"/>
          <p:nvPr userDrawn="1"/>
        </p:nvSpPr>
        <p:spPr>
          <a:xfrm>
            <a:off x="5432425" y="-1147085"/>
            <a:ext cx="4918075"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To prevent photo stretching</a:t>
            </a:r>
            <a:r>
              <a:rPr lang="en-US" sz="1200" dirty="0"/>
              <a:t>: Click the image &gt; “Picture Tools” Format Tab &gt; Crop (Dropdown) &gt; “Fill” </a:t>
            </a:r>
            <a:br>
              <a:rPr lang="en-US" sz="1200" dirty="0"/>
            </a:br>
            <a:br>
              <a:rPr lang="en-US" sz="1200" dirty="0"/>
            </a:br>
            <a:r>
              <a:rPr lang="en-US" sz="1200" b="1" dirty="0"/>
              <a:t>DO NOT PRESENT IN THIS VIEW.</a:t>
            </a:r>
          </a:p>
        </p:txBody>
      </p:sp>
      <p:pic>
        <p:nvPicPr>
          <p:cNvPr id="11" name="Graphic 10">
            <a:extLst>
              <a:ext uri="{FF2B5EF4-FFF2-40B4-BE49-F238E27FC236}">
                <a16:creationId xmlns:a16="http://schemas.microsoft.com/office/drawing/2014/main" id="{8599DCCE-931D-4B59-B7B3-88447F103A9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3870631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F742AE-7071-4D62-8B4F-C32F0DC8DD84}"/>
              </a:ext>
            </a:extLst>
          </p:cNvPr>
          <p:cNvSpPr>
            <a:spLocks noGrp="1"/>
          </p:cNvSpPr>
          <p:nvPr>
            <p:ph type="body" sz="quarter" idx="10" hasCustomPrompt="1"/>
          </p:nvPr>
        </p:nvSpPr>
        <p:spPr>
          <a:xfrm>
            <a:off x="849730" y="899110"/>
            <a:ext cx="5205162" cy="5002630"/>
          </a:xfrm>
        </p:spPr>
        <p:txBody>
          <a:bodyPr>
            <a:normAutofit/>
          </a:bodyPr>
          <a:lstStyle>
            <a:lvl1pPr marL="0" indent="0" algn="l">
              <a:buNone/>
              <a:defRPr sz="4200">
                <a:solidFill>
                  <a:schemeClr val="tx2"/>
                </a:solidFill>
                <a:latin typeface="Arial" panose="020B0604020202020204" pitchFamily="34" charset="0"/>
                <a:cs typeface="Arial" panose="020B0604020202020204" pitchFamily="34" charset="0"/>
              </a:defRPr>
            </a:lvl1pPr>
          </a:lstStyle>
          <a:p>
            <a:pPr lvl="0"/>
            <a:r>
              <a:rPr lang="en-US" dirty="0"/>
              <a:t>Place testimonial here, will resize based on character count.</a:t>
            </a:r>
          </a:p>
        </p:txBody>
      </p:sp>
      <p:sp>
        <p:nvSpPr>
          <p:cNvPr id="4" name="Rectangle 3">
            <a:extLst>
              <a:ext uri="{FF2B5EF4-FFF2-40B4-BE49-F238E27FC236}">
                <a16:creationId xmlns:a16="http://schemas.microsoft.com/office/drawing/2014/main" id="{C1715C2D-E33B-4377-8DEF-6C2747CE88DF}"/>
              </a:ext>
            </a:extLst>
          </p:cNvPr>
          <p:cNvSpPr/>
          <p:nvPr userDrawn="1"/>
        </p:nvSpPr>
        <p:spPr>
          <a:xfrm>
            <a:off x="6806364" y="-57150"/>
            <a:ext cx="5951622" cy="691515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7477" t="336" r="-93" b="-8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B6A39D2-C116-47F2-B2F3-91A8BDFE4A94}"/>
              </a:ext>
            </a:extLst>
          </p:cNvPr>
          <p:cNvSpPr/>
          <p:nvPr userDrawn="1"/>
        </p:nvSpPr>
        <p:spPr>
          <a:xfrm>
            <a:off x="229937" y="1076325"/>
            <a:ext cx="582195" cy="5821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000" dirty="0"/>
              <a:t>“</a:t>
            </a:r>
          </a:p>
        </p:txBody>
      </p:sp>
      <p:pic>
        <p:nvPicPr>
          <p:cNvPr id="8" name="Graphic 7">
            <a:extLst>
              <a:ext uri="{FF2B5EF4-FFF2-40B4-BE49-F238E27FC236}">
                <a16:creationId xmlns:a16="http://schemas.microsoft.com/office/drawing/2014/main" id="{6329B897-91FB-4314-9B3B-2348007E534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56377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E81763-CE63-4DED-B6C3-382E1BACD15C}"/>
              </a:ext>
            </a:extLst>
          </p:cNvPr>
          <p:cNvSpPr/>
          <p:nvPr userDrawn="1"/>
        </p:nvSpPr>
        <p:spPr>
          <a:xfrm>
            <a:off x="-76200" y="-57150"/>
            <a:ext cx="5705475" cy="5358593"/>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 t="434" r="-116529" b="-301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4">
            <a:extLst>
              <a:ext uri="{FF2B5EF4-FFF2-40B4-BE49-F238E27FC236}">
                <a16:creationId xmlns:a16="http://schemas.microsoft.com/office/drawing/2014/main" id="{35B921FE-C1F7-4BCC-B925-7A06613159D2}"/>
              </a:ext>
            </a:extLst>
          </p:cNvPr>
          <p:cNvSpPr>
            <a:spLocks noGrp="1"/>
          </p:cNvSpPr>
          <p:nvPr>
            <p:ph type="pic" sz="quarter" idx="10"/>
          </p:nvPr>
        </p:nvSpPr>
        <p:spPr>
          <a:xfrm rot="2700000">
            <a:off x="-1533512" y="-2787678"/>
            <a:ext cx="6124575" cy="6124575"/>
          </a:xfrm>
          <a:prstGeom prst="roundRect">
            <a:avLst>
              <a:gd name="adj" fmla="val 1381"/>
            </a:avLst>
          </a:prstGeom>
          <a:blipFill dpi="0" rotWithShape="0">
            <a:blip r:embed="rId4"/>
            <a:srcRect/>
            <a:stretch>
              <a:fillRect/>
            </a:stretch>
          </a:blipFill>
          <a:ln>
            <a:noFill/>
          </a:ln>
        </p:spPr>
        <p:style>
          <a:lnRef idx="2">
            <a:schemeClr val="accent3"/>
          </a:lnRef>
          <a:fillRef idx="1">
            <a:schemeClr val="lt1"/>
          </a:fillRef>
          <a:effectRef idx="0">
            <a:schemeClr val="accent3"/>
          </a:effectRef>
          <a:fontRef idx="minor">
            <a:schemeClr val="dk1"/>
          </a:fontRef>
        </p:style>
        <p:txBody>
          <a:bodyPr vert="vert270" lIns="91440" tIns="1097280" rIns="731520" bIns="640080" anchor="b" anchorCtr="0">
            <a:normAutofit/>
          </a:bodyPr>
          <a:lstStyle>
            <a:lvl1pPr marL="0" indent="0">
              <a:buNone/>
              <a:defRPr sz="2000">
                <a:ln w="31750">
                  <a:noFill/>
                </a:ln>
                <a:noFill/>
                <a:effectLst/>
                <a:latin typeface="Overpass" panose="00000500000000000000" pitchFamily="2" charset="0"/>
              </a:defRPr>
            </a:lvl1pPr>
          </a:lstStyle>
          <a:p>
            <a:endParaRPr lang="en-US" dirty="0"/>
          </a:p>
        </p:txBody>
      </p:sp>
      <p:sp>
        <p:nvSpPr>
          <p:cNvPr id="4" name="Title 1">
            <a:extLst>
              <a:ext uri="{FF2B5EF4-FFF2-40B4-BE49-F238E27FC236}">
                <a16:creationId xmlns:a16="http://schemas.microsoft.com/office/drawing/2014/main" id="{3B12CC79-0B2C-4FA1-AE3B-CADC266F8E10}"/>
              </a:ext>
            </a:extLst>
          </p:cNvPr>
          <p:cNvSpPr>
            <a:spLocks noGrp="1"/>
          </p:cNvSpPr>
          <p:nvPr>
            <p:ph type="ctrTitle" hasCustomPrompt="1"/>
          </p:nvPr>
        </p:nvSpPr>
        <p:spPr>
          <a:xfrm>
            <a:off x="6429374" y="2293938"/>
            <a:ext cx="5257799" cy="2387600"/>
          </a:xfrm>
        </p:spPr>
        <p:txBody>
          <a:bodyPr anchor="b">
            <a:normAutofit/>
          </a:bodyPr>
          <a:lstStyle>
            <a:lvl1pPr algn="l">
              <a:defRPr sz="4200">
                <a:latin typeface="Arial" panose="020B0604020202020204" pitchFamily="34" charset="0"/>
                <a:cs typeface="Arial" panose="020B0604020202020204" pitchFamily="34" charset="0"/>
              </a:defRPr>
            </a:lvl1pPr>
          </a:lstStyle>
          <a:p>
            <a:r>
              <a:rPr lang="en-US" dirty="0"/>
              <a:t>Click to edit slide title</a:t>
            </a:r>
          </a:p>
        </p:txBody>
      </p:sp>
      <p:sp>
        <p:nvSpPr>
          <p:cNvPr id="5" name="Subtitle 2">
            <a:extLst>
              <a:ext uri="{FF2B5EF4-FFF2-40B4-BE49-F238E27FC236}">
                <a16:creationId xmlns:a16="http://schemas.microsoft.com/office/drawing/2014/main" id="{8194BC0D-B52C-4B74-B053-90AC7DC2E73D}"/>
              </a:ext>
            </a:extLst>
          </p:cNvPr>
          <p:cNvSpPr>
            <a:spLocks noGrp="1"/>
          </p:cNvSpPr>
          <p:nvPr>
            <p:ph type="subTitle" idx="1"/>
          </p:nvPr>
        </p:nvSpPr>
        <p:spPr>
          <a:xfrm>
            <a:off x="6429374" y="4706938"/>
            <a:ext cx="5257799" cy="7032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14">
            <a:extLst>
              <a:ext uri="{FF2B5EF4-FFF2-40B4-BE49-F238E27FC236}">
                <a16:creationId xmlns:a16="http://schemas.microsoft.com/office/drawing/2014/main" id="{F6FDFBF3-6864-41DE-8FA7-29A801EA0149}"/>
              </a:ext>
            </a:extLst>
          </p:cNvPr>
          <p:cNvSpPr>
            <a:spLocks noGrp="1"/>
          </p:cNvSpPr>
          <p:nvPr>
            <p:ph type="pic" sz="quarter" idx="11"/>
          </p:nvPr>
        </p:nvSpPr>
        <p:spPr>
          <a:xfrm rot="2700000">
            <a:off x="3042377" y="2491430"/>
            <a:ext cx="2640173" cy="2640173"/>
          </a:xfrm>
          <a:prstGeom prst="roundRect">
            <a:avLst>
              <a:gd name="adj" fmla="val 1381"/>
            </a:avLst>
          </a:prstGeom>
          <a:blipFill dpi="0" rotWithShape="0">
            <a:blip r:embed="rId4"/>
            <a:srcRect/>
            <a:stretch>
              <a:fillRect/>
            </a:stretch>
          </a:blipFill>
          <a:ln>
            <a:noFill/>
          </a:ln>
        </p:spPr>
        <p:style>
          <a:lnRef idx="2">
            <a:schemeClr val="accent3"/>
          </a:lnRef>
          <a:fillRef idx="1">
            <a:schemeClr val="lt1"/>
          </a:fillRef>
          <a:effectRef idx="0">
            <a:schemeClr val="accent3"/>
          </a:effectRef>
          <a:fontRef idx="minor">
            <a:schemeClr val="dk1"/>
          </a:fontRef>
        </p:style>
        <p:txBody>
          <a:bodyPr vert="vert270" lIns="91440" tIns="457200" rIns="91440" bIns="457200" anchor="ctr" anchorCtr="0">
            <a:noAutofit/>
          </a:bodyPr>
          <a:lstStyle>
            <a:lvl1pPr marL="0" indent="0">
              <a:buNone/>
              <a:defRPr sz="1400">
                <a:ln w="31750">
                  <a:noFill/>
                </a:ln>
                <a:noFill/>
                <a:effectLst/>
                <a:latin typeface="Overpass" panose="00000500000000000000" pitchFamily="2" charset="0"/>
              </a:defRPr>
            </a:lvl1pPr>
          </a:lstStyle>
          <a:p>
            <a:endParaRPr lang="en-US" dirty="0"/>
          </a:p>
        </p:txBody>
      </p:sp>
      <p:sp>
        <p:nvSpPr>
          <p:cNvPr id="11" name="TextBox 10">
            <a:extLst>
              <a:ext uri="{FF2B5EF4-FFF2-40B4-BE49-F238E27FC236}">
                <a16:creationId xmlns:a16="http://schemas.microsoft.com/office/drawing/2014/main" id="{7B0552BF-E469-44A4-B039-4CE60D891F77}"/>
              </a:ext>
            </a:extLst>
          </p:cNvPr>
          <p:cNvSpPr txBox="1"/>
          <p:nvPr userDrawn="1"/>
        </p:nvSpPr>
        <p:spPr>
          <a:xfrm>
            <a:off x="5629275" y="-1701083"/>
            <a:ext cx="4918075" cy="138499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Recommended: </a:t>
            </a:r>
            <a:r>
              <a:rPr lang="en-US" sz="1200" b="0" dirty="0"/>
              <a:t>Replace photos in diamonds.</a:t>
            </a:r>
            <a:br>
              <a:rPr lang="en-US" sz="1200" b="1" dirty="0"/>
            </a:br>
            <a:r>
              <a:rPr lang="en-US" sz="1200" b="1" dirty="0"/>
              <a:t>To prevent photo stretching</a:t>
            </a:r>
            <a:r>
              <a:rPr lang="en-US" sz="1200" dirty="0"/>
              <a:t>: Click the image &gt; “Picture Tools” Format Tab &gt; Crop (Dropdown) &gt; “Fill” </a:t>
            </a:r>
            <a:br>
              <a:rPr lang="en-US" sz="1200" dirty="0"/>
            </a:br>
            <a:r>
              <a:rPr lang="en-US" sz="1200" b="1" dirty="0"/>
              <a:t>To prevent image rotation: </a:t>
            </a:r>
            <a:r>
              <a:rPr lang="en-US" sz="1200" b="0" dirty="0"/>
              <a:t>Right click image &gt; Format Picture &gt; Select paint bucket in right panel &gt; Uncheck “Rotate with Shape”</a:t>
            </a:r>
            <a:br>
              <a:rPr lang="en-US" sz="1200" dirty="0"/>
            </a:br>
            <a:br>
              <a:rPr lang="en-US" sz="1200" dirty="0"/>
            </a:br>
            <a:r>
              <a:rPr lang="en-US" sz="1200" b="1" dirty="0"/>
              <a:t>DO NOT PRESENT IN THIS VIEW.</a:t>
            </a:r>
          </a:p>
        </p:txBody>
      </p:sp>
      <p:pic>
        <p:nvPicPr>
          <p:cNvPr id="12" name="Graphic 11">
            <a:extLst>
              <a:ext uri="{FF2B5EF4-FFF2-40B4-BE49-F238E27FC236}">
                <a16:creationId xmlns:a16="http://schemas.microsoft.com/office/drawing/2014/main" id="{104A8843-89CA-471B-A00C-3032D682BEE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2004949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rt Graphic Content Above">
    <p:spTree>
      <p:nvGrpSpPr>
        <p:cNvPr id="1" name=""/>
        <p:cNvGrpSpPr/>
        <p:nvPr/>
      </p:nvGrpSpPr>
      <p:grpSpPr>
        <a:xfrm>
          <a:off x="0" y="0"/>
          <a:ext cx="0" cy="0"/>
          <a:chOff x="0" y="0"/>
          <a:chExt cx="0" cy="0"/>
        </a:xfrm>
      </p:grpSpPr>
      <p:sp>
        <p:nvSpPr>
          <p:cNvPr id="6" name="SmartArt Placeholder 6">
            <a:extLst>
              <a:ext uri="{FF2B5EF4-FFF2-40B4-BE49-F238E27FC236}">
                <a16:creationId xmlns:a16="http://schemas.microsoft.com/office/drawing/2014/main" id="{6742CE4D-E548-481A-A59D-6E7ABFBEC52B}"/>
              </a:ext>
            </a:extLst>
          </p:cNvPr>
          <p:cNvSpPr>
            <a:spLocks noGrp="1"/>
          </p:cNvSpPr>
          <p:nvPr>
            <p:ph type="dgm" sz="quarter" idx="11"/>
          </p:nvPr>
        </p:nvSpPr>
        <p:spPr>
          <a:xfrm>
            <a:off x="323852" y="1323975"/>
            <a:ext cx="11544300" cy="3600449"/>
          </a:xfrm>
        </p:spPr>
        <p:txBody>
          <a:bodyPr/>
          <a:lstStyle>
            <a:lvl1pPr marL="0" indent="0">
              <a:buNone/>
              <a:defRPr>
                <a:noFill/>
              </a:defRPr>
            </a:lvl1pPr>
          </a:lstStyle>
          <a:p>
            <a:endParaRPr lang="en-US" dirty="0"/>
          </a:p>
        </p:txBody>
      </p:sp>
      <p:sp>
        <p:nvSpPr>
          <p:cNvPr id="7" name="Content Placeholder 2">
            <a:extLst>
              <a:ext uri="{FF2B5EF4-FFF2-40B4-BE49-F238E27FC236}">
                <a16:creationId xmlns:a16="http://schemas.microsoft.com/office/drawing/2014/main" id="{92FBA822-2BF2-49AE-887C-33BF32AF2E1A}"/>
              </a:ext>
            </a:extLst>
          </p:cNvPr>
          <p:cNvSpPr>
            <a:spLocks noGrp="1"/>
          </p:cNvSpPr>
          <p:nvPr>
            <p:ph idx="1"/>
          </p:nvPr>
        </p:nvSpPr>
        <p:spPr>
          <a:xfrm>
            <a:off x="323852" y="5048250"/>
            <a:ext cx="11544300" cy="781050"/>
          </a:xfrm>
        </p:spPr>
        <p:txBody>
          <a:bodyPr numCol="1">
            <a:noAutofit/>
          </a:bodyPr>
          <a:lstStyle>
            <a:lvl1pPr>
              <a:defRPr sz="2000"/>
            </a:lvl1pPr>
          </a:lstStyle>
          <a:p>
            <a:pPr lvl="0"/>
            <a:r>
              <a:rPr lang="en-US" dirty="0"/>
              <a:t>Edit Master text styles</a:t>
            </a:r>
          </a:p>
        </p:txBody>
      </p:sp>
      <p:pic>
        <p:nvPicPr>
          <p:cNvPr id="11" name="Graphic 10">
            <a:extLst>
              <a:ext uri="{FF2B5EF4-FFF2-40B4-BE49-F238E27FC236}">
                <a16:creationId xmlns:a16="http://schemas.microsoft.com/office/drawing/2014/main" id="{26EF1D44-65EB-429C-AD41-1FB99051A8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6" name="Graphic 15">
            <a:extLst>
              <a:ext uri="{FF2B5EF4-FFF2-40B4-BE49-F238E27FC236}">
                <a16:creationId xmlns:a16="http://schemas.microsoft.com/office/drawing/2014/main" id="{D33340C9-9C7F-42DD-90DA-4F7F330EA84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8" name="Title 1">
            <a:extLst>
              <a:ext uri="{FF2B5EF4-FFF2-40B4-BE49-F238E27FC236}">
                <a16:creationId xmlns:a16="http://schemas.microsoft.com/office/drawing/2014/main" id="{C5F26D4E-FC04-4DDD-9858-9AD00D325BCD}"/>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14152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rt Graphic">
    <p:spTree>
      <p:nvGrpSpPr>
        <p:cNvPr id="1" name=""/>
        <p:cNvGrpSpPr/>
        <p:nvPr/>
      </p:nvGrpSpPr>
      <p:grpSpPr>
        <a:xfrm>
          <a:off x="0" y="0"/>
          <a:ext cx="0" cy="0"/>
          <a:chOff x="0" y="0"/>
          <a:chExt cx="0" cy="0"/>
        </a:xfrm>
      </p:grpSpPr>
      <p:sp>
        <p:nvSpPr>
          <p:cNvPr id="7" name="SmartArt Placeholder 6">
            <a:extLst>
              <a:ext uri="{FF2B5EF4-FFF2-40B4-BE49-F238E27FC236}">
                <a16:creationId xmlns:a16="http://schemas.microsoft.com/office/drawing/2014/main" id="{E13014A1-0CD1-4BA7-914A-65E3CCE2F8C3}"/>
              </a:ext>
            </a:extLst>
          </p:cNvPr>
          <p:cNvSpPr>
            <a:spLocks noGrp="1"/>
          </p:cNvSpPr>
          <p:nvPr>
            <p:ph type="dgm" sz="quarter" idx="11"/>
          </p:nvPr>
        </p:nvSpPr>
        <p:spPr>
          <a:xfrm>
            <a:off x="323851" y="1323975"/>
            <a:ext cx="11544300" cy="4505325"/>
          </a:xfrm>
        </p:spPr>
        <p:txBody>
          <a:bodyPr>
            <a:noAutofit/>
          </a:bodyPr>
          <a:lstStyle>
            <a:lvl1pPr marL="0" indent="0">
              <a:buNone/>
              <a:defRPr>
                <a:noFill/>
              </a:defRPr>
            </a:lvl1pPr>
          </a:lstStyle>
          <a:p>
            <a:endParaRPr lang="en-US" dirty="0"/>
          </a:p>
        </p:txBody>
      </p:sp>
      <p:pic>
        <p:nvPicPr>
          <p:cNvPr id="9" name="Graphic 8">
            <a:extLst>
              <a:ext uri="{FF2B5EF4-FFF2-40B4-BE49-F238E27FC236}">
                <a16:creationId xmlns:a16="http://schemas.microsoft.com/office/drawing/2014/main" id="{220694F5-73FD-4297-961C-5A6E52DD5D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0" name="Graphic 9">
            <a:extLst>
              <a:ext uri="{FF2B5EF4-FFF2-40B4-BE49-F238E27FC236}">
                <a16:creationId xmlns:a16="http://schemas.microsoft.com/office/drawing/2014/main" id="{B697EF43-374E-4308-9B82-73651B0BBF6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8" name="Title 1">
            <a:extLst>
              <a:ext uri="{FF2B5EF4-FFF2-40B4-BE49-F238E27FC236}">
                <a16:creationId xmlns:a16="http://schemas.microsoft.com/office/drawing/2014/main" id="{6EDC8D3B-B267-43FE-8F7A-1D8CF5362FAA}"/>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72859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B818E-B7BE-4695-B78A-50887534A9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8" name="Graphic 7">
            <a:extLst>
              <a:ext uri="{FF2B5EF4-FFF2-40B4-BE49-F238E27FC236}">
                <a16:creationId xmlns:a16="http://schemas.microsoft.com/office/drawing/2014/main" id="{FFFB92E9-BD19-4EA1-8774-8CDA6374B4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6" name="Title 1">
            <a:extLst>
              <a:ext uri="{FF2B5EF4-FFF2-40B4-BE49-F238E27FC236}">
                <a16:creationId xmlns:a16="http://schemas.microsoft.com/office/drawing/2014/main" id="{BE8CEB52-733F-4305-9D09-2E00B5451FA7}"/>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70829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6EB35E2-4125-4783-9EE0-D12F15F72B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2435244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97FACD-535B-4162-A4C1-3EB5742EE27B}"/>
              </a:ext>
            </a:extLst>
          </p:cNvPr>
          <p:cNvSpPr/>
          <p:nvPr userDrawn="1"/>
        </p:nvSpPr>
        <p:spPr>
          <a:xfrm>
            <a:off x="257175" y="6029325"/>
            <a:ext cx="11572875" cy="70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MASTER</a:t>
            </a:r>
          </a:p>
        </p:txBody>
      </p:sp>
      <p:pic>
        <p:nvPicPr>
          <p:cNvPr id="5" name="Graphic 4">
            <a:extLst>
              <a:ext uri="{FF2B5EF4-FFF2-40B4-BE49-F238E27FC236}">
                <a16:creationId xmlns:a16="http://schemas.microsoft.com/office/drawing/2014/main" id="{46D69E67-65AC-4A86-8132-FCE109E707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89084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330200"/>
            <a:ext cx="11334751" cy="535531"/>
          </a:xfrm>
        </p:spPr>
        <p:txBody>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7">
            <a:extLst>
              <a:ext uri="{FF2B5EF4-FFF2-40B4-BE49-F238E27FC236}">
                <a16:creationId xmlns:a16="http://schemas.microsoft.com/office/drawing/2014/main" id="{59CF156B-CCEB-44A9-B442-E65EF6953DD9}"/>
              </a:ext>
            </a:extLst>
          </p:cNvPr>
          <p:cNvSpPr>
            <a:spLocks noGrp="1"/>
          </p:cNvSpPr>
          <p:nvPr>
            <p:ph type="body" sz="quarter" idx="11"/>
          </p:nvPr>
        </p:nvSpPr>
        <p:spPr>
          <a:xfrm>
            <a:off x="323850" y="1323975"/>
            <a:ext cx="5670550" cy="450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a:extLst>
              <a:ext uri="{FF2B5EF4-FFF2-40B4-BE49-F238E27FC236}">
                <a16:creationId xmlns:a16="http://schemas.microsoft.com/office/drawing/2014/main" id="{056482F7-E63B-4F4F-A0FE-0FB4D0D82A3C}"/>
              </a:ext>
            </a:extLst>
          </p:cNvPr>
          <p:cNvSpPr>
            <a:spLocks noGrp="1"/>
          </p:cNvSpPr>
          <p:nvPr>
            <p:ph type="body" sz="quarter" idx="12"/>
          </p:nvPr>
        </p:nvSpPr>
        <p:spPr>
          <a:xfrm>
            <a:off x="6197602" y="1323975"/>
            <a:ext cx="5670550" cy="450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4E9CA7A1-3BAB-49A9-897B-1EA0A57AE1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3115562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tatem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71210D-7202-4623-9AED-43D0273CA84E}"/>
              </a:ext>
            </a:extLst>
          </p:cNvPr>
          <p:cNvGrpSpPr/>
          <p:nvPr userDrawn="1"/>
        </p:nvGrpSpPr>
        <p:grpSpPr>
          <a:xfrm>
            <a:off x="1" y="0"/>
            <a:ext cx="12229589" cy="8226545"/>
            <a:chOff x="1" y="0"/>
            <a:chExt cx="12229589" cy="8226545"/>
          </a:xfrm>
        </p:grpSpPr>
        <p:pic>
          <p:nvPicPr>
            <p:cNvPr id="13" name="Picture 12">
              <a:extLst>
                <a:ext uri="{FF2B5EF4-FFF2-40B4-BE49-F238E27FC236}">
                  <a16:creationId xmlns:a16="http://schemas.microsoft.com/office/drawing/2014/main" id="{28F28C69-BA54-4DAC-9DD8-1559B78CF9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70" b="5070"/>
            <a:stretch/>
          </p:blipFill>
          <p:spPr>
            <a:xfrm>
              <a:off x="1" y="0"/>
              <a:ext cx="12191999" cy="6162674"/>
            </a:xfrm>
            <a:prstGeom prst="rect">
              <a:avLst/>
            </a:prstGeom>
          </p:spPr>
        </p:pic>
        <p:sp>
          <p:nvSpPr>
            <p:cNvPr id="14" name="Rectangle: Rounded Corners 13">
              <a:extLst>
                <a:ext uri="{FF2B5EF4-FFF2-40B4-BE49-F238E27FC236}">
                  <a16:creationId xmlns:a16="http://schemas.microsoft.com/office/drawing/2014/main" id="{7F1AE183-0927-4AA8-A4B6-0FABC7A8A52D}"/>
                </a:ext>
              </a:extLst>
            </p:cNvPr>
            <p:cNvSpPr>
              <a:spLocks noChangeAspect="1"/>
            </p:cNvSpPr>
            <p:nvPr userDrawn="1"/>
          </p:nvSpPr>
          <p:spPr>
            <a:xfrm rot="2700000">
              <a:off x="5246487" y="1243442"/>
              <a:ext cx="6983103" cy="6983103"/>
            </a:xfrm>
            <a:prstGeom prst="roundRect">
              <a:avLst>
                <a:gd name="adj" fmla="val 1136"/>
              </a:avLst>
            </a:prstGeom>
            <a:noFill/>
            <a:ln w="635000">
              <a:solidFill>
                <a:schemeClr val="tx2">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5" name="Text Placeholder 15">
            <a:extLst>
              <a:ext uri="{FF2B5EF4-FFF2-40B4-BE49-F238E27FC236}">
                <a16:creationId xmlns:a16="http://schemas.microsoft.com/office/drawing/2014/main" id="{512D3E2A-C4C4-448D-B586-3D6FE13465D4}"/>
              </a:ext>
            </a:extLst>
          </p:cNvPr>
          <p:cNvSpPr>
            <a:spLocks noGrp="1"/>
          </p:cNvSpPr>
          <p:nvPr>
            <p:ph type="body" sz="quarter" idx="12" hasCustomPrompt="1"/>
          </p:nvPr>
        </p:nvSpPr>
        <p:spPr>
          <a:xfrm>
            <a:off x="-66675" y="2320746"/>
            <a:ext cx="6162675" cy="1200329"/>
          </a:xfrm>
          <a:solidFill>
            <a:schemeClr val="bg1"/>
          </a:solidFill>
        </p:spPr>
        <p:txBody>
          <a:bodyPr lIns="457200" tIns="274320" bIns="274320" anchor="b">
            <a:spAutoFit/>
          </a:bodyPr>
          <a:lstStyle>
            <a:lvl1pPr marL="0" indent="0">
              <a:buNone/>
              <a:defRPr sz="4200">
                <a:solidFill>
                  <a:schemeClr val="tx2"/>
                </a:solidFill>
                <a:latin typeface="Arial" panose="020B0604020202020204" pitchFamily="34" charset="0"/>
                <a:cs typeface="Arial" panose="020B0604020202020204" pitchFamily="34" charset="0"/>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Closing Statement</a:t>
            </a:r>
          </a:p>
        </p:txBody>
      </p:sp>
      <p:sp>
        <p:nvSpPr>
          <p:cNvPr id="6" name="Text Placeholder 19">
            <a:extLst>
              <a:ext uri="{FF2B5EF4-FFF2-40B4-BE49-F238E27FC236}">
                <a16:creationId xmlns:a16="http://schemas.microsoft.com/office/drawing/2014/main" id="{C8D044D9-B524-4CEB-AC18-EE35E1D4A76A}"/>
              </a:ext>
            </a:extLst>
          </p:cNvPr>
          <p:cNvSpPr>
            <a:spLocks noGrp="1"/>
          </p:cNvSpPr>
          <p:nvPr>
            <p:ph type="body" sz="quarter" idx="13" hasCustomPrompt="1"/>
          </p:nvPr>
        </p:nvSpPr>
        <p:spPr>
          <a:xfrm>
            <a:off x="-66675" y="3521075"/>
            <a:ext cx="6162675" cy="1169551"/>
          </a:xfrm>
          <a:solidFill>
            <a:schemeClr val="bg1"/>
          </a:solidFill>
        </p:spPr>
        <p:txBody>
          <a:bodyPr lIns="457200" tIns="182880" bIns="182880">
            <a:spAutoFit/>
          </a:bodyPr>
          <a:lstStyle>
            <a:lvl1pPr marL="0" marR="0" indent="0" algn="l" defTabSz="914400" rtl="0" eaLnBrk="1" fontAlgn="auto" latinLnBrk="0" hangingPunct="1">
              <a:lnSpc>
                <a:spcPct val="100000"/>
              </a:lnSpc>
              <a:spcBef>
                <a:spcPts val="0"/>
              </a:spcBef>
              <a:spcAft>
                <a:spcPts val="600"/>
              </a:spcAft>
              <a:buClrTx/>
              <a:buSzTx/>
              <a:buFontTx/>
              <a:buNone/>
              <a:tabLst/>
              <a:defRPr sz="1400" cap="all" baseline="0">
                <a:solidFill>
                  <a:schemeClr val="accent4"/>
                </a:solidFill>
                <a:latin typeface="Arial" panose="020B0604020202020204" pitchFamily="34" charset="0"/>
                <a:cs typeface="Arial" panose="020B0604020202020204" pitchFamily="34" charset="0"/>
              </a:defRPr>
            </a:lvl1pPr>
          </a:lstStyle>
          <a:p>
            <a:pPr>
              <a:spcAft>
                <a:spcPts val="600"/>
              </a:spcAft>
            </a:pPr>
            <a:r>
              <a:rPr lang="en-US" dirty="0"/>
              <a:t>Author Name, ROLE</a:t>
            </a:r>
          </a:p>
          <a:p>
            <a:pPr>
              <a:spcAft>
                <a:spcPts val="600"/>
              </a:spcAft>
            </a:pPr>
            <a:r>
              <a:rPr lang="en-US" cap="none" dirty="0">
                <a:latin typeface="Overpass" panose="00000500000000000000" pitchFamily="2" charset="0"/>
              </a:rPr>
              <a:t>Area of Expertise</a:t>
            </a:r>
          </a:p>
          <a:p>
            <a:pPr>
              <a:spcAft>
                <a:spcPts val="600"/>
              </a:spcAft>
            </a:pPr>
            <a:r>
              <a:rPr lang="en-US" cap="none" dirty="0">
                <a:latin typeface="Overpass" panose="00000500000000000000" pitchFamily="2" charset="0"/>
              </a:rPr>
              <a:t>Phone #, Email</a:t>
            </a:r>
          </a:p>
        </p:txBody>
      </p:sp>
      <p:pic>
        <p:nvPicPr>
          <p:cNvPr id="8" name="Graphic 7">
            <a:extLst>
              <a:ext uri="{FF2B5EF4-FFF2-40B4-BE49-F238E27FC236}">
                <a16:creationId xmlns:a16="http://schemas.microsoft.com/office/drawing/2014/main" id="{DB1C6439-68CA-4A67-8204-EB12DA62EA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33539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66CA1-D045-4C88-A9E2-EFD6BD978379}"/>
              </a:ext>
            </a:extLst>
          </p:cNvPr>
          <p:cNvSpPr/>
          <p:nvPr userDrawn="1"/>
        </p:nvSpPr>
        <p:spPr>
          <a:xfrm>
            <a:off x="6320589" y="-57150"/>
            <a:ext cx="5951622" cy="691515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7477" t="336" r="-93" b="-8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0365A-DDF8-4D10-9391-1DB8F0A202CB}"/>
              </a:ext>
            </a:extLst>
          </p:cNvPr>
          <p:cNvSpPr>
            <a:spLocks noGrp="1"/>
          </p:cNvSpPr>
          <p:nvPr>
            <p:ph type="ctrTitle"/>
          </p:nvPr>
        </p:nvSpPr>
        <p:spPr>
          <a:xfrm>
            <a:off x="838200" y="2633934"/>
            <a:ext cx="5951622" cy="1255728"/>
          </a:xfrm>
        </p:spPr>
        <p:txBody>
          <a:bodyPr anchor="b"/>
          <a:lstStyle>
            <a:lvl1pPr algn="l">
              <a:defRPr sz="420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0789887-DE0B-402C-AA27-B179016B07BF}"/>
              </a:ext>
            </a:extLst>
          </p:cNvPr>
          <p:cNvSpPr>
            <a:spLocks noGrp="1"/>
          </p:cNvSpPr>
          <p:nvPr>
            <p:ph type="subTitle" idx="1"/>
          </p:nvPr>
        </p:nvSpPr>
        <p:spPr>
          <a:xfrm>
            <a:off x="838200" y="3924360"/>
            <a:ext cx="5951622" cy="1270394"/>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14">
            <a:extLst>
              <a:ext uri="{FF2B5EF4-FFF2-40B4-BE49-F238E27FC236}">
                <a16:creationId xmlns:a16="http://schemas.microsoft.com/office/drawing/2014/main" id="{D2EDF2F3-2E9B-4C4E-BDA0-7DAF0B0F31BE}"/>
              </a:ext>
            </a:extLst>
          </p:cNvPr>
          <p:cNvSpPr>
            <a:spLocks noGrp="1"/>
          </p:cNvSpPr>
          <p:nvPr>
            <p:ph type="pic" sz="quarter" idx="10"/>
          </p:nvPr>
        </p:nvSpPr>
        <p:spPr>
          <a:xfrm rot="16200000" flipV="1">
            <a:off x="5942593" y="747776"/>
            <a:ext cx="7476313" cy="5456816"/>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19"/>
              <a:gd name="connsiteY0" fmla="*/ 0 h 10000"/>
              <a:gd name="connsiteX1" fmla="*/ 10019 w 10019"/>
              <a:gd name="connsiteY1" fmla="*/ 6381 h 10000"/>
              <a:gd name="connsiteX2" fmla="*/ 10000 w 10019"/>
              <a:gd name="connsiteY2" fmla="*/ 8000 h 10000"/>
              <a:gd name="connsiteX3" fmla="*/ 5000 w 10019"/>
              <a:gd name="connsiteY3" fmla="*/ 10000 h 10000"/>
              <a:gd name="connsiteX4" fmla="*/ 0 w 10019"/>
              <a:gd name="connsiteY4" fmla="*/ 8000 h 10000"/>
              <a:gd name="connsiteX5" fmla="*/ 0 w 10019"/>
              <a:gd name="connsiteY5" fmla="*/ 0 h 10000"/>
              <a:gd name="connsiteX0" fmla="*/ 0 w 10058"/>
              <a:gd name="connsiteY0" fmla="*/ 0 h 3960"/>
              <a:gd name="connsiteX1" fmla="*/ 10058 w 10058"/>
              <a:gd name="connsiteY1" fmla="*/ 341 h 3960"/>
              <a:gd name="connsiteX2" fmla="*/ 10039 w 10058"/>
              <a:gd name="connsiteY2" fmla="*/ 1960 h 3960"/>
              <a:gd name="connsiteX3" fmla="*/ 5039 w 10058"/>
              <a:gd name="connsiteY3" fmla="*/ 3960 h 3960"/>
              <a:gd name="connsiteX4" fmla="*/ 39 w 10058"/>
              <a:gd name="connsiteY4" fmla="*/ 1960 h 3960"/>
              <a:gd name="connsiteX5" fmla="*/ 0 w 10058"/>
              <a:gd name="connsiteY5" fmla="*/ 0 h 3960"/>
              <a:gd name="connsiteX0" fmla="*/ 0 w 10000"/>
              <a:gd name="connsiteY0" fmla="*/ 0 h 10000"/>
              <a:gd name="connsiteX1" fmla="*/ 10000 w 10000"/>
              <a:gd name="connsiteY1" fmla="*/ 861 h 10000"/>
              <a:gd name="connsiteX2" fmla="*/ 9981 w 10000"/>
              <a:gd name="connsiteY2" fmla="*/ 4949 h 10000"/>
              <a:gd name="connsiteX3" fmla="*/ 5010 w 10000"/>
              <a:gd name="connsiteY3" fmla="*/ 10000 h 10000"/>
              <a:gd name="connsiteX4" fmla="*/ 39 w 10000"/>
              <a:gd name="connsiteY4" fmla="*/ 4949 h 10000"/>
              <a:gd name="connsiteX5" fmla="*/ 0 w 10000"/>
              <a:gd name="connsiteY5" fmla="*/ 0 h 10000"/>
              <a:gd name="connsiteX0" fmla="*/ 618 w 9962"/>
              <a:gd name="connsiteY0" fmla="*/ 487 h 9139"/>
              <a:gd name="connsiteX1" fmla="*/ 9962 w 9962"/>
              <a:gd name="connsiteY1" fmla="*/ 0 h 9139"/>
              <a:gd name="connsiteX2" fmla="*/ 9943 w 9962"/>
              <a:gd name="connsiteY2" fmla="*/ 4088 h 9139"/>
              <a:gd name="connsiteX3" fmla="*/ 4972 w 9962"/>
              <a:gd name="connsiteY3" fmla="*/ 9139 h 9139"/>
              <a:gd name="connsiteX4" fmla="*/ 1 w 9962"/>
              <a:gd name="connsiteY4" fmla="*/ 4088 h 9139"/>
              <a:gd name="connsiteX5" fmla="*/ 618 w 9962"/>
              <a:gd name="connsiteY5" fmla="*/ 487 h 9139"/>
              <a:gd name="connsiteX0" fmla="*/ 20 w 10001"/>
              <a:gd name="connsiteY0" fmla="*/ 2008 h 10000"/>
              <a:gd name="connsiteX1" fmla="*/ 10001 w 10001"/>
              <a:gd name="connsiteY1" fmla="*/ 0 h 10000"/>
              <a:gd name="connsiteX2" fmla="*/ 9982 w 10001"/>
              <a:gd name="connsiteY2" fmla="*/ 4473 h 10000"/>
              <a:gd name="connsiteX3" fmla="*/ 4992 w 10001"/>
              <a:gd name="connsiteY3" fmla="*/ 10000 h 10000"/>
              <a:gd name="connsiteX4" fmla="*/ 2 w 10001"/>
              <a:gd name="connsiteY4" fmla="*/ 4473 h 10000"/>
              <a:gd name="connsiteX5" fmla="*/ 20 w 10001"/>
              <a:gd name="connsiteY5" fmla="*/ 2008 h 10000"/>
              <a:gd name="connsiteX0" fmla="*/ 23 w 10004"/>
              <a:gd name="connsiteY0" fmla="*/ 2008 h 10000"/>
              <a:gd name="connsiteX1" fmla="*/ 10004 w 10004"/>
              <a:gd name="connsiteY1" fmla="*/ 0 h 10000"/>
              <a:gd name="connsiteX2" fmla="*/ 9985 w 10004"/>
              <a:gd name="connsiteY2" fmla="*/ 4473 h 10000"/>
              <a:gd name="connsiteX3" fmla="*/ 4995 w 10004"/>
              <a:gd name="connsiteY3" fmla="*/ 10000 h 10000"/>
              <a:gd name="connsiteX4" fmla="*/ 5 w 10004"/>
              <a:gd name="connsiteY4" fmla="*/ 4473 h 10000"/>
              <a:gd name="connsiteX5" fmla="*/ 23 w 10004"/>
              <a:gd name="connsiteY5" fmla="*/ 2008 h 10000"/>
              <a:gd name="connsiteX0" fmla="*/ 23 w 10004"/>
              <a:gd name="connsiteY0" fmla="*/ 0 h 7992"/>
              <a:gd name="connsiteX1" fmla="*/ 10004 w 10004"/>
              <a:gd name="connsiteY1" fmla="*/ 471 h 7992"/>
              <a:gd name="connsiteX2" fmla="*/ 9985 w 10004"/>
              <a:gd name="connsiteY2" fmla="*/ 2465 h 7992"/>
              <a:gd name="connsiteX3" fmla="*/ 4995 w 10004"/>
              <a:gd name="connsiteY3" fmla="*/ 7992 h 7992"/>
              <a:gd name="connsiteX4" fmla="*/ 5 w 10004"/>
              <a:gd name="connsiteY4" fmla="*/ 2465 h 7992"/>
              <a:gd name="connsiteX5" fmla="*/ 23 w 10004"/>
              <a:gd name="connsiteY5" fmla="*/ 0 h 7992"/>
              <a:gd name="connsiteX0" fmla="*/ 23 w 9981"/>
              <a:gd name="connsiteY0" fmla="*/ 53 h 10053"/>
              <a:gd name="connsiteX1" fmla="*/ 9864 w 9981"/>
              <a:gd name="connsiteY1" fmla="*/ 0 h 10053"/>
              <a:gd name="connsiteX2" fmla="*/ 9981 w 9981"/>
              <a:gd name="connsiteY2" fmla="*/ 3137 h 10053"/>
              <a:gd name="connsiteX3" fmla="*/ 4993 w 9981"/>
              <a:gd name="connsiteY3" fmla="*/ 10053 h 10053"/>
              <a:gd name="connsiteX4" fmla="*/ 5 w 9981"/>
              <a:gd name="connsiteY4" fmla="*/ 3137 h 10053"/>
              <a:gd name="connsiteX5" fmla="*/ 23 w 9981"/>
              <a:gd name="connsiteY5" fmla="*/ 53 h 10053"/>
              <a:gd name="connsiteX0" fmla="*/ 23 w 10001"/>
              <a:gd name="connsiteY0" fmla="*/ 53 h 10000"/>
              <a:gd name="connsiteX1" fmla="*/ 9999 w 10001"/>
              <a:gd name="connsiteY1" fmla="*/ 0 h 10000"/>
              <a:gd name="connsiteX2" fmla="*/ 10000 w 10001"/>
              <a:gd name="connsiteY2" fmla="*/ 3120 h 10000"/>
              <a:gd name="connsiteX3" fmla="*/ 5003 w 10001"/>
              <a:gd name="connsiteY3" fmla="*/ 10000 h 10000"/>
              <a:gd name="connsiteX4" fmla="*/ 5 w 10001"/>
              <a:gd name="connsiteY4" fmla="*/ 3120 h 10000"/>
              <a:gd name="connsiteX5" fmla="*/ 23 w 10001"/>
              <a:gd name="connsiteY5" fmla="*/ 53 h 10000"/>
              <a:gd name="connsiteX0" fmla="*/ 6 w 10023"/>
              <a:gd name="connsiteY0" fmla="*/ 53 h 10000"/>
              <a:gd name="connsiteX1" fmla="*/ 10021 w 10023"/>
              <a:gd name="connsiteY1" fmla="*/ 0 h 10000"/>
              <a:gd name="connsiteX2" fmla="*/ 10022 w 10023"/>
              <a:gd name="connsiteY2" fmla="*/ 3120 h 10000"/>
              <a:gd name="connsiteX3" fmla="*/ 5025 w 10023"/>
              <a:gd name="connsiteY3" fmla="*/ 10000 h 10000"/>
              <a:gd name="connsiteX4" fmla="*/ 27 w 10023"/>
              <a:gd name="connsiteY4" fmla="*/ 3120 h 10000"/>
              <a:gd name="connsiteX5" fmla="*/ 6 w 10023"/>
              <a:gd name="connsiteY5" fmla="*/ 53 h 10000"/>
              <a:gd name="connsiteX0" fmla="*/ 41 w 10000"/>
              <a:gd name="connsiteY0" fmla="*/ 53 h 10000"/>
              <a:gd name="connsiteX1" fmla="*/ 9998 w 10000"/>
              <a:gd name="connsiteY1" fmla="*/ 0 h 10000"/>
              <a:gd name="connsiteX2" fmla="*/ 9999 w 10000"/>
              <a:gd name="connsiteY2" fmla="*/ 3120 h 10000"/>
              <a:gd name="connsiteX3" fmla="*/ 5002 w 10000"/>
              <a:gd name="connsiteY3" fmla="*/ 10000 h 10000"/>
              <a:gd name="connsiteX4" fmla="*/ 4 w 10000"/>
              <a:gd name="connsiteY4" fmla="*/ 3120 h 10000"/>
              <a:gd name="connsiteX5" fmla="*/ 41 w 10000"/>
              <a:gd name="connsiteY5" fmla="*/ 53 h 10000"/>
              <a:gd name="connsiteX0" fmla="*/ 6 w 10023"/>
              <a:gd name="connsiteY0" fmla="*/ 53 h 10000"/>
              <a:gd name="connsiteX1" fmla="*/ 10021 w 10023"/>
              <a:gd name="connsiteY1" fmla="*/ 0 h 10000"/>
              <a:gd name="connsiteX2" fmla="*/ 10022 w 10023"/>
              <a:gd name="connsiteY2" fmla="*/ 3120 h 10000"/>
              <a:gd name="connsiteX3" fmla="*/ 5025 w 10023"/>
              <a:gd name="connsiteY3" fmla="*/ 10000 h 10000"/>
              <a:gd name="connsiteX4" fmla="*/ 27 w 10023"/>
              <a:gd name="connsiteY4" fmla="*/ 3120 h 10000"/>
              <a:gd name="connsiteX5" fmla="*/ 6 w 10023"/>
              <a:gd name="connsiteY5" fmla="*/ 53 h 10000"/>
              <a:gd name="connsiteX0" fmla="*/ 15 w 10007"/>
              <a:gd name="connsiteY0" fmla="*/ 59 h 10000"/>
              <a:gd name="connsiteX1" fmla="*/ 10005 w 10007"/>
              <a:gd name="connsiteY1" fmla="*/ 0 h 10000"/>
              <a:gd name="connsiteX2" fmla="*/ 10006 w 10007"/>
              <a:gd name="connsiteY2" fmla="*/ 3120 h 10000"/>
              <a:gd name="connsiteX3" fmla="*/ 5009 w 10007"/>
              <a:gd name="connsiteY3" fmla="*/ 10000 h 10000"/>
              <a:gd name="connsiteX4" fmla="*/ 11 w 10007"/>
              <a:gd name="connsiteY4" fmla="*/ 3120 h 10000"/>
              <a:gd name="connsiteX5" fmla="*/ 15 w 10007"/>
              <a:gd name="connsiteY5" fmla="*/ 59 h 10000"/>
              <a:gd name="connsiteX0" fmla="*/ 10 w 10002"/>
              <a:gd name="connsiteY0" fmla="*/ 59 h 10000"/>
              <a:gd name="connsiteX1" fmla="*/ 10000 w 10002"/>
              <a:gd name="connsiteY1" fmla="*/ 0 h 10000"/>
              <a:gd name="connsiteX2" fmla="*/ 10001 w 10002"/>
              <a:gd name="connsiteY2" fmla="*/ 3120 h 10000"/>
              <a:gd name="connsiteX3" fmla="*/ 5004 w 10002"/>
              <a:gd name="connsiteY3" fmla="*/ 10000 h 10000"/>
              <a:gd name="connsiteX4" fmla="*/ 6 w 10002"/>
              <a:gd name="connsiteY4" fmla="*/ 3120 h 10000"/>
              <a:gd name="connsiteX5" fmla="*/ 10 w 10002"/>
              <a:gd name="connsiteY5" fmla="*/ 59 h 10000"/>
              <a:gd name="connsiteX0" fmla="*/ 13 w 10001"/>
              <a:gd name="connsiteY0" fmla="*/ 18 h 10000"/>
              <a:gd name="connsiteX1" fmla="*/ 9999 w 10001"/>
              <a:gd name="connsiteY1" fmla="*/ 0 h 10000"/>
              <a:gd name="connsiteX2" fmla="*/ 10000 w 10001"/>
              <a:gd name="connsiteY2" fmla="*/ 3120 h 10000"/>
              <a:gd name="connsiteX3" fmla="*/ 5003 w 10001"/>
              <a:gd name="connsiteY3" fmla="*/ 10000 h 10000"/>
              <a:gd name="connsiteX4" fmla="*/ 5 w 10001"/>
              <a:gd name="connsiteY4" fmla="*/ 3120 h 10000"/>
              <a:gd name="connsiteX5" fmla="*/ 13 w 10001"/>
              <a:gd name="connsiteY5" fmla="*/ 18 h 10000"/>
              <a:gd name="connsiteX0" fmla="*/ 8 w 9996"/>
              <a:gd name="connsiteY0" fmla="*/ 18 h 10000"/>
              <a:gd name="connsiteX1" fmla="*/ 9994 w 9996"/>
              <a:gd name="connsiteY1" fmla="*/ 0 h 10000"/>
              <a:gd name="connsiteX2" fmla="*/ 9995 w 9996"/>
              <a:gd name="connsiteY2" fmla="*/ 3120 h 10000"/>
              <a:gd name="connsiteX3" fmla="*/ 4998 w 9996"/>
              <a:gd name="connsiteY3" fmla="*/ 10000 h 10000"/>
              <a:gd name="connsiteX4" fmla="*/ 0 w 9996"/>
              <a:gd name="connsiteY4" fmla="*/ 3120 h 10000"/>
              <a:gd name="connsiteX5" fmla="*/ 8 w 9996"/>
              <a:gd name="connsiteY5" fmla="*/ 18 h 10000"/>
              <a:gd name="connsiteX0" fmla="*/ 8 w 10000"/>
              <a:gd name="connsiteY0" fmla="*/ 18 h 10000"/>
              <a:gd name="connsiteX1" fmla="*/ 9998 w 10000"/>
              <a:gd name="connsiteY1" fmla="*/ 0 h 10000"/>
              <a:gd name="connsiteX2" fmla="*/ 9999 w 10000"/>
              <a:gd name="connsiteY2" fmla="*/ 3120 h 10000"/>
              <a:gd name="connsiteX3" fmla="*/ 5000 w 10000"/>
              <a:gd name="connsiteY3" fmla="*/ 10000 h 10000"/>
              <a:gd name="connsiteX4" fmla="*/ 0 w 10000"/>
              <a:gd name="connsiteY4" fmla="*/ 3120 h 10000"/>
              <a:gd name="connsiteX5" fmla="*/ 8 w 10000"/>
              <a:gd name="connsiteY5" fmla="*/ 18 h 10000"/>
              <a:gd name="connsiteX0" fmla="*/ 8 w 10000"/>
              <a:gd name="connsiteY0" fmla="*/ 18 h 10000"/>
              <a:gd name="connsiteX1" fmla="*/ 9998 w 10000"/>
              <a:gd name="connsiteY1" fmla="*/ 0 h 10000"/>
              <a:gd name="connsiteX2" fmla="*/ 9999 w 10000"/>
              <a:gd name="connsiteY2" fmla="*/ 3120 h 10000"/>
              <a:gd name="connsiteX3" fmla="*/ 5000 w 10000"/>
              <a:gd name="connsiteY3" fmla="*/ 10000 h 10000"/>
              <a:gd name="connsiteX4" fmla="*/ 0 w 10000"/>
              <a:gd name="connsiteY4" fmla="*/ 3120 h 10000"/>
              <a:gd name="connsiteX5" fmla="*/ 8 w 10000"/>
              <a:gd name="connsiteY5" fmla="*/ 18 h 10000"/>
              <a:gd name="connsiteX0" fmla="*/ 8 w 10000"/>
              <a:gd name="connsiteY0" fmla="*/ 18 h 10000"/>
              <a:gd name="connsiteX1" fmla="*/ 9998 w 10000"/>
              <a:gd name="connsiteY1" fmla="*/ 0 h 10000"/>
              <a:gd name="connsiteX2" fmla="*/ 9999 w 10000"/>
              <a:gd name="connsiteY2" fmla="*/ 3120 h 10000"/>
              <a:gd name="connsiteX3" fmla="*/ 5000 w 10000"/>
              <a:gd name="connsiteY3" fmla="*/ 10000 h 10000"/>
              <a:gd name="connsiteX4" fmla="*/ 0 w 10000"/>
              <a:gd name="connsiteY4" fmla="*/ 3120 h 10000"/>
              <a:gd name="connsiteX5" fmla="*/ 8 w 10000"/>
              <a:gd name="connsiteY5" fmla="*/ 1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8" y="18"/>
                </a:moveTo>
                <a:lnTo>
                  <a:pt x="9998" y="0"/>
                </a:lnTo>
                <a:cubicBezTo>
                  <a:pt x="9992" y="1858"/>
                  <a:pt x="10005" y="1265"/>
                  <a:pt x="9999" y="3120"/>
                </a:cubicBezTo>
                <a:lnTo>
                  <a:pt x="5000" y="10000"/>
                </a:lnTo>
                <a:lnTo>
                  <a:pt x="0" y="3120"/>
                </a:lnTo>
                <a:cubicBezTo>
                  <a:pt x="0" y="1027"/>
                  <a:pt x="1" y="1971"/>
                  <a:pt x="8" y="18"/>
                </a:cubicBezTo>
                <a:close/>
              </a:path>
            </a:pathLst>
          </a:custGeom>
          <a:blipFill dpi="0" rotWithShape="0">
            <a:blip r:embed="rId4"/>
            <a:srcRect/>
            <a:stretch>
              <a:fillRect l="-199" r="-199"/>
            </a:stretch>
          </a:blipFill>
          <a:ln>
            <a:noFill/>
          </a:ln>
        </p:spPr>
        <p:style>
          <a:lnRef idx="2">
            <a:schemeClr val="accent3"/>
          </a:lnRef>
          <a:fillRef idx="1">
            <a:schemeClr val="lt1"/>
          </a:fillRef>
          <a:effectRef idx="0">
            <a:schemeClr val="accent3"/>
          </a:effectRef>
          <a:fontRef idx="minor">
            <a:schemeClr val="dk1"/>
          </a:fontRef>
        </p:style>
        <p:txBody>
          <a:bodyPr vert="vert270" lIns="91440" tIns="1097280" rIns="731520" bIns="640080" anchor="ctr" anchorCtr="0">
            <a:normAutofit/>
          </a:bodyPr>
          <a:lstStyle>
            <a:lvl1pPr marL="0" indent="0">
              <a:buNone/>
              <a:defRPr sz="2000">
                <a:ln w="31750">
                  <a:noFill/>
                </a:ln>
                <a:noFill/>
                <a:effectLst/>
                <a:latin typeface="Overpass" panose="00000500000000000000" pitchFamily="2" charset="0"/>
              </a:defRPr>
            </a:lvl1pPr>
          </a:lstStyle>
          <a:p>
            <a:endParaRPr lang="en-US" dirty="0"/>
          </a:p>
        </p:txBody>
      </p:sp>
      <p:pic>
        <p:nvPicPr>
          <p:cNvPr id="8" name="Graphic 7">
            <a:extLst>
              <a:ext uri="{FF2B5EF4-FFF2-40B4-BE49-F238E27FC236}">
                <a16:creationId xmlns:a16="http://schemas.microsoft.com/office/drawing/2014/main" id="{3EA43CFF-6B48-465B-8CAF-95D974C531B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1" y="6261325"/>
            <a:ext cx="1028700" cy="463100"/>
          </a:xfrm>
          <a:prstGeom prst="rect">
            <a:avLst/>
          </a:prstGeom>
        </p:spPr>
      </p:pic>
      <p:sp>
        <p:nvSpPr>
          <p:cNvPr id="11" name="TextBox 10">
            <a:extLst>
              <a:ext uri="{FF2B5EF4-FFF2-40B4-BE49-F238E27FC236}">
                <a16:creationId xmlns:a16="http://schemas.microsoft.com/office/drawing/2014/main" id="{B8580B2B-8D77-41AD-B72F-991A76643FBD}"/>
              </a:ext>
            </a:extLst>
          </p:cNvPr>
          <p:cNvSpPr txBox="1"/>
          <p:nvPr userDrawn="1"/>
        </p:nvSpPr>
        <p:spPr>
          <a:xfrm>
            <a:off x="5629275" y="-1701083"/>
            <a:ext cx="4918075" cy="138499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Recommended: </a:t>
            </a:r>
            <a:r>
              <a:rPr lang="en-US" sz="1200" b="0" dirty="0"/>
              <a:t>Replace photo in diamond.</a:t>
            </a:r>
            <a:br>
              <a:rPr lang="en-US" sz="1200" b="1" dirty="0"/>
            </a:br>
            <a:r>
              <a:rPr lang="en-US" sz="1200" b="1" dirty="0"/>
              <a:t>To prevent photo stretching</a:t>
            </a:r>
            <a:r>
              <a:rPr lang="en-US" sz="1200" dirty="0"/>
              <a:t>: Click the image &gt; “Picture Tools” Format Tab &gt; Crop (Dropdown) &gt; “Fill” </a:t>
            </a:r>
            <a:br>
              <a:rPr lang="en-US" sz="1200" dirty="0"/>
            </a:br>
            <a:r>
              <a:rPr lang="en-US" sz="1200" b="1" dirty="0"/>
              <a:t>To prevent image rotation: </a:t>
            </a:r>
            <a:r>
              <a:rPr lang="en-US" sz="1200" b="0" dirty="0"/>
              <a:t>Right click image &gt; Format Picture &gt; Select paint bucket in right panel &gt; Uncheck “Rotate with Shape”</a:t>
            </a:r>
            <a:br>
              <a:rPr lang="en-US" sz="1200" dirty="0"/>
            </a:br>
            <a:br>
              <a:rPr lang="en-US" sz="1200" dirty="0"/>
            </a:br>
            <a:r>
              <a:rPr lang="en-US" sz="1200" b="1" dirty="0"/>
              <a:t>DO NOT PRESENT IN THIS VIEW.</a:t>
            </a:r>
          </a:p>
        </p:txBody>
      </p:sp>
    </p:spTree>
    <p:extLst>
      <p:ext uri="{BB962C8B-B14F-4D97-AF65-F5344CB8AC3E}">
        <p14:creationId xmlns:p14="http://schemas.microsoft.com/office/powerpoint/2010/main" val="143305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Altern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E66CA1-D045-4C88-A9E2-EFD6BD978379}"/>
              </a:ext>
            </a:extLst>
          </p:cNvPr>
          <p:cNvSpPr/>
          <p:nvPr userDrawn="1"/>
        </p:nvSpPr>
        <p:spPr>
          <a:xfrm>
            <a:off x="6320589" y="-57150"/>
            <a:ext cx="5951622" cy="691515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7477" t="336" r="-93" b="-8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36E52A4-FBF1-4EDA-9A8A-682D9F7B0F6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1" y="6261325"/>
            <a:ext cx="1028700" cy="463100"/>
          </a:xfrm>
          <a:prstGeom prst="rect">
            <a:avLst/>
          </a:prstGeom>
        </p:spPr>
      </p:pic>
      <p:sp>
        <p:nvSpPr>
          <p:cNvPr id="9" name="Title 1">
            <a:extLst>
              <a:ext uri="{FF2B5EF4-FFF2-40B4-BE49-F238E27FC236}">
                <a16:creationId xmlns:a16="http://schemas.microsoft.com/office/drawing/2014/main" id="{3D52491E-13E7-4EAB-95BB-CB25BC1E2D80}"/>
              </a:ext>
            </a:extLst>
          </p:cNvPr>
          <p:cNvSpPr>
            <a:spLocks noGrp="1"/>
          </p:cNvSpPr>
          <p:nvPr>
            <p:ph type="ctrTitle"/>
          </p:nvPr>
        </p:nvSpPr>
        <p:spPr>
          <a:xfrm>
            <a:off x="838200" y="2633934"/>
            <a:ext cx="5951622" cy="1255728"/>
          </a:xfrm>
        </p:spPr>
        <p:txBody>
          <a:bodyPr anchor="b"/>
          <a:lstStyle>
            <a:lvl1pPr algn="l">
              <a:defRPr sz="420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02A89CDB-751B-4D27-B848-2C260E697BE5}"/>
              </a:ext>
            </a:extLst>
          </p:cNvPr>
          <p:cNvSpPr>
            <a:spLocks noGrp="1"/>
          </p:cNvSpPr>
          <p:nvPr>
            <p:ph type="subTitle" idx="1"/>
          </p:nvPr>
        </p:nvSpPr>
        <p:spPr>
          <a:xfrm>
            <a:off x="838200" y="3924360"/>
            <a:ext cx="5951622" cy="1270394"/>
          </a:xfrm>
        </p:spPr>
        <p:txBody>
          <a:bodyPr/>
          <a:lstStyle>
            <a:lvl1pPr marL="0" indent="0" algn="l">
              <a:buNone/>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52571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992A0F6-FA1E-4563-89E9-32433C1CA2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7625"/>
            <a:ext cx="12192000" cy="730216"/>
          </a:xfrm>
          <a:prstGeom prst="rect">
            <a:avLst/>
          </a:prstGeom>
        </p:spPr>
      </p:pic>
      <p:sp>
        <p:nvSpPr>
          <p:cNvPr id="3" name="Content Placeholder 2">
            <a:extLst>
              <a:ext uri="{FF2B5EF4-FFF2-40B4-BE49-F238E27FC236}">
                <a16:creationId xmlns:a16="http://schemas.microsoft.com/office/drawing/2014/main" id="{436DBD31-4107-4E98-A82E-3B2B1511F88D}"/>
              </a:ext>
            </a:extLst>
          </p:cNvPr>
          <p:cNvSpPr>
            <a:spLocks noGrp="1"/>
          </p:cNvSpPr>
          <p:nvPr>
            <p:ph idx="1"/>
          </p:nvPr>
        </p:nvSpPr>
        <p:spPr>
          <a:xfrm>
            <a:off x="323850" y="1323975"/>
            <a:ext cx="11544300" cy="4505325"/>
          </a:xfrm>
        </p:spPr>
        <p:txBody>
          <a:bodyPr>
            <a:noAutofit/>
          </a:bodyPr>
          <a:lstStyle>
            <a:lvl1pPr>
              <a:spcAft>
                <a:spcPts val="0"/>
              </a:spcAft>
              <a:defRPr sz="2400" b="0"/>
            </a:lvl1pPr>
            <a:lvl2pPr>
              <a:spcAft>
                <a:spcPts val="0"/>
              </a:spcAft>
              <a:defRPr sz="2400"/>
            </a:lvl2pPr>
            <a:lvl3pPr>
              <a:spcAft>
                <a:spcPts val="0"/>
              </a:spcAft>
              <a:defRPr sz="2400"/>
            </a:lvl3pPr>
            <a:lvl4pPr>
              <a:spcAft>
                <a:spcPts val="0"/>
              </a:spcAft>
              <a:defRPr sz="2000"/>
            </a:lvl4pPr>
            <a:lvl5pPr>
              <a:spcAft>
                <a:spcPts val="0"/>
              </a:spcAft>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A7683C94-CA3A-48F8-8DB4-0CC124D4783A}"/>
              </a:ext>
            </a:extLst>
          </p:cNvPr>
          <p:cNvSpPr>
            <a:spLocks noGrp="1"/>
          </p:cNvSpPr>
          <p:nvPr>
            <p:ph type="title"/>
          </p:nvPr>
        </p:nvSpPr>
        <p:spPr>
          <a:xfrm>
            <a:off x="323850"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pic>
        <p:nvPicPr>
          <p:cNvPr id="11" name="Graphic 10">
            <a:extLst>
              <a:ext uri="{FF2B5EF4-FFF2-40B4-BE49-F238E27FC236}">
                <a16:creationId xmlns:a16="http://schemas.microsoft.com/office/drawing/2014/main" id="{4CD7EE85-008C-4075-BCC0-15ADC190E70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57650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508000"/>
            <a:ext cx="11544300" cy="535531"/>
          </a:xfrm>
        </p:spPr>
        <p:txBody>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7">
            <a:extLst>
              <a:ext uri="{FF2B5EF4-FFF2-40B4-BE49-F238E27FC236}">
                <a16:creationId xmlns:a16="http://schemas.microsoft.com/office/drawing/2014/main" id="{7E1B2A7C-380C-4FED-8FB9-6F925C7E432C}"/>
              </a:ext>
            </a:extLst>
          </p:cNvPr>
          <p:cNvSpPr>
            <a:spLocks noGrp="1"/>
          </p:cNvSpPr>
          <p:nvPr>
            <p:ph type="body" sz="quarter" idx="11"/>
          </p:nvPr>
        </p:nvSpPr>
        <p:spPr>
          <a:xfrm>
            <a:off x="323850" y="1323975"/>
            <a:ext cx="5670550" cy="450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36E09869-61E0-43C0-A91A-E9BA66039E30}"/>
              </a:ext>
            </a:extLst>
          </p:cNvPr>
          <p:cNvSpPr>
            <a:spLocks noGrp="1"/>
          </p:cNvSpPr>
          <p:nvPr>
            <p:ph type="body" sz="quarter" idx="12"/>
          </p:nvPr>
        </p:nvSpPr>
        <p:spPr>
          <a:xfrm>
            <a:off x="6197600" y="1323975"/>
            <a:ext cx="5670550" cy="450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B5DD7382-4055-41E0-BC20-239D444BDC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spTree>
    <p:extLst>
      <p:ext uri="{BB962C8B-B14F-4D97-AF65-F5344CB8AC3E}">
        <p14:creationId xmlns:p14="http://schemas.microsoft.com/office/powerpoint/2010/main" val="77329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Alternat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5D3A596-C08C-43A6-9E63-BA8B3553D34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9" name="Graphic 8">
            <a:extLst>
              <a:ext uri="{FF2B5EF4-FFF2-40B4-BE49-F238E27FC236}">
                <a16:creationId xmlns:a16="http://schemas.microsoft.com/office/drawing/2014/main" id="{68ED4FD3-D8DF-4DEF-82BD-CF99AFCBB7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4" name="Text Placeholder 4">
            <a:extLst>
              <a:ext uri="{FF2B5EF4-FFF2-40B4-BE49-F238E27FC236}">
                <a16:creationId xmlns:a16="http://schemas.microsoft.com/office/drawing/2014/main" id="{D8A03BCE-C1DB-4723-89D1-779856760F17}"/>
              </a:ext>
            </a:extLst>
          </p:cNvPr>
          <p:cNvSpPr>
            <a:spLocks noGrp="1"/>
          </p:cNvSpPr>
          <p:nvPr>
            <p:ph type="body" sz="quarter" idx="10"/>
          </p:nvPr>
        </p:nvSpPr>
        <p:spPr>
          <a:xfrm>
            <a:off x="323850" y="1323975"/>
            <a:ext cx="11544300" cy="4505325"/>
          </a:xfrm>
        </p:spPr>
        <p:txBody>
          <a:bodyPr numCol="2" spcCol="91440">
            <a:noAutofit/>
          </a:bodyPr>
          <a:lstStyle>
            <a:lvl1pPr>
              <a:defRPr/>
            </a:lvl1pPr>
            <a:lvl2pPr>
              <a:defRPr/>
            </a:lvl2pPr>
            <a:lvl3pPr>
              <a:defRPr/>
            </a:lvl3pPr>
            <a:lvl4pPr>
              <a:defRPr/>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69FA1F5-4E1D-498E-B41F-7EBB66626651}"/>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6971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 Graph with Content">
    <p:spTree>
      <p:nvGrpSpPr>
        <p:cNvPr id="1" name=""/>
        <p:cNvGrpSpPr/>
        <p:nvPr/>
      </p:nvGrpSpPr>
      <p:grpSpPr>
        <a:xfrm>
          <a:off x="0" y="0"/>
          <a:ext cx="0" cy="0"/>
          <a:chOff x="0" y="0"/>
          <a:chExt cx="0" cy="0"/>
        </a:xfrm>
      </p:grpSpPr>
      <p:sp>
        <p:nvSpPr>
          <p:cNvPr id="9" name="Chart Placeholder 5">
            <a:extLst>
              <a:ext uri="{FF2B5EF4-FFF2-40B4-BE49-F238E27FC236}">
                <a16:creationId xmlns:a16="http://schemas.microsoft.com/office/drawing/2014/main" id="{C0872EC9-5671-4ED1-93E4-F3A741573F29}"/>
              </a:ext>
            </a:extLst>
          </p:cNvPr>
          <p:cNvSpPr>
            <a:spLocks noGrp="1"/>
          </p:cNvSpPr>
          <p:nvPr>
            <p:ph type="chart" sz="quarter" idx="10" hasCustomPrompt="1"/>
          </p:nvPr>
        </p:nvSpPr>
        <p:spPr>
          <a:xfrm>
            <a:off x="323850" y="1323975"/>
            <a:ext cx="7896225" cy="4504418"/>
          </a:xfrm>
        </p:spPr>
        <p:txBody>
          <a:bodyPr anchor="ctr">
            <a:normAutofit/>
          </a:bodyPr>
          <a:lstStyle>
            <a:lvl1pPr marL="0" indent="0" algn="ctr">
              <a:buNone/>
              <a:defRPr sz="2000">
                <a:solidFill>
                  <a:srgbClr val="FB0999"/>
                </a:solidFill>
              </a:defRPr>
            </a:lvl1pPr>
          </a:lstStyle>
          <a:p>
            <a:r>
              <a:rPr lang="en-US" dirty="0"/>
              <a:t>Place chart here</a:t>
            </a:r>
          </a:p>
        </p:txBody>
      </p:sp>
      <p:sp>
        <p:nvSpPr>
          <p:cNvPr id="14" name="Content Placeholder 3">
            <a:extLst>
              <a:ext uri="{FF2B5EF4-FFF2-40B4-BE49-F238E27FC236}">
                <a16:creationId xmlns:a16="http://schemas.microsoft.com/office/drawing/2014/main" id="{5C9C451D-ECD6-4891-A397-CDE33E7B4CF2}"/>
              </a:ext>
            </a:extLst>
          </p:cNvPr>
          <p:cNvSpPr>
            <a:spLocks noGrp="1"/>
          </p:cNvSpPr>
          <p:nvPr>
            <p:ph sz="half" idx="2"/>
          </p:nvPr>
        </p:nvSpPr>
        <p:spPr>
          <a:xfrm>
            <a:off x="8334376" y="1324903"/>
            <a:ext cx="3533774" cy="4504418"/>
          </a:xfrm>
        </p:spPr>
        <p:txBody>
          <a:bodyPr>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6B3C6772-12E9-4787-8018-38CD6FC186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6" name="Graphic 15">
            <a:extLst>
              <a:ext uri="{FF2B5EF4-FFF2-40B4-BE49-F238E27FC236}">
                <a16:creationId xmlns:a16="http://schemas.microsoft.com/office/drawing/2014/main" id="{2C39A711-BBFA-45A4-9F1E-2B802C29C98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1" name="Text Placeholder 4">
            <a:extLst>
              <a:ext uri="{FF2B5EF4-FFF2-40B4-BE49-F238E27FC236}">
                <a16:creationId xmlns:a16="http://schemas.microsoft.com/office/drawing/2014/main" id="{CF8EA03E-468F-49E9-9918-23585549D807}"/>
              </a:ext>
            </a:extLst>
          </p:cNvPr>
          <p:cNvSpPr>
            <a:spLocks noGrp="1"/>
          </p:cNvSpPr>
          <p:nvPr>
            <p:ph type="body" sz="quarter" idx="11"/>
          </p:nvPr>
        </p:nvSpPr>
        <p:spPr>
          <a:xfrm>
            <a:off x="323850" y="1323975"/>
            <a:ext cx="11544300" cy="4505325"/>
          </a:xfrm>
        </p:spPr>
        <p:txBody>
          <a:bodyPr numCol="2" spcCol="91440">
            <a:noAutofit/>
          </a:bodyPr>
          <a:lstStyle>
            <a:lvl1pPr>
              <a:defRPr/>
            </a:lvl1pPr>
            <a:lvl2pPr>
              <a:defRPr/>
            </a:lvl2pPr>
            <a:lvl3pPr>
              <a:defRPr/>
            </a:lvl3pPr>
            <a:lvl4pPr>
              <a:defRPr/>
            </a:lvl4pPr>
            <a:lvl5pPr>
              <a:defRPr lang="en-US" dirty="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a:extLst>
              <a:ext uri="{FF2B5EF4-FFF2-40B4-BE49-F238E27FC236}">
                <a16:creationId xmlns:a16="http://schemas.microsoft.com/office/drawing/2014/main" id="{886472DC-2B19-4445-AFA2-2E2E824E0DFD}"/>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3971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with Content">
    <p:spTree>
      <p:nvGrpSpPr>
        <p:cNvPr id="1" name=""/>
        <p:cNvGrpSpPr/>
        <p:nvPr/>
      </p:nvGrpSpPr>
      <p:grpSpPr>
        <a:xfrm>
          <a:off x="0" y="0"/>
          <a:ext cx="0" cy="0"/>
          <a:chOff x="0" y="0"/>
          <a:chExt cx="0" cy="0"/>
        </a:xfrm>
      </p:grpSpPr>
      <p:sp>
        <p:nvSpPr>
          <p:cNvPr id="8" name="Table Placeholder 3">
            <a:extLst>
              <a:ext uri="{FF2B5EF4-FFF2-40B4-BE49-F238E27FC236}">
                <a16:creationId xmlns:a16="http://schemas.microsoft.com/office/drawing/2014/main" id="{F4BCC875-D784-4021-A264-31776E6D99BD}"/>
              </a:ext>
            </a:extLst>
          </p:cNvPr>
          <p:cNvSpPr>
            <a:spLocks noGrp="1"/>
          </p:cNvSpPr>
          <p:nvPr>
            <p:ph type="tbl" sz="quarter" idx="11" hasCustomPrompt="1"/>
          </p:nvPr>
        </p:nvSpPr>
        <p:spPr>
          <a:xfrm>
            <a:off x="323850" y="1323976"/>
            <a:ext cx="7896225" cy="4505324"/>
          </a:xfrm>
        </p:spPr>
        <p:txBody>
          <a:bodyPr anchor="ctr">
            <a:normAutofit/>
          </a:bodyPr>
          <a:lstStyle>
            <a:lvl1pPr marL="0" indent="0" algn="ctr">
              <a:buNone/>
              <a:defRPr sz="2000">
                <a:solidFill>
                  <a:srgbClr val="FB0999"/>
                </a:solidFill>
              </a:defRPr>
            </a:lvl1pPr>
          </a:lstStyle>
          <a:p>
            <a:r>
              <a:rPr lang="en-US" dirty="0"/>
              <a:t>Place Table Here</a:t>
            </a:r>
          </a:p>
        </p:txBody>
      </p:sp>
      <p:pic>
        <p:nvPicPr>
          <p:cNvPr id="12" name="Graphic 11">
            <a:extLst>
              <a:ext uri="{FF2B5EF4-FFF2-40B4-BE49-F238E27FC236}">
                <a16:creationId xmlns:a16="http://schemas.microsoft.com/office/drawing/2014/main" id="{EAF40140-2FBC-4A2B-899A-C894FB1571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6261325"/>
            <a:ext cx="1028700" cy="463100"/>
          </a:xfrm>
          <a:prstGeom prst="rect">
            <a:avLst/>
          </a:prstGeom>
        </p:spPr>
      </p:pic>
      <p:pic>
        <p:nvPicPr>
          <p:cNvPr id="13" name="Graphic 12">
            <a:extLst>
              <a:ext uri="{FF2B5EF4-FFF2-40B4-BE49-F238E27FC236}">
                <a16:creationId xmlns:a16="http://schemas.microsoft.com/office/drawing/2014/main" id="{17D1F49C-714E-4C29-877D-E95CD755A1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7625"/>
            <a:ext cx="12192000" cy="730216"/>
          </a:xfrm>
          <a:prstGeom prst="rect">
            <a:avLst/>
          </a:prstGeom>
        </p:spPr>
      </p:pic>
      <p:sp>
        <p:nvSpPr>
          <p:cNvPr id="10" name="Content Placeholder 3">
            <a:extLst>
              <a:ext uri="{FF2B5EF4-FFF2-40B4-BE49-F238E27FC236}">
                <a16:creationId xmlns:a16="http://schemas.microsoft.com/office/drawing/2014/main" id="{FEA1DCA9-7D23-464E-B78A-E00AA6417505}"/>
              </a:ext>
            </a:extLst>
          </p:cNvPr>
          <p:cNvSpPr>
            <a:spLocks noGrp="1"/>
          </p:cNvSpPr>
          <p:nvPr>
            <p:ph sz="half" idx="2"/>
          </p:nvPr>
        </p:nvSpPr>
        <p:spPr>
          <a:xfrm>
            <a:off x="8334375" y="1324903"/>
            <a:ext cx="3533775" cy="450441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1D46B8FB-CFFD-4130-8F20-AE4BB81C745E}"/>
              </a:ext>
            </a:extLst>
          </p:cNvPr>
          <p:cNvSpPr>
            <a:spLocks noGrp="1"/>
          </p:cNvSpPr>
          <p:nvPr>
            <p:ph type="title"/>
          </p:nvPr>
        </p:nvSpPr>
        <p:spPr>
          <a:xfrm>
            <a:off x="323851" y="504411"/>
            <a:ext cx="11544300" cy="535531"/>
          </a:xfrm>
        </p:spPr>
        <p:txBody>
          <a:bodyPr wrap="square" anchor="t">
            <a:spAutoFit/>
          </a:bodyPr>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3989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2C49DF-9786-4E91-A5AE-C1AD90E75F1B}"/>
              </a:ext>
            </a:extLst>
          </p:cNvPr>
          <p:cNvSpPr>
            <a:spLocks noGrp="1"/>
          </p:cNvSpPr>
          <p:nvPr>
            <p:ph type="title"/>
          </p:nvPr>
        </p:nvSpPr>
        <p:spPr>
          <a:xfrm>
            <a:off x="323850" y="508000"/>
            <a:ext cx="11544300" cy="535531"/>
          </a:xfrm>
          <a:prstGeom prst="rect">
            <a:avLst/>
          </a:prstGeom>
        </p:spPr>
        <p:txBody>
          <a:bodyPr vert="horz" wrap="square" lIns="91440" tIns="45720" rIns="91440" bIns="45720" rtlCol="0" anchor="t">
            <a:spAutoFit/>
          </a:bodyPr>
          <a:lstStyle/>
          <a:p>
            <a:r>
              <a:rPr lang="en-US" dirty="0"/>
              <a:t>Click to edit Master title style</a:t>
            </a:r>
          </a:p>
        </p:txBody>
      </p:sp>
      <p:sp>
        <p:nvSpPr>
          <p:cNvPr id="3" name="Text Placeholder 2">
            <a:extLst>
              <a:ext uri="{FF2B5EF4-FFF2-40B4-BE49-F238E27FC236}">
                <a16:creationId xmlns:a16="http://schemas.microsoft.com/office/drawing/2014/main" id="{64B0C4DF-8029-4928-98FD-C40D43D55E2E}"/>
              </a:ext>
            </a:extLst>
          </p:cNvPr>
          <p:cNvSpPr>
            <a:spLocks noGrp="1"/>
          </p:cNvSpPr>
          <p:nvPr>
            <p:ph type="body" idx="1"/>
          </p:nvPr>
        </p:nvSpPr>
        <p:spPr>
          <a:xfrm>
            <a:off x="323850" y="1323975"/>
            <a:ext cx="11544300" cy="4505320"/>
          </a:xfrm>
          <a:prstGeom prst="rect">
            <a:avLst/>
          </a:prstGeom>
        </p:spPr>
        <p:txBody>
          <a:bodyPr vert="horz" lIns="91440" tIns="45720" rIns="91440" bIns="45720" rtlCol="0">
            <a:noAutofit/>
          </a:bodyPr>
          <a:lstStyle/>
          <a:p>
            <a:pPr lvl="0"/>
            <a:r>
              <a:rPr lang="en-US" dirty="0" err="1"/>
              <a:t>Donec</a:t>
            </a:r>
            <a:r>
              <a:rPr lang="en-US" dirty="0"/>
              <a:t> </a:t>
            </a:r>
            <a:r>
              <a:rPr lang="en-US" dirty="0" err="1"/>
              <a:t>nec</a:t>
            </a:r>
            <a:r>
              <a:rPr lang="en-US" dirty="0"/>
              <a:t> </a:t>
            </a:r>
            <a:r>
              <a:rPr lang="en-US" dirty="0" err="1"/>
              <a:t>justo</a:t>
            </a:r>
            <a:r>
              <a:rPr lang="en-US" dirty="0"/>
              <a:t> </a:t>
            </a:r>
            <a:r>
              <a:rPr lang="en-US" dirty="0" err="1"/>
              <a:t>eget</a:t>
            </a:r>
            <a:r>
              <a:rPr lang="en-US" dirty="0"/>
              <a:t> </a:t>
            </a:r>
            <a:r>
              <a:rPr lang="en-US" dirty="0" err="1"/>
              <a:t>felis</a:t>
            </a:r>
            <a:r>
              <a:rPr lang="en-US" dirty="0"/>
              <a:t> </a:t>
            </a:r>
            <a:r>
              <a:rPr lang="en-US" dirty="0" err="1"/>
              <a:t>facilisis</a:t>
            </a:r>
            <a:r>
              <a:rPr lang="en-US" dirty="0"/>
              <a:t> fermentum.</a:t>
            </a:r>
          </a:p>
          <a:p>
            <a:pPr lvl="1"/>
            <a:r>
              <a:rPr lang="en-US" dirty="0" err="1"/>
              <a:t>Donec</a:t>
            </a:r>
            <a:r>
              <a:rPr lang="en-US" dirty="0"/>
              <a:t> </a:t>
            </a:r>
            <a:r>
              <a:rPr lang="en-US" dirty="0" err="1"/>
              <a:t>nec</a:t>
            </a:r>
            <a:r>
              <a:rPr lang="en-US" dirty="0"/>
              <a:t> </a:t>
            </a:r>
            <a:r>
              <a:rPr lang="en-US" dirty="0" err="1"/>
              <a:t>justo</a:t>
            </a:r>
            <a:r>
              <a:rPr lang="en-US" dirty="0"/>
              <a:t> </a:t>
            </a:r>
            <a:r>
              <a:rPr lang="en-US" dirty="0" err="1"/>
              <a:t>eget</a:t>
            </a:r>
            <a:r>
              <a:rPr lang="en-US" dirty="0"/>
              <a:t> </a:t>
            </a:r>
            <a:r>
              <a:rPr lang="en-US" dirty="0" err="1"/>
              <a:t>felis</a:t>
            </a:r>
            <a:r>
              <a:rPr lang="en-US" dirty="0"/>
              <a:t> </a:t>
            </a:r>
            <a:r>
              <a:rPr lang="en-US" dirty="0" err="1"/>
              <a:t>facilisis</a:t>
            </a:r>
            <a:r>
              <a:rPr lang="en-US" dirty="0"/>
              <a:t> fermentum. </a:t>
            </a:r>
            <a:r>
              <a:rPr lang="en-US" dirty="0" err="1"/>
              <a:t>Aliquam</a:t>
            </a:r>
            <a:r>
              <a:rPr lang="en-US" dirty="0"/>
              <a:t> </a:t>
            </a:r>
            <a:r>
              <a:rPr lang="en-US" dirty="0" err="1"/>
              <a:t>porttitor</a:t>
            </a:r>
            <a:r>
              <a:rPr lang="en-US" dirty="0"/>
              <a:t> </a:t>
            </a:r>
            <a:r>
              <a:rPr lang="en-US" dirty="0" err="1"/>
              <a:t>mauris</a:t>
            </a:r>
            <a:r>
              <a:rPr lang="en-US" dirty="0"/>
              <a:t> sit </a:t>
            </a:r>
            <a:r>
              <a:rPr lang="en-US" dirty="0" err="1"/>
              <a:t>amet</a:t>
            </a:r>
            <a:r>
              <a:rPr lang="en-US" dirty="0"/>
              <a:t> </a:t>
            </a:r>
            <a:r>
              <a:rPr lang="en-US" dirty="0" err="1"/>
              <a:t>orci</a:t>
            </a:r>
            <a:r>
              <a:rPr lang="en-US" dirty="0"/>
              <a:t>. </a:t>
            </a:r>
            <a:r>
              <a:rPr lang="en-US" dirty="0" err="1"/>
              <a:t>Aenean</a:t>
            </a:r>
            <a:r>
              <a:rPr lang="en-US" dirty="0"/>
              <a:t> </a:t>
            </a:r>
            <a:r>
              <a:rPr lang="en-US" dirty="0" err="1"/>
              <a:t>dignissim</a:t>
            </a:r>
            <a:r>
              <a:rPr lang="en-US" dirty="0"/>
              <a:t> </a:t>
            </a:r>
            <a:r>
              <a:rPr lang="en-US" dirty="0" err="1"/>
              <a:t>pellentesque</a:t>
            </a:r>
            <a:r>
              <a:rPr lang="en-US" dirty="0"/>
              <a:t> </a:t>
            </a:r>
            <a:r>
              <a:rPr lang="en-US" dirty="0" err="1"/>
              <a:t>felis</a:t>
            </a:r>
            <a:r>
              <a:rPr lang="en-US" dirty="0"/>
              <a:t>.</a:t>
            </a:r>
          </a:p>
          <a:p>
            <a:pPr lvl="2"/>
            <a:r>
              <a:rPr lang="en-US" dirty="0" err="1"/>
              <a:t>Donec</a:t>
            </a:r>
            <a:r>
              <a:rPr lang="en-US" dirty="0"/>
              <a:t> </a:t>
            </a:r>
            <a:r>
              <a:rPr lang="en-US" dirty="0" err="1"/>
              <a:t>nec</a:t>
            </a:r>
            <a:r>
              <a:rPr lang="en-US" dirty="0"/>
              <a:t> </a:t>
            </a:r>
            <a:r>
              <a:rPr lang="en-US" dirty="0" err="1"/>
              <a:t>justo</a:t>
            </a:r>
            <a:r>
              <a:rPr lang="en-US" dirty="0"/>
              <a:t> </a:t>
            </a:r>
            <a:r>
              <a:rPr lang="en-US" dirty="0" err="1"/>
              <a:t>eget</a:t>
            </a:r>
            <a:r>
              <a:rPr lang="en-US" dirty="0"/>
              <a:t> </a:t>
            </a:r>
            <a:r>
              <a:rPr lang="en-US" dirty="0" err="1"/>
              <a:t>felis</a:t>
            </a:r>
            <a:r>
              <a:rPr lang="en-US" dirty="0"/>
              <a:t> </a:t>
            </a:r>
            <a:r>
              <a:rPr lang="en-US" dirty="0" err="1"/>
              <a:t>facilisis</a:t>
            </a:r>
            <a:r>
              <a:rPr lang="en-US" dirty="0"/>
              <a:t> fermentum. </a:t>
            </a:r>
            <a:r>
              <a:rPr lang="en-US" dirty="0" err="1"/>
              <a:t>Aliquam</a:t>
            </a:r>
            <a:r>
              <a:rPr lang="en-US" dirty="0"/>
              <a:t> </a:t>
            </a:r>
            <a:r>
              <a:rPr lang="en-US" dirty="0" err="1"/>
              <a:t>porttitor</a:t>
            </a:r>
            <a:r>
              <a:rPr lang="en-US" dirty="0"/>
              <a:t> </a:t>
            </a:r>
            <a:r>
              <a:rPr lang="en-US" dirty="0" err="1"/>
              <a:t>mauris</a:t>
            </a:r>
            <a:r>
              <a:rPr lang="en-US" dirty="0"/>
              <a:t> sit </a:t>
            </a:r>
            <a:r>
              <a:rPr lang="en-US" dirty="0" err="1"/>
              <a:t>amet</a:t>
            </a:r>
            <a:r>
              <a:rPr lang="en-US" dirty="0"/>
              <a:t> </a:t>
            </a:r>
            <a:r>
              <a:rPr lang="en-US" dirty="0" err="1"/>
              <a:t>orci</a:t>
            </a:r>
            <a:r>
              <a:rPr lang="en-US" dirty="0"/>
              <a:t>. </a:t>
            </a:r>
            <a:r>
              <a:rPr lang="en-US" dirty="0" err="1"/>
              <a:t>Aenean</a:t>
            </a:r>
            <a:r>
              <a:rPr lang="en-US" dirty="0"/>
              <a:t> </a:t>
            </a:r>
            <a:r>
              <a:rPr lang="en-US" dirty="0" err="1"/>
              <a:t>dignissim</a:t>
            </a:r>
            <a:r>
              <a:rPr lang="en-US" dirty="0"/>
              <a:t> </a:t>
            </a:r>
            <a:r>
              <a:rPr lang="en-US" dirty="0" err="1"/>
              <a:t>pellentesque</a:t>
            </a:r>
            <a:r>
              <a:rPr lang="en-US" dirty="0"/>
              <a:t> </a:t>
            </a:r>
            <a:r>
              <a:rPr lang="en-US" dirty="0" err="1"/>
              <a:t>felis</a:t>
            </a:r>
            <a:r>
              <a:rPr lang="en-US" dirty="0"/>
              <a:t>.</a:t>
            </a:r>
          </a:p>
          <a:p>
            <a:pPr lvl="3"/>
            <a:r>
              <a:rPr lang="en-US" dirty="0" err="1"/>
              <a:t>Donec</a:t>
            </a:r>
            <a:r>
              <a:rPr lang="en-US" dirty="0"/>
              <a:t> </a:t>
            </a:r>
            <a:r>
              <a:rPr lang="en-US" dirty="0" err="1"/>
              <a:t>nec</a:t>
            </a:r>
            <a:r>
              <a:rPr lang="en-US" dirty="0"/>
              <a:t> </a:t>
            </a:r>
            <a:r>
              <a:rPr lang="en-US" dirty="0" err="1"/>
              <a:t>justo</a:t>
            </a:r>
            <a:r>
              <a:rPr lang="en-US" dirty="0"/>
              <a:t> </a:t>
            </a:r>
            <a:r>
              <a:rPr lang="en-US" dirty="0" err="1"/>
              <a:t>eget</a:t>
            </a:r>
            <a:r>
              <a:rPr lang="en-US" dirty="0"/>
              <a:t> </a:t>
            </a:r>
            <a:r>
              <a:rPr lang="en-US" dirty="0" err="1"/>
              <a:t>felis</a:t>
            </a:r>
            <a:r>
              <a:rPr lang="en-US" dirty="0"/>
              <a:t> </a:t>
            </a:r>
            <a:r>
              <a:rPr lang="en-US" dirty="0" err="1"/>
              <a:t>facilisis</a:t>
            </a:r>
            <a:r>
              <a:rPr lang="en-US" dirty="0"/>
              <a:t> fermentum. </a:t>
            </a:r>
            <a:r>
              <a:rPr lang="en-US" dirty="0" err="1"/>
              <a:t>Aliquam</a:t>
            </a:r>
            <a:r>
              <a:rPr lang="en-US" dirty="0"/>
              <a:t> </a:t>
            </a:r>
            <a:r>
              <a:rPr lang="en-US" dirty="0" err="1"/>
              <a:t>porttitor</a:t>
            </a:r>
            <a:r>
              <a:rPr lang="en-US" dirty="0"/>
              <a:t> </a:t>
            </a:r>
            <a:r>
              <a:rPr lang="en-US" dirty="0" err="1"/>
              <a:t>mauris</a:t>
            </a:r>
            <a:r>
              <a:rPr lang="en-US" dirty="0"/>
              <a:t> sit </a:t>
            </a:r>
            <a:r>
              <a:rPr lang="en-US" dirty="0" err="1"/>
              <a:t>amet</a:t>
            </a:r>
            <a:r>
              <a:rPr lang="en-US" dirty="0"/>
              <a:t> </a:t>
            </a:r>
            <a:r>
              <a:rPr lang="en-US" dirty="0" err="1"/>
              <a:t>orci</a:t>
            </a:r>
            <a:r>
              <a:rPr lang="en-US" dirty="0"/>
              <a:t>. </a:t>
            </a:r>
            <a:r>
              <a:rPr lang="en-US" dirty="0" err="1"/>
              <a:t>Aenean</a:t>
            </a:r>
            <a:r>
              <a:rPr lang="en-US" dirty="0"/>
              <a:t> </a:t>
            </a:r>
            <a:r>
              <a:rPr lang="en-US" dirty="0" err="1"/>
              <a:t>dignissim</a:t>
            </a:r>
            <a:r>
              <a:rPr lang="en-US" dirty="0"/>
              <a:t> </a:t>
            </a:r>
            <a:r>
              <a:rPr lang="en-US" dirty="0" err="1"/>
              <a:t>pellentesque</a:t>
            </a:r>
            <a:r>
              <a:rPr lang="en-US" dirty="0"/>
              <a:t> </a:t>
            </a:r>
            <a:r>
              <a:rPr lang="en-US" dirty="0" err="1"/>
              <a:t>felis</a:t>
            </a:r>
            <a:r>
              <a:rPr lang="en-US" dirty="0"/>
              <a:t>.</a:t>
            </a:r>
          </a:p>
          <a:p>
            <a:pPr lvl="4"/>
            <a:r>
              <a:rPr lang="en-US" dirty="0" err="1"/>
              <a:t>Donec</a:t>
            </a:r>
            <a:r>
              <a:rPr lang="en-US" dirty="0"/>
              <a:t> </a:t>
            </a:r>
            <a:r>
              <a:rPr lang="en-US" dirty="0" err="1"/>
              <a:t>nec</a:t>
            </a:r>
            <a:r>
              <a:rPr lang="en-US" dirty="0"/>
              <a:t> </a:t>
            </a:r>
            <a:r>
              <a:rPr lang="en-US" dirty="0" err="1"/>
              <a:t>justo</a:t>
            </a:r>
            <a:r>
              <a:rPr lang="en-US" dirty="0"/>
              <a:t> </a:t>
            </a:r>
            <a:r>
              <a:rPr lang="en-US" dirty="0" err="1"/>
              <a:t>eget</a:t>
            </a:r>
            <a:r>
              <a:rPr lang="en-US" dirty="0"/>
              <a:t> </a:t>
            </a:r>
            <a:r>
              <a:rPr lang="en-US" dirty="0" err="1"/>
              <a:t>felis</a:t>
            </a:r>
            <a:r>
              <a:rPr lang="en-US" dirty="0"/>
              <a:t> </a:t>
            </a:r>
            <a:r>
              <a:rPr lang="en-US" dirty="0" err="1"/>
              <a:t>facilisis</a:t>
            </a:r>
            <a:r>
              <a:rPr lang="en-US" dirty="0"/>
              <a:t> fermentum. </a:t>
            </a:r>
            <a:r>
              <a:rPr lang="en-US" dirty="0" err="1"/>
              <a:t>Aliquam</a:t>
            </a:r>
            <a:r>
              <a:rPr lang="en-US" dirty="0"/>
              <a:t> </a:t>
            </a:r>
            <a:r>
              <a:rPr lang="en-US" dirty="0" err="1"/>
              <a:t>porttitor</a:t>
            </a:r>
            <a:r>
              <a:rPr lang="en-US" dirty="0"/>
              <a:t> </a:t>
            </a:r>
            <a:r>
              <a:rPr lang="en-US" dirty="0" err="1"/>
              <a:t>mauris</a:t>
            </a:r>
            <a:r>
              <a:rPr lang="en-US" dirty="0"/>
              <a:t> sit </a:t>
            </a:r>
            <a:r>
              <a:rPr lang="en-US" dirty="0" err="1"/>
              <a:t>amet</a:t>
            </a:r>
            <a:r>
              <a:rPr lang="en-US" dirty="0"/>
              <a:t> </a:t>
            </a:r>
            <a:r>
              <a:rPr lang="en-US" dirty="0" err="1"/>
              <a:t>orci</a:t>
            </a:r>
            <a:r>
              <a:rPr lang="en-US" dirty="0"/>
              <a:t>. </a:t>
            </a:r>
            <a:r>
              <a:rPr lang="en-US" dirty="0" err="1"/>
              <a:t>Aenean</a:t>
            </a:r>
            <a:r>
              <a:rPr lang="en-US" dirty="0"/>
              <a:t> </a:t>
            </a:r>
            <a:r>
              <a:rPr lang="en-US" dirty="0" err="1"/>
              <a:t>dignissim</a:t>
            </a:r>
            <a:r>
              <a:rPr lang="en-US" dirty="0"/>
              <a:t> </a:t>
            </a:r>
            <a:r>
              <a:rPr lang="en-US" dirty="0" err="1"/>
              <a:t>pellentesque</a:t>
            </a:r>
            <a:r>
              <a:rPr lang="en-US" dirty="0"/>
              <a:t> </a:t>
            </a:r>
            <a:r>
              <a:rPr lang="en-US" dirty="0" err="1"/>
              <a:t>felis</a:t>
            </a:r>
            <a:r>
              <a:rPr lang="en-US" dirty="0"/>
              <a:t>.</a:t>
            </a:r>
          </a:p>
        </p:txBody>
      </p:sp>
      <p:cxnSp>
        <p:nvCxnSpPr>
          <p:cNvPr id="7" name="Straight Connector 6">
            <a:extLst>
              <a:ext uri="{FF2B5EF4-FFF2-40B4-BE49-F238E27FC236}">
                <a16:creationId xmlns:a16="http://schemas.microsoft.com/office/drawing/2014/main" id="{79CBFA7D-D7FC-445E-B445-B7405E1CCFDF}"/>
              </a:ext>
            </a:extLst>
          </p:cNvPr>
          <p:cNvCxnSpPr>
            <a:cxnSpLocks/>
          </p:cNvCxnSpPr>
          <p:nvPr userDrawn="1"/>
        </p:nvCxnSpPr>
        <p:spPr>
          <a:xfrm>
            <a:off x="323850" y="6122942"/>
            <a:ext cx="11544300"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1823A7-7048-4791-8A4D-F98E1C2F14B9}"/>
              </a:ext>
            </a:extLst>
          </p:cNvPr>
          <p:cNvSpPr txBox="1"/>
          <p:nvPr userDrawn="1"/>
        </p:nvSpPr>
        <p:spPr>
          <a:xfrm>
            <a:off x="10201275" y="6340882"/>
            <a:ext cx="1152525" cy="276999"/>
          </a:xfrm>
          <a:prstGeom prst="rect">
            <a:avLst/>
          </a:prstGeom>
          <a:noFill/>
        </p:spPr>
        <p:txBody>
          <a:bodyPr wrap="square" rtlCol="0">
            <a:spAutoFit/>
          </a:bodyPr>
          <a:lstStyle/>
          <a:p>
            <a:pPr algn="r"/>
            <a:fld id="{AAADCB1A-ADE0-467A-B2FB-A84E2F5584FC}" type="slidenum">
              <a:rPr lang="en-US" sz="1200" smtClean="0">
                <a:solidFill>
                  <a:schemeClr val="tx1">
                    <a:lumMod val="50000"/>
                    <a:lumOff val="50000"/>
                  </a:schemeClr>
                </a:solidFill>
              </a:rPr>
              <a:pPr algn="r"/>
              <a:t>‹#›</a:t>
            </a:fld>
            <a:endParaRPr lang="en-US" dirty="0">
              <a:solidFill>
                <a:schemeClr val="tx1">
                  <a:lumMod val="50000"/>
                  <a:lumOff val="50000"/>
                </a:schemeClr>
              </a:solidFill>
            </a:endParaRPr>
          </a:p>
        </p:txBody>
      </p:sp>
    </p:spTree>
    <p:extLst>
      <p:ext uri="{BB962C8B-B14F-4D97-AF65-F5344CB8AC3E}">
        <p14:creationId xmlns:p14="http://schemas.microsoft.com/office/powerpoint/2010/main" val="1006866360"/>
      </p:ext>
    </p:extLst>
  </p:cSld>
  <p:clrMap bg1="lt1" tx1="dk1" bg2="lt2" tx2="dk2" accent1="accent1" accent2="accent2" accent3="accent3" accent4="accent4" accent5="accent5" accent6="accent6" hlink="hlink" folHlink="folHlink"/>
  <p:sldLayoutIdLst>
    <p:sldLayoutId id="2147483732" r:id="rId1"/>
    <p:sldLayoutId id="2147483674" r:id="rId2"/>
    <p:sldLayoutId id="2147483701" r:id="rId3"/>
    <p:sldLayoutId id="2147483649" r:id="rId4"/>
    <p:sldLayoutId id="2147483650" r:id="rId5"/>
    <p:sldLayoutId id="2147483739" r:id="rId6"/>
    <p:sldLayoutId id="2147483652" r:id="rId7"/>
    <p:sldLayoutId id="2147483666" r:id="rId8"/>
    <p:sldLayoutId id="2147483671" r:id="rId9"/>
    <p:sldLayoutId id="2147483672" r:id="rId10"/>
    <p:sldLayoutId id="2147483667" r:id="rId11"/>
    <p:sldLayoutId id="2147483669" r:id="rId12"/>
    <p:sldLayoutId id="2147483743" r:id="rId13"/>
    <p:sldLayoutId id="2147483742" r:id="rId14"/>
    <p:sldLayoutId id="2147483738" r:id="rId15"/>
    <p:sldLayoutId id="2147483668" r:id="rId16"/>
    <p:sldLayoutId id="2147483697" r:id="rId17"/>
    <p:sldLayoutId id="2147483731" r:id="rId18"/>
    <p:sldLayoutId id="2147483670" r:id="rId19"/>
    <p:sldLayoutId id="2147483698" r:id="rId20"/>
    <p:sldLayoutId id="2147483676" r:id="rId21"/>
    <p:sldLayoutId id="2147483654" r:id="rId22"/>
    <p:sldLayoutId id="2147483665" r:id="rId23"/>
    <p:sldLayoutId id="2147483675" r:id="rId24"/>
    <p:sldLayoutId id="2147483741" r:id="rId25"/>
    <p:sldLayoutId id="2147483734" r:id="rId26"/>
  </p:sldLayoutIdLst>
  <p:hf sldNum="0" hdr="0" dt="0"/>
  <p:txStyles>
    <p:title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0"/>
        </a:spcAft>
        <a:buClr>
          <a:schemeClr val="tx2"/>
        </a:buClr>
        <a:buSzPct val="85000"/>
        <a:buFont typeface="Arial" panose="020B0604020202020204" pitchFamily="34" charset="0"/>
        <a:buChar char="•"/>
        <a:defRPr lang="en-US" sz="2400" b="0" i="0" kern="1200" smtClean="0">
          <a:solidFill>
            <a:schemeClr val="tx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spcAft>
          <a:spcPts val="0"/>
        </a:spcAft>
        <a:buClr>
          <a:schemeClr val="tx2"/>
        </a:buClr>
        <a:buSzPct val="8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ts val="500"/>
        </a:spcBef>
        <a:spcAft>
          <a:spcPts val="0"/>
        </a:spcAft>
        <a:buClr>
          <a:schemeClr val="tx2"/>
        </a:buClr>
        <a:buSzPct val="8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4000"/>
        </a:lnSpc>
        <a:spcBef>
          <a:spcPts val="500"/>
        </a:spcBef>
        <a:spcAft>
          <a:spcPts val="0"/>
        </a:spcAft>
        <a:buClr>
          <a:schemeClr val="tx2"/>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spcAft>
          <a:spcPts val="0"/>
        </a:spcAft>
        <a:buClr>
          <a:schemeClr val="tx2"/>
        </a:buClr>
        <a:buSzPct val="8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chart" Target="../charts/char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9.jpeg"/><Relationship Id="rId7" Type="http://schemas.openxmlformats.org/officeDocument/2006/relationships/image" Target="../media/image43.pn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chart" Target="../charts/chart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mailto:info@ewi.org" TargetMode="External"/><Relationship Id="rId2" Type="http://schemas.openxmlformats.org/officeDocument/2006/relationships/hyperlink" Target="http://www.ewi.or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528B46-A967-4DDD-9ABC-E72346CCD921}"/>
              </a:ext>
            </a:extLst>
          </p:cNvPr>
          <p:cNvSpPr>
            <a:spLocks noGrp="1"/>
          </p:cNvSpPr>
          <p:nvPr>
            <p:ph type="title"/>
          </p:nvPr>
        </p:nvSpPr>
        <p:spPr>
          <a:xfrm>
            <a:off x="0" y="464323"/>
            <a:ext cx="11066107" cy="2246769"/>
          </a:xfrm>
        </p:spPr>
        <p:txBody>
          <a:bodyPr/>
          <a:lstStyle/>
          <a:p>
            <a:r>
              <a:rPr lang="en-US" sz="3200" b="1" dirty="0">
                <a:ea typeface="+mn-ea"/>
              </a:rPr>
              <a:t>Procedure Qualification Schemes for DED Additive Manufacturing – Nickel Aluminum Bronze and High Strength Steel Demonstrations</a:t>
            </a:r>
            <a:br>
              <a:rPr lang="en-US" sz="1400" dirty="0">
                <a:latin typeface="Arial Regular"/>
              </a:rPr>
            </a:br>
            <a:r>
              <a:rPr lang="en-US" sz="1400" dirty="0">
                <a:solidFill>
                  <a:prstClr val="black"/>
                </a:solidFill>
                <a:ea typeface="+mn-ea"/>
                <a:cs typeface="+mn-cs"/>
              </a:rPr>
              <a:t>D.D. Harwig, PhD.</a:t>
            </a:r>
            <a:r>
              <a:rPr lang="en-US" sz="1400" baseline="30000" dirty="0">
                <a:solidFill>
                  <a:prstClr val="black"/>
                </a:solidFill>
                <a:ea typeface="+mn-ea"/>
                <a:cs typeface="+mn-cs"/>
              </a:rPr>
              <a:t>1</a:t>
            </a:r>
            <a:r>
              <a:rPr lang="en-US" sz="1400" dirty="0">
                <a:solidFill>
                  <a:prstClr val="black"/>
                </a:solidFill>
                <a:ea typeface="+mn-ea"/>
                <a:cs typeface="+mn-cs"/>
              </a:rPr>
              <a:t>, W. Mohr, PhD.</a:t>
            </a:r>
            <a:r>
              <a:rPr lang="en-US" sz="1400" baseline="30000" dirty="0">
                <a:solidFill>
                  <a:prstClr val="black"/>
                </a:solidFill>
                <a:ea typeface="+mn-ea"/>
                <a:cs typeface="+mn-cs"/>
              </a:rPr>
              <a:t>1</a:t>
            </a:r>
            <a:r>
              <a:rPr lang="en-US" sz="1400" dirty="0">
                <a:solidFill>
                  <a:prstClr val="black"/>
                </a:solidFill>
                <a:ea typeface="+mn-ea"/>
                <a:cs typeface="+mn-cs"/>
              </a:rPr>
              <a:t>, N. Kapustka</a:t>
            </a:r>
            <a:r>
              <a:rPr lang="en-US" sz="1400" baseline="30000" dirty="0">
                <a:solidFill>
                  <a:prstClr val="black"/>
                </a:solidFill>
                <a:ea typeface="+mn-ea"/>
                <a:cs typeface="+mn-cs"/>
              </a:rPr>
              <a:t>1</a:t>
            </a:r>
            <a:r>
              <a:rPr lang="en-US" sz="1400" dirty="0">
                <a:solidFill>
                  <a:prstClr val="black"/>
                </a:solidFill>
                <a:ea typeface="+mn-ea"/>
                <a:cs typeface="+mn-cs"/>
              </a:rPr>
              <a:t>, M. Carney</a:t>
            </a:r>
            <a:r>
              <a:rPr lang="en-US" sz="1400" baseline="30000" dirty="0">
                <a:solidFill>
                  <a:prstClr val="black"/>
                </a:solidFill>
                <a:ea typeface="+mn-ea"/>
                <a:cs typeface="+mn-cs"/>
              </a:rPr>
              <a:t>1</a:t>
            </a:r>
            <a:r>
              <a:rPr lang="en-US" sz="1400" dirty="0">
                <a:solidFill>
                  <a:prstClr val="black"/>
                </a:solidFill>
                <a:ea typeface="+mn-ea"/>
                <a:cs typeface="+mn-cs"/>
              </a:rPr>
              <a:t>, S. Hovanec</a:t>
            </a:r>
            <a:r>
              <a:rPr lang="en-US" sz="1400" baseline="30000" dirty="0">
                <a:solidFill>
                  <a:prstClr val="black"/>
                </a:solidFill>
                <a:ea typeface="+mn-ea"/>
                <a:cs typeface="+mn-cs"/>
              </a:rPr>
              <a:t>2</a:t>
            </a:r>
            <a:r>
              <a:rPr lang="en-US" sz="1400" dirty="0">
                <a:solidFill>
                  <a:prstClr val="black"/>
                </a:solidFill>
                <a:ea typeface="+mn-ea"/>
                <a:cs typeface="+mn-cs"/>
              </a:rPr>
              <a:t>, E. Handler</a:t>
            </a:r>
            <a:r>
              <a:rPr lang="en-US" sz="1400" baseline="30000" dirty="0">
                <a:solidFill>
                  <a:prstClr val="black"/>
                </a:solidFill>
                <a:ea typeface="+mn-ea"/>
                <a:cs typeface="+mn-cs"/>
              </a:rPr>
              <a:t>2</a:t>
            </a:r>
            <a:r>
              <a:rPr lang="en-US" sz="1400" dirty="0">
                <a:solidFill>
                  <a:prstClr val="black"/>
                </a:solidFill>
                <a:ea typeface="+mn-ea"/>
                <a:cs typeface="+mn-cs"/>
              </a:rPr>
              <a:t>, J. Rettaliata, PhD.</a:t>
            </a:r>
            <a:r>
              <a:rPr lang="en-US" sz="1400" baseline="30000" dirty="0">
                <a:solidFill>
                  <a:prstClr val="black"/>
                </a:solidFill>
                <a:ea typeface="+mn-ea"/>
                <a:cs typeface="+mn-cs"/>
              </a:rPr>
              <a:t>3</a:t>
            </a:r>
            <a:endParaRPr lang="en-US" sz="1400" dirty="0">
              <a:solidFill>
                <a:schemeClr val="tx1">
                  <a:lumMod val="75000"/>
                  <a:lumOff val="25000"/>
                </a:schemeClr>
              </a:solidFill>
              <a:latin typeface="Arial Regular"/>
            </a:endParaRPr>
          </a:p>
        </p:txBody>
      </p:sp>
      <p:sp>
        <p:nvSpPr>
          <p:cNvPr id="7" name="Text Placeholder 6">
            <a:extLst>
              <a:ext uri="{FF2B5EF4-FFF2-40B4-BE49-F238E27FC236}">
                <a16:creationId xmlns:a16="http://schemas.microsoft.com/office/drawing/2014/main" id="{42884374-90B2-4CDC-B109-38B6C8C851CF}"/>
              </a:ext>
            </a:extLst>
          </p:cNvPr>
          <p:cNvSpPr>
            <a:spLocks noGrp="1"/>
          </p:cNvSpPr>
          <p:nvPr>
            <p:ph type="body" sz="quarter" idx="12"/>
          </p:nvPr>
        </p:nvSpPr>
        <p:spPr>
          <a:xfrm>
            <a:off x="0" y="2925140"/>
            <a:ext cx="3517641" cy="1338828"/>
          </a:xfrm>
        </p:spPr>
        <p:txBody>
          <a:bodyPr/>
          <a:lstStyle/>
          <a:p>
            <a:pPr eaLnBrk="0" hangingPunct="0">
              <a:lnSpc>
                <a:spcPct val="90000"/>
              </a:lnSpc>
              <a:spcBef>
                <a:spcPts val="0"/>
              </a:spcBef>
              <a:buClr>
                <a:srgbClr val="BDB1A6"/>
              </a:buClr>
              <a:buSzPct val="70000"/>
            </a:pPr>
            <a:endParaRPr lang="en-US" b="1" cap="none" dirty="0">
              <a:latin typeface="Arial Regular"/>
            </a:endParaRPr>
          </a:p>
          <a:p>
            <a:pPr eaLnBrk="0" hangingPunct="0">
              <a:lnSpc>
                <a:spcPct val="90000"/>
              </a:lnSpc>
              <a:spcBef>
                <a:spcPts val="0"/>
              </a:spcBef>
              <a:buClr>
                <a:srgbClr val="BDB1A6"/>
              </a:buClr>
              <a:buSzPct val="70000"/>
            </a:pPr>
            <a:endParaRPr lang="en-US" b="1" cap="none" dirty="0">
              <a:latin typeface="Arial Regular"/>
            </a:endParaRPr>
          </a:p>
          <a:p>
            <a:pPr eaLnBrk="0" hangingPunct="0">
              <a:lnSpc>
                <a:spcPct val="90000"/>
              </a:lnSpc>
              <a:spcBef>
                <a:spcPts val="0"/>
              </a:spcBef>
              <a:buClr>
                <a:srgbClr val="BDB1A6"/>
              </a:buClr>
              <a:buSzPct val="70000"/>
            </a:pPr>
            <a:endParaRPr lang="en-US" b="1" cap="none" dirty="0">
              <a:latin typeface="Arial Regular"/>
            </a:endParaRPr>
          </a:p>
          <a:p>
            <a:pPr eaLnBrk="0" hangingPunct="0">
              <a:lnSpc>
                <a:spcPct val="90000"/>
              </a:lnSpc>
              <a:spcBef>
                <a:spcPts val="0"/>
              </a:spcBef>
              <a:buClr>
                <a:srgbClr val="BDB1A6"/>
              </a:buClr>
              <a:buSzPct val="70000"/>
            </a:pPr>
            <a:endParaRPr lang="en-US" b="1" cap="none" dirty="0">
              <a:latin typeface="Arial Regular"/>
            </a:endParaRPr>
          </a:p>
          <a:p>
            <a:pPr eaLnBrk="0" hangingPunct="0">
              <a:lnSpc>
                <a:spcPct val="90000"/>
              </a:lnSpc>
              <a:spcBef>
                <a:spcPts val="0"/>
              </a:spcBef>
              <a:buClr>
                <a:srgbClr val="BDB1A6"/>
              </a:buClr>
              <a:buSzPct val="70000"/>
            </a:pPr>
            <a:r>
              <a:rPr lang="en-US" b="1" cap="none" dirty="0">
                <a:latin typeface="Arial Regular"/>
              </a:rPr>
              <a:t>August 1st, 2022</a:t>
            </a:r>
          </a:p>
        </p:txBody>
      </p:sp>
      <p:sp>
        <p:nvSpPr>
          <p:cNvPr id="5" name="Subtitle 2">
            <a:extLst>
              <a:ext uri="{FF2B5EF4-FFF2-40B4-BE49-F238E27FC236}">
                <a16:creationId xmlns:a16="http://schemas.microsoft.com/office/drawing/2014/main" id="{281AA1C9-01AF-4EFB-BB29-ECB8418DA38F}"/>
              </a:ext>
            </a:extLst>
          </p:cNvPr>
          <p:cNvSpPr txBox="1">
            <a:spLocks/>
          </p:cNvSpPr>
          <p:nvPr/>
        </p:nvSpPr>
        <p:spPr>
          <a:xfrm>
            <a:off x="331694" y="3126780"/>
            <a:ext cx="4042344" cy="604440"/>
          </a:xfrm>
          <a:prstGeom prst="rect">
            <a:avLst/>
          </a:prstGeom>
        </p:spPr>
        <p:txBody>
          <a:bodyPr>
            <a:normAutofit fontScale="55000" lnSpcReduction="20000"/>
          </a:bodyPr>
          <a:lstStyle>
            <a:lvl1pPr marL="228600" indent="-228600" algn="l" defTabSz="914400" rtl="0" eaLnBrk="1" latinLnBrk="0" hangingPunct="1">
              <a:lnSpc>
                <a:spcPct val="100000"/>
              </a:lnSpc>
              <a:spcBef>
                <a:spcPts val="1000"/>
              </a:spcBef>
              <a:spcAft>
                <a:spcPts val="0"/>
              </a:spcAft>
              <a:buClr>
                <a:schemeClr val="tx2"/>
              </a:buClr>
              <a:buSzPct val="85000"/>
              <a:buFont typeface="Arial" panose="020B0604020202020204" pitchFamily="34" charset="0"/>
              <a:buChar char="•"/>
              <a:defRPr lang="en-US" sz="2400" b="0" i="0" kern="1200" smtClean="0">
                <a:solidFill>
                  <a:schemeClr val="tx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spcAft>
                <a:spcPts val="0"/>
              </a:spcAft>
              <a:buClr>
                <a:schemeClr val="tx2"/>
              </a:buClr>
              <a:buSzPct val="8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4000"/>
              </a:lnSpc>
              <a:spcBef>
                <a:spcPts val="500"/>
              </a:spcBef>
              <a:spcAft>
                <a:spcPts val="0"/>
              </a:spcAft>
              <a:buClr>
                <a:schemeClr val="tx2"/>
              </a:buClr>
              <a:buSzPct val="8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4000"/>
              </a:lnSpc>
              <a:spcBef>
                <a:spcPts val="500"/>
              </a:spcBef>
              <a:spcAft>
                <a:spcPts val="0"/>
              </a:spcAft>
              <a:buClr>
                <a:schemeClr val="tx2"/>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spcAft>
                <a:spcPts val="0"/>
              </a:spcAft>
              <a:buClr>
                <a:schemeClr val="tx2"/>
              </a:buClr>
              <a:buSzPct val="8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aseline="30000" dirty="0">
                <a:solidFill>
                  <a:prstClr val="black"/>
                </a:solidFill>
                <a:cs typeface="+mn-cs"/>
              </a:rPr>
              <a:t>1</a:t>
            </a:r>
            <a:r>
              <a:rPr lang="en-US" dirty="0">
                <a:solidFill>
                  <a:prstClr val="black"/>
                </a:solidFill>
                <a:cs typeface="+mn-cs"/>
              </a:rPr>
              <a:t>EWI Columbus, OH</a:t>
            </a:r>
            <a:br>
              <a:rPr lang="en-US" dirty="0">
                <a:solidFill>
                  <a:prstClr val="black"/>
                </a:solidFill>
                <a:cs typeface="+mn-cs"/>
              </a:rPr>
            </a:br>
            <a:r>
              <a:rPr lang="en-US" baseline="30000" dirty="0">
                <a:solidFill>
                  <a:prstClr val="black"/>
                </a:solidFill>
                <a:cs typeface="+mn-cs"/>
              </a:rPr>
              <a:t>2</a:t>
            </a:r>
            <a:r>
              <a:rPr lang="en-US" dirty="0">
                <a:solidFill>
                  <a:prstClr val="black"/>
                </a:solidFill>
                <a:cs typeface="+mn-cs"/>
              </a:rPr>
              <a:t>NSWCCD, West Bethesda, MD</a:t>
            </a:r>
            <a:br>
              <a:rPr lang="en-US" dirty="0">
                <a:solidFill>
                  <a:prstClr val="black"/>
                </a:solidFill>
                <a:cs typeface="+mn-cs"/>
              </a:rPr>
            </a:br>
            <a:r>
              <a:rPr lang="en-US" baseline="30000" dirty="0">
                <a:solidFill>
                  <a:prstClr val="black"/>
                </a:solidFill>
                <a:cs typeface="+mn-cs"/>
              </a:rPr>
              <a:t>3</a:t>
            </a:r>
            <a:r>
              <a:rPr lang="en-US" dirty="0">
                <a:solidFill>
                  <a:prstClr val="black"/>
                </a:solidFill>
                <a:cs typeface="+mn-cs"/>
              </a:rPr>
              <a:t>NAVSEA</a:t>
            </a:r>
            <a:endParaRPr lang="en-US" dirty="0"/>
          </a:p>
        </p:txBody>
      </p:sp>
      <p:sp>
        <p:nvSpPr>
          <p:cNvPr id="9" name="Footer Placeholder 1">
            <a:extLst>
              <a:ext uri="{FF2B5EF4-FFF2-40B4-BE49-F238E27FC236}">
                <a16:creationId xmlns:a16="http://schemas.microsoft.com/office/drawing/2014/main" id="{B43D9A09-3231-4DBD-97A4-A5D0052253DE}"/>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3807085300"/>
      </p:ext>
    </p:extLst>
  </p:cSld>
  <p:clrMapOvr>
    <a:masterClrMapping/>
  </p:clrMapOvr>
  <mc:AlternateContent xmlns:mc="http://schemas.openxmlformats.org/markup-compatibility/2006" xmlns:p14="http://schemas.microsoft.com/office/powerpoint/2010/main">
    <mc:Choice Requires="p14">
      <p:transition spd="slow" p14:dur="2000" advTm="17348"/>
    </mc:Choice>
    <mc:Fallback xmlns="">
      <p:transition spd="slow" advTm="173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AB733B-4AF6-47A8-A7F4-57288CEA871B}"/>
              </a:ext>
            </a:extLst>
          </p:cNvPr>
          <p:cNvSpPr>
            <a:spLocks noGrp="1"/>
          </p:cNvSpPr>
          <p:nvPr>
            <p:ph idx="1"/>
          </p:nvPr>
        </p:nvSpPr>
        <p:spPr/>
        <p:txBody>
          <a:bodyPr/>
          <a:lstStyle/>
          <a:p>
            <a:pPr lvl="0"/>
            <a:r>
              <a:rPr lang="en-US" dirty="0"/>
              <a:t>FS-DS-IBP – Full-scale DS-IBP </a:t>
            </a:r>
          </a:p>
          <a:p>
            <a:pPr lvl="0"/>
            <a:r>
              <a:rPr lang="en-US" dirty="0"/>
              <a:t>FS-SS-IBP – Full-scale SS-IBP </a:t>
            </a:r>
          </a:p>
          <a:p>
            <a:pPr lvl="0"/>
            <a:r>
              <a:rPr lang="en-US" dirty="0"/>
              <a:t>FS-SS-NIBP – Full-scale SS-NIBP </a:t>
            </a:r>
          </a:p>
          <a:p>
            <a:pPr lvl="0"/>
            <a:r>
              <a:rPr lang="en-US" dirty="0"/>
              <a:t>SS-DS-IBP – Sub-scale DS-IBP </a:t>
            </a:r>
          </a:p>
          <a:p>
            <a:pPr lvl="0"/>
            <a:r>
              <a:rPr lang="en-US" dirty="0"/>
              <a:t>SS-SS-IBP – Sub-scale SS-IBP </a:t>
            </a:r>
          </a:p>
          <a:p>
            <a:pPr lvl="0"/>
            <a:r>
              <a:rPr lang="en-US" dirty="0"/>
              <a:t>SS-SS-NIBP – Sub-scale SS-NIBP</a:t>
            </a:r>
          </a:p>
          <a:p>
            <a:pPr lvl="0"/>
            <a:r>
              <a:rPr lang="en-US" dirty="0"/>
              <a:t>MS-DS-IBP – Mini-scale DS-IBP </a:t>
            </a:r>
          </a:p>
          <a:p>
            <a:pPr lvl="0"/>
            <a:r>
              <a:rPr lang="en-US" dirty="0"/>
              <a:t>MS-SS-IBP – Mini-scale SS-IBP </a:t>
            </a:r>
          </a:p>
          <a:p>
            <a:pPr lvl="0"/>
            <a:r>
              <a:rPr lang="en-US" dirty="0"/>
              <a:t>MS-SS-NIBP – Mini-scale SS-NIBP</a:t>
            </a:r>
          </a:p>
          <a:p>
            <a:endParaRPr lang="en-US" dirty="0">
              <a:latin typeface="EurostileExtBla"/>
            </a:endParaRPr>
          </a:p>
        </p:txBody>
      </p:sp>
      <p:sp>
        <p:nvSpPr>
          <p:cNvPr id="4" name="Title 3">
            <a:extLst>
              <a:ext uri="{FF2B5EF4-FFF2-40B4-BE49-F238E27FC236}">
                <a16:creationId xmlns:a16="http://schemas.microsoft.com/office/drawing/2014/main" id="{69B58232-E9D8-41AB-AF5E-A8D04F184F6A}"/>
              </a:ext>
            </a:extLst>
          </p:cNvPr>
          <p:cNvSpPr>
            <a:spLocks noGrp="1"/>
          </p:cNvSpPr>
          <p:nvPr>
            <p:ph type="title"/>
          </p:nvPr>
        </p:nvSpPr>
        <p:spPr/>
        <p:txBody>
          <a:bodyPr/>
          <a:lstStyle/>
          <a:p>
            <a:r>
              <a:rPr lang="en-US" dirty="0"/>
              <a:t>SQB Nomenclature</a:t>
            </a:r>
          </a:p>
        </p:txBody>
      </p:sp>
      <p:pic>
        <p:nvPicPr>
          <p:cNvPr id="6" name="Picture 5">
            <a:extLst>
              <a:ext uri="{FF2B5EF4-FFF2-40B4-BE49-F238E27FC236}">
                <a16:creationId xmlns:a16="http://schemas.microsoft.com/office/drawing/2014/main" id="{29D55A24-1B19-4397-977D-E5B1DBBAFC3E}"/>
              </a:ext>
            </a:extLst>
          </p:cNvPr>
          <p:cNvPicPr>
            <a:picLocks noChangeAspect="1"/>
          </p:cNvPicPr>
          <p:nvPr/>
        </p:nvPicPr>
        <p:blipFill>
          <a:blip r:embed="rId2"/>
          <a:stretch>
            <a:fillRect/>
          </a:stretch>
        </p:blipFill>
        <p:spPr>
          <a:xfrm>
            <a:off x="6038543" y="1071553"/>
            <a:ext cx="5489943" cy="2357447"/>
          </a:xfrm>
          <a:prstGeom prst="rect">
            <a:avLst/>
          </a:prstGeom>
        </p:spPr>
      </p:pic>
      <p:sp>
        <p:nvSpPr>
          <p:cNvPr id="7" name="TextBox 6">
            <a:extLst>
              <a:ext uri="{FF2B5EF4-FFF2-40B4-BE49-F238E27FC236}">
                <a16:creationId xmlns:a16="http://schemas.microsoft.com/office/drawing/2014/main" id="{26C886D5-D204-4739-9176-32B43265DE88}"/>
              </a:ext>
            </a:extLst>
          </p:cNvPr>
          <p:cNvSpPr txBox="1"/>
          <p:nvPr/>
        </p:nvSpPr>
        <p:spPr>
          <a:xfrm>
            <a:off x="6284155" y="3394311"/>
            <a:ext cx="4998721" cy="1077218"/>
          </a:xfrm>
          <a:prstGeom prst="rect">
            <a:avLst/>
          </a:prstGeom>
          <a:noFill/>
        </p:spPr>
        <p:txBody>
          <a:bodyPr wrap="square" rtlCol="0">
            <a:spAutoFit/>
          </a:bodyPr>
          <a:lstStyle/>
          <a:p>
            <a:r>
              <a:rPr lang="en-US" sz="1600" i="1" dirty="0"/>
              <a:t>Build Volume Scale Comparison for SS-IBP SQBs</a:t>
            </a:r>
          </a:p>
          <a:p>
            <a:pPr marL="171450" indent="-171450">
              <a:buFontTx/>
              <a:buChar char="-"/>
            </a:pPr>
            <a:r>
              <a:rPr lang="en-US" sz="1600" i="1" dirty="0"/>
              <a:t>Full-scale 256 in.</a:t>
            </a:r>
            <a:r>
              <a:rPr lang="en-US" sz="1600" i="1" baseline="30000" dirty="0"/>
              <a:t>3</a:t>
            </a:r>
          </a:p>
          <a:p>
            <a:pPr marL="171450" indent="-171450">
              <a:buFontTx/>
              <a:buChar char="-"/>
            </a:pPr>
            <a:r>
              <a:rPr lang="en-US" sz="1600" i="1" dirty="0"/>
              <a:t>Sub-scale 103 in.</a:t>
            </a:r>
            <a:r>
              <a:rPr lang="en-US" sz="1600" i="1" baseline="30000" dirty="0"/>
              <a:t>3</a:t>
            </a:r>
          </a:p>
          <a:p>
            <a:pPr marL="171450" indent="-171450">
              <a:buFontTx/>
              <a:buChar char="-"/>
            </a:pPr>
            <a:r>
              <a:rPr lang="en-US" sz="1600" i="1" dirty="0"/>
              <a:t>Mini-scale 14 in.</a:t>
            </a:r>
            <a:r>
              <a:rPr lang="en-US" sz="1600" i="1" baseline="30000" dirty="0"/>
              <a:t>3</a:t>
            </a:r>
          </a:p>
        </p:txBody>
      </p:sp>
      <p:sp>
        <p:nvSpPr>
          <p:cNvPr id="10" name="Footer Placeholder 1">
            <a:extLst>
              <a:ext uri="{FF2B5EF4-FFF2-40B4-BE49-F238E27FC236}">
                <a16:creationId xmlns:a16="http://schemas.microsoft.com/office/drawing/2014/main" id="{AD9934EA-E8E0-4D08-A660-C2A3CB922380}"/>
              </a:ext>
            </a:extLst>
          </p:cNvPr>
          <p:cNvSpPr txBox="1">
            <a:spLocks/>
          </p:cNvSpPr>
          <p:nvPr/>
        </p:nvSpPr>
        <p:spPr>
          <a:xfrm>
            <a:off x="3274423" y="6462945"/>
            <a:ext cx="5262937"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1" name="Slide Number Placeholder 3">
            <a:extLst>
              <a:ext uri="{FF2B5EF4-FFF2-40B4-BE49-F238E27FC236}">
                <a16:creationId xmlns:a16="http://schemas.microsoft.com/office/drawing/2014/main" id="{68022DD4-2A45-46E8-A6A5-2A0AE373B057}"/>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10</a:t>
            </a:fld>
            <a:endParaRPr lang="en-US" dirty="0"/>
          </a:p>
        </p:txBody>
      </p:sp>
    </p:spTree>
    <p:extLst>
      <p:ext uri="{BB962C8B-B14F-4D97-AF65-F5344CB8AC3E}">
        <p14:creationId xmlns:p14="http://schemas.microsoft.com/office/powerpoint/2010/main" val="3696695584"/>
      </p:ext>
    </p:extLst>
  </p:cSld>
  <p:clrMapOvr>
    <a:masterClrMapping/>
  </p:clrMapOvr>
  <mc:AlternateContent xmlns:mc="http://schemas.openxmlformats.org/markup-compatibility/2006" xmlns:p14="http://schemas.microsoft.com/office/powerpoint/2010/main">
    <mc:Choice Requires="p14">
      <p:transition spd="slow" p14:dur="2000" advTm="38587"/>
    </mc:Choice>
    <mc:Fallback xmlns="">
      <p:transition spd="slow" advTm="385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85FDF-1A5E-4502-961F-077C2433125C}"/>
              </a:ext>
            </a:extLst>
          </p:cNvPr>
          <p:cNvSpPr>
            <a:spLocks noGrp="1"/>
          </p:cNvSpPr>
          <p:nvPr>
            <p:ph type="title"/>
          </p:nvPr>
        </p:nvSpPr>
        <p:spPr/>
        <p:txBody>
          <a:bodyPr/>
          <a:lstStyle/>
          <a:p>
            <a:r>
              <a:rPr lang="en-US" dirty="0"/>
              <a:t>DED SQB Portfolio – Flat platforms</a:t>
            </a:r>
          </a:p>
        </p:txBody>
      </p:sp>
      <p:pic>
        <p:nvPicPr>
          <p:cNvPr id="8" name="Picture 7">
            <a:extLst>
              <a:ext uri="{FF2B5EF4-FFF2-40B4-BE49-F238E27FC236}">
                <a16:creationId xmlns:a16="http://schemas.microsoft.com/office/drawing/2014/main" id="{5593F93B-CDA0-49DA-A9A1-ABB9A0336AB4}"/>
              </a:ext>
            </a:extLst>
          </p:cNvPr>
          <p:cNvPicPr>
            <a:picLocks noChangeAspect="1"/>
          </p:cNvPicPr>
          <p:nvPr/>
        </p:nvPicPr>
        <p:blipFill>
          <a:blip r:embed="rId2"/>
          <a:stretch>
            <a:fillRect/>
          </a:stretch>
        </p:blipFill>
        <p:spPr>
          <a:xfrm>
            <a:off x="4782023" y="1239037"/>
            <a:ext cx="2198838" cy="1651284"/>
          </a:xfrm>
          <a:prstGeom prst="rect">
            <a:avLst/>
          </a:prstGeom>
        </p:spPr>
      </p:pic>
      <p:pic>
        <p:nvPicPr>
          <p:cNvPr id="10" name="Picture 9">
            <a:extLst>
              <a:ext uri="{FF2B5EF4-FFF2-40B4-BE49-F238E27FC236}">
                <a16:creationId xmlns:a16="http://schemas.microsoft.com/office/drawing/2014/main" id="{62452BAB-3D70-4F0F-B8DC-DC411AD02D4E}"/>
              </a:ext>
            </a:extLst>
          </p:cNvPr>
          <p:cNvPicPr>
            <a:picLocks noChangeAspect="1"/>
          </p:cNvPicPr>
          <p:nvPr/>
        </p:nvPicPr>
        <p:blipFill>
          <a:blip r:embed="rId3"/>
          <a:stretch>
            <a:fillRect/>
          </a:stretch>
        </p:blipFill>
        <p:spPr>
          <a:xfrm>
            <a:off x="942570" y="3539665"/>
            <a:ext cx="2496560" cy="1473460"/>
          </a:xfrm>
          <a:prstGeom prst="rect">
            <a:avLst/>
          </a:prstGeom>
        </p:spPr>
      </p:pic>
      <p:pic>
        <p:nvPicPr>
          <p:cNvPr id="11" name="Picture 10">
            <a:extLst>
              <a:ext uri="{FF2B5EF4-FFF2-40B4-BE49-F238E27FC236}">
                <a16:creationId xmlns:a16="http://schemas.microsoft.com/office/drawing/2014/main" id="{C4B5BF4A-B64E-468D-AF7A-C51BF46C6C3E}"/>
              </a:ext>
            </a:extLst>
          </p:cNvPr>
          <p:cNvPicPr>
            <a:picLocks noChangeAspect="1"/>
          </p:cNvPicPr>
          <p:nvPr/>
        </p:nvPicPr>
        <p:blipFill>
          <a:blip r:embed="rId4"/>
          <a:stretch>
            <a:fillRect/>
          </a:stretch>
        </p:blipFill>
        <p:spPr>
          <a:xfrm>
            <a:off x="4782023" y="3426167"/>
            <a:ext cx="2496560" cy="1556678"/>
          </a:xfrm>
          <a:prstGeom prst="rect">
            <a:avLst/>
          </a:prstGeom>
        </p:spPr>
      </p:pic>
      <p:sp>
        <p:nvSpPr>
          <p:cNvPr id="14" name="TextBox 13">
            <a:extLst>
              <a:ext uri="{FF2B5EF4-FFF2-40B4-BE49-F238E27FC236}">
                <a16:creationId xmlns:a16="http://schemas.microsoft.com/office/drawing/2014/main" id="{C59E4D92-C69E-4514-901D-D715F225D680}"/>
              </a:ext>
            </a:extLst>
          </p:cNvPr>
          <p:cNvSpPr txBox="1"/>
          <p:nvPr/>
        </p:nvSpPr>
        <p:spPr>
          <a:xfrm>
            <a:off x="959192" y="3002725"/>
            <a:ext cx="2711117" cy="369332"/>
          </a:xfrm>
          <a:prstGeom prst="rect">
            <a:avLst/>
          </a:prstGeom>
          <a:noFill/>
        </p:spPr>
        <p:txBody>
          <a:bodyPr wrap="square" rtlCol="0">
            <a:spAutoFit/>
          </a:bodyPr>
          <a:lstStyle/>
          <a:p>
            <a:pPr lvl="0" algn="ctr"/>
            <a:r>
              <a:rPr lang="en-US" dirty="0"/>
              <a:t>Full-scale SS-IBP </a:t>
            </a:r>
          </a:p>
        </p:txBody>
      </p:sp>
      <p:sp>
        <p:nvSpPr>
          <p:cNvPr id="15" name="TextBox 14">
            <a:extLst>
              <a:ext uri="{FF2B5EF4-FFF2-40B4-BE49-F238E27FC236}">
                <a16:creationId xmlns:a16="http://schemas.microsoft.com/office/drawing/2014/main" id="{43EC5E9D-D6C3-47B3-A806-A6A008B30596}"/>
              </a:ext>
            </a:extLst>
          </p:cNvPr>
          <p:cNvSpPr txBox="1"/>
          <p:nvPr/>
        </p:nvSpPr>
        <p:spPr>
          <a:xfrm>
            <a:off x="4782023" y="2928160"/>
            <a:ext cx="2711117" cy="369332"/>
          </a:xfrm>
          <a:prstGeom prst="rect">
            <a:avLst/>
          </a:prstGeom>
          <a:noFill/>
        </p:spPr>
        <p:txBody>
          <a:bodyPr wrap="square" rtlCol="0">
            <a:spAutoFit/>
          </a:bodyPr>
          <a:lstStyle/>
          <a:p>
            <a:pPr lvl="0" algn="ctr"/>
            <a:r>
              <a:rPr lang="en-US" dirty="0"/>
              <a:t>Sub-scale SS-IBP </a:t>
            </a:r>
          </a:p>
        </p:txBody>
      </p:sp>
      <p:sp>
        <p:nvSpPr>
          <p:cNvPr id="16" name="TextBox 15">
            <a:extLst>
              <a:ext uri="{FF2B5EF4-FFF2-40B4-BE49-F238E27FC236}">
                <a16:creationId xmlns:a16="http://schemas.microsoft.com/office/drawing/2014/main" id="{E0155D4C-D452-4571-B0EC-12ACED3A9D25}"/>
              </a:ext>
            </a:extLst>
          </p:cNvPr>
          <p:cNvSpPr txBox="1"/>
          <p:nvPr/>
        </p:nvSpPr>
        <p:spPr>
          <a:xfrm>
            <a:off x="8546357" y="2949004"/>
            <a:ext cx="2711117" cy="369332"/>
          </a:xfrm>
          <a:prstGeom prst="rect">
            <a:avLst/>
          </a:prstGeom>
          <a:noFill/>
        </p:spPr>
        <p:txBody>
          <a:bodyPr wrap="square" rtlCol="0">
            <a:spAutoFit/>
          </a:bodyPr>
          <a:lstStyle/>
          <a:p>
            <a:pPr lvl="0" algn="ctr"/>
            <a:r>
              <a:rPr lang="en-US" dirty="0"/>
              <a:t>Mini-scale SS-IBP </a:t>
            </a:r>
          </a:p>
        </p:txBody>
      </p:sp>
      <p:sp>
        <p:nvSpPr>
          <p:cNvPr id="17" name="TextBox 16">
            <a:extLst>
              <a:ext uri="{FF2B5EF4-FFF2-40B4-BE49-F238E27FC236}">
                <a16:creationId xmlns:a16="http://schemas.microsoft.com/office/drawing/2014/main" id="{73962269-827C-4726-87E4-661BBCF48732}"/>
              </a:ext>
            </a:extLst>
          </p:cNvPr>
          <p:cNvSpPr txBox="1"/>
          <p:nvPr/>
        </p:nvSpPr>
        <p:spPr>
          <a:xfrm>
            <a:off x="1017689" y="5013125"/>
            <a:ext cx="2711117" cy="369332"/>
          </a:xfrm>
          <a:prstGeom prst="rect">
            <a:avLst/>
          </a:prstGeom>
          <a:noFill/>
        </p:spPr>
        <p:txBody>
          <a:bodyPr wrap="square" rtlCol="0">
            <a:spAutoFit/>
          </a:bodyPr>
          <a:lstStyle/>
          <a:p>
            <a:pPr lvl="0" algn="ctr"/>
            <a:r>
              <a:rPr lang="en-US" dirty="0"/>
              <a:t>Full-scale DS-IBP </a:t>
            </a:r>
          </a:p>
        </p:txBody>
      </p:sp>
      <p:sp>
        <p:nvSpPr>
          <p:cNvPr id="18" name="TextBox 17">
            <a:extLst>
              <a:ext uri="{FF2B5EF4-FFF2-40B4-BE49-F238E27FC236}">
                <a16:creationId xmlns:a16="http://schemas.microsoft.com/office/drawing/2014/main" id="{44088399-0FDA-4582-9E87-FFD460A48C67}"/>
              </a:ext>
            </a:extLst>
          </p:cNvPr>
          <p:cNvSpPr txBox="1"/>
          <p:nvPr/>
        </p:nvSpPr>
        <p:spPr>
          <a:xfrm>
            <a:off x="4782023" y="5024454"/>
            <a:ext cx="2711117" cy="369332"/>
          </a:xfrm>
          <a:prstGeom prst="rect">
            <a:avLst/>
          </a:prstGeom>
          <a:noFill/>
        </p:spPr>
        <p:txBody>
          <a:bodyPr wrap="square" rtlCol="0">
            <a:spAutoFit/>
          </a:bodyPr>
          <a:lstStyle/>
          <a:p>
            <a:pPr lvl="0" algn="ctr"/>
            <a:r>
              <a:rPr lang="en-US" dirty="0"/>
              <a:t>Sub-scale DS-IBP </a:t>
            </a:r>
          </a:p>
        </p:txBody>
      </p:sp>
      <p:sp>
        <p:nvSpPr>
          <p:cNvPr id="19" name="TextBox 18">
            <a:extLst>
              <a:ext uri="{FF2B5EF4-FFF2-40B4-BE49-F238E27FC236}">
                <a16:creationId xmlns:a16="http://schemas.microsoft.com/office/drawing/2014/main" id="{E21D138F-E20F-4048-A31B-DB7F4C0595EA}"/>
              </a:ext>
            </a:extLst>
          </p:cNvPr>
          <p:cNvSpPr txBox="1"/>
          <p:nvPr/>
        </p:nvSpPr>
        <p:spPr>
          <a:xfrm>
            <a:off x="8546357" y="4974142"/>
            <a:ext cx="2711117" cy="369332"/>
          </a:xfrm>
          <a:prstGeom prst="rect">
            <a:avLst/>
          </a:prstGeom>
          <a:noFill/>
        </p:spPr>
        <p:txBody>
          <a:bodyPr wrap="square" rtlCol="0">
            <a:spAutoFit/>
          </a:bodyPr>
          <a:lstStyle/>
          <a:p>
            <a:pPr lvl="0" algn="ctr"/>
            <a:r>
              <a:rPr lang="en-US" dirty="0"/>
              <a:t>Mini-scale DS-IBP </a:t>
            </a:r>
          </a:p>
        </p:txBody>
      </p:sp>
      <p:pic>
        <p:nvPicPr>
          <p:cNvPr id="6" name="Picture 5">
            <a:extLst>
              <a:ext uri="{FF2B5EF4-FFF2-40B4-BE49-F238E27FC236}">
                <a16:creationId xmlns:a16="http://schemas.microsoft.com/office/drawing/2014/main" id="{A84C5A7A-F3B7-465D-9A86-4075DCBFADDD}"/>
              </a:ext>
            </a:extLst>
          </p:cNvPr>
          <p:cNvPicPr>
            <a:picLocks noChangeAspect="1"/>
          </p:cNvPicPr>
          <p:nvPr/>
        </p:nvPicPr>
        <p:blipFill>
          <a:blip r:embed="rId5"/>
          <a:stretch>
            <a:fillRect/>
          </a:stretch>
        </p:blipFill>
        <p:spPr>
          <a:xfrm>
            <a:off x="8546357" y="1430302"/>
            <a:ext cx="2496312" cy="1426113"/>
          </a:xfrm>
          <a:prstGeom prst="rect">
            <a:avLst/>
          </a:prstGeom>
        </p:spPr>
      </p:pic>
      <p:pic>
        <p:nvPicPr>
          <p:cNvPr id="24" name="Picture 23">
            <a:extLst>
              <a:ext uri="{FF2B5EF4-FFF2-40B4-BE49-F238E27FC236}">
                <a16:creationId xmlns:a16="http://schemas.microsoft.com/office/drawing/2014/main" id="{ABC84E80-6FF3-4A47-8ED5-EAADA2EF1438}"/>
              </a:ext>
            </a:extLst>
          </p:cNvPr>
          <p:cNvPicPr>
            <a:picLocks noChangeAspect="1"/>
          </p:cNvPicPr>
          <p:nvPr/>
        </p:nvPicPr>
        <p:blipFill>
          <a:blip r:embed="rId6"/>
          <a:stretch>
            <a:fillRect/>
          </a:stretch>
        </p:blipFill>
        <p:spPr>
          <a:xfrm>
            <a:off x="8546357" y="3470741"/>
            <a:ext cx="2496312" cy="1467529"/>
          </a:xfrm>
          <a:prstGeom prst="rect">
            <a:avLst/>
          </a:prstGeom>
        </p:spPr>
      </p:pic>
      <p:sp>
        <p:nvSpPr>
          <p:cNvPr id="23" name="Footer Placeholder 1">
            <a:extLst>
              <a:ext uri="{FF2B5EF4-FFF2-40B4-BE49-F238E27FC236}">
                <a16:creationId xmlns:a16="http://schemas.microsoft.com/office/drawing/2014/main" id="{617041A0-5F4C-4E2B-B6D1-11CB86D44AC4}"/>
              </a:ext>
            </a:extLst>
          </p:cNvPr>
          <p:cNvSpPr txBox="1">
            <a:spLocks/>
          </p:cNvSpPr>
          <p:nvPr/>
        </p:nvSpPr>
        <p:spPr>
          <a:xfrm>
            <a:off x="3370217" y="6462945"/>
            <a:ext cx="5167143"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25" name="Slide Number Placeholder 3">
            <a:extLst>
              <a:ext uri="{FF2B5EF4-FFF2-40B4-BE49-F238E27FC236}">
                <a16:creationId xmlns:a16="http://schemas.microsoft.com/office/drawing/2014/main" id="{02F3944E-284A-412D-9EF8-A205E6ACF318}"/>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11</a:t>
            </a:fld>
            <a:endParaRPr lang="en-US" dirty="0"/>
          </a:p>
        </p:txBody>
      </p:sp>
      <p:pic>
        <p:nvPicPr>
          <p:cNvPr id="20" name="Picture 19">
            <a:extLst>
              <a:ext uri="{FF2B5EF4-FFF2-40B4-BE49-F238E27FC236}">
                <a16:creationId xmlns:a16="http://schemas.microsoft.com/office/drawing/2014/main" id="{EC177B1A-E06A-4824-B636-16DDC8D509D1}"/>
              </a:ext>
            </a:extLst>
          </p:cNvPr>
          <p:cNvPicPr>
            <a:picLocks noChangeAspect="1"/>
          </p:cNvPicPr>
          <p:nvPr/>
        </p:nvPicPr>
        <p:blipFill>
          <a:blip r:embed="rId7"/>
          <a:stretch>
            <a:fillRect/>
          </a:stretch>
        </p:blipFill>
        <p:spPr>
          <a:xfrm>
            <a:off x="959192" y="1404517"/>
            <a:ext cx="2496560" cy="1488146"/>
          </a:xfrm>
          <a:prstGeom prst="rect">
            <a:avLst/>
          </a:prstGeom>
        </p:spPr>
      </p:pic>
    </p:spTree>
    <p:extLst>
      <p:ext uri="{BB962C8B-B14F-4D97-AF65-F5344CB8AC3E}">
        <p14:creationId xmlns:p14="http://schemas.microsoft.com/office/powerpoint/2010/main" val="3960816326"/>
      </p:ext>
    </p:extLst>
  </p:cSld>
  <p:clrMapOvr>
    <a:masterClrMapping/>
  </p:clrMapOvr>
  <mc:AlternateContent xmlns:mc="http://schemas.openxmlformats.org/markup-compatibility/2006" xmlns:p14="http://schemas.microsoft.com/office/powerpoint/2010/main">
    <mc:Choice Requires="p14">
      <p:transition spd="slow" p14:dur="2000" advTm="21609"/>
    </mc:Choice>
    <mc:Fallback xmlns="">
      <p:transition spd="slow" advTm="2160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43C4EAB-0F6C-4E0C-A581-888406217B3E}"/>
              </a:ext>
            </a:extLst>
          </p:cNvPr>
          <p:cNvGraphicFramePr>
            <a:graphicFrameLocks noGrp="1"/>
          </p:cNvGraphicFramePr>
          <p:nvPr>
            <p:ph idx="1"/>
            <p:extLst>
              <p:ext uri="{D42A27DB-BD31-4B8C-83A1-F6EECF244321}">
                <p14:modId xmlns:p14="http://schemas.microsoft.com/office/powerpoint/2010/main" val="200253761"/>
              </p:ext>
            </p:extLst>
          </p:nvPr>
        </p:nvGraphicFramePr>
        <p:xfrm>
          <a:off x="323850" y="1039942"/>
          <a:ext cx="11330084" cy="4956401"/>
        </p:xfrm>
        <a:graphic>
          <a:graphicData uri="http://schemas.openxmlformats.org/drawingml/2006/table">
            <a:tbl>
              <a:tblPr firstRow="1" bandRow="1">
                <a:tableStyleId>{616DA210-FB5B-4158-B5E0-FEB733F419BA}</a:tableStyleId>
              </a:tblPr>
              <a:tblGrid>
                <a:gridCol w="2755252">
                  <a:extLst>
                    <a:ext uri="{9D8B030D-6E8A-4147-A177-3AD203B41FA5}">
                      <a16:colId xmlns:a16="http://schemas.microsoft.com/office/drawing/2014/main" val="2503025957"/>
                    </a:ext>
                  </a:extLst>
                </a:gridCol>
                <a:gridCol w="2909790">
                  <a:extLst>
                    <a:ext uri="{9D8B030D-6E8A-4147-A177-3AD203B41FA5}">
                      <a16:colId xmlns:a16="http://schemas.microsoft.com/office/drawing/2014/main" val="481959345"/>
                    </a:ext>
                  </a:extLst>
                </a:gridCol>
                <a:gridCol w="2832521">
                  <a:extLst>
                    <a:ext uri="{9D8B030D-6E8A-4147-A177-3AD203B41FA5}">
                      <a16:colId xmlns:a16="http://schemas.microsoft.com/office/drawing/2014/main" val="3483730516"/>
                    </a:ext>
                  </a:extLst>
                </a:gridCol>
                <a:gridCol w="2832521">
                  <a:extLst>
                    <a:ext uri="{9D8B030D-6E8A-4147-A177-3AD203B41FA5}">
                      <a16:colId xmlns:a16="http://schemas.microsoft.com/office/drawing/2014/main" val="3256459551"/>
                    </a:ext>
                  </a:extLst>
                </a:gridCol>
              </a:tblGrid>
              <a:tr h="536801">
                <a:tc>
                  <a:txBody>
                    <a:bodyPr/>
                    <a:lstStyle/>
                    <a:p>
                      <a:pPr algn="ctr"/>
                      <a:r>
                        <a:rPr lang="en-US" dirty="0"/>
                        <a:t>Application</a:t>
                      </a:r>
                    </a:p>
                  </a:txBody>
                  <a:tcPr/>
                </a:tc>
                <a:tc>
                  <a:txBody>
                    <a:bodyPr/>
                    <a:lstStyle/>
                    <a:p>
                      <a:pPr algn="ctr"/>
                      <a:r>
                        <a:rPr lang="en-US" dirty="0"/>
                        <a:t>Full Scale (FS)</a:t>
                      </a:r>
                    </a:p>
                  </a:txBody>
                  <a:tcPr/>
                </a:tc>
                <a:tc>
                  <a:txBody>
                    <a:bodyPr/>
                    <a:lstStyle/>
                    <a:p>
                      <a:pPr algn="ctr"/>
                      <a:r>
                        <a:rPr lang="en-US" dirty="0"/>
                        <a:t>Sub Scale (SS)</a:t>
                      </a:r>
                    </a:p>
                  </a:txBody>
                  <a:tcPr/>
                </a:tc>
                <a:tc>
                  <a:txBody>
                    <a:bodyPr/>
                    <a:lstStyle/>
                    <a:p>
                      <a:pPr algn="ctr"/>
                      <a:r>
                        <a:rPr lang="en-US" dirty="0"/>
                        <a:t>Mini-Scale (MS)</a:t>
                      </a:r>
                    </a:p>
                  </a:txBody>
                  <a:tcPr/>
                </a:tc>
                <a:extLst>
                  <a:ext uri="{0D108BD9-81ED-4DB2-BD59-A6C34878D82A}">
                    <a16:rowId xmlns:a16="http://schemas.microsoft.com/office/drawing/2014/main" val="1029126307"/>
                  </a:ext>
                </a:extLst>
              </a:tr>
              <a:tr h="937857">
                <a:tc>
                  <a:txBody>
                    <a:bodyPr/>
                    <a:lstStyle/>
                    <a:p>
                      <a:r>
                        <a:rPr lang="en-US" dirty="0"/>
                        <a:t>Double Sided – Integrated Build Platform (DS-IBP)</a:t>
                      </a:r>
                    </a:p>
                  </a:txBody>
                  <a:tcPr/>
                </a:tc>
                <a:tc>
                  <a:txBody>
                    <a:bodyPr/>
                    <a:lstStyle/>
                    <a:p>
                      <a:pPr marL="285750" indent="-285750">
                        <a:buFont typeface="Arial" panose="020B0604020202020204" pitchFamily="34" charset="0"/>
                        <a:buChar char="•"/>
                      </a:pPr>
                      <a:r>
                        <a:rPr lang="en-US" sz="1600" dirty="0">
                          <a:highlight>
                            <a:srgbClr val="00FF00"/>
                          </a:highlight>
                        </a:rPr>
                        <a:t>MIL-100S-1 GMA-P DED on HY80 Platform</a:t>
                      </a:r>
                    </a:p>
                    <a:p>
                      <a:pPr marL="285750" indent="-285750">
                        <a:buFont typeface="Arial" panose="020B0604020202020204" pitchFamily="34" charset="0"/>
                        <a:buChar char="•"/>
                      </a:pPr>
                      <a:r>
                        <a:rPr lang="en-US" sz="1600" dirty="0"/>
                        <a:t>MIL-308L EB-DED on 304L Platform*</a:t>
                      </a:r>
                    </a:p>
                  </a:txBody>
                  <a:tcPr/>
                </a:tc>
                <a:tc>
                  <a:txBody>
                    <a:bodyPr/>
                    <a:lstStyle/>
                    <a:p>
                      <a:endParaRPr lang="en-US" sz="1600" dirty="0"/>
                    </a:p>
                  </a:txBody>
                  <a:tcPr/>
                </a:tc>
                <a:tc>
                  <a:txBody>
                    <a:bodyPr/>
                    <a:lstStyle/>
                    <a:p>
                      <a:pPr marL="285750" indent="-285750">
                        <a:buFont typeface="Arial" panose="020B0604020202020204" pitchFamily="34" charset="0"/>
                        <a:buChar char="•"/>
                      </a:pPr>
                      <a:r>
                        <a:rPr lang="en-US" sz="1600" dirty="0"/>
                        <a:t>316L PL-DED on 316L Platform*</a:t>
                      </a:r>
                    </a:p>
                  </a:txBody>
                  <a:tcPr/>
                </a:tc>
                <a:extLst>
                  <a:ext uri="{0D108BD9-81ED-4DB2-BD59-A6C34878D82A}">
                    <a16:rowId xmlns:a16="http://schemas.microsoft.com/office/drawing/2014/main" val="2639164616"/>
                  </a:ext>
                </a:extLst>
              </a:tr>
              <a:tr h="1323619">
                <a:tc>
                  <a:txBody>
                    <a:bodyPr/>
                    <a:lstStyle/>
                    <a:p>
                      <a:r>
                        <a:rPr lang="en-US" dirty="0"/>
                        <a:t>Single Sided – Integrated Build Platform (SS-IBP)</a:t>
                      </a:r>
                    </a:p>
                  </a:txBody>
                  <a:tcPr/>
                </a:tc>
                <a:tc>
                  <a:txBody>
                    <a:bodyPr/>
                    <a:lstStyle/>
                    <a:p>
                      <a:pPr marL="285750" indent="-285750">
                        <a:buFont typeface="Arial" panose="020B0604020202020204" pitchFamily="34" charset="0"/>
                        <a:buChar char="•"/>
                      </a:pPr>
                      <a:r>
                        <a:rPr lang="en-US" sz="1600" dirty="0" err="1">
                          <a:highlight>
                            <a:srgbClr val="00FF00"/>
                          </a:highlight>
                        </a:rPr>
                        <a:t>NiAl</a:t>
                      </a:r>
                      <a:r>
                        <a:rPr lang="en-US" sz="1600" dirty="0">
                          <a:highlight>
                            <a:srgbClr val="00FF00"/>
                          </a:highlight>
                        </a:rPr>
                        <a:t> Bronze GMA-P DED on </a:t>
                      </a:r>
                      <a:r>
                        <a:rPr lang="en-US" sz="1600" dirty="0" err="1">
                          <a:highlight>
                            <a:srgbClr val="00FF00"/>
                          </a:highlight>
                        </a:rPr>
                        <a:t>NiAl</a:t>
                      </a:r>
                      <a:r>
                        <a:rPr lang="en-US" sz="1600" dirty="0">
                          <a:highlight>
                            <a:srgbClr val="00FF00"/>
                          </a:highlight>
                        </a:rPr>
                        <a:t> Bronze Platform</a:t>
                      </a:r>
                    </a:p>
                    <a:p>
                      <a:pPr marL="457200" lvl="1" indent="0">
                        <a:buFont typeface="Arial" panose="020B0604020202020204" pitchFamily="34" charset="0"/>
                        <a:buNone/>
                      </a:pPr>
                      <a:r>
                        <a:rPr lang="en-US" sz="1600" dirty="0"/>
                        <a:t>+ </a:t>
                      </a:r>
                      <a:r>
                        <a:rPr lang="en-US" sz="1600" dirty="0" err="1"/>
                        <a:t>Cryo</a:t>
                      </a:r>
                      <a:r>
                        <a:rPr lang="en-US" sz="1600" dirty="0"/>
                        <a:t> Cooling SQB*</a:t>
                      </a:r>
                    </a:p>
                    <a:p>
                      <a:pPr marL="285750" indent="-285750">
                        <a:buFont typeface="Arial" panose="020B0604020202020204" pitchFamily="34" charset="0"/>
                        <a:buChar char="•"/>
                      </a:pPr>
                      <a:r>
                        <a:rPr lang="en-US" sz="1600" dirty="0"/>
                        <a:t>MIL-308L GMA-P DED on 304L Platform** (NSRP)</a:t>
                      </a:r>
                    </a:p>
                    <a:p>
                      <a:pPr marL="285750" indent="-285750">
                        <a:buFont typeface="Arial" panose="020B0604020202020204" pitchFamily="34" charset="0"/>
                        <a:buChar char="•"/>
                      </a:pPr>
                      <a:r>
                        <a:rPr lang="en-US" sz="1600" dirty="0"/>
                        <a:t>MIL-308L EB-DED on 304L Platform*</a:t>
                      </a:r>
                    </a:p>
                    <a:p>
                      <a:pPr marL="285750" indent="-285750">
                        <a:buFont typeface="Arial" panose="020B0604020202020204" pitchFamily="34" charset="0"/>
                        <a:buChar char="•"/>
                      </a:pPr>
                      <a:r>
                        <a:rPr lang="en-US" sz="1600" dirty="0"/>
                        <a:t>MIL-308L TW-GMA-P DED on 304L Platform (NSRP)</a:t>
                      </a:r>
                    </a:p>
                  </a:txBody>
                  <a:tcPr/>
                </a:tc>
                <a:tc>
                  <a:txBody>
                    <a:bodyPr/>
                    <a:lstStyle/>
                    <a:p>
                      <a:pPr marL="285750" indent="-285750">
                        <a:buFont typeface="Arial" panose="020B0604020202020204" pitchFamily="34" charset="0"/>
                        <a:buChar char="•"/>
                      </a:pPr>
                      <a:r>
                        <a:rPr lang="en-US" sz="1600" dirty="0"/>
                        <a:t>MIL-308L WL-DED on 304L Platform</a:t>
                      </a:r>
                    </a:p>
                    <a:p>
                      <a:pPr marL="285750" indent="-285750">
                        <a:buFont typeface="Arial" panose="020B0604020202020204" pitchFamily="34" charset="0"/>
                        <a:buChar char="•"/>
                      </a:pPr>
                      <a:r>
                        <a:rPr lang="en-US" sz="1600" dirty="0" err="1"/>
                        <a:t>NiAl</a:t>
                      </a:r>
                      <a:r>
                        <a:rPr lang="en-US" sz="1600" dirty="0"/>
                        <a:t> Bronze Dual Wire PA-DED on </a:t>
                      </a:r>
                      <a:r>
                        <a:rPr lang="en-US" sz="1600" dirty="0" err="1"/>
                        <a:t>NiAl</a:t>
                      </a:r>
                      <a:r>
                        <a:rPr lang="en-US" sz="1600" dirty="0"/>
                        <a:t> Bronze Platform*</a:t>
                      </a:r>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316L PL-DED on 316L Platform*</a:t>
                      </a:r>
                    </a:p>
                  </a:txBody>
                  <a:tcPr/>
                </a:tc>
                <a:extLst>
                  <a:ext uri="{0D108BD9-81ED-4DB2-BD59-A6C34878D82A}">
                    <a16:rowId xmlns:a16="http://schemas.microsoft.com/office/drawing/2014/main" val="2387635273"/>
                  </a:ext>
                </a:extLst>
              </a:tr>
              <a:tr h="1001078">
                <a:tc>
                  <a:txBody>
                    <a:bodyPr/>
                    <a:lstStyle/>
                    <a:p>
                      <a:r>
                        <a:rPr lang="en-US" dirty="0"/>
                        <a:t>Single Sided – Non-integrated Build Platform (SS-NIBP)</a:t>
                      </a:r>
                    </a:p>
                  </a:txBody>
                  <a:tcPr/>
                </a:tc>
                <a:tc>
                  <a:txBody>
                    <a:bodyPr/>
                    <a:lstStyle/>
                    <a:p>
                      <a:pPr marL="285750" indent="-285750">
                        <a:buFont typeface="Arial" panose="020B0604020202020204" pitchFamily="34" charset="0"/>
                        <a:buChar char="•"/>
                      </a:pPr>
                      <a:r>
                        <a:rPr lang="en-US" sz="1600" dirty="0"/>
                        <a:t>ER308L GMA-P DED on 304L Platform</a:t>
                      </a:r>
                    </a:p>
                    <a:p>
                      <a:pPr marL="742950" lvl="1" indent="-285750">
                        <a:buFont typeface="Arial" panose="020B0604020202020204" pitchFamily="34" charset="0"/>
                        <a:buChar char="•"/>
                      </a:pPr>
                      <a:r>
                        <a:rPr lang="en-US" sz="1600" dirty="0"/>
                        <a:t>(4) Matrix - Bead Size x </a:t>
                      </a:r>
                      <a:r>
                        <a:rPr lang="en-US" sz="1600" dirty="0" err="1"/>
                        <a:t>Interpass</a:t>
                      </a:r>
                      <a:r>
                        <a:rPr lang="en-US" sz="1600" dirty="0"/>
                        <a:t> Temp.</a:t>
                      </a:r>
                    </a:p>
                  </a:txBody>
                  <a:tcPr/>
                </a:tc>
                <a:tc>
                  <a:txBody>
                    <a:bodyPr/>
                    <a:lstStyle/>
                    <a:p>
                      <a:pPr marL="285750" indent="-285750">
                        <a:buFont typeface="Arial" panose="020B0604020202020204" pitchFamily="34" charset="0"/>
                        <a:buChar char="•"/>
                      </a:pPr>
                      <a:endParaRPr lang="en-US" sz="1600" dirty="0"/>
                    </a:p>
                  </a:txBody>
                  <a:tcPr/>
                </a:tc>
                <a:tc>
                  <a:txBody>
                    <a:bodyPr/>
                    <a:lstStyle/>
                    <a:p>
                      <a:endParaRPr lang="en-US" sz="1600" dirty="0"/>
                    </a:p>
                  </a:txBody>
                  <a:tcPr/>
                </a:tc>
                <a:extLst>
                  <a:ext uri="{0D108BD9-81ED-4DB2-BD59-A6C34878D82A}">
                    <a16:rowId xmlns:a16="http://schemas.microsoft.com/office/drawing/2014/main" val="125242735"/>
                  </a:ext>
                </a:extLst>
              </a:tr>
            </a:tbl>
          </a:graphicData>
        </a:graphic>
      </p:graphicFrame>
      <p:sp>
        <p:nvSpPr>
          <p:cNvPr id="3" name="Title 2">
            <a:extLst>
              <a:ext uri="{FF2B5EF4-FFF2-40B4-BE49-F238E27FC236}">
                <a16:creationId xmlns:a16="http://schemas.microsoft.com/office/drawing/2014/main" id="{68BAA2DD-BA0A-41EB-BC4C-DBAE27D2C5F2}"/>
              </a:ext>
            </a:extLst>
          </p:cNvPr>
          <p:cNvSpPr>
            <a:spLocks noGrp="1"/>
          </p:cNvSpPr>
          <p:nvPr>
            <p:ph type="title"/>
          </p:nvPr>
        </p:nvSpPr>
        <p:spPr/>
        <p:txBody>
          <a:bodyPr/>
          <a:lstStyle/>
          <a:p>
            <a:r>
              <a:rPr lang="en-US" dirty="0"/>
              <a:t>DED SQB Demonstration Matrix (Phases 1- 4)</a:t>
            </a:r>
          </a:p>
        </p:txBody>
      </p:sp>
      <p:sp>
        <p:nvSpPr>
          <p:cNvPr id="5" name="TextBox 4">
            <a:extLst>
              <a:ext uri="{FF2B5EF4-FFF2-40B4-BE49-F238E27FC236}">
                <a16:creationId xmlns:a16="http://schemas.microsoft.com/office/drawing/2014/main" id="{FE605A88-5E9F-42DB-89D2-76FCDFBE56B6}"/>
              </a:ext>
            </a:extLst>
          </p:cNvPr>
          <p:cNvSpPr txBox="1"/>
          <p:nvPr/>
        </p:nvSpPr>
        <p:spPr>
          <a:xfrm>
            <a:off x="2864498" y="6175521"/>
            <a:ext cx="8033656" cy="369332"/>
          </a:xfrm>
          <a:prstGeom prst="rect">
            <a:avLst/>
          </a:prstGeom>
          <a:noFill/>
        </p:spPr>
        <p:txBody>
          <a:bodyPr wrap="square" rtlCol="0">
            <a:spAutoFit/>
          </a:bodyPr>
          <a:lstStyle/>
          <a:p>
            <a:r>
              <a:rPr lang="en-US" dirty="0"/>
              <a:t>* Phase 4 (America Makes Ph. 1); **Repeated on ICBP</a:t>
            </a:r>
          </a:p>
        </p:txBody>
      </p:sp>
      <p:sp>
        <p:nvSpPr>
          <p:cNvPr id="6" name="Footer Placeholder 1">
            <a:extLst>
              <a:ext uri="{FF2B5EF4-FFF2-40B4-BE49-F238E27FC236}">
                <a16:creationId xmlns:a16="http://schemas.microsoft.com/office/drawing/2014/main" id="{D5F50E7D-ED69-4C13-95F6-6F26A882AEE0}"/>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225995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231D-8E6D-4C0B-8367-CE299835A295}"/>
              </a:ext>
            </a:extLst>
          </p:cNvPr>
          <p:cNvSpPr>
            <a:spLocks noGrp="1"/>
          </p:cNvSpPr>
          <p:nvPr>
            <p:ph type="title"/>
          </p:nvPr>
        </p:nvSpPr>
        <p:spPr>
          <a:xfrm>
            <a:off x="323850" y="275381"/>
            <a:ext cx="11544300" cy="535531"/>
          </a:xfrm>
        </p:spPr>
        <p:txBody>
          <a:bodyPr/>
          <a:lstStyle/>
          <a:p>
            <a:r>
              <a:rPr lang="en-US" dirty="0">
                <a:latin typeface="Arial" panose="020B0604020202020204" pitchFamily="34" charset="0"/>
                <a:cs typeface="Arial" panose="020B0604020202020204" pitchFamily="34" charset="0"/>
              </a:rPr>
              <a:t>FS-SS-IBP </a:t>
            </a:r>
            <a:r>
              <a:rPr lang="en-US" dirty="0" err="1">
                <a:latin typeface="Arial" panose="020B0604020202020204" pitchFamily="34" charset="0"/>
                <a:cs typeface="Arial" panose="020B0604020202020204" pitchFamily="34" charset="0"/>
              </a:rPr>
              <a:t>NiAl</a:t>
            </a:r>
            <a:r>
              <a:rPr lang="en-US" dirty="0">
                <a:latin typeface="Arial" panose="020B0604020202020204" pitchFamily="34" charset="0"/>
                <a:cs typeface="Arial" panose="020B0604020202020204" pitchFamily="34" charset="0"/>
              </a:rPr>
              <a:t> Bronze (NAB) Build Results</a:t>
            </a:r>
          </a:p>
        </p:txBody>
      </p:sp>
      <p:sp>
        <p:nvSpPr>
          <p:cNvPr id="5" name="Footer Placeholder 8">
            <a:extLst>
              <a:ext uri="{FF2B5EF4-FFF2-40B4-BE49-F238E27FC236}">
                <a16:creationId xmlns:a16="http://schemas.microsoft.com/office/drawing/2014/main" id="{FBD14109-5607-469B-ACE2-73C16FC860E5}"/>
              </a:ext>
            </a:extLst>
          </p:cNvPr>
          <p:cNvSpPr>
            <a:spLocks noGrp="1"/>
          </p:cNvSpPr>
          <p:nvPr>
            <p:ph type="ftr" sz="quarter" idx="3"/>
          </p:nvPr>
        </p:nvSpPr>
        <p:spPr>
          <a:xfrm>
            <a:off x="2045970" y="6261325"/>
            <a:ext cx="4114800" cy="46310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endParaRPr lang="en-US" dirty="0">
              <a:latin typeface="Arial Regular"/>
            </a:endParaRPr>
          </a:p>
        </p:txBody>
      </p:sp>
      <p:pic>
        <p:nvPicPr>
          <p:cNvPr id="6" name="Picture 5" descr="A picture containing indoor, table, sitting, man&#10;&#10;Description automatically generated">
            <a:extLst>
              <a:ext uri="{FF2B5EF4-FFF2-40B4-BE49-F238E27FC236}">
                <a16:creationId xmlns:a16="http://schemas.microsoft.com/office/drawing/2014/main" id="{0B28853E-FB65-47A8-AE00-CE8D0101345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5770" y="1117413"/>
            <a:ext cx="3657600" cy="2743200"/>
          </a:xfrm>
          <a:prstGeom prst="rect">
            <a:avLst/>
          </a:prstGeom>
        </p:spPr>
      </p:pic>
      <p:pic>
        <p:nvPicPr>
          <p:cNvPr id="8" name="Picture 7" descr="A picture containing indoor, sitting, table, cake&#10;&#10;Description automatically generated">
            <a:extLst>
              <a:ext uri="{FF2B5EF4-FFF2-40B4-BE49-F238E27FC236}">
                <a16:creationId xmlns:a16="http://schemas.microsoft.com/office/drawing/2014/main" id="{AADC6DD5-A09A-4A2A-A727-C465A71D2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31032" y="1117413"/>
            <a:ext cx="3657600" cy="2743200"/>
          </a:xfrm>
          <a:prstGeom prst="rect">
            <a:avLst/>
          </a:prstGeom>
        </p:spPr>
      </p:pic>
      <p:pic>
        <p:nvPicPr>
          <p:cNvPr id="12" name="Picture 11" descr="A picture containing building, sitting, wooden, bench&#10;&#10;Description automatically generated">
            <a:extLst>
              <a:ext uri="{FF2B5EF4-FFF2-40B4-BE49-F238E27FC236}">
                <a16:creationId xmlns:a16="http://schemas.microsoft.com/office/drawing/2014/main" id="{96D10F2E-258E-4A3A-881A-CF7A6D88BA6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34802" y="1117413"/>
            <a:ext cx="3657600" cy="2743200"/>
          </a:xfrm>
          <a:prstGeom prst="rect">
            <a:avLst/>
          </a:prstGeom>
        </p:spPr>
      </p:pic>
      <p:pic>
        <p:nvPicPr>
          <p:cNvPr id="14" name="Picture 13" descr="A close up of a stone wall&#10;&#10;Description automatically generated">
            <a:extLst>
              <a:ext uri="{FF2B5EF4-FFF2-40B4-BE49-F238E27FC236}">
                <a16:creationId xmlns:a16="http://schemas.microsoft.com/office/drawing/2014/main" id="{762D95A3-89FF-4817-91E9-A36C60D876D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6203" y="3938084"/>
            <a:ext cx="2627258" cy="2060595"/>
          </a:xfrm>
          <a:prstGeom prst="rect">
            <a:avLst/>
          </a:prstGeom>
        </p:spPr>
      </p:pic>
      <p:pic>
        <p:nvPicPr>
          <p:cNvPr id="16" name="Picture 15" descr="A picture containing sitting, table, hat, stone&#10;&#10;Description automatically generated">
            <a:extLst>
              <a:ext uri="{FF2B5EF4-FFF2-40B4-BE49-F238E27FC236}">
                <a16:creationId xmlns:a16="http://schemas.microsoft.com/office/drawing/2014/main" id="{42DDE33D-EF98-467F-88B4-DDF2A9E5D2E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2977" y="3938084"/>
            <a:ext cx="2623185" cy="2057400"/>
          </a:xfrm>
          <a:prstGeom prst="rect">
            <a:avLst/>
          </a:prstGeom>
        </p:spPr>
      </p:pic>
      <p:pic>
        <p:nvPicPr>
          <p:cNvPr id="18" name="Picture 17" descr="A close up of a plate&#10;&#10;Description automatically generated">
            <a:extLst>
              <a:ext uri="{FF2B5EF4-FFF2-40B4-BE49-F238E27FC236}">
                <a16:creationId xmlns:a16="http://schemas.microsoft.com/office/drawing/2014/main" id="{99847992-C4B4-4133-98A2-D775D18B4C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52009" y="3938084"/>
            <a:ext cx="2623185" cy="2057400"/>
          </a:xfrm>
          <a:prstGeom prst="rect">
            <a:avLst/>
          </a:prstGeom>
        </p:spPr>
      </p:pic>
      <p:sp>
        <p:nvSpPr>
          <p:cNvPr id="13" name="Footer Placeholder 1">
            <a:extLst>
              <a:ext uri="{FF2B5EF4-FFF2-40B4-BE49-F238E27FC236}">
                <a16:creationId xmlns:a16="http://schemas.microsoft.com/office/drawing/2014/main" id="{1025CA35-9E33-45E3-A620-AFF9A0937EDA}"/>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724062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9CA9-9E42-4DC0-9987-1BC50D036BE2}"/>
              </a:ext>
            </a:extLst>
          </p:cNvPr>
          <p:cNvSpPr>
            <a:spLocks noGrp="1"/>
          </p:cNvSpPr>
          <p:nvPr>
            <p:ph type="title"/>
          </p:nvPr>
        </p:nvSpPr>
        <p:spPr>
          <a:xfrm>
            <a:off x="354952" y="375814"/>
            <a:ext cx="6894934" cy="978729"/>
          </a:xfrm>
        </p:spPr>
        <p:txBody>
          <a:bodyPr/>
          <a:lstStyle/>
          <a:p>
            <a:r>
              <a:rPr lang="en-US" dirty="0"/>
              <a:t>Block Area Tensile Test Results</a:t>
            </a:r>
            <a:br>
              <a:rPr lang="en-US" dirty="0"/>
            </a:br>
            <a:r>
              <a:rPr lang="en-US" dirty="0"/>
              <a:t>NAB GMA-P FS-SS-IBP SQB</a:t>
            </a:r>
          </a:p>
        </p:txBody>
      </p:sp>
      <p:sp>
        <p:nvSpPr>
          <p:cNvPr id="5" name="Content Placeholder 2">
            <a:extLst>
              <a:ext uri="{FF2B5EF4-FFF2-40B4-BE49-F238E27FC236}">
                <a16:creationId xmlns:a16="http://schemas.microsoft.com/office/drawing/2014/main" id="{64CD0318-532B-4178-B45C-4931398B5337}"/>
              </a:ext>
            </a:extLst>
          </p:cNvPr>
          <p:cNvSpPr>
            <a:spLocks noGrp="1"/>
          </p:cNvSpPr>
          <p:nvPr>
            <p:ph idx="1"/>
          </p:nvPr>
        </p:nvSpPr>
        <p:spPr>
          <a:xfrm>
            <a:off x="275427" y="1473165"/>
            <a:ext cx="6194019" cy="1640619"/>
          </a:xfrm>
        </p:spPr>
        <p:txBody>
          <a:bodyPr>
            <a:normAutofit fontScale="70000" lnSpcReduction="20000"/>
          </a:bodyPr>
          <a:lstStyle/>
          <a:p>
            <a:pPr>
              <a:lnSpc>
                <a:spcPct val="120000"/>
              </a:lnSpc>
              <a:spcBef>
                <a:spcPts val="300"/>
              </a:spcBef>
            </a:pPr>
            <a:r>
              <a:rPr lang="en-US" dirty="0"/>
              <a:t>Deposit material (DM) round tensile specimens met the minimum tensile strength requirement of MIL-</a:t>
            </a:r>
            <a:r>
              <a:rPr lang="en-US" dirty="0" err="1"/>
              <a:t>CuNiAl</a:t>
            </a:r>
            <a:r>
              <a:rPr lang="en-US" dirty="0"/>
              <a:t> wire.</a:t>
            </a:r>
          </a:p>
          <a:p>
            <a:pPr>
              <a:lnSpc>
                <a:spcPct val="120000"/>
              </a:lnSpc>
              <a:spcBef>
                <a:spcPts val="300"/>
              </a:spcBef>
            </a:pPr>
            <a:r>
              <a:rPr lang="en-US" dirty="0"/>
              <a:t>DM/HAZ interface round tensile specimens met the minimum requirements of both Mil-</a:t>
            </a:r>
            <a:r>
              <a:rPr lang="en-US" dirty="0" err="1"/>
              <a:t>CuNiAl</a:t>
            </a:r>
            <a:r>
              <a:rPr lang="en-US" dirty="0"/>
              <a:t> wire and the C63000 build platform.</a:t>
            </a:r>
          </a:p>
        </p:txBody>
      </p:sp>
      <p:pic>
        <p:nvPicPr>
          <p:cNvPr id="8" name="Picture 7">
            <a:extLst>
              <a:ext uri="{FF2B5EF4-FFF2-40B4-BE49-F238E27FC236}">
                <a16:creationId xmlns:a16="http://schemas.microsoft.com/office/drawing/2014/main" id="{91A23C4E-BBC9-4287-9CFF-B83C8BADAAD1}"/>
              </a:ext>
            </a:extLst>
          </p:cNvPr>
          <p:cNvPicPr>
            <a:picLocks noChangeAspect="1"/>
          </p:cNvPicPr>
          <p:nvPr/>
        </p:nvPicPr>
        <p:blipFill>
          <a:blip r:embed="rId2"/>
          <a:stretch>
            <a:fillRect/>
          </a:stretch>
        </p:blipFill>
        <p:spPr>
          <a:xfrm>
            <a:off x="6469446" y="1580609"/>
            <a:ext cx="5674227" cy="978729"/>
          </a:xfrm>
          <a:prstGeom prst="rect">
            <a:avLst/>
          </a:prstGeom>
        </p:spPr>
      </p:pic>
      <p:pic>
        <p:nvPicPr>
          <p:cNvPr id="11" name="Picture 10">
            <a:extLst>
              <a:ext uri="{FF2B5EF4-FFF2-40B4-BE49-F238E27FC236}">
                <a16:creationId xmlns:a16="http://schemas.microsoft.com/office/drawing/2014/main" id="{B1A6AAC1-C7FC-4D57-BA9E-194B489714BA}"/>
              </a:ext>
            </a:extLst>
          </p:cNvPr>
          <p:cNvPicPr>
            <a:picLocks noChangeAspect="1"/>
          </p:cNvPicPr>
          <p:nvPr/>
        </p:nvPicPr>
        <p:blipFill>
          <a:blip r:embed="rId3"/>
          <a:stretch>
            <a:fillRect/>
          </a:stretch>
        </p:blipFill>
        <p:spPr>
          <a:xfrm>
            <a:off x="9527723" y="3123309"/>
            <a:ext cx="2371263" cy="1539240"/>
          </a:xfrm>
          <a:prstGeom prst="rect">
            <a:avLst/>
          </a:prstGeom>
        </p:spPr>
      </p:pic>
      <p:sp>
        <p:nvSpPr>
          <p:cNvPr id="12" name="TextBox 11">
            <a:extLst>
              <a:ext uri="{FF2B5EF4-FFF2-40B4-BE49-F238E27FC236}">
                <a16:creationId xmlns:a16="http://schemas.microsoft.com/office/drawing/2014/main" id="{C66706DB-A99C-44E7-A2CD-8B4F82060AB5}"/>
              </a:ext>
            </a:extLst>
          </p:cNvPr>
          <p:cNvSpPr txBox="1"/>
          <p:nvPr/>
        </p:nvSpPr>
        <p:spPr>
          <a:xfrm>
            <a:off x="9306560" y="4988254"/>
            <a:ext cx="2837113" cy="923330"/>
          </a:xfrm>
          <a:prstGeom prst="rect">
            <a:avLst/>
          </a:prstGeom>
          <a:noFill/>
        </p:spPr>
        <p:txBody>
          <a:bodyPr wrap="square" rtlCol="0">
            <a:spAutoFit/>
          </a:bodyPr>
          <a:lstStyle/>
          <a:p>
            <a:pPr algn="ctr"/>
            <a:r>
              <a:rPr lang="en-US" dirty="0"/>
              <a:t>Z-Axis DM/HAZ Interface Yield &amp; Elongation </a:t>
            </a:r>
          </a:p>
          <a:p>
            <a:pPr algn="ctr"/>
            <a:r>
              <a:rPr lang="en-US" dirty="0"/>
              <a:t>Invalid per ASTM E8</a:t>
            </a:r>
          </a:p>
        </p:txBody>
      </p:sp>
      <p:graphicFrame>
        <p:nvGraphicFramePr>
          <p:cNvPr id="20" name="Chart 19">
            <a:extLst>
              <a:ext uri="{FF2B5EF4-FFF2-40B4-BE49-F238E27FC236}">
                <a16:creationId xmlns:a16="http://schemas.microsoft.com/office/drawing/2014/main" id="{6B89D222-8FD1-4F58-8F39-4327363C3707}"/>
              </a:ext>
            </a:extLst>
          </p:cNvPr>
          <p:cNvGraphicFramePr>
            <a:graphicFrameLocks/>
          </p:cNvGraphicFramePr>
          <p:nvPr>
            <p:extLst>
              <p:ext uri="{D42A27DB-BD31-4B8C-83A1-F6EECF244321}">
                <p14:modId xmlns:p14="http://schemas.microsoft.com/office/powerpoint/2010/main" val="1147122236"/>
              </p:ext>
            </p:extLst>
          </p:nvPr>
        </p:nvGraphicFramePr>
        <p:xfrm>
          <a:off x="293014" y="2651324"/>
          <a:ext cx="8893393" cy="3434894"/>
        </p:xfrm>
        <a:graphic>
          <a:graphicData uri="http://schemas.openxmlformats.org/drawingml/2006/chart">
            <c:chart xmlns:c="http://schemas.openxmlformats.org/drawingml/2006/chart" xmlns:r="http://schemas.openxmlformats.org/officeDocument/2006/relationships" r:id="rId4"/>
          </a:graphicData>
        </a:graphic>
      </p:graphicFrame>
      <p:cxnSp>
        <p:nvCxnSpPr>
          <p:cNvPr id="21" name="Straight Connector 20">
            <a:extLst>
              <a:ext uri="{FF2B5EF4-FFF2-40B4-BE49-F238E27FC236}">
                <a16:creationId xmlns:a16="http://schemas.microsoft.com/office/drawing/2014/main" id="{3D23AE67-413A-4FAC-BD71-B8262CB5AA5D}"/>
              </a:ext>
            </a:extLst>
          </p:cNvPr>
          <p:cNvCxnSpPr>
            <a:cxnSpLocks/>
          </p:cNvCxnSpPr>
          <p:nvPr/>
        </p:nvCxnSpPr>
        <p:spPr>
          <a:xfrm>
            <a:off x="669867" y="4256128"/>
            <a:ext cx="2587139" cy="0"/>
          </a:xfrm>
          <a:prstGeom prst="line">
            <a:avLst/>
          </a:prstGeom>
          <a:noFill/>
          <a:ln w="12700" cap="flat" cmpd="sng" algn="ctr">
            <a:solidFill>
              <a:sysClr val="windowText" lastClr="000000"/>
            </a:solidFill>
            <a:prstDash val="lgDashDotDot"/>
            <a:miter lim="800000"/>
          </a:ln>
          <a:effectLst/>
        </p:spPr>
      </p:cxnSp>
      <p:cxnSp>
        <p:nvCxnSpPr>
          <p:cNvPr id="22" name="Straight Connector 21">
            <a:extLst>
              <a:ext uri="{FF2B5EF4-FFF2-40B4-BE49-F238E27FC236}">
                <a16:creationId xmlns:a16="http://schemas.microsoft.com/office/drawing/2014/main" id="{3F9E80C6-94E7-4CA3-BB63-D4E3F7A0D53B}"/>
              </a:ext>
            </a:extLst>
          </p:cNvPr>
          <p:cNvCxnSpPr>
            <a:cxnSpLocks/>
          </p:cNvCxnSpPr>
          <p:nvPr/>
        </p:nvCxnSpPr>
        <p:spPr>
          <a:xfrm>
            <a:off x="669854" y="4158767"/>
            <a:ext cx="2578443" cy="0"/>
          </a:xfrm>
          <a:prstGeom prst="line">
            <a:avLst/>
          </a:prstGeom>
          <a:noFill/>
          <a:ln w="12700" cap="flat" cmpd="sng" algn="ctr">
            <a:solidFill>
              <a:sysClr val="windowText" lastClr="000000"/>
            </a:solidFill>
            <a:prstDash val="sysDot"/>
            <a:miter lim="800000"/>
          </a:ln>
          <a:effectLst/>
        </p:spPr>
      </p:cxnSp>
      <p:cxnSp>
        <p:nvCxnSpPr>
          <p:cNvPr id="23" name="Straight Connector 22">
            <a:extLst>
              <a:ext uri="{FF2B5EF4-FFF2-40B4-BE49-F238E27FC236}">
                <a16:creationId xmlns:a16="http://schemas.microsoft.com/office/drawing/2014/main" id="{A2C2E186-F042-4981-8F6C-42979D198E5C}"/>
              </a:ext>
            </a:extLst>
          </p:cNvPr>
          <p:cNvCxnSpPr>
            <a:cxnSpLocks/>
          </p:cNvCxnSpPr>
          <p:nvPr/>
        </p:nvCxnSpPr>
        <p:spPr>
          <a:xfrm>
            <a:off x="3508253" y="4857954"/>
            <a:ext cx="2587747" cy="0"/>
          </a:xfrm>
          <a:prstGeom prst="line">
            <a:avLst/>
          </a:prstGeom>
          <a:noFill/>
          <a:ln w="12700" cap="flat" cmpd="sng" algn="ctr">
            <a:solidFill>
              <a:sysClr val="windowText" lastClr="000000"/>
            </a:solidFill>
            <a:prstDash val="lgDashDotDot"/>
            <a:miter lim="800000"/>
          </a:ln>
          <a:effectLst/>
        </p:spPr>
      </p:cxnSp>
      <p:cxnSp>
        <p:nvCxnSpPr>
          <p:cNvPr id="24" name="Straight Connector 23">
            <a:extLst>
              <a:ext uri="{FF2B5EF4-FFF2-40B4-BE49-F238E27FC236}">
                <a16:creationId xmlns:a16="http://schemas.microsoft.com/office/drawing/2014/main" id="{31557C84-0B23-43FD-8C57-7E48AA8D6BFB}"/>
              </a:ext>
            </a:extLst>
          </p:cNvPr>
          <p:cNvCxnSpPr>
            <a:cxnSpLocks/>
          </p:cNvCxnSpPr>
          <p:nvPr/>
        </p:nvCxnSpPr>
        <p:spPr>
          <a:xfrm>
            <a:off x="6210740" y="5371715"/>
            <a:ext cx="2782415" cy="0"/>
          </a:xfrm>
          <a:prstGeom prst="line">
            <a:avLst/>
          </a:prstGeom>
          <a:noFill/>
          <a:ln w="12700" cap="flat" cmpd="sng" algn="ctr">
            <a:solidFill>
              <a:sysClr val="windowText" lastClr="000000"/>
            </a:solidFill>
            <a:prstDash val="lgDashDotDot"/>
            <a:miter lim="800000"/>
          </a:ln>
          <a:effectLst/>
        </p:spPr>
      </p:cxnSp>
      <p:pic>
        <p:nvPicPr>
          <p:cNvPr id="25" name="Picture 24">
            <a:extLst>
              <a:ext uri="{FF2B5EF4-FFF2-40B4-BE49-F238E27FC236}">
                <a16:creationId xmlns:a16="http://schemas.microsoft.com/office/drawing/2014/main" id="{54F0883D-4856-45B4-95E5-FECC83CE43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4152" y="2712017"/>
            <a:ext cx="1775656" cy="323414"/>
          </a:xfrm>
          <a:prstGeom prst="rect">
            <a:avLst/>
          </a:prstGeom>
        </p:spPr>
      </p:pic>
      <p:sp>
        <p:nvSpPr>
          <p:cNvPr id="14" name="Footer Placeholder 1">
            <a:extLst>
              <a:ext uri="{FF2B5EF4-FFF2-40B4-BE49-F238E27FC236}">
                <a16:creationId xmlns:a16="http://schemas.microsoft.com/office/drawing/2014/main" id="{8E958D60-0FF1-4C3C-8A5B-BD7E96092E49}"/>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146939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098A-008B-48CB-A0C4-A2A8293CEA52}"/>
              </a:ext>
            </a:extLst>
          </p:cNvPr>
          <p:cNvSpPr>
            <a:spLocks noGrp="1"/>
          </p:cNvSpPr>
          <p:nvPr>
            <p:ph type="title"/>
          </p:nvPr>
        </p:nvSpPr>
        <p:spPr>
          <a:xfrm>
            <a:off x="647700" y="388448"/>
            <a:ext cx="7218006" cy="978729"/>
          </a:xfrm>
        </p:spPr>
        <p:txBody>
          <a:bodyPr/>
          <a:lstStyle/>
          <a:p>
            <a:r>
              <a:rPr lang="en-US" dirty="0"/>
              <a:t>Wall Area Tensile Test Results</a:t>
            </a:r>
            <a:br>
              <a:rPr lang="en-US" dirty="0"/>
            </a:br>
            <a:r>
              <a:rPr lang="en-US" dirty="0"/>
              <a:t>NAB GMA-P FS-SS-IBP SQB</a:t>
            </a:r>
          </a:p>
        </p:txBody>
      </p:sp>
      <p:sp>
        <p:nvSpPr>
          <p:cNvPr id="3" name="Content Placeholder 2">
            <a:extLst>
              <a:ext uri="{FF2B5EF4-FFF2-40B4-BE49-F238E27FC236}">
                <a16:creationId xmlns:a16="http://schemas.microsoft.com/office/drawing/2014/main" id="{C6060E2F-5A5B-445D-AB31-92E7088C25A1}"/>
              </a:ext>
            </a:extLst>
          </p:cNvPr>
          <p:cNvSpPr>
            <a:spLocks noGrp="1"/>
          </p:cNvSpPr>
          <p:nvPr>
            <p:ph idx="1"/>
          </p:nvPr>
        </p:nvSpPr>
        <p:spPr>
          <a:xfrm>
            <a:off x="420132" y="1374625"/>
            <a:ext cx="6085443" cy="1692965"/>
          </a:xfrm>
        </p:spPr>
        <p:txBody>
          <a:bodyPr>
            <a:normAutofit fontScale="70000" lnSpcReduction="20000"/>
          </a:bodyPr>
          <a:lstStyle/>
          <a:p>
            <a:pPr>
              <a:lnSpc>
                <a:spcPct val="120000"/>
              </a:lnSpc>
              <a:spcBef>
                <a:spcPts val="300"/>
              </a:spcBef>
            </a:pPr>
            <a:r>
              <a:rPr lang="en-US" dirty="0"/>
              <a:t>Deposit material (DM) rectangular tensile specimens met the minimum tensile strength requirement of the MIL-</a:t>
            </a:r>
            <a:r>
              <a:rPr lang="en-US" dirty="0" err="1"/>
              <a:t>CuNiAl</a:t>
            </a:r>
            <a:r>
              <a:rPr lang="en-US" dirty="0"/>
              <a:t> wire.</a:t>
            </a:r>
          </a:p>
          <a:p>
            <a:pPr>
              <a:lnSpc>
                <a:spcPct val="120000"/>
              </a:lnSpc>
              <a:spcBef>
                <a:spcPts val="300"/>
              </a:spcBef>
            </a:pPr>
            <a:r>
              <a:rPr lang="en-US" dirty="0"/>
              <a:t>DM/HAZ interface rectangular tensile specimens met the minimum requirements of both the MIL-</a:t>
            </a:r>
            <a:r>
              <a:rPr lang="en-US" dirty="0" err="1"/>
              <a:t>CuNiAl</a:t>
            </a:r>
            <a:r>
              <a:rPr lang="en-US" dirty="0"/>
              <a:t> wire and the C63000 build platform.</a:t>
            </a:r>
          </a:p>
          <a:p>
            <a:endParaRPr lang="en-US" dirty="0"/>
          </a:p>
        </p:txBody>
      </p:sp>
      <p:pic>
        <p:nvPicPr>
          <p:cNvPr id="5" name="Picture 4">
            <a:extLst>
              <a:ext uri="{FF2B5EF4-FFF2-40B4-BE49-F238E27FC236}">
                <a16:creationId xmlns:a16="http://schemas.microsoft.com/office/drawing/2014/main" id="{16343929-4373-4865-8E87-7A610BEFB73A}"/>
              </a:ext>
            </a:extLst>
          </p:cNvPr>
          <p:cNvPicPr>
            <a:picLocks noChangeAspect="1"/>
          </p:cNvPicPr>
          <p:nvPr/>
        </p:nvPicPr>
        <p:blipFill>
          <a:blip r:embed="rId3"/>
          <a:stretch>
            <a:fillRect/>
          </a:stretch>
        </p:blipFill>
        <p:spPr>
          <a:xfrm>
            <a:off x="6410325" y="1825501"/>
            <a:ext cx="5675868" cy="975445"/>
          </a:xfrm>
          <a:prstGeom prst="rect">
            <a:avLst/>
          </a:prstGeom>
        </p:spPr>
      </p:pic>
      <p:pic>
        <p:nvPicPr>
          <p:cNvPr id="7" name="Picture 6">
            <a:extLst>
              <a:ext uri="{FF2B5EF4-FFF2-40B4-BE49-F238E27FC236}">
                <a16:creationId xmlns:a16="http://schemas.microsoft.com/office/drawing/2014/main" id="{E5D9352B-53B3-42DD-9F1E-90AB595F1517}"/>
              </a:ext>
            </a:extLst>
          </p:cNvPr>
          <p:cNvPicPr>
            <a:picLocks noChangeAspect="1"/>
          </p:cNvPicPr>
          <p:nvPr/>
        </p:nvPicPr>
        <p:blipFill>
          <a:blip r:embed="rId4"/>
          <a:stretch>
            <a:fillRect/>
          </a:stretch>
        </p:blipFill>
        <p:spPr>
          <a:xfrm>
            <a:off x="9366647" y="3251822"/>
            <a:ext cx="2368296" cy="1541823"/>
          </a:xfrm>
          <a:prstGeom prst="rect">
            <a:avLst/>
          </a:prstGeom>
        </p:spPr>
      </p:pic>
      <p:sp>
        <p:nvSpPr>
          <p:cNvPr id="9" name="TextBox 8">
            <a:extLst>
              <a:ext uri="{FF2B5EF4-FFF2-40B4-BE49-F238E27FC236}">
                <a16:creationId xmlns:a16="http://schemas.microsoft.com/office/drawing/2014/main" id="{A95A3356-AEB4-4037-BF43-BA316E5648C8}"/>
              </a:ext>
            </a:extLst>
          </p:cNvPr>
          <p:cNvSpPr txBox="1"/>
          <p:nvPr/>
        </p:nvSpPr>
        <p:spPr>
          <a:xfrm>
            <a:off x="9144000" y="5030216"/>
            <a:ext cx="2942193" cy="923330"/>
          </a:xfrm>
          <a:prstGeom prst="rect">
            <a:avLst/>
          </a:prstGeom>
          <a:noFill/>
        </p:spPr>
        <p:txBody>
          <a:bodyPr wrap="square" rtlCol="0">
            <a:spAutoFit/>
          </a:bodyPr>
          <a:lstStyle/>
          <a:p>
            <a:pPr algn="ctr"/>
            <a:r>
              <a:rPr lang="en-US" dirty="0"/>
              <a:t>Z-Axis DM/HAZ Interface Yield &amp; Elongation </a:t>
            </a:r>
          </a:p>
          <a:p>
            <a:pPr algn="ctr"/>
            <a:r>
              <a:rPr lang="en-US" dirty="0"/>
              <a:t>Invalid per ASTM E8</a:t>
            </a:r>
          </a:p>
        </p:txBody>
      </p:sp>
      <p:grpSp>
        <p:nvGrpSpPr>
          <p:cNvPr id="17" name="Group 16">
            <a:extLst>
              <a:ext uri="{FF2B5EF4-FFF2-40B4-BE49-F238E27FC236}">
                <a16:creationId xmlns:a16="http://schemas.microsoft.com/office/drawing/2014/main" id="{A05EED4F-BD4F-4A3B-8488-6CFF5AD262BB}"/>
              </a:ext>
            </a:extLst>
          </p:cNvPr>
          <p:cNvGrpSpPr/>
          <p:nvPr/>
        </p:nvGrpSpPr>
        <p:grpSpPr>
          <a:xfrm>
            <a:off x="457057" y="2717074"/>
            <a:ext cx="8455321" cy="3429690"/>
            <a:chOff x="0" y="0"/>
            <a:chExt cx="12477750" cy="4129088"/>
          </a:xfrm>
        </p:grpSpPr>
        <p:graphicFrame>
          <p:nvGraphicFramePr>
            <p:cNvPr id="19" name="Chart 18">
              <a:extLst>
                <a:ext uri="{FF2B5EF4-FFF2-40B4-BE49-F238E27FC236}">
                  <a16:creationId xmlns:a16="http://schemas.microsoft.com/office/drawing/2014/main" id="{1F3D6508-CD1D-4F54-B851-ED44DFD03C91}"/>
                </a:ext>
              </a:extLst>
            </p:cNvPr>
            <p:cNvGraphicFramePr>
              <a:graphicFrameLocks/>
            </p:cNvGraphicFramePr>
            <p:nvPr/>
          </p:nvGraphicFramePr>
          <p:xfrm>
            <a:off x="0" y="0"/>
            <a:ext cx="12477750" cy="4129088"/>
          </p:xfrm>
          <a:graphic>
            <a:graphicData uri="http://schemas.openxmlformats.org/drawingml/2006/chart">
              <c:chart xmlns:c="http://schemas.openxmlformats.org/drawingml/2006/chart" xmlns:r="http://schemas.openxmlformats.org/officeDocument/2006/relationships" r:id="rId5"/>
            </a:graphicData>
          </a:graphic>
        </p:graphicFrame>
        <p:cxnSp>
          <p:nvCxnSpPr>
            <p:cNvPr id="20" name="Straight Connector 19">
              <a:extLst>
                <a:ext uri="{FF2B5EF4-FFF2-40B4-BE49-F238E27FC236}">
                  <a16:creationId xmlns:a16="http://schemas.microsoft.com/office/drawing/2014/main" id="{096944D6-207F-488C-839E-EB09AB35E040}"/>
                </a:ext>
              </a:extLst>
            </p:cNvPr>
            <p:cNvCxnSpPr/>
            <p:nvPr/>
          </p:nvCxnSpPr>
          <p:spPr>
            <a:xfrm>
              <a:off x="8785401" y="3271132"/>
              <a:ext cx="3115701" cy="0"/>
            </a:xfrm>
            <a:prstGeom prst="line">
              <a:avLst/>
            </a:prstGeom>
            <a:noFill/>
            <a:ln w="12700" cap="flat" cmpd="sng" algn="ctr">
              <a:solidFill>
                <a:sysClr val="windowText" lastClr="000000"/>
              </a:solidFill>
              <a:prstDash val="lgDashDotDot"/>
              <a:miter lim="800000"/>
            </a:ln>
            <a:effectLst/>
          </p:spPr>
        </p:cxnSp>
        <p:cxnSp>
          <p:nvCxnSpPr>
            <p:cNvPr id="21" name="Straight Connector 20">
              <a:extLst>
                <a:ext uri="{FF2B5EF4-FFF2-40B4-BE49-F238E27FC236}">
                  <a16:creationId xmlns:a16="http://schemas.microsoft.com/office/drawing/2014/main" id="{AB35E1DE-F8A8-40EA-9F32-90E3F1C7A039}"/>
                </a:ext>
              </a:extLst>
            </p:cNvPr>
            <p:cNvCxnSpPr/>
            <p:nvPr/>
          </p:nvCxnSpPr>
          <p:spPr>
            <a:xfrm>
              <a:off x="4688159" y="2703238"/>
              <a:ext cx="3115701" cy="0"/>
            </a:xfrm>
            <a:prstGeom prst="line">
              <a:avLst/>
            </a:prstGeom>
            <a:noFill/>
            <a:ln w="12700" cap="flat" cmpd="sng" algn="ctr">
              <a:solidFill>
                <a:sysClr val="windowText" lastClr="000000"/>
              </a:solidFill>
              <a:prstDash val="lgDashDotDot"/>
              <a:miter lim="800000"/>
            </a:ln>
            <a:effectLst/>
          </p:spPr>
        </p:cxnSp>
        <p:cxnSp>
          <p:nvCxnSpPr>
            <p:cNvPr id="22" name="Straight Connector 21">
              <a:extLst>
                <a:ext uri="{FF2B5EF4-FFF2-40B4-BE49-F238E27FC236}">
                  <a16:creationId xmlns:a16="http://schemas.microsoft.com/office/drawing/2014/main" id="{C6F02B67-36A7-49C7-8EFF-CDBA392E7DC4}"/>
                </a:ext>
              </a:extLst>
            </p:cNvPr>
            <p:cNvCxnSpPr/>
            <p:nvPr/>
          </p:nvCxnSpPr>
          <p:spPr>
            <a:xfrm flipV="1">
              <a:off x="641068" y="1819275"/>
              <a:ext cx="3115701" cy="0"/>
            </a:xfrm>
            <a:prstGeom prst="line">
              <a:avLst/>
            </a:prstGeom>
            <a:noFill/>
            <a:ln w="12700" cap="flat" cmpd="sng" algn="ctr">
              <a:solidFill>
                <a:sysClr val="windowText" lastClr="000000"/>
              </a:solidFill>
              <a:prstDash val="lgDashDotDot"/>
              <a:miter lim="800000"/>
            </a:ln>
            <a:effectLst/>
          </p:spPr>
        </p:cxnSp>
        <p:cxnSp>
          <p:nvCxnSpPr>
            <p:cNvPr id="23" name="Straight Connector 22">
              <a:extLst>
                <a:ext uri="{FF2B5EF4-FFF2-40B4-BE49-F238E27FC236}">
                  <a16:creationId xmlns:a16="http://schemas.microsoft.com/office/drawing/2014/main" id="{F27E72C5-A42D-412C-8961-7809799BD6F7}"/>
                </a:ext>
              </a:extLst>
            </p:cNvPr>
            <p:cNvCxnSpPr/>
            <p:nvPr/>
          </p:nvCxnSpPr>
          <p:spPr>
            <a:xfrm flipV="1">
              <a:off x="637833" y="1715431"/>
              <a:ext cx="3115701" cy="0"/>
            </a:xfrm>
            <a:prstGeom prst="line">
              <a:avLst/>
            </a:prstGeom>
            <a:noFill/>
            <a:ln w="12700" cap="flat" cmpd="sng" algn="ctr">
              <a:solidFill>
                <a:sysClr val="windowText" lastClr="000000"/>
              </a:solidFill>
              <a:prstDash val="sysDot"/>
              <a:miter lim="800000"/>
            </a:ln>
            <a:effectLst/>
          </p:spPr>
        </p:cxnSp>
      </p:grpSp>
      <p:pic>
        <p:nvPicPr>
          <p:cNvPr id="18" name="Picture 17">
            <a:extLst>
              <a:ext uri="{FF2B5EF4-FFF2-40B4-BE49-F238E27FC236}">
                <a16:creationId xmlns:a16="http://schemas.microsoft.com/office/drawing/2014/main" id="{0E0AD252-6D22-49EA-B104-B9E4A2966D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946441" y="2833877"/>
            <a:ext cx="1838529" cy="339751"/>
          </a:xfrm>
          <a:prstGeom prst="rect">
            <a:avLst/>
          </a:prstGeom>
        </p:spPr>
      </p:pic>
      <p:sp>
        <p:nvSpPr>
          <p:cNvPr id="15" name="Footer Placeholder 1">
            <a:extLst>
              <a:ext uri="{FF2B5EF4-FFF2-40B4-BE49-F238E27FC236}">
                <a16:creationId xmlns:a16="http://schemas.microsoft.com/office/drawing/2014/main" id="{581A520D-D659-41A9-8764-AD7049D83F77}"/>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1096971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964939-D686-4B87-AE02-0ADBC029891B}"/>
              </a:ext>
            </a:extLst>
          </p:cNvPr>
          <p:cNvSpPr>
            <a:spLocks noGrp="1"/>
          </p:cNvSpPr>
          <p:nvPr>
            <p:ph idx="1"/>
          </p:nvPr>
        </p:nvSpPr>
        <p:spPr>
          <a:xfrm>
            <a:off x="323850" y="1483141"/>
            <a:ext cx="8896484" cy="3061772"/>
          </a:xfrm>
        </p:spPr>
        <p:txBody>
          <a:bodyPr>
            <a:normAutofit fontScale="77500" lnSpcReduction="20000"/>
          </a:bodyPr>
          <a:lstStyle/>
          <a:p>
            <a:r>
              <a:rPr lang="en-US" dirty="0"/>
              <a:t>12% Elongation selected for bend tests</a:t>
            </a:r>
          </a:p>
          <a:p>
            <a:pPr lvl="1"/>
            <a:r>
              <a:rPr lang="en-US" dirty="0"/>
              <a:t>MIL-</a:t>
            </a:r>
            <a:r>
              <a:rPr lang="en-US" dirty="0" err="1"/>
              <a:t>CuNiAl</a:t>
            </a:r>
            <a:r>
              <a:rPr lang="en-US" dirty="0"/>
              <a:t> wire specification does not list elongation requirement</a:t>
            </a:r>
          </a:p>
          <a:p>
            <a:pPr lvl="1"/>
            <a:r>
              <a:rPr lang="en-US" dirty="0"/>
              <a:t>C63000 base material specification lists a minimum elongation of 12%</a:t>
            </a:r>
          </a:p>
          <a:p>
            <a:r>
              <a:rPr lang="en-US" dirty="0"/>
              <a:t>Block area</a:t>
            </a:r>
          </a:p>
          <a:p>
            <a:pPr lvl="1"/>
            <a:r>
              <a:rPr lang="en-US" dirty="0"/>
              <a:t>B01 (Y-axis DM) and B02 (Z-axis DM) broke</a:t>
            </a:r>
          </a:p>
          <a:p>
            <a:pPr lvl="1"/>
            <a:r>
              <a:rPr lang="en-US" dirty="0"/>
              <a:t>No visual defects on fracture surfaces</a:t>
            </a:r>
          </a:p>
          <a:p>
            <a:pPr lvl="1"/>
            <a:r>
              <a:rPr lang="en-US" dirty="0"/>
              <a:t>B03 (Z-axis DM/HAZ interface) passed</a:t>
            </a:r>
          </a:p>
          <a:p>
            <a:r>
              <a:rPr lang="en-US" dirty="0"/>
              <a:t>Wall area</a:t>
            </a:r>
          </a:p>
          <a:p>
            <a:pPr lvl="1"/>
            <a:r>
              <a:rPr lang="en-US" dirty="0"/>
              <a:t>B04 (Z-axis DM) and B05 (Z-axis DM/HAZ interface) passed</a:t>
            </a:r>
          </a:p>
          <a:p>
            <a:endParaRPr lang="en-US" dirty="0"/>
          </a:p>
        </p:txBody>
      </p:sp>
      <p:sp>
        <p:nvSpPr>
          <p:cNvPr id="3" name="Title 2">
            <a:extLst>
              <a:ext uri="{FF2B5EF4-FFF2-40B4-BE49-F238E27FC236}">
                <a16:creationId xmlns:a16="http://schemas.microsoft.com/office/drawing/2014/main" id="{6725D4F6-8D47-4858-B332-043C919FD2B8}"/>
              </a:ext>
            </a:extLst>
          </p:cNvPr>
          <p:cNvSpPr>
            <a:spLocks noGrp="1"/>
          </p:cNvSpPr>
          <p:nvPr>
            <p:ph type="title"/>
          </p:nvPr>
        </p:nvSpPr>
        <p:spPr>
          <a:xfrm>
            <a:off x="323850" y="504411"/>
            <a:ext cx="11544300" cy="978729"/>
          </a:xfrm>
        </p:spPr>
        <p:txBody>
          <a:bodyPr/>
          <a:lstStyle/>
          <a:p>
            <a:r>
              <a:rPr lang="en-US" dirty="0"/>
              <a:t>Bend Test Results</a:t>
            </a:r>
            <a:br>
              <a:rPr lang="en-US" dirty="0"/>
            </a:br>
            <a:r>
              <a:rPr lang="en-US" dirty="0"/>
              <a:t>NAB GMA-P FS-SS-IBP </a:t>
            </a:r>
            <a:r>
              <a:rPr lang="en-US" sz="1200" dirty="0"/>
              <a:t>(1 of 2)</a:t>
            </a:r>
          </a:p>
        </p:txBody>
      </p:sp>
      <p:grpSp>
        <p:nvGrpSpPr>
          <p:cNvPr id="4" name="Group 3">
            <a:extLst>
              <a:ext uri="{FF2B5EF4-FFF2-40B4-BE49-F238E27FC236}">
                <a16:creationId xmlns:a16="http://schemas.microsoft.com/office/drawing/2014/main" id="{EE2DB107-3BF2-4BF4-A895-29B6C0073216}"/>
              </a:ext>
            </a:extLst>
          </p:cNvPr>
          <p:cNvGrpSpPr/>
          <p:nvPr/>
        </p:nvGrpSpPr>
        <p:grpSpPr>
          <a:xfrm>
            <a:off x="9220334" y="183792"/>
            <a:ext cx="2743200" cy="6238490"/>
            <a:chOff x="6211413" y="207912"/>
            <a:chExt cx="2743200" cy="6238490"/>
          </a:xfrm>
        </p:grpSpPr>
        <p:grpSp>
          <p:nvGrpSpPr>
            <p:cNvPr id="5" name="Group 4">
              <a:extLst>
                <a:ext uri="{FF2B5EF4-FFF2-40B4-BE49-F238E27FC236}">
                  <a16:creationId xmlns:a16="http://schemas.microsoft.com/office/drawing/2014/main" id="{587B72B1-0553-44C0-9A8E-DD8B51387982}"/>
                </a:ext>
              </a:extLst>
            </p:cNvPr>
            <p:cNvGrpSpPr/>
            <p:nvPr/>
          </p:nvGrpSpPr>
          <p:grpSpPr>
            <a:xfrm>
              <a:off x="7000750" y="207912"/>
              <a:ext cx="1554480" cy="2414165"/>
              <a:chOff x="6247724" y="4145426"/>
              <a:chExt cx="1554480" cy="2414165"/>
            </a:xfrm>
          </p:grpSpPr>
          <p:pic>
            <p:nvPicPr>
              <p:cNvPr id="13" name="Picture 12">
                <a:extLst>
                  <a:ext uri="{FF2B5EF4-FFF2-40B4-BE49-F238E27FC236}">
                    <a16:creationId xmlns:a16="http://schemas.microsoft.com/office/drawing/2014/main" id="{60190A4E-A4D1-4563-AD2B-D72E4FAB01FF}"/>
                  </a:ext>
                </a:extLst>
              </p:cNvPr>
              <p:cNvPicPr>
                <a:picLocks noChangeAspect="1"/>
              </p:cNvPicPr>
              <p:nvPr/>
            </p:nvPicPr>
            <p:blipFill rotWithShape="1">
              <a:blip r:embed="rId2"/>
              <a:srcRect t="51387"/>
              <a:stretch/>
            </p:blipFill>
            <p:spPr>
              <a:xfrm>
                <a:off x="6247724" y="4145426"/>
                <a:ext cx="1554480" cy="2019568"/>
              </a:xfrm>
              <a:prstGeom prst="rect">
                <a:avLst/>
              </a:prstGeom>
            </p:spPr>
          </p:pic>
          <p:sp>
            <p:nvSpPr>
              <p:cNvPr id="14" name="TextBox 13">
                <a:extLst>
                  <a:ext uri="{FF2B5EF4-FFF2-40B4-BE49-F238E27FC236}">
                    <a16:creationId xmlns:a16="http://schemas.microsoft.com/office/drawing/2014/main" id="{A42CC6BD-7694-4B23-AEE6-28ECF84C03C7}"/>
                  </a:ext>
                </a:extLst>
              </p:cNvPr>
              <p:cNvSpPr txBox="1"/>
              <p:nvPr/>
            </p:nvSpPr>
            <p:spPr>
              <a:xfrm>
                <a:off x="6915126" y="6190259"/>
                <a:ext cx="604299" cy="369332"/>
              </a:xfrm>
              <a:prstGeom prst="rect">
                <a:avLst/>
              </a:prstGeom>
              <a:noFill/>
            </p:spPr>
            <p:txBody>
              <a:bodyPr wrap="square" rtlCol="0">
                <a:spAutoFit/>
              </a:bodyPr>
              <a:lstStyle/>
              <a:p>
                <a:pPr algn="ctr"/>
                <a:r>
                  <a:rPr lang="en-US" dirty="0">
                    <a:solidFill>
                      <a:srgbClr val="FF0000"/>
                    </a:solidFill>
                  </a:rPr>
                  <a:t>B01</a:t>
                </a:r>
              </a:p>
            </p:txBody>
          </p:sp>
          <p:sp>
            <p:nvSpPr>
              <p:cNvPr id="15" name="Rectangle 14">
                <a:extLst>
                  <a:ext uri="{FF2B5EF4-FFF2-40B4-BE49-F238E27FC236}">
                    <a16:creationId xmlns:a16="http://schemas.microsoft.com/office/drawing/2014/main" id="{CA07885A-557B-44F8-89DB-6954400DDE62}"/>
                  </a:ext>
                </a:extLst>
              </p:cNvPr>
              <p:cNvSpPr/>
              <p:nvPr/>
            </p:nvSpPr>
            <p:spPr>
              <a:xfrm>
                <a:off x="7025157" y="4776884"/>
                <a:ext cx="120451" cy="835939"/>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BF36C10D-C09B-402E-B072-3C269741D4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11413" y="2707688"/>
              <a:ext cx="2743200" cy="1773533"/>
            </a:xfrm>
            <a:prstGeom prst="rect">
              <a:avLst/>
            </a:prstGeom>
            <a:ln>
              <a:solidFill>
                <a:schemeClr val="tx1"/>
              </a:solidFill>
            </a:ln>
          </p:spPr>
        </p:pic>
        <p:cxnSp>
          <p:nvCxnSpPr>
            <p:cNvPr id="7" name="Straight Arrow Connector 6">
              <a:extLst>
                <a:ext uri="{FF2B5EF4-FFF2-40B4-BE49-F238E27FC236}">
                  <a16:creationId xmlns:a16="http://schemas.microsoft.com/office/drawing/2014/main" id="{03E57A4D-52DF-42E7-BBBB-C8D9B8F67458}"/>
                </a:ext>
              </a:extLst>
            </p:cNvPr>
            <p:cNvCxnSpPr>
              <a:cxnSpLocks/>
            </p:cNvCxnSpPr>
            <p:nvPr/>
          </p:nvCxnSpPr>
          <p:spPr>
            <a:xfrm flipH="1">
              <a:off x="6644562" y="1688595"/>
              <a:ext cx="1068271" cy="147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5E064A3-E3E6-494A-8BDA-E34004ADF6BA}"/>
                </a:ext>
              </a:extLst>
            </p:cNvPr>
            <p:cNvGrpSpPr/>
            <p:nvPr/>
          </p:nvGrpSpPr>
          <p:grpSpPr>
            <a:xfrm>
              <a:off x="6789054" y="4536212"/>
              <a:ext cx="1090341" cy="1910190"/>
              <a:chOff x="7777990" y="4352017"/>
              <a:chExt cx="1090341" cy="1910190"/>
            </a:xfrm>
          </p:grpSpPr>
          <p:pic>
            <p:nvPicPr>
              <p:cNvPr id="10" name="Picture 9">
                <a:extLst>
                  <a:ext uri="{FF2B5EF4-FFF2-40B4-BE49-F238E27FC236}">
                    <a16:creationId xmlns:a16="http://schemas.microsoft.com/office/drawing/2014/main" id="{F8F83454-0C35-4C12-954A-042E72B5B3E4}"/>
                  </a:ext>
                </a:extLst>
              </p:cNvPr>
              <p:cNvPicPr>
                <a:picLocks noChangeAspect="1"/>
              </p:cNvPicPr>
              <p:nvPr/>
            </p:nvPicPr>
            <p:blipFill rotWithShape="1">
              <a:blip r:embed="rId4"/>
              <a:srcRect t="31942"/>
              <a:stretch/>
            </p:blipFill>
            <p:spPr>
              <a:xfrm>
                <a:off x="7777990" y="4352017"/>
                <a:ext cx="1090341" cy="1555802"/>
              </a:xfrm>
              <a:prstGeom prst="rect">
                <a:avLst/>
              </a:prstGeom>
            </p:spPr>
          </p:pic>
          <p:sp>
            <p:nvSpPr>
              <p:cNvPr id="11" name="TextBox 10">
                <a:extLst>
                  <a:ext uri="{FF2B5EF4-FFF2-40B4-BE49-F238E27FC236}">
                    <a16:creationId xmlns:a16="http://schemas.microsoft.com/office/drawing/2014/main" id="{05D09E12-021C-4B94-820C-FB3593F3CDA0}"/>
                  </a:ext>
                </a:extLst>
              </p:cNvPr>
              <p:cNvSpPr txBox="1"/>
              <p:nvPr/>
            </p:nvSpPr>
            <p:spPr>
              <a:xfrm>
                <a:off x="8028961" y="5892875"/>
                <a:ext cx="604299" cy="369332"/>
              </a:xfrm>
              <a:prstGeom prst="rect">
                <a:avLst/>
              </a:prstGeom>
              <a:noFill/>
            </p:spPr>
            <p:txBody>
              <a:bodyPr wrap="square" rtlCol="0">
                <a:spAutoFit/>
              </a:bodyPr>
              <a:lstStyle/>
              <a:p>
                <a:pPr algn="ctr"/>
                <a:r>
                  <a:rPr lang="en-US" dirty="0">
                    <a:solidFill>
                      <a:srgbClr val="FF0000"/>
                    </a:solidFill>
                  </a:rPr>
                  <a:t>B02</a:t>
                </a:r>
              </a:p>
            </p:txBody>
          </p:sp>
          <p:sp>
            <p:nvSpPr>
              <p:cNvPr id="12" name="Rectangle 11">
                <a:extLst>
                  <a:ext uri="{FF2B5EF4-FFF2-40B4-BE49-F238E27FC236}">
                    <a16:creationId xmlns:a16="http://schemas.microsoft.com/office/drawing/2014/main" id="{380DD3F3-736A-4118-A6D7-F09500A32874}"/>
                  </a:ext>
                </a:extLst>
              </p:cNvPr>
              <p:cNvSpPr/>
              <p:nvPr/>
            </p:nvSpPr>
            <p:spPr>
              <a:xfrm>
                <a:off x="8148906" y="4467776"/>
                <a:ext cx="120451" cy="835939"/>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 name="Straight Arrow Connector 8">
              <a:extLst>
                <a:ext uri="{FF2B5EF4-FFF2-40B4-BE49-F238E27FC236}">
                  <a16:creationId xmlns:a16="http://schemas.microsoft.com/office/drawing/2014/main" id="{654EEEDA-894F-466F-B047-6CA077DA6CEA}"/>
                </a:ext>
              </a:extLst>
            </p:cNvPr>
            <p:cNvCxnSpPr>
              <a:cxnSpLocks/>
            </p:cNvCxnSpPr>
            <p:nvPr/>
          </p:nvCxnSpPr>
          <p:spPr>
            <a:xfrm flipH="1" flipV="1">
              <a:off x="7202945" y="3923468"/>
              <a:ext cx="0" cy="672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1AD64221-E7D8-4B56-B068-D2D6DD068FA0}"/>
              </a:ext>
            </a:extLst>
          </p:cNvPr>
          <p:cNvPicPr>
            <a:picLocks noChangeAspect="1"/>
          </p:cNvPicPr>
          <p:nvPr/>
        </p:nvPicPr>
        <p:blipFill>
          <a:blip r:embed="rId5"/>
          <a:stretch>
            <a:fillRect/>
          </a:stretch>
        </p:blipFill>
        <p:spPr>
          <a:xfrm>
            <a:off x="375180" y="4544913"/>
            <a:ext cx="4572000" cy="1420914"/>
          </a:xfrm>
          <a:prstGeom prst="rect">
            <a:avLst/>
          </a:prstGeom>
        </p:spPr>
      </p:pic>
      <p:pic>
        <p:nvPicPr>
          <p:cNvPr id="17" name="Picture 16">
            <a:extLst>
              <a:ext uri="{FF2B5EF4-FFF2-40B4-BE49-F238E27FC236}">
                <a16:creationId xmlns:a16="http://schemas.microsoft.com/office/drawing/2014/main" id="{035ECEF0-0C54-42D7-928C-F9BF7900F7D3}"/>
              </a:ext>
            </a:extLst>
          </p:cNvPr>
          <p:cNvPicPr>
            <a:picLocks noChangeAspect="1"/>
          </p:cNvPicPr>
          <p:nvPr/>
        </p:nvPicPr>
        <p:blipFill>
          <a:blip r:embed="rId6"/>
          <a:stretch>
            <a:fillRect/>
          </a:stretch>
        </p:blipFill>
        <p:spPr>
          <a:xfrm>
            <a:off x="5040517" y="4723687"/>
            <a:ext cx="4572000" cy="1173238"/>
          </a:xfrm>
          <a:prstGeom prst="rect">
            <a:avLst/>
          </a:prstGeom>
        </p:spPr>
      </p:pic>
      <p:sp>
        <p:nvSpPr>
          <p:cNvPr id="20" name="Footer Placeholder 1">
            <a:extLst>
              <a:ext uri="{FF2B5EF4-FFF2-40B4-BE49-F238E27FC236}">
                <a16:creationId xmlns:a16="http://schemas.microsoft.com/office/drawing/2014/main" id="{3838D6C3-50A4-41E0-B399-F74B31DD1BB4}"/>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64624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463882-3122-4163-8B09-544B9BB5E051}"/>
              </a:ext>
            </a:extLst>
          </p:cNvPr>
          <p:cNvSpPr>
            <a:spLocks noGrp="1"/>
          </p:cNvSpPr>
          <p:nvPr>
            <p:ph idx="1"/>
          </p:nvPr>
        </p:nvSpPr>
        <p:spPr>
          <a:xfrm>
            <a:off x="323850" y="1323975"/>
            <a:ext cx="8253110" cy="1609725"/>
          </a:xfrm>
        </p:spPr>
        <p:txBody>
          <a:bodyPr/>
          <a:lstStyle/>
          <a:p>
            <a:r>
              <a:rPr lang="en-US" dirty="0"/>
              <a:t>B01 (Y-axis DM) and B02 (Z-axis DM) broke</a:t>
            </a:r>
          </a:p>
          <a:p>
            <a:pPr lvl="1"/>
            <a:r>
              <a:rPr lang="en-US" dirty="0"/>
              <a:t>No visual defects on fracture surfaces</a:t>
            </a:r>
          </a:p>
          <a:p>
            <a:r>
              <a:rPr lang="en-US" dirty="0"/>
              <a:t>ONR </a:t>
            </a:r>
            <a:r>
              <a:rPr lang="en-US" dirty="0" err="1"/>
              <a:t>ManScience</a:t>
            </a:r>
            <a:r>
              <a:rPr lang="en-US" dirty="0"/>
              <a:t> project – investigating bend behavior</a:t>
            </a:r>
          </a:p>
          <a:p>
            <a:endParaRPr lang="en-US" dirty="0"/>
          </a:p>
          <a:p>
            <a:endParaRPr lang="en-US" dirty="0"/>
          </a:p>
        </p:txBody>
      </p:sp>
      <p:sp>
        <p:nvSpPr>
          <p:cNvPr id="3" name="Title 2">
            <a:extLst>
              <a:ext uri="{FF2B5EF4-FFF2-40B4-BE49-F238E27FC236}">
                <a16:creationId xmlns:a16="http://schemas.microsoft.com/office/drawing/2014/main" id="{164A431C-AE90-4E0A-9FC6-83633253249A}"/>
              </a:ext>
            </a:extLst>
          </p:cNvPr>
          <p:cNvSpPr>
            <a:spLocks noGrp="1"/>
          </p:cNvSpPr>
          <p:nvPr>
            <p:ph type="title"/>
          </p:nvPr>
        </p:nvSpPr>
        <p:spPr>
          <a:xfrm>
            <a:off x="323850" y="504411"/>
            <a:ext cx="11544300" cy="978729"/>
          </a:xfrm>
        </p:spPr>
        <p:txBody>
          <a:bodyPr/>
          <a:lstStyle/>
          <a:p>
            <a:r>
              <a:rPr lang="en-US" dirty="0"/>
              <a:t>Bend Test Results</a:t>
            </a:r>
            <a:br>
              <a:rPr lang="en-US" dirty="0"/>
            </a:br>
            <a:r>
              <a:rPr lang="en-US" dirty="0"/>
              <a:t>NAB GMA-P FS-SS-IBP </a:t>
            </a:r>
            <a:r>
              <a:rPr lang="en-US" sz="1200" dirty="0"/>
              <a:t>(2 of 2)</a:t>
            </a:r>
          </a:p>
        </p:txBody>
      </p:sp>
      <p:pic>
        <p:nvPicPr>
          <p:cNvPr id="4" name="Picture 3" descr="A picture containing indoor, sitting, small, dark&#10;&#10;Description automatically generated">
            <a:extLst>
              <a:ext uri="{FF2B5EF4-FFF2-40B4-BE49-F238E27FC236}">
                <a16:creationId xmlns:a16="http://schemas.microsoft.com/office/drawing/2014/main" id="{E7669115-92D6-4771-91A4-21F1D8D30C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1" t="29130" r="24030" b="21497"/>
          <a:stretch/>
        </p:blipFill>
        <p:spPr>
          <a:xfrm>
            <a:off x="3883980" y="3035649"/>
            <a:ext cx="1828800" cy="1331218"/>
          </a:xfrm>
          <a:prstGeom prst="rect">
            <a:avLst/>
          </a:prstGeom>
          <a:solidFill>
            <a:schemeClr val="tx1"/>
          </a:solidFill>
          <a:ln>
            <a:solidFill>
              <a:schemeClr val="tx1"/>
            </a:solidFill>
          </a:ln>
        </p:spPr>
      </p:pic>
      <p:pic>
        <p:nvPicPr>
          <p:cNvPr id="5" name="Picture 4" descr="A picture containing indoor, sitting, room&#10;&#10;Description automatically generated">
            <a:extLst>
              <a:ext uri="{FF2B5EF4-FFF2-40B4-BE49-F238E27FC236}">
                <a16:creationId xmlns:a16="http://schemas.microsoft.com/office/drawing/2014/main" id="{35E730A1-2A1F-4D2E-B08B-3CD61741A0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305" t="30189" r="22222" b="19853"/>
          <a:stretch/>
        </p:blipFill>
        <p:spPr>
          <a:xfrm rot="10800000">
            <a:off x="5840450" y="3026116"/>
            <a:ext cx="1828800" cy="1331215"/>
          </a:xfrm>
          <a:prstGeom prst="rect">
            <a:avLst/>
          </a:prstGeom>
          <a:solidFill>
            <a:schemeClr val="tx1"/>
          </a:solidFill>
          <a:ln>
            <a:solidFill>
              <a:schemeClr val="tx1"/>
            </a:solidFill>
          </a:ln>
        </p:spPr>
      </p:pic>
      <p:pic>
        <p:nvPicPr>
          <p:cNvPr id="6" name="Picture 5" descr="A picture containing indoor, small, sitting, open&#10;&#10;Description automatically generated">
            <a:extLst>
              <a:ext uri="{FF2B5EF4-FFF2-40B4-BE49-F238E27FC236}">
                <a16:creationId xmlns:a16="http://schemas.microsoft.com/office/drawing/2014/main" id="{6FA9E54B-6B48-4A5A-A375-DD7C94571C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111" t="22976" r="20019" b="27652"/>
          <a:stretch/>
        </p:blipFill>
        <p:spPr>
          <a:xfrm>
            <a:off x="3883980" y="4667215"/>
            <a:ext cx="1828800" cy="1331218"/>
          </a:xfrm>
          <a:prstGeom prst="rect">
            <a:avLst/>
          </a:prstGeom>
          <a:solidFill>
            <a:schemeClr val="tx1"/>
          </a:solidFill>
          <a:ln>
            <a:solidFill>
              <a:schemeClr val="tx1"/>
            </a:solidFill>
          </a:ln>
        </p:spPr>
      </p:pic>
      <p:pic>
        <p:nvPicPr>
          <p:cNvPr id="7" name="Picture 6" descr="A picture containing indoor, sitting, small, dark&#10;&#10;Description automatically generated">
            <a:extLst>
              <a:ext uri="{FF2B5EF4-FFF2-40B4-BE49-F238E27FC236}">
                <a16:creationId xmlns:a16="http://schemas.microsoft.com/office/drawing/2014/main" id="{F86299CD-3262-48D9-9954-E63802ABE0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737" t="26021" r="23393" b="24607"/>
          <a:stretch/>
        </p:blipFill>
        <p:spPr>
          <a:xfrm rot="10800000">
            <a:off x="5835765" y="4672300"/>
            <a:ext cx="1828800" cy="1331216"/>
          </a:xfrm>
          <a:prstGeom prst="rect">
            <a:avLst/>
          </a:prstGeom>
          <a:solidFill>
            <a:schemeClr val="tx1"/>
          </a:solidFill>
          <a:ln>
            <a:solidFill>
              <a:schemeClr val="tx1"/>
            </a:solidFill>
          </a:ln>
        </p:spPr>
      </p:pic>
      <p:pic>
        <p:nvPicPr>
          <p:cNvPr id="8" name="Picture 7" descr="A picture containing indoor, counter, sink, stainless&#10;&#10;Description automatically generated">
            <a:extLst>
              <a:ext uri="{FF2B5EF4-FFF2-40B4-BE49-F238E27FC236}">
                <a16:creationId xmlns:a16="http://schemas.microsoft.com/office/drawing/2014/main" id="{93B685B3-09E6-4992-8170-9AC40638D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656715" y="3778039"/>
            <a:ext cx="2057400" cy="1543050"/>
          </a:xfrm>
          <a:prstGeom prst="rect">
            <a:avLst/>
          </a:prstGeom>
          <a:solidFill>
            <a:schemeClr val="tx1"/>
          </a:solidFill>
          <a:ln>
            <a:solidFill>
              <a:schemeClr val="tx1"/>
            </a:solidFill>
          </a:ln>
        </p:spPr>
      </p:pic>
      <p:sp>
        <p:nvSpPr>
          <p:cNvPr id="9" name="TextBox 8">
            <a:extLst>
              <a:ext uri="{FF2B5EF4-FFF2-40B4-BE49-F238E27FC236}">
                <a16:creationId xmlns:a16="http://schemas.microsoft.com/office/drawing/2014/main" id="{A3B832AE-C8CE-4F81-BA9A-737A029F8113}"/>
              </a:ext>
            </a:extLst>
          </p:cNvPr>
          <p:cNvSpPr txBox="1"/>
          <p:nvPr/>
        </p:nvSpPr>
        <p:spPr>
          <a:xfrm>
            <a:off x="4528340" y="3040739"/>
            <a:ext cx="604299" cy="369332"/>
          </a:xfrm>
          <a:prstGeom prst="rect">
            <a:avLst/>
          </a:prstGeom>
          <a:noFill/>
        </p:spPr>
        <p:txBody>
          <a:bodyPr wrap="square" rtlCol="0">
            <a:spAutoFit/>
          </a:bodyPr>
          <a:lstStyle/>
          <a:p>
            <a:pPr algn="ctr"/>
            <a:r>
              <a:rPr lang="en-US" dirty="0">
                <a:solidFill>
                  <a:srgbClr val="FF0000"/>
                </a:solidFill>
              </a:rPr>
              <a:t>B01</a:t>
            </a:r>
          </a:p>
        </p:txBody>
      </p:sp>
      <p:sp>
        <p:nvSpPr>
          <p:cNvPr id="10" name="TextBox 9">
            <a:extLst>
              <a:ext uri="{FF2B5EF4-FFF2-40B4-BE49-F238E27FC236}">
                <a16:creationId xmlns:a16="http://schemas.microsoft.com/office/drawing/2014/main" id="{C95F0A90-1360-4A70-BA21-1014623656DB}"/>
              </a:ext>
            </a:extLst>
          </p:cNvPr>
          <p:cNvSpPr txBox="1"/>
          <p:nvPr/>
        </p:nvSpPr>
        <p:spPr>
          <a:xfrm>
            <a:off x="6454282" y="3021518"/>
            <a:ext cx="604299" cy="369332"/>
          </a:xfrm>
          <a:prstGeom prst="rect">
            <a:avLst/>
          </a:prstGeom>
          <a:noFill/>
        </p:spPr>
        <p:txBody>
          <a:bodyPr wrap="square" rtlCol="0">
            <a:spAutoFit/>
          </a:bodyPr>
          <a:lstStyle/>
          <a:p>
            <a:pPr algn="ctr"/>
            <a:r>
              <a:rPr lang="en-US" dirty="0">
                <a:solidFill>
                  <a:srgbClr val="FF0000"/>
                </a:solidFill>
              </a:rPr>
              <a:t>B01</a:t>
            </a:r>
          </a:p>
        </p:txBody>
      </p:sp>
      <p:sp>
        <p:nvSpPr>
          <p:cNvPr id="11" name="TextBox 10">
            <a:extLst>
              <a:ext uri="{FF2B5EF4-FFF2-40B4-BE49-F238E27FC236}">
                <a16:creationId xmlns:a16="http://schemas.microsoft.com/office/drawing/2014/main" id="{19E26FF1-3E00-4A55-A5B4-60877A83CE99}"/>
              </a:ext>
            </a:extLst>
          </p:cNvPr>
          <p:cNvSpPr txBox="1"/>
          <p:nvPr/>
        </p:nvSpPr>
        <p:spPr>
          <a:xfrm>
            <a:off x="4488393" y="4670509"/>
            <a:ext cx="604299" cy="369332"/>
          </a:xfrm>
          <a:prstGeom prst="rect">
            <a:avLst/>
          </a:prstGeom>
          <a:noFill/>
        </p:spPr>
        <p:txBody>
          <a:bodyPr wrap="square" rtlCol="0">
            <a:spAutoFit/>
          </a:bodyPr>
          <a:lstStyle/>
          <a:p>
            <a:pPr algn="ctr"/>
            <a:r>
              <a:rPr lang="en-US" dirty="0">
                <a:solidFill>
                  <a:srgbClr val="FF0000"/>
                </a:solidFill>
              </a:rPr>
              <a:t>B02</a:t>
            </a:r>
          </a:p>
        </p:txBody>
      </p:sp>
      <p:sp>
        <p:nvSpPr>
          <p:cNvPr id="12" name="TextBox 11">
            <a:extLst>
              <a:ext uri="{FF2B5EF4-FFF2-40B4-BE49-F238E27FC236}">
                <a16:creationId xmlns:a16="http://schemas.microsoft.com/office/drawing/2014/main" id="{BBC75020-9AD8-4F37-A186-E1F48009D166}"/>
              </a:ext>
            </a:extLst>
          </p:cNvPr>
          <p:cNvSpPr txBox="1"/>
          <p:nvPr/>
        </p:nvSpPr>
        <p:spPr>
          <a:xfrm>
            <a:off x="6414335" y="4651288"/>
            <a:ext cx="604299" cy="369332"/>
          </a:xfrm>
          <a:prstGeom prst="rect">
            <a:avLst/>
          </a:prstGeom>
          <a:noFill/>
        </p:spPr>
        <p:txBody>
          <a:bodyPr wrap="square" rtlCol="0">
            <a:spAutoFit/>
          </a:bodyPr>
          <a:lstStyle/>
          <a:p>
            <a:pPr algn="ctr"/>
            <a:r>
              <a:rPr lang="en-US" dirty="0">
                <a:solidFill>
                  <a:srgbClr val="FF0000"/>
                </a:solidFill>
              </a:rPr>
              <a:t>B02</a:t>
            </a:r>
          </a:p>
        </p:txBody>
      </p:sp>
      <p:sp>
        <p:nvSpPr>
          <p:cNvPr id="13" name="TextBox 12">
            <a:extLst>
              <a:ext uri="{FF2B5EF4-FFF2-40B4-BE49-F238E27FC236}">
                <a16:creationId xmlns:a16="http://schemas.microsoft.com/office/drawing/2014/main" id="{A5C86C41-82FA-4C07-9B9B-6844759BDB56}"/>
              </a:ext>
            </a:extLst>
          </p:cNvPr>
          <p:cNvSpPr txBox="1"/>
          <p:nvPr/>
        </p:nvSpPr>
        <p:spPr>
          <a:xfrm>
            <a:off x="1760083" y="3811171"/>
            <a:ext cx="1800388" cy="369332"/>
          </a:xfrm>
          <a:prstGeom prst="rect">
            <a:avLst/>
          </a:prstGeom>
          <a:noFill/>
        </p:spPr>
        <p:txBody>
          <a:bodyPr wrap="square" rtlCol="0">
            <a:spAutoFit/>
          </a:bodyPr>
          <a:lstStyle/>
          <a:p>
            <a:pPr algn="ctr"/>
            <a:r>
              <a:rPr lang="en-US" dirty="0">
                <a:solidFill>
                  <a:srgbClr val="FF0000"/>
                </a:solidFill>
              </a:rPr>
              <a:t>B03, B04, B05</a:t>
            </a:r>
          </a:p>
        </p:txBody>
      </p:sp>
      <p:grpSp>
        <p:nvGrpSpPr>
          <p:cNvPr id="14" name="Group 13">
            <a:extLst>
              <a:ext uri="{FF2B5EF4-FFF2-40B4-BE49-F238E27FC236}">
                <a16:creationId xmlns:a16="http://schemas.microsoft.com/office/drawing/2014/main" id="{A9476A79-5B04-4B40-BAC3-88490BB90A28}"/>
              </a:ext>
            </a:extLst>
          </p:cNvPr>
          <p:cNvGrpSpPr/>
          <p:nvPr/>
        </p:nvGrpSpPr>
        <p:grpSpPr>
          <a:xfrm>
            <a:off x="8986208" y="180802"/>
            <a:ext cx="2743200" cy="6238490"/>
            <a:chOff x="6211413" y="207912"/>
            <a:chExt cx="2743200" cy="6238490"/>
          </a:xfrm>
        </p:grpSpPr>
        <p:grpSp>
          <p:nvGrpSpPr>
            <p:cNvPr id="15" name="Group 14">
              <a:extLst>
                <a:ext uri="{FF2B5EF4-FFF2-40B4-BE49-F238E27FC236}">
                  <a16:creationId xmlns:a16="http://schemas.microsoft.com/office/drawing/2014/main" id="{54AE8309-4B97-4FE1-99CA-8C7DEEC1A426}"/>
                </a:ext>
              </a:extLst>
            </p:cNvPr>
            <p:cNvGrpSpPr/>
            <p:nvPr/>
          </p:nvGrpSpPr>
          <p:grpSpPr>
            <a:xfrm>
              <a:off x="7000750" y="207912"/>
              <a:ext cx="1554480" cy="2414165"/>
              <a:chOff x="6247724" y="4145426"/>
              <a:chExt cx="1554480" cy="2414165"/>
            </a:xfrm>
          </p:grpSpPr>
          <p:pic>
            <p:nvPicPr>
              <p:cNvPr id="23" name="Picture 22">
                <a:extLst>
                  <a:ext uri="{FF2B5EF4-FFF2-40B4-BE49-F238E27FC236}">
                    <a16:creationId xmlns:a16="http://schemas.microsoft.com/office/drawing/2014/main" id="{BCD6D86B-B19C-4238-9E6B-A754A75CB3CB}"/>
                  </a:ext>
                </a:extLst>
              </p:cNvPr>
              <p:cNvPicPr>
                <a:picLocks noChangeAspect="1"/>
              </p:cNvPicPr>
              <p:nvPr/>
            </p:nvPicPr>
            <p:blipFill rotWithShape="1">
              <a:blip r:embed="rId7"/>
              <a:srcRect t="51387"/>
              <a:stretch/>
            </p:blipFill>
            <p:spPr>
              <a:xfrm>
                <a:off x="6247724" y="4145426"/>
                <a:ext cx="1554480" cy="2019568"/>
              </a:xfrm>
              <a:prstGeom prst="rect">
                <a:avLst/>
              </a:prstGeom>
            </p:spPr>
          </p:pic>
          <p:sp>
            <p:nvSpPr>
              <p:cNvPr id="24" name="TextBox 23">
                <a:extLst>
                  <a:ext uri="{FF2B5EF4-FFF2-40B4-BE49-F238E27FC236}">
                    <a16:creationId xmlns:a16="http://schemas.microsoft.com/office/drawing/2014/main" id="{C5538BB3-1F22-4010-9CC6-CC35A55BF387}"/>
                  </a:ext>
                </a:extLst>
              </p:cNvPr>
              <p:cNvSpPr txBox="1"/>
              <p:nvPr/>
            </p:nvSpPr>
            <p:spPr>
              <a:xfrm>
                <a:off x="6915126" y="6190259"/>
                <a:ext cx="604299" cy="369332"/>
              </a:xfrm>
              <a:prstGeom prst="rect">
                <a:avLst/>
              </a:prstGeom>
              <a:noFill/>
            </p:spPr>
            <p:txBody>
              <a:bodyPr wrap="square" rtlCol="0">
                <a:spAutoFit/>
              </a:bodyPr>
              <a:lstStyle/>
              <a:p>
                <a:pPr algn="ctr"/>
                <a:r>
                  <a:rPr lang="en-US" dirty="0">
                    <a:solidFill>
                      <a:srgbClr val="FF0000"/>
                    </a:solidFill>
                  </a:rPr>
                  <a:t>B01</a:t>
                </a:r>
              </a:p>
            </p:txBody>
          </p:sp>
          <p:sp>
            <p:nvSpPr>
              <p:cNvPr id="25" name="Rectangle 24">
                <a:extLst>
                  <a:ext uri="{FF2B5EF4-FFF2-40B4-BE49-F238E27FC236}">
                    <a16:creationId xmlns:a16="http://schemas.microsoft.com/office/drawing/2014/main" id="{AED2C59B-D32E-4043-9DC3-87CDF9210440}"/>
                  </a:ext>
                </a:extLst>
              </p:cNvPr>
              <p:cNvSpPr/>
              <p:nvPr/>
            </p:nvSpPr>
            <p:spPr>
              <a:xfrm>
                <a:off x="7025157" y="4776884"/>
                <a:ext cx="120451" cy="835939"/>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D745AF4A-AECF-405A-98E9-1BD50B50F9A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211413" y="2707688"/>
              <a:ext cx="2743200" cy="1773533"/>
            </a:xfrm>
            <a:prstGeom prst="rect">
              <a:avLst/>
            </a:prstGeom>
            <a:ln>
              <a:solidFill>
                <a:schemeClr val="tx1"/>
              </a:solidFill>
            </a:ln>
          </p:spPr>
        </p:pic>
        <p:cxnSp>
          <p:nvCxnSpPr>
            <p:cNvPr id="17" name="Straight Arrow Connector 16">
              <a:extLst>
                <a:ext uri="{FF2B5EF4-FFF2-40B4-BE49-F238E27FC236}">
                  <a16:creationId xmlns:a16="http://schemas.microsoft.com/office/drawing/2014/main" id="{F4F81E24-6834-467D-8EEC-093CDAAEDCDF}"/>
                </a:ext>
              </a:extLst>
            </p:cNvPr>
            <p:cNvCxnSpPr>
              <a:cxnSpLocks/>
            </p:cNvCxnSpPr>
            <p:nvPr/>
          </p:nvCxnSpPr>
          <p:spPr>
            <a:xfrm flipH="1">
              <a:off x="6644562" y="1688595"/>
              <a:ext cx="1068271" cy="1476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C2821F2-566F-4683-898A-BDE3289B11D6}"/>
                </a:ext>
              </a:extLst>
            </p:cNvPr>
            <p:cNvGrpSpPr/>
            <p:nvPr/>
          </p:nvGrpSpPr>
          <p:grpSpPr>
            <a:xfrm>
              <a:off x="6789054" y="4536212"/>
              <a:ext cx="1090341" cy="1910190"/>
              <a:chOff x="7777990" y="4352017"/>
              <a:chExt cx="1090341" cy="1910190"/>
            </a:xfrm>
          </p:grpSpPr>
          <p:pic>
            <p:nvPicPr>
              <p:cNvPr id="20" name="Picture 19">
                <a:extLst>
                  <a:ext uri="{FF2B5EF4-FFF2-40B4-BE49-F238E27FC236}">
                    <a16:creationId xmlns:a16="http://schemas.microsoft.com/office/drawing/2014/main" id="{84C6269E-8705-4535-81A6-D6C006D840B7}"/>
                  </a:ext>
                </a:extLst>
              </p:cNvPr>
              <p:cNvPicPr>
                <a:picLocks noChangeAspect="1"/>
              </p:cNvPicPr>
              <p:nvPr/>
            </p:nvPicPr>
            <p:blipFill rotWithShape="1">
              <a:blip r:embed="rId9"/>
              <a:srcRect t="31942"/>
              <a:stretch/>
            </p:blipFill>
            <p:spPr>
              <a:xfrm>
                <a:off x="7777990" y="4352017"/>
                <a:ext cx="1090341" cy="1555802"/>
              </a:xfrm>
              <a:prstGeom prst="rect">
                <a:avLst/>
              </a:prstGeom>
            </p:spPr>
          </p:pic>
          <p:sp>
            <p:nvSpPr>
              <p:cNvPr id="21" name="TextBox 20">
                <a:extLst>
                  <a:ext uri="{FF2B5EF4-FFF2-40B4-BE49-F238E27FC236}">
                    <a16:creationId xmlns:a16="http://schemas.microsoft.com/office/drawing/2014/main" id="{30C551EB-4519-4128-8D61-327866BF6C18}"/>
                  </a:ext>
                </a:extLst>
              </p:cNvPr>
              <p:cNvSpPr txBox="1"/>
              <p:nvPr/>
            </p:nvSpPr>
            <p:spPr>
              <a:xfrm>
                <a:off x="8028961" y="5892875"/>
                <a:ext cx="604299" cy="369332"/>
              </a:xfrm>
              <a:prstGeom prst="rect">
                <a:avLst/>
              </a:prstGeom>
              <a:noFill/>
            </p:spPr>
            <p:txBody>
              <a:bodyPr wrap="square" rtlCol="0">
                <a:spAutoFit/>
              </a:bodyPr>
              <a:lstStyle/>
              <a:p>
                <a:pPr algn="ctr"/>
                <a:r>
                  <a:rPr lang="en-US" dirty="0">
                    <a:solidFill>
                      <a:srgbClr val="FF0000"/>
                    </a:solidFill>
                  </a:rPr>
                  <a:t>B02</a:t>
                </a:r>
              </a:p>
            </p:txBody>
          </p:sp>
          <p:sp>
            <p:nvSpPr>
              <p:cNvPr id="22" name="Rectangle 21">
                <a:extLst>
                  <a:ext uri="{FF2B5EF4-FFF2-40B4-BE49-F238E27FC236}">
                    <a16:creationId xmlns:a16="http://schemas.microsoft.com/office/drawing/2014/main" id="{361AFF8C-13DA-497D-8936-BBCA05C1D32A}"/>
                  </a:ext>
                </a:extLst>
              </p:cNvPr>
              <p:cNvSpPr/>
              <p:nvPr/>
            </p:nvSpPr>
            <p:spPr>
              <a:xfrm>
                <a:off x="8148906" y="4467776"/>
                <a:ext cx="120451" cy="835939"/>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 name="Straight Arrow Connector 18">
              <a:extLst>
                <a:ext uri="{FF2B5EF4-FFF2-40B4-BE49-F238E27FC236}">
                  <a16:creationId xmlns:a16="http://schemas.microsoft.com/office/drawing/2014/main" id="{9B518740-B00C-48A8-BE14-E2C80A3C19D5}"/>
                </a:ext>
              </a:extLst>
            </p:cNvPr>
            <p:cNvCxnSpPr>
              <a:cxnSpLocks/>
            </p:cNvCxnSpPr>
            <p:nvPr/>
          </p:nvCxnSpPr>
          <p:spPr>
            <a:xfrm flipH="1" flipV="1">
              <a:off x="7202945" y="3923468"/>
              <a:ext cx="0" cy="672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Footer Placeholder 1">
            <a:extLst>
              <a:ext uri="{FF2B5EF4-FFF2-40B4-BE49-F238E27FC236}">
                <a16:creationId xmlns:a16="http://schemas.microsoft.com/office/drawing/2014/main" id="{BD988311-AA30-4C0C-87EF-CC4D22ECD3D4}"/>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4131490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196163"/>
            <a:ext cx="11763375" cy="830997"/>
          </a:xfrm>
        </p:spPr>
        <p:txBody>
          <a:bodyPr/>
          <a:lstStyle/>
          <a:p>
            <a:r>
              <a:rPr lang="en-US" dirty="0"/>
              <a:t>Conclusions – NAB GMA-P DED on NAB FS-SS-IBP SQB </a:t>
            </a:r>
            <a:r>
              <a:rPr lang="en-US" baseline="-25000" dirty="0"/>
              <a:t>(1 of 2)</a:t>
            </a:r>
          </a:p>
        </p:txBody>
      </p:sp>
      <p:sp>
        <p:nvSpPr>
          <p:cNvPr id="3" name="Content Placeholder 2"/>
          <p:cNvSpPr>
            <a:spLocks noGrp="1"/>
          </p:cNvSpPr>
          <p:nvPr>
            <p:ph idx="1"/>
          </p:nvPr>
        </p:nvSpPr>
        <p:spPr>
          <a:xfrm>
            <a:off x="385445" y="911982"/>
            <a:ext cx="11421110" cy="5320645"/>
          </a:xfrm>
        </p:spPr>
        <p:txBody>
          <a:bodyPr>
            <a:normAutofit fontScale="85000" lnSpcReduction="20000"/>
          </a:bodyPr>
          <a:lstStyle/>
          <a:p>
            <a:pPr>
              <a:lnSpc>
                <a:spcPct val="120000"/>
              </a:lnSpc>
              <a:spcBef>
                <a:spcPts val="300"/>
              </a:spcBef>
            </a:pPr>
            <a:r>
              <a:rPr lang="en-US" dirty="0"/>
              <a:t>NDE</a:t>
            </a:r>
          </a:p>
          <a:p>
            <a:pPr lvl="1">
              <a:lnSpc>
                <a:spcPct val="120000"/>
              </a:lnSpc>
              <a:spcBef>
                <a:spcPts val="300"/>
              </a:spcBef>
            </a:pPr>
            <a:r>
              <a:rPr lang="en-US" dirty="0"/>
              <a:t>No indications during VT, PT, RT, and UT that were unacceptable to the Class 1 requirement of MIL-STD-2035.</a:t>
            </a:r>
          </a:p>
          <a:p>
            <a:pPr>
              <a:lnSpc>
                <a:spcPct val="120000"/>
              </a:lnSpc>
              <a:spcBef>
                <a:spcPts val="300"/>
              </a:spcBef>
            </a:pPr>
            <a:r>
              <a:rPr lang="en-US" dirty="0"/>
              <a:t>Tensile test results</a:t>
            </a:r>
          </a:p>
          <a:p>
            <a:pPr lvl="1">
              <a:lnSpc>
                <a:spcPct val="120000"/>
              </a:lnSpc>
              <a:spcBef>
                <a:spcPts val="300"/>
              </a:spcBef>
            </a:pPr>
            <a:r>
              <a:rPr lang="en-US" dirty="0"/>
              <a:t>DM round tensile specimens met the minimum tensile strength requirement of the MIL-</a:t>
            </a:r>
            <a:r>
              <a:rPr lang="en-US" dirty="0" err="1"/>
              <a:t>CuNiAl</a:t>
            </a:r>
            <a:r>
              <a:rPr lang="en-US" dirty="0"/>
              <a:t> wire.</a:t>
            </a:r>
          </a:p>
          <a:p>
            <a:pPr lvl="1">
              <a:lnSpc>
                <a:spcPct val="120000"/>
              </a:lnSpc>
              <a:spcBef>
                <a:spcPts val="300"/>
              </a:spcBef>
            </a:pPr>
            <a:r>
              <a:rPr lang="en-US" dirty="0"/>
              <a:t>DM/HAZ interface round tensile specimens met the minimum requirements of both the MIL-</a:t>
            </a:r>
            <a:r>
              <a:rPr lang="en-US" dirty="0" err="1"/>
              <a:t>CuNiAl</a:t>
            </a:r>
            <a:r>
              <a:rPr lang="en-US" dirty="0"/>
              <a:t> wire and the C63000 build platform.</a:t>
            </a:r>
          </a:p>
          <a:p>
            <a:pPr>
              <a:lnSpc>
                <a:spcPct val="120000"/>
              </a:lnSpc>
              <a:spcBef>
                <a:spcPts val="300"/>
              </a:spcBef>
            </a:pPr>
            <a:r>
              <a:rPr lang="en-US" dirty="0"/>
              <a:t>Bends test results</a:t>
            </a:r>
          </a:p>
          <a:p>
            <a:pPr lvl="1">
              <a:lnSpc>
                <a:spcPct val="120000"/>
              </a:lnSpc>
              <a:spcBef>
                <a:spcPts val="300"/>
              </a:spcBef>
            </a:pPr>
            <a:r>
              <a:rPr lang="en-US" dirty="0"/>
              <a:t>Block area</a:t>
            </a:r>
          </a:p>
          <a:p>
            <a:pPr lvl="2">
              <a:lnSpc>
                <a:spcPct val="120000"/>
              </a:lnSpc>
              <a:spcBef>
                <a:spcPts val="300"/>
              </a:spcBef>
            </a:pPr>
            <a:r>
              <a:rPr lang="en-US" dirty="0"/>
              <a:t>B01 (Y-axis DM) and B02 (Z-axis DM) broke</a:t>
            </a:r>
          </a:p>
          <a:p>
            <a:pPr lvl="3">
              <a:lnSpc>
                <a:spcPct val="120000"/>
              </a:lnSpc>
              <a:spcBef>
                <a:spcPts val="300"/>
              </a:spcBef>
            </a:pPr>
            <a:r>
              <a:rPr lang="en-US" dirty="0"/>
              <a:t>No visual indications on fracture surfaces</a:t>
            </a:r>
          </a:p>
          <a:p>
            <a:pPr lvl="2">
              <a:lnSpc>
                <a:spcPct val="120000"/>
              </a:lnSpc>
              <a:spcBef>
                <a:spcPts val="300"/>
              </a:spcBef>
            </a:pPr>
            <a:r>
              <a:rPr lang="en-US" dirty="0"/>
              <a:t>B03 (Z-axis DM/HAZ interface ) passed with no visual defects.</a:t>
            </a:r>
          </a:p>
          <a:p>
            <a:pPr lvl="1">
              <a:lnSpc>
                <a:spcPct val="120000"/>
              </a:lnSpc>
              <a:spcBef>
                <a:spcPts val="300"/>
              </a:spcBef>
            </a:pPr>
            <a:r>
              <a:rPr lang="en-US" dirty="0"/>
              <a:t>Wall area</a:t>
            </a:r>
          </a:p>
          <a:p>
            <a:pPr lvl="2">
              <a:lnSpc>
                <a:spcPct val="120000"/>
              </a:lnSpc>
              <a:spcBef>
                <a:spcPts val="300"/>
              </a:spcBef>
            </a:pPr>
            <a:r>
              <a:rPr lang="en-US" dirty="0"/>
              <a:t>B04 (Z-axis DM) and B05 (Z-axis DM/HAZ interface) passed with no visual defects.</a:t>
            </a:r>
          </a:p>
          <a:p>
            <a:pPr lvl="1"/>
            <a:endParaRPr lang="en-US" dirty="0"/>
          </a:p>
          <a:p>
            <a:endParaRPr lang="en-US" dirty="0"/>
          </a:p>
        </p:txBody>
      </p:sp>
      <p:sp>
        <p:nvSpPr>
          <p:cNvPr id="5" name="Footer Placeholder 1">
            <a:extLst>
              <a:ext uri="{FF2B5EF4-FFF2-40B4-BE49-F238E27FC236}">
                <a16:creationId xmlns:a16="http://schemas.microsoft.com/office/drawing/2014/main" id="{F56C53AC-4937-4A3A-8278-E757F2E366B6}"/>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280220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49" y="196163"/>
            <a:ext cx="11763375" cy="535531"/>
          </a:xfrm>
        </p:spPr>
        <p:txBody>
          <a:bodyPr/>
          <a:lstStyle/>
          <a:p>
            <a:r>
              <a:rPr lang="en-US" dirty="0"/>
              <a:t>Conclusions – NAB GMA-P DED on NAB FS-SS-IBP SQB </a:t>
            </a:r>
            <a:r>
              <a:rPr lang="en-US" baseline="-25000" dirty="0"/>
              <a:t>(2 of 2)</a:t>
            </a:r>
          </a:p>
        </p:txBody>
      </p:sp>
      <p:sp>
        <p:nvSpPr>
          <p:cNvPr id="3" name="Content Placeholder 2"/>
          <p:cNvSpPr>
            <a:spLocks noGrp="1"/>
          </p:cNvSpPr>
          <p:nvPr>
            <p:ph idx="1"/>
          </p:nvPr>
        </p:nvSpPr>
        <p:spPr>
          <a:xfrm>
            <a:off x="385445" y="911982"/>
            <a:ext cx="11421110" cy="5320645"/>
          </a:xfrm>
        </p:spPr>
        <p:txBody>
          <a:bodyPr>
            <a:normAutofit/>
          </a:bodyPr>
          <a:lstStyle/>
          <a:p>
            <a:pPr>
              <a:lnSpc>
                <a:spcPct val="120000"/>
              </a:lnSpc>
              <a:spcBef>
                <a:spcPts val="300"/>
              </a:spcBef>
            </a:pPr>
            <a:r>
              <a:rPr lang="en-US" dirty="0"/>
              <a:t>Metallographic sections had no notable discontinuities.</a:t>
            </a:r>
          </a:p>
          <a:p>
            <a:pPr marL="0" indent="0">
              <a:buNone/>
            </a:pPr>
            <a:endParaRPr lang="en-US" dirty="0"/>
          </a:p>
        </p:txBody>
      </p:sp>
      <p:pic>
        <p:nvPicPr>
          <p:cNvPr id="7" name="Picture 6">
            <a:extLst>
              <a:ext uri="{FF2B5EF4-FFF2-40B4-BE49-F238E27FC236}">
                <a16:creationId xmlns:a16="http://schemas.microsoft.com/office/drawing/2014/main" id="{63D35D84-47E7-485B-91D4-C7E517366A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1810" y="2041152"/>
            <a:ext cx="2623185" cy="2057400"/>
          </a:xfrm>
          <a:prstGeom prst="rect">
            <a:avLst/>
          </a:prstGeom>
        </p:spPr>
      </p:pic>
      <p:pic>
        <p:nvPicPr>
          <p:cNvPr id="8" name="Picture 7">
            <a:extLst>
              <a:ext uri="{FF2B5EF4-FFF2-40B4-BE49-F238E27FC236}">
                <a16:creationId xmlns:a16="http://schemas.microsoft.com/office/drawing/2014/main" id="{DB41A152-A2C2-40C3-BA78-7E0000454E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02330" y="3888618"/>
            <a:ext cx="2623185" cy="20574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9E51DFC-6F8B-456A-9462-D0EEB9B92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2850" y="2050486"/>
            <a:ext cx="2623185" cy="20574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5C9E5469-F5BA-4817-B306-37721BC59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3370" y="3888618"/>
            <a:ext cx="2623185" cy="2057400"/>
          </a:xfrm>
          <a:prstGeom prst="rect">
            <a:avLst/>
          </a:prstGeom>
        </p:spPr>
      </p:pic>
      <p:sp>
        <p:nvSpPr>
          <p:cNvPr id="11" name="TextBox 10">
            <a:extLst>
              <a:ext uri="{FF2B5EF4-FFF2-40B4-BE49-F238E27FC236}">
                <a16:creationId xmlns:a16="http://schemas.microsoft.com/office/drawing/2014/main" id="{A9EC3B15-37CE-4C8C-B854-02EB1D59FABA}"/>
              </a:ext>
            </a:extLst>
          </p:cNvPr>
          <p:cNvSpPr txBox="1"/>
          <p:nvPr/>
        </p:nvSpPr>
        <p:spPr>
          <a:xfrm>
            <a:off x="968803" y="3729220"/>
            <a:ext cx="1709198" cy="369332"/>
          </a:xfrm>
          <a:prstGeom prst="rect">
            <a:avLst/>
          </a:prstGeom>
          <a:noFill/>
        </p:spPr>
        <p:txBody>
          <a:bodyPr wrap="square" rtlCol="0">
            <a:spAutoFit/>
          </a:bodyPr>
          <a:lstStyle/>
          <a:p>
            <a:pPr algn="ctr"/>
            <a:r>
              <a:rPr lang="en-US" dirty="0">
                <a:solidFill>
                  <a:srgbClr val="FFFF00"/>
                </a:solidFill>
              </a:rPr>
              <a:t>Block – DM </a:t>
            </a:r>
          </a:p>
        </p:txBody>
      </p:sp>
      <p:sp>
        <p:nvSpPr>
          <p:cNvPr id="12" name="TextBox 11">
            <a:extLst>
              <a:ext uri="{FF2B5EF4-FFF2-40B4-BE49-F238E27FC236}">
                <a16:creationId xmlns:a16="http://schemas.microsoft.com/office/drawing/2014/main" id="{C254565B-0908-4AA4-B809-315A90F5C9D6}"/>
              </a:ext>
            </a:extLst>
          </p:cNvPr>
          <p:cNvSpPr txBox="1"/>
          <p:nvPr/>
        </p:nvSpPr>
        <p:spPr>
          <a:xfrm>
            <a:off x="3725655" y="5581247"/>
            <a:ext cx="1976533" cy="369332"/>
          </a:xfrm>
          <a:prstGeom prst="rect">
            <a:avLst/>
          </a:prstGeom>
          <a:noFill/>
        </p:spPr>
        <p:txBody>
          <a:bodyPr wrap="square" rtlCol="0">
            <a:spAutoFit/>
          </a:bodyPr>
          <a:lstStyle/>
          <a:p>
            <a:pPr algn="ctr"/>
            <a:r>
              <a:rPr lang="en-US" dirty="0">
                <a:solidFill>
                  <a:srgbClr val="FFFF00"/>
                </a:solidFill>
              </a:rPr>
              <a:t>Block – DM/HAZ </a:t>
            </a:r>
          </a:p>
        </p:txBody>
      </p:sp>
      <p:sp>
        <p:nvSpPr>
          <p:cNvPr id="13" name="TextBox 12">
            <a:extLst>
              <a:ext uri="{FF2B5EF4-FFF2-40B4-BE49-F238E27FC236}">
                <a16:creationId xmlns:a16="http://schemas.microsoft.com/office/drawing/2014/main" id="{E69C1BAF-C472-4970-94B0-0F69F739AEBA}"/>
              </a:ext>
            </a:extLst>
          </p:cNvPr>
          <p:cNvSpPr txBox="1"/>
          <p:nvPr/>
        </p:nvSpPr>
        <p:spPr>
          <a:xfrm>
            <a:off x="6749183" y="3724065"/>
            <a:ext cx="1709198" cy="369332"/>
          </a:xfrm>
          <a:prstGeom prst="rect">
            <a:avLst/>
          </a:prstGeom>
          <a:noFill/>
        </p:spPr>
        <p:txBody>
          <a:bodyPr wrap="square" rtlCol="0">
            <a:spAutoFit/>
          </a:bodyPr>
          <a:lstStyle/>
          <a:p>
            <a:pPr algn="ctr"/>
            <a:r>
              <a:rPr lang="en-US" dirty="0">
                <a:solidFill>
                  <a:srgbClr val="FFFF00"/>
                </a:solidFill>
              </a:rPr>
              <a:t>Wall – DM </a:t>
            </a:r>
          </a:p>
        </p:txBody>
      </p:sp>
      <p:sp>
        <p:nvSpPr>
          <p:cNvPr id="14" name="TextBox 13">
            <a:extLst>
              <a:ext uri="{FF2B5EF4-FFF2-40B4-BE49-F238E27FC236}">
                <a16:creationId xmlns:a16="http://schemas.microsoft.com/office/drawing/2014/main" id="{3F3A18B4-9075-4F13-8AD2-BC7E89BEC020}"/>
              </a:ext>
            </a:extLst>
          </p:cNvPr>
          <p:cNvSpPr txBox="1"/>
          <p:nvPr/>
        </p:nvSpPr>
        <p:spPr>
          <a:xfrm>
            <a:off x="9506695" y="5576686"/>
            <a:ext cx="1976533" cy="369332"/>
          </a:xfrm>
          <a:prstGeom prst="rect">
            <a:avLst/>
          </a:prstGeom>
          <a:noFill/>
        </p:spPr>
        <p:txBody>
          <a:bodyPr wrap="square" rtlCol="0">
            <a:spAutoFit/>
          </a:bodyPr>
          <a:lstStyle/>
          <a:p>
            <a:pPr algn="ctr"/>
            <a:r>
              <a:rPr lang="en-US" dirty="0">
                <a:solidFill>
                  <a:srgbClr val="FFFF00"/>
                </a:solidFill>
              </a:rPr>
              <a:t>Wall – DM/HAZ </a:t>
            </a:r>
          </a:p>
        </p:txBody>
      </p:sp>
      <p:sp>
        <p:nvSpPr>
          <p:cNvPr id="15" name="Footer Placeholder 1">
            <a:extLst>
              <a:ext uri="{FF2B5EF4-FFF2-40B4-BE49-F238E27FC236}">
                <a16:creationId xmlns:a16="http://schemas.microsoft.com/office/drawing/2014/main" id="{A6444A0C-65BF-44CD-B98C-AF96510029A0}"/>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396065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CB75166-DFF2-4F06-8DB2-FCC4DD1B14E1}"/>
              </a:ext>
            </a:extLst>
          </p:cNvPr>
          <p:cNvSpPr>
            <a:spLocks noGrp="1"/>
          </p:cNvSpPr>
          <p:nvPr>
            <p:ph idx="1"/>
          </p:nvPr>
        </p:nvSpPr>
        <p:spPr/>
        <p:txBody>
          <a:bodyPr>
            <a:normAutofit/>
          </a:bodyPr>
          <a:lstStyle/>
          <a:p>
            <a:r>
              <a:rPr lang="en-US" dirty="0"/>
              <a:t>This program is funded by the Naval Sea Systems Command Technology Office (NAVSEA 05T) Additive Manufacturing Program.</a:t>
            </a:r>
          </a:p>
        </p:txBody>
      </p:sp>
      <p:sp>
        <p:nvSpPr>
          <p:cNvPr id="8" name="Title 6"/>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Acknowledgement</a:t>
            </a:r>
          </a:p>
        </p:txBody>
      </p:sp>
      <p:pic>
        <p:nvPicPr>
          <p:cNvPr id="9" name="Picture 8">
            <a:extLst>
              <a:ext uri="{FF2B5EF4-FFF2-40B4-BE49-F238E27FC236}">
                <a16:creationId xmlns:a16="http://schemas.microsoft.com/office/drawing/2014/main" id="{2E079996-F7DE-4E67-A0A6-D7213314ED8E}"/>
              </a:ext>
            </a:extLst>
          </p:cNvPr>
          <p:cNvPicPr>
            <a:picLocks noChangeAspect="1"/>
          </p:cNvPicPr>
          <p:nvPr/>
        </p:nvPicPr>
        <p:blipFill>
          <a:blip r:embed="rId3"/>
          <a:stretch>
            <a:fillRect/>
          </a:stretch>
        </p:blipFill>
        <p:spPr>
          <a:xfrm>
            <a:off x="4398116" y="3085877"/>
            <a:ext cx="3395766" cy="1542422"/>
          </a:xfrm>
          <a:prstGeom prst="rect">
            <a:avLst/>
          </a:prstGeom>
        </p:spPr>
      </p:pic>
      <p:sp>
        <p:nvSpPr>
          <p:cNvPr id="11" name="Footer Placeholder 1">
            <a:extLst>
              <a:ext uri="{FF2B5EF4-FFF2-40B4-BE49-F238E27FC236}">
                <a16:creationId xmlns:a16="http://schemas.microsoft.com/office/drawing/2014/main" id="{0D1F9EF0-014D-4916-9EBA-68F341996A77}"/>
              </a:ext>
            </a:extLst>
          </p:cNvPr>
          <p:cNvSpPr txBox="1">
            <a:spLocks/>
          </p:cNvSpPr>
          <p:nvPr/>
        </p:nvSpPr>
        <p:spPr>
          <a:xfrm>
            <a:off x="3433483" y="6462945"/>
            <a:ext cx="5103878"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3" name="Slide Number Placeholder 3">
            <a:extLst>
              <a:ext uri="{FF2B5EF4-FFF2-40B4-BE49-F238E27FC236}">
                <a16:creationId xmlns:a16="http://schemas.microsoft.com/office/drawing/2014/main" id="{5A5F09F4-3831-4A4A-A364-4854203CAC00}"/>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2</a:t>
            </a:fld>
            <a:endParaRPr lang="en-US" dirty="0"/>
          </a:p>
        </p:txBody>
      </p:sp>
    </p:spTree>
    <p:extLst>
      <p:ext uri="{BB962C8B-B14F-4D97-AF65-F5344CB8AC3E}">
        <p14:creationId xmlns:p14="http://schemas.microsoft.com/office/powerpoint/2010/main" val="811699723"/>
      </p:ext>
    </p:extLst>
  </p:cSld>
  <p:clrMapOvr>
    <a:masterClrMapping/>
  </p:clrMapOvr>
  <mc:AlternateContent xmlns:mc="http://schemas.openxmlformats.org/markup-compatibility/2006" xmlns:p14="http://schemas.microsoft.com/office/powerpoint/2010/main">
    <mc:Choice Requires="p14">
      <p:transition spd="slow" p14:dur="2000" advTm="11558"/>
    </mc:Choice>
    <mc:Fallback xmlns="">
      <p:transition spd="slow" advTm="1155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0231D-8E6D-4C0B-8367-CE299835A295}"/>
              </a:ext>
            </a:extLst>
          </p:cNvPr>
          <p:cNvSpPr>
            <a:spLocks noGrp="1"/>
          </p:cNvSpPr>
          <p:nvPr>
            <p:ph type="title"/>
          </p:nvPr>
        </p:nvSpPr>
        <p:spPr>
          <a:xfrm>
            <a:off x="323850" y="352499"/>
            <a:ext cx="11544300" cy="535531"/>
          </a:xfrm>
        </p:spPr>
        <p:txBody>
          <a:bodyPr/>
          <a:lstStyle/>
          <a:p>
            <a:r>
              <a:rPr lang="en-US" dirty="0">
                <a:latin typeface="Arial" panose="020B0604020202020204" pitchFamily="34" charset="0"/>
                <a:cs typeface="Arial" panose="020B0604020202020204" pitchFamily="34" charset="0"/>
              </a:rPr>
              <a:t>FS-DS-IBP High Strength Steel Build Results</a:t>
            </a:r>
          </a:p>
        </p:txBody>
      </p:sp>
      <p:sp>
        <p:nvSpPr>
          <p:cNvPr id="5" name="Footer Placeholder 8">
            <a:extLst>
              <a:ext uri="{FF2B5EF4-FFF2-40B4-BE49-F238E27FC236}">
                <a16:creationId xmlns:a16="http://schemas.microsoft.com/office/drawing/2014/main" id="{FBD14109-5607-469B-ACE2-73C16FC860E5}"/>
              </a:ext>
            </a:extLst>
          </p:cNvPr>
          <p:cNvSpPr>
            <a:spLocks noGrp="1"/>
          </p:cNvSpPr>
          <p:nvPr>
            <p:ph type="ftr" sz="quarter" idx="3"/>
          </p:nvPr>
        </p:nvSpPr>
        <p:spPr>
          <a:xfrm>
            <a:off x="2045970" y="6261325"/>
            <a:ext cx="4114800" cy="46310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endParaRPr lang="en-US" dirty="0">
              <a:latin typeface="Arial Regular"/>
            </a:endParaRPr>
          </a:p>
        </p:txBody>
      </p:sp>
      <p:pic>
        <p:nvPicPr>
          <p:cNvPr id="4" name="Picture 3" descr="A picture containing table, food&#10;&#10;Description automatically generated">
            <a:extLst>
              <a:ext uri="{FF2B5EF4-FFF2-40B4-BE49-F238E27FC236}">
                <a16:creationId xmlns:a16="http://schemas.microsoft.com/office/drawing/2014/main" id="{3BFF7492-5E3A-476D-A19E-FDBBF1E559A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03370" y="1143000"/>
            <a:ext cx="3429000" cy="4572000"/>
          </a:xfrm>
          <a:prstGeom prst="rect">
            <a:avLst/>
          </a:prstGeom>
        </p:spPr>
      </p:pic>
      <p:pic>
        <p:nvPicPr>
          <p:cNvPr id="11" name="Picture 10" descr="A picture containing building, sitting, luggage, train&#10;&#10;Description automatically generated">
            <a:extLst>
              <a:ext uri="{FF2B5EF4-FFF2-40B4-BE49-F238E27FC236}">
                <a16:creationId xmlns:a16="http://schemas.microsoft.com/office/drawing/2014/main" id="{610B6BBA-F867-4869-8CB6-B35A3911C6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130695" y="1714500"/>
            <a:ext cx="4572000" cy="3429000"/>
          </a:xfrm>
          <a:prstGeom prst="rect">
            <a:avLst/>
          </a:prstGeom>
        </p:spPr>
      </p:pic>
      <p:pic>
        <p:nvPicPr>
          <p:cNvPr id="7" name="Picture 6" descr="A picture containing outdoor, bench, yellow, sitting&#10;&#10;Description automatically generated">
            <a:extLst>
              <a:ext uri="{FF2B5EF4-FFF2-40B4-BE49-F238E27FC236}">
                <a16:creationId xmlns:a16="http://schemas.microsoft.com/office/drawing/2014/main" id="{99E02F0F-B555-437C-B1C7-999A39460E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65935" y="3344929"/>
            <a:ext cx="3873020" cy="2904765"/>
          </a:xfrm>
          <a:prstGeom prst="rect">
            <a:avLst/>
          </a:prstGeom>
        </p:spPr>
      </p:pic>
      <p:pic>
        <p:nvPicPr>
          <p:cNvPr id="8" name="Picture 7">
            <a:extLst>
              <a:ext uri="{FF2B5EF4-FFF2-40B4-BE49-F238E27FC236}">
                <a16:creationId xmlns:a16="http://schemas.microsoft.com/office/drawing/2014/main" id="{00FB4C7C-B56A-472A-82B6-285036D153C2}"/>
              </a:ext>
            </a:extLst>
          </p:cNvPr>
          <p:cNvPicPr>
            <a:picLocks noChangeAspect="1"/>
          </p:cNvPicPr>
          <p:nvPr/>
        </p:nvPicPr>
        <p:blipFill>
          <a:blip r:embed="rId5"/>
          <a:stretch>
            <a:fillRect/>
          </a:stretch>
        </p:blipFill>
        <p:spPr>
          <a:xfrm>
            <a:off x="7739155" y="834788"/>
            <a:ext cx="3873020" cy="2438569"/>
          </a:xfrm>
          <a:prstGeom prst="rect">
            <a:avLst/>
          </a:prstGeom>
        </p:spPr>
      </p:pic>
      <p:sp>
        <p:nvSpPr>
          <p:cNvPr id="9" name="Footer Placeholder 1">
            <a:extLst>
              <a:ext uri="{FF2B5EF4-FFF2-40B4-BE49-F238E27FC236}">
                <a16:creationId xmlns:a16="http://schemas.microsoft.com/office/drawing/2014/main" id="{0CF24690-0722-4B38-85B9-EEA1F12F2D03}"/>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4240294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9CA9-9E42-4DC0-9987-1BC50D036BE2}"/>
              </a:ext>
            </a:extLst>
          </p:cNvPr>
          <p:cNvSpPr>
            <a:spLocks noGrp="1"/>
          </p:cNvSpPr>
          <p:nvPr>
            <p:ph type="title"/>
          </p:nvPr>
        </p:nvSpPr>
        <p:spPr>
          <a:xfrm>
            <a:off x="468743" y="207283"/>
            <a:ext cx="10615817" cy="923330"/>
          </a:xfrm>
        </p:spPr>
        <p:txBody>
          <a:bodyPr/>
          <a:lstStyle/>
          <a:p>
            <a:r>
              <a:rPr lang="en-US" sz="3000" dirty="0"/>
              <a:t>Block Area Tensile Results – MIL-100S-1 GMA-P on HY-80 FS-DS-IBP SQB </a:t>
            </a:r>
            <a:endParaRPr lang="en-US" sz="1200" dirty="0"/>
          </a:p>
        </p:txBody>
      </p:sp>
      <p:sp>
        <p:nvSpPr>
          <p:cNvPr id="5" name="Content Placeholder 2">
            <a:extLst>
              <a:ext uri="{FF2B5EF4-FFF2-40B4-BE49-F238E27FC236}">
                <a16:creationId xmlns:a16="http://schemas.microsoft.com/office/drawing/2014/main" id="{64CD0318-532B-4178-B45C-4931398B5337}"/>
              </a:ext>
            </a:extLst>
          </p:cNvPr>
          <p:cNvSpPr>
            <a:spLocks noGrp="1"/>
          </p:cNvSpPr>
          <p:nvPr>
            <p:ph idx="1"/>
          </p:nvPr>
        </p:nvSpPr>
        <p:spPr>
          <a:xfrm>
            <a:off x="468742" y="1290699"/>
            <a:ext cx="5293883" cy="1890651"/>
          </a:xfrm>
        </p:spPr>
        <p:txBody>
          <a:bodyPr>
            <a:normAutofit fontScale="70000" lnSpcReduction="20000"/>
          </a:bodyPr>
          <a:lstStyle/>
          <a:p>
            <a:pPr>
              <a:lnSpc>
                <a:spcPct val="120000"/>
              </a:lnSpc>
            </a:pPr>
            <a:r>
              <a:rPr lang="en-US" dirty="0"/>
              <a:t>All DM round tensile specimens met the minimum tensile strength requirement of MIL-100S-1 wire.</a:t>
            </a:r>
          </a:p>
          <a:p>
            <a:pPr>
              <a:lnSpc>
                <a:spcPct val="120000"/>
              </a:lnSpc>
            </a:pPr>
            <a:r>
              <a:rPr lang="en-US" dirty="0"/>
              <a:t>DM/HAZ interface round tensile specimens met the minimum requirements of both MIL-100S-1 wire and the HY-80 build platform.</a:t>
            </a:r>
          </a:p>
          <a:p>
            <a:endParaRPr lang="en-US" dirty="0"/>
          </a:p>
          <a:p>
            <a:endParaRPr lang="en-US" dirty="0"/>
          </a:p>
        </p:txBody>
      </p:sp>
      <p:pic>
        <p:nvPicPr>
          <p:cNvPr id="3" name="Picture 2">
            <a:extLst>
              <a:ext uri="{FF2B5EF4-FFF2-40B4-BE49-F238E27FC236}">
                <a16:creationId xmlns:a16="http://schemas.microsoft.com/office/drawing/2014/main" id="{4710507B-1563-4870-95FC-5C346CCA2170}"/>
              </a:ext>
            </a:extLst>
          </p:cNvPr>
          <p:cNvPicPr>
            <a:picLocks noChangeAspect="1"/>
          </p:cNvPicPr>
          <p:nvPr/>
        </p:nvPicPr>
        <p:blipFill>
          <a:blip r:embed="rId2"/>
          <a:stretch>
            <a:fillRect/>
          </a:stretch>
        </p:blipFill>
        <p:spPr>
          <a:xfrm>
            <a:off x="10017284" y="2831906"/>
            <a:ext cx="2060627" cy="1755800"/>
          </a:xfrm>
          <a:prstGeom prst="rect">
            <a:avLst/>
          </a:prstGeom>
          <a:ln>
            <a:solidFill>
              <a:schemeClr val="tx1"/>
            </a:solidFill>
          </a:ln>
        </p:spPr>
      </p:pic>
      <p:pic>
        <p:nvPicPr>
          <p:cNvPr id="7" name="Picture 6">
            <a:extLst>
              <a:ext uri="{FF2B5EF4-FFF2-40B4-BE49-F238E27FC236}">
                <a16:creationId xmlns:a16="http://schemas.microsoft.com/office/drawing/2014/main" id="{A29A8F4A-C69E-417A-8CED-12992103379B}"/>
              </a:ext>
            </a:extLst>
          </p:cNvPr>
          <p:cNvPicPr>
            <a:picLocks noChangeAspect="1"/>
          </p:cNvPicPr>
          <p:nvPr/>
        </p:nvPicPr>
        <p:blipFill>
          <a:blip r:embed="rId3"/>
          <a:stretch>
            <a:fillRect/>
          </a:stretch>
        </p:blipFill>
        <p:spPr>
          <a:xfrm>
            <a:off x="5560722" y="1665693"/>
            <a:ext cx="6517189" cy="993734"/>
          </a:xfrm>
          <a:prstGeom prst="rect">
            <a:avLst/>
          </a:prstGeom>
        </p:spPr>
      </p:pic>
      <p:sp>
        <p:nvSpPr>
          <p:cNvPr id="10" name="TextBox 9">
            <a:extLst>
              <a:ext uri="{FF2B5EF4-FFF2-40B4-BE49-F238E27FC236}">
                <a16:creationId xmlns:a16="http://schemas.microsoft.com/office/drawing/2014/main" id="{1126B4CC-3582-4E41-9072-07280474DD79}"/>
              </a:ext>
            </a:extLst>
          </p:cNvPr>
          <p:cNvSpPr txBox="1"/>
          <p:nvPr/>
        </p:nvSpPr>
        <p:spPr>
          <a:xfrm>
            <a:off x="9715290" y="4667211"/>
            <a:ext cx="2428384" cy="1200329"/>
          </a:xfrm>
          <a:prstGeom prst="rect">
            <a:avLst/>
          </a:prstGeom>
          <a:noFill/>
        </p:spPr>
        <p:txBody>
          <a:bodyPr wrap="square" rtlCol="0">
            <a:spAutoFit/>
          </a:bodyPr>
          <a:lstStyle/>
          <a:p>
            <a:pPr algn="ctr"/>
            <a:r>
              <a:rPr lang="en-US" dirty="0"/>
              <a:t>Z-Axis DM/HAZ Interface Yield &amp; Elongation </a:t>
            </a:r>
          </a:p>
          <a:p>
            <a:pPr algn="ctr"/>
            <a:r>
              <a:rPr lang="en-US" dirty="0"/>
              <a:t>Invalid per ASTM E8</a:t>
            </a:r>
          </a:p>
        </p:txBody>
      </p:sp>
      <p:graphicFrame>
        <p:nvGraphicFramePr>
          <p:cNvPr id="12" name="Chart 11">
            <a:extLst>
              <a:ext uri="{FF2B5EF4-FFF2-40B4-BE49-F238E27FC236}">
                <a16:creationId xmlns:a16="http://schemas.microsoft.com/office/drawing/2014/main" id="{5651E4A5-AF21-4BF8-AB14-3D3539DD351C}"/>
              </a:ext>
            </a:extLst>
          </p:cNvPr>
          <p:cNvGraphicFramePr>
            <a:graphicFrameLocks/>
          </p:cNvGraphicFramePr>
          <p:nvPr>
            <p:extLst>
              <p:ext uri="{D42A27DB-BD31-4B8C-83A1-F6EECF244321}">
                <p14:modId xmlns:p14="http://schemas.microsoft.com/office/powerpoint/2010/main" val="1664052386"/>
              </p:ext>
            </p:extLst>
          </p:nvPr>
        </p:nvGraphicFramePr>
        <p:xfrm>
          <a:off x="283148" y="3033424"/>
          <a:ext cx="9601200" cy="2834116"/>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a:extLst>
              <a:ext uri="{FF2B5EF4-FFF2-40B4-BE49-F238E27FC236}">
                <a16:creationId xmlns:a16="http://schemas.microsoft.com/office/drawing/2014/main" id="{9D53DA3C-7B86-491D-8806-BE761CB0F1CA}"/>
              </a:ext>
            </a:extLst>
          </p:cNvPr>
          <p:cNvCxnSpPr>
            <a:cxnSpLocks/>
          </p:cNvCxnSpPr>
          <p:nvPr/>
        </p:nvCxnSpPr>
        <p:spPr>
          <a:xfrm>
            <a:off x="924984" y="4254291"/>
            <a:ext cx="2611829" cy="0"/>
          </a:xfrm>
          <a:prstGeom prst="line">
            <a:avLst/>
          </a:prstGeom>
          <a:noFill/>
          <a:ln w="12700" cap="flat" cmpd="sng" algn="ctr">
            <a:solidFill>
              <a:sysClr val="windowText" lastClr="000000"/>
            </a:solidFill>
            <a:prstDash val="sysDot"/>
            <a:miter lim="800000"/>
          </a:ln>
          <a:effectLst/>
        </p:spPr>
      </p:cxnSp>
      <p:cxnSp>
        <p:nvCxnSpPr>
          <p:cNvPr id="14" name="Straight Connector 13">
            <a:extLst>
              <a:ext uri="{FF2B5EF4-FFF2-40B4-BE49-F238E27FC236}">
                <a16:creationId xmlns:a16="http://schemas.microsoft.com/office/drawing/2014/main" id="{7EC0C826-6222-4A49-9525-D6A76D793D75}"/>
              </a:ext>
            </a:extLst>
          </p:cNvPr>
          <p:cNvCxnSpPr>
            <a:cxnSpLocks/>
          </p:cNvCxnSpPr>
          <p:nvPr/>
        </p:nvCxnSpPr>
        <p:spPr>
          <a:xfrm>
            <a:off x="924984" y="3772784"/>
            <a:ext cx="2611829" cy="0"/>
          </a:xfrm>
          <a:prstGeom prst="line">
            <a:avLst/>
          </a:prstGeom>
          <a:noFill/>
          <a:ln w="12700" cap="flat" cmpd="sng" algn="ctr">
            <a:solidFill>
              <a:sysClr val="windowText" lastClr="000000"/>
            </a:solidFill>
            <a:prstDash val="sysDot"/>
            <a:miter lim="800000"/>
          </a:ln>
          <a:effectLst/>
        </p:spPr>
      </p:cxnSp>
      <p:cxnSp>
        <p:nvCxnSpPr>
          <p:cNvPr id="15" name="Straight Connector 14">
            <a:extLst>
              <a:ext uri="{FF2B5EF4-FFF2-40B4-BE49-F238E27FC236}">
                <a16:creationId xmlns:a16="http://schemas.microsoft.com/office/drawing/2014/main" id="{5EA27D78-18B1-46CD-9C92-35B113ABFE99}"/>
              </a:ext>
            </a:extLst>
          </p:cNvPr>
          <p:cNvCxnSpPr>
            <a:cxnSpLocks/>
          </p:cNvCxnSpPr>
          <p:nvPr/>
        </p:nvCxnSpPr>
        <p:spPr>
          <a:xfrm>
            <a:off x="3926266" y="4302374"/>
            <a:ext cx="2610996" cy="0"/>
          </a:xfrm>
          <a:prstGeom prst="line">
            <a:avLst/>
          </a:prstGeom>
          <a:noFill/>
          <a:ln w="12700" cap="flat" cmpd="sng" algn="ctr">
            <a:solidFill>
              <a:sysClr val="windowText" lastClr="000000"/>
            </a:solidFill>
            <a:prstDash val="lgDashDotDot"/>
            <a:miter lim="800000"/>
          </a:ln>
          <a:effectLst/>
        </p:spPr>
      </p:cxnSp>
      <p:cxnSp>
        <p:nvCxnSpPr>
          <p:cNvPr id="16" name="Straight Connector 15">
            <a:extLst>
              <a:ext uri="{FF2B5EF4-FFF2-40B4-BE49-F238E27FC236}">
                <a16:creationId xmlns:a16="http://schemas.microsoft.com/office/drawing/2014/main" id="{1921C1EC-713D-4EC6-81A1-043CAED5FBE1}"/>
              </a:ext>
            </a:extLst>
          </p:cNvPr>
          <p:cNvCxnSpPr>
            <a:cxnSpLocks/>
          </p:cNvCxnSpPr>
          <p:nvPr/>
        </p:nvCxnSpPr>
        <p:spPr>
          <a:xfrm>
            <a:off x="3926266" y="4036219"/>
            <a:ext cx="2610996" cy="0"/>
          </a:xfrm>
          <a:prstGeom prst="line">
            <a:avLst/>
          </a:prstGeom>
          <a:noFill/>
          <a:ln w="12700" cap="flat" cmpd="sng" algn="ctr">
            <a:solidFill>
              <a:sysClr val="windowText" lastClr="000000"/>
            </a:solidFill>
            <a:prstDash val="lgDashDotDot"/>
            <a:miter lim="800000"/>
          </a:ln>
          <a:effectLst/>
        </p:spPr>
      </p:cxnSp>
      <p:cxnSp>
        <p:nvCxnSpPr>
          <p:cNvPr id="17" name="Straight Connector 16">
            <a:extLst>
              <a:ext uri="{FF2B5EF4-FFF2-40B4-BE49-F238E27FC236}">
                <a16:creationId xmlns:a16="http://schemas.microsoft.com/office/drawing/2014/main" id="{887F48E9-AAD8-43C6-A8E6-D718E42BD744}"/>
              </a:ext>
            </a:extLst>
          </p:cNvPr>
          <p:cNvCxnSpPr>
            <a:cxnSpLocks/>
          </p:cNvCxnSpPr>
          <p:nvPr/>
        </p:nvCxnSpPr>
        <p:spPr>
          <a:xfrm>
            <a:off x="6976472" y="5096660"/>
            <a:ext cx="2610996" cy="0"/>
          </a:xfrm>
          <a:prstGeom prst="line">
            <a:avLst/>
          </a:prstGeom>
          <a:noFill/>
          <a:ln w="12700" cap="flat" cmpd="sng" algn="ctr">
            <a:solidFill>
              <a:sysClr val="windowText" lastClr="000000"/>
            </a:solidFill>
            <a:prstDash val="lgDashDotDot"/>
            <a:miter lim="800000"/>
          </a:ln>
          <a:effectLst/>
        </p:spPr>
      </p:cxnSp>
      <p:pic>
        <p:nvPicPr>
          <p:cNvPr id="18" name="Picture 17">
            <a:extLst>
              <a:ext uri="{FF2B5EF4-FFF2-40B4-BE49-F238E27FC236}">
                <a16:creationId xmlns:a16="http://schemas.microsoft.com/office/drawing/2014/main" id="{6CF60464-6B4F-4D5C-BA87-D6AAA3B933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839" y="2848513"/>
            <a:ext cx="1967373" cy="308384"/>
          </a:xfrm>
          <a:prstGeom prst="rect">
            <a:avLst/>
          </a:prstGeom>
        </p:spPr>
      </p:pic>
      <p:sp>
        <p:nvSpPr>
          <p:cNvPr id="19" name="Footer Placeholder 1">
            <a:extLst>
              <a:ext uri="{FF2B5EF4-FFF2-40B4-BE49-F238E27FC236}">
                <a16:creationId xmlns:a16="http://schemas.microsoft.com/office/drawing/2014/main" id="{07F68E11-CED0-40DA-899E-21F24C21E6D1}"/>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936153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098A-008B-48CB-A0C4-A2A8293CEA52}"/>
              </a:ext>
            </a:extLst>
          </p:cNvPr>
          <p:cNvSpPr>
            <a:spLocks noGrp="1"/>
          </p:cNvSpPr>
          <p:nvPr>
            <p:ph type="title"/>
          </p:nvPr>
        </p:nvSpPr>
        <p:spPr>
          <a:xfrm>
            <a:off x="325121" y="224537"/>
            <a:ext cx="10088880" cy="923330"/>
          </a:xfrm>
        </p:spPr>
        <p:txBody>
          <a:bodyPr/>
          <a:lstStyle/>
          <a:p>
            <a:r>
              <a:rPr lang="en-US" sz="3000" dirty="0"/>
              <a:t>Wall Area Tensile Results – MIL-100S-1 GMA-P on HY-80 FS-DS-IBP SQB</a:t>
            </a:r>
            <a:endParaRPr lang="en-US" dirty="0"/>
          </a:p>
        </p:txBody>
      </p:sp>
      <p:sp>
        <p:nvSpPr>
          <p:cNvPr id="3" name="Content Placeholder 2">
            <a:extLst>
              <a:ext uri="{FF2B5EF4-FFF2-40B4-BE49-F238E27FC236}">
                <a16:creationId xmlns:a16="http://schemas.microsoft.com/office/drawing/2014/main" id="{C6060E2F-5A5B-445D-AB31-92E7088C25A1}"/>
              </a:ext>
            </a:extLst>
          </p:cNvPr>
          <p:cNvSpPr>
            <a:spLocks noGrp="1"/>
          </p:cNvSpPr>
          <p:nvPr>
            <p:ph idx="1"/>
          </p:nvPr>
        </p:nvSpPr>
        <p:spPr>
          <a:xfrm>
            <a:off x="353288" y="1083956"/>
            <a:ext cx="5704838" cy="2033302"/>
          </a:xfrm>
          <a:solidFill>
            <a:schemeClr val="bg1"/>
          </a:solidFill>
        </p:spPr>
        <p:txBody>
          <a:bodyPr>
            <a:noAutofit/>
          </a:bodyPr>
          <a:lstStyle/>
          <a:p>
            <a:pPr>
              <a:lnSpc>
                <a:spcPct val="120000"/>
              </a:lnSpc>
            </a:pPr>
            <a:r>
              <a:rPr lang="en-US" sz="1700" dirty="0"/>
              <a:t>All DM rectangular tensile specimens met the minimum tensile strength requirement of MIL-100S-1 wire.</a:t>
            </a:r>
          </a:p>
          <a:p>
            <a:pPr>
              <a:lnSpc>
                <a:spcPct val="120000"/>
              </a:lnSpc>
            </a:pPr>
            <a:r>
              <a:rPr lang="en-US" sz="1700" dirty="0"/>
              <a:t>DM/HAZ interface rectangular tensile specimens met the tensile strength requirements of MIL-100S-1 wire</a:t>
            </a:r>
          </a:p>
          <a:p>
            <a:pPr lvl="1">
              <a:lnSpc>
                <a:spcPct val="120000"/>
              </a:lnSpc>
            </a:pPr>
            <a:r>
              <a:rPr lang="en-US" sz="1700" dirty="0"/>
              <a:t>Yield and elongation are invalid for these specimens, so results can’t be compared to HY80 platform requirements</a:t>
            </a:r>
          </a:p>
        </p:txBody>
      </p:sp>
      <p:pic>
        <p:nvPicPr>
          <p:cNvPr id="6" name="Picture 5">
            <a:extLst>
              <a:ext uri="{FF2B5EF4-FFF2-40B4-BE49-F238E27FC236}">
                <a16:creationId xmlns:a16="http://schemas.microsoft.com/office/drawing/2014/main" id="{555355C5-79E4-469E-B887-9067845DF692}"/>
              </a:ext>
            </a:extLst>
          </p:cNvPr>
          <p:cNvPicPr>
            <a:picLocks noChangeAspect="1"/>
          </p:cNvPicPr>
          <p:nvPr/>
        </p:nvPicPr>
        <p:blipFill>
          <a:blip r:embed="rId2"/>
          <a:stretch>
            <a:fillRect/>
          </a:stretch>
        </p:blipFill>
        <p:spPr>
          <a:xfrm>
            <a:off x="10141179" y="3117258"/>
            <a:ext cx="1827102" cy="1556019"/>
          </a:xfrm>
          <a:prstGeom prst="rect">
            <a:avLst/>
          </a:prstGeom>
          <a:ln>
            <a:solidFill>
              <a:schemeClr val="tx1"/>
            </a:solidFill>
          </a:ln>
        </p:spPr>
      </p:pic>
      <p:pic>
        <p:nvPicPr>
          <p:cNvPr id="9" name="Picture 8">
            <a:extLst>
              <a:ext uri="{FF2B5EF4-FFF2-40B4-BE49-F238E27FC236}">
                <a16:creationId xmlns:a16="http://schemas.microsoft.com/office/drawing/2014/main" id="{B7622E70-4837-4D72-B6B2-C823CF7BBBBE}"/>
              </a:ext>
            </a:extLst>
          </p:cNvPr>
          <p:cNvPicPr>
            <a:picLocks noChangeAspect="1"/>
          </p:cNvPicPr>
          <p:nvPr/>
        </p:nvPicPr>
        <p:blipFill>
          <a:blip r:embed="rId3"/>
          <a:stretch>
            <a:fillRect/>
          </a:stretch>
        </p:blipFill>
        <p:spPr>
          <a:xfrm>
            <a:off x="5943600" y="1642212"/>
            <a:ext cx="6133874" cy="935287"/>
          </a:xfrm>
          <a:prstGeom prst="rect">
            <a:avLst/>
          </a:prstGeom>
        </p:spPr>
      </p:pic>
      <p:sp>
        <p:nvSpPr>
          <p:cNvPr id="10" name="TextBox 9">
            <a:extLst>
              <a:ext uri="{FF2B5EF4-FFF2-40B4-BE49-F238E27FC236}">
                <a16:creationId xmlns:a16="http://schemas.microsoft.com/office/drawing/2014/main" id="{7DD799D2-4D54-4CAE-827A-482A40AB7A77}"/>
              </a:ext>
            </a:extLst>
          </p:cNvPr>
          <p:cNvSpPr txBox="1"/>
          <p:nvPr/>
        </p:nvSpPr>
        <p:spPr>
          <a:xfrm>
            <a:off x="9763616" y="4817509"/>
            <a:ext cx="2428384" cy="1200329"/>
          </a:xfrm>
          <a:prstGeom prst="rect">
            <a:avLst/>
          </a:prstGeom>
          <a:noFill/>
        </p:spPr>
        <p:txBody>
          <a:bodyPr wrap="square" rtlCol="0">
            <a:spAutoFit/>
          </a:bodyPr>
          <a:lstStyle/>
          <a:p>
            <a:pPr algn="ctr"/>
            <a:r>
              <a:rPr lang="en-US" dirty="0"/>
              <a:t>Z-Axis DM/HAZ Interface Yield &amp; Elongation </a:t>
            </a:r>
          </a:p>
          <a:p>
            <a:pPr algn="ctr"/>
            <a:r>
              <a:rPr lang="en-US" dirty="0"/>
              <a:t>Invalid per ASTM E8</a:t>
            </a:r>
          </a:p>
        </p:txBody>
      </p:sp>
      <p:graphicFrame>
        <p:nvGraphicFramePr>
          <p:cNvPr id="11" name="Chart 10">
            <a:extLst>
              <a:ext uri="{FF2B5EF4-FFF2-40B4-BE49-F238E27FC236}">
                <a16:creationId xmlns:a16="http://schemas.microsoft.com/office/drawing/2014/main" id="{D777E854-2E85-4B29-8322-F20408A6C84C}"/>
              </a:ext>
            </a:extLst>
          </p:cNvPr>
          <p:cNvGraphicFramePr>
            <a:graphicFrameLocks/>
          </p:cNvGraphicFramePr>
          <p:nvPr>
            <p:extLst>
              <p:ext uri="{D42A27DB-BD31-4B8C-83A1-F6EECF244321}">
                <p14:modId xmlns:p14="http://schemas.microsoft.com/office/powerpoint/2010/main" val="3772554321"/>
              </p:ext>
            </p:extLst>
          </p:nvPr>
        </p:nvGraphicFramePr>
        <p:xfrm>
          <a:off x="924417" y="3618866"/>
          <a:ext cx="8839199" cy="2552101"/>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8C798145-21FC-4BE7-836D-54113FCF913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37512" y="3743661"/>
            <a:ext cx="1926104" cy="303212"/>
          </a:xfrm>
          <a:prstGeom prst="rect">
            <a:avLst/>
          </a:prstGeom>
        </p:spPr>
      </p:pic>
      <p:cxnSp>
        <p:nvCxnSpPr>
          <p:cNvPr id="13" name="Straight Connector 12">
            <a:extLst>
              <a:ext uri="{FF2B5EF4-FFF2-40B4-BE49-F238E27FC236}">
                <a16:creationId xmlns:a16="http://schemas.microsoft.com/office/drawing/2014/main" id="{AF49344D-135B-42E4-A17A-49B3B24B601D}"/>
              </a:ext>
            </a:extLst>
          </p:cNvPr>
          <p:cNvCxnSpPr>
            <a:cxnSpLocks/>
          </p:cNvCxnSpPr>
          <p:nvPr/>
        </p:nvCxnSpPr>
        <p:spPr>
          <a:xfrm>
            <a:off x="7010665" y="5435122"/>
            <a:ext cx="2583180" cy="0"/>
          </a:xfrm>
          <a:prstGeom prst="line">
            <a:avLst/>
          </a:prstGeom>
          <a:noFill/>
          <a:ln w="12700" cap="flat" cmpd="sng" algn="ctr">
            <a:solidFill>
              <a:sysClr val="windowText" lastClr="000000"/>
            </a:solidFill>
            <a:prstDash val="lgDashDotDot"/>
            <a:miter lim="800000"/>
          </a:ln>
          <a:effectLst/>
        </p:spPr>
      </p:cxnSp>
      <p:cxnSp>
        <p:nvCxnSpPr>
          <p:cNvPr id="14" name="Straight Connector 13">
            <a:extLst>
              <a:ext uri="{FF2B5EF4-FFF2-40B4-BE49-F238E27FC236}">
                <a16:creationId xmlns:a16="http://schemas.microsoft.com/office/drawing/2014/main" id="{B5C7C177-D4E0-455D-9C50-B35777E4A869}"/>
              </a:ext>
            </a:extLst>
          </p:cNvPr>
          <p:cNvCxnSpPr>
            <a:cxnSpLocks/>
          </p:cNvCxnSpPr>
          <p:nvPr/>
        </p:nvCxnSpPr>
        <p:spPr>
          <a:xfrm>
            <a:off x="4296303" y="4765525"/>
            <a:ext cx="2583180" cy="0"/>
          </a:xfrm>
          <a:prstGeom prst="line">
            <a:avLst/>
          </a:prstGeom>
          <a:noFill/>
          <a:ln w="12700" cap="flat" cmpd="sng" algn="ctr">
            <a:solidFill>
              <a:sysClr val="windowText" lastClr="000000"/>
            </a:solidFill>
            <a:prstDash val="lgDashDotDot"/>
            <a:miter lim="800000"/>
          </a:ln>
          <a:effectLst/>
        </p:spPr>
      </p:cxnSp>
      <p:cxnSp>
        <p:nvCxnSpPr>
          <p:cNvPr id="15" name="Straight Connector 14">
            <a:extLst>
              <a:ext uri="{FF2B5EF4-FFF2-40B4-BE49-F238E27FC236}">
                <a16:creationId xmlns:a16="http://schemas.microsoft.com/office/drawing/2014/main" id="{206D2353-E7BD-4679-B104-64620C52C00E}"/>
              </a:ext>
            </a:extLst>
          </p:cNvPr>
          <p:cNvCxnSpPr>
            <a:cxnSpLocks/>
          </p:cNvCxnSpPr>
          <p:nvPr/>
        </p:nvCxnSpPr>
        <p:spPr>
          <a:xfrm>
            <a:off x="1524001" y="4746275"/>
            <a:ext cx="2583180" cy="0"/>
          </a:xfrm>
          <a:prstGeom prst="line">
            <a:avLst/>
          </a:prstGeom>
          <a:noFill/>
          <a:ln w="12700" cap="flat" cmpd="sng" algn="ctr">
            <a:solidFill>
              <a:sysClr val="windowText" lastClr="000000"/>
            </a:solidFill>
            <a:prstDash val="sysDot"/>
            <a:miter lim="800000"/>
          </a:ln>
          <a:effectLst/>
        </p:spPr>
      </p:cxnSp>
      <p:cxnSp>
        <p:nvCxnSpPr>
          <p:cNvPr id="16" name="Straight Connector 15">
            <a:extLst>
              <a:ext uri="{FF2B5EF4-FFF2-40B4-BE49-F238E27FC236}">
                <a16:creationId xmlns:a16="http://schemas.microsoft.com/office/drawing/2014/main" id="{18426EDA-2065-4510-91D0-7AABCE90E659}"/>
              </a:ext>
            </a:extLst>
          </p:cNvPr>
          <p:cNvCxnSpPr>
            <a:cxnSpLocks/>
          </p:cNvCxnSpPr>
          <p:nvPr/>
        </p:nvCxnSpPr>
        <p:spPr>
          <a:xfrm>
            <a:off x="1524001" y="4307953"/>
            <a:ext cx="2583180" cy="0"/>
          </a:xfrm>
          <a:prstGeom prst="line">
            <a:avLst/>
          </a:prstGeom>
          <a:noFill/>
          <a:ln w="12700" cap="flat" cmpd="sng" algn="ctr">
            <a:solidFill>
              <a:sysClr val="windowText" lastClr="000000"/>
            </a:solidFill>
            <a:prstDash val="sysDot"/>
            <a:miter lim="800000"/>
          </a:ln>
          <a:effectLst/>
        </p:spPr>
      </p:cxnSp>
      <p:cxnSp>
        <p:nvCxnSpPr>
          <p:cNvPr id="17" name="Straight Connector 16">
            <a:extLst>
              <a:ext uri="{FF2B5EF4-FFF2-40B4-BE49-F238E27FC236}">
                <a16:creationId xmlns:a16="http://schemas.microsoft.com/office/drawing/2014/main" id="{782A8694-704B-4FFE-BD81-4451E4F1E1A8}"/>
              </a:ext>
            </a:extLst>
          </p:cNvPr>
          <p:cNvCxnSpPr>
            <a:cxnSpLocks/>
          </p:cNvCxnSpPr>
          <p:nvPr/>
        </p:nvCxnSpPr>
        <p:spPr>
          <a:xfrm>
            <a:off x="4296303" y="4536281"/>
            <a:ext cx="2583180" cy="0"/>
          </a:xfrm>
          <a:prstGeom prst="line">
            <a:avLst/>
          </a:prstGeom>
          <a:noFill/>
          <a:ln w="12700" cap="flat" cmpd="sng" algn="ctr">
            <a:solidFill>
              <a:sysClr val="windowText" lastClr="000000"/>
            </a:solidFill>
            <a:prstDash val="lgDashDotDot"/>
            <a:miter lim="800000"/>
          </a:ln>
          <a:effectLst/>
        </p:spPr>
      </p:cxnSp>
      <p:sp>
        <p:nvSpPr>
          <p:cNvPr id="18" name="Footer Placeholder 1">
            <a:extLst>
              <a:ext uri="{FF2B5EF4-FFF2-40B4-BE49-F238E27FC236}">
                <a16:creationId xmlns:a16="http://schemas.microsoft.com/office/drawing/2014/main" id="{F7AECBDD-D1F2-4C92-A0FE-326C9228EF7C}"/>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313524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69" y="256620"/>
            <a:ext cx="10036731" cy="990600"/>
          </a:xfrm>
        </p:spPr>
        <p:txBody>
          <a:bodyPr/>
          <a:lstStyle/>
          <a:p>
            <a:r>
              <a:rPr lang="en-US" dirty="0"/>
              <a:t>Bend Test Results – MIL-100S-1 GMA-P on HY-80 </a:t>
            </a:r>
            <a:br>
              <a:rPr lang="en-US" dirty="0"/>
            </a:br>
            <a:r>
              <a:rPr lang="en-US" dirty="0"/>
              <a:t>FS-DS-IBP SQB</a:t>
            </a:r>
            <a:endParaRPr lang="en-US" sz="1200" dirty="0"/>
          </a:p>
        </p:txBody>
      </p:sp>
      <p:sp>
        <p:nvSpPr>
          <p:cNvPr id="12" name="Content Placeholder 2">
            <a:extLst>
              <a:ext uri="{FF2B5EF4-FFF2-40B4-BE49-F238E27FC236}">
                <a16:creationId xmlns:a16="http://schemas.microsoft.com/office/drawing/2014/main" id="{78BB644B-342B-4B0C-841A-1D3A8CED9268}"/>
              </a:ext>
            </a:extLst>
          </p:cNvPr>
          <p:cNvSpPr>
            <a:spLocks noGrp="1"/>
          </p:cNvSpPr>
          <p:nvPr>
            <p:ph idx="1"/>
          </p:nvPr>
        </p:nvSpPr>
        <p:spPr>
          <a:xfrm>
            <a:off x="397045" y="1304990"/>
            <a:ext cx="6543320" cy="4506530"/>
          </a:xfrm>
        </p:spPr>
        <p:txBody>
          <a:bodyPr>
            <a:normAutofit fontScale="85000" lnSpcReduction="20000"/>
          </a:bodyPr>
          <a:lstStyle/>
          <a:p>
            <a:r>
              <a:rPr lang="en-US" sz="2900" dirty="0"/>
              <a:t>20% Elongation selected for bend tests.</a:t>
            </a:r>
          </a:p>
          <a:p>
            <a:pPr lvl="1"/>
            <a:r>
              <a:rPr lang="en-US" sz="2900" dirty="0"/>
              <a:t>MIL-100S-1 wire specification does not list elongation requirement.</a:t>
            </a:r>
          </a:p>
          <a:p>
            <a:pPr lvl="1"/>
            <a:r>
              <a:rPr lang="en-US" sz="2900" dirty="0"/>
              <a:t>HY-80 base material specification lists a minimum elongation of 20%.</a:t>
            </a:r>
          </a:p>
          <a:p>
            <a:r>
              <a:rPr lang="en-US" sz="2900" dirty="0"/>
              <a:t>Block area</a:t>
            </a:r>
          </a:p>
          <a:p>
            <a:pPr lvl="1"/>
            <a:r>
              <a:rPr lang="en-US" sz="2900" dirty="0"/>
              <a:t>All bend test specimens passed with no visual defects.</a:t>
            </a:r>
          </a:p>
          <a:p>
            <a:r>
              <a:rPr lang="en-US" sz="2900" dirty="0"/>
              <a:t>Wall area</a:t>
            </a:r>
          </a:p>
          <a:p>
            <a:pPr lvl="1"/>
            <a:r>
              <a:rPr lang="en-US" sz="2900" dirty="0"/>
              <a:t>All bend test specimens passed with no visual defects.</a:t>
            </a:r>
          </a:p>
          <a:p>
            <a:endParaRPr lang="en-US" sz="2900" dirty="0"/>
          </a:p>
          <a:p>
            <a:endParaRPr lang="en-US" dirty="0"/>
          </a:p>
          <a:p>
            <a:endParaRPr lang="en-US" dirty="0"/>
          </a:p>
        </p:txBody>
      </p:sp>
      <p:pic>
        <p:nvPicPr>
          <p:cNvPr id="10" name="Picture 9" descr="A picture containing counter, light, sink, kitchen&#10;&#10;Description automatically generated">
            <a:extLst>
              <a:ext uri="{FF2B5EF4-FFF2-40B4-BE49-F238E27FC236}">
                <a16:creationId xmlns:a16="http://schemas.microsoft.com/office/drawing/2014/main" id="{879348E6-30DC-41DC-8991-217D39DDB3A6}"/>
              </a:ext>
            </a:extLst>
          </p:cNvPr>
          <p:cNvPicPr>
            <a:picLocks noChangeAspect="1"/>
          </p:cNvPicPr>
          <p:nvPr/>
        </p:nvPicPr>
        <p:blipFill rotWithShape="1">
          <a:blip r:embed="rId2">
            <a:extLst>
              <a:ext uri="{28A0092B-C50C-407E-A947-70E740481C1C}">
                <a14:useLocalDpi xmlns:a14="http://schemas.microsoft.com/office/drawing/2010/main" val="0"/>
              </a:ext>
            </a:extLst>
          </a:blip>
          <a:srcRect t="24428" b="25144"/>
          <a:stretch/>
        </p:blipFill>
        <p:spPr>
          <a:xfrm rot="10800000">
            <a:off x="7513320" y="1304990"/>
            <a:ext cx="4155440" cy="1571626"/>
          </a:xfrm>
          <a:prstGeom prst="rect">
            <a:avLst/>
          </a:prstGeom>
          <a:ln>
            <a:solidFill>
              <a:schemeClr val="tx1"/>
            </a:solidFill>
          </a:ln>
        </p:spPr>
      </p:pic>
      <p:pic>
        <p:nvPicPr>
          <p:cNvPr id="7" name="Picture 6">
            <a:extLst>
              <a:ext uri="{FF2B5EF4-FFF2-40B4-BE49-F238E27FC236}">
                <a16:creationId xmlns:a16="http://schemas.microsoft.com/office/drawing/2014/main" id="{983F59B4-B6BC-4A87-A89E-4470CFD1AF18}"/>
              </a:ext>
            </a:extLst>
          </p:cNvPr>
          <p:cNvPicPr>
            <a:picLocks noChangeAspect="1"/>
          </p:cNvPicPr>
          <p:nvPr/>
        </p:nvPicPr>
        <p:blipFill>
          <a:blip r:embed="rId3"/>
          <a:stretch>
            <a:fillRect/>
          </a:stretch>
        </p:blipFill>
        <p:spPr>
          <a:xfrm>
            <a:off x="8077200" y="3153691"/>
            <a:ext cx="3200400" cy="2729878"/>
          </a:xfrm>
          <a:prstGeom prst="rect">
            <a:avLst/>
          </a:prstGeom>
          <a:solidFill>
            <a:schemeClr val="tx1"/>
          </a:solidFill>
          <a:ln>
            <a:solidFill>
              <a:schemeClr val="tx1"/>
            </a:solidFill>
          </a:ln>
        </p:spPr>
      </p:pic>
      <p:sp>
        <p:nvSpPr>
          <p:cNvPr id="8" name="Rectangle 7">
            <a:extLst>
              <a:ext uri="{FF2B5EF4-FFF2-40B4-BE49-F238E27FC236}">
                <a16:creationId xmlns:a16="http://schemas.microsoft.com/office/drawing/2014/main" id="{338904FB-8210-4CA0-AAFD-65B46729F518}"/>
              </a:ext>
            </a:extLst>
          </p:cNvPr>
          <p:cNvSpPr/>
          <p:nvPr/>
        </p:nvSpPr>
        <p:spPr>
          <a:xfrm>
            <a:off x="9144000" y="4605053"/>
            <a:ext cx="161925" cy="871822"/>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A6164BD-CAF6-4961-86FD-515CD575F714}"/>
              </a:ext>
            </a:extLst>
          </p:cNvPr>
          <p:cNvSpPr/>
          <p:nvPr/>
        </p:nvSpPr>
        <p:spPr>
          <a:xfrm>
            <a:off x="9577387" y="4595528"/>
            <a:ext cx="328613" cy="871822"/>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6527307-18AD-4614-8A1A-0573E92C5854}"/>
              </a:ext>
            </a:extLst>
          </p:cNvPr>
          <p:cNvSpPr/>
          <p:nvPr/>
        </p:nvSpPr>
        <p:spPr>
          <a:xfrm>
            <a:off x="8324909" y="4850341"/>
            <a:ext cx="91440" cy="178859"/>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
            <a:extLst>
              <a:ext uri="{FF2B5EF4-FFF2-40B4-BE49-F238E27FC236}">
                <a16:creationId xmlns:a16="http://schemas.microsoft.com/office/drawing/2014/main" id="{FF22F69D-2604-4DFC-9B65-CD5436E26E14}"/>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206926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43D4-1BDC-4F71-B374-C965859F8237}"/>
              </a:ext>
            </a:extLst>
          </p:cNvPr>
          <p:cNvSpPr>
            <a:spLocks noGrp="1"/>
          </p:cNvSpPr>
          <p:nvPr>
            <p:ph type="title"/>
          </p:nvPr>
        </p:nvSpPr>
        <p:spPr>
          <a:xfrm>
            <a:off x="355600" y="325120"/>
            <a:ext cx="10444480" cy="990600"/>
          </a:xfrm>
        </p:spPr>
        <p:txBody>
          <a:bodyPr/>
          <a:lstStyle/>
          <a:p>
            <a:r>
              <a:rPr lang="en-US" dirty="0"/>
              <a:t>Impact Testing Approach – MIL-100S-1 GMA-P on HY-80 FS-DS-IBP SQB</a:t>
            </a:r>
            <a:endParaRPr lang="en-US" sz="1200" dirty="0"/>
          </a:p>
        </p:txBody>
      </p:sp>
      <p:sp>
        <p:nvSpPr>
          <p:cNvPr id="3" name="Content Placeholder 2">
            <a:extLst>
              <a:ext uri="{FF2B5EF4-FFF2-40B4-BE49-F238E27FC236}">
                <a16:creationId xmlns:a16="http://schemas.microsoft.com/office/drawing/2014/main" id="{508105AA-1A3F-4605-96FE-23FB19566B27}"/>
              </a:ext>
            </a:extLst>
          </p:cNvPr>
          <p:cNvSpPr>
            <a:spLocks noGrp="1"/>
          </p:cNvSpPr>
          <p:nvPr>
            <p:ph idx="1"/>
          </p:nvPr>
        </p:nvSpPr>
        <p:spPr>
          <a:xfrm>
            <a:off x="507056" y="1325880"/>
            <a:ext cx="10912783" cy="3313706"/>
          </a:xfrm>
        </p:spPr>
        <p:txBody>
          <a:bodyPr>
            <a:normAutofit lnSpcReduction="10000"/>
          </a:bodyPr>
          <a:lstStyle/>
          <a:p>
            <a:pPr>
              <a:lnSpc>
                <a:spcPct val="110000"/>
              </a:lnSpc>
              <a:spcBef>
                <a:spcPts val="300"/>
              </a:spcBef>
            </a:pPr>
            <a:r>
              <a:rPr lang="en-US" dirty="0"/>
              <a:t>Both the wire and the base material specifications have impact testing requirements for two test temperatures.</a:t>
            </a:r>
          </a:p>
          <a:p>
            <a:pPr>
              <a:lnSpc>
                <a:spcPct val="110000"/>
              </a:lnSpc>
              <a:spcBef>
                <a:spcPts val="300"/>
              </a:spcBef>
            </a:pPr>
            <a:r>
              <a:rPr lang="en-US" dirty="0"/>
              <a:t>Each group in the SQB has four Charpy V-notch (CVN) specimens.</a:t>
            </a:r>
          </a:p>
          <a:p>
            <a:pPr lvl="1">
              <a:spcBef>
                <a:spcPts val="300"/>
              </a:spcBef>
            </a:pPr>
            <a:r>
              <a:rPr lang="en-US" dirty="0"/>
              <a:t>Two specimens were tested at each test temperature.</a:t>
            </a:r>
          </a:p>
          <a:p>
            <a:pPr>
              <a:lnSpc>
                <a:spcPct val="110000"/>
              </a:lnSpc>
              <a:spcBef>
                <a:spcPts val="300"/>
              </a:spcBef>
            </a:pPr>
            <a:r>
              <a:rPr lang="en-US" dirty="0"/>
              <a:t>All DM CVN specimens and CVN specimens with the notch centered at the interface were tested in accordance with the MIL-100S-1 wire specification.</a:t>
            </a:r>
          </a:p>
          <a:p>
            <a:pPr>
              <a:lnSpc>
                <a:spcPct val="110000"/>
              </a:lnSpc>
              <a:spcBef>
                <a:spcPts val="300"/>
              </a:spcBef>
            </a:pPr>
            <a:r>
              <a:rPr lang="en-US" dirty="0"/>
              <a:t>CVN specimens with the notch located in the HAZ were tested in accordance with the HY-80 build platform specification.</a:t>
            </a:r>
          </a:p>
        </p:txBody>
      </p:sp>
      <p:graphicFrame>
        <p:nvGraphicFramePr>
          <p:cNvPr id="6" name="Table 9">
            <a:extLst>
              <a:ext uri="{FF2B5EF4-FFF2-40B4-BE49-F238E27FC236}">
                <a16:creationId xmlns:a16="http://schemas.microsoft.com/office/drawing/2014/main" id="{891F294A-A936-4046-9B14-EC12B34BD5C0}"/>
              </a:ext>
            </a:extLst>
          </p:cNvPr>
          <p:cNvGraphicFramePr>
            <a:graphicFrameLocks noGrp="1"/>
          </p:cNvGraphicFramePr>
          <p:nvPr>
            <p:extLst>
              <p:ext uri="{D42A27DB-BD31-4B8C-83A1-F6EECF244321}">
                <p14:modId xmlns:p14="http://schemas.microsoft.com/office/powerpoint/2010/main" val="719972188"/>
              </p:ext>
            </p:extLst>
          </p:nvPr>
        </p:nvGraphicFramePr>
        <p:xfrm>
          <a:off x="281555" y="4819650"/>
          <a:ext cx="8205220" cy="1219200"/>
        </p:xfrm>
        <a:graphic>
          <a:graphicData uri="http://schemas.openxmlformats.org/drawingml/2006/table">
            <a:tbl>
              <a:tblPr firstRow="1" bandRow="1">
                <a:tableStyleId>{5940675A-B579-460E-94D1-54222C63F5DA}</a:tableStyleId>
              </a:tblPr>
              <a:tblGrid>
                <a:gridCol w="1439541">
                  <a:extLst>
                    <a:ext uri="{9D8B030D-6E8A-4147-A177-3AD203B41FA5}">
                      <a16:colId xmlns:a16="http://schemas.microsoft.com/office/drawing/2014/main" val="4118671854"/>
                    </a:ext>
                  </a:extLst>
                </a:gridCol>
                <a:gridCol w="1510393">
                  <a:extLst>
                    <a:ext uri="{9D8B030D-6E8A-4147-A177-3AD203B41FA5}">
                      <a16:colId xmlns:a16="http://schemas.microsoft.com/office/drawing/2014/main" val="497955890"/>
                    </a:ext>
                  </a:extLst>
                </a:gridCol>
                <a:gridCol w="890020">
                  <a:extLst>
                    <a:ext uri="{9D8B030D-6E8A-4147-A177-3AD203B41FA5}">
                      <a16:colId xmlns:a16="http://schemas.microsoft.com/office/drawing/2014/main" val="935068553"/>
                    </a:ext>
                  </a:extLst>
                </a:gridCol>
                <a:gridCol w="874644">
                  <a:extLst>
                    <a:ext uri="{9D8B030D-6E8A-4147-A177-3AD203B41FA5}">
                      <a16:colId xmlns:a16="http://schemas.microsoft.com/office/drawing/2014/main" val="2363290814"/>
                    </a:ext>
                  </a:extLst>
                </a:gridCol>
                <a:gridCol w="811033">
                  <a:extLst>
                    <a:ext uri="{9D8B030D-6E8A-4147-A177-3AD203B41FA5}">
                      <a16:colId xmlns:a16="http://schemas.microsoft.com/office/drawing/2014/main" val="1816149488"/>
                    </a:ext>
                  </a:extLst>
                </a:gridCol>
                <a:gridCol w="922351">
                  <a:extLst>
                    <a:ext uri="{9D8B030D-6E8A-4147-A177-3AD203B41FA5}">
                      <a16:colId xmlns:a16="http://schemas.microsoft.com/office/drawing/2014/main" val="1126721602"/>
                    </a:ext>
                  </a:extLst>
                </a:gridCol>
                <a:gridCol w="898498">
                  <a:extLst>
                    <a:ext uri="{9D8B030D-6E8A-4147-A177-3AD203B41FA5}">
                      <a16:colId xmlns:a16="http://schemas.microsoft.com/office/drawing/2014/main" val="2432059287"/>
                    </a:ext>
                  </a:extLst>
                </a:gridCol>
                <a:gridCol w="858740">
                  <a:extLst>
                    <a:ext uri="{9D8B030D-6E8A-4147-A177-3AD203B41FA5}">
                      <a16:colId xmlns:a16="http://schemas.microsoft.com/office/drawing/2014/main" val="2565156353"/>
                    </a:ext>
                  </a:extLst>
                </a:gridCol>
              </a:tblGrid>
              <a:tr h="0">
                <a:tc rowSpan="2">
                  <a:txBody>
                    <a:bodyPr/>
                    <a:lstStyle/>
                    <a:p>
                      <a:pPr algn="ctr"/>
                      <a:r>
                        <a:rPr lang="en-US" sz="900" b="1" dirty="0"/>
                        <a:t>Material</a:t>
                      </a:r>
                    </a:p>
                  </a:txBody>
                  <a:tcPr anchor="ctr"/>
                </a:tc>
                <a:tc rowSpan="2">
                  <a:txBody>
                    <a:bodyPr/>
                    <a:lstStyle/>
                    <a:p>
                      <a:pPr algn="ctr"/>
                      <a:r>
                        <a:rPr lang="en-US" sz="900" b="1" dirty="0"/>
                        <a:t>Specification</a:t>
                      </a:r>
                    </a:p>
                  </a:txBody>
                  <a:tcPr anchor="ctr"/>
                </a:tc>
                <a:tc gridSpan="3">
                  <a:txBody>
                    <a:bodyPr/>
                    <a:lstStyle/>
                    <a:p>
                      <a:pPr algn="ctr"/>
                      <a:r>
                        <a:rPr lang="en-US" sz="900" b="1" dirty="0"/>
                        <a:t>Test Temperature 1</a:t>
                      </a:r>
                    </a:p>
                  </a:txBody>
                  <a:tcPr anchor="ctr"/>
                </a:tc>
                <a:tc hMerge="1">
                  <a:txBody>
                    <a:bodyPr/>
                    <a:lstStyle/>
                    <a:p>
                      <a:pPr algn="ctr"/>
                      <a:endParaRPr lang="en-US" sz="900" b="1" dirty="0"/>
                    </a:p>
                  </a:txBody>
                  <a:tcPr anchor="ctr"/>
                </a:tc>
                <a:tc hMerge="1">
                  <a:txBody>
                    <a:bodyPr/>
                    <a:lstStyle/>
                    <a:p>
                      <a:pPr algn="ctr"/>
                      <a:endParaRPr lang="en-US" sz="900" b="1" dirty="0"/>
                    </a:p>
                  </a:txBody>
                  <a:tcPr anchor="ctr"/>
                </a:tc>
                <a:tc gridSpan="3">
                  <a:txBody>
                    <a:bodyPr/>
                    <a:lstStyle/>
                    <a:p>
                      <a:pPr algn="ctr"/>
                      <a:r>
                        <a:rPr lang="en-US" sz="900" b="1" dirty="0"/>
                        <a:t>Test Temperature 2</a:t>
                      </a:r>
                    </a:p>
                  </a:txBody>
                  <a:tcPr anchor="ctr"/>
                </a:tc>
                <a:tc hMerge="1">
                  <a:txBody>
                    <a:bodyPr/>
                    <a:lstStyle/>
                    <a:p>
                      <a:pPr algn="ctr"/>
                      <a:endParaRPr lang="en-US" sz="900" b="1" dirty="0"/>
                    </a:p>
                  </a:txBody>
                  <a:tcPr anchor="ctr"/>
                </a:tc>
                <a:tc hMerge="1">
                  <a:txBody>
                    <a:bodyPr/>
                    <a:lstStyle/>
                    <a:p>
                      <a:pPr algn="ctr"/>
                      <a:endParaRPr lang="en-US" sz="900" b="1" dirty="0"/>
                    </a:p>
                  </a:txBody>
                  <a:tcPr anchor="ctr"/>
                </a:tc>
                <a:extLst>
                  <a:ext uri="{0D108BD9-81ED-4DB2-BD59-A6C34878D82A}">
                    <a16:rowId xmlns:a16="http://schemas.microsoft.com/office/drawing/2014/main" val="2669793056"/>
                  </a:ext>
                </a:extLst>
              </a:tr>
              <a:tr h="0">
                <a:tc vMerge="1">
                  <a:txBody>
                    <a:bodyPr/>
                    <a:lstStyle/>
                    <a:p>
                      <a:pPr algn="ctr"/>
                      <a:endParaRPr lang="en-US" sz="900" b="1" dirty="0"/>
                    </a:p>
                  </a:txBody>
                  <a:tcPr anchor="ctr"/>
                </a:tc>
                <a:tc vMerge="1">
                  <a:txBody>
                    <a:bodyPr/>
                    <a:lstStyle/>
                    <a:p>
                      <a:pPr algn="ctr"/>
                      <a:endParaRPr lang="en-US" sz="900" b="1" dirty="0"/>
                    </a:p>
                  </a:txBody>
                  <a:tcPr anchor="ctr"/>
                </a:tc>
                <a:tc>
                  <a:txBody>
                    <a:bodyPr/>
                    <a:lstStyle/>
                    <a:p>
                      <a:pPr algn="ctr"/>
                      <a:r>
                        <a:rPr lang="en-US" sz="900" b="1" dirty="0"/>
                        <a:t>Test Temp.</a:t>
                      </a:r>
                    </a:p>
                    <a:p>
                      <a:pPr algn="ctr"/>
                      <a:r>
                        <a:rPr lang="en-US" sz="900" b="1" dirty="0"/>
                        <a:t>(°F)</a:t>
                      </a:r>
                    </a:p>
                  </a:txBody>
                  <a:tcPr anchor="ctr"/>
                </a:tc>
                <a:tc>
                  <a:txBody>
                    <a:bodyPr/>
                    <a:lstStyle/>
                    <a:p>
                      <a:pPr algn="ctr"/>
                      <a:r>
                        <a:rPr lang="en-US" sz="900" b="1" dirty="0"/>
                        <a:t>Min. Impact Energy </a:t>
                      </a:r>
                    </a:p>
                    <a:p>
                      <a:pPr algn="ctr"/>
                      <a:r>
                        <a:rPr lang="en-US" sz="900" b="1" dirty="0"/>
                        <a:t>(ft-</a:t>
                      </a:r>
                      <a:r>
                        <a:rPr lang="en-US" sz="900" b="1" dirty="0" err="1"/>
                        <a:t>lbs</a:t>
                      </a:r>
                      <a:r>
                        <a:rPr lang="en-US" sz="900" b="1" dirty="0"/>
                        <a:t>)</a:t>
                      </a:r>
                    </a:p>
                  </a:txBody>
                  <a:tcPr anchor="ctr"/>
                </a:tc>
                <a:tc>
                  <a:txBody>
                    <a:bodyPr/>
                    <a:lstStyle/>
                    <a:p>
                      <a:pPr algn="ctr"/>
                      <a:r>
                        <a:rPr lang="en-US" sz="900" b="1" dirty="0"/>
                        <a:t>Min. Shear Fracture</a:t>
                      </a:r>
                    </a:p>
                    <a:p>
                      <a:pPr algn="ctr"/>
                      <a:r>
                        <a:rPr lang="en-US" sz="900" b="1" dirty="0"/>
                        <a:t>(%)</a:t>
                      </a:r>
                    </a:p>
                  </a:txBody>
                  <a:tcPr anchor="ctr"/>
                </a:tc>
                <a:tc>
                  <a:txBody>
                    <a:bodyPr/>
                    <a:lstStyle/>
                    <a:p>
                      <a:pPr algn="ctr"/>
                      <a:r>
                        <a:rPr lang="en-US" sz="900" b="1" dirty="0"/>
                        <a:t>Test Temp.</a:t>
                      </a:r>
                    </a:p>
                    <a:p>
                      <a:pPr algn="ctr"/>
                      <a:r>
                        <a:rPr lang="en-US" sz="900" b="1" dirty="0"/>
                        <a:t>(°F)</a:t>
                      </a:r>
                    </a:p>
                  </a:txBody>
                  <a:tcPr anchor="ctr"/>
                </a:tc>
                <a:tc>
                  <a:txBody>
                    <a:bodyPr/>
                    <a:lstStyle/>
                    <a:p>
                      <a:pPr algn="ctr"/>
                      <a:r>
                        <a:rPr lang="en-US" sz="900" b="1" dirty="0"/>
                        <a:t>Min. Impact Energy </a:t>
                      </a:r>
                    </a:p>
                    <a:p>
                      <a:pPr algn="ctr"/>
                      <a:r>
                        <a:rPr lang="en-US" sz="900" b="1" dirty="0"/>
                        <a:t>(ft-</a:t>
                      </a:r>
                      <a:r>
                        <a:rPr lang="en-US" sz="900" b="1" dirty="0" err="1"/>
                        <a:t>lbs</a:t>
                      </a:r>
                      <a:r>
                        <a:rPr lang="en-US" sz="900" b="1" dirty="0"/>
                        <a:t>)</a:t>
                      </a:r>
                    </a:p>
                  </a:txBody>
                  <a:tcPr anchor="ctr"/>
                </a:tc>
                <a:tc>
                  <a:txBody>
                    <a:bodyPr/>
                    <a:lstStyle/>
                    <a:p>
                      <a:pPr algn="ctr"/>
                      <a:r>
                        <a:rPr lang="en-US" sz="900" b="1" dirty="0"/>
                        <a:t>Min. Shear Fracture</a:t>
                      </a:r>
                    </a:p>
                    <a:p>
                      <a:pPr algn="ctr"/>
                      <a:r>
                        <a:rPr lang="en-US" sz="900" b="1" dirty="0"/>
                        <a:t>(%)</a:t>
                      </a:r>
                    </a:p>
                  </a:txBody>
                  <a:tcPr anchor="ctr"/>
                </a:tc>
                <a:extLst>
                  <a:ext uri="{0D108BD9-81ED-4DB2-BD59-A6C34878D82A}">
                    <a16:rowId xmlns:a16="http://schemas.microsoft.com/office/drawing/2014/main" val="3699579027"/>
                  </a:ext>
                </a:extLst>
              </a:tr>
              <a:tr h="0">
                <a:tc>
                  <a:txBody>
                    <a:bodyPr/>
                    <a:lstStyle/>
                    <a:p>
                      <a:pPr algn="ctr"/>
                      <a:r>
                        <a:rPr lang="en-US" sz="900" dirty="0"/>
                        <a:t>MIL-100S-1 (Wire)</a:t>
                      </a:r>
                    </a:p>
                  </a:txBody>
                  <a:tcPr anchor="ctr"/>
                </a:tc>
                <a:tc>
                  <a:txBody>
                    <a:bodyPr/>
                    <a:lstStyle/>
                    <a:p>
                      <a:pPr algn="ctr"/>
                      <a:r>
                        <a:rPr lang="en-US" sz="900" dirty="0"/>
                        <a:t>MIL-E-23765-2E</a:t>
                      </a: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-60</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35</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0</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60</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17388187"/>
                  </a:ext>
                </a:extLst>
              </a:tr>
              <a:tr h="0">
                <a:tc>
                  <a:txBody>
                    <a:bodyPr/>
                    <a:lstStyle/>
                    <a:p>
                      <a:pPr algn="ctr"/>
                      <a:r>
                        <a:rPr lang="en-US" sz="900" dirty="0"/>
                        <a:t>HY-80 (Build Platform)</a:t>
                      </a:r>
                    </a:p>
                  </a:txBody>
                  <a:tcPr anchor="ctr"/>
                </a:tc>
                <a:tc>
                  <a:txBody>
                    <a:bodyPr/>
                    <a:lstStyle/>
                    <a:p>
                      <a:pPr algn="ctr"/>
                      <a:r>
                        <a:rPr lang="en-US" sz="900" dirty="0"/>
                        <a:t>T9074-BD-GIB-010/0300</a:t>
                      </a: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-120</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35</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50</a:t>
                      </a:r>
                      <a:endParaRPr lang="en-US" sz="1100" dirty="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0</a:t>
                      </a:r>
                      <a:endParaRPr lang="en-US" sz="1100" dirty="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a:solidFill>
                            <a:srgbClr val="000000"/>
                          </a:solidFill>
                          <a:effectLst/>
                          <a:latin typeface="Arial" panose="020B0604020202020204" pitchFamily="34" charset="0"/>
                          <a:ea typeface="Calibri" panose="020F0502020204030204" pitchFamily="34" charset="0"/>
                        </a:rPr>
                        <a:t>60</a:t>
                      </a:r>
                      <a:endParaRPr lang="en-US" sz="1100">
                        <a:effectLst/>
                        <a:latin typeface="Calibri" panose="020F0502020204030204" pitchFamily="34" charset="0"/>
                        <a:ea typeface="Calibri" panose="020F0502020204030204" pitchFamily="34" charset="0"/>
                      </a:endParaRPr>
                    </a:p>
                  </a:txBody>
                  <a:tcPr anchor="ctr"/>
                </a:tc>
                <a:tc>
                  <a:txBody>
                    <a:bodyPr/>
                    <a:lstStyle/>
                    <a:p>
                      <a:pPr marL="0" marR="0" algn="ctr">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rPr>
                        <a:t>90</a:t>
                      </a:r>
                      <a:endParaRPr lang="en-US" sz="1100" dirty="0">
                        <a:effectLst/>
                        <a:latin typeface="Calibri" panose="020F0502020204030204" pitchFamily="34" charset="0"/>
                        <a:ea typeface="Calibri" panose="020F0502020204030204" pitchFamily="34" charset="0"/>
                      </a:endParaRPr>
                    </a:p>
                  </a:txBody>
                  <a:tcPr anchor="ctr"/>
                </a:tc>
                <a:extLst>
                  <a:ext uri="{0D108BD9-81ED-4DB2-BD59-A6C34878D82A}">
                    <a16:rowId xmlns:a16="http://schemas.microsoft.com/office/drawing/2014/main" val="2663127162"/>
                  </a:ext>
                </a:extLst>
              </a:tr>
            </a:tbl>
          </a:graphicData>
        </a:graphic>
      </p:graphicFrame>
      <p:pic>
        <p:nvPicPr>
          <p:cNvPr id="7" name="Picture 6">
            <a:extLst>
              <a:ext uri="{FF2B5EF4-FFF2-40B4-BE49-F238E27FC236}">
                <a16:creationId xmlns:a16="http://schemas.microsoft.com/office/drawing/2014/main" id="{D1279F80-1010-4577-A62E-5AA1450B05E6}"/>
              </a:ext>
            </a:extLst>
          </p:cNvPr>
          <p:cNvPicPr>
            <a:picLocks noChangeAspect="1"/>
          </p:cNvPicPr>
          <p:nvPr/>
        </p:nvPicPr>
        <p:blipFill>
          <a:blip r:embed="rId2"/>
          <a:stretch>
            <a:fillRect/>
          </a:stretch>
        </p:blipFill>
        <p:spPr>
          <a:xfrm>
            <a:off x="8763000" y="4076229"/>
            <a:ext cx="3200400" cy="2729878"/>
          </a:xfrm>
          <a:prstGeom prst="rect">
            <a:avLst/>
          </a:prstGeom>
          <a:solidFill>
            <a:schemeClr val="tx1"/>
          </a:solidFill>
          <a:ln>
            <a:solidFill>
              <a:schemeClr val="tx1"/>
            </a:solidFill>
          </a:ln>
        </p:spPr>
      </p:pic>
      <p:sp>
        <p:nvSpPr>
          <p:cNvPr id="10" name="Rectangle 9">
            <a:extLst>
              <a:ext uri="{FF2B5EF4-FFF2-40B4-BE49-F238E27FC236}">
                <a16:creationId xmlns:a16="http://schemas.microsoft.com/office/drawing/2014/main" id="{3266E72E-FB3D-46A0-98DC-C2EF7E395F4C}"/>
              </a:ext>
            </a:extLst>
          </p:cNvPr>
          <p:cNvSpPr/>
          <p:nvPr/>
        </p:nvSpPr>
        <p:spPr>
          <a:xfrm>
            <a:off x="10706168" y="5975266"/>
            <a:ext cx="694621" cy="254084"/>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5EC4604-2873-40AB-8D52-2AC5A6C48F37}"/>
              </a:ext>
            </a:extLst>
          </p:cNvPr>
          <p:cNvSpPr/>
          <p:nvPr/>
        </p:nvSpPr>
        <p:spPr>
          <a:xfrm>
            <a:off x="9335451" y="5990423"/>
            <a:ext cx="218123" cy="248452"/>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4B6C509-196C-4502-B165-9677375291AE}"/>
              </a:ext>
            </a:extLst>
          </p:cNvPr>
          <p:cNvSpPr/>
          <p:nvPr/>
        </p:nvSpPr>
        <p:spPr>
          <a:xfrm>
            <a:off x="9088277" y="6092783"/>
            <a:ext cx="150973" cy="136567"/>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3767F34-A6DE-4904-9685-B0185A9088CF}"/>
              </a:ext>
            </a:extLst>
          </p:cNvPr>
          <p:cNvSpPr/>
          <p:nvPr/>
        </p:nvSpPr>
        <p:spPr>
          <a:xfrm>
            <a:off x="9088277" y="6340511"/>
            <a:ext cx="150973" cy="136567"/>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
            <a:extLst>
              <a:ext uri="{FF2B5EF4-FFF2-40B4-BE49-F238E27FC236}">
                <a16:creationId xmlns:a16="http://schemas.microsoft.com/office/drawing/2014/main" id="{897E72F8-5C6A-48C2-BC9A-0F35401F6171}"/>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574115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43D4-1BDC-4F71-B374-C965859F8237}"/>
              </a:ext>
            </a:extLst>
          </p:cNvPr>
          <p:cNvSpPr>
            <a:spLocks noGrp="1"/>
          </p:cNvSpPr>
          <p:nvPr>
            <p:ph type="title"/>
          </p:nvPr>
        </p:nvSpPr>
        <p:spPr>
          <a:xfrm>
            <a:off x="457944" y="355364"/>
            <a:ext cx="11276111" cy="701731"/>
          </a:xfrm>
        </p:spPr>
        <p:txBody>
          <a:bodyPr/>
          <a:lstStyle/>
          <a:p>
            <a:r>
              <a:rPr lang="en-US" dirty="0"/>
              <a:t>Notch Location – Fusion Line and HAZ CVNs</a:t>
            </a:r>
            <a:br>
              <a:rPr lang="en-US" dirty="0"/>
            </a:br>
            <a:endParaRPr lang="en-US" sz="1200" dirty="0"/>
          </a:p>
        </p:txBody>
      </p:sp>
      <p:pic>
        <p:nvPicPr>
          <p:cNvPr id="7" name="Picture 6" descr="A picture containing chart&#10;&#10;Description automatically generated">
            <a:extLst>
              <a:ext uri="{FF2B5EF4-FFF2-40B4-BE49-F238E27FC236}">
                <a16:creationId xmlns:a16="http://schemas.microsoft.com/office/drawing/2014/main" id="{57069E58-DED7-486E-80C7-E5BB577B1B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69" y="3535018"/>
            <a:ext cx="2032874" cy="2743200"/>
          </a:xfrm>
          <a:prstGeom prst="rect">
            <a:avLst/>
          </a:prstGeom>
        </p:spPr>
      </p:pic>
      <p:pic>
        <p:nvPicPr>
          <p:cNvPr id="9" name="Picture 8" descr="A close up of a building&#10;&#10;Description automatically generated">
            <a:extLst>
              <a:ext uri="{FF2B5EF4-FFF2-40B4-BE49-F238E27FC236}">
                <a16:creationId xmlns:a16="http://schemas.microsoft.com/office/drawing/2014/main" id="{647C1D84-17CD-4ED4-8C5F-29D2029E31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561" y="4954326"/>
            <a:ext cx="2057400" cy="1543050"/>
          </a:xfrm>
          <a:prstGeom prst="rect">
            <a:avLst/>
          </a:prstGeom>
        </p:spPr>
      </p:pic>
      <p:pic>
        <p:nvPicPr>
          <p:cNvPr id="11" name="Picture 10" descr="A close up&#10;&#10;Description automatically generated">
            <a:extLst>
              <a:ext uri="{FF2B5EF4-FFF2-40B4-BE49-F238E27FC236}">
                <a16:creationId xmlns:a16="http://schemas.microsoft.com/office/drawing/2014/main" id="{F5FB2C73-7A6F-4154-851E-33A282547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2" y="4954326"/>
            <a:ext cx="2057400" cy="1543050"/>
          </a:xfrm>
          <a:prstGeom prst="rect">
            <a:avLst/>
          </a:prstGeom>
        </p:spPr>
      </p:pic>
      <p:pic>
        <p:nvPicPr>
          <p:cNvPr id="13" name="Picture 12" descr="A close up&#10;&#10;Description automatically generated">
            <a:extLst>
              <a:ext uri="{FF2B5EF4-FFF2-40B4-BE49-F238E27FC236}">
                <a16:creationId xmlns:a16="http://schemas.microsoft.com/office/drawing/2014/main" id="{6FA771CB-01FC-490F-A6C7-40A16C68D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571" y="4954326"/>
            <a:ext cx="2057400" cy="1543050"/>
          </a:xfrm>
          <a:prstGeom prst="rect">
            <a:avLst/>
          </a:prstGeom>
        </p:spPr>
      </p:pic>
      <p:pic>
        <p:nvPicPr>
          <p:cNvPr id="15" name="Picture 14" descr="A close up of a building&#10;&#10;Description automatically generated">
            <a:extLst>
              <a:ext uri="{FF2B5EF4-FFF2-40B4-BE49-F238E27FC236}">
                <a16:creationId xmlns:a16="http://schemas.microsoft.com/office/drawing/2014/main" id="{1463CC66-258D-4C05-A15F-0B5B092A84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1561" y="3277263"/>
            <a:ext cx="2057400" cy="1543050"/>
          </a:xfrm>
          <a:prstGeom prst="rect">
            <a:avLst/>
          </a:prstGeom>
        </p:spPr>
      </p:pic>
      <p:pic>
        <p:nvPicPr>
          <p:cNvPr id="17" name="Picture 16" descr="A picture containing building, wooden, board, young&#10;&#10;Description automatically generated">
            <a:extLst>
              <a:ext uri="{FF2B5EF4-FFF2-40B4-BE49-F238E27FC236}">
                <a16:creationId xmlns:a16="http://schemas.microsoft.com/office/drawing/2014/main" id="{2AC68F4E-2A81-4E2A-B900-A89419051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3582" y="3277263"/>
            <a:ext cx="2057400" cy="1543050"/>
          </a:xfrm>
          <a:prstGeom prst="rect">
            <a:avLst/>
          </a:prstGeom>
        </p:spPr>
      </p:pic>
      <p:pic>
        <p:nvPicPr>
          <p:cNvPr id="19" name="Picture 18" descr="A picture containing building, young, wooden, brick&#10;&#10;Description automatically generated">
            <a:extLst>
              <a:ext uri="{FF2B5EF4-FFF2-40B4-BE49-F238E27FC236}">
                <a16:creationId xmlns:a16="http://schemas.microsoft.com/office/drawing/2014/main" id="{C268EBA0-218A-4783-8DCA-62ED9895F6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2571" y="3277263"/>
            <a:ext cx="2057400" cy="1543050"/>
          </a:xfrm>
          <a:prstGeom prst="rect">
            <a:avLst/>
          </a:prstGeom>
        </p:spPr>
      </p:pic>
      <p:sp>
        <p:nvSpPr>
          <p:cNvPr id="20" name="TextBox 19">
            <a:extLst>
              <a:ext uri="{FF2B5EF4-FFF2-40B4-BE49-F238E27FC236}">
                <a16:creationId xmlns:a16="http://schemas.microsoft.com/office/drawing/2014/main" id="{F029DF4E-40ED-4572-85AA-484A53E85968}"/>
              </a:ext>
            </a:extLst>
          </p:cNvPr>
          <p:cNvSpPr txBox="1"/>
          <p:nvPr/>
        </p:nvSpPr>
        <p:spPr>
          <a:xfrm>
            <a:off x="4172779" y="3293828"/>
            <a:ext cx="1474965" cy="369332"/>
          </a:xfrm>
          <a:prstGeom prst="rect">
            <a:avLst/>
          </a:prstGeom>
          <a:noFill/>
        </p:spPr>
        <p:txBody>
          <a:bodyPr wrap="square" rtlCol="0">
            <a:spAutoFit/>
          </a:bodyPr>
          <a:lstStyle/>
          <a:p>
            <a:pPr algn="ctr"/>
            <a:r>
              <a:rPr lang="en-US" dirty="0">
                <a:solidFill>
                  <a:schemeClr val="bg1"/>
                </a:solidFill>
              </a:rPr>
              <a:t>Wall – FL </a:t>
            </a:r>
          </a:p>
        </p:txBody>
      </p:sp>
      <p:sp>
        <p:nvSpPr>
          <p:cNvPr id="22" name="TextBox 21">
            <a:extLst>
              <a:ext uri="{FF2B5EF4-FFF2-40B4-BE49-F238E27FC236}">
                <a16:creationId xmlns:a16="http://schemas.microsoft.com/office/drawing/2014/main" id="{6B97B60C-6F54-49D3-846D-D7E9749E2833}"/>
              </a:ext>
            </a:extLst>
          </p:cNvPr>
          <p:cNvSpPr txBox="1"/>
          <p:nvPr/>
        </p:nvSpPr>
        <p:spPr>
          <a:xfrm>
            <a:off x="5994621" y="3304429"/>
            <a:ext cx="2070987" cy="369332"/>
          </a:xfrm>
          <a:prstGeom prst="rect">
            <a:avLst/>
          </a:prstGeom>
          <a:noFill/>
        </p:spPr>
        <p:txBody>
          <a:bodyPr wrap="square" rtlCol="0">
            <a:spAutoFit/>
          </a:bodyPr>
          <a:lstStyle/>
          <a:p>
            <a:pPr algn="ctr"/>
            <a:r>
              <a:rPr lang="en-US" dirty="0">
                <a:solidFill>
                  <a:schemeClr val="bg1"/>
                </a:solidFill>
              </a:rPr>
              <a:t>Wall – FL+0.5-mm</a:t>
            </a:r>
          </a:p>
        </p:txBody>
      </p:sp>
      <p:sp>
        <p:nvSpPr>
          <p:cNvPr id="24" name="TextBox 23">
            <a:extLst>
              <a:ext uri="{FF2B5EF4-FFF2-40B4-BE49-F238E27FC236}">
                <a16:creationId xmlns:a16="http://schemas.microsoft.com/office/drawing/2014/main" id="{1671FCAC-C32C-4D87-AEB4-32E265BE53B5}"/>
              </a:ext>
            </a:extLst>
          </p:cNvPr>
          <p:cNvSpPr txBox="1"/>
          <p:nvPr/>
        </p:nvSpPr>
        <p:spPr>
          <a:xfrm>
            <a:off x="8109996" y="3304429"/>
            <a:ext cx="2070987" cy="369332"/>
          </a:xfrm>
          <a:prstGeom prst="rect">
            <a:avLst/>
          </a:prstGeom>
          <a:noFill/>
        </p:spPr>
        <p:txBody>
          <a:bodyPr wrap="square" rtlCol="0">
            <a:spAutoFit/>
          </a:bodyPr>
          <a:lstStyle/>
          <a:p>
            <a:pPr algn="ctr"/>
            <a:r>
              <a:rPr lang="en-US" dirty="0">
                <a:solidFill>
                  <a:schemeClr val="bg1"/>
                </a:solidFill>
              </a:rPr>
              <a:t>Wall – FL+2.0-mm</a:t>
            </a:r>
          </a:p>
        </p:txBody>
      </p:sp>
      <p:sp>
        <p:nvSpPr>
          <p:cNvPr id="26" name="TextBox 25">
            <a:extLst>
              <a:ext uri="{FF2B5EF4-FFF2-40B4-BE49-F238E27FC236}">
                <a16:creationId xmlns:a16="http://schemas.microsoft.com/office/drawing/2014/main" id="{A092E6B0-238C-4068-885F-D3A997B6C360}"/>
              </a:ext>
            </a:extLst>
          </p:cNvPr>
          <p:cNvSpPr txBox="1"/>
          <p:nvPr/>
        </p:nvSpPr>
        <p:spPr>
          <a:xfrm>
            <a:off x="4122755" y="4965388"/>
            <a:ext cx="1474965" cy="369332"/>
          </a:xfrm>
          <a:prstGeom prst="rect">
            <a:avLst/>
          </a:prstGeom>
          <a:noFill/>
        </p:spPr>
        <p:txBody>
          <a:bodyPr wrap="square" rtlCol="0">
            <a:spAutoFit/>
          </a:bodyPr>
          <a:lstStyle/>
          <a:p>
            <a:pPr algn="ctr"/>
            <a:r>
              <a:rPr lang="en-US" dirty="0">
                <a:solidFill>
                  <a:schemeClr val="bg1"/>
                </a:solidFill>
              </a:rPr>
              <a:t>Block – FL </a:t>
            </a:r>
          </a:p>
        </p:txBody>
      </p:sp>
      <p:sp>
        <p:nvSpPr>
          <p:cNvPr id="28" name="TextBox 27">
            <a:extLst>
              <a:ext uri="{FF2B5EF4-FFF2-40B4-BE49-F238E27FC236}">
                <a16:creationId xmlns:a16="http://schemas.microsoft.com/office/drawing/2014/main" id="{00CCA657-5479-47B3-8717-BB597F32DAF0}"/>
              </a:ext>
            </a:extLst>
          </p:cNvPr>
          <p:cNvSpPr txBox="1"/>
          <p:nvPr/>
        </p:nvSpPr>
        <p:spPr>
          <a:xfrm>
            <a:off x="5946910" y="4975989"/>
            <a:ext cx="2187940" cy="369332"/>
          </a:xfrm>
          <a:prstGeom prst="rect">
            <a:avLst/>
          </a:prstGeom>
          <a:noFill/>
        </p:spPr>
        <p:txBody>
          <a:bodyPr wrap="square" rtlCol="0">
            <a:spAutoFit/>
          </a:bodyPr>
          <a:lstStyle/>
          <a:p>
            <a:pPr algn="ctr"/>
            <a:r>
              <a:rPr lang="en-US" dirty="0">
                <a:solidFill>
                  <a:schemeClr val="bg1"/>
                </a:solidFill>
              </a:rPr>
              <a:t>Block – FL+0.5-mm</a:t>
            </a:r>
          </a:p>
        </p:txBody>
      </p:sp>
      <p:sp>
        <p:nvSpPr>
          <p:cNvPr id="30" name="TextBox 29">
            <a:extLst>
              <a:ext uri="{FF2B5EF4-FFF2-40B4-BE49-F238E27FC236}">
                <a16:creationId xmlns:a16="http://schemas.microsoft.com/office/drawing/2014/main" id="{B83A02C4-FDE3-4C5F-8F46-B4CAC2C6FAC2}"/>
              </a:ext>
            </a:extLst>
          </p:cNvPr>
          <p:cNvSpPr txBox="1"/>
          <p:nvPr/>
        </p:nvSpPr>
        <p:spPr>
          <a:xfrm>
            <a:off x="7988409" y="4983940"/>
            <a:ext cx="2321782" cy="369332"/>
          </a:xfrm>
          <a:prstGeom prst="rect">
            <a:avLst/>
          </a:prstGeom>
          <a:noFill/>
        </p:spPr>
        <p:txBody>
          <a:bodyPr wrap="square" rtlCol="0">
            <a:spAutoFit/>
          </a:bodyPr>
          <a:lstStyle/>
          <a:p>
            <a:pPr algn="ctr"/>
            <a:r>
              <a:rPr lang="en-US" dirty="0">
                <a:solidFill>
                  <a:schemeClr val="bg1"/>
                </a:solidFill>
              </a:rPr>
              <a:t>Block – FL+2.0-mm</a:t>
            </a:r>
          </a:p>
        </p:txBody>
      </p:sp>
      <p:pic>
        <p:nvPicPr>
          <p:cNvPr id="21" name="Picture 20">
            <a:extLst>
              <a:ext uri="{FF2B5EF4-FFF2-40B4-BE49-F238E27FC236}">
                <a16:creationId xmlns:a16="http://schemas.microsoft.com/office/drawing/2014/main" id="{046DC60F-C205-4B84-8625-AD44BB9B3D5D}"/>
              </a:ext>
            </a:extLst>
          </p:cNvPr>
          <p:cNvPicPr>
            <a:picLocks noChangeAspect="1"/>
          </p:cNvPicPr>
          <p:nvPr/>
        </p:nvPicPr>
        <p:blipFill rotWithShape="1">
          <a:blip r:embed="rId9"/>
          <a:srcRect t="46990"/>
          <a:stretch/>
        </p:blipFill>
        <p:spPr>
          <a:xfrm>
            <a:off x="8857831" y="1479362"/>
            <a:ext cx="3200400" cy="1447104"/>
          </a:xfrm>
          <a:prstGeom prst="rect">
            <a:avLst/>
          </a:prstGeom>
          <a:solidFill>
            <a:schemeClr val="tx1"/>
          </a:solidFill>
          <a:ln>
            <a:solidFill>
              <a:schemeClr val="tx1"/>
            </a:solidFill>
          </a:ln>
        </p:spPr>
      </p:pic>
      <p:sp>
        <p:nvSpPr>
          <p:cNvPr id="23" name="Rectangle 22">
            <a:extLst>
              <a:ext uri="{FF2B5EF4-FFF2-40B4-BE49-F238E27FC236}">
                <a16:creationId xmlns:a16="http://schemas.microsoft.com/office/drawing/2014/main" id="{B153DCE9-AC78-4D15-A872-9417E22361B1}"/>
              </a:ext>
            </a:extLst>
          </p:cNvPr>
          <p:cNvSpPr/>
          <p:nvPr/>
        </p:nvSpPr>
        <p:spPr>
          <a:xfrm>
            <a:off x="10800999" y="2095625"/>
            <a:ext cx="694621" cy="254084"/>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E43E5BF-EFE4-449D-998D-1C0E0AB1DC28}"/>
              </a:ext>
            </a:extLst>
          </p:cNvPr>
          <p:cNvSpPr/>
          <p:nvPr/>
        </p:nvSpPr>
        <p:spPr>
          <a:xfrm>
            <a:off x="9430282" y="2110782"/>
            <a:ext cx="218123" cy="248452"/>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BC0F702-6F3A-44F0-A72D-85FEB04F962D}"/>
              </a:ext>
            </a:extLst>
          </p:cNvPr>
          <p:cNvSpPr/>
          <p:nvPr/>
        </p:nvSpPr>
        <p:spPr>
          <a:xfrm>
            <a:off x="9183108" y="2213142"/>
            <a:ext cx="150973" cy="136567"/>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C69642A-5F83-4DB5-BC47-FD72F96A9F9B}"/>
              </a:ext>
            </a:extLst>
          </p:cNvPr>
          <p:cNvSpPr/>
          <p:nvPr/>
        </p:nvSpPr>
        <p:spPr>
          <a:xfrm>
            <a:off x="9183108" y="2460870"/>
            <a:ext cx="150973" cy="136567"/>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12F92E0-3EAE-474E-9519-49BED1C9C162}"/>
              </a:ext>
            </a:extLst>
          </p:cNvPr>
          <p:cNvSpPr>
            <a:spLocks noGrp="1"/>
          </p:cNvSpPr>
          <p:nvPr>
            <p:ph idx="1"/>
          </p:nvPr>
        </p:nvSpPr>
        <p:spPr>
          <a:xfrm>
            <a:off x="323850" y="1323976"/>
            <a:ext cx="8314906" cy="1953288"/>
          </a:xfrm>
        </p:spPr>
        <p:txBody>
          <a:bodyPr>
            <a:normAutofit fontScale="85000" lnSpcReduction="20000"/>
          </a:bodyPr>
          <a:lstStyle/>
          <a:p>
            <a:r>
              <a:rPr lang="en-US" dirty="0"/>
              <a:t>Deepest penetration point was selected as the centerline of the fusion line CVN specimens.</a:t>
            </a:r>
          </a:p>
          <a:p>
            <a:r>
              <a:rPr lang="en-US" dirty="0"/>
              <a:t>The two HAZ CVN locations were selected so that both locations were within the HAZ.</a:t>
            </a:r>
          </a:p>
          <a:p>
            <a:r>
              <a:rPr lang="en-US" dirty="0"/>
              <a:t>Macrographs were taken to show the scribe mark on each CVN specimen prior to notching.</a:t>
            </a:r>
          </a:p>
          <a:p>
            <a:endParaRPr lang="en-US" dirty="0"/>
          </a:p>
        </p:txBody>
      </p:sp>
      <p:sp>
        <p:nvSpPr>
          <p:cNvPr id="31" name="Footer Placeholder 1">
            <a:extLst>
              <a:ext uri="{FF2B5EF4-FFF2-40B4-BE49-F238E27FC236}">
                <a16:creationId xmlns:a16="http://schemas.microsoft.com/office/drawing/2014/main" id="{7B5173E6-2C04-4AFC-AD7C-77BF205812B3}"/>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228436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1A0E-129A-41D2-814A-7E4D66D78E5E}"/>
              </a:ext>
            </a:extLst>
          </p:cNvPr>
          <p:cNvSpPr>
            <a:spLocks noGrp="1"/>
          </p:cNvSpPr>
          <p:nvPr>
            <p:ph type="title"/>
          </p:nvPr>
        </p:nvSpPr>
        <p:spPr>
          <a:xfrm>
            <a:off x="355600" y="198785"/>
            <a:ext cx="11226800" cy="867930"/>
          </a:xfrm>
        </p:spPr>
        <p:txBody>
          <a:bodyPr/>
          <a:lstStyle/>
          <a:p>
            <a:r>
              <a:rPr lang="en-US" sz="2800" dirty="0"/>
              <a:t>Block DM Impact Results –MIL-100S-1 GMA-P on HY-80 FS-DS-IBP</a:t>
            </a:r>
            <a:endParaRPr lang="en-US" sz="1400" dirty="0"/>
          </a:p>
        </p:txBody>
      </p:sp>
      <p:pic>
        <p:nvPicPr>
          <p:cNvPr id="7" name="Picture 6">
            <a:extLst>
              <a:ext uri="{FF2B5EF4-FFF2-40B4-BE49-F238E27FC236}">
                <a16:creationId xmlns:a16="http://schemas.microsoft.com/office/drawing/2014/main" id="{27091AFE-ECB8-4721-B32A-DE64A81FD5BB}"/>
              </a:ext>
            </a:extLst>
          </p:cNvPr>
          <p:cNvPicPr>
            <a:picLocks noChangeAspect="1"/>
          </p:cNvPicPr>
          <p:nvPr/>
        </p:nvPicPr>
        <p:blipFill>
          <a:blip r:embed="rId2"/>
          <a:stretch>
            <a:fillRect/>
          </a:stretch>
        </p:blipFill>
        <p:spPr>
          <a:xfrm>
            <a:off x="355600" y="1875356"/>
            <a:ext cx="7449590" cy="4239217"/>
          </a:xfrm>
          <a:prstGeom prst="rect">
            <a:avLst/>
          </a:prstGeom>
        </p:spPr>
      </p:pic>
      <p:sp>
        <p:nvSpPr>
          <p:cNvPr id="8" name="Content Placeholder 2">
            <a:extLst>
              <a:ext uri="{FF2B5EF4-FFF2-40B4-BE49-F238E27FC236}">
                <a16:creationId xmlns:a16="http://schemas.microsoft.com/office/drawing/2014/main" id="{A0A97DA5-E2BC-4892-8D14-DE62FF2DAE9E}"/>
              </a:ext>
            </a:extLst>
          </p:cNvPr>
          <p:cNvSpPr>
            <a:spLocks noGrp="1"/>
          </p:cNvSpPr>
          <p:nvPr>
            <p:ph idx="1"/>
          </p:nvPr>
        </p:nvSpPr>
        <p:spPr>
          <a:xfrm>
            <a:off x="8307914" y="3750239"/>
            <a:ext cx="3348571" cy="1567815"/>
          </a:xfrm>
        </p:spPr>
        <p:txBody>
          <a:bodyPr>
            <a:normAutofit/>
          </a:bodyPr>
          <a:lstStyle/>
          <a:p>
            <a:r>
              <a:rPr lang="en-US" dirty="0"/>
              <a:t>All DM CVN Specimens Meet MIL-100S-1 Wire Requirements.</a:t>
            </a:r>
          </a:p>
        </p:txBody>
      </p:sp>
      <p:pic>
        <p:nvPicPr>
          <p:cNvPr id="3" name="Picture 2">
            <a:extLst>
              <a:ext uri="{FF2B5EF4-FFF2-40B4-BE49-F238E27FC236}">
                <a16:creationId xmlns:a16="http://schemas.microsoft.com/office/drawing/2014/main" id="{6DBD6BB1-E1F3-4589-995F-AE7D1D34F7CB}"/>
              </a:ext>
            </a:extLst>
          </p:cNvPr>
          <p:cNvPicPr>
            <a:picLocks noChangeAspect="1"/>
          </p:cNvPicPr>
          <p:nvPr/>
        </p:nvPicPr>
        <p:blipFill>
          <a:blip r:embed="rId3"/>
          <a:stretch>
            <a:fillRect/>
          </a:stretch>
        </p:blipFill>
        <p:spPr>
          <a:xfrm>
            <a:off x="355600" y="741056"/>
            <a:ext cx="7449590" cy="1135911"/>
          </a:xfrm>
          <a:prstGeom prst="rect">
            <a:avLst/>
          </a:prstGeom>
        </p:spPr>
      </p:pic>
      <p:pic>
        <p:nvPicPr>
          <p:cNvPr id="15" name="Picture 14">
            <a:extLst>
              <a:ext uri="{FF2B5EF4-FFF2-40B4-BE49-F238E27FC236}">
                <a16:creationId xmlns:a16="http://schemas.microsoft.com/office/drawing/2014/main" id="{3D07F29A-A3B1-4AC1-8EC8-D7317A0B3A86}"/>
              </a:ext>
            </a:extLst>
          </p:cNvPr>
          <p:cNvPicPr>
            <a:picLocks noChangeAspect="1"/>
          </p:cNvPicPr>
          <p:nvPr/>
        </p:nvPicPr>
        <p:blipFill rotWithShape="1">
          <a:blip r:embed="rId4"/>
          <a:srcRect t="46990"/>
          <a:stretch/>
        </p:blipFill>
        <p:spPr>
          <a:xfrm>
            <a:off x="8382000" y="2146112"/>
            <a:ext cx="3200400" cy="1447104"/>
          </a:xfrm>
          <a:prstGeom prst="rect">
            <a:avLst/>
          </a:prstGeom>
          <a:solidFill>
            <a:schemeClr val="tx1"/>
          </a:solidFill>
          <a:ln>
            <a:solidFill>
              <a:schemeClr val="tx1"/>
            </a:solidFill>
          </a:ln>
        </p:spPr>
      </p:pic>
      <p:sp>
        <p:nvSpPr>
          <p:cNvPr id="18" name="Rectangle 17">
            <a:extLst>
              <a:ext uri="{FF2B5EF4-FFF2-40B4-BE49-F238E27FC236}">
                <a16:creationId xmlns:a16="http://schemas.microsoft.com/office/drawing/2014/main" id="{15FF4CBE-8392-4383-93BF-62BE1A0739E8}"/>
              </a:ext>
            </a:extLst>
          </p:cNvPr>
          <p:cNvSpPr/>
          <p:nvPr/>
        </p:nvSpPr>
        <p:spPr>
          <a:xfrm>
            <a:off x="8707277" y="2879892"/>
            <a:ext cx="150973" cy="136567"/>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E9BE1F6-86CC-46E9-BF5B-52AEF0DE2CE0}"/>
              </a:ext>
            </a:extLst>
          </p:cNvPr>
          <p:cNvSpPr/>
          <p:nvPr/>
        </p:nvSpPr>
        <p:spPr>
          <a:xfrm>
            <a:off x="8707277" y="3127620"/>
            <a:ext cx="150973" cy="136567"/>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1">
            <a:extLst>
              <a:ext uri="{FF2B5EF4-FFF2-40B4-BE49-F238E27FC236}">
                <a16:creationId xmlns:a16="http://schemas.microsoft.com/office/drawing/2014/main" id="{62DE4F77-CDBC-42D0-9CFE-C3142C57E8CF}"/>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2308196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B75B36-0494-4D55-91EE-47412A005C30}"/>
              </a:ext>
            </a:extLst>
          </p:cNvPr>
          <p:cNvPicPr>
            <a:picLocks noChangeAspect="1"/>
          </p:cNvPicPr>
          <p:nvPr/>
        </p:nvPicPr>
        <p:blipFill>
          <a:blip r:embed="rId2"/>
          <a:stretch>
            <a:fillRect/>
          </a:stretch>
        </p:blipFill>
        <p:spPr>
          <a:xfrm>
            <a:off x="567918" y="1951060"/>
            <a:ext cx="7092467" cy="4242816"/>
          </a:xfrm>
          <a:prstGeom prst="rect">
            <a:avLst/>
          </a:prstGeom>
        </p:spPr>
      </p:pic>
      <p:sp>
        <p:nvSpPr>
          <p:cNvPr id="8" name="Content Placeholder 2">
            <a:extLst>
              <a:ext uri="{FF2B5EF4-FFF2-40B4-BE49-F238E27FC236}">
                <a16:creationId xmlns:a16="http://schemas.microsoft.com/office/drawing/2014/main" id="{81EA20F8-95CB-401D-8A2F-508FB8630675}"/>
              </a:ext>
            </a:extLst>
          </p:cNvPr>
          <p:cNvSpPr>
            <a:spLocks noGrp="1"/>
          </p:cNvSpPr>
          <p:nvPr>
            <p:ph idx="1"/>
          </p:nvPr>
        </p:nvSpPr>
        <p:spPr>
          <a:xfrm>
            <a:off x="7729220" y="3571400"/>
            <a:ext cx="4381500" cy="1785891"/>
          </a:xfrm>
        </p:spPr>
        <p:txBody>
          <a:bodyPr>
            <a:normAutofit/>
          </a:bodyPr>
          <a:lstStyle/>
          <a:p>
            <a:pPr>
              <a:lnSpc>
                <a:spcPct val="110000"/>
              </a:lnSpc>
            </a:pPr>
            <a:r>
              <a:rPr lang="en-US" dirty="0"/>
              <a:t>CVN Specimens with Notch Centered at the Fusion Line Met MIL-100S-1 wire Requirements.</a:t>
            </a:r>
          </a:p>
        </p:txBody>
      </p:sp>
      <p:pic>
        <p:nvPicPr>
          <p:cNvPr id="5" name="Picture 4">
            <a:extLst>
              <a:ext uri="{FF2B5EF4-FFF2-40B4-BE49-F238E27FC236}">
                <a16:creationId xmlns:a16="http://schemas.microsoft.com/office/drawing/2014/main" id="{3729B429-5296-4CD3-9826-47332F9BEB9E}"/>
              </a:ext>
            </a:extLst>
          </p:cNvPr>
          <p:cNvPicPr>
            <a:picLocks noChangeAspect="1"/>
          </p:cNvPicPr>
          <p:nvPr/>
        </p:nvPicPr>
        <p:blipFill>
          <a:blip r:embed="rId3"/>
          <a:stretch>
            <a:fillRect/>
          </a:stretch>
        </p:blipFill>
        <p:spPr>
          <a:xfrm>
            <a:off x="567918" y="787056"/>
            <a:ext cx="7468643" cy="1138816"/>
          </a:xfrm>
          <a:prstGeom prst="rect">
            <a:avLst/>
          </a:prstGeom>
        </p:spPr>
      </p:pic>
      <p:sp>
        <p:nvSpPr>
          <p:cNvPr id="10" name="Title 9">
            <a:extLst>
              <a:ext uri="{FF2B5EF4-FFF2-40B4-BE49-F238E27FC236}">
                <a16:creationId xmlns:a16="http://schemas.microsoft.com/office/drawing/2014/main" id="{E118F589-FC8F-476F-9761-C8541B95077C}"/>
              </a:ext>
            </a:extLst>
          </p:cNvPr>
          <p:cNvSpPr>
            <a:spLocks noGrp="1"/>
          </p:cNvSpPr>
          <p:nvPr>
            <p:ph type="title"/>
          </p:nvPr>
        </p:nvSpPr>
        <p:spPr>
          <a:xfrm>
            <a:off x="323850" y="228186"/>
            <a:ext cx="11544300" cy="535531"/>
          </a:xfrm>
        </p:spPr>
        <p:txBody>
          <a:bodyPr/>
          <a:lstStyle/>
          <a:p>
            <a:r>
              <a:rPr lang="en-US" sz="3200" dirty="0"/>
              <a:t>FL Impact Results – MIL-100S-1 GMA-P on HY-80 FS-DS-IBP</a:t>
            </a:r>
            <a:endParaRPr lang="en-US" dirty="0"/>
          </a:p>
        </p:txBody>
      </p:sp>
      <p:pic>
        <p:nvPicPr>
          <p:cNvPr id="11" name="Picture 10">
            <a:extLst>
              <a:ext uri="{FF2B5EF4-FFF2-40B4-BE49-F238E27FC236}">
                <a16:creationId xmlns:a16="http://schemas.microsoft.com/office/drawing/2014/main" id="{F98B0D27-403A-4D43-AA9B-C3D72C857C9C}"/>
              </a:ext>
            </a:extLst>
          </p:cNvPr>
          <p:cNvPicPr>
            <a:picLocks noChangeAspect="1"/>
          </p:cNvPicPr>
          <p:nvPr/>
        </p:nvPicPr>
        <p:blipFill rotWithShape="1">
          <a:blip r:embed="rId4"/>
          <a:srcRect t="46990"/>
          <a:stretch/>
        </p:blipFill>
        <p:spPr>
          <a:xfrm>
            <a:off x="8423682" y="1981896"/>
            <a:ext cx="3200400" cy="1447104"/>
          </a:xfrm>
          <a:prstGeom prst="rect">
            <a:avLst/>
          </a:prstGeom>
          <a:solidFill>
            <a:schemeClr val="tx1"/>
          </a:solidFill>
          <a:ln>
            <a:solidFill>
              <a:schemeClr val="tx1"/>
            </a:solidFill>
          </a:ln>
        </p:spPr>
      </p:pic>
      <p:sp>
        <p:nvSpPr>
          <p:cNvPr id="12" name="Rectangle 11">
            <a:extLst>
              <a:ext uri="{FF2B5EF4-FFF2-40B4-BE49-F238E27FC236}">
                <a16:creationId xmlns:a16="http://schemas.microsoft.com/office/drawing/2014/main" id="{FA58C541-F86E-491E-A51D-7CEF50512997}"/>
              </a:ext>
            </a:extLst>
          </p:cNvPr>
          <p:cNvSpPr/>
          <p:nvPr/>
        </p:nvSpPr>
        <p:spPr>
          <a:xfrm>
            <a:off x="9091859" y="2631119"/>
            <a:ext cx="73152" cy="207331"/>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3CCF15B-2ECC-4A28-948F-3E296924A5D2}"/>
              </a:ext>
            </a:extLst>
          </p:cNvPr>
          <p:cNvSpPr/>
          <p:nvPr/>
        </p:nvSpPr>
        <p:spPr>
          <a:xfrm>
            <a:off x="10401300" y="2621118"/>
            <a:ext cx="219075" cy="228600"/>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1">
            <a:extLst>
              <a:ext uri="{FF2B5EF4-FFF2-40B4-BE49-F238E27FC236}">
                <a16:creationId xmlns:a16="http://schemas.microsoft.com/office/drawing/2014/main" id="{B77CCF0C-8C40-4E94-870B-C9CF8DCC4D05}"/>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1834118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1A0E-129A-41D2-814A-7E4D66D78E5E}"/>
              </a:ext>
            </a:extLst>
          </p:cNvPr>
          <p:cNvSpPr>
            <a:spLocks noGrp="1"/>
          </p:cNvSpPr>
          <p:nvPr>
            <p:ph type="title"/>
          </p:nvPr>
        </p:nvSpPr>
        <p:spPr>
          <a:xfrm>
            <a:off x="396240" y="135797"/>
            <a:ext cx="11460480" cy="480131"/>
          </a:xfrm>
        </p:spPr>
        <p:txBody>
          <a:bodyPr/>
          <a:lstStyle/>
          <a:p>
            <a:r>
              <a:rPr lang="en-US" sz="2800" dirty="0"/>
              <a:t>HAZ Impact Results – MIL-100S-1 GMA-P on HY-80 FS-DS-IBP </a:t>
            </a:r>
            <a:endParaRPr lang="en-US" sz="1400" dirty="0"/>
          </a:p>
        </p:txBody>
      </p:sp>
      <p:sp>
        <p:nvSpPr>
          <p:cNvPr id="8" name="Content Placeholder 2">
            <a:extLst>
              <a:ext uri="{FF2B5EF4-FFF2-40B4-BE49-F238E27FC236}">
                <a16:creationId xmlns:a16="http://schemas.microsoft.com/office/drawing/2014/main" id="{42BE176D-2BF7-4F55-BE23-8BFB24903CC9}"/>
              </a:ext>
            </a:extLst>
          </p:cNvPr>
          <p:cNvSpPr>
            <a:spLocks noGrp="1"/>
          </p:cNvSpPr>
          <p:nvPr>
            <p:ph idx="1"/>
          </p:nvPr>
        </p:nvSpPr>
        <p:spPr>
          <a:xfrm>
            <a:off x="7833228" y="3742989"/>
            <a:ext cx="3790854" cy="2408934"/>
          </a:xfrm>
        </p:spPr>
        <p:txBody>
          <a:bodyPr>
            <a:normAutofit/>
          </a:bodyPr>
          <a:lstStyle/>
          <a:p>
            <a:r>
              <a:rPr lang="en-US" dirty="0"/>
              <a:t>CVN Specimens with Notch in HAZ Met the HY-80 Base Material Requirements, Minus C09 &amp; C10 Shear Area.</a:t>
            </a:r>
          </a:p>
        </p:txBody>
      </p:sp>
      <p:pic>
        <p:nvPicPr>
          <p:cNvPr id="11" name="Picture 10">
            <a:extLst>
              <a:ext uri="{FF2B5EF4-FFF2-40B4-BE49-F238E27FC236}">
                <a16:creationId xmlns:a16="http://schemas.microsoft.com/office/drawing/2014/main" id="{9ACBC8C9-5587-4F05-AB5F-04C8F20B7D5C}"/>
              </a:ext>
            </a:extLst>
          </p:cNvPr>
          <p:cNvPicPr>
            <a:picLocks noChangeAspect="1"/>
          </p:cNvPicPr>
          <p:nvPr/>
        </p:nvPicPr>
        <p:blipFill>
          <a:blip r:embed="rId2"/>
          <a:stretch>
            <a:fillRect/>
          </a:stretch>
        </p:blipFill>
        <p:spPr>
          <a:xfrm>
            <a:off x="396240" y="819000"/>
            <a:ext cx="7436987" cy="1133989"/>
          </a:xfrm>
          <a:prstGeom prst="rect">
            <a:avLst/>
          </a:prstGeom>
        </p:spPr>
      </p:pic>
      <p:pic>
        <p:nvPicPr>
          <p:cNvPr id="9" name="Picture 8">
            <a:extLst>
              <a:ext uri="{FF2B5EF4-FFF2-40B4-BE49-F238E27FC236}">
                <a16:creationId xmlns:a16="http://schemas.microsoft.com/office/drawing/2014/main" id="{2F06D775-F9B4-4502-9BA7-DD09935759A2}"/>
              </a:ext>
            </a:extLst>
          </p:cNvPr>
          <p:cNvPicPr>
            <a:picLocks noChangeAspect="1"/>
          </p:cNvPicPr>
          <p:nvPr/>
        </p:nvPicPr>
        <p:blipFill rotWithShape="1">
          <a:blip r:embed="rId3"/>
          <a:srcRect t="46990"/>
          <a:stretch/>
        </p:blipFill>
        <p:spPr>
          <a:xfrm>
            <a:off x="8423682" y="1981896"/>
            <a:ext cx="3200400" cy="1447104"/>
          </a:xfrm>
          <a:prstGeom prst="rect">
            <a:avLst/>
          </a:prstGeom>
          <a:solidFill>
            <a:schemeClr val="tx1"/>
          </a:solidFill>
          <a:ln>
            <a:solidFill>
              <a:schemeClr val="tx1"/>
            </a:solidFill>
          </a:ln>
        </p:spPr>
      </p:pic>
      <p:sp>
        <p:nvSpPr>
          <p:cNvPr id="10" name="Rectangle 9">
            <a:extLst>
              <a:ext uri="{FF2B5EF4-FFF2-40B4-BE49-F238E27FC236}">
                <a16:creationId xmlns:a16="http://schemas.microsoft.com/office/drawing/2014/main" id="{C5F29B84-32C4-4C77-853B-404257198EF4}"/>
              </a:ext>
            </a:extLst>
          </p:cNvPr>
          <p:cNvSpPr/>
          <p:nvPr/>
        </p:nvSpPr>
        <p:spPr>
          <a:xfrm>
            <a:off x="9015659" y="2612069"/>
            <a:ext cx="137866" cy="228600"/>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2F3012D-C74A-4D66-B71D-DE55DF6DBC13}"/>
              </a:ext>
            </a:extLst>
          </p:cNvPr>
          <p:cNvSpPr/>
          <p:nvPr/>
        </p:nvSpPr>
        <p:spPr>
          <a:xfrm>
            <a:off x="10582274" y="2611593"/>
            <a:ext cx="457200" cy="228600"/>
          </a:xfrm>
          <a:prstGeom prst="rect">
            <a:avLst/>
          </a:prstGeom>
          <a:solidFill>
            <a:srgbClr val="FF0000">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4D49CBC-FDB9-40B0-8A91-378C9CBD24F5}"/>
              </a:ext>
            </a:extLst>
          </p:cNvPr>
          <p:cNvPicPr>
            <a:picLocks noChangeAspect="1"/>
          </p:cNvPicPr>
          <p:nvPr/>
        </p:nvPicPr>
        <p:blipFill>
          <a:blip r:embed="rId4"/>
          <a:stretch>
            <a:fillRect/>
          </a:stretch>
        </p:blipFill>
        <p:spPr>
          <a:xfrm>
            <a:off x="520293" y="1981896"/>
            <a:ext cx="7132938" cy="4255377"/>
          </a:xfrm>
          <a:prstGeom prst="rect">
            <a:avLst/>
          </a:prstGeom>
          <a:ln>
            <a:solidFill>
              <a:schemeClr val="tx1"/>
            </a:solidFill>
          </a:ln>
        </p:spPr>
      </p:pic>
      <p:sp>
        <p:nvSpPr>
          <p:cNvPr id="3" name="TextBox 2">
            <a:extLst>
              <a:ext uri="{FF2B5EF4-FFF2-40B4-BE49-F238E27FC236}">
                <a16:creationId xmlns:a16="http://schemas.microsoft.com/office/drawing/2014/main" id="{A882F702-ADE3-413A-817A-1D0450FE6E72}"/>
              </a:ext>
            </a:extLst>
          </p:cNvPr>
          <p:cNvSpPr txBox="1"/>
          <p:nvPr/>
        </p:nvSpPr>
        <p:spPr>
          <a:xfrm>
            <a:off x="1018903" y="5399315"/>
            <a:ext cx="587020" cy="215444"/>
          </a:xfrm>
          <a:prstGeom prst="rect">
            <a:avLst/>
          </a:prstGeom>
          <a:noFill/>
        </p:spPr>
        <p:txBody>
          <a:bodyPr wrap="none" rtlCol="0">
            <a:spAutoFit/>
          </a:bodyPr>
          <a:lstStyle/>
          <a:p>
            <a:r>
              <a:rPr lang="en-US" sz="800" dirty="0"/>
              <a:t>+2.0 mm</a:t>
            </a:r>
          </a:p>
        </p:txBody>
      </p:sp>
      <p:sp>
        <p:nvSpPr>
          <p:cNvPr id="14" name="TextBox 13">
            <a:extLst>
              <a:ext uri="{FF2B5EF4-FFF2-40B4-BE49-F238E27FC236}">
                <a16:creationId xmlns:a16="http://schemas.microsoft.com/office/drawing/2014/main" id="{7AA6375D-3EE3-4461-82BF-8B406825A6E4}"/>
              </a:ext>
            </a:extLst>
          </p:cNvPr>
          <p:cNvSpPr txBox="1"/>
          <p:nvPr/>
        </p:nvSpPr>
        <p:spPr>
          <a:xfrm>
            <a:off x="1436713" y="5321376"/>
            <a:ext cx="587020" cy="215444"/>
          </a:xfrm>
          <a:prstGeom prst="rect">
            <a:avLst/>
          </a:prstGeom>
          <a:noFill/>
        </p:spPr>
        <p:txBody>
          <a:bodyPr wrap="none" rtlCol="0">
            <a:spAutoFit/>
          </a:bodyPr>
          <a:lstStyle/>
          <a:p>
            <a:r>
              <a:rPr lang="en-US" sz="800" dirty="0"/>
              <a:t>+2.0 mm</a:t>
            </a:r>
          </a:p>
        </p:txBody>
      </p:sp>
      <p:sp>
        <p:nvSpPr>
          <p:cNvPr id="15" name="TextBox 14">
            <a:extLst>
              <a:ext uri="{FF2B5EF4-FFF2-40B4-BE49-F238E27FC236}">
                <a16:creationId xmlns:a16="http://schemas.microsoft.com/office/drawing/2014/main" id="{BEFB3A7C-BA8B-4CB7-A420-BA9F211C959B}"/>
              </a:ext>
            </a:extLst>
          </p:cNvPr>
          <p:cNvSpPr txBox="1"/>
          <p:nvPr/>
        </p:nvSpPr>
        <p:spPr>
          <a:xfrm>
            <a:off x="4251462" y="5391556"/>
            <a:ext cx="587020" cy="215444"/>
          </a:xfrm>
          <a:prstGeom prst="rect">
            <a:avLst/>
          </a:prstGeom>
          <a:noFill/>
        </p:spPr>
        <p:txBody>
          <a:bodyPr wrap="none" rtlCol="0">
            <a:spAutoFit/>
          </a:bodyPr>
          <a:lstStyle/>
          <a:p>
            <a:r>
              <a:rPr lang="en-US" sz="800" dirty="0"/>
              <a:t>+2.0 mm</a:t>
            </a:r>
          </a:p>
        </p:txBody>
      </p:sp>
      <p:sp>
        <p:nvSpPr>
          <p:cNvPr id="16" name="TextBox 15">
            <a:extLst>
              <a:ext uri="{FF2B5EF4-FFF2-40B4-BE49-F238E27FC236}">
                <a16:creationId xmlns:a16="http://schemas.microsoft.com/office/drawing/2014/main" id="{02558D73-963F-4A53-9402-9BF33AD0D928}"/>
              </a:ext>
            </a:extLst>
          </p:cNvPr>
          <p:cNvSpPr txBox="1"/>
          <p:nvPr/>
        </p:nvSpPr>
        <p:spPr>
          <a:xfrm>
            <a:off x="4629808" y="5269381"/>
            <a:ext cx="587020" cy="215444"/>
          </a:xfrm>
          <a:prstGeom prst="rect">
            <a:avLst/>
          </a:prstGeom>
          <a:noFill/>
        </p:spPr>
        <p:txBody>
          <a:bodyPr wrap="none" rtlCol="0">
            <a:spAutoFit/>
          </a:bodyPr>
          <a:lstStyle/>
          <a:p>
            <a:r>
              <a:rPr lang="en-US" sz="800" dirty="0"/>
              <a:t>+2.0 mm</a:t>
            </a:r>
          </a:p>
        </p:txBody>
      </p:sp>
      <p:sp>
        <p:nvSpPr>
          <p:cNvPr id="17" name="TextBox 16">
            <a:extLst>
              <a:ext uri="{FF2B5EF4-FFF2-40B4-BE49-F238E27FC236}">
                <a16:creationId xmlns:a16="http://schemas.microsoft.com/office/drawing/2014/main" id="{B69AC69C-BEEA-4FE5-B573-186F2DE350A7}"/>
              </a:ext>
            </a:extLst>
          </p:cNvPr>
          <p:cNvSpPr txBox="1"/>
          <p:nvPr/>
        </p:nvSpPr>
        <p:spPr>
          <a:xfrm>
            <a:off x="2635182" y="5429098"/>
            <a:ext cx="587020" cy="215444"/>
          </a:xfrm>
          <a:prstGeom prst="rect">
            <a:avLst/>
          </a:prstGeom>
          <a:noFill/>
        </p:spPr>
        <p:txBody>
          <a:bodyPr wrap="none" rtlCol="0">
            <a:spAutoFit/>
          </a:bodyPr>
          <a:lstStyle/>
          <a:p>
            <a:r>
              <a:rPr lang="en-US" sz="800" dirty="0"/>
              <a:t>+2.0 mm</a:t>
            </a:r>
          </a:p>
        </p:txBody>
      </p:sp>
      <p:sp>
        <p:nvSpPr>
          <p:cNvPr id="18" name="TextBox 17">
            <a:extLst>
              <a:ext uri="{FF2B5EF4-FFF2-40B4-BE49-F238E27FC236}">
                <a16:creationId xmlns:a16="http://schemas.microsoft.com/office/drawing/2014/main" id="{B3A85A03-9F09-4486-AB88-4CDE6A3C1A95}"/>
              </a:ext>
            </a:extLst>
          </p:cNvPr>
          <p:cNvSpPr txBox="1"/>
          <p:nvPr/>
        </p:nvSpPr>
        <p:spPr>
          <a:xfrm>
            <a:off x="3028096" y="5322326"/>
            <a:ext cx="587020" cy="215444"/>
          </a:xfrm>
          <a:prstGeom prst="rect">
            <a:avLst/>
          </a:prstGeom>
          <a:noFill/>
        </p:spPr>
        <p:txBody>
          <a:bodyPr wrap="none" rtlCol="0">
            <a:spAutoFit/>
          </a:bodyPr>
          <a:lstStyle/>
          <a:p>
            <a:r>
              <a:rPr lang="en-US" sz="800" dirty="0"/>
              <a:t>+2.0 mm</a:t>
            </a:r>
          </a:p>
        </p:txBody>
      </p:sp>
      <p:sp>
        <p:nvSpPr>
          <p:cNvPr id="19" name="TextBox 18">
            <a:extLst>
              <a:ext uri="{FF2B5EF4-FFF2-40B4-BE49-F238E27FC236}">
                <a16:creationId xmlns:a16="http://schemas.microsoft.com/office/drawing/2014/main" id="{2332D673-AC62-4665-9479-41F54BA7D2BE}"/>
              </a:ext>
            </a:extLst>
          </p:cNvPr>
          <p:cNvSpPr txBox="1"/>
          <p:nvPr/>
        </p:nvSpPr>
        <p:spPr>
          <a:xfrm>
            <a:off x="5802490" y="5388775"/>
            <a:ext cx="587020" cy="215444"/>
          </a:xfrm>
          <a:prstGeom prst="rect">
            <a:avLst/>
          </a:prstGeom>
          <a:noFill/>
        </p:spPr>
        <p:txBody>
          <a:bodyPr wrap="none" rtlCol="0">
            <a:spAutoFit/>
          </a:bodyPr>
          <a:lstStyle/>
          <a:p>
            <a:r>
              <a:rPr lang="en-US" sz="800" dirty="0"/>
              <a:t>+2.0 mm</a:t>
            </a:r>
          </a:p>
        </p:txBody>
      </p:sp>
      <p:sp>
        <p:nvSpPr>
          <p:cNvPr id="20" name="TextBox 19">
            <a:extLst>
              <a:ext uri="{FF2B5EF4-FFF2-40B4-BE49-F238E27FC236}">
                <a16:creationId xmlns:a16="http://schemas.microsoft.com/office/drawing/2014/main" id="{BD275422-24C8-4186-AE5D-4F5A8E18C7BC}"/>
              </a:ext>
            </a:extLst>
          </p:cNvPr>
          <p:cNvSpPr txBox="1"/>
          <p:nvPr/>
        </p:nvSpPr>
        <p:spPr>
          <a:xfrm>
            <a:off x="6231520" y="5223312"/>
            <a:ext cx="587020" cy="215444"/>
          </a:xfrm>
          <a:prstGeom prst="rect">
            <a:avLst/>
          </a:prstGeom>
          <a:noFill/>
        </p:spPr>
        <p:txBody>
          <a:bodyPr wrap="none" rtlCol="0">
            <a:spAutoFit/>
          </a:bodyPr>
          <a:lstStyle/>
          <a:p>
            <a:r>
              <a:rPr lang="en-US" sz="800" dirty="0"/>
              <a:t>+2.0 mm</a:t>
            </a:r>
          </a:p>
        </p:txBody>
      </p:sp>
      <p:sp>
        <p:nvSpPr>
          <p:cNvPr id="5" name="TextBox 4">
            <a:extLst>
              <a:ext uri="{FF2B5EF4-FFF2-40B4-BE49-F238E27FC236}">
                <a16:creationId xmlns:a16="http://schemas.microsoft.com/office/drawing/2014/main" id="{2578EA2C-E603-42D2-AF15-B3FE13E3592E}"/>
              </a:ext>
            </a:extLst>
          </p:cNvPr>
          <p:cNvSpPr txBox="1"/>
          <p:nvPr/>
        </p:nvSpPr>
        <p:spPr>
          <a:xfrm>
            <a:off x="1829393" y="5399315"/>
            <a:ext cx="587020" cy="215444"/>
          </a:xfrm>
          <a:prstGeom prst="rect">
            <a:avLst/>
          </a:prstGeom>
          <a:noFill/>
        </p:spPr>
        <p:txBody>
          <a:bodyPr wrap="none" rtlCol="0">
            <a:spAutoFit/>
          </a:bodyPr>
          <a:lstStyle/>
          <a:p>
            <a:r>
              <a:rPr lang="en-US" sz="800" dirty="0"/>
              <a:t>+0.5 mm</a:t>
            </a:r>
          </a:p>
        </p:txBody>
      </p:sp>
      <p:sp>
        <p:nvSpPr>
          <p:cNvPr id="21" name="TextBox 20">
            <a:extLst>
              <a:ext uri="{FF2B5EF4-FFF2-40B4-BE49-F238E27FC236}">
                <a16:creationId xmlns:a16="http://schemas.microsoft.com/office/drawing/2014/main" id="{85B15A79-01FC-4213-BD3C-C30C172EA3C5}"/>
              </a:ext>
            </a:extLst>
          </p:cNvPr>
          <p:cNvSpPr txBox="1"/>
          <p:nvPr/>
        </p:nvSpPr>
        <p:spPr>
          <a:xfrm>
            <a:off x="2226561" y="5331034"/>
            <a:ext cx="587020" cy="215444"/>
          </a:xfrm>
          <a:prstGeom prst="rect">
            <a:avLst/>
          </a:prstGeom>
          <a:noFill/>
        </p:spPr>
        <p:txBody>
          <a:bodyPr wrap="none" rtlCol="0">
            <a:spAutoFit/>
          </a:bodyPr>
          <a:lstStyle/>
          <a:p>
            <a:r>
              <a:rPr lang="en-US" sz="800" dirty="0"/>
              <a:t>+0.5 mm</a:t>
            </a:r>
          </a:p>
        </p:txBody>
      </p:sp>
      <p:sp>
        <p:nvSpPr>
          <p:cNvPr id="22" name="TextBox 21">
            <a:extLst>
              <a:ext uri="{FF2B5EF4-FFF2-40B4-BE49-F238E27FC236}">
                <a16:creationId xmlns:a16="http://schemas.microsoft.com/office/drawing/2014/main" id="{2AD204F9-68C2-4690-ADBC-06E7DCFA19B4}"/>
              </a:ext>
            </a:extLst>
          </p:cNvPr>
          <p:cNvSpPr txBox="1"/>
          <p:nvPr/>
        </p:nvSpPr>
        <p:spPr>
          <a:xfrm>
            <a:off x="3440339" y="5419507"/>
            <a:ext cx="587020" cy="215444"/>
          </a:xfrm>
          <a:prstGeom prst="rect">
            <a:avLst/>
          </a:prstGeom>
          <a:noFill/>
        </p:spPr>
        <p:txBody>
          <a:bodyPr wrap="none" rtlCol="0">
            <a:spAutoFit/>
          </a:bodyPr>
          <a:lstStyle/>
          <a:p>
            <a:r>
              <a:rPr lang="en-US" sz="800" dirty="0"/>
              <a:t>+0.5 mm</a:t>
            </a:r>
          </a:p>
        </p:txBody>
      </p:sp>
      <p:sp>
        <p:nvSpPr>
          <p:cNvPr id="23" name="TextBox 22">
            <a:extLst>
              <a:ext uri="{FF2B5EF4-FFF2-40B4-BE49-F238E27FC236}">
                <a16:creationId xmlns:a16="http://schemas.microsoft.com/office/drawing/2014/main" id="{DA0A70BD-1614-413A-A869-14D11C4A3762}"/>
              </a:ext>
            </a:extLst>
          </p:cNvPr>
          <p:cNvSpPr txBox="1"/>
          <p:nvPr/>
        </p:nvSpPr>
        <p:spPr>
          <a:xfrm>
            <a:off x="3803294" y="5319545"/>
            <a:ext cx="587020" cy="215444"/>
          </a:xfrm>
          <a:prstGeom prst="rect">
            <a:avLst/>
          </a:prstGeom>
          <a:noFill/>
        </p:spPr>
        <p:txBody>
          <a:bodyPr wrap="none" rtlCol="0">
            <a:spAutoFit/>
          </a:bodyPr>
          <a:lstStyle/>
          <a:p>
            <a:r>
              <a:rPr lang="en-US" sz="800" dirty="0"/>
              <a:t>+0.5 mm</a:t>
            </a:r>
          </a:p>
        </p:txBody>
      </p:sp>
      <p:sp>
        <p:nvSpPr>
          <p:cNvPr id="24" name="TextBox 23">
            <a:extLst>
              <a:ext uri="{FF2B5EF4-FFF2-40B4-BE49-F238E27FC236}">
                <a16:creationId xmlns:a16="http://schemas.microsoft.com/office/drawing/2014/main" id="{43327F7B-497E-4B2C-8049-67ED1801A723}"/>
              </a:ext>
            </a:extLst>
          </p:cNvPr>
          <p:cNvSpPr txBox="1"/>
          <p:nvPr/>
        </p:nvSpPr>
        <p:spPr>
          <a:xfrm>
            <a:off x="5032039" y="5406010"/>
            <a:ext cx="587020" cy="215444"/>
          </a:xfrm>
          <a:prstGeom prst="rect">
            <a:avLst/>
          </a:prstGeom>
          <a:noFill/>
        </p:spPr>
        <p:txBody>
          <a:bodyPr wrap="none" rtlCol="0">
            <a:spAutoFit/>
          </a:bodyPr>
          <a:lstStyle/>
          <a:p>
            <a:r>
              <a:rPr lang="en-US" sz="800" dirty="0"/>
              <a:t>+0.5 mm</a:t>
            </a:r>
          </a:p>
        </p:txBody>
      </p:sp>
      <p:sp>
        <p:nvSpPr>
          <p:cNvPr id="25" name="TextBox 24">
            <a:extLst>
              <a:ext uri="{FF2B5EF4-FFF2-40B4-BE49-F238E27FC236}">
                <a16:creationId xmlns:a16="http://schemas.microsoft.com/office/drawing/2014/main" id="{1781A6B3-2187-4166-B42C-9DD85736D73F}"/>
              </a:ext>
            </a:extLst>
          </p:cNvPr>
          <p:cNvSpPr txBox="1"/>
          <p:nvPr/>
        </p:nvSpPr>
        <p:spPr>
          <a:xfrm>
            <a:off x="5424144" y="5265719"/>
            <a:ext cx="587020" cy="215444"/>
          </a:xfrm>
          <a:prstGeom prst="rect">
            <a:avLst/>
          </a:prstGeom>
          <a:noFill/>
        </p:spPr>
        <p:txBody>
          <a:bodyPr wrap="none" rtlCol="0">
            <a:spAutoFit/>
          </a:bodyPr>
          <a:lstStyle/>
          <a:p>
            <a:r>
              <a:rPr lang="en-US" sz="800" dirty="0"/>
              <a:t>+0.5 mm</a:t>
            </a:r>
          </a:p>
        </p:txBody>
      </p:sp>
      <p:sp>
        <p:nvSpPr>
          <p:cNvPr id="26" name="TextBox 25">
            <a:extLst>
              <a:ext uri="{FF2B5EF4-FFF2-40B4-BE49-F238E27FC236}">
                <a16:creationId xmlns:a16="http://schemas.microsoft.com/office/drawing/2014/main" id="{D888845B-A359-4948-B055-56F6A511641C}"/>
              </a:ext>
            </a:extLst>
          </p:cNvPr>
          <p:cNvSpPr txBox="1"/>
          <p:nvPr/>
        </p:nvSpPr>
        <p:spPr>
          <a:xfrm>
            <a:off x="6633434" y="5372559"/>
            <a:ext cx="587020" cy="215444"/>
          </a:xfrm>
          <a:prstGeom prst="rect">
            <a:avLst/>
          </a:prstGeom>
          <a:noFill/>
        </p:spPr>
        <p:txBody>
          <a:bodyPr wrap="none" rtlCol="0">
            <a:spAutoFit/>
          </a:bodyPr>
          <a:lstStyle/>
          <a:p>
            <a:r>
              <a:rPr lang="en-US" sz="800" dirty="0"/>
              <a:t>+0.5 mm</a:t>
            </a:r>
          </a:p>
        </p:txBody>
      </p:sp>
      <p:sp>
        <p:nvSpPr>
          <p:cNvPr id="27" name="TextBox 26">
            <a:extLst>
              <a:ext uri="{FF2B5EF4-FFF2-40B4-BE49-F238E27FC236}">
                <a16:creationId xmlns:a16="http://schemas.microsoft.com/office/drawing/2014/main" id="{84391468-C538-45F4-845C-D188422B0BB8}"/>
              </a:ext>
            </a:extLst>
          </p:cNvPr>
          <p:cNvSpPr txBox="1"/>
          <p:nvPr/>
        </p:nvSpPr>
        <p:spPr>
          <a:xfrm>
            <a:off x="7016850" y="5222430"/>
            <a:ext cx="587020" cy="215444"/>
          </a:xfrm>
          <a:prstGeom prst="rect">
            <a:avLst/>
          </a:prstGeom>
          <a:noFill/>
        </p:spPr>
        <p:txBody>
          <a:bodyPr wrap="none" rtlCol="0">
            <a:spAutoFit/>
          </a:bodyPr>
          <a:lstStyle/>
          <a:p>
            <a:r>
              <a:rPr lang="en-US" sz="800" dirty="0"/>
              <a:t>+0.5 mm</a:t>
            </a:r>
          </a:p>
        </p:txBody>
      </p:sp>
      <p:sp>
        <p:nvSpPr>
          <p:cNvPr id="29" name="Footer Placeholder 1">
            <a:extLst>
              <a:ext uri="{FF2B5EF4-FFF2-40B4-BE49-F238E27FC236}">
                <a16:creationId xmlns:a16="http://schemas.microsoft.com/office/drawing/2014/main" id="{FC313CF1-6690-4A04-981F-548055EE746C}"/>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148135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 y="280892"/>
            <a:ext cx="11544300" cy="480131"/>
          </a:xfrm>
        </p:spPr>
        <p:txBody>
          <a:bodyPr/>
          <a:lstStyle/>
          <a:p>
            <a:r>
              <a:rPr lang="en-US" sz="2800" dirty="0"/>
              <a:t>Conclusions – MIL-100S-1 GMA-P DED on HY-80 FS-DS-IBP SQB </a:t>
            </a:r>
            <a:r>
              <a:rPr lang="en-US" sz="1200" dirty="0"/>
              <a:t>(1 of 2)</a:t>
            </a:r>
          </a:p>
        </p:txBody>
      </p:sp>
      <p:sp>
        <p:nvSpPr>
          <p:cNvPr id="7" name="Content Placeholder 2">
            <a:extLst>
              <a:ext uri="{FF2B5EF4-FFF2-40B4-BE49-F238E27FC236}">
                <a16:creationId xmlns:a16="http://schemas.microsoft.com/office/drawing/2014/main" id="{E0FF4F2A-174A-4185-9756-5CA6984E6A93}"/>
              </a:ext>
            </a:extLst>
          </p:cNvPr>
          <p:cNvSpPr>
            <a:spLocks noGrp="1"/>
          </p:cNvSpPr>
          <p:nvPr>
            <p:ph idx="1"/>
          </p:nvPr>
        </p:nvSpPr>
        <p:spPr>
          <a:xfrm>
            <a:off x="232410" y="761023"/>
            <a:ext cx="11907520" cy="5450887"/>
          </a:xfrm>
        </p:spPr>
        <p:txBody>
          <a:bodyPr>
            <a:normAutofit fontScale="92500"/>
          </a:bodyPr>
          <a:lstStyle/>
          <a:p>
            <a:pPr>
              <a:lnSpc>
                <a:spcPct val="120000"/>
              </a:lnSpc>
              <a:spcBef>
                <a:spcPts val="100"/>
              </a:spcBef>
            </a:pPr>
            <a:r>
              <a:rPr lang="en-US" dirty="0"/>
              <a:t>NDE</a:t>
            </a:r>
          </a:p>
          <a:p>
            <a:pPr lvl="1">
              <a:lnSpc>
                <a:spcPct val="120000"/>
              </a:lnSpc>
              <a:spcBef>
                <a:spcPts val="100"/>
              </a:spcBef>
            </a:pPr>
            <a:r>
              <a:rPr lang="en-US" dirty="0"/>
              <a:t>Build met the Class 1 VT, MT, and RT requirements of MIL-STD-2035.</a:t>
            </a:r>
          </a:p>
          <a:p>
            <a:pPr lvl="1">
              <a:lnSpc>
                <a:spcPct val="120000"/>
              </a:lnSpc>
              <a:spcBef>
                <a:spcPts val="100"/>
              </a:spcBef>
            </a:pPr>
            <a:r>
              <a:rPr lang="en-US" dirty="0"/>
              <a:t>One planar UT indication detected near end of block did not meet Class 1 requirements</a:t>
            </a:r>
          </a:p>
          <a:p>
            <a:pPr>
              <a:lnSpc>
                <a:spcPct val="120000"/>
              </a:lnSpc>
              <a:spcBef>
                <a:spcPts val="100"/>
              </a:spcBef>
            </a:pPr>
            <a:r>
              <a:rPr lang="en-US" dirty="0"/>
              <a:t>Tensile test results</a:t>
            </a:r>
          </a:p>
          <a:p>
            <a:pPr lvl="1">
              <a:lnSpc>
                <a:spcPct val="120000"/>
              </a:lnSpc>
              <a:spcBef>
                <a:spcPts val="100"/>
              </a:spcBef>
            </a:pPr>
            <a:r>
              <a:rPr lang="en-US" dirty="0"/>
              <a:t>DM tensile specimens from block and wall met MIL-100S-1 requirements.</a:t>
            </a:r>
          </a:p>
          <a:p>
            <a:pPr lvl="1">
              <a:lnSpc>
                <a:spcPct val="120000"/>
              </a:lnSpc>
              <a:spcBef>
                <a:spcPts val="100"/>
              </a:spcBef>
            </a:pPr>
            <a:r>
              <a:rPr lang="en-US" dirty="0"/>
              <a:t>DM/HAZ interface tensile specimens from block and wall met MIL-100S-1 requirements</a:t>
            </a:r>
          </a:p>
          <a:p>
            <a:pPr lvl="2">
              <a:lnSpc>
                <a:spcPct val="120000"/>
              </a:lnSpc>
              <a:spcBef>
                <a:spcPts val="100"/>
              </a:spcBef>
            </a:pPr>
            <a:r>
              <a:rPr lang="en-US" dirty="0"/>
              <a:t>Gage section of the DM/HAZ interface specimens include DM, HAZ, and HY-80 base material</a:t>
            </a:r>
          </a:p>
          <a:p>
            <a:pPr lvl="2">
              <a:lnSpc>
                <a:spcPct val="120000"/>
              </a:lnSpc>
              <a:spcBef>
                <a:spcPts val="100"/>
              </a:spcBef>
            </a:pPr>
            <a:r>
              <a:rPr lang="en-US" dirty="0"/>
              <a:t>Tensile results of the DM/HAZ interface specimens cannot be compared to the yield strength, elongation, and reduction in area requirements of HY-80 base material </a:t>
            </a:r>
          </a:p>
          <a:p>
            <a:pPr>
              <a:lnSpc>
                <a:spcPct val="120000"/>
              </a:lnSpc>
              <a:spcBef>
                <a:spcPts val="100"/>
              </a:spcBef>
            </a:pPr>
            <a:r>
              <a:rPr lang="en-US" dirty="0"/>
              <a:t>Bends test results</a:t>
            </a:r>
          </a:p>
          <a:p>
            <a:pPr lvl="1">
              <a:lnSpc>
                <a:spcPct val="120000"/>
              </a:lnSpc>
              <a:spcBef>
                <a:spcPts val="100"/>
              </a:spcBef>
            </a:pPr>
            <a:r>
              <a:rPr lang="en-US" dirty="0"/>
              <a:t>All bend test specimens passed with no visual defects.</a:t>
            </a:r>
          </a:p>
        </p:txBody>
      </p:sp>
      <p:sp>
        <p:nvSpPr>
          <p:cNvPr id="6" name="Footer Placeholder 1">
            <a:extLst>
              <a:ext uri="{FF2B5EF4-FFF2-40B4-BE49-F238E27FC236}">
                <a16:creationId xmlns:a16="http://schemas.microsoft.com/office/drawing/2014/main" id="{5CB17B50-CA02-4ED0-A49E-E21E3A77EA31}"/>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866576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6A0DDA-7437-4D3C-8F72-D8A5AD3E0D7C}"/>
              </a:ext>
            </a:extLst>
          </p:cNvPr>
          <p:cNvPicPr>
            <a:picLocks noChangeAspect="1"/>
          </p:cNvPicPr>
          <p:nvPr/>
        </p:nvPicPr>
        <p:blipFill>
          <a:blip r:embed="rId3"/>
          <a:stretch>
            <a:fillRect/>
          </a:stretch>
        </p:blipFill>
        <p:spPr>
          <a:xfrm>
            <a:off x="1798903" y="1663686"/>
            <a:ext cx="8229600" cy="3877122"/>
          </a:xfrm>
          <a:prstGeom prst="rect">
            <a:avLst/>
          </a:prstGeom>
        </p:spPr>
      </p:pic>
      <p:sp>
        <p:nvSpPr>
          <p:cNvPr id="8" name="Title 6"/>
          <p:cNvSpPr>
            <a:spLocks noGrp="1"/>
          </p:cNvSpPr>
          <p:nvPr>
            <p:ph type="title"/>
          </p:nvPr>
        </p:nvSpPr>
        <p:spPr/>
        <p:txBody>
          <a:bodyPr/>
          <a:lstStyle/>
          <a:p>
            <a:r>
              <a:rPr lang="en-US" dirty="0"/>
              <a:t>Team Overview</a:t>
            </a:r>
          </a:p>
        </p:txBody>
      </p:sp>
      <p:sp>
        <p:nvSpPr>
          <p:cNvPr id="3" name="TextBox 2">
            <a:extLst>
              <a:ext uri="{FF2B5EF4-FFF2-40B4-BE49-F238E27FC236}">
                <a16:creationId xmlns:a16="http://schemas.microsoft.com/office/drawing/2014/main" id="{D862A7E5-9BB9-4CA6-9039-C3FECE9E5C92}"/>
              </a:ext>
            </a:extLst>
          </p:cNvPr>
          <p:cNvSpPr txBox="1"/>
          <p:nvPr/>
        </p:nvSpPr>
        <p:spPr>
          <a:xfrm>
            <a:off x="8517494" y="4258734"/>
            <a:ext cx="2323970" cy="646331"/>
          </a:xfrm>
          <a:prstGeom prst="rect">
            <a:avLst/>
          </a:prstGeom>
          <a:noFill/>
        </p:spPr>
        <p:txBody>
          <a:bodyPr wrap="none" rtlCol="0">
            <a:spAutoFit/>
          </a:bodyPr>
          <a:lstStyle/>
          <a:p>
            <a:pPr algn="ctr"/>
            <a:r>
              <a:rPr lang="en-US" i="1" dirty="0"/>
              <a:t>Ongoing development </a:t>
            </a:r>
          </a:p>
          <a:p>
            <a:pPr algn="ctr"/>
            <a:r>
              <a:rPr lang="en-US" i="1" dirty="0"/>
              <a:t>in-progress </a:t>
            </a:r>
          </a:p>
        </p:txBody>
      </p:sp>
      <p:sp>
        <p:nvSpPr>
          <p:cNvPr id="13" name="Footer Placeholder 1">
            <a:extLst>
              <a:ext uri="{FF2B5EF4-FFF2-40B4-BE49-F238E27FC236}">
                <a16:creationId xmlns:a16="http://schemas.microsoft.com/office/drawing/2014/main" id="{0E8177E2-FE69-4B1F-8F26-74262F488C39}"/>
              </a:ext>
            </a:extLst>
          </p:cNvPr>
          <p:cNvSpPr txBox="1">
            <a:spLocks/>
          </p:cNvSpPr>
          <p:nvPr/>
        </p:nvSpPr>
        <p:spPr>
          <a:xfrm>
            <a:off x="3290047" y="6462945"/>
            <a:ext cx="5247313"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4" name="Slide Number Placeholder 3">
            <a:extLst>
              <a:ext uri="{FF2B5EF4-FFF2-40B4-BE49-F238E27FC236}">
                <a16:creationId xmlns:a16="http://schemas.microsoft.com/office/drawing/2014/main" id="{CB9D6F69-A796-4BDF-9764-98CFB5093ADA}"/>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a:t>
            </a:fld>
            <a:endParaRPr lang="en-US" dirty="0"/>
          </a:p>
        </p:txBody>
      </p:sp>
    </p:spTree>
    <p:extLst>
      <p:ext uri="{BB962C8B-B14F-4D97-AF65-F5344CB8AC3E}">
        <p14:creationId xmlns:p14="http://schemas.microsoft.com/office/powerpoint/2010/main" val="2249124"/>
      </p:ext>
    </p:extLst>
  </p:cSld>
  <p:clrMapOvr>
    <a:masterClrMapping/>
  </p:clrMapOvr>
  <mc:AlternateContent xmlns:mc="http://schemas.openxmlformats.org/markup-compatibility/2006" xmlns:p14="http://schemas.microsoft.com/office/powerpoint/2010/main">
    <mc:Choice Requires="p14">
      <p:transition spd="slow" p14:dur="2000" advTm="19899"/>
    </mc:Choice>
    <mc:Fallback xmlns="">
      <p:transition spd="slow" advTm="1989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290" y="280892"/>
            <a:ext cx="11544300" cy="480131"/>
          </a:xfrm>
        </p:spPr>
        <p:txBody>
          <a:bodyPr/>
          <a:lstStyle/>
          <a:p>
            <a:r>
              <a:rPr lang="en-US" sz="2800" dirty="0"/>
              <a:t>Conclusions – MIL-100S-1 GMA-P DED on HY-80 FS-DS-IBP SQB </a:t>
            </a:r>
            <a:r>
              <a:rPr lang="en-US" sz="1200" dirty="0"/>
              <a:t>(2 of 2)</a:t>
            </a:r>
          </a:p>
        </p:txBody>
      </p:sp>
      <p:sp>
        <p:nvSpPr>
          <p:cNvPr id="7" name="Content Placeholder 2">
            <a:extLst>
              <a:ext uri="{FF2B5EF4-FFF2-40B4-BE49-F238E27FC236}">
                <a16:creationId xmlns:a16="http://schemas.microsoft.com/office/drawing/2014/main" id="{E0FF4F2A-174A-4185-9756-5CA6984E6A93}"/>
              </a:ext>
            </a:extLst>
          </p:cNvPr>
          <p:cNvSpPr>
            <a:spLocks noGrp="1"/>
          </p:cNvSpPr>
          <p:nvPr>
            <p:ph idx="1"/>
          </p:nvPr>
        </p:nvSpPr>
        <p:spPr>
          <a:xfrm>
            <a:off x="230782" y="983401"/>
            <a:ext cx="11907520" cy="2740358"/>
          </a:xfrm>
        </p:spPr>
        <p:txBody>
          <a:bodyPr>
            <a:normAutofit fontScale="92500" lnSpcReduction="10000"/>
          </a:bodyPr>
          <a:lstStyle/>
          <a:p>
            <a:pPr>
              <a:lnSpc>
                <a:spcPct val="120000"/>
              </a:lnSpc>
              <a:spcBef>
                <a:spcPts val="100"/>
              </a:spcBef>
            </a:pPr>
            <a:r>
              <a:rPr lang="en-US" dirty="0"/>
              <a:t>CVNs</a:t>
            </a:r>
          </a:p>
          <a:p>
            <a:pPr lvl="1">
              <a:lnSpc>
                <a:spcPct val="120000"/>
              </a:lnSpc>
              <a:spcBef>
                <a:spcPts val="100"/>
              </a:spcBef>
            </a:pPr>
            <a:r>
              <a:rPr lang="en-US" dirty="0"/>
              <a:t>All specimens in build DM and with notch at HAZ interface met the impact energy requirements of MIL-100S-1 wire.</a:t>
            </a:r>
          </a:p>
          <a:p>
            <a:pPr lvl="1">
              <a:lnSpc>
                <a:spcPct val="120000"/>
              </a:lnSpc>
              <a:spcBef>
                <a:spcPts val="100"/>
              </a:spcBef>
            </a:pPr>
            <a:r>
              <a:rPr lang="en-US" dirty="0"/>
              <a:t>All specimens with notch in HAZ met impact energy requirements of HY-80 base material.</a:t>
            </a:r>
          </a:p>
          <a:p>
            <a:pPr>
              <a:lnSpc>
                <a:spcPct val="120000"/>
              </a:lnSpc>
              <a:spcBef>
                <a:spcPts val="100"/>
              </a:spcBef>
            </a:pPr>
            <a:r>
              <a:rPr lang="en-US" dirty="0"/>
              <a:t>Met section evaluation</a:t>
            </a:r>
          </a:p>
          <a:p>
            <a:pPr lvl="1">
              <a:lnSpc>
                <a:spcPct val="120000"/>
              </a:lnSpc>
              <a:spcBef>
                <a:spcPts val="100"/>
              </a:spcBef>
            </a:pPr>
            <a:r>
              <a:rPr lang="en-US" dirty="0"/>
              <a:t>Metallographic sections had no notable discontinuities.  </a:t>
            </a:r>
          </a:p>
        </p:txBody>
      </p:sp>
      <p:pic>
        <p:nvPicPr>
          <p:cNvPr id="8" name="Picture 7">
            <a:extLst>
              <a:ext uri="{FF2B5EF4-FFF2-40B4-BE49-F238E27FC236}">
                <a16:creationId xmlns:a16="http://schemas.microsoft.com/office/drawing/2014/main" id="{2DE5AD35-C425-47F0-B3B9-AC46142B50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5817" y="3946137"/>
            <a:ext cx="2623186" cy="2057400"/>
          </a:xfrm>
          <a:prstGeom prst="rect">
            <a:avLst/>
          </a:prstGeom>
        </p:spPr>
      </p:pic>
      <p:pic>
        <p:nvPicPr>
          <p:cNvPr id="9" name="Picture 8">
            <a:extLst>
              <a:ext uri="{FF2B5EF4-FFF2-40B4-BE49-F238E27FC236}">
                <a16:creationId xmlns:a16="http://schemas.microsoft.com/office/drawing/2014/main" id="{9661BBFC-424F-465C-9BBB-6E481F7C39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5178" y="3946137"/>
            <a:ext cx="2623186" cy="2057400"/>
          </a:xfrm>
          <a:prstGeom prst="rect">
            <a:avLst/>
          </a:prstGeom>
        </p:spPr>
      </p:pic>
      <p:pic>
        <p:nvPicPr>
          <p:cNvPr id="10" name="Picture 9">
            <a:extLst>
              <a:ext uri="{FF2B5EF4-FFF2-40B4-BE49-F238E27FC236}">
                <a16:creationId xmlns:a16="http://schemas.microsoft.com/office/drawing/2014/main" id="{518850ED-EB5D-4CF6-BCFA-1D73402248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84542" y="3946137"/>
            <a:ext cx="2623185" cy="2057400"/>
          </a:xfrm>
          <a:prstGeom prst="rect">
            <a:avLst/>
          </a:prstGeom>
        </p:spPr>
      </p:pic>
      <p:pic>
        <p:nvPicPr>
          <p:cNvPr id="11" name="Picture 10">
            <a:extLst>
              <a:ext uri="{FF2B5EF4-FFF2-40B4-BE49-F238E27FC236}">
                <a16:creationId xmlns:a16="http://schemas.microsoft.com/office/drawing/2014/main" id="{E5CC987A-B89C-4E77-845A-79A8120696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23905" y="3946137"/>
            <a:ext cx="2623185" cy="2057400"/>
          </a:xfrm>
          <a:prstGeom prst="rect">
            <a:avLst/>
          </a:prstGeom>
        </p:spPr>
      </p:pic>
      <p:sp>
        <p:nvSpPr>
          <p:cNvPr id="12" name="TextBox 11">
            <a:extLst>
              <a:ext uri="{FF2B5EF4-FFF2-40B4-BE49-F238E27FC236}">
                <a16:creationId xmlns:a16="http://schemas.microsoft.com/office/drawing/2014/main" id="{072B9958-E44E-42DF-A7E7-2412EB1727D3}"/>
              </a:ext>
            </a:extLst>
          </p:cNvPr>
          <p:cNvSpPr txBox="1"/>
          <p:nvPr/>
        </p:nvSpPr>
        <p:spPr>
          <a:xfrm>
            <a:off x="949753" y="5627674"/>
            <a:ext cx="1709198" cy="369332"/>
          </a:xfrm>
          <a:prstGeom prst="rect">
            <a:avLst/>
          </a:prstGeom>
          <a:noFill/>
        </p:spPr>
        <p:txBody>
          <a:bodyPr wrap="square" rtlCol="0">
            <a:spAutoFit/>
          </a:bodyPr>
          <a:lstStyle/>
          <a:p>
            <a:pPr algn="ctr"/>
            <a:r>
              <a:rPr lang="en-US" dirty="0">
                <a:solidFill>
                  <a:srgbClr val="FFFF00"/>
                </a:solidFill>
              </a:rPr>
              <a:t>Block – DM </a:t>
            </a:r>
          </a:p>
        </p:txBody>
      </p:sp>
      <p:sp>
        <p:nvSpPr>
          <p:cNvPr id="13" name="TextBox 12">
            <a:extLst>
              <a:ext uri="{FF2B5EF4-FFF2-40B4-BE49-F238E27FC236}">
                <a16:creationId xmlns:a16="http://schemas.microsoft.com/office/drawing/2014/main" id="{2C62E99D-61B5-4A8A-94C5-18C68BF115ED}"/>
              </a:ext>
            </a:extLst>
          </p:cNvPr>
          <p:cNvSpPr txBox="1"/>
          <p:nvPr/>
        </p:nvSpPr>
        <p:spPr>
          <a:xfrm>
            <a:off x="3666902" y="5622744"/>
            <a:ext cx="1976533" cy="369332"/>
          </a:xfrm>
          <a:prstGeom prst="rect">
            <a:avLst/>
          </a:prstGeom>
          <a:noFill/>
        </p:spPr>
        <p:txBody>
          <a:bodyPr wrap="square" rtlCol="0">
            <a:spAutoFit/>
          </a:bodyPr>
          <a:lstStyle/>
          <a:p>
            <a:pPr algn="ctr"/>
            <a:r>
              <a:rPr lang="en-US" dirty="0">
                <a:solidFill>
                  <a:srgbClr val="FFFF00"/>
                </a:solidFill>
              </a:rPr>
              <a:t>Block – DM/HAZ </a:t>
            </a:r>
          </a:p>
        </p:txBody>
      </p:sp>
      <p:sp>
        <p:nvSpPr>
          <p:cNvPr id="14" name="TextBox 13">
            <a:extLst>
              <a:ext uri="{FF2B5EF4-FFF2-40B4-BE49-F238E27FC236}">
                <a16:creationId xmlns:a16="http://schemas.microsoft.com/office/drawing/2014/main" id="{5FA90906-58A8-45D8-AF21-95FE43C77682}"/>
              </a:ext>
            </a:extLst>
          </p:cNvPr>
          <p:cNvSpPr txBox="1"/>
          <p:nvPr/>
        </p:nvSpPr>
        <p:spPr>
          <a:xfrm>
            <a:off x="6629029" y="5627708"/>
            <a:ext cx="1709198" cy="369332"/>
          </a:xfrm>
          <a:prstGeom prst="rect">
            <a:avLst/>
          </a:prstGeom>
          <a:noFill/>
        </p:spPr>
        <p:txBody>
          <a:bodyPr wrap="square" rtlCol="0">
            <a:spAutoFit/>
          </a:bodyPr>
          <a:lstStyle/>
          <a:p>
            <a:pPr algn="ctr"/>
            <a:r>
              <a:rPr lang="en-US" dirty="0">
                <a:solidFill>
                  <a:srgbClr val="FFFF00"/>
                </a:solidFill>
              </a:rPr>
              <a:t>Wall – DM </a:t>
            </a:r>
          </a:p>
        </p:txBody>
      </p:sp>
      <p:sp>
        <p:nvSpPr>
          <p:cNvPr id="15" name="TextBox 14">
            <a:extLst>
              <a:ext uri="{FF2B5EF4-FFF2-40B4-BE49-F238E27FC236}">
                <a16:creationId xmlns:a16="http://schemas.microsoft.com/office/drawing/2014/main" id="{17453125-BEBF-49D1-A169-06713241D3C1}"/>
              </a:ext>
            </a:extLst>
          </p:cNvPr>
          <p:cNvSpPr txBox="1"/>
          <p:nvPr/>
        </p:nvSpPr>
        <p:spPr>
          <a:xfrm>
            <a:off x="9347230" y="5634287"/>
            <a:ext cx="1976533" cy="369332"/>
          </a:xfrm>
          <a:prstGeom prst="rect">
            <a:avLst/>
          </a:prstGeom>
          <a:noFill/>
        </p:spPr>
        <p:txBody>
          <a:bodyPr wrap="square" rtlCol="0">
            <a:spAutoFit/>
          </a:bodyPr>
          <a:lstStyle/>
          <a:p>
            <a:pPr algn="ctr"/>
            <a:r>
              <a:rPr lang="en-US" dirty="0">
                <a:solidFill>
                  <a:srgbClr val="FFFF00"/>
                </a:solidFill>
              </a:rPr>
              <a:t>Wall – DM/HAZ </a:t>
            </a:r>
          </a:p>
        </p:txBody>
      </p:sp>
      <p:sp>
        <p:nvSpPr>
          <p:cNvPr id="17" name="Footer Placeholder 1">
            <a:extLst>
              <a:ext uri="{FF2B5EF4-FFF2-40B4-BE49-F238E27FC236}">
                <a16:creationId xmlns:a16="http://schemas.microsoft.com/office/drawing/2014/main" id="{4F901A25-1A2C-40A7-A086-43BE419DAEBD}"/>
              </a:ext>
            </a:extLst>
          </p:cNvPr>
          <p:cNvSpPr txBox="1">
            <a:spLocks/>
          </p:cNvSpPr>
          <p:nvPr/>
        </p:nvSpPr>
        <p:spPr>
          <a:xfrm>
            <a:off x="3099816" y="6462945"/>
            <a:ext cx="585215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1529288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FAF242E-B407-483E-8B79-FFDA24710A8B}"/>
              </a:ext>
            </a:extLst>
          </p:cNvPr>
          <p:cNvSpPr>
            <a:spLocks noGrp="1"/>
          </p:cNvSpPr>
          <p:nvPr>
            <p:ph idx="1"/>
          </p:nvPr>
        </p:nvSpPr>
        <p:spPr>
          <a:xfrm>
            <a:off x="323850" y="1176337"/>
            <a:ext cx="11544300" cy="4505325"/>
          </a:xfrm>
        </p:spPr>
        <p:txBody>
          <a:bodyPr>
            <a:normAutofit/>
          </a:bodyPr>
          <a:lstStyle/>
          <a:p>
            <a:pPr marL="457200" indent="-457200">
              <a:buFont typeface="+mj-lt"/>
              <a:buAutoNum type="arabicPeriod"/>
            </a:pPr>
            <a:r>
              <a:rPr lang="en-US" dirty="0"/>
              <a:t>A prescriptive qualification scheme provides a clear path to accelerate implementation of high impact DED AM technology. </a:t>
            </a:r>
          </a:p>
          <a:p>
            <a:pPr marL="457200" indent="-457200">
              <a:buFont typeface="+mj-lt"/>
              <a:buAutoNum type="arabicPeriod"/>
            </a:pPr>
            <a:r>
              <a:rPr lang="en-US" dirty="0">
                <a:effectLst/>
                <a:latin typeface="Arial" panose="020B0604020202020204" pitchFamily="34" charset="0"/>
                <a:ea typeface="Times New Roman" panose="02020603050405020304" pitchFamily="18" charset="0"/>
                <a:cs typeface="Times New Roman" panose="02020603050405020304" pitchFamily="18" charset="0"/>
              </a:rPr>
              <a:t>The acceptance criteria of these standard qualification builds should leverage property requirements for the consumable and / or representative base materials (if available).  </a:t>
            </a:r>
          </a:p>
          <a:p>
            <a:pPr marL="457200" indent="-457200">
              <a:buFont typeface="+mj-lt"/>
              <a:buAutoNum type="arabicPeriod"/>
            </a:pPr>
            <a:r>
              <a:rPr lang="en-US" dirty="0">
                <a:effectLst/>
                <a:latin typeface="Arial" panose="020B0604020202020204" pitchFamily="34" charset="0"/>
                <a:ea typeface="Times New Roman" panose="02020603050405020304" pitchFamily="18" charset="0"/>
                <a:cs typeface="Times New Roman" panose="02020603050405020304" pitchFamily="18" charset="0"/>
              </a:rPr>
              <a:t>New property requirements will need to be developed to accommodate new process-feature-property relationships that are established through standard qualification builds.</a:t>
            </a:r>
          </a:p>
          <a:p>
            <a:pPr marL="457200" indent="-457200">
              <a:buFont typeface="+mj-lt"/>
              <a:buAutoNum type="arabicPeriod"/>
            </a:pPr>
            <a:r>
              <a:rPr lang="en-US" dirty="0"/>
              <a:t>These DED procedure qualification schemes should be considered by other compliance organizations to harmonize requirements across the DOD and industry and reduce mfg. supply chain qualification and certification costs.</a:t>
            </a:r>
          </a:p>
          <a:p>
            <a:pPr marL="0" indent="0">
              <a:buNone/>
            </a:pPr>
            <a:endParaRPr lang="en-US" dirty="0"/>
          </a:p>
          <a:p>
            <a:pPr marL="457200" indent="-457200">
              <a:buFont typeface="+mj-lt"/>
              <a:buAutoNum type="arabicPeriod"/>
            </a:pPr>
            <a:endParaRPr lang="en-US" dirty="0">
              <a:latin typeface="EurostileExtBla"/>
            </a:endParaRPr>
          </a:p>
        </p:txBody>
      </p:sp>
      <p:sp>
        <p:nvSpPr>
          <p:cNvPr id="4" name="Title 3">
            <a:extLst>
              <a:ext uri="{FF2B5EF4-FFF2-40B4-BE49-F238E27FC236}">
                <a16:creationId xmlns:a16="http://schemas.microsoft.com/office/drawing/2014/main" id="{C4DDEB9A-E23F-4D3D-8387-B0F7E095662F}"/>
              </a:ext>
            </a:extLst>
          </p:cNvPr>
          <p:cNvSpPr>
            <a:spLocks noGrp="1"/>
          </p:cNvSpPr>
          <p:nvPr>
            <p:ph type="title"/>
          </p:nvPr>
        </p:nvSpPr>
        <p:spPr/>
        <p:txBody>
          <a:bodyPr/>
          <a:lstStyle/>
          <a:p>
            <a:r>
              <a:rPr lang="en-US" dirty="0"/>
              <a:t>Final Conclusions</a:t>
            </a:r>
          </a:p>
        </p:txBody>
      </p:sp>
      <p:sp>
        <p:nvSpPr>
          <p:cNvPr id="8" name="Footer Placeholder 1">
            <a:extLst>
              <a:ext uri="{FF2B5EF4-FFF2-40B4-BE49-F238E27FC236}">
                <a16:creationId xmlns:a16="http://schemas.microsoft.com/office/drawing/2014/main" id="{4428511B-634F-4DDB-9325-721E2F03A5DB}"/>
              </a:ext>
            </a:extLst>
          </p:cNvPr>
          <p:cNvSpPr txBox="1">
            <a:spLocks/>
          </p:cNvSpPr>
          <p:nvPr/>
        </p:nvSpPr>
        <p:spPr>
          <a:xfrm>
            <a:off x="3203883" y="6470663"/>
            <a:ext cx="531518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9" name="Slide Number Placeholder 3">
            <a:extLst>
              <a:ext uri="{FF2B5EF4-FFF2-40B4-BE49-F238E27FC236}">
                <a16:creationId xmlns:a16="http://schemas.microsoft.com/office/drawing/2014/main" id="{197967C7-2DA2-4EB6-93F9-2A86D4BDE2ED}"/>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31</a:t>
            </a:fld>
            <a:endParaRPr lang="en-US" dirty="0"/>
          </a:p>
        </p:txBody>
      </p:sp>
    </p:spTree>
    <p:extLst>
      <p:ext uri="{BB962C8B-B14F-4D97-AF65-F5344CB8AC3E}">
        <p14:creationId xmlns:p14="http://schemas.microsoft.com/office/powerpoint/2010/main" val="4068424649"/>
      </p:ext>
    </p:extLst>
  </p:cSld>
  <p:clrMapOvr>
    <a:masterClrMapping/>
  </p:clrMapOvr>
  <mc:AlternateContent xmlns:mc="http://schemas.openxmlformats.org/markup-compatibility/2006" xmlns:p14="http://schemas.microsoft.com/office/powerpoint/2010/main">
    <mc:Choice Requires="p14">
      <p:transition spd="slow" p14:dur="2000" advTm="99697"/>
    </mc:Choice>
    <mc:Fallback xmlns="">
      <p:transition spd="slow" advTm="9969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dirty="0"/>
              <a:t>Disclaimer</a:t>
            </a:r>
          </a:p>
        </p:txBody>
      </p:sp>
      <p:sp>
        <p:nvSpPr>
          <p:cNvPr id="233475" name="Rectangle 3"/>
          <p:cNvSpPr>
            <a:spLocks noGrp="1" noChangeArrowheads="1"/>
          </p:cNvSpPr>
          <p:nvPr>
            <p:ph type="body" idx="1"/>
          </p:nvPr>
        </p:nvSpPr>
        <p:spPr/>
        <p:txBody>
          <a:bodyPr/>
          <a:lstStyle/>
          <a:p>
            <a:pPr marL="0" indent="0">
              <a:buNone/>
            </a:pPr>
            <a:r>
              <a:rPr lang="en-US" sz="1800" dirty="0"/>
              <a:t>EWI disclaims all warranties, express or implied, including, without limitation, any implied warranty of merchantability or fitness for a particular purpose. </a:t>
            </a:r>
          </a:p>
          <a:p>
            <a:pPr marL="0" indent="0">
              <a:buNone/>
            </a:pPr>
            <a:endParaRPr lang="en-US" sz="1800" dirty="0"/>
          </a:p>
          <a:p>
            <a:pPr marL="0" indent="0">
              <a:buNone/>
            </a:pPr>
            <a:r>
              <a:rPr lang="en-US" sz="1800" dirty="0"/>
              <a:t>Under no circumstances will EWI be liable for incidental or consequential damages, or for any other loss, damage, or expense, arising out of or in connection with the use of or inability to use the report delivered under this engagement</a:t>
            </a:r>
            <a:r>
              <a:rPr lang="en-US" sz="1800"/>
              <a:t>. This </a:t>
            </a:r>
            <a:r>
              <a:rPr lang="en-US" sz="1800" dirty="0"/>
              <a:t>report may not be reproduced or disseminated to individuals or entities outside of your organization without the prior written approval of EWI.</a:t>
            </a:r>
          </a:p>
          <a:p>
            <a:pPr marL="0" indent="0">
              <a:buNone/>
            </a:pPr>
            <a:endParaRPr lang="en-US" dirty="0"/>
          </a:p>
          <a:p>
            <a:endParaRPr lang="en-US" dirty="0"/>
          </a:p>
        </p:txBody>
      </p:sp>
      <p:sp>
        <p:nvSpPr>
          <p:cNvPr id="4" name="Footer Placeholder 1">
            <a:extLst>
              <a:ext uri="{FF2B5EF4-FFF2-40B4-BE49-F238E27FC236}">
                <a16:creationId xmlns:a16="http://schemas.microsoft.com/office/drawing/2014/main" id="{F350C290-BA0E-4B22-8A70-5A5506DEDDD2}"/>
              </a:ext>
            </a:extLst>
          </p:cNvPr>
          <p:cNvSpPr txBox="1">
            <a:spLocks/>
          </p:cNvSpPr>
          <p:nvPr/>
        </p:nvSpPr>
        <p:spPr>
          <a:xfrm>
            <a:off x="3203883" y="6470663"/>
            <a:ext cx="531518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1528918715"/>
      </p:ext>
    </p:extLst>
  </p:cSld>
  <p:clrMapOvr>
    <a:masterClrMapping/>
  </p:clrMapOvr>
  <mc:AlternateContent xmlns:mc="http://schemas.openxmlformats.org/markup-compatibility/2006" xmlns:p14="http://schemas.microsoft.com/office/powerpoint/2010/main">
    <mc:Choice Requires="p14">
      <p:transition spd="slow" p14:dur="2000" advTm="2003"/>
    </mc:Choice>
    <mc:Fallback xmlns="">
      <p:transition spd="slow" advTm="200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EF120F7-FE05-4828-857B-1DC04FAA3657}"/>
              </a:ext>
            </a:extLst>
          </p:cNvPr>
          <p:cNvSpPr>
            <a:spLocks noGrp="1"/>
          </p:cNvSpPr>
          <p:nvPr>
            <p:ph type="pic" sz="quarter" idx="10"/>
          </p:nvPr>
        </p:nvSpPr>
        <p:spPr/>
      </p:sp>
      <p:sp>
        <p:nvSpPr>
          <p:cNvPr id="2" name="Title 1">
            <a:extLst>
              <a:ext uri="{FF2B5EF4-FFF2-40B4-BE49-F238E27FC236}">
                <a16:creationId xmlns:a16="http://schemas.microsoft.com/office/drawing/2014/main" id="{4360231D-8E6D-4C0B-8367-CE299835A295}"/>
              </a:ext>
            </a:extLst>
          </p:cNvPr>
          <p:cNvSpPr>
            <a:spLocks noGrp="1"/>
          </p:cNvSpPr>
          <p:nvPr>
            <p:ph type="ctrTitle"/>
          </p:nvPr>
        </p:nvSpPr>
        <p:spPr>
          <a:xfrm>
            <a:off x="6485120" y="3398494"/>
            <a:ext cx="5257799" cy="528761"/>
          </a:xfrm>
        </p:spPr>
        <p:txBody>
          <a:bodyPr>
            <a:normAutofit/>
          </a:bodyPr>
          <a:lstStyle/>
          <a:p>
            <a:r>
              <a:rPr lang="en-US" sz="2400" dirty="0">
                <a:solidFill>
                  <a:srgbClr val="FF0000"/>
                </a:solidFill>
              </a:rPr>
              <a:t>EWI Facilities and Labs</a:t>
            </a:r>
          </a:p>
        </p:txBody>
      </p:sp>
      <p:sp>
        <p:nvSpPr>
          <p:cNvPr id="5" name="Content Placeholder 4">
            <a:extLst>
              <a:ext uri="{FF2B5EF4-FFF2-40B4-BE49-F238E27FC236}">
                <a16:creationId xmlns:a16="http://schemas.microsoft.com/office/drawing/2014/main" id="{101A87A2-B857-4A14-AADE-29F4A3C95CC2}"/>
              </a:ext>
            </a:extLst>
          </p:cNvPr>
          <p:cNvSpPr>
            <a:spLocks noGrp="1"/>
          </p:cNvSpPr>
          <p:nvPr>
            <p:ph type="subTitle" idx="1"/>
          </p:nvPr>
        </p:nvSpPr>
        <p:spPr>
          <a:xfrm>
            <a:off x="6507198" y="3832693"/>
            <a:ext cx="5257799" cy="2305455"/>
          </a:xfrm>
        </p:spPr>
        <p:txBody>
          <a:bodyPr>
            <a:normAutofit fontScale="55000" lnSpcReduction="20000"/>
          </a:bodyPr>
          <a:lstStyle/>
          <a:p>
            <a:pPr marL="0" indent="0">
              <a:buNone/>
            </a:pPr>
            <a:r>
              <a:rPr lang="en-US" sz="2300" i="1" dirty="0">
                <a:solidFill>
                  <a:srgbClr val="5A504A"/>
                </a:solidFill>
              </a:rPr>
              <a:t>EWI empowers industry leaders to overcome complex manufacturing challenges and integrate new processes to bring products to market more quickly and efficiently. Since 1984, EWI’s comprehensive engineering services have helped companies identify, develop, and implement the best options for their specific applications. Key customers include but are not limited to aerospace and defense, automotive, aviation, energy, consumer electronics, medical devices, industrial products, and heavy equipment. Backed by unmatched professional expertise, state-of-the-art lab facilities, and technology resources, EWI offers customized solutions that deliver game-changing results.</a:t>
            </a:r>
          </a:p>
          <a:p>
            <a:pPr marL="0" indent="0">
              <a:buNone/>
            </a:pPr>
            <a:r>
              <a:rPr lang="en-US" sz="2300" i="1" dirty="0">
                <a:solidFill>
                  <a:srgbClr val="5A504A"/>
                </a:solidFill>
              </a:rPr>
              <a:t>How can EWI help your organization? Visit </a:t>
            </a:r>
            <a:r>
              <a:rPr lang="en-US" sz="2300" i="1" dirty="0">
                <a:solidFill>
                  <a:srgbClr val="5A504A"/>
                </a:solidFill>
                <a:hlinkClick r:id="rId2"/>
              </a:rPr>
              <a:t>www.ewi.org</a:t>
            </a:r>
            <a:r>
              <a:rPr lang="en-US" sz="2300" i="1" dirty="0">
                <a:solidFill>
                  <a:srgbClr val="5A504A"/>
                </a:solidFill>
              </a:rPr>
              <a:t>, email </a:t>
            </a:r>
            <a:r>
              <a:rPr lang="en-US" sz="2300" i="1" dirty="0">
                <a:solidFill>
                  <a:srgbClr val="5A504A"/>
                </a:solidFill>
                <a:hlinkClick r:id="rId3">
                  <a:extLst>
                    <a:ext uri="{A12FA001-AC4F-418D-AE19-62706E023703}">
                      <ahyp:hlinkClr xmlns:ahyp="http://schemas.microsoft.com/office/drawing/2018/hyperlinkcolor" val="tx"/>
                    </a:ext>
                  </a:extLst>
                </a:hlinkClick>
              </a:rPr>
              <a:t>info@ewi.org</a:t>
            </a:r>
            <a:r>
              <a:rPr lang="en-US" sz="2300" i="1" dirty="0">
                <a:solidFill>
                  <a:srgbClr val="5A504A"/>
                </a:solidFill>
              </a:rPr>
              <a:t>, or call </a:t>
            </a:r>
            <a:r>
              <a:rPr lang="en-US" sz="2300" b="1" i="1" dirty="0">
                <a:solidFill>
                  <a:srgbClr val="5A504A"/>
                </a:solidFill>
              </a:rPr>
              <a:t>614.688.5000 </a:t>
            </a:r>
            <a:r>
              <a:rPr lang="en-US" sz="2300" i="1" dirty="0">
                <a:solidFill>
                  <a:srgbClr val="5A504A"/>
                </a:solidFill>
              </a:rPr>
              <a:t>to learn more.</a:t>
            </a:r>
          </a:p>
          <a:p>
            <a:pPr marL="0" indent="0">
              <a:buNone/>
            </a:pPr>
            <a:endParaRPr lang="en-US" sz="1800" i="1" dirty="0">
              <a:solidFill>
                <a:srgbClr val="5A504A"/>
              </a:solidFill>
            </a:endParaRPr>
          </a:p>
        </p:txBody>
      </p:sp>
      <p:sp>
        <p:nvSpPr>
          <p:cNvPr id="4" name="Picture Placeholder 3">
            <a:extLst>
              <a:ext uri="{FF2B5EF4-FFF2-40B4-BE49-F238E27FC236}">
                <a16:creationId xmlns:a16="http://schemas.microsoft.com/office/drawing/2014/main" id="{9F494FC1-8F6C-4CAB-8517-8D78CAC56F4C}"/>
              </a:ext>
            </a:extLst>
          </p:cNvPr>
          <p:cNvSpPr>
            <a:spLocks noGrp="1"/>
          </p:cNvSpPr>
          <p:nvPr>
            <p:ph type="pic" sz="quarter" idx="11"/>
          </p:nvPr>
        </p:nvSpPr>
        <p:spPr/>
      </p:sp>
      <p:sp>
        <p:nvSpPr>
          <p:cNvPr id="9" name="TextBox 8">
            <a:extLst>
              <a:ext uri="{FF2B5EF4-FFF2-40B4-BE49-F238E27FC236}">
                <a16:creationId xmlns:a16="http://schemas.microsoft.com/office/drawing/2014/main" id="{322BB3A9-0C80-43E3-A083-51B9E6E3864F}"/>
              </a:ext>
            </a:extLst>
          </p:cNvPr>
          <p:cNvSpPr txBox="1"/>
          <p:nvPr/>
        </p:nvSpPr>
        <p:spPr>
          <a:xfrm>
            <a:off x="6485120" y="283704"/>
            <a:ext cx="2364551" cy="1200329"/>
          </a:xfrm>
          <a:prstGeom prst="rect">
            <a:avLst/>
          </a:prstGeom>
          <a:noFill/>
        </p:spPr>
        <p:txBody>
          <a:bodyPr wrap="square">
            <a:spAutoFit/>
          </a:bodyPr>
          <a:lstStyle/>
          <a:p>
            <a:r>
              <a:rPr lang="en-US" sz="1200" b="1" dirty="0">
                <a:solidFill>
                  <a:srgbClr val="5A504A"/>
                </a:solidFill>
              </a:rPr>
              <a:t>Columbus, Ohio </a:t>
            </a:r>
          </a:p>
          <a:p>
            <a:r>
              <a:rPr lang="en-US" sz="1200" dirty="0">
                <a:solidFill>
                  <a:srgbClr val="5A504A"/>
                </a:solidFill>
              </a:rPr>
              <a:t>EWI (Headquarters)</a:t>
            </a:r>
          </a:p>
          <a:p>
            <a:r>
              <a:rPr lang="en-US" sz="1200" dirty="0">
                <a:solidFill>
                  <a:srgbClr val="5A504A"/>
                </a:solidFill>
              </a:rPr>
              <a:t>1250 Arthur E. Adams Drive</a:t>
            </a:r>
          </a:p>
          <a:p>
            <a:r>
              <a:rPr lang="en-US" sz="1200" dirty="0">
                <a:solidFill>
                  <a:srgbClr val="5A504A"/>
                </a:solidFill>
              </a:rPr>
              <a:t>Columbus, OH 43221</a:t>
            </a:r>
          </a:p>
          <a:p>
            <a:r>
              <a:rPr lang="en-US" sz="1200" dirty="0">
                <a:solidFill>
                  <a:srgbClr val="5A504A"/>
                </a:solidFill>
              </a:rPr>
              <a:t>614.688.5000</a:t>
            </a:r>
          </a:p>
          <a:p>
            <a:r>
              <a:rPr lang="en-US" sz="1200" u="sng" dirty="0">
                <a:solidFill>
                  <a:srgbClr val="5A504A"/>
                </a:solidFill>
              </a:rPr>
              <a:t>info@ewi.org</a:t>
            </a:r>
          </a:p>
        </p:txBody>
      </p:sp>
      <p:sp>
        <p:nvSpPr>
          <p:cNvPr id="10" name="TextBox 9">
            <a:extLst>
              <a:ext uri="{FF2B5EF4-FFF2-40B4-BE49-F238E27FC236}">
                <a16:creationId xmlns:a16="http://schemas.microsoft.com/office/drawing/2014/main" id="{FF0203B0-A794-47AC-9997-13A6C6D6E4F6}"/>
              </a:ext>
            </a:extLst>
          </p:cNvPr>
          <p:cNvSpPr txBox="1"/>
          <p:nvPr/>
        </p:nvSpPr>
        <p:spPr>
          <a:xfrm>
            <a:off x="8465063" y="1200959"/>
            <a:ext cx="2926026" cy="1107996"/>
          </a:xfrm>
          <a:prstGeom prst="rect">
            <a:avLst/>
          </a:prstGeom>
          <a:noFill/>
        </p:spPr>
        <p:txBody>
          <a:bodyPr wrap="square" lIns="0" tIns="0" rIns="0" bIns="0" rtlCol="0">
            <a:spAutoFit/>
          </a:bodyPr>
          <a:lstStyle/>
          <a:p>
            <a:r>
              <a:rPr lang="en-US" sz="1200" b="1" dirty="0">
                <a:solidFill>
                  <a:srgbClr val="5A504A"/>
                </a:solidFill>
              </a:rPr>
              <a:t>Buffalo, New York</a:t>
            </a:r>
          </a:p>
          <a:p>
            <a:r>
              <a:rPr lang="en-US" sz="1200" dirty="0">
                <a:solidFill>
                  <a:srgbClr val="5A504A"/>
                </a:solidFill>
              </a:rPr>
              <a:t>Buffalo Manufacturing Works</a:t>
            </a:r>
          </a:p>
          <a:p>
            <a:r>
              <a:rPr lang="en-US" sz="1200" dirty="0">
                <a:solidFill>
                  <a:srgbClr val="5A504A"/>
                </a:solidFill>
              </a:rPr>
              <a:t>683 Northland Ave. </a:t>
            </a:r>
          </a:p>
          <a:p>
            <a:r>
              <a:rPr lang="en-US" sz="1200" dirty="0">
                <a:solidFill>
                  <a:srgbClr val="5A504A"/>
                </a:solidFill>
              </a:rPr>
              <a:t>Buffalo, NY 14211</a:t>
            </a:r>
          </a:p>
          <a:p>
            <a:r>
              <a:rPr lang="en-US" sz="1200" dirty="0">
                <a:solidFill>
                  <a:srgbClr val="5A504A"/>
                </a:solidFill>
              </a:rPr>
              <a:t>716.710.5500</a:t>
            </a:r>
          </a:p>
          <a:p>
            <a:r>
              <a:rPr lang="en-US" sz="1200" u="sng" dirty="0">
                <a:solidFill>
                  <a:srgbClr val="5A504A"/>
                </a:solidFill>
              </a:rPr>
              <a:t>info@BuffaloManufacturingWorks.com</a:t>
            </a:r>
            <a:endParaRPr lang="en-US" sz="1600" u="sng" dirty="0">
              <a:solidFill>
                <a:srgbClr val="5A504A"/>
              </a:solidFill>
            </a:endParaRPr>
          </a:p>
        </p:txBody>
      </p:sp>
      <p:sp>
        <p:nvSpPr>
          <p:cNvPr id="11" name="TextBox 10">
            <a:extLst>
              <a:ext uri="{FF2B5EF4-FFF2-40B4-BE49-F238E27FC236}">
                <a16:creationId xmlns:a16="http://schemas.microsoft.com/office/drawing/2014/main" id="{77F4087F-0292-4991-BE5B-09D0F42F01AE}"/>
              </a:ext>
            </a:extLst>
          </p:cNvPr>
          <p:cNvSpPr txBox="1"/>
          <p:nvPr/>
        </p:nvSpPr>
        <p:spPr>
          <a:xfrm>
            <a:off x="6593634" y="2355150"/>
            <a:ext cx="5598366" cy="1107996"/>
          </a:xfrm>
          <a:prstGeom prst="rect">
            <a:avLst/>
          </a:prstGeom>
          <a:noFill/>
        </p:spPr>
        <p:txBody>
          <a:bodyPr wrap="square" lIns="0" tIns="0" rIns="0" bIns="0" rtlCol="0">
            <a:spAutoFit/>
          </a:bodyPr>
          <a:lstStyle/>
          <a:p>
            <a:r>
              <a:rPr lang="en-US" sz="1200" b="1" dirty="0">
                <a:solidFill>
                  <a:srgbClr val="5A504A"/>
                </a:solidFill>
              </a:rPr>
              <a:t>Loveland, Colorado</a:t>
            </a:r>
          </a:p>
          <a:p>
            <a:r>
              <a:rPr lang="en-US" sz="1200" dirty="0">
                <a:solidFill>
                  <a:srgbClr val="5A504A"/>
                </a:solidFill>
              </a:rPr>
              <a:t>Rocky Mountain Center for Innovation &amp; Technology</a:t>
            </a:r>
          </a:p>
          <a:p>
            <a:r>
              <a:rPr lang="en-US" sz="1200" dirty="0">
                <a:solidFill>
                  <a:srgbClr val="5A504A"/>
                </a:solidFill>
              </a:rPr>
              <a:t>815 14</a:t>
            </a:r>
            <a:r>
              <a:rPr lang="en-US" sz="1200" baseline="30000" dirty="0">
                <a:solidFill>
                  <a:srgbClr val="5A504A"/>
                </a:solidFill>
              </a:rPr>
              <a:t>th</a:t>
            </a:r>
            <a:r>
              <a:rPr lang="en-US" sz="1200" dirty="0">
                <a:solidFill>
                  <a:srgbClr val="5A504A"/>
                </a:solidFill>
              </a:rPr>
              <a:t> Street SW, Ste. D190</a:t>
            </a:r>
          </a:p>
          <a:p>
            <a:r>
              <a:rPr lang="en-US" sz="1200" dirty="0">
                <a:solidFill>
                  <a:srgbClr val="5A504A"/>
                </a:solidFill>
              </a:rPr>
              <a:t>Loveland, CO 80537</a:t>
            </a:r>
          </a:p>
          <a:p>
            <a:r>
              <a:rPr lang="en-US" sz="1200" dirty="0">
                <a:solidFill>
                  <a:srgbClr val="5A504A"/>
                </a:solidFill>
              </a:rPr>
              <a:t>970.635.5100</a:t>
            </a:r>
          </a:p>
          <a:p>
            <a:r>
              <a:rPr lang="en-US" sz="1200" u="sng" dirty="0">
                <a:solidFill>
                  <a:srgbClr val="5A504A"/>
                </a:solidFill>
              </a:rPr>
              <a:t>info@ewi.org</a:t>
            </a:r>
          </a:p>
        </p:txBody>
      </p:sp>
      <p:sp>
        <p:nvSpPr>
          <p:cNvPr id="12" name="Footer Placeholder 1">
            <a:extLst>
              <a:ext uri="{FF2B5EF4-FFF2-40B4-BE49-F238E27FC236}">
                <a16:creationId xmlns:a16="http://schemas.microsoft.com/office/drawing/2014/main" id="{00AD14D2-D70D-4D88-B9B7-0EB24A042991}"/>
              </a:ext>
            </a:extLst>
          </p:cNvPr>
          <p:cNvSpPr txBox="1">
            <a:spLocks/>
          </p:cNvSpPr>
          <p:nvPr/>
        </p:nvSpPr>
        <p:spPr>
          <a:xfrm>
            <a:off x="3203883" y="6470663"/>
            <a:ext cx="531518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4045902715"/>
      </p:ext>
    </p:extLst>
  </p:cSld>
  <p:clrMapOvr>
    <a:masterClrMapping/>
  </p:clrMapOvr>
  <mc:AlternateContent xmlns:mc="http://schemas.openxmlformats.org/markup-compatibility/2006" xmlns:p14="http://schemas.microsoft.com/office/powerpoint/2010/main">
    <mc:Choice Requires="p14">
      <p:transition spd="slow" p14:dur="2000" advTm="2840"/>
    </mc:Choice>
    <mc:Fallback xmlns="">
      <p:transition spd="slow" advTm="284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0CD1C34-0768-49E8-9F24-092E8BF0124D}"/>
              </a:ext>
            </a:extLst>
          </p:cNvPr>
          <p:cNvSpPr>
            <a:spLocks noGrp="1"/>
          </p:cNvSpPr>
          <p:nvPr>
            <p:ph type="body" sz="quarter" idx="12"/>
          </p:nvPr>
        </p:nvSpPr>
        <p:spPr>
          <a:xfrm>
            <a:off x="-66675" y="1489750"/>
            <a:ext cx="6162675" cy="2031325"/>
          </a:xfrm>
        </p:spPr>
        <p:txBody>
          <a:bodyPr/>
          <a:lstStyle/>
          <a:p>
            <a:pPr>
              <a:spcBef>
                <a:spcPts val="0"/>
              </a:spcBef>
            </a:pPr>
            <a:r>
              <a:rPr lang="en-US" sz="4800" dirty="0">
                <a:latin typeface="Arial Regular"/>
              </a:rPr>
              <a:t>Thank you for </a:t>
            </a:r>
          </a:p>
          <a:p>
            <a:pPr>
              <a:spcBef>
                <a:spcPts val="0"/>
              </a:spcBef>
            </a:pPr>
            <a:r>
              <a:rPr lang="en-US" sz="4800" dirty="0">
                <a:latin typeface="Arial Regular"/>
              </a:rPr>
              <a:t>your time.</a:t>
            </a:r>
          </a:p>
        </p:txBody>
      </p:sp>
      <p:sp>
        <p:nvSpPr>
          <p:cNvPr id="3" name="Footer Placeholder 1">
            <a:extLst>
              <a:ext uri="{FF2B5EF4-FFF2-40B4-BE49-F238E27FC236}">
                <a16:creationId xmlns:a16="http://schemas.microsoft.com/office/drawing/2014/main" id="{F8B8D9CA-FE51-46A7-AAEF-D54FBC2C08C6}"/>
              </a:ext>
            </a:extLst>
          </p:cNvPr>
          <p:cNvSpPr txBox="1">
            <a:spLocks/>
          </p:cNvSpPr>
          <p:nvPr/>
        </p:nvSpPr>
        <p:spPr>
          <a:xfrm>
            <a:off x="3203883" y="6470663"/>
            <a:ext cx="5315189"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Tree>
    <p:extLst>
      <p:ext uri="{BB962C8B-B14F-4D97-AF65-F5344CB8AC3E}">
        <p14:creationId xmlns:p14="http://schemas.microsoft.com/office/powerpoint/2010/main" val="3613578268"/>
      </p:ext>
    </p:extLst>
  </p:cSld>
  <p:clrMapOvr>
    <a:masterClrMapping/>
  </p:clrMapOvr>
  <mc:AlternateContent xmlns:mc="http://schemas.openxmlformats.org/markup-compatibility/2006" xmlns:p14="http://schemas.microsoft.com/office/powerpoint/2010/main">
    <mc:Choice Requires="p14">
      <p:transition spd="slow" p14:dur="2000" advTm="6773"/>
    </mc:Choice>
    <mc:Fallback xmlns="">
      <p:transition spd="slow" advTm="677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CB75166-DFF2-4F06-8DB2-FCC4DD1B14E1}"/>
              </a:ext>
            </a:extLst>
          </p:cNvPr>
          <p:cNvSpPr>
            <a:spLocks noGrp="1"/>
          </p:cNvSpPr>
          <p:nvPr>
            <p:ph idx="1"/>
          </p:nvPr>
        </p:nvSpPr>
        <p:spPr>
          <a:xfrm>
            <a:off x="323850" y="1176337"/>
            <a:ext cx="11544300" cy="5035927"/>
          </a:xfrm>
        </p:spPr>
        <p:txBody>
          <a:bodyPr>
            <a:normAutofit fontScale="70000" lnSpcReduction="20000"/>
          </a:bodyPr>
          <a:lstStyle/>
          <a:p>
            <a:r>
              <a:rPr lang="en-US" dirty="0"/>
              <a:t>Problem Statement:  </a:t>
            </a:r>
          </a:p>
          <a:p>
            <a:pPr lvl="1"/>
            <a:r>
              <a:rPr lang="en-US" dirty="0"/>
              <a:t>Metal Additive Manufacturing (AM) process implementation is impeded by a lack of prescriptive standards. </a:t>
            </a:r>
          </a:p>
          <a:p>
            <a:pPr lvl="1"/>
            <a:r>
              <a:rPr lang="en-US" dirty="0"/>
              <a:t>Detailed requirements are needed for a wide range of Metal Powder Bed Fusion (PBF) and Directed Energy Deposition (DED) AM processes and build features/scale applications.</a:t>
            </a:r>
          </a:p>
          <a:p>
            <a:pPr lvl="2"/>
            <a:r>
              <a:rPr lang="en-US" dirty="0"/>
              <a:t>Implementation is needed for new platforms, supply chains, and platform sustainment.</a:t>
            </a:r>
          </a:p>
          <a:p>
            <a:r>
              <a:rPr lang="en-US" dirty="0"/>
              <a:t>Objectives: </a:t>
            </a:r>
          </a:p>
          <a:p>
            <a:pPr lvl="1"/>
            <a:r>
              <a:rPr lang="en-US" dirty="0"/>
              <a:t>Develop DED AM procedure qualification scheme portfolio</a:t>
            </a:r>
          </a:p>
          <a:p>
            <a:pPr lvl="2"/>
            <a:r>
              <a:rPr lang="en-US" dirty="0"/>
              <a:t>Harmonize requirements with welding standards when possible</a:t>
            </a:r>
          </a:p>
          <a:p>
            <a:pPr lvl="1"/>
            <a:r>
              <a:rPr lang="en-US" dirty="0"/>
              <a:t>Develop DED build material property data for common Naval materials</a:t>
            </a:r>
          </a:p>
          <a:p>
            <a:pPr lvl="2"/>
            <a:r>
              <a:rPr lang="en-US" dirty="0"/>
              <a:t>Stainless steels, </a:t>
            </a:r>
            <a:r>
              <a:rPr lang="en-US" dirty="0" err="1"/>
              <a:t>NiAl</a:t>
            </a:r>
            <a:r>
              <a:rPr lang="en-US" dirty="0"/>
              <a:t> bronze, advanced steels, titanium, etc.</a:t>
            </a:r>
          </a:p>
          <a:p>
            <a:pPr lvl="1"/>
            <a:r>
              <a:rPr lang="en-US" dirty="0"/>
              <a:t>Support NAVSEA/NSWCCD who will directly implement methods and requirements via revisions/updates to:</a:t>
            </a:r>
          </a:p>
          <a:p>
            <a:pPr lvl="2"/>
            <a:r>
              <a:rPr lang="en-US" dirty="0"/>
              <a:t>NAVSEA Technical Publication – Requirements for Metal Powder Bed Fusion Additive Manufacturing.</a:t>
            </a:r>
          </a:p>
          <a:p>
            <a:pPr lvl="2"/>
            <a:r>
              <a:rPr lang="en-US" dirty="0"/>
              <a:t>NAVSEA Technical Publication – NAVSEA Process Requirements for Metal Directed Energy Deposition Additive Manufacturing.</a:t>
            </a:r>
          </a:p>
          <a:p>
            <a:pPr marL="870874" lvl="2" indent="0">
              <a:buNone/>
            </a:pPr>
            <a:endParaRPr lang="en-US" dirty="0"/>
          </a:p>
          <a:p>
            <a:pPr marL="0" indent="0">
              <a:buNone/>
            </a:pPr>
            <a:endParaRPr lang="en-US" dirty="0"/>
          </a:p>
        </p:txBody>
      </p:sp>
      <p:sp>
        <p:nvSpPr>
          <p:cNvPr id="8" name="Title 6"/>
          <p:cNvSpPr>
            <a:spLocks noGrp="1"/>
          </p:cNvSpPr>
          <p:nvPr>
            <p:ph type="title"/>
          </p:nvPr>
        </p:nvSpPr>
        <p:spPr/>
        <p:txBody>
          <a:bodyPr/>
          <a:lstStyle/>
          <a:p>
            <a:r>
              <a:rPr lang="en-US" dirty="0"/>
              <a:t>Project Overview</a:t>
            </a:r>
          </a:p>
        </p:txBody>
      </p:sp>
      <p:sp>
        <p:nvSpPr>
          <p:cNvPr id="10" name="Footer Placeholder 1">
            <a:extLst>
              <a:ext uri="{FF2B5EF4-FFF2-40B4-BE49-F238E27FC236}">
                <a16:creationId xmlns:a16="http://schemas.microsoft.com/office/drawing/2014/main" id="{F8ACAD42-4764-4DA9-AC11-F77F688964A3}"/>
              </a:ext>
            </a:extLst>
          </p:cNvPr>
          <p:cNvSpPr txBox="1">
            <a:spLocks/>
          </p:cNvSpPr>
          <p:nvPr/>
        </p:nvSpPr>
        <p:spPr>
          <a:xfrm>
            <a:off x="3433483" y="6462945"/>
            <a:ext cx="5103878"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1" name="Slide Number Placeholder 3">
            <a:extLst>
              <a:ext uri="{FF2B5EF4-FFF2-40B4-BE49-F238E27FC236}">
                <a16:creationId xmlns:a16="http://schemas.microsoft.com/office/drawing/2014/main" id="{86DBAF1A-5469-4196-B183-C2FB1AE3720F}"/>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4</a:t>
            </a:fld>
            <a:endParaRPr lang="en-US" dirty="0"/>
          </a:p>
        </p:txBody>
      </p:sp>
    </p:spTree>
    <p:extLst>
      <p:ext uri="{BB962C8B-B14F-4D97-AF65-F5344CB8AC3E}">
        <p14:creationId xmlns:p14="http://schemas.microsoft.com/office/powerpoint/2010/main" val="3580662330"/>
      </p:ext>
    </p:extLst>
  </p:cSld>
  <p:clrMapOvr>
    <a:masterClrMapping/>
  </p:clrMapOvr>
  <mc:AlternateContent xmlns:mc="http://schemas.openxmlformats.org/markup-compatibility/2006" xmlns:p14="http://schemas.microsoft.com/office/powerpoint/2010/main">
    <mc:Choice Requires="p14">
      <p:transition spd="slow" p14:dur="2000" advTm="61600"/>
    </mc:Choice>
    <mc:Fallback xmlns="">
      <p:transition spd="slow" advTm="616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CB75166-DFF2-4F06-8DB2-FCC4DD1B14E1}"/>
              </a:ext>
            </a:extLst>
          </p:cNvPr>
          <p:cNvSpPr>
            <a:spLocks noGrp="1"/>
          </p:cNvSpPr>
          <p:nvPr>
            <p:ph idx="1"/>
          </p:nvPr>
        </p:nvSpPr>
        <p:spPr>
          <a:xfrm>
            <a:off x="323850" y="1176337"/>
            <a:ext cx="11544300" cy="5035927"/>
          </a:xfrm>
        </p:spPr>
        <p:txBody>
          <a:bodyPr>
            <a:normAutofit/>
          </a:bodyPr>
          <a:lstStyle/>
          <a:p>
            <a:r>
              <a:rPr lang="en-US" dirty="0"/>
              <a:t>Procedure qualification </a:t>
            </a:r>
          </a:p>
          <a:p>
            <a:pPr lvl="1"/>
            <a:r>
              <a:rPr lang="en-US" dirty="0"/>
              <a:t>Establishes procedure-feature-property relationships </a:t>
            </a:r>
          </a:p>
          <a:p>
            <a:pPr lvl="1"/>
            <a:r>
              <a:rPr lang="en-US" dirty="0"/>
              <a:t>Procedure qualification can support a range of component applications</a:t>
            </a:r>
          </a:p>
          <a:p>
            <a:r>
              <a:rPr lang="en-US" dirty="0"/>
              <a:t>Part verification</a:t>
            </a:r>
          </a:p>
          <a:p>
            <a:pPr lvl="1"/>
            <a:r>
              <a:rPr lang="en-US" dirty="0"/>
              <a:t>Demonstrates the ability to manufacture high quality DED AM component (or component groups) that may have specific geometric features and process control requirements </a:t>
            </a:r>
          </a:p>
          <a:p>
            <a:pPr marL="870874" lvl="2" indent="0">
              <a:buNone/>
            </a:pPr>
            <a:endParaRPr lang="en-US" sz="1100" dirty="0">
              <a:latin typeface="EurostileExtBla"/>
              <a:ea typeface="Arial" charset="0"/>
              <a:cs typeface="Arial" charset="0"/>
            </a:endParaRPr>
          </a:p>
          <a:p>
            <a:pPr marL="0" indent="0">
              <a:buNone/>
            </a:pPr>
            <a:endParaRPr lang="en-US" sz="1100" dirty="0">
              <a:latin typeface="EurostileExtBla"/>
            </a:endParaRPr>
          </a:p>
        </p:txBody>
      </p:sp>
      <p:sp>
        <p:nvSpPr>
          <p:cNvPr id="8" name="Title 6"/>
          <p:cNvSpPr>
            <a:spLocks noGrp="1"/>
          </p:cNvSpPr>
          <p:nvPr>
            <p:ph type="title"/>
          </p:nvPr>
        </p:nvSpPr>
        <p:spPr/>
        <p:txBody>
          <a:bodyPr/>
          <a:lstStyle/>
          <a:p>
            <a:r>
              <a:rPr lang="en-US" dirty="0"/>
              <a:t>Technical Publications Qualification Requirements – Two Parts</a:t>
            </a:r>
          </a:p>
        </p:txBody>
      </p:sp>
      <p:sp>
        <p:nvSpPr>
          <p:cNvPr id="10" name="Footer Placeholder 1">
            <a:extLst>
              <a:ext uri="{FF2B5EF4-FFF2-40B4-BE49-F238E27FC236}">
                <a16:creationId xmlns:a16="http://schemas.microsoft.com/office/drawing/2014/main" id="{F8ACAD42-4764-4DA9-AC11-F77F688964A3}"/>
              </a:ext>
            </a:extLst>
          </p:cNvPr>
          <p:cNvSpPr txBox="1">
            <a:spLocks/>
          </p:cNvSpPr>
          <p:nvPr/>
        </p:nvSpPr>
        <p:spPr>
          <a:xfrm>
            <a:off x="3433483" y="6462945"/>
            <a:ext cx="5103878"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1" name="Slide Number Placeholder 3">
            <a:extLst>
              <a:ext uri="{FF2B5EF4-FFF2-40B4-BE49-F238E27FC236}">
                <a16:creationId xmlns:a16="http://schemas.microsoft.com/office/drawing/2014/main" id="{86DBAF1A-5469-4196-B183-C2FB1AE3720F}"/>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5</a:t>
            </a:fld>
            <a:endParaRPr lang="en-US" dirty="0"/>
          </a:p>
        </p:txBody>
      </p:sp>
      <p:pic>
        <p:nvPicPr>
          <p:cNvPr id="3" name="Picture 2">
            <a:extLst>
              <a:ext uri="{FF2B5EF4-FFF2-40B4-BE49-F238E27FC236}">
                <a16:creationId xmlns:a16="http://schemas.microsoft.com/office/drawing/2014/main" id="{4F7B8945-C332-4E31-B102-E0524D882C6C}"/>
              </a:ext>
            </a:extLst>
          </p:cNvPr>
          <p:cNvPicPr>
            <a:picLocks noChangeAspect="1"/>
          </p:cNvPicPr>
          <p:nvPr/>
        </p:nvPicPr>
        <p:blipFill>
          <a:blip r:embed="rId3"/>
          <a:stretch>
            <a:fillRect/>
          </a:stretch>
        </p:blipFill>
        <p:spPr>
          <a:xfrm>
            <a:off x="4439350" y="4051605"/>
            <a:ext cx="1821984" cy="2286000"/>
          </a:xfrm>
          <a:prstGeom prst="rect">
            <a:avLst/>
          </a:prstGeom>
          <a:ln>
            <a:solidFill>
              <a:schemeClr val="tx1"/>
            </a:solidFill>
          </a:ln>
        </p:spPr>
      </p:pic>
      <p:pic>
        <p:nvPicPr>
          <p:cNvPr id="5" name="Picture 4">
            <a:extLst>
              <a:ext uri="{FF2B5EF4-FFF2-40B4-BE49-F238E27FC236}">
                <a16:creationId xmlns:a16="http://schemas.microsoft.com/office/drawing/2014/main" id="{8A2DEC43-518B-4B0D-801C-8989C402848B}"/>
              </a:ext>
            </a:extLst>
          </p:cNvPr>
          <p:cNvPicPr>
            <a:picLocks noChangeAspect="1"/>
          </p:cNvPicPr>
          <p:nvPr/>
        </p:nvPicPr>
        <p:blipFill>
          <a:blip r:embed="rId4"/>
          <a:stretch>
            <a:fillRect/>
          </a:stretch>
        </p:blipFill>
        <p:spPr>
          <a:xfrm>
            <a:off x="6486525" y="4051604"/>
            <a:ext cx="1828800" cy="2286000"/>
          </a:xfrm>
          <a:prstGeom prst="rect">
            <a:avLst/>
          </a:prstGeom>
          <a:ln>
            <a:solidFill>
              <a:schemeClr val="tx1"/>
            </a:solidFill>
          </a:ln>
        </p:spPr>
      </p:pic>
    </p:spTree>
    <p:extLst>
      <p:ext uri="{BB962C8B-B14F-4D97-AF65-F5344CB8AC3E}">
        <p14:creationId xmlns:p14="http://schemas.microsoft.com/office/powerpoint/2010/main" val="3523492926"/>
      </p:ext>
    </p:extLst>
  </p:cSld>
  <p:clrMapOvr>
    <a:masterClrMapping/>
  </p:clrMapOvr>
  <mc:AlternateContent xmlns:mc="http://schemas.openxmlformats.org/markup-compatibility/2006" xmlns:p14="http://schemas.microsoft.com/office/powerpoint/2010/main">
    <mc:Choice Requires="p14">
      <p:transition spd="slow" p14:dur="2000" advTm="61600"/>
    </mc:Choice>
    <mc:Fallback xmlns="">
      <p:transition spd="slow" advTm="616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E355ACEC-7457-4CEF-93AA-0BA348AE6519}"/>
              </a:ext>
            </a:extLst>
          </p:cNvPr>
          <p:cNvPicPr>
            <a:picLocks noGrp="1" noChangeAspect="1"/>
          </p:cNvPicPr>
          <p:nvPr>
            <p:ph idx="1"/>
          </p:nvPr>
        </p:nvPicPr>
        <p:blipFill>
          <a:blip r:embed="rId2"/>
          <a:stretch>
            <a:fillRect/>
          </a:stretch>
        </p:blipFill>
        <p:spPr>
          <a:xfrm>
            <a:off x="1758150" y="1358885"/>
            <a:ext cx="8202887" cy="4617709"/>
          </a:xfrm>
          <a:prstGeom prst="rect">
            <a:avLst/>
          </a:prstGeom>
        </p:spPr>
      </p:pic>
      <p:sp>
        <p:nvSpPr>
          <p:cNvPr id="4" name="Title 3">
            <a:extLst>
              <a:ext uri="{FF2B5EF4-FFF2-40B4-BE49-F238E27FC236}">
                <a16:creationId xmlns:a16="http://schemas.microsoft.com/office/drawing/2014/main" id="{8A2AC564-2DAB-4F39-9F21-88A25C3F4AE2}"/>
              </a:ext>
            </a:extLst>
          </p:cNvPr>
          <p:cNvSpPr>
            <a:spLocks noGrp="1"/>
          </p:cNvSpPr>
          <p:nvPr>
            <p:ph type="title"/>
          </p:nvPr>
        </p:nvSpPr>
        <p:spPr/>
        <p:txBody>
          <a:bodyPr/>
          <a:lstStyle/>
          <a:p>
            <a:r>
              <a:rPr lang="en-US" dirty="0"/>
              <a:t>Autodesk PowerMill Build Categories</a:t>
            </a:r>
          </a:p>
        </p:txBody>
      </p:sp>
      <p:sp>
        <p:nvSpPr>
          <p:cNvPr id="7" name="Rectangle 6">
            <a:extLst>
              <a:ext uri="{FF2B5EF4-FFF2-40B4-BE49-F238E27FC236}">
                <a16:creationId xmlns:a16="http://schemas.microsoft.com/office/drawing/2014/main" id="{669AEB0E-5354-4D95-9A63-EDE59DDAFE88}"/>
              </a:ext>
            </a:extLst>
          </p:cNvPr>
          <p:cNvSpPr>
            <a:spLocks noChangeArrowheads="1"/>
          </p:cNvSpPr>
          <p:nvPr/>
        </p:nvSpPr>
        <p:spPr bwMode="auto">
          <a:xfrm>
            <a:off x="6854783" y="1020331"/>
            <a:ext cx="3224418" cy="338554"/>
          </a:xfrm>
          <a:prstGeom prst="rect">
            <a:avLst/>
          </a:prstGeom>
          <a:noFill/>
          <a:ln w="12700">
            <a:noFill/>
            <a:miter lim="800000"/>
            <a:headEnd type="none" w="sm" len="sm"/>
            <a:tailEnd type="none" w="sm" len="sm"/>
          </a:ln>
          <a:effectLst/>
        </p:spPr>
        <p:txBody>
          <a:bodyPr wrap="square">
            <a:spAutoFit/>
          </a:bodyPr>
          <a:lstStyle/>
          <a:p>
            <a:pPr algn="ctr"/>
            <a:r>
              <a:rPr lang="en-US" sz="1600" dirty="0">
                <a:latin typeface="EurostileExtBla"/>
              </a:rPr>
              <a:t>*Courtesy Autodesk</a:t>
            </a:r>
            <a:endParaRPr lang="en-US" sz="1200" dirty="0">
              <a:latin typeface="EurostileExtBla"/>
            </a:endParaRPr>
          </a:p>
        </p:txBody>
      </p:sp>
      <p:sp>
        <p:nvSpPr>
          <p:cNvPr id="9" name="Footer Placeholder 1">
            <a:extLst>
              <a:ext uri="{FF2B5EF4-FFF2-40B4-BE49-F238E27FC236}">
                <a16:creationId xmlns:a16="http://schemas.microsoft.com/office/drawing/2014/main" id="{9F10602B-ED37-412F-8B5F-679B5FA2D0FE}"/>
              </a:ext>
            </a:extLst>
          </p:cNvPr>
          <p:cNvSpPr txBox="1">
            <a:spLocks/>
          </p:cNvSpPr>
          <p:nvPr/>
        </p:nvSpPr>
        <p:spPr>
          <a:xfrm>
            <a:off x="2994213" y="6462945"/>
            <a:ext cx="5543148"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0" name="Slide Number Placeholder 3">
            <a:extLst>
              <a:ext uri="{FF2B5EF4-FFF2-40B4-BE49-F238E27FC236}">
                <a16:creationId xmlns:a16="http://schemas.microsoft.com/office/drawing/2014/main" id="{4729E08F-F847-4AC9-97B0-5466B6431F99}"/>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6</a:t>
            </a:fld>
            <a:endParaRPr lang="en-US" dirty="0"/>
          </a:p>
        </p:txBody>
      </p:sp>
    </p:spTree>
    <p:extLst>
      <p:ext uri="{BB962C8B-B14F-4D97-AF65-F5344CB8AC3E}">
        <p14:creationId xmlns:p14="http://schemas.microsoft.com/office/powerpoint/2010/main" val="491071881"/>
      </p:ext>
    </p:extLst>
  </p:cSld>
  <p:clrMapOvr>
    <a:masterClrMapping/>
  </p:clrMapOvr>
  <mc:AlternateContent xmlns:mc="http://schemas.openxmlformats.org/markup-compatibility/2006" xmlns:p14="http://schemas.microsoft.com/office/powerpoint/2010/main">
    <mc:Choice Requires="p14">
      <p:transition spd="slow" p14:dur="2000" advTm="56720"/>
    </mc:Choice>
    <mc:Fallback xmlns="">
      <p:transition spd="slow" advTm="567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1FA96-065C-4B8C-A602-794992D3435F}"/>
              </a:ext>
            </a:extLst>
          </p:cNvPr>
          <p:cNvSpPr>
            <a:spLocks noGrp="1"/>
          </p:cNvSpPr>
          <p:nvPr>
            <p:ph type="title"/>
          </p:nvPr>
        </p:nvSpPr>
        <p:spPr>
          <a:xfrm>
            <a:off x="323850" y="504411"/>
            <a:ext cx="11544300" cy="590931"/>
          </a:xfrm>
        </p:spPr>
        <p:txBody>
          <a:bodyPr/>
          <a:lstStyle/>
          <a:p>
            <a:r>
              <a:rPr lang="en-US" sz="3600" dirty="0"/>
              <a:t>Procedure Qualification Scheme Components</a:t>
            </a:r>
          </a:p>
        </p:txBody>
      </p:sp>
      <p:pic>
        <p:nvPicPr>
          <p:cNvPr id="9" name="Picture 8" descr="A stack of flyers on a table&#10;&#10;Description automatically generated">
            <a:extLst>
              <a:ext uri="{FF2B5EF4-FFF2-40B4-BE49-F238E27FC236}">
                <a16:creationId xmlns:a16="http://schemas.microsoft.com/office/drawing/2014/main" id="{7025B986-E66F-4AB9-96BE-0E72D08A23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62" t="50000" r="3274" b="23095"/>
          <a:stretch/>
        </p:blipFill>
        <p:spPr>
          <a:xfrm>
            <a:off x="3892629" y="4079356"/>
            <a:ext cx="4171851" cy="940958"/>
          </a:xfrm>
          <a:prstGeom prst="rect">
            <a:avLst/>
          </a:prstGeom>
        </p:spPr>
      </p:pic>
      <p:pic>
        <p:nvPicPr>
          <p:cNvPr id="13" name="Picture 12" descr="A picture containing indoor, dirty, miller&#10;&#10;Description automatically generated">
            <a:extLst>
              <a:ext uri="{FF2B5EF4-FFF2-40B4-BE49-F238E27FC236}">
                <a16:creationId xmlns:a16="http://schemas.microsoft.com/office/drawing/2014/main" id="{C6BA024E-C59F-411A-BA11-E3E8D333A9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9" t="4881" r="4538" b="16309"/>
          <a:stretch/>
        </p:blipFill>
        <p:spPr>
          <a:xfrm>
            <a:off x="7903729" y="1556184"/>
            <a:ext cx="3097315" cy="2005313"/>
          </a:xfrm>
          <a:prstGeom prst="rect">
            <a:avLst/>
          </a:prstGeom>
        </p:spPr>
      </p:pic>
      <p:pic>
        <p:nvPicPr>
          <p:cNvPr id="15" name="Picture 14" descr="A picture containing miller&#10;&#10;Description automatically generated">
            <a:extLst>
              <a:ext uri="{FF2B5EF4-FFF2-40B4-BE49-F238E27FC236}">
                <a16:creationId xmlns:a16="http://schemas.microsoft.com/office/drawing/2014/main" id="{97F4564B-5DDC-4F52-BEAE-4EEF154417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16" r="27356"/>
          <a:stretch/>
        </p:blipFill>
        <p:spPr>
          <a:xfrm rot="5400000">
            <a:off x="4592042" y="1022128"/>
            <a:ext cx="1999980" cy="3097314"/>
          </a:xfrm>
          <a:prstGeom prst="rect">
            <a:avLst/>
          </a:prstGeom>
        </p:spPr>
      </p:pic>
      <p:pic>
        <p:nvPicPr>
          <p:cNvPr id="18" name="Picture 17">
            <a:extLst>
              <a:ext uri="{FF2B5EF4-FFF2-40B4-BE49-F238E27FC236}">
                <a16:creationId xmlns:a16="http://schemas.microsoft.com/office/drawing/2014/main" id="{67C91204-E5B2-4AF5-B359-B7DB519668CE}"/>
              </a:ext>
            </a:extLst>
          </p:cNvPr>
          <p:cNvPicPr>
            <a:picLocks noChangeAspect="1"/>
          </p:cNvPicPr>
          <p:nvPr/>
        </p:nvPicPr>
        <p:blipFill>
          <a:blip r:embed="rId5"/>
          <a:stretch>
            <a:fillRect/>
          </a:stretch>
        </p:blipFill>
        <p:spPr>
          <a:xfrm>
            <a:off x="8551679" y="4089664"/>
            <a:ext cx="1866648" cy="1071340"/>
          </a:xfrm>
          <a:prstGeom prst="rect">
            <a:avLst/>
          </a:prstGeom>
          <a:ln>
            <a:solidFill>
              <a:schemeClr val="tx1"/>
            </a:solidFill>
          </a:ln>
        </p:spPr>
      </p:pic>
      <p:pic>
        <p:nvPicPr>
          <p:cNvPr id="19" name="Picture 18">
            <a:extLst>
              <a:ext uri="{FF2B5EF4-FFF2-40B4-BE49-F238E27FC236}">
                <a16:creationId xmlns:a16="http://schemas.microsoft.com/office/drawing/2014/main" id="{F8F16C3B-8D0A-4112-9848-01FB8907EBBF}"/>
              </a:ext>
            </a:extLst>
          </p:cNvPr>
          <p:cNvPicPr>
            <a:picLocks noChangeAspect="1"/>
          </p:cNvPicPr>
          <p:nvPr/>
        </p:nvPicPr>
        <p:blipFill>
          <a:blip r:embed="rId6"/>
          <a:stretch>
            <a:fillRect/>
          </a:stretch>
        </p:blipFill>
        <p:spPr>
          <a:xfrm>
            <a:off x="9485003" y="4879548"/>
            <a:ext cx="1866648" cy="1099248"/>
          </a:xfrm>
          <a:prstGeom prst="rect">
            <a:avLst/>
          </a:prstGeom>
          <a:noFill/>
          <a:ln>
            <a:solidFill>
              <a:schemeClr val="tx1"/>
            </a:solidFill>
          </a:ln>
        </p:spPr>
      </p:pic>
      <p:pic>
        <p:nvPicPr>
          <p:cNvPr id="20" name="Picture 19">
            <a:extLst>
              <a:ext uri="{FF2B5EF4-FFF2-40B4-BE49-F238E27FC236}">
                <a16:creationId xmlns:a16="http://schemas.microsoft.com/office/drawing/2014/main" id="{30780492-3BF4-48F1-850C-6F4E323C9D4A}"/>
              </a:ext>
            </a:extLst>
          </p:cNvPr>
          <p:cNvPicPr>
            <a:picLocks noChangeAspect="1"/>
          </p:cNvPicPr>
          <p:nvPr/>
        </p:nvPicPr>
        <p:blipFill rotWithShape="1">
          <a:blip r:embed="rId7"/>
          <a:srcRect l="1003" r="766"/>
          <a:stretch/>
        </p:blipFill>
        <p:spPr>
          <a:xfrm>
            <a:off x="962701" y="1696996"/>
            <a:ext cx="2666640" cy="1751249"/>
          </a:xfrm>
          <a:prstGeom prst="rect">
            <a:avLst/>
          </a:prstGeom>
          <a:noFill/>
          <a:ln>
            <a:solidFill>
              <a:schemeClr val="tx1"/>
            </a:solidFill>
          </a:ln>
        </p:spPr>
      </p:pic>
      <p:pic>
        <p:nvPicPr>
          <p:cNvPr id="21" name="Picture 20">
            <a:extLst>
              <a:ext uri="{FF2B5EF4-FFF2-40B4-BE49-F238E27FC236}">
                <a16:creationId xmlns:a16="http://schemas.microsoft.com/office/drawing/2014/main" id="{F1C0B01A-1B42-4C3B-8EF0-9EA4AA08C6BF}"/>
              </a:ext>
            </a:extLst>
          </p:cNvPr>
          <p:cNvPicPr>
            <a:picLocks noChangeAspect="1"/>
          </p:cNvPicPr>
          <p:nvPr/>
        </p:nvPicPr>
        <p:blipFill>
          <a:blip r:embed="rId8"/>
          <a:stretch>
            <a:fillRect/>
          </a:stretch>
        </p:blipFill>
        <p:spPr>
          <a:xfrm>
            <a:off x="962701" y="4298181"/>
            <a:ext cx="2666640" cy="1725646"/>
          </a:xfrm>
          <a:prstGeom prst="rect">
            <a:avLst/>
          </a:prstGeom>
        </p:spPr>
      </p:pic>
      <p:sp>
        <p:nvSpPr>
          <p:cNvPr id="22" name="TextBox 21">
            <a:extLst>
              <a:ext uri="{FF2B5EF4-FFF2-40B4-BE49-F238E27FC236}">
                <a16:creationId xmlns:a16="http://schemas.microsoft.com/office/drawing/2014/main" id="{A760DEE6-3220-45AB-87FF-97129C475180}"/>
              </a:ext>
            </a:extLst>
          </p:cNvPr>
          <p:cNvSpPr txBox="1"/>
          <p:nvPr/>
        </p:nvSpPr>
        <p:spPr>
          <a:xfrm>
            <a:off x="5011097" y="3698980"/>
            <a:ext cx="1841922" cy="369332"/>
          </a:xfrm>
          <a:prstGeom prst="rect">
            <a:avLst/>
          </a:prstGeom>
          <a:noFill/>
        </p:spPr>
        <p:txBody>
          <a:bodyPr wrap="square" rtlCol="0">
            <a:spAutoFit/>
          </a:bodyPr>
          <a:lstStyle/>
          <a:p>
            <a:pPr algn="ctr"/>
            <a:r>
              <a:rPr lang="en-US" dirty="0"/>
              <a:t>Property Test</a:t>
            </a:r>
          </a:p>
        </p:txBody>
      </p:sp>
      <p:sp>
        <p:nvSpPr>
          <p:cNvPr id="23" name="TextBox 22">
            <a:extLst>
              <a:ext uri="{FF2B5EF4-FFF2-40B4-BE49-F238E27FC236}">
                <a16:creationId xmlns:a16="http://schemas.microsoft.com/office/drawing/2014/main" id="{197F1351-8F90-45E7-B4DB-835951E2A9AB}"/>
              </a:ext>
            </a:extLst>
          </p:cNvPr>
          <p:cNvSpPr txBox="1"/>
          <p:nvPr/>
        </p:nvSpPr>
        <p:spPr>
          <a:xfrm>
            <a:off x="5327090" y="1206003"/>
            <a:ext cx="768910" cy="369332"/>
          </a:xfrm>
          <a:prstGeom prst="rect">
            <a:avLst/>
          </a:prstGeom>
          <a:noFill/>
        </p:spPr>
        <p:txBody>
          <a:bodyPr wrap="square" rtlCol="0">
            <a:spAutoFit/>
          </a:bodyPr>
          <a:lstStyle/>
          <a:p>
            <a:pPr algn="ctr"/>
            <a:r>
              <a:rPr lang="en-US" dirty="0"/>
              <a:t>Build</a:t>
            </a:r>
          </a:p>
        </p:txBody>
      </p:sp>
      <p:sp>
        <p:nvSpPr>
          <p:cNvPr id="24" name="TextBox 23">
            <a:extLst>
              <a:ext uri="{FF2B5EF4-FFF2-40B4-BE49-F238E27FC236}">
                <a16:creationId xmlns:a16="http://schemas.microsoft.com/office/drawing/2014/main" id="{1A58E404-09B0-452A-9D64-72ADB9099AC4}"/>
              </a:ext>
            </a:extLst>
          </p:cNvPr>
          <p:cNvSpPr txBox="1"/>
          <p:nvPr/>
        </p:nvSpPr>
        <p:spPr>
          <a:xfrm>
            <a:off x="8875952" y="1186852"/>
            <a:ext cx="1169072" cy="369332"/>
          </a:xfrm>
          <a:prstGeom prst="rect">
            <a:avLst/>
          </a:prstGeom>
          <a:noFill/>
        </p:spPr>
        <p:txBody>
          <a:bodyPr wrap="square" rtlCol="0">
            <a:spAutoFit/>
          </a:bodyPr>
          <a:lstStyle/>
          <a:p>
            <a:pPr algn="ctr"/>
            <a:r>
              <a:rPr lang="en-US" dirty="0"/>
              <a:t>Machine</a:t>
            </a:r>
          </a:p>
        </p:txBody>
      </p:sp>
      <p:sp>
        <p:nvSpPr>
          <p:cNvPr id="25" name="TextBox 24">
            <a:extLst>
              <a:ext uri="{FF2B5EF4-FFF2-40B4-BE49-F238E27FC236}">
                <a16:creationId xmlns:a16="http://schemas.microsoft.com/office/drawing/2014/main" id="{1D30FF6E-9765-4FC7-8103-6227865712E3}"/>
              </a:ext>
            </a:extLst>
          </p:cNvPr>
          <p:cNvSpPr txBox="1"/>
          <p:nvPr/>
        </p:nvSpPr>
        <p:spPr>
          <a:xfrm>
            <a:off x="1952704" y="3924510"/>
            <a:ext cx="686634" cy="369332"/>
          </a:xfrm>
          <a:prstGeom prst="rect">
            <a:avLst/>
          </a:prstGeom>
          <a:noFill/>
        </p:spPr>
        <p:txBody>
          <a:bodyPr wrap="square" rtlCol="0">
            <a:spAutoFit/>
          </a:bodyPr>
          <a:lstStyle/>
          <a:p>
            <a:pPr algn="ctr"/>
            <a:r>
              <a:rPr lang="en-US" dirty="0"/>
              <a:t>NDE</a:t>
            </a:r>
          </a:p>
        </p:txBody>
      </p:sp>
      <p:sp>
        <p:nvSpPr>
          <p:cNvPr id="26" name="TextBox 25">
            <a:extLst>
              <a:ext uri="{FF2B5EF4-FFF2-40B4-BE49-F238E27FC236}">
                <a16:creationId xmlns:a16="http://schemas.microsoft.com/office/drawing/2014/main" id="{78D2BA5B-3845-49B2-AE87-71B18E3F06F7}"/>
              </a:ext>
            </a:extLst>
          </p:cNvPr>
          <p:cNvSpPr txBox="1"/>
          <p:nvPr/>
        </p:nvSpPr>
        <p:spPr>
          <a:xfrm>
            <a:off x="1819940" y="1246470"/>
            <a:ext cx="952162" cy="369332"/>
          </a:xfrm>
          <a:prstGeom prst="rect">
            <a:avLst/>
          </a:prstGeom>
          <a:noFill/>
        </p:spPr>
        <p:txBody>
          <a:bodyPr wrap="square" rtlCol="0">
            <a:spAutoFit/>
          </a:bodyPr>
          <a:lstStyle/>
          <a:p>
            <a:pPr algn="ctr"/>
            <a:r>
              <a:rPr lang="en-US" dirty="0"/>
              <a:t>Design</a:t>
            </a:r>
          </a:p>
        </p:txBody>
      </p:sp>
      <p:sp>
        <p:nvSpPr>
          <p:cNvPr id="27" name="TextBox 26">
            <a:extLst>
              <a:ext uri="{FF2B5EF4-FFF2-40B4-BE49-F238E27FC236}">
                <a16:creationId xmlns:a16="http://schemas.microsoft.com/office/drawing/2014/main" id="{7165263C-C9EC-49EA-A234-4B9FA9B9203B}"/>
              </a:ext>
            </a:extLst>
          </p:cNvPr>
          <p:cNvSpPr txBox="1"/>
          <p:nvPr/>
        </p:nvSpPr>
        <p:spPr>
          <a:xfrm>
            <a:off x="8981153" y="3710024"/>
            <a:ext cx="958670" cy="369332"/>
          </a:xfrm>
          <a:prstGeom prst="rect">
            <a:avLst/>
          </a:prstGeom>
          <a:noFill/>
        </p:spPr>
        <p:txBody>
          <a:bodyPr wrap="square" rtlCol="0">
            <a:spAutoFit/>
          </a:bodyPr>
          <a:lstStyle/>
          <a:p>
            <a:pPr algn="ctr"/>
            <a:r>
              <a:rPr lang="en-US" dirty="0"/>
              <a:t>Report</a:t>
            </a:r>
          </a:p>
        </p:txBody>
      </p:sp>
      <p:grpSp>
        <p:nvGrpSpPr>
          <p:cNvPr id="29" name="Group 28">
            <a:extLst>
              <a:ext uri="{FF2B5EF4-FFF2-40B4-BE49-F238E27FC236}">
                <a16:creationId xmlns:a16="http://schemas.microsoft.com/office/drawing/2014/main" id="{0B97F8C3-E56C-4C62-8233-BD79BBA8439A}"/>
              </a:ext>
            </a:extLst>
          </p:cNvPr>
          <p:cNvGrpSpPr/>
          <p:nvPr/>
        </p:nvGrpSpPr>
        <p:grpSpPr>
          <a:xfrm>
            <a:off x="4141101" y="4896649"/>
            <a:ext cx="3124277" cy="1013651"/>
            <a:chOff x="3038549" y="4718303"/>
            <a:chExt cx="2678313" cy="878606"/>
          </a:xfrm>
        </p:grpSpPr>
        <p:pic>
          <p:nvPicPr>
            <p:cNvPr id="17" name="Picture 16">
              <a:extLst>
                <a:ext uri="{FF2B5EF4-FFF2-40B4-BE49-F238E27FC236}">
                  <a16:creationId xmlns:a16="http://schemas.microsoft.com/office/drawing/2014/main" id="{F5FA080F-4849-4B24-A32F-A5F7CE5480CA}"/>
                </a:ext>
              </a:extLst>
            </p:cNvPr>
            <p:cNvPicPr>
              <a:picLocks noChangeAspect="1"/>
            </p:cNvPicPr>
            <p:nvPr/>
          </p:nvPicPr>
          <p:blipFill>
            <a:blip r:embed="rId9"/>
            <a:stretch>
              <a:fillRect/>
            </a:stretch>
          </p:blipFill>
          <p:spPr>
            <a:xfrm>
              <a:off x="3430862" y="4762852"/>
              <a:ext cx="2286000" cy="834057"/>
            </a:xfrm>
            <a:prstGeom prst="rect">
              <a:avLst/>
            </a:prstGeom>
            <a:ln>
              <a:solidFill>
                <a:schemeClr val="tx1"/>
              </a:solidFill>
            </a:ln>
          </p:spPr>
        </p:pic>
        <p:sp>
          <p:nvSpPr>
            <p:cNvPr id="28" name="TextBox 27">
              <a:extLst>
                <a:ext uri="{FF2B5EF4-FFF2-40B4-BE49-F238E27FC236}">
                  <a16:creationId xmlns:a16="http://schemas.microsoft.com/office/drawing/2014/main" id="{A80913E5-5514-45CA-83AC-BFC15104C634}"/>
                </a:ext>
              </a:extLst>
            </p:cNvPr>
            <p:cNvSpPr txBox="1"/>
            <p:nvPr/>
          </p:nvSpPr>
          <p:spPr>
            <a:xfrm>
              <a:off x="3038549" y="4718303"/>
              <a:ext cx="1579003" cy="200055"/>
            </a:xfrm>
            <a:prstGeom prst="rect">
              <a:avLst/>
            </a:prstGeom>
            <a:noFill/>
          </p:spPr>
          <p:txBody>
            <a:bodyPr wrap="square" rtlCol="0">
              <a:spAutoFit/>
            </a:bodyPr>
            <a:lstStyle/>
            <a:p>
              <a:pPr algn="ctr"/>
              <a:r>
                <a:rPr lang="en-US" sz="700" dirty="0">
                  <a:solidFill>
                    <a:srgbClr val="FF0000"/>
                  </a:solidFill>
                </a:rPr>
                <a:t>Block Tensile Results</a:t>
              </a:r>
            </a:p>
          </p:txBody>
        </p:sp>
      </p:grpSp>
      <p:sp>
        <p:nvSpPr>
          <p:cNvPr id="31" name="Footer Placeholder 1">
            <a:extLst>
              <a:ext uri="{FF2B5EF4-FFF2-40B4-BE49-F238E27FC236}">
                <a16:creationId xmlns:a16="http://schemas.microsoft.com/office/drawing/2014/main" id="{7A8E5999-0C1A-48D6-BEFB-387E90D288FE}"/>
              </a:ext>
            </a:extLst>
          </p:cNvPr>
          <p:cNvSpPr txBox="1">
            <a:spLocks/>
          </p:cNvSpPr>
          <p:nvPr/>
        </p:nvSpPr>
        <p:spPr>
          <a:xfrm>
            <a:off x="3335383" y="6462945"/>
            <a:ext cx="5201977"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32" name="Slide Number Placeholder 3">
            <a:extLst>
              <a:ext uri="{FF2B5EF4-FFF2-40B4-BE49-F238E27FC236}">
                <a16:creationId xmlns:a16="http://schemas.microsoft.com/office/drawing/2014/main" id="{914A2160-5CD8-473C-888E-E28E748A3473}"/>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7</a:t>
            </a:fld>
            <a:endParaRPr lang="en-US" dirty="0"/>
          </a:p>
        </p:txBody>
      </p:sp>
      <p:sp>
        <p:nvSpPr>
          <p:cNvPr id="2" name="TextBox 1">
            <a:extLst>
              <a:ext uri="{FF2B5EF4-FFF2-40B4-BE49-F238E27FC236}">
                <a16:creationId xmlns:a16="http://schemas.microsoft.com/office/drawing/2014/main" id="{AF0984AA-EEE1-4EC4-B5CE-2DC38BAC937F}"/>
              </a:ext>
            </a:extLst>
          </p:cNvPr>
          <p:cNvSpPr txBox="1"/>
          <p:nvPr/>
        </p:nvSpPr>
        <p:spPr>
          <a:xfrm>
            <a:off x="5178293" y="3247050"/>
            <a:ext cx="2057038" cy="369332"/>
          </a:xfrm>
          <a:prstGeom prst="rect">
            <a:avLst/>
          </a:prstGeom>
          <a:noFill/>
        </p:spPr>
        <p:txBody>
          <a:bodyPr wrap="none" rtlCol="0">
            <a:spAutoFit/>
          </a:bodyPr>
          <a:lstStyle/>
          <a:p>
            <a:r>
              <a:rPr lang="en-US" dirty="0">
                <a:solidFill>
                  <a:schemeClr val="bg1"/>
                </a:solidFill>
                <a:highlight>
                  <a:srgbClr val="000000"/>
                </a:highlight>
              </a:rPr>
              <a:t>308L GMA-P DED</a:t>
            </a:r>
          </a:p>
        </p:txBody>
      </p:sp>
    </p:spTree>
    <p:extLst>
      <p:ext uri="{BB962C8B-B14F-4D97-AF65-F5344CB8AC3E}">
        <p14:creationId xmlns:p14="http://schemas.microsoft.com/office/powerpoint/2010/main" val="1096170920"/>
      </p:ext>
    </p:extLst>
  </p:cSld>
  <p:clrMapOvr>
    <a:masterClrMapping/>
  </p:clrMapOvr>
  <mc:AlternateContent xmlns:mc="http://schemas.openxmlformats.org/markup-compatibility/2006" xmlns:p14="http://schemas.microsoft.com/office/powerpoint/2010/main">
    <mc:Choice Requires="p14">
      <p:transition spd="slow" p14:dur="2000" advTm="73945"/>
    </mc:Choice>
    <mc:Fallback xmlns="">
      <p:transition spd="slow" advTm="7394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E6A6-AEBF-4366-A066-DB361C6F2761}"/>
              </a:ext>
            </a:extLst>
          </p:cNvPr>
          <p:cNvSpPr>
            <a:spLocks noGrp="1"/>
          </p:cNvSpPr>
          <p:nvPr>
            <p:ph idx="1"/>
          </p:nvPr>
        </p:nvSpPr>
        <p:spPr>
          <a:xfrm>
            <a:off x="323850" y="1323975"/>
            <a:ext cx="11315700" cy="4505325"/>
          </a:xfrm>
        </p:spPr>
        <p:txBody>
          <a:bodyPr>
            <a:normAutofit fontScale="92500" lnSpcReduction="20000"/>
          </a:bodyPr>
          <a:lstStyle/>
          <a:p>
            <a:r>
              <a:rPr lang="en-US" dirty="0"/>
              <a:t>Develop procedure qualification schemes:</a:t>
            </a:r>
          </a:p>
          <a:p>
            <a:pPr lvl="1"/>
            <a:r>
              <a:rPr lang="en-US" dirty="0"/>
              <a:t>Design standard qualification build (SQB) designs for different build platform applications</a:t>
            </a:r>
          </a:p>
          <a:p>
            <a:pPr lvl="1"/>
            <a:r>
              <a:rPr lang="en-US" dirty="0"/>
              <a:t>Design test specimen matrices based on platform and material test requirements</a:t>
            </a:r>
          </a:p>
          <a:p>
            <a:pPr lvl="1"/>
            <a:r>
              <a:rPr lang="en-US" dirty="0"/>
              <a:t>Demonstrate SQB schemes on various DED build-material applications</a:t>
            </a:r>
          </a:p>
          <a:p>
            <a:pPr lvl="2"/>
            <a:r>
              <a:rPr lang="en-US" dirty="0"/>
              <a:t>Arc, laser, and electron beam DED processes</a:t>
            </a:r>
          </a:p>
          <a:p>
            <a:pPr lvl="1"/>
            <a:r>
              <a:rPr lang="en-US" dirty="0"/>
              <a:t>Develop inspection maps and evaluate SQBs using NDE testing (VT, PT, MT, RT, and UT)</a:t>
            </a:r>
          </a:p>
          <a:p>
            <a:pPr lvl="1"/>
            <a:r>
              <a:rPr lang="en-US" dirty="0"/>
              <a:t>Report Directed Energy Deposition Procedure (DEDP) </a:t>
            </a:r>
          </a:p>
          <a:p>
            <a:pPr lvl="2"/>
            <a:r>
              <a:rPr lang="en-US" dirty="0"/>
              <a:t>AWS: Additive Manufacturing Procedure Specification (AMPS) </a:t>
            </a:r>
          </a:p>
          <a:p>
            <a:pPr lvl="1"/>
            <a:r>
              <a:rPr lang="en-US" dirty="0"/>
              <a:t>Report Procedure Qualification Test Report (PQTR) </a:t>
            </a:r>
          </a:p>
          <a:p>
            <a:pPr lvl="2"/>
            <a:r>
              <a:rPr lang="en-US" dirty="0"/>
              <a:t>AWS: AM – Procedure Qualification Record (AM-PQR)</a:t>
            </a:r>
          </a:p>
          <a:p>
            <a:endParaRPr lang="en-US" dirty="0"/>
          </a:p>
        </p:txBody>
      </p:sp>
      <p:sp>
        <p:nvSpPr>
          <p:cNvPr id="4" name="Title 3">
            <a:extLst>
              <a:ext uri="{FF2B5EF4-FFF2-40B4-BE49-F238E27FC236}">
                <a16:creationId xmlns:a16="http://schemas.microsoft.com/office/drawing/2014/main" id="{2ED6E690-058F-4FD4-9C82-0DD661CEEF5C}"/>
              </a:ext>
            </a:extLst>
          </p:cNvPr>
          <p:cNvSpPr>
            <a:spLocks noGrp="1"/>
          </p:cNvSpPr>
          <p:nvPr>
            <p:ph type="title"/>
          </p:nvPr>
        </p:nvSpPr>
        <p:spPr/>
        <p:txBody>
          <a:bodyPr/>
          <a:lstStyle/>
          <a:p>
            <a:r>
              <a:rPr lang="en-US" dirty="0"/>
              <a:t>Technical Approach </a:t>
            </a:r>
            <a:r>
              <a:rPr lang="en-US" sz="1200" dirty="0"/>
              <a:t>(1 of 2)</a:t>
            </a:r>
          </a:p>
        </p:txBody>
      </p:sp>
      <p:sp>
        <p:nvSpPr>
          <p:cNvPr id="10" name="Footer Placeholder 1">
            <a:extLst>
              <a:ext uri="{FF2B5EF4-FFF2-40B4-BE49-F238E27FC236}">
                <a16:creationId xmlns:a16="http://schemas.microsoft.com/office/drawing/2014/main" id="{7576386A-12F3-4F9F-916D-45BA9DCFE662}"/>
              </a:ext>
            </a:extLst>
          </p:cNvPr>
          <p:cNvSpPr txBox="1">
            <a:spLocks/>
          </p:cNvSpPr>
          <p:nvPr/>
        </p:nvSpPr>
        <p:spPr>
          <a:xfrm>
            <a:off x="3422469" y="6462945"/>
            <a:ext cx="5114891"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1" name="Slide Number Placeholder 3">
            <a:extLst>
              <a:ext uri="{FF2B5EF4-FFF2-40B4-BE49-F238E27FC236}">
                <a16:creationId xmlns:a16="http://schemas.microsoft.com/office/drawing/2014/main" id="{1FD53103-30F9-4CC7-84E7-70AC523C2DB0}"/>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8</a:t>
            </a:fld>
            <a:endParaRPr lang="en-US" dirty="0"/>
          </a:p>
        </p:txBody>
      </p:sp>
    </p:spTree>
    <p:extLst>
      <p:ext uri="{BB962C8B-B14F-4D97-AF65-F5344CB8AC3E}">
        <p14:creationId xmlns:p14="http://schemas.microsoft.com/office/powerpoint/2010/main" val="310980711"/>
      </p:ext>
    </p:extLst>
  </p:cSld>
  <p:clrMapOvr>
    <a:masterClrMapping/>
  </p:clrMapOvr>
  <mc:AlternateContent xmlns:mc="http://schemas.openxmlformats.org/markup-compatibility/2006" xmlns:p14="http://schemas.microsoft.com/office/powerpoint/2010/main">
    <mc:Choice Requires="p14">
      <p:transition spd="slow" p14:dur="2000" advTm="84911"/>
    </mc:Choice>
    <mc:Fallback xmlns="">
      <p:transition spd="slow" advTm="8491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25E6A6-AEBF-4366-A066-DB361C6F2761}"/>
              </a:ext>
            </a:extLst>
          </p:cNvPr>
          <p:cNvSpPr>
            <a:spLocks noGrp="1"/>
          </p:cNvSpPr>
          <p:nvPr>
            <p:ph idx="1"/>
          </p:nvPr>
        </p:nvSpPr>
        <p:spPr/>
        <p:txBody>
          <a:bodyPr>
            <a:normAutofit/>
          </a:bodyPr>
          <a:lstStyle/>
          <a:p>
            <a:r>
              <a:rPr lang="en-US" dirty="0"/>
              <a:t>Build platform applications:</a:t>
            </a:r>
          </a:p>
          <a:p>
            <a:pPr lvl="1"/>
            <a:r>
              <a:rPr lang="en-US" dirty="0"/>
              <a:t>Double-sided with integrated build platform (DS-IBP)</a:t>
            </a:r>
          </a:p>
          <a:p>
            <a:pPr lvl="1"/>
            <a:r>
              <a:rPr lang="en-US" dirty="0"/>
              <a:t>Single-sided with integrated build platform (SS-IBP)</a:t>
            </a:r>
          </a:p>
          <a:p>
            <a:pPr lvl="1"/>
            <a:r>
              <a:rPr lang="en-US" dirty="0"/>
              <a:t>Single-sided with non-integrated build platform (SS-NIBP)</a:t>
            </a:r>
          </a:p>
          <a:p>
            <a:r>
              <a:rPr lang="en-US" dirty="0"/>
              <a:t>SQB designs for three scales</a:t>
            </a:r>
          </a:p>
          <a:p>
            <a:pPr lvl="1"/>
            <a:r>
              <a:rPr lang="en-US" dirty="0"/>
              <a:t>Full-scale, sub-scale, and mini-scale </a:t>
            </a:r>
          </a:p>
          <a:p>
            <a:pPr lvl="1"/>
            <a:r>
              <a:rPr lang="en-US" dirty="0"/>
              <a:t>SQB scale selection based on process fidelity</a:t>
            </a:r>
          </a:p>
          <a:p>
            <a:r>
              <a:rPr lang="en-US" dirty="0"/>
              <a:t>Flat build platform SQB designs complete (9 total)</a:t>
            </a:r>
          </a:p>
          <a:p>
            <a:r>
              <a:rPr lang="en-US" dirty="0"/>
              <a:t>Curved build platform SQB designs in-process</a:t>
            </a:r>
          </a:p>
          <a:p>
            <a:endParaRPr lang="en-US" dirty="0"/>
          </a:p>
        </p:txBody>
      </p:sp>
      <p:sp>
        <p:nvSpPr>
          <p:cNvPr id="4" name="Title 3">
            <a:extLst>
              <a:ext uri="{FF2B5EF4-FFF2-40B4-BE49-F238E27FC236}">
                <a16:creationId xmlns:a16="http://schemas.microsoft.com/office/drawing/2014/main" id="{2ED6E690-058F-4FD4-9C82-0DD661CEEF5C}"/>
              </a:ext>
            </a:extLst>
          </p:cNvPr>
          <p:cNvSpPr>
            <a:spLocks noGrp="1"/>
          </p:cNvSpPr>
          <p:nvPr>
            <p:ph type="title"/>
          </p:nvPr>
        </p:nvSpPr>
        <p:spPr/>
        <p:txBody>
          <a:bodyPr/>
          <a:lstStyle/>
          <a:p>
            <a:r>
              <a:rPr lang="en-US" dirty="0"/>
              <a:t>Technical Approach </a:t>
            </a:r>
            <a:r>
              <a:rPr lang="en-US" sz="1200" dirty="0"/>
              <a:t>(2 of 2)</a:t>
            </a:r>
          </a:p>
        </p:txBody>
      </p:sp>
      <p:sp>
        <p:nvSpPr>
          <p:cNvPr id="10" name="Footer Placeholder 1">
            <a:extLst>
              <a:ext uri="{FF2B5EF4-FFF2-40B4-BE49-F238E27FC236}">
                <a16:creationId xmlns:a16="http://schemas.microsoft.com/office/drawing/2014/main" id="{7576386A-12F3-4F9F-916D-45BA9DCFE662}"/>
              </a:ext>
            </a:extLst>
          </p:cNvPr>
          <p:cNvSpPr txBox="1">
            <a:spLocks/>
          </p:cNvSpPr>
          <p:nvPr/>
        </p:nvSpPr>
        <p:spPr>
          <a:xfrm>
            <a:off x="3422469" y="6462945"/>
            <a:ext cx="5114891" cy="387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35437"/>
            <a:r>
              <a:rPr lang="en-US" dirty="0">
                <a:solidFill>
                  <a:prstClr val="black"/>
                </a:solidFill>
              </a:rPr>
              <a:t>DISTRIBUTION A. Approved for public release: distribution unlimited </a:t>
            </a:r>
          </a:p>
        </p:txBody>
      </p:sp>
      <p:sp>
        <p:nvSpPr>
          <p:cNvPr id="11" name="Slide Number Placeholder 3">
            <a:extLst>
              <a:ext uri="{FF2B5EF4-FFF2-40B4-BE49-F238E27FC236}">
                <a16:creationId xmlns:a16="http://schemas.microsoft.com/office/drawing/2014/main" id="{1FD53103-30F9-4CC7-84E7-70AC523C2DB0}"/>
              </a:ext>
            </a:extLst>
          </p:cNvPr>
          <p:cNvSpPr>
            <a:spLocks noGrp="1"/>
          </p:cNvSpPr>
          <p:nvPr>
            <p:ph type="sldNum" sz="quarter" idx="11"/>
          </p:nvPr>
        </p:nvSpPr>
        <p:spPr>
          <a:xfrm>
            <a:off x="9362631" y="650675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6C171-007E-46CF-80D5-F89E015BD616}" type="slidenum">
              <a:rPr lang="en-US" smtClean="0"/>
              <a:pPr/>
              <a:t>9</a:t>
            </a:fld>
            <a:endParaRPr lang="en-US" dirty="0"/>
          </a:p>
        </p:txBody>
      </p:sp>
      <p:pic>
        <p:nvPicPr>
          <p:cNvPr id="9" name="Picture 8">
            <a:extLst>
              <a:ext uri="{FF2B5EF4-FFF2-40B4-BE49-F238E27FC236}">
                <a16:creationId xmlns:a16="http://schemas.microsoft.com/office/drawing/2014/main" id="{DE69F42A-4702-48C1-AE8C-B777EC6DB133}"/>
              </a:ext>
            </a:extLst>
          </p:cNvPr>
          <p:cNvPicPr>
            <a:picLocks noChangeAspect="1"/>
          </p:cNvPicPr>
          <p:nvPr/>
        </p:nvPicPr>
        <p:blipFill>
          <a:blip r:embed="rId2"/>
          <a:stretch>
            <a:fillRect/>
          </a:stretch>
        </p:blipFill>
        <p:spPr>
          <a:xfrm>
            <a:off x="7753350" y="3124615"/>
            <a:ext cx="4114800" cy="2409410"/>
          </a:xfrm>
          <a:prstGeom prst="rect">
            <a:avLst/>
          </a:prstGeom>
        </p:spPr>
      </p:pic>
      <p:sp>
        <p:nvSpPr>
          <p:cNvPr id="12" name="TextBox 11">
            <a:extLst>
              <a:ext uri="{FF2B5EF4-FFF2-40B4-BE49-F238E27FC236}">
                <a16:creationId xmlns:a16="http://schemas.microsoft.com/office/drawing/2014/main" id="{445789DB-E9B3-43D0-84B3-5F2A41BF3026}"/>
              </a:ext>
            </a:extLst>
          </p:cNvPr>
          <p:cNvSpPr txBox="1"/>
          <p:nvPr/>
        </p:nvSpPr>
        <p:spPr>
          <a:xfrm>
            <a:off x="8455191" y="5410626"/>
            <a:ext cx="2711117" cy="369332"/>
          </a:xfrm>
          <a:prstGeom prst="rect">
            <a:avLst/>
          </a:prstGeom>
          <a:noFill/>
        </p:spPr>
        <p:txBody>
          <a:bodyPr wrap="square" rtlCol="0">
            <a:spAutoFit/>
          </a:bodyPr>
          <a:lstStyle/>
          <a:p>
            <a:pPr lvl="0" algn="ctr"/>
            <a:r>
              <a:rPr lang="en-US" dirty="0"/>
              <a:t>Sub-scale SS-IBP </a:t>
            </a:r>
          </a:p>
        </p:txBody>
      </p:sp>
    </p:spTree>
    <p:extLst>
      <p:ext uri="{BB962C8B-B14F-4D97-AF65-F5344CB8AC3E}">
        <p14:creationId xmlns:p14="http://schemas.microsoft.com/office/powerpoint/2010/main" val="599936203"/>
      </p:ext>
    </p:extLst>
  </p:cSld>
  <p:clrMapOvr>
    <a:masterClrMapping/>
  </p:clrMapOvr>
  <mc:AlternateContent xmlns:mc="http://schemas.openxmlformats.org/markup-compatibility/2006" xmlns:p14="http://schemas.microsoft.com/office/powerpoint/2010/main">
    <mc:Choice Requires="p14">
      <p:transition spd="slow" p14:dur="2000" advTm="84911"/>
    </mc:Choice>
    <mc:Fallback xmlns="">
      <p:transition spd="slow" advTm="84911"/>
    </mc:Fallback>
  </mc:AlternateContent>
</p:sld>
</file>

<file path=ppt/theme/theme1.xml><?xml version="1.0" encoding="utf-8"?>
<a:theme xmlns:a="http://schemas.openxmlformats.org/drawingml/2006/main" name="White Backdrop">
  <a:themeElements>
    <a:clrScheme name="EWI">
      <a:dk1>
        <a:srgbClr val="282829"/>
      </a:dk1>
      <a:lt1>
        <a:sysClr val="window" lastClr="FFFFFF"/>
      </a:lt1>
      <a:dk2>
        <a:srgbClr val="EF3E42"/>
      </a:dk2>
      <a:lt2>
        <a:srgbClr val="FFFFFF"/>
      </a:lt2>
      <a:accent1>
        <a:srgbClr val="42758A"/>
      </a:accent1>
      <a:accent2>
        <a:srgbClr val="B1A596"/>
      </a:accent2>
      <a:accent3>
        <a:srgbClr val="D8C7B8"/>
      </a:accent3>
      <a:accent4>
        <a:srgbClr val="4D4D4F"/>
      </a:accent4>
      <a:accent5>
        <a:srgbClr val="EF3E42"/>
      </a:accent5>
      <a:accent6>
        <a:srgbClr val="FFFFFF"/>
      </a:accent6>
      <a:hlink>
        <a:srgbClr val="D81217"/>
      </a:hlink>
      <a:folHlink>
        <a:srgbClr val="AE0E1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3A4B217404D449B9FA96E7C54AA8E0" ma:contentTypeVersion="8" ma:contentTypeDescription="Create a new document." ma:contentTypeScope="" ma:versionID="e183935a4e8a38d269527e1f8c300321">
  <xsd:schema xmlns:xsd="http://www.w3.org/2001/XMLSchema" xmlns:xs="http://www.w3.org/2001/XMLSchema" xmlns:p="http://schemas.microsoft.com/office/2006/metadata/properties" xmlns:ns3="afb4cd34-e29c-4d35-bd62-f797ab4bb661" xmlns:ns4="e2985d1e-cf5d-43ed-a6a3-b5ff79ac94db" targetNamespace="http://schemas.microsoft.com/office/2006/metadata/properties" ma:root="true" ma:fieldsID="34a0f6599107ebe66d97bf5d5b0b90c7" ns3:_="" ns4:_="">
    <xsd:import namespace="afb4cd34-e29c-4d35-bd62-f797ab4bb661"/>
    <xsd:import namespace="e2985d1e-cf5d-43ed-a6a3-b5ff79ac94d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b4cd34-e29c-4d35-bd62-f797ab4bb66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985d1e-cf5d-43ed-a6a3-b5ff79ac94d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8E2734-44F8-4996-BBBD-3219CD441F23}">
  <ds:schemaRefs>
    <ds:schemaRef ds:uri="http://schemas.microsoft.com/sharepoint/v3/contenttype/forms"/>
  </ds:schemaRefs>
</ds:datastoreItem>
</file>

<file path=customXml/itemProps2.xml><?xml version="1.0" encoding="utf-8"?>
<ds:datastoreItem xmlns:ds="http://schemas.openxmlformats.org/officeDocument/2006/customXml" ds:itemID="{F1359DAE-49D5-4C3D-96A0-E227E506D9C2}">
  <ds:schemaRefs>
    <ds:schemaRef ds:uri="http://schemas.openxmlformats.org/package/2006/metadata/core-properties"/>
    <ds:schemaRef ds:uri="afb4cd34-e29c-4d35-bd62-f797ab4bb661"/>
    <ds:schemaRef ds:uri="http://schemas.microsoft.com/office/2006/documentManagement/types"/>
    <ds:schemaRef ds:uri="http://purl.org/dc/elements/1.1/"/>
    <ds:schemaRef ds:uri="http://purl.org/dc/dcmitype/"/>
    <ds:schemaRef ds:uri="http://schemas.microsoft.com/office/infopath/2007/PartnerControls"/>
    <ds:schemaRef ds:uri="http://www.w3.org/XML/1998/namespace"/>
    <ds:schemaRef ds:uri="e2985d1e-cf5d-43ed-a6a3-b5ff79ac94d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EC93971-9331-4CC1-8F9E-9E4427524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b4cd34-e29c-4d35-bd62-f797ab4bb661"/>
    <ds:schemaRef ds:uri="e2985d1e-cf5d-43ed-a6a3-b5ff79ac94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1745</TotalTime>
  <Words>2719</Words>
  <Application>Microsoft Office PowerPoint</Application>
  <PresentationFormat>Widescreen</PresentationFormat>
  <Paragraphs>362</Paragraphs>
  <Slides>34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Regular</vt:lpstr>
      <vt:lpstr>Calibri</vt:lpstr>
      <vt:lpstr>EurostileExtBla</vt:lpstr>
      <vt:lpstr>Overpass</vt:lpstr>
      <vt:lpstr>Segoe UI</vt:lpstr>
      <vt:lpstr>White Backdrop</vt:lpstr>
      <vt:lpstr>Procedure Qualification Schemes for DED Additive Manufacturing – Nickel Aluminum Bronze and High Strength Steel Demonstrations D.D. Harwig, PhD.1, W. Mohr, PhD.1, N. Kapustka1, M. Carney1, S. Hovanec2, E. Handler2, J. Rettaliata, PhD.3</vt:lpstr>
      <vt:lpstr>Acknowledgement</vt:lpstr>
      <vt:lpstr>Team Overview</vt:lpstr>
      <vt:lpstr>Project Overview</vt:lpstr>
      <vt:lpstr>Technical Publications Qualification Requirements – Two Parts</vt:lpstr>
      <vt:lpstr>Autodesk PowerMill Build Categories</vt:lpstr>
      <vt:lpstr>Procedure Qualification Scheme Components</vt:lpstr>
      <vt:lpstr>Technical Approach (1 of 2)</vt:lpstr>
      <vt:lpstr>Technical Approach (2 of 2)</vt:lpstr>
      <vt:lpstr>SQB Nomenclature</vt:lpstr>
      <vt:lpstr>DED SQB Portfolio – Flat platforms</vt:lpstr>
      <vt:lpstr>DED SQB Demonstration Matrix (Phases 1- 4)</vt:lpstr>
      <vt:lpstr>FS-SS-IBP NiAl Bronze (NAB) Build Results</vt:lpstr>
      <vt:lpstr>Block Area Tensile Test Results NAB GMA-P FS-SS-IBP SQB</vt:lpstr>
      <vt:lpstr>Wall Area Tensile Test Results NAB GMA-P FS-SS-IBP SQB</vt:lpstr>
      <vt:lpstr>Bend Test Results NAB GMA-P FS-SS-IBP (1 of 2)</vt:lpstr>
      <vt:lpstr>Bend Test Results NAB GMA-P FS-SS-IBP (2 of 2)</vt:lpstr>
      <vt:lpstr>Conclusions – NAB GMA-P DED on NAB FS-SS-IBP SQB (1 of 2)</vt:lpstr>
      <vt:lpstr>Conclusions – NAB GMA-P DED on NAB FS-SS-IBP SQB (2 of 2)</vt:lpstr>
      <vt:lpstr>FS-DS-IBP High Strength Steel Build Results</vt:lpstr>
      <vt:lpstr>Block Area Tensile Results – MIL-100S-1 GMA-P on HY-80 FS-DS-IBP SQB </vt:lpstr>
      <vt:lpstr>Wall Area Tensile Results – MIL-100S-1 GMA-P on HY-80 FS-DS-IBP SQB</vt:lpstr>
      <vt:lpstr>Bend Test Results – MIL-100S-1 GMA-P on HY-80  FS-DS-IBP SQB</vt:lpstr>
      <vt:lpstr>Impact Testing Approach – MIL-100S-1 GMA-P on HY-80 FS-DS-IBP SQB</vt:lpstr>
      <vt:lpstr>Notch Location – Fusion Line and HAZ CVNs </vt:lpstr>
      <vt:lpstr>Block DM Impact Results –MIL-100S-1 GMA-P on HY-80 FS-DS-IBP</vt:lpstr>
      <vt:lpstr>FL Impact Results – MIL-100S-1 GMA-P on HY-80 FS-DS-IBP</vt:lpstr>
      <vt:lpstr>HAZ Impact Results – MIL-100S-1 GMA-P on HY-80 FS-DS-IBP </vt:lpstr>
      <vt:lpstr>Conclusions – MIL-100S-1 GMA-P DED on HY-80 FS-DS-IBP SQB (1 of 2)</vt:lpstr>
      <vt:lpstr>Conclusions – MIL-100S-1 GMA-P DED on HY-80 FS-DS-IBP SQB (2 of 2)</vt:lpstr>
      <vt:lpstr>Final Conclusions</vt:lpstr>
      <vt:lpstr>Disclaimer</vt:lpstr>
      <vt:lpstr>EWI Facilities and Labs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Nicole Emenhiser</dc:creator>
  <cp:lastModifiedBy>Harwig, Dennis D.</cp:lastModifiedBy>
  <cp:revision>119</cp:revision>
  <dcterms:created xsi:type="dcterms:W3CDTF">2018-08-31T17:36:07Z</dcterms:created>
  <dcterms:modified xsi:type="dcterms:W3CDTF">2022-07-27T18:03:01Z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0x010100EE3A4B217404D449B9FA96E7C54AA8E0</vt:lpwstr>
  </property>
</Properties>
</file>