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8"/>
  </p:notesMasterIdLst>
  <p:sldIdLst>
    <p:sldId id="374" r:id="rId2"/>
    <p:sldId id="390" r:id="rId3"/>
    <p:sldId id="391" r:id="rId4"/>
    <p:sldId id="392" r:id="rId5"/>
    <p:sldId id="393" r:id="rId6"/>
    <p:sldId id="381" r:id="rId7"/>
    <p:sldId id="382" r:id="rId8"/>
    <p:sldId id="395" r:id="rId9"/>
    <p:sldId id="384" r:id="rId10"/>
    <p:sldId id="385" r:id="rId11"/>
    <p:sldId id="394" r:id="rId12"/>
    <p:sldId id="396" r:id="rId13"/>
    <p:sldId id="397" r:id="rId14"/>
    <p:sldId id="398" r:id="rId15"/>
    <p:sldId id="399" r:id="rId16"/>
    <p:sldId id="389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erman, Mark" initials="SM" lastIdx="1" clrIdx="0">
    <p:extLst>
      <p:ext uri="{19B8F6BF-5375-455C-9EA6-DF929625EA0E}">
        <p15:presenceInfo xmlns:p15="http://schemas.microsoft.com/office/powerpoint/2012/main" userId="S-1-5-21-26508437-1099126830-1169898988-21891" providerId="AD"/>
      </p:ext>
    </p:extLst>
  </p:cmAuthor>
  <p:cmAuthor id="2" name="Tom Perrine" initials="TP" lastIdx="13" clrIdx="1">
    <p:extLst>
      <p:ext uri="{19B8F6BF-5375-455C-9EA6-DF929625EA0E}">
        <p15:presenceInfo xmlns:p15="http://schemas.microsoft.com/office/powerpoint/2012/main" userId="S-1-5-21-1589506325-1417122733-1914436062-15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055"/>
    <a:srgbClr val="045571"/>
    <a:srgbClr val="05759D"/>
    <a:srgbClr val="0688B6"/>
    <a:srgbClr val="8EB2BF"/>
    <a:srgbClr val="446A78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9" autoAdjust="0"/>
    <p:restoredTop sz="87101" autoAdjust="0"/>
  </p:normalViewPr>
  <p:slideViewPr>
    <p:cSldViewPr snapToGrid="0">
      <p:cViewPr varScale="1">
        <p:scale>
          <a:sx n="54" d="100"/>
          <a:sy n="54" d="100"/>
        </p:scale>
        <p:origin x="84" y="1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Since NSRP is a collaboration of competing shipyards, it is important to cover the Anti-Trust rules. (read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5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Since NSRP is a collaboration of competing shipyards, it is important to cover the Anti-Trust rules. (read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8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NSRP mission is centered around reducing the total ownership cost of ships and the key to the program is the collaborative framework.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3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sponsors who provide funding</a:t>
            </a:r>
          </a:p>
          <a:p>
            <a:r>
              <a:rPr lang="en-US" dirty="0" smtClean="0"/>
              <a:t>10 member</a:t>
            </a:r>
            <a:r>
              <a:rPr lang="en-US" baseline="0" dirty="0" smtClean="0"/>
              <a:t> Executive Control Board</a:t>
            </a:r>
          </a:p>
          <a:p>
            <a:r>
              <a:rPr lang="en-US" baseline="0" dirty="0" smtClean="0"/>
              <a:t>Executive Director and staff</a:t>
            </a:r>
          </a:p>
          <a:p>
            <a:r>
              <a:rPr lang="en-US" baseline="0" dirty="0" smtClean="0"/>
              <a:t>Extended Team is divided into 4 Major Initiative Areas which align with the shipbuilding enterprise</a:t>
            </a:r>
          </a:p>
          <a:p>
            <a:r>
              <a:rPr lang="en-US" baseline="0" dirty="0" smtClean="0"/>
              <a:t>10 Panels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57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0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9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6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1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9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8120217"/>
              </p:ext>
            </p:extLst>
          </p:nvPr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4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191812"/>
              </p:ext>
            </p:extLst>
          </p:nvPr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1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0" r:id="rId4"/>
    <p:sldLayoutId id="2147483659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nsrp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company/nsrp-national-shipbuilding-research-program" TargetMode="Externa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XuPE5nPao8eYSZgDfe_0K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667" y="2599134"/>
            <a:ext cx="11100008" cy="3192066"/>
          </a:xfrm>
        </p:spPr>
        <p:txBody>
          <a:bodyPr/>
          <a:lstStyle/>
          <a:p>
            <a:r>
              <a:rPr lang="en-US" dirty="0" smtClean="0"/>
              <a:t>NSRP Program Overview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April </a:t>
            </a:r>
            <a:r>
              <a:rPr lang="en-US" sz="3200" dirty="0" smtClean="0"/>
              <a:t>28</a:t>
            </a:r>
            <a:r>
              <a:rPr lang="en-US" sz="3200" dirty="0" smtClean="0"/>
              <a:t>, 2022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Electrical</a:t>
            </a:r>
            <a:r>
              <a:rPr lang="en-US" sz="3200" dirty="0" smtClean="0"/>
              <a:t> Technologies </a:t>
            </a:r>
            <a:r>
              <a:rPr lang="en-US" sz="3200" dirty="0" smtClean="0"/>
              <a:t>Panel Meeting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solidFill>
                <a:srgbClr val="0455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Announcement (RA) Process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8" y="1042587"/>
            <a:ext cx="9685284" cy="54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27" name="Rectangle 3"/>
          <p:cNvSpPr>
            <a:spLocks noGrp="1" noChangeArrowheads="1"/>
          </p:cNvSpPr>
          <p:nvPr>
            <p:ph idx="1"/>
          </p:nvPr>
        </p:nvSpPr>
        <p:spPr>
          <a:xfrm>
            <a:off x="1752599" y="1447800"/>
            <a:ext cx="10110377" cy="43205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Action				              	</a:t>
            </a:r>
          </a:p>
          <a:p>
            <a:pPr lvl="1"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Pre-Solicitation Notice				</a:t>
            </a:r>
            <a:r>
              <a:rPr lang="en-US" sz="2400" dirty="0" smtClean="0">
                <a:solidFill>
                  <a:srgbClr val="92D050"/>
                </a:solidFill>
              </a:rPr>
              <a:t>Mar</a:t>
            </a:r>
            <a:endParaRPr lang="en-US" sz="2400" dirty="0">
              <a:solidFill>
                <a:srgbClr val="92D050"/>
              </a:solidFill>
            </a:endParaRPr>
          </a:p>
          <a:p>
            <a:pPr lvl="1"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Research Announcement Released 		</a:t>
            </a:r>
            <a:r>
              <a:rPr lang="en-US" sz="2400" dirty="0">
                <a:solidFill>
                  <a:srgbClr val="92D050"/>
                </a:solidFill>
              </a:rPr>
              <a:t>Mar/Apr</a:t>
            </a:r>
          </a:p>
          <a:p>
            <a:pPr lvl="1">
              <a:buFontTx/>
              <a:buNone/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Offerors</a:t>
            </a:r>
            <a:r>
              <a:rPr lang="en-US" sz="2400" dirty="0" err="1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 Conference			 </a:t>
            </a:r>
            <a:r>
              <a:rPr lang="en-US" sz="2400" dirty="0" smtClean="0">
                <a:solidFill>
                  <a:schemeClr val="tx1"/>
                </a:solidFill>
              </a:rPr>
              <a:t>          Apr 27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Summary </a:t>
            </a:r>
            <a:r>
              <a:rPr lang="en-US" sz="2400" dirty="0">
                <a:solidFill>
                  <a:schemeClr val="tx1"/>
                </a:solidFill>
              </a:rPr>
              <a:t>Proposals Due			</a:t>
            </a:r>
            <a:r>
              <a:rPr lang="en-US" sz="2400" dirty="0" smtClean="0">
                <a:solidFill>
                  <a:schemeClr val="tx1"/>
                </a:solidFill>
              </a:rPr>
              <a:t>Jul 18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Technical Evaluation Review Panel (TERP)     </a:t>
            </a:r>
            <a:r>
              <a:rPr lang="en-US" sz="2400" dirty="0" smtClean="0">
                <a:solidFill>
                  <a:schemeClr val="tx1"/>
                </a:solidFill>
              </a:rPr>
              <a:t> Jul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Blue Ribbon Panel (BRP) 			</a:t>
            </a:r>
            <a:r>
              <a:rPr lang="en-US" sz="2400" dirty="0" smtClean="0">
                <a:solidFill>
                  <a:schemeClr val="tx1"/>
                </a:solidFill>
              </a:rPr>
              <a:t>Aug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ECB Project Selection Meeting			Sep</a:t>
            </a:r>
          </a:p>
          <a:p>
            <a:pPr lvl="1"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RA final SOW and cost proposals due		Oct</a:t>
            </a:r>
          </a:p>
          <a:p>
            <a:pPr lvl="1"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Project Task Order awards			</a:t>
            </a:r>
            <a:r>
              <a:rPr lang="en-US" sz="2400" dirty="0" smtClean="0">
                <a:solidFill>
                  <a:schemeClr val="tx1"/>
                </a:solidFill>
              </a:rPr>
              <a:t>Dec-Feb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Announcement Timeline </a:t>
            </a:r>
          </a:p>
        </p:txBody>
      </p:sp>
    </p:spTree>
    <p:extLst>
      <p:ext uri="{BB962C8B-B14F-4D97-AF65-F5344CB8AC3E}">
        <p14:creationId xmlns:p14="http://schemas.microsoft.com/office/powerpoint/2010/main" val="405511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56247"/>
            <a:ext cx="3769609" cy="52774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Adoption Project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>
            <a:spLocks noGrp="1"/>
          </p:cNvSpPr>
          <p:nvPr>
            <p:ph type="title"/>
          </p:nvPr>
        </p:nvSpPr>
        <p:spPr>
          <a:xfrm>
            <a:off x="69849" y="213645"/>
            <a:ext cx="10918853" cy="828942"/>
          </a:xfrm>
        </p:spPr>
        <p:txBody>
          <a:bodyPr/>
          <a:lstStyle/>
          <a:p>
            <a:r>
              <a:rPr lang="en-US" sz="4400" dirty="0" smtClean="0"/>
              <a:t>NSRP Latest Info and Project Portfolio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93" r="3400"/>
          <a:stretch/>
        </p:blipFill>
        <p:spPr>
          <a:xfrm>
            <a:off x="6250671" y="1042586"/>
            <a:ext cx="5465670" cy="4954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3075" y="5850373"/>
            <a:ext cx="107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NSRP.org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6" y="1499787"/>
            <a:ext cx="5877962" cy="366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NSRP LinkedIn Page and Mailing Lists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688911" y="1158694"/>
            <a:ext cx="43096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Follow NSRP on LinkedIn to get the latest Program updates, event notifications, shipyard updates, and networking opportunities. </a:t>
            </a:r>
          </a:p>
          <a:p>
            <a:endParaRPr lang="en-US" sz="2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Email NSRP@ati.org to subscribe to the NSRP General Info mailing lists or individual panel mailings lists.  </a:t>
            </a:r>
            <a:endParaRPr lang="en-US" sz="2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36" y="1334178"/>
            <a:ext cx="7296833" cy="4224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7288" r="8532" b="8537"/>
          <a:stretch/>
        </p:blipFill>
        <p:spPr>
          <a:xfrm>
            <a:off x="5192878" y="4112582"/>
            <a:ext cx="2309091" cy="23090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8820" y="5791200"/>
            <a:ext cx="22555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NSRP LinkedIn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>
            <a:spLocks noGrp="1"/>
          </p:cNvSpPr>
          <p:nvPr>
            <p:ph type="title"/>
          </p:nvPr>
        </p:nvSpPr>
        <p:spPr>
          <a:xfrm>
            <a:off x="69849" y="213645"/>
            <a:ext cx="10918853" cy="828942"/>
          </a:xfrm>
        </p:spPr>
        <p:txBody>
          <a:bodyPr/>
          <a:lstStyle/>
          <a:p>
            <a:r>
              <a:rPr lang="en-US" sz="4400" dirty="0" smtClean="0"/>
              <a:t>NSRP YouTube Page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65" y="1042587"/>
            <a:ext cx="9855517" cy="4530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7953" y="5803807"/>
            <a:ext cx="212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NSRP YouTube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667" y="2599134"/>
            <a:ext cx="11100008" cy="3192066"/>
          </a:xfrm>
        </p:spPr>
        <p:txBody>
          <a:bodyPr anchor="ctr" anchorCtr="0"/>
          <a:lstStyle/>
          <a:p>
            <a:pPr algn="ctr"/>
            <a:r>
              <a:rPr lang="en-US" dirty="0" smtClean="0"/>
              <a:t>Questions?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solidFill>
                <a:srgbClr val="0455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Regarding your company’s and/or your competitor’s </a:t>
            </a:r>
            <a:r>
              <a:rPr lang="en-US" sz="2800" b="1" dirty="0"/>
              <a:t>product &amp; services</a:t>
            </a:r>
            <a:r>
              <a:rPr lang="en-US" sz="2800" dirty="0"/>
              <a:t>: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current or future prices.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any increase or decrease in price.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pricing procedures.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standardizing or stabilizing prices.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controlling sales or allocating markets for any product.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future design or marketing strategies</a:t>
            </a:r>
            <a:r>
              <a:rPr lang="en-US" sz="2400" dirty="0" smtClean="0">
                <a:solidFill>
                  <a:srgbClr val="045571"/>
                </a:solidFill>
              </a:rPr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Anti-Trust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" y="1148650"/>
            <a:ext cx="11550650" cy="5091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Regarding your company’s and/or your competitors’ selection of their </a:t>
            </a:r>
            <a:r>
              <a:rPr lang="en-US" sz="2800" b="1" dirty="0"/>
              <a:t>supplier companies</a:t>
            </a:r>
            <a:r>
              <a:rPr lang="en-US" sz="2800" dirty="0"/>
              <a:t>: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refusing to deal with a company because of its pricing or distribution practices.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strategies or plans to award business to remove business from a specific company</a:t>
            </a:r>
            <a:r>
              <a:rPr lang="en-US" sz="2400" dirty="0" smtClean="0">
                <a:solidFill>
                  <a:srgbClr val="04557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r>
              <a:rPr lang="en-US" sz="2800" dirty="0"/>
              <a:t>Regarding your company’s and/or competitors’ </a:t>
            </a:r>
            <a:r>
              <a:rPr lang="en-US" sz="2800" b="1" dirty="0"/>
              <a:t>trade secrets</a:t>
            </a:r>
            <a:r>
              <a:rPr lang="en-US" sz="2800" dirty="0"/>
              <a:t>:</a:t>
            </a:r>
          </a:p>
          <a:p>
            <a:pPr marL="914400" lvl="1" indent="-457200"/>
            <a:r>
              <a:rPr lang="en-US" sz="2400" dirty="0">
                <a:solidFill>
                  <a:srgbClr val="045571"/>
                </a:solidFill>
              </a:rPr>
              <a:t>Do not discuss trade secrets or confidential information of your company or any other participant.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Anti-Trust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66922" y="1794554"/>
            <a:ext cx="9058157" cy="32688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11147425" algn="l"/>
              </a:tabLst>
            </a:pPr>
            <a:r>
              <a:rPr lang="en-US" sz="2800" dirty="0"/>
              <a:t>The mission of the National Shipbuilding Research Program (NSRP) is to employ a unique collaborative framework to research, develop, mature, and implement industry-relevant shipbuilding and sustainment technologies and processes, improving efficiency across the U.S. shipyard industrial base and meeting future </a:t>
            </a:r>
            <a:r>
              <a:rPr lang="en-US" sz="2800" dirty="0" smtClean="0"/>
              <a:t>demand.</a:t>
            </a:r>
            <a:endParaRPr lang="en-US" sz="2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NSRP Mission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Organization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438" y="691860"/>
            <a:ext cx="476712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1"/>
          <p:cNvSpPr>
            <a:spLocks noGrp="1"/>
          </p:cNvSpPr>
          <p:nvPr>
            <p:ph idx="1"/>
          </p:nvPr>
        </p:nvSpPr>
        <p:spPr>
          <a:xfrm>
            <a:off x="291514" y="1130178"/>
            <a:ext cx="5345202" cy="509116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Structure</a:t>
            </a:r>
            <a:endParaRPr lang="en-US" sz="2800" dirty="0"/>
          </a:p>
          <a:p>
            <a:pPr lvl="1"/>
            <a:r>
              <a:rPr lang="en-US" sz="2400" dirty="0" smtClean="0"/>
              <a:t>From </a:t>
            </a:r>
            <a:r>
              <a:rPr lang="en-US" sz="2400" dirty="0"/>
              <a:t>NSRP member yard</a:t>
            </a:r>
          </a:p>
          <a:p>
            <a:pPr lvl="1"/>
            <a:r>
              <a:rPr lang="en-US" sz="2400" dirty="0"/>
              <a:t>Relevant shipbuilding </a:t>
            </a:r>
            <a:r>
              <a:rPr lang="en-US" sz="2400" dirty="0" smtClean="0"/>
              <a:t>experience</a:t>
            </a:r>
            <a:endParaRPr lang="en-US" sz="2400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Major Initiative Teams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1064" y="1130300"/>
            <a:ext cx="5800725" cy="5376863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Responsibilities</a:t>
            </a:r>
            <a:endParaRPr lang="en-US" sz="2800" dirty="0"/>
          </a:p>
          <a:p>
            <a:pPr lvl="1"/>
            <a:r>
              <a:rPr lang="en-US" sz="2400" dirty="0"/>
              <a:t>Provide technical oversight on projects aligned with Major Initiative</a:t>
            </a:r>
          </a:p>
          <a:p>
            <a:pPr lvl="1"/>
            <a:r>
              <a:rPr lang="en-US" sz="2400" dirty="0"/>
              <a:t>Engage in technology transfer activities</a:t>
            </a:r>
          </a:p>
          <a:p>
            <a:pPr lvl="1"/>
            <a:r>
              <a:rPr lang="en-US" sz="2400" dirty="0"/>
              <a:t>Provide input/feedback on Program documents</a:t>
            </a:r>
          </a:p>
          <a:p>
            <a:pPr lvl="1"/>
            <a:r>
              <a:rPr lang="en-US" sz="2400" dirty="0"/>
              <a:t>Stay abreast of shipyard/industry </a:t>
            </a:r>
            <a:r>
              <a:rPr lang="en-US" sz="2400" dirty="0" smtClean="0"/>
              <a:t>issues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53256" y="1188833"/>
            <a:ext cx="8285489" cy="1759027"/>
            <a:chOff x="866348" y="1188833"/>
            <a:chExt cx="8285489" cy="1759027"/>
          </a:xfrm>
        </p:grpSpPr>
        <p:sp>
          <p:nvSpPr>
            <p:cNvPr id="25" name="TextBox 24"/>
            <p:cNvSpPr txBox="1"/>
            <p:nvPr/>
          </p:nvSpPr>
          <p:spPr>
            <a:xfrm>
              <a:off x="866350" y="1189262"/>
              <a:ext cx="2069887" cy="451534"/>
            </a:xfrm>
            <a:prstGeom prst="rect">
              <a:avLst/>
            </a:prstGeom>
            <a:solidFill>
              <a:srgbClr val="03405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Ship Design &amp; </a:t>
              </a:r>
              <a:br>
                <a: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Material Technologies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36238" y="1188833"/>
              <a:ext cx="2069889" cy="451534"/>
            </a:xfrm>
            <a:prstGeom prst="rect">
              <a:avLst/>
            </a:prstGeom>
            <a:solidFill>
              <a:srgbClr val="8EB2BF"/>
            </a:solidFill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67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dirty="0"/>
                <a:t>Ship Production</a:t>
              </a:r>
              <a:br>
                <a:rPr lang="en-US" dirty="0"/>
              </a:br>
              <a:r>
                <a:rPr lang="en-US" dirty="0"/>
                <a:t>Technologies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66348" y="1624421"/>
              <a:ext cx="2069890" cy="1323439"/>
            </a:xfrm>
            <a:prstGeom prst="rect">
              <a:avLst/>
            </a:prstGeom>
            <a:noFill/>
            <a:ln>
              <a:solidFill>
                <a:srgbClr val="03405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b="1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Dan </a:t>
              </a:r>
              <a:r>
                <a:rPr lang="en-US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Sfiligoi </a:t>
              </a:r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NASSCO)</a:t>
              </a:r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761970">
                <a:defRPr/>
              </a:pPr>
              <a:r>
                <a:rPr lang="en-US" sz="1000" b="1" kern="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Michael Gerardi </a:t>
              </a:r>
              <a:r>
                <a:rPr lang="en-US" sz="1000" kern="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(BIW</a:t>
              </a:r>
              <a:r>
                <a:rPr lang="en-US" sz="1000" kern="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  <a:p>
              <a:pPr algn="ctr" defTabSz="761970">
                <a:defRPr/>
              </a:pPr>
              <a:endParaRPr lang="en-US" sz="10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36236" y="1624419"/>
              <a:ext cx="2069888" cy="1323439"/>
            </a:xfrm>
            <a:prstGeom prst="rect">
              <a:avLst/>
            </a:prstGeom>
            <a:noFill/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b="1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Craig </a:t>
              </a:r>
              <a:r>
                <a:rPr lang="en-US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Haverly</a:t>
              </a:r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 (</a:t>
              </a:r>
              <a:r>
                <a: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EB)</a:t>
              </a:r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Ken Johnson </a:t>
              </a:r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(Vigor</a:t>
              </a:r>
              <a:r>
                <a: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012068" y="1188833"/>
              <a:ext cx="4139769" cy="1751340"/>
              <a:chOff x="7076008" y="1188833"/>
              <a:chExt cx="4139769" cy="175134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7076008" y="1188833"/>
                <a:ext cx="2069887" cy="451534"/>
              </a:xfrm>
              <a:prstGeom prst="rect">
                <a:avLst/>
              </a:prstGeom>
              <a:solidFill>
                <a:srgbClr val="045572"/>
              </a:solidFill>
              <a:ln>
                <a:solidFill>
                  <a:srgbClr val="04557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7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Infrastructure, Logistics, &amp; Support</a:t>
                </a:r>
                <a:endPara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076009" y="1616734"/>
                <a:ext cx="2069885" cy="1323439"/>
              </a:xfrm>
              <a:prstGeom prst="rect">
                <a:avLst/>
              </a:prstGeom>
              <a:noFill/>
              <a:ln>
                <a:solidFill>
                  <a:srgbClr val="04557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1000" b="1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1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1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10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Alicia Harmon </a:t>
                </a:r>
                <a:r>
                  <a:rPr lang="en-US" sz="1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(NNS)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1000" b="1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Dru</a:t>
                </a:r>
                <a:r>
                  <a:rPr lang="en-US" sz="10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000" b="1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Khaira</a:t>
                </a:r>
                <a:r>
                  <a:rPr lang="en-US" sz="10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(BIW)</a:t>
                </a:r>
              </a:p>
              <a:p>
                <a:pPr algn="ctr"/>
                <a:endPara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145890" y="1188833"/>
                <a:ext cx="2069887" cy="451534"/>
              </a:xfrm>
              <a:prstGeom prst="rect">
                <a:avLst/>
              </a:prstGeom>
              <a:solidFill>
                <a:srgbClr val="426B7A"/>
              </a:solidFill>
              <a:ln>
                <a:solidFill>
                  <a:srgbClr val="04557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7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MITL-At-Large</a:t>
                </a:r>
              </a:p>
              <a:p>
                <a:pPr algn="ctr"/>
                <a:endPara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145892" y="1612202"/>
                <a:ext cx="2069885" cy="1323439"/>
              </a:xfrm>
              <a:prstGeom prst="rect">
                <a:avLst/>
              </a:prstGeom>
              <a:noFill/>
              <a:ln>
                <a:solidFill>
                  <a:srgbClr val="426B7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John Walks </a:t>
                </a:r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(Ingalls)</a:t>
                </a:r>
              </a:p>
              <a:p>
                <a:pPr algn="ctr"/>
                <a:r>
                  <a:rPr lang="en-US" sz="10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Gary Zimak </a:t>
                </a:r>
                <a:r>
                  <a:rPr lang="en-US" sz="1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(NNS)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10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Adam Sprecace</a:t>
                </a:r>
                <a:r>
                  <a:rPr lang="en-US" sz="1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(EB)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10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Pat Kitchel </a:t>
                </a:r>
                <a:r>
                  <a:rPr lang="en-US" sz="1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(BAE Ship Repair)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10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Adam Sprecace </a:t>
                </a:r>
                <a:r>
                  <a:rPr lang="en-US" sz="1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(EB)</a:t>
                </a:r>
              </a:p>
              <a:p>
                <a:pPr algn="ctr"/>
                <a:r>
                  <a:rPr lang="en-US" sz="10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Tony Ardito </a:t>
                </a:r>
                <a:r>
                  <a:rPr lang="en-US" sz="1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(Austal)</a:t>
                </a:r>
              </a:p>
              <a:p>
                <a:pPr algn="ctr" defTabSz="761970">
                  <a:defRPr/>
                </a:pPr>
                <a:r>
                  <a:rPr lang="en-US" sz="1000" b="1" kern="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Patrick Hilgendorf </a:t>
                </a:r>
                <a:r>
                  <a:rPr lang="en-US" sz="1000" kern="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(Austal)</a:t>
                </a:r>
              </a:p>
              <a:p>
                <a:pPr algn="ctr"/>
                <a:r>
                  <a:rPr lang="en-US" sz="10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Derek </a:t>
                </a:r>
                <a:r>
                  <a:rPr lang="en-US" sz="1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Hewson </a:t>
                </a:r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(BIW)</a:t>
                </a:r>
              </a:p>
            </p:txBody>
          </p:sp>
        </p:grpSp>
      </p:grpSp>
      <p:sp>
        <p:nvSpPr>
          <p:cNvPr id="38" name="Content Placeholder 1"/>
          <p:cNvSpPr txBox="1">
            <a:spLocks/>
          </p:cNvSpPr>
          <p:nvPr/>
        </p:nvSpPr>
        <p:spPr>
          <a:xfrm>
            <a:off x="251889" y="3307905"/>
            <a:ext cx="5148246" cy="3550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Panel Leadership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439173" y="1433089"/>
            <a:ext cx="7313655" cy="4278062"/>
            <a:chOff x="1128246" y="1433089"/>
            <a:chExt cx="7313655" cy="4278062"/>
          </a:xfrm>
        </p:grpSpPr>
        <p:sp>
          <p:nvSpPr>
            <p:cNvPr id="25" name="TextBox 24"/>
            <p:cNvSpPr txBox="1"/>
            <p:nvPr/>
          </p:nvSpPr>
          <p:spPr>
            <a:xfrm>
              <a:off x="1128286" y="2065612"/>
              <a:ext cx="2069887" cy="451534"/>
            </a:xfrm>
            <a:prstGeom prst="rect">
              <a:avLst/>
            </a:prstGeom>
            <a:solidFill>
              <a:srgbClr val="034055"/>
            </a:solidFill>
            <a:ln>
              <a:solidFill>
                <a:srgbClr val="03405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Ship Design &amp; </a:t>
              </a:r>
              <a:br>
                <a: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Material Technologies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50147" y="2043827"/>
              <a:ext cx="2069889" cy="271934"/>
            </a:xfrm>
            <a:prstGeom prst="rect">
              <a:avLst/>
            </a:prstGeom>
            <a:solidFill>
              <a:srgbClr val="8EB2BF"/>
            </a:solidFill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67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dirty="0"/>
                <a:t>Electrical Technologies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28284" y="2500771"/>
              <a:ext cx="2069849" cy="707886"/>
            </a:xfrm>
            <a:prstGeom prst="rect">
              <a:avLst/>
            </a:prstGeom>
            <a:noFill/>
            <a:ln>
              <a:solidFill>
                <a:srgbClr val="03405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Chair: </a:t>
              </a:r>
              <a:r>
                <a:rPr lang="en-US" sz="1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Monika Skowronska </a:t>
              </a:r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NASSCO) </a:t>
              </a:r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Vice Chair: </a:t>
              </a:r>
              <a:r>
                <a:rPr lang="en-US" sz="1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Victoria Dlugokecki </a:t>
              </a:r>
              <a:r>
                <a: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(Consultant) </a:t>
              </a:r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50136" y="2320460"/>
              <a:ext cx="2069888" cy="553998"/>
            </a:xfrm>
            <a:prstGeom prst="rect">
              <a:avLst/>
            </a:prstGeom>
            <a:noFill/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Chair: </a:t>
              </a:r>
              <a:r>
                <a:rPr lang="en-US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Jason Farmer </a:t>
              </a:r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(Ingalls)</a:t>
              </a:r>
            </a:p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Vice Chair: </a:t>
              </a:r>
              <a:r>
                <a:rPr lang="en-US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Walter Skalniak </a:t>
              </a:r>
              <a:r>
                <a: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(Ashby)</a:t>
              </a:r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71984" y="2874458"/>
              <a:ext cx="2069896" cy="854272"/>
              <a:chOff x="8993859" y="2043827"/>
              <a:chExt cx="2069896" cy="854272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8993868" y="2043827"/>
                <a:ext cx="2069887" cy="451534"/>
              </a:xfrm>
              <a:prstGeom prst="rect">
                <a:avLst/>
              </a:prstGeom>
              <a:solidFill>
                <a:srgbClr val="045572"/>
              </a:solidFill>
              <a:ln>
                <a:solidFill>
                  <a:srgbClr val="04557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7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Sustainment Working Group</a:t>
                </a:r>
              </a:p>
              <a:p>
                <a:pPr algn="ctr"/>
                <a:endPara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993859" y="2497989"/>
                <a:ext cx="2069885" cy="400110"/>
              </a:xfrm>
              <a:prstGeom prst="rect">
                <a:avLst/>
              </a:prstGeom>
              <a:noFill/>
              <a:ln>
                <a:solidFill>
                  <a:srgbClr val="04557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Chair: </a:t>
                </a:r>
                <a:r>
                  <a:rPr lang="en-US" sz="10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Vacant 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Vice </a:t>
                </a:r>
                <a:r>
                  <a:rPr lang="en-US" sz="1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Chair: </a:t>
                </a:r>
                <a:r>
                  <a:rPr lang="en-US" sz="10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Vacant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128246" y="3327532"/>
              <a:ext cx="2069888" cy="1183703"/>
              <a:chOff x="1128246" y="3054769"/>
              <a:chExt cx="2069888" cy="118370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128254" y="3054769"/>
                <a:ext cx="2069880" cy="631135"/>
              </a:xfrm>
              <a:prstGeom prst="rect">
                <a:avLst/>
              </a:prstGeom>
              <a:solidFill>
                <a:srgbClr val="034055"/>
              </a:solidFill>
              <a:ln>
                <a:solidFill>
                  <a:srgbClr val="03405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7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Ship Warfare </a:t>
                </a:r>
              </a:p>
              <a:p>
                <a:pPr algn="ctr"/>
                <a:r>
                  <a:rPr lang="en-US" sz="1167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Systems</a:t>
                </a:r>
              </a:p>
              <a:p>
                <a:pPr algn="ctr"/>
                <a:r>
                  <a:rPr lang="en-US" sz="1167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Integration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28246" y="3684474"/>
                <a:ext cx="2069887" cy="553998"/>
              </a:xfrm>
              <a:prstGeom prst="rect">
                <a:avLst/>
              </a:prstGeom>
              <a:noFill/>
              <a:ln>
                <a:solidFill>
                  <a:srgbClr val="03405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Chair: </a:t>
                </a:r>
                <a:r>
                  <a:rPr lang="en-US" sz="1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Perry Haymon </a:t>
                </a:r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(Ingalls) </a:t>
                </a:r>
              </a:p>
              <a:p>
                <a:pPr algn="ctr"/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Vice Chair: </a:t>
                </a:r>
                <a:r>
                  <a:rPr lang="en-US" sz="10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Harold Howard </a:t>
                </a:r>
                <a:r>
                  <a:rPr lang="en-US" sz="1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(NNS)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750135" y="2881390"/>
              <a:ext cx="2069889" cy="451534"/>
            </a:xfrm>
            <a:prstGeom prst="rect">
              <a:avLst/>
            </a:prstGeom>
            <a:solidFill>
              <a:srgbClr val="8EB2BF"/>
            </a:solidFill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67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dirty="0"/>
                <a:t>Planning, Production Processes &amp; Facilities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0133" y="3316976"/>
              <a:ext cx="2069888" cy="707886"/>
            </a:xfrm>
            <a:prstGeom prst="rect">
              <a:avLst/>
            </a:prstGeom>
            <a:noFill/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Chair: </a:t>
              </a:r>
              <a:r>
                <a:rPr lang="en-US" sz="1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Dale Samples </a:t>
              </a:r>
              <a:r>
                <a: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(FMM) </a:t>
              </a:r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Vice Chair: </a:t>
              </a:r>
              <a:r>
                <a:rPr lang="en-US" sz="1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Pat Cahill </a:t>
              </a:r>
              <a:r>
                <a: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(Cahill Consulting)</a:t>
              </a:r>
            </a:p>
            <a:p>
              <a:pPr algn="ctr"/>
              <a:endParaRPr lang="en-US" sz="1000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50132" y="3888232"/>
              <a:ext cx="2069889" cy="451534"/>
            </a:xfrm>
            <a:prstGeom prst="rect">
              <a:avLst/>
            </a:prstGeom>
            <a:solidFill>
              <a:srgbClr val="8EB2BF"/>
            </a:solidFill>
            <a:ln>
              <a:solidFill>
                <a:srgbClr val="ADC7D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67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dirty="0"/>
                <a:t>Surface Preparation &amp; Coatings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50130" y="4323818"/>
              <a:ext cx="2069888" cy="553998"/>
            </a:xfrm>
            <a:prstGeom prst="rect">
              <a:avLst/>
            </a:prstGeom>
            <a:noFill/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Chair: </a:t>
              </a:r>
              <a:r>
                <a:rPr lang="en-US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Arcino Quiero </a:t>
              </a:r>
              <a:r>
                <a:rPr lang="en-US" sz="1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Jr.</a:t>
              </a:r>
              <a:r>
                <a: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(NNS</a:t>
              </a:r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Vice Chair: </a:t>
              </a:r>
              <a:r>
                <a:rPr lang="en-US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Bob Cloutier </a:t>
              </a:r>
              <a:r>
                <a: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(Consulting)</a:t>
              </a:r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50130" y="4885219"/>
              <a:ext cx="2069889" cy="271934"/>
            </a:xfrm>
            <a:prstGeom prst="rect">
              <a:avLst/>
            </a:prstGeom>
            <a:solidFill>
              <a:srgbClr val="8EB2BF"/>
            </a:solidFill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67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dirty="0"/>
                <a:t>Welding Technology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50130" y="5157153"/>
              <a:ext cx="2069888" cy="553998"/>
            </a:xfrm>
            <a:prstGeom prst="rect">
              <a:avLst/>
            </a:prstGeom>
            <a:noFill/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Chair: </a:t>
              </a:r>
              <a:r>
                <a:rPr lang="en-US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Paul Herbert </a:t>
              </a:r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(NNS)</a:t>
              </a:r>
            </a:p>
            <a:p>
              <a:pPr algn="ctr"/>
              <a:r>
                <a: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Vice </a:t>
              </a:r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Chair</a:t>
              </a:r>
              <a:r>
                <a: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US" sz="1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Kevin </a:t>
              </a:r>
              <a:r>
                <a:rPr lang="en-US" sz="1000" b="1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Roosinck</a:t>
              </a:r>
              <a:r>
                <a:rPr lang="en-US" sz="1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(Ingalls)</a:t>
              </a:r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128246" y="4630110"/>
              <a:ext cx="2069888" cy="823649"/>
              <a:chOff x="6372014" y="2071722"/>
              <a:chExt cx="2069888" cy="82364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372014" y="2071722"/>
                <a:ext cx="2069888" cy="271934"/>
              </a:xfrm>
              <a:prstGeom prst="rect">
                <a:avLst/>
              </a:prstGeom>
              <a:solidFill>
                <a:srgbClr val="034055"/>
              </a:solidFill>
              <a:ln>
                <a:solidFill>
                  <a:srgbClr val="03405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7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Business Technologies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372014" y="2341373"/>
                <a:ext cx="2069887" cy="553998"/>
              </a:xfrm>
              <a:prstGeom prst="rect">
                <a:avLst/>
              </a:prstGeom>
              <a:noFill/>
              <a:ln>
                <a:solidFill>
                  <a:srgbClr val="568D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en-US" sz="1000" kern="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Chair: </a:t>
                </a:r>
                <a:r>
                  <a:rPr lang="en-US" sz="1000" b="1" kern="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Jamie Breakfield </a:t>
                </a:r>
                <a:r>
                  <a:rPr lang="en-US" sz="1000" kern="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(Ingalls)</a:t>
                </a:r>
              </a:p>
              <a:p>
                <a:pPr algn="ctr" defTabSz="761970">
                  <a:defRPr/>
                </a:pPr>
                <a:r>
                  <a:rPr lang="en-US" sz="1000" kern="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Vice Chair: </a:t>
                </a:r>
                <a:r>
                  <a:rPr lang="en-US" sz="1000" b="1" kern="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Patrick Roberts </a:t>
                </a:r>
                <a:r>
                  <a:rPr lang="en-US" sz="1000" kern="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(ShipConstructor)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372014" y="2073331"/>
              <a:ext cx="2069887" cy="825932"/>
              <a:chOff x="8993857" y="3195905"/>
              <a:chExt cx="2069887" cy="82593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8993857" y="3195905"/>
                <a:ext cx="2069887" cy="271934"/>
              </a:xfrm>
              <a:prstGeom prst="rect">
                <a:avLst/>
              </a:prstGeom>
              <a:solidFill>
                <a:srgbClr val="045572"/>
              </a:solidFill>
              <a:ln>
                <a:solidFill>
                  <a:srgbClr val="04557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7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Workforce</a:t>
                </a:r>
                <a:endPara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993859" y="3467839"/>
                <a:ext cx="2069885" cy="553998"/>
              </a:xfrm>
              <a:prstGeom prst="rect">
                <a:avLst/>
              </a:prstGeom>
              <a:noFill/>
              <a:ln>
                <a:solidFill>
                  <a:srgbClr val="04557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Chair: </a:t>
                </a:r>
                <a:r>
                  <a:rPr lang="en-US" sz="10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Ryan Lee </a:t>
                </a:r>
                <a:r>
                  <a:rPr lang="en-US" sz="1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(Austal USA)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Vice Chair: </a:t>
                </a:r>
                <a:r>
                  <a:rPr lang="en-US" sz="10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Maurissa D’Angelo</a:t>
                </a:r>
                <a:r>
                  <a:rPr lang="en-US" sz="1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(D’Angelo Technologies)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128246" y="1435907"/>
              <a:ext cx="2069887" cy="451534"/>
            </a:xfrm>
            <a:prstGeom prst="rect">
              <a:avLst/>
            </a:prstGeom>
            <a:solidFill>
              <a:srgbClr val="03405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Ship Design &amp; </a:t>
              </a:r>
              <a:br>
                <a: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Material Technologies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50129" y="1433089"/>
              <a:ext cx="2069889" cy="451534"/>
            </a:xfrm>
            <a:prstGeom prst="rect">
              <a:avLst/>
            </a:prstGeom>
            <a:solidFill>
              <a:srgbClr val="8EB2B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Ship Production</a:t>
              </a:r>
              <a:br>
                <a: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Technologies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72014" y="1433089"/>
              <a:ext cx="2069887" cy="451534"/>
            </a:xfrm>
            <a:prstGeom prst="rect">
              <a:avLst/>
            </a:prstGeom>
            <a:solidFill>
              <a:srgbClr val="045572"/>
            </a:solidFill>
            <a:ln>
              <a:solidFill>
                <a:srgbClr val="04557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67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Infrastructure, Logistics, </a:t>
              </a:r>
              <a:r>
                <a: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&amp; </a:t>
              </a:r>
              <a:r>
                <a:rPr lang="en-US" sz="1167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Support</a:t>
              </a:r>
              <a:endParaRPr lang="en-US" sz="116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3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32" y="628116"/>
            <a:ext cx="9927582" cy="5852656"/>
          </a:xfrm>
          <a:prstGeom prst="rect">
            <a:avLst/>
          </a:prstGeom>
        </p:spPr>
      </p:pic>
      <p:sp>
        <p:nvSpPr>
          <p:cNvPr id="40" name="Title 2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</p:spPr>
        <p:txBody>
          <a:bodyPr/>
          <a:lstStyle/>
          <a:p>
            <a:r>
              <a:rPr lang="en-US" sz="4400" dirty="0" smtClean="0"/>
              <a:t>Operations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504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Project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4" y="1042587"/>
            <a:ext cx="9476811" cy="53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Round 1 White Papers_DRAFT NL</Template>
  <TotalTime>5790</TotalTime>
  <Words>782</Words>
  <Application>Microsoft Office PowerPoint</Application>
  <PresentationFormat>Widescreen</PresentationFormat>
  <Paragraphs>145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Segoe UI</vt:lpstr>
      <vt:lpstr>Segoe UI Light</vt:lpstr>
      <vt:lpstr>Times New Roman</vt:lpstr>
      <vt:lpstr>NSRP Header</vt:lpstr>
      <vt:lpstr>NSRP Program Overview April 28, 2022 Electrical Technologies Panel Meeting </vt:lpstr>
      <vt:lpstr>Anti-Trust Rules</vt:lpstr>
      <vt:lpstr>Anti-Trust Rules</vt:lpstr>
      <vt:lpstr>NSRP Mission</vt:lpstr>
      <vt:lpstr>Organization</vt:lpstr>
      <vt:lpstr>Major Initiative Teams </vt:lpstr>
      <vt:lpstr>Panel Leadership </vt:lpstr>
      <vt:lpstr>Operations</vt:lpstr>
      <vt:lpstr>Panel Project Process</vt:lpstr>
      <vt:lpstr>Research Announcement (RA) Process</vt:lpstr>
      <vt:lpstr>Research Announcement Timeline </vt:lpstr>
      <vt:lpstr>Rapid Adoption Project Process</vt:lpstr>
      <vt:lpstr>NSRP Latest Info and Project Portfolio</vt:lpstr>
      <vt:lpstr>NSRP LinkedIn Page and Mailing Lists</vt:lpstr>
      <vt:lpstr>NSRP YouTube Page</vt:lpstr>
      <vt:lpstr>Questions? 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Laney, Nicholas</cp:lastModifiedBy>
  <cp:revision>164</cp:revision>
  <cp:lastPrinted>2022-04-20T16:24:35Z</cp:lastPrinted>
  <dcterms:created xsi:type="dcterms:W3CDTF">2019-02-28T12:25:49Z</dcterms:created>
  <dcterms:modified xsi:type="dcterms:W3CDTF">2022-04-28T13:26:43Z</dcterms:modified>
</cp:coreProperties>
</file>