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16"/>
  </p:notesMasterIdLst>
  <p:sldIdLst>
    <p:sldId id="260" r:id="rId2"/>
    <p:sldId id="257" r:id="rId3"/>
    <p:sldId id="304" r:id="rId4"/>
    <p:sldId id="277" r:id="rId5"/>
    <p:sldId id="278" r:id="rId6"/>
    <p:sldId id="305" r:id="rId7"/>
    <p:sldId id="281" r:id="rId8"/>
    <p:sldId id="295" r:id="rId9"/>
    <p:sldId id="311" r:id="rId10"/>
    <p:sldId id="312" r:id="rId11"/>
    <p:sldId id="309" r:id="rId12"/>
    <p:sldId id="282" r:id="rId13"/>
    <p:sldId id="279" r:id="rId14"/>
    <p:sldId id="25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5571"/>
    <a:srgbClr val="05759D"/>
    <a:srgbClr val="0688B6"/>
    <a:srgbClr val="034055"/>
    <a:srgbClr val="8EB2BF"/>
    <a:srgbClr val="446A78"/>
    <a:srgbClr val="EA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6" autoAdjust="0"/>
    <p:restoredTop sz="93979" autoAdjust="0"/>
  </p:normalViewPr>
  <p:slideViewPr>
    <p:cSldViewPr snapToGrid="0">
      <p:cViewPr varScale="1">
        <p:scale>
          <a:sx n="66" d="100"/>
          <a:sy n="66" d="100"/>
        </p:scale>
        <p:origin x="11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0CAFB-BA6A-4EAD-8632-EFF9673D575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3D755-2BB7-4E46-A026-A3354C07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24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67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Jamal to talk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69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Jamal to talk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32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22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52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33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78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66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00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62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8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0256" y="2599135"/>
            <a:ext cx="6858000" cy="2387600"/>
          </a:xfrm>
          <a:prstGeom prst="rect">
            <a:avLst/>
          </a:prstGeom>
        </p:spPr>
        <p:txBody>
          <a:bodyPr anchor="b"/>
          <a:lstStyle>
            <a:lvl1pPr algn="r">
              <a:defRPr sz="3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0256" y="4986735"/>
            <a:ext cx="6858000" cy="604440"/>
          </a:xfrm>
        </p:spPr>
        <p:txBody>
          <a:bodyPr/>
          <a:lstStyle>
            <a:lvl1pPr marL="0" indent="0" algn="r">
              <a:buNone/>
              <a:defRPr sz="1800">
                <a:solidFill>
                  <a:srgbClr val="04557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6" y="-240917"/>
            <a:ext cx="9266485" cy="152318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7" y="58647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467352" y="-105708"/>
            <a:ext cx="9448800" cy="13819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" y="1053954"/>
            <a:ext cx="8662988" cy="5167384"/>
          </a:xfrm>
        </p:spPr>
        <p:txBody>
          <a:bodyPr/>
          <a:lstStyle>
            <a:lvl1pPr>
              <a:defRPr sz="2400"/>
            </a:lvl1pPr>
            <a:lvl2pPr>
              <a:defRPr sz="21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0688B6"/>
                </a:solidFill>
              </a:defRPr>
            </a:lvl3pPr>
            <a:lvl4pPr>
              <a:defRPr sz="1500">
                <a:solidFill>
                  <a:schemeClr val="tx2"/>
                </a:solidFill>
              </a:defRPr>
            </a:lvl4pPr>
            <a:lvl5pPr>
              <a:defRPr sz="13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467352" y="-105708"/>
            <a:ext cx="9448800" cy="13819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387" y="108545"/>
            <a:ext cx="7886700" cy="82894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455945" y="6390289"/>
            <a:ext cx="10106130" cy="579484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130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 and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455945" y="6390289"/>
            <a:ext cx="10106130" cy="579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467352" y="-105708"/>
            <a:ext cx="9448800" cy="13819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" y="1051034"/>
            <a:ext cx="4434155" cy="5170304"/>
          </a:xfrm>
        </p:spPr>
        <p:txBody>
          <a:bodyPr/>
          <a:lstStyle>
            <a:lvl1pPr>
              <a:defRPr sz="2400"/>
            </a:lvl1pPr>
            <a:lvl2pPr>
              <a:defRPr sz="21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0688B6"/>
                </a:solidFill>
              </a:defRPr>
            </a:lvl3pPr>
            <a:lvl4pPr>
              <a:defRPr sz="1500">
                <a:solidFill>
                  <a:schemeClr val="tx2"/>
                </a:solidFill>
              </a:defRPr>
            </a:lvl4pPr>
            <a:lvl5pPr>
              <a:defRPr sz="13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600351" y="1051034"/>
            <a:ext cx="4350833" cy="5170304"/>
          </a:xfrm>
        </p:spPr>
        <p:txBody>
          <a:bodyPr/>
          <a:lstStyle>
            <a:lvl1pPr>
              <a:defRPr sz="2400"/>
            </a:lvl1pPr>
            <a:lvl2pPr>
              <a:defRPr sz="21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0688B6"/>
                </a:solidFill>
              </a:defRPr>
            </a:lvl3pPr>
            <a:lvl4pPr>
              <a:defRPr sz="1500">
                <a:solidFill>
                  <a:schemeClr val="tx2"/>
                </a:solidFill>
              </a:defRPr>
            </a:lvl4pPr>
            <a:lvl5pPr>
              <a:defRPr sz="13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2387" y="108545"/>
            <a:ext cx="7886700" cy="82894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89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455945" y="6390289"/>
            <a:ext cx="10106130" cy="5794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467352" y="-105708"/>
            <a:ext cx="9611352" cy="1381961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48120217"/>
              </p:ext>
            </p:extLst>
          </p:nvPr>
        </p:nvGraphicFramePr>
        <p:xfrm>
          <a:off x="1376882" y="1227431"/>
          <a:ext cx="6136348" cy="5094481"/>
        </p:xfrm>
        <a:graphic>
          <a:graphicData uri="http://schemas.openxmlformats.org/drawingml/2006/table">
            <a:tbl>
              <a:tblPr firstRow="1" firstCol="1" bandRow="1"/>
              <a:tblGrid>
                <a:gridCol w="704171">
                  <a:extLst>
                    <a:ext uri="{9D8B030D-6E8A-4147-A177-3AD203B41FA5}">
                      <a16:colId xmlns:a16="http://schemas.microsoft.com/office/drawing/2014/main" val="2932954129"/>
                    </a:ext>
                  </a:extLst>
                </a:gridCol>
                <a:gridCol w="3500923">
                  <a:extLst>
                    <a:ext uri="{9D8B030D-6E8A-4147-A177-3AD203B41FA5}">
                      <a16:colId xmlns:a16="http://schemas.microsoft.com/office/drawing/2014/main" val="511602394"/>
                    </a:ext>
                  </a:extLst>
                </a:gridCol>
                <a:gridCol w="1931254">
                  <a:extLst>
                    <a:ext uri="{9D8B030D-6E8A-4147-A177-3AD203B41FA5}">
                      <a16:colId xmlns:a16="http://schemas.microsoft.com/office/drawing/2014/main" val="3374404517"/>
                    </a:ext>
                  </a:extLst>
                </a:gridCol>
              </a:tblGrid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2745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Presentation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Speaker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60870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8:00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Convene Meeting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155790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8:00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419735"/>
                  </a:ext>
                </a:extLst>
              </a:tr>
              <a:tr h="404771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274004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760212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10:00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Break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597345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881883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699409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73010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12:00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Lunch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255333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939695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304744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 dirty="0" smtClean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3:00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Break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979672"/>
                  </a:ext>
                </a:extLst>
              </a:tr>
              <a:tr h="379781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200741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 dirty="0" smtClean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5:00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Adjourn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754446"/>
                  </a:ext>
                </a:extLst>
              </a:tr>
            </a:tbl>
          </a:graphicData>
        </a:graphic>
      </p:graphicFrame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87" y="108545"/>
            <a:ext cx="7886700" cy="82894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94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467352" y="-105708"/>
            <a:ext cx="9448800" cy="1381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467352" y="-105708"/>
            <a:ext cx="9448800" cy="13819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455945" y="6390289"/>
            <a:ext cx="10106130" cy="579484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80770520"/>
              </p:ext>
            </p:extLst>
          </p:nvPr>
        </p:nvGraphicFramePr>
        <p:xfrm>
          <a:off x="124153" y="1532083"/>
          <a:ext cx="8455768" cy="4846320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4133930">
                  <a:extLst>
                    <a:ext uri="{9D8B030D-6E8A-4147-A177-3AD203B41FA5}">
                      <a16:colId xmlns:a16="http://schemas.microsoft.com/office/drawing/2014/main" val="3455249154"/>
                    </a:ext>
                  </a:extLst>
                </a:gridCol>
                <a:gridCol w="4321838">
                  <a:extLst>
                    <a:ext uri="{9D8B030D-6E8A-4147-A177-3AD203B41FA5}">
                      <a16:colId xmlns:a16="http://schemas.microsoft.com/office/drawing/2014/main" val="372964269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PROJECT INFORMATION</a:t>
                      </a:r>
                      <a:endParaRPr lang="en-US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5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OBJECTIVE</a:t>
                      </a:r>
                      <a:endParaRPr lang="en-US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5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270513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r>
                        <a:rPr lang="en-US" sz="1800" u="sng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Prime/Lead</a:t>
                      </a:r>
                      <a:r>
                        <a:rPr lang="en-US" sz="18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</a:t>
                      </a: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r>
                        <a:rPr lang="en-US" sz="1800" u="sng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Team Members</a:t>
                      </a:r>
                      <a:r>
                        <a:rPr lang="en-US" sz="18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  </a:t>
                      </a: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r>
                        <a:rPr lang="en-US" sz="1800" u="sng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Duration</a:t>
                      </a:r>
                      <a:r>
                        <a:rPr lang="en-US" sz="18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  </a:t>
                      </a:r>
                      <a:endParaRPr lang="en-US" sz="1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Enter</a:t>
                      </a:r>
                      <a:r>
                        <a:rPr lang="en-US" sz="1400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objective here.</a:t>
                      </a:r>
                      <a:endParaRPr 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0322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DELIVERABLES/BENEFITS/ROI</a:t>
                      </a:r>
                      <a:endParaRPr lang="en-US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5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FINANCIAL</a:t>
                      </a:r>
                      <a:endParaRPr lang="en-US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B5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0552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en-US" sz="1400" dirty="0" smtClean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 smtClean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Program Funds:  $</a:t>
                      </a:r>
                    </a:p>
                    <a:p>
                      <a:r>
                        <a:rPr lang="en-US" sz="14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Cost</a:t>
                      </a:r>
                      <a:r>
                        <a:rPr lang="en-US" sz="1400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Share:         $</a:t>
                      </a:r>
                      <a:endParaRPr 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7513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 userDrawn="1"/>
        </p:nvSpPr>
        <p:spPr>
          <a:xfrm>
            <a:off x="52388" y="1088325"/>
            <a:ext cx="4094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Subtitle</a:t>
            </a:r>
            <a:endParaRPr lang="en-US" sz="13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601614" y="1046285"/>
            <a:ext cx="962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0/00</a:t>
            </a:r>
            <a:endParaRPr lang="en-US" sz="13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2387" y="108545"/>
            <a:ext cx="7886700" cy="82894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21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EA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66220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7" y="58647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8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1973" y="654553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hc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c"/>
          <p:cNvSpPr txBox="1"/>
          <p:nvPr userDrawn="1"/>
        </p:nvSpPr>
        <p:spPr>
          <a:xfrm>
            <a:off x="0" y="6520180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0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7" r:id="rId2"/>
    <p:sldLayoutId id="2147483658" r:id="rId3"/>
    <p:sldLayoutId id="2147483660" r:id="rId4"/>
    <p:sldLayoutId id="2147483659" r:id="rId5"/>
    <p:sldLayoutId id="2147483656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34055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05759D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>
              <a:lumMod val="50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Identifying, Evaluating, and Mitigating Ocular Hazards in Laser Processing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kern="0" dirty="0" smtClean="0"/>
              <a:t>9/14/2021</a:t>
            </a:r>
            <a:r>
              <a:rPr lang="en-US" sz="2000" kern="0" dirty="0"/>
              <a:t/>
            </a:r>
            <a:br>
              <a:rPr lang="en-US" sz="2000" kern="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0256" y="4986735"/>
            <a:ext cx="6858000" cy="1376314"/>
          </a:xfrm>
        </p:spPr>
        <p:txBody>
          <a:bodyPr>
            <a:normAutofit/>
          </a:bodyPr>
          <a:lstStyle/>
          <a:p>
            <a:r>
              <a:rPr lang="en-US" dirty="0" smtClean="0"/>
              <a:t>Dr. Melissa Klingenberg – PSU/ARL Project Lead</a:t>
            </a:r>
          </a:p>
          <a:p>
            <a:r>
              <a:rPr lang="en-US" dirty="0" smtClean="0"/>
              <a:t>Mr. Steve Brown – PSU/ARL Project Co-lead</a:t>
            </a:r>
          </a:p>
          <a:p>
            <a:r>
              <a:rPr lang="en-US" smtClean="0"/>
              <a:t>Mr. James </a:t>
            </a:r>
            <a:r>
              <a:rPr lang="en-US" dirty="0" smtClean="0"/>
              <a:t>Brooks – NNS Project Lead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235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accomplished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/>
          <a:p>
            <a:fld id="{A916C171-007E-46CF-80D5-F89E015BD61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01251"/>
            <a:ext cx="8382000" cy="1486751"/>
          </a:xfrm>
        </p:spPr>
        <p:txBody>
          <a:bodyPr>
            <a:normAutofit/>
          </a:bodyPr>
          <a:lstStyle/>
          <a:p>
            <a:r>
              <a:rPr lang="en-US" dirty="0"/>
              <a:t>Conducted modeling of the robotic motion to be used during radiation </a:t>
            </a:r>
            <a:r>
              <a:rPr lang="en-US" dirty="0" smtClean="0"/>
              <a:t>measurements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684136" y="6338159"/>
            <a:ext cx="740416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" marR="0" lvl="2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Kinematic Model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B5F4597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084" y="1644626"/>
            <a:ext cx="7084164" cy="469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8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accomplished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/>
          <a:p>
            <a:fld id="{A916C171-007E-46CF-80D5-F89E015BD61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131321"/>
            <a:ext cx="8382000" cy="1486751"/>
          </a:xfrm>
        </p:spPr>
        <p:txBody>
          <a:bodyPr>
            <a:normAutofit/>
          </a:bodyPr>
          <a:lstStyle/>
          <a:p>
            <a:r>
              <a:rPr lang="en-US" dirty="0" smtClean="0"/>
              <a:t>Accomplished </a:t>
            </a:r>
            <a:r>
              <a:rPr lang="en-US" dirty="0"/>
              <a:t>robotics programming work </a:t>
            </a:r>
            <a:r>
              <a:rPr lang="en-US" dirty="0" smtClean="0"/>
              <a:t>for </a:t>
            </a:r>
            <a:r>
              <a:rPr lang="en-US" dirty="0"/>
              <a:t>measurement of stray radiation as follows:</a:t>
            </a:r>
          </a:p>
          <a:p>
            <a:pPr lvl="2"/>
            <a:r>
              <a:rPr lang="en-US" dirty="0" smtClean="0"/>
              <a:t>Used offline programs (e.g., </a:t>
            </a:r>
            <a:r>
              <a:rPr lang="en-US" dirty="0" err="1" smtClean="0"/>
              <a:t>MasterCam</a:t>
            </a:r>
            <a:r>
              <a:rPr lang="en-US" dirty="0" smtClean="0"/>
              <a:t> and Robot Master)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17516" y="5996849"/>
            <a:ext cx="740416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Execution of Kinematic Model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58261EA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408" y="2232705"/>
            <a:ext cx="6422487" cy="360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/>
          <a:p>
            <a:fld id="{A916C171-007E-46CF-80D5-F89E015BD61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3840" y="1146048"/>
            <a:ext cx="8382000" cy="51870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Measure reflectance </a:t>
            </a:r>
            <a:r>
              <a:rPr lang="en-US" dirty="0" smtClean="0"/>
              <a:t>at </a:t>
            </a:r>
            <a:r>
              <a:rPr lang="en-US" dirty="0"/>
              <a:t>desired power thresholds using targeted scanning patterns and different focal </a:t>
            </a:r>
            <a:r>
              <a:rPr lang="en-US" dirty="0" smtClean="0"/>
              <a:t>lengths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robe </a:t>
            </a:r>
            <a:r>
              <a:rPr lang="en-US" dirty="0"/>
              <a:t>the extremes, average depths of field, and out of focus </a:t>
            </a:r>
            <a:r>
              <a:rPr lang="en-US" dirty="0" smtClean="0"/>
              <a:t>conditions </a:t>
            </a:r>
            <a:r>
              <a:rPr lang="en-US" dirty="0"/>
              <a:t>before focusing on </a:t>
            </a:r>
            <a:r>
              <a:rPr lang="en-US" dirty="0" smtClean="0"/>
              <a:t>processing </a:t>
            </a:r>
            <a:r>
              <a:rPr lang="en-US" dirty="0"/>
              <a:t>scenarios defined by the existing ManTech </a:t>
            </a:r>
            <a:r>
              <a:rPr lang="en-US" dirty="0" smtClean="0"/>
              <a:t>project</a:t>
            </a:r>
          </a:p>
          <a:p>
            <a:pPr lvl="1"/>
            <a:r>
              <a:rPr lang="en-US" dirty="0" smtClean="0"/>
              <a:t>Place spectrometer at </a:t>
            </a:r>
            <a:r>
              <a:rPr lang="en-US" dirty="0"/>
              <a:t>varying distances, heights and angles from laser </a:t>
            </a:r>
            <a:r>
              <a:rPr lang="en-US" dirty="0" smtClean="0"/>
              <a:t>incident angle with substrate</a:t>
            </a:r>
          </a:p>
          <a:p>
            <a:pPr lvl="2"/>
            <a:r>
              <a:rPr lang="en-US" dirty="0" smtClean="0"/>
              <a:t>Record all </a:t>
            </a:r>
            <a:r>
              <a:rPr lang="en-US" dirty="0"/>
              <a:t>radiation measurements (e.g., absolute measurements of </a:t>
            </a:r>
            <a:r>
              <a:rPr lang="en-US" dirty="0" smtClean="0"/>
              <a:t>intensity) and </a:t>
            </a:r>
            <a:r>
              <a:rPr lang="en-US" dirty="0"/>
              <a:t>associated </a:t>
            </a:r>
            <a:r>
              <a:rPr lang="en-US" dirty="0" smtClean="0"/>
              <a:t>processing parameters and spectrometer location</a:t>
            </a:r>
          </a:p>
          <a:p>
            <a:pPr lvl="1"/>
            <a:r>
              <a:rPr lang="en-US" dirty="0"/>
              <a:t>Evaluate the potential hazards to personnel working in the area based on measurements and calculations </a:t>
            </a:r>
            <a:endParaRPr lang="en-US" dirty="0" smtClean="0"/>
          </a:p>
          <a:p>
            <a:pPr lvl="1"/>
            <a:r>
              <a:rPr lang="en-US" dirty="0"/>
              <a:t>Determine if shielding will be required for NNS (or like) open manufacturing </a:t>
            </a:r>
            <a:r>
              <a:rPr lang="en-US" dirty="0" smtClean="0"/>
              <a:t>environments</a:t>
            </a:r>
          </a:p>
          <a:p>
            <a:pPr lvl="2"/>
            <a:r>
              <a:rPr lang="en-US" dirty="0" smtClean="0"/>
              <a:t>Identify or </a:t>
            </a:r>
            <a:r>
              <a:rPr lang="en-US" dirty="0"/>
              <a:t>d</a:t>
            </a:r>
            <a:r>
              <a:rPr lang="en-US" dirty="0" smtClean="0"/>
              <a:t>evelop </a:t>
            </a:r>
            <a:r>
              <a:rPr lang="en-US" dirty="0"/>
              <a:t>d</a:t>
            </a:r>
            <a:r>
              <a:rPr lang="en-US" dirty="0" smtClean="0"/>
              <a:t>esign concept for radiation control </a:t>
            </a:r>
            <a:r>
              <a:rPr lang="en-US" dirty="0"/>
              <a:t>m</a:t>
            </a:r>
            <a:r>
              <a:rPr lang="en-US" dirty="0" smtClean="0"/>
              <a:t>eans, if required</a:t>
            </a:r>
          </a:p>
          <a:p>
            <a:pPr lvl="1"/>
            <a:r>
              <a:rPr lang="en-US" dirty="0" smtClean="0"/>
              <a:t> Write final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398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/>
          <a:p>
            <a:fld id="{A916C171-007E-46CF-80D5-F89E015BD61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4216" y="1182624"/>
            <a:ext cx="8382000" cy="4524333"/>
          </a:xfrm>
        </p:spPr>
        <p:txBody>
          <a:bodyPr>
            <a:normAutofit/>
          </a:bodyPr>
          <a:lstStyle/>
          <a:p>
            <a:r>
              <a:rPr lang="en-US" dirty="0" smtClean="0"/>
              <a:t>Original project approach and timeline had to modified to adapt to pandemic and equipment issues from the associated ManTech project in order execute</a:t>
            </a:r>
          </a:p>
          <a:p>
            <a:r>
              <a:rPr lang="en-US" dirty="0" smtClean="0"/>
              <a:t>Significant tasking will occur in the next 3-4 months</a:t>
            </a:r>
          </a:p>
          <a:p>
            <a:r>
              <a:rPr lang="en-US" dirty="0" smtClean="0"/>
              <a:t>No-cost extension has been granted to project through January 15, 2022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321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66220"/>
            <a:ext cx="78867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889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387" y="1053954"/>
            <a:ext cx="5982653" cy="5167384"/>
          </a:xfrm>
        </p:spPr>
        <p:txBody>
          <a:bodyPr/>
          <a:lstStyle/>
          <a:p>
            <a:r>
              <a:rPr lang="en-US" dirty="0" smtClean="0"/>
              <a:t>Issue Description</a:t>
            </a:r>
          </a:p>
          <a:p>
            <a:r>
              <a:rPr lang="en-US" dirty="0" smtClean="0"/>
              <a:t>Project Goal and Objectives</a:t>
            </a:r>
            <a:endParaRPr lang="en-US" dirty="0"/>
          </a:p>
          <a:p>
            <a:r>
              <a:rPr lang="en-US" dirty="0"/>
              <a:t>Project Approach</a:t>
            </a:r>
          </a:p>
          <a:p>
            <a:r>
              <a:rPr lang="en-US" dirty="0" smtClean="0"/>
              <a:t>What </a:t>
            </a:r>
            <a:r>
              <a:rPr lang="en-US" dirty="0"/>
              <a:t>We’ve Accomplished</a:t>
            </a:r>
          </a:p>
          <a:p>
            <a:r>
              <a:rPr lang="en-US" dirty="0"/>
              <a:t>Next Steps</a:t>
            </a:r>
          </a:p>
          <a:p>
            <a:r>
              <a:rPr lang="en-US" dirty="0" smtClean="0"/>
              <a:t>Questions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Presentation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/>
          <a:p>
            <a:fld id="{A916C171-007E-46CF-80D5-F89E015BD61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70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 Description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/>
          <a:p>
            <a:fld id="{A916C171-007E-46CF-80D5-F89E015BD61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280160"/>
            <a:ext cx="8382000" cy="5076573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Shipyards are becoming increasingly more interested in using laser ablation (LA) to remove rust, preconstruction primer, and other coating systems during construction and repair operations.</a:t>
            </a:r>
          </a:p>
          <a:p>
            <a:pPr lvl="1"/>
            <a:r>
              <a:rPr lang="en-US" dirty="0" smtClean="0"/>
              <a:t>Reduces use of consumables.</a:t>
            </a:r>
          </a:p>
          <a:p>
            <a:pPr lvl="1"/>
            <a:r>
              <a:rPr lang="en-US" dirty="0" smtClean="0"/>
              <a:t>Improve process flow time and reduces labor hours.</a:t>
            </a:r>
          </a:p>
          <a:p>
            <a:pPr lvl="1"/>
            <a:r>
              <a:rPr lang="en-US" dirty="0" smtClean="0"/>
              <a:t>Reduce solid waste.</a:t>
            </a:r>
          </a:p>
          <a:p>
            <a:pPr lvl="1"/>
            <a:r>
              <a:rPr lang="en-US" dirty="0" smtClean="0"/>
              <a:t>Reduces operator exposure to hazardous conditions.</a:t>
            </a:r>
          </a:p>
          <a:p>
            <a:pPr lvl="1"/>
            <a:r>
              <a:rPr lang="en-US" dirty="0" smtClean="0"/>
              <a:t>Reduces substrate erosion.</a:t>
            </a:r>
            <a:endParaRPr lang="en-US" dirty="0"/>
          </a:p>
          <a:p>
            <a:pPr lvl="0"/>
            <a:r>
              <a:rPr lang="en-US" dirty="0" smtClean="0"/>
              <a:t>Use of high power (Class 4) lasers in open manufacturing or refurbishment environments can be an ocular hazard.</a:t>
            </a:r>
          </a:p>
          <a:p>
            <a:pPr lvl="1"/>
            <a:r>
              <a:rPr lang="en-US" dirty="0" smtClean="0"/>
              <a:t>Stray radiation during processing must be characterized to determine appropriate mitigation techniques to integrate into laser materials processing operations.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547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</a:t>
            </a:r>
            <a:r>
              <a:rPr lang="en-US" dirty="0" smtClean="0"/>
              <a:t>Goal and Objectives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/>
          <a:p>
            <a:fld id="{A916C171-007E-46CF-80D5-F89E015BD61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599" y="1280160"/>
            <a:ext cx="8695063" cy="5226596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Goal</a:t>
            </a:r>
            <a:r>
              <a:rPr lang="en-US" dirty="0"/>
              <a:t>:  To measure ocular hazards associated with LA surface preparation processes and determine means to mitigate those hazards in areas where a fully controlled environment is not possible.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0"/>
            <a:r>
              <a:rPr lang="en-US" dirty="0" smtClean="0"/>
              <a:t>Objectives:  </a:t>
            </a:r>
            <a:endParaRPr lang="en-US" dirty="0"/>
          </a:p>
          <a:p>
            <a:pPr lvl="1"/>
            <a:r>
              <a:rPr lang="en-US" dirty="0"/>
              <a:t>Measure diffuse and/or specular reflections emanating from the laser beam interaction with the selected substrate surfaces (ex. aluminum and steel, coated and uncoated) when operating LA under various configurations.</a:t>
            </a:r>
          </a:p>
          <a:p>
            <a:pPr lvl="1"/>
            <a:r>
              <a:rPr lang="en-US" dirty="0"/>
              <a:t>Determine potential hazards to personnel co-located in the area.</a:t>
            </a:r>
          </a:p>
          <a:p>
            <a:pPr lvl="1"/>
            <a:r>
              <a:rPr lang="en-US" dirty="0"/>
              <a:t>Research and identify means to control reflection and protect personnel from stray radiation (if hazardous radiation is measured).</a:t>
            </a:r>
          </a:p>
          <a:p>
            <a:pPr lvl="1"/>
            <a:r>
              <a:rPr lang="en-US" dirty="0"/>
              <a:t>Determine/develop means/methods to ensure against occupational laser hazards during manufacturing in shipyards (if found to be necessary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165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</a:t>
            </a:r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/>
          <a:p>
            <a:fld id="{A916C171-007E-46CF-80D5-F89E015BD61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3516" y="937486"/>
            <a:ext cx="8382000" cy="5569269"/>
          </a:xfrm>
        </p:spPr>
        <p:txBody>
          <a:bodyPr>
            <a:normAutofit/>
          </a:bodyPr>
          <a:lstStyle/>
          <a:p>
            <a:r>
              <a:rPr lang="en-US" dirty="0"/>
              <a:t>Define Testing </a:t>
            </a:r>
            <a:r>
              <a:rPr lang="en-US" dirty="0" smtClean="0"/>
              <a:t>Requirements - completed</a:t>
            </a:r>
          </a:p>
          <a:p>
            <a:pPr lvl="1"/>
            <a:r>
              <a:rPr lang="en-US" dirty="0"/>
              <a:t>ID materials to be subjected to laser </a:t>
            </a:r>
            <a:r>
              <a:rPr lang="en-US" dirty="0" smtClean="0"/>
              <a:t>interaction</a:t>
            </a:r>
          </a:p>
          <a:p>
            <a:pPr lvl="1"/>
            <a:r>
              <a:rPr lang="en-US" dirty="0" smtClean="0"/>
              <a:t>ID material condition:  surface </a:t>
            </a:r>
            <a:r>
              <a:rPr lang="en-US" dirty="0"/>
              <a:t>finishes to be </a:t>
            </a:r>
            <a:r>
              <a:rPr lang="en-US" dirty="0" smtClean="0"/>
              <a:t>tested</a:t>
            </a:r>
          </a:p>
          <a:p>
            <a:pPr lvl="1"/>
            <a:r>
              <a:rPr lang="en-US" dirty="0" smtClean="0"/>
              <a:t>Determine potential distances </a:t>
            </a:r>
            <a:r>
              <a:rPr lang="en-US" dirty="0"/>
              <a:t>and angles of incidence to be evaluated </a:t>
            </a:r>
            <a:endParaRPr lang="en-US" dirty="0" smtClean="0"/>
          </a:p>
          <a:p>
            <a:pPr lvl="1"/>
            <a:r>
              <a:rPr lang="en-US" dirty="0" smtClean="0"/>
              <a:t>Define </a:t>
            </a:r>
            <a:r>
              <a:rPr lang="en-US" dirty="0"/>
              <a:t>laser </a:t>
            </a:r>
            <a:r>
              <a:rPr lang="en-US" dirty="0" smtClean="0"/>
              <a:t>conditions:  source</a:t>
            </a:r>
            <a:r>
              <a:rPr lang="en-US" dirty="0"/>
              <a:t>, </a:t>
            </a:r>
            <a:r>
              <a:rPr lang="en-US" dirty="0" smtClean="0"/>
              <a:t>spot </a:t>
            </a:r>
            <a:r>
              <a:rPr lang="en-US" dirty="0"/>
              <a:t>size, </a:t>
            </a:r>
            <a:r>
              <a:rPr lang="en-US" dirty="0" smtClean="0"/>
              <a:t>power</a:t>
            </a:r>
            <a:r>
              <a:rPr lang="en-US" dirty="0"/>
              <a:t>, </a:t>
            </a:r>
            <a:r>
              <a:rPr lang="en-US" dirty="0" smtClean="0"/>
              <a:t>stand-off </a:t>
            </a:r>
            <a:r>
              <a:rPr lang="en-US" dirty="0"/>
              <a:t>distance from the substrate(s), and scanning technology </a:t>
            </a:r>
          </a:p>
          <a:p>
            <a:pPr lvl="1"/>
            <a:r>
              <a:rPr lang="en-US" dirty="0" smtClean="0"/>
              <a:t>Assess potential worker interaction:  distance and angles from laser source</a:t>
            </a:r>
          </a:p>
          <a:p>
            <a:r>
              <a:rPr lang="en-US" dirty="0"/>
              <a:t>Execute Evaluations </a:t>
            </a:r>
            <a:r>
              <a:rPr lang="en-US" dirty="0" smtClean="0"/>
              <a:t>– in process</a:t>
            </a:r>
          </a:p>
          <a:p>
            <a:pPr lvl="1"/>
            <a:r>
              <a:rPr lang="en-US" dirty="0"/>
              <a:t>Establish an experimental setup </a:t>
            </a:r>
            <a:endParaRPr lang="en-US" dirty="0" smtClean="0"/>
          </a:p>
          <a:p>
            <a:pPr lvl="2"/>
            <a:r>
              <a:rPr lang="en-US" dirty="0" smtClean="0"/>
              <a:t>Calibrate Spectrometer</a:t>
            </a:r>
          </a:p>
          <a:p>
            <a:pPr lvl="2"/>
            <a:r>
              <a:rPr lang="en-US" dirty="0"/>
              <a:t>Prepare robotic system to accept spectrometer </a:t>
            </a:r>
            <a:endParaRPr lang="en-US" dirty="0" smtClean="0"/>
          </a:p>
          <a:p>
            <a:pPr lvl="2"/>
            <a:r>
              <a:rPr lang="en-US" dirty="0" smtClean="0"/>
              <a:t>Develop program to move spectrometer to desired positions/angles</a:t>
            </a:r>
          </a:p>
          <a:p>
            <a:pPr lvl="2"/>
            <a:r>
              <a:rPr lang="en-US" dirty="0" smtClean="0"/>
              <a:t>Execute process recipe and measure </a:t>
            </a:r>
            <a:r>
              <a:rPr lang="en-US" dirty="0"/>
              <a:t>reflectance </a:t>
            </a:r>
            <a:endParaRPr lang="en-US" dirty="0" smtClean="0"/>
          </a:p>
          <a:p>
            <a:pPr lvl="2"/>
            <a:r>
              <a:rPr lang="en-US" dirty="0" smtClean="0"/>
              <a:t>Evaluate hazards to SY personnel in the open area </a:t>
            </a:r>
          </a:p>
          <a:p>
            <a:pPr lvl="2"/>
            <a:r>
              <a:rPr lang="en-US" dirty="0" smtClean="0"/>
              <a:t>Determine if shielding is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19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</a:t>
            </a:r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/>
          <a:p>
            <a:fld id="{A916C171-007E-46CF-80D5-F89E015BD61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3516" y="1231900"/>
            <a:ext cx="8382000" cy="5274855"/>
          </a:xfrm>
        </p:spPr>
        <p:txBody>
          <a:bodyPr>
            <a:normAutofit/>
          </a:bodyPr>
          <a:lstStyle/>
          <a:p>
            <a:r>
              <a:rPr lang="en-US" dirty="0"/>
              <a:t>Identify Radiation Control </a:t>
            </a:r>
            <a:r>
              <a:rPr lang="en-US" dirty="0" smtClean="0"/>
              <a:t>Means – not started</a:t>
            </a:r>
          </a:p>
          <a:p>
            <a:pPr lvl="1"/>
            <a:r>
              <a:rPr lang="en-US" dirty="0"/>
              <a:t>Conduct literature searches to review commercial-off-the-shelf items or existing designs that could be used to mitigate exposure of personnel to stray radiation </a:t>
            </a:r>
            <a:endParaRPr lang="en-US" dirty="0" smtClean="0"/>
          </a:p>
          <a:p>
            <a:pPr lvl="1"/>
            <a:r>
              <a:rPr lang="en-US" dirty="0" smtClean="0"/>
              <a:t>Develop </a:t>
            </a:r>
            <a:r>
              <a:rPr lang="en-US" dirty="0"/>
              <a:t>concepts to shield personnel from radiation </a:t>
            </a:r>
            <a:r>
              <a:rPr lang="en-US" dirty="0" smtClean="0"/>
              <a:t>if COTS options are not suitable</a:t>
            </a:r>
          </a:p>
          <a:p>
            <a:r>
              <a:rPr lang="en-US" dirty="0"/>
              <a:t>Complete Final Report – </a:t>
            </a:r>
            <a:r>
              <a:rPr lang="en-US" dirty="0" smtClean="0"/>
              <a:t>not started</a:t>
            </a:r>
          </a:p>
          <a:p>
            <a:pPr lvl="1"/>
            <a:r>
              <a:rPr lang="en-US" dirty="0" smtClean="0"/>
              <a:t>Documentation of all project activities</a:t>
            </a:r>
          </a:p>
          <a:p>
            <a:pPr lvl="2"/>
            <a:r>
              <a:rPr lang="en-US" dirty="0" smtClean="0"/>
              <a:t>Selection of materials, conditions, etc.</a:t>
            </a:r>
          </a:p>
          <a:p>
            <a:pPr lvl="2"/>
            <a:r>
              <a:rPr lang="en-US" dirty="0" smtClean="0"/>
              <a:t>Spectrometer/Robot programming</a:t>
            </a:r>
          </a:p>
          <a:p>
            <a:pPr lvl="2"/>
            <a:r>
              <a:rPr lang="en-US" dirty="0" smtClean="0"/>
              <a:t>Spectrometer readings</a:t>
            </a:r>
          </a:p>
          <a:p>
            <a:pPr lvl="2"/>
            <a:r>
              <a:rPr lang="en-US" dirty="0" smtClean="0"/>
              <a:t>Laser safety analysis</a:t>
            </a:r>
          </a:p>
          <a:p>
            <a:pPr lvl="2"/>
            <a:r>
              <a:rPr lang="en-US" dirty="0" smtClean="0"/>
              <a:t>Shielding needs and options/design</a:t>
            </a:r>
          </a:p>
          <a:p>
            <a:pPr lvl="2"/>
            <a:r>
              <a:rPr lang="en-US" dirty="0" smtClean="0"/>
              <a:t>Path forward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826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accomplished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/>
          <a:p>
            <a:fld id="{A916C171-007E-46CF-80D5-F89E015BD61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131321"/>
            <a:ext cx="83820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Experienced significant project delays on the sister (ONR ManTech) project which is responsible for laser equipment</a:t>
            </a:r>
          </a:p>
          <a:p>
            <a:pPr lvl="1"/>
            <a:r>
              <a:rPr lang="en-US" dirty="0" smtClean="0"/>
              <a:t>Delayed delivery of laser, followed by pandemic related issues (installation delays), followed by laser being damaged thus requiring repair</a:t>
            </a:r>
          </a:p>
          <a:p>
            <a:pPr lvl="2"/>
            <a:r>
              <a:rPr lang="en-US" dirty="0" smtClean="0"/>
              <a:t>Delay is approximately 1 </a:t>
            </a:r>
            <a:r>
              <a:rPr lang="en-US" dirty="0" err="1" smtClean="0"/>
              <a:t>yr</a:t>
            </a:r>
            <a:r>
              <a:rPr lang="en-US" dirty="0" smtClean="0"/>
              <a:t> to this project</a:t>
            </a:r>
            <a:endParaRPr lang="en-US" dirty="0"/>
          </a:p>
          <a:p>
            <a:r>
              <a:rPr lang="en-US" dirty="0"/>
              <a:t>Designed and built a </a:t>
            </a:r>
            <a:r>
              <a:rPr lang="en-US" dirty="0" smtClean="0"/>
              <a:t>frame to </a:t>
            </a:r>
            <a:r>
              <a:rPr lang="en-US" dirty="0"/>
              <a:t>hold the scanner in a fixed </a:t>
            </a:r>
            <a:r>
              <a:rPr lang="en-US" dirty="0" smtClean="0"/>
              <a:t>position</a:t>
            </a:r>
          </a:p>
          <a:p>
            <a:pPr lvl="1"/>
            <a:r>
              <a:rPr lang="en-US" dirty="0" smtClean="0"/>
              <a:t>Enables robot to manipulate </a:t>
            </a:r>
            <a:r>
              <a:rPr lang="en-US" dirty="0"/>
              <a:t>the spectrometer from different positions (angles, heights, etc</a:t>
            </a:r>
            <a:r>
              <a:rPr lang="en-US" dirty="0" smtClean="0"/>
              <a:t>.) to </a:t>
            </a:r>
            <a:r>
              <a:rPr lang="en-US" dirty="0"/>
              <a:t>get an idea of occupational </a:t>
            </a:r>
            <a:r>
              <a:rPr lang="en-US" dirty="0" smtClean="0"/>
              <a:t>hazards</a:t>
            </a:r>
          </a:p>
          <a:p>
            <a:pPr lvl="1"/>
            <a:r>
              <a:rPr lang="en-US" dirty="0" smtClean="0"/>
              <a:t>Gathered </a:t>
            </a:r>
            <a:r>
              <a:rPr lang="en-US" dirty="0"/>
              <a:t>testing requirements/conditions </a:t>
            </a:r>
            <a:r>
              <a:rPr lang="en-US" dirty="0" smtClean="0"/>
              <a:t>specific to NNS – e.g., surface </a:t>
            </a:r>
            <a:r>
              <a:rPr lang="en-US" dirty="0"/>
              <a:t>finish, types of steels, condition of </a:t>
            </a:r>
            <a:r>
              <a:rPr lang="en-US" dirty="0" smtClean="0"/>
              <a:t>materials and </a:t>
            </a:r>
            <a:r>
              <a:rPr lang="en-US" dirty="0"/>
              <a:t>sources of reflection in the manufacturing </a:t>
            </a:r>
            <a:r>
              <a:rPr lang="en-US" dirty="0" smtClean="0"/>
              <a:t>environment.</a:t>
            </a:r>
          </a:p>
          <a:p>
            <a:pPr lvl="1"/>
            <a:r>
              <a:rPr lang="en-US" dirty="0" smtClean="0"/>
              <a:t>Contacted General </a:t>
            </a:r>
            <a:r>
              <a:rPr lang="en-US" dirty="0"/>
              <a:t>Dynamics Electric Boat, General Dynamics Bath Iron Works, Ingalls, and </a:t>
            </a:r>
            <a:r>
              <a:rPr lang="en-US" dirty="0" err="1"/>
              <a:t>Austal</a:t>
            </a:r>
            <a:r>
              <a:rPr lang="en-US" dirty="0"/>
              <a:t> to </a:t>
            </a:r>
            <a:r>
              <a:rPr lang="en-US" dirty="0" smtClean="0"/>
              <a:t>obtain similar </a:t>
            </a:r>
            <a:r>
              <a:rPr lang="en-US" dirty="0"/>
              <a:t>information </a:t>
            </a:r>
            <a:endParaRPr lang="en-US" dirty="0" smtClean="0"/>
          </a:p>
          <a:p>
            <a:pPr lvl="2"/>
            <a:r>
              <a:rPr lang="en-US" dirty="0" smtClean="0"/>
              <a:t>Pending </a:t>
            </a:r>
            <a:r>
              <a:rPr lang="en-US" dirty="0"/>
              <a:t>sufficient funding, additional information from these shipyards could be used to gather more information on laser safety for similar applications</a:t>
            </a:r>
            <a:r>
              <a:rPr lang="en-US" dirty="0" smtClean="0"/>
              <a:t>.</a:t>
            </a:r>
          </a:p>
          <a:p>
            <a:pPr lvl="2"/>
            <a:r>
              <a:rPr lang="en-US" dirty="0"/>
              <a:t>GDEB provided </a:t>
            </a:r>
            <a:r>
              <a:rPr lang="en-US" dirty="0" smtClean="0"/>
              <a:t>substrate material and coating info </a:t>
            </a:r>
            <a:r>
              <a:rPr lang="en-US" dirty="0"/>
              <a:t>(and their associated conditions and surface finishes</a:t>
            </a:r>
            <a:r>
              <a:rPr lang="en-US" dirty="0" smtClean="0"/>
              <a:t>).  At the time of discussion they had no </a:t>
            </a:r>
            <a:r>
              <a:rPr lang="en-US" dirty="0"/>
              <a:t>planned specific insertion points, so that the distances/sources of reflection </a:t>
            </a:r>
            <a:r>
              <a:rPr lang="en-US" dirty="0" smtClean="0"/>
              <a:t>were </a:t>
            </a:r>
            <a:r>
              <a:rPr lang="en-US" dirty="0"/>
              <a:t>unknown. 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257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accomplished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/>
          <a:p>
            <a:fld id="{A916C171-007E-46CF-80D5-F89E015BD61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2024" y="1003305"/>
            <a:ext cx="8382000" cy="21422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NNS provided </a:t>
            </a:r>
            <a:r>
              <a:rPr lang="en-US" dirty="0" smtClean="0"/>
              <a:t>anticipated </a:t>
            </a:r>
            <a:r>
              <a:rPr lang="en-US" dirty="0"/>
              <a:t>distances and angles of incidence of concern to co-located personnel based on planned insertion points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M</a:t>
            </a:r>
            <a:r>
              <a:rPr lang="en-US" dirty="0" smtClean="0"/>
              <a:t>achine operator may go to blast area to </a:t>
            </a:r>
            <a:r>
              <a:rPr lang="en-US" dirty="0"/>
              <a:t>assess </a:t>
            </a:r>
            <a:r>
              <a:rPr lang="en-US" dirty="0" smtClean="0"/>
              <a:t>cleanliness in conventional removal operations (see orange </a:t>
            </a:r>
            <a:r>
              <a:rPr lang="en-US" dirty="0"/>
              <a:t>triangle in Figure 1 </a:t>
            </a:r>
            <a:r>
              <a:rPr lang="en-US" dirty="0" smtClean="0"/>
              <a:t>below).  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ther </a:t>
            </a:r>
            <a:r>
              <a:rPr lang="en-US" dirty="0"/>
              <a:t>color coded triangles in the image below relate to the operators’ “normal” position or passers-by at those stations.</a:t>
            </a:r>
          </a:p>
          <a:p>
            <a:pPr marL="3429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48" y="2911620"/>
            <a:ext cx="5990236" cy="32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2386" y="6210442"/>
            <a:ext cx="92059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Figure 1.  Possible</a:t>
            </a:r>
            <a:r>
              <a:rPr kumimoji="0" lang="en-US" alt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Distances and Angles of Personnel Locations </a:t>
            </a:r>
          </a:p>
        </p:txBody>
      </p:sp>
    </p:spTree>
    <p:extLst>
      <p:ext uri="{BB962C8B-B14F-4D97-AF65-F5344CB8AC3E}">
        <p14:creationId xmlns:p14="http://schemas.microsoft.com/office/powerpoint/2010/main" val="1735418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accomplished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21973" y="6506756"/>
            <a:ext cx="2057400" cy="365125"/>
          </a:xfrm>
        </p:spPr>
        <p:txBody>
          <a:bodyPr/>
          <a:lstStyle/>
          <a:p>
            <a:fld id="{A916C171-007E-46CF-80D5-F89E015BD61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1598" y="956738"/>
            <a:ext cx="4837896" cy="362872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Mounted </a:t>
            </a:r>
            <a:r>
              <a:rPr lang="en-US" dirty="0"/>
              <a:t>laser scanner </a:t>
            </a:r>
            <a:r>
              <a:rPr lang="en-US" dirty="0" smtClean="0"/>
              <a:t>to </a:t>
            </a:r>
            <a:r>
              <a:rPr lang="en-US" dirty="0"/>
              <a:t>a frame fixed to the </a:t>
            </a:r>
            <a:r>
              <a:rPr lang="en-US" dirty="0" smtClean="0"/>
              <a:t>table to enable </a:t>
            </a:r>
            <a:r>
              <a:rPr lang="en-US" dirty="0"/>
              <a:t>spectrometer to be mounted to the robot.  </a:t>
            </a:r>
          </a:p>
          <a:p>
            <a:pPr lvl="1"/>
            <a:r>
              <a:rPr lang="en-US" dirty="0" smtClean="0"/>
              <a:t>Allows </a:t>
            </a:r>
            <a:r>
              <a:rPr lang="en-US" dirty="0"/>
              <a:t>for various angles and positions to be </a:t>
            </a:r>
            <a:r>
              <a:rPr lang="en-US" dirty="0" smtClean="0"/>
              <a:t>monitored </a:t>
            </a:r>
            <a:r>
              <a:rPr lang="en-US" dirty="0"/>
              <a:t>during laser stripping. 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canner </a:t>
            </a:r>
            <a:r>
              <a:rPr lang="en-US" dirty="0"/>
              <a:t>will be mounted to an X-Y translator during </a:t>
            </a:r>
            <a:r>
              <a:rPr lang="en-US" dirty="0" smtClean="0"/>
              <a:t>stripping </a:t>
            </a:r>
            <a:r>
              <a:rPr lang="en-US" dirty="0"/>
              <a:t>experiments that will be conducted </a:t>
            </a:r>
            <a:r>
              <a:rPr lang="en-US" dirty="0" smtClean="0"/>
              <a:t>for stray </a:t>
            </a:r>
            <a:r>
              <a:rPr lang="en-US" dirty="0"/>
              <a:t>radiation measurements.</a:t>
            </a:r>
          </a:p>
          <a:p>
            <a:r>
              <a:rPr lang="en-US" dirty="0" smtClean="0"/>
              <a:t>Calibrated USB2000+UV-VIS spectrometer (Fig 2)</a:t>
            </a:r>
            <a:endParaRPr lang="en-US" dirty="0"/>
          </a:p>
          <a:p>
            <a:pPr lvl="1"/>
            <a:r>
              <a:rPr lang="en-US" dirty="0" smtClean="0"/>
              <a:t>Ideal for measuring reflections, but very low level reflections may not register.</a:t>
            </a:r>
          </a:p>
          <a:p>
            <a:r>
              <a:rPr lang="en-US" dirty="0" smtClean="0"/>
              <a:t>Ocean FX spectrometer (Fig 3) is </a:t>
            </a:r>
            <a:r>
              <a:rPr lang="en-US" dirty="0"/>
              <a:t>more sensitive for lower levels of radiation.  </a:t>
            </a:r>
          </a:p>
          <a:p>
            <a:r>
              <a:rPr lang="en-US" dirty="0"/>
              <a:t>D</a:t>
            </a:r>
            <a:r>
              <a:rPr lang="en-US" dirty="0" smtClean="0"/>
              <a:t>etermining best </a:t>
            </a:r>
            <a:r>
              <a:rPr lang="en-US" dirty="0"/>
              <a:t>means </a:t>
            </a:r>
            <a:r>
              <a:rPr lang="en-US" dirty="0" smtClean="0"/>
              <a:t>to collect data </a:t>
            </a:r>
            <a:r>
              <a:rPr lang="en-US" dirty="0"/>
              <a:t>and </a:t>
            </a:r>
            <a:r>
              <a:rPr lang="en-US" dirty="0" smtClean="0"/>
              <a:t>synchronize </a:t>
            </a:r>
            <a:r>
              <a:rPr lang="en-US" dirty="0"/>
              <a:t>it with the robot. 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Leveraging </a:t>
            </a:r>
            <a:r>
              <a:rPr lang="en-US" dirty="0"/>
              <a:t>code </a:t>
            </a:r>
            <a:r>
              <a:rPr lang="en-US" dirty="0" smtClean="0"/>
              <a:t>developed </a:t>
            </a:r>
            <a:r>
              <a:rPr lang="en-US" dirty="0"/>
              <a:t>for another </a:t>
            </a:r>
            <a:r>
              <a:rPr lang="en-US" dirty="0" smtClean="0"/>
              <a:t>project, which enables communication between </a:t>
            </a:r>
            <a:r>
              <a:rPr lang="en-US" dirty="0"/>
              <a:t>spectrometer </a:t>
            </a:r>
            <a:r>
              <a:rPr lang="en-US" dirty="0" smtClean="0"/>
              <a:t>and </a:t>
            </a:r>
            <a:r>
              <a:rPr lang="en-US" dirty="0"/>
              <a:t>robot. </a:t>
            </a:r>
            <a:endParaRPr lang="en-US" dirty="0" smtClean="0"/>
          </a:p>
          <a:p>
            <a:pPr lvl="1"/>
            <a:r>
              <a:rPr lang="en-US" dirty="0" smtClean="0"/>
              <a:t>Modeled </a:t>
            </a:r>
            <a:r>
              <a:rPr lang="en-US" dirty="0"/>
              <a:t>robotic motion </a:t>
            </a:r>
            <a:r>
              <a:rPr lang="en-US" dirty="0" smtClean="0"/>
              <a:t>to be used radiation measurements (Fig 4)</a:t>
            </a:r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3" descr="LAS setu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r="8957"/>
          <a:stretch>
            <a:fillRect/>
          </a:stretch>
        </p:blipFill>
        <p:spPr bwMode="auto">
          <a:xfrm>
            <a:off x="4989494" y="937487"/>
            <a:ext cx="3917876" cy="326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829681" y="4290129"/>
            <a:ext cx="4384584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Figure 4.</a:t>
            </a:r>
            <a:r>
              <a:rPr kumimoji="0" lang="en-US" alt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Robotmaster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en-US" altLang="en-US" sz="1400" b="1" dirty="0"/>
              <a:t>S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oftware Image</a:t>
            </a:r>
          </a:p>
          <a:p>
            <a:pPr marL="57150" marR="0" lvl="2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000" dirty="0"/>
          </a:p>
          <a:p>
            <a:pPr marL="57150" marR="0" lvl="2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400" dirty="0"/>
              <a:t>K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inematic model uses the actual locations</a:t>
            </a:r>
            <a:r>
              <a:rPr kumimoji="0" lang="en-US" alt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and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orientations of the table</a:t>
            </a:r>
            <a:r>
              <a:rPr lang="en-US" altLang="en-US" sz="1400" dirty="0" smtClean="0"/>
              <a:t>,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spectrometer,</a:t>
            </a:r>
            <a:r>
              <a:rPr kumimoji="0" lang="en-US" alt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and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robot in the laboratory.  Modeling in this environment should directly produce code that can be uploaded to the robot controller for operations.  </a:t>
            </a: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8"/>
          <a:stretch>
            <a:fillRect/>
          </a:stretch>
        </p:blipFill>
        <p:spPr bwMode="auto">
          <a:xfrm>
            <a:off x="370108" y="4399969"/>
            <a:ext cx="2138533" cy="180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" b="4293"/>
          <a:stretch/>
        </p:blipFill>
        <p:spPr bwMode="auto">
          <a:xfrm>
            <a:off x="2727150" y="4408371"/>
            <a:ext cx="1972266" cy="179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0034" y="6200196"/>
            <a:ext cx="2451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Figure 2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USB2000+UV-VIS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27150" y="6198867"/>
            <a:ext cx="18053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Ocean FX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696144"/>
      </p:ext>
    </p:extLst>
  </p:cSld>
  <p:clrMapOvr>
    <a:masterClrMapping/>
  </p:clrMapOvr>
</p:sld>
</file>

<file path=ppt/theme/theme1.xml><?xml version="1.0" encoding="utf-8"?>
<a:theme xmlns:a="http://schemas.openxmlformats.org/drawingml/2006/main" name="NSRP Hea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9D9AA77-0F3F-4E26-9B32-E48D47761254}" vid="{F0B499CC-BD85-4F84-953C-0FF751E7C6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Round 1 White Papers_DRAFT NL</Template>
  <TotalTime>15194</TotalTime>
  <Words>1168</Words>
  <Application>Microsoft Office PowerPoint</Application>
  <PresentationFormat>On-screen Show (4:3)</PresentationFormat>
  <Paragraphs>139</Paragraphs>
  <Slides>14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Segoe UI</vt:lpstr>
      <vt:lpstr>Times New Roman</vt:lpstr>
      <vt:lpstr>NSRP Header</vt:lpstr>
      <vt:lpstr>Identifying, Evaluating, and Mitigating Ocular Hazards in Laser Processing 9/14/2021 </vt:lpstr>
      <vt:lpstr>Today’s Presentation</vt:lpstr>
      <vt:lpstr>Issue Description</vt:lpstr>
      <vt:lpstr>Project Goal and Objectives</vt:lpstr>
      <vt:lpstr>Project Approach</vt:lpstr>
      <vt:lpstr>Project Approach</vt:lpstr>
      <vt:lpstr>What we’ve accomplished</vt:lpstr>
      <vt:lpstr>What we’ve accomplished</vt:lpstr>
      <vt:lpstr>What we’ve accomplished</vt:lpstr>
      <vt:lpstr>What we’ve accomplished</vt:lpstr>
      <vt:lpstr>What we’ve accomplished</vt:lpstr>
      <vt:lpstr>Next Steps</vt:lpstr>
      <vt:lpstr>Conclusion</vt:lpstr>
      <vt:lpstr>PowerPoint Presentation</vt:lpstr>
    </vt:vector>
  </TitlesOfParts>
  <Company>SCRA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Laney, Nicholas</dc:creator>
  <cp:lastModifiedBy>Melissa L. Klingenberg</cp:lastModifiedBy>
  <cp:revision>154</cp:revision>
  <dcterms:created xsi:type="dcterms:W3CDTF">2019-02-28T12:25:49Z</dcterms:created>
  <dcterms:modified xsi:type="dcterms:W3CDTF">2021-09-10T20:13:35Z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a9ed5816-9d6e-43b5-b720-085ebc026a06</vt:lpwstr>
  </property>
  <property fmtid="{D5CDD505-2E9C-101B-9397-08002B2CF9AE}" pid="3" name="DataType">
    <vt:lpwstr>NULL</vt:lpwstr>
  </property>
</Properties>
</file>