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63" r:id="rId2"/>
  </p:sldMasterIdLst>
  <p:notesMasterIdLst>
    <p:notesMasterId r:id="rId35"/>
  </p:notesMasterIdLst>
  <p:sldIdLst>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ete Ault" initials="PA" lastIdx="2" clrIdx="0">
    <p:extLst>
      <p:ext uri="{19B8F6BF-5375-455C-9EA6-DF929625EA0E}">
        <p15:presenceInfo xmlns:p15="http://schemas.microsoft.com/office/powerpoint/2012/main" userId="S::pault@elzly.com::39d0b738-d89d-4afe-b0c0-e7df8cdd9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05759D"/>
    <a:srgbClr val="0688B6"/>
    <a:srgbClr val="034055"/>
    <a:srgbClr val="8EB2BF"/>
    <a:srgbClr val="446A78"/>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518" autoAdjust="0"/>
    <p:restoredTop sz="95214" autoAdjust="0"/>
  </p:normalViewPr>
  <p:slideViewPr>
    <p:cSldViewPr snapToGrid="0">
      <p:cViewPr varScale="1">
        <p:scale>
          <a:sx n="82" d="100"/>
          <a:sy n="82" d="100"/>
        </p:scale>
        <p:origin x="850" y="67"/>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9-08T16:14:25.413" idx="2">
    <p:pos x="7263" y="2140"/>
    <p:text>Consider adding tool names, everyone will be asking</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740CAFB-BA6A-4EAD-8632-EFF9673D5756}" type="datetimeFigureOut">
              <a:rPr lang="en-US" smtClean="0"/>
              <a:t>9/24/2021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223D755-2BB7-4E46-A026-A3354C074F5C}" type="slidenum">
              <a:rPr lang="en-US" smtClean="0"/>
              <a:t>‹#›</a:t>
            </a:fld>
            <a:endParaRPr lang="en-US" dirty="0"/>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6DB01C-4E8B-6B4E-AAEB-AA8BCB42C38D}" type="slidenum">
              <a:rPr lang="en-US" smtClean="0"/>
              <a:t>7</a:t>
            </a:fld>
            <a:endParaRPr lang="en-US" dirty="0"/>
          </a:p>
        </p:txBody>
      </p:sp>
    </p:spTree>
    <p:extLst>
      <p:ext uri="{BB962C8B-B14F-4D97-AF65-F5344CB8AC3E}">
        <p14:creationId xmlns:p14="http://schemas.microsoft.com/office/powerpoint/2010/main" val="1093626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010" y="5591175"/>
            <a:ext cx="1307366" cy="954360"/>
          </a:xfrm>
          <a:prstGeom prst="rect">
            <a:avLst/>
          </a:prstGeom>
        </p:spPr>
      </p:pic>
    </p:spTree>
    <p:extLst>
      <p:ext uri="{BB962C8B-B14F-4D97-AF65-F5344CB8AC3E}">
        <p14:creationId xmlns:p14="http://schemas.microsoft.com/office/powerpoint/2010/main" val="119877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93239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746336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7" y="5724179"/>
            <a:ext cx="1307366" cy="954360"/>
          </a:xfrm>
          <a:prstGeom prst="rect">
            <a:avLst/>
          </a:prstGeom>
        </p:spPr>
      </p:pic>
    </p:spTree>
    <p:extLst>
      <p:ext uri="{BB962C8B-B14F-4D97-AF65-F5344CB8AC3E}">
        <p14:creationId xmlns:p14="http://schemas.microsoft.com/office/powerpoint/2010/main" val="30815000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7" y="5724179"/>
            <a:ext cx="1307366" cy="954360"/>
          </a:xfrm>
          <a:prstGeom prst="rect">
            <a:avLst/>
          </a:prstGeom>
        </p:spPr>
      </p:pic>
    </p:spTree>
    <p:extLst>
      <p:ext uri="{BB962C8B-B14F-4D97-AF65-F5344CB8AC3E}">
        <p14:creationId xmlns:p14="http://schemas.microsoft.com/office/powerpoint/2010/main" val="426938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010" y="5591175"/>
            <a:ext cx="1307366" cy="954360"/>
          </a:xfrm>
          <a:prstGeom prst="rect">
            <a:avLst/>
          </a:prstGeom>
        </p:spPr>
      </p:pic>
    </p:spTree>
    <p:extLst>
      <p:ext uri="{BB962C8B-B14F-4D97-AF65-F5344CB8AC3E}">
        <p14:creationId xmlns:p14="http://schemas.microsoft.com/office/powerpoint/2010/main" val="2173678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0615218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52919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0783524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A792-6400-4803-9CCF-FE928F8ED0E8}"/>
              </a:ext>
            </a:extLst>
          </p:cNvPr>
          <p:cNvSpPr>
            <a:spLocks noGrp="1"/>
          </p:cNvSpPr>
          <p:nvPr>
            <p:ph type="ctrTitle"/>
          </p:nvPr>
        </p:nvSpPr>
        <p:spPr>
          <a:xfrm>
            <a:off x="2733675" y="2186175"/>
            <a:ext cx="9144000" cy="1515549"/>
          </a:xfrm>
        </p:spPr>
        <p:txBody>
          <a:bodyPr>
            <a:normAutofit/>
          </a:bodyPr>
          <a:lstStyle/>
          <a:p>
            <a:r>
              <a:rPr lang="en-US" b="1" dirty="0" smtClean="0"/>
              <a:t>Optimize Power Tool Surface Preparation</a:t>
            </a:r>
            <a:endParaRPr lang="en-US" b="1" i="1" dirty="0">
              <a:solidFill>
                <a:srgbClr val="0070C0"/>
              </a:solidFill>
            </a:endParaRPr>
          </a:p>
        </p:txBody>
      </p:sp>
      <p:sp>
        <p:nvSpPr>
          <p:cNvPr id="4" name="Text Box 11">
            <a:extLst>
              <a:ext uri="{FF2B5EF4-FFF2-40B4-BE49-F238E27FC236}">
                <a16:creationId xmlns:a16="http://schemas.microsoft.com/office/drawing/2014/main" id="{02ECB285-CA8E-1543-B3AD-AA53E017A4D4}"/>
              </a:ext>
            </a:extLst>
          </p:cNvPr>
          <p:cNvSpPr txBox="1">
            <a:spLocks noChangeArrowheads="1"/>
          </p:cNvSpPr>
          <p:nvPr/>
        </p:nvSpPr>
        <p:spPr bwMode="auto">
          <a:xfrm>
            <a:off x="4469765" y="6147138"/>
            <a:ext cx="3252470" cy="477520"/>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marL="0" marR="0" algn="ctr">
              <a:lnSpc>
                <a:spcPct val="10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Approved for public release; distribution is unlimited.</a:t>
            </a:r>
          </a:p>
          <a:p>
            <a:pPr marL="0" marR="0" algn="ctr">
              <a:lnSpc>
                <a:spcPct val="10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Category B Data – Government Purpose Rights.</a:t>
            </a:r>
          </a:p>
          <a:p>
            <a:pPr marL="0" marR="0" algn="just">
              <a:lnSpc>
                <a:spcPct val="105000"/>
              </a:lnSpc>
              <a:spcBef>
                <a:spcPts val="0"/>
              </a:spcBef>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6" name="Picture 5" descr="Logo&#10;&#10;Description automatically generated">
            <a:extLst>
              <a:ext uri="{FF2B5EF4-FFF2-40B4-BE49-F238E27FC236}">
                <a16:creationId xmlns:a16="http://schemas.microsoft.com/office/drawing/2014/main" id="{B45F4D5F-A0D0-4374-9ABA-AE7867A77C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4325" y="5935302"/>
            <a:ext cx="1741505" cy="872051"/>
          </a:xfrm>
          <a:prstGeom prst="rect">
            <a:avLst/>
          </a:prstGeom>
        </p:spPr>
      </p:pic>
      <p:pic>
        <p:nvPicPr>
          <p:cNvPr id="7" name="Picture 6"/>
          <p:cNvPicPr>
            <a:picLocks noChangeAspect="1"/>
          </p:cNvPicPr>
          <p:nvPr/>
        </p:nvPicPr>
        <p:blipFill>
          <a:blip r:embed="rId3"/>
          <a:stretch>
            <a:fillRect/>
          </a:stretch>
        </p:blipFill>
        <p:spPr>
          <a:xfrm>
            <a:off x="9405234" y="-57"/>
            <a:ext cx="2786766" cy="1080262"/>
          </a:xfrm>
          <a:prstGeom prst="rect">
            <a:avLst/>
          </a:prstGeom>
        </p:spPr>
      </p:pic>
      <p:sp>
        <p:nvSpPr>
          <p:cNvPr id="8" name="Title 1"/>
          <p:cNvSpPr txBox="1">
            <a:spLocks/>
          </p:cNvSpPr>
          <p:nvPr/>
        </p:nvSpPr>
        <p:spPr>
          <a:xfrm>
            <a:off x="3624126" y="3792103"/>
            <a:ext cx="8253549" cy="719079"/>
          </a:xfrm>
          <a:prstGeom prst="rect">
            <a:avLst/>
          </a:prstGeom>
        </p:spPr>
        <p:txBody>
          <a:bodyPr anchor="b"/>
          <a:lstStyle>
            <a:lvl1pPr algn="r" defTabSz="914400" rtl="0" eaLnBrk="1" latinLnBrk="0" hangingPunct="1">
              <a:lnSpc>
                <a:spcPct val="90000"/>
              </a:lnSpc>
              <a:spcBef>
                <a:spcPct val="0"/>
              </a:spcBef>
              <a:buNone/>
              <a:defRPr sz="4800" kern="1200">
                <a:solidFill>
                  <a:schemeClr val="tx1"/>
                </a:solidFill>
                <a:latin typeface="Segoe UI" panose="020B0502040204020203" pitchFamily="34" charset="0"/>
                <a:ea typeface="+mj-ea"/>
                <a:cs typeface="Segoe UI" panose="020B0502040204020203" pitchFamily="34" charset="0"/>
              </a:defRPr>
            </a:lvl1pPr>
          </a:lstStyle>
          <a:p>
            <a:r>
              <a:rPr lang="en-US" sz="4400" dirty="0" smtClean="0"/>
              <a:t>Tuesday, September 21, 2021 </a:t>
            </a:r>
            <a:endParaRPr lang="en-US" sz="4400" dirty="0"/>
          </a:p>
        </p:txBody>
      </p:sp>
      <p:sp>
        <p:nvSpPr>
          <p:cNvPr id="10" name="Rectangle 9"/>
          <p:cNvSpPr/>
          <p:nvPr/>
        </p:nvSpPr>
        <p:spPr>
          <a:xfrm>
            <a:off x="7570640" y="4556752"/>
            <a:ext cx="4307035" cy="1384995"/>
          </a:xfrm>
          <a:prstGeom prst="rect">
            <a:avLst/>
          </a:prstGeom>
        </p:spPr>
        <p:txBody>
          <a:bodyPr wrap="square">
            <a:spAutoFit/>
          </a:bodyPr>
          <a:lstStyle/>
          <a:p>
            <a:r>
              <a:rPr lang="en-US" sz="3600" dirty="0">
                <a:solidFill>
                  <a:srgbClr val="1F497D"/>
                </a:solidFill>
                <a:latin typeface="Segoe UI" panose="020B0502040204020203" pitchFamily="34" charset="0"/>
                <a:ea typeface="Calibri" panose="020F0502020204030204" pitchFamily="34" charset="0"/>
                <a:cs typeface="Segoe UI" panose="020B0502040204020203" pitchFamily="34" charset="0"/>
              </a:rPr>
              <a:t>Eric </a:t>
            </a:r>
            <a:r>
              <a:rPr lang="en-US" sz="3600" dirty="0" smtClean="0">
                <a:solidFill>
                  <a:srgbClr val="1F497D"/>
                </a:solidFill>
                <a:latin typeface="Segoe UI" panose="020B0502040204020203" pitchFamily="34" charset="0"/>
                <a:ea typeface="Calibri" panose="020F0502020204030204" pitchFamily="34" charset="0"/>
                <a:cs typeface="Segoe UI" panose="020B0502040204020203" pitchFamily="34" charset="0"/>
              </a:rPr>
              <a:t>Shoyer, </a:t>
            </a:r>
            <a:endParaRPr lang="en-US" sz="3600" dirty="0">
              <a:latin typeface="Segoe UI" panose="020B0502040204020203" pitchFamily="34" charset="0"/>
              <a:ea typeface="Calibri" panose="020F0502020204030204" pitchFamily="34" charset="0"/>
              <a:cs typeface="Segoe UI" panose="020B0502040204020203" pitchFamily="34" charset="0"/>
            </a:endParaRPr>
          </a:p>
          <a:p>
            <a:r>
              <a:rPr lang="en-US" sz="2400" dirty="0">
                <a:solidFill>
                  <a:srgbClr val="0F243E"/>
                </a:solidFill>
                <a:latin typeface="Segoe UI" panose="020B0502040204020203" pitchFamily="34" charset="0"/>
                <a:ea typeface="Calibri" panose="020F0502020204030204" pitchFamily="34" charset="0"/>
                <a:cs typeface="Segoe UI" panose="020B0502040204020203" pitchFamily="34" charset="0"/>
              </a:rPr>
              <a:t>Elzly Technology Corporation</a:t>
            </a:r>
            <a:endParaRPr lang="en-US" sz="2400" dirty="0">
              <a:latin typeface="Segoe UI" panose="020B0502040204020203" pitchFamily="34" charset="0"/>
              <a:ea typeface="Calibri" panose="020F0502020204030204" pitchFamily="34" charset="0"/>
              <a:cs typeface="Segoe UI" panose="020B0502040204020203" pitchFamily="34" charset="0"/>
            </a:endParaRPr>
          </a:p>
          <a:p>
            <a:r>
              <a:rPr lang="en-US" sz="2400" i="1" dirty="0">
                <a:solidFill>
                  <a:srgbClr val="000000"/>
                </a:solidFill>
                <a:latin typeface="Segoe UI" panose="020B0502040204020203" pitchFamily="34" charset="0"/>
                <a:ea typeface="Calibri" panose="020F0502020204030204" pitchFamily="34" charset="0"/>
                <a:cs typeface="Segoe UI" panose="020B0502040204020203" pitchFamily="34" charset="0"/>
              </a:rPr>
              <a:t>a KTA-Tator Company</a:t>
            </a:r>
            <a:endParaRPr lang="en-US" sz="24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040119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5F2FC-D3A6-48A1-A3B8-A301501A2D1F}"/>
              </a:ext>
            </a:extLst>
          </p:cNvPr>
          <p:cNvSpPr>
            <a:spLocks noGrp="1"/>
          </p:cNvSpPr>
          <p:nvPr>
            <p:ph idx="1"/>
          </p:nvPr>
        </p:nvSpPr>
        <p:spPr>
          <a:xfrm>
            <a:off x="177800" y="1255722"/>
            <a:ext cx="4572000" cy="5462578"/>
          </a:xfrm>
        </p:spPr>
        <p:txBody>
          <a:bodyPr>
            <a:normAutofit lnSpcReduction="10000"/>
          </a:bodyPr>
          <a:lstStyle/>
          <a:p>
            <a:pPr>
              <a:lnSpc>
                <a:spcPct val="107000"/>
              </a:lnSpc>
              <a:spcBef>
                <a:spcPts val="0"/>
              </a:spcBef>
            </a:pPr>
            <a: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rPr>
              <a:t>Flat panels (1/8” by 24” by 24”) with mil scale will be used to determine how quickly the tools remove mill scale. </a:t>
            </a:r>
          </a:p>
          <a:p>
            <a:pPr>
              <a:lnSpc>
                <a:spcPct val="107000"/>
              </a:lnSpc>
              <a:spcBef>
                <a:spcPts val="0"/>
              </a:spcBef>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rPr>
              <a:t>A wooden fixture will be used to determine how well tools can access tight configurations. The wooden fixture creates an interfering surface parallel to the plate being cleaned at 6 distinct distances -  8, 6, 4, 2, 1, and 1/2-inches</a:t>
            </a:r>
          </a:p>
          <a:p>
            <a:pPr>
              <a:lnSpc>
                <a:spcPct val="107000"/>
              </a:lnSpc>
              <a:spcBef>
                <a:spcPts val="0"/>
              </a:spcBef>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Panels that have welded parallel bars will be used to evaluate a tools ability to clean welds and difficult to access corners. The panel will be abrasively blasted then coated with a Navy epoxy 8-12 mils thick.  </a:t>
            </a: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0" y="-371864"/>
            <a:ext cx="10515600" cy="1603238"/>
          </a:xfrm>
        </p:spPr>
        <p:txBody>
          <a:bodyPr/>
          <a:lstStyle/>
          <a:p>
            <a:r>
              <a:rPr lang="en-US" dirty="0"/>
              <a:t>Test Scenarios - 4 to 6 (of 8)</a:t>
            </a:r>
          </a:p>
        </p:txBody>
      </p:sp>
      <p:pic>
        <p:nvPicPr>
          <p:cNvPr id="5" name="Picture 4" descr="A picture containing text, table, floor, indoor&#10;&#10;Description automatically generated">
            <a:extLst>
              <a:ext uri="{FF2B5EF4-FFF2-40B4-BE49-F238E27FC236}">
                <a16:creationId xmlns:a16="http://schemas.microsoft.com/office/drawing/2014/main" id="{BE47711A-E5EE-4869-B011-5995916777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26624" y="1410309"/>
            <a:ext cx="5195673" cy="1952697"/>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D7535B1-6CFF-431A-9D3F-59EE209D0B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8018912" y="3002899"/>
            <a:ext cx="3848559" cy="2183145"/>
          </a:xfrm>
          <a:prstGeom prst="rect">
            <a:avLst/>
          </a:prstGeom>
        </p:spPr>
      </p:pic>
      <p:pic>
        <p:nvPicPr>
          <p:cNvPr id="11" name="Picture 10">
            <a:extLst>
              <a:ext uri="{FF2B5EF4-FFF2-40B4-BE49-F238E27FC236}">
                <a16:creationId xmlns:a16="http://schemas.microsoft.com/office/drawing/2014/main" id="{23D03CD4-FF71-4AB8-8756-B7C7EC67E4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072540" y="4177474"/>
            <a:ext cx="2325310" cy="2017141"/>
          </a:xfrm>
          <a:prstGeom prst="rect">
            <a:avLst/>
          </a:prstGeom>
        </p:spPr>
      </p:pic>
      <p:sp>
        <p:nvSpPr>
          <p:cNvPr id="4" name="Slide Number Placeholder 3"/>
          <p:cNvSpPr>
            <a:spLocks noGrp="1"/>
          </p:cNvSpPr>
          <p:nvPr>
            <p:ph type="sldNum" sz="quarter" idx="11"/>
          </p:nvPr>
        </p:nvSpPr>
        <p:spPr/>
        <p:txBody>
          <a:bodyPr/>
          <a:lstStyle/>
          <a:p>
            <a:fld id="{EB3C716B-84C8-4DD1-A5B7-2C4343A28E7F}" type="slidenum">
              <a:rPr lang="en-US" smtClean="0"/>
              <a:t>10</a:t>
            </a:fld>
            <a:endParaRPr lang="en-US" dirty="0"/>
          </a:p>
        </p:txBody>
      </p:sp>
    </p:spTree>
    <p:extLst>
      <p:ext uri="{BB962C8B-B14F-4D97-AF65-F5344CB8AC3E}">
        <p14:creationId xmlns:p14="http://schemas.microsoft.com/office/powerpoint/2010/main" val="227622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5F2FC-D3A6-48A1-A3B8-A301501A2D1F}"/>
              </a:ext>
            </a:extLst>
          </p:cNvPr>
          <p:cNvSpPr>
            <a:spLocks noGrp="1"/>
          </p:cNvSpPr>
          <p:nvPr>
            <p:ph idx="1"/>
          </p:nvPr>
        </p:nvSpPr>
        <p:spPr>
          <a:xfrm>
            <a:off x="381000" y="1446748"/>
            <a:ext cx="4356100" cy="4908409"/>
          </a:xfrm>
        </p:spPr>
        <p:txBody>
          <a:bodyPr>
            <a:normAutofit/>
          </a:bodyPr>
          <a:lstStyle/>
          <a:p>
            <a:pPr>
              <a:lnSpc>
                <a:spcPct val="107000"/>
              </a:lnSpc>
              <a:spcBef>
                <a:spcPts val="0"/>
              </a:spcBef>
            </a:pPr>
            <a: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rPr>
              <a:t>Flat (1/8” by 24” by 24”) cold rolled steel will be used to determine how effectively tools work over a 1-hour period without changing consumables. </a:t>
            </a:r>
          </a:p>
          <a:p>
            <a:pPr>
              <a:lnSpc>
                <a:spcPct val="107000"/>
              </a:lnSpc>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rPr>
              <a:t>Flat (1/8” by 6” by 12”) bare 6061-T6 aluminum will be used to quantify how each tool impacts aluminum surfaces.  </a:t>
            </a:r>
          </a:p>
        </p:txBody>
      </p:sp>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0" y="-371864"/>
            <a:ext cx="10515600" cy="1603238"/>
          </a:xfrm>
        </p:spPr>
        <p:txBody>
          <a:bodyPr/>
          <a:lstStyle/>
          <a:p>
            <a:r>
              <a:rPr lang="en-US" dirty="0"/>
              <a:t>Test Scenarios - 7 to 8 (of 8)</a:t>
            </a:r>
          </a:p>
        </p:txBody>
      </p:sp>
      <p:pic>
        <p:nvPicPr>
          <p:cNvPr id="5" name="Picture 4" descr="A picture containing indoor, wooden, wood, tool&#10;&#10;Description automatically generated">
            <a:extLst>
              <a:ext uri="{FF2B5EF4-FFF2-40B4-BE49-F238E27FC236}">
                <a16:creationId xmlns:a16="http://schemas.microsoft.com/office/drawing/2014/main" id="{9AA120FF-2481-4C46-ABA7-44A2E6812C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984337" y="2348892"/>
            <a:ext cx="3128303" cy="2346227"/>
          </a:xfrm>
          <a:prstGeom prst="rect">
            <a:avLst/>
          </a:prstGeom>
        </p:spPr>
      </p:pic>
      <p:pic>
        <p:nvPicPr>
          <p:cNvPr id="9" name="Picture 8" descr="A picture containing yellow, stainless, steel&#10;&#10;Description automatically generated">
            <a:extLst>
              <a:ext uri="{FF2B5EF4-FFF2-40B4-BE49-F238E27FC236}">
                <a16:creationId xmlns:a16="http://schemas.microsoft.com/office/drawing/2014/main" id="{3F7D0E85-78A4-4CC4-8268-557A4235F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594212" y="2255886"/>
            <a:ext cx="3128303" cy="2346227"/>
          </a:xfrm>
          <a:prstGeom prst="rect">
            <a:avLst/>
          </a:prstGeom>
        </p:spPr>
      </p:pic>
      <p:sp>
        <p:nvSpPr>
          <p:cNvPr id="4" name="Slide Number Placeholder 3"/>
          <p:cNvSpPr>
            <a:spLocks noGrp="1"/>
          </p:cNvSpPr>
          <p:nvPr>
            <p:ph type="sldNum" sz="quarter" idx="11"/>
          </p:nvPr>
        </p:nvSpPr>
        <p:spPr/>
        <p:txBody>
          <a:bodyPr/>
          <a:lstStyle/>
          <a:p>
            <a:fld id="{EB3C716B-84C8-4DD1-A5B7-2C4343A28E7F}" type="slidenum">
              <a:rPr lang="en-US" smtClean="0"/>
              <a:t>11</a:t>
            </a:fld>
            <a:endParaRPr lang="en-US" dirty="0"/>
          </a:p>
        </p:txBody>
      </p:sp>
    </p:spTree>
    <p:extLst>
      <p:ext uri="{BB962C8B-B14F-4D97-AF65-F5344CB8AC3E}">
        <p14:creationId xmlns:p14="http://schemas.microsoft.com/office/powerpoint/2010/main" val="69851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301236"/>
            <a:ext cx="10515600" cy="828942"/>
          </a:xfrm>
        </p:spPr>
        <p:txBody>
          <a:bodyPr/>
          <a:lstStyle/>
          <a:p>
            <a:r>
              <a:rPr lang="en-US" dirty="0"/>
              <a:t>Testing Metrics </a:t>
            </a:r>
          </a:p>
        </p:txBody>
      </p:sp>
      <p:sp>
        <p:nvSpPr>
          <p:cNvPr id="6" name="Content Placeholder 2">
            <a:extLst>
              <a:ext uri="{FF2B5EF4-FFF2-40B4-BE49-F238E27FC236}">
                <a16:creationId xmlns:a16="http://schemas.microsoft.com/office/drawing/2014/main" id="{DC8FF08E-6378-8542-ADC4-1863D7AF37ED}"/>
              </a:ext>
            </a:extLst>
          </p:cNvPr>
          <p:cNvSpPr>
            <a:spLocks noGrp="1"/>
          </p:cNvSpPr>
          <p:nvPr>
            <p:ph idx="1"/>
          </p:nvPr>
        </p:nvSpPr>
        <p:spPr>
          <a:xfrm>
            <a:off x="69850" y="971788"/>
            <a:ext cx="11550650" cy="4651156"/>
          </a:xfrm>
        </p:spPr>
        <p:txBody>
          <a:bodyPr>
            <a:normAutofit lnSpcReduction="10000"/>
          </a:bodyPr>
          <a:lstStyle/>
          <a:p>
            <a:pPr lvl="0"/>
            <a:endParaRPr lang="en-US" sz="2000" dirty="0"/>
          </a:p>
          <a:p>
            <a:pPr marL="0" lvl="0" indent="0">
              <a:buNone/>
            </a:pPr>
            <a:endParaRPr lang="en-US" dirty="0"/>
          </a:p>
          <a:p>
            <a:pPr lvl="0"/>
            <a:r>
              <a:rPr lang="en-US" sz="3600" dirty="0">
                <a:latin typeface="Calibri" panose="020F0502020204030204" pitchFamily="34" charset="0"/>
                <a:ea typeface="Calibri" panose="020F0502020204030204" pitchFamily="34" charset="0"/>
                <a:cs typeface="Times New Roman" panose="02020603050405020304" pitchFamily="18" charset="0"/>
              </a:rPr>
              <a:t>Ability </a:t>
            </a:r>
            <a:r>
              <a:rPr lang="en-US" sz="3600" dirty="0">
                <a:effectLst/>
                <a:latin typeface="Calibri" panose="020F0502020204030204" pitchFamily="34" charset="0"/>
                <a:ea typeface="Calibri" panose="020F0502020204030204" pitchFamily="34" charset="0"/>
                <a:cs typeface="Times New Roman" panose="02020603050405020304" pitchFamily="18" charset="0"/>
              </a:rPr>
              <a:t>of a tool to achieve an SSPC SP-11 (SP-10 for Vacuum </a:t>
            </a:r>
            <a:r>
              <a:rPr lang="en-US" sz="3600" dirty="0">
                <a:latin typeface="Calibri" panose="020F0502020204030204" pitchFamily="34" charset="0"/>
                <a:ea typeface="Calibri" panose="020F0502020204030204" pitchFamily="34" charset="0"/>
                <a:cs typeface="Times New Roman" panose="02020603050405020304" pitchFamily="18" charset="0"/>
              </a:rPr>
              <a:t>blast) </a:t>
            </a:r>
            <a:r>
              <a:rPr lang="en-US" sz="3600" dirty="0">
                <a:effectLst/>
                <a:latin typeface="Calibri" panose="020F0502020204030204" pitchFamily="34" charset="0"/>
                <a:ea typeface="Calibri" panose="020F0502020204030204" pitchFamily="34" charset="0"/>
                <a:cs typeface="Times New Roman" panose="02020603050405020304" pitchFamily="18" charset="0"/>
              </a:rPr>
              <a:t>finish in a variety of surface conditions and geometries (pits, corners, crevices)</a:t>
            </a:r>
          </a:p>
          <a:p>
            <a:pPr lvl="1"/>
            <a:r>
              <a:rPr lang="en-US" sz="3200" dirty="0">
                <a:effectLst/>
                <a:latin typeface="Calibri" panose="020F0502020204030204" pitchFamily="34" charset="0"/>
                <a:ea typeface="Calibri" panose="020F0502020204030204" pitchFamily="34" charset="0"/>
                <a:cs typeface="Times New Roman" panose="02020603050405020304" pitchFamily="18" charset="0"/>
              </a:rPr>
              <a:t>Productivity</a:t>
            </a:r>
          </a:p>
          <a:p>
            <a:pPr lvl="1"/>
            <a:r>
              <a:rPr lang="en-US" sz="3200" dirty="0">
                <a:latin typeface="Calibri" panose="020F0502020204030204" pitchFamily="34" charset="0"/>
                <a:ea typeface="Calibri" panose="020F0502020204030204" pitchFamily="34" charset="0"/>
                <a:cs typeface="Times New Roman" panose="02020603050405020304" pitchFamily="18" charset="0"/>
              </a:rPr>
              <a:t>C</a:t>
            </a:r>
            <a:r>
              <a:rPr lang="en-US" sz="3200" dirty="0">
                <a:effectLst/>
                <a:latin typeface="Calibri" panose="020F0502020204030204" pitchFamily="34" charset="0"/>
                <a:ea typeface="Calibri" panose="020F0502020204030204" pitchFamily="34" charset="0"/>
                <a:cs typeface="Times New Roman" panose="02020603050405020304" pitchFamily="18" charset="0"/>
              </a:rPr>
              <a:t>leanliness</a:t>
            </a:r>
          </a:p>
          <a:p>
            <a:pPr lvl="1"/>
            <a:r>
              <a:rPr lang="en-US" sz="3200" dirty="0">
                <a:latin typeface="Calibri" panose="020F0502020204030204" pitchFamily="34" charset="0"/>
                <a:ea typeface="Calibri" panose="020F0502020204030204" pitchFamily="34" charset="0"/>
                <a:cs typeface="Times New Roman" panose="02020603050405020304" pitchFamily="18" charset="0"/>
              </a:rPr>
              <a:t>S</a:t>
            </a:r>
            <a:r>
              <a:rPr lang="en-US" sz="3200" dirty="0">
                <a:effectLst/>
                <a:latin typeface="Calibri" panose="020F0502020204030204" pitchFamily="34" charset="0"/>
                <a:ea typeface="Calibri" panose="020F0502020204030204" pitchFamily="34" charset="0"/>
                <a:cs typeface="Times New Roman" panose="02020603050405020304" pitchFamily="18" charset="0"/>
              </a:rPr>
              <a:t>urface profile </a:t>
            </a:r>
          </a:p>
          <a:p>
            <a:pPr lvl="1"/>
            <a:r>
              <a:rPr lang="en-US" sz="3200" dirty="0">
                <a:latin typeface="Calibri" panose="020F0502020204030204" pitchFamily="34" charset="0"/>
                <a:ea typeface="Calibri" panose="020F0502020204030204" pitchFamily="34" charset="0"/>
                <a:cs typeface="Times New Roman" panose="02020603050405020304" pitchFamily="18" charset="0"/>
              </a:rPr>
              <a:t>S</a:t>
            </a:r>
            <a:r>
              <a:rPr lang="en-US" sz="3200" dirty="0">
                <a:effectLst/>
                <a:latin typeface="Calibri" panose="020F0502020204030204" pitchFamily="34" charset="0"/>
                <a:ea typeface="Calibri" panose="020F0502020204030204" pitchFamily="34" charset="0"/>
                <a:cs typeface="Times New Roman" panose="02020603050405020304" pitchFamily="18" charset="0"/>
              </a:rPr>
              <a:t>urface roughness </a:t>
            </a:r>
          </a:p>
          <a:p>
            <a:pPr lvl="1"/>
            <a:r>
              <a:rPr lang="en-US" sz="3200" dirty="0">
                <a:latin typeface="Calibri" panose="020F0502020204030204" pitchFamily="34" charset="0"/>
                <a:cs typeface="Times New Roman" panose="02020603050405020304" pitchFamily="18" charset="0"/>
              </a:rPr>
              <a:t>Ergonomics</a:t>
            </a:r>
          </a:p>
          <a:p>
            <a:endParaRPr lang="en-US" u="sng" dirty="0"/>
          </a:p>
        </p:txBody>
      </p:sp>
      <p:sp>
        <p:nvSpPr>
          <p:cNvPr id="3" name="Slide Number Placeholder 2"/>
          <p:cNvSpPr>
            <a:spLocks noGrp="1"/>
          </p:cNvSpPr>
          <p:nvPr>
            <p:ph type="sldNum" sz="quarter" idx="11"/>
          </p:nvPr>
        </p:nvSpPr>
        <p:spPr/>
        <p:txBody>
          <a:bodyPr/>
          <a:lstStyle/>
          <a:p>
            <a:fld id="{EB3C716B-84C8-4DD1-A5B7-2C4343A28E7F}" type="slidenum">
              <a:rPr lang="en-US" smtClean="0"/>
              <a:t>12</a:t>
            </a:fld>
            <a:endParaRPr lang="en-US" dirty="0"/>
          </a:p>
        </p:txBody>
      </p:sp>
    </p:spTree>
    <p:extLst>
      <p:ext uri="{BB962C8B-B14F-4D97-AF65-F5344CB8AC3E}">
        <p14:creationId xmlns:p14="http://schemas.microsoft.com/office/powerpoint/2010/main" val="249059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1: Epoxy/ Poysiloxane Results</a:t>
            </a:r>
          </a:p>
        </p:txBody>
      </p:sp>
      <p:pic>
        <p:nvPicPr>
          <p:cNvPr id="4" name="Picture 3">
            <a:extLst>
              <a:ext uri="{FF2B5EF4-FFF2-40B4-BE49-F238E27FC236}">
                <a16:creationId xmlns:a16="http://schemas.microsoft.com/office/drawing/2014/main" id="{2F84CB55-6A1F-43F1-9CC9-DB78458E72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21" y="1042587"/>
            <a:ext cx="5799478" cy="3992450"/>
          </a:xfrm>
          <a:prstGeom prst="rect">
            <a:avLst/>
          </a:prstGeom>
        </p:spPr>
      </p:pic>
      <p:pic>
        <p:nvPicPr>
          <p:cNvPr id="5" name="Picture 4">
            <a:extLst>
              <a:ext uri="{FF2B5EF4-FFF2-40B4-BE49-F238E27FC236}">
                <a16:creationId xmlns:a16="http://schemas.microsoft.com/office/drawing/2014/main" id="{9C88C556-7F26-4A5E-8B3B-58ED6AD21B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5740" y="1042587"/>
            <a:ext cx="5806410" cy="3992450"/>
          </a:xfrm>
          <a:prstGeom prst="rect">
            <a:avLst/>
          </a:prstGeom>
        </p:spPr>
      </p:pic>
      <p:sp>
        <p:nvSpPr>
          <p:cNvPr id="7" name="TextBox 6">
            <a:extLst>
              <a:ext uri="{FF2B5EF4-FFF2-40B4-BE49-F238E27FC236}">
                <a16:creationId xmlns:a16="http://schemas.microsoft.com/office/drawing/2014/main" id="{885B86E9-BCD7-4267-BA7C-FEC0AF90D6A6}"/>
              </a:ext>
            </a:extLst>
          </p:cNvPr>
          <p:cNvSpPr txBox="1"/>
          <p:nvPr/>
        </p:nvSpPr>
        <p:spPr>
          <a:xfrm>
            <a:off x="69850" y="5047075"/>
            <a:ext cx="5566862" cy="923330"/>
          </a:xfrm>
          <a:prstGeom prst="rect">
            <a:avLst/>
          </a:prstGeom>
          <a:noFill/>
        </p:spPr>
        <p:txBody>
          <a:bodyPr wrap="square">
            <a:spAutoFit/>
          </a:bodyPr>
          <a:lstStyle/>
          <a:p>
            <a:pPr marL="285750" indent="-285750">
              <a:buFont typeface="Arial" panose="020B0604020202020204" pitchFamily="34" charset="0"/>
              <a:buChar char="•"/>
            </a:pPr>
            <a:r>
              <a:rPr lang="en-US" dirty="0"/>
              <a:t>Most profile heights between 1 and 1.5 mils</a:t>
            </a:r>
          </a:p>
          <a:p>
            <a:pPr marL="285750" indent="-285750">
              <a:buFont typeface="Arial" panose="020B0604020202020204" pitchFamily="34" charset="0"/>
              <a:buChar char="•"/>
            </a:pPr>
            <a:r>
              <a:rPr lang="en-US" dirty="0"/>
              <a:t>Scarifier created slightly deeper profile; Rotopeen created much deeper profile</a:t>
            </a:r>
          </a:p>
        </p:txBody>
      </p:sp>
      <p:sp>
        <p:nvSpPr>
          <p:cNvPr id="9" name="TextBox 8">
            <a:extLst>
              <a:ext uri="{FF2B5EF4-FFF2-40B4-BE49-F238E27FC236}">
                <a16:creationId xmlns:a16="http://schemas.microsoft.com/office/drawing/2014/main" id="{6CBCC2E2-3EC1-40CC-A5A6-B1B56A3947B2}"/>
              </a:ext>
            </a:extLst>
          </p:cNvPr>
          <p:cNvSpPr txBox="1"/>
          <p:nvPr/>
        </p:nvSpPr>
        <p:spPr>
          <a:xfrm>
            <a:off x="6108405" y="5047075"/>
            <a:ext cx="6221080" cy="1477328"/>
          </a:xfrm>
          <a:prstGeom prst="rect">
            <a:avLst/>
          </a:prstGeom>
          <a:noFill/>
        </p:spPr>
        <p:txBody>
          <a:bodyPr wrap="square">
            <a:spAutoFit/>
          </a:bodyPr>
          <a:lstStyle/>
          <a:p>
            <a:pPr marL="285750" indent="-285750">
              <a:buFont typeface="Arial" panose="020B0604020202020204" pitchFamily="34" charset="0"/>
              <a:buChar char="•"/>
            </a:pPr>
            <a:r>
              <a:rPr lang="en-US" dirty="0"/>
              <a:t>Angle Grinder, Clean N Strip, and Scarifier most efficient at removing 009-32 topside system</a:t>
            </a:r>
          </a:p>
          <a:p>
            <a:pPr marL="285750" indent="-285750">
              <a:buFont typeface="Arial" panose="020B0604020202020204" pitchFamily="34" charset="0"/>
              <a:buChar char="•"/>
            </a:pPr>
            <a:r>
              <a:rPr lang="en-US" dirty="0"/>
              <a:t>Bristle blaster tool and Vacuum Blast were least efficient</a:t>
            </a:r>
          </a:p>
          <a:p>
            <a:pPr marL="285750" indent="-285750">
              <a:buFont typeface="Arial" panose="020B0604020202020204" pitchFamily="34" charset="0"/>
              <a:buChar char="•"/>
            </a:pPr>
            <a:r>
              <a:rPr lang="en-US" dirty="0"/>
              <a:t>Rotary tools other than Clean N Strip generated large amounts of dust</a:t>
            </a:r>
          </a:p>
        </p:txBody>
      </p:sp>
      <p:sp>
        <p:nvSpPr>
          <p:cNvPr id="2" name="Slide Number Placeholder 1"/>
          <p:cNvSpPr>
            <a:spLocks noGrp="1"/>
          </p:cNvSpPr>
          <p:nvPr>
            <p:ph type="sldNum" sz="quarter" idx="11"/>
          </p:nvPr>
        </p:nvSpPr>
        <p:spPr/>
        <p:txBody>
          <a:bodyPr/>
          <a:lstStyle/>
          <a:p>
            <a:fld id="{EB3C716B-84C8-4DD1-A5B7-2C4343A28E7F}" type="slidenum">
              <a:rPr lang="en-US" smtClean="0"/>
              <a:t>13</a:t>
            </a:fld>
            <a:endParaRPr lang="en-US" dirty="0"/>
          </a:p>
        </p:txBody>
      </p:sp>
    </p:spTree>
    <p:extLst>
      <p:ext uri="{BB962C8B-B14F-4D97-AF65-F5344CB8AC3E}">
        <p14:creationId xmlns:p14="http://schemas.microsoft.com/office/powerpoint/2010/main" val="236581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dirty="0"/>
              <a:t>Assessment 1: Epoxy/ Poysiloxane Photos</a:t>
            </a:r>
          </a:p>
        </p:txBody>
      </p:sp>
      <p:pic>
        <p:nvPicPr>
          <p:cNvPr id="4" name="Picture 3" descr="A picture containing feet&#10;&#10;Description automatically generated">
            <a:extLst>
              <a:ext uri="{FF2B5EF4-FFF2-40B4-BE49-F238E27FC236}">
                <a16:creationId xmlns:a16="http://schemas.microsoft.com/office/drawing/2014/main" id="{C25873F2-78D1-43B5-9623-DC9D31E5E097}"/>
              </a:ext>
            </a:extLst>
          </p:cNvPr>
          <p:cNvPicPr/>
          <p:nvPr/>
        </p:nvPicPr>
        <p:blipFill>
          <a:blip r:embed="rId2" cstate="email">
            <a:extLst>
              <a:ext uri="{28A0092B-C50C-407E-A947-70E740481C1C}">
                <a14:useLocalDpi xmlns:a14="http://schemas.microsoft.com/office/drawing/2010/main"/>
              </a:ext>
            </a:extLst>
          </a:blip>
          <a:stretch>
            <a:fillRect/>
          </a:stretch>
        </p:blipFill>
        <p:spPr>
          <a:xfrm rot="5400000">
            <a:off x="242330" y="1059238"/>
            <a:ext cx="2563482" cy="2571748"/>
          </a:xfrm>
          <a:prstGeom prst="rect">
            <a:avLst/>
          </a:prstGeom>
        </p:spPr>
      </p:pic>
      <p:pic>
        <p:nvPicPr>
          <p:cNvPr id="5" name="Picture 4" descr="A picture containing building, old, dirty&#10;&#10;Description automatically generated">
            <a:extLst>
              <a:ext uri="{FF2B5EF4-FFF2-40B4-BE49-F238E27FC236}">
                <a16:creationId xmlns:a16="http://schemas.microsoft.com/office/drawing/2014/main" id="{7E6ED989-A8F5-42CB-B9C5-C02EBB357CCB}"/>
              </a:ext>
            </a:extLst>
          </p:cNvPr>
          <p:cNvPicPr/>
          <p:nvPr/>
        </p:nvPicPr>
        <p:blipFill rotWithShape="1">
          <a:blip r:embed="rId3" cstate="email">
            <a:extLst>
              <a:ext uri="{28A0092B-C50C-407E-A947-70E740481C1C}">
                <a14:useLocalDpi xmlns:a14="http://schemas.microsoft.com/office/drawing/2010/main"/>
              </a:ext>
            </a:extLst>
          </a:blip>
          <a:srcRect/>
          <a:stretch/>
        </p:blipFill>
        <p:spPr>
          <a:xfrm rot="5400000">
            <a:off x="4456800" y="602319"/>
            <a:ext cx="2563484" cy="3482999"/>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60A962E6-36D9-4A7E-903B-4E47CE3000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98274" y="1063370"/>
            <a:ext cx="3264707" cy="2563484"/>
          </a:xfrm>
          <a:prstGeom prst="rect">
            <a:avLst/>
          </a:prstGeom>
        </p:spPr>
      </p:pic>
      <p:pic>
        <p:nvPicPr>
          <p:cNvPr id="8" name="Picture 7">
            <a:extLst>
              <a:ext uri="{FF2B5EF4-FFF2-40B4-BE49-F238E27FC236}">
                <a16:creationId xmlns:a16="http://schemas.microsoft.com/office/drawing/2014/main" id="{F02477F0-FC13-4592-BC06-B7285FD8F0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242157" y="4038576"/>
            <a:ext cx="2455518" cy="2463440"/>
          </a:xfrm>
          <a:prstGeom prst="rect">
            <a:avLst/>
          </a:prstGeom>
        </p:spPr>
      </p:pic>
      <p:pic>
        <p:nvPicPr>
          <p:cNvPr id="11" name="Picture 10" descr="A picture containing building, old, dirty&#10;&#10;Description automatically generated">
            <a:extLst>
              <a:ext uri="{FF2B5EF4-FFF2-40B4-BE49-F238E27FC236}">
                <a16:creationId xmlns:a16="http://schemas.microsoft.com/office/drawing/2014/main" id="{C54B5DCB-5501-410E-AEFA-8B6734C2559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398998" y="3361905"/>
            <a:ext cx="2455516" cy="3706572"/>
          </a:xfrm>
          <a:prstGeom prst="rect">
            <a:avLst/>
          </a:prstGeom>
        </p:spPr>
      </p:pic>
      <p:pic>
        <p:nvPicPr>
          <p:cNvPr id="13" name="Picture 12" descr="A picture containing text, dirty, cement&#10;&#10;Description automatically generated">
            <a:extLst>
              <a:ext uri="{FF2B5EF4-FFF2-40B4-BE49-F238E27FC236}">
                <a16:creationId xmlns:a16="http://schemas.microsoft.com/office/drawing/2014/main" id="{79F9420C-C10D-43AF-BD15-0D76958815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8704857" y="3958224"/>
            <a:ext cx="2455518" cy="2624144"/>
          </a:xfrm>
          <a:prstGeom prst="rect">
            <a:avLst/>
          </a:prstGeom>
        </p:spPr>
      </p:pic>
      <p:sp>
        <p:nvSpPr>
          <p:cNvPr id="2" name="Slide Number Placeholder 1"/>
          <p:cNvSpPr>
            <a:spLocks noGrp="1"/>
          </p:cNvSpPr>
          <p:nvPr>
            <p:ph type="sldNum" sz="quarter" idx="11"/>
          </p:nvPr>
        </p:nvSpPr>
        <p:spPr/>
        <p:txBody>
          <a:bodyPr/>
          <a:lstStyle/>
          <a:p>
            <a:fld id="{EB3C716B-84C8-4DD1-A5B7-2C4343A28E7F}" type="slidenum">
              <a:rPr lang="en-US" smtClean="0"/>
              <a:t>14</a:t>
            </a:fld>
            <a:endParaRPr lang="en-US" dirty="0"/>
          </a:p>
        </p:txBody>
      </p:sp>
    </p:spTree>
    <p:extLst>
      <p:ext uri="{BB962C8B-B14F-4D97-AF65-F5344CB8AC3E}">
        <p14:creationId xmlns:p14="http://schemas.microsoft.com/office/powerpoint/2010/main" val="8166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p:txBody>
          <a:bodyPr/>
          <a:lstStyle/>
          <a:p>
            <a:r>
              <a:rPr lang="en-US" dirty="0"/>
              <a:t>Assessment:  2 Adjacent Panels</a:t>
            </a:r>
          </a:p>
        </p:txBody>
      </p:sp>
      <p:graphicFrame>
        <p:nvGraphicFramePr>
          <p:cNvPr id="6" name="Table 5">
            <a:extLst>
              <a:ext uri="{FF2B5EF4-FFF2-40B4-BE49-F238E27FC236}">
                <a16:creationId xmlns:a16="http://schemas.microsoft.com/office/drawing/2014/main" id="{8462F6FC-C3C8-4B38-A925-3EBED13BCBFD}"/>
              </a:ext>
            </a:extLst>
          </p:cNvPr>
          <p:cNvGraphicFramePr>
            <a:graphicFrameLocks noGrp="1"/>
          </p:cNvGraphicFramePr>
          <p:nvPr>
            <p:extLst/>
          </p:nvPr>
        </p:nvGraphicFramePr>
        <p:xfrm>
          <a:off x="1444335" y="2664302"/>
          <a:ext cx="8626860" cy="1201936"/>
        </p:xfrm>
        <a:graphic>
          <a:graphicData uri="http://schemas.openxmlformats.org/drawingml/2006/table">
            <a:tbl>
              <a:tblPr firstRow="1" firstCol="1" bandRow="1">
                <a:tableStyleId>{5C22544A-7EE6-4342-B048-85BDC9FD1C3A}</a:tableStyleId>
              </a:tblPr>
              <a:tblGrid>
                <a:gridCol w="1087250">
                  <a:extLst>
                    <a:ext uri="{9D8B030D-6E8A-4147-A177-3AD203B41FA5}">
                      <a16:colId xmlns:a16="http://schemas.microsoft.com/office/drawing/2014/main" val="877377529"/>
                    </a:ext>
                  </a:extLst>
                </a:gridCol>
                <a:gridCol w="873032">
                  <a:extLst>
                    <a:ext uri="{9D8B030D-6E8A-4147-A177-3AD203B41FA5}">
                      <a16:colId xmlns:a16="http://schemas.microsoft.com/office/drawing/2014/main" val="2859891461"/>
                    </a:ext>
                  </a:extLst>
                </a:gridCol>
                <a:gridCol w="779263">
                  <a:extLst>
                    <a:ext uri="{9D8B030D-6E8A-4147-A177-3AD203B41FA5}">
                      <a16:colId xmlns:a16="http://schemas.microsoft.com/office/drawing/2014/main" val="3165203238"/>
                    </a:ext>
                  </a:extLst>
                </a:gridCol>
                <a:gridCol w="759862">
                  <a:extLst>
                    <a:ext uri="{9D8B030D-6E8A-4147-A177-3AD203B41FA5}">
                      <a16:colId xmlns:a16="http://schemas.microsoft.com/office/drawing/2014/main" val="3706139632"/>
                    </a:ext>
                  </a:extLst>
                </a:gridCol>
                <a:gridCol w="936086">
                  <a:extLst>
                    <a:ext uri="{9D8B030D-6E8A-4147-A177-3AD203B41FA5}">
                      <a16:colId xmlns:a16="http://schemas.microsoft.com/office/drawing/2014/main" val="3951319035"/>
                    </a:ext>
                  </a:extLst>
                </a:gridCol>
                <a:gridCol w="759862">
                  <a:extLst>
                    <a:ext uri="{9D8B030D-6E8A-4147-A177-3AD203B41FA5}">
                      <a16:colId xmlns:a16="http://schemas.microsoft.com/office/drawing/2014/main" val="1200861377"/>
                    </a:ext>
                  </a:extLst>
                </a:gridCol>
                <a:gridCol w="984588">
                  <a:extLst>
                    <a:ext uri="{9D8B030D-6E8A-4147-A177-3AD203B41FA5}">
                      <a16:colId xmlns:a16="http://schemas.microsoft.com/office/drawing/2014/main" val="1599776684"/>
                    </a:ext>
                  </a:extLst>
                </a:gridCol>
                <a:gridCol w="872224">
                  <a:extLst>
                    <a:ext uri="{9D8B030D-6E8A-4147-A177-3AD203B41FA5}">
                      <a16:colId xmlns:a16="http://schemas.microsoft.com/office/drawing/2014/main" val="3865756454"/>
                    </a:ext>
                  </a:extLst>
                </a:gridCol>
                <a:gridCol w="848781">
                  <a:extLst>
                    <a:ext uri="{9D8B030D-6E8A-4147-A177-3AD203B41FA5}">
                      <a16:colId xmlns:a16="http://schemas.microsoft.com/office/drawing/2014/main" val="917277877"/>
                    </a:ext>
                  </a:extLst>
                </a:gridCol>
                <a:gridCol w="725912">
                  <a:extLst>
                    <a:ext uri="{9D8B030D-6E8A-4147-A177-3AD203B41FA5}">
                      <a16:colId xmlns:a16="http://schemas.microsoft.com/office/drawing/2014/main" val="3956242354"/>
                    </a:ext>
                  </a:extLst>
                </a:gridCol>
              </a:tblGrid>
              <a:tr h="753073">
                <a:tc>
                  <a:txBody>
                    <a:bodyPr/>
                    <a:lstStyle/>
                    <a:p>
                      <a:endParaRPr lang="en-US" sz="11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Angle Grinder</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Die Grinder</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Needle Gun 1</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Chipping Gun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Bristle Impact Tool</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Rotopeen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Scarifier</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Vacuum Blast Unit</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Clean-N-Strip</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85170985"/>
                  </a:ext>
                </a:extLst>
              </a:tr>
              <a:tr h="448863">
                <a:tc>
                  <a:txBody>
                    <a:bodyPr/>
                    <a:lstStyle/>
                    <a:p>
                      <a:pPr marL="0" marR="0" algn="ctr">
                        <a:lnSpc>
                          <a:spcPct val="107000"/>
                        </a:lnSpc>
                        <a:spcBef>
                          <a:spcPts val="0"/>
                        </a:spcBef>
                        <a:spcAft>
                          <a:spcPts val="0"/>
                        </a:spcAft>
                      </a:pPr>
                      <a:r>
                        <a:rPr lang="en-US" sz="1200" dirty="0">
                          <a:effectLst/>
                        </a:rPr>
                        <a:t>Crevice Cleanliness (%)</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C00000"/>
                          </a:solidFill>
                          <a:effectLst/>
                        </a:rPr>
                        <a:t>0</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solidFill>
                            <a:srgbClr val="C00000"/>
                          </a:solidFill>
                          <a:effectLst/>
                        </a:rPr>
                        <a:t>15</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solidFill>
                            <a:srgbClr val="FFC000"/>
                          </a:solidFill>
                          <a:effectLst/>
                        </a:rPr>
                        <a:t>25</a:t>
                      </a:r>
                      <a:endParaRPr lang="en-US" sz="1200" b="1"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solidFill>
                            <a:srgbClr val="FFC000"/>
                          </a:solidFill>
                          <a:effectLst/>
                        </a:rPr>
                        <a:t>30</a:t>
                      </a:r>
                      <a:endParaRPr lang="en-US" sz="1200" b="1"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solidFill>
                            <a:srgbClr val="C00000"/>
                          </a:solidFill>
                          <a:effectLst/>
                        </a:rPr>
                        <a:t>10</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solidFill>
                            <a:srgbClr val="FFC000"/>
                          </a:solidFill>
                          <a:effectLst/>
                        </a:rPr>
                        <a:t>30</a:t>
                      </a:r>
                      <a:endParaRPr lang="en-US" sz="1200" b="1"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solidFill>
                            <a:srgbClr val="C00000"/>
                          </a:solidFill>
                          <a:effectLst/>
                        </a:rPr>
                        <a:t>0</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solidFill>
                            <a:srgbClr val="FF0000"/>
                          </a:solidFill>
                          <a:effectLst/>
                        </a:rPr>
                        <a:t>10</a:t>
                      </a:r>
                      <a:endParaRPr lang="en-US" sz="12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solidFill>
                            <a:srgbClr val="C00000"/>
                          </a:solidFill>
                          <a:effectLst/>
                        </a:rPr>
                        <a:t>5</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511941575"/>
                  </a:ext>
                </a:extLst>
              </a:tr>
            </a:tbl>
          </a:graphicData>
        </a:graphic>
      </p:graphicFrame>
      <p:sp>
        <p:nvSpPr>
          <p:cNvPr id="11" name="TextBox 10">
            <a:extLst>
              <a:ext uri="{FF2B5EF4-FFF2-40B4-BE49-F238E27FC236}">
                <a16:creationId xmlns:a16="http://schemas.microsoft.com/office/drawing/2014/main" id="{2AE5D14E-1606-4D88-B4DE-5B788DDB7932}"/>
              </a:ext>
            </a:extLst>
          </p:cNvPr>
          <p:cNvSpPr txBox="1"/>
          <p:nvPr/>
        </p:nvSpPr>
        <p:spPr>
          <a:xfrm>
            <a:off x="210017" y="1042587"/>
            <a:ext cx="11438192" cy="1477328"/>
          </a:xfrm>
          <a:prstGeom prst="rect">
            <a:avLst/>
          </a:prstGeom>
          <a:noFill/>
        </p:spPr>
        <p:txBody>
          <a:bodyPr wrap="square">
            <a:spAutoFit/>
          </a:bodyPr>
          <a:lstStyle/>
          <a:p>
            <a:pPr marL="285750" indent="-285750">
              <a:buFont typeface="Arial" panose="020B0604020202020204" pitchFamily="34" charset="0"/>
              <a:buChar char="•"/>
            </a:pPr>
            <a:r>
              <a:rPr lang="en-US" dirty="0"/>
              <a:t>Most power tools struggled with the high coating thickness </a:t>
            </a:r>
          </a:p>
          <a:p>
            <a:pPr marL="285750" indent="-285750">
              <a:buFont typeface="Arial" panose="020B0604020202020204" pitchFamily="34" charset="0"/>
              <a:buChar char="•"/>
            </a:pPr>
            <a:r>
              <a:rPr lang="en-US" sz="1800" dirty="0">
                <a:effectLst/>
                <a:ea typeface="Times New Roman" panose="02020603050405020304" pitchFamily="18" charset="0"/>
              </a:rPr>
              <a:t>None of the tools were able to completely clean the 1/8” edge in the gap between the panels. </a:t>
            </a:r>
          </a:p>
          <a:p>
            <a:pPr marL="569913" lvl="1" indent="-285750">
              <a:buFont typeface="Arial" panose="020B0604020202020204" pitchFamily="34" charset="0"/>
              <a:buChar char="•"/>
            </a:pPr>
            <a:r>
              <a:rPr lang="en-US" dirty="0">
                <a:effectLst/>
                <a:ea typeface="Times New Roman" panose="02020603050405020304" pitchFamily="18" charset="0"/>
              </a:rPr>
              <a:t>The needle gun, chipping gun, and rotopeen performed better than the other tools but still were unable to clean the entire crevice. </a:t>
            </a:r>
          </a:p>
          <a:p>
            <a:pPr marL="569913" lvl="1" indent="-285750">
              <a:buFont typeface="Arial" panose="020B0604020202020204" pitchFamily="34" charset="0"/>
              <a:buChar char="•"/>
            </a:pPr>
            <a:r>
              <a:rPr lang="en-US" dirty="0">
                <a:effectLst/>
                <a:ea typeface="Times New Roman" panose="02020603050405020304" pitchFamily="18" charset="0"/>
              </a:rPr>
              <a:t>The angle grinder, scarifier, and Clean-N-Strip attachment were essentially unable to access the crevices</a:t>
            </a:r>
            <a:endParaRPr lang="en-US" dirty="0"/>
          </a:p>
        </p:txBody>
      </p:sp>
      <p:pic>
        <p:nvPicPr>
          <p:cNvPr id="13" name="Picture 12" descr="A picture containing text&#10;&#10;Description automatically generated">
            <a:extLst>
              <a:ext uri="{FF2B5EF4-FFF2-40B4-BE49-F238E27FC236}">
                <a16:creationId xmlns:a16="http://schemas.microsoft.com/office/drawing/2014/main" id="{CCB45285-35AF-4F2B-9DCF-AC24A5A097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968110" y="4454908"/>
            <a:ext cx="2390481" cy="1792861"/>
          </a:xfrm>
          <a:prstGeom prst="rect">
            <a:avLst/>
          </a:prstGeom>
        </p:spPr>
      </p:pic>
      <p:pic>
        <p:nvPicPr>
          <p:cNvPr id="15" name="Picture 14" descr="A picture containing text, building, old, dirty&#10;&#10;Description automatically generated">
            <a:extLst>
              <a:ext uri="{FF2B5EF4-FFF2-40B4-BE49-F238E27FC236}">
                <a16:creationId xmlns:a16="http://schemas.microsoft.com/office/drawing/2014/main" id="{05F51096-8225-4C49-B191-F741ACE9FD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5469" y="4137978"/>
            <a:ext cx="2071507" cy="2390481"/>
          </a:xfrm>
          <a:prstGeom prst="rect">
            <a:avLst/>
          </a:prstGeom>
        </p:spPr>
      </p:pic>
      <p:pic>
        <p:nvPicPr>
          <p:cNvPr id="17" name="Picture 16" descr="A picture containing text, indoor, dirty&#10;&#10;Description automatically generated">
            <a:extLst>
              <a:ext uri="{FF2B5EF4-FFF2-40B4-BE49-F238E27FC236}">
                <a16:creationId xmlns:a16="http://schemas.microsoft.com/office/drawing/2014/main" id="{FDD5C6D4-58EB-4623-88A8-38993BA4DB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33196" y="4255841"/>
            <a:ext cx="2354245" cy="2190994"/>
          </a:xfrm>
          <a:prstGeom prst="rect">
            <a:avLst/>
          </a:prstGeom>
        </p:spPr>
      </p:pic>
      <p:pic>
        <p:nvPicPr>
          <p:cNvPr id="19" name="Picture 18">
            <a:extLst>
              <a:ext uri="{FF2B5EF4-FFF2-40B4-BE49-F238E27FC236}">
                <a16:creationId xmlns:a16="http://schemas.microsoft.com/office/drawing/2014/main" id="{A4493AE7-D766-4A01-A0A2-281533248E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8291295" y="4216187"/>
            <a:ext cx="2390483" cy="2197827"/>
          </a:xfrm>
          <a:prstGeom prst="rect">
            <a:avLst/>
          </a:prstGeom>
          <a:ln w="57150">
            <a:noFill/>
          </a:ln>
        </p:spPr>
      </p:pic>
      <p:cxnSp>
        <p:nvCxnSpPr>
          <p:cNvPr id="4" name="Straight Arrow Connector 3">
            <a:extLst>
              <a:ext uri="{FF2B5EF4-FFF2-40B4-BE49-F238E27FC236}">
                <a16:creationId xmlns:a16="http://schemas.microsoft.com/office/drawing/2014/main" id="{445B398C-A581-4604-902E-EEA4225F4924}"/>
              </a:ext>
            </a:extLst>
          </p:cNvPr>
          <p:cNvCxnSpPr>
            <a:cxnSpLocks/>
          </p:cNvCxnSpPr>
          <p:nvPr/>
        </p:nvCxnSpPr>
        <p:spPr>
          <a:xfrm flipV="1">
            <a:off x="2835525" y="3768811"/>
            <a:ext cx="1439913" cy="405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CA47B01-E472-4E69-BD67-C2B6164447D0}"/>
              </a:ext>
            </a:extLst>
          </p:cNvPr>
          <p:cNvCxnSpPr>
            <a:cxnSpLocks/>
          </p:cNvCxnSpPr>
          <p:nvPr/>
        </p:nvCxnSpPr>
        <p:spPr>
          <a:xfrm flipH="1" flipV="1">
            <a:off x="5298308" y="3866238"/>
            <a:ext cx="38573" cy="626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0D303F-B4EE-4C3F-837A-2F6935A197DD}"/>
              </a:ext>
            </a:extLst>
          </p:cNvPr>
          <p:cNvCxnSpPr>
            <a:cxnSpLocks/>
          </p:cNvCxnSpPr>
          <p:nvPr/>
        </p:nvCxnSpPr>
        <p:spPr>
          <a:xfrm flipH="1" flipV="1">
            <a:off x="6424797" y="3797334"/>
            <a:ext cx="359062" cy="6949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199CFDC-3E4B-4728-B341-01E37E402848}"/>
              </a:ext>
            </a:extLst>
          </p:cNvPr>
          <p:cNvCxnSpPr>
            <a:cxnSpLocks/>
          </p:cNvCxnSpPr>
          <p:nvPr/>
        </p:nvCxnSpPr>
        <p:spPr>
          <a:xfrm flipH="1" flipV="1">
            <a:off x="7424353" y="3707433"/>
            <a:ext cx="1273632" cy="629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EB3C716B-84C8-4DD1-A5B7-2C4343A28E7F}" type="slidenum">
              <a:rPr lang="en-US" smtClean="0"/>
              <a:t>15</a:t>
            </a:fld>
            <a:endParaRPr lang="en-US" dirty="0"/>
          </a:p>
        </p:txBody>
      </p:sp>
    </p:spTree>
    <p:extLst>
      <p:ext uri="{BB962C8B-B14F-4D97-AF65-F5344CB8AC3E}">
        <p14:creationId xmlns:p14="http://schemas.microsoft.com/office/powerpoint/2010/main" val="163895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3: Rust Grade C Removal</a:t>
            </a:r>
          </a:p>
        </p:txBody>
      </p:sp>
      <p:grpSp>
        <p:nvGrpSpPr>
          <p:cNvPr id="5" name="Group 4"/>
          <p:cNvGrpSpPr/>
          <p:nvPr/>
        </p:nvGrpSpPr>
        <p:grpSpPr>
          <a:xfrm>
            <a:off x="228752" y="1118073"/>
            <a:ext cx="11734496" cy="5476315"/>
            <a:chOff x="69850" y="1167233"/>
            <a:chExt cx="11734496" cy="5476315"/>
          </a:xfrm>
        </p:grpSpPr>
        <p:sp>
          <p:nvSpPr>
            <p:cNvPr id="7" name="TextBox 6">
              <a:extLst>
                <a:ext uri="{FF2B5EF4-FFF2-40B4-BE49-F238E27FC236}">
                  <a16:creationId xmlns:a16="http://schemas.microsoft.com/office/drawing/2014/main" id="{885B86E9-BCD7-4267-BA7C-FEC0AF90D6A6}"/>
                </a:ext>
              </a:extLst>
            </p:cNvPr>
            <p:cNvSpPr txBox="1"/>
            <p:nvPr/>
          </p:nvSpPr>
          <p:spPr>
            <a:xfrm>
              <a:off x="69850" y="5166220"/>
              <a:ext cx="11734496" cy="1477328"/>
            </a:xfrm>
            <a:prstGeom prst="rect">
              <a:avLst/>
            </a:prstGeom>
            <a:noFill/>
          </p:spPr>
          <p:txBody>
            <a:bodyPr wrap="square">
              <a:spAutoFit/>
            </a:bodyPr>
            <a:lstStyle/>
            <a:p>
              <a:pPr marL="285750" indent="-285750">
                <a:buFont typeface="Arial" panose="020B0604020202020204" pitchFamily="34" charset="0"/>
                <a:buChar char="•"/>
              </a:pPr>
              <a:r>
                <a:rPr lang="en-US" sz="1800" dirty="0">
                  <a:effectLst/>
                  <a:ea typeface="Times New Roman" panose="02020603050405020304" pitchFamily="18" charset="0"/>
                </a:rPr>
                <a:t>The scarifier and rotopeen tools had the highest production rates.</a:t>
              </a:r>
            </a:p>
            <a:p>
              <a:pPr marL="285750" indent="-285750">
                <a:buFont typeface="Arial" panose="020B0604020202020204" pitchFamily="34" charset="0"/>
                <a:buChar char="•"/>
              </a:pPr>
              <a:r>
                <a:rPr lang="en-US" dirty="0"/>
                <a:t>The Angle Grinder, Cup Wire Brush, and both needle guns could only clean to an SP15 level of cleanliness</a:t>
              </a:r>
            </a:p>
            <a:p>
              <a:pPr marL="285750" indent="-285750">
                <a:buFont typeface="Arial" panose="020B0604020202020204" pitchFamily="34" charset="0"/>
                <a:buChar char="•"/>
              </a:pPr>
              <a:r>
                <a:rPr lang="en-US" dirty="0">
                  <a:ea typeface="Times New Roman" panose="02020603050405020304" pitchFamily="18" charset="0"/>
                </a:rPr>
                <a:t>N</a:t>
              </a:r>
              <a:r>
                <a:rPr lang="en-US" sz="1800" dirty="0">
                  <a:effectLst/>
                  <a:ea typeface="Times New Roman" panose="02020603050405020304" pitchFamily="18" charset="0"/>
                </a:rPr>
                <a:t>eedle guns and the cup wire brush were the only tools other than the blast unit that could effectively access the large pits. The bristle impact tool and Clean-N-Strip tools were able to access the upper edges of the pits, but the deepest portion in the center was not able to be touched by these tools. </a:t>
              </a:r>
              <a:endParaRPr lang="en-US" dirty="0"/>
            </a:p>
          </p:txBody>
        </p:sp>
        <p:grpSp>
          <p:nvGrpSpPr>
            <p:cNvPr id="4" name="Group 3"/>
            <p:cNvGrpSpPr/>
            <p:nvPr/>
          </p:nvGrpSpPr>
          <p:grpSpPr>
            <a:xfrm>
              <a:off x="116851" y="1167233"/>
              <a:ext cx="11640494" cy="3924488"/>
              <a:chOff x="163852" y="1167233"/>
              <a:chExt cx="11640494" cy="3924488"/>
            </a:xfrm>
          </p:grpSpPr>
          <p:pic>
            <p:nvPicPr>
              <p:cNvPr id="2" name="Picture 1">
                <a:extLst>
                  <a:ext uri="{FF2B5EF4-FFF2-40B4-BE49-F238E27FC236}">
                    <a16:creationId xmlns:a16="http://schemas.microsoft.com/office/drawing/2014/main" id="{8ACDDC5A-230F-48EB-8AEE-A132F5A65C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52" y="1167233"/>
                <a:ext cx="5708346" cy="3924488"/>
              </a:xfrm>
              <a:prstGeom prst="rect">
                <a:avLst/>
              </a:prstGeom>
            </p:spPr>
          </p:pic>
          <p:pic>
            <p:nvPicPr>
              <p:cNvPr id="6" name="Picture 5">
                <a:extLst>
                  <a:ext uri="{FF2B5EF4-FFF2-40B4-BE49-F238E27FC236}">
                    <a16:creationId xmlns:a16="http://schemas.microsoft.com/office/drawing/2014/main" id="{3330C877-E5DE-4003-93B2-9BB682E52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167233"/>
                <a:ext cx="5708346" cy="3924488"/>
              </a:xfrm>
              <a:prstGeom prst="rect">
                <a:avLst/>
              </a:prstGeom>
            </p:spPr>
          </p:pic>
        </p:grpSp>
      </p:grpSp>
      <p:sp>
        <p:nvSpPr>
          <p:cNvPr id="8" name="Slide Number Placeholder 7"/>
          <p:cNvSpPr>
            <a:spLocks noGrp="1"/>
          </p:cNvSpPr>
          <p:nvPr>
            <p:ph type="sldNum" sz="quarter" idx="11"/>
          </p:nvPr>
        </p:nvSpPr>
        <p:spPr/>
        <p:txBody>
          <a:bodyPr/>
          <a:lstStyle/>
          <a:p>
            <a:fld id="{EB3C716B-84C8-4DD1-A5B7-2C4343A28E7F}" type="slidenum">
              <a:rPr lang="en-US" smtClean="0"/>
              <a:t>16</a:t>
            </a:fld>
            <a:endParaRPr lang="en-US" dirty="0"/>
          </a:p>
        </p:txBody>
      </p:sp>
    </p:spTree>
    <p:extLst>
      <p:ext uri="{BB962C8B-B14F-4D97-AF65-F5344CB8AC3E}">
        <p14:creationId xmlns:p14="http://schemas.microsoft.com/office/powerpoint/2010/main" val="262562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3: Rust Grade C Removal</a:t>
            </a:r>
          </a:p>
        </p:txBody>
      </p:sp>
      <p:graphicFrame>
        <p:nvGraphicFramePr>
          <p:cNvPr id="2" name="Table 1">
            <a:extLst>
              <a:ext uri="{FF2B5EF4-FFF2-40B4-BE49-F238E27FC236}">
                <a16:creationId xmlns:a16="http://schemas.microsoft.com/office/drawing/2014/main" id="{73F43271-9C9A-4E37-AE9D-3E92A60C5BC3}"/>
              </a:ext>
            </a:extLst>
          </p:cNvPr>
          <p:cNvGraphicFramePr>
            <a:graphicFrameLocks noGrp="1"/>
          </p:cNvGraphicFramePr>
          <p:nvPr>
            <p:extLst/>
          </p:nvPr>
        </p:nvGraphicFramePr>
        <p:xfrm>
          <a:off x="488373" y="1194955"/>
          <a:ext cx="10884838" cy="1881353"/>
        </p:xfrm>
        <a:graphic>
          <a:graphicData uri="http://schemas.openxmlformats.org/drawingml/2006/table">
            <a:tbl>
              <a:tblPr firstRow="1" firstCol="1" bandRow="1">
                <a:tableStyleId>{5C22544A-7EE6-4342-B048-85BDC9FD1C3A}</a:tableStyleId>
              </a:tblPr>
              <a:tblGrid>
                <a:gridCol w="1248943">
                  <a:extLst>
                    <a:ext uri="{9D8B030D-6E8A-4147-A177-3AD203B41FA5}">
                      <a16:colId xmlns:a16="http://schemas.microsoft.com/office/drawing/2014/main" val="955147591"/>
                    </a:ext>
                  </a:extLst>
                </a:gridCol>
                <a:gridCol w="1002867">
                  <a:extLst>
                    <a:ext uri="{9D8B030D-6E8A-4147-A177-3AD203B41FA5}">
                      <a16:colId xmlns:a16="http://schemas.microsoft.com/office/drawing/2014/main" val="2590219644"/>
                    </a:ext>
                  </a:extLst>
                </a:gridCol>
                <a:gridCol w="895155">
                  <a:extLst>
                    <a:ext uri="{9D8B030D-6E8A-4147-A177-3AD203B41FA5}">
                      <a16:colId xmlns:a16="http://schemas.microsoft.com/office/drawing/2014/main" val="2828566155"/>
                    </a:ext>
                  </a:extLst>
                </a:gridCol>
                <a:gridCol w="872867">
                  <a:extLst>
                    <a:ext uri="{9D8B030D-6E8A-4147-A177-3AD203B41FA5}">
                      <a16:colId xmlns:a16="http://schemas.microsoft.com/office/drawing/2014/main" val="1005155002"/>
                    </a:ext>
                  </a:extLst>
                </a:gridCol>
                <a:gridCol w="1075298">
                  <a:extLst>
                    <a:ext uri="{9D8B030D-6E8A-4147-A177-3AD203B41FA5}">
                      <a16:colId xmlns:a16="http://schemas.microsoft.com/office/drawing/2014/main" val="2581368211"/>
                    </a:ext>
                  </a:extLst>
                </a:gridCol>
                <a:gridCol w="872867">
                  <a:extLst>
                    <a:ext uri="{9D8B030D-6E8A-4147-A177-3AD203B41FA5}">
                      <a16:colId xmlns:a16="http://schemas.microsoft.com/office/drawing/2014/main" val="3803472467"/>
                    </a:ext>
                  </a:extLst>
                </a:gridCol>
                <a:gridCol w="1131013">
                  <a:extLst>
                    <a:ext uri="{9D8B030D-6E8A-4147-A177-3AD203B41FA5}">
                      <a16:colId xmlns:a16="http://schemas.microsoft.com/office/drawing/2014/main" val="1288192748"/>
                    </a:ext>
                  </a:extLst>
                </a:gridCol>
                <a:gridCol w="1001941">
                  <a:extLst>
                    <a:ext uri="{9D8B030D-6E8A-4147-A177-3AD203B41FA5}">
                      <a16:colId xmlns:a16="http://schemas.microsoft.com/office/drawing/2014/main" val="1979642662"/>
                    </a:ext>
                  </a:extLst>
                </a:gridCol>
                <a:gridCol w="975010">
                  <a:extLst>
                    <a:ext uri="{9D8B030D-6E8A-4147-A177-3AD203B41FA5}">
                      <a16:colId xmlns:a16="http://schemas.microsoft.com/office/drawing/2014/main" val="4063503262"/>
                    </a:ext>
                  </a:extLst>
                </a:gridCol>
                <a:gridCol w="975010">
                  <a:extLst>
                    <a:ext uri="{9D8B030D-6E8A-4147-A177-3AD203B41FA5}">
                      <a16:colId xmlns:a16="http://schemas.microsoft.com/office/drawing/2014/main" val="3619853193"/>
                    </a:ext>
                  </a:extLst>
                </a:gridCol>
                <a:gridCol w="833867">
                  <a:extLst>
                    <a:ext uri="{9D8B030D-6E8A-4147-A177-3AD203B41FA5}">
                      <a16:colId xmlns:a16="http://schemas.microsoft.com/office/drawing/2014/main" val="1356113078"/>
                    </a:ext>
                  </a:extLst>
                </a:gridCol>
              </a:tblGrid>
              <a:tr h="678257">
                <a:tc>
                  <a:txBody>
                    <a:bodyPr/>
                    <a:lstStyle/>
                    <a:p>
                      <a:endParaRPr lang="en-US" sz="16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Angle Grinder</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Die Grinder</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Needle Gun 1</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Needle Gun 2</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Bristle Impact Tool</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Rotopeen</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Scarifier</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Vacuum Blast Unit</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Cup Wire Brush</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Clean-N-Strip</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13669638"/>
                  </a:ext>
                </a:extLst>
              </a:tr>
              <a:tr h="1098588">
                <a:tc>
                  <a:txBody>
                    <a:bodyPr/>
                    <a:lstStyle/>
                    <a:p>
                      <a:pPr marL="0" marR="0" algn="ctr">
                        <a:lnSpc>
                          <a:spcPct val="107000"/>
                        </a:lnSpc>
                        <a:spcBef>
                          <a:spcPts val="0"/>
                        </a:spcBef>
                        <a:spcAft>
                          <a:spcPts val="0"/>
                        </a:spcAft>
                      </a:pPr>
                      <a:r>
                        <a:rPr lang="en-US" sz="1600" dirty="0">
                          <a:effectLst/>
                        </a:rPr>
                        <a:t>Cleanliness of the ¼-inch diameter Pit (%)</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FF0000"/>
                          </a:solidFill>
                          <a:effectLst/>
                        </a:rPr>
                        <a:t>0</a:t>
                      </a:r>
                      <a:endPar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FF0000"/>
                          </a:solidFill>
                          <a:effectLst/>
                        </a:rPr>
                        <a:t>0</a:t>
                      </a:r>
                      <a:endPar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00B050"/>
                          </a:solidFill>
                          <a:effectLst/>
                        </a:rPr>
                        <a:t>90</a:t>
                      </a:r>
                      <a:endParaRPr lang="en-US" sz="16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00B050"/>
                          </a:solidFill>
                          <a:effectLst/>
                        </a:rPr>
                        <a:t>80</a:t>
                      </a:r>
                      <a:endParaRPr lang="en-US" sz="16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FFC000"/>
                          </a:solidFill>
                          <a:effectLst/>
                        </a:rPr>
                        <a:t>50</a:t>
                      </a:r>
                      <a:endParaRPr lang="en-US" sz="1600" b="1"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FF0000"/>
                          </a:solidFill>
                          <a:effectLst/>
                        </a:rPr>
                        <a:t>0</a:t>
                      </a:r>
                      <a:endPar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FF0000"/>
                          </a:solidFill>
                          <a:effectLst/>
                        </a:rPr>
                        <a:t>5</a:t>
                      </a:r>
                      <a:endPar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00B050"/>
                          </a:solidFill>
                          <a:effectLst/>
                        </a:rPr>
                        <a:t>100</a:t>
                      </a:r>
                      <a:endParaRPr lang="en-US" sz="16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FFC000"/>
                          </a:solidFill>
                          <a:effectLst/>
                        </a:rPr>
                        <a:t>70</a:t>
                      </a:r>
                      <a:endParaRPr lang="en-US" sz="1600" b="1"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FFC000"/>
                          </a:solidFill>
                          <a:effectLst/>
                        </a:rPr>
                        <a:t>50</a:t>
                      </a:r>
                      <a:endParaRPr lang="en-US" sz="1600" b="1"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193656901"/>
                  </a:ext>
                </a:extLst>
              </a:tr>
            </a:tbl>
          </a:graphicData>
        </a:graphic>
      </p:graphicFrame>
      <p:pic>
        <p:nvPicPr>
          <p:cNvPr id="8" name="Picture 7" descr="A picture containing text&#10;&#10;Description automatically generated">
            <a:extLst>
              <a:ext uri="{FF2B5EF4-FFF2-40B4-BE49-F238E27FC236}">
                <a16:creationId xmlns:a16="http://schemas.microsoft.com/office/drawing/2014/main" id="{770E6B38-9449-4C73-93D1-C12AD61BCFBA}"/>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9256139" y="3387848"/>
            <a:ext cx="2949287" cy="2783939"/>
          </a:xfrm>
          <a:prstGeom prst="rect">
            <a:avLst/>
          </a:prstGeom>
          <a:ln>
            <a:noFill/>
          </a:ln>
          <a:extLst>
            <a:ext uri="{53640926-AAD7-44D8-BBD7-CCE9431645EC}">
              <a14:shadowObscured xmlns:a14="http://schemas.microsoft.com/office/drawing/2010/main"/>
            </a:ext>
          </a:extLst>
        </p:spPr>
      </p:pic>
      <p:pic>
        <p:nvPicPr>
          <p:cNvPr id="10" name="Picture 9" descr="A picture containing text&#10;&#10;Description automatically generated">
            <a:extLst>
              <a:ext uri="{FF2B5EF4-FFF2-40B4-BE49-F238E27FC236}">
                <a16:creationId xmlns:a16="http://schemas.microsoft.com/office/drawing/2014/main" id="{95D7A43B-36DF-4E09-8D02-FEB0CAB70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6235" y="3330322"/>
            <a:ext cx="2961408" cy="2949286"/>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40862D89-0C01-4DA4-957F-700F2DC82B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6368341" y="3305175"/>
            <a:ext cx="2824015" cy="2949286"/>
          </a:xfrm>
          <a:prstGeom prst="rect">
            <a:avLst/>
          </a:prstGeom>
        </p:spPr>
      </p:pic>
      <p:pic>
        <p:nvPicPr>
          <p:cNvPr id="14" name="Picture 13" descr="A picture containing text, building, door, concrete&#10;&#10;Description automatically generated">
            <a:extLst>
              <a:ext uri="{FF2B5EF4-FFF2-40B4-BE49-F238E27FC236}">
                <a16:creationId xmlns:a16="http://schemas.microsoft.com/office/drawing/2014/main" id="{1FE569B6-0B97-4943-A3EE-243BEBC03C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3146101" y="3305175"/>
            <a:ext cx="3075784" cy="2974432"/>
          </a:xfrm>
          <a:prstGeom prst="rect">
            <a:avLst/>
          </a:prstGeom>
        </p:spPr>
      </p:pic>
      <p:cxnSp>
        <p:nvCxnSpPr>
          <p:cNvPr id="9" name="Straight Arrow Connector 8">
            <a:extLst>
              <a:ext uri="{FF2B5EF4-FFF2-40B4-BE49-F238E27FC236}">
                <a16:creationId xmlns:a16="http://schemas.microsoft.com/office/drawing/2014/main" id="{78C31E80-6CC7-44ED-884C-91E6AB400464}"/>
              </a:ext>
            </a:extLst>
          </p:cNvPr>
          <p:cNvCxnSpPr>
            <a:cxnSpLocks/>
          </p:cNvCxnSpPr>
          <p:nvPr/>
        </p:nvCxnSpPr>
        <p:spPr>
          <a:xfrm flipV="1">
            <a:off x="2306753" y="2974206"/>
            <a:ext cx="1418224" cy="618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B62064-CA81-4C1C-8272-392911793E2E}"/>
              </a:ext>
            </a:extLst>
          </p:cNvPr>
          <p:cNvCxnSpPr/>
          <p:nvPr/>
        </p:nvCxnSpPr>
        <p:spPr>
          <a:xfrm flipV="1">
            <a:off x="5164673" y="2906555"/>
            <a:ext cx="1532238" cy="753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77227F-D29D-4352-AB11-02F0E2227A80}"/>
              </a:ext>
            </a:extLst>
          </p:cNvPr>
          <p:cNvCxnSpPr>
            <a:cxnSpLocks/>
          </p:cNvCxnSpPr>
          <p:nvPr/>
        </p:nvCxnSpPr>
        <p:spPr>
          <a:xfrm flipH="1" flipV="1">
            <a:off x="8190648" y="2951161"/>
            <a:ext cx="78294" cy="571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C5EE93-1232-48EB-B78A-3D42018318CC}"/>
              </a:ext>
            </a:extLst>
          </p:cNvPr>
          <p:cNvCxnSpPr>
            <a:cxnSpLocks/>
          </p:cNvCxnSpPr>
          <p:nvPr/>
        </p:nvCxnSpPr>
        <p:spPr>
          <a:xfrm flipH="1" flipV="1">
            <a:off x="10104932" y="2860122"/>
            <a:ext cx="444356" cy="800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fld id="{EB3C716B-84C8-4DD1-A5B7-2C4343A28E7F}" type="slidenum">
              <a:rPr lang="en-US" smtClean="0"/>
              <a:t>17</a:t>
            </a:fld>
            <a:endParaRPr lang="en-US" dirty="0"/>
          </a:p>
        </p:txBody>
      </p:sp>
    </p:spTree>
    <p:extLst>
      <p:ext uri="{BB962C8B-B14F-4D97-AF65-F5344CB8AC3E}">
        <p14:creationId xmlns:p14="http://schemas.microsoft.com/office/powerpoint/2010/main" val="228797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3: Ergonomics</a:t>
            </a:r>
          </a:p>
        </p:txBody>
      </p:sp>
      <p:graphicFrame>
        <p:nvGraphicFramePr>
          <p:cNvPr id="4" name="Table 3">
            <a:extLst>
              <a:ext uri="{FF2B5EF4-FFF2-40B4-BE49-F238E27FC236}">
                <a16:creationId xmlns:a16="http://schemas.microsoft.com/office/drawing/2014/main" id="{BA6A0BF9-E15D-4A3E-8C55-582579AA3645}"/>
              </a:ext>
            </a:extLst>
          </p:cNvPr>
          <p:cNvGraphicFramePr>
            <a:graphicFrameLocks noGrp="1"/>
          </p:cNvGraphicFramePr>
          <p:nvPr>
            <p:extLst/>
          </p:nvPr>
        </p:nvGraphicFramePr>
        <p:xfrm>
          <a:off x="1935479" y="1345473"/>
          <a:ext cx="8321042" cy="4828768"/>
        </p:xfrm>
        <a:graphic>
          <a:graphicData uri="http://schemas.openxmlformats.org/drawingml/2006/table">
            <a:tbl>
              <a:tblPr firstRow="1" firstCol="1" bandRow="1">
                <a:tableStyleId>{5C22544A-7EE6-4342-B048-85BDC9FD1C3A}</a:tableStyleId>
              </a:tblPr>
              <a:tblGrid>
                <a:gridCol w="2508772">
                  <a:extLst>
                    <a:ext uri="{9D8B030D-6E8A-4147-A177-3AD203B41FA5}">
                      <a16:colId xmlns:a16="http://schemas.microsoft.com/office/drawing/2014/main" val="2438756608"/>
                    </a:ext>
                  </a:extLst>
                </a:gridCol>
                <a:gridCol w="1115998">
                  <a:extLst>
                    <a:ext uri="{9D8B030D-6E8A-4147-A177-3AD203B41FA5}">
                      <a16:colId xmlns:a16="http://schemas.microsoft.com/office/drawing/2014/main" val="4065532153"/>
                    </a:ext>
                  </a:extLst>
                </a:gridCol>
                <a:gridCol w="1812830">
                  <a:extLst>
                    <a:ext uri="{9D8B030D-6E8A-4147-A177-3AD203B41FA5}">
                      <a16:colId xmlns:a16="http://schemas.microsoft.com/office/drawing/2014/main" val="604686812"/>
                    </a:ext>
                  </a:extLst>
                </a:gridCol>
                <a:gridCol w="1441721">
                  <a:extLst>
                    <a:ext uri="{9D8B030D-6E8A-4147-A177-3AD203B41FA5}">
                      <a16:colId xmlns:a16="http://schemas.microsoft.com/office/drawing/2014/main" val="1219407317"/>
                    </a:ext>
                  </a:extLst>
                </a:gridCol>
                <a:gridCol w="1441721">
                  <a:extLst>
                    <a:ext uri="{9D8B030D-6E8A-4147-A177-3AD203B41FA5}">
                      <a16:colId xmlns:a16="http://schemas.microsoft.com/office/drawing/2014/main" val="2037837417"/>
                    </a:ext>
                  </a:extLst>
                </a:gridCol>
              </a:tblGrid>
              <a:tr h="625107">
                <a:tc>
                  <a:txBody>
                    <a:bodyPr/>
                    <a:lstStyle/>
                    <a:p>
                      <a:pPr marL="0" marR="0" algn="ctr">
                        <a:lnSpc>
                          <a:spcPct val="107000"/>
                        </a:lnSpc>
                        <a:spcBef>
                          <a:spcPts val="0"/>
                        </a:spcBef>
                        <a:spcAft>
                          <a:spcPts val="0"/>
                        </a:spcAft>
                      </a:pPr>
                      <a:r>
                        <a:rPr lang="en-US" sz="2000" dirty="0">
                          <a:effectLst/>
                        </a:rPr>
                        <a:t>Tool</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Noise (dB)</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Vibration RMS (m/s</a:t>
                      </a:r>
                      <a:r>
                        <a:rPr lang="en-US" sz="2000" baseline="30000" dirty="0">
                          <a:effectLst/>
                        </a:rPr>
                        <a:t>2</a:t>
                      </a:r>
                      <a:r>
                        <a:rPr lang="en-US" sz="2000" dirty="0">
                          <a:effectLst/>
                        </a:rPr>
                        <a:t>)</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Time to reach EAV (Hours)</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rPr>
                        <a:t>Time to reach ELV (Hours)</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03567460"/>
                  </a:ext>
                </a:extLst>
              </a:tr>
              <a:tr h="312917">
                <a:tc>
                  <a:txBody>
                    <a:bodyPr/>
                    <a:lstStyle/>
                    <a:p>
                      <a:pPr marL="0" marR="0" algn="ctr">
                        <a:lnSpc>
                          <a:spcPct val="107000"/>
                        </a:lnSpc>
                        <a:spcBef>
                          <a:spcPts val="0"/>
                        </a:spcBef>
                        <a:spcAft>
                          <a:spcPts val="0"/>
                        </a:spcAft>
                      </a:pPr>
                      <a:r>
                        <a:rPr lang="en-US" sz="2000" dirty="0">
                          <a:effectLst/>
                        </a:rPr>
                        <a:t>Angle Grinder</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102.8</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2.0170</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12:17</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00B050"/>
                          </a:solidFill>
                          <a:effectLst/>
                        </a:rPr>
                        <a:t>&gt;24</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62526383"/>
                  </a:ext>
                </a:extLst>
              </a:tr>
              <a:tr h="304705">
                <a:tc>
                  <a:txBody>
                    <a:bodyPr/>
                    <a:lstStyle/>
                    <a:p>
                      <a:pPr marL="0" marR="0" algn="ctr">
                        <a:lnSpc>
                          <a:spcPct val="107000"/>
                        </a:lnSpc>
                        <a:spcBef>
                          <a:spcPts val="0"/>
                        </a:spcBef>
                        <a:spcAft>
                          <a:spcPts val="0"/>
                        </a:spcAft>
                      </a:pPr>
                      <a:r>
                        <a:rPr lang="en-US" sz="2000" dirty="0">
                          <a:effectLst/>
                        </a:rPr>
                        <a:t>Die Grinder</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94.5</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FFC000"/>
                          </a:solidFill>
                          <a:effectLst/>
                        </a:rPr>
                        <a:t>2.6430</a:t>
                      </a:r>
                      <a:endParaRPr lang="en-US" sz="2000"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FFC000"/>
                          </a:solidFill>
                          <a:effectLst/>
                        </a:rPr>
                        <a:t>7:24</a:t>
                      </a:r>
                      <a:endParaRPr lang="en-US" sz="2000"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FFC000"/>
                          </a:solidFill>
                          <a:effectLst/>
                        </a:rPr>
                        <a:t>&gt;24</a:t>
                      </a:r>
                      <a:endParaRPr lang="en-US" sz="2000"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18113080"/>
                  </a:ext>
                </a:extLst>
              </a:tr>
              <a:tr h="451183">
                <a:tc>
                  <a:txBody>
                    <a:bodyPr/>
                    <a:lstStyle/>
                    <a:p>
                      <a:pPr marL="0" marR="0" algn="ctr">
                        <a:lnSpc>
                          <a:spcPct val="107000"/>
                        </a:lnSpc>
                        <a:spcBef>
                          <a:spcPts val="0"/>
                        </a:spcBef>
                        <a:spcAft>
                          <a:spcPts val="0"/>
                        </a:spcAft>
                      </a:pPr>
                      <a:r>
                        <a:rPr lang="en-US" sz="2000" dirty="0">
                          <a:effectLst/>
                        </a:rPr>
                        <a:t>Needle Gun 1</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108.7</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2.1093</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11:14</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00B050"/>
                          </a:solidFill>
                          <a:effectLst/>
                        </a:rPr>
                        <a:t>&gt;24</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0378661"/>
                  </a:ext>
                </a:extLst>
              </a:tr>
              <a:tr h="451183">
                <a:tc>
                  <a:txBody>
                    <a:bodyPr/>
                    <a:lstStyle/>
                    <a:p>
                      <a:pPr marL="0" marR="0" algn="ctr">
                        <a:lnSpc>
                          <a:spcPct val="107000"/>
                        </a:lnSpc>
                        <a:spcBef>
                          <a:spcPts val="0"/>
                        </a:spcBef>
                        <a:spcAft>
                          <a:spcPts val="0"/>
                        </a:spcAft>
                      </a:pPr>
                      <a:r>
                        <a:rPr lang="en-US" sz="2000" dirty="0">
                          <a:effectLst/>
                        </a:rPr>
                        <a:t>Needle Gun 2</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114.8</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1.9321</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13:24</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00B050"/>
                          </a:solidFill>
                          <a:effectLst/>
                        </a:rPr>
                        <a:t>&gt;24</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86170964"/>
                  </a:ext>
                </a:extLst>
              </a:tr>
              <a:tr h="304705">
                <a:tc>
                  <a:txBody>
                    <a:bodyPr/>
                    <a:lstStyle/>
                    <a:p>
                      <a:pPr marL="0" marR="0" algn="ctr">
                        <a:lnSpc>
                          <a:spcPct val="107000"/>
                        </a:lnSpc>
                        <a:spcBef>
                          <a:spcPts val="0"/>
                        </a:spcBef>
                        <a:spcAft>
                          <a:spcPts val="0"/>
                        </a:spcAft>
                      </a:pPr>
                      <a:r>
                        <a:rPr lang="en-US" sz="2000" dirty="0">
                          <a:effectLst/>
                        </a:rPr>
                        <a:t>Bristle Impact Tool</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99.5</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2.0836</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11:31</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00B050"/>
                          </a:solidFill>
                          <a:effectLst/>
                        </a:rPr>
                        <a:t>&gt;24</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27830601"/>
                  </a:ext>
                </a:extLst>
              </a:tr>
              <a:tr h="312917">
                <a:tc>
                  <a:txBody>
                    <a:bodyPr/>
                    <a:lstStyle/>
                    <a:p>
                      <a:pPr marL="0" marR="0" algn="ctr">
                        <a:lnSpc>
                          <a:spcPct val="107000"/>
                        </a:lnSpc>
                        <a:spcBef>
                          <a:spcPts val="0"/>
                        </a:spcBef>
                        <a:spcAft>
                          <a:spcPts val="0"/>
                        </a:spcAft>
                      </a:pPr>
                      <a:r>
                        <a:rPr lang="en-US" sz="2000" dirty="0">
                          <a:effectLst/>
                        </a:rPr>
                        <a:t>Rotopeen</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118.2</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FFC000"/>
                          </a:solidFill>
                          <a:effectLst/>
                        </a:rPr>
                        <a:t>3.0500</a:t>
                      </a:r>
                      <a:endParaRPr lang="en-US" sz="2000"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FFC000"/>
                          </a:solidFill>
                          <a:effectLst/>
                        </a:rPr>
                        <a:t>5:22</a:t>
                      </a:r>
                      <a:endParaRPr lang="en-US" sz="2000"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FFC000"/>
                          </a:solidFill>
                          <a:effectLst/>
                        </a:rPr>
                        <a:t>21:30</a:t>
                      </a:r>
                      <a:endParaRPr lang="en-US" sz="2000"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52740846"/>
                  </a:ext>
                </a:extLst>
              </a:tr>
              <a:tr h="312917">
                <a:tc>
                  <a:txBody>
                    <a:bodyPr/>
                    <a:lstStyle/>
                    <a:p>
                      <a:pPr marL="0" marR="0" algn="ctr">
                        <a:lnSpc>
                          <a:spcPct val="107000"/>
                        </a:lnSpc>
                        <a:spcBef>
                          <a:spcPts val="0"/>
                        </a:spcBef>
                        <a:spcAft>
                          <a:spcPts val="0"/>
                        </a:spcAft>
                      </a:pPr>
                      <a:r>
                        <a:rPr lang="en-US" sz="2000" dirty="0">
                          <a:effectLst/>
                        </a:rPr>
                        <a:t>Scarifier</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121.6</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FF0000"/>
                          </a:solidFill>
                          <a:effectLst/>
                        </a:rPr>
                        <a:t>10.1242</a:t>
                      </a:r>
                      <a:endPar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FF0000"/>
                          </a:solidFill>
                          <a:effectLst/>
                        </a:rPr>
                        <a:t>0:29</a:t>
                      </a:r>
                      <a:endPar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FF0000"/>
                          </a:solidFill>
                          <a:effectLst/>
                        </a:rPr>
                        <a:t>1:57</a:t>
                      </a:r>
                      <a:endPar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03631932"/>
                  </a:ext>
                </a:extLst>
              </a:tr>
              <a:tr h="312917">
                <a:tc>
                  <a:txBody>
                    <a:bodyPr/>
                    <a:lstStyle/>
                    <a:p>
                      <a:pPr marL="0" marR="0" algn="ctr">
                        <a:lnSpc>
                          <a:spcPct val="107000"/>
                        </a:lnSpc>
                        <a:spcBef>
                          <a:spcPts val="0"/>
                        </a:spcBef>
                        <a:spcAft>
                          <a:spcPts val="0"/>
                        </a:spcAft>
                      </a:pPr>
                      <a:r>
                        <a:rPr lang="en-US" sz="2000" dirty="0">
                          <a:effectLst/>
                        </a:rPr>
                        <a:t>Vacuum Blast Unit</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115.0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N/A</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N/A</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effectLst/>
                        </a:rPr>
                        <a:t>N/A</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77338071"/>
                  </a:ext>
                </a:extLst>
              </a:tr>
              <a:tr h="338906">
                <a:tc>
                  <a:txBody>
                    <a:bodyPr/>
                    <a:lstStyle/>
                    <a:p>
                      <a:pPr marL="0" marR="0" algn="ctr">
                        <a:lnSpc>
                          <a:spcPct val="107000"/>
                        </a:lnSpc>
                        <a:spcBef>
                          <a:spcPts val="0"/>
                        </a:spcBef>
                        <a:spcAft>
                          <a:spcPts val="0"/>
                        </a:spcAft>
                      </a:pPr>
                      <a:r>
                        <a:rPr lang="en-US" sz="2000" dirty="0">
                          <a:effectLst/>
                        </a:rPr>
                        <a:t>Cup Wire Brush</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88.2</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2.0975</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11:22</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00B050"/>
                          </a:solidFill>
                          <a:effectLst/>
                        </a:rPr>
                        <a:t>&gt;24</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79009209"/>
                  </a:ext>
                </a:extLst>
              </a:tr>
              <a:tr h="304705">
                <a:tc>
                  <a:txBody>
                    <a:bodyPr/>
                    <a:lstStyle/>
                    <a:p>
                      <a:pPr marL="0" marR="0" algn="ctr">
                        <a:lnSpc>
                          <a:spcPct val="107000"/>
                        </a:lnSpc>
                        <a:spcBef>
                          <a:spcPts val="0"/>
                        </a:spcBef>
                        <a:spcAft>
                          <a:spcPts val="0"/>
                        </a:spcAft>
                      </a:pPr>
                      <a:r>
                        <a:rPr lang="en-US" sz="2000" dirty="0">
                          <a:effectLst/>
                        </a:rPr>
                        <a:t>Clean-N-Strip</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93.0</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2.1950</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00B050"/>
                          </a:solidFill>
                          <a:effectLst/>
                        </a:rPr>
                        <a:t>10:23</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00B050"/>
                          </a:solidFill>
                          <a:effectLst/>
                        </a:rPr>
                        <a:t>&gt;24</a:t>
                      </a:r>
                      <a:endParaRPr lang="en-US" sz="2000"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17185204"/>
                  </a:ext>
                </a:extLst>
              </a:tr>
              <a:tr h="304705">
                <a:tc>
                  <a:txBody>
                    <a:bodyPr/>
                    <a:lstStyle/>
                    <a:p>
                      <a:pPr marL="0" marR="0" algn="ctr">
                        <a:lnSpc>
                          <a:spcPct val="107000"/>
                        </a:lnSpc>
                        <a:spcBef>
                          <a:spcPts val="0"/>
                        </a:spcBef>
                        <a:spcAft>
                          <a:spcPts val="0"/>
                        </a:spcAft>
                      </a:pPr>
                      <a:r>
                        <a:rPr lang="en-US" sz="2000" dirty="0">
                          <a:effectLst/>
                        </a:rPr>
                        <a:t>Chipping Gun</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120.8</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FF0000"/>
                          </a:solidFill>
                          <a:effectLst/>
                        </a:rPr>
                        <a:t>18.1513</a:t>
                      </a:r>
                      <a:endPar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solidFill>
                            <a:srgbClr val="FF0000"/>
                          </a:solidFill>
                          <a:effectLst/>
                        </a:rPr>
                        <a:t>0:09</a:t>
                      </a:r>
                      <a:endPar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2000" dirty="0">
                          <a:solidFill>
                            <a:srgbClr val="FF0000"/>
                          </a:solidFill>
                          <a:effectLst/>
                        </a:rPr>
                        <a:t>0:36</a:t>
                      </a:r>
                      <a:endParaRPr lang="en-US" sz="2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77375565"/>
                  </a:ext>
                </a:extLst>
              </a:tr>
            </a:tbl>
          </a:graphicData>
        </a:graphic>
      </p:graphicFrame>
      <p:sp>
        <p:nvSpPr>
          <p:cNvPr id="2" name="Slide Number Placeholder 1"/>
          <p:cNvSpPr>
            <a:spLocks noGrp="1"/>
          </p:cNvSpPr>
          <p:nvPr>
            <p:ph type="sldNum" sz="quarter" idx="11"/>
          </p:nvPr>
        </p:nvSpPr>
        <p:spPr/>
        <p:txBody>
          <a:bodyPr/>
          <a:lstStyle/>
          <a:p>
            <a:fld id="{EB3C716B-84C8-4DD1-A5B7-2C4343A28E7F}" type="slidenum">
              <a:rPr lang="en-US" smtClean="0"/>
              <a:t>18</a:t>
            </a:fld>
            <a:endParaRPr lang="en-US" dirty="0"/>
          </a:p>
        </p:txBody>
      </p:sp>
    </p:spTree>
    <p:extLst>
      <p:ext uri="{BB962C8B-B14F-4D97-AF65-F5344CB8AC3E}">
        <p14:creationId xmlns:p14="http://schemas.microsoft.com/office/powerpoint/2010/main" val="344675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4: Mill Scale</a:t>
            </a:r>
          </a:p>
        </p:txBody>
      </p:sp>
      <p:pic>
        <p:nvPicPr>
          <p:cNvPr id="4" name="Picture 3">
            <a:extLst>
              <a:ext uri="{FF2B5EF4-FFF2-40B4-BE49-F238E27FC236}">
                <a16:creationId xmlns:a16="http://schemas.microsoft.com/office/drawing/2014/main" id="{1A5D2470-D200-444A-B6EA-B97A323E39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585" y="1260896"/>
            <a:ext cx="5730513" cy="3924487"/>
          </a:xfrm>
          <a:prstGeom prst="rect">
            <a:avLst/>
          </a:prstGeom>
        </p:spPr>
      </p:pic>
      <p:pic>
        <p:nvPicPr>
          <p:cNvPr id="5" name="Picture 4">
            <a:extLst>
              <a:ext uri="{FF2B5EF4-FFF2-40B4-BE49-F238E27FC236}">
                <a16:creationId xmlns:a16="http://schemas.microsoft.com/office/drawing/2014/main" id="{487054FD-117C-49FD-9C36-F4E96DB510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520" y="1260896"/>
            <a:ext cx="5426826" cy="3716510"/>
          </a:xfrm>
          <a:prstGeom prst="rect">
            <a:avLst/>
          </a:prstGeom>
        </p:spPr>
      </p:pic>
      <p:sp>
        <p:nvSpPr>
          <p:cNvPr id="9" name="TextBox 8">
            <a:extLst>
              <a:ext uri="{FF2B5EF4-FFF2-40B4-BE49-F238E27FC236}">
                <a16:creationId xmlns:a16="http://schemas.microsoft.com/office/drawing/2014/main" id="{A4DD1170-43F0-48FE-BD6C-837E46B1E91A}"/>
              </a:ext>
            </a:extLst>
          </p:cNvPr>
          <p:cNvSpPr txBox="1"/>
          <p:nvPr/>
        </p:nvSpPr>
        <p:spPr>
          <a:xfrm>
            <a:off x="108152" y="5267581"/>
            <a:ext cx="5937098" cy="923330"/>
          </a:xfrm>
          <a:prstGeom prst="rect">
            <a:avLst/>
          </a:prstGeom>
          <a:noFill/>
        </p:spPr>
        <p:txBody>
          <a:bodyPr wrap="square">
            <a:spAutoFit/>
          </a:bodyPr>
          <a:lstStyle/>
          <a:p>
            <a:pPr marL="285750" indent="-285750">
              <a:buFont typeface="Arial" panose="020B0604020202020204" pitchFamily="34" charset="0"/>
              <a:buChar char="•"/>
            </a:pPr>
            <a:r>
              <a:rPr lang="en-US" dirty="0"/>
              <a:t>Similar trends to what was observed in Assessments 1-3</a:t>
            </a:r>
          </a:p>
          <a:p>
            <a:pPr marL="285750" indent="-285750">
              <a:buFont typeface="Arial" panose="020B0604020202020204" pitchFamily="34" charset="0"/>
              <a:buChar char="•"/>
            </a:pPr>
            <a:r>
              <a:rPr lang="en-US" dirty="0"/>
              <a:t>Rotopeen created deepest profile</a:t>
            </a:r>
          </a:p>
          <a:p>
            <a:pPr marL="285750" indent="-285750">
              <a:buFont typeface="Arial" panose="020B0604020202020204" pitchFamily="34" charset="0"/>
              <a:buChar char="•"/>
            </a:pPr>
            <a:r>
              <a:rPr lang="en-US" dirty="0"/>
              <a:t>Clean N Strip attachment created minimal profile</a:t>
            </a:r>
          </a:p>
        </p:txBody>
      </p:sp>
      <p:sp>
        <p:nvSpPr>
          <p:cNvPr id="11" name="TextBox 10">
            <a:extLst>
              <a:ext uri="{FF2B5EF4-FFF2-40B4-BE49-F238E27FC236}">
                <a16:creationId xmlns:a16="http://schemas.microsoft.com/office/drawing/2014/main" id="{5C574346-690F-4DA2-A000-D55BCE305964}"/>
              </a:ext>
            </a:extLst>
          </p:cNvPr>
          <p:cNvSpPr txBox="1"/>
          <p:nvPr/>
        </p:nvSpPr>
        <p:spPr>
          <a:xfrm>
            <a:off x="6398232" y="5267581"/>
            <a:ext cx="5534891" cy="646331"/>
          </a:xfrm>
          <a:prstGeom prst="rect">
            <a:avLst/>
          </a:prstGeom>
          <a:noFill/>
        </p:spPr>
        <p:txBody>
          <a:bodyPr wrap="square">
            <a:spAutoFit/>
          </a:bodyPr>
          <a:lstStyle/>
          <a:p>
            <a:pPr marL="285750" indent="-285750">
              <a:buFont typeface="Arial" panose="020B0604020202020204" pitchFamily="34" charset="0"/>
              <a:buChar char="•"/>
            </a:pPr>
            <a:r>
              <a:rPr lang="en-US" dirty="0"/>
              <a:t>All rotary tools (angle grinder, die grinder, Clean N Strip) struggled to remove heavy layer of mill scale</a:t>
            </a:r>
          </a:p>
        </p:txBody>
      </p:sp>
      <p:sp>
        <p:nvSpPr>
          <p:cNvPr id="2" name="Slide Number Placeholder 1"/>
          <p:cNvSpPr>
            <a:spLocks noGrp="1"/>
          </p:cNvSpPr>
          <p:nvPr>
            <p:ph type="sldNum" sz="quarter" idx="11"/>
          </p:nvPr>
        </p:nvSpPr>
        <p:spPr/>
        <p:txBody>
          <a:bodyPr/>
          <a:lstStyle/>
          <a:p>
            <a:fld id="{EB3C716B-84C8-4DD1-A5B7-2C4343A28E7F}" type="slidenum">
              <a:rPr lang="en-US" smtClean="0"/>
              <a:t>19</a:t>
            </a:fld>
            <a:endParaRPr lang="en-US" dirty="0"/>
          </a:p>
        </p:txBody>
      </p:sp>
    </p:spTree>
    <p:extLst>
      <p:ext uri="{BB962C8B-B14F-4D97-AF65-F5344CB8AC3E}">
        <p14:creationId xmlns:p14="http://schemas.microsoft.com/office/powerpoint/2010/main" val="282919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6609B2-6FEB-4FAE-9EA1-1BB5F1C390ED}"/>
              </a:ext>
            </a:extLst>
          </p:cNvPr>
          <p:cNvSpPr>
            <a:spLocks noGrp="1"/>
          </p:cNvSpPr>
          <p:nvPr>
            <p:ph idx="1"/>
          </p:nvPr>
        </p:nvSpPr>
        <p:spPr>
          <a:xfrm>
            <a:off x="69850" y="2150731"/>
            <a:ext cx="11550650" cy="5091160"/>
          </a:xfrm>
        </p:spPr>
        <p:txBody>
          <a:bodyPr>
            <a:normAutofit/>
          </a:bodyPr>
          <a:lstStyle/>
          <a:p>
            <a:pPr marL="0" indent="0">
              <a:buNone/>
            </a:pPr>
            <a:r>
              <a:rPr lang="en-US" sz="2800" u="sng" dirty="0">
                <a:latin typeface="+mn-lt"/>
              </a:rPr>
              <a:t>PROJECT TECHNICAL REPRESENTATIVE</a:t>
            </a:r>
          </a:p>
          <a:p>
            <a:pPr lvl="1"/>
            <a:r>
              <a:rPr lang="en-US" sz="2400" dirty="0">
                <a:latin typeface="+mn-lt"/>
              </a:rPr>
              <a:t>Arcino Quiero, Jr., HII-NNS</a:t>
            </a:r>
          </a:p>
          <a:p>
            <a:pPr marL="457200" lvl="1" indent="0">
              <a:buNone/>
            </a:pPr>
            <a:endParaRPr lang="en-US" sz="2400" dirty="0">
              <a:latin typeface="+mn-lt"/>
            </a:endParaRPr>
          </a:p>
          <a:p>
            <a:pPr marL="0" indent="0">
              <a:buNone/>
            </a:pPr>
            <a:r>
              <a:rPr lang="en-US" sz="2800" u="sng" dirty="0">
                <a:latin typeface="+mn-lt"/>
              </a:rPr>
              <a:t>INDUSTRY INVOLVEMENT</a:t>
            </a:r>
          </a:p>
          <a:p>
            <a:pPr lvl="1"/>
            <a:r>
              <a:rPr lang="en-US" sz="2400" dirty="0">
                <a:latin typeface="+mn-lt"/>
              </a:rPr>
              <a:t>BAE Systems JSR – Patrick Kitchel</a:t>
            </a:r>
          </a:p>
          <a:p>
            <a:pPr lvl="1"/>
            <a:r>
              <a:rPr lang="en-US" sz="2400" dirty="0">
                <a:latin typeface="+mn-lt"/>
              </a:rPr>
              <a:t>HII-Ingalls Shipbuilding – Conlan Hsu</a:t>
            </a:r>
          </a:p>
          <a:p>
            <a:pPr marL="457200" lvl="1" indent="0">
              <a:buNone/>
            </a:pPr>
            <a:endParaRPr lang="en-US" sz="2400" dirty="0">
              <a:latin typeface="+mn-lt"/>
            </a:endParaRPr>
          </a:p>
          <a:p>
            <a:pPr marL="0" indent="0">
              <a:buNone/>
            </a:pPr>
            <a:r>
              <a:rPr lang="en-US" sz="2800" u="sng" dirty="0">
                <a:latin typeface="+mn-lt"/>
              </a:rPr>
              <a:t>NAVY INVOLVEMENT</a:t>
            </a:r>
          </a:p>
          <a:p>
            <a:pPr lvl="1"/>
            <a:r>
              <a:rPr lang="en-US" sz="2400" dirty="0">
                <a:latin typeface="+mn-lt"/>
              </a:rPr>
              <a:t>NSWC-Carderock – Omar Ramos</a:t>
            </a:r>
            <a:endParaRPr lang="en-US" dirty="0">
              <a:latin typeface="+mn-lt"/>
            </a:endParaRPr>
          </a:p>
        </p:txBody>
      </p:sp>
      <p:sp>
        <p:nvSpPr>
          <p:cNvPr id="4" name="Title 3">
            <a:extLst>
              <a:ext uri="{FF2B5EF4-FFF2-40B4-BE49-F238E27FC236}">
                <a16:creationId xmlns:a16="http://schemas.microsoft.com/office/drawing/2014/main" id="{0B0040CB-38BD-4123-92B8-7C3DE6F34615}"/>
              </a:ext>
            </a:extLst>
          </p:cNvPr>
          <p:cNvSpPr>
            <a:spLocks noGrp="1"/>
          </p:cNvSpPr>
          <p:nvPr>
            <p:ph type="title"/>
          </p:nvPr>
        </p:nvSpPr>
        <p:spPr>
          <a:xfrm>
            <a:off x="69850" y="374854"/>
            <a:ext cx="11341100" cy="828942"/>
          </a:xfrm>
        </p:spPr>
        <p:txBody>
          <a:bodyPr/>
          <a:lstStyle/>
          <a:p>
            <a:r>
              <a:rPr lang="en-US" dirty="0"/>
              <a:t>Optimize Power Tool Surface Preparation</a:t>
            </a:r>
          </a:p>
        </p:txBody>
      </p:sp>
      <p:sp>
        <p:nvSpPr>
          <p:cNvPr id="2" name="Slide Number Placeholder 1"/>
          <p:cNvSpPr>
            <a:spLocks noGrp="1"/>
          </p:cNvSpPr>
          <p:nvPr>
            <p:ph type="sldNum" sz="quarter" idx="11"/>
          </p:nvPr>
        </p:nvSpPr>
        <p:spPr/>
        <p:txBody>
          <a:bodyPr/>
          <a:lstStyle/>
          <a:p>
            <a:fld id="{EB3C716B-84C8-4DD1-A5B7-2C4343A28E7F}" type="slidenum">
              <a:rPr lang="en-US" smtClean="0"/>
              <a:t>2</a:t>
            </a:fld>
            <a:endParaRPr lang="en-US" dirty="0"/>
          </a:p>
        </p:txBody>
      </p:sp>
    </p:spTree>
    <p:extLst>
      <p:ext uri="{BB962C8B-B14F-4D97-AF65-F5344CB8AC3E}">
        <p14:creationId xmlns:p14="http://schemas.microsoft.com/office/powerpoint/2010/main" val="2380531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4: Mill Scale</a:t>
            </a:r>
          </a:p>
        </p:txBody>
      </p:sp>
      <p:sp>
        <p:nvSpPr>
          <p:cNvPr id="7" name="Content Placeholder 2">
            <a:extLst>
              <a:ext uri="{FF2B5EF4-FFF2-40B4-BE49-F238E27FC236}">
                <a16:creationId xmlns:a16="http://schemas.microsoft.com/office/drawing/2014/main" id="{9233A30A-3842-4B73-9A35-2E7ADAD7DC72}"/>
              </a:ext>
            </a:extLst>
          </p:cNvPr>
          <p:cNvSpPr>
            <a:spLocks noGrp="1"/>
          </p:cNvSpPr>
          <p:nvPr>
            <p:ph idx="1"/>
          </p:nvPr>
        </p:nvSpPr>
        <p:spPr>
          <a:xfrm>
            <a:off x="256310" y="1358034"/>
            <a:ext cx="10082645" cy="1603375"/>
          </a:xfrm>
        </p:spPr>
        <p:txBody>
          <a:bodyPr>
            <a:normAutofit/>
          </a:bodyPr>
          <a:lstStyle/>
          <a:p>
            <a:r>
              <a:rPr lang="en-US" dirty="0">
                <a:latin typeface="+mn-lt"/>
              </a:rPr>
              <a:t>All tools cleaned to SP-11 cleanliness except for needle guns, which again seemed to push mill scale into profile (left photo needle gun, right photo rotopeen)</a:t>
            </a:r>
          </a:p>
        </p:txBody>
      </p:sp>
      <p:pic>
        <p:nvPicPr>
          <p:cNvPr id="8" name="Picture 7">
            <a:extLst>
              <a:ext uri="{FF2B5EF4-FFF2-40B4-BE49-F238E27FC236}">
                <a16:creationId xmlns:a16="http://schemas.microsoft.com/office/drawing/2014/main" id="{E1FDF566-58CC-4E01-A64D-19B27B87D252}"/>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rot="10800000">
            <a:off x="2038329" y="3164124"/>
            <a:ext cx="3673489" cy="3435460"/>
          </a:xfrm>
          <a:prstGeom prst="rect">
            <a:avLst/>
          </a:prstGeom>
          <a:ln>
            <a:noFill/>
          </a:ln>
          <a:extLst>
            <a:ext uri="{53640926-AAD7-44D8-BBD7-CCE9431645EC}">
              <a14:shadowObscured xmlns:a14="http://schemas.microsoft.com/office/drawing/2010/main"/>
            </a:ext>
          </a:extLst>
        </p:spPr>
      </p:pic>
      <p:pic>
        <p:nvPicPr>
          <p:cNvPr id="10" name="Picture 9" descr="A piece of paper on a wooden surface&#10;&#10;Description automatically generated with low confidence">
            <a:extLst>
              <a:ext uri="{FF2B5EF4-FFF2-40B4-BE49-F238E27FC236}">
                <a16:creationId xmlns:a16="http://schemas.microsoft.com/office/drawing/2014/main" id="{1F760344-2FD5-4C11-93D2-F4B3D1CBD0A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981774" y="3045109"/>
            <a:ext cx="3435461" cy="3673489"/>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1"/>
          </p:nvPr>
        </p:nvSpPr>
        <p:spPr/>
        <p:txBody>
          <a:bodyPr/>
          <a:lstStyle/>
          <a:p>
            <a:fld id="{EB3C716B-84C8-4DD1-A5B7-2C4343A28E7F}" type="slidenum">
              <a:rPr lang="en-US" smtClean="0"/>
              <a:t>20</a:t>
            </a:fld>
            <a:endParaRPr lang="en-US" dirty="0"/>
          </a:p>
        </p:txBody>
      </p:sp>
    </p:spTree>
    <p:extLst>
      <p:ext uri="{BB962C8B-B14F-4D97-AF65-F5344CB8AC3E}">
        <p14:creationId xmlns:p14="http://schemas.microsoft.com/office/powerpoint/2010/main" val="1994966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5: Narrow Gap</a:t>
            </a:r>
          </a:p>
        </p:txBody>
      </p:sp>
      <p:pic>
        <p:nvPicPr>
          <p:cNvPr id="9" name="Picture 2">
            <a:extLst>
              <a:ext uri="{FF2B5EF4-FFF2-40B4-BE49-F238E27FC236}">
                <a16:creationId xmlns:a16="http://schemas.microsoft.com/office/drawing/2014/main" id="{213AC6E1-0583-4A0F-94DD-FF038A6F41C0}"/>
              </a:ext>
            </a:extLst>
          </p:cNvPr>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9663800" y="213645"/>
            <a:ext cx="2154439" cy="318733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8EDC154-8EBC-4BEB-A228-F0A5F7126B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61" y="1042587"/>
            <a:ext cx="8312015" cy="4612205"/>
          </a:xfrm>
          <a:prstGeom prst="rect">
            <a:avLst/>
          </a:prstGeom>
        </p:spPr>
      </p:pic>
      <p:sp>
        <p:nvSpPr>
          <p:cNvPr id="11" name="TextBox 10">
            <a:extLst>
              <a:ext uri="{FF2B5EF4-FFF2-40B4-BE49-F238E27FC236}">
                <a16:creationId xmlns:a16="http://schemas.microsoft.com/office/drawing/2014/main" id="{B96DFADE-1A92-4FAF-B3D3-D2382D25D0F2}"/>
              </a:ext>
            </a:extLst>
          </p:cNvPr>
          <p:cNvSpPr txBox="1"/>
          <p:nvPr/>
        </p:nvSpPr>
        <p:spPr>
          <a:xfrm>
            <a:off x="8693841" y="3882289"/>
            <a:ext cx="3124398" cy="1257845"/>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ea typeface="Times New Roman" panose="02020603050405020304" pitchFamily="18" charset="0"/>
              </a:rPr>
              <a:t>Scarifier and Vacuum Blast Unit: The tools were too large to fit into any of the gaps.</a:t>
            </a:r>
          </a:p>
        </p:txBody>
      </p:sp>
      <p:sp>
        <p:nvSpPr>
          <p:cNvPr id="2" name="Slide Number Placeholder 1"/>
          <p:cNvSpPr>
            <a:spLocks noGrp="1"/>
          </p:cNvSpPr>
          <p:nvPr>
            <p:ph type="sldNum" sz="quarter" idx="11"/>
          </p:nvPr>
        </p:nvSpPr>
        <p:spPr/>
        <p:txBody>
          <a:bodyPr/>
          <a:lstStyle/>
          <a:p>
            <a:fld id="{EB3C716B-84C8-4DD1-A5B7-2C4343A28E7F}" type="slidenum">
              <a:rPr lang="en-US" smtClean="0"/>
              <a:t>21</a:t>
            </a:fld>
            <a:endParaRPr lang="en-US" dirty="0"/>
          </a:p>
        </p:txBody>
      </p:sp>
    </p:spTree>
    <p:extLst>
      <p:ext uri="{BB962C8B-B14F-4D97-AF65-F5344CB8AC3E}">
        <p14:creationId xmlns:p14="http://schemas.microsoft.com/office/powerpoint/2010/main" val="1375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6: Weld Cleaning </a:t>
            </a:r>
          </a:p>
        </p:txBody>
      </p:sp>
      <p:sp>
        <p:nvSpPr>
          <p:cNvPr id="7" name="Content Placeholder 2">
            <a:extLst>
              <a:ext uri="{FF2B5EF4-FFF2-40B4-BE49-F238E27FC236}">
                <a16:creationId xmlns:a16="http://schemas.microsoft.com/office/drawing/2014/main" id="{9233A30A-3842-4B73-9A35-2E7ADAD7DC72}"/>
              </a:ext>
            </a:extLst>
          </p:cNvPr>
          <p:cNvSpPr>
            <a:spLocks noGrp="1"/>
          </p:cNvSpPr>
          <p:nvPr>
            <p:ph idx="1"/>
          </p:nvPr>
        </p:nvSpPr>
        <p:spPr>
          <a:xfrm>
            <a:off x="201750" y="1301667"/>
            <a:ext cx="11394505" cy="1462315"/>
          </a:xfrm>
        </p:spPr>
        <p:txBody>
          <a:bodyPr>
            <a:normAutofit fontScale="77500" lnSpcReduction="20000"/>
          </a:bodyPr>
          <a:lstStyle/>
          <a:p>
            <a:pPr marL="285750" indent="-285750">
              <a:buFont typeface="Arial" panose="020B0604020202020204" pitchFamily="34" charset="0"/>
              <a:buChar char="•"/>
            </a:pPr>
            <a:r>
              <a:rPr lang="en-US" sz="3200" dirty="0">
                <a:latin typeface="+mn-lt"/>
              </a:rPr>
              <a:t>Die grinder, Model 18 needle gun, Vacuum Blast and chipping gun most effective at cleaning welds</a:t>
            </a:r>
          </a:p>
          <a:p>
            <a:pPr marL="285750" indent="-285750">
              <a:buFont typeface="Arial" panose="020B0604020202020204" pitchFamily="34" charset="0"/>
              <a:buChar char="•"/>
            </a:pPr>
            <a:r>
              <a:rPr lang="en-US" sz="3200" dirty="0">
                <a:latin typeface="+mn-lt"/>
              </a:rPr>
              <a:t>Palm sander and Clean N Strip were effective but limited by radius of abrasive disc</a:t>
            </a:r>
          </a:p>
          <a:p>
            <a:pPr marL="285750" indent="-285750">
              <a:buFont typeface="Arial" panose="020B0604020202020204" pitchFamily="34" charset="0"/>
              <a:buChar char="•"/>
            </a:pPr>
            <a:r>
              <a:rPr lang="en-US" sz="3200" dirty="0">
                <a:latin typeface="+mn-lt"/>
              </a:rPr>
              <a:t>Angle grinder, bristle blaster, and rotopeen were ineffective</a:t>
            </a:r>
          </a:p>
        </p:txBody>
      </p:sp>
      <p:graphicFrame>
        <p:nvGraphicFramePr>
          <p:cNvPr id="2" name="Table 1">
            <a:extLst>
              <a:ext uri="{FF2B5EF4-FFF2-40B4-BE49-F238E27FC236}">
                <a16:creationId xmlns:a16="http://schemas.microsoft.com/office/drawing/2014/main" id="{C802F6DD-FAC6-4615-A580-18D573E8CF1E}"/>
              </a:ext>
            </a:extLst>
          </p:cNvPr>
          <p:cNvGraphicFramePr>
            <a:graphicFrameLocks noGrp="1"/>
          </p:cNvGraphicFramePr>
          <p:nvPr>
            <p:extLst/>
          </p:nvPr>
        </p:nvGraphicFramePr>
        <p:xfrm>
          <a:off x="1044656" y="2659126"/>
          <a:ext cx="9655084" cy="1565530"/>
        </p:xfrm>
        <a:graphic>
          <a:graphicData uri="http://schemas.openxmlformats.org/drawingml/2006/table">
            <a:tbl>
              <a:tblPr firstRow="1" firstCol="1" bandRow="1">
                <a:tableStyleId>{5C22544A-7EE6-4342-B048-85BDC9FD1C3A}</a:tableStyleId>
              </a:tblPr>
              <a:tblGrid>
                <a:gridCol w="1107839">
                  <a:extLst>
                    <a:ext uri="{9D8B030D-6E8A-4147-A177-3AD203B41FA5}">
                      <a16:colId xmlns:a16="http://schemas.microsoft.com/office/drawing/2014/main" val="1473686171"/>
                    </a:ext>
                  </a:extLst>
                </a:gridCol>
                <a:gridCol w="889565">
                  <a:extLst>
                    <a:ext uri="{9D8B030D-6E8A-4147-A177-3AD203B41FA5}">
                      <a16:colId xmlns:a16="http://schemas.microsoft.com/office/drawing/2014/main" val="3667700045"/>
                    </a:ext>
                  </a:extLst>
                </a:gridCol>
                <a:gridCol w="794021">
                  <a:extLst>
                    <a:ext uri="{9D8B030D-6E8A-4147-A177-3AD203B41FA5}">
                      <a16:colId xmlns:a16="http://schemas.microsoft.com/office/drawing/2014/main" val="1673480659"/>
                    </a:ext>
                  </a:extLst>
                </a:gridCol>
                <a:gridCol w="774252">
                  <a:extLst>
                    <a:ext uri="{9D8B030D-6E8A-4147-A177-3AD203B41FA5}">
                      <a16:colId xmlns:a16="http://schemas.microsoft.com/office/drawing/2014/main" val="236826285"/>
                    </a:ext>
                  </a:extLst>
                </a:gridCol>
                <a:gridCol w="953813">
                  <a:extLst>
                    <a:ext uri="{9D8B030D-6E8A-4147-A177-3AD203B41FA5}">
                      <a16:colId xmlns:a16="http://schemas.microsoft.com/office/drawing/2014/main" val="1569516205"/>
                    </a:ext>
                  </a:extLst>
                </a:gridCol>
                <a:gridCol w="774252">
                  <a:extLst>
                    <a:ext uri="{9D8B030D-6E8A-4147-A177-3AD203B41FA5}">
                      <a16:colId xmlns:a16="http://schemas.microsoft.com/office/drawing/2014/main" val="4277620455"/>
                    </a:ext>
                  </a:extLst>
                </a:gridCol>
                <a:gridCol w="929102">
                  <a:extLst>
                    <a:ext uri="{9D8B030D-6E8A-4147-A177-3AD203B41FA5}">
                      <a16:colId xmlns:a16="http://schemas.microsoft.com/office/drawing/2014/main" val="983153448"/>
                    </a:ext>
                  </a:extLst>
                </a:gridCol>
                <a:gridCol w="962872">
                  <a:extLst>
                    <a:ext uri="{9D8B030D-6E8A-4147-A177-3AD203B41FA5}">
                      <a16:colId xmlns:a16="http://schemas.microsoft.com/office/drawing/2014/main" val="1923660109"/>
                    </a:ext>
                  </a:extLst>
                </a:gridCol>
                <a:gridCol w="864855">
                  <a:extLst>
                    <a:ext uri="{9D8B030D-6E8A-4147-A177-3AD203B41FA5}">
                      <a16:colId xmlns:a16="http://schemas.microsoft.com/office/drawing/2014/main" val="3335679689"/>
                    </a:ext>
                  </a:extLst>
                </a:gridCol>
                <a:gridCol w="864855">
                  <a:extLst>
                    <a:ext uri="{9D8B030D-6E8A-4147-A177-3AD203B41FA5}">
                      <a16:colId xmlns:a16="http://schemas.microsoft.com/office/drawing/2014/main" val="1159578525"/>
                    </a:ext>
                  </a:extLst>
                </a:gridCol>
                <a:gridCol w="739658">
                  <a:extLst>
                    <a:ext uri="{9D8B030D-6E8A-4147-A177-3AD203B41FA5}">
                      <a16:colId xmlns:a16="http://schemas.microsoft.com/office/drawing/2014/main" val="2498399353"/>
                    </a:ext>
                  </a:extLst>
                </a:gridCol>
              </a:tblGrid>
              <a:tr h="597535">
                <a:tc>
                  <a:txBody>
                    <a:bodyPr/>
                    <a:lstStyle/>
                    <a:p>
                      <a:endParaRPr lang="en-US" sz="16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Angle Grinder</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Die Grinder</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Needle Gun</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Chipping Gun</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Bristle Impact Tool</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Palm Sander</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Rotopeen</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Vacuum Blast Unit</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Cup Wire Brush</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Clean-N-Strip</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22489300"/>
                  </a:ext>
                </a:extLst>
              </a:tr>
              <a:tr h="401320">
                <a:tc>
                  <a:txBody>
                    <a:bodyPr/>
                    <a:lstStyle/>
                    <a:p>
                      <a:pPr marL="0" marR="0" algn="ctr">
                        <a:lnSpc>
                          <a:spcPct val="107000"/>
                        </a:lnSpc>
                        <a:spcBef>
                          <a:spcPts val="0"/>
                        </a:spcBef>
                        <a:spcAft>
                          <a:spcPts val="0"/>
                        </a:spcAft>
                      </a:pPr>
                      <a:r>
                        <a:rPr lang="en-US" sz="1600" dirty="0">
                          <a:effectLst/>
                        </a:rPr>
                        <a:t>Weld Cleanliness (%)</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C00000"/>
                          </a:solidFill>
                          <a:effectLst/>
                        </a:rPr>
                        <a:t>5</a:t>
                      </a:r>
                      <a:endParaRPr lang="en-US"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00B050"/>
                          </a:solidFill>
                          <a:effectLst/>
                        </a:rPr>
                        <a:t>80</a:t>
                      </a:r>
                      <a:endParaRPr lang="en-US" sz="16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00B050"/>
                          </a:solidFill>
                          <a:effectLst/>
                        </a:rPr>
                        <a:t>90</a:t>
                      </a:r>
                      <a:endParaRPr lang="en-US" sz="16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00B050"/>
                          </a:solidFill>
                          <a:effectLst/>
                        </a:rPr>
                        <a:t>80</a:t>
                      </a:r>
                      <a:endParaRPr lang="en-US" sz="16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C00000"/>
                          </a:solidFill>
                          <a:effectLst/>
                        </a:rPr>
                        <a:t>0</a:t>
                      </a:r>
                      <a:endParaRPr lang="en-US"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FFC000"/>
                          </a:solidFill>
                          <a:effectLst/>
                        </a:rPr>
                        <a:t>60</a:t>
                      </a:r>
                      <a:endParaRPr lang="en-US" sz="1600" b="1"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C00000"/>
                          </a:solidFill>
                          <a:effectLst/>
                        </a:rPr>
                        <a:t>0</a:t>
                      </a:r>
                      <a:endParaRPr lang="en-US"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00B050"/>
                          </a:solidFill>
                          <a:effectLst/>
                        </a:rPr>
                        <a:t>95</a:t>
                      </a:r>
                      <a:endParaRPr lang="en-US" sz="1600" b="1" dirty="0">
                        <a:solidFill>
                          <a:srgbClr val="00B05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C00000"/>
                          </a:solidFill>
                          <a:effectLst/>
                        </a:rPr>
                        <a:t>30</a:t>
                      </a:r>
                      <a:endParaRPr lang="en-US" sz="16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600" b="1" dirty="0">
                          <a:solidFill>
                            <a:srgbClr val="FFC000"/>
                          </a:solidFill>
                          <a:effectLst/>
                        </a:rPr>
                        <a:t>65</a:t>
                      </a:r>
                      <a:endParaRPr lang="en-US" sz="1600" b="1" dirty="0">
                        <a:solidFill>
                          <a:srgbClr val="FFC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458273878"/>
                  </a:ext>
                </a:extLst>
              </a:tr>
            </a:tbl>
          </a:graphicData>
        </a:graphic>
      </p:graphicFrame>
      <p:pic>
        <p:nvPicPr>
          <p:cNvPr id="9" name="Picture 8" descr="A picture containing text, outdoor, cement&#10;&#10;Description automatically generated">
            <a:extLst>
              <a:ext uri="{FF2B5EF4-FFF2-40B4-BE49-F238E27FC236}">
                <a16:creationId xmlns:a16="http://schemas.microsoft.com/office/drawing/2014/main" id="{D8AA80CB-603C-4101-8627-B605F1B047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44524" y="4318625"/>
            <a:ext cx="1957925" cy="2471352"/>
          </a:xfrm>
          <a:prstGeom prst="rect">
            <a:avLst/>
          </a:prstGeom>
        </p:spPr>
      </p:pic>
      <p:pic>
        <p:nvPicPr>
          <p:cNvPr id="12" name="Picture 11" descr="A close-up of some books&#10;&#10;Description automatically generated with low confidence">
            <a:extLst>
              <a:ext uri="{FF2B5EF4-FFF2-40B4-BE49-F238E27FC236}">
                <a16:creationId xmlns:a16="http://schemas.microsoft.com/office/drawing/2014/main" id="{0C889F78-7B91-4D93-93D8-DB4B68A2A2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573137" y="4609352"/>
            <a:ext cx="2539375" cy="1957924"/>
          </a:xfrm>
          <a:prstGeom prst="rect">
            <a:avLst/>
          </a:prstGeom>
        </p:spPr>
      </p:pic>
      <p:sp>
        <p:nvSpPr>
          <p:cNvPr id="4" name="Slide Number Placeholder 3"/>
          <p:cNvSpPr>
            <a:spLocks noGrp="1"/>
          </p:cNvSpPr>
          <p:nvPr>
            <p:ph type="sldNum" sz="quarter" idx="11"/>
          </p:nvPr>
        </p:nvSpPr>
        <p:spPr/>
        <p:txBody>
          <a:bodyPr/>
          <a:lstStyle/>
          <a:p>
            <a:fld id="{EB3C716B-84C8-4DD1-A5B7-2C4343A28E7F}" type="slidenum">
              <a:rPr lang="en-US" smtClean="0"/>
              <a:t>22</a:t>
            </a:fld>
            <a:endParaRPr lang="en-US" dirty="0"/>
          </a:p>
        </p:txBody>
      </p:sp>
    </p:spTree>
    <p:extLst>
      <p:ext uri="{BB962C8B-B14F-4D97-AF65-F5344CB8AC3E}">
        <p14:creationId xmlns:p14="http://schemas.microsoft.com/office/powerpoint/2010/main" val="189167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7: Cold Rolled Steel</a:t>
            </a:r>
          </a:p>
        </p:txBody>
      </p:sp>
      <p:pic>
        <p:nvPicPr>
          <p:cNvPr id="4" name="Picture 3">
            <a:extLst>
              <a:ext uri="{FF2B5EF4-FFF2-40B4-BE49-F238E27FC236}">
                <a16:creationId xmlns:a16="http://schemas.microsoft.com/office/drawing/2014/main" id="{2C0FA635-4A17-465A-9AE4-8E1A1BEE7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081" y="1143000"/>
            <a:ext cx="7672957" cy="3718196"/>
          </a:xfrm>
          <a:prstGeom prst="rect">
            <a:avLst/>
          </a:prstGeom>
        </p:spPr>
      </p:pic>
      <p:sp>
        <p:nvSpPr>
          <p:cNvPr id="11" name="TextBox 10">
            <a:extLst>
              <a:ext uri="{FF2B5EF4-FFF2-40B4-BE49-F238E27FC236}">
                <a16:creationId xmlns:a16="http://schemas.microsoft.com/office/drawing/2014/main" id="{5A71561F-0A1F-4389-A8BF-A1FEE938B96B}"/>
              </a:ext>
            </a:extLst>
          </p:cNvPr>
          <p:cNvSpPr txBox="1"/>
          <p:nvPr/>
        </p:nvSpPr>
        <p:spPr>
          <a:xfrm>
            <a:off x="207070" y="1143000"/>
            <a:ext cx="2941119" cy="3046988"/>
          </a:xfrm>
          <a:prstGeom prst="rect">
            <a:avLst/>
          </a:prstGeom>
          <a:noFill/>
        </p:spPr>
        <p:txBody>
          <a:bodyPr wrap="square">
            <a:spAutoFit/>
          </a:bodyPr>
          <a:lstStyle/>
          <a:p>
            <a:pPr marL="285750" indent="-285750">
              <a:buFont typeface="Arial" panose="020B0604020202020204" pitchFamily="34" charset="0"/>
              <a:buChar char="•"/>
            </a:pPr>
            <a:r>
              <a:rPr lang="en-US" sz="2400" dirty="0"/>
              <a:t>No real change in surface profile over time seen.</a:t>
            </a:r>
          </a:p>
          <a:p>
            <a:pPr marL="285750" indent="-285750">
              <a:buFont typeface="Arial" panose="020B0604020202020204" pitchFamily="34" charset="0"/>
              <a:buChar char="•"/>
            </a:pPr>
            <a:r>
              <a:rPr lang="en-US" sz="2400" dirty="0"/>
              <a:t>Needle Gun 2 and rotopeen were bowed significantly after hour of surface preparation</a:t>
            </a:r>
          </a:p>
        </p:txBody>
      </p:sp>
      <p:pic>
        <p:nvPicPr>
          <p:cNvPr id="13" name="Picture 12">
            <a:extLst>
              <a:ext uri="{FF2B5EF4-FFF2-40B4-BE49-F238E27FC236}">
                <a16:creationId xmlns:a16="http://schemas.microsoft.com/office/drawing/2014/main" id="{AD61A507-6076-42E6-BB3C-B2D59288E3C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2670378" y="3522632"/>
            <a:ext cx="1480479" cy="4638283"/>
          </a:xfrm>
          <a:prstGeom prst="rect">
            <a:avLst/>
          </a:prstGeom>
          <a:ln>
            <a:noFill/>
          </a:ln>
          <a:extLst>
            <a:ext uri="{53640926-AAD7-44D8-BBD7-CCE9431645EC}">
              <a14:shadowObscured xmlns:a14="http://schemas.microsoft.com/office/drawing/2010/main"/>
            </a:ext>
          </a:extLst>
        </p:spPr>
      </p:pic>
      <p:pic>
        <p:nvPicPr>
          <p:cNvPr id="14" name="Picture 13" descr="A picture containing indoor&#10;&#10;Description automatically generated">
            <a:extLst>
              <a:ext uri="{FF2B5EF4-FFF2-40B4-BE49-F238E27FC236}">
                <a16:creationId xmlns:a16="http://schemas.microsoft.com/office/drawing/2014/main" id="{4D3DD9AC-8797-46B3-9905-EABFC0DCB28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7821418" y="3742356"/>
            <a:ext cx="1480478" cy="4198832"/>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1"/>
          </p:nvPr>
        </p:nvSpPr>
        <p:spPr/>
        <p:txBody>
          <a:bodyPr/>
          <a:lstStyle/>
          <a:p>
            <a:fld id="{EB3C716B-84C8-4DD1-A5B7-2C4343A28E7F}" type="slidenum">
              <a:rPr lang="en-US" smtClean="0"/>
              <a:t>23</a:t>
            </a:fld>
            <a:endParaRPr lang="en-US" dirty="0"/>
          </a:p>
        </p:txBody>
      </p:sp>
    </p:spTree>
    <p:extLst>
      <p:ext uri="{BB962C8B-B14F-4D97-AF65-F5344CB8AC3E}">
        <p14:creationId xmlns:p14="http://schemas.microsoft.com/office/powerpoint/2010/main" val="3629614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Assessment 8: Bare Aluminum</a:t>
            </a:r>
          </a:p>
        </p:txBody>
      </p:sp>
      <p:sp>
        <p:nvSpPr>
          <p:cNvPr id="11" name="TextBox 10">
            <a:extLst>
              <a:ext uri="{FF2B5EF4-FFF2-40B4-BE49-F238E27FC236}">
                <a16:creationId xmlns:a16="http://schemas.microsoft.com/office/drawing/2014/main" id="{5C574346-690F-4DA2-A000-D55BCE305964}"/>
              </a:ext>
            </a:extLst>
          </p:cNvPr>
          <p:cNvSpPr txBox="1"/>
          <p:nvPr/>
        </p:nvSpPr>
        <p:spPr>
          <a:xfrm>
            <a:off x="6535880" y="4744128"/>
            <a:ext cx="5273079" cy="1754326"/>
          </a:xfrm>
          <a:prstGeom prst="rect">
            <a:avLst/>
          </a:prstGeom>
          <a:noFill/>
        </p:spPr>
        <p:txBody>
          <a:bodyPr wrap="square">
            <a:spAutoFit/>
          </a:bodyPr>
          <a:lstStyle/>
          <a:p>
            <a:pPr marL="285750" indent="-285750">
              <a:buFont typeface="Arial" panose="020B0604020202020204" pitchFamily="34" charset="0"/>
              <a:buChar char="•"/>
            </a:pPr>
            <a:r>
              <a:rPr lang="en-US" dirty="0"/>
              <a:t>Productivity of each power tool was higher than on steel</a:t>
            </a:r>
          </a:p>
          <a:p>
            <a:pPr marL="285750" indent="-285750">
              <a:buFont typeface="Arial" panose="020B0604020202020204" pitchFamily="34" charset="0"/>
              <a:buChar char="•"/>
            </a:pPr>
            <a:r>
              <a:rPr lang="en-US" dirty="0"/>
              <a:t>Scarifier, Clean N Strip, cup wire brush, and palm sander were most efficient</a:t>
            </a:r>
          </a:p>
          <a:p>
            <a:pPr marL="742950" lvl="1" indent="-285750">
              <a:buFont typeface="Arial" panose="020B0604020202020204" pitchFamily="34" charset="0"/>
              <a:buChar char="•"/>
            </a:pPr>
            <a:r>
              <a:rPr lang="en-US" dirty="0"/>
              <a:t>Scarifier created a more aggressive profile</a:t>
            </a:r>
          </a:p>
          <a:p>
            <a:pPr marL="742950" lvl="1" indent="-285750">
              <a:buFont typeface="Arial" panose="020B0604020202020204" pitchFamily="34" charset="0"/>
              <a:buChar char="•"/>
            </a:pPr>
            <a:r>
              <a:rPr lang="en-US" dirty="0"/>
              <a:t>Clean N Strip still did not create profile</a:t>
            </a:r>
          </a:p>
        </p:txBody>
      </p:sp>
      <p:pic>
        <p:nvPicPr>
          <p:cNvPr id="2" name="Picture 1">
            <a:extLst>
              <a:ext uri="{FF2B5EF4-FFF2-40B4-BE49-F238E27FC236}">
                <a16:creationId xmlns:a16="http://schemas.microsoft.com/office/drawing/2014/main" id="{8BB32247-C671-40D9-8802-0693F6C0E1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980" y="1075690"/>
            <a:ext cx="5708346" cy="3901716"/>
          </a:xfrm>
          <a:prstGeom prst="rect">
            <a:avLst/>
          </a:prstGeom>
        </p:spPr>
      </p:pic>
      <p:pic>
        <p:nvPicPr>
          <p:cNvPr id="6" name="Picture 5">
            <a:extLst>
              <a:ext uri="{FF2B5EF4-FFF2-40B4-BE49-F238E27FC236}">
                <a16:creationId xmlns:a16="http://schemas.microsoft.com/office/drawing/2014/main" id="{B3FA7113-BA89-430C-B0F3-A44F144D2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5880" y="1075690"/>
            <a:ext cx="5273079" cy="3468306"/>
          </a:xfrm>
          <a:prstGeom prst="rect">
            <a:avLst/>
          </a:prstGeom>
        </p:spPr>
      </p:pic>
      <p:sp>
        <p:nvSpPr>
          <p:cNvPr id="10" name="TextBox 9">
            <a:extLst>
              <a:ext uri="{FF2B5EF4-FFF2-40B4-BE49-F238E27FC236}">
                <a16:creationId xmlns:a16="http://schemas.microsoft.com/office/drawing/2014/main" id="{6B3CBE7E-49D2-4ED7-8A0F-45BC619F7EBA}"/>
              </a:ext>
            </a:extLst>
          </p:cNvPr>
          <p:cNvSpPr txBox="1"/>
          <p:nvPr/>
        </p:nvSpPr>
        <p:spPr>
          <a:xfrm>
            <a:off x="246981" y="5159626"/>
            <a:ext cx="5708346" cy="923330"/>
          </a:xfrm>
          <a:prstGeom prst="rect">
            <a:avLst/>
          </a:prstGeom>
          <a:noFill/>
        </p:spPr>
        <p:txBody>
          <a:bodyPr wrap="square">
            <a:spAutoFit/>
          </a:bodyPr>
          <a:lstStyle/>
          <a:p>
            <a:pPr marL="285750" indent="-285750">
              <a:buFont typeface="Arial" panose="020B0604020202020204" pitchFamily="34" charset="0"/>
              <a:buChar char="•"/>
            </a:pPr>
            <a:r>
              <a:rPr lang="en-US" dirty="0"/>
              <a:t>All profile heights were consistently higher than those measured on steel in Assessments 1-4</a:t>
            </a:r>
          </a:p>
          <a:p>
            <a:pPr marL="285750" indent="-285750">
              <a:buFont typeface="Arial" panose="020B0604020202020204" pitchFamily="34" charset="0"/>
              <a:buChar char="•"/>
            </a:pPr>
            <a:r>
              <a:rPr lang="en-US" dirty="0"/>
              <a:t>Relative “ranking” of profile depths remained the same</a:t>
            </a:r>
          </a:p>
        </p:txBody>
      </p:sp>
      <p:sp>
        <p:nvSpPr>
          <p:cNvPr id="4" name="Slide Number Placeholder 3"/>
          <p:cNvSpPr>
            <a:spLocks noGrp="1"/>
          </p:cNvSpPr>
          <p:nvPr>
            <p:ph type="sldNum" sz="quarter" idx="11"/>
          </p:nvPr>
        </p:nvSpPr>
        <p:spPr/>
        <p:txBody>
          <a:bodyPr/>
          <a:lstStyle/>
          <a:p>
            <a:fld id="{EB3C716B-84C8-4DD1-A5B7-2C4343A28E7F}" type="slidenum">
              <a:rPr lang="en-US" smtClean="0"/>
              <a:t>24</a:t>
            </a:fld>
            <a:endParaRPr lang="en-US" dirty="0"/>
          </a:p>
        </p:txBody>
      </p:sp>
    </p:spTree>
    <p:extLst>
      <p:ext uri="{BB962C8B-B14F-4D97-AF65-F5344CB8AC3E}">
        <p14:creationId xmlns:p14="http://schemas.microsoft.com/office/powerpoint/2010/main" val="350017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Shipyard Demonstration</a:t>
            </a:r>
          </a:p>
        </p:txBody>
      </p:sp>
      <p:sp>
        <p:nvSpPr>
          <p:cNvPr id="8" name="TextBox 7">
            <a:extLst>
              <a:ext uri="{FF2B5EF4-FFF2-40B4-BE49-F238E27FC236}">
                <a16:creationId xmlns:a16="http://schemas.microsoft.com/office/drawing/2014/main" id="{2B540261-5E3B-4D5F-B594-5B1BAE48D81A}"/>
              </a:ext>
            </a:extLst>
          </p:cNvPr>
          <p:cNvSpPr txBox="1"/>
          <p:nvPr/>
        </p:nvSpPr>
        <p:spPr>
          <a:xfrm>
            <a:off x="148505" y="1085256"/>
            <a:ext cx="11296242" cy="4832092"/>
          </a:xfrm>
          <a:prstGeom prst="rect">
            <a:avLst/>
          </a:prstGeom>
          <a:noFill/>
        </p:spPr>
        <p:txBody>
          <a:bodyPr wrap="square">
            <a:spAutoFit/>
          </a:bodyPr>
          <a:lstStyle/>
          <a:p>
            <a:pPr marL="285750" indent="-285750">
              <a:buFont typeface="Arial" panose="020B0604020202020204" pitchFamily="34" charset="0"/>
              <a:buChar char="•"/>
            </a:pPr>
            <a:r>
              <a:rPr lang="en-US" sz="2800" dirty="0">
                <a:ea typeface="Times New Roman" panose="02020603050405020304" pitchFamily="18" charset="0"/>
              </a:rPr>
              <a:t>C</a:t>
            </a:r>
            <a:r>
              <a:rPr lang="en-US" sz="2800" dirty="0">
                <a:effectLst/>
                <a:ea typeface="Times New Roman" panose="02020603050405020304" pitchFamily="18" charset="0"/>
              </a:rPr>
              <a:t>onducted to collect data from various power tools and to witness areas where the tools are commonly used during the shipbuilding process. </a:t>
            </a:r>
          </a:p>
          <a:p>
            <a:pPr marL="285750" indent="-285750">
              <a:buFont typeface="Arial" panose="020B0604020202020204" pitchFamily="34" charset="0"/>
              <a:buChar char="•"/>
            </a:pPr>
            <a:r>
              <a:rPr lang="en-US" sz="2800" dirty="0">
                <a:ea typeface="Times New Roman" panose="02020603050405020304" pitchFamily="18" charset="0"/>
              </a:rPr>
              <a:t>F</a:t>
            </a:r>
            <a:r>
              <a:rPr lang="en-US" sz="2800" dirty="0">
                <a:effectLst/>
                <a:ea typeface="Times New Roman" panose="02020603050405020304" pitchFamily="18" charset="0"/>
              </a:rPr>
              <a:t>ive different vessels were observed for power tool use and operations.</a:t>
            </a:r>
          </a:p>
          <a:p>
            <a:pPr marL="285750" indent="-285750">
              <a:buFont typeface="Arial" panose="020B0604020202020204" pitchFamily="34" charset="0"/>
              <a:buChar char="•"/>
            </a:pPr>
            <a:r>
              <a:rPr lang="en-US" sz="2800" dirty="0">
                <a:effectLst/>
                <a:ea typeface="Times New Roman" panose="02020603050405020304" pitchFamily="18" charset="0"/>
              </a:rPr>
              <a:t>The observed tools were:</a:t>
            </a:r>
          </a:p>
          <a:p>
            <a:pPr marL="742950" lvl="1" indent="-285750">
              <a:buFont typeface="Arial" panose="020B0604020202020204" pitchFamily="34" charset="0"/>
              <a:buChar char="•"/>
            </a:pPr>
            <a:r>
              <a:rPr lang="en-US" sz="2800" dirty="0">
                <a:effectLst/>
                <a:ea typeface="Times New Roman" panose="02020603050405020304" pitchFamily="18" charset="0"/>
              </a:rPr>
              <a:t> a 7-inch sander, </a:t>
            </a:r>
          </a:p>
          <a:p>
            <a:pPr marL="742950" lvl="1" indent="-285750">
              <a:buFont typeface="Arial" panose="020B0604020202020204" pitchFamily="34" charset="0"/>
              <a:buChar char="•"/>
            </a:pPr>
            <a:r>
              <a:rPr lang="en-US" sz="2800" dirty="0">
                <a:effectLst/>
                <a:ea typeface="Times New Roman" panose="02020603050405020304" pitchFamily="18" charset="0"/>
              </a:rPr>
              <a:t>4.5-inch sander, </a:t>
            </a:r>
          </a:p>
          <a:p>
            <a:pPr marL="742950" lvl="1" indent="-285750">
              <a:buFont typeface="Arial" panose="020B0604020202020204" pitchFamily="34" charset="0"/>
              <a:buChar char="•"/>
            </a:pPr>
            <a:r>
              <a:rPr lang="en-US" sz="2800" dirty="0">
                <a:effectLst/>
                <a:ea typeface="Times New Roman" panose="02020603050405020304" pitchFamily="18" charset="0"/>
              </a:rPr>
              <a:t>needle gun, </a:t>
            </a:r>
          </a:p>
          <a:p>
            <a:pPr marL="742950" lvl="1" indent="-285750">
              <a:buFont typeface="Arial" panose="020B0604020202020204" pitchFamily="34" charset="0"/>
              <a:buChar char="•"/>
            </a:pPr>
            <a:r>
              <a:rPr lang="en-US" sz="2800" dirty="0">
                <a:ea typeface="Times New Roman" panose="02020603050405020304" pitchFamily="18" charset="0"/>
              </a:rPr>
              <a:t>r</a:t>
            </a:r>
            <a:r>
              <a:rPr lang="en-US" sz="2800" dirty="0">
                <a:effectLst/>
                <a:ea typeface="Times New Roman" panose="02020603050405020304" pitchFamily="18" charset="0"/>
              </a:rPr>
              <a:t>otary </a:t>
            </a:r>
            <a:r>
              <a:rPr lang="en-US" sz="2800" dirty="0">
                <a:ea typeface="Times New Roman" panose="02020603050405020304" pitchFamily="18" charset="0"/>
              </a:rPr>
              <a:t>b</a:t>
            </a:r>
            <a:r>
              <a:rPr lang="en-US" sz="2800" dirty="0">
                <a:effectLst/>
                <a:ea typeface="Times New Roman" panose="02020603050405020304" pitchFamily="18" charset="0"/>
              </a:rPr>
              <a:t>urr on Angle grinder (Used in corners)</a:t>
            </a:r>
          </a:p>
          <a:p>
            <a:pPr marL="742950" lvl="1" indent="-285750">
              <a:buFont typeface="Arial" panose="020B0604020202020204" pitchFamily="34" charset="0"/>
              <a:buChar char="•"/>
            </a:pPr>
            <a:r>
              <a:rPr lang="en-US" sz="2800" dirty="0">
                <a:effectLst/>
                <a:ea typeface="Times New Roman" panose="02020603050405020304" pitchFamily="18" charset="0"/>
              </a:rPr>
              <a:t>one instance of a mobile blast unit.  </a:t>
            </a:r>
          </a:p>
          <a:p>
            <a:pPr marL="742950" lvl="1" indent="-285750">
              <a:buFont typeface="Arial" panose="020B0604020202020204" pitchFamily="34" charset="0"/>
              <a:buChar char="•"/>
            </a:pPr>
            <a:r>
              <a:rPr lang="en-US" sz="2800" dirty="0">
                <a:effectLst/>
                <a:ea typeface="Times New Roman" panose="02020603050405020304" pitchFamily="18" charset="0"/>
              </a:rPr>
              <a:t>Roughness data, electronic surface profile data, conductivity, and noise levels were collected on each vessel at varying locations</a:t>
            </a:r>
            <a:endParaRPr lang="en-US" sz="2800" dirty="0"/>
          </a:p>
        </p:txBody>
      </p:sp>
      <p:sp>
        <p:nvSpPr>
          <p:cNvPr id="2" name="Slide Number Placeholder 1"/>
          <p:cNvSpPr>
            <a:spLocks noGrp="1"/>
          </p:cNvSpPr>
          <p:nvPr>
            <p:ph type="sldNum" sz="quarter" idx="11"/>
          </p:nvPr>
        </p:nvSpPr>
        <p:spPr/>
        <p:txBody>
          <a:bodyPr/>
          <a:lstStyle/>
          <a:p>
            <a:fld id="{EB3C716B-84C8-4DD1-A5B7-2C4343A28E7F}" type="slidenum">
              <a:rPr lang="en-US" smtClean="0"/>
              <a:t>25</a:t>
            </a:fld>
            <a:endParaRPr lang="en-US" dirty="0"/>
          </a:p>
        </p:txBody>
      </p:sp>
    </p:spTree>
    <p:extLst>
      <p:ext uri="{BB962C8B-B14F-4D97-AF65-F5344CB8AC3E}">
        <p14:creationId xmlns:p14="http://schemas.microsoft.com/office/powerpoint/2010/main" val="423169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Shipyard Demonstration – Surface Profile</a:t>
            </a:r>
          </a:p>
        </p:txBody>
      </p:sp>
      <p:pic>
        <p:nvPicPr>
          <p:cNvPr id="2" name="Picture 1">
            <a:extLst>
              <a:ext uri="{FF2B5EF4-FFF2-40B4-BE49-F238E27FC236}">
                <a16:creationId xmlns:a16="http://schemas.microsoft.com/office/drawing/2014/main" id="{2D57CA89-5FE6-4C0F-BBB7-29D1528563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9992" y="996573"/>
            <a:ext cx="5473408" cy="2812917"/>
          </a:xfrm>
          <a:prstGeom prst="rect">
            <a:avLst/>
          </a:prstGeom>
        </p:spPr>
      </p:pic>
      <p:sp>
        <p:nvSpPr>
          <p:cNvPr id="9" name="TextBox 8">
            <a:extLst>
              <a:ext uri="{FF2B5EF4-FFF2-40B4-BE49-F238E27FC236}">
                <a16:creationId xmlns:a16="http://schemas.microsoft.com/office/drawing/2014/main" id="{C7E3598B-A16F-4813-AAED-D6424DB9D60A}"/>
              </a:ext>
            </a:extLst>
          </p:cNvPr>
          <p:cNvSpPr txBox="1"/>
          <p:nvPr/>
        </p:nvSpPr>
        <p:spPr>
          <a:xfrm>
            <a:off x="189912" y="996573"/>
            <a:ext cx="3714750" cy="3055965"/>
          </a:xfrm>
          <a:prstGeom prst="rect">
            <a:avLst/>
          </a:prstGeom>
          <a:noFill/>
        </p:spPr>
        <p:txBody>
          <a:bodyPr wrap="square">
            <a:spAutoFit/>
          </a:bodyPr>
          <a:lstStyle/>
          <a:p>
            <a:pPr marL="285750" marR="0" indent="-285750">
              <a:lnSpc>
                <a:spcPct val="107000"/>
              </a:lnSpc>
              <a:spcBef>
                <a:spcPts val="0"/>
              </a:spcBef>
              <a:spcAft>
                <a:spcPts val="0"/>
              </a:spcAft>
              <a:buFont typeface="Arial" panose="020B0604020202020204" pitchFamily="34" charset="0"/>
              <a:buChar char="•"/>
            </a:pPr>
            <a:r>
              <a:rPr lang="en-US" sz="1800" dirty="0">
                <a:effectLst/>
                <a:ea typeface="Times New Roman" panose="02020603050405020304" pitchFamily="18" charset="0"/>
              </a:rPr>
              <a:t>All data shown was on areas cleaned with 4.5-inch and 7-inch 36-grit aluminum oxide sanding discs, except </a:t>
            </a:r>
            <a:r>
              <a:rPr lang="en-US" dirty="0">
                <a:ea typeface="Times New Roman" panose="02020603050405020304" pitchFamily="18" charset="0"/>
              </a:rPr>
              <a:t>:</a:t>
            </a:r>
          </a:p>
          <a:p>
            <a:pPr marL="742950" lvl="1" indent="-285750">
              <a:lnSpc>
                <a:spcPct val="107000"/>
              </a:lnSpc>
              <a:buFont typeface="Arial" panose="020B0604020202020204" pitchFamily="34" charset="0"/>
              <a:buChar char="•"/>
            </a:pPr>
            <a:r>
              <a:rPr lang="en-US" dirty="0">
                <a:effectLst/>
                <a:ea typeface="Times New Roman" panose="02020603050405020304" pitchFamily="18" charset="0"/>
              </a:rPr>
              <a:t>Area 3 on Vessel 3 (needle gun)</a:t>
            </a:r>
          </a:p>
          <a:p>
            <a:pPr marL="742950" lvl="1" indent="-285750">
              <a:lnSpc>
                <a:spcPct val="107000"/>
              </a:lnSpc>
              <a:buFont typeface="Arial" panose="020B0604020202020204" pitchFamily="34" charset="0"/>
              <a:buChar char="•"/>
            </a:pPr>
            <a:r>
              <a:rPr lang="en-US" dirty="0">
                <a:effectLst/>
                <a:ea typeface="Times New Roman" panose="02020603050405020304" pitchFamily="18" charset="0"/>
              </a:rPr>
              <a:t>Area 1 on Vessel 4 (vacuum blast unit)</a:t>
            </a:r>
          </a:p>
          <a:p>
            <a:pPr marL="742950" lvl="1" indent="-285750">
              <a:lnSpc>
                <a:spcPct val="107000"/>
              </a:lnSpc>
              <a:buFont typeface="Arial" panose="020B0604020202020204" pitchFamily="34" charset="0"/>
              <a:buChar char="•"/>
            </a:pPr>
            <a:r>
              <a:rPr lang="en-US" dirty="0">
                <a:effectLst/>
                <a:ea typeface="Times New Roman" panose="02020603050405020304" pitchFamily="18" charset="0"/>
              </a:rPr>
              <a:t>Both areas on Vessel 5 (4.5” Cubitron discs). </a:t>
            </a:r>
          </a:p>
        </p:txBody>
      </p:sp>
      <p:pic>
        <p:nvPicPr>
          <p:cNvPr id="7" name="Picture 6">
            <a:extLst>
              <a:ext uri="{FF2B5EF4-FFF2-40B4-BE49-F238E27FC236}">
                <a16:creationId xmlns:a16="http://schemas.microsoft.com/office/drawing/2014/main" id="{5A71A265-0A06-4E20-80E1-936482667D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252" y="3809490"/>
            <a:ext cx="4956464" cy="2972058"/>
          </a:xfrm>
          <a:prstGeom prst="rect">
            <a:avLst/>
          </a:prstGeom>
        </p:spPr>
      </p:pic>
      <p:sp>
        <p:nvSpPr>
          <p:cNvPr id="11" name="TextBox 10">
            <a:extLst>
              <a:ext uri="{FF2B5EF4-FFF2-40B4-BE49-F238E27FC236}">
                <a16:creationId xmlns:a16="http://schemas.microsoft.com/office/drawing/2014/main" id="{9624AA5D-0E19-42C7-AEE0-2ED52592A3A0}"/>
              </a:ext>
            </a:extLst>
          </p:cNvPr>
          <p:cNvSpPr txBox="1"/>
          <p:nvPr/>
        </p:nvSpPr>
        <p:spPr>
          <a:xfrm>
            <a:off x="335972" y="4666597"/>
            <a:ext cx="6158346" cy="1257845"/>
          </a:xfrm>
          <a:prstGeom prst="rect">
            <a:avLst/>
          </a:prstGeom>
          <a:noFill/>
        </p:spPr>
        <p:txBody>
          <a:bodyPr wrap="square">
            <a:spAutoFit/>
          </a:bodyPr>
          <a:lstStyle/>
          <a:p>
            <a:pPr marL="0" marR="0">
              <a:lnSpc>
                <a:spcPct val="107000"/>
              </a:lnSpc>
              <a:spcBef>
                <a:spcPts val="0"/>
              </a:spcBef>
              <a:spcAft>
                <a:spcPts val="0"/>
              </a:spcAft>
            </a:pPr>
            <a:r>
              <a:rPr lang="en-US" sz="1800" dirty="0">
                <a:effectLst/>
                <a:ea typeface="Times New Roman" panose="02020603050405020304" pitchFamily="18" charset="0"/>
              </a:rPr>
              <a:t>Note: All readings were recorded on an SP-11 cleaned area with the exceptions of Area 3 on Vessel 2, and Areas 3 and 4 on Vessel 3 which were all taken on SP-3 areas with some coating still intact. </a:t>
            </a:r>
          </a:p>
        </p:txBody>
      </p:sp>
      <p:sp>
        <p:nvSpPr>
          <p:cNvPr id="4" name="Slide Number Placeholder 3"/>
          <p:cNvSpPr>
            <a:spLocks noGrp="1"/>
          </p:cNvSpPr>
          <p:nvPr>
            <p:ph type="sldNum" sz="quarter" idx="11"/>
          </p:nvPr>
        </p:nvSpPr>
        <p:spPr/>
        <p:txBody>
          <a:bodyPr/>
          <a:lstStyle/>
          <a:p>
            <a:fld id="{EB3C716B-84C8-4DD1-A5B7-2C4343A28E7F}" type="slidenum">
              <a:rPr lang="en-US" smtClean="0"/>
              <a:t>26</a:t>
            </a:fld>
            <a:endParaRPr lang="en-US" dirty="0"/>
          </a:p>
        </p:txBody>
      </p:sp>
    </p:spTree>
    <p:extLst>
      <p:ext uri="{BB962C8B-B14F-4D97-AF65-F5344CB8AC3E}">
        <p14:creationId xmlns:p14="http://schemas.microsoft.com/office/powerpoint/2010/main" val="215905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62B6A-657C-450B-9D57-24888EECC270}"/>
              </a:ext>
            </a:extLst>
          </p:cNvPr>
          <p:cNvSpPr>
            <a:spLocks noGrp="1"/>
          </p:cNvSpPr>
          <p:nvPr>
            <p:ph type="title"/>
          </p:nvPr>
        </p:nvSpPr>
        <p:spPr>
          <a:xfrm>
            <a:off x="69849" y="213645"/>
            <a:ext cx="11604699" cy="828942"/>
          </a:xfrm>
        </p:spPr>
        <p:txBody>
          <a:bodyPr/>
          <a:lstStyle/>
          <a:p>
            <a:r>
              <a:rPr lang="en-US" sz="4400" dirty="0"/>
              <a:t>Shipyard Demonstration – Surface Profile</a:t>
            </a:r>
          </a:p>
        </p:txBody>
      </p:sp>
      <p:graphicFrame>
        <p:nvGraphicFramePr>
          <p:cNvPr id="7" name="Table 6">
            <a:extLst>
              <a:ext uri="{FF2B5EF4-FFF2-40B4-BE49-F238E27FC236}">
                <a16:creationId xmlns:a16="http://schemas.microsoft.com/office/drawing/2014/main" id="{86D6677D-AB9E-41AD-924B-229427731CC2}"/>
              </a:ext>
            </a:extLst>
          </p:cNvPr>
          <p:cNvGraphicFramePr>
            <a:graphicFrameLocks noGrp="1"/>
          </p:cNvGraphicFramePr>
          <p:nvPr>
            <p:extLst/>
          </p:nvPr>
        </p:nvGraphicFramePr>
        <p:xfrm>
          <a:off x="4637687" y="1117119"/>
          <a:ext cx="6200030" cy="2976085"/>
        </p:xfrm>
        <a:graphic>
          <a:graphicData uri="http://schemas.openxmlformats.org/drawingml/2006/table">
            <a:tbl>
              <a:tblPr firstRow="1" firstCol="1" bandRow="1">
                <a:tableStyleId>{5C22544A-7EE6-4342-B048-85BDC9FD1C3A}</a:tableStyleId>
              </a:tblPr>
              <a:tblGrid>
                <a:gridCol w="1004576">
                  <a:extLst>
                    <a:ext uri="{9D8B030D-6E8A-4147-A177-3AD203B41FA5}">
                      <a16:colId xmlns:a16="http://schemas.microsoft.com/office/drawing/2014/main" val="40856881"/>
                    </a:ext>
                  </a:extLst>
                </a:gridCol>
                <a:gridCol w="2192482">
                  <a:extLst>
                    <a:ext uri="{9D8B030D-6E8A-4147-A177-3AD203B41FA5}">
                      <a16:colId xmlns:a16="http://schemas.microsoft.com/office/drawing/2014/main" val="3504196841"/>
                    </a:ext>
                  </a:extLst>
                </a:gridCol>
                <a:gridCol w="1163782">
                  <a:extLst>
                    <a:ext uri="{9D8B030D-6E8A-4147-A177-3AD203B41FA5}">
                      <a16:colId xmlns:a16="http://schemas.microsoft.com/office/drawing/2014/main" val="1925156547"/>
                    </a:ext>
                  </a:extLst>
                </a:gridCol>
                <a:gridCol w="1839190">
                  <a:extLst>
                    <a:ext uri="{9D8B030D-6E8A-4147-A177-3AD203B41FA5}">
                      <a16:colId xmlns:a16="http://schemas.microsoft.com/office/drawing/2014/main" val="1154708785"/>
                    </a:ext>
                  </a:extLst>
                </a:gridCol>
              </a:tblGrid>
              <a:tr h="279562">
                <a:tc gridSpan="2">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800" dirty="0">
                          <a:effectLst/>
                        </a:rPr>
                        <a:t>Conductivity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693331674"/>
                  </a:ext>
                </a:extLst>
              </a:tr>
              <a:tr h="400028">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Tool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uS/cm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mg/cm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2060812"/>
                  </a:ext>
                </a:extLst>
              </a:tr>
              <a:tr h="570640">
                <a:tc>
                  <a:txBody>
                    <a:bodyPr/>
                    <a:lstStyle/>
                    <a:p>
                      <a:pPr marL="0" marR="0" algn="ctr">
                        <a:lnSpc>
                          <a:spcPct val="107000"/>
                        </a:lnSpc>
                        <a:spcBef>
                          <a:spcPts val="0"/>
                        </a:spcBef>
                        <a:spcAft>
                          <a:spcPts val="0"/>
                        </a:spcAft>
                      </a:pPr>
                      <a:r>
                        <a:rPr lang="en-US" sz="1800" dirty="0">
                          <a:effectLst/>
                        </a:rPr>
                        <a:t>Vessel 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4.5/7" (36 grit AlOX)</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26</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31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06420191"/>
                  </a:ext>
                </a:extLst>
              </a:tr>
              <a:tr h="570640">
                <a:tc>
                  <a:txBody>
                    <a:bodyPr/>
                    <a:lstStyle/>
                    <a:p>
                      <a:pPr marL="0" marR="0" algn="ctr">
                        <a:lnSpc>
                          <a:spcPct val="107000"/>
                        </a:lnSpc>
                        <a:spcBef>
                          <a:spcPts val="0"/>
                        </a:spcBef>
                        <a:spcAft>
                          <a:spcPts val="0"/>
                        </a:spcAft>
                      </a:pPr>
                      <a:r>
                        <a:rPr lang="en-US" sz="1800" dirty="0">
                          <a:effectLst/>
                        </a:rPr>
                        <a:t>Vessel 2</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4.5/7" (36 grit AlOX)</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16</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19</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67661491"/>
                  </a:ext>
                </a:extLst>
              </a:tr>
              <a:tr h="570640">
                <a:tc>
                  <a:txBody>
                    <a:bodyPr/>
                    <a:lstStyle/>
                    <a:p>
                      <a:pPr marL="0" marR="0" algn="ctr">
                        <a:lnSpc>
                          <a:spcPct val="107000"/>
                        </a:lnSpc>
                        <a:spcBef>
                          <a:spcPts val="0"/>
                        </a:spcBef>
                        <a:spcAft>
                          <a:spcPts val="0"/>
                        </a:spcAft>
                      </a:pPr>
                      <a:r>
                        <a:rPr lang="en-US" sz="1800" dirty="0">
                          <a:effectLst/>
                        </a:rPr>
                        <a:t>Vessel 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4.5/7" (36 grit AlOX)</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15</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18</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66345059"/>
                  </a:ext>
                </a:extLst>
              </a:tr>
              <a:tr h="570640">
                <a:tc>
                  <a:txBody>
                    <a:bodyPr/>
                    <a:lstStyle/>
                    <a:p>
                      <a:pPr marL="0" marR="0" algn="ctr">
                        <a:lnSpc>
                          <a:spcPct val="107000"/>
                        </a:lnSpc>
                        <a:spcBef>
                          <a:spcPts val="0"/>
                        </a:spcBef>
                        <a:spcAft>
                          <a:spcPts val="0"/>
                        </a:spcAft>
                      </a:pPr>
                      <a:r>
                        <a:rPr lang="en-US" sz="1800" dirty="0">
                          <a:effectLst/>
                        </a:rPr>
                        <a:t>Vessel 4</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Needle Gun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19</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37979800"/>
                  </a:ext>
                </a:extLst>
              </a:tr>
            </a:tbl>
          </a:graphicData>
        </a:graphic>
      </p:graphicFrame>
      <p:graphicFrame>
        <p:nvGraphicFramePr>
          <p:cNvPr id="8" name="Table 7">
            <a:extLst>
              <a:ext uri="{FF2B5EF4-FFF2-40B4-BE49-F238E27FC236}">
                <a16:creationId xmlns:a16="http://schemas.microsoft.com/office/drawing/2014/main" id="{A6BF6E48-E7CB-4230-884A-FA0F35EE9D4A}"/>
              </a:ext>
            </a:extLst>
          </p:cNvPr>
          <p:cNvGraphicFramePr>
            <a:graphicFrameLocks noGrp="1"/>
          </p:cNvGraphicFramePr>
          <p:nvPr>
            <p:extLst/>
          </p:nvPr>
        </p:nvGraphicFramePr>
        <p:xfrm>
          <a:off x="218210" y="1117119"/>
          <a:ext cx="3803194" cy="2517336"/>
        </p:xfrm>
        <a:graphic>
          <a:graphicData uri="http://schemas.openxmlformats.org/drawingml/2006/table">
            <a:tbl>
              <a:tblPr firstRow="1" firstCol="1" bandRow="1">
                <a:tableStyleId>{5C22544A-7EE6-4342-B048-85BDC9FD1C3A}</a:tableStyleId>
              </a:tblPr>
              <a:tblGrid>
                <a:gridCol w="955963">
                  <a:extLst>
                    <a:ext uri="{9D8B030D-6E8A-4147-A177-3AD203B41FA5}">
                      <a16:colId xmlns:a16="http://schemas.microsoft.com/office/drawing/2014/main" val="1826040655"/>
                    </a:ext>
                  </a:extLst>
                </a:gridCol>
                <a:gridCol w="1548476">
                  <a:extLst>
                    <a:ext uri="{9D8B030D-6E8A-4147-A177-3AD203B41FA5}">
                      <a16:colId xmlns:a16="http://schemas.microsoft.com/office/drawing/2014/main" val="1497279111"/>
                    </a:ext>
                  </a:extLst>
                </a:gridCol>
                <a:gridCol w="1298755">
                  <a:extLst>
                    <a:ext uri="{9D8B030D-6E8A-4147-A177-3AD203B41FA5}">
                      <a16:colId xmlns:a16="http://schemas.microsoft.com/office/drawing/2014/main" val="2878420037"/>
                    </a:ext>
                  </a:extLst>
                </a:gridCol>
              </a:tblGrid>
              <a:tr h="353379">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Noise (dB)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Tool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3887655"/>
                  </a:ext>
                </a:extLst>
              </a:tr>
              <a:tr h="721319">
                <a:tc>
                  <a:txBody>
                    <a:bodyPr/>
                    <a:lstStyle/>
                    <a:p>
                      <a:pPr marL="0" marR="0" algn="ctr">
                        <a:lnSpc>
                          <a:spcPct val="107000"/>
                        </a:lnSpc>
                        <a:spcBef>
                          <a:spcPts val="0"/>
                        </a:spcBef>
                        <a:spcAft>
                          <a:spcPts val="0"/>
                        </a:spcAft>
                      </a:pPr>
                      <a:r>
                        <a:rPr lang="en-US" sz="1800" dirty="0">
                          <a:effectLst/>
                        </a:rPr>
                        <a:t>Vessel 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96.3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4.5" Grinder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88379097"/>
                  </a:ext>
                </a:extLst>
              </a:tr>
              <a:tr h="721319">
                <a:tc>
                  <a:txBody>
                    <a:bodyPr/>
                    <a:lstStyle/>
                    <a:p>
                      <a:pPr marL="0" marR="0" algn="ctr">
                        <a:lnSpc>
                          <a:spcPct val="107000"/>
                        </a:lnSpc>
                        <a:spcBef>
                          <a:spcPts val="0"/>
                        </a:spcBef>
                        <a:spcAft>
                          <a:spcPts val="0"/>
                        </a:spcAft>
                      </a:pPr>
                      <a:r>
                        <a:rPr lang="en-US" sz="1800" dirty="0">
                          <a:effectLst/>
                        </a:rPr>
                        <a:t>Vessel 3</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104.9</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Needle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49385236"/>
                  </a:ext>
                </a:extLst>
              </a:tr>
              <a:tr h="721319">
                <a:tc>
                  <a:txBody>
                    <a:bodyPr/>
                    <a:lstStyle/>
                    <a:p>
                      <a:pPr marL="0" marR="0" algn="ctr">
                        <a:lnSpc>
                          <a:spcPct val="107000"/>
                        </a:lnSpc>
                        <a:spcBef>
                          <a:spcPts val="0"/>
                        </a:spcBef>
                        <a:spcAft>
                          <a:spcPts val="0"/>
                        </a:spcAft>
                      </a:pPr>
                      <a:r>
                        <a:rPr lang="en-US" sz="1800" dirty="0">
                          <a:effectLst/>
                        </a:rPr>
                        <a:t>Vessel 4</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102.5</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Needle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66866738"/>
                  </a:ext>
                </a:extLst>
              </a:tr>
            </a:tbl>
          </a:graphicData>
        </a:graphic>
      </p:graphicFrame>
      <p:sp>
        <p:nvSpPr>
          <p:cNvPr id="11" name="TextBox 10">
            <a:extLst>
              <a:ext uri="{FF2B5EF4-FFF2-40B4-BE49-F238E27FC236}">
                <a16:creationId xmlns:a16="http://schemas.microsoft.com/office/drawing/2014/main" id="{A840886C-CC7C-4363-B541-46696856B7AB}"/>
              </a:ext>
            </a:extLst>
          </p:cNvPr>
          <p:cNvSpPr txBox="1"/>
          <p:nvPr/>
        </p:nvSpPr>
        <p:spPr>
          <a:xfrm>
            <a:off x="4637687" y="4133728"/>
            <a:ext cx="7334371" cy="369332"/>
          </a:xfrm>
          <a:prstGeom prst="rect">
            <a:avLst/>
          </a:prstGeom>
          <a:noFill/>
        </p:spPr>
        <p:txBody>
          <a:bodyPr wrap="square">
            <a:spAutoFit/>
          </a:bodyPr>
          <a:lstStyle/>
          <a:p>
            <a:r>
              <a:rPr lang="en-US" sz="1800" dirty="0">
                <a:effectLst/>
                <a:ea typeface="Times New Roman" panose="02020603050405020304" pitchFamily="18" charset="0"/>
              </a:rPr>
              <a:t>Note: these areas did not yet receive an SP-1 solvent wipe treatment</a:t>
            </a:r>
            <a:r>
              <a:rPr lang="en-US" sz="1800" dirty="0">
                <a:effectLst/>
                <a:latin typeface="Times New Roman" panose="02020603050405020304" pitchFamily="18" charset="0"/>
                <a:ea typeface="Times New Roman" panose="02020603050405020304" pitchFamily="18" charset="0"/>
              </a:rPr>
              <a:t>. </a:t>
            </a:r>
            <a:endParaRPr lang="en-US" dirty="0"/>
          </a:p>
        </p:txBody>
      </p:sp>
      <p:sp>
        <p:nvSpPr>
          <p:cNvPr id="13" name="TextBox 12">
            <a:extLst>
              <a:ext uri="{FF2B5EF4-FFF2-40B4-BE49-F238E27FC236}">
                <a16:creationId xmlns:a16="http://schemas.microsoft.com/office/drawing/2014/main" id="{E98B01D7-FA83-4458-A69A-A2F3762C4063}"/>
              </a:ext>
            </a:extLst>
          </p:cNvPr>
          <p:cNvSpPr txBox="1"/>
          <p:nvPr/>
        </p:nvSpPr>
        <p:spPr>
          <a:xfrm>
            <a:off x="72736" y="4678056"/>
            <a:ext cx="12046528" cy="1704634"/>
          </a:xfrm>
          <a:prstGeom prst="rect">
            <a:avLst/>
          </a:prstGeom>
          <a:noFill/>
        </p:spPr>
        <p:txBody>
          <a:bodyPr wrap="square">
            <a:spAutoFit/>
          </a:bodyPr>
          <a:lstStyle/>
          <a:p>
            <a:pPr marL="0" marR="0">
              <a:lnSpc>
                <a:spcPct val="115000"/>
              </a:lnSpc>
              <a:spcBef>
                <a:spcPts val="1200"/>
              </a:spcBef>
              <a:spcAft>
                <a:spcPts val="1000"/>
              </a:spcAft>
            </a:pPr>
            <a:r>
              <a:rPr lang="en-US" sz="1800" b="1" u="sng" dirty="0">
                <a:solidFill>
                  <a:srgbClr val="2E74B5"/>
                </a:solidFill>
                <a:effectLst/>
                <a:cs typeface="Arial" panose="020B0604020202020204" pitchFamily="34" charset="0"/>
              </a:rPr>
              <a:t>Additional Observations</a:t>
            </a:r>
          </a:p>
          <a:p>
            <a:pPr marL="342900" marR="0" lvl="0" indent="-342900">
              <a:lnSpc>
                <a:spcPct val="107000"/>
              </a:lnSpc>
              <a:spcBef>
                <a:spcPts val="0"/>
              </a:spcBef>
              <a:spcAft>
                <a:spcPts val="0"/>
              </a:spcAft>
              <a:buSzPts val="1200"/>
              <a:buFont typeface="Symbol" panose="05050102010706020507" pitchFamily="18" charset="2"/>
              <a:buChar char=""/>
            </a:pPr>
            <a:r>
              <a:rPr lang="en-US" sz="1800" dirty="0">
                <a:effectLst/>
                <a:ea typeface="MS Gothic" panose="020B0609070205080204" pitchFamily="49" charset="-128"/>
              </a:rPr>
              <a:t>Most power tool operations took place in areas with multiple complex shapes, sharp corners/ edges, crevices, and welds. Flat areas found on floors and bulkhead walls. </a:t>
            </a:r>
            <a:endParaRPr lang="en-US" sz="1800" dirty="0">
              <a:effectLst/>
              <a:ea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pPr>
            <a:r>
              <a:rPr lang="en-US" sz="1800" dirty="0">
                <a:effectLst/>
                <a:ea typeface="MS Gothic" panose="020B0609070205080204" pitchFamily="49" charset="-128"/>
              </a:rPr>
              <a:t>Most power tool operations were completed using a combination of tools and not just one single tool.</a:t>
            </a:r>
            <a:endParaRPr lang="en-US" sz="1800" dirty="0">
              <a:effectLst/>
              <a:ea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pPr>
            <a:r>
              <a:rPr lang="en-US" sz="1800" dirty="0">
                <a:effectLst/>
                <a:ea typeface="MS Gothic" panose="020B0609070205080204" pitchFamily="49" charset="-128"/>
              </a:rPr>
              <a:t>Surface profile readings were seen to vary when using the </a:t>
            </a:r>
            <a:r>
              <a:rPr lang="en-US" sz="1800" dirty="0">
                <a:effectLst/>
                <a:ea typeface="Times New Roman" panose="02020603050405020304" pitchFamily="18" charset="0"/>
              </a:rPr>
              <a:t>Mitutoyo stylus profilometer</a:t>
            </a:r>
            <a:r>
              <a:rPr lang="en-US" sz="1800" dirty="0">
                <a:effectLst/>
                <a:ea typeface="MS Gothic" panose="020B0609070205080204" pitchFamily="49" charset="-128"/>
              </a:rPr>
              <a:t> compared to the SPG probe. </a:t>
            </a:r>
            <a:endParaRPr lang="en-US" sz="1800" dirty="0">
              <a:effectLst/>
              <a:ea typeface="Times New Roman" panose="02020603050405020304" pitchFamily="18" charset="0"/>
            </a:endParaRPr>
          </a:p>
        </p:txBody>
      </p:sp>
      <p:sp>
        <p:nvSpPr>
          <p:cNvPr id="2" name="Slide Number Placeholder 1"/>
          <p:cNvSpPr>
            <a:spLocks noGrp="1"/>
          </p:cNvSpPr>
          <p:nvPr>
            <p:ph type="sldNum" sz="quarter" idx="11"/>
          </p:nvPr>
        </p:nvSpPr>
        <p:spPr/>
        <p:txBody>
          <a:bodyPr/>
          <a:lstStyle/>
          <a:p>
            <a:fld id="{EB3C716B-84C8-4DD1-A5B7-2C4343A28E7F}" type="slidenum">
              <a:rPr lang="en-US" smtClean="0"/>
              <a:t>27</a:t>
            </a:fld>
            <a:endParaRPr lang="en-US" dirty="0"/>
          </a:p>
        </p:txBody>
      </p:sp>
    </p:spTree>
    <p:extLst>
      <p:ext uri="{BB962C8B-B14F-4D97-AF65-F5344CB8AC3E}">
        <p14:creationId xmlns:p14="http://schemas.microsoft.com/office/powerpoint/2010/main" val="286240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301236"/>
            <a:ext cx="10975686" cy="828942"/>
          </a:xfrm>
        </p:spPr>
        <p:txBody>
          <a:bodyPr/>
          <a:lstStyle/>
          <a:p>
            <a:r>
              <a:rPr lang="en-US" dirty="0"/>
              <a:t>Summary and Conclusions (Part 1 of 4)</a:t>
            </a:r>
          </a:p>
        </p:txBody>
      </p:sp>
      <p:sp>
        <p:nvSpPr>
          <p:cNvPr id="6" name="Content Placeholder 2">
            <a:extLst>
              <a:ext uri="{FF2B5EF4-FFF2-40B4-BE49-F238E27FC236}">
                <a16:creationId xmlns:a16="http://schemas.microsoft.com/office/drawing/2014/main" id="{DC8FF08E-6378-8542-ADC4-1863D7AF37ED}"/>
              </a:ext>
            </a:extLst>
          </p:cNvPr>
          <p:cNvSpPr>
            <a:spLocks noGrp="1"/>
          </p:cNvSpPr>
          <p:nvPr>
            <p:ph idx="1"/>
          </p:nvPr>
        </p:nvSpPr>
        <p:spPr>
          <a:xfrm>
            <a:off x="69850" y="1281083"/>
            <a:ext cx="4761923" cy="3487562"/>
          </a:xfrm>
        </p:spPr>
        <p:txBody>
          <a:bodyPr>
            <a:normAutofit/>
          </a:bodyPr>
          <a:lstStyle/>
          <a:p>
            <a:r>
              <a:rPr lang="en-US" dirty="0">
                <a:latin typeface="+mn-lt"/>
              </a:rPr>
              <a:t>Tools vary in performance depending on the surface being prepared or coating being removed</a:t>
            </a:r>
          </a:p>
          <a:p>
            <a:pPr lvl="0"/>
            <a:r>
              <a:rPr lang="en-US" dirty="0">
                <a:latin typeface="+mn-lt"/>
              </a:rPr>
              <a:t>For a given task, some tools are more applicable than others</a:t>
            </a:r>
          </a:p>
          <a:p>
            <a:pPr marL="0" indent="0">
              <a:buNone/>
            </a:pPr>
            <a:endParaRPr lang="en-US" u="sng" dirty="0"/>
          </a:p>
        </p:txBody>
      </p:sp>
      <p:pic>
        <p:nvPicPr>
          <p:cNvPr id="3" name="Picture 2">
            <a:extLst>
              <a:ext uri="{FF2B5EF4-FFF2-40B4-BE49-F238E27FC236}">
                <a16:creationId xmlns:a16="http://schemas.microsoft.com/office/drawing/2014/main" id="{7AD0C80D-D283-4156-870E-71A7C37365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1773" y="1337858"/>
            <a:ext cx="7130572" cy="4182283"/>
          </a:xfrm>
          <a:prstGeom prst="rect">
            <a:avLst/>
          </a:prstGeom>
        </p:spPr>
      </p:pic>
      <p:sp>
        <p:nvSpPr>
          <p:cNvPr id="4" name="Slide Number Placeholder 3"/>
          <p:cNvSpPr>
            <a:spLocks noGrp="1"/>
          </p:cNvSpPr>
          <p:nvPr>
            <p:ph type="sldNum" sz="quarter" idx="11"/>
          </p:nvPr>
        </p:nvSpPr>
        <p:spPr/>
        <p:txBody>
          <a:bodyPr/>
          <a:lstStyle/>
          <a:p>
            <a:fld id="{EB3C716B-84C8-4DD1-A5B7-2C4343A28E7F}" type="slidenum">
              <a:rPr lang="en-US" smtClean="0"/>
              <a:t>28</a:t>
            </a:fld>
            <a:endParaRPr lang="en-US" dirty="0"/>
          </a:p>
        </p:txBody>
      </p:sp>
    </p:spTree>
    <p:extLst>
      <p:ext uri="{BB962C8B-B14F-4D97-AF65-F5344CB8AC3E}">
        <p14:creationId xmlns:p14="http://schemas.microsoft.com/office/powerpoint/2010/main" val="2307141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42C6F693-DC55-4409-92A5-D134E58DF7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49" y="1805433"/>
            <a:ext cx="6504413" cy="3909567"/>
          </a:xfrm>
          <a:prstGeom prst="rect">
            <a:avLst/>
          </a:prstGeom>
          <a:noFill/>
        </p:spPr>
      </p:pic>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213645"/>
            <a:ext cx="10515600" cy="828942"/>
          </a:xfrm>
        </p:spPr>
        <p:txBody>
          <a:bodyPr anchor="b">
            <a:normAutofit/>
          </a:bodyPr>
          <a:lstStyle/>
          <a:p>
            <a:r>
              <a:rPr lang="en-US" sz="4400" dirty="0"/>
              <a:t>Summary and Conclusions (Part 2 of 4)</a:t>
            </a:r>
          </a:p>
        </p:txBody>
      </p:sp>
      <p:sp>
        <p:nvSpPr>
          <p:cNvPr id="6" name="Content Placeholder 2">
            <a:extLst>
              <a:ext uri="{FF2B5EF4-FFF2-40B4-BE49-F238E27FC236}">
                <a16:creationId xmlns:a16="http://schemas.microsoft.com/office/drawing/2014/main" id="{DC8FF08E-6378-8542-ADC4-1863D7AF37ED}"/>
              </a:ext>
            </a:extLst>
          </p:cNvPr>
          <p:cNvSpPr>
            <a:spLocks noGrp="1"/>
          </p:cNvSpPr>
          <p:nvPr>
            <p:ph idx="12"/>
          </p:nvPr>
        </p:nvSpPr>
        <p:spPr>
          <a:xfrm>
            <a:off x="6650182" y="1130178"/>
            <a:ext cx="5284729" cy="5091160"/>
          </a:xfrm>
        </p:spPr>
        <p:txBody>
          <a:bodyPr>
            <a:normAutofit/>
          </a:bodyPr>
          <a:lstStyle/>
          <a:p>
            <a:r>
              <a:rPr lang="en-US" dirty="0">
                <a:latin typeface="+mn-lt"/>
              </a:rPr>
              <a:t>Surface Profiles can vary greatly from tool to tool and from substrate to substrate. </a:t>
            </a:r>
          </a:p>
          <a:p>
            <a:r>
              <a:rPr lang="en-US" dirty="0">
                <a:latin typeface="+mn-lt"/>
              </a:rPr>
              <a:t>Important to consider these differences and effects when selecting a tool to achieve a target surface profile.</a:t>
            </a:r>
          </a:p>
          <a:p>
            <a:endParaRPr lang="en-US" u="sng" dirty="0"/>
          </a:p>
        </p:txBody>
      </p:sp>
      <p:sp>
        <p:nvSpPr>
          <p:cNvPr id="3" name="Slide Number Placeholder 2"/>
          <p:cNvSpPr>
            <a:spLocks noGrp="1"/>
          </p:cNvSpPr>
          <p:nvPr>
            <p:ph type="sldNum" sz="quarter" idx="11"/>
          </p:nvPr>
        </p:nvSpPr>
        <p:spPr/>
        <p:txBody>
          <a:bodyPr/>
          <a:lstStyle/>
          <a:p>
            <a:fld id="{EB3C716B-84C8-4DD1-A5B7-2C4343A28E7F}" type="slidenum">
              <a:rPr lang="en-US" smtClean="0"/>
              <a:t>29</a:t>
            </a:fld>
            <a:endParaRPr lang="en-US" dirty="0"/>
          </a:p>
        </p:txBody>
      </p:sp>
    </p:spTree>
    <p:extLst>
      <p:ext uri="{BB962C8B-B14F-4D97-AF65-F5344CB8AC3E}">
        <p14:creationId xmlns:p14="http://schemas.microsoft.com/office/powerpoint/2010/main" val="155340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492ED5-8F1E-4323-A0AD-CA33076089BE}"/>
              </a:ext>
            </a:extLst>
          </p:cNvPr>
          <p:cNvSpPr>
            <a:spLocks noGrp="1"/>
          </p:cNvSpPr>
          <p:nvPr>
            <p:ph idx="1"/>
          </p:nvPr>
        </p:nvSpPr>
        <p:spPr>
          <a:xfrm>
            <a:off x="69850" y="2124364"/>
            <a:ext cx="11550650" cy="4096974"/>
          </a:xfrm>
        </p:spPr>
        <p:txBody>
          <a:bodyPr/>
          <a:lstStyle/>
          <a:p>
            <a:pPr marL="0" indent="0">
              <a:buNone/>
            </a:pPr>
            <a:r>
              <a:rPr lang="en-US" u="sng" dirty="0">
                <a:latin typeface="+mn-lt"/>
              </a:rPr>
              <a:t>SCOPE</a:t>
            </a:r>
          </a:p>
          <a:p>
            <a:r>
              <a:rPr lang="en-US" dirty="0">
                <a:latin typeface="+mn-lt"/>
              </a:rPr>
              <a:t>Task 1 – Literature Review </a:t>
            </a:r>
          </a:p>
          <a:p>
            <a:r>
              <a:rPr lang="en-US" dirty="0">
                <a:latin typeface="+mn-lt"/>
              </a:rPr>
              <a:t>Task 2 – Shipyard Demonstration </a:t>
            </a:r>
          </a:p>
          <a:p>
            <a:r>
              <a:rPr lang="en-US" dirty="0">
                <a:latin typeface="+mn-lt"/>
              </a:rPr>
              <a:t>Task 3 – Laboratory Testing </a:t>
            </a:r>
          </a:p>
          <a:p>
            <a:r>
              <a:rPr lang="en-US" dirty="0">
                <a:latin typeface="+mn-lt"/>
              </a:rPr>
              <a:t>Task 4 – Develop Guide Document</a:t>
            </a:r>
            <a:endParaRPr lang="en-US" dirty="0">
              <a:highlight>
                <a:srgbClr val="FFFF00"/>
              </a:highlight>
              <a:latin typeface="+mn-lt"/>
            </a:endParaRPr>
          </a:p>
        </p:txBody>
      </p:sp>
      <p:sp>
        <p:nvSpPr>
          <p:cNvPr id="2" name="Title 1">
            <a:extLst>
              <a:ext uri="{FF2B5EF4-FFF2-40B4-BE49-F238E27FC236}">
                <a16:creationId xmlns:a16="http://schemas.microsoft.com/office/drawing/2014/main" id="{EE2EAEEC-9683-4024-A9BB-9A7FD05D49D4}"/>
              </a:ext>
            </a:extLst>
          </p:cNvPr>
          <p:cNvSpPr>
            <a:spLocks noGrp="1"/>
          </p:cNvSpPr>
          <p:nvPr>
            <p:ph type="title"/>
          </p:nvPr>
        </p:nvSpPr>
        <p:spPr>
          <a:xfrm>
            <a:off x="69850" y="307535"/>
            <a:ext cx="11426825" cy="828942"/>
          </a:xfrm>
        </p:spPr>
        <p:txBody>
          <a:bodyPr/>
          <a:lstStyle/>
          <a:p>
            <a:r>
              <a:rPr lang="en-US" dirty="0"/>
              <a:t>Optimize Power Tool Surface Preparation</a:t>
            </a:r>
          </a:p>
        </p:txBody>
      </p:sp>
      <p:sp>
        <p:nvSpPr>
          <p:cNvPr id="4" name="Slide Number Placeholder 3"/>
          <p:cNvSpPr>
            <a:spLocks noGrp="1"/>
          </p:cNvSpPr>
          <p:nvPr>
            <p:ph type="sldNum" sz="quarter" idx="11"/>
          </p:nvPr>
        </p:nvSpPr>
        <p:spPr/>
        <p:txBody>
          <a:bodyPr/>
          <a:lstStyle/>
          <a:p>
            <a:fld id="{EB3C716B-84C8-4DD1-A5B7-2C4343A28E7F}" type="slidenum">
              <a:rPr lang="en-US" smtClean="0"/>
              <a:t>3</a:t>
            </a:fld>
            <a:endParaRPr lang="en-US" dirty="0"/>
          </a:p>
        </p:txBody>
      </p:sp>
    </p:spTree>
    <p:extLst>
      <p:ext uri="{BB962C8B-B14F-4D97-AF65-F5344CB8AC3E}">
        <p14:creationId xmlns:p14="http://schemas.microsoft.com/office/powerpoint/2010/main" val="2647090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301236"/>
            <a:ext cx="10975686" cy="828942"/>
          </a:xfrm>
        </p:spPr>
        <p:txBody>
          <a:bodyPr/>
          <a:lstStyle/>
          <a:p>
            <a:r>
              <a:rPr lang="en-US" dirty="0"/>
              <a:t>Summary and Conclusions (Part 3 of 4)</a:t>
            </a:r>
          </a:p>
        </p:txBody>
      </p:sp>
      <p:sp>
        <p:nvSpPr>
          <p:cNvPr id="6" name="Content Placeholder 2">
            <a:extLst>
              <a:ext uri="{FF2B5EF4-FFF2-40B4-BE49-F238E27FC236}">
                <a16:creationId xmlns:a16="http://schemas.microsoft.com/office/drawing/2014/main" id="{DC8FF08E-6378-8542-ADC4-1863D7AF37ED}"/>
              </a:ext>
            </a:extLst>
          </p:cNvPr>
          <p:cNvSpPr>
            <a:spLocks noGrp="1"/>
          </p:cNvSpPr>
          <p:nvPr>
            <p:ph idx="1"/>
          </p:nvPr>
        </p:nvSpPr>
        <p:spPr>
          <a:xfrm>
            <a:off x="69850" y="1281083"/>
            <a:ext cx="10975686" cy="5088544"/>
          </a:xfrm>
        </p:spPr>
        <p:txBody>
          <a:bodyPr>
            <a:normAutofit/>
          </a:bodyPr>
          <a:lstStyle/>
          <a:p>
            <a:pPr marL="0" indent="0">
              <a:buNone/>
            </a:pPr>
            <a:r>
              <a:rPr lang="en-US" dirty="0">
                <a:latin typeface="+mn-lt"/>
              </a:rPr>
              <a:t>Results suggest the following:</a:t>
            </a:r>
          </a:p>
          <a:p>
            <a:pPr marL="0" indent="0">
              <a:buNone/>
            </a:pPr>
            <a:endParaRPr lang="en-US" dirty="0">
              <a:latin typeface="+mn-lt"/>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mn-lt"/>
                <a:ea typeface="Times New Roman" panose="02020603050405020304" pitchFamily="18" charset="0"/>
              </a:rPr>
              <a:t>A combination of tools should be used for coating removal and subsequent surface preparation. </a:t>
            </a:r>
          </a:p>
          <a:p>
            <a:pPr marL="800100" lvl="1" indent="-342900">
              <a:lnSpc>
                <a:spcPct val="107000"/>
              </a:lnSpc>
              <a:spcBef>
                <a:spcPts val="0"/>
              </a:spcBef>
              <a:buFont typeface="Symbol" panose="05050102010706020507" pitchFamily="18" charset="2"/>
              <a:buChar char=""/>
            </a:pPr>
            <a:r>
              <a:rPr lang="en-US" sz="2000" dirty="0">
                <a:effectLst/>
                <a:latin typeface="+mn-lt"/>
                <a:ea typeface="Times New Roman" panose="02020603050405020304" pitchFamily="18" charset="0"/>
              </a:rPr>
              <a:t>For example, for a small section on a topside bulkhead aboard a Navy ship, a </a:t>
            </a:r>
            <a:r>
              <a:rPr lang="en-US" sz="2000" dirty="0">
                <a:latin typeface="+mn-lt"/>
                <a:ea typeface="Times New Roman" panose="02020603050405020304" pitchFamily="18" charset="0"/>
              </a:rPr>
              <a:t>proper</a:t>
            </a:r>
            <a:r>
              <a:rPr lang="en-US" sz="2000" dirty="0">
                <a:effectLst/>
                <a:latin typeface="+mn-lt"/>
                <a:ea typeface="Times New Roman" panose="02020603050405020304" pitchFamily="18" charset="0"/>
              </a:rPr>
              <a:t> attachment could be used to efficiently remove the topside coating system, then a needle gun could be used to create a surface profile on the bare substrate.</a:t>
            </a:r>
          </a:p>
          <a:p>
            <a:pPr marL="457200" lvl="1" indent="0">
              <a:lnSpc>
                <a:spcPct val="107000"/>
              </a:lnSpc>
              <a:spcBef>
                <a:spcPts val="0"/>
              </a:spcBef>
              <a:buNone/>
            </a:pPr>
            <a:endParaRPr lang="en-US" sz="2000" dirty="0">
              <a:effectLst/>
              <a:latin typeface="+mn-lt"/>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mn-lt"/>
                <a:ea typeface="Times New Roman" panose="02020603050405020304" pitchFamily="18" charset="0"/>
              </a:rPr>
              <a:t>For large areas of substrate to be prepared, tools with low production rate (i.e., bristle impact tool or angle grinders with small discs) should not be used.</a:t>
            </a:r>
          </a:p>
          <a:p>
            <a:pPr marL="0" marR="0" lvl="0" indent="0">
              <a:lnSpc>
                <a:spcPct val="107000"/>
              </a:lnSpc>
              <a:spcBef>
                <a:spcPts val="0"/>
              </a:spcBef>
              <a:spcAft>
                <a:spcPts val="0"/>
              </a:spcAft>
              <a:buNone/>
            </a:pPr>
            <a:endParaRPr lang="en-US" sz="2000" dirty="0">
              <a:effectLst/>
              <a:latin typeface="+mn-lt"/>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mn-lt"/>
                <a:ea typeface="Times New Roman" panose="02020603050405020304" pitchFamily="18" charset="0"/>
              </a:rPr>
              <a:t>The tools found to induce large amounts of vibration (i.e., chipping gun, scarifier, rotopeen) should be used only in limited periods of time per operator. </a:t>
            </a:r>
          </a:p>
          <a:p>
            <a:pPr marL="800100" lvl="1" indent="-342900">
              <a:lnSpc>
                <a:spcPct val="107000"/>
              </a:lnSpc>
              <a:spcBef>
                <a:spcPts val="0"/>
              </a:spcBef>
              <a:buFont typeface="Symbol" panose="05050102010706020507" pitchFamily="18" charset="2"/>
              <a:buChar char=""/>
            </a:pPr>
            <a:r>
              <a:rPr lang="en-US" sz="2000" dirty="0">
                <a:effectLst/>
                <a:latin typeface="+mn-lt"/>
                <a:ea typeface="Times New Roman" panose="02020603050405020304" pitchFamily="18" charset="0"/>
              </a:rPr>
              <a:t>Prolonged use of these tools can cause damage to operators over long periods.</a:t>
            </a:r>
          </a:p>
          <a:p>
            <a:pPr marL="0" indent="0">
              <a:buNone/>
            </a:pPr>
            <a:endParaRPr lang="en-US" dirty="0"/>
          </a:p>
          <a:p>
            <a:endParaRPr lang="en-US" dirty="0"/>
          </a:p>
          <a:p>
            <a:endParaRPr lang="en-US" u="sng" dirty="0"/>
          </a:p>
        </p:txBody>
      </p:sp>
      <p:sp>
        <p:nvSpPr>
          <p:cNvPr id="3" name="Slide Number Placeholder 2"/>
          <p:cNvSpPr>
            <a:spLocks noGrp="1"/>
          </p:cNvSpPr>
          <p:nvPr>
            <p:ph type="sldNum" sz="quarter" idx="11"/>
          </p:nvPr>
        </p:nvSpPr>
        <p:spPr/>
        <p:txBody>
          <a:bodyPr/>
          <a:lstStyle/>
          <a:p>
            <a:fld id="{EB3C716B-84C8-4DD1-A5B7-2C4343A28E7F}" type="slidenum">
              <a:rPr lang="en-US" smtClean="0"/>
              <a:t>30</a:t>
            </a:fld>
            <a:endParaRPr lang="en-US" dirty="0"/>
          </a:p>
        </p:txBody>
      </p:sp>
    </p:spTree>
    <p:extLst>
      <p:ext uri="{BB962C8B-B14F-4D97-AF65-F5344CB8AC3E}">
        <p14:creationId xmlns:p14="http://schemas.microsoft.com/office/powerpoint/2010/main" val="3845726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301236"/>
            <a:ext cx="10975686" cy="828942"/>
          </a:xfrm>
        </p:spPr>
        <p:txBody>
          <a:bodyPr/>
          <a:lstStyle/>
          <a:p>
            <a:r>
              <a:rPr lang="en-US" dirty="0"/>
              <a:t>Summary and Conclusions (Part 4 of 4)</a:t>
            </a:r>
          </a:p>
        </p:txBody>
      </p:sp>
      <p:sp>
        <p:nvSpPr>
          <p:cNvPr id="6" name="Content Placeholder 2">
            <a:extLst>
              <a:ext uri="{FF2B5EF4-FFF2-40B4-BE49-F238E27FC236}">
                <a16:creationId xmlns:a16="http://schemas.microsoft.com/office/drawing/2014/main" id="{DC8FF08E-6378-8542-ADC4-1863D7AF37ED}"/>
              </a:ext>
            </a:extLst>
          </p:cNvPr>
          <p:cNvSpPr>
            <a:spLocks noGrp="1"/>
          </p:cNvSpPr>
          <p:nvPr>
            <p:ph idx="1"/>
          </p:nvPr>
        </p:nvSpPr>
        <p:spPr>
          <a:xfrm>
            <a:off x="69850" y="1281083"/>
            <a:ext cx="10975686" cy="5088544"/>
          </a:xfrm>
        </p:spPr>
        <p:txBody>
          <a:bodyPr>
            <a:normAutofit/>
          </a:bodyPr>
          <a:lstStyle/>
          <a:p>
            <a:pPr marL="0" indent="0">
              <a:buNone/>
            </a:pPr>
            <a:r>
              <a:rPr lang="en-US" dirty="0">
                <a:latin typeface="+mn-lt"/>
              </a:rPr>
              <a:t>Results suggest the following:</a:t>
            </a:r>
          </a:p>
          <a:p>
            <a:pPr marL="0" indent="0">
              <a:buNone/>
            </a:pPr>
            <a:endParaRPr lang="en-US" sz="2000" dirty="0">
              <a:latin typeface="+mn-lt"/>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mn-lt"/>
                <a:ea typeface="Times New Roman" panose="02020603050405020304" pitchFamily="18" charset="0"/>
              </a:rPr>
              <a:t>The data collected suggests that surface profile heights over bare or rusted surfaces after preparation with a given tool will be higher than surfaces after coating removal and subsequent substrate preparation with the same tool. </a:t>
            </a:r>
          </a:p>
          <a:p>
            <a:pPr marL="0" marR="0" lvl="0" indent="0">
              <a:lnSpc>
                <a:spcPct val="107000"/>
              </a:lnSpc>
              <a:spcBef>
                <a:spcPts val="0"/>
              </a:spcBef>
              <a:spcAft>
                <a:spcPts val="0"/>
              </a:spcAft>
              <a:buNone/>
            </a:pPr>
            <a:endParaRPr lang="en-US" sz="2000" dirty="0">
              <a:effectLst/>
              <a:latin typeface="+mn-lt"/>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mn-lt"/>
                <a:ea typeface="Times New Roman" panose="02020603050405020304" pitchFamily="18" charset="0"/>
              </a:rPr>
              <a:t>P</a:t>
            </a:r>
            <a:r>
              <a:rPr lang="en-US" sz="2000" dirty="0">
                <a:effectLst/>
                <a:latin typeface="+mn-lt"/>
                <a:ea typeface="Times New Roman" panose="02020603050405020304" pitchFamily="18" charset="0"/>
              </a:rPr>
              <a:t>roduction rates for tools were found to be lower than what was reported in previous studies discussed in the Literature Review section of this report.  It is important for end users to evaluate productivity data of new tools to gather metrics of effectiveness.</a:t>
            </a:r>
          </a:p>
          <a:p>
            <a:pPr marL="0" indent="0">
              <a:buNone/>
            </a:pPr>
            <a:endParaRPr lang="en-US" dirty="0"/>
          </a:p>
          <a:p>
            <a:endParaRPr lang="en-US" dirty="0"/>
          </a:p>
          <a:p>
            <a:endParaRPr lang="en-US" u="sng" dirty="0"/>
          </a:p>
        </p:txBody>
      </p:sp>
      <p:sp>
        <p:nvSpPr>
          <p:cNvPr id="3" name="Slide Number Placeholder 2"/>
          <p:cNvSpPr>
            <a:spLocks noGrp="1"/>
          </p:cNvSpPr>
          <p:nvPr>
            <p:ph type="sldNum" sz="quarter" idx="11"/>
          </p:nvPr>
        </p:nvSpPr>
        <p:spPr/>
        <p:txBody>
          <a:bodyPr/>
          <a:lstStyle/>
          <a:p>
            <a:fld id="{EB3C716B-84C8-4DD1-A5B7-2C4343A28E7F}" type="slidenum">
              <a:rPr lang="en-US" smtClean="0"/>
              <a:t>31</a:t>
            </a:fld>
            <a:endParaRPr lang="en-US" dirty="0"/>
          </a:p>
        </p:txBody>
      </p:sp>
    </p:spTree>
    <p:extLst>
      <p:ext uri="{BB962C8B-B14F-4D97-AF65-F5344CB8AC3E}">
        <p14:creationId xmlns:p14="http://schemas.microsoft.com/office/powerpoint/2010/main" val="3804019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301236"/>
            <a:ext cx="10515600" cy="828942"/>
          </a:xfrm>
        </p:spPr>
        <p:txBody>
          <a:bodyPr/>
          <a:lstStyle/>
          <a:p>
            <a:r>
              <a:rPr lang="en-US" dirty="0"/>
              <a:t>Path Forward Recommendations</a:t>
            </a:r>
          </a:p>
        </p:txBody>
      </p:sp>
      <p:sp>
        <p:nvSpPr>
          <p:cNvPr id="6" name="Content Placeholder 2">
            <a:extLst>
              <a:ext uri="{FF2B5EF4-FFF2-40B4-BE49-F238E27FC236}">
                <a16:creationId xmlns:a16="http://schemas.microsoft.com/office/drawing/2014/main" id="{DC8FF08E-6378-8542-ADC4-1863D7AF37ED}"/>
              </a:ext>
            </a:extLst>
          </p:cNvPr>
          <p:cNvSpPr>
            <a:spLocks noGrp="1"/>
          </p:cNvSpPr>
          <p:nvPr>
            <p:ph idx="1"/>
          </p:nvPr>
        </p:nvSpPr>
        <p:spPr>
          <a:xfrm>
            <a:off x="69850" y="971788"/>
            <a:ext cx="11550650" cy="4651156"/>
          </a:xfrm>
        </p:spPr>
        <p:txBody>
          <a:bodyPr>
            <a:normAutofit/>
          </a:bodyPr>
          <a:lstStyle/>
          <a:p>
            <a:pPr lvl="0"/>
            <a:endParaRPr lang="en-US" sz="2000" dirty="0"/>
          </a:p>
          <a:p>
            <a:pPr marL="0" lvl="0" indent="0">
              <a:buNone/>
            </a:pPr>
            <a:endParaRPr lang="en-US" dirty="0"/>
          </a:p>
          <a:p>
            <a:pPr lvl="0"/>
            <a:r>
              <a:rPr lang="en-US" dirty="0">
                <a:latin typeface="+mn-lt"/>
              </a:rPr>
              <a:t>Perform power tool evaluations on use of multiple power tools at time</a:t>
            </a:r>
          </a:p>
          <a:p>
            <a:pPr lvl="0"/>
            <a:r>
              <a:rPr lang="en-US" dirty="0">
                <a:latin typeface="+mn-lt"/>
              </a:rPr>
              <a:t>Provide guidance on best combination of power tools for various shipyard scenarios</a:t>
            </a:r>
          </a:p>
          <a:p>
            <a:endParaRPr lang="en-US" u="sng" dirty="0"/>
          </a:p>
        </p:txBody>
      </p:sp>
      <p:sp>
        <p:nvSpPr>
          <p:cNvPr id="7" name="Rectangle 6">
            <a:extLst>
              <a:ext uri="{FF2B5EF4-FFF2-40B4-BE49-F238E27FC236}">
                <a16:creationId xmlns:a16="http://schemas.microsoft.com/office/drawing/2014/main" id="{85143031-14AB-8D47-B9B1-7FA06AC73F05}"/>
              </a:ext>
            </a:extLst>
          </p:cNvPr>
          <p:cNvSpPr/>
          <p:nvPr/>
        </p:nvSpPr>
        <p:spPr>
          <a:xfrm>
            <a:off x="4146505" y="4450079"/>
            <a:ext cx="339734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Questions?</a:t>
            </a:r>
          </a:p>
        </p:txBody>
      </p:sp>
      <p:sp>
        <p:nvSpPr>
          <p:cNvPr id="8" name="TextBox 7">
            <a:extLst>
              <a:ext uri="{FF2B5EF4-FFF2-40B4-BE49-F238E27FC236}">
                <a16:creationId xmlns:a16="http://schemas.microsoft.com/office/drawing/2014/main" id="{301FE19B-0343-458E-AD4F-2038D53D378C}"/>
              </a:ext>
            </a:extLst>
          </p:cNvPr>
          <p:cNvSpPr txBox="1"/>
          <p:nvPr/>
        </p:nvSpPr>
        <p:spPr>
          <a:xfrm>
            <a:off x="2473325" y="5460404"/>
            <a:ext cx="6743700" cy="523220"/>
          </a:xfrm>
          <a:prstGeom prst="rect">
            <a:avLst/>
          </a:prstGeom>
          <a:noFill/>
        </p:spPr>
        <p:txBody>
          <a:bodyPr wrap="square">
            <a:spAutoFit/>
          </a:bodyPr>
          <a:lstStyle/>
          <a:p>
            <a:pPr algn="ctr"/>
            <a:r>
              <a:rPr lang="en-US" sz="2800" b="1" i="1" dirty="0"/>
              <a:t>Email: eshoyer@elzly.com</a:t>
            </a:r>
          </a:p>
        </p:txBody>
      </p:sp>
      <p:sp>
        <p:nvSpPr>
          <p:cNvPr id="3" name="Slide Number Placeholder 2"/>
          <p:cNvSpPr>
            <a:spLocks noGrp="1"/>
          </p:cNvSpPr>
          <p:nvPr>
            <p:ph type="sldNum" sz="quarter" idx="11"/>
          </p:nvPr>
        </p:nvSpPr>
        <p:spPr/>
        <p:txBody>
          <a:bodyPr/>
          <a:lstStyle/>
          <a:p>
            <a:fld id="{EB3C716B-84C8-4DD1-A5B7-2C4343A28E7F}" type="slidenum">
              <a:rPr lang="en-US" smtClean="0"/>
              <a:t>32</a:t>
            </a:fld>
            <a:endParaRPr lang="en-US" dirty="0"/>
          </a:p>
        </p:txBody>
      </p:sp>
    </p:spTree>
    <p:extLst>
      <p:ext uri="{BB962C8B-B14F-4D97-AF65-F5344CB8AC3E}">
        <p14:creationId xmlns:p14="http://schemas.microsoft.com/office/powerpoint/2010/main" val="201577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492ED5-8F1E-4323-A0AD-CA33076089BE}"/>
              </a:ext>
            </a:extLst>
          </p:cNvPr>
          <p:cNvSpPr>
            <a:spLocks noGrp="1"/>
          </p:cNvSpPr>
          <p:nvPr>
            <p:ph idx="1"/>
          </p:nvPr>
        </p:nvSpPr>
        <p:spPr>
          <a:xfrm>
            <a:off x="69850" y="1570182"/>
            <a:ext cx="11550650" cy="4651156"/>
          </a:xfrm>
        </p:spPr>
        <p:txBody>
          <a:bodyPr>
            <a:normAutofit/>
          </a:bodyPr>
          <a:lstStyle/>
          <a:p>
            <a:pPr marL="0" indent="0">
              <a:buNone/>
            </a:pPr>
            <a:r>
              <a:rPr lang="en-US" u="sng" dirty="0">
                <a:latin typeface="+mn-lt"/>
              </a:rPr>
              <a:t>SCOPE</a:t>
            </a:r>
          </a:p>
          <a:p>
            <a:pPr lvl="0"/>
            <a:r>
              <a:rPr lang="en-US" dirty="0">
                <a:latin typeface="+mn-lt"/>
              </a:rPr>
              <a:t>Consolidate power tool performance data from independent studies </a:t>
            </a:r>
          </a:p>
          <a:p>
            <a:pPr lvl="0"/>
            <a:r>
              <a:rPr lang="en-US" dirty="0">
                <a:latin typeface="+mn-lt"/>
              </a:rPr>
              <a:t>Develop a comprehensive list of generic type of power tools available to the industry </a:t>
            </a:r>
          </a:p>
          <a:p>
            <a:pPr lvl="0"/>
            <a:r>
              <a:rPr lang="en-US" dirty="0">
                <a:latin typeface="+mn-lt"/>
              </a:rPr>
              <a:t>Generate data on tool effectiveness in a shipyard setting which can be used by shipyards and industry to advance the state of the practice in power tool cleaning</a:t>
            </a:r>
          </a:p>
          <a:p>
            <a:pPr lvl="0"/>
            <a:endParaRPr lang="en-US" u="sng" dirty="0"/>
          </a:p>
        </p:txBody>
      </p:sp>
      <p:sp>
        <p:nvSpPr>
          <p:cNvPr id="2" name="Title 1">
            <a:extLst>
              <a:ext uri="{FF2B5EF4-FFF2-40B4-BE49-F238E27FC236}">
                <a16:creationId xmlns:a16="http://schemas.microsoft.com/office/drawing/2014/main" id="{EE2EAEEC-9683-4024-A9BB-9A7FD05D49D4}"/>
              </a:ext>
            </a:extLst>
          </p:cNvPr>
          <p:cNvSpPr>
            <a:spLocks noGrp="1"/>
          </p:cNvSpPr>
          <p:nvPr>
            <p:ph type="title"/>
          </p:nvPr>
        </p:nvSpPr>
        <p:spPr>
          <a:xfrm>
            <a:off x="69849" y="317620"/>
            <a:ext cx="11198225" cy="828942"/>
          </a:xfrm>
        </p:spPr>
        <p:txBody>
          <a:bodyPr/>
          <a:lstStyle/>
          <a:p>
            <a:r>
              <a:rPr lang="en-US" dirty="0"/>
              <a:t>Optimize Power Tool Surface Preparation</a:t>
            </a:r>
          </a:p>
        </p:txBody>
      </p:sp>
      <p:sp>
        <p:nvSpPr>
          <p:cNvPr id="4" name="Slide Number Placeholder 3"/>
          <p:cNvSpPr>
            <a:spLocks noGrp="1"/>
          </p:cNvSpPr>
          <p:nvPr>
            <p:ph type="sldNum" sz="quarter" idx="11"/>
          </p:nvPr>
        </p:nvSpPr>
        <p:spPr/>
        <p:txBody>
          <a:bodyPr/>
          <a:lstStyle/>
          <a:p>
            <a:fld id="{EB3C716B-84C8-4DD1-A5B7-2C4343A28E7F}" type="slidenum">
              <a:rPr lang="en-US" smtClean="0"/>
              <a:t>4</a:t>
            </a:fld>
            <a:endParaRPr lang="en-US" dirty="0"/>
          </a:p>
        </p:txBody>
      </p:sp>
    </p:spTree>
    <p:extLst>
      <p:ext uri="{BB962C8B-B14F-4D97-AF65-F5344CB8AC3E}">
        <p14:creationId xmlns:p14="http://schemas.microsoft.com/office/powerpoint/2010/main" val="416165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5F2FC-D3A6-48A1-A3B8-A301501A2D1F}"/>
              </a:ext>
            </a:extLst>
          </p:cNvPr>
          <p:cNvSpPr>
            <a:spLocks noGrp="1"/>
          </p:cNvSpPr>
          <p:nvPr>
            <p:ph idx="1"/>
          </p:nvPr>
        </p:nvSpPr>
        <p:spPr>
          <a:xfrm>
            <a:off x="183794" y="883420"/>
            <a:ext cx="5912206" cy="5091160"/>
          </a:xfrm>
        </p:spPr>
        <p:txBody>
          <a:bodyPr>
            <a:normAutofit/>
          </a:bodyPr>
          <a:lstStyle/>
          <a:p>
            <a:pPr marL="0" indent="0">
              <a:buNone/>
            </a:pPr>
            <a:endParaRPr lang="en-US" u="sng" dirty="0"/>
          </a:p>
          <a:p>
            <a:pPr marL="0" indent="0">
              <a:buNone/>
            </a:pPr>
            <a:r>
              <a:rPr lang="en-US" u="sng" dirty="0">
                <a:latin typeface="+mn-lt"/>
              </a:rPr>
              <a:t>Literature Review Database</a:t>
            </a:r>
          </a:p>
          <a:p>
            <a:r>
              <a:rPr lang="en-US" dirty="0">
                <a:latin typeface="+mn-lt"/>
              </a:rPr>
              <a:t>435 Unique Tools</a:t>
            </a:r>
          </a:p>
          <a:p>
            <a:r>
              <a:rPr lang="en-US" dirty="0">
                <a:latin typeface="+mn-lt"/>
              </a:rPr>
              <a:t>15 Distinct Categories</a:t>
            </a:r>
          </a:p>
          <a:p>
            <a:pPr lvl="1"/>
            <a:r>
              <a:rPr lang="en-US" dirty="0">
                <a:latin typeface="+mn-lt"/>
              </a:rPr>
              <a:t>One Hand Tool</a:t>
            </a:r>
          </a:p>
          <a:p>
            <a:r>
              <a:rPr lang="en-US" dirty="0">
                <a:latin typeface="+mn-lt"/>
              </a:rPr>
              <a:t>Five NSRP / Navy Studies</a:t>
            </a:r>
          </a:p>
          <a:p>
            <a:pPr marL="0" indent="0">
              <a:buNone/>
            </a:pPr>
            <a:r>
              <a:rPr lang="en-US" dirty="0"/>
              <a:t> </a:t>
            </a:r>
          </a:p>
        </p:txBody>
      </p:sp>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213645"/>
            <a:ext cx="10515600" cy="828942"/>
          </a:xfrm>
        </p:spPr>
        <p:txBody>
          <a:bodyPr anchor="b">
            <a:normAutofit/>
          </a:bodyPr>
          <a:lstStyle/>
          <a:p>
            <a:r>
              <a:rPr lang="en-US" dirty="0"/>
              <a:t>Literature Review</a:t>
            </a:r>
          </a:p>
        </p:txBody>
      </p:sp>
      <p:pic>
        <p:nvPicPr>
          <p:cNvPr id="5" name="Picture 4" descr="A close up of text on a white background&#10;&#10;Description automatically generated">
            <a:extLst>
              <a:ext uri="{FF2B5EF4-FFF2-40B4-BE49-F238E27FC236}">
                <a16:creationId xmlns:a16="http://schemas.microsoft.com/office/drawing/2014/main" id="{8B908733-8EA6-DE41-A21C-1366AF268C5F}"/>
              </a:ext>
            </a:extLst>
          </p:cNvPr>
          <p:cNvPicPr>
            <a:picLocks noChangeAspect="1"/>
          </p:cNvPicPr>
          <p:nvPr/>
        </p:nvPicPr>
        <p:blipFill>
          <a:blip r:embed="rId2"/>
          <a:stretch>
            <a:fillRect/>
          </a:stretch>
        </p:blipFill>
        <p:spPr>
          <a:xfrm>
            <a:off x="5215829" y="1503383"/>
            <a:ext cx="6663664" cy="4631885"/>
          </a:xfrm>
          <a:prstGeom prst="rect">
            <a:avLst/>
          </a:prstGeom>
          <a:noFill/>
        </p:spPr>
      </p:pic>
      <p:sp>
        <p:nvSpPr>
          <p:cNvPr id="4" name="Slide Number Placeholder 3"/>
          <p:cNvSpPr>
            <a:spLocks noGrp="1"/>
          </p:cNvSpPr>
          <p:nvPr>
            <p:ph type="sldNum" sz="quarter" idx="11"/>
          </p:nvPr>
        </p:nvSpPr>
        <p:spPr/>
        <p:txBody>
          <a:bodyPr/>
          <a:lstStyle/>
          <a:p>
            <a:fld id="{EB3C716B-84C8-4DD1-A5B7-2C4343A28E7F}" type="slidenum">
              <a:rPr lang="en-US" smtClean="0"/>
              <a:t>5</a:t>
            </a:fld>
            <a:endParaRPr lang="en-US" dirty="0"/>
          </a:p>
        </p:txBody>
      </p:sp>
    </p:spTree>
    <p:extLst>
      <p:ext uri="{BB962C8B-B14F-4D97-AF65-F5344CB8AC3E}">
        <p14:creationId xmlns:p14="http://schemas.microsoft.com/office/powerpoint/2010/main" val="2287577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B1F1B0-1095-4181-9575-7495E8C3AD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5905" y="2582962"/>
            <a:ext cx="10894787" cy="3700272"/>
          </a:xfrm>
          <a:prstGeom prst="rect">
            <a:avLst/>
          </a:prstGeom>
        </p:spPr>
      </p:pic>
      <p:sp>
        <p:nvSpPr>
          <p:cNvPr id="3" name="Content Placeholder 2">
            <a:extLst>
              <a:ext uri="{FF2B5EF4-FFF2-40B4-BE49-F238E27FC236}">
                <a16:creationId xmlns:a16="http://schemas.microsoft.com/office/drawing/2014/main" id="{7A95F2FC-D3A6-48A1-A3B8-A301501A2D1F}"/>
              </a:ext>
            </a:extLst>
          </p:cNvPr>
          <p:cNvSpPr>
            <a:spLocks noGrp="1"/>
          </p:cNvSpPr>
          <p:nvPr>
            <p:ph idx="1"/>
          </p:nvPr>
        </p:nvSpPr>
        <p:spPr>
          <a:xfrm>
            <a:off x="183794" y="883420"/>
            <a:ext cx="5912206" cy="5091160"/>
          </a:xfrm>
        </p:spPr>
        <p:txBody>
          <a:bodyPr>
            <a:normAutofit/>
          </a:bodyPr>
          <a:lstStyle/>
          <a:p>
            <a:pPr marL="0" indent="0">
              <a:buNone/>
            </a:pPr>
            <a:endParaRPr lang="en-US" u="sng" dirty="0"/>
          </a:p>
          <a:p>
            <a:pPr marR="0">
              <a:lnSpc>
                <a:spcPct val="107000"/>
              </a:lnSpc>
              <a:spcBef>
                <a:spcPts val="0"/>
              </a:spcBef>
              <a:spcAft>
                <a:spcPts val="0"/>
              </a:spcAft>
            </a:pPr>
            <a:r>
              <a:rPr lang="en-US" sz="2400" dirty="0">
                <a:effectLst/>
                <a:latin typeface="+mn-lt"/>
                <a:ea typeface="Times New Roman" panose="02020603050405020304" pitchFamily="18" charset="0"/>
              </a:rPr>
              <a:t>What type of motion does the tool use to operate (reciprocating or rotary motion)?</a:t>
            </a:r>
          </a:p>
          <a:p>
            <a:pPr marR="0">
              <a:lnSpc>
                <a:spcPct val="107000"/>
              </a:lnSpc>
              <a:spcBef>
                <a:spcPts val="0"/>
              </a:spcBef>
              <a:spcAft>
                <a:spcPts val="0"/>
              </a:spcAft>
            </a:pPr>
            <a:endParaRPr lang="en-US" sz="2400" dirty="0" smtClean="0">
              <a:effectLst/>
              <a:latin typeface="+mn-lt"/>
              <a:ea typeface="Times New Roman" panose="02020603050405020304" pitchFamily="18" charset="0"/>
            </a:endParaRPr>
          </a:p>
          <a:p>
            <a:pPr marR="0">
              <a:lnSpc>
                <a:spcPct val="107000"/>
              </a:lnSpc>
              <a:spcBef>
                <a:spcPts val="0"/>
              </a:spcBef>
              <a:spcAft>
                <a:spcPts val="0"/>
              </a:spcAft>
            </a:pPr>
            <a:r>
              <a:rPr lang="en-US" sz="2400" dirty="0" smtClean="0">
                <a:effectLst/>
                <a:latin typeface="+mn-lt"/>
                <a:ea typeface="Times New Roman" panose="02020603050405020304" pitchFamily="18" charset="0"/>
              </a:rPr>
              <a:t>Relative </a:t>
            </a:r>
            <a:r>
              <a:rPr lang="en-US" sz="2400" dirty="0">
                <a:effectLst/>
                <a:latin typeface="+mn-lt"/>
                <a:ea typeface="Times New Roman" panose="02020603050405020304" pitchFamily="18" charset="0"/>
              </a:rPr>
              <a:t>to the substrate, in which plane of motion does the tool operate (parallel or perpendicular to the substrate)?</a:t>
            </a:r>
          </a:p>
          <a:p>
            <a:pPr marL="0" indent="0">
              <a:buNone/>
            </a:pPr>
            <a:r>
              <a:rPr lang="en-US" sz="2400" dirty="0"/>
              <a:t> </a:t>
            </a:r>
          </a:p>
        </p:txBody>
      </p:sp>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213645"/>
            <a:ext cx="10515600" cy="828942"/>
          </a:xfrm>
        </p:spPr>
        <p:txBody>
          <a:bodyPr anchor="b">
            <a:normAutofit/>
          </a:bodyPr>
          <a:lstStyle/>
          <a:p>
            <a:r>
              <a:rPr lang="en-US" dirty="0"/>
              <a:t>Power Tool Categorization</a:t>
            </a:r>
          </a:p>
        </p:txBody>
      </p:sp>
      <p:sp>
        <p:nvSpPr>
          <p:cNvPr id="5" name="Slide Number Placeholder 4"/>
          <p:cNvSpPr>
            <a:spLocks noGrp="1"/>
          </p:cNvSpPr>
          <p:nvPr>
            <p:ph type="sldNum" sz="quarter" idx="11"/>
          </p:nvPr>
        </p:nvSpPr>
        <p:spPr/>
        <p:txBody>
          <a:bodyPr/>
          <a:lstStyle/>
          <a:p>
            <a:fld id="{EB3C716B-84C8-4DD1-A5B7-2C4343A28E7F}" type="slidenum">
              <a:rPr lang="en-US" smtClean="0"/>
              <a:t>6</a:t>
            </a:fld>
            <a:endParaRPr lang="en-US" dirty="0"/>
          </a:p>
        </p:txBody>
      </p:sp>
    </p:spTree>
    <p:extLst>
      <p:ext uri="{BB962C8B-B14F-4D97-AF65-F5344CB8AC3E}">
        <p14:creationId xmlns:p14="http://schemas.microsoft.com/office/powerpoint/2010/main" val="220028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5F2FC-D3A6-48A1-A3B8-A301501A2D1F}"/>
              </a:ext>
            </a:extLst>
          </p:cNvPr>
          <p:cNvSpPr>
            <a:spLocks noGrp="1"/>
          </p:cNvSpPr>
          <p:nvPr>
            <p:ph idx="1"/>
          </p:nvPr>
        </p:nvSpPr>
        <p:spPr>
          <a:xfrm>
            <a:off x="436419" y="874059"/>
            <a:ext cx="11100547" cy="5682705"/>
          </a:xfrm>
        </p:spPr>
        <p:txBody>
          <a:bodyPr>
            <a:normAutofit fontScale="62500" lnSpcReduction="20000"/>
          </a:bodyPr>
          <a:lstStyle/>
          <a:p>
            <a:pPr marL="0" indent="0">
              <a:buNone/>
            </a:pPr>
            <a:endParaRPr lang="en-US" u="sng" dirty="0"/>
          </a:p>
          <a:p>
            <a:pPr marL="0" indent="0">
              <a:buNone/>
            </a:pPr>
            <a:r>
              <a:rPr lang="en-US" u="sng" dirty="0">
                <a:latin typeface="+mn-lt"/>
              </a:rPr>
              <a:t>Generic Categories</a:t>
            </a:r>
          </a:p>
          <a:p>
            <a:pPr lvl="0"/>
            <a:r>
              <a:rPr lang="en-US" dirty="0">
                <a:latin typeface="+mn-lt"/>
              </a:rPr>
              <a:t>Grinding Wheels Vitrified</a:t>
            </a:r>
          </a:p>
          <a:p>
            <a:pPr lvl="0"/>
            <a:r>
              <a:rPr lang="en-US" dirty="0">
                <a:latin typeface="+mn-lt"/>
              </a:rPr>
              <a:t>Coated Abrasive Discs/Belts</a:t>
            </a:r>
          </a:p>
          <a:p>
            <a:pPr lvl="0"/>
            <a:r>
              <a:rPr lang="en-US" dirty="0">
                <a:latin typeface="+mn-lt"/>
              </a:rPr>
              <a:t>Coated Abrasive Flaps</a:t>
            </a:r>
          </a:p>
          <a:p>
            <a:pPr lvl="0"/>
            <a:r>
              <a:rPr lang="en-US" dirty="0">
                <a:latin typeface="+mn-lt"/>
              </a:rPr>
              <a:t>Non-woven Abrasive</a:t>
            </a:r>
          </a:p>
          <a:p>
            <a:pPr lvl="1"/>
            <a:r>
              <a:rPr lang="en-US" dirty="0">
                <a:latin typeface="+mn-lt"/>
              </a:rPr>
              <a:t>Unified</a:t>
            </a:r>
          </a:p>
          <a:p>
            <a:pPr lvl="1"/>
            <a:r>
              <a:rPr lang="en-US" dirty="0">
                <a:latin typeface="+mn-lt"/>
              </a:rPr>
              <a:t>Flap</a:t>
            </a:r>
          </a:p>
          <a:p>
            <a:pPr lvl="0"/>
            <a:r>
              <a:rPr lang="en-US" dirty="0">
                <a:latin typeface="+mn-lt"/>
              </a:rPr>
              <a:t>Nonmetallic Brush (Abrasive filled)</a:t>
            </a:r>
          </a:p>
          <a:p>
            <a:pPr lvl="1"/>
            <a:r>
              <a:rPr lang="en-US" dirty="0">
                <a:latin typeface="+mn-lt"/>
              </a:rPr>
              <a:t>Extruded</a:t>
            </a:r>
          </a:p>
          <a:p>
            <a:pPr lvl="1"/>
            <a:r>
              <a:rPr lang="en-US" dirty="0">
                <a:latin typeface="+mn-lt"/>
              </a:rPr>
              <a:t>Molded</a:t>
            </a:r>
          </a:p>
          <a:p>
            <a:pPr lvl="0"/>
            <a:r>
              <a:rPr lang="en-US" dirty="0">
                <a:latin typeface="+mn-lt"/>
              </a:rPr>
              <a:t>Metallic (Wire) Brush</a:t>
            </a:r>
          </a:p>
          <a:p>
            <a:pPr lvl="0"/>
            <a:r>
              <a:rPr lang="en-US" dirty="0">
                <a:latin typeface="+mn-lt"/>
              </a:rPr>
              <a:t>Rotary Flapper Metallic/Ceramic</a:t>
            </a:r>
          </a:p>
          <a:p>
            <a:pPr lvl="0"/>
            <a:r>
              <a:rPr lang="en-US" dirty="0">
                <a:latin typeface="+mn-lt"/>
              </a:rPr>
              <a:t>Cutter Bundle Metallic/Ceramic</a:t>
            </a:r>
          </a:p>
          <a:p>
            <a:pPr lvl="0"/>
            <a:r>
              <a:rPr lang="en-US" dirty="0">
                <a:latin typeface="+mn-lt"/>
              </a:rPr>
              <a:t>Needle Gun</a:t>
            </a:r>
          </a:p>
          <a:p>
            <a:pPr lvl="0"/>
            <a:r>
              <a:rPr lang="en-US" dirty="0">
                <a:latin typeface="+mn-lt"/>
              </a:rPr>
              <a:t>Scaler or Chisel</a:t>
            </a:r>
          </a:p>
          <a:p>
            <a:pPr lvl="0"/>
            <a:r>
              <a:rPr lang="en-US" dirty="0">
                <a:latin typeface="+mn-lt"/>
              </a:rPr>
              <a:t>Bristle Impact</a:t>
            </a:r>
          </a:p>
          <a:p>
            <a:pPr marL="0" indent="0">
              <a:buNone/>
            </a:pPr>
            <a:endParaRPr lang="en-US" u="sng" dirty="0"/>
          </a:p>
        </p:txBody>
      </p:sp>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69850" y="301236"/>
            <a:ext cx="10515600" cy="828942"/>
          </a:xfrm>
        </p:spPr>
        <p:txBody>
          <a:bodyPr/>
          <a:lstStyle/>
          <a:p>
            <a:r>
              <a:rPr lang="en-US" sz="4000" dirty="0"/>
              <a:t>Literature Review – SSPC Power Tool Update</a:t>
            </a:r>
          </a:p>
        </p:txBody>
      </p:sp>
      <p:graphicFrame>
        <p:nvGraphicFramePr>
          <p:cNvPr id="9" name="Table 8">
            <a:extLst>
              <a:ext uri="{FF2B5EF4-FFF2-40B4-BE49-F238E27FC236}">
                <a16:creationId xmlns:a16="http://schemas.microsoft.com/office/drawing/2014/main" id="{023E5EC8-BA67-EB4A-94F4-2ABF821C8E82}"/>
              </a:ext>
            </a:extLst>
          </p:cNvPr>
          <p:cNvGraphicFramePr>
            <a:graphicFrameLocks noGrp="1"/>
          </p:cNvGraphicFramePr>
          <p:nvPr>
            <p:extLst/>
          </p:nvPr>
        </p:nvGraphicFramePr>
        <p:xfrm>
          <a:off x="5986692" y="1142739"/>
          <a:ext cx="4997515" cy="5145344"/>
        </p:xfrm>
        <a:graphic>
          <a:graphicData uri="http://schemas.openxmlformats.org/drawingml/2006/table">
            <a:tbl>
              <a:tblPr firstRow="1" firstCol="1" lastRow="1" lastCol="1" bandRow="1" bandCol="1">
                <a:tableStyleId>{793D81CF-94F2-401A-BA57-92F5A7B2D0C5}</a:tableStyleId>
              </a:tblPr>
              <a:tblGrid>
                <a:gridCol w="2344256">
                  <a:extLst>
                    <a:ext uri="{9D8B030D-6E8A-4147-A177-3AD203B41FA5}">
                      <a16:colId xmlns:a16="http://schemas.microsoft.com/office/drawing/2014/main" val="3686354981"/>
                    </a:ext>
                  </a:extLst>
                </a:gridCol>
                <a:gridCol w="2653259">
                  <a:extLst>
                    <a:ext uri="{9D8B030D-6E8A-4147-A177-3AD203B41FA5}">
                      <a16:colId xmlns:a16="http://schemas.microsoft.com/office/drawing/2014/main" val="2204178000"/>
                    </a:ext>
                  </a:extLst>
                </a:gridCol>
              </a:tblGrid>
              <a:tr h="128304">
                <a:tc gridSpan="2">
                  <a:txBody>
                    <a:bodyPr/>
                    <a:lstStyle/>
                    <a:p>
                      <a:pPr marL="0" marR="0">
                        <a:spcBef>
                          <a:spcPts val="0"/>
                        </a:spcBef>
                        <a:spcAft>
                          <a:spcPts val="0"/>
                        </a:spcAft>
                      </a:pPr>
                      <a:r>
                        <a:rPr lang="en-US" sz="700" dirty="0">
                          <a:effectLst/>
                        </a:rPr>
                        <a:t> </a:t>
                      </a:r>
                      <a:endParaRPr lang="en-US" sz="7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1384113499"/>
                  </a:ext>
                </a:extLst>
              </a:tr>
              <a:tr h="266232">
                <a:tc gridSpan="2">
                  <a:txBody>
                    <a:bodyPr/>
                    <a:lstStyle/>
                    <a:p>
                      <a:pPr marL="0" marR="0">
                        <a:spcBef>
                          <a:spcPts val="0"/>
                        </a:spcBef>
                        <a:spcAft>
                          <a:spcPts val="0"/>
                        </a:spcAft>
                      </a:pPr>
                      <a:r>
                        <a:rPr lang="en-US" sz="1000" dirty="0">
                          <a:effectLst/>
                        </a:rPr>
                        <a:t>SP11, SP15</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372340294"/>
                  </a:ext>
                </a:extLst>
              </a:tr>
              <a:tr h="152283">
                <a:tc rowSpan="6">
                  <a:txBody>
                    <a:bodyPr/>
                    <a:lstStyle/>
                    <a:p>
                      <a:pPr marL="0" marR="0">
                        <a:spcBef>
                          <a:spcPts val="0"/>
                        </a:spcBef>
                        <a:spcAft>
                          <a:spcPts val="0"/>
                        </a:spcAft>
                      </a:pPr>
                      <a:r>
                        <a:rPr lang="en-US" sz="1000" dirty="0">
                          <a:effectLst/>
                        </a:rPr>
                        <a:t>Removes</a:t>
                      </a:r>
                      <a:br>
                        <a:rPr lang="en-US" sz="1000" dirty="0">
                          <a:effectLst/>
                        </a:rPr>
                      </a:br>
                      <a:r>
                        <a:rPr lang="en-US" sz="1000" dirty="0">
                          <a:effectLst/>
                        </a:rPr>
                        <a:t> Initial Condition</a:t>
                      </a:r>
                      <a:br>
                        <a:rPr lang="en-US" sz="1000" dirty="0">
                          <a:effectLst/>
                        </a:rPr>
                      </a:br>
                      <a:r>
                        <a:rPr lang="en-US" sz="1000" dirty="0">
                          <a:effectLst/>
                        </a:rPr>
                        <a:t>(SSPC VIS 3)</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nchor="ctr"/>
                </a:tc>
                <a:tc>
                  <a:txBody>
                    <a:bodyPr/>
                    <a:lstStyle/>
                    <a:p>
                      <a:pPr marL="0" marR="0">
                        <a:spcBef>
                          <a:spcPts val="0"/>
                        </a:spcBef>
                        <a:spcAft>
                          <a:spcPts val="0"/>
                        </a:spcAft>
                      </a:pPr>
                      <a:r>
                        <a:rPr lang="en-US" sz="1000" dirty="0">
                          <a:effectLst/>
                        </a:rPr>
                        <a:t>Complete Millscale (A)</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extLst>
                  <a:ext uri="{0D108BD9-81ED-4DB2-BD59-A6C34878D82A}">
                    <a16:rowId xmlns:a16="http://schemas.microsoft.com/office/drawing/2014/main" val="638339385"/>
                  </a:ext>
                </a:extLst>
              </a:tr>
              <a:tr h="152283">
                <a:tc vMerge="1">
                  <a:txBody>
                    <a:bodyPr/>
                    <a:lstStyle/>
                    <a:p>
                      <a:endParaRPr lang="en-US"/>
                    </a:p>
                  </a:txBody>
                  <a:tcPr/>
                </a:tc>
                <a:tc>
                  <a:txBody>
                    <a:bodyPr/>
                    <a:lstStyle/>
                    <a:p>
                      <a:r>
                        <a:rPr lang="en-US" sz="1000" dirty="0">
                          <a:effectLst/>
                        </a:rPr>
                        <a:t>Partial Millscale (B)</a:t>
                      </a:r>
                      <a:endParaRPr lang="en-US" dirty="0"/>
                    </a:p>
                  </a:txBody>
                  <a:tcPr marL="0" marR="0" marT="0" marB="0"/>
                </a:tc>
                <a:extLst>
                  <a:ext uri="{0D108BD9-81ED-4DB2-BD59-A6C34878D82A}">
                    <a16:rowId xmlns:a16="http://schemas.microsoft.com/office/drawing/2014/main" val="3743415495"/>
                  </a:ext>
                </a:extLst>
              </a:tr>
              <a:tr h="152283">
                <a:tc vMerge="1">
                  <a:txBody>
                    <a:bodyPr/>
                    <a:lstStyle/>
                    <a:p>
                      <a:endParaRPr lang="en-US"/>
                    </a:p>
                  </a:txBody>
                  <a:tcPr/>
                </a:tc>
                <a:tc>
                  <a:txBody>
                    <a:bodyPr/>
                    <a:lstStyle/>
                    <a:p>
                      <a:r>
                        <a:rPr lang="en-US" sz="1000" dirty="0">
                          <a:effectLst/>
                        </a:rPr>
                        <a:t>Complete Rust (C)</a:t>
                      </a:r>
                      <a:endParaRPr lang="en-US" dirty="0"/>
                    </a:p>
                  </a:txBody>
                  <a:tcPr marL="0" marR="0" marT="0" marB="0"/>
                </a:tc>
                <a:extLst>
                  <a:ext uri="{0D108BD9-81ED-4DB2-BD59-A6C34878D82A}">
                    <a16:rowId xmlns:a16="http://schemas.microsoft.com/office/drawing/2014/main" val="3422610072"/>
                  </a:ext>
                </a:extLst>
              </a:tr>
              <a:tr h="152283">
                <a:tc vMerge="1">
                  <a:txBody>
                    <a:bodyPr/>
                    <a:lstStyle/>
                    <a:p>
                      <a:endParaRPr lang="en-US"/>
                    </a:p>
                  </a:txBody>
                  <a:tcPr/>
                </a:tc>
                <a:tc>
                  <a:txBody>
                    <a:bodyPr/>
                    <a:lstStyle/>
                    <a:p>
                      <a:r>
                        <a:rPr lang="en-US" sz="1000" dirty="0">
                          <a:effectLst/>
                        </a:rPr>
                        <a:t>Rust and Pitting (D)</a:t>
                      </a:r>
                      <a:endParaRPr lang="en-US" dirty="0"/>
                    </a:p>
                  </a:txBody>
                  <a:tcPr marL="0" marR="0" marT="0" marB="0"/>
                </a:tc>
                <a:extLst>
                  <a:ext uri="{0D108BD9-81ED-4DB2-BD59-A6C34878D82A}">
                    <a16:rowId xmlns:a16="http://schemas.microsoft.com/office/drawing/2014/main" val="2262844216"/>
                  </a:ext>
                </a:extLst>
              </a:tr>
              <a:tr h="240744">
                <a:tc vMerge="1">
                  <a:txBody>
                    <a:bodyPr/>
                    <a:lstStyle/>
                    <a:p>
                      <a:endParaRPr lang="en-US"/>
                    </a:p>
                  </a:txBody>
                  <a:tcPr/>
                </a:tc>
                <a:tc>
                  <a:txBody>
                    <a:bodyPr/>
                    <a:lstStyle/>
                    <a:p>
                      <a:r>
                        <a:rPr lang="en-US" sz="1000" dirty="0">
                          <a:effectLst/>
                        </a:rPr>
                        <a:t>Thin Coating Over Blast Cleaned Surface (E, F)</a:t>
                      </a:r>
                      <a:endParaRPr lang="en-US" dirty="0"/>
                    </a:p>
                  </a:txBody>
                  <a:tcPr marL="0" marR="0" marT="0" marB="0"/>
                </a:tc>
                <a:extLst>
                  <a:ext uri="{0D108BD9-81ED-4DB2-BD59-A6C34878D82A}">
                    <a16:rowId xmlns:a16="http://schemas.microsoft.com/office/drawing/2014/main" val="3311046587"/>
                  </a:ext>
                </a:extLst>
              </a:tr>
              <a:tr h="152283">
                <a:tc vMerge="1">
                  <a:txBody>
                    <a:bodyPr/>
                    <a:lstStyle/>
                    <a:p>
                      <a:endParaRPr lang="en-US"/>
                    </a:p>
                  </a:txBody>
                  <a:tcPr/>
                </a:tc>
                <a:tc>
                  <a:txBody>
                    <a:bodyPr/>
                    <a:lstStyle/>
                    <a:p>
                      <a:r>
                        <a:rPr lang="en-US" sz="1000" dirty="0">
                          <a:effectLst/>
                        </a:rPr>
                        <a:t>Weathered Multi-coat System (G)</a:t>
                      </a:r>
                      <a:endParaRPr lang="en-US" dirty="0"/>
                    </a:p>
                  </a:txBody>
                  <a:tcPr marL="0" marR="0" marT="0" marB="0"/>
                </a:tc>
                <a:extLst>
                  <a:ext uri="{0D108BD9-81ED-4DB2-BD59-A6C34878D82A}">
                    <a16:rowId xmlns:a16="http://schemas.microsoft.com/office/drawing/2014/main" val="3454877664"/>
                  </a:ext>
                </a:extLst>
              </a:tr>
              <a:tr h="181765">
                <a:tc gridSpan="2">
                  <a:txBody>
                    <a:bodyPr/>
                    <a:lstStyle/>
                    <a:p>
                      <a:pPr marL="0" marR="0">
                        <a:spcBef>
                          <a:spcPts val="0"/>
                        </a:spcBef>
                        <a:spcAft>
                          <a:spcPts val="0"/>
                        </a:spcAft>
                      </a:pPr>
                      <a:r>
                        <a:rPr lang="en-US" sz="1000" dirty="0">
                          <a:effectLst/>
                        </a:rPr>
                        <a:t>Remove Pack Rust </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2924298032"/>
                  </a:ext>
                </a:extLst>
              </a:tr>
              <a:tr h="249659">
                <a:tc gridSpan="2">
                  <a:txBody>
                    <a:bodyPr/>
                    <a:lstStyle/>
                    <a:p>
                      <a:pPr marL="0" marR="0">
                        <a:spcBef>
                          <a:spcPts val="0"/>
                        </a:spcBef>
                        <a:spcAft>
                          <a:spcPts val="0"/>
                        </a:spcAft>
                      </a:pPr>
                      <a:r>
                        <a:rPr lang="en-US" sz="1000" dirty="0">
                          <a:effectLst/>
                        </a:rPr>
                        <a:t>Remove Stratified/Laminar Rust</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8002316"/>
                  </a:ext>
                </a:extLst>
              </a:tr>
              <a:tr h="283340">
                <a:tc gridSpan="2">
                  <a:txBody>
                    <a:bodyPr/>
                    <a:lstStyle/>
                    <a:p>
                      <a:pPr marL="0" marR="0">
                        <a:spcBef>
                          <a:spcPts val="0"/>
                        </a:spcBef>
                        <a:spcAft>
                          <a:spcPts val="0"/>
                        </a:spcAft>
                      </a:pPr>
                      <a:r>
                        <a:rPr lang="en-US" sz="1000" dirty="0">
                          <a:effectLst/>
                        </a:rPr>
                        <a:t>Coating Removal (THICK FILM over 40 mils</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461553689"/>
                  </a:ext>
                </a:extLst>
              </a:tr>
              <a:tr h="163589">
                <a:tc rowSpan="4">
                  <a:txBody>
                    <a:bodyPr/>
                    <a:lstStyle/>
                    <a:p>
                      <a:pPr marL="0" marR="0">
                        <a:spcBef>
                          <a:spcPts val="0"/>
                        </a:spcBef>
                        <a:spcAft>
                          <a:spcPts val="0"/>
                        </a:spcAft>
                      </a:pPr>
                      <a:r>
                        <a:rPr lang="en-US" sz="1000" dirty="0">
                          <a:effectLst/>
                        </a:rPr>
                        <a:t>Create Anchor Profile</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a:txBody>
                    <a:bodyPr/>
                    <a:lstStyle/>
                    <a:p>
                      <a:r>
                        <a:rPr lang="en-US" sz="1000" dirty="0">
                          <a:effectLst/>
                        </a:rPr>
                        <a:t>1 mil</a:t>
                      </a:r>
                      <a:endParaRPr lang="en-US" dirty="0"/>
                    </a:p>
                  </a:txBody>
                  <a:tcPr marL="0" marR="0" marT="0" marB="0"/>
                </a:tc>
                <a:extLst>
                  <a:ext uri="{0D108BD9-81ED-4DB2-BD59-A6C34878D82A}">
                    <a16:rowId xmlns:a16="http://schemas.microsoft.com/office/drawing/2014/main" val="426051628"/>
                  </a:ext>
                </a:extLst>
              </a:tr>
              <a:tr h="152283">
                <a:tc vMerge="1">
                  <a:txBody>
                    <a:bodyPr/>
                    <a:lstStyle/>
                    <a:p>
                      <a:endParaRPr lang="en-US"/>
                    </a:p>
                  </a:txBody>
                  <a:tcPr/>
                </a:tc>
                <a:tc>
                  <a:txBody>
                    <a:bodyPr/>
                    <a:lstStyle/>
                    <a:p>
                      <a:r>
                        <a:rPr lang="en-US" sz="1000" dirty="0">
                          <a:effectLst/>
                        </a:rPr>
                        <a:t>2 mils</a:t>
                      </a:r>
                      <a:endParaRPr lang="en-US" dirty="0"/>
                    </a:p>
                  </a:txBody>
                  <a:tcPr marL="0" marR="0" marT="0" marB="0"/>
                </a:tc>
                <a:extLst>
                  <a:ext uri="{0D108BD9-81ED-4DB2-BD59-A6C34878D82A}">
                    <a16:rowId xmlns:a16="http://schemas.microsoft.com/office/drawing/2014/main" val="4131417972"/>
                  </a:ext>
                </a:extLst>
              </a:tr>
              <a:tr h="152283">
                <a:tc vMerge="1">
                  <a:txBody>
                    <a:bodyPr/>
                    <a:lstStyle/>
                    <a:p>
                      <a:endParaRPr lang="en-US"/>
                    </a:p>
                  </a:txBody>
                  <a:tcPr/>
                </a:tc>
                <a:tc>
                  <a:txBody>
                    <a:bodyPr/>
                    <a:lstStyle/>
                    <a:p>
                      <a:r>
                        <a:rPr lang="en-US" sz="1000" dirty="0">
                          <a:effectLst/>
                        </a:rPr>
                        <a:t>3 mils</a:t>
                      </a:r>
                      <a:endParaRPr lang="en-US" dirty="0"/>
                    </a:p>
                  </a:txBody>
                  <a:tcPr marL="0" marR="0" marT="0" marB="0"/>
                </a:tc>
                <a:extLst>
                  <a:ext uri="{0D108BD9-81ED-4DB2-BD59-A6C34878D82A}">
                    <a16:rowId xmlns:a16="http://schemas.microsoft.com/office/drawing/2014/main" val="3432137399"/>
                  </a:ext>
                </a:extLst>
              </a:tr>
              <a:tr h="152283">
                <a:tc vMerge="1">
                  <a:txBody>
                    <a:bodyPr/>
                    <a:lstStyle/>
                    <a:p>
                      <a:endParaRPr lang="en-US"/>
                    </a:p>
                  </a:txBody>
                  <a:tcPr/>
                </a:tc>
                <a:tc>
                  <a:txBody>
                    <a:bodyPr/>
                    <a:lstStyle/>
                    <a:p>
                      <a:r>
                        <a:rPr lang="en-US" sz="1000" dirty="0">
                          <a:effectLst/>
                        </a:rPr>
                        <a:t>4 mils</a:t>
                      </a:r>
                      <a:endParaRPr lang="en-US" dirty="0"/>
                    </a:p>
                  </a:txBody>
                  <a:tcPr marL="0" marR="0" marT="0" marB="0"/>
                </a:tc>
                <a:extLst>
                  <a:ext uri="{0D108BD9-81ED-4DB2-BD59-A6C34878D82A}">
                    <a16:rowId xmlns:a16="http://schemas.microsoft.com/office/drawing/2014/main" val="2225749240"/>
                  </a:ext>
                </a:extLst>
              </a:tr>
              <a:tr h="304567">
                <a:tc gridSpan="2">
                  <a:txBody>
                    <a:bodyPr/>
                    <a:lstStyle/>
                    <a:p>
                      <a:pPr marL="0" marR="0">
                        <a:spcBef>
                          <a:spcPts val="0"/>
                        </a:spcBef>
                        <a:spcAft>
                          <a:spcPts val="0"/>
                        </a:spcAft>
                      </a:pPr>
                      <a:r>
                        <a:rPr lang="en-US" sz="1000" dirty="0">
                          <a:effectLst/>
                        </a:rPr>
                        <a:t>Clean Large Pits</a:t>
                      </a:r>
                      <a:br>
                        <a:rPr lang="en-US" sz="1000" dirty="0">
                          <a:effectLst/>
                        </a:rPr>
                      </a:br>
                      <a:r>
                        <a:rPr lang="en-US" sz="1000" dirty="0">
                          <a:effectLst/>
                        </a:rPr>
                        <a:t>(define “large pits”) up to 3 mm deep?</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3893745503"/>
                  </a:ext>
                </a:extLst>
              </a:tr>
              <a:tr h="261421">
                <a:tc gridSpan="2">
                  <a:txBody>
                    <a:bodyPr/>
                    <a:lstStyle/>
                    <a:p>
                      <a:pPr marL="0" marR="0">
                        <a:spcBef>
                          <a:spcPts val="0"/>
                        </a:spcBef>
                        <a:spcAft>
                          <a:spcPts val="0"/>
                        </a:spcAft>
                      </a:pPr>
                      <a:r>
                        <a:rPr lang="en-US" sz="1000" dirty="0">
                          <a:effectLst/>
                        </a:rPr>
                        <a:t>Ability to access complex geometries</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1555481336"/>
                  </a:ext>
                </a:extLst>
              </a:tr>
              <a:tr h="261421">
                <a:tc gridSpan="2">
                  <a:txBody>
                    <a:bodyPr/>
                    <a:lstStyle/>
                    <a:p>
                      <a:pPr marL="0" marR="0">
                        <a:spcBef>
                          <a:spcPts val="0"/>
                        </a:spcBef>
                        <a:spcAft>
                          <a:spcPts val="0"/>
                        </a:spcAft>
                      </a:pPr>
                      <a:r>
                        <a:rPr lang="en-US" sz="1000" dirty="0">
                          <a:effectLst/>
                        </a:rPr>
                        <a:t>Minimal Damage to  Existing Profile</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448301744"/>
                  </a:ext>
                </a:extLst>
              </a:tr>
              <a:tr h="152283">
                <a:tc gridSpan="2">
                  <a:txBody>
                    <a:bodyPr/>
                    <a:lstStyle/>
                    <a:p>
                      <a:pPr marL="0" marR="0">
                        <a:spcBef>
                          <a:spcPts val="0"/>
                        </a:spcBef>
                        <a:spcAft>
                          <a:spcPts val="0"/>
                        </a:spcAft>
                      </a:pPr>
                      <a:r>
                        <a:rPr lang="en-US" sz="1000" dirty="0">
                          <a:effectLst/>
                        </a:rPr>
                        <a:t>Feather Edges</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909862582"/>
                  </a:ext>
                </a:extLst>
              </a:tr>
              <a:tr h="189250">
                <a:tc rowSpan="2">
                  <a:txBody>
                    <a:bodyPr/>
                    <a:lstStyle/>
                    <a:p>
                      <a:pPr marL="0" marR="0">
                        <a:spcBef>
                          <a:spcPts val="0"/>
                        </a:spcBef>
                        <a:spcAft>
                          <a:spcPts val="0"/>
                        </a:spcAft>
                      </a:pPr>
                      <a:r>
                        <a:rPr lang="en-US" sz="1000" dirty="0">
                          <a:effectLst/>
                        </a:rPr>
                        <a:t> </a:t>
                      </a:r>
                    </a:p>
                    <a:p>
                      <a:pPr marL="0" marR="0">
                        <a:spcBef>
                          <a:spcPts val="0"/>
                        </a:spcBef>
                        <a:spcAft>
                          <a:spcPts val="0"/>
                        </a:spcAft>
                      </a:pPr>
                      <a:r>
                        <a:rPr lang="en-US" sz="1000" dirty="0">
                          <a:effectLst/>
                        </a:rPr>
                        <a:t>Welds</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a:txBody>
                    <a:bodyPr/>
                    <a:lstStyle/>
                    <a:p>
                      <a:pPr marL="0" marR="0">
                        <a:spcBef>
                          <a:spcPts val="0"/>
                        </a:spcBef>
                        <a:spcAft>
                          <a:spcPts val="0"/>
                        </a:spcAft>
                      </a:pPr>
                      <a:r>
                        <a:rPr lang="en-US" sz="1000" dirty="0">
                          <a:effectLst/>
                        </a:rPr>
                        <a:t>Clean</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nchor="ctr"/>
                </a:tc>
                <a:extLst>
                  <a:ext uri="{0D108BD9-81ED-4DB2-BD59-A6C34878D82A}">
                    <a16:rowId xmlns:a16="http://schemas.microsoft.com/office/drawing/2014/main" val="1895512595"/>
                  </a:ext>
                </a:extLst>
              </a:tr>
              <a:tr h="176419">
                <a:tc vMerge="1">
                  <a:txBody>
                    <a:bodyPr/>
                    <a:lstStyle/>
                    <a:p>
                      <a:endParaRPr lang="en-US"/>
                    </a:p>
                  </a:txBody>
                  <a:tcPr/>
                </a:tc>
                <a:tc>
                  <a:txBody>
                    <a:bodyPr/>
                    <a:lstStyle/>
                    <a:p>
                      <a:r>
                        <a:rPr lang="en-US" sz="1000" dirty="0">
                          <a:effectLst/>
                        </a:rPr>
                        <a:t>Profile</a:t>
                      </a:r>
                      <a:endParaRPr lang="en-US" dirty="0"/>
                    </a:p>
                  </a:txBody>
                  <a:tcPr marL="0" marR="0" marT="0" marB="0" anchor="ctr"/>
                </a:tc>
                <a:extLst>
                  <a:ext uri="{0D108BD9-81ED-4DB2-BD59-A6C34878D82A}">
                    <a16:rowId xmlns:a16="http://schemas.microsoft.com/office/drawing/2014/main" val="856046857"/>
                  </a:ext>
                </a:extLst>
              </a:tr>
              <a:tr h="304567">
                <a:tc gridSpan="2">
                  <a:txBody>
                    <a:bodyPr/>
                    <a:lstStyle/>
                    <a:p>
                      <a:pPr marL="0" marR="0">
                        <a:spcBef>
                          <a:spcPts val="0"/>
                        </a:spcBef>
                        <a:spcAft>
                          <a:spcPts val="0"/>
                        </a:spcAft>
                      </a:pPr>
                      <a:r>
                        <a:rPr lang="en-US" sz="1000" dirty="0">
                          <a:effectLst/>
                        </a:rPr>
                        <a:t>Roughen Existing</a:t>
                      </a:r>
                      <a:br>
                        <a:rPr lang="en-US" sz="1000" dirty="0">
                          <a:effectLst/>
                        </a:rPr>
                      </a:br>
                      <a:r>
                        <a:rPr lang="en-US" sz="1000" dirty="0">
                          <a:effectLst/>
                        </a:rPr>
                        <a:t>Coating</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4208598150"/>
                  </a:ext>
                </a:extLst>
              </a:tr>
              <a:tr h="304567">
                <a:tc gridSpan="2">
                  <a:txBody>
                    <a:bodyPr/>
                    <a:lstStyle/>
                    <a:p>
                      <a:pPr marL="0" marR="0">
                        <a:spcBef>
                          <a:spcPts val="0"/>
                        </a:spcBef>
                        <a:spcAft>
                          <a:spcPts val="0"/>
                        </a:spcAft>
                      </a:pPr>
                      <a:r>
                        <a:rPr lang="en-US" sz="1000" dirty="0">
                          <a:effectLst/>
                        </a:rPr>
                        <a:t/>
                      </a:r>
                      <a:br>
                        <a:rPr lang="en-US" sz="1000" dirty="0">
                          <a:effectLst/>
                        </a:rPr>
                      </a:br>
                      <a:r>
                        <a:rPr lang="en-US" sz="1000" dirty="0">
                          <a:effectLst/>
                        </a:rPr>
                        <a:t>Cold Spark</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2182409675"/>
                  </a:ext>
                </a:extLst>
              </a:tr>
              <a:tr h="152283">
                <a:tc gridSpan="2">
                  <a:txBody>
                    <a:bodyPr/>
                    <a:lstStyle/>
                    <a:p>
                      <a:pPr marL="0" marR="0">
                        <a:spcBef>
                          <a:spcPts val="0"/>
                        </a:spcBef>
                        <a:spcAft>
                          <a:spcPts val="0"/>
                        </a:spcAft>
                      </a:pPr>
                      <a:r>
                        <a:rPr lang="en-US" sz="1000" dirty="0">
                          <a:effectLst/>
                        </a:rPr>
                        <a:t>Non-Spark</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1343367082"/>
                  </a:ext>
                </a:extLst>
              </a:tr>
              <a:tr h="304567">
                <a:tc gridSpan="2">
                  <a:txBody>
                    <a:bodyPr/>
                    <a:lstStyle/>
                    <a:p>
                      <a:pPr marL="0" marR="0">
                        <a:spcBef>
                          <a:spcPts val="0"/>
                        </a:spcBef>
                        <a:spcAft>
                          <a:spcPts val="0"/>
                        </a:spcAft>
                      </a:pPr>
                      <a:r>
                        <a:rPr lang="en-US" sz="1000" dirty="0">
                          <a:effectLst/>
                        </a:rPr>
                        <a:t>Controlled Emissions</a:t>
                      </a:r>
                      <a:br>
                        <a:rPr lang="en-US" sz="1000" dirty="0">
                          <a:effectLst/>
                        </a:rPr>
                      </a:br>
                      <a:r>
                        <a:rPr lang="en-US" sz="1000" dirty="0">
                          <a:effectLst/>
                        </a:rPr>
                        <a:t>(e.g., Vacuum Capability)</a:t>
                      </a:r>
                      <a:endParaRPr lang="en-US" sz="1000" dirty="0">
                        <a:effectLst/>
                        <a:latin typeface="Arial Narrow" panose="020B0604020202020204" pitchFamily="34" charset="0"/>
                        <a:ea typeface="Arial Black" panose="020B0604020202020204" pitchFamily="34" charset="0"/>
                        <a:cs typeface="Arial Black"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4219285364"/>
                  </a:ext>
                </a:extLst>
              </a:tr>
            </a:tbl>
          </a:graphicData>
        </a:graphic>
      </p:graphicFrame>
      <p:sp>
        <p:nvSpPr>
          <p:cNvPr id="4" name="Slide Number Placeholder 3"/>
          <p:cNvSpPr>
            <a:spLocks noGrp="1"/>
          </p:cNvSpPr>
          <p:nvPr>
            <p:ph type="sldNum" sz="quarter" idx="11"/>
          </p:nvPr>
        </p:nvSpPr>
        <p:spPr/>
        <p:txBody>
          <a:bodyPr/>
          <a:lstStyle/>
          <a:p>
            <a:fld id="{EB3C716B-84C8-4DD1-A5B7-2C4343A28E7F}" type="slidenum">
              <a:rPr lang="en-US" smtClean="0"/>
              <a:t>7</a:t>
            </a:fld>
            <a:endParaRPr lang="en-US" dirty="0"/>
          </a:p>
        </p:txBody>
      </p:sp>
    </p:spTree>
    <p:extLst>
      <p:ext uri="{BB962C8B-B14F-4D97-AF65-F5344CB8AC3E}">
        <p14:creationId xmlns:p14="http://schemas.microsoft.com/office/powerpoint/2010/main" val="1773875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5F2FC-D3A6-48A1-A3B8-A301501A2D1F}"/>
              </a:ext>
            </a:extLst>
          </p:cNvPr>
          <p:cNvSpPr>
            <a:spLocks noGrp="1"/>
          </p:cNvSpPr>
          <p:nvPr>
            <p:ph idx="1"/>
          </p:nvPr>
        </p:nvSpPr>
        <p:spPr>
          <a:xfrm>
            <a:off x="259793" y="1325319"/>
            <a:ext cx="6660593" cy="4681781"/>
          </a:xfrm>
        </p:spPr>
        <p:txBody>
          <a:bodyPr>
            <a:normAutofit/>
          </a:bodyPr>
          <a:lstStyle/>
          <a:p>
            <a:pPr marL="0" indent="0">
              <a:buNone/>
            </a:pPr>
            <a:endParaRPr lang="en-US" dirty="0">
              <a:latin typeface="+mn-lt"/>
            </a:endParaRPr>
          </a:p>
          <a:p>
            <a:pPr lvl="0"/>
            <a:r>
              <a:rPr lang="en-US" sz="2600" b="1" dirty="0">
                <a:latin typeface="+mn-lt"/>
              </a:rPr>
              <a:t>Grinders (four types)</a:t>
            </a:r>
          </a:p>
          <a:p>
            <a:pPr lvl="1"/>
            <a:r>
              <a:rPr lang="en-US" sz="1800" dirty="0">
                <a:latin typeface="+mn-lt"/>
                <a:ea typeface="Calibri" panose="020F0502020204030204" pitchFamily="34" charset="0"/>
                <a:cs typeface="Times New Roman" panose="02020603050405020304" pitchFamily="18" charset="0"/>
              </a:rPr>
              <a:t>T</a:t>
            </a:r>
            <a:r>
              <a:rPr lang="en-US" sz="1800" dirty="0" smtClean="0">
                <a:effectLst/>
                <a:latin typeface="+mn-lt"/>
                <a:ea typeface="Calibri" panose="020F0502020204030204" pitchFamily="34" charset="0"/>
                <a:cs typeface="Times New Roman" panose="02020603050405020304" pitchFamily="18" charset="0"/>
              </a:rPr>
              <a:t>est </a:t>
            </a:r>
            <a:r>
              <a:rPr lang="en-US" sz="1800" dirty="0">
                <a:effectLst/>
                <a:latin typeface="+mn-lt"/>
                <a:ea typeface="Calibri" panose="020F0502020204030204" pitchFamily="34" charset="0"/>
                <a:cs typeface="Times New Roman" panose="02020603050405020304" pitchFamily="18" charset="0"/>
              </a:rPr>
              <a:t>two angle grinders and two die grinders</a:t>
            </a:r>
            <a:endParaRPr lang="en-US" sz="2200" b="1" dirty="0">
              <a:latin typeface="+mn-lt"/>
            </a:endParaRPr>
          </a:p>
          <a:p>
            <a:pPr lvl="0"/>
            <a:r>
              <a:rPr lang="en-US" sz="2600" b="1" dirty="0">
                <a:latin typeface="+mn-lt"/>
              </a:rPr>
              <a:t>Needle Gun (two types)</a:t>
            </a:r>
          </a:p>
          <a:p>
            <a:pPr lvl="0"/>
            <a:r>
              <a:rPr lang="en-US" sz="2600" b="1" dirty="0">
                <a:latin typeface="+mn-lt"/>
              </a:rPr>
              <a:t>Bristle Impact Tool</a:t>
            </a:r>
          </a:p>
          <a:p>
            <a:pPr lvl="0"/>
            <a:r>
              <a:rPr lang="en-US" sz="2600" b="1" dirty="0">
                <a:latin typeface="+mn-lt"/>
              </a:rPr>
              <a:t>Palm Sander, Cup Brush, Clean-N-Strip</a:t>
            </a:r>
          </a:p>
          <a:p>
            <a:pPr lvl="0"/>
            <a:r>
              <a:rPr lang="en-US" sz="2600" b="1" dirty="0">
                <a:latin typeface="+mn-lt"/>
              </a:rPr>
              <a:t>Roto Peen</a:t>
            </a:r>
          </a:p>
          <a:p>
            <a:pPr lvl="0"/>
            <a:r>
              <a:rPr lang="en-US" sz="2600" b="1" dirty="0">
                <a:latin typeface="+mn-lt"/>
              </a:rPr>
              <a:t>Scarifier</a:t>
            </a:r>
          </a:p>
          <a:p>
            <a:pPr lvl="0"/>
            <a:r>
              <a:rPr lang="en-US" sz="2600" b="1" dirty="0">
                <a:latin typeface="+mn-lt"/>
              </a:rPr>
              <a:t>Vacuum Blast</a:t>
            </a:r>
          </a:p>
        </p:txBody>
      </p:sp>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259793" y="944582"/>
            <a:ext cx="10515600" cy="761474"/>
          </a:xfrm>
        </p:spPr>
        <p:txBody>
          <a:bodyPr/>
          <a:lstStyle/>
          <a:p>
            <a:r>
              <a:rPr lang="en-US" dirty="0"/>
              <a:t>Power Tools used in Shipyards Selected for Laboratory Testing</a:t>
            </a:r>
          </a:p>
        </p:txBody>
      </p:sp>
      <p:pic>
        <p:nvPicPr>
          <p:cNvPr id="1026" name="Picture 1">
            <a:extLst>
              <a:ext uri="{FF2B5EF4-FFF2-40B4-BE49-F238E27FC236}">
                <a16:creationId xmlns:a16="http://schemas.microsoft.com/office/drawing/2014/main" id="{2D83CAB9-0D02-454E-A960-2EB0F3B6F8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68735" y="1655966"/>
            <a:ext cx="2825138" cy="21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034D5FD-2836-47F2-A776-97F786EE42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31" r="1841" b="6201"/>
          <a:stretch/>
        </p:blipFill>
        <p:spPr>
          <a:xfrm>
            <a:off x="6201258" y="4109260"/>
            <a:ext cx="5730949" cy="2278577"/>
          </a:xfrm>
          <a:prstGeom prst="rect">
            <a:avLst/>
          </a:prstGeom>
        </p:spPr>
      </p:pic>
      <p:pic>
        <p:nvPicPr>
          <p:cNvPr id="1027" name="Picture 2">
            <a:extLst>
              <a:ext uri="{FF2B5EF4-FFF2-40B4-BE49-F238E27FC236}">
                <a16:creationId xmlns:a16="http://schemas.microsoft.com/office/drawing/2014/main" id="{3DB536FC-8A6D-4400-8662-1F8C6E57F3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00199" y="1706057"/>
            <a:ext cx="2691801" cy="20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fld id="{EB3C716B-84C8-4DD1-A5B7-2C4343A28E7F}" type="slidenum">
              <a:rPr lang="en-US" smtClean="0"/>
              <a:t>8</a:t>
            </a:fld>
            <a:endParaRPr lang="en-US" dirty="0"/>
          </a:p>
        </p:txBody>
      </p:sp>
    </p:spTree>
    <p:extLst>
      <p:ext uri="{BB962C8B-B14F-4D97-AF65-F5344CB8AC3E}">
        <p14:creationId xmlns:p14="http://schemas.microsoft.com/office/powerpoint/2010/main" val="4171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5F2FC-D3A6-48A1-A3B8-A301501A2D1F}"/>
              </a:ext>
            </a:extLst>
          </p:cNvPr>
          <p:cNvSpPr>
            <a:spLocks noGrp="1"/>
          </p:cNvSpPr>
          <p:nvPr>
            <p:ph idx="1"/>
          </p:nvPr>
        </p:nvSpPr>
        <p:spPr>
          <a:xfrm>
            <a:off x="381000" y="1446748"/>
            <a:ext cx="4356100" cy="4908409"/>
          </a:xfrm>
        </p:spPr>
        <p:txBody>
          <a:bodyPr>
            <a:normAutofit lnSpcReduction="10000"/>
          </a:bodyPr>
          <a:lstStyle/>
          <a:p>
            <a:pPr>
              <a:lnSpc>
                <a:spcPct val="107000"/>
              </a:lnSpc>
              <a:spcBef>
                <a:spcPts val="0"/>
              </a:spcBef>
            </a:pPr>
            <a: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rPr>
              <a:t>Flat panels (1/8" by 24" by 24") coated with a Navy Topside system (Epoxy/ Polysiloxane) will be used to evaluate how effectively tools remove a standard coating. </a:t>
            </a:r>
          </a:p>
          <a:p>
            <a:pPr marL="0" indent="0">
              <a:lnSpc>
                <a:spcPct val="107000"/>
              </a:lnSpc>
              <a:spcBef>
                <a:spcPts val="0"/>
              </a:spcBef>
              <a:buNone/>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rPr>
              <a:t>A configuration of aged, coated test panels will be used to determine how effectively tools removed aged tank epoxies and how well they get into tight crevices. </a:t>
            </a:r>
          </a:p>
          <a:p>
            <a:pPr>
              <a:lnSpc>
                <a:spcPct val="107000"/>
              </a:lnSpc>
              <a:spcBef>
                <a:spcPts val="0"/>
              </a:spcBef>
            </a:pPr>
            <a:endPar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rPr>
              <a:t>Flat panels (1/8” by 24” by 24”) with 6 rows of 4 machined pits (varying sizes) will be rusted to an SSPC VIS-3.</a:t>
            </a:r>
          </a:p>
        </p:txBody>
      </p:sp>
      <p:sp>
        <p:nvSpPr>
          <p:cNvPr id="2" name="Title 1">
            <a:extLst>
              <a:ext uri="{FF2B5EF4-FFF2-40B4-BE49-F238E27FC236}">
                <a16:creationId xmlns:a16="http://schemas.microsoft.com/office/drawing/2014/main" id="{5A9F195E-36AB-447B-A972-98AEB8C23AF8}"/>
              </a:ext>
            </a:extLst>
          </p:cNvPr>
          <p:cNvSpPr>
            <a:spLocks noGrp="1"/>
          </p:cNvSpPr>
          <p:nvPr>
            <p:ph type="title"/>
          </p:nvPr>
        </p:nvSpPr>
        <p:spPr>
          <a:xfrm>
            <a:off x="0" y="-371864"/>
            <a:ext cx="10515600" cy="1603238"/>
          </a:xfrm>
        </p:spPr>
        <p:txBody>
          <a:bodyPr/>
          <a:lstStyle/>
          <a:p>
            <a:r>
              <a:rPr lang="en-US" dirty="0"/>
              <a:t>Test Scenarios -1 to 3 (of 8)</a:t>
            </a:r>
          </a:p>
        </p:txBody>
      </p:sp>
      <p:pic>
        <p:nvPicPr>
          <p:cNvPr id="6" name="Picture 5" descr="A picture containing text, indoor, dirty&#10;&#10;Description automatically generated">
            <a:extLst>
              <a:ext uri="{FF2B5EF4-FFF2-40B4-BE49-F238E27FC236}">
                <a16:creationId xmlns:a16="http://schemas.microsoft.com/office/drawing/2014/main" id="{1B50FF2B-3B2E-490B-9761-0A21FEB35D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91744" y="1248227"/>
            <a:ext cx="3592286" cy="2517357"/>
          </a:xfrm>
          <a:prstGeom prst="rect">
            <a:avLst/>
          </a:prstGeom>
        </p:spPr>
      </p:pic>
      <p:pic>
        <p:nvPicPr>
          <p:cNvPr id="8" name="Picture 7" descr="Calendar&#10;&#10;Description automatically generated with medium confidence">
            <a:extLst>
              <a:ext uri="{FF2B5EF4-FFF2-40B4-BE49-F238E27FC236}">
                <a16:creationId xmlns:a16="http://schemas.microsoft.com/office/drawing/2014/main" id="{F73E7F27-E5ED-4A78-8E6D-05702EA14F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9590298" y="1717690"/>
            <a:ext cx="2367645" cy="1578430"/>
          </a:xfrm>
          <a:prstGeom prst="rect">
            <a:avLst/>
          </a:prstGeom>
        </p:spPr>
      </p:pic>
      <p:pic>
        <p:nvPicPr>
          <p:cNvPr id="10" name="Picture 9" descr="A picture containing text, building, stone&#10;&#10;Description automatically generated">
            <a:extLst>
              <a:ext uri="{FF2B5EF4-FFF2-40B4-BE49-F238E27FC236}">
                <a16:creationId xmlns:a16="http://schemas.microsoft.com/office/drawing/2014/main" id="{14719F22-3EDE-4E97-BC6D-2CB768D6E8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955902" y="3967025"/>
            <a:ext cx="2863969" cy="2808514"/>
          </a:xfrm>
          <a:prstGeom prst="rect">
            <a:avLst/>
          </a:prstGeom>
        </p:spPr>
      </p:pic>
      <p:pic>
        <p:nvPicPr>
          <p:cNvPr id="12" name="Picture 11" descr="A picture containing furniture, mat&#10;&#10;Description automatically generated">
            <a:extLst>
              <a:ext uri="{FF2B5EF4-FFF2-40B4-BE49-F238E27FC236}">
                <a16:creationId xmlns:a16="http://schemas.microsoft.com/office/drawing/2014/main" id="{0868D5FF-025E-4394-97D8-2C616ACF11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9835040" y="4257093"/>
            <a:ext cx="2101317" cy="1850601"/>
          </a:xfrm>
          <a:prstGeom prst="rect">
            <a:avLst/>
          </a:prstGeom>
          <a:ln w="38100">
            <a:solidFill>
              <a:schemeClr val="tx1"/>
            </a:solidFill>
          </a:ln>
        </p:spPr>
      </p:pic>
      <p:sp>
        <p:nvSpPr>
          <p:cNvPr id="4" name="Rectangle 3">
            <a:extLst>
              <a:ext uri="{FF2B5EF4-FFF2-40B4-BE49-F238E27FC236}">
                <a16:creationId xmlns:a16="http://schemas.microsoft.com/office/drawing/2014/main" id="{ECFFF920-E580-454A-8518-E3F591078BDA}"/>
              </a:ext>
            </a:extLst>
          </p:cNvPr>
          <p:cNvSpPr/>
          <p:nvPr/>
        </p:nvSpPr>
        <p:spPr>
          <a:xfrm>
            <a:off x="7732889" y="4131735"/>
            <a:ext cx="1298222" cy="10837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08D3EAC0-847E-4D2C-AD98-3B3F390E17A9}"/>
              </a:ext>
            </a:extLst>
          </p:cNvPr>
          <p:cNvCxnSpPr/>
          <p:nvPr/>
        </p:nvCxnSpPr>
        <p:spPr>
          <a:xfrm>
            <a:off x="9031111" y="4131735"/>
            <a:ext cx="9292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5B205E-57CF-46A0-9E70-C5A9BED854EE}"/>
              </a:ext>
            </a:extLst>
          </p:cNvPr>
          <p:cNvCxnSpPr>
            <a:cxnSpLocks/>
          </p:cNvCxnSpPr>
          <p:nvPr/>
        </p:nvCxnSpPr>
        <p:spPr>
          <a:xfrm>
            <a:off x="9031111" y="5215467"/>
            <a:ext cx="929287" cy="10175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fld id="{EB3C716B-84C8-4DD1-A5B7-2C4343A28E7F}" type="slidenum">
              <a:rPr lang="en-US" smtClean="0"/>
              <a:t>9</a:t>
            </a:fld>
            <a:endParaRPr lang="en-US" dirty="0"/>
          </a:p>
        </p:txBody>
      </p:sp>
    </p:spTree>
    <p:extLst>
      <p:ext uri="{BB962C8B-B14F-4D97-AF65-F5344CB8AC3E}">
        <p14:creationId xmlns:p14="http://schemas.microsoft.com/office/powerpoint/2010/main" val="2785863850"/>
      </p:ext>
    </p:extLst>
  </p:cSld>
  <p:clrMapOvr>
    <a:masterClrMapping/>
  </p:clrMapOvr>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1_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6317</TotalTime>
  <Words>2203</Words>
  <Application>Microsoft Office PowerPoint</Application>
  <PresentationFormat>Widescreen</PresentationFormat>
  <Paragraphs>403</Paragraphs>
  <Slides>32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MS Gothic</vt:lpstr>
      <vt:lpstr>Arial</vt:lpstr>
      <vt:lpstr>Arial Black</vt:lpstr>
      <vt:lpstr>Arial Narrow</vt:lpstr>
      <vt:lpstr>Calibri</vt:lpstr>
      <vt:lpstr>Segoe UI</vt:lpstr>
      <vt:lpstr>Symbol</vt:lpstr>
      <vt:lpstr>Times New Roman</vt:lpstr>
      <vt:lpstr>NSRP Header</vt:lpstr>
      <vt:lpstr>1_NSRP Header</vt:lpstr>
      <vt:lpstr>Optimize Power Tool Surface Preparation</vt:lpstr>
      <vt:lpstr>Optimize Power Tool Surface Preparation</vt:lpstr>
      <vt:lpstr>Optimize Power Tool Surface Preparation</vt:lpstr>
      <vt:lpstr>Optimize Power Tool Surface Preparation</vt:lpstr>
      <vt:lpstr>Literature Review</vt:lpstr>
      <vt:lpstr>Power Tool Categorization</vt:lpstr>
      <vt:lpstr>Literature Review – SSPC Power Tool Update</vt:lpstr>
      <vt:lpstr>Power Tools used in Shipyards Selected for Laboratory Testing</vt:lpstr>
      <vt:lpstr>Test Scenarios -1 to 3 (of 8)</vt:lpstr>
      <vt:lpstr>Test Scenarios - 4 to 6 (of 8)</vt:lpstr>
      <vt:lpstr>Test Scenarios - 7 to 8 (of 8)</vt:lpstr>
      <vt:lpstr>Testing Metrics </vt:lpstr>
      <vt:lpstr>Assessment 1: Epoxy/ Poysiloxane Results</vt:lpstr>
      <vt:lpstr>Assessment 1: Epoxy/ Poysiloxane Photos</vt:lpstr>
      <vt:lpstr>Assessment:  2 Adjacent Panels</vt:lpstr>
      <vt:lpstr>Assessment 3: Rust Grade C Removal</vt:lpstr>
      <vt:lpstr>Assessment 3: Rust Grade C Removal</vt:lpstr>
      <vt:lpstr>Assessment 3: Ergonomics</vt:lpstr>
      <vt:lpstr>Assessment 4: Mill Scale</vt:lpstr>
      <vt:lpstr>Assessment 4: Mill Scale</vt:lpstr>
      <vt:lpstr>Assessment 5: Narrow Gap</vt:lpstr>
      <vt:lpstr>Assessment 6: Weld Cleaning </vt:lpstr>
      <vt:lpstr>Assessment 7: Cold Rolled Steel</vt:lpstr>
      <vt:lpstr>Assessment 8: Bare Aluminum</vt:lpstr>
      <vt:lpstr>Shipyard Demonstration</vt:lpstr>
      <vt:lpstr>Shipyard Demonstration – Surface Profile</vt:lpstr>
      <vt:lpstr>Shipyard Demonstration – Surface Profile</vt:lpstr>
      <vt:lpstr>Summary and Conclusions (Part 1 of 4)</vt:lpstr>
      <vt:lpstr>Summary and Conclusions (Part 2 of 4)</vt:lpstr>
      <vt:lpstr>Summary and Conclusions (Part 3 of 4)</vt:lpstr>
      <vt:lpstr>Summary and Conclusions (Part 4 of 4)</vt:lpstr>
      <vt:lpstr>Path Forward Recommendations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Ryan Schneider</cp:lastModifiedBy>
  <cp:revision>313</cp:revision>
  <cp:lastPrinted>2021-06-22T12:42:09Z</cp:lastPrinted>
  <dcterms:created xsi:type="dcterms:W3CDTF">2019-02-28T12:25:49Z</dcterms:created>
  <dcterms:modified xsi:type="dcterms:W3CDTF">2021-09-24T17:40:52Z</dcterms:modified>
</cp:coreProperties>
</file>