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3" r:id="rId2"/>
  </p:sldMasterIdLst>
  <p:notesMasterIdLst>
    <p:notesMasterId r:id="rId24"/>
  </p:notesMasterIdLst>
  <p:sldIdLst>
    <p:sldId id="306" r:id="rId3"/>
    <p:sldId id="303" r:id="rId4"/>
    <p:sldId id="263" r:id="rId5"/>
    <p:sldId id="264" r:id="rId6"/>
    <p:sldId id="319" r:id="rId7"/>
    <p:sldId id="320" r:id="rId8"/>
    <p:sldId id="301" r:id="rId9"/>
    <p:sldId id="307" r:id="rId10"/>
    <p:sldId id="318" r:id="rId11"/>
    <p:sldId id="269" r:id="rId12"/>
    <p:sldId id="312" r:id="rId13"/>
    <p:sldId id="313" r:id="rId14"/>
    <p:sldId id="297" r:id="rId15"/>
    <p:sldId id="277" r:id="rId16"/>
    <p:sldId id="314" r:id="rId17"/>
    <p:sldId id="316" r:id="rId18"/>
    <p:sldId id="321" r:id="rId19"/>
    <p:sldId id="317" r:id="rId20"/>
    <p:sldId id="310" r:id="rId21"/>
    <p:sldId id="311" r:id="rId22"/>
    <p:sldId id="31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571"/>
    <a:srgbClr val="CD0000"/>
    <a:srgbClr val="ADC7D0"/>
    <a:srgbClr val="6698A9"/>
    <a:srgbClr val="17617B"/>
    <a:srgbClr val="0685B2"/>
    <a:srgbClr val="6194A5"/>
    <a:srgbClr val="8497B0"/>
    <a:srgbClr val="7F7F7F"/>
    <a:srgbClr val="B1C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101" autoAdjust="0"/>
  </p:normalViewPr>
  <p:slideViewPr>
    <p:cSldViewPr snapToGrid="0">
      <p:cViewPr varScale="1">
        <p:scale>
          <a:sx n="114" d="100"/>
          <a:sy n="114" d="100"/>
        </p:scale>
        <p:origin x="420"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0CAFB-BA6A-4EAD-8632-EFF9673D5756}" type="datetimeFigureOut">
              <a:rPr lang="en-US" smtClean="0"/>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3D755-2BB7-4E46-A026-A3354C074F5C}" type="slidenum">
              <a:rPr lang="en-US" smtClean="0"/>
              <a:t>‹#›</a:t>
            </a:fld>
            <a:endParaRPr lang="en-US"/>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NSRP mission is centered around reducing the total ownership cost of ships and the key to the program is the collaborative framework.</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3</a:t>
            </a:fld>
            <a:endParaRPr lang="en-US"/>
          </a:p>
        </p:txBody>
      </p:sp>
    </p:spTree>
    <p:extLst>
      <p:ext uri="{BB962C8B-B14F-4D97-AF65-F5344CB8AC3E}">
        <p14:creationId xmlns:p14="http://schemas.microsoft.com/office/powerpoint/2010/main" val="341359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14</a:t>
            </a:fld>
            <a:endParaRPr lang="en-US"/>
          </a:p>
        </p:txBody>
      </p:sp>
    </p:spTree>
    <p:extLst>
      <p:ext uri="{BB962C8B-B14F-4D97-AF65-F5344CB8AC3E}">
        <p14:creationId xmlns:p14="http://schemas.microsoft.com/office/powerpoint/2010/main" val="3307397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15</a:t>
            </a:fld>
            <a:endParaRPr lang="en-US"/>
          </a:p>
        </p:txBody>
      </p:sp>
    </p:spTree>
    <p:extLst>
      <p:ext uri="{BB962C8B-B14F-4D97-AF65-F5344CB8AC3E}">
        <p14:creationId xmlns:p14="http://schemas.microsoft.com/office/powerpoint/2010/main" val="116675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16</a:t>
            </a:fld>
            <a:endParaRPr lang="en-US"/>
          </a:p>
        </p:txBody>
      </p:sp>
    </p:spTree>
    <p:extLst>
      <p:ext uri="{BB962C8B-B14F-4D97-AF65-F5344CB8AC3E}">
        <p14:creationId xmlns:p14="http://schemas.microsoft.com/office/powerpoint/2010/main" val="53809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18</a:t>
            </a:fld>
            <a:endParaRPr lang="en-US"/>
          </a:p>
        </p:txBody>
      </p:sp>
    </p:spTree>
    <p:extLst>
      <p:ext uri="{BB962C8B-B14F-4D97-AF65-F5344CB8AC3E}">
        <p14:creationId xmlns:p14="http://schemas.microsoft.com/office/powerpoint/2010/main" val="210909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NSRP mission is centered around reducing the total ownership cost of ships and the key to the program is the collaborative framework.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23D755-2BB7-4E46-A026-A3354C074F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NSRP mission is centered around reducing the total ownership cost of ships and the key to the program is the collaborative framework.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23D755-2BB7-4E46-A026-A3354C074F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74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21</a:t>
            </a:fld>
            <a:endParaRPr lang="en-US"/>
          </a:p>
        </p:txBody>
      </p:sp>
    </p:spTree>
    <p:extLst>
      <p:ext uri="{BB962C8B-B14F-4D97-AF65-F5344CB8AC3E}">
        <p14:creationId xmlns:p14="http://schemas.microsoft.com/office/powerpoint/2010/main" val="173495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NSRP is an industry-led collaboration with the U.S. Navy focused on reducing the total ownership costs of ships for the Navy and National Security Customers</a:t>
            </a:r>
          </a:p>
          <a:p>
            <a:r>
              <a:rPr lang="en-US" altLang="en-US" dirty="0" smtClean="0"/>
              <a:t>10 Member Shipyard Collaboration</a:t>
            </a:r>
          </a:p>
          <a:p>
            <a:pPr lvl="1"/>
            <a:r>
              <a:rPr lang="en-US" altLang="en-US" dirty="0" smtClean="0"/>
              <a:t>Allows competitors to partner on common shipbuilding/ship repair problems to benefit of industry and their clients as a whole</a:t>
            </a:r>
          </a:p>
          <a:p>
            <a:pPr lvl="1"/>
            <a:r>
              <a:rPr lang="en-US" altLang="en-US" dirty="0" smtClean="0"/>
              <a:t>Industry cost share multiplies impact of every government dollar provided</a:t>
            </a:r>
          </a:p>
          <a:p>
            <a:r>
              <a:rPr lang="en-US" altLang="en-US" dirty="0" smtClean="0"/>
              <a:t>Sponsored by NAVSEA and 6 Program Executive Offices </a:t>
            </a:r>
          </a:p>
          <a:p>
            <a:pPr lvl="1"/>
            <a:r>
              <a:rPr lang="en-US" altLang="en-US" dirty="0" smtClean="0"/>
              <a:t>NAVSEA 06, PEO C4I, PEO Aircraft Carriers, PEO IWS, PEO USC, Team Ships, and Team Submarine collectively provide ~$13.5M in annual funding</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4</a:t>
            </a:fld>
            <a:endParaRPr lang="en-US"/>
          </a:p>
        </p:txBody>
      </p:sp>
    </p:spTree>
    <p:extLst>
      <p:ext uri="{BB962C8B-B14F-4D97-AF65-F5344CB8AC3E}">
        <p14:creationId xmlns:p14="http://schemas.microsoft.com/office/powerpoint/2010/main" val="154312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NSRP is a collaboration of competing shipyards, it is important to cover the Anti-Trust rules. (read slide)</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pPr/>
              <a:t>5</a:t>
            </a:fld>
            <a:endParaRPr lang="en-US"/>
          </a:p>
        </p:txBody>
      </p:sp>
    </p:spTree>
    <p:extLst>
      <p:ext uri="{BB962C8B-B14F-4D97-AF65-F5344CB8AC3E}">
        <p14:creationId xmlns:p14="http://schemas.microsoft.com/office/powerpoint/2010/main" val="318502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NSRP is a collaboration of competing shipyards, it is important to cover the Anti-Trust rules. (read slide)</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pPr/>
              <a:t>6</a:t>
            </a:fld>
            <a:endParaRPr lang="en-US"/>
          </a:p>
        </p:txBody>
      </p:sp>
    </p:spTree>
    <p:extLst>
      <p:ext uri="{BB962C8B-B14F-4D97-AF65-F5344CB8AC3E}">
        <p14:creationId xmlns:p14="http://schemas.microsoft.com/office/powerpoint/2010/main" val="23475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sponsors who provide funding</a:t>
            </a:r>
          </a:p>
          <a:p>
            <a:r>
              <a:rPr lang="en-US" dirty="0" smtClean="0"/>
              <a:t>11 member</a:t>
            </a:r>
            <a:r>
              <a:rPr lang="en-US" baseline="0" dirty="0" smtClean="0"/>
              <a:t> Executive Control Board</a:t>
            </a:r>
          </a:p>
          <a:p>
            <a:r>
              <a:rPr lang="en-US" baseline="0" dirty="0" smtClean="0"/>
              <a:t>Executive Director and staff</a:t>
            </a:r>
          </a:p>
          <a:p>
            <a:r>
              <a:rPr lang="en-US" baseline="0" dirty="0" smtClean="0"/>
              <a:t>Extended Team is divided into 4 Major Initiative Areas which align with the shipbuilding enterprise</a:t>
            </a:r>
          </a:p>
          <a:p>
            <a:r>
              <a:rPr lang="en-US" baseline="0" dirty="0" smtClean="0"/>
              <a:t>10 Panels </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7</a:t>
            </a:fld>
            <a:endParaRPr lang="en-US"/>
          </a:p>
        </p:txBody>
      </p:sp>
    </p:spTree>
    <p:extLst>
      <p:ext uri="{BB962C8B-B14F-4D97-AF65-F5344CB8AC3E}">
        <p14:creationId xmlns:p14="http://schemas.microsoft.com/office/powerpoint/2010/main" val="346897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sponsors who provide funding</a:t>
            </a:r>
          </a:p>
          <a:p>
            <a:r>
              <a:rPr lang="en-US" dirty="0" smtClean="0"/>
              <a:t>11 member</a:t>
            </a:r>
            <a:r>
              <a:rPr lang="en-US" baseline="0" dirty="0" smtClean="0"/>
              <a:t> Executive Control Board</a:t>
            </a:r>
          </a:p>
          <a:p>
            <a:r>
              <a:rPr lang="en-US" baseline="0" dirty="0" smtClean="0"/>
              <a:t>Executive Director and staff</a:t>
            </a:r>
          </a:p>
          <a:p>
            <a:r>
              <a:rPr lang="en-US" baseline="0" dirty="0" smtClean="0"/>
              <a:t>Extended Team is divided into 4 Major Initiative Areas which align with the shipbuilding enterprise</a:t>
            </a:r>
          </a:p>
          <a:p>
            <a:r>
              <a:rPr lang="en-US" baseline="0" dirty="0" smtClean="0"/>
              <a:t>10 Panels </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8</a:t>
            </a:fld>
            <a:endParaRPr lang="en-US"/>
          </a:p>
        </p:txBody>
      </p:sp>
    </p:spTree>
    <p:extLst>
      <p:ext uri="{BB962C8B-B14F-4D97-AF65-F5344CB8AC3E}">
        <p14:creationId xmlns:p14="http://schemas.microsoft.com/office/powerpoint/2010/main" val="212725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sponsors who provide funding</a:t>
            </a:r>
          </a:p>
          <a:p>
            <a:r>
              <a:rPr lang="en-US" dirty="0" smtClean="0"/>
              <a:t>11 member</a:t>
            </a:r>
            <a:r>
              <a:rPr lang="en-US" baseline="0" dirty="0" smtClean="0"/>
              <a:t> Executive Control Board</a:t>
            </a:r>
          </a:p>
          <a:p>
            <a:r>
              <a:rPr lang="en-US" baseline="0" dirty="0" smtClean="0"/>
              <a:t>Executive Director and staff</a:t>
            </a:r>
          </a:p>
          <a:p>
            <a:r>
              <a:rPr lang="en-US" baseline="0" dirty="0" smtClean="0"/>
              <a:t>Extended Team is divided into 4 Major Initiative Areas which align with the shipbuilding enterprise</a:t>
            </a:r>
          </a:p>
          <a:p>
            <a:r>
              <a:rPr lang="en-US" baseline="0" dirty="0" smtClean="0"/>
              <a:t>10 Panels </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9</a:t>
            </a:fld>
            <a:endParaRPr lang="en-US"/>
          </a:p>
        </p:txBody>
      </p:sp>
    </p:spTree>
    <p:extLst>
      <p:ext uri="{BB962C8B-B14F-4D97-AF65-F5344CB8AC3E}">
        <p14:creationId xmlns:p14="http://schemas.microsoft.com/office/powerpoint/2010/main" val="196317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 &amp; Navy stakeholders provide</a:t>
            </a:r>
            <a:r>
              <a:rPr lang="en-US" baseline="0" dirty="0" smtClean="0"/>
              <a:t> recommendations on priority issues related to NSRP’s mission and objectives; those recommendations provide the basis for the Strategic Investment Plan and Technology Investment Plan which outlines how the program operates and identifies high priority issues and current industry challenges of particular interest to the program. </a:t>
            </a:r>
          </a:p>
          <a:p>
            <a:r>
              <a:rPr lang="en-US" baseline="0" dirty="0" smtClean="0"/>
              <a:t>ECB serves as the governing body and approves and awards projects.</a:t>
            </a:r>
          </a:p>
          <a:p>
            <a:endParaRPr lang="en-US" baseline="0" dirty="0" smtClean="0"/>
          </a:p>
          <a:p>
            <a:r>
              <a:rPr lang="en-US" baseline="0" dirty="0" smtClean="0"/>
              <a:t>The Strategic Investment plan directs the project selection process and defines relevant ad hoc initiatives.  These projects and special initiatives form the program portfolio and are carried out within the industry through the execution of projects, panel meetings, and conferences.</a:t>
            </a:r>
          </a:p>
          <a:p>
            <a:endParaRPr lang="en-US" baseline="0" dirty="0" smtClean="0"/>
          </a:p>
          <a:p>
            <a:r>
              <a:rPr lang="en-US" baseline="0" dirty="0" smtClean="0"/>
              <a:t>Feed back is then relayed back to Industry and Navy stakeholders who incorporate recommendations for the next cycle.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10</a:t>
            </a:fld>
            <a:endParaRPr lang="en-US"/>
          </a:p>
        </p:txBody>
      </p:sp>
    </p:spTree>
    <p:extLst>
      <p:ext uri="{BB962C8B-B14F-4D97-AF65-F5344CB8AC3E}">
        <p14:creationId xmlns:p14="http://schemas.microsoft.com/office/powerpoint/2010/main" val="323605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13</a:t>
            </a:fld>
            <a:endParaRPr lang="en-US"/>
          </a:p>
        </p:txBody>
      </p:sp>
    </p:spTree>
    <p:extLst>
      <p:ext uri="{BB962C8B-B14F-4D97-AF65-F5344CB8AC3E}">
        <p14:creationId xmlns:p14="http://schemas.microsoft.com/office/powerpoint/2010/main" val="3690007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11987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20067366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41236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91974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smtClean="0">
                          <a:latin typeface="Segoe UI" panose="020B0502040204020203" pitchFamily="34" charset="0"/>
                          <a:cs typeface="Segoe UI" panose="020B0502040204020203" pitchFamily="34" charset="0"/>
                        </a:rPr>
                        <a:t>PROJECT INFORMATION</a:t>
                      </a:r>
                      <a:endParaRPr lang="en-US" b="1"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OBJECTIVE</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smtClean="0">
                          <a:latin typeface="Segoe UI" panose="020B0502040204020203" pitchFamily="34" charset="0"/>
                          <a:cs typeface="Segoe UI" panose="020B0502040204020203" pitchFamily="34" charset="0"/>
                        </a:rPr>
                        <a:t>Prime/Lead</a:t>
                      </a:r>
                      <a:r>
                        <a:rPr lang="en-US" sz="1800" dirty="0" smtClean="0">
                          <a:latin typeface="Segoe UI" panose="020B0502040204020203" pitchFamily="34" charset="0"/>
                          <a:cs typeface="Segoe UI" panose="020B0502040204020203" pitchFamily="34" charset="0"/>
                        </a:rPr>
                        <a:t>:</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Team Members</a:t>
                      </a:r>
                      <a:r>
                        <a:rPr lang="en-US" sz="1800" dirty="0" smtClean="0">
                          <a:latin typeface="Segoe UI" panose="020B0502040204020203" pitchFamily="34" charset="0"/>
                          <a:cs typeface="Segoe UI" panose="020B0502040204020203" pitchFamily="34" charset="0"/>
                        </a:rPr>
                        <a:t>:  </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Duration</a:t>
                      </a:r>
                      <a:r>
                        <a:rPr lang="en-US" sz="1800" dirty="0" smtClean="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Enter</a:t>
                      </a:r>
                      <a:r>
                        <a:rPr lang="en-US" baseline="0" dirty="0" smtClean="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smtClean="0">
                          <a:latin typeface="Segoe UI" panose="020B0502040204020203" pitchFamily="34" charset="0"/>
                          <a:cs typeface="Segoe UI" panose="020B0502040204020203" pitchFamily="34" charset="0"/>
                        </a:rPr>
                        <a:t>DELIVERABLES/BENEFITS/ROI</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FINANCIAL</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Program Funds:  $</a:t>
                      </a:r>
                    </a:p>
                    <a:p>
                      <a:r>
                        <a:rPr lang="en-US" dirty="0" smtClean="0">
                          <a:latin typeface="Segoe UI" panose="020B0502040204020203" pitchFamily="34" charset="0"/>
                          <a:cs typeface="Segoe UI" panose="020B0502040204020203" pitchFamily="34" charset="0"/>
                        </a:rPr>
                        <a:t>Cost</a:t>
                      </a:r>
                      <a:r>
                        <a:rPr lang="en-US" baseline="0" dirty="0" smtClean="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Subtitle</a:t>
            </a:r>
            <a:endParaRPr lang="en-US" dirty="0">
              <a:latin typeface="Segoe UI" panose="020B0502040204020203" pitchFamily="34" charset="0"/>
              <a:cs typeface="Segoe UI" panose="020B0502040204020203" pitchFamily="34" charset="0"/>
            </a:endParaRP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smtClean="0">
                <a:latin typeface="Segoe UI" panose="020B0502040204020203" pitchFamily="34" charset="0"/>
                <a:cs typeface="Segoe UI" panose="020B0502040204020203" pitchFamily="34" charset="0"/>
              </a:rPr>
              <a:t>0/00</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951632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7" y="5724179"/>
            <a:ext cx="1307366" cy="954360"/>
          </a:xfrm>
          <a:prstGeom prst="rect">
            <a:avLst/>
          </a:prstGeom>
        </p:spPr>
      </p:pic>
    </p:spTree>
    <p:extLst>
      <p:ext uri="{BB962C8B-B14F-4D97-AF65-F5344CB8AC3E}">
        <p14:creationId xmlns:p14="http://schemas.microsoft.com/office/powerpoint/2010/main" val="771879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89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894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smtClean="0">
                          <a:latin typeface="Segoe UI" panose="020B0502040204020203" pitchFamily="34" charset="0"/>
                          <a:cs typeface="Segoe UI" panose="020B0502040204020203" pitchFamily="34" charset="0"/>
                        </a:rPr>
                        <a:t>PROJECT INFORMATION</a:t>
                      </a:r>
                      <a:endParaRPr lang="en-US" b="1"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OBJECTIVE</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smtClean="0">
                          <a:latin typeface="Segoe UI" panose="020B0502040204020203" pitchFamily="34" charset="0"/>
                          <a:cs typeface="Segoe UI" panose="020B0502040204020203" pitchFamily="34" charset="0"/>
                        </a:rPr>
                        <a:t>Prime/Lead</a:t>
                      </a:r>
                      <a:r>
                        <a:rPr lang="en-US" sz="1800" dirty="0" smtClean="0">
                          <a:latin typeface="Segoe UI" panose="020B0502040204020203" pitchFamily="34" charset="0"/>
                          <a:cs typeface="Segoe UI" panose="020B0502040204020203" pitchFamily="34" charset="0"/>
                        </a:rPr>
                        <a:t>:</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Team Members</a:t>
                      </a:r>
                      <a:r>
                        <a:rPr lang="en-US" sz="1800" dirty="0" smtClean="0">
                          <a:latin typeface="Segoe UI" panose="020B0502040204020203" pitchFamily="34" charset="0"/>
                          <a:cs typeface="Segoe UI" panose="020B0502040204020203" pitchFamily="34" charset="0"/>
                        </a:rPr>
                        <a:t>:  </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Duration</a:t>
                      </a:r>
                      <a:r>
                        <a:rPr lang="en-US" sz="1800" dirty="0" smtClean="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Enter</a:t>
                      </a:r>
                      <a:r>
                        <a:rPr lang="en-US" baseline="0" dirty="0" smtClean="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smtClean="0">
                          <a:latin typeface="Segoe UI" panose="020B0502040204020203" pitchFamily="34" charset="0"/>
                          <a:cs typeface="Segoe UI" panose="020B0502040204020203" pitchFamily="34" charset="0"/>
                        </a:rPr>
                        <a:t>DELIVERABLES/BENEFITS/ROI</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FINANCIAL</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Program Funds:  $</a:t>
                      </a:r>
                    </a:p>
                    <a:p>
                      <a:r>
                        <a:rPr lang="en-US" dirty="0" smtClean="0">
                          <a:latin typeface="Segoe UI" panose="020B0502040204020203" pitchFamily="34" charset="0"/>
                          <a:cs typeface="Segoe UI" panose="020B0502040204020203" pitchFamily="34" charset="0"/>
                        </a:rPr>
                        <a:t>Cost</a:t>
                      </a:r>
                      <a:r>
                        <a:rPr lang="en-US" baseline="0" dirty="0" smtClean="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Subtitle</a:t>
            </a:r>
            <a:endParaRPr lang="en-US" dirty="0">
              <a:latin typeface="Segoe UI" panose="020B0502040204020203" pitchFamily="34" charset="0"/>
              <a:cs typeface="Segoe UI" panose="020B0502040204020203" pitchFamily="34" charset="0"/>
            </a:endParaRP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smtClean="0">
                <a:latin typeface="Segoe UI" panose="020B0502040204020203" pitchFamily="34" charset="0"/>
                <a:cs typeface="Segoe UI" panose="020B0502040204020203" pitchFamily="34" charset="0"/>
              </a:rPr>
              <a:t>0/00</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421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AF7F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42693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589610"/>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43200" y="4977210"/>
            <a:ext cx="9144000" cy="106164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650" y="5410291"/>
            <a:ext cx="1311184" cy="1311184"/>
          </a:xfrm>
          <a:prstGeom prst="rect">
            <a:avLst/>
          </a:prstGeom>
        </p:spPr>
      </p:pic>
    </p:spTree>
    <p:extLst>
      <p:ext uri="{BB962C8B-B14F-4D97-AF65-F5344CB8AC3E}">
        <p14:creationId xmlns:p14="http://schemas.microsoft.com/office/powerpoint/2010/main" val="18816698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1634380"/>
            <a:ext cx="11449050" cy="4542583"/>
          </a:xfrm>
        </p:spPr>
        <p:txBody>
          <a:bodyPr/>
          <a:lstStyle>
            <a:lvl1pPr>
              <a:defRPr sz="3200"/>
            </a:lvl1pPr>
            <a:lvl2pPr>
              <a:defRPr sz="2000">
                <a:solidFill>
                  <a:schemeClr val="bg2">
                    <a:lumMod val="50000"/>
                  </a:schemeClr>
                </a:solidFill>
                <a:latin typeface="Segoe UI" panose="020B0502040204020203" pitchFamily="34" charset="0"/>
                <a:cs typeface="Segoe UI" panose="020B0502040204020203" pitchFamily="34" charset="0"/>
              </a:defRPr>
            </a:lvl2pPr>
            <a:lvl3pPr>
              <a:defRPr sz="1800">
                <a:solidFill>
                  <a:srgbClr val="0688B6"/>
                </a:solidFill>
              </a:defRPr>
            </a:lvl3pPr>
            <a:lvl4pPr>
              <a:defRPr>
                <a:solidFill>
                  <a:schemeClr val="tx2"/>
                </a:solidFill>
              </a:defRPr>
            </a:lvl4pPr>
            <a:lvl5pPr>
              <a:defRPr sz="1400">
                <a:solidFill>
                  <a:schemeClr val="accent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97984"/>
            <a:ext cx="10515600" cy="1332704"/>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229852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5010" y="5591175"/>
            <a:ext cx="1307366" cy="954360"/>
          </a:xfrm>
          <a:prstGeom prst="rect">
            <a:avLst/>
          </a:prstGeom>
        </p:spPr>
      </p:pic>
    </p:spTree>
    <p:extLst>
      <p:ext uri="{BB962C8B-B14F-4D97-AF65-F5344CB8AC3E}">
        <p14:creationId xmlns:p14="http://schemas.microsoft.com/office/powerpoint/2010/main" val="4064598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 id="2147483661" r:id="rId7"/>
    <p:sldLayoutId id="2147483662"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20368576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83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sz="4400" dirty="0" smtClean="0"/>
              <a:t>Operations</a:t>
            </a:r>
            <a:endParaRPr lang="en-US" sz="4400" dirty="0"/>
          </a:p>
        </p:txBody>
      </p:sp>
      <p:pic>
        <p:nvPicPr>
          <p:cNvPr id="6" name="Picture 5"/>
          <p:cNvPicPr>
            <a:picLocks noChangeAspect="1"/>
          </p:cNvPicPr>
          <p:nvPr/>
        </p:nvPicPr>
        <p:blipFill>
          <a:blip r:embed="rId3"/>
          <a:stretch>
            <a:fillRect/>
          </a:stretch>
        </p:blipFill>
        <p:spPr>
          <a:xfrm>
            <a:off x="1928997" y="512229"/>
            <a:ext cx="9881343" cy="5916168"/>
          </a:xfrm>
          <a:prstGeom prst="rect">
            <a:avLst/>
          </a:prstGeom>
        </p:spPr>
      </p:pic>
    </p:spTree>
    <p:extLst>
      <p:ext uri="{BB962C8B-B14F-4D97-AF65-F5344CB8AC3E}">
        <p14:creationId xmlns:p14="http://schemas.microsoft.com/office/powerpoint/2010/main" val="303457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Panel Project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44" y="1042587"/>
            <a:ext cx="9476811" cy="5361167"/>
          </a:xfrm>
          <a:prstGeom prst="rect">
            <a:avLst/>
          </a:prstGeom>
        </p:spPr>
      </p:pic>
    </p:spTree>
    <p:extLst>
      <p:ext uri="{BB962C8B-B14F-4D97-AF65-F5344CB8AC3E}">
        <p14:creationId xmlns:p14="http://schemas.microsoft.com/office/powerpoint/2010/main" val="38591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Announcement (RA) Process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08" y="1042587"/>
            <a:ext cx="9685284" cy="5402964"/>
          </a:xfrm>
          <a:prstGeom prst="rect">
            <a:avLst/>
          </a:prstGeom>
        </p:spPr>
      </p:pic>
    </p:spTree>
    <p:extLst>
      <p:ext uri="{BB962C8B-B14F-4D97-AF65-F5344CB8AC3E}">
        <p14:creationId xmlns:p14="http://schemas.microsoft.com/office/powerpoint/2010/main" val="23457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p:cNvSpPr>
            <a:spLocks noGrp="1"/>
          </p:cNvSpPr>
          <p:nvPr>
            <p:ph type="title"/>
          </p:nvPr>
        </p:nvSpPr>
        <p:spPr>
          <a:xfrm>
            <a:off x="69849" y="213645"/>
            <a:ext cx="10918853" cy="828942"/>
          </a:xfrm>
        </p:spPr>
        <p:txBody>
          <a:bodyPr/>
          <a:lstStyle/>
          <a:p>
            <a:r>
              <a:rPr lang="en-US" sz="4400" dirty="0" smtClean="0"/>
              <a:t>NSRP.org – Latest Info and Project Portfolio</a:t>
            </a:r>
            <a:endParaRPr lang="en-US" sz="4400" dirty="0"/>
          </a:p>
        </p:txBody>
      </p:sp>
      <p:pic>
        <p:nvPicPr>
          <p:cNvPr id="9" name="Picture 8"/>
          <p:cNvPicPr>
            <a:picLocks noChangeAspect="1"/>
          </p:cNvPicPr>
          <p:nvPr/>
        </p:nvPicPr>
        <p:blipFill>
          <a:blip r:embed="rId3"/>
          <a:stretch>
            <a:fillRect/>
          </a:stretch>
        </p:blipFill>
        <p:spPr>
          <a:xfrm>
            <a:off x="6557590" y="995523"/>
            <a:ext cx="5029200" cy="5511232"/>
          </a:xfrm>
          <a:prstGeom prst="rect">
            <a:avLst/>
          </a:prstGeom>
        </p:spPr>
      </p:pic>
      <p:pic>
        <p:nvPicPr>
          <p:cNvPr id="2" name="Picture 1"/>
          <p:cNvPicPr>
            <a:picLocks noChangeAspect="1"/>
          </p:cNvPicPr>
          <p:nvPr/>
        </p:nvPicPr>
        <p:blipFill>
          <a:blip r:embed="rId4"/>
          <a:stretch>
            <a:fillRect/>
          </a:stretch>
        </p:blipFill>
        <p:spPr>
          <a:xfrm>
            <a:off x="301882" y="1042587"/>
            <a:ext cx="6023676" cy="5303520"/>
          </a:xfrm>
          <a:prstGeom prst="rect">
            <a:avLst/>
          </a:prstGeom>
        </p:spPr>
      </p:pic>
    </p:spTree>
    <p:extLst>
      <p:ext uri="{BB962C8B-B14F-4D97-AF65-F5344CB8AC3E}">
        <p14:creationId xmlns:p14="http://schemas.microsoft.com/office/powerpoint/2010/main" val="156321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p:cNvSpPr>
            <a:spLocks noGrp="1"/>
          </p:cNvSpPr>
          <p:nvPr>
            <p:ph type="title"/>
          </p:nvPr>
        </p:nvSpPr>
        <p:spPr/>
        <p:txBody>
          <a:bodyPr/>
          <a:lstStyle/>
          <a:p>
            <a:r>
              <a:rPr lang="en-US" sz="4400" dirty="0" smtClean="0"/>
              <a:t>NSRP LinkedIn Page and Mailing Lists</a:t>
            </a:r>
            <a:endParaRPr lang="en-US" sz="4400" dirty="0"/>
          </a:p>
        </p:txBody>
      </p:sp>
      <p:sp>
        <p:nvSpPr>
          <p:cNvPr id="7" name="TextBox 6"/>
          <p:cNvSpPr txBox="1"/>
          <p:nvPr/>
        </p:nvSpPr>
        <p:spPr>
          <a:xfrm>
            <a:off x="7688911" y="1158694"/>
            <a:ext cx="4309607" cy="5262979"/>
          </a:xfrm>
          <a:prstGeom prst="rect">
            <a:avLst/>
          </a:prstGeom>
          <a:noFill/>
        </p:spPr>
        <p:txBody>
          <a:bodyPr wrap="square" rtlCol="0">
            <a:spAutoFit/>
          </a:bodyPr>
          <a:lstStyle/>
          <a:p>
            <a:r>
              <a:rPr lang="en-US" sz="2800" b="1" dirty="0" smtClean="0">
                <a:latin typeface="Segoe UI Light" panose="020B0502040204020203" pitchFamily="34" charset="0"/>
                <a:cs typeface="Segoe UI Light" panose="020B0502040204020203" pitchFamily="34" charset="0"/>
              </a:rPr>
              <a:t>Follow NSRP on LinkedIn to get the latest Program updates, event notifications, shipyard updates, and networking opportunities. </a:t>
            </a:r>
          </a:p>
          <a:p>
            <a:endParaRPr lang="en-US" sz="2800" b="1" dirty="0">
              <a:latin typeface="Segoe UI Light" panose="020B0502040204020203" pitchFamily="34" charset="0"/>
              <a:cs typeface="Segoe UI Light" panose="020B0502040204020203" pitchFamily="34" charset="0"/>
            </a:endParaRPr>
          </a:p>
          <a:p>
            <a:r>
              <a:rPr lang="en-US" sz="2800" b="1" dirty="0" smtClean="0">
                <a:latin typeface="Segoe UI Light" panose="020B0502040204020203" pitchFamily="34" charset="0"/>
                <a:cs typeface="Segoe UI Light" panose="020B0502040204020203" pitchFamily="34" charset="0"/>
              </a:rPr>
              <a:t>Email NSRP.@ati.org to subscribe to the NSRP General Info mailing lists or individual panel mailings lists.  </a:t>
            </a:r>
            <a:endParaRPr lang="en-US" sz="2800" b="1" dirty="0">
              <a:latin typeface="Segoe UI Light" panose="020B0502040204020203" pitchFamily="34" charset="0"/>
              <a:cs typeface="Segoe UI Light" panose="020B0502040204020203" pitchFamily="34" charset="0"/>
            </a:endParaRPr>
          </a:p>
        </p:txBody>
      </p:sp>
      <p:grpSp>
        <p:nvGrpSpPr>
          <p:cNvPr id="3" name="Group 2"/>
          <p:cNvGrpSpPr/>
          <p:nvPr/>
        </p:nvGrpSpPr>
        <p:grpSpPr>
          <a:xfrm>
            <a:off x="0" y="1313543"/>
            <a:ext cx="7382632" cy="5104221"/>
            <a:chOff x="0" y="1313543"/>
            <a:chExt cx="7382632" cy="5104221"/>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3543"/>
              <a:ext cx="7378798" cy="354964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7650" y="4362782"/>
              <a:ext cx="2054982" cy="2054982"/>
            </a:xfrm>
            <a:prstGeom prst="rect">
              <a:avLst/>
            </a:prstGeom>
          </p:spPr>
        </p:pic>
      </p:grpSp>
    </p:spTree>
    <p:extLst>
      <p:ext uri="{BB962C8B-B14F-4D97-AF65-F5344CB8AC3E}">
        <p14:creationId xmlns:p14="http://schemas.microsoft.com/office/powerpoint/2010/main" val="236246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p:cNvSpPr>
            <a:spLocks noGrp="1"/>
          </p:cNvSpPr>
          <p:nvPr>
            <p:ph type="title"/>
          </p:nvPr>
        </p:nvSpPr>
        <p:spPr>
          <a:xfrm>
            <a:off x="69849" y="213645"/>
            <a:ext cx="10918853" cy="828942"/>
          </a:xfrm>
        </p:spPr>
        <p:txBody>
          <a:bodyPr/>
          <a:lstStyle/>
          <a:p>
            <a:r>
              <a:rPr lang="en-US" sz="4400" dirty="0" smtClean="0"/>
              <a:t>NSRP LinkedIn Page</a:t>
            </a:r>
            <a:endParaRPr lang="en-US" sz="4400" dirty="0"/>
          </a:p>
        </p:txBody>
      </p:sp>
      <p:grpSp>
        <p:nvGrpSpPr>
          <p:cNvPr id="5" name="Group 4"/>
          <p:cNvGrpSpPr/>
          <p:nvPr/>
        </p:nvGrpSpPr>
        <p:grpSpPr>
          <a:xfrm>
            <a:off x="97557" y="1439750"/>
            <a:ext cx="11948216" cy="3962604"/>
            <a:chOff x="69849" y="1042587"/>
            <a:chExt cx="11948216" cy="396260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391" y="1042587"/>
              <a:ext cx="4362674" cy="375939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9" y="1042587"/>
              <a:ext cx="7455283" cy="3962604"/>
            </a:xfrm>
            <a:prstGeom prst="rect">
              <a:avLst/>
            </a:prstGeom>
          </p:spPr>
        </p:pic>
      </p:grpSp>
    </p:spTree>
    <p:extLst>
      <p:ext uri="{BB962C8B-B14F-4D97-AF65-F5344CB8AC3E}">
        <p14:creationId xmlns:p14="http://schemas.microsoft.com/office/powerpoint/2010/main" val="253435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p:cNvSpPr>
            <a:spLocks noGrp="1"/>
          </p:cNvSpPr>
          <p:nvPr>
            <p:ph type="title"/>
          </p:nvPr>
        </p:nvSpPr>
        <p:spPr>
          <a:xfrm>
            <a:off x="69849" y="213645"/>
            <a:ext cx="10918853" cy="828942"/>
          </a:xfrm>
        </p:spPr>
        <p:txBody>
          <a:bodyPr/>
          <a:lstStyle/>
          <a:p>
            <a:r>
              <a:rPr lang="en-US" sz="4400" dirty="0" smtClean="0"/>
              <a:t>NSRP YouTube Page</a:t>
            </a:r>
            <a:endParaRPr lang="en-US"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3" y="1212985"/>
            <a:ext cx="11017265" cy="5057202"/>
          </a:xfrm>
          <a:prstGeom prst="rect">
            <a:avLst/>
          </a:prstGeom>
        </p:spPr>
      </p:pic>
    </p:spTree>
    <p:extLst>
      <p:ext uri="{BB962C8B-B14F-4D97-AF65-F5344CB8AC3E}">
        <p14:creationId xmlns:p14="http://schemas.microsoft.com/office/powerpoint/2010/main" val="3312264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1"/>
          </p:nvPr>
        </p:nvSpPr>
        <p:spPr/>
        <p:txBody>
          <a:bodyPr/>
          <a:lstStyle/>
          <a:p>
            <a:fld id="{A916C171-007E-46CF-80D5-F89E015BD616}" type="slidenum">
              <a:rPr lang="en-US" smtClean="0"/>
              <a:pPr/>
              <a:t>17</a:t>
            </a:fld>
            <a:endParaRPr lang="en-US" dirty="0"/>
          </a:p>
        </p:txBody>
      </p:sp>
    </p:spTree>
    <p:extLst>
      <p:ext uri="{BB962C8B-B14F-4D97-AF65-F5344CB8AC3E}">
        <p14:creationId xmlns:p14="http://schemas.microsoft.com/office/powerpoint/2010/main" val="287267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Title 2"/>
          <p:cNvSpPr>
            <a:spLocks noGrp="1"/>
          </p:cNvSpPr>
          <p:nvPr>
            <p:ph type="title"/>
          </p:nvPr>
        </p:nvSpPr>
        <p:spPr>
          <a:xfrm>
            <a:off x="69849" y="213645"/>
            <a:ext cx="10918853" cy="828942"/>
          </a:xfrm>
        </p:spPr>
        <p:txBody>
          <a:bodyPr/>
          <a:lstStyle/>
          <a:p>
            <a:r>
              <a:rPr lang="en-US" sz="4400" dirty="0" smtClean="0"/>
              <a:t>Special Thanks to Our Funding Sponsors!!!</a:t>
            </a:r>
            <a:endParaRPr lang="en-US"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532" y="892206"/>
            <a:ext cx="7270936" cy="5461515"/>
          </a:xfrm>
          <a:prstGeom prst="rect">
            <a:avLst/>
          </a:prstGeom>
        </p:spPr>
      </p:pic>
    </p:spTree>
    <p:extLst>
      <p:ext uri="{BB962C8B-B14F-4D97-AF65-F5344CB8AC3E}">
        <p14:creationId xmlns:p14="http://schemas.microsoft.com/office/powerpoint/2010/main" val="51024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9850" y="1695449"/>
            <a:ext cx="11550650" cy="4446844"/>
          </a:xfrm>
          <a:prstGeom prst="rect">
            <a:avLst/>
          </a:prstGeom>
        </p:spPr>
        <p:txBody>
          <a:bodyPr anchor="t">
            <a:normAutofit lnSpcReduction="10000"/>
          </a:bodyPr>
          <a:lstStyle/>
          <a:p>
            <a:pPr marL="0" indent="0">
              <a:lnSpc>
                <a:spcPct val="107000"/>
              </a:lnSpc>
              <a:spcBef>
                <a:spcPts val="0"/>
              </a:spcBef>
              <a:spcAft>
                <a:spcPts val="800"/>
              </a:spcAft>
              <a:buNone/>
            </a:pPr>
            <a:r>
              <a:rPr lang="en-US" sz="2000" dirty="0">
                <a:latin typeface="Calibri" panose="020F0502020204030204" pitchFamily="34" charset="0"/>
                <a:cs typeface="Times New Roman" panose="02020603050405020304" pitchFamily="18" charset="0"/>
              </a:rPr>
              <a:t>The Business Processes and Information Technologies Major Initiative focuses on emerging technology research and education, and the blending of process and technology to manage information and develop advanced solutions that support the product lifecycle from concept to disposal. This Major Initiative is executed through the </a:t>
            </a:r>
            <a:r>
              <a:rPr lang="en-US" sz="2000" b="1" dirty="0">
                <a:latin typeface="Calibri" panose="020F0502020204030204" pitchFamily="34" charset="0"/>
                <a:cs typeface="Times New Roman" panose="02020603050405020304" pitchFamily="18" charset="0"/>
              </a:rPr>
              <a:t>Business Technologies (BT) Panel</a:t>
            </a:r>
            <a:r>
              <a:rPr lang="en-US" sz="2000" dirty="0">
                <a:latin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r>
              <a:rPr lang="en-US" sz="2000" dirty="0">
                <a:latin typeface="Calibri" panose="020F0502020204030204" pitchFamily="34" charset="0"/>
                <a:cs typeface="Times New Roman" panose="02020603050405020304" pitchFamily="18" charset="0"/>
              </a:rPr>
              <a:t>Sub-Initiatives Include:</a:t>
            </a: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Digital Shipbuilding</a:t>
            </a: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Cybersecurity Compliance, Solutions, Education &amp; Awareness</a:t>
            </a: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 Management</a:t>
            </a: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Emerging Technologies &amp; Business Processes</a:t>
            </a:r>
          </a:p>
          <a:p>
            <a:pPr marR="0">
              <a:lnSpc>
                <a:spcPct val="107000"/>
              </a:lnSpc>
              <a:spcBef>
                <a:spcPts val="0"/>
              </a:spcBef>
              <a:spcAft>
                <a:spcPts val="800"/>
              </a:spcAft>
            </a:pPr>
            <a:endParaRPr lang="en-US" sz="1800" dirty="0">
              <a:latin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highlight>
                  <a:srgbClr val="FFFF00"/>
                </a:highlight>
                <a:latin typeface="Calibri" panose="020F0502020204030204" pitchFamily="34" charset="0"/>
                <a:cs typeface="Times New Roman" panose="02020603050405020304" pitchFamily="18" charset="0"/>
              </a:rPr>
              <a:t>*Beginning 1 October 2022, the Business Processes and Information Technologies Major Initiative will no longer be a distinct MI and the BT Panel will be aligned with the Ship Design and Material Technologies Major Initiative.  </a:t>
            </a:r>
            <a:endParaRPr lang="en-US" sz="2400" dirty="0">
              <a:highlight>
                <a:srgbClr val="FFFF00"/>
              </a:highlight>
            </a:endParaRPr>
          </a:p>
        </p:txBody>
      </p:sp>
      <p:sp>
        <p:nvSpPr>
          <p:cNvPr id="6" name="Title 2"/>
          <p:cNvSpPr>
            <a:spLocks noGrp="1"/>
          </p:cNvSpPr>
          <p:nvPr>
            <p:ph type="title"/>
          </p:nvPr>
        </p:nvSpPr>
        <p:spPr>
          <a:xfrm>
            <a:off x="69850" y="715707"/>
            <a:ext cx="10515600" cy="828942"/>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Business Processes and Information Technologies (BP&amp;IT) Major Initiative</a:t>
            </a:r>
            <a:endParaRPr lang="en-US" sz="4400" dirty="0"/>
          </a:p>
        </p:txBody>
      </p:sp>
    </p:spTree>
    <p:extLst>
      <p:ext uri="{BB962C8B-B14F-4D97-AF65-F5344CB8AC3E}">
        <p14:creationId xmlns:p14="http://schemas.microsoft.com/office/powerpoint/2010/main" val="272363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3256" y="2706914"/>
            <a:ext cx="6971847" cy="4151086"/>
          </a:xfrm>
        </p:spPr>
        <p:txBody>
          <a:bodyPr/>
          <a:lstStyle/>
          <a:p>
            <a:r>
              <a:rPr lang="en-US" dirty="0" smtClean="0"/>
              <a:t>NSRP Program Update</a:t>
            </a:r>
            <a:br>
              <a:rPr lang="en-US" dirty="0" smtClean="0"/>
            </a:br>
            <a:r>
              <a:rPr lang="en-US" dirty="0" smtClean="0"/>
              <a:t/>
            </a:r>
            <a:br>
              <a:rPr lang="en-US" dirty="0" smtClean="0"/>
            </a:br>
            <a:r>
              <a:rPr lang="en-US" sz="2800" dirty="0" smtClean="0"/>
              <a:t>Surface Preparation and Coatings </a:t>
            </a:r>
            <a:r>
              <a:rPr lang="en-US" sz="2800" dirty="0" smtClean="0"/>
              <a:t>Panel </a:t>
            </a:r>
            <a:r>
              <a:rPr lang="en-US" sz="2800" dirty="0" smtClean="0"/>
              <a:t>Meeting</a:t>
            </a:r>
            <a:br>
              <a:rPr lang="en-US" sz="2800" dirty="0" smtClean="0"/>
            </a:br>
            <a:r>
              <a:rPr lang="en-US" sz="2800" dirty="0" smtClean="0"/>
              <a:t/>
            </a:r>
            <a:br>
              <a:rPr lang="en-US" sz="2800" dirty="0" smtClean="0"/>
            </a:br>
            <a:r>
              <a:rPr lang="en-US" sz="2400" dirty="0" smtClean="0"/>
              <a:t>September </a:t>
            </a:r>
            <a:r>
              <a:rPr lang="en-US" sz="2400" dirty="0" smtClean="0"/>
              <a:t>21</a:t>
            </a:r>
            <a:r>
              <a:rPr lang="en-US" sz="2400" dirty="0" smtClean="0"/>
              <a:t>, </a:t>
            </a:r>
            <a:r>
              <a:rPr lang="en-US" sz="2400" dirty="0" smtClean="0"/>
              <a:t>2021 </a:t>
            </a:r>
            <a:r>
              <a:rPr lang="en-US" sz="2400" dirty="0" err="1" smtClean="0"/>
              <a:t>MegaRust</a:t>
            </a:r>
            <a:r>
              <a:rPr lang="en-US" sz="2400" dirty="0" smtClean="0"/>
              <a:t> 2021</a:t>
            </a:r>
            <a:r>
              <a:rPr lang="en-US" sz="2400" dirty="0" smtClean="0"/>
              <a:t/>
            </a:r>
            <a:br>
              <a:rPr lang="en-US" sz="2400" dirty="0" smtClean="0"/>
            </a:br>
            <a:r>
              <a:rPr lang="en-US" sz="4000" dirty="0" smtClean="0"/>
              <a:t/>
            </a:r>
            <a:br>
              <a:rPr lang="en-US" sz="4000" dirty="0" smtClean="0"/>
            </a:br>
            <a:r>
              <a:rPr lang="en-US" sz="2400" dirty="0" smtClean="0"/>
              <a:t>Ryan Schneider</a:t>
            </a:r>
            <a:r>
              <a:rPr lang="en-US" sz="2400" dirty="0" smtClean="0"/>
              <a:t> </a:t>
            </a:r>
            <a:r>
              <a:rPr lang="en-US" sz="2400" dirty="0" smtClean="0"/>
              <a:t>(</a:t>
            </a:r>
            <a:r>
              <a:rPr lang="en-US" sz="2400" dirty="0" smtClean="0"/>
              <a:t>ATI Project </a:t>
            </a:r>
            <a:r>
              <a:rPr lang="en-US" sz="2400" dirty="0" smtClean="0"/>
              <a:t>Manager)</a:t>
            </a:r>
            <a:r>
              <a:rPr lang="en-US" sz="2800" dirty="0" smtClean="0"/>
              <a:t/>
            </a:r>
            <a:br>
              <a:rPr lang="en-US" sz="2800" dirty="0" smtClean="0"/>
            </a:br>
            <a:endParaRPr lang="en-US" sz="2800" dirty="0">
              <a:solidFill>
                <a:srgbClr val="045571"/>
              </a:solidFill>
            </a:endParaRPr>
          </a:p>
        </p:txBody>
      </p:sp>
    </p:spTree>
    <p:extLst>
      <p:ext uri="{BB962C8B-B14F-4D97-AF65-F5344CB8AC3E}">
        <p14:creationId xmlns:p14="http://schemas.microsoft.com/office/powerpoint/2010/main" val="3800126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9850" y="1668473"/>
            <a:ext cx="11550650" cy="4894252"/>
          </a:xfrm>
          <a:prstGeom prst="rect">
            <a:avLst/>
          </a:prstGeom>
        </p:spPr>
        <p:txBody>
          <a:bodyPr anchor="t">
            <a:normAutofit fontScale="92500" lnSpcReduction="10000"/>
          </a:bodyPr>
          <a:lstStyle/>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Infrastructure and Support is a Major Initiative area focused on functions that support all direct shipbuilding and sustainment processes. The Major Initiative consists of two panels:</a:t>
            </a:r>
          </a:p>
          <a:p>
            <a:pPr marL="0" marR="0" indent="0">
              <a:lnSpc>
                <a:spcPct val="107000"/>
              </a:lnSpc>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Environmental, Health, and Safety (EH&amp;S) Panel</a:t>
            </a: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EH&amp;S panel’s mission is to research, develop, and sustain current and emerging environmental, health and safety issues to promote and improve health and safety, wellness, and environmental stewardship of shipyards. The panel provides an open and interactive forum for technology transfer and broad industry interaction in support of the NSRP mission to reduce the total cost of ship construction and repair.</a:t>
            </a:r>
          </a:p>
          <a:p>
            <a:pPr marL="0" marR="0" indent="0">
              <a:lnSpc>
                <a:spcPct val="107000"/>
              </a:lnSpc>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Workforce Development Panel</a:t>
            </a:r>
          </a:p>
          <a:p>
            <a:pPr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Workforce Development panel’s mission is to reduce the cost of shipbuilding through effective projects centered on training and development, human resources, change management and technology transfer. It ensures that all NSRP panel projects include consideration of issues regarding human capital as part of project implementation.</a:t>
            </a:r>
          </a:p>
          <a:p>
            <a:pPr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highlight>
                  <a:srgbClr val="FFFF00"/>
                </a:highlight>
                <a:latin typeface="Calibri" panose="020F0502020204030204" pitchFamily="34" charset="0"/>
                <a:cs typeface="Times New Roman" panose="02020603050405020304" pitchFamily="18" charset="0"/>
              </a:rPr>
              <a:t>*Beginning 1 October 2022, the Infrastructure and Support Major Initiative will no longer be a distinct MI. A new Infrastructure, Logistics, &amp; Sustainment Major Initiative will be established. This new Major Initiative will combine the EH&amp;S and Workforce Development Panels into a single entity and stand up a new Sustainment Panel.  </a:t>
            </a:r>
            <a:endParaRPr lang="en-US" sz="2400" dirty="0">
              <a:highlight>
                <a:srgbClr val="FFFF00"/>
              </a:highlight>
            </a:endParaRPr>
          </a:p>
        </p:txBody>
      </p:sp>
      <p:sp>
        <p:nvSpPr>
          <p:cNvPr id="6" name="Title 2"/>
          <p:cNvSpPr>
            <a:spLocks noGrp="1"/>
          </p:cNvSpPr>
          <p:nvPr>
            <p:ph type="title"/>
          </p:nvPr>
        </p:nvSpPr>
        <p:spPr>
          <a:xfrm>
            <a:off x="69850" y="715707"/>
            <a:ext cx="10515600" cy="828942"/>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Infrastructure and Support (I&amp;S)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4400" dirty="0">
                <a:effectLst/>
                <a:latin typeface="Calibri" panose="020F0502020204030204" pitchFamily="34" charset="0"/>
                <a:ea typeface="Calibri" panose="020F0502020204030204" pitchFamily="34" charset="0"/>
                <a:cs typeface="Times New Roman" panose="02020603050405020304" pitchFamily="18" charset="0"/>
              </a:rPr>
              <a:t>Major Initiative </a:t>
            </a:r>
            <a:endParaRPr lang="en-US" sz="4400" dirty="0"/>
          </a:p>
        </p:txBody>
      </p:sp>
    </p:spTree>
    <p:extLst>
      <p:ext uri="{BB962C8B-B14F-4D97-AF65-F5344CB8AC3E}">
        <p14:creationId xmlns:p14="http://schemas.microsoft.com/office/powerpoint/2010/main" val="144990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Title 2"/>
          <p:cNvSpPr>
            <a:spLocks noGrp="1"/>
          </p:cNvSpPr>
          <p:nvPr>
            <p:ph type="title"/>
          </p:nvPr>
        </p:nvSpPr>
        <p:spPr>
          <a:xfrm>
            <a:off x="69849" y="213645"/>
            <a:ext cx="10918853" cy="828942"/>
          </a:xfrm>
        </p:spPr>
        <p:txBody>
          <a:bodyPr/>
          <a:lstStyle/>
          <a:p>
            <a:r>
              <a:rPr lang="en-US" sz="4400" dirty="0" smtClean="0"/>
              <a:t>NSRP.org – Past Events and Presentations</a:t>
            </a:r>
            <a:endParaRPr lang="en-US"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59" y="1356446"/>
            <a:ext cx="6231714" cy="44940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727" y="1356446"/>
            <a:ext cx="5283472" cy="4457929"/>
          </a:xfrm>
          <a:prstGeom prst="rect">
            <a:avLst/>
          </a:prstGeom>
        </p:spPr>
      </p:pic>
    </p:spTree>
    <p:extLst>
      <p:ext uri="{BB962C8B-B14F-4D97-AF65-F5344CB8AC3E}">
        <p14:creationId xmlns:p14="http://schemas.microsoft.com/office/powerpoint/2010/main" val="3807673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prstGeom prst="rect">
            <a:avLst/>
          </a:prstGeom>
        </p:spPr>
        <p:txBody>
          <a:bodyPr anchor="ctr">
            <a:normAutofit/>
          </a:bodyPr>
          <a:lstStyle/>
          <a:p>
            <a:pPr marL="0" indent="0">
              <a:lnSpc>
                <a:spcPct val="120000"/>
              </a:lnSpc>
              <a:spcBef>
                <a:spcPts val="600"/>
              </a:spcBef>
              <a:buNone/>
              <a:tabLst>
                <a:tab pos="11147425" algn="l"/>
              </a:tabLst>
            </a:pPr>
            <a:r>
              <a:rPr lang="en-US" sz="2800" dirty="0" smtClean="0"/>
              <a:t>The </a:t>
            </a:r>
            <a:r>
              <a:rPr lang="en-US" sz="2800" dirty="0"/>
              <a:t>mission of the National Shipbuilding Research Program </a:t>
            </a:r>
            <a:r>
              <a:rPr lang="en-US" sz="2800" dirty="0" smtClean="0"/>
              <a:t>is </a:t>
            </a:r>
            <a:r>
              <a:rPr lang="en-US" sz="2800" dirty="0"/>
              <a:t>to </a:t>
            </a:r>
            <a:r>
              <a:rPr lang="en-US" sz="2800" dirty="0">
                <a:solidFill>
                  <a:srgbClr val="FF0000"/>
                </a:solidFill>
              </a:rPr>
              <a:t>reduce the total ownership cost</a:t>
            </a:r>
            <a:r>
              <a:rPr lang="en-US" sz="2800" dirty="0"/>
              <a:t> and </a:t>
            </a:r>
            <a:r>
              <a:rPr lang="en-US" sz="2800" dirty="0">
                <a:solidFill>
                  <a:srgbClr val="FF0000"/>
                </a:solidFill>
              </a:rPr>
              <a:t>improve the capabilities</a:t>
            </a:r>
            <a:r>
              <a:rPr lang="en-US" sz="2800" dirty="0"/>
              <a:t> of both United States Government and U. S.-flag </a:t>
            </a:r>
            <a:r>
              <a:rPr lang="en-US" sz="2800" dirty="0" smtClean="0"/>
              <a:t>commercial ships.</a:t>
            </a:r>
          </a:p>
          <a:p>
            <a:pPr marL="0" indent="0">
              <a:lnSpc>
                <a:spcPct val="120000"/>
              </a:lnSpc>
              <a:spcBef>
                <a:spcPts val="600"/>
              </a:spcBef>
              <a:buNone/>
              <a:tabLst>
                <a:tab pos="11147425" algn="l"/>
              </a:tabLst>
            </a:pPr>
            <a:endParaRPr lang="en-US" sz="2800" dirty="0" smtClean="0"/>
          </a:p>
          <a:p>
            <a:pPr marL="0" indent="0">
              <a:lnSpc>
                <a:spcPct val="120000"/>
              </a:lnSpc>
              <a:spcBef>
                <a:spcPts val="600"/>
              </a:spcBef>
              <a:buNone/>
              <a:tabLst>
                <a:tab pos="11147425" algn="l"/>
              </a:tabLst>
            </a:pPr>
            <a:r>
              <a:rPr lang="en-US" sz="2800" dirty="0" smtClean="0"/>
              <a:t>The </a:t>
            </a:r>
            <a:r>
              <a:rPr lang="en-US" sz="2800" dirty="0"/>
              <a:t>Program accomplishes this mission by providing a collaborative framework to manage, focus, </a:t>
            </a:r>
            <a:r>
              <a:rPr lang="en-US" sz="2800" dirty="0" smtClean="0"/>
              <a:t>develop </a:t>
            </a:r>
            <a:r>
              <a:rPr lang="en-US" sz="2800" dirty="0"/>
              <a:t>and share research </a:t>
            </a:r>
            <a:r>
              <a:rPr lang="en-US" sz="2800" dirty="0" smtClean="0"/>
              <a:t>&amp; development, </a:t>
            </a:r>
            <a:r>
              <a:rPr lang="en-US" sz="2800" dirty="0"/>
              <a:t>and leverage best practices in shipbuilding and ship repair. </a:t>
            </a:r>
          </a:p>
        </p:txBody>
      </p:sp>
      <p:sp>
        <p:nvSpPr>
          <p:cNvPr id="6" name="Title 2"/>
          <p:cNvSpPr>
            <a:spLocks noGrp="1"/>
          </p:cNvSpPr>
          <p:nvPr>
            <p:ph type="title"/>
          </p:nvPr>
        </p:nvSpPr>
        <p:spPr/>
        <p:txBody>
          <a:bodyPr/>
          <a:lstStyle/>
          <a:p>
            <a:r>
              <a:rPr lang="en-US" sz="4400" dirty="0" smtClean="0"/>
              <a:t>NSRP Mission</a:t>
            </a:r>
            <a:endParaRPr lang="en-US" sz="4400" dirty="0"/>
          </a:p>
        </p:txBody>
      </p:sp>
    </p:spTree>
    <p:extLst>
      <p:ext uri="{BB962C8B-B14F-4D97-AF65-F5344CB8AC3E}">
        <p14:creationId xmlns:p14="http://schemas.microsoft.com/office/powerpoint/2010/main" val="282781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230" y="992223"/>
            <a:ext cx="7603541" cy="5486400"/>
          </a:xfrm>
          <a:prstGeom prst="rect">
            <a:avLst/>
          </a:prstGeom>
        </p:spPr>
      </p:pic>
      <p:sp>
        <p:nvSpPr>
          <p:cNvPr id="6" name="Title 2"/>
          <p:cNvSpPr>
            <a:spLocks noGrp="1"/>
          </p:cNvSpPr>
          <p:nvPr>
            <p:ph type="title"/>
          </p:nvPr>
        </p:nvSpPr>
        <p:spPr/>
        <p:txBody>
          <a:bodyPr/>
          <a:lstStyle/>
          <a:p>
            <a:r>
              <a:rPr lang="en-US" sz="4400" dirty="0" smtClean="0"/>
              <a:t>NSRP Collaboration</a:t>
            </a:r>
            <a:endParaRPr lang="en-US" sz="4400" dirty="0"/>
          </a:p>
        </p:txBody>
      </p:sp>
    </p:spTree>
    <p:extLst>
      <p:ext uri="{BB962C8B-B14F-4D97-AF65-F5344CB8AC3E}">
        <p14:creationId xmlns:p14="http://schemas.microsoft.com/office/powerpoint/2010/main" val="321036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20000"/>
              </a:lnSpc>
            </a:pPr>
            <a:r>
              <a:rPr lang="en-US" sz="2800" dirty="0"/>
              <a:t>Regarding your company’s and/or your competitor’s </a:t>
            </a:r>
            <a:r>
              <a:rPr lang="en-US" sz="2800" b="1" dirty="0"/>
              <a:t>product &amp; services</a:t>
            </a:r>
            <a:r>
              <a:rPr lang="en-US" sz="2800" dirty="0"/>
              <a:t>:</a:t>
            </a:r>
          </a:p>
          <a:p>
            <a:pPr marL="914400" lvl="1" indent="-457200">
              <a:lnSpc>
                <a:spcPct val="120000"/>
              </a:lnSpc>
            </a:pPr>
            <a:r>
              <a:rPr lang="en-US" sz="2400" dirty="0">
                <a:solidFill>
                  <a:srgbClr val="045571"/>
                </a:solidFill>
              </a:rPr>
              <a:t>Do not discuss current or future prices.</a:t>
            </a:r>
          </a:p>
          <a:p>
            <a:pPr marL="914400" lvl="1" indent="-457200">
              <a:lnSpc>
                <a:spcPct val="120000"/>
              </a:lnSpc>
            </a:pPr>
            <a:r>
              <a:rPr lang="en-US" sz="2400" dirty="0">
                <a:solidFill>
                  <a:srgbClr val="045571"/>
                </a:solidFill>
              </a:rPr>
              <a:t>Do not discuss any increase or decrease in price.</a:t>
            </a:r>
          </a:p>
          <a:p>
            <a:pPr marL="914400" lvl="1" indent="-457200">
              <a:lnSpc>
                <a:spcPct val="120000"/>
              </a:lnSpc>
            </a:pPr>
            <a:r>
              <a:rPr lang="en-US" sz="2400" dirty="0">
                <a:solidFill>
                  <a:srgbClr val="045571"/>
                </a:solidFill>
              </a:rPr>
              <a:t>Do not discuss pricing procedures.</a:t>
            </a:r>
          </a:p>
          <a:p>
            <a:pPr marL="914400" lvl="1" indent="-457200">
              <a:lnSpc>
                <a:spcPct val="120000"/>
              </a:lnSpc>
            </a:pPr>
            <a:r>
              <a:rPr lang="en-US" sz="2400" dirty="0">
                <a:solidFill>
                  <a:srgbClr val="045571"/>
                </a:solidFill>
              </a:rPr>
              <a:t>Do not discuss standardizing or stabilizing prices.</a:t>
            </a:r>
          </a:p>
          <a:p>
            <a:pPr marL="914400" lvl="1" indent="-457200">
              <a:lnSpc>
                <a:spcPct val="120000"/>
              </a:lnSpc>
            </a:pPr>
            <a:r>
              <a:rPr lang="en-US" sz="2400" dirty="0">
                <a:solidFill>
                  <a:srgbClr val="045571"/>
                </a:solidFill>
              </a:rPr>
              <a:t>Do not discuss controlling sales or allocating markets for any product.</a:t>
            </a:r>
          </a:p>
          <a:p>
            <a:pPr marL="914400" lvl="1" indent="-457200">
              <a:lnSpc>
                <a:spcPct val="120000"/>
              </a:lnSpc>
            </a:pPr>
            <a:r>
              <a:rPr lang="en-US" sz="2400" dirty="0">
                <a:solidFill>
                  <a:srgbClr val="045571"/>
                </a:solidFill>
              </a:rPr>
              <a:t>Do not discuss future design or marketing strategies.</a:t>
            </a:r>
          </a:p>
        </p:txBody>
      </p:sp>
      <p:sp>
        <p:nvSpPr>
          <p:cNvPr id="5" name="Title 4"/>
          <p:cNvSpPr>
            <a:spLocks noGrp="1"/>
          </p:cNvSpPr>
          <p:nvPr>
            <p:ph type="title"/>
          </p:nvPr>
        </p:nvSpPr>
        <p:spPr/>
        <p:txBody>
          <a:bodyPr/>
          <a:lstStyle/>
          <a:p>
            <a:r>
              <a:rPr lang="en-US" dirty="0"/>
              <a:t>Anti-Trust Rules</a:t>
            </a:r>
          </a:p>
        </p:txBody>
      </p:sp>
      <p:sp>
        <p:nvSpPr>
          <p:cNvPr id="4" name="Slide Number Placeholder 3"/>
          <p:cNvSpPr>
            <a:spLocks noGrp="1"/>
          </p:cNvSpPr>
          <p:nvPr>
            <p:ph type="sldNum" sz="quarter" idx="11"/>
          </p:nvPr>
        </p:nvSpPr>
        <p:spPr/>
        <p:txBody>
          <a:bodyPr/>
          <a:lstStyle/>
          <a:p>
            <a:fld id="{A916C171-007E-46CF-80D5-F89E015BD616}" type="slidenum">
              <a:rPr lang="en-US" smtClean="0"/>
              <a:pPr/>
              <a:t>5</a:t>
            </a:fld>
            <a:endParaRPr lang="en-US" dirty="0"/>
          </a:p>
        </p:txBody>
      </p:sp>
    </p:spTree>
    <p:extLst>
      <p:ext uri="{BB962C8B-B14F-4D97-AF65-F5344CB8AC3E}">
        <p14:creationId xmlns:p14="http://schemas.microsoft.com/office/powerpoint/2010/main" val="1730859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00000"/>
              </a:lnSpc>
            </a:pPr>
            <a:r>
              <a:rPr lang="en-US" sz="2800" dirty="0"/>
              <a:t>Regarding your company’s and/or your competitors’ selection of their </a:t>
            </a:r>
            <a:r>
              <a:rPr lang="en-US" sz="2800" b="1" dirty="0"/>
              <a:t>supplier companies</a:t>
            </a:r>
            <a:r>
              <a:rPr lang="en-US" sz="2800" dirty="0"/>
              <a:t>:</a:t>
            </a:r>
          </a:p>
          <a:p>
            <a:pPr marL="914400" lvl="1" indent="-457200">
              <a:lnSpc>
                <a:spcPct val="100000"/>
              </a:lnSpc>
            </a:pPr>
            <a:r>
              <a:rPr lang="en-US" sz="2400" dirty="0">
                <a:solidFill>
                  <a:srgbClr val="045571"/>
                </a:solidFill>
              </a:rPr>
              <a:t>Do not discuss refusing to deal with a company because of its pricing or distribution practices.</a:t>
            </a:r>
          </a:p>
          <a:p>
            <a:pPr marL="914400" lvl="1" indent="-457200">
              <a:lnSpc>
                <a:spcPct val="100000"/>
              </a:lnSpc>
            </a:pPr>
            <a:r>
              <a:rPr lang="en-US" sz="2400" dirty="0">
                <a:solidFill>
                  <a:srgbClr val="045571"/>
                </a:solidFill>
              </a:rPr>
              <a:t>Do not discuss strategies or plans to award business to remove business from a specific company.</a:t>
            </a:r>
          </a:p>
          <a:p>
            <a:pPr marL="0" indent="0">
              <a:lnSpc>
                <a:spcPct val="100000"/>
              </a:lnSpc>
              <a:buNone/>
            </a:pPr>
            <a:endParaRPr lang="en-US" sz="2000" dirty="0"/>
          </a:p>
          <a:p>
            <a:r>
              <a:rPr lang="en-US" sz="2800" dirty="0"/>
              <a:t>Regarding your company’s and/or competitors’ </a:t>
            </a:r>
            <a:r>
              <a:rPr lang="en-US" sz="2800" b="1" dirty="0"/>
              <a:t>trade secrets</a:t>
            </a:r>
            <a:r>
              <a:rPr lang="en-US" sz="2800" dirty="0"/>
              <a:t>:</a:t>
            </a:r>
          </a:p>
          <a:p>
            <a:pPr marL="914400" lvl="1" indent="-457200"/>
            <a:r>
              <a:rPr lang="en-US" sz="2400" dirty="0">
                <a:solidFill>
                  <a:srgbClr val="045571"/>
                </a:solidFill>
              </a:rPr>
              <a:t>Do not discuss trade secrets or confidential information of your company or any other participant.</a:t>
            </a:r>
          </a:p>
        </p:txBody>
      </p:sp>
      <p:sp>
        <p:nvSpPr>
          <p:cNvPr id="3" name="Title 2"/>
          <p:cNvSpPr>
            <a:spLocks noGrp="1"/>
          </p:cNvSpPr>
          <p:nvPr>
            <p:ph type="title"/>
          </p:nvPr>
        </p:nvSpPr>
        <p:spPr/>
        <p:txBody>
          <a:bodyPr/>
          <a:lstStyle/>
          <a:p>
            <a:r>
              <a:rPr lang="en-US" sz="4400" dirty="0"/>
              <a:t>Anti-Trust Rules</a:t>
            </a:r>
          </a:p>
        </p:txBody>
      </p:sp>
      <p:sp>
        <p:nvSpPr>
          <p:cNvPr id="4" name="Slide Number Placeholder 3"/>
          <p:cNvSpPr>
            <a:spLocks noGrp="1"/>
          </p:cNvSpPr>
          <p:nvPr>
            <p:ph type="sldNum" sz="quarter" idx="11"/>
          </p:nvPr>
        </p:nvSpPr>
        <p:spPr/>
        <p:txBody>
          <a:bodyPr/>
          <a:lstStyle/>
          <a:p>
            <a:fld id="{A916C171-007E-46CF-80D5-F89E015BD616}" type="slidenum">
              <a:rPr lang="en-US" smtClean="0"/>
              <a:pPr/>
              <a:t>6</a:t>
            </a:fld>
            <a:endParaRPr lang="en-US" dirty="0"/>
          </a:p>
        </p:txBody>
      </p:sp>
    </p:spTree>
    <p:extLst>
      <p:ext uri="{BB962C8B-B14F-4D97-AF65-F5344CB8AC3E}">
        <p14:creationId xmlns:p14="http://schemas.microsoft.com/office/powerpoint/2010/main" val="227464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sz="4400" dirty="0" smtClean="0"/>
              <a:t>FY21 Organization</a:t>
            </a:r>
            <a:endParaRPr lang="en-US"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851" y="999832"/>
            <a:ext cx="6416298" cy="5486400"/>
          </a:xfrm>
          <a:prstGeom prst="rect">
            <a:avLst/>
          </a:prstGeom>
        </p:spPr>
      </p:pic>
    </p:spTree>
    <p:extLst>
      <p:ext uri="{BB962C8B-B14F-4D97-AF65-F5344CB8AC3E}">
        <p14:creationId xmlns:p14="http://schemas.microsoft.com/office/powerpoint/2010/main" val="199315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sz="4400" dirty="0" smtClean="0"/>
              <a:t>FY22 Organization</a:t>
            </a:r>
            <a:endParaRPr lang="en-US" sz="4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851" y="1277856"/>
            <a:ext cx="6416298" cy="4930352"/>
          </a:xfrm>
          <a:prstGeom prst="rect">
            <a:avLst/>
          </a:prstGeom>
        </p:spPr>
      </p:pic>
    </p:spTree>
    <p:extLst>
      <p:ext uri="{BB962C8B-B14F-4D97-AF65-F5344CB8AC3E}">
        <p14:creationId xmlns:p14="http://schemas.microsoft.com/office/powerpoint/2010/main" val="206451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sz="4400" dirty="0" smtClean="0"/>
              <a:t>Current NSRP Extended Team </a:t>
            </a: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465" y="954687"/>
            <a:ext cx="8509070" cy="5486400"/>
          </a:xfrm>
          <a:prstGeom prst="rect">
            <a:avLst/>
          </a:prstGeom>
        </p:spPr>
      </p:pic>
    </p:spTree>
    <p:extLst>
      <p:ext uri="{BB962C8B-B14F-4D97-AF65-F5344CB8AC3E}">
        <p14:creationId xmlns:p14="http://schemas.microsoft.com/office/powerpoint/2010/main" val="4265500688"/>
      </p:ext>
    </p:extLst>
  </p:cSld>
  <p:clrMapOvr>
    <a:masterClrMapping/>
  </p:clrMapOvr>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1_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10554</TotalTime>
  <Words>1126</Words>
  <Application>Microsoft Office PowerPoint</Application>
  <PresentationFormat>Widescreen</PresentationFormat>
  <Paragraphs>105</Paragraphs>
  <Slides>21</Slides>
  <Notes>16</Notes>
  <HiddenSlides>4</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Segoe UI</vt:lpstr>
      <vt:lpstr>Segoe UI Light</vt:lpstr>
      <vt:lpstr>Times New Roman</vt:lpstr>
      <vt:lpstr>NSRP Header</vt:lpstr>
      <vt:lpstr>1_NSRP Header</vt:lpstr>
      <vt:lpstr>PowerPoint Presentation</vt:lpstr>
      <vt:lpstr>NSRP Program Update  Surface Preparation and Coatings Panel Meeting  September 21, 2021 MegaRust 2021  Ryan Schneider (ATI Project Manager) </vt:lpstr>
      <vt:lpstr>NSRP Mission</vt:lpstr>
      <vt:lpstr>NSRP Collaboration</vt:lpstr>
      <vt:lpstr>Anti-Trust Rules</vt:lpstr>
      <vt:lpstr>Anti-Trust Rules</vt:lpstr>
      <vt:lpstr>FY21 Organization</vt:lpstr>
      <vt:lpstr>FY22 Organization</vt:lpstr>
      <vt:lpstr>Current NSRP Extended Team </vt:lpstr>
      <vt:lpstr>Operations</vt:lpstr>
      <vt:lpstr>Panel Project Process</vt:lpstr>
      <vt:lpstr>Research Announcement (RA) Process</vt:lpstr>
      <vt:lpstr>NSRP.org – Latest Info and Project Portfolio</vt:lpstr>
      <vt:lpstr>NSRP LinkedIn Page and Mailing Lists</vt:lpstr>
      <vt:lpstr>NSRP LinkedIn Page</vt:lpstr>
      <vt:lpstr>NSRP YouTube Page</vt:lpstr>
      <vt:lpstr>Questions?</vt:lpstr>
      <vt:lpstr>Special Thanks to Our Funding Sponsors!!!</vt:lpstr>
      <vt:lpstr>Business Processes and Information Technologies (BP&amp;IT) Major Initiative</vt:lpstr>
      <vt:lpstr>Infrastructure and Support (I&amp;S)  Major Initiative </vt:lpstr>
      <vt:lpstr>NSRP.org – Past Events and Presentations</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Ryan Schneider</cp:lastModifiedBy>
  <cp:revision>158</cp:revision>
  <dcterms:created xsi:type="dcterms:W3CDTF">2019-02-28T12:25:49Z</dcterms:created>
  <dcterms:modified xsi:type="dcterms:W3CDTF">2021-09-17T14:19:28Z</dcterms:modified>
</cp:coreProperties>
</file>