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66" r:id="rId15"/>
  </p:sldIdLst>
  <p:sldSz cx="16764000" cy="1270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606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7606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7606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7606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7606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7606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7606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7606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7606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000" userDrawn="1">
          <p15:clr>
            <a:srgbClr val="A4A3A4"/>
          </p15:clr>
        </p15:guide>
        <p15:guide id="2" pos="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8"/>
    <p:restoredTop sz="94705"/>
  </p:normalViewPr>
  <p:slideViewPr>
    <p:cSldViewPr snapToGrid="0" snapToObjects="1" showGuides="1">
      <p:cViewPr varScale="1">
        <p:scale>
          <a:sx n="35" d="100"/>
          <a:sy n="35" d="100"/>
        </p:scale>
        <p:origin x="1264" y="48"/>
      </p:cViewPr>
      <p:guideLst>
        <p:guide orient="horz" pos="4000"/>
        <p:guide pos="5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637109" y="2175371"/>
            <a:ext cx="13489782" cy="425648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37109" y="6546453"/>
            <a:ext cx="13489782" cy="145702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637109" y="8265417"/>
            <a:ext cx="13489782" cy="6096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637109" y="5561707"/>
            <a:ext cx="13489782" cy="8890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63500"/>
            <a:ext cx="16764000" cy="12573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2070943" y="882054"/>
            <a:ext cx="12605743" cy="762893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637109" y="8723808"/>
            <a:ext cx="13489782" cy="1833564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37109" y="10622855"/>
            <a:ext cx="13489782" cy="145702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46633" y="11981656"/>
            <a:ext cx="454363" cy="4611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637109" y="4221757"/>
            <a:ext cx="13489782" cy="425648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8660308" y="882054"/>
            <a:ext cx="6875860" cy="10608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227832" y="882054"/>
            <a:ext cx="6875860" cy="5140525"/>
          </a:xfrm>
          <a:prstGeom prst="rect">
            <a:avLst/>
          </a:prstGeom>
        </p:spPr>
        <p:txBody>
          <a:bodyPr anchor="b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27832" y="6202660"/>
            <a:ext cx="6875860" cy="528786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8660308" y="3419574"/>
            <a:ext cx="6875860" cy="81036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27832" y="3419574"/>
            <a:ext cx="6875860" cy="8103692"/>
          </a:xfrm>
          <a:prstGeom prst="rect">
            <a:avLst/>
          </a:prstGeom>
        </p:spPr>
        <p:txBody>
          <a:bodyPr/>
          <a:lstStyle>
            <a:lvl1pPr marL="440871" indent="-440871">
              <a:spcBef>
                <a:spcPts val="4100"/>
              </a:spcBef>
              <a:defRPr sz="3600"/>
            </a:lvl1pPr>
            <a:lvl2pPr marL="783771" indent="-440871">
              <a:spcBef>
                <a:spcPts val="4100"/>
              </a:spcBef>
              <a:defRPr sz="3600"/>
            </a:lvl2pPr>
            <a:lvl3pPr marL="1126671" indent="-440871">
              <a:spcBef>
                <a:spcPts val="4100"/>
              </a:spcBef>
              <a:defRPr sz="3600"/>
            </a:lvl3pPr>
            <a:lvl4pPr marL="1469571" indent="-440871">
              <a:spcBef>
                <a:spcPts val="4100"/>
              </a:spcBef>
              <a:defRPr sz="3600"/>
            </a:lvl4pPr>
            <a:lvl5pPr marL="1812471" indent="-440871">
              <a:spcBef>
                <a:spcPts val="4100"/>
              </a:spcBef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227832" y="1700609"/>
            <a:ext cx="14308336" cy="929878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8660308" y="6628308"/>
            <a:ext cx="6875860" cy="48622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8668324" y="1209476"/>
            <a:ext cx="6875860" cy="48622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1227832" y="1209476"/>
            <a:ext cx="6875860" cy="102810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227832" y="636488"/>
            <a:ext cx="14308336" cy="278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484" tIns="65484" rIns="65484" bIns="65484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27832" y="3419574"/>
            <a:ext cx="14308336" cy="8103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484" tIns="65484" rIns="65484" bIns="65484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46633" y="11989841"/>
            <a:ext cx="454363" cy="461170"/>
          </a:xfrm>
          <a:prstGeom prst="rect">
            <a:avLst/>
          </a:prstGeom>
          <a:ln w="12700">
            <a:miter lim="400000"/>
          </a:ln>
        </p:spPr>
        <p:txBody>
          <a:bodyPr wrap="none" lIns="65484" tIns="65484" rIns="65484" bIns="65484">
            <a:spAutoFit/>
          </a:bodyPr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7606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7606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7606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7606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7606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7606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7606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7606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7606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567972" marR="0" indent="-567972" algn="l" defTabSz="760677" rtl="0" latinLnBrk="0">
        <a:lnSpc>
          <a:spcPct val="100000"/>
        </a:lnSpc>
        <a:spcBef>
          <a:spcPts val="54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12472" marR="0" indent="-567972" algn="l" defTabSz="760677" rtl="0" latinLnBrk="0">
        <a:lnSpc>
          <a:spcPct val="100000"/>
        </a:lnSpc>
        <a:spcBef>
          <a:spcPts val="54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456972" marR="0" indent="-567972" algn="l" defTabSz="760677" rtl="0" latinLnBrk="0">
        <a:lnSpc>
          <a:spcPct val="100000"/>
        </a:lnSpc>
        <a:spcBef>
          <a:spcPts val="54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01472" marR="0" indent="-567972" algn="l" defTabSz="760677" rtl="0" latinLnBrk="0">
        <a:lnSpc>
          <a:spcPct val="100000"/>
        </a:lnSpc>
        <a:spcBef>
          <a:spcPts val="54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45972" marR="0" indent="-567972" algn="l" defTabSz="760677" rtl="0" latinLnBrk="0">
        <a:lnSpc>
          <a:spcPct val="100000"/>
        </a:lnSpc>
        <a:spcBef>
          <a:spcPts val="54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790472" marR="0" indent="-567972" algn="l" defTabSz="760677" rtl="0" latinLnBrk="0">
        <a:lnSpc>
          <a:spcPct val="100000"/>
        </a:lnSpc>
        <a:spcBef>
          <a:spcPts val="54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34972" marR="0" indent="-567972" algn="l" defTabSz="760677" rtl="0" latinLnBrk="0">
        <a:lnSpc>
          <a:spcPct val="100000"/>
        </a:lnSpc>
        <a:spcBef>
          <a:spcPts val="54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679472" marR="0" indent="-567972" algn="l" defTabSz="760677" rtl="0" latinLnBrk="0">
        <a:lnSpc>
          <a:spcPct val="100000"/>
        </a:lnSpc>
        <a:spcBef>
          <a:spcPts val="54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23972" marR="0" indent="-567972" algn="l" defTabSz="760677" rtl="0" latinLnBrk="0">
        <a:lnSpc>
          <a:spcPct val="100000"/>
        </a:lnSpc>
        <a:spcBef>
          <a:spcPts val="54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76067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76067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76067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76067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76067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76067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76067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76067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76067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Stock-886026522.jpg" descr="iStock-886026522.jpg"/>
          <p:cNvPicPr>
            <a:picLocks noChangeAspect="1"/>
          </p:cNvPicPr>
          <p:nvPr/>
        </p:nvPicPr>
        <p:blipFill>
          <a:blip r:embed="rId2">
            <a:alphaModFix amt="79814"/>
          </a:blip>
          <a:srcRect t="7216" r="35672"/>
          <a:stretch>
            <a:fillRect/>
          </a:stretch>
        </p:blipFill>
        <p:spPr>
          <a:xfrm flipH="1">
            <a:off x="-31237" y="-39708"/>
            <a:ext cx="16801321" cy="12779416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tandardization and Digitization of Visual Inspection for Shipbuilding"/>
          <p:cNvSpPr txBox="1"/>
          <p:nvPr/>
        </p:nvSpPr>
        <p:spPr>
          <a:xfrm>
            <a:off x="604284" y="829733"/>
            <a:ext cx="13770422" cy="205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6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Standardization and Digitization of Visual Inspection for Shipbuilding</a:t>
            </a:r>
          </a:p>
        </p:txBody>
      </p:sp>
      <p:pic>
        <p:nvPicPr>
          <p:cNvPr id="121" name="TruQC-logo-on-white_trademark.png" descr="TruQC-logo-on-white_tradema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338" y="10217246"/>
            <a:ext cx="5193578" cy="2077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NSRP.png" descr="NSR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917" y="9840854"/>
            <a:ext cx="2830215" cy="2830216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NSRP Surface Preparation and Coatings (SPC) Project"/>
          <p:cNvSpPr txBox="1"/>
          <p:nvPr/>
        </p:nvSpPr>
        <p:spPr>
          <a:xfrm>
            <a:off x="604284" y="2988733"/>
            <a:ext cx="13770422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4800"/>
            </a:lvl1pPr>
          </a:lstStyle>
          <a:p>
            <a:r>
              <a:t>NSRP Surface Preparation and Coatings (SPC) Project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"/>
          <p:cNvSpPr/>
          <p:nvPr/>
        </p:nvSpPr>
        <p:spPr>
          <a:xfrm>
            <a:off x="-16372" y="-34901"/>
            <a:ext cx="16796744" cy="2008685"/>
          </a:xfrm>
          <a:prstGeom prst="rect">
            <a:avLst/>
          </a:prstGeom>
          <a:solidFill>
            <a:srgbClr val="0D4C6B"/>
          </a:solidFill>
          <a:ln w="12700">
            <a:miter lim="400000"/>
          </a:ln>
        </p:spPr>
        <p:txBody>
          <a:bodyPr lIns="65484" tIns="65484" rIns="65484" bIns="65484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5" name="NSRP SPC Project Update"/>
          <p:cNvSpPr txBox="1"/>
          <p:nvPr/>
        </p:nvSpPr>
        <p:spPr>
          <a:xfrm>
            <a:off x="486567" y="549376"/>
            <a:ext cx="15438551" cy="840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5484" tIns="65484" rIns="65484" bIns="65484" anchor="ctr">
            <a:spAutoFit/>
          </a:bodyPr>
          <a:lstStyle>
            <a:lvl1pPr algn="l"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Issue Assignment and Inspection Summary Data </a:t>
            </a:r>
            <a:endParaRPr dirty="0"/>
          </a:p>
        </p:txBody>
      </p:sp>
      <p:pic>
        <p:nvPicPr>
          <p:cNvPr id="7" name="Screen Shot 2020-03-31 at 10.55.27 AM.png" descr="Screen Shot 2020-03-31 at 10.55.27 AM.png">
            <a:extLst>
              <a:ext uri="{FF2B5EF4-FFF2-40B4-BE49-F238E27FC236}">
                <a16:creationId xmlns:a16="http://schemas.microsoft.com/office/drawing/2014/main" id="{FE21C508-5C1A-9B48-A237-ADB9DFEA5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50" t="7882" r="9375" b="22943"/>
          <a:stretch/>
        </p:blipFill>
        <p:spPr>
          <a:xfrm>
            <a:off x="8675648" y="7679349"/>
            <a:ext cx="7707517" cy="4276542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</p:spPr>
      </p:pic>
      <p:sp>
        <p:nvSpPr>
          <p:cNvPr id="11" name="Issue Tracking tab on TruQC Web App">
            <a:extLst>
              <a:ext uri="{FF2B5EF4-FFF2-40B4-BE49-F238E27FC236}">
                <a16:creationId xmlns:a16="http://schemas.microsoft.com/office/drawing/2014/main" id="{E3B815EC-40CB-8541-AC25-231CBECB0385}"/>
              </a:ext>
            </a:extLst>
          </p:cNvPr>
          <p:cNvSpPr txBox="1"/>
          <p:nvPr/>
        </p:nvSpPr>
        <p:spPr>
          <a:xfrm>
            <a:off x="8675647" y="12104895"/>
            <a:ext cx="404462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8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Issue Tracking tab on </a:t>
            </a:r>
            <a:r>
              <a:rPr dirty="0" err="1"/>
              <a:t>TruQC</a:t>
            </a:r>
            <a:r>
              <a:rPr dirty="0"/>
              <a:t> Web App</a:t>
            </a: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5F51DE99-9FA2-D643-B764-3038E2D0E2C4}"/>
              </a:ext>
            </a:extLst>
          </p:cNvPr>
          <p:cNvSpPr/>
          <p:nvPr/>
        </p:nvSpPr>
        <p:spPr>
          <a:xfrm flipV="1">
            <a:off x="12810744" y="12295396"/>
            <a:ext cx="3969628" cy="12428"/>
          </a:xfrm>
          <a:prstGeom prst="line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Issue Tracking…">
            <a:extLst>
              <a:ext uri="{FF2B5EF4-FFF2-40B4-BE49-F238E27FC236}">
                <a16:creationId xmlns:a16="http://schemas.microsoft.com/office/drawing/2014/main" id="{18B1DEF9-C492-274D-BA32-B71D4652E8AB}"/>
              </a:ext>
            </a:extLst>
          </p:cNvPr>
          <p:cNvSpPr txBox="1"/>
          <p:nvPr/>
        </p:nvSpPr>
        <p:spPr>
          <a:xfrm>
            <a:off x="876300" y="2558061"/>
            <a:ext cx="6750342" cy="4537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ct val="13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Issue </a:t>
            </a:r>
            <a:r>
              <a:rPr lang="en-US" dirty="0"/>
              <a:t>Assignment</a:t>
            </a:r>
            <a:endParaRPr dirty="0"/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3200"/>
            </a:pPr>
            <a:r>
              <a:rPr lang="en-US" dirty="0"/>
              <a:t>Issues identified during inspection are then assigned to a person or craft to begin resolution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3200"/>
            </a:pPr>
            <a:r>
              <a:rPr lang="en-US" dirty="0"/>
              <a:t>Progress updated and tracked at every stage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3200"/>
            </a:pPr>
            <a:endParaRPr dirty="0"/>
          </a:p>
        </p:txBody>
      </p:sp>
      <p:sp>
        <p:nvSpPr>
          <p:cNvPr id="15" name="Summaries…">
            <a:extLst>
              <a:ext uri="{FF2B5EF4-FFF2-40B4-BE49-F238E27FC236}">
                <a16:creationId xmlns:a16="http://schemas.microsoft.com/office/drawing/2014/main" id="{A1622DF5-4C3D-3C42-9058-4CEA92344A6E}"/>
              </a:ext>
            </a:extLst>
          </p:cNvPr>
          <p:cNvSpPr txBox="1"/>
          <p:nvPr/>
        </p:nvSpPr>
        <p:spPr>
          <a:xfrm>
            <a:off x="876300" y="7679349"/>
            <a:ext cx="6847991" cy="3896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ct val="13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Inspection Summary Data</a:t>
            </a:r>
            <a:endParaRPr dirty="0"/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3200"/>
            </a:pPr>
            <a:r>
              <a:rPr lang="en-US" dirty="0"/>
              <a:t>All issue data can be pulled at any time using summaries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3200"/>
            </a:pPr>
            <a:r>
              <a:rPr lang="en-US" dirty="0"/>
              <a:t>Gives users access to the full scope of issue data during a project or for analysis</a:t>
            </a:r>
          </a:p>
        </p:txBody>
      </p:sp>
      <p:pic>
        <p:nvPicPr>
          <p:cNvPr id="13" name="unnamed.png" descr="unnamed.png">
            <a:extLst>
              <a:ext uri="{FF2B5EF4-FFF2-40B4-BE49-F238E27FC236}">
                <a16:creationId xmlns:a16="http://schemas.microsoft.com/office/drawing/2014/main" id="{5E4C7A3F-8967-DF48-9388-4A714C5203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600"/>
          <a:stretch/>
        </p:blipFill>
        <p:spPr>
          <a:xfrm>
            <a:off x="8675647" y="2258678"/>
            <a:ext cx="7707517" cy="470547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Issue annotation within Compartment Closeout Report on iPad">
            <a:extLst>
              <a:ext uri="{FF2B5EF4-FFF2-40B4-BE49-F238E27FC236}">
                <a16:creationId xmlns:a16="http://schemas.microsoft.com/office/drawing/2014/main" id="{418A09B2-DEB4-7D46-9101-D3245B1F327B}"/>
              </a:ext>
            </a:extLst>
          </p:cNvPr>
          <p:cNvSpPr txBox="1"/>
          <p:nvPr/>
        </p:nvSpPr>
        <p:spPr>
          <a:xfrm>
            <a:off x="8675647" y="7041025"/>
            <a:ext cx="734711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8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dirty="0"/>
              <a:t>Issue annotation within Compartment Closeout Report on iPad</a:t>
            </a:r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C3FCA60D-9FE7-D74E-AFD9-C7AC2E789EB0}"/>
              </a:ext>
            </a:extLst>
          </p:cNvPr>
          <p:cNvSpPr/>
          <p:nvPr/>
        </p:nvSpPr>
        <p:spPr>
          <a:xfrm flipV="1">
            <a:off x="15179040" y="7215813"/>
            <a:ext cx="1584960" cy="7074"/>
          </a:xfrm>
          <a:prstGeom prst="line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61360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"/>
          <p:cNvSpPr/>
          <p:nvPr/>
        </p:nvSpPr>
        <p:spPr>
          <a:xfrm>
            <a:off x="-16372" y="-34901"/>
            <a:ext cx="16796744" cy="2008685"/>
          </a:xfrm>
          <a:prstGeom prst="rect">
            <a:avLst/>
          </a:prstGeom>
          <a:solidFill>
            <a:srgbClr val="0D4C6B"/>
          </a:solidFill>
          <a:ln w="12700">
            <a:miter lim="400000"/>
          </a:ln>
        </p:spPr>
        <p:txBody>
          <a:bodyPr lIns="65484" tIns="65484" rIns="65484" bIns="65484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5" name="NSRP SPC Project Update"/>
          <p:cNvSpPr txBox="1"/>
          <p:nvPr/>
        </p:nvSpPr>
        <p:spPr>
          <a:xfrm>
            <a:off x="486568" y="549376"/>
            <a:ext cx="7809029" cy="840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484" tIns="65484" rIns="65484" bIns="65484" anchor="ctr">
            <a:spAutoFit/>
          </a:bodyPr>
          <a:lstStyle>
            <a:lvl1pPr algn="l"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Shipyard Feedback/Testing</a:t>
            </a:r>
            <a:endParaRPr dirty="0"/>
          </a:p>
        </p:txBody>
      </p:sp>
      <p:sp>
        <p:nvSpPr>
          <p:cNvPr id="146" name="April 2019: Group brainstorm at Megarust Conference…"/>
          <p:cNvSpPr txBox="1"/>
          <p:nvPr/>
        </p:nvSpPr>
        <p:spPr>
          <a:xfrm>
            <a:off x="876300" y="2558061"/>
            <a:ext cx="15176500" cy="5177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lang="en-US" dirty="0">
                <a:latin typeface="+mj-lt"/>
                <a:ea typeface="Helvetica"/>
                <a:cs typeface="Helvetica"/>
                <a:sym typeface="Helvetica"/>
              </a:rPr>
              <a:t>Virtual demonstrations of the app were provided to all shipyards and at NSRP panel meetings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lang="en-US" dirty="0">
                <a:latin typeface="+mj-lt"/>
                <a:ea typeface="Helvetica"/>
                <a:cs typeface="Helvetica"/>
                <a:sym typeface="Helvetica"/>
              </a:rPr>
              <a:t>Software provided for BAE Systems and HII-Newport News Shipbuilding 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lang="en-US" dirty="0">
                <a:latin typeface="+mj-lt"/>
                <a:ea typeface="Helvetica"/>
                <a:cs typeface="Helvetica"/>
                <a:sym typeface="Helvetica"/>
              </a:rPr>
              <a:t>A questionnaire was provided for feedback 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lang="en-US" dirty="0">
                <a:latin typeface="+mj-lt"/>
                <a:ea typeface="Helvetica"/>
                <a:cs typeface="Helvetica"/>
                <a:sym typeface="Helvetica"/>
              </a:rPr>
              <a:t>Tool can be tailored to accommodate unique aspects of the processes in any specific shipyard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lang="en-US" dirty="0">
                <a:latin typeface="+mj-lt"/>
                <a:ea typeface="Helvetica"/>
                <a:cs typeface="Helvetica"/>
                <a:sym typeface="Helvetica"/>
              </a:rPr>
              <a:t>Common terminology can be digitized for all QA data to improve communication among the US Navy shipbuilding community</a:t>
            </a:r>
          </a:p>
        </p:txBody>
      </p:sp>
      <p:sp>
        <p:nvSpPr>
          <p:cNvPr id="9" name="April 2019: Group brainstorm at Megarust Conference…">
            <a:extLst>
              <a:ext uri="{FF2B5EF4-FFF2-40B4-BE49-F238E27FC236}">
                <a16:creationId xmlns:a16="http://schemas.microsoft.com/office/drawing/2014/main" id="{EA2D78B8-555B-B34F-AD50-273834460DA8}"/>
              </a:ext>
            </a:extLst>
          </p:cNvPr>
          <p:cNvSpPr txBox="1"/>
          <p:nvPr/>
        </p:nvSpPr>
        <p:spPr>
          <a:xfrm>
            <a:off x="2705100" y="8483655"/>
            <a:ext cx="14058900" cy="3908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57200" indent="-457200" algn="l">
              <a:lnSpc>
                <a:spcPct val="130000"/>
              </a:lnSpc>
              <a:buSzPct val="75000"/>
              <a:buFont typeface="+mj-lt"/>
              <a:buAutoNum type="arabicPeriod"/>
              <a:defRPr sz="3200"/>
            </a:pPr>
            <a:r>
              <a:rPr lang="en-US" sz="2400" i="1" dirty="0">
                <a:latin typeface="+mj-lt"/>
                <a:ea typeface="Helvetica"/>
                <a:cs typeface="Helvetica"/>
                <a:sym typeface="Helvetica"/>
              </a:rPr>
              <a:t>Need stages of constructions for Repair- Do you have a list?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+mj-lt"/>
              <a:buAutoNum type="arabicPeriod"/>
              <a:defRPr sz="3200"/>
            </a:pPr>
            <a:r>
              <a:rPr lang="en-US" sz="2400" i="1" dirty="0">
                <a:latin typeface="+mj-lt"/>
                <a:ea typeface="Helvetica"/>
                <a:cs typeface="Helvetica"/>
                <a:sym typeface="Helvetica"/>
              </a:rPr>
              <a:t>Do you have an area for work items listed for space?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+mj-lt"/>
              <a:buAutoNum type="arabicPeriod"/>
              <a:defRPr sz="3200"/>
            </a:pPr>
            <a:r>
              <a:rPr lang="en-US" sz="2400" i="1" dirty="0">
                <a:latin typeface="+mj-lt"/>
                <a:ea typeface="Helvetica"/>
                <a:cs typeface="Helvetica"/>
                <a:sym typeface="Helvetica"/>
              </a:rPr>
              <a:t>Craft List- See the craft list below- any others or edits?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+mj-lt"/>
              <a:buAutoNum type="arabicPeriod"/>
              <a:defRPr sz="3200"/>
            </a:pPr>
            <a:r>
              <a:rPr lang="en-US" sz="2400" i="1" dirty="0">
                <a:latin typeface="+mj-lt"/>
                <a:ea typeface="Helvetica"/>
                <a:cs typeface="Helvetica"/>
                <a:sym typeface="Helvetica"/>
              </a:rPr>
              <a:t>Compartment closeout items – this is what we have. Do you have any additions?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+mj-lt"/>
              <a:buAutoNum type="arabicPeriod"/>
              <a:defRPr sz="3200"/>
            </a:pPr>
            <a:r>
              <a:rPr lang="en-US" sz="2400" i="1" dirty="0">
                <a:latin typeface="+mj-lt"/>
                <a:ea typeface="Helvetica"/>
                <a:cs typeface="Helvetica"/>
                <a:sym typeface="Helvetica"/>
              </a:rPr>
              <a:t>Rework listing codes- Do you have list?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+mj-lt"/>
              <a:buAutoNum type="arabicPeriod"/>
              <a:defRPr sz="3200"/>
            </a:pPr>
            <a:r>
              <a:rPr lang="en-US" sz="2400" i="1" dirty="0">
                <a:latin typeface="+mj-lt"/>
                <a:ea typeface="Helvetica"/>
                <a:cs typeface="Helvetica"/>
                <a:sym typeface="Helvetica"/>
              </a:rPr>
              <a:t>Should the rework code go on modal for both structural and compartment closeout?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+mj-lt"/>
              <a:buAutoNum type="arabicPeriod"/>
              <a:defRPr sz="3200"/>
            </a:pPr>
            <a:r>
              <a:rPr lang="en-US" sz="2400" i="1" dirty="0">
                <a:latin typeface="+mj-lt"/>
                <a:ea typeface="Helvetica"/>
                <a:cs typeface="Helvetica"/>
                <a:sym typeface="Helvetica"/>
              </a:rPr>
              <a:t>Any other inspections you think this could work for?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+mj-lt"/>
              <a:buAutoNum type="arabicPeriod"/>
              <a:defRPr sz="3200"/>
            </a:pPr>
            <a:r>
              <a:rPr lang="en-US" sz="2400" i="1" dirty="0">
                <a:latin typeface="+mj-lt"/>
                <a:ea typeface="Helvetica"/>
                <a:cs typeface="Helvetica"/>
                <a:sym typeface="Helvetica"/>
              </a:rPr>
              <a:t>What summaries of your data would be helpful – Here are some examples? Any others?</a:t>
            </a:r>
          </a:p>
        </p:txBody>
      </p:sp>
      <p:sp>
        <p:nvSpPr>
          <p:cNvPr id="10" name="April 2019: Group brainstorm at Megarust Conference…">
            <a:extLst>
              <a:ext uri="{FF2B5EF4-FFF2-40B4-BE49-F238E27FC236}">
                <a16:creationId xmlns:a16="http://schemas.microsoft.com/office/drawing/2014/main" id="{313ABDAB-E1ED-4C4F-B796-A87B7550AA9A}"/>
              </a:ext>
            </a:extLst>
          </p:cNvPr>
          <p:cNvSpPr txBox="1"/>
          <p:nvPr/>
        </p:nvSpPr>
        <p:spPr>
          <a:xfrm>
            <a:off x="2705100" y="7933405"/>
            <a:ext cx="7524750" cy="547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75000"/>
              <a:defRPr sz="3200"/>
            </a:pPr>
            <a:r>
              <a:rPr lang="en-US" sz="2400" b="1" dirty="0">
                <a:latin typeface="Helvetica" pitchFamily="2" charset="0"/>
                <a:ea typeface="Helvetica"/>
                <a:cs typeface="Helvetica"/>
                <a:sym typeface="Helvetica"/>
              </a:rPr>
              <a:t>Questionnaire</a:t>
            </a:r>
          </a:p>
        </p:txBody>
      </p:sp>
    </p:spTree>
    <p:extLst>
      <p:ext uri="{BB962C8B-B14F-4D97-AF65-F5344CB8AC3E}">
        <p14:creationId xmlns:p14="http://schemas.microsoft.com/office/powerpoint/2010/main" val="185018957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"/>
          <p:cNvSpPr/>
          <p:nvPr/>
        </p:nvSpPr>
        <p:spPr>
          <a:xfrm>
            <a:off x="-16372" y="-34901"/>
            <a:ext cx="16796744" cy="2008685"/>
          </a:xfrm>
          <a:prstGeom prst="rect">
            <a:avLst/>
          </a:prstGeom>
          <a:solidFill>
            <a:srgbClr val="0D4C6B"/>
          </a:solidFill>
          <a:ln w="12700">
            <a:miter lim="400000"/>
          </a:ln>
        </p:spPr>
        <p:txBody>
          <a:bodyPr lIns="65484" tIns="65484" rIns="65484" bIns="65484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5" name="NSRP SPC Project Update"/>
          <p:cNvSpPr txBox="1"/>
          <p:nvPr/>
        </p:nvSpPr>
        <p:spPr>
          <a:xfrm>
            <a:off x="486568" y="549376"/>
            <a:ext cx="8166498" cy="840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484" tIns="65484" rIns="65484" bIns="65484" anchor="ctr">
            <a:spAutoFit/>
          </a:bodyPr>
          <a:lstStyle>
            <a:lvl1pPr algn="l"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Current Digitalization Efforts</a:t>
            </a:r>
            <a:endParaRPr dirty="0"/>
          </a:p>
        </p:txBody>
      </p:sp>
      <p:sp>
        <p:nvSpPr>
          <p:cNvPr id="146" name="April 2019: Group brainstorm at Megarust Conference…"/>
          <p:cNvSpPr txBox="1"/>
          <p:nvPr/>
        </p:nvSpPr>
        <p:spPr>
          <a:xfrm>
            <a:off x="838881" y="2715260"/>
            <a:ext cx="15086238" cy="9658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75000"/>
              <a:defRPr sz="3200"/>
            </a:pPr>
            <a:r>
              <a:rPr lang="en-US" dirty="0"/>
              <a:t>Digitalization offers predictive analytics that can drastically help with planning rework and overall time spent on a given job.</a:t>
            </a:r>
          </a:p>
          <a:p>
            <a:pPr algn="l">
              <a:lnSpc>
                <a:spcPct val="130000"/>
              </a:lnSpc>
              <a:buSzPct val="75000"/>
              <a:defRPr sz="3200"/>
            </a:pPr>
            <a:endParaRPr lang="en-US" b="1" dirty="0">
              <a:latin typeface="Helvetica" pitchFamily="2" charset="0"/>
            </a:endParaRPr>
          </a:p>
          <a:p>
            <a:pPr algn="l">
              <a:lnSpc>
                <a:spcPct val="130000"/>
              </a:lnSpc>
              <a:buSzPct val="75000"/>
              <a:defRPr sz="3200"/>
            </a:pPr>
            <a:r>
              <a:rPr lang="en-US" b="1" dirty="0">
                <a:latin typeface="Helvetica" pitchFamily="2" charset="0"/>
              </a:rPr>
              <a:t>Related </a:t>
            </a:r>
            <a:r>
              <a:rPr lang="en-US" b="1" dirty="0" err="1">
                <a:latin typeface="Helvetica" pitchFamily="2" charset="0"/>
              </a:rPr>
              <a:t>TruQC</a:t>
            </a:r>
            <a:r>
              <a:rPr lang="en-US" b="1" dirty="0">
                <a:latin typeface="Helvetica" pitchFamily="2" charset="0"/>
              </a:rPr>
              <a:t> digitalization efforts include: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lang="en-US" dirty="0"/>
              <a:t>Using inspection data to develop trends over construction life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lang="en-US" dirty="0"/>
              <a:t>Using data analytics to make effective changes to the overall QA process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lang="en-US" dirty="0"/>
              <a:t>Integrating with other software via APO (Application Program Interface) to reduce manual data entry and allow it to flow properly without additional work for users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lang="en-US" dirty="0"/>
              <a:t>Applying projects like paperless paint and digitalization of inspection to digitalize weld process with new NSRP Panel Project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lang="en-US" dirty="0"/>
              <a:t>Digitalizing and standardizing environmental and safety reporting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lang="en-US" dirty="0"/>
              <a:t>Aligns multiple customers (NAVSEA can have “one” process)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lang="en-US" dirty="0"/>
              <a:t>Provides “quick looks” for conflict resolution</a:t>
            </a:r>
          </a:p>
          <a:p>
            <a:pPr algn="l">
              <a:lnSpc>
                <a:spcPct val="130000"/>
              </a:lnSpc>
              <a:buSzPct val="75000"/>
              <a:defRPr sz="3200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768475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"/>
          <p:cNvSpPr/>
          <p:nvPr/>
        </p:nvSpPr>
        <p:spPr>
          <a:xfrm>
            <a:off x="-16372" y="-34901"/>
            <a:ext cx="16796744" cy="2008685"/>
          </a:xfrm>
          <a:prstGeom prst="rect">
            <a:avLst/>
          </a:prstGeom>
          <a:solidFill>
            <a:srgbClr val="0D4C6B"/>
          </a:solidFill>
          <a:ln w="12700">
            <a:miter lim="400000"/>
          </a:ln>
        </p:spPr>
        <p:txBody>
          <a:bodyPr lIns="65484" tIns="65484" rIns="65484" bIns="65484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5" name="NSRP SPC Project Update"/>
          <p:cNvSpPr txBox="1"/>
          <p:nvPr/>
        </p:nvSpPr>
        <p:spPr>
          <a:xfrm>
            <a:off x="486568" y="549376"/>
            <a:ext cx="11675472" cy="840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484" tIns="65484" rIns="65484" bIns="65484" anchor="ctr">
            <a:spAutoFit/>
          </a:bodyPr>
          <a:lstStyle>
            <a:lvl1pPr algn="l"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Recommended Path Forward/Conclusion</a:t>
            </a:r>
            <a:endParaRPr dirty="0"/>
          </a:p>
        </p:txBody>
      </p:sp>
      <p:sp>
        <p:nvSpPr>
          <p:cNvPr id="146" name="April 2019: Group brainstorm at Megarust Conference…"/>
          <p:cNvSpPr txBox="1"/>
          <p:nvPr/>
        </p:nvSpPr>
        <p:spPr>
          <a:xfrm>
            <a:off x="876300" y="2558061"/>
            <a:ext cx="15176500" cy="9658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lang="en-US" dirty="0">
                <a:latin typeface="+mj-lt"/>
                <a:ea typeface="Helvetica"/>
                <a:cs typeface="Helvetica"/>
                <a:sym typeface="Helvetica"/>
              </a:rPr>
              <a:t>Communication between developers of inspection programs, </a:t>
            </a:r>
            <a:r>
              <a:rPr lang="en-US" dirty="0" err="1">
                <a:latin typeface="+mj-lt"/>
                <a:ea typeface="Helvetica"/>
                <a:cs typeface="Helvetica"/>
                <a:sym typeface="Helvetica"/>
              </a:rPr>
              <a:t>TruQC</a:t>
            </a:r>
            <a:r>
              <a:rPr lang="en-US" dirty="0">
                <a:latin typeface="+mj-lt"/>
                <a:ea typeface="Helvetica"/>
                <a:cs typeface="Helvetica"/>
                <a:sym typeface="Helvetica"/>
              </a:rPr>
              <a:t>, and end users is essential to delivering the proper tools needed for effective digitalization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lang="en-US" dirty="0">
                <a:latin typeface="+mj-lt"/>
                <a:ea typeface="Helvetica"/>
                <a:cs typeface="Helvetica"/>
                <a:sym typeface="Helvetica"/>
              </a:rPr>
              <a:t>Consistent, clear and accurate data is able to be captured more effectively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lang="en-US" dirty="0">
                <a:latin typeface="+mj-lt"/>
                <a:ea typeface="Helvetica"/>
                <a:cs typeface="Helvetica"/>
                <a:sym typeface="Helvetica"/>
              </a:rPr>
              <a:t>Digitization of paint QA/QC forms (Appendices of NSI 009-32) has shown an increase in efficiency of coating close-out procedures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lang="en-US" sz="3200" dirty="0">
                <a:ea typeface="Helvetica"/>
                <a:cs typeface="Helvetica"/>
                <a:sym typeface="Helvetica"/>
              </a:rPr>
              <a:t>Efforts to-date have focused on shipyard procedures associated with new build, maintenance, and repair activities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lang="en-US" sz="3200" dirty="0">
                <a:ea typeface="Helvetica"/>
                <a:cs typeface="Helvetica"/>
                <a:sym typeface="Helvetica"/>
              </a:rPr>
              <a:t>Navy uses much of the same information in their management procedures</a:t>
            </a:r>
            <a:endParaRPr lang="en-US" dirty="0">
              <a:latin typeface="+mj-lt"/>
              <a:ea typeface="Helvetica"/>
              <a:cs typeface="Helvetica"/>
              <a:sym typeface="Helvetica"/>
            </a:endParaRPr>
          </a:p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endParaRPr lang="en-US" dirty="0">
              <a:latin typeface="+mj-lt"/>
              <a:ea typeface="Helvetica"/>
              <a:cs typeface="Helvetica"/>
              <a:sym typeface="Helvetica"/>
            </a:endParaRPr>
          </a:p>
          <a:p>
            <a:pPr algn="l">
              <a:lnSpc>
                <a:spcPct val="130000"/>
              </a:lnSpc>
              <a:buSzPct val="75000"/>
              <a:defRPr sz="3200"/>
            </a:pPr>
            <a:r>
              <a:rPr lang="en-US" b="1" dirty="0">
                <a:latin typeface="Helvetica" pitchFamily="2" charset="0"/>
                <a:ea typeface="Helvetica"/>
                <a:cs typeface="Helvetica"/>
                <a:sym typeface="Helvetica"/>
              </a:rPr>
              <a:t>Future digitalization for additional time and cost savings: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lang="en-US" dirty="0">
                <a:latin typeface="+mj-lt"/>
                <a:ea typeface="Helvetica"/>
                <a:cs typeface="Helvetica"/>
                <a:sym typeface="Helvetica"/>
              </a:rPr>
              <a:t>Expanding digitization to other forms commonly used in Naval corrosion control Complete digitalization of the ship life-cycle 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lang="en-US" dirty="0">
                <a:latin typeface="+mj-lt"/>
                <a:ea typeface="Helvetica"/>
                <a:cs typeface="Helvetica"/>
                <a:sym typeface="Helvetica"/>
              </a:rPr>
              <a:t>Maintenance Requirement Cards, Material Assessment Forms and other docs would become more robust if the ships historical information was accessible and readily searchable from within a single system</a:t>
            </a:r>
          </a:p>
        </p:txBody>
      </p:sp>
    </p:spTree>
    <p:extLst>
      <p:ext uri="{BB962C8B-B14F-4D97-AF65-F5344CB8AC3E}">
        <p14:creationId xmlns:p14="http://schemas.microsoft.com/office/powerpoint/2010/main" val="288207615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"/>
          <p:cNvSpPr/>
          <p:nvPr/>
        </p:nvSpPr>
        <p:spPr>
          <a:xfrm>
            <a:off x="-16372" y="-34901"/>
            <a:ext cx="16796744" cy="2008685"/>
          </a:xfrm>
          <a:prstGeom prst="rect">
            <a:avLst/>
          </a:prstGeom>
          <a:solidFill>
            <a:srgbClr val="0D4C6B"/>
          </a:solidFill>
          <a:ln w="12700">
            <a:miter lim="400000"/>
          </a:ln>
        </p:spPr>
        <p:txBody>
          <a:bodyPr lIns="65484" tIns="65484" rIns="65484" bIns="65484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5" name="NSRP SPC Project Update"/>
          <p:cNvSpPr txBox="1"/>
          <p:nvPr/>
        </p:nvSpPr>
        <p:spPr>
          <a:xfrm>
            <a:off x="486568" y="549376"/>
            <a:ext cx="7866737" cy="840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484" tIns="65484" rIns="65484" bIns="65484" anchor="ctr">
            <a:spAutoFit/>
          </a:bodyPr>
          <a:lstStyle>
            <a:lvl1pPr algn="l"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NSRP SPC Project </a:t>
            </a:r>
            <a:r>
              <a:rPr lang="en-US" dirty="0"/>
              <a:t>Timeline</a:t>
            </a:r>
            <a:endParaRPr dirty="0"/>
          </a:p>
        </p:txBody>
      </p:sp>
      <p:sp>
        <p:nvSpPr>
          <p:cNvPr id="146" name="April 2019: Group brainstorm at Megarust Conference…"/>
          <p:cNvSpPr txBox="1"/>
          <p:nvPr/>
        </p:nvSpPr>
        <p:spPr>
          <a:xfrm>
            <a:off x="838881" y="2715260"/>
            <a:ext cx="15086238" cy="7737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April 2019: </a:t>
            </a:r>
            <a:r>
              <a:rPr dirty="0"/>
              <a:t>Group brainstorm at </a:t>
            </a:r>
            <a:r>
              <a:rPr dirty="0" err="1"/>
              <a:t>Megarust</a:t>
            </a:r>
            <a:r>
              <a:rPr dirty="0"/>
              <a:t> Conference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May 2019:</a:t>
            </a:r>
            <a:r>
              <a:rPr dirty="0"/>
              <a:t> Discussion completed at NASSCO SD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September 2019:</a:t>
            </a:r>
            <a:r>
              <a:rPr dirty="0"/>
              <a:t> Project update meeting in Rhode Island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October 2019:</a:t>
            </a:r>
            <a:r>
              <a:rPr dirty="0"/>
              <a:t> Developed QA Structural Steel Inspection for New Construction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November 2019:</a:t>
            </a:r>
            <a:r>
              <a:rPr dirty="0"/>
              <a:t> Contract Completed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February 2020:</a:t>
            </a:r>
            <a:r>
              <a:rPr dirty="0"/>
              <a:t> Developed QA Compartment Closeout Inspection</a:t>
            </a:r>
            <a:endParaRPr lang="en-US" dirty="0"/>
          </a:p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lang="en-US" b="1" dirty="0">
                <a:latin typeface="Helvetica" pitchFamily="2" charset="0"/>
              </a:rPr>
              <a:t>May 2020: </a:t>
            </a:r>
            <a:r>
              <a:rPr lang="en-US" dirty="0"/>
              <a:t>Received feedback from BAE and NNS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lang="en-US" b="1" dirty="0">
                <a:latin typeface="Helvetica" pitchFamily="2" charset="0"/>
              </a:rPr>
              <a:t>June 2020: </a:t>
            </a:r>
            <a:r>
              <a:rPr lang="en-US" dirty="0"/>
              <a:t>Standardizing lists between new build and repair</a:t>
            </a:r>
            <a:endParaRPr lang="en-US" b="1" dirty="0">
              <a:latin typeface="Helvetica" pitchFamily="2" charset="0"/>
            </a:endParaRPr>
          </a:p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lang="en-US" b="1" dirty="0">
                <a:latin typeface="Helvetica" pitchFamily="2" charset="0"/>
              </a:rPr>
              <a:t>July 2020</a:t>
            </a:r>
            <a:r>
              <a:rPr lang="en-US" dirty="0">
                <a:latin typeface="Helvetica" pitchFamily="2" charset="0"/>
              </a:rPr>
              <a:t>: </a:t>
            </a:r>
            <a:r>
              <a:rPr lang="en-US" dirty="0">
                <a:latin typeface="+mj-lt"/>
              </a:rPr>
              <a:t>Testing and paper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lang="en-US" b="1" dirty="0">
                <a:latin typeface="Helvetica" pitchFamily="2" charset="0"/>
              </a:rPr>
              <a:t>July/August 2020: </a:t>
            </a:r>
            <a:r>
              <a:rPr lang="en-US" dirty="0">
                <a:latin typeface="+mj-lt"/>
              </a:rPr>
              <a:t>Compiling info from NNS and BAE to make changes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lang="en-US" b="1" dirty="0">
                <a:latin typeface="Helvetica" pitchFamily="2" charset="0"/>
              </a:rPr>
              <a:t>August 2020: </a:t>
            </a:r>
            <a:r>
              <a:rPr lang="en-US" dirty="0">
                <a:latin typeface="+mj-lt"/>
              </a:rPr>
              <a:t>Final product for testing use</a:t>
            </a:r>
          </a:p>
          <a:p>
            <a:pPr marL="457200" indent="-457200" algn="l">
              <a:lnSpc>
                <a:spcPct val="130000"/>
              </a:lnSpc>
              <a:buSzPct val="75000"/>
              <a:buFont typeface="Arial" panose="020B0604020202020204" pitchFamily="34" charset="0"/>
              <a:buChar char="•"/>
              <a:defRPr sz="3200"/>
            </a:pPr>
            <a:r>
              <a:rPr lang="en-US" b="1" dirty="0">
                <a:latin typeface="Helvetica" pitchFamily="2" charset="0"/>
              </a:rPr>
              <a:t>September 2020: </a:t>
            </a:r>
            <a:r>
              <a:rPr lang="en-US" dirty="0">
                <a:latin typeface="+mj-lt"/>
              </a:rPr>
              <a:t>Final paper completed</a:t>
            </a:r>
          </a:p>
        </p:txBody>
      </p:sp>
    </p:spTree>
    <p:extLst>
      <p:ext uri="{BB962C8B-B14F-4D97-AF65-F5344CB8AC3E}">
        <p14:creationId xmlns:p14="http://schemas.microsoft.com/office/powerpoint/2010/main" val="120066310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"/>
          <p:cNvSpPr/>
          <p:nvPr/>
        </p:nvSpPr>
        <p:spPr>
          <a:xfrm>
            <a:off x="-16372" y="-34901"/>
            <a:ext cx="16796744" cy="2008685"/>
          </a:xfrm>
          <a:prstGeom prst="rect">
            <a:avLst/>
          </a:prstGeom>
          <a:solidFill>
            <a:srgbClr val="0D4C6B"/>
          </a:solidFill>
          <a:ln w="12700">
            <a:miter lim="400000"/>
          </a:ln>
        </p:spPr>
        <p:txBody>
          <a:bodyPr lIns="65484" tIns="65484" rIns="65484" bIns="65484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6" name="Past NSRP SPC Projects"/>
          <p:cNvSpPr txBox="1"/>
          <p:nvPr/>
        </p:nvSpPr>
        <p:spPr>
          <a:xfrm>
            <a:off x="486568" y="554707"/>
            <a:ext cx="6984059" cy="82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484" tIns="65484" rIns="65484" bIns="65484" anchor="ctr">
            <a:spAutoFit/>
          </a:bodyPr>
          <a:lstStyle>
            <a:lvl1pPr algn="l"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Past NSRP SPC Projects</a:t>
            </a:r>
          </a:p>
        </p:txBody>
      </p:sp>
      <p:sp>
        <p:nvSpPr>
          <p:cNvPr id="127" name="An initial project successfully modified COTS (Commercial Off-The-Shelf) technology to output QA data in accordance with requirements of NAVSEA Standard Item 009-32.…"/>
          <p:cNvSpPr txBox="1"/>
          <p:nvPr/>
        </p:nvSpPr>
        <p:spPr>
          <a:xfrm>
            <a:off x="838881" y="2791460"/>
            <a:ext cx="15086238" cy="6791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defRPr sz="3200"/>
            </a:pPr>
            <a:r>
              <a:t>An initial project successfully modified COTS (Commercial Off-The-Shelf) technology to output QA data in accordance with requirements of NAVSEA Standard Item 009-32.</a:t>
            </a:r>
          </a:p>
          <a:p>
            <a:pPr algn="l">
              <a:lnSpc>
                <a:spcPct val="130000"/>
              </a:lnSpc>
              <a:defRPr sz="2800"/>
            </a:pPr>
            <a:endParaRPr/>
          </a:p>
          <a:p>
            <a:pPr algn="l">
              <a:lnSpc>
                <a:spcPct val="13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t>NSRP SPC Projects completed</a:t>
            </a:r>
          </a:p>
          <a:p>
            <a:pPr marL="341923" indent="-341923" algn="l">
              <a:lnSpc>
                <a:spcPct val="130000"/>
              </a:lnSpc>
              <a:buSzPct val="75000"/>
              <a:buChar char="•"/>
              <a:defRPr sz="32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Phase I: </a:t>
            </a:r>
            <a:r>
              <a:t>Electronically populated the NSI 009-32 appendices</a:t>
            </a:r>
          </a:p>
          <a:p>
            <a:pPr marL="341923" indent="-341923" algn="l">
              <a:lnSpc>
                <a:spcPct val="130000"/>
              </a:lnSpc>
              <a:buSzPct val="75000"/>
              <a:buChar char="•"/>
              <a:defRPr sz="32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Phase II:</a:t>
            </a:r>
            <a:r>
              <a:t> Customized app functionality, OOS flagging, storage recall and communication between government and contractor</a:t>
            </a:r>
          </a:p>
          <a:p>
            <a:pPr marL="341923" indent="-341923" algn="l">
              <a:lnSpc>
                <a:spcPct val="130000"/>
              </a:lnSpc>
              <a:buSzPct val="75000"/>
              <a:buChar char="•"/>
              <a:defRPr sz="32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Phase III:</a:t>
            </a:r>
            <a:r>
              <a:t> Implementing paperless paint</a:t>
            </a:r>
          </a:p>
          <a:p>
            <a:pPr algn="l">
              <a:lnSpc>
                <a:spcPct val="130000"/>
              </a:lnSpc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49755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"/>
          <p:cNvSpPr/>
          <p:nvPr/>
        </p:nvSpPr>
        <p:spPr>
          <a:xfrm>
            <a:off x="-16372" y="-34901"/>
            <a:ext cx="16796744" cy="2008685"/>
          </a:xfrm>
          <a:prstGeom prst="rect">
            <a:avLst/>
          </a:prstGeom>
          <a:solidFill>
            <a:srgbClr val="0D4C6B"/>
          </a:solidFill>
          <a:ln w="12700">
            <a:miter lim="400000"/>
          </a:ln>
        </p:spPr>
        <p:txBody>
          <a:bodyPr lIns="65484" tIns="65484" rIns="65484" bIns="65484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0" name="Past NSRP SPC Projects"/>
          <p:cNvSpPr txBox="1"/>
          <p:nvPr/>
        </p:nvSpPr>
        <p:spPr>
          <a:xfrm>
            <a:off x="486568" y="554707"/>
            <a:ext cx="7745122" cy="82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484" tIns="65484" rIns="65484" bIns="65484" anchor="ctr">
            <a:spAutoFit/>
          </a:bodyPr>
          <a:lstStyle>
            <a:lvl1pPr algn="l"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Past NSRP SPC Projects</a:t>
            </a:r>
          </a:p>
        </p:txBody>
      </p:sp>
      <p:sp>
        <p:nvSpPr>
          <p:cNvPr id="131" name="Once the system was developed, the project team worked with Regional Maintenance Center QA representatives to identify a path forward to integrate the paperless capability into the Navy Maintenance process.…"/>
          <p:cNvSpPr txBox="1"/>
          <p:nvPr/>
        </p:nvSpPr>
        <p:spPr>
          <a:xfrm>
            <a:off x="838881" y="2698326"/>
            <a:ext cx="15086238" cy="7980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defRPr sz="2800"/>
            </a:pPr>
            <a:r>
              <a:rPr sz="3200"/>
              <a:t>Once the system was developed, the project team worked with Regional Maintenance Center QA representatives to identify a path forward to integrate the paperless capability into the Navy Maintenance process. </a:t>
            </a:r>
            <a:r>
              <a:t> </a:t>
            </a:r>
          </a:p>
          <a:p>
            <a:pPr algn="l">
              <a:lnSpc>
                <a:spcPct val="130000"/>
              </a:lnSpc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>
              <a:lnSpc>
                <a:spcPct val="13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t>Features which take advantage of the paperless technology in the QA process include:</a:t>
            </a:r>
          </a:p>
          <a:p>
            <a:pPr algn="l">
              <a:lnSpc>
                <a:spcPct val="130000"/>
              </a:lnSpc>
              <a:defRPr sz="2800"/>
            </a:pPr>
            <a:endParaRPr/>
          </a:p>
          <a:p>
            <a:pPr marL="341923" indent="-341923" algn="l">
              <a:lnSpc>
                <a:spcPct val="130000"/>
              </a:lnSpc>
              <a:buSzPct val="75000"/>
              <a:buChar char="•"/>
              <a:defRPr sz="3200"/>
            </a:pPr>
            <a:r>
              <a:t>Electronic event notification</a:t>
            </a:r>
          </a:p>
          <a:p>
            <a:pPr marL="341923" indent="-341923" algn="l">
              <a:lnSpc>
                <a:spcPct val="130000"/>
              </a:lnSpc>
              <a:buSzPct val="75000"/>
              <a:buChar char="•"/>
              <a:defRPr sz="3200"/>
            </a:pPr>
            <a:r>
              <a:t>Auto-flag out of spec conditions</a:t>
            </a:r>
          </a:p>
          <a:p>
            <a:pPr marL="341923" indent="-341923" algn="l">
              <a:lnSpc>
                <a:spcPct val="130000"/>
              </a:lnSpc>
              <a:buSzPct val="75000"/>
              <a:buChar char="•"/>
              <a:defRPr sz="3200"/>
            </a:pPr>
            <a:r>
              <a:t>Automate Non-Conformance reporting and resolution</a:t>
            </a:r>
          </a:p>
          <a:p>
            <a:pPr marL="341923" indent="-341923" algn="l">
              <a:lnSpc>
                <a:spcPct val="130000"/>
              </a:lnSpc>
              <a:buSzPct val="75000"/>
              <a:buChar char="•"/>
              <a:defRPr sz="3200"/>
            </a:pPr>
            <a:r>
              <a:t>Quality control reports for contractor process improvement</a:t>
            </a:r>
          </a:p>
          <a:p>
            <a:pPr marL="341923" indent="-341923" algn="l">
              <a:lnSpc>
                <a:spcPct val="130000"/>
              </a:lnSpc>
              <a:buSzPct val="75000"/>
              <a:buChar char="•"/>
              <a:defRPr sz="3200"/>
            </a:pPr>
            <a:r>
              <a:t>Deck plate sign offs</a:t>
            </a:r>
          </a:p>
          <a:p>
            <a:pPr marL="341923" indent="-341923" algn="l">
              <a:lnSpc>
                <a:spcPct val="130000"/>
              </a:lnSpc>
              <a:buSzPct val="75000"/>
              <a:buChar char="•"/>
              <a:defRPr sz="3200"/>
            </a:pPr>
            <a:r>
              <a:t>Audit tracking for reports after sign off</a:t>
            </a:r>
          </a:p>
        </p:txBody>
      </p:sp>
    </p:spTree>
    <p:extLst>
      <p:ext uri="{BB962C8B-B14F-4D97-AF65-F5344CB8AC3E}">
        <p14:creationId xmlns:p14="http://schemas.microsoft.com/office/powerpoint/2010/main" val="268341031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Table"/>
          <p:cNvGraphicFramePr/>
          <p:nvPr/>
        </p:nvGraphicFramePr>
        <p:xfrm>
          <a:off x="638042" y="858599"/>
          <a:ext cx="15487914" cy="11367790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7743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3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3970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defRPr sz="1800"/>
                      </a:pPr>
                      <a:r>
                        <a:rPr sz="40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Benefits of Paperless QA System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0D4C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397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PROCESS IMPROVEMENT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COST REDUCTION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3970">
                <a:tc>
                  <a:txBody>
                    <a:bodyPr/>
                    <a:lstStyle/>
                    <a:p>
                      <a:pPr lvl="1" algn="l" defTabSz="914400">
                        <a:defRPr sz="2800"/>
                      </a:pPr>
                      <a:r>
                        <a:t>Increase transparency of inspection to the welding process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defTabSz="914400">
                        <a:defRPr sz="2800"/>
                      </a:pPr>
                      <a:r>
                        <a:t>Minimize or eliminate delays associated with adjudication of out-of-spec items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3970">
                <a:tc>
                  <a:txBody>
                    <a:bodyPr/>
                    <a:lstStyle/>
                    <a:p>
                      <a:pPr lvl="1" algn="l" defTabSz="914400">
                        <a:defRPr sz="2800"/>
                      </a:pPr>
                      <a:r>
                        <a:t>Improve efficiency of inspection efforts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defTabSz="914400">
                        <a:defRPr sz="2800"/>
                      </a:pPr>
                      <a:r>
                        <a:t>Reduce inspection cost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3970">
                <a:tc>
                  <a:txBody>
                    <a:bodyPr/>
                    <a:lstStyle/>
                    <a:p>
                      <a:pPr lvl="1" algn="l" defTabSz="914400">
                        <a:defRPr sz="2800"/>
                      </a:pPr>
                      <a:r>
                        <a:t>Transmit inspection data efficiently to decision-makers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defTabSz="914400">
                        <a:defRPr sz="2800"/>
                      </a:pPr>
                      <a:r>
                        <a:t>Expedite decision making, reducing analysis cost and associated downtime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3970">
                <a:tc>
                  <a:txBody>
                    <a:bodyPr/>
                    <a:lstStyle/>
                    <a:p>
                      <a:pPr lvl="1" algn="l" defTabSz="914400">
                        <a:defRPr sz="2800"/>
                      </a:pPr>
                      <a:r>
                        <a:t>Archive inspection data for future use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defTabSz="914400">
                        <a:defRPr sz="2800"/>
                      </a:pPr>
                      <a:r>
                        <a:t>Eliminate costs incurred to re-create history for assessments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3970">
                <a:tc>
                  <a:txBody>
                    <a:bodyPr/>
                    <a:lstStyle/>
                    <a:p>
                      <a:pPr lvl="1" algn="l" defTabSz="914400">
                        <a:defRPr sz="2800"/>
                      </a:pPr>
                      <a:r>
                        <a:t>Leverage inspection data to its fullest extent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defTabSz="914400">
                        <a:defRPr sz="2800"/>
                      </a:pPr>
                      <a:r>
                        <a:t>More accessible information could be used for more efficient planning, facilitating process improvement, troubleshooting, etc.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28297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"/>
          <p:cNvSpPr/>
          <p:nvPr/>
        </p:nvSpPr>
        <p:spPr>
          <a:xfrm>
            <a:off x="-16372" y="-34901"/>
            <a:ext cx="16796744" cy="2008685"/>
          </a:xfrm>
          <a:prstGeom prst="rect">
            <a:avLst/>
          </a:prstGeom>
          <a:solidFill>
            <a:srgbClr val="0D4C6B"/>
          </a:solidFill>
          <a:ln w="12700">
            <a:miter lim="400000"/>
          </a:ln>
        </p:spPr>
        <p:txBody>
          <a:bodyPr lIns="65484" tIns="65484" rIns="65484" bIns="65484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6" name="Current NSRP SPC Project:…"/>
          <p:cNvSpPr txBox="1"/>
          <p:nvPr/>
        </p:nvSpPr>
        <p:spPr>
          <a:xfrm>
            <a:off x="486568" y="262602"/>
            <a:ext cx="15412651" cy="1413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484" tIns="65484" rIns="65484" bIns="65484" anchor="ctr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Current NSRP SPC Project:</a:t>
            </a:r>
            <a:r>
              <a:t> </a:t>
            </a:r>
          </a:p>
          <a:p>
            <a:pPr algn="l">
              <a:defRPr>
                <a:solidFill>
                  <a:srgbClr val="FFFFFF"/>
                </a:solidFill>
              </a:defRPr>
            </a:pPr>
            <a:r>
              <a:rPr sz="3800"/>
              <a:t>Standardization and Digitalization for Visual Inspection for Shipbuilding</a:t>
            </a:r>
          </a:p>
        </p:txBody>
      </p:sp>
      <p:sp>
        <p:nvSpPr>
          <p:cNvPr id="137" name="Visual Inspection Technology…"/>
          <p:cNvSpPr txBox="1"/>
          <p:nvPr/>
        </p:nvSpPr>
        <p:spPr>
          <a:xfrm>
            <a:off x="838881" y="2715260"/>
            <a:ext cx="15086238" cy="4975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t>Visual Inspection Technology</a:t>
            </a:r>
          </a:p>
          <a:p>
            <a:pPr marL="341923" indent="-341923" algn="l">
              <a:lnSpc>
                <a:spcPct val="130000"/>
              </a:lnSpc>
              <a:buSzPct val="75000"/>
              <a:buChar char="•"/>
              <a:defRPr sz="3200"/>
            </a:pPr>
            <a:r>
              <a:t>Offline capable easy-to-use field data collection tool</a:t>
            </a:r>
          </a:p>
          <a:p>
            <a:pPr marL="341923" indent="-341923" algn="l">
              <a:lnSpc>
                <a:spcPct val="130000"/>
              </a:lnSpc>
              <a:buSzPct val="75000"/>
              <a:buChar char="•"/>
              <a:defRPr sz="3200"/>
            </a:pPr>
            <a:r>
              <a:t>Document issue resolution in real time</a:t>
            </a:r>
          </a:p>
          <a:p>
            <a:pPr marL="341923" indent="-341923" algn="l">
              <a:lnSpc>
                <a:spcPct val="130000"/>
              </a:lnSpc>
              <a:buSzPct val="75000"/>
              <a:buChar char="•"/>
              <a:defRPr sz="3200"/>
            </a:pPr>
            <a:r>
              <a:t>Rapid implementation with quick ROI</a:t>
            </a:r>
          </a:p>
          <a:p>
            <a:pPr marL="341923" indent="-341923" algn="l">
              <a:lnSpc>
                <a:spcPct val="130000"/>
              </a:lnSpc>
              <a:buSzPct val="75000"/>
              <a:buChar char="•"/>
              <a:defRPr sz="3200"/>
            </a:pPr>
            <a:r>
              <a:t>Quickly update risk profile and asset strategy</a:t>
            </a:r>
          </a:p>
          <a:p>
            <a:pPr marL="341923" indent="-341923" algn="l">
              <a:lnSpc>
                <a:spcPct val="130000"/>
              </a:lnSpc>
              <a:buSzPct val="75000"/>
              <a:buChar char="•"/>
              <a:defRPr sz="3200"/>
            </a:pPr>
            <a:r>
              <a:t>Organizes and simplifies the collection, workflow, aggregation and reporting of visual inspection data</a:t>
            </a:r>
          </a:p>
          <a:p>
            <a:pPr marL="341923" indent="-341923" algn="l">
              <a:lnSpc>
                <a:spcPct val="130000"/>
              </a:lnSpc>
              <a:buSzPct val="75000"/>
              <a:buChar char="•"/>
              <a:defRPr sz="3200"/>
            </a:pPr>
            <a:r>
              <a:t>Standardizes responses to see trends</a:t>
            </a:r>
          </a:p>
        </p:txBody>
      </p:sp>
    </p:spTree>
    <p:extLst>
      <p:ext uri="{BB962C8B-B14F-4D97-AF65-F5344CB8AC3E}">
        <p14:creationId xmlns:p14="http://schemas.microsoft.com/office/powerpoint/2010/main" val="4156925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"/>
          <p:cNvSpPr/>
          <p:nvPr/>
        </p:nvSpPr>
        <p:spPr>
          <a:xfrm>
            <a:off x="-16372" y="-34901"/>
            <a:ext cx="16796744" cy="2008685"/>
          </a:xfrm>
          <a:prstGeom prst="rect">
            <a:avLst/>
          </a:prstGeom>
          <a:solidFill>
            <a:srgbClr val="0D4C6B"/>
          </a:solidFill>
          <a:ln w="12700">
            <a:miter lim="400000"/>
          </a:ln>
        </p:spPr>
        <p:txBody>
          <a:bodyPr lIns="65484" tIns="65484" rIns="65484" bIns="65484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0" name="Business Case"/>
          <p:cNvSpPr txBox="1"/>
          <p:nvPr/>
        </p:nvSpPr>
        <p:spPr>
          <a:xfrm>
            <a:off x="486568" y="554707"/>
            <a:ext cx="4300105" cy="82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484" tIns="65484" rIns="65484" bIns="65484" anchor="ctr">
            <a:spAutoFit/>
          </a:bodyPr>
          <a:lstStyle>
            <a:lvl1pPr algn="l"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Business Case</a:t>
            </a:r>
          </a:p>
        </p:txBody>
      </p:sp>
      <p:sp>
        <p:nvSpPr>
          <p:cNvPr id="141" name="Visual Inspection with TruQC"/>
          <p:cNvSpPr txBox="1"/>
          <p:nvPr/>
        </p:nvSpPr>
        <p:spPr>
          <a:xfrm>
            <a:off x="1092881" y="2771069"/>
            <a:ext cx="15086238" cy="2004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Visual Inspection with TruQC</a:t>
            </a:r>
          </a:p>
          <a:p>
            <a:pPr algn="l">
              <a:lnSpc>
                <a:spcPct val="130000"/>
              </a:lnSpc>
              <a:defRPr sz="3200"/>
            </a:pPr>
            <a:endParaRPr/>
          </a:p>
        </p:txBody>
      </p:sp>
      <p:graphicFrame>
        <p:nvGraphicFramePr>
          <p:cNvPr id="142" name="Table"/>
          <p:cNvGraphicFramePr/>
          <p:nvPr/>
        </p:nvGraphicFramePr>
        <p:xfrm>
          <a:off x="1613611" y="4194466"/>
          <a:ext cx="14044779" cy="7597086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4681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1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1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5298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Task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124D6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Before TruQC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124D6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After TruQC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124D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529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 Preparation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defTabSz="914400">
                        <a:defRPr sz="2600"/>
                      </a:pPr>
                      <a:r>
                        <a:t>60 minutes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defTabSz="914400">
                        <a:defRPr sz="2600"/>
                      </a:pPr>
                      <a:r>
                        <a:t>10 minutes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529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 Inspection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defTabSz="914400">
                        <a:defRPr sz="2600"/>
                      </a:pPr>
                      <a:r>
                        <a:t>8 hours (avg)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defTabSz="914400">
                        <a:defRPr sz="2600"/>
                      </a:pPr>
                      <a:r>
                        <a:t>4 hours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529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 Report Generation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defTabSz="914400">
                        <a:defRPr sz="2600"/>
                      </a:pPr>
                      <a:r>
                        <a:t>4 hours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defTabSz="914400">
                        <a:defRPr sz="2600"/>
                      </a:pPr>
                      <a:r>
                        <a:t>5 minutes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529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 Engineer Review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defTabSz="914400">
                        <a:defRPr sz="2600"/>
                      </a:pPr>
                      <a:r>
                        <a:t>1 hour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defTabSz="914400">
                        <a:defRPr sz="2600"/>
                      </a:pPr>
                      <a:r>
                        <a:t>1 hour (now real-time updates)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529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 Conflict Resolution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defTabSz="914400">
                        <a:defRPr sz="2600"/>
                      </a:pPr>
                      <a:r>
                        <a:t>(days)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defTabSz="914400">
                        <a:defRPr sz="2600"/>
                      </a:pPr>
                      <a:r>
                        <a:t>(hours)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529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 Strategy Update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defTabSz="914400">
                        <a:defRPr sz="2600"/>
                      </a:pPr>
                      <a:r>
                        <a:t>1 hour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defTabSz="914400">
                        <a:defRPr sz="2600"/>
                      </a:pPr>
                      <a:r>
                        <a:t>1 hour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3630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"/>
          <p:cNvSpPr/>
          <p:nvPr/>
        </p:nvSpPr>
        <p:spPr>
          <a:xfrm>
            <a:off x="-16372" y="-34901"/>
            <a:ext cx="16796744" cy="2008685"/>
          </a:xfrm>
          <a:prstGeom prst="rect">
            <a:avLst/>
          </a:prstGeom>
          <a:solidFill>
            <a:srgbClr val="0D4C6B"/>
          </a:solidFill>
          <a:ln w="12700">
            <a:miter lim="400000"/>
          </a:ln>
        </p:spPr>
        <p:txBody>
          <a:bodyPr lIns="65484" tIns="65484" rIns="65484" bIns="65484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5" name="NSRP SPC Project Update"/>
          <p:cNvSpPr txBox="1"/>
          <p:nvPr/>
        </p:nvSpPr>
        <p:spPr>
          <a:xfrm>
            <a:off x="486567" y="195433"/>
            <a:ext cx="15438551" cy="1548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5484" tIns="65484" rIns="65484" bIns="65484" anchor="ctr">
            <a:spAutoFit/>
          </a:bodyPr>
          <a:lstStyle>
            <a:lvl1pPr algn="l"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Standardization &amp; Digitalization for Visual Inspection for Shipbuilding and Repair</a:t>
            </a:r>
            <a:endParaRPr dirty="0"/>
          </a:p>
        </p:txBody>
      </p:sp>
      <p:sp>
        <p:nvSpPr>
          <p:cNvPr id="5" name="Received two reports from NASSCO:…">
            <a:extLst>
              <a:ext uri="{FF2B5EF4-FFF2-40B4-BE49-F238E27FC236}">
                <a16:creationId xmlns:a16="http://schemas.microsoft.com/office/drawing/2014/main" id="{24B99E36-F4C1-CB4F-8CE0-1BDF4442CDAB}"/>
              </a:ext>
            </a:extLst>
          </p:cNvPr>
          <p:cNvSpPr txBox="1"/>
          <p:nvPr/>
        </p:nvSpPr>
        <p:spPr>
          <a:xfrm>
            <a:off x="1240325" y="2849075"/>
            <a:ext cx="7418480" cy="2616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Identified </a:t>
            </a:r>
            <a:r>
              <a:rPr dirty="0"/>
              <a:t>two </a:t>
            </a:r>
            <a:r>
              <a:rPr lang="en-US" dirty="0"/>
              <a:t>inspections</a:t>
            </a:r>
            <a:r>
              <a:rPr dirty="0"/>
              <a:t>: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3200"/>
            </a:pPr>
            <a:r>
              <a:rPr dirty="0"/>
              <a:t>QA Structural Inspection, New Construction Report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3200"/>
            </a:pPr>
            <a:r>
              <a:rPr dirty="0"/>
              <a:t>Compartment Closeout Report</a:t>
            </a:r>
          </a:p>
        </p:txBody>
      </p:sp>
      <p:pic>
        <p:nvPicPr>
          <p:cNvPr id="6" name="QA Structural Steel  copy.pdf" descr="QA Structural Steel  copy.pdf">
            <a:extLst>
              <a:ext uri="{FF2B5EF4-FFF2-40B4-BE49-F238E27FC236}">
                <a16:creationId xmlns:a16="http://schemas.microsoft.com/office/drawing/2014/main" id="{06A71FC7-8015-694B-B579-9B9D9B7DAE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6724"/>
          <a:stretch>
            <a:fillRect/>
          </a:stretch>
        </p:blipFill>
        <p:spPr>
          <a:xfrm>
            <a:off x="8807427" y="2430154"/>
            <a:ext cx="7418480" cy="9544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A9272D36-3D26-DA4F-87E8-B06C75C5DB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85" r="51818"/>
          <a:stretch>
            <a:fillRect/>
          </a:stretch>
        </p:blipFill>
        <p:spPr>
          <a:xfrm>
            <a:off x="711832" y="5992748"/>
            <a:ext cx="4240380" cy="5832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EF48F871-0C07-E744-A5BD-1E657ED705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915" r="6554"/>
          <a:stretch>
            <a:fillRect/>
          </a:stretch>
        </p:blipFill>
        <p:spPr>
          <a:xfrm>
            <a:off x="4846079" y="5992748"/>
            <a:ext cx="3995111" cy="58324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7912426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"/>
          <p:cNvSpPr/>
          <p:nvPr/>
        </p:nvSpPr>
        <p:spPr>
          <a:xfrm>
            <a:off x="-16372" y="-34901"/>
            <a:ext cx="16796744" cy="2008685"/>
          </a:xfrm>
          <a:prstGeom prst="rect">
            <a:avLst/>
          </a:prstGeom>
          <a:solidFill>
            <a:srgbClr val="0D4C6B"/>
          </a:solidFill>
          <a:ln w="12700">
            <a:miter lim="400000"/>
          </a:ln>
        </p:spPr>
        <p:txBody>
          <a:bodyPr lIns="65484" tIns="65484" rIns="65484" bIns="65484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5" name="NSRP SPC Project Update"/>
          <p:cNvSpPr txBox="1"/>
          <p:nvPr/>
        </p:nvSpPr>
        <p:spPr>
          <a:xfrm>
            <a:off x="486567" y="549376"/>
            <a:ext cx="15438551" cy="840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5484" tIns="65484" rIns="65484" bIns="65484" anchor="ctr">
            <a:spAutoFit/>
          </a:bodyPr>
          <a:lstStyle>
            <a:lvl1pPr algn="l"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QA Structural Steel – New Construction Report Lists</a:t>
            </a:r>
            <a:endParaRPr dirty="0"/>
          </a:p>
        </p:txBody>
      </p:sp>
      <p:sp>
        <p:nvSpPr>
          <p:cNvPr id="9" name="Attribute Code/Description…">
            <a:extLst>
              <a:ext uri="{FF2B5EF4-FFF2-40B4-BE49-F238E27FC236}">
                <a16:creationId xmlns:a16="http://schemas.microsoft.com/office/drawing/2014/main" id="{3270D80F-B734-E648-AFAF-6DBAE453E4D1}"/>
              </a:ext>
            </a:extLst>
          </p:cNvPr>
          <p:cNvSpPr txBox="1"/>
          <p:nvPr/>
        </p:nvSpPr>
        <p:spPr>
          <a:xfrm>
            <a:off x="838880" y="2337369"/>
            <a:ext cx="15086240" cy="10362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numCol="2" spcCol="754311"/>
          <a:lstStyle/>
          <a:p>
            <a:pPr algn="l">
              <a:lnSpc>
                <a:spcPct val="130000"/>
              </a:lnSpc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Attribute Code/Description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Notches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Slag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Gouges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Fabrication scars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Opposition is not correct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Structure is unfair. Distortion is present.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Not assembled per drawing.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Part not fit or parts missing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Burns/Bevels Incomplete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Missing Rat Holes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Alignment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Additional NDT Required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Weld warps are incomplete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Weld spatter is not removed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Weld contours are improper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Arc strikes are not ground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Linear discontinuities (weld cracks) are present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Porosity is present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Undercuts are present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End Melts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Corner Melts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Weld size incorrect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Base Metal Repair required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Structural welding is not complete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Incomplete fusion is present</a:t>
            </a:r>
          </a:p>
          <a:p>
            <a:pPr marL="390769" indent="-390769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Sharp edges not removed, not properly radius</a:t>
            </a:r>
          </a:p>
        </p:txBody>
      </p:sp>
      <p:pic>
        <p:nvPicPr>
          <p:cNvPr id="10" name="IMG_1725.PNG" descr="IMG_1725.PNG">
            <a:extLst>
              <a:ext uri="{FF2B5EF4-FFF2-40B4-BE49-F238E27FC236}">
                <a16:creationId xmlns:a16="http://schemas.microsoft.com/office/drawing/2014/main" id="{3AD095EC-2F78-8640-8B54-5DCB9AFB7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058" y="6326179"/>
            <a:ext cx="7626203" cy="571965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Defect PC…">
            <a:extLst>
              <a:ext uri="{FF2B5EF4-FFF2-40B4-BE49-F238E27FC236}">
                <a16:creationId xmlns:a16="http://schemas.microsoft.com/office/drawing/2014/main" id="{73913EE5-0375-2A4E-BB03-25B313D241E1}"/>
              </a:ext>
            </a:extLst>
          </p:cNvPr>
          <p:cNvSpPr txBox="1"/>
          <p:nvPr/>
        </p:nvSpPr>
        <p:spPr>
          <a:xfrm>
            <a:off x="7383793" y="2345690"/>
            <a:ext cx="1996414" cy="3741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30000"/>
              </a:lnSpc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Defect PC</a:t>
            </a:r>
          </a:p>
          <a:p>
            <a:pPr marL="268653" indent="-268653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Steel</a:t>
            </a:r>
          </a:p>
          <a:p>
            <a:pPr marL="268653" indent="-268653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Pipe</a:t>
            </a:r>
          </a:p>
          <a:p>
            <a:pPr marL="268653" indent="-268653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Machinist</a:t>
            </a:r>
          </a:p>
          <a:p>
            <a:pPr marL="268653" indent="-268653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Ventilation</a:t>
            </a:r>
          </a:p>
          <a:p>
            <a:pPr marL="268653" indent="-268653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Electrical</a:t>
            </a:r>
          </a:p>
          <a:p>
            <a:pPr marL="268653" indent="-268653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Metal Outfitting</a:t>
            </a:r>
          </a:p>
          <a:p>
            <a:pPr marL="268653" indent="-268653" algn="l">
              <a:lnSpc>
                <a:spcPct val="130000"/>
              </a:lnSpc>
              <a:buSzPct val="75000"/>
              <a:buChar char="•"/>
              <a:defRPr sz="1800"/>
            </a:pPr>
            <a:r>
              <a:rPr dirty="0"/>
              <a:t>Paint</a:t>
            </a:r>
          </a:p>
          <a:p>
            <a:pPr algn="l">
              <a:lnSpc>
                <a:spcPct val="130000"/>
              </a:lnSpc>
              <a:defRPr sz="2000"/>
            </a:pPr>
            <a:endParaRPr dirty="0"/>
          </a:p>
        </p:txBody>
      </p:sp>
      <p:sp>
        <p:nvSpPr>
          <p:cNvPr id="12" name="Defect SOC…">
            <a:extLst>
              <a:ext uri="{FF2B5EF4-FFF2-40B4-BE49-F238E27FC236}">
                <a16:creationId xmlns:a16="http://schemas.microsoft.com/office/drawing/2014/main" id="{157B7484-4C6F-6E46-A2BE-6A905B650499}"/>
              </a:ext>
            </a:extLst>
          </p:cNvPr>
          <p:cNvSpPr txBox="1"/>
          <p:nvPr/>
        </p:nvSpPr>
        <p:spPr>
          <a:xfrm>
            <a:off x="11734808" y="2346067"/>
            <a:ext cx="3827747" cy="331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30000"/>
              </a:lnSpc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Defect SOC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Planning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Shops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Sub Assembly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Assembly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Unity/Block Outfitting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Block Assembly/Outfitting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On Board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Testing/System Completion</a:t>
            </a:r>
          </a:p>
        </p:txBody>
      </p:sp>
    </p:spTree>
    <p:extLst>
      <p:ext uri="{BB962C8B-B14F-4D97-AF65-F5344CB8AC3E}">
        <p14:creationId xmlns:p14="http://schemas.microsoft.com/office/powerpoint/2010/main" val="318681681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"/>
          <p:cNvSpPr/>
          <p:nvPr/>
        </p:nvSpPr>
        <p:spPr>
          <a:xfrm>
            <a:off x="-16372" y="-34901"/>
            <a:ext cx="16796744" cy="2008685"/>
          </a:xfrm>
          <a:prstGeom prst="rect">
            <a:avLst/>
          </a:prstGeom>
          <a:solidFill>
            <a:srgbClr val="0D4C6B"/>
          </a:solidFill>
          <a:ln w="12700">
            <a:miter lim="400000"/>
          </a:ln>
        </p:spPr>
        <p:txBody>
          <a:bodyPr lIns="65484" tIns="65484" rIns="65484" bIns="65484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5" name="NSRP SPC Project Update"/>
          <p:cNvSpPr txBox="1"/>
          <p:nvPr/>
        </p:nvSpPr>
        <p:spPr>
          <a:xfrm>
            <a:off x="486567" y="549376"/>
            <a:ext cx="15438551" cy="840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5484" tIns="65484" rIns="65484" bIns="65484" anchor="ctr">
            <a:spAutoFit/>
          </a:bodyPr>
          <a:lstStyle>
            <a:lvl1pPr algn="l"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Compartment Closeout Report Lists</a:t>
            </a:r>
            <a:endParaRPr dirty="0"/>
          </a:p>
        </p:txBody>
      </p:sp>
      <p:sp>
        <p:nvSpPr>
          <p:cNvPr id="8" name="Electrical…">
            <a:extLst>
              <a:ext uri="{FF2B5EF4-FFF2-40B4-BE49-F238E27FC236}">
                <a16:creationId xmlns:a16="http://schemas.microsoft.com/office/drawing/2014/main" id="{297A3DD0-66E9-1B41-A8EF-F5C39EAB86EB}"/>
              </a:ext>
            </a:extLst>
          </p:cNvPr>
          <p:cNvSpPr txBox="1"/>
          <p:nvPr/>
        </p:nvSpPr>
        <p:spPr>
          <a:xfrm>
            <a:off x="7081911" y="2297192"/>
            <a:ext cx="15086240" cy="10402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numCol="3" spcCol="754311"/>
          <a:lstStyle/>
          <a:p>
            <a:pPr algn="l">
              <a:lnSpc>
                <a:spcPct val="130000"/>
              </a:lnSpc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Electrical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Cables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Hook Ups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Power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Wireways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Connections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Banding/Packing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Hardware complete/tight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Grounding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Cleanliness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Tags/Labels</a:t>
            </a:r>
          </a:p>
          <a:p>
            <a:pPr algn="l">
              <a:lnSpc>
                <a:spcPct val="130000"/>
              </a:lnSpc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>
              <a:lnSpc>
                <a:spcPct val="130000"/>
              </a:lnSpc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Pipe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Pads/Gaskets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Hardware complete/tights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Hydros/Air/Tightness Systems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Hotwork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Cleanliness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Tags/Labels</a:t>
            </a:r>
          </a:p>
          <a:p>
            <a:pPr algn="l">
              <a:lnSpc>
                <a:spcPct val="130000"/>
              </a:lnSpc>
              <a:defRPr sz="2000"/>
            </a:pPr>
            <a:endParaRPr/>
          </a:p>
          <a:p>
            <a:pPr algn="l">
              <a:lnSpc>
                <a:spcPct val="130000"/>
              </a:lnSpc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Steel/Metal Outfitting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Hardware complete/tight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Gaskets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Hydros/Air Tight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Hotwork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Cleanliness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Tags/Labels</a:t>
            </a:r>
          </a:p>
          <a:p>
            <a:pPr algn="l">
              <a:lnSpc>
                <a:spcPct val="130000"/>
              </a:lnSpc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>
              <a:lnSpc>
                <a:spcPct val="130000"/>
              </a:lnSpc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Vent/Sheetmetal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Screens/Flashing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Hardware complete / tight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System Balances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Hotwork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Cleanliness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Tags/labels</a:t>
            </a:r>
          </a:p>
          <a:p>
            <a:pPr algn="l">
              <a:lnSpc>
                <a:spcPct val="130000"/>
              </a:lnSpc>
              <a:defRPr sz="1800"/>
            </a:pPr>
            <a:endParaRPr/>
          </a:p>
          <a:p>
            <a:pPr algn="l">
              <a:lnSpc>
                <a:spcPct val="130000"/>
              </a:lnSpc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Paint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Overspray Removed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Touch Up Complete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Knife Edges Clear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Color Coding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Cleanliness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Tags/Labels</a:t>
            </a:r>
          </a:p>
          <a:p>
            <a:pPr algn="l">
              <a:lnSpc>
                <a:spcPct val="130000"/>
              </a:lnSpc>
              <a:defRPr sz="1800"/>
            </a:pPr>
            <a:endParaRPr/>
          </a:p>
          <a:p>
            <a:pPr algn="l">
              <a:lnSpc>
                <a:spcPct val="130000"/>
              </a:lnSpc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Machinery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Hardware complete / tight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Torque Requirements Complete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System  Leaks 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Hotwork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Cleanliness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Tags/Labels</a:t>
            </a:r>
          </a:p>
          <a:p>
            <a:pPr algn="l">
              <a:lnSpc>
                <a:spcPct val="130000"/>
              </a:lnSpc>
              <a:defRPr sz="1800"/>
            </a:pPr>
            <a:endParaRPr/>
          </a:p>
          <a:p>
            <a:pPr algn="l">
              <a:lnSpc>
                <a:spcPct val="130000"/>
              </a:lnSpc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Ship/Project Management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Cards/Discrepancies Cleared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Testing Complete</a:t>
            </a:r>
          </a:p>
          <a:p>
            <a:pPr marL="244230" indent="-244230" algn="l">
              <a:lnSpc>
                <a:spcPct val="130000"/>
              </a:lnSpc>
              <a:buSzPct val="75000"/>
              <a:buChar char="•"/>
              <a:defRPr sz="1800"/>
            </a:pPr>
            <a:r>
              <a:t>Final Clean</a:t>
            </a:r>
          </a:p>
        </p:txBody>
      </p:sp>
      <p:pic>
        <p:nvPicPr>
          <p:cNvPr id="13" name="IMG_1726.PNG" descr="IMG_1726.PNG">
            <a:extLst>
              <a:ext uri="{FF2B5EF4-FFF2-40B4-BE49-F238E27FC236}">
                <a16:creationId xmlns:a16="http://schemas.microsoft.com/office/drawing/2014/main" id="{1EC9AE95-2E75-B647-9509-F4396A1260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59"/>
          <a:stretch>
            <a:fillRect/>
          </a:stretch>
        </p:blipFill>
        <p:spPr>
          <a:xfrm>
            <a:off x="318269" y="2408475"/>
            <a:ext cx="6385402" cy="55531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18992443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6067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6067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6067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6067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20480</TotalTime>
  <Words>1225</Words>
  <Application>Microsoft Office PowerPoint</Application>
  <PresentationFormat>Custom</PresentationFormat>
  <Paragraphs>229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Helvetica</vt:lpstr>
      <vt:lpstr>Helvetica Light</vt:lpstr>
      <vt:lpstr>Lucida Grande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Mueller, Caroline</dc:creator>
  <cp:lastModifiedBy>Mueller, Caroline</cp:lastModifiedBy>
  <cp:revision>19</cp:revision>
  <dcterms:modified xsi:type="dcterms:W3CDTF">2021-03-15T20:21:12Z</dcterms:modified>
</cp:coreProperties>
</file>