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26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</p:sldIdLst>
  <p:sldSz cx="9144000" cy="6858000" type="screen4x3"/>
  <p:notesSz cx="6894513" cy="9180513"/>
  <p:custDataLst>
    <p:tags r:id="rId27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ahoma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ahoma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ahoma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ahoma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59">
          <p15:clr>
            <a:srgbClr val="A4A3A4"/>
          </p15:clr>
        </p15:guide>
        <p15:guide id="2" pos="1452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92" userDrawn="1">
          <p15:clr>
            <a:srgbClr val="A4A3A4"/>
          </p15:clr>
        </p15:guide>
        <p15:guide id="2" pos="2172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McCleRo" initials="M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CC"/>
    <a:srgbClr val="0846A2"/>
    <a:srgbClr val="4FAFFF"/>
    <a:srgbClr val="0E3D9C"/>
    <a:srgbClr val="0000CC"/>
    <a:srgbClr val="0947A1"/>
    <a:srgbClr val="575F6D"/>
    <a:srgbClr val="FF9933"/>
    <a:srgbClr val="005DAA"/>
    <a:srgbClr val="5DAA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302" autoAdjust="0"/>
    <p:restoredTop sz="92796" autoAdjust="0"/>
  </p:normalViewPr>
  <p:slideViewPr>
    <p:cSldViewPr snapToGrid="0">
      <p:cViewPr varScale="1">
        <p:scale>
          <a:sx n="61" d="100"/>
          <a:sy n="61" d="100"/>
        </p:scale>
        <p:origin x="1268" y="44"/>
      </p:cViewPr>
      <p:guideLst>
        <p:guide orient="horz" pos="2159"/>
        <p:guide pos="1452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Grid="0">
      <p:cViewPr varScale="1">
        <p:scale>
          <a:sx n="52" d="100"/>
          <a:sy n="52" d="100"/>
        </p:scale>
        <p:origin x="-1818" y="-84"/>
      </p:cViewPr>
      <p:guideLst>
        <p:guide orient="horz" pos="2892"/>
        <p:guide pos="2172"/>
      </p:guideLst>
    </p:cSldViewPr>
  </p:notes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commentAuthors" Target="commentAuthor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ags" Target="tags/tag1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87622" cy="4590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826" tIns="45913" rIns="91826" bIns="45913" numCol="1" anchor="t" anchorCtr="0" compatLnSpc="1">
            <a:prstTxWarp prst="textNoShape">
              <a:avLst/>
            </a:prstTxWarp>
          </a:bodyPr>
          <a:lstStyle>
            <a:lvl1pPr>
              <a:defRPr sz="1100" smtClean="0">
                <a:latin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2595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05297" y="0"/>
            <a:ext cx="2987622" cy="4590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826" tIns="45913" rIns="91826" bIns="45913" numCol="1" anchor="t" anchorCtr="0" compatLnSpc="1">
            <a:prstTxWarp prst="textNoShape">
              <a:avLst/>
            </a:prstTxWarp>
          </a:bodyPr>
          <a:lstStyle>
            <a:lvl1pPr algn="r">
              <a:defRPr sz="1100" smtClean="0">
                <a:latin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024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54113" y="688975"/>
            <a:ext cx="4586287" cy="34417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595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9452" y="4360745"/>
            <a:ext cx="5515610" cy="41312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826" tIns="45913" rIns="91826" bIns="4591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2595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719895"/>
            <a:ext cx="2987622" cy="4590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826" tIns="45913" rIns="91826" bIns="45913" numCol="1" anchor="b" anchorCtr="0" compatLnSpc="1">
            <a:prstTxWarp prst="textNoShape">
              <a:avLst/>
            </a:prstTxWarp>
          </a:bodyPr>
          <a:lstStyle>
            <a:lvl1pPr>
              <a:defRPr sz="1100" smtClean="0">
                <a:latin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2595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05297" y="8719895"/>
            <a:ext cx="2987622" cy="4590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826" tIns="45913" rIns="91826" bIns="45913" numCol="1" anchor="b" anchorCtr="0" compatLnSpc="1">
            <a:prstTxWarp prst="textNoShape">
              <a:avLst/>
            </a:prstTxWarp>
          </a:bodyPr>
          <a:lstStyle>
            <a:lvl1pPr algn="r">
              <a:defRPr sz="1100" smtClean="0">
                <a:latin typeface="Arial" charset="0"/>
              </a:defRPr>
            </a:lvl1pPr>
          </a:lstStyle>
          <a:p>
            <a:pPr>
              <a:defRPr/>
            </a:pPr>
            <a:fld id="{6C2B205D-311F-449C-BC2F-DB011333AA5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940250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6AF65A-3B94-4804-AC29-60DF7AD63750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92702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6AF65A-3B94-4804-AC29-60DF7AD63750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734485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6AF65A-3B94-4804-AC29-60DF7AD63750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076543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5004FB6-D9BC-4A70-BD2D-9E05DD9313EA}" type="slidenum">
              <a:rPr lang="en-US"/>
              <a:pPr/>
              <a:t>6</a:t>
            </a:fld>
            <a:endParaRPr lang="en-US" dirty="0"/>
          </a:p>
        </p:txBody>
      </p:sp>
      <p:sp>
        <p:nvSpPr>
          <p:cNvPr id="1280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3775" y="766763"/>
            <a:ext cx="5119688" cy="3840162"/>
          </a:xfrm>
          <a:ln/>
        </p:spPr>
      </p:sp>
      <p:sp>
        <p:nvSpPr>
          <p:cNvPr id="1280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7955" y="4861173"/>
            <a:ext cx="5206569" cy="4605039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843310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6AF65A-3B94-4804-AC29-60DF7AD63750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088588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Shock and Vibration setup photos are from testing conducted under HII-NNS purchase orders.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C2B205D-311F-449C-BC2F-DB011333AA54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613418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6AF65A-3B94-4804-AC29-60DF7AD63750}" type="slidenum">
              <a:rPr lang="en-US" smtClean="0"/>
              <a:pPr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700927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C2B205D-311F-449C-BC2F-DB011333AA54}" type="slidenum">
              <a:rPr lang="en-US" smtClean="0"/>
              <a:pPr>
                <a:defRPr/>
              </a:pPr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3967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0.jpe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Canada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4114800"/>
            <a:ext cx="9144000" cy="2743200"/>
          </a:xfrm>
          <a:prstGeom prst="rect">
            <a:avLst/>
          </a:prstGeom>
        </p:spPr>
      </p:pic>
      <p:sp>
        <p:nvSpPr>
          <p:cNvPr id="6" name="Footer Placeholder 12"/>
          <p:cNvSpPr txBox="1">
            <a:spLocks/>
          </p:cNvSpPr>
          <p:nvPr userDrawn="1"/>
        </p:nvSpPr>
        <p:spPr>
          <a:xfrm>
            <a:off x="2250281" y="6643673"/>
            <a:ext cx="4662488" cy="200055"/>
          </a:xfrm>
          <a:prstGeom prst="rect">
            <a:avLst/>
          </a:prstGeom>
        </p:spPr>
        <p:txBody>
          <a:bodyPr wrap="square" anchor="b" anchorCtr="0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ahoma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ahoma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ahoma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ahoma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ahoma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Tahoma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Tahoma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Tahoma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Tahoma" charset="0"/>
                <a:ea typeface="+mn-ea"/>
                <a:cs typeface="Arial" charset="0"/>
              </a:defRPr>
            </a:lvl9pPr>
          </a:lstStyle>
          <a:p>
            <a: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700" dirty="0">
                <a:solidFill>
                  <a:srgbClr val="FF0000"/>
                </a:solidFill>
                <a:latin typeface="Arial Narrow" pitchFamily="34" charset="0"/>
                <a:cs typeface="Arial" charset="0"/>
              </a:rPr>
              <a:t>Refer to warning and distribution statements on title page</a:t>
            </a:r>
          </a:p>
        </p:txBody>
      </p:sp>
      <p:pic>
        <p:nvPicPr>
          <p:cNvPr id="9" name="Picture 8" descr="HI logo_main.jp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6946148" y="6044541"/>
            <a:ext cx="1960346" cy="528452"/>
          </a:xfrm>
          <a:prstGeom prst="rect">
            <a:avLst/>
          </a:prstGeom>
        </p:spPr>
      </p:pic>
      <p:pic>
        <p:nvPicPr>
          <p:cNvPr id="10" name="Picture 9" descr="HI logo_main.jpg"/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5011388" y="6006856"/>
            <a:ext cx="1876300" cy="576156"/>
          </a:xfrm>
          <a:prstGeom prst="rect">
            <a:avLst/>
          </a:prstGeom>
        </p:spPr>
      </p:pic>
      <p:pic>
        <p:nvPicPr>
          <p:cNvPr id="14" name="Picture 13" descr="scra-appliedrd-logo.jpg"/>
          <p:cNvPicPr>
            <a:picLocks noChangeAspect="1"/>
          </p:cNvPicPr>
          <p:nvPr userDrawn="1"/>
        </p:nvPicPr>
        <p:blipFill>
          <a:blip r:embed="rId5" cstate="print"/>
          <a:stretch>
            <a:fillRect/>
          </a:stretch>
        </p:blipFill>
        <p:spPr>
          <a:xfrm>
            <a:off x="7235598" y="317169"/>
            <a:ext cx="1385888" cy="559955"/>
          </a:xfrm>
          <a:prstGeom prst="rect">
            <a:avLst/>
          </a:prstGeom>
        </p:spPr>
      </p:pic>
      <p:pic>
        <p:nvPicPr>
          <p:cNvPr id="2050" name="Picture 1" descr="NSRP Email Signature Logo"/>
          <p:cNvPicPr>
            <a:picLocks noChangeAspect="1" noChangeArrowheads="1"/>
          </p:cNvPicPr>
          <p:nvPr userDrawn="1"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78130" y="166255"/>
            <a:ext cx="1356798" cy="13567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0634" y="76200"/>
            <a:ext cx="7612394" cy="83820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402080"/>
            <a:ext cx="8382000" cy="4524333"/>
          </a:xfrm>
        </p:spPr>
        <p:txBody>
          <a:bodyPr/>
          <a:lstStyle>
            <a:lvl1pPr>
              <a:spcBef>
                <a:spcPts val="2400"/>
              </a:spcBef>
              <a:defRPr/>
            </a:lvl1pPr>
            <a:lvl2pPr>
              <a:spcBef>
                <a:spcPts val="600"/>
              </a:spcBef>
              <a:defRPr/>
            </a:lvl2pPr>
            <a:lvl3pPr>
              <a:spcBef>
                <a:spcPts val="600"/>
              </a:spcBef>
              <a:defRPr/>
            </a:lvl3pPr>
            <a:lvl4pPr>
              <a:spcBef>
                <a:spcPts val="600"/>
              </a:spcBef>
              <a:defRPr/>
            </a:lvl4pPr>
            <a:lvl5pPr>
              <a:spcBef>
                <a:spcPts val="600"/>
              </a:spcBef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89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6EFC63E-F8D9-44BB-A462-AC735E845F95}" type="slidenum">
              <a:rPr lang="en-US"/>
              <a:pPr/>
              <a:t>‹#›</a:t>
            </a:fld>
            <a:endParaRPr lang="en-US" dirty="0"/>
          </a:p>
        </p:txBody>
      </p:sp>
      <p:sp>
        <p:nvSpPr>
          <p:cNvPr id="7" name="TextBox 6"/>
          <p:cNvSpPr txBox="1"/>
          <p:nvPr userDrawn="1"/>
        </p:nvSpPr>
        <p:spPr>
          <a:xfrm>
            <a:off x="7076049" y="239151"/>
            <a:ext cx="88626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1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Footer Placeholder 12"/>
          <p:cNvSpPr txBox="1">
            <a:spLocks/>
          </p:cNvSpPr>
          <p:nvPr userDrawn="1"/>
        </p:nvSpPr>
        <p:spPr>
          <a:xfrm>
            <a:off x="2250281" y="6643673"/>
            <a:ext cx="4662488" cy="200055"/>
          </a:xfrm>
          <a:prstGeom prst="rect">
            <a:avLst/>
          </a:prstGeom>
        </p:spPr>
        <p:txBody>
          <a:bodyPr wrap="square" anchor="b" anchorCtr="0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ahoma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ahoma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ahoma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ahoma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ahoma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Tahoma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Tahoma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Tahoma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Tahoma" charset="0"/>
                <a:ea typeface="+mn-ea"/>
                <a:cs typeface="Arial" charset="0"/>
              </a:defRPr>
            </a:lvl9pPr>
          </a:lstStyle>
          <a:p>
            <a: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700" dirty="0">
                <a:solidFill>
                  <a:schemeClr val="tx1"/>
                </a:solidFill>
                <a:latin typeface="Arial Narrow" pitchFamily="34" charset="0"/>
                <a:cs typeface="Arial" charset="0"/>
              </a:rPr>
              <a:t>© (2021) Newport News Shipbuilding, a Division of Huntington Ingalls Industries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0634" y="76200"/>
            <a:ext cx="7635834" cy="83820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402289"/>
            <a:ext cx="4038600" cy="4525963"/>
          </a:xfrm>
        </p:spPr>
        <p:txBody>
          <a:bodyPr/>
          <a:lstStyle>
            <a:lvl1pPr>
              <a:spcBef>
                <a:spcPts val="2400"/>
              </a:spcBef>
              <a:defRPr sz="2000"/>
            </a:lvl1pPr>
            <a:lvl2pPr>
              <a:spcBef>
                <a:spcPts val="600"/>
              </a:spcBef>
              <a:defRPr sz="1600"/>
            </a:lvl2pPr>
            <a:lvl3pPr>
              <a:spcBef>
                <a:spcPts val="600"/>
              </a:spcBef>
              <a:defRPr sz="1600"/>
            </a:lvl3pPr>
            <a:lvl4pPr>
              <a:spcBef>
                <a:spcPts val="600"/>
              </a:spcBef>
              <a:defRPr sz="1600"/>
            </a:lvl4pPr>
            <a:lvl5pPr>
              <a:spcBef>
                <a:spcPts val="600"/>
              </a:spcBef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0545" y="1402289"/>
            <a:ext cx="4038600" cy="4525963"/>
          </a:xfrm>
        </p:spPr>
        <p:txBody>
          <a:bodyPr/>
          <a:lstStyle>
            <a:lvl1pPr>
              <a:spcBef>
                <a:spcPts val="2400"/>
              </a:spcBef>
              <a:defRPr sz="2000"/>
            </a:lvl1pPr>
            <a:lvl2pPr>
              <a:spcBef>
                <a:spcPts val="600"/>
              </a:spcBef>
              <a:defRPr sz="1600"/>
            </a:lvl2pPr>
            <a:lvl3pPr>
              <a:spcBef>
                <a:spcPts val="600"/>
              </a:spcBef>
              <a:defRPr sz="1600"/>
            </a:lvl3pPr>
            <a:lvl4pPr>
              <a:spcBef>
                <a:spcPts val="600"/>
              </a:spcBef>
              <a:defRPr sz="1600"/>
            </a:lvl4pPr>
            <a:lvl5pPr>
              <a:spcBef>
                <a:spcPts val="600"/>
              </a:spcBef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89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E6D4B03-E339-4C9D-AC39-0BD7C921B5B0}" type="slidenum">
              <a:rPr lang="en-US"/>
              <a:pPr/>
              <a:t>‹#›</a:t>
            </a:fld>
            <a:endParaRPr lang="en-US" dirty="0"/>
          </a:p>
        </p:txBody>
      </p:sp>
      <p:sp>
        <p:nvSpPr>
          <p:cNvPr id="9" name="Footer Placeholder 12"/>
          <p:cNvSpPr txBox="1">
            <a:spLocks/>
          </p:cNvSpPr>
          <p:nvPr userDrawn="1"/>
        </p:nvSpPr>
        <p:spPr>
          <a:xfrm>
            <a:off x="2250281" y="6643673"/>
            <a:ext cx="4662488" cy="200055"/>
          </a:xfrm>
          <a:prstGeom prst="rect">
            <a:avLst/>
          </a:prstGeom>
        </p:spPr>
        <p:txBody>
          <a:bodyPr wrap="square" anchor="b" anchorCtr="0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ahoma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ahoma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ahoma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ahoma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ahoma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Tahoma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Tahoma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Tahoma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Tahoma" charset="0"/>
                <a:ea typeface="+mn-ea"/>
                <a:cs typeface="Arial" charset="0"/>
              </a:defRPr>
            </a:lvl9pPr>
          </a:lstStyle>
          <a:p>
            <a: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700" dirty="0">
                <a:solidFill>
                  <a:srgbClr val="FF0000"/>
                </a:solidFill>
                <a:latin typeface="Arial Narrow" pitchFamily="34" charset="0"/>
                <a:cs typeface="Arial" charset="0"/>
              </a:rPr>
              <a:t>Refer to warning and distribution statements on title page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90800" y="6657945"/>
            <a:ext cx="3962400" cy="200055"/>
          </a:xfrm>
          <a:prstGeom prst="rect">
            <a:avLst/>
          </a:prstGeom>
        </p:spPr>
        <p:txBody>
          <a:bodyPr anchor="b" anchorCtr="0">
            <a:spAutoFit/>
          </a:bodyPr>
          <a:lstStyle>
            <a:lvl1pPr algn="ctr">
              <a:defRPr sz="700" baseline="0">
                <a:solidFill>
                  <a:srgbClr val="FF0000"/>
                </a:solidFill>
                <a:latin typeface="Arial Narrow" pitchFamily="34" charset="0"/>
              </a:defRPr>
            </a:lvl1pPr>
          </a:lstStyle>
          <a:p>
            <a:r>
              <a:rPr lang="en-US" dirty="0"/>
              <a:t>NEWPORT NEWS SHIPBUILDING PRIVATE / PROPRIETARY LEVEL I</a:t>
            </a:r>
          </a:p>
        </p:txBody>
      </p:sp>
      <p:pic>
        <p:nvPicPr>
          <p:cNvPr id="5" name="Picture 4" descr="HI logo_main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3493647" y="1925746"/>
            <a:ext cx="2154677" cy="284394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2"/>
          <p:cNvSpPr txBox="1">
            <a:spLocks/>
          </p:cNvSpPr>
          <p:nvPr userDrawn="1"/>
        </p:nvSpPr>
        <p:spPr>
          <a:xfrm>
            <a:off x="2250281" y="6643673"/>
            <a:ext cx="4662488" cy="200055"/>
          </a:xfrm>
          <a:prstGeom prst="rect">
            <a:avLst/>
          </a:prstGeom>
        </p:spPr>
        <p:txBody>
          <a:bodyPr wrap="square" anchor="b" anchorCtr="0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ahoma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ahoma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ahoma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ahoma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ahoma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Tahoma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Tahoma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Tahoma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Tahoma" charset="0"/>
                <a:ea typeface="+mn-ea"/>
                <a:cs typeface="Arial" charset="0"/>
              </a:defRPr>
            </a:lvl9pPr>
          </a:lstStyle>
          <a:p>
            <a:pPr algn="ctr"/>
            <a:r>
              <a:rPr lang="en-US" sz="700" dirty="0">
                <a:solidFill>
                  <a:srgbClr val="FF0000"/>
                </a:solidFill>
                <a:latin typeface="Arial Narrow" pitchFamily="34" charset="0"/>
              </a:rPr>
              <a:t>HUNTINGTON INGALLS INDUSTRIES PRIVATE/PROPRIETARY LEVEL I</a:t>
            </a:r>
            <a:endParaRPr kumimoji="0" lang="en-US" sz="7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 Narrow" pitchFamily="34" charset="0"/>
              <a:ea typeface="+mn-ea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" y="0"/>
            <a:ext cx="9144001" cy="6850808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831" t="44557" b="37653"/>
          <a:stretch/>
        </p:blipFill>
        <p:spPr>
          <a:xfrm>
            <a:off x="6563139" y="1771501"/>
            <a:ext cx="2483314" cy="261257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ctrTitle" idx="4294967295" hasCustomPrompt="1"/>
          </p:nvPr>
        </p:nvSpPr>
        <p:spPr>
          <a:xfrm>
            <a:off x="2249946" y="2697470"/>
            <a:ext cx="6167934" cy="698353"/>
          </a:xfrm>
        </p:spPr>
        <p:txBody>
          <a:bodyPr tIns="0" bIns="0" anchor="ctr" anchorCtr="0">
            <a:normAutofit/>
          </a:bodyPr>
          <a:lstStyle>
            <a:lvl1pPr>
              <a:defRPr sz="3200"/>
            </a:lvl1pPr>
          </a:lstStyle>
          <a:p>
            <a:pPr>
              <a:lnSpc>
                <a:spcPct val="90000"/>
              </a:lnSpc>
            </a:pPr>
            <a:r>
              <a:rPr lang="en-US" sz="3200" dirty="0"/>
              <a:t>Main Title</a:t>
            </a:r>
            <a:endParaRPr lang="en-US" sz="2200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1" hasCustomPrompt="1"/>
          </p:nvPr>
        </p:nvSpPr>
        <p:spPr>
          <a:xfrm>
            <a:off x="2248856" y="4615430"/>
            <a:ext cx="3783013" cy="456348"/>
          </a:xfrm>
        </p:spPr>
        <p:txBody>
          <a:bodyPr wrap="square" tIns="0" bIns="0" anchor="t" anchorCtr="0"/>
          <a:lstStyle>
            <a:lvl1pPr marL="0" marR="0" indent="0" algn="l" defTabSz="914378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n-US" sz="2000" b="0" kern="1200" noProof="0" dirty="0" smtClean="0">
                <a:solidFill>
                  <a:srgbClr val="004B8D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  <a:lvl2pPr marL="228594" indent="0">
              <a:buFontTx/>
              <a:buNone/>
              <a:defRPr/>
            </a:lvl2pPr>
            <a:lvl3pPr marL="457189" indent="0">
              <a:buFontTx/>
              <a:buNone/>
              <a:defRPr/>
            </a:lvl3pPr>
            <a:lvl4pPr marL="685783" indent="0">
              <a:buFontTx/>
              <a:buNone/>
              <a:defRPr/>
            </a:lvl4pPr>
            <a:lvl5pPr marL="914378" indent="0">
              <a:buFontTx/>
              <a:buNone/>
              <a:defRPr/>
            </a:lvl5pPr>
          </a:lstStyle>
          <a:p>
            <a:r>
              <a:rPr lang="en-US" sz="2000" dirty="0"/>
              <a:t>Speaker’s name</a:t>
            </a:r>
            <a:endParaRPr lang="en-US" dirty="0"/>
          </a:p>
        </p:txBody>
      </p:sp>
      <p:sp>
        <p:nvSpPr>
          <p:cNvPr id="16" name="Footer Placeholder 12"/>
          <p:cNvSpPr txBox="1">
            <a:spLocks/>
          </p:cNvSpPr>
          <p:nvPr/>
        </p:nvSpPr>
        <p:spPr>
          <a:xfrm>
            <a:off x="1399966" y="6450698"/>
            <a:ext cx="6524625" cy="400110"/>
          </a:xfrm>
          <a:prstGeom prst="rect">
            <a:avLst/>
          </a:prstGeom>
        </p:spPr>
        <p:txBody>
          <a:bodyPr wrap="square" anchor="b" anchorCtr="0">
            <a:spAutoFit/>
          </a:bodyPr>
          <a:lstStyle/>
          <a:p>
            <a:endParaRPr lang="en-US" sz="1200" b="0" i="0" u="none" strike="noStrike" kern="1200" baseline="0" dirty="0">
              <a:solidFill>
                <a:schemeClr val="tx1"/>
              </a:solidFill>
              <a:latin typeface="Tahoma" charset="0"/>
              <a:ea typeface="+mn-ea"/>
              <a:cs typeface="Arial" charset="0"/>
            </a:endParaRPr>
          </a:p>
          <a:p>
            <a: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dirty="0">
                <a:solidFill>
                  <a:schemeClr val="tx1"/>
                </a:solidFill>
                <a:latin typeface="Arial Narrow" pitchFamily="34" charset="0"/>
                <a:cs typeface="Arial" charset="0"/>
              </a:rPr>
              <a:t>© (2021) Newport News Shipbuilding, a Division of Huntington Ingalls Industries</a:t>
            </a:r>
          </a:p>
        </p:txBody>
      </p:sp>
      <p:sp>
        <p:nvSpPr>
          <p:cNvPr id="17" name="Text Placeholder 14"/>
          <p:cNvSpPr>
            <a:spLocks noGrp="1"/>
          </p:cNvSpPr>
          <p:nvPr>
            <p:ph type="body" sz="quarter" idx="12" hasCustomPrompt="1"/>
          </p:nvPr>
        </p:nvSpPr>
        <p:spPr>
          <a:xfrm>
            <a:off x="2248856" y="5071777"/>
            <a:ext cx="3783013" cy="287480"/>
          </a:xfrm>
        </p:spPr>
        <p:txBody>
          <a:bodyPr tIns="0" bIns="0" anchor="ctr" anchorCtr="0"/>
          <a:lstStyle>
            <a:lvl1pPr marL="0" marR="0" indent="0" algn="l" defTabSz="914378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n-US" sz="2000" b="0" kern="1200" noProof="0" dirty="0" smtClean="0">
                <a:solidFill>
                  <a:srgbClr val="004B8D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  <a:lvl2pPr marL="228594" indent="0">
              <a:buFontTx/>
              <a:buNone/>
              <a:defRPr/>
            </a:lvl2pPr>
            <a:lvl3pPr marL="457189" indent="0">
              <a:buFontTx/>
              <a:buNone/>
              <a:defRPr/>
            </a:lvl3pPr>
            <a:lvl4pPr marL="685783" indent="0">
              <a:buFontTx/>
              <a:buNone/>
              <a:defRPr/>
            </a:lvl4pPr>
            <a:lvl5pPr marL="914378" indent="0">
              <a:buFontTx/>
              <a:buNone/>
              <a:defRPr/>
            </a:lvl5pPr>
          </a:lstStyle>
          <a:p>
            <a:r>
              <a:rPr lang="en-US" sz="1600" dirty="0"/>
              <a:t>Speaker’s Title</a:t>
            </a:r>
            <a:endParaRPr lang="en-US" dirty="0"/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1820" y="872110"/>
            <a:ext cx="2321020" cy="1431191"/>
          </a:xfrm>
          <a:prstGeom prst="rect">
            <a:avLst/>
          </a:prstGeom>
        </p:spPr>
      </p:pic>
      <p:sp>
        <p:nvSpPr>
          <p:cNvPr id="24" name="Text Placeholder 23"/>
          <p:cNvSpPr>
            <a:spLocks noGrp="1"/>
          </p:cNvSpPr>
          <p:nvPr>
            <p:ph type="body" sz="quarter" idx="13" hasCustomPrompt="1"/>
          </p:nvPr>
        </p:nvSpPr>
        <p:spPr>
          <a:xfrm>
            <a:off x="2248966" y="3407873"/>
            <a:ext cx="6168915" cy="395747"/>
          </a:xfrm>
        </p:spPr>
        <p:txBody>
          <a:bodyPr wrap="none" tIns="0" bIns="0" anchor="t" anchorCtr="0">
            <a:noAutofit/>
          </a:bodyPr>
          <a:lstStyle>
            <a:lvl1pPr marL="0" indent="0">
              <a:buNone/>
              <a:defRPr lang="en-US" sz="2200" b="0" kern="1200" dirty="0">
                <a:solidFill>
                  <a:srgbClr val="004B8D"/>
                </a:solidFill>
                <a:latin typeface="Arial"/>
                <a:ea typeface="+mj-ea"/>
                <a:cs typeface="Arial"/>
              </a:defRPr>
            </a:lvl1pPr>
          </a:lstStyle>
          <a:p>
            <a:pPr>
              <a:lnSpc>
                <a:spcPct val="90000"/>
              </a:lnSpc>
            </a:pPr>
            <a:r>
              <a:rPr lang="en-US" sz="2200" dirty="0"/>
              <a:t>Subtitle</a:t>
            </a:r>
          </a:p>
        </p:txBody>
      </p:sp>
      <p:sp>
        <p:nvSpPr>
          <p:cNvPr id="25" name="Text Placeholder 23"/>
          <p:cNvSpPr>
            <a:spLocks noGrp="1"/>
          </p:cNvSpPr>
          <p:nvPr>
            <p:ph type="body" sz="quarter" idx="14" hasCustomPrompt="1"/>
          </p:nvPr>
        </p:nvSpPr>
        <p:spPr>
          <a:xfrm>
            <a:off x="2248856" y="3827113"/>
            <a:ext cx="6169025" cy="391189"/>
          </a:xfrm>
        </p:spPr>
        <p:txBody>
          <a:bodyPr tIns="0" bIns="0">
            <a:noAutofit/>
          </a:bodyPr>
          <a:lstStyle>
            <a:lvl1pPr marL="0" indent="0">
              <a:buNone/>
              <a:defRPr lang="en-US" sz="2000" b="0" kern="1200" dirty="0">
                <a:solidFill>
                  <a:srgbClr val="004B8D"/>
                </a:solidFill>
                <a:latin typeface="Arial"/>
                <a:ea typeface="+mj-ea"/>
                <a:cs typeface="Arial"/>
              </a:defRPr>
            </a:lvl1pPr>
          </a:lstStyle>
          <a:p>
            <a:pPr>
              <a:lnSpc>
                <a:spcPct val="90000"/>
              </a:lnSpc>
            </a:pPr>
            <a:r>
              <a:rPr lang="en-US" sz="2200" dirty="0"/>
              <a:t>Date</a:t>
            </a:r>
          </a:p>
        </p:txBody>
      </p:sp>
    </p:spTree>
    <p:extLst>
      <p:ext uri="{BB962C8B-B14F-4D97-AF65-F5344CB8AC3E}">
        <p14:creationId xmlns:p14="http://schemas.microsoft.com/office/powerpoint/2010/main" val="3300449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41F33A-8A61-4937-A58C-46521EFFC1C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Rectangle 5"/>
          <p:cNvSpPr/>
          <p:nvPr userDrawn="1"/>
        </p:nvSpPr>
        <p:spPr>
          <a:xfrm>
            <a:off x="2919397" y="6598106"/>
            <a:ext cx="3159839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dirty="0">
                <a:solidFill>
                  <a:schemeClr val="tx1"/>
                </a:solidFill>
                <a:latin typeface="Arial Narrow" pitchFamily="34" charset="0"/>
                <a:cs typeface="Arial" charset="0"/>
              </a:rPr>
              <a:t>© (2021) Newport News Shipbuilding, a Division of Huntington Ingalls Industries</a:t>
            </a:r>
          </a:p>
        </p:txBody>
      </p:sp>
    </p:spTree>
    <p:extLst>
      <p:ext uri="{BB962C8B-B14F-4D97-AF65-F5344CB8AC3E}">
        <p14:creationId xmlns:p14="http://schemas.microsoft.com/office/powerpoint/2010/main" val="11922374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CF820EAC-B636-482F-8F22-A026F38CCB83}" type="slidenum">
              <a:rPr lang="en-US" altLang="en-US"/>
              <a:pPr/>
              <a:t>‹#›</a:t>
            </a:fld>
            <a:endParaRPr lang="en-US" altLang="en-US" dirty="0"/>
          </a:p>
        </p:txBody>
      </p:sp>
      <p:sp>
        <p:nvSpPr>
          <p:cNvPr id="5" name="Footer Placeholder 12"/>
          <p:cNvSpPr txBox="1">
            <a:spLocks/>
          </p:cNvSpPr>
          <p:nvPr userDrawn="1"/>
        </p:nvSpPr>
        <p:spPr>
          <a:xfrm>
            <a:off x="2250281" y="6643673"/>
            <a:ext cx="4662488" cy="200055"/>
          </a:xfrm>
          <a:prstGeom prst="rect">
            <a:avLst/>
          </a:prstGeom>
        </p:spPr>
        <p:txBody>
          <a:bodyPr wrap="square" anchor="b" anchorCtr="0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ahoma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ahoma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ahoma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ahoma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ahoma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Tahoma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Tahoma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Tahoma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Tahoma" charset="0"/>
                <a:ea typeface="+mn-ea"/>
                <a:cs typeface="Arial" charset="0"/>
              </a:defRPr>
            </a:lvl9pPr>
          </a:lstStyle>
          <a:p>
            <a: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700" dirty="0">
                <a:solidFill>
                  <a:schemeClr val="tx1"/>
                </a:solidFill>
                <a:latin typeface="Arial Narrow" pitchFamily="34" charset="0"/>
                <a:cs typeface="Arial" charset="0"/>
              </a:rPr>
              <a:t>© (2021) Newport News Shipbuilding, a Division of Huntington Ingalls Industries</a:t>
            </a:r>
          </a:p>
        </p:txBody>
      </p:sp>
    </p:spTree>
    <p:extLst>
      <p:ext uri="{BB962C8B-B14F-4D97-AF65-F5344CB8AC3E}">
        <p14:creationId xmlns:p14="http://schemas.microsoft.com/office/powerpoint/2010/main" val="17194726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76200"/>
            <a:ext cx="67056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04800" y="1402080"/>
            <a:ext cx="8389034" cy="4524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661150"/>
            <a:ext cx="1828800" cy="1524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800" smtClean="0">
                <a:latin typeface="Arial Narrow" pitchFamily="34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113" name="Rectangle 8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28411" y="6477000"/>
            <a:ext cx="400378" cy="2976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6653" tIns="48326" rIns="96653" bIns="48326" numCol="1" anchor="t" anchorCtr="0" compatLnSpc="1">
            <a:prstTxWarp prst="textNoShape">
              <a:avLst/>
            </a:prstTxWarp>
            <a:spAutoFit/>
          </a:bodyPr>
          <a:lstStyle>
            <a:lvl1pPr algn="ctr">
              <a:defRPr sz="1300">
                <a:solidFill>
                  <a:srgbClr val="000000"/>
                </a:solidFill>
                <a:latin typeface="Arial" charset="0"/>
              </a:defRPr>
            </a:lvl1pPr>
          </a:lstStyle>
          <a:p>
            <a:fld id="{8E41F33A-8A61-4937-A58C-46521EFFC1C2}" type="slidenum">
              <a:rPr lang="en-US"/>
              <a:pPr/>
              <a:t>‹#›</a:t>
            </a:fld>
            <a:endParaRPr lang="en-US" dirty="0"/>
          </a:p>
        </p:txBody>
      </p:sp>
      <p:pic>
        <p:nvPicPr>
          <p:cNvPr id="1031" name="Picture 109" descr="noc_logo blue"/>
          <p:cNvPicPr>
            <a:picLocks noChangeAspect="1" noChangeArrowheads="1"/>
          </p:cNvPicPr>
          <p:nvPr userDrawn="1"/>
        </p:nvPicPr>
        <p:blipFill>
          <a:blip r:embed="rId10" cstate="print"/>
          <a:stretch>
            <a:fillRect/>
          </a:stretch>
        </p:blipFill>
        <p:spPr bwMode="auto">
          <a:xfrm>
            <a:off x="8091740" y="85725"/>
            <a:ext cx="678350" cy="895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90800" y="6657945"/>
            <a:ext cx="3962400" cy="200055"/>
          </a:xfrm>
          <a:prstGeom prst="rect">
            <a:avLst/>
          </a:prstGeom>
        </p:spPr>
        <p:txBody>
          <a:bodyPr anchor="b" anchorCtr="0">
            <a:spAutoFit/>
          </a:bodyPr>
          <a:lstStyle>
            <a:lvl1pPr algn="ctr">
              <a:defRPr sz="700" baseline="0">
                <a:solidFill>
                  <a:srgbClr val="FF0000"/>
                </a:solidFill>
                <a:latin typeface="Arial Narrow" pitchFamily="34" charset="0"/>
              </a:defRPr>
            </a:lvl1pPr>
          </a:lstStyle>
          <a:p>
            <a:r>
              <a:rPr lang="en-US" dirty="0"/>
              <a:t>NEWPORT NEWS SHIPBUILDING PRIVATE / PROPRIETARY LEVEL I</a:t>
            </a:r>
          </a:p>
        </p:txBody>
      </p:sp>
      <p:sp>
        <p:nvSpPr>
          <p:cNvPr id="9" name="Rectangle 8"/>
          <p:cNvSpPr/>
          <p:nvPr userDrawn="1"/>
        </p:nvSpPr>
        <p:spPr>
          <a:xfrm>
            <a:off x="0" y="1007663"/>
            <a:ext cx="9144000" cy="45719"/>
          </a:xfrm>
          <a:prstGeom prst="rect">
            <a:avLst/>
          </a:prstGeom>
          <a:solidFill>
            <a:srgbClr val="0947A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61" r:id="rId2"/>
    <p:sldLayoutId id="2147483663" r:id="rId3"/>
    <p:sldLayoutId id="2147483672" r:id="rId4"/>
    <p:sldLayoutId id="2147483666" r:id="rId5"/>
    <p:sldLayoutId id="2147483673" r:id="rId6"/>
    <p:sldLayoutId id="2147483674" r:id="rId7"/>
    <p:sldLayoutId id="2147483675" r:id="rId8"/>
  </p:sldLayoutIdLst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pitchFamily="34" charset="0"/>
          <a:ea typeface="+mj-ea"/>
          <a:cs typeface="Arial" pitchFamily="34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Tahoma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Tahoma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Tahoma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Tahoma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Tahoma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Tahoma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Tahoma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Tahoma" charset="0"/>
          <a:cs typeface="Arial" charset="0"/>
        </a:defRPr>
      </a:lvl9pPr>
    </p:titleStyle>
    <p:bodyStyle>
      <a:lvl1pPr marL="230188" indent="-230188" algn="l" rtl="0" eaLnBrk="0" fontAlgn="base" hangingPunct="0">
        <a:spcBef>
          <a:spcPts val="2400"/>
        </a:spcBef>
        <a:spcAft>
          <a:spcPct val="0"/>
        </a:spcAft>
        <a:buChar char="•"/>
        <a:defRPr sz="20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684213" indent="-227013" algn="l" rtl="0" eaLnBrk="0" fontAlgn="base" hangingPunct="0">
        <a:spcBef>
          <a:spcPts val="600"/>
        </a:spcBef>
        <a:spcAft>
          <a:spcPct val="0"/>
        </a:spcAft>
        <a:buChar char="–"/>
        <a:defRPr sz="1600">
          <a:solidFill>
            <a:schemeClr val="tx1"/>
          </a:solidFill>
          <a:latin typeface="Arial" pitchFamily="34" charset="0"/>
          <a:cs typeface="Arial" pitchFamily="34" charset="0"/>
        </a:defRPr>
      </a:lvl2pPr>
      <a:lvl3pPr marL="1087438" indent="-173038" algn="l" rtl="0" eaLnBrk="0" fontAlgn="base" hangingPunct="0">
        <a:spcBef>
          <a:spcPts val="600"/>
        </a:spcBef>
        <a:spcAft>
          <a:spcPct val="0"/>
        </a:spcAft>
        <a:buChar char="•"/>
        <a:defRPr sz="1600">
          <a:solidFill>
            <a:schemeClr val="tx1"/>
          </a:solidFill>
          <a:latin typeface="Arial" pitchFamily="34" charset="0"/>
          <a:cs typeface="Arial" pitchFamily="34" charset="0"/>
        </a:defRPr>
      </a:lvl3pPr>
      <a:lvl4pPr marL="1541463" indent="-169863" algn="l" rtl="0" eaLnBrk="0" fontAlgn="base" hangingPunct="0">
        <a:spcBef>
          <a:spcPts val="600"/>
        </a:spcBef>
        <a:spcAft>
          <a:spcPct val="0"/>
        </a:spcAft>
        <a:buChar char="–"/>
        <a:defRPr sz="1600">
          <a:solidFill>
            <a:schemeClr val="tx1"/>
          </a:solidFill>
          <a:latin typeface="Arial" pitchFamily="34" charset="0"/>
          <a:cs typeface="Arial" pitchFamily="34" charset="0"/>
        </a:defRPr>
      </a:lvl4pPr>
      <a:lvl5pPr marL="2001838" indent="-173038" algn="l" rtl="0" eaLnBrk="0" fontAlgn="base" hangingPunct="0">
        <a:spcBef>
          <a:spcPts val="600"/>
        </a:spcBef>
        <a:spcAft>
          <a:spcPct val="0"/>
        </a:spcAft>
        <a:buChar char="»"/>
        <a:defRPr sz="1600">
          <a:solidFill>
            <a:schemeClr val="tx1"/>
          </a:solidFill>
          <a:latin typeface="Arial" pitchFamily="34" charset="0"/>
          <a:cs typeface="Arial" pitchFamily="34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7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7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7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7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emf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3.png"/><Relationship Id="rId5" Type="http://schemas.openxmlformats.org/officeDocument/2006/relationships/image" Target="../media/image16.png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 idx="4294967295"/>
            <p:extLst>
              <p:ext uri="{D42A27DB-BD31-4B8C-83A1-F6EECF244321}">
                <p14:modId xmlns:p14="http://schemas.microsoft.com/office/powerpoint/2010/main" val="396834392"/>
              </p:ext>
            </p:extLst>
          </p:nvPr>
        </p:nvSpPr>
        <p:spPr>
          <a:xfrm>
            <a:off x="2248856" y="2301766"/>
            <a:ext cx="6895144" cy="1129685"/>
          </a:xfrm>
        </p:spPr>
        <p:txBody>
          <a:bodyPr/>
          <a:lstStyle/>
          <a:p>
            <a:r>
              <a:rPr lang="en-US" sz="2800" kern="1200" dirty="0">
                <a:solidFill>
                  <a:srgbClr val="004B8D"/>
                </a:solidFill>
                <a:latin typeface="Arial"/>
                <a:cs typeface="Arial"/>
              </a:rPr>
              <a:t>Extension Basis for 72 Inch POA Enclosure Systems to DDG and CG Ships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2248856" y="4344443"/>
            <a:ext cx="5233398" cy="565727"/>
          </a:xfrm>
        </p:spPr>
        <p:txBody>
          <a:bodyPr>
            <a:normAutofit/>
          </a:bodyPr>
          <a:lstStyle/>
          <a:p>
            <a:r>
              <a:rPr lang="en-US" dirty="0"/>
              <a:t>Michael Talley, D.Sc. and Lisa McGrath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/>
          </p:nvPr>
        </p:nvSpPr>
        <p:spPr>
          <a:xfrm>
            <a:off x="2248856" y="4627306"/>
            <a:ext cx="4417190" cy="578814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Ship Survivability</a:t>
            </a:r>
          </a:p>
          <a:p>
            <a:r>
              <a:rPr lang="en-US" dirty="0"/>
              <a:t>Newport News Shipbuilding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4"/>
          </p:nvPr>
        </p:nvSpPr>
        <p:spPr>
          <a:xfrm>
            <a:off x="2248856" y="3727402"/>
            <a:ext cx="6169025" cy="490900"/>
          </a:xfrm>
        </p:spPr>
        <p:txBody>
          <a:bodyPr/>
          <a:lstStyle/>
          <a:p>
            <a:r>
              <a:rPr lang="en-US" dirty="0"/>
              <a:t>March 24, 2021</a:t>
            </a:r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>
          <a:xfrm>
            <a:off x="2248966" y="3407873"/>
            <a:ext cx="6619137" cy="395747"/>
          </a:xfrm>
        </p:spPr>
        <p:txBody>
          <a:bodyPr/>
          <a:lstStyle/>
          <a:p>
            <a:r>
              <a:rPr lang="en-US" dirty="0"/>
              <a:t>SWSI Panel Meeting</a:t>
            </a:r>
          </a:p>
        </p:txBody>
      </p:sp>
    </p:spTree>
    <p:extLst>
      <p:ext uri="{BB962C8B-B14F-4D97-AF65-F5344CB8AC3E}">
        <p14:creationId xmlns:p14="http://schemas.microsoft.com/office/powerpoint/2010/main" val="389759587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8125" y="1573213"/>
            <a:ext cx="2562225" cy="4381500"/>
          </a:xfrm>
          <a:prstGeom prst="rect">
            <a:avLst/>
          </a:prstGeom>
        </p:spPr>
      </p:pic>
      <p:sp>
        <p:nvSpPr>
          <p:cNvPr id="39938" name="Rectangle 4"/>
          <p:cNvSpPr>
            <a:spLocks noGrp="1" noChangeArrowheads="1"/>
          </p:cNvSpPr>
          <p:nvPr>
            <p:ph type="title"/>
          </p:nvPr>
        </p:nvSpPr>
        <p:spPr>
          <a:xfrm>
            <a:off x="228600" y="76200"/>
            <a:ext cx="7353300" cy="838200"/>
          </a:xfrm>
        </p:spPr>
        <p:txBody>
          <a:bodyPr/>
          <a:lstStyle/>
          <a:p>
            <a:pPr eaLnBrk="1" hangingPunct="1"/>
            <a:r>
              <a:rPr lang="en-US" dirty="0">
                <a:latin typeface="Arial" charset="0"/>
                <a:cs typeface="Arial" charset="0"/>
              </a:rPr>
              <a:t>Previous Work: Engineered Mount Sets for 1-pack</a:t>
            </a:r>
          </a:p>
        </p:txBody>
      </p:sp>
      <p:sp>
        <p:nvSpPr>
          <p:cNvPr id="39940" name="Text Box 12"/>
          <p:cNvSpPr txBox="1">
            <a:spLocks noChangeArrowheads="1"/>
          </p:cNvSpPr>
          <p:nvPr/>
        </p:nvSpPr>
        <p:spPr bwMode="auto">
          <a:xfrm>
            <a:off x="411163" y="1066800"/>
            <a:ext cx="7334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b="1" dirty="0"/>
              <a:t>Sway</a:t>
            </a:r>
          </a:p>
        </p:txBody>
      </p:sp>
      <p:sp>
        <p:nvSpPr>
          <p:cNvPr id="39941" name="Line 13"/>
          <p:cNvSpPr>
            <a:spLocks noChangeShapeType="1"/>
          </p:cNvSpPr>
          <p:nvPr/>
        </p:nvSpPr>
        <p:spPr bwMode="auto">
          <a:xfrm flipH="1">
            <a:off x="493713" y="1398588"/>
            <a:ext cx="333375" cy="3619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dirty="0"/>
          </a:p>
        </p:txBody>
      </p:sp>
      <p:pic>
        <p:nvPicPr>
          <p:cNvPr id="39942" name="Picture 1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60763" y="2111375"/>
            <a:ext cx="5400675" cy="291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9943" name="AutoShape 15"/>
          <p:cNvSpPr>
            <a:spLocks/>
          </p:cNvSpPr>
          <p:nvPr/>
        </p:nvSpPr>
        <p:spPr bwMode="auto">
          <a:xfrm>
            <a:off x="3049588" y="2122488"/>
            <a:ext cx="450850" cy="2874962"/>
          </a:xfrm>
          <a:prstGeom prst="leftBrace">
            <a:avLst>
              <a:gd name="adj1" fmla="val 53140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39944" name="Text Box 9"/>
          <p:cNvSpPr txBox="1">
            <a:spLocks noChangeArrowheads="1"/>
          </p:cNvSpPr>
          <p:nvPr/>
        </p:nvSpPr>
        <p:spPr bwMode="auto">
          <a:xfrm>
            <a:off x="1079500" y="6002338"/>
            <a:ext cx="862013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b="1" dirty="0"/>
              <a:t>Base 2</a:t>
            </a:r>
          </a:p>
        </p:txBody>
      </p:sp>
      <p:sp>
        <p:nvSpPr>
          <p:cNvPr id="39945" name="Line 10"/>
          <p:cNvSpPr>
            <a:spLocks noChangeShapeType="1"/>
          </p:cNvSpPr>
          <p:nvPr/>
        </p:nvSpPr>
        <p:spPr bwMode="auto">
          <a:xfrm flipH="1" flipV="1">
            <a:off x="1020763" y="5713413"/>
            <a:ext cx="312737" cy="3095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dirty="0"/>
          </a:p>
        </p:txBody>
      </p:sp>
      <p:sp>
        <p:nvSpPr>
          <p:cNvPr id="39947" name="Line 11"/>
          <p:cNvSpPr>
            <a:spLocks noChangeShapeType="1"/>
          </p:cNvSpPr>
          <p:nvPr/>
        </p:nvSpPr>
        <p:spPr bwMode="auto">
          <a:xfrm flipH="1" flipV="1">
            <a:off x="2400300" y="5699125"/>
            <a:ext cx="463550" cy="3143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dirty="0"/>
          </a:p>
        </p:txBody>
      </p:sp>
      <p:sp>
        <p:nvSpPr>
          <p:cNvPr id="39950" name="Slide Number Placeholder 4"/>
          <p:cNvSpPr txBox="1">
            <a:spLocks/>
          </p:cNvSpPr>
          <p:nvPr/>
        </p:nvSpPr>
        <p:spPr bwMode="auto">
          <a:xfrm>
            <a:off x="0" y="6553200"/>
            <a:ext cx="4413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fld id="{93F9E452-A4B5-46F7-A558-2CCF5CD52E27}" type="slidenum">
              <a:rPr lang="en-US" sz="1200">
                <a:latin typeface="Arial" charset="0"/>
              </a:rPr>
              <a:pPr algn="ctr"/>
              <a:t>10</a:t>
            </a:fld>
            <a:endParaRPr lang="en-US" sz="1200" dirty="0">
              <a:latin typeface="Arial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235016" y="5513144"/>
            <a:ext cx="377667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latin typeface="Arial" pitchFamily="34" charset="0"/>
                <a:cs typeface="Arial" pitchFamily="34" charset="0"/>
              </a:rPr>
              <a:t>All mount part numbers are ShockTech</a:t>
            </a:r>
          </a:p>
        </p:txBody>
      </p:sp>
      <p:sp>
        <p:nvSpPr>
          <p:cNvPr id="13" name="Text Box 9"/>
          <p:cNvSpPr txBox="1">
            <a:spLocks noChangeArrowheads="1"/>
          </p:cNvSpPr>
          <p:nvPr/>
        </p:nvSpPr>
        <p:spPr bwMode="auto">
          <a:xfrm>
            <a:off x="2674938" y="6002338"/>
            <a:ext cx="862013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b="1" dirty="0"/>
              <a:t>Base 1</a:t>
            </a:r>
          </a:p>
        </p:txBody>
      </p:sp>
    </p:spTree>
    <p:extLst>
      <p:ext uri="{BB962C8B-B14F-4D97-AF65-F5344CB8AC3E}">
        <p14:creationId xmlns:p14="http://schemas.microsoft.com/office/powerpoint/2010/main" val="366228760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4"/>
          <p:cNvSpPr>
            <a:spLocks noGrp="1" noChangeArrowheads="1"/>
          </p:cNvSpPr>
          <p:nvPr>
            <p:ph type="title"/>
          </p:nvPr>
        </p:nvSpPr>
        <p:spPr>
          <a:xfrm>
            <a:off x="228599" y="76200"/>
            <a:ext cx="7058025" cy="838200"/>
          </a:xfrm>
        </p:spPr>
        <p:txBody>
          <a:bodyPr/>
          <a:lstStyle/>
          <a:p>
            <a:pPr eaLnBrk="1" hangingPunct="1"/>
            <a:r>
              <a:rPr lang="en-US" dirty="0">
                <a:latin typeface="Arial" charset="0"/>
                <a:cs typeface="Arial" charset="0"/>
              </a:rPr>
              <a:t>Previous Work:</a:t>
            </a:r>
            <a:br>
              <a:rPr lang="en-US" dirty="0">
                <a:latin typeface="Arial" charset="0"/>
                <a:cs typeface="Arial" charset="0"/>
              </a:rPr>
            </a:br>
            <a:r>
              <a:rPr lang="en-US" dirty="0">
                <a:latin typeface="Arial" charset="0"/>
                <a:cs typeface="Arial" charset="0"/>
              </a:rPr>
              <a:t>Engineered Mount Sets for 4- and 8-packs</a:t>
            </a:r>
          </a:p>
        </p:txBody>
      </p:sp>
      <p:sp>
        <p:nvSpPr>
          <p:cNvPr id="40963" name="AutoShape 9"/>
          <p:cNvSpPr>
            <a:spLocks/>
          </p:cNvSpPr>
          <p:nvPr/>
        </p:nvSpPr>
        <p:spPr bwMode="auto">
          <a:xfrm>
            <a:off x="2773363" y="1179513"/>
            <a:ext cx="755650" cy="2395537"/>
          </a:xfrm>
          <a:prstGeom prst="leftBrace">
            <a:avLst>
              <a:gd name="adj1" fmla="val 26418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40964" name="AutoShape 10"/>
          <p:cNvSpPr>
            <a:spLocks/>
          </p:cNvSpPr>
          <p:nvPr/>
        </p:nvSpPr>
        <p:spPr bwMode="auto">
          <a:xfrm>
            <a:off x="2808288" y="3986213"/>
            <a:ext cx="755650" cy="2206625"/>
          </a:xfrm>
          <a:prstGeom prst="leftBrace">
            <a:avLst>
              <a:gd name="adj1" fmla="val 24335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pic>
        <p:nvPicPr>
          <p:cNvPr id="40965" name="Picture 24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13150" y="3978275"/>
            <a:ext cx="4560888" cy="2255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66" name="Picture 24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94100" y="1143000"/>
            <a:ext cx="5364163" cy="247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67" name="Picture 248" descr="A-J 4-Pack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17513" y="1262063"/>
            <a:ext cx="1955800" cy="2389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68" name="Picture 249" descr="A-J 8-Pack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85750" y="3711575"/>
            <a:ext cx="2403475" cy="2551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71" name="Slide Number Placeholder 4"/>
          <p:cNvSpPr txBox="1">
            <a:spLocks/>
          </p:cNvSpPr>
          <p:nvPr/>
        </p:nvSpPr>
        <p:spPr bwMode="auto">
          <a:xfrm>
            <a:off x="0" y="6553200"/>
            <a:ext cx="4413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fld id="{F370877A-B520-435B-8D97-8141FA3BB559}" type="slidenum">
              <a:rPr lang="en-US" sz="1200">
                <a:latin typeface="Arial" charset="0"/>
              </a:rPr>
              <a:pPr algn="ctr"/>
              <a:t>11</a:t>
            </a:fld>
            <a:endParaRPr lang="en-US" sz="1200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343379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>
          <a:xfrm>
            <a:off x="281354" y="76200"/>
            <a:ext cx="7429134" cy="838200"/>
          </a:xfrm>
        </p:spPr>
        <p:txBody>
          <a:bodyPr/>
          <a:lstStyle/>
          <a:p>
            <a:pPr eaLnBrk="1" hangingPunct="1"/>
            <a:r>
              <a:rPr lang="en-US" dirty="0">
                <a:latin typeface="Arial" charset="0"/>
                <a:cs typeface="Arial" charset="0"/>
              </a:rPr>
              <a:t>Previous Work: Standardized NNS Cable Methods</a:t>
            </a:r>
          </a:p>
        </p:txBody>
      </p:sp>
      <p:sp>
        <p:nvSpPr>
          <p:cNvPr id="38915" name="Text Box 4"/>
          <p:cNvSpPr txBox="1">
            <a:spLocks noChangeArrowheads="1"/>
          </p:cNvSpPr>
          <p:nvPr/>
        </p:nvSpPr>
        <p:spPr bwMode="auto">
          <a:xfrm>
            <a:off x="281354" y="5505450"/>
            <a:ext cx="863404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dirty="0"/>
              <a:t>Methods are developed IAW DOD-Std-2003.</a:t>
            </a:r>
          </a:p>
        </p:txBody>
      </p:sp>
      <p:pic>
        <p:nvPicPr>
          <p:cNvPr id="38916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57313" y="1365250"/>
            <a:ext cx="6353175" cy="3830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8919" name="Slide Number Placeholder 4"/>
          <p:cNvSpPr txBox="1">
            <a:spLocks/>
          </p:cNvSpPr>
          <p:nvPr/>
        </p:nvSpPr>
        <p:spPr bwMode="auto">
          <a:xfrm>
            <a:off x="0" y="6553200"/>
            <a:ext cx="4413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fld id="{6F86498C-5FD9-4A14-9BA2-45707288AF79}" type="slidenum">
              <a:rPr lang="en-US" sz="1200">
                <a:latin typeface="Arial" charset="0"/>
              </a:rPr>
              <a:pPr algn="ctr"/>
              <a:t>12</a:t>
            </a:fld>
            <a:endParaRPr lang="en-US" sz="1200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682323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0634" y="76200"/>
            <a:ext cx="7733120" cy="838200"/>
          </a:xfrm>
        </p:spPr>
        <p:txBody>
          <a:bodyPr/>
          <a:lstStyle/>
          <a:p>
            <a:r>
              <a:rPr lang="en-US" dirty="0"/>
              <a:t>Previous Work:</a:t>
            </a:r>
            <a:br>
              <a:rPr lang="en-US" dirty="0"/>
            </a:br>
            <a:r>
              <a:rPr lang="en-US" dirty="0"/>
              <a:t>4 Phase Approach to Carrier Shock Qualification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7592" y="1219200"/>
            <a:ext cx="8976360" cy="5273040"/>
          </a:xfrm>
        </p:spPr>
        <p:txBody>
          <a:bodyPr>
            <a:noAutofit/>
          </a:bodyPr>
          <a:lstStyle/>
          <a:p>
            <a:pPr lvl="1">
              <a:spcBef>
                <a:spcPts val="200"/>
              </a:spcBef>
              <a:spcAft>
                <a:spcPts val="200"/>
              </a:spcAft>
              <a:buFont typeface="Wingdings" panose="05000000000000000000" pitchFamily="2" charset="2"/>
              <a:buChar char="Ø"/>
            </a:pPr>
            <a:r>
              <a:rPr lang="en-US" sz="2000" b="1" dirty="0"/>
              <a:t>Phase A: </a:t>
            </a:r>
            <a:r>
              <a:rPr lang="en-US" sz="1700" dirty="0"/>
              <a:t>Heavyweight shock testing of worst case simulated Principal Unit Assemblies</a:t>
            </a:r>
          </a:p>
          <a:p>
            <a:pPr lvl="2">
              <a:spcBef>
                <a:spcPts val="200"/>
              </a:spcBef>
              <a:spcAft>
                <a:spcPts val="200"/>
              </a:spcAft>
              <a:buFont typeface="Wingdings" panose="05000000000000000000" pitchFamily="2" charset="2"/>
              <a:buChar char="ü"/>
            </a:pPr>
            <a:r>
              <a:rPr lang="en-US" sz="1700" dirty="0"/>
              <a:t>Completed 2008</a:t>
            </a:r>
          </a:p>
          <a:p>
            <a:pPr lvl="3">
              <a:spcBef>
                <a:spcPts val="200"/>
              </a:spcBef>
              <a:spcAft>
                <a:spcPts val="200"/>
              </a:spcAft>
              <a:buFont typeface="Wingdings" panose="05000000000000000000" pitchFamily="2" charset="2"/>
              <a:buChar char="§"/>
            </a:pPr>
            <a:r>
              <a:rPr lang="en-US" sz="1600" dirty="0"/>
              <a:t>Single Racks</a:t>
            </a:r>
          </a:p>
          <a:p>
            <a:pPr lvl="3">
              <a:spcBef>
                <a:spcPts val="200"/>
              </a:spcBef>
              <a:spcAft>
                <a:spcPts val="200"/>
              </a:spcAft>
              <a:buFont typeface="Wingdings" panose="05000000000000000000" pitchFamily="2" charset="2"/>
              <a:buChar char="§"/>
            </a:pPr>
            <a:r>
              <a:rPr lang="en-US" sz="1600" dirty="0"/>
              <a:t>4-Pack Multipack</a:t>
            </a:r>
          </a:p>
          <a:p>
            <a:pPr lvl="3">
              <a:spcBef>
                <a:spcPts val="200"/>
              </a:spcBef>
              <a:spcAft>
                <a:spcPts val="1000"/>
              </a:spcAft>
              <a:buFont typeface="Wingdings" panose="05000000000000000000" pitchFamily="2" charset="2"/>
              <a:buChar char="§"/>
            </a:pPr>
            <a:r>
              <a:rPr lang="en-US" sz="1600" dirty="0"/>
              <a:t>8-Pack Multipack</a:t>
            </a:r>
          </a:p>
          <a:p>
            <a:pPr lvl="1">
              <a:spcBef>
                <a:spcPts val="200"/>
              </a:spcBef>
              <a:spcAft>
                <a:spcPts val="200"/>
              </a:spcAft>
              <a:buFont typeface="Wingdings" panose="05000000000000000000" pitchFamily="2" charset="2"/>
              <a:buChar char="Ø"/>
            </a:pPr>
            <a:r>
              <a:rPr lang="en-US" sz="2000" b="1" dirty="0"/>
              <a:t>Phase B: </a:t>
            </a:r>
            <a:r>
              <a:rPr lang="en-US" sz="1700" dirty="0"/>
              <a:t>Heavyweight shock testing of representative components </a:t>
            </a:r>
          </a:p>
          <a:p>
            <a:pPr lvl="2">
              <a:spcBef>
                <a:spcPts val="200"/>
              </a:spcBef>
              <a:spcAft>
                <a:spcPts val="1000"/>
              </a:spcAft>
              <a:buFont typeface="Wingdings" panose="05000000000000000000" pitchFamily="2" charset="2"/>
              <a:buChar char="ü"/>
            </a:pPr>
            <a:r>
              <a:rPr lang="en-US" sz="1700" dirty="0"/>
              <a:t>Completed 2008</a:t>
            </a:r>
          </a:p>
          <a:p>
            <a:pPr lvl="1">
              <a:spcBef>
                <a:spcPts val="200"/>
              </a:spcBef>
              <a:spcAft>
                <a:spcPts val="200"/>
              </a:spcAft>
              <a:buFont typeface="Wingdings" panose="05000000000000000000" pitchFamily="2" charset="2"/>
              <a:buChar char="Ø"/>
            </a:pPr>
            <a:r>
              <a:rPr lang="en-US" sz="2000" b="1" dirty="0"/>
              <a:t>Phase C: </a:t>
            </a:r>
            <a:r>
              <a:rPr lang="en-US" sz="1700" dirty="0"/>
              <a:t>Type B shock </a:t>
            </a:r>
            <a:r>
              <a:rPr lang="en-US" sz="1600" dirty="0"/>
              <a:t>testing </a:t>
            </a:r>
            <a:r>
              <a:rPr lang="en-US" sz="1700" dirty="0"/>
              <a:t>in Shock Mounted Standardized Enclosure (SMSE) on Deck Simulating Shock Machine (DSSM) </a:t>
            </a:r>
          </a:p>
          <a:p>
            <a:pPr lvl="2">
              <a:spcBef>
                <a:spcPts val="200"/>
              </a:spcBef>
              <a:spcAft>
                <a:spcPts val="200"/>
              </a:spcAft>
              <a:buFont typeface="Wingdings" panose="05000000000000000000" pitchFamily="2" charset="2"/>
              <a:buChar char="ü"/>
            </a:pPr>
            <a:r>
              <a:rPr lang="en-US" sz="1700" dirty="0"/>
              <a:t>First Tests Completed 2010</a:t>
            </a:r>
          </a:p>
          <a:p>
            <a:pPr lvl="2">
              <a:spcBef>
                <a:spcPts val="200"/>
              </a:spcBef>
              <a:spcAft>
                <a:spcPts val="1000"/>
              </a:spcAft>
              <a:buFont typeface="Wingdings" panose="05000000000000000000" pitchFamily="2" charset="2"/>
              <a:buChar char="ü"/>
            </a:pPr>
            <a:r>
              <a:rPr lang="en-US" sz="1700" dirty="0"/>
              <a:t>Over 10 tests performed for Carrier components so far</a:t>
            </a:r>
          </a:p>
          <a:p>
            <a:pPr lvl="1">
              <a:spcBef>
                <a:spcPts val="200"/>
              </a:spcBef>
              <a:spcAft>
                <a:spcPts val="200"/>
              </a:spcAft>
              <a:buFont typeface="Wingdings" panose="05000000000000000000" pitchFamily="2" charset="2"/>
              <a:buChar char="Ø"/>
            </a:pPr>
            <a:r>
              <a:rPr lang="en-US" sz="2000" b="1" dirty="0"/>
              <a:t>Phase D: </a:t>
            </a:r>
            <a:r>
              <a:rPr lang="en-US" sz="1700" dirty="0"/>
              <a:t>Shock Qualification Extension Packages</a:t>
            </a:r>
          </a:p>
          <a:p>
            <a:pPr lvl="2">
              <a:spcBef>
                <a:spcPts val="200"/>
              </a:spcBef>
              <a:spcAft>
                <a:spcPts val="200"/>
              </a:spcAft>
              <a:buFont typeface="Wingdings" panose="05000000000000000000" pitchFamily="2" charset="2"/>
              <a:buChar char="ü"/>
            </a:pPr>
            <a:r>
              <a:rPr lang="en-US" sz="1600" dirty="0"/>
              <a:t>Part A – General Extension – First Approved 2012, Revised as needed, Most recent Revision: Rev. 3, 2017</a:t>
            </a:r>
          </a:p>
          <a:p>
            <a:pPr lvl="2">
              <a:spcBef>
                <a:spcPts val="200"/>
              </a:spcBef>
              <a:spcAft>
                <a:spcPts val="200"/>
              </a:spcAft>
              <a:buFont typeface="Wingdings" panose="05000000000000000000" pitchFamily="2" charset="2"/>
              <a:buChar char="ü"/>
            </a:pPr>
            <a:r>
              <a:rPr lang="en-US" sz="1600" dirty="0"/>
              <a:t>Part B – Specific Extension – First Approved 2012, Revised as needed</a:t>
            </a:r>
          </a:p>
        </p:txBody>
      </p:sp>
    </p:spTree>
    <p:extLst>
      <p:ext uri="{BB962C8B-B14F-4D97-AF65-F5344CB8AC3E}">
        <p14:creationId xmlns:p14="http://schemas.microsoft.com/office/powerpoint/2010/main" val="224714706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Previous Work:</a:t>
            </a:r>
            <a:br>
              <a:rPr lang="en-US" dirty="0"/>
            </a:br>
            <a:r>
              <a:rPr lang="en-US" dirty="0"/>
              <a:t>Phase C Shock and Vibration Testing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5621216" y="1072909"/>
            <a:ext cx="2806243" cy="4106551"/>
          </a:xfrm>
          <a:prstGeom prst="rect">
            <a:avLst/>
          </a:prstGeom>
        </p:spPr>
      </p:pic>
      <p:pic>
        <p:nvPicPr>
          <p:cNvPr id="6" name="Content Placeholder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 bwMode="auto">
          <a:xfrm>
            <a:off x="820616" y="1072909"/>
            <a:ext cx="3456576" cy="40751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3563816" y="5192858"/>
            <a:ext cx="2743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latin typeface="Arial" pitchFamily="34" charset="0"/>
                <a:cs typeface="Arial" pitchFamily="34" charset="0"/>
              </a:rPr>
              <a:t>Shock Mounted Standardized Enclosure (SMSE)</a:t>
            </a:r>
          </a:p>
        </p:txBody>
      </p:sp>
      <p:cxnSp>
        <p:nvCxnSpPr>
          <p:cNvPr id="8" name="Straight Arrow Connector 7"/>
          <p:cNvCxnSpPr/>
          <p:nvPr/>
        </p:nvCxnSpPr>
        <p:spPr>
          <a:xfrm flipH="1" flipV="1">
            <a:off x="2725616" y="3663709"/>
            <a:ext cx="1447800" cy="1484389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flipV="1">
            <a:off x="5441240" y="3892309"/>
            <a:ext cx="1018176" cy="1255789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1354016" y="5119523"/>
            <a:ext cx="1905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latin typeface="Arial" pitchFamily="34" charset="0"/>
                <a:cs typeface="Arial" pitchFamily="34" charset="0"/>
              </a:rPr>
              <a:t>Shock Test Setup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230816" y="5165120"/>
            <a:ext cx="212044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latin typeface="Arial" pitchFamily="34" charset="0"/>
                <a:cs typeface="Arial" pitchFamily="34" charset="0"/>
              </a:rPr>
              <a:t>Vibration Test Setup</a:t>
            </a: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677209" y="5456435"/>
            <a:ext cx="1255819" cy="13191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27964" y="5456435"/>
            <a:ext cx="1777829" cy="13348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676310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  <p:extLst>
              <p:ext uri="{D42A27DB-BD31-4B8C-83A1-F6EECF244321}">
                <p14:modId xmlns:p14="http://schemas.microsoft.com/office/powerpoint/2010/main" val="4070931214"/>
              </p:ext>
            </p:extLst>
          </p:nvPr>
        </p:nvSpPr>
        <p:spPr/>
        <p:txBody>
          <a:bodyPr/>
          <a:lstStyle/>
          <a:p>
            <a:pPr marL="229870" indent="-229870"/>
            <a:r>
              <a:rPr lang="en-US" dirty="0"/>
              <a:t>The extension for equipment is done in two parts.</a:t>
            </a:r>
            <a:endParaRPr lang="en-US"/>
          </a:p>
          <a:p>
            <a:pPr marL="229870" indent="-229870"/>
            <a:r>
              <a:rPr lang="en-US" dirty="0"/>
              <a:t>Part A is the Generic Extension, which applies to every enclosure. This contains the general rationale for extensions based on Phases A, B, and C, and has already been approved by NAVSEA.</a:t>
            </a:r>
          </a:p>
          <a:p>
            <a:pPr marL="229870" indent="-229870"/>
            <a:r>
              <a:rPr lang="en-US" dirty="0"/>
              <a:t>Part B is the Specific Extension for each unique enclosure.</a:t>
            </a:r>
          </a:p>
          <a:p>
            <a:pPr marL="683895" lvl="1" indent="-226695"/>
            <a:r>
              <a:rPr lang="en-US"/>
              <a:t>Provides information required by 901E and DI-ENVR-80706, Shock Test Extension Request for the similar extension of the specific assembly created by combining the enclosures tested in Phases A and B of the four-phase approach with the equipment tested in Phase C.</a:t>
            </a:r>
          </a:p>
          <a:p>
            <a:pPr marL="683895" lvl="1" indent="-226695"/>
            <a:r>
              <a:rPr lang="en-US" dirty="0"/>
              <a:t>Fulfills requirements of Phase D of the four-phase approach to shock qualify equipment.</a:t>
            </a:r>
          </a:p>
          <a:p>
            <a:pPr marL="683895" lvl="1" indent="-226695"/>
            <a:r>
              <a:rPr lang="en-US" dirty="0"/>
              <a:t>Fig 19’s are created for each subsidiary component and unique rack assembly.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304800" y="0"/>
            <a:ext cx="7570177" cy="838200"/>
          </a:xfrm>
        </p:spPr>
        <p:txBody>
          <a:bodyPr/>
          <a:lstStyle/>
          <a:p>
            <a:r>
              <a:rPr lang="en-US" dirty="0">
                <a:latin typeface="Arial" charset="0"/>
                <a:cs typeface="Arial" charset="0"/>
              </a:rPr>
              <a:t>Previous Work:</a:t>
            </a:r>
            <a:br>
              <a:rPr lang="en-US" dirty="0">
                <a:latin typeface="Arial" charset="0"/>
                <a:cs typeface="Arial" charset="0"/>
              </a:rPr>
            </a:br>
            <a:r>
              <a:rPr lang="en-US" dirty="0"/>
              <a:t>Phase D:  Shock Qualification Extension Packages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28411" y="6477000"/>
            <a:ext cx="400378" cy="297651"/>
          </a:xfrm>
        </p:spPr>
        <p:txBody>
          <a:bodyPr/>
          <a:lstStyle/>
          <a:p>
            <a:fld id="{CF820EAC-B636-482F-8F22-A026F38CCB83}" type="slidenum">
              <a:rPr lang="en-US" altLang="en-US" smtClean="0"/>
              <a:pPr/>
              <a:t>15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50973941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>
          <a:xfrm>
            <a:off x="597878" y="76200"/>
            <a:ext cx="7174522" cy="838200"/>
          </a:xfrm>
        </p:spPr>
        <p:txBody>
          <a:bodyPr/>
          <a:lstStyle/>
          <a:p>
            <a:pPr eaLnBrk="1" hangingPunct="1"/>
            <a:r>
              <a:rPr lang="en-US" dirty="0">
                <a:latin typeface="Arial" charset="0"/>
                <a:cs typeface="Arial" charset="0"/>
              </a:rPr>
              <a:t>Previous Work:</a:t>
            </a:r>
            <a:br>
              <a:rPr lang="en-US" dirty="0">
                <a:latin typeface="Arial" charset="0"/>
                <a:cs typeface="Arial" charset="0"/>
              </a:rPr>
            </a:br>
            <a:r>
              <a:rPr lang="en-US" dirty="0">
                <a:latin typeface="Arial" charset="0"/>
                <a:cs typeface="Arial" charset="0"/>
              </a:rPr>
              <a:t>Shock Qualified Enclosure Calculator (SQEC)</a:t>
            </a:r>
          </a:p>
        </p:txBody>
      </p:sp>
      <p:pic>
        <p:nvPicPr>
          <p:cNvPr id="6246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762000"/>
            <a:ext cx="8077200" cy="5024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2468" name="Text Box 4"/>
          <p:cNvSpPr txBox="1">
            <a:spLocks noChangeArrowheads="1"/>
          </p:cNvSpPr>
          <p:nvPr/>
        </p:nvSpPr>
        <p:spPr bwMode="auto">
          <a:xfrm>
            <a:off x="597878" y="6072128"/>
            <a:ext cx="8106506" cy="400110"/>
          </a:xfrm>
          <a:prstGeom prst="rect">
            <a:avLst/>
          </a:prstGeom>
          <a:solidFill>
            <a:srgbClr val="FFC00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2000" dirty="0"/>
              <a:t>Enables cost effective design efforts and configuration management</a:t>
            </a:r>
          </a:p>
        </p:txBody>
      </p:sp>
      <p:sp>
        <p:nvSpPr>
          <p:cNvPr id="62471" name="Slide Number Placeholder 4"/>
          <p:cNvSpPr txBox="1">
            <a:spLocks/>
          </p:cNvSpPr>
          <p:nvPr/>
        </p:nvSpPr>
        <p:spPr bwMode="auto">
          <a:xfrm>
            <a:off x="0" y="6581775"/>
            <a:ext cx="365125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62472" name="Slide Number Placeholder 4"/>
          <p:cNvSpPr txBox="1">
            <a:spLocks/>
          </p:cNvSpPr>
          <p:nvPr/>
        </p:nvSpPr>
        <p:spPr bwMode="auto">
          <a:xfrm>
            <a:off x="0" y="6553200"/>
            <a:ext cx="4413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fld id="{240AA00C-36BC-408E-8401-11588C7F6402}" type="slidenum">
              <a:rPr lang="en-US" sz="1200">
                <a:latin typeface="Arial" charset="0"/>
              </a:rPr>
              <a:pPr algn="ctr"/>
              <a:t>16</a:t>
            </a:fld>
            <a:endParaRPr lang="en-US" sz="1200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613935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76200"/>
            <a:ext cx="7505700" cy="838200"/>
          </a:xfrm>
        </p:spPr>
        <p:txBody>
          <a:bodyPr/>
          <a:lstStyle/>
          <a:p>
            <a:r>
              <a:rPr lang="en-US" dirty="0"/>
              <a:t>POA Life Cycle Configuration Management Approach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F820EAC-B636-482F-8F22-A026F38CCB83}" type="slidenum">
              <a:rPr lang="en-US" altLang="en-US" smtClean="0"/>
              <a:pPr/>
              <a:t>17</a:t>
            </a:fld>
            <a:endParaRPr lang="en-US" alt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0062" y="1139425"/>
            <a:ext cx="8181975" cy="548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500096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Methods and Procedures Required for Accomplishing Goals and Objectives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extLst>
              <p:ext uri="{D42A27DB-BD31-4B8C-83A1-F6EECF244321}">
                <p14:modId xmlns:p14="http://schemas.microsoft.com/office/powerpoint/2010/main" val="4019485246"/>
              </p:ext>
            </p:extLst>
          </p:nvPr>
        </p:nvSpPr>
        <p:spPr>
          <a:xfrm>
            <a:off x="320634" y="1158240"/>
            <a:ext cx="8513885" cy="5074920"/>
          </a:xfrm>
        </p:spPr>
        <p:txBody>
          <a:bodyPr>
            <a:noAutofit/>
          </a:bodyPr>
          <a:lstStyle/>
          <a:p>
            <a:pPr marL="229870" indent="-229870"/>
            <a:r>
              <a:rPr lang="en-US" sz="1600" dirty="0"/>
              <a:t>Identify DDG and CG spaces that will benefit from 72-inch POA enclosures: HII-Ingalls shall perform.</a:t>
            </a:r>
            <a:endParaRPr lang="en-US" dirty="0"/>
          </a:p>
          <a:p>
            <a:pPr marL="229870" indent="-229870"/>
            <a:r>
              <a:rPr lang="en-US" sz="1600" dirty="0"/>
              <a:t>Identify environmental requirements gaps between CVN, DDG, and CG (e.g., higher frequency vibe testing, rack height, EMI variances, etc.): HII-NNS performs and HII-Ingalls participates.</a:t>
            </a:r>
          </a:p>
          <a:p>
            <a:pPr marL="229870" lvl="0" indent="-229870"/>
            <a:r>
              <a:rPr lang="en-US" sz="1600" dirty="0"/>
              <a:t>Develop initial rearrangement concepts for each space using POA enclosures: HII-Ingalls shall perform.</a:t>
            </a:r>
          </a:p>
          <a:p>
            <a:pPr marL="229870" indent="-229870"/>
            <a:r>
              <a:rPr lang="en-US" sz="1600" dirty="0"/>
              <a:t>Develop analysis &amp; test plan to close gaps and submit to NAVSEA for approval: HII-NNS performs and HII-Ingalls participates.</a:t>
            </a:r>
          </a:p>
          <a:p>
            <a:pPr marL="229870" lvl="0" indent="-229870"/>
            <a:r>
              <a:rPr lang="en-US" sz="1600" dirty="0"/>
              <a:t>Define ordering and supplier information for POA enclosures, hardware, and mounts for DDG and CG platforms: HII-NNS performs and HII-Ingalls participates.</a:t>
            </a:r>
          </a:p>
          <a:p>
            <a:pPr marL="229870" indent="-229870"/>
            <a:r>
              <a:rPr lang="en-US" sz="1600" dirty="0"/>
              <a:t>Define processes, skill levels, and organizational responsibilities associated with POA enclosure builds, testing, ship outfitting, and enclosure configuration management</a:t>
            </a:r>
          </a:p>
          <a:p>
            <a:pPr marL="229870" indent="-229870"/>
            <a:r>
              <a:rPr lang="en-US" sz="1600" dirty="0"/>
              <a:t>BIW shall provide reviews and comments to all NSRP reports.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6EFC63E-F8D9-44BB-A462-AC735E845F95}" type="slidenum">
              <a:rPr lang="en-US" smtClean="0"/>
              <a:pPr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873397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Develop Initial Rearrangement Concepts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6EFC63E-F8D9-44BB-A462-AC735E845F95}" type="slidenum">
              <a:rPr lang="en-US" smtClean="0"/>
              <a:pPr/>
              <a:t>19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6833859" y="5349253"/>
            <a:ext cx="209063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latin typeface="Arial" pitchFamily="34" charset="0"/>
                <a:cs typeface="Arial" pitchFamily="34" charset="0"/>
              </a:rPr>
              <a:t>Doorway or structure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794865" y="1114902"/>
            <a:ext cx="104067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>
              <a:defRPr sz="20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/>
              <a:t>Legend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27399" y="1174344"/>
            <a:ext cx="370325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Arial" pitchFamily="34" charset="0"/>
                <a:cs typeface="Arial" pitchFamily="34" charset="0"/>
              </a:rPr>
              <a:t>Space rearrangement example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67494" y="4673764"/>
            <a:ext cx="4591410" cy="1467326"/>
          </a:xfrm>
          <a:prstGeom prst="roundRect">
            <a:avLst>
              <a:gd name="adj" fmla="val 31736"/>
            </a:avLst>
          </a:prstGeom>
          <a:solidFill>
            <a:srgbClr val="1561A7"/>
          </a:solidFill>
          <a:ln>
            <a:solidFill>
              <a:srgbClr val="1561A7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bg1"/>
                </a:solidFill>
              </a:rPr>
              <a:t>Rearrangements will be iterated considering constraints and requirements</a:t>
            </a:r>
            <a:endParaRPr lang="en-US" sz="2400" i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8836" y="1520389"/>
            <a:ext cx="5003157" cy="295332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33104" y="5319784"/>
            <a:ext cx="476250" cy="361950"/>
          </a:xfrm>
          <a:prstGeom prst="rect">
            <a:avLst/>
          </a:prstGeom>
        </p:spPr>
      </p:pic>
      <p:sp>
        <p:nvSpPr>
          <p:cNvPr id="262" name="Rounded Rectangle 261"/>
          <p:cNvSpPr/>
          <p:nvPr/>
        </p:nvSpPr>
        <p:spPr>
          <a:xfrm>
            <a:off x="5638800" y="1496814"/>
            <a:ext cx="3352800" cy="4522986"/>
          </a:xfrm>
          <a:prstGeom prst="roundRect">
            <a:avLst/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95" name="Group 194"/>
          <p:cNvGrpSpPr/>
          <p:nvPr/>
        </p:nvGrpSpPr>
        <p:grpSpPr>
          <a:xfrm>
            <a:off x="5791200" y="1932467"/>
            <a:ext cx="1841313" cy="1250116"/>
            <a:chOff x="5234736" y="2440289"/>
            <a:chExt cx="1841313" cy="1250116"/>
          </a:xfrm>
        </p:grpSpPr>
        <p:grpSp>
          <p:nvGrpSpPr>
            <p:cNvPr id="87" name="Group 86"/>
            <p:cNvGrpSpPr/>
            <p:nvPr/>
          </p:nvGrpSpPr>
          <p:grpSpPr>
            <a:xfrm rot="5400000">
              <a:off x="5999316" y="2605907"/>
              <a:ext cx="313656" cy="1839810"/>
              <a:chOff x="4409727" y="1462492"/>
              <a:chExt cx="313656" cy="1839810"/>
            </a:xfrm>
          </p:grpSpPr>
          <p:sp>
            <p:nvSpPr>
              <p:cNvPr id="130" name="Rectangle 6"/>
              <p:cNvSpPr>
                <a:spLocks noChangeAspect="1" noChangeArrowheads="1"/>
              </p:cNvSpPr>
              <p:nvPr/>
            </p:nvSpPr>
            <p:spPr bwMode="auto">
              <a:xfrm>
                <a:off x="4409727" y="1862320"/>
                <a:ext cx="311652" cy="393815"/>
              </a:xfrm>
              <a:prstGeom prst="rect">
                <a:avLst/>
              </a:prstGeom>
              <a:gradFill rotWithShape="1">
                <a:gsLst>
                  <a:gs pos="0">
                    <a:srgbClr val="FF3300"/>
                  </a:gs>
                  <a:gs pos="100000">
                    <a:srgbClr val="FF3300">
                      <a:gamma/>
                      <a:tint val="9020"/>
                      <a:invGamma/>
                    </a:srgbClr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131" name="Rectangle 10"/>
              <p:cNvSpPr>
                <a:spLocks noChangeAspect="1" noChangeArrowheads="1"/>
              </p:cNvSpPr>
              <p:nvPr/>
            </p:nvSpPr>
            <p:spPr bwMode="auto">
              <a:xfrm>
                <a:off x="4409727" y="2259142"/>
                <a:ext cx="311652" cy="254026"/>
              </a:xfrm>
              <a:prstGeom prst="rect">
                <a:avLst/>
              </a:prstGeom>
              <a:solidFill>
                <a:srgbClr val="33CC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132" name="Rectangle 14"/>
              <p:cNvSpPr>
                <a:spLocks noChangeAspect="1" noChangeArrowheads="1"/>
              </p:cNvSpPr>
              <p:nvPr/>
            </p:nvSpPr>
            <p:spPr bwMode="auto">
              <a:xfrm>
                <a:off x="4410729" y="2508158"/>
                <a:ext cx="312654" cy="393815"/>
              </a:xfrm>
              <a:prstGeom prst="rect">
                <a:avLst/>
              </a:prstGeom>
              <a:gradFill rotWithShape="1">
                <a:gsLst>
                  <a:gs pos="0">
                    <a:srgbClr val="FF3300"/>
                  </a:gs>
                  <a:gs pos="100000">
                    <a:srgbClr val="FF3300">
                      <a:gamma/>
                      <a:tint val="9020"/>
                      <a:invGamma/>
                    </a:srgbClr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133" name="Rectangle 62"/>
              <p:cNvSpPr>
                <a:spLocks noChangeAspect="1" noChangeArrowheads="1"/>
              </p:cNvSpPr>
              <p:nvPr/>
            </p:nvSpPr>
            <p:spPr bwMode="auto">
              <a:xfrm>
                <a:off x="4669772" y="2141899"/>
                <a:ext cx="40585" cy="109226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134" name="Rectangle 63"/>
              <p:cNvSpPr>
                <a:spLocks noChangeAspect="1" noChangeArrowheads="1"/>
              </p:cNvSpPr>
              <p:nvPr/>
            </p:nvSpPr>
            <p:spPr bwMode="auto">
              <a:xfrm>
                <a:off x="4419748" y="1872842"/>
                <a:ext cx="40585" cy="109226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135" name="Rectangle 64"/>
              <p:cNvSpPr>
                <a:spLocks noChangeAspect="1" noChangeArrowheads="1"/>
              </p:cNvSpPr>
              <p:nvPr/>
            </p:nvSpPr>
            <p:spPr bwMode="auto">
              <a:xfrm>
                <a:off x="4669772" y="1874345"/>
                <a:ext cx="40585" cy="109226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136" name="Rectangle 65"/>
              <p:cNvSpPr>
                <a:spLocks noChangeAspect="1" noChangeArrowheads="1"/>
              </p:cNvSpPr>
              <p:nvPr/>
            </p:nvSpPr>
            <p:spPr bwMode="auto">
              <a:xfrm>
                <a:off x="4419748" y="2140396"/>
                <a:ext cx="40585" cy="109226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137" name="Rectangle 66"/>
              <p:cNvSpPr>
                <a:spLocks noChangeAspect="1" noChangeArrowheads="1"/>
              </p:cNvSpPr>
              <p:nvPr/>
            </p:nvSpPr>
            <p:spPr bwMode="auto">
              <a:xfrm>
                <a:off x="4421752" y="2514170"/>
                <a:ext cx="40084" cy="105719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138" name="Rectangle 67"/>
              <p:cNvSpPr>
                <a:spLocks noChangeAspect="1" noChangeArrowheads="1"/>
              </p:cNvSpPr>
              <p:nvPr/>
            </p:nvSpPr>
            <p:spPr bwMode="auto">
              <a:xfrm>
                <a:off x="4674281" y="2513669"/>
                <a:ext cx="40585" cy="105719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139" name="Rectangle 68"/>
              <p:cNvSpPr>
                <a:spLocks noChangeAspect="1" noChangeArrowheads="1"/>
              </p:cNvSpPr>
              <p:nvPr/>
            </p:nvSpPr>
            <p:spPr bwMode="auto">
              <a:xfrm>
                <a:off x="4422253" y="2785231"/>
                <a:ext cx="40084" cy="105719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140" name="Rectangle 69"/>
              <p:cNvSpPr>
                <a:spLocks noChangeAspect="1" noChangeArrowheads="1"/>
              </p:cNvSpPr>
              <p:nvPr/>
            </p:nvSpPr>
            <p:spPr bwMode="auto">
              <a:xfrm>
                <a:off x="4674281" y="2785732"/>
                <a:ext cx="40585" cy="105719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141" name="Rectangle 70" descr="Wide upward diagonal"/>
              <p:cNvSpPr>
                <a:spLocks noChangeAspect="1" noChangeArrowheads="1"/>
              </p:cNvSpPr>
              <p:nvPr/>
            </p:nvSpPr>
            <p:spPr bwMode="auto">
              <a:xfrm>
                <a:off x="4416742" y="1462492"/>
                <a:ext cx="282592" cy="393816"/>
              </a:xfrm>
              <a:prstGeom prst="rect">
                <a:avLst/>
              </a:prstGeom>
              <a:pattFill prst="wdUpDiag">
                <a:fgClr>
                  <a:srgbClr val="33CCFF"/>
                </a:fgClr>
                <a:bgClr>
                  <a:srgbClr val="EDFBFF"/>
                </a:bgClr>
              </a:patt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142" name="Rectangle 73" descr="Wide upward diagonal"/>
              <p:cNvSpPr>
                <a:spLocks noChangeAspect="1" noChangeArrowheads="1"/>
              </p:cNvSpPr>
              <p:nvPr/>
            </p:nvSpPr>
            <p:spPr bwMode="auto">
              <a:xfrm>
                <a:off x="4419748" y="2908486"/>
                <a:ext cx="282592" cy="393816"/>
              </a:xfrm>
              <a:prstGeom prst="rect">
                <a:avLst/>
              </a:prstGeom>
              <a:pattFill prst="wdUpDiag">
                <a:fgClr>
                  <a:srgbClr val="33CCFF"/>
                </a:fgClr>
                <a:bgClr>
                  <a:srgbClr val="EDFBFF"/>
                </a:bgClr>
              </a:patt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</p:grpSp>
        <p:sp>
          <p:nvSpPr>
            <p:cNvPr id="88" name="Rectangle 6"/>
            <p:cNvSpPr>
              <a:spLocks noChangeAspect="1" noChangeArrowheads="1"/>
            </p:cNvSpPr>
            <p:nvPr/>
          </p:nvSpPr>
          <p:spPr bwMode="auto">
            <a:xfrm rot="5400000">
              <a:off x="6321984" y="2401712"/>
              <a:ext cx="311652" cy="393815"/>
            </a:xfrm>
            <a:prstGeom prst="rect">
              <a:avLst/>
            </a:prstGeom>
            <a:gradFill rotWithShape="1">
              <a:gsLst>
                <a:gs pos="0">
                  <a:srgbClr val="FF3300"/>
                </a:gs>
                <a:gs pos="100000">
                  <a:srgbClr val="FF3300">
                    <a:gamma/>
                    <a:tint val="9020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89" name="Rectangle 7"/>
            <p:cNvSpPr>
              <a:spLocks noChangeAspect="1" noChangeArrowheads="1"/>
            </p:cNvSpPr>
            <p:nvPr/>
          </p:nvSpPr>
          <p:spPr bwMode="auto">
            <a:xfrm rot="5400000">
              <a:off x="6321483" y="2713365"/>
              <a:ext cx="311652" cy="393815"/>
            </a:xfrm>
            <a:prstGeom prst="rect">
              <a:avLst/>
            </a:prstGeom>
            <a:gradFill rotWithShape="1">
              <a:gsLst>
                <a:gs pos="0">
                  <a:srgbClr val="FF3300"/>
                </a:gs>
                <a:gs pos="100000">
                  <a:srgbClr val="FF3300">
                    <a:gamma/>
                    <a:tint val="9020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90" name="Rectangle 8"/>
            <p:cNvSpPr>
              <a:spLocks noChangeAspect="1" noChangeArrowheads="1"/>
            </p:cNvSpPr>
            <p:nvPr/>
          </p:nvSpPr>
          <p:spPr bwMode="auto">
            <a:xfrm rot="5400000">
              <a:off x="6320981" y="3024015"/>
              <a:ext cx="311652" cy="393815"/>
            </a:xfrm>
            <a:prstGeom prst="rect">
              <a:avLst/>
            </a:prstGeom>
            <a:gradFill rotWithShape="1">
              <a:gsLst>
                <a:gs pos="0">
                  <a:srgbClr val="FF3300"/>
                </a:gs>
                <a:gs pos="100000">
                  <a:srgbClr val="FF3300">
                    <a:gamma/>
                    <a:tint val="9020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91" name="Rectangle 10"/>
            <p:cNvSpPr>
              <a:spLocks noChangeAspect="1" noChangeArrowheads="1"/>
            </p:cNvSpPr>
            <p:nvPr/>
          </p:nvSpPr>
          <p:spPr bwMode="auto">
            <a:xfrm rot="5400000">
              <a:off x="5995057" y="2471607"/>
              <a:ext cx="311652" cy="254026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92" name="Rectangle 11"/>
            <p:cNvSpPr>
              <a:spLocks noChangeAspect="1" noChangeArrowheads="1"/>
            </p:cNvSpPr>
            <p:nvPr/>
          </p:nvSpPr>
          <p:spPr bwMode="auto">
            <a:xfrm rot="5400000">
              <a:off x="5994806" y="2783510"/>
              <a:ext cx="311652" cy="253525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93" name="Rectangle 12"/>
            <p:cNvSpPr>
              <a:spLocks noChangeAspect="1" noChangeArrowheads="1"/>
            </p:cNvSpPr>
            <p:nvPr/>
          </p:nvSpPr>
          <p:spPr bwMode="auto">
            <a:xfrm rot="5400000">
              <a:off x="5994556" y="3093910"/>
              <a:ext cx="311652" cy="254026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94" name="Rectangle 13"/>
            <p:cNvSpPr>
              <a:spLocks noChangeAspect="1" noChangeArrowheads="1"/>
            </p:cNvSpPr>
            <p:nvPr/>
          </p:nvSpPr>
          <p:spPr bwMode="auto">
            <a:xfrm rot="5400000">
              <a:off x="5995057" y="3407566"/>
              <a:ext cx="311652" cy="254026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95" name="Rectangle 14"/>
            <p:cNvSpPr>
              <a:spLocks noChangeAspect="1" noChangeArrowheads="1"/>
            </p:cNvSpPr>
            <p:nvPr/>
          </p:nvSpPr>
          <p:spPr bwMode="auto">
            <a:xfrm rot="5400000">
              <a:off x="5675645" y="2403215"/>
              <a:ext cx="312654" cy="393815"/>
            </a:xfrm>
            <a:prstGeom prst="rect">
              <a:avLst/>
            </a:prstGeom>
            <a:gradFill rotWithShape="1">
              <a:gsLst>
                <a:gs pos="0">
                  <a:srgbClr val="FF3300"/>
                </a:gs>
                <a:gs pos="100000">
                  <a:srgbClr val="FF3300">
                    <a:gamma/>
                    <a:tint val="9020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96" name="Rectangle 15"/>
            <p:cNvSpPr>
              <a:spLocks noChangeAspect="1" noChangeArrowheads="1"/>
            </p:cNvSpPr>
            <p:nvPr/>
          </p:nvSpPr>
          <p:spPr bwMode="auto">
            <a:xfrm rot="5400000">
              <a:off x="5675144" y="2715870"/>
              <a:ext cx="312654" cy="393815"/>
            </a:xfrm>
            <a:prstGeom prst="rect">
              <a:avLst/>
            </a:prstGeom>
            <a:gradFill rotWithShape="1">
              <a:gsLst>
                <a:gs pos="0">
                  <a:srgbClr val="FF3300"/>
                </a:gs>
                <a:gs pos="100000">
                  <a:srgbClr val="FF3300">
                    <a:gamma/>
                    <a:tint val="9020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97" name="Rectangle 16"/>
            <p:cNvSpPr>
              <a:spLocks noChangeAspect="1" noChangeArrowheads="1"/>
            </p:cNvSpPr>
            <p:nvPr/>
          </p:nvSpPr>
          <p:spPr bwMode="auto">
            <a:xfrm rot="5400000">
              <a:off x="5674392" y="3027773"/>
              <a:ext cx="313156" cy="393815"/>
            </a:xfrm>
            <a:prstGeom prst="rect">
              <a:avLst/>
            </a:prstGeom>
            <a:gradFill rotWithShape="1">
              <a:gsLst>
                <a:gs pos="0">
                  <a:srgbClr val="FF3300"/>
                </a:gs>
                <a:gs pos="100000">
                  <a:srgbClr val="FF3300">
                    <a:gamma/>
                    <a:tint val="9020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98" name="Rectangle 18"/>
            <p:cNvSpPr>
              <a:spLocks noChangeAspect="1" noChangeArrowheads="1"/>
            </p:cNvSpPr>
            <p:nvPr/>
          </p:nvSpPr>
          <p:spPr bwMode="auto">
            <a:xfrm rot="5400000">
              <a:off x="6323991" y="3292073"/>
              <a:ext cx="41086" cy="110228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99" name="Rectangle 19"/>
            <p:cNvSpPr>
              <a:spLocks noChangeAspect="1" noChangeArrowheads="1"/>
            </p:cNvSpPr>
            <p:nvPr/>
          </p:nvSpPr>
          <p:spPr bwMode="auto">
            <a:xfrm rot="5400000">
              <a:off x="6594801" y="2982174"/>
              <a:ext cx="41086" cy="106721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00" name="Rectangle 20"/>
            <p:cNvSpPr>
              <a:spLocks noChangeAspect="1" noChangeArrowheads="1"/>
            </p:cNvSpPr>
            <p:nvPr/>
          </p:nvSpPr>
          <p:spPr bwMode="auto">
            <a:xfrm rot="5400000">
              <a:off x="6595553" y="3038042"/>
              <a:ext cx="41086" cy="110228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01" name="Rectangle 21"/>
            <p:cNvSpPr>
              <a:spLocks noChangeAspect="1" noChangeArrowheads="1"/>
            </p:cNvSpPr>
            <p:nvPr/>
          </p:nvSpPr>
          <p:spPr bwMode="auto">
            <a:xfrm rot="5400000">
              <a:off x="6594050" y="3292073"/>
              <a:ext cx="41086" cy="110228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02" name="Rectangle 22"/>
            <p:cNvSpPr>
              <a:spLocks noChangeAspect="1" noChangeArrowheads="1"/>
            </p:cNvSpPr>
            <p:nvPr/>
          </p:nvSpPr>
          <p:spPr bwMode="auto">
            <a:xfrm rot="5400000">
              <a:off x="6325494" y="3038042"/>
              <a:ext cx="41086" cy="110228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03" name="Rectangle 23"/>
            <p:cNvSpPr>
              <a:spLocks noChangeAspect="1" noChangeArrowheads="1"/>
            </p:cNvSpPr>
            <p:nvPr/>
          </p:nvSpPr>
          <p:spPr bwMode="auto">
            <a:xfrm rot="5400000">
              <a:off x="6322237" y="2984679"/>
              <a:ext cx="41086" cy="106721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04" name="Rectangle 24"/>
            <p:cNvSpPr>
              <a:spLocks noChangeAspect="1" noChangeArrowheads="1"/>
            </p:cNvSpPr>
            <p:nvPr/>
          </p:nvSpPr>
          <p:spPr bwMode="auto">
            <a:xfrm rot="5400000">
              <a:off x="6596805" y="2728142"/>
              <a:ext cx="41086" cy="106721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05" name="Rectangle 25"/>
            <p:cNvSpPr>
              <a:spLocks noChangeAspect="1" noChangeArrowheads="1"/>
            </p:cNvSpPr>
            <p:nvPr/>
          </p:nvSpPr>
          <p:spPr bwMode="auto">
            <a:xfrm rot="5400000">
              <a:off x="6326746" y="2728142"/>
              <a:ext cx="41086" cy="106721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06" name="Rectangle 26"/>
            <p:cNvSpPr>
              <a:spLocks noChangeAspect="1" noChangeArrowheads="1"/>
            </p:cNvSpPr>
            <p:nvPr/>
          </p:nvSpPr>
          <p:spPr bwMode="auto">
            <a:xfrm rot="5400000">
              <a:off x="5680408" y="2732151"/>
              <a:ext cx="41086" cy="106721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07" name="Rectangle 27"/>
            <p:cNvSpPr>
              <a:spLocks noChangeAspect="1" noChangeArrowheads="1"/>
            </p:cNvSpPr>
            <p:nvPr/>
          </p:nvSpPr>
          <p:spPr bwMode="auto">
            <a:xfrm rot="5400000">
              <a:off x="5676901" y="2988187"/>
              <a:ext cx="41086" cy="106721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08" name="Rectangle 28"/>
            <p:cNvSpPr>
              <a:spLocks noChangeAspect="1" noChangeArrowheads="1"/>
            </p:cNvSpPr>
            <p:nvPr/>
          </p:nvSpPr>
          <p:spPr bwMode="auto">
            <a:xfrm rot="5400000">
              <a:off x="5950467" y="2732151"/>
              <a:ext cx="41086" cy="106721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09" name="Rectangle 29"/>
            <p:cNvSpPr>
              <a:spLocks noChangeAspect="1" noChangeArrowheads="1"/>
            </p:cNvSpPr>
            <p:nvPr/>
          </p:nvSpPr>
          <p:spPr bwMode="auto">
            <a:xfrm rot="5400000">
              <a:off x="5950968" y="2988187"/>
              <a:ext cx="41086" cy="106721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10" name="Rectangle 30"/>
            <p:cNvSpPr>
              <a:spLocks noChangeAspect="1" noChangeArrowheads="1"/>
            </p:cNvSpPr>
            <p:nvPr/>
          </p:nvSpPr>
          <p:spPr bwMode="auto">
            <a:xfrm rot="5400000">
              <a:off x="5950467" y="3041799"/>
              <a:ext cx="41086" cy="106721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11" name="Rectangle 31"/>
            <p:cNvSpPr>
              <a:spLocks noChangeAspect="1" noChangeArrowheads="1"/>
            </p:cNvSpPr>
            <p:nvPr/>
          </p:nvSpPr>
          <p:spPr bwMode="auto">
            <a:xfrm rot="5400000">
              <a:off x="5950968" y="3298336"/>
              <a:ext cx="41086" cy="106721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12" name="Rectangle 32"/>
            <p:cNvSpPr>
              <a:spLocks noChangeAspect="1" noChangeArrowheads="1"/>
            </p:cNvSpPr>
            <p:nvPr/>
          </p:nvSpPr>
          <p:spPr bwMode="auto">
            <a:xfrm rot="5400000">
              <a:off x="5676901" y="3042300"/>
              <a:ext cx="41086" cy="106721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13" name="Rectangle 33"/>
            <p:cNvSpPr>
              <a:spLocks noChangeAspect="1" noChangeArrowheads="1"/>
            </p:cNvSpPr>
            <p:nvPr/>
          </p:nvSpPr>
          <p:spPr bwMode="auto">
            <a:xfrm rot="5400000">
              <a:off x="5676400" y="3298336"/>
              <a:ext cx="41086" cy="106721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14" name="Rectangle 60"/>
            <p:cNvSpPr>
              <a:spLocks noChangeAspect="1" noChangeArrowheads="1"/>
            </p:cNvSpPr>
            <p:nvPr/>
          </p:nvSpPr>
          <p:spPr bwMode="auto">
            <a:xfrm rot="5400000">
              <a:off x="6067446" y="3060087"/>
              <a:ext cx="1240096" cy="1352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15" name="Rectangle 61"/>
            <p:cNvSpPr>
              <a:spLocks noChangeAspect="1" noChangeArrowheads="1"/>
            </p:cNvSpPr>
            <p:nvPr/>
          </p:nvSpPr>
          <p:spPr bwMode="auto">
            <a:xfrm rot="5400000">
              <a:off x="5009756" y="3053573"/>
              <a:ext cx="1240096" cy="1352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16" name="Rectangle 62"/>
            <p:cNvSpPr>
              <a:spLocks noChangeAspect="1" noChangeArrowheads="1"/>
            </p:cNvSpPr>
            <p:nvPr/>
          </p:nvSpPr>
          <p:spPr bwMode="auto">
            <a:xfrm rot="5400000">
              <a:off x="6320233" y="2668518"/>
              <a:ext cx="40585" cy="109226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17" name="Rectangle 63"/>
            <p:cNvSpPr>
              <a:spLocks noChangeAspect="1" noChangeArrowheads="1"/>
            </p:cNvSpPr>
            <p:nvPr/>
          </p:nvSpPr>
          <p:spPr bwMode="auto">
            <a:xfrm rot="5400000">
              <a:off x="6589290" y="2418494"/>
              <a:ext cx="40585" cy="109226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18" name="Rectangle 64"/>
            <p:cNvSpPr>
              <a:spLocks noChangeAspect="1" noChangeArrowheads="1"/>
            </p:cNvSpPr>
            <p:nvPr/>
          </p:nvSpPr>
          <p:spPr bwMode="auto">
            <a:xfrm rot="5400000">
              <a:off x="6587787" y="2668518"/>
              <a:ext cx="40585" cy="109226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19" name="Rectangle 65"/>
            <p:cNvSpPr>
              <a:spLocks noChangeAspect="1" noChangeArrowheads="1"/>
            </p:cNvSpPr>
            <p:nvPr/>
          </p:nvSpPr>
          <p:spPr bwMode="auto">
            <a:xfrm rot="5400000">
              <a:off x="6321736" y="2418494"/>
              <a:ext cx="40585" cy="109226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20" name="Rectangle 66"/>
            <p:cNvSpPr>
              <a:spLocks noChangeAspect="1" noChangeArrowheads="1"/>
            </p:cNvSpPr>
            <p:nvPr/>
          </p:nvSpPr>
          <p:spPr bwMode="auto">
            <a:xfrm rot="5400000">
              <a:off x="5949966" y="2422001"/>
              <a:ext cx="40084" cy="105719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21" name="Rectangle 67"/>
            <p:cNvSpPr>
              <a:spLocks noChangeAspect="1" noChangeArrowheads="1"/>
            </p:cNvSpPr>
            <p:nvPr/>
          </p:nvSpPr>
          <p:spPr bwMode="auto">
            <a:xfrm rot="5400000">
              <a:off x="5950217" y="2674781"/>
              <a:ext cx="40585" cy="105719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22" name="Rectangle 68"/>
            <p:cNvSpPr>
              <a:spLocks noChangeAspect="1" noChangeArrowheads="1"/>
            </p:cNvSpPr>
            <p:nvPr/>
          </p:nvSpPr>
          <p:spPr bwMode="auto">
            <a:xfrm rot="5400000">
              <a:off x="5678905" y="2422502"/>
              <a:ext cx="40084" cy="105719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23" name="Rectangle 69"/>
            <p:cNvSpPr>
              <a:spLocks noChangeAspect="1" noChangeArrowheads="1"/>
            </p:cNvSpPr>
            <p:nvPr/>
          </p:nvSpPr>
          <p:spPr bwMode="auto">
            <a:xfrm rot="5400000">
              <a:off x="5678154" y="2674781"/>
              <a:ext cx="40585" cy="105719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24" name="Rectangle 70" descr="Wide upward diagonal"/>
            <p:cNvSpPr>
              <a:spLocks noChangeAspect="1" noChangeArrowheads="1"/>
            </p:cNvSpPr>
            <p:nvPr/>
          </p:nvSpPr>
          <p:spPr bwMode="auto">
            <a:xfrm rot="5400000">
              <a:off x="6736342" y="2394197"/>
              <a:ext cx="282592" cy="393816"/>
            </a:xfrm>
            <a:prstGeom prst="rect">
              <a:avLst/>
            </a:prstGeom>
            <a:pattFill prst="wdUpDiag">
              <a:fgClr>
                <a:srgbClr val="33CCFF"/>
              </a:fgClr>
              <a:bgClr>
                <a:srgbClr val="EDFBFF"/>
              </a:bgClr>
            </a:patt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25" name="Rectangle 71" descr="Wide upward diagonal"/>
            <p:cNvSpPr>
              <a:spLocks noChangeAspect="1" noChangeArrowheads="1"/>
            </p:cNvSpPr>
            <p:nvPr/>
          </p:nvSpPr>
          <p:spPr bwMode="auto">
            <a:xfrm rot="5400000">
              <a:off x="6737344" y="2710359"/>
              <a:ext cx="282592" cy="393816"/>
            </a:xfrm>
            <a:prstGeom prst="rect">
              <a:avLst/>
            </a:prstGeom>
            <a:pattFill prst="wdUpDiag">
              <a:fgClr>
                <a:srgbClr val="33CCFF"/>
              </a:fgClr>
              <a:bgClr>
                <a:srgbClr val="EDFBFF"/>
              </a:bgClr>
            </a:patt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26" name="Rectangle 72" descr="Wide upward diagonal"/>
            <p:cNvSpPr>
              <a:spLocks noChangeAspect="1" noChangeArrowheads="1"/>
            </p:cNvSpPr>
            <p:nvPr/>
          </p:nvSpPr>
          <p:spPr bwMode="auto">
            <a:xfrm rot="5400000">
              <a:off x="6737845" y="3020007"/>
              <a:ext cx="282592" cy="393816"/>
            </a:xfrm>
            <a:prstGeom prst="rect">
              <a:avLst/>
            </a:prstGeom>
            <a:pattFill prst="wdUpDiag">
              <a:fgClr>
                <a:srgbClr val="33CCFF"/>
              </a:fgClr>
              <a:bgClr>
                <a:srgbClr val="EDFBFF"/>
              </a:bgClr>
            </a:patt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27" name="Rectangle 73" descr="Wide upward diagonal"/>
            <p:cNvSpPr>
              <a:spLocks noChangeAspect="1" noChangeArrowheads="1"/>
            </p:cNvSpPr>
            <p:nvPr/>
          </p:nvSpPr>
          <p:spPr bwMode="auto">
            <a:xfrm rot="5400000">
              <a:off x="5290348" y="2397203"/>
              <a:ext cx="282592" cy="393816"/>
            </a:xfrm>
            <a:prstGeom prst="rect">
              <a:avLst/>
            </a:prstGeom>
            <a:pattFill prst="wdUpDiag">
              <a:fgClr>
                <a:srgbClr val="33CCFF"/>
              </a:fgClr>
              <a:bgClr>
                <a:srgbClr val="EDFBFF"/>
              </a:bgClr>
            </a:patt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28" name="Rectangle 74" descr="Wide upward diagonal"/>
            <p:cNvSpPr>
              <a:spLocks noChangeAspect="1" noChangeArrowheads="1"/>
            </p:cNvSpPr>
            <p:nvPr/>
          </p:nvSpPr>
          <p:spPr bwMode="auto">
            <a:xfrm rot="5400000">
              <a:off x="5291350" y="2713365"/>
              <a:ext cx="282592" cy="393816"/>
            </a:xfrm>
            <a:prstGeom prst="rect">
              <a:avLst/>
            </a:prstGeom>
            <a:pattFill prst="wdUpDiag">
              <a:fgClr>
                <a:srgbClr val="33CCFF"/>
              </a:fgClr>
              <a:bgClr>
                <a:srgbClr val="EDFBFF"/>
              </a:bgClr>
            </a:patt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29" name="Rectangle 75" descr="Wide upward diagonal"/>
            <p:cNvSpPr>
              <a:spLocks noChangeAspect="1" noChangeArrowheads="1"/>
            </p:cNvSpPr>
            <p:nvPr/>
          </p:nvSpPr>
          <p:spPr bwMode="auto">
            <a:xfrm rot="5400000">
              <a:off x="5291851" y="3023013"/>
              <a:ext cx="282592" cy="393816"/>
            </a:xfrm>
            <a:prstGeom prst="rect">
              <a:avLst/>
            </a:prstGeom>
            <a:pattFill prst="wdUpDiag">
              <a:fgClr>
                <a:srgbClr val="33CCFF"/>
              </a:fgClr>
              <a:bgClr>
                <a:srgbClr val="EDFBFF"/>
              </a:bgClr>
            </a:patt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</p:grpSp>
      <p:sp>
        <p:nvSpPr>
          <p:cNvPr id="148" name="TextBox 147"/>
          <p:cNvSpPr txBox="1"/>
          <p:nvPr/>
        </p:nvSpPr>
        <p:spPr>
          <a:xfrm>
            <a:off x="6206550" y="1567946"/>
            <a:ext cx="95410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>
              <a:defRPr sz="20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/>
              <a:t>8-pack</a:t>
            </a:r>
          </a:p>
        </p:txBody>
      </p:sp>
      <p:grpSp>
        <p:nvGrpSpPr>
          <p:cNvPr id="194" name="Group 193"/>
          <p:cNvGrpSpPr/>
          <p:nvPr/>
        </p:nvGrpSpPr>
        <p:grpSpPr>
          <a:xfrm>
            <a:off x="7739202" y="1932795"/>
            <a:ext cx="1030314" cy="1226212"/>
            <a:chOff x="7203793" y="2432020"/>
            <a:chExt cx="1030314" cy="1226212"/>
          </a:xfrm>
        </p:grpSpPr>
        <p:sp>
          <p:nvSpPr>
            <p:cNvPr id="150" name="Rectangle 5"/>
            <p:cNvSpPr>
              <a:spLocks noChangeAspect="1" noChangeArrowheads="1"/>
            </p:cNvSpPr>
            <p:nvPr/>
          </p:nvSpPr>
          <p:spPr bwMode="auto">
            <a:xfrm rot="5400000" flipH="1">
              <a:off x="7639435" y="3306090"/>
              <a:ext cx="308418" cy="388945"/>
            </a:xfrm>
            <a:prstGeom prst="rect">
              <a:avLst/>
            </a:prstGeom>
            <a:gradFill rotWithShape="1">
              <a:gsLst>
                <a:gs pos="0">
                  <a:srgbClr val="FF3300"/>
                </a:gs>
                <a:gs pos="100000">
                  <a:srgbClr val="FF3300">
                    <a:gamma/>
                    <a:tint val="9020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51" name="Rectangle 6"/>
            <p:cNvSpPr>
              <a:spLocks noChangeAspect="1" noChangeArrowheads="1"/>
            </p:cNvSpPr>
            <p:nvPr/>
          </p:nvSpPr>
          <p:spPr bwMode="auto">
            <a:xfrm rot="5400000" flipH="1">
              <a:off x="7638940" y="2997672"/>
              <a:ext cx="308418" cy="388945"/>
            </a:xfrm>
            <a:prstGeom prst="rect">
              <a:avLst/>
            </a:prstGeom>
            <a:gradFill rotWithShape="1">
              <a:gsLst>
                <a:gs pos="0">
                  <a:srgbClr val="FF3300"/>
                </a:gs>
                <a:gs pos="100000">
                  <a:srgbClr val="FF3300">
                    <a:gamma/>
                    <a:tint val="9020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52" name="Rectangle 7"/>
            <p:cNvSpPr>
              <a:spLocks noChangeAspect="1" noChangeArrowheads="1"/>
            </p:cNvSpPr>
            <p:nvPr/>
          </p:nvSpPr>
          <p:spPr bwMode="auto">
            <a:xfrm rot="5400000" flipH="1">
              <a:off x="7638199" y="2689995"/>
              <a:ext cx="308912" cy="388945"/>
            </a:xfrm>
            <a:prstGeom prst="rect">
              <a:avLst/>
            </a:prstGeom>
            <a:gradFill rotWithShape="1">
              <a:gsLst>
                <a:gs pos="0">
                  <a:srgbClr val="FF3300"/>
                </a:gs>
                <a:gs pos="100000">
                  <a:srgbClr val="FF3300">
                    <a:gamma/>
                    <a:tint val="9020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54" name="Rectangle 9"/>
            <p:cNvSpPr>
              <a:spLocks noChangeAspect="1" noChangeArrowheads="1"/>
            </p:cNvSpPr>
            <p:nvPr/>
          </p:nvSpPr>
          <p:spPr bwMode="auto">
            <a:xfrm rot="5400000" flipH="1">
              <a:off x="7643979" y="3264986"/>
              <a:ext cx="40529" cy="105401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55" name="Rectangle 10"/>
            <p:cNvSpPr>
              <a:spLocks noChangeAspect="1" noChangeArrowheads="1"/>
            </p:cNvSpPr>
            <p:nvPr/>
          </p:nvSpPr>
          <p:spPr bwMode="auto">
            <a:xfrm rot="5400000" flipH="1">
              <a:off x="7640515" y="3012419"/>
              <a:ext cx="40529" cy="105401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56" name="Rectangle 11"/>
            <p:cNvSpPr>
              <a:spLocks noChangeAspect="1" noChangeArrowheads="1"/>
            </p:cNvSpPr>
            <p:nvPr/>
          </p:nvSpPr>
          <p:spPr bwMode="auto">
            <a:xfrm rot="5400000" flipH="1">
              <a:off x="7910698" y="3264986"/>
              <a:ext cx="40529" cy="105401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57" name="Rectangle 12"/>
            <p:cNvSpPr>
              <a:spLocks noChangeAspect="1" noChangeArrowheads="1"/>
            </p:cNvSpPr>
            <p:nvPr/>
          </p:nvSpPr>
          <p:spPr bwMode="auto">
            <a:xfrm rot="5400000" flipH="1">
              <a:off x="7911193" y="3012419"/>
              <a:ext cx="40529" cy="105401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58" name="Rectangle 13"/>
            <p:cNvSpPr>
              <a:spLocks noChangeAspect="1" noChangeArrowheads="1"/>
            </p:cNvSpPr>
            <p:nvPr/>
          </p:nvSpPr>
          <p:spPr bwMode="auto">
            <a:xfrm rot="5400000" flipH="1">
              <a:off x="7910698" y="2959534"/>
              <a:ext cx="40529" cy="105401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59" name="Rectangle 14"/>
            <p:cNvSpPr>
              <a:spLocks noChangeAspect="1" noChangeArrowheads="1"/>
            </p:cNvSpPr>
            <p:nvPr/>
          </p:nvSpPr>
          <p:spPr bwMode="auto">
            <a:xfrm rot="5400000" flipH="1">
              <a:off x="7911193" y="2706473"/>
              <a:ext cx="40529" cy="105401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60" name="Rectangle 15"/>
            <p:cNvSpPr>
              <a:spLocks noChangeAspect="1" noChangeArrowheads="1"/>
            </p:cNvSpPr>
            <p:nvPr/>
          </p:nvSpPr>
          <p:spPr bwMode="auto">
            <a:xfrm rot="5400000" flipH="1">
              <a:off x="7640515" y="2959039"/>
              <a:ext cx="40529" cy="105401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61" name="Rectangle 16"/>
            <p:cNvSpPr>
              <a:spLocks noChangeAspect="1" noChangeArrowheads="1"/>
            </p:cNvSpPr>
            <p:nvPr/>
          </p:nvSpPr>
          <p:spPr bwMode="auto">
            <a:xfrm rot="5400000" flipH="1">
              <a:off x="7640020" y="2706473"/>
              <a:ext cx="40529" cy="105401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63" name="Rectangle 30"/>
            <p:cNvSpPr>
              <a:spLocks noChangeAspect="1" noChangeArrowheads="1"/>
            </p:cNvSpPr>
            <p:nvPr/>
          </p:nvSpPr>
          <p:spPr bwMode="auto">
            <a:xfrm rot="5400000" flipH="1">
              <a:off x="6982330" y="3039905"/>
              <a:ext cx="1223293" cy="13361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64" name="Rectangle 31"/>
            <p:cNvSpPr>
              <a:spLocks noChangeAspect="1" noChangeArrowheads="1"/>
            </p:cNvSpPr>
            <p:nvPr/>
          </p:nvSpPr>
          <p:spPr bwMode="auto">
            <a:xfrm rot="5400000" flipH="1">
              <a:off x="7910203" y="3571922"/>
              <a:ext cx="39541" cy="104412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65" name="Rectangle 32"/>
            <p:cNvSpPr>
              <a:spLocks noChangeAspect="1" noChangeArrowheads="1"/>
            </p:cNvSpPr>
            <p:nvPr/>
          </p:nvSpPr>
          <p:spPr bwMode="auto">
            <a:xfrm rot="5400000" flipH="1">
              <a:off x="7910450" y="3322568"/>
              <a:ext cx="40035" cy="104412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66" name="Rectangle 33"/>
            <p:cNvSpPr>
              <a:spLocks noChangeAspect="1" noChangeArrowheads="1"/>
            </p:cNvSpPr>
            <p:nvPr/>
          </p:nvSpPr>
          <p:spPr bwMode="auto">
            <a:xfrm rot="5400000" flipH="1">
              <a:off x="7642494" y="3571428"/>
              <a:ext cx="39541" cy="104412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67" name="Rectangle 34"/>
            <p:cNvSpPr>
              <a:spLocks noChangeAspect="1" noChangeArrowheads="1"/>
            </p:cNvSpPr>
            <p:nvPr/>
          </p:nvSpPr>
          <p:spPr bwMode="auto">
            <a:xfrm rot="5400000" flipH="1">
              <a:off x="7641752" y="3322568"/>
              <a:ext cx="40035" cy="104412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68" name="Rectangle 35" descr="Wide upward diagonal"/>
            <p:cNvSpPr>
              <a:spLocks noChangeAspect="1" noChangeArrowheads="1"/>
            </p:cNvSpPr>
            <p:nvPr/>
          </p:nvSpPr>
          <p:spPr bwMode="auto">
            <a:xfrm rot="5400000" flipH="1">
              <a:off x="7969230" y="3380069"/>
              <a:ext cx="278762" cy="239998"/>
            </a:xfrm>
            <a:prstGeom prst="rect">
              <a:avLst/>
            </a:prstGeom>
            <a:pattFill prst="wdUpDiag">
              <a:fgClr>
                <a:srgbClr val="33CCFF"/>
              </a:fgClr>
              <a:bgClr>
                <a:srgbClr val="EDFBFF"/>
              </a:bgClr>
            </a:patt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69" name="Rectangle 36" descr="Wide upward diagonal"/>
            <p:cNvSpPr>
              <a:spLocks noChangeAspect="1" noChangeArrowheads="1"/>
            </p:cNvSpPr>
            <p:nvPr/>
          </p:nvSpPr>
          <p:spPr bwMode="auto">
            <a:xfrm rot="5400000" flipH="1">
              <a:off x="7969724" y="3068192"/>
              <a:ext cx="278762" cy="239998"/>
            </a:xfrm>
            <a:prstGeom prst="rect">
              <a:avLst/>
            </a:prstGeom>
            <a:pattFill prst="wdUpDiag">
              <a:fgClr>
                <a:srgbClr val="33CCFF"/>
              </a:fgClr>
              <a:bgClr>
                <a:srgbClr val="EDFBFF"/>
              </a:bgClr>
            </a:patt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70" name="Rectangle 37" descr="Wide upward diagonal"/>
            <p:cNvSpPr>
              <a:spLocks noChangeAspect="1" noChangeArrowheads="1"/>
            </p:cNvSpPr>
            <p:nvPr/>
          </p:nvSpPr>
          <p:spPr bwMode="auto">
            <a:xfrm rot="5400000" flipH="1">
              <a:off x="7970219" y="2762739"/>
              <a:ext cx="278762" cy="239998"/>
            </a:xfrm>
            <a:prstGeom prst="rect">
              <a:avLst/>
            </a:prstGeom>
            <a:pattFill prst="wdUpDiag">
              <a:fgClr>
                <a:srgbClr val="33CCFF"/>
              </a:fgClr>
              <a:bgClr>
                <a:srgbClr val="EDFBFF"/>
              </a:bgClr>
            </a:patt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grpSp>
          <p:nvGrpSpPr>
            <p:cNvPr id="171" name="Group 38"/>
            <p:cNvGrpSpPr>
              <a:grpSpLocks noChangeAspect="1"/>
            </p:cNvGrpSpPr>
            <p:nvPr/>
          </p:nvGrpSpPr>
          <p:grpSpPr bwMode="auto">
            <a:xfrm rot="5400000" flipH="1">
              <a:off x="6796508" y="2844201"/>
              <a:ext cx="1208959" cy="394389"/>
              <a:chOff x="1425" y="441"/>
              <a:chExt cx="2446" cy="797"/>
            </a:xfrm>
          </p:grpSpPr>
          <p:sp>
            <p:nvSpPr>
              <p:cNvPr id="172" name="Rectangle 39" descr="Wide upward diagonal"/>
              <p:cNvSpPr>
                <a:spLocks noChangeAspect="1" noChangeArrowheads="1"/>
              </p:cNvSpPr>
              <p:nvPr/>
            </p:nvSpPr>
            <p:spPr bwMode="auto">
              <a:xfrm>
                <a:off x="1425" y="452"/>
                <a:ext cx="564" cy="786"/>
              </a:xfrm>
              <a:prstGeom prst="rect">
                <a:avLst/>
              </a:prstGeom>
              <a:pattFill prst="wdUpDiag">
                <a:fgClr>
                  <a:srgbClr val="33CCFF"/>
                </a:fgClr>
                <a:bgClr>
                  <a:srgbClr val="EDFBFF"/>
                </a:bgClr>
              </a:patt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173" name="Rectangle 40" descr="Wide upward diagonal"/>
              <p:cNvSpPr>
                <a:spLocks noChangeAspect="1" noChangeArrowheads="1"/>
              </p:cNvSpPr>
              <p:nvPr/>
            </p:nvSpPr>
            <p:spPr bwMode="auto">
              <a:xfrm>
                <a:off x="2056" y="450"/>
                <a:ext cx="564" cy="786"/>
              </a:xfrm>
              <a:prstGeom prst="rect">
                <a:avLst/>
              </a:prstGeom>
              <a:pattFill prst="wdUpDiag">
                <a:fgClr>
                  <a:srgbClr val="33CCFF"/>
                </a:fgClr>
                <a:bgClr>
                  <a:srgbClr val="EDFBFF"/>
                </a:bgClr>
              </a:patt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174" name="Rectangle 41" descr="Wide upward diagonal"/>
              <p:cNvSpPr>
                <a:spLocks noChangeAspect="1" noChangeArrowheads="1"/>
              </p:cNvSpPr>
              <p:nvPr/>
            </p:nvSpPr>
            <p:spPr bwMode="auto">
              <a:xfrm>
                <a:off x="2674" y="449"/>
                <a:ext cx="564" cy="786"/>
              </a:xfrm>
              <a:prstGeom prst="rect">
                <a:avLst/>
              </a:prstGeom>
              <a:pattFill prst="wdUpDiag">
                <a:fgClr>
                  <a:srgbClr val="33CCFF"/>
                </a:fgClr>
                <a:bgClr>
                  <a:srgbClr val="EDFBFF"/>
                </a:bgClr>
              </a:patt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175" name="Rectangle 42" descr="Wide upward diagonal"/>
              <p:cNvSpPr>
                <a:spLocks noChangeAspect="1" noChangeArrowheads="1"/>
              </p:cNvSpPr>
              <p:nvPr/>
            </p:nvSpPr>
            <p:spPr bwMode="auto">
              <a:xfrm>
                <a:off x="3307" y="441"/>
                <a:ext cx="564" cy="786"/>
              </a:xfrm>
              <a:prstGeom prst="rect">
                <a:avLst/>
              </a:prstGeom>
              <a:pattFill prst="wdUpDiag">
                <a:fgClr>
                  <a:srgbClr val="33CCFF"/>
                </a:fgClr>
                <a:bgClr>
                  <a:srgbClr val="EDFBFF"/>
                </a:bgClr>
              </a:patt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</p:grpSp>
        <p:sp>
          <p:nvSpPr>
            <p:cNvPr id="188" name="Rectangle 5"/>
            <p:cNvSpPr>
              <a:spLocks noChangeAspect="1" noChangeArrowheads="1"/>
            </p:cNvSpPr>
            <p:nvPr/>
          </p:nvSpPr>
          <p:spPr bwMode="auto">
            <a:xfrm rot="5400000" flipH="1">
              <a:off x="7644932" y="2391756"/>
              <a:ext cx="308418" cy="388945"/>
            </a:xfrm>
            <a:prstGeom prst="rect">
              <a:avLst/>
            </a:prstGeom>
            <a:gradFill rotWithShape="1">
              <a:gsLst>
                <a:gs pos="0">
                  <a:srgbClr val="FF3300"/>
                </a:gs>
                <a:gs pos="100000">
                  <a:srgbClr val="FF3300">
                    <a:gamma/>
                    <a:tint val="9020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89" name="Rectangle 31"/>
            <p:cNvSpPr>
              <a:spLocks noChangeAspect="1" noChangeArrowheads="1"/>
            </p:cNvSpPr>
            <p:nvPr/>
          </p:nvSpPr>
          <p:spPr bwMode="auto">
            <a:xfrm rot="5400000" flipH="1">
              <a:off x="7915700" y="2657588"/>
              <a:ext cx="39541" cy="104412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90" name="Rectangle 32"/>
            <p:cNvSpPr>
              <a:spLocks noChangeAspect="1" noChangeArrowheads="1"/>
            </p:cNvSpPr>
            <p:nvPr/>
          </p:nvSpPr>
          <p:spPr bwMode="auto">
            <a:xfrm rot="5400000" flipH="1">
              <a:off x="7915947" y="2408234"/>
              <a:ext cx="40035" cy="104412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91" name="Rectangle 33"/>
            <p:cNvSpPr>
              <a:spLocks noChangeAspect="1" noChangeArrowheads="1"/>
            </p:cNvSpPr>
            <p:nvPr/>
          </p:nvSpPr>
          <p:spPr bwMode="auto">
            <a:xfrm rot="5400000" flipH="1">
              <a:off x="7647991" y="2657094"/>
              <a:ext cx="39541" cy="104412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92" name="Rectangle 34"/>
            <p:cNvSpPr>
              <a:spLocks noChangeAspect="1" noChangeArrowheads="1"/>
            </p:cNvSpPr>
            <p:nvPr/>
          </p:nvSpPr>
          <p:spPr bwMode="auto">
            <a:xfrm rot="5400000" flipH="1">
              <a:off x="7647249" y="2408234"/>
              <a:ext cx="40035" cy="104412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93" name="Rectangle 35" descr="Wide upward diagonal"/>
            <p:cNvSpPr>
              <a:spLocks noChangeAspect="1" noChangeArrowheads="1"/>
            </p:cNvSpPr>
            <p:nvPr/>
          </p:nvSpPr>
          <p:spPr bwMode="auto">
            <a:xfrm rot="5400000" flipH="1">
              <a:off x="7974727" y="2465735"/>
              <a:ext cx="278762" cy="239998"/>
            </a:xfrm>
            <a:prstGeom prst="rect">
              <a:avLst/>
            </a:prstGeom>
            <a:pattFill prst="wdUpDiag">
              <a:fgClr>
                <a:srgbClr val="33CCFF"/>
              </a:fgClr>
              <a:bgClr>
                <a:srgbClr val="EDFBFF"/>
              </a:bgClr>
            </a:patt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</p:grpSp>
      <p:sp>
        <p:nvSpPr>
          <p:cNvPr id="196" name="TextBox 195"/>
          <p:cNvSpPr txBox="1"/>
          <p:nvPr/>
        </p:nvSpPr>
        <p:spPr>
          <a:xfrm>
            <a:off x="7739202" y="1566498"/>
            <a:ext cx="95410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>
              <a:defRPr sz="20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/>
              <a:t>4-pack</a:t>
            </a:r>
          </a:p>
        </p:txBody>
      </p:sp>
      <p:grpSp>
        <p:nvGrpSpPr>
          <p:cNvPr id="249" name="Group 248"/>
          <p:cNvGrpSpPr/>
          <p:nvPr/>
        </p:nvGrpSpPr>
        <p:grpSpPr>
          <a:xfrm>
            <a:off x="7710389" y="3710656"/>
            <a:ext cx="1025806" cy="924760"/>
            <a:chOff x="7147149" y="3872914"/>
            <a:chExt cx="1025806" cy="924760"/>
          </a:xfrm>
        </p:grpSpPr>
        <p:sp>
          <p:nvSpPr>
            <p:cNvPr id="198" name="Rectangle 5"/>
            <p:cNvSpPr>
              <a:spLocks noChangeAspect="1" noChangeArrowheads="1"/>
            </p:cNvSpPr>
            <p:nvPr/>
          </p:nvSpPr>
          <p:spPr bwMode="auto">
            <a:xfrm rot="5400000" flipH="1">
              <a:off x="7582791" y="4448992"/>
              <a:ext cx="308418" cy="388945"/>
            </a:xfrm>
            <a:prstGeom prst="rect">
              <a:avLst/>
            </a:prstGeom>
            <a:gradFill rotWithShape="1">
              <a:gsLst>
                <a:gs pos="0">
                  <a:srgbClr val="FF3300"/>
                </a:gs>
                <a:gs pos="100000">
                  <a:srgbClr val="FF3300">
                    <a:gamma/>
                    <a:tint val="9020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99" name="Rectangle 6"/>
            <p:cNvSpPr>
              <a:spLocks noChangeAspect="1" noChangeArrowheads="1"/>
            </p:cNvSpPr>
            <p:nvPr/>
          </p:nvSpPr>
          <p:spPr bwMode="auto">
            <a:xfrm rot="5400000" flipH="1">
              <a:off x="7582296" y="4140574"/>
              <a:ext cx="308418" cy="388945"/>
            </a:xfrm>
            <a:prstGeom prst="rect">
              <a:avLst/>
            </a:prstGeom>
            <a:gradFill rotWithShape="1">
              <a:gsLst>
                <a:gs pos="0">
                  <a:srgbClr val="FF3300"/>
                </a:gs>
                <a:gs pos="100000">
                  <a:srgbClr val="FF3300">
                    <a:gamma/>
                    <a:tint val="9020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200" name="Rectangle 7"/>
            <p:cNvSpPr>
              <a:spLocks noChangeAspect="1" noChangeArrowheads="1"/>
            </p:cNvSpPr>
            <p:nvPr/>
          </p:nvSpPr>
          <p:spPr bwMode="auto">
            <a:xfrm rot="5400000" flipH="1">
              <a:off x="7581555" y="3832897"/>
              <a:ext cx="308912" cy="388945"/>
            </a:xfrm>
            <a:prstGeom prst="rect">
              <a:avLst/>
            </a:prstGeom>
            <a:gradFill rotWithShape="1">
              <a:gsLst>
                <a:gs pos="0">
                  <a:srgbClr val="FF3300"/>
                </a:gs>
                <a:gs pos="100000">
                  <a:srgbClr val="FF3300">
                    <a:gamma/>
                    <a:tint val="9020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201" name="Rectangle 9"/>
            <p:cNvSpPr>
              <a:spLocks noChangeAspect="1" noChangeArrowheads="1"/>
            </p:cNvSpPr>
            <p:nvPr/>
          </p:nvSpPr>
          <p:spPr bwMode="auto">
            <a:xfrm rot="5400000" flipH="1">
              <a:off x="7587335" y="4407888"/>
              <a:ext cx="40529" cy="105401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202" name="Rectangle 10"/>
            <p:cNvSpPr>
              <a:spLocks noChangeAspect="1" noChangeArrowheads="1"/>
            </p:cNvSpPr>
            <p:nvPr/>
          </p:nvSpPr>
          <p:spPr bwMode="auto">
            <a:xfrm rot="5400000" flipH="1">
              <a:off x="7583871" y="4155321"/>
              <a:ext cx="40529" cy="105401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203" name="Rectangle 11"/>
            <p:cNvSpPr>
              <a:spLocks noChangeAspect="1" noChangeArrowheads="1"/>
            </p:cNvSpPr>
            <p:nvPr/>
          </p:nvSpPr>
          <p:spPr bwMode="auto">
            <a:xfrm rot="5400000" flipH="1">
              <a:off x="7854054" y="4407888"/>
              <a:ext cx="40529" cy="105401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204" name="Rectangle 12"/>
            <p:cNvSpPr>
              <a:spLocks noChangeAspect="1" noChangeArrowheads="1"/>
            </p:cNvSpPr>
            <p:nvPr/>
          </p:nvSpPr>
          <p:spPr bwMode="auto">
            <a:xfrm rot="5400000" flipH="1">
              <a:off x="7854549" y="4155321"/>
              <a:ext cx="40529" cy="105401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205" name="Rectangle 13"/>
            <p:cNvSpPr>
              <a:spLocks noChangeAspect="1" noChangeArrowheads="1"/>
            </p:cNvSpPr>
            <p:nvPr/>
          </p:nvSpPr>
          <p:spPr bwMode="auto">
            <a:xfrm rot="5400000" flipH="1">
              <a:off x="7854054" y="4102436"/>
              <a:ext cx="40529" cy="105401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206" name="Rectangle 14"/>
            <p:cNvSpPr>
              <a:spLocks noChangeAspect="1" noChangeArrowheads="1"/>
            </p:cNvSpPr>
            <p:nvPr/>
          </p:nvSpPr>
          <p:spPr bwMode="auto">
            <a:xfrm rot="5400000" flipH="1">
              <a:off x="7854549" y="3849375"/>
              <a:ext cx="40529" cy="105401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207" name="Rectangle 15"/>
            <p:cNvSpPr>
              <a:spLocks noChangeAspect="1" noChangeArrowheads="1"/>
            </p:cNvSpPr>
            <p:nvPr/>
          </p:nvSpPr>
          <p:spPr bwMode="auto">
            <a:xfrm rot="5400000" flipH="1">
              <a:off x="7583871" y="4101941"/>
              <a:ext cx="40529" cy="105401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208" name="Rectangle 16"/>
            <p:cNvSpPr>
              <a:spLocks noChangeAspect="1" noChangeArrowheads="1"/>
            </p:cNvSpPr>
            <p:nvPr/>
          </p:nvSpPr>
          <p:spPr bwMode="auto">
            <a:xfrm rot="5400000" flipH="1">
              <a:off x="7583376" y="3849375"/>
              <a:ext cx="40529" cy="105401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210" name="Rectangle 31"/>
            <p:cNvSpPr>
              <a:spLocks noChangeAspect="1" noChangeArrowheads="1"/>
            </p:cNvSpPr>
            <p:nvPr/>
          </p:nvSpPr>
          <p:spPr bwMode="auto">
            <a:xfrm rot="5400000" flipH="1">
              <a:off x="7853559" y="4714824"/>
              <a:ext cx="39541" cy="104412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211" name="Rectangle 32"/>
            <p:cNvSpPr>
              <a:spLocks noChangeAspect="1" noChangeArrowheads="1"/>
            </p:cNvSpPr>
            <p:nvPr/>
          </p:nvSpPr>
          <p:spPr bwMode="auto">
            <a:xfrm rot="5400000" flipH="1">
              <a:off x="7853806" y="4465470"/>
              <a:ext cx="40035" cy="104412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212" name="Rectangle 33"/>
            <p:cNvSpPr>
              <a:spLocks noChangeAspect="1" noChangeArrowheads="1"/>
            </p:cNvSpPr>
            <p:nvPr/>
          </p:nvSpPr>
          <p:spPr bwMode="auto">
            <a:xfrm rot="5400000" flipH="1">
              <a:off x="7585850" y="4714330"/>
              <a:ext cx="39541" cy="104412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213" name="Rectangle 34"/>
            <p:cNvSpPr>
              <a:spLocks noChangeAspect="1" noChangeArrowheads="1"/>
            </p:cNvSpPr>
            <p:nvPr/>
          </p:nvSpPr>
          <p:spPr bwMode="auto">
            <a:xfrm rot="5400000" flipH="1">
              <a:off x="7585108" y="4465470"/>
              <a:ext cx="40035" cy="104412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214" name="Rectangle 35" descr="Wide upward diagonal"/>
            <p:cNvSpPr>
              <a:spLocks noChangeAspect="1" noChangeArrowheads="1"/>
            </p:cNvSpPr>
            <p:nvPr/>
          </p:nvSpPr>
          <p:spPr bwMode="auto">
            <a:xfrm rot="5400000" flipH="1">
              <a:off x="7912586" y="4522971"/>
              <a:ext cx="278762" cy="239998"/>
            </a:xfrm>
            <a:prstGeom prst="rect">
              <a:avLst/>
            </a:prstGeom>
            <a:pattFill prst="wdUpDiag">
              <a:fgClr>
                <a:srgbClr val="33CCFF"/>
              </a:fgClr>
              <a:bgClr>
                <a:srgbClr val="EDFBFF"/>
              </a:bgClr>
            </a:patt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215" name="Rectangle 36" descr="Wide upward diagonal"/>
            <p:cNvSpPr>
              <a:spLocks noChangeAspect="1" noChangeArrowheads="1"/>
            </p:cNvSpPr>
            <p:nvPr/>
          </p:nvSpPr>
          <p:spPr bwMode="auto">
            <a:xfrm rot="5400000" flipH="1">
              <a:off x="7913080" y="4211094"/>
              <a:ext cx="278762" cy="239998"/>
            </a:xfrm>
            <a:prstGeom prst="rect">
              <a:avLst/>
            </a:prstGeom>
            <a:pattFill prst="wdUpDiag">
              <a:fgClr>
                <a:srgbClr val="33CCFF"/>
              </a:fgClr>
              <a:bgClr>
                <a:srgbClr val="EDFBFF"/>
              </a:bgClr>
            </a:patt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216" name="Rectangle 37" descr="Wide upward diagonal"/>
            <p:cNvSpPr>
              <a:spLocks noChangeAspect="1" noChangeArrowheads="1"/>
            </p:cNvSpPr>
            <p:nvPr/>
          </p:nvSpPr>
          <p:spPr bwMode="auto">
            <a:xfrm rot="5400000" flipH="1">
              <a:off x="7913575" y="3905641"/>
              <a:ext cx="278762" cy="239998"/>
            </a:xfrm>
            <a:prstGeom prst="rect">
              <a:avLst/>
            </a:prstGeom>
            <a:pattFill prst="wdUpDiag">
              <a:fgClr>
                <a:srgbClr val="33CCFF"/>
              </a:fgClr>
              <a:bgClr>
                <a:srgbClr val="EDFBFF"/>
              </a:bgClr>
            </a:patt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224" name="Rectangle 39" descr="Wide upward diagonal"/>
            <p:cNvSpPr>
              <a:spLocks noChangeAspect="1" noChangeArrowheads="1"/>
            </p:cNvSpPr>
            <p:nvPr/>
          </p:nvSpPr>
          <p:spPr bwMode="auto">
            <a:xfrm rot="5400000" flipH="1">
              <a:off x="7202241" y="4454923"/>
              <a:ext cx="278762" cy="388946"/>
            </a:xfrm>
            <a:prstGeom prst="rect">
              <a:avLst/>
            </a:prstGeom>
            <a:pattFill prst="wdUpDiag">
              <a:fgClr>
                <a:srgbClr val="33CCFF"/>
              </a:fgClr>
              <a:bgClr>
                <a:srgbClr val="EDFBFF"/>
              </a:bgClr>
            </a:patt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225" name="Rectangle 40" descr="Wide upward diagonal"/>
            <p:cNvSpPr>
              <a:spLocks noChangeAspect="1" noChangeArrowheads="1"/>
            </p:cNvSpPr>
            <p:nvPr/>
          </p:nvSpPr>
          <p:spPr bwMode="auto">
            <a:xfrm rot="5400000" flipH="1">
              <a:off x="7203230" y="4143045"/>
              <a:ext cx="278762" cy="388946"/>
            </a:xfrm>
            <a:prstGeom prst="rect">
              <a:avLst/>
            </a:prstGeom>
            <a:pattFill prst="wdUpDiag">
              <a:fgClr>
                <a:srgbClr val="33CCFF"/>
              </a:fgClr>
              <a:bgClr>
                <a:srgbClr val="EDFBFF"/>
              </a:bgClr>
            </a:patt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226" name="Rectangle 41" descr="Wide upward diagonal"/>
            <p:cNvSpPr>
              <a:spLocks noChangeAspect="1" noChangeArrowheads="1"/>
            </p:cNvSpPr>
            <p:nvPr/>
          </p:nvSpPr>
          <p:spPr bwMode="auto">
            <a:xfrm rot="5400000" flipH="1">
              <a:off x="7203725" y="3837593"/>
              <a:ext cx="278762" cy="388946"/>
            </a:xfrm>
            <a:prstGeom prst="rect">
              <a:avLst/>
            </a:prstGeom>
            <a:pattFill prst="wdUpDiag">
              <a:fgClr>
                <a:srgbClr val="33CCFF"/>
              </a:fgClr>
              <a:bgClr>
                <a:srgbClr val="EDFBFF"/>
              </a:bgClr>
            </a:patt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</p:grpSp>
      <p:grpSp>
        <p:nvGrpSpPr>
          <p:cNvPr id="260" name="Group 259"/>
          <p:cNvGrpSpPr/>
          <p:nvPr/>
        </p:nvGrpSpPr>
        <p:grpSpPr>
          <a:xfrm>
            <a:off x="6061542" y="3746732"/>
            <a:ext cx="1025311" cy="616836"/>
            <a:chOff x="5505078" y="3746732"/>
            <a:chExt cx="1025311" cy="616836"/>
          </a:xfrm>
        </p:grpSpPr>
        <p:sp>
          <p:nvSpPr>
            <p:cNvPr id="228" name="Rectangle 5"/>
            <p:cNvSpPr>
              <a:spLocks noChangeAspect="1" noChangeArrowheads="1"/>
            </p:cNvSpPr>
            <p:nvPr/>
          </p:nvSpPr>
          <p:spPr bwMode="auto">
            <a:xfrm rot="5400000" flipH="1">
              <a:off x="5940720" y="4014886"/>
              <a:ext cx="308418" cy="388945"/>
            </a:xfrm>
            <a:prstGeom prst="rect">
              <a:avLst/>
            </a:prstGeom>
            <a:gradFill rotWithShape="1">
              <a:gsLst>
                <a:gs pos="0">
                  <a:srgbClr val="FF3300"/>
                </a:gs>
                <a:gs pos="100000">
                  <a:srgbClr val="FF3300">
                    <a:gamma/>
                    <a:tint val="9020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229" name="Rectangle 6"/>
            <p:cNvSpPr>
              <a:spLocks noChangeAspect="1" noChangeArrowheads="1"/>
            </p:cNvSpPr>
            <p:nvPr/>
          </p:nvSpPr>
          <p:spPr bwMode="auto">
            <a:xfrm rot="5400000" flipH="1">
              <a:off x="5940225" y="3706468"/>
              <a:ext cx="308418" cy="388945"/>
            </a:xfrm>
            <a:prstGeom prst="rect">
              <a:avLst/>
            </a:prstGeom>
            <a:gradFill rotWithShape="1">
              <a:gsLst>
                <a:gs pos="0">
                  <a:srgbClr val="FF3300"/>
                </a:gs>
                <a:gs pos="100000">
                  <a:srgbClr val="FF3300">
                    <a:gamma/>
                    <a:tint val="9020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231" name="Rectangle 9"/>
            <p:cNvSpPr>
              <a:spLocks noChangeAspect="1" noChangeArrowheads="1"/>
            </p:cNvSpPr>
            <p:nvPr/>
          </p:nvSpPr>
          <p:spPr bwMode="auto">
            <a:xfrm rot="5400000" flipH="1">
              <a:off x="5945264" y="3973782"/>
              <a:ext cx="40529" cy="105401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232" name="Rectangle 10"/>
            <p:cNvSpPr>
              <a:spLocks noChangeAspect="1" noChangeArrowheads="1"/>
            </p:cNvSpPr>
            <p:nvPr/>
          </p:nvSpPr>
          <p:spPr bwMode="auto">
            <a:xfrm rot="5400000" flipH="1">
              <a:off x="5941800" y="3721215"/>
              <a:ext cx="40529" cy="105401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233" name="Rectangle 11"/>
            <p:cNvSpPr>
              <a:spLocks noChangeAspect="1" noChangeArrowheads="1"/>
            </p:cNvSpPr>
            <p:nvPr/>
          </p:nvSpPr>
          <p:spPr bwMode="auto">
            <a:xfrm rot="5400000" flipH="1">
              <a:off x="6211983" y="3973782"/>
              <a:ext cx="40529" cy="105401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234" name="Rectangle 12"/>
            <p:cNvSpPr>
              <a:spLocks noChangeAspect="1" noChangeArrowheads="1"/>
            </p:cNvSpPr>
            <p:nvPr/>
          </p:nvSpPr>
          <p:spPr bwMode="auto">
            <a:xfrm rot="5400000" flipH="1">
              <a:off x="6212478" y="3721215"/>
              <a:ext cx="40529" cy="105401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239" name="Rectangle 31"/>
            <p:cNvSpPr>
              <a:spLocks noChangeAspect="1" noChangeArrowheads="1"/>
            </p:cNvSpPr>
            <p:nvPr/>
          </p:nvSpPr>
          <p:spPr bwMode="auto">
            <a:xfrm rot="5400000" flipH="1">
              <a:off x="6211488" y="4280718"/>
              <a:ext cx="39541" cy="104412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240" name="Rectangle 32"/>
            <p:cNvSpPr>
              <a:spLocks noChangeAspect="1" noChangeArrowheads="1"/>
            </p:cNvSpPr>
            <p:nvPr/>
          </p:nvSpPr>
          <p:spPr bwMode="auto">
            <a:xfrm rot="5400000" flipH="1">
              <a:off x="6211735" y="4031364"/>
              <a:ext cx="40035" cy="104412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241" name="Rectangle 33"/>
            <p:cNvSpPr>
              <a:spLocks noChangeAspect="1" noChangeArrowheads="1"/>
            </p:cNvSpPr>
            <p:nvPr/>
          </p:nvSpPr>
          <p:spPr bwMode="auto">
            <a:xfrm rot="5400000" flipH="1">
              <a:off x="5943779" y="4280224"/>
              <a:ext cx="39541" cy="104412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242" name="Rectangle 34"/>
            <p:cNvSpPr>
              <a:spLocks noChangeAspect="1" noChangeArrowheads="1"/>
            </p:cNvSpPr>
            <p:nvPr/>
          </p:nvSpPr>
          <p:spPr bwMode="auto">
            <a:xfrm rot="5400000" flipH="1">
              <a:off x="5943037" y="4031364"/>
              <a:ext cx="40035" cy="104412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243" name="Rectangle 35" descr="Wide upward diagonal"/>
            <p:cNvSpPr>
              <a:spLocks noChangeAspect="1" noChangeArrowheads="1"/>
            </p:cNvSpPr>
            <p:nvPr/>
          </p:nvSpPr>
          <p:spPr bwMode="auto">
            <a:xfrm rot="5400000" flipH="1">
              <a:off x="6270515" y="4088865"/>
              <a:ext cx="278762" cy="239998"/>
            </a:xfrm>
            <a:prstGeom prst="rect">
              <a:avLst/>
            </a:prstGeom>
            <a:pattFill prst="wdUpDiag">
              <a:fgClr>
                <a:srgbClr val="33CCFF"/>
              </a:fgClr>
              <a:bgClr>
                <a:srgbClr val="EDFBFF"/>
              </a:bgClr>
            </a:patt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244" name="Rectangle 36" descr="Wide upward diagonal"/>
            <p:cNvSpPr>
              <a:spLocks noChangeAspect="1" noChangeArrowheads="1"/>
            </p:cNvSpPr>
            <p:nvPr/>
          </p:nvSpPr>
          <p:spPr bwMode="auto">
            <a:xfrm rot="5400000" flipH="1">
              <a:off x="6271009" y="3776988"/>
              <a:ext cx="278762" cy="239998"/>
            </a:xfrm>
            <a:prstGeom prst="rect">
              <a:avLst/>
            </a:prstGeom>
            <a:pattFill prst="wdUpDiag">
              <a:fgClr>
                <a:srgbClr val="33CCFF"/>
              </a:fgClr>
              <a:bgClr>
                <a:srgbClr val="EDFBFF"/>
              </a:bgClr>
            </a:patt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246" name="Rectangle 39" descr="Wide upward diagonal"/>
            <p:cNvSpPr>
              <a:spLocks noChangeAspect="1" noChangeArrowheads="1"/>
            </p:cNvSpPr>
            <p:nvPr/>
          </p:nvSpPr>
          <p:spPr bwMode="auto">
            <a:xfrm rot="5400000" flipH="1">
              <a:off x="5560170" y="4020817"/>
              <a:ext cx="278762" cy="388946"/>
            </a:xfrm>
            <a:prstGeom prst="rect">
              <a:avLst/>
            </a:prstGeom>
            <a:pattFill prst="wdUpDiag">
              <a:fgClr>
                <a:srgbClr val="33CCFF"/>
              </a:fgClr>
              <a:bgClr>
                <a:srgbClr val="EDFBFF"/>
              </a:bgClr>
            </a:patt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247" name="Rectangle 40" descr="Wide upward diagonal"/>
            <p:cNvSpPr>
              <a:spLocks noChangeAspect="1" noChangeArrowheads="1"/>
            </p:cNvSpPr>
            <p:nvPr/>
          </p:nvSpPr>
          <p:spPr bwMode="auto">
            <a:xfrm rot="5400000" flipH="1">
              <a:off x="5561159" y="3708939"/>
              <a:ext cx="278762" cy="388946"/>
            </a:xfrm>
            <a:prstGeom prst="rect">
              <a:avLst/>
            </a:prstGeom>
            <a:pattFill prst="wdUpDiag">
              <a:fgClr>
                <a:srgbClr val="33CCFF"/>
              </a:fgClr>
              <a:bgClr>
                <a:srgbClr val="EDFBFF"/>
              </a:bgClr>
            </a:patt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</p:grpSp>
      <p:sp>
        <p:nvSpPr>
          <p:cNvPr id="250" name="TextBox 249"/>
          <p:cNvSpPr txBox="1"/>
          <p:nvPr/>
        </p:nvSpPr>
        <p:spPr>
          <a:xfrm>
            <a:off x="7742527" y="3315886"/>
            <a:ext cx="95410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>
              <a:defRPr sz="20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/>
              <a:t>3-pack</a:t>
            </a:r>
          </a:p>
        </p:txBody>
      </p:sp>
      <p:sp>
        <p:nvSpPr>
          <p:cNvPr id="251" name="TextBox 250"/>
          <p:cNvSpPr txBox="1"/>
          <p:nvPr/>
        </p:nvSpPr>
        <p:spPr>
          <a:xfrm>
            <a:off x="6206550" y="3316753"/>
            <a:ext cx="95410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>
              <a:defRPr sz="20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/>
              <a:t>2-pack</a:t>
            </a:r>
          </a:p>
        </p:txBody>
      </p:sp>
      <p:grpSp>
        <p:nvGrpSpPr>
          <p:cNvPr id="259" name="Group 258"/>
          <p:cNvGrpSpPr/>
          <p:nvPr/>
        </p:nvGrpSpPr>
        <p:grpSpPr>
          <a:xfrm>
            <a:off x="6015590" y="4830307"/>
            <a:ext cx="1024817" cy="308418"/>
            <a:chOff x="5490321" y="4740507"/>
            <a:chExt cx="1024817" cy="308418"/>
          </a:xfrm>
        </p:grpSpPr>
        <p:sp>
          <p:nvSpPr>
            <p:cNvPr id="252" name="Rectangle 5"/>
            <p:cNvSpPr>
              <a:spLocks noChangeAspect="1" noChangeArrowheads="1"/>
            </p:cNvSpPr>
            <p:nvPr/>
          </p:nvSpPr>
          <p:spPr bwMode="auto">
            <a:xfrm rot="5400000" flipH="1">
              <a:off x="5925963" y="4700243"/>
              <a:ext cx="308418" cy="388945"/>
            </a:xfrm>
            <a:prstGeom prst="rect">
              <a:avLst/>
            </a:prstGeom>
            <a:gradFill rotWithShape="1">
              <a:gsLst>
                <a:gs pos="0">
                  <a:srgbClr val="FF3300"/>
                </a:gs>
                <a:gs pos="100000">
                  <a:srgbClr val="FF3300">
                    <a:gamma/>
                    <a:tint val="9020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253" name="Rectangle 31"/>
            <p:cNvSpPr>
              <a:spLocks noChangeAspect="1" noChangeArrowheads="1"/>
            </p:cNvSpPr>
            <p:nvPr/>
          </p:nvSpPr>
          <p:spPr bwMode="auto">
            <a:xfrm rot="5400000" flipH="1">
              <a:off x="6196731" y="4966075"/>
              <a:ext cx="39541" cy="104412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254" name="Rectangle 32"/>
            <p:cNvSpPr>
              <a:spLocks noChangeAspect="1" noChangeArrowheads="1"/>
            </p:cNvSpPr>
            <p:nvPr/>
          </p:nvSpPr>
          <p:spPr bwMode="auto">
            <a:xfrm rot="5400000" flipH="1">
              <a:off x="6196978" y="4716721"/>
              <a:ext cx="40035" cy="104412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255" name="Rectangle 33"/>
            <p:cNvSpPr>
              <a:spLocks noChangeAspect="1" noChangeArrowheads="1"/>
            </p:cNvSpPr>
            <p:nvPr/>
          </p:nvSpPr>
          <p:spPr bwMode="auto">
            <a:xfrm rot="5400000" flipH="1">
              <a:off x="5929022" y="4965581"/>
              <a:ext cx="39541" cy="104412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256" name="Rectangle 34"/>
            <p:cNvSpPr>
              <a:spLocks noChangeAspect="1" noChangeArrowheads="1"/>
            </p:cNvSpPr>
            <p:nvPr/>
          </p:nvSpPr>
          <p:spPr bwMode="auto">
            <a:xfrm rot="5400000" flipH="1">
              <a:off x="5928280" y="4716721"/>
              <a:ext cx="40035" cy="104412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257" name="Rectangle 35" descr="Wide upward diagonal"/>
            <p:cNvSpPr>
              <a:spLocks noChangeAspect="1" noChangeArrowheads="1"/>
            </p:cNvSpPr>
            <p:nvPr/>
          </p:nvSpPr>
          <p:spPr bwMode="auto">
            <a:xfrm rot="5400000" flipH="1">
              <a:off x="6255758" y="4774222"/>
              <a:ext cx="278762" cy="239998"/>
            </a:xfrm>
            <a:prstGeom prst="rect">
              <a:avLst/>
            </a:prstGeom>
            <a:pattFill prst="wdUpDiag">
              <a:fgClr>
                <a:srgbClr val="33CCFF"/>
              </a:fgClr>
              <a:bgClr>
                <a:srgbClr val="EDFBFF"/>
              </a:bgClr>
            </a:patt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258" name="Rectangle 39" descr="Wide upward diagonal"/>
            <p:cNvSpPr>
              <a:spLocks noChangeAspect="1" noChangeArrowheads="1"/>
            </p:cNvSpPr>
            <p:nvPr/>
          </p:nvSpPr>
          <p:spPr bwMode="auto">
            <a:xfrm rot="5400000" flipH="1">
              <a:off x="5545413" y="4706174"/>
              <a:ext cx="278762" cy="388946"/>
            </a:xfrm>
            <a:prstGeom prst="rect">
              <a:avLst/>
            </a:prstGeom>
            <a:pattFill prst="wdUpDiag">
              <a:fgClr>
                <a:srgbClr val="33CCFF"/>
              </a:fgClr>
              <a:bgClr>
                <a:srgbClr val="EDFBFF"/>
              </a:bgClr>
            </a:patt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</p:grpSp>
      <p:sp>
        <p:nvSpPr>
          <p:cNvPr id="261" name="TextBox 260"/>
          <p:cNvSpPr txBox="1"/>
          <p:nvPr/>
        </p:nvSpPr>
        <p:spPr>
          <a:xfrm>
            <a:off x="6095125" y="4473709"/>
            <a:ext cx="95410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>
              <a:defRPr sz="20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/>
              <a:t>1-pack</a:t>
            </a:r>
          </a:p>
        </p:txBody>
      </p:sp>
      <p:grpSp>
        <p:nvGrpSpPr>
          <p:cNvPr id="263" name="Group 262"/>
          <p:cNvGrpSpPr/>
          <p:nvPr/>
        </p:nvGrpSpPr>
        <p:grpSpPr>
          <a:xfrm rot="5400000">
            <a:off x="3529993" y="1885796"/>
            <a:ext cx="1841313" cy="1250116"/>
            <a:chOff x="5234736" y="2440289"/>
            <a:chExt cx="1841313" cy="1250116"/>
          </a:xfrm>
        </p:grpSpPr>
        <p:grpSp>
          <p:nvGrpSpPr>
            <p:cNvPr id="264" name="Group 263"/>
            <p:cNvGrpSpPr/>
            <p:nvPr/>
          </p:nvGrpSpPr>
          <p:grpSpPr>
            <a:xfrm rot="5400000">
              <a:off x="5999316" y="2605907"/>
              <a:ext cx="313656" cy="1839810"/>
              <a:chOff x="4409727" y="1462492"/>
              <a:chExt cx="313656" cy="1839810"/>
            </a:xfrm>
          </p:grpSpPr>
          <p:sp>
            <p:nvSpPr>
              <p:cNvPr id="307" name="Rectangle 6"/>
              <p:cNvSpPr>
                <a:spLocks noChangeAspect="1" noChangeArrowheads="1"/>
              </p:cNvSpPr>
              <p:nvPr/>
            </p:nvSpPr>
            <p:spPr bwMode="auto">
              <a:xfrm>
                <a:off x="4409727" y="1862320"/>
                <a:ext cx="311652" cy="393815"/>
              </a:xfrm>
              <a:prstGeom prst="rect">
                <a:avLst/>
              </a:prstGeom>
              <a:gradFill rotWithShape="1">
                <a:gsLst>
                  <a:gs pos="0">
                    <a:srgbClr val="FF3300"/>
                  </a:gs>
                  <a:gs pos="100000">
                    <a:srgbClr val="FF3300">
                      <a:gamma/>
                      <a:tint val="9020"/>
                      <a:invGamma/>
                    </a:srgbClr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308" name="Rectangle 10"/>
              <p:cNvSpPr>
                <a:spLocks noChangeAspect="1" noChangeArrowheads="1"/>
              </p:cNvSpPr>
              <p:nvPr/>
            </p:nvSpPr>
            <p:spPr bwMode="auto">
              <a:xfrm>
                <a:off x="4409727" y="2259142"/>
                <a:ext cx="311652" cy="254026"/>
              </a:xfrm>
              <a:prstGeom prst="rect">
                <a:avLst/>
              </a:prstGeom>
              <a:solidFill>
                <a:srgbClr val="33CC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309" name="Rectangle 14"/>
              <p:cNvSpPr>
                <a:spLocks noChangeAspect="1" noChangeArrowheads="1"/>
              </p:cNvSpPr>
              <p:nvPr/>
            </p:nvSpPr>
            <p:spPr bwMode="auto">
              <a:xfrm>
                <a:off x="4410729" y="2508158"/>
                <a:ext cx="312654" cy="393815"/>
              </a:xfrm>
              <a:prstGeom prst="rect">
                <a:avLst/>
              </a:prstGeom>
              <a:gradFill rotWithShape="1">
                <a:gsLst>
                  <a:gs pos="0">
                    <a:srgbClr val="FF3300"/>
                  </a:gs>
                  <a:gs pos="100000">
                    <a:srgbClr val="FF3300">
                      <a:gamma/>
                      <a:tint val="9020"/>
                      <a:invGamma/>
                    </a:srgbClr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310" name="Rectangle 62"/>
              <p:cNvSpPr>
                <a:spLocks noChangeAspect="1" noChangeArrowheads="1"/>
              </p:cNvSpPr>
              <p:nvPr/>
            </p:nvSpPr>
            <p:spPr bwMode="auto">
              <a:xfrm>
                <a:off x="4669772" y="2141899"/>
                <a:ext cx="40585" cy="109226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311" name="Rectangle 63"/>
              <p:cNvSpPr>
                <a:spLocks noChangeAspect="1" noChangeArrowheads="1"/>
              </p:cNvSpPr>
              <p:nvPr/>
            </p:nvSpPr>
            <p:spPr bwMode="auto">
              <a:xfrm>
                <a:off x="4419748" y="1872842"/>
                <a:ext cx="40585" cy="109226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312" name="Rectangle 64"/>
              <p:cNvSpPr>
                <a:spLocks noChangeAspect="1" noChangeArrowheads="1"/>
              </p:cNvSpPr>
              <p:nvPr/>
            </p:nvSpPr>
            <p:spPr bwMode="auto">
              <a:xfrm>
                <a:off x="4669772" y="1874345"/>
                <a:ext cx="40585" cy="109226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313" name="Rectangle 65"/>
              <p:cNvSpPr>
                <a:spLocks noChangeAspect="1" noChangeArrowheads="1"/>
              </p:cNvSpPr>
              <p:nvPr/>
            </p:nvSpPr>
            <p:spPr bwMode="auto">
              <a:xfrm>
                <a:off x="4419748" y="2140396"/>
                <a:ext cx="40585" cy="109226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314" name="Rectangle 66"/>
              <p:cNvSpPr>
                <a:spLocks noChangeAspect="1" noChangeArrowheads="1"/>
              </p:cNvSpPr>
              <p:nvPr/>
            </p:nvSpPr>
            <p:spPr bwMode="auto">
              <a:xfrm>
                <a:off x="4421752" y="2514170"/>
                <a:ext cx="40084" cy="105719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315" name="Rectangle 67"/>
              <p:cNvSpPr>
                <a:spLocks noChangeAspect="1" noChangeArrowheads="1"/>
              </p:cNvSpPr>
              <p:nvPr/>
            </p:nvSpPr>
            <p:spPr bwMode="auto">
              <a:xfrm>
                <a:off x="4674281" y="2513669"/>
                <a:ext cx="40585" cy="105719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316" name="Rectangle 68"/>
              <p:cNvSpPr>
                <a:spLocks noChangeAspect="1" noChangeArrowheads="1"/>
              </p:cNvSpPr>
              <p:nvPr/>
            </p:nvSpPr>
            <p:spPr bwMode="auto">
              <a:xfrm>
                <a:off x="4422253" y="2785231"/>
                <a:ext cx="40084" cy="105719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317" name="Rectangle 69"/>
              <p:cNvSpPr>
                <a:spLocks noChangeAspect="1" noChangeArrowheads="1"/>
              </p:cNvSpPr>
              <p:nvPr/>
            </p:nvSpPr>
            <p:spPr bwMode="auto">
              <a:xfrm>
                <a:off x="4674281" y="2785732"/>
                <a:ext cx="40585" cy="105719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318" name="Rectangle 70" descr="Wide upward diagonal"/>
              <p:cNvSpPr>
                <a:spLocks noChangeAspect="1" noChangeArrowheads="1"/>
              </p:cNvSpPr>
              <p:nvPr/>
            </p:nvSpPr>
            <p:spPr bwMode="auto">
              <a:xfrm>
                <a:off x="4416742" y="1462492"/>
                <a:ext cx="282592" cy="393816"/>
              </a:xfrm>
              <a:prstGeom prst="rect">
                <a:avLst/>
              </a:prstGeom>
              <a:pattFill prst="wdUpDiag">
                <a:fgClr>
                  <a:srgbClr val="33CCFF"/>
                </a:fgClr>
                <a:bgClr>
                  <a:srgbClr val="EDFBFF"/>
                </a:bgClr>
              </a:patt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319" name="Rectangle 73" descr="Wide upward diagonal"/>
              <p:cNvSpPr>
                <a:spLocks noChangeAspect="1" noChangeArrowheads="1"/>
              </p:cNvSpPr>
              <p:nvPr/>
            </p:nvSpPr>
            <p:spPr bwMode="auto">
              <a:xfrm>
                <a:off x="4419748" y="2908486"/>
                <a:ext cx="282592" cy="393816"/>
              </a:xfrm>
              <a:prstGeom prst="rect">
                <a:avLst/>
              </a:prstGeom>
              <a:pattFill prst="wdUpDiag">
                <a:fgClr>
                  <a:srgbClr val="33CCFF"/>
                </a:fgClr>
                <a:bgClr>
                  <a:srgbClr val="EDFBFF"/>
                </a:bgClr>
              </a:patt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</p:grpSp>
        <p:sp>
          <p:nvSpPr>
            <p:cNvPr id="265" name="Rectangle 6"/>
            <p:cNvSpPr>
              <a:spLocks noChangeAspect="1" noChangeArrowheads="1"/>
            </p:cNvSpPr>
            <p:nvPr/>
          </p:nvSpPr>
          <p:spPr bwMode="auto">
            <a:xfrm rot="5400000">
              <a:off x="6321984" y="2401712"/>
              <a:ext cx="311652" cy="393815"/>
            </a:xfrm>
            <a:prstGeom prst="rect">
              <a:avLst/>
            </a:prstGeom>
            <a:gradFill rotWithShape="1">
              <a:gsLst>
                <a:gs pos="0">
                  <a:srgbClr val="FF3300"/>
                </a:gs>
                <a:gs pos="100000">
                  <a:srgbClr val="FF3300">
                    <a:gamma/>
                    <a:tint val="9020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266" name="Rectangle 7"/>
            <p:cNvSpPr>
              <a:spLocks noChangeAspect="1" noChangeArrowheads="1"/>
            </p:cNvSpPr>
            <p:nvPr/>
          </p:nvSpPr>
          <p:spPr bwMode="auto">
            <a:xfrm rot="5400000">
              <a:off x="6321483" y="2713365"/>
              <a:ext cx="311652" cy="393815"/>
            </a:xfrm>
            <a:prstGeom prst="rect">
              <a:avLst/>
            </a:prstGeom>
            <a:gradFill rotWithShape="1">
              <a:gsLst>
                <a:gs pos="0">
                  <a:srgbClr val="FF3300"/>
                </a:gs>
                <a:gs pos="100000">
                  <a:srgbClr val="FF3300">
                    <a:gamma/>
                    <a:tint val="9020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267" name="Rectangle 8"/>
            <p:cNvSpPr>
              <a:spLocks noChangeAspect="1" noChangeArrowheads="1"/>
            </p:cNvSpPr>
            <p:nvPr/>
          </p:nvSpPr>
          <p:spPr bwMode="auto">
            <a:xfrm rot="5400000">
              <a:off x="6320981" y="3024015"/>
              <a:ext cx="311652" cy="393815"/>
            </a:xfrm>
            <a:prstGeom prst="rect">
              <a:avLst/>
            </a:prstGeom>
            <a:gradFill rotWithShape="1">
              <a:gsLst>
                <a:gs pos="0">
                  <a:srgbClr val="FF3300"/>
                </a:gs>
                <a:gs pos="100000">
                  <a:srgbClr val="FF3300">
                    <a:gamma/>
                    <a:tint val="9020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268" name="Rectangle 10"/>
            <p:cNvSpPr>
              <a:spLocks noChangeAspect="1" noChangeArrowheads="1"/>
            </p:cNvSpPr>
            <p:nvPr/>
          </p:nvSpPr>
          <p:spPr bwMode="auto">
            <a:xfrm rot="5400000">
              <a:off x="5995057" y="2471607"/>
              <a:ext cx="311652" cy="254026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269" name="Rectangle 11"/>
            <p:cNvSpPr>
              <a:spLocks noChangeAspect="1" noChangeArrowheads="1"/>
            </p:cNvSpPr>
            <p:nvPr/>
          </p:nvSpPr>
          <p:spPr bwMode="auto">
            <a:xfrm rot="5400000">
              <a:off x="5994806" y="2783510"/>
              <a:ext cx="311652" cy="253525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270" name="Rectangle 12"/>
            <p:cNvSpPr>
              <a:spLocks noChangeAspect="1" noChangeArrowheads="1"/>
            </p:cNvSpPr>
            <p:nvPr/>
          </p:nvSpPr>
          <p:spPr bwMode="auto">
            <a:xfrm rot="5400000">
              <a:off x="5994556" y="3093910"/>
              <a:ext cx="311652" cy="254026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271" name="Rectangle 13"/>
            <p:cNvSpPr>
              <a:spLocks noChangeAspect="1" noChangeArrowheads="1"/>
            </p:cNvSpPr>
            <p:nvPr/>
          </p:nvSpPr>
          <p:spPr bwMode="auto">
            <a:xfrm rot="5400000">
              <a:off x="5995057" y="3407566"/>
              <a:ext cx="311652" cy="254026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272" name="Rectangle 14"/>
            <p:cNvSpPr>
              <a:spLocks noChangeAspect="1" noChangeArrowheads="1"/>
            </p:cNvSpPr>
            <p:nvPr/>
          </p:nvSpPr>
          <p:spPr bwMode="auto">
            <a:xfrm rot="5400000">
              <a:off x="5675645" y="2403215"/>
              <a:ext cx="312654" cy="393815"/>
            </a:xfrm>
            <a:prstGeom prst="rect">
              <a:avLst/>
            </a:prstGeom>
            <a:gradFill rotWithShape="1">
              <a:gsLst>
                <a:gs pos="0">
                  <a:srgbClr val="FF3300"/>
                </a:gs>
                <a:gs pos="100000">
                  <a:srgbClr val="FF3300">
                    <a:gamma/>
                    <a:tint val="9020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273" name="Rectangle 15"/>
            <p:cNvSpPr>
              <a:spLocks noChangeAspect="1" noChangeArrowheads="1"/>
            </p:cNvSpPr>
            <p:nvPr/>
          </p:nvSpPr>
          <p:spPr bwMode="auto">
            <a:xfrm rot="5400000">
              <a:off x="5675144" y="2715870"/>
              <a:ext cx="312654" cy="393815"/>
            </a:xfrm>
            <a:prstGeom prst="rect">
              <a:avLst/>
            </a:prstGeom>
            <a:gradFill rotWithShape="1">
              <a:gsLst>
                <a:gs pos="0">
                  <a:srgbClr val="FF3300"/>
                </a:gs>
                <a:gs pos="100000">
                  <a:srgbClr val="FF3300">
                    <a:gamma/>
                    <a:tint val="9020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274" name="Rectangle 16"/>
            <p:cNvSpPr>
              <a:spLocks noChangeAspect="1" noChangeArrowheads="1"/>
            </p:cNvSpPr>
            <p:nvPr/>
          </p:nvSpPr>
          <p:spPr bwMode="auto">
            <a:xfrm rot="5400000">
              <a:off x="5674392" y="3027773"/>
              <a:ext cx="313156" cy="393815"/>
            </a:xfrm>
            <a:prstGeom prst="rect">
              <a:avLst/>
            </a:prstGeom>
            <a:gradFill rotWithShape="1">
              <a:gsLst>
                <a:gs pos="0">
                  <a:srgbClr val="FF3300"/>
                </a:gs>
                <a:gs pos="100000">
                  <a:srgbClr val="FF3300">
                    <a:gamma/>
                    <a:tint val="9020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275" name="Rectangle 18"/>
            <p:cNvSpPr>
              <a:spLocks noChangeAspect="1" noChangeArrowheads="1"/>
            </p:cNvSpPr>
            <p:nvPr/>
          </p:nvSpPr>
          <p:spPr bwMode="auto">
            <a:xfrm rot="5400000">
              <a:off x="6323991" y="3292073"/>
              <a:ext cx="41086" cy="110228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276" name="Rectangle 19"/>
            <p:cNvSpPr>
              <a:spLocks noChangeAspect="1" noChangeArrowheads="1"/>
            </p:cNvSpPr>
            <p:nvPr/>
          </p:nvSpPr>
          <p:spPr bwMode="auto">
            <a:xfrm rot="5400000">
              <a:off x="6594801" y="2982174"/>
              <a:ext cx="41086" cy="106721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277" name="Rectangle 20"/>
            <p:cNvSpPr>
              <a:spLocks noChangeAspect="1" noChangeArrowheads="1"/>
            </p:cNvSpPr>
            <p:nvPr/>
          </p:nvSpPr>
          <p:spPr bwMode="auto">
            <a:xfrm rot="5400000">
              <a:off x="6595553" y="3038042"/>
              <a:ext cx="41086" cy="110228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278" name="Rectangle 21"/>
            <p:cNvSpPr>
              <a:spLocks noChangeAspect="1" noChangeArrowheads="1"/>
            </p:cNvSpPr>
            <p:nvPr/>
          </p:nvSpPr>
          <p:spPr bwMode="auto">
            <a:xfrm rot="5400000">
              <a:off x="6594050" y="3292073"/>
              <a:ext cx="41086" cy="110228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279" name="Rectangle 22"/>
            <p:cNvSpPr>
              <a:spLocks noChangeAspect="1" noChangeArrowheads="1"/>
            </p:cNvSpPr>
            <p:nvPr/>
          </p:nvSpPr>
          <p:spPr bwMode="auto">
            <a:xfrm rot="5400000">
              <a:off x="6325494" y="3038042"/>
              <a:ext cx="41086" cy="110228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280" name="Rectangle 23"/>
            <p:cNvSpPr>
              <a:spLocks noChangeAspect="1" noChangeArrowheads="1"/>
            </p:cNvSpPr>
            <p:nvPr/>
          </p:nvSpPr>
          <p:spPr bwMode="auto">
            <a:xfrm rot="5400000">
              <a:off x="6322237" y="2984679"/>
              <a:ext cx="41086" cy="106721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281" name="Rectangle 24"/>
            <p:cNvSpPr>
              <a:spLocks noChangeAspect="1" noChangeArrowheads="1"/>
            </p:cNvSpPr>
            <p:nvPr/>
          </p:nvSpPr>
          <p:spPr bwMode="auto">
            <a:xfrm rot="5400000">
              <a:off x="6596805" y="2728142"/>
              <a:ext cx="41086" cy="106721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282" name="Rectangle 25"/>
            <p:cNvSpPr>
              <a:spLocks noChangeAspect="1" noChangeArrowheads="1"/>
            </p:cNvSpPr>
            <p:nvPr/>
          </p:nvSpPr>
          <p:spPr bwMode="auto">
            <a:xfrm rot="5400000">
              <a:off x="6326746" y="2728142"/>
              <a:ext cx="41086" cy="106721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283" name="Rectangle 26"/>
            <p:cNvSpPr>
              <a:spLocks noChangeAspect="1" noChangeArrowheads="1"/>
            </p:cNvSpPr>
            <p:nvPr/>
          </p:nvSpPr>
          <p:spPr bwMode="auto">
            <a:xfrm rot="5400000">
              <a:off x="5680408" y="2732151"/>
              <a:ext cx="41086" cy="106721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284" name="Rectangle 27"/>
            <p:cNvSpPr>
              <a:spLocks noChangeAspect="1" noChangeArrowheads="1"/>
            </p:cNvSpPr>
            <p:nvPr/>
          </p:nvSpPr>
          <p:spPr bwMode="auto">
            <a:xfrm rot="5400000">
              <a:off x="5676901" y="2988187"/>
              <a:ext cx="41086" cy="106721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285" name="Rectangle 28"/>
            <p:cNvSpPr>
              <a:spLocks noChangeAspect="1" noChangeArrowheads="1"/>
            </p:cNvSpPr>
            <p:nvPr/>
          </p:nvSpPr>
          <p:spPr bwMode="auto">
            <a:xfrm rot="5400000">
              <a:off x="5950467" y="2732151"/>
              <a:ext cx="41086" cy="106721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286" name="Rectangle 29"/>
            <p:cNvSpPr>
              <a:spLocks noChangeAspect="1" noChangeArrowheads="1"/>
            </p:cNvSpPr>
            <p:nvPr/>
          </p:nvSpPr>
          <p:spPr bwMode="auto">
            <a:xfrm rot="5400000">
              <a:off x="5950968" y="2988187"/>
              <a:ext cx="41086" cy="106721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287" name="Rectangle 30"/>
            <p:cNvSpPr>
              <a:spLocks noChangeAspect="1" noChangeArrowheads="1"/>
            </p:cNvSpPr>
            <p:nvPr/>
          </p:nvSpPr>
          <p:spPr bwMode="auto">
            <a:xfrm rot="5400000">
              <a:off x="5950467" y="3041799"/>
              <a:ext cx="41086" cy="106721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288" name="Rectangle 31"/>
            <p:cNvSpPr>
              <a:spLocks noChangeAspect="1" noChangeArrowheads="1"/>
            </p:cNvSpPr>
            <p:nvPr/>
          </p:nvSpPr>
          <p:spPr bwMode="auto">
            <a:xfrm rot="5400000">
              <a:off x="5950968" y="3298336"/>
              <a:ext cx="41086" cy="106721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289" name="Rectangle 32"/>
            <p:cNvSpPr>
              <a:spLocks noChangeAspect="1" noChangeArrowheads="1"/>
            </p:cNvSpPr>
            <p:nvPr/>
          </p:nvSpPr>
          <p:spPr bwMode="auto">
            <a:xfrm rot="5400000">
              <a:off x="5676901" y="3042300"/>
              <a:ext cx="41086" cy="106721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290" name="Rectangle 33"/>
            <p:cNvSpPr>
              <a:spLocks noChangeAspect="1" noChangeArrowheads="1"/>
            </p:cNvSpPr>
            <p:nvPr/>
          </p:nvSpPr>
          <p:spPr bwMode="auto">
            <a:xfrm rot="5400000">
              <a:off x="5676400" y="3298336"/>
              <a:ext cx="41086" cy="106721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291" name="Rectangle 60"/>
            <p:cNvSpPr>
              <a:spLocks noChangeAspect="1" noChangeArrowheads="1"/>
            </p:cNvSpPr>
            <p:nvPr/>
          </p:nvSpPr>
          <p:spPr bwMode="auto">
            <a:xfrm rot="5400000">
              <a:off x="6067446" y="3060087"/>
              <a:ext cx="1240096" cy="1352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292" name="Rectangle 61"/>
            <p:cNvSpPr>
              <a:spLocks noChangeAspect="1" noChangeArrowheads="1"/>
            </p:cNvSpPr>
            <p:nvPr/>
          </p:nvSpPr>
          <p:spPr bwMode="auto">
            <a:xfrm rot="5400000">
              <a:off x="5009756" y="3053573"/>
              <a:ext cx="1240096" cy="1352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293" name="Rectangle 62"/>
            <p:cNvSpPr>
              <a:spLocks noChangeAspect="1" noChangeArrowheads="1"/>
            </p:cNvSpPr>
            <p:nvPr/>
          </p:nvSpPr>
          <p:spPr bwMode="auto">
            <a:xfrm rot="5400000">
              <a:off x="6320233" y="2668518"/>
              <a:ext cx="40585" cy="109226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294" name="Rectangle 63"/>
            <p:cNvSpPr>
              <a:spLocks noChangeAspect="1" noChangeArrowheads="1"/>
            </p:cNvSpPr>
            <p:nvPr/>
          </p:nvSpPr>
          <p:spPr bwMode="auto">
            <a:xfrm rot="5400000">
              <a:off x="6589290" y="2418494"/>
              <a:ext cx="40585" cy="109226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295" name="Rectangle 64"/>
            <p:cNvSpPr>
              <a:spLocks noChangeAspect="1" noChangeArrowheads="1"/>
            </p:cNvSpPr>
            <p:nvPr/>
          </p:nvSpPr>
          <p:spPr bwMode="auto">
            <a:xfrm rot="5400000">
              <a:off x="6587787" y="2668518"/>
              <a:ext cx="40585" cy="109226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296" name="Rectangle 65"/>
            <p:cNvSpPr>
              <a:spLocks noChangeAspect="1" noChangeArrowheads="1"/>
            </p:cNvSpPr>
            <p:nvPr/>
          </p:nvSpPr>
          <p:spPr bwMode="auto">
            <a:xfrm rot="5400000">
              <a:off x="6321736" y="2418494"/>
              <a:ext cx="40585" cy="109226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297" name="Rectangle 66"/>
            <p:cNvSpPr>
              <a:spLocks noChangeAspect="1" noChangeArrowheads="1"/>
            </p:cNvSpPr>
            <p:nvPr/>
          </p:nvSpPr>
          <p:spPr bwMode="auto">
            <a:xfrm rot="5400000">
              <a:off x="5949966" y="2422001"/>
              <a:ext cx="40084" cy="105719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298" name="Rectangle 67"/>
            <p:cNvSpPr>
              <a:spLocks noChangeAspect="1" noChangeArrowheads="1"/>
            </p:cNvSpPr>
            <p:nvPr/>
          </p:nvSpPr>
          <p:spPr bwMode="auto">
            <a:xfrm rot="5400000">
              <a:off x="5950217" y="2674781"/>
              <a:ext cx="40585" cy="105719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299" name="Rectangle 68"/>
            <p:cNvSpPr>
              <a:spLocks noChangeAspect="1" noChangeArrowheads="1"/>
            </p:cNvSpPr>
            <p:nvPr/>
          </p:nvSpPr>
          <p:spPr bwMode="auto">
            <a:xfrm rot="5400000">
              <a:off x="5678905" y="2422502"/>
              <a:ext cx="40084" cy="105719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300" name="Rectangle 69"/>
            <p:cNvSpPr>
              <a:spLocks noChangeAspect="1" noChangeArrowheads="1"/>
            </p:cNvSpPr>
            <p:nvPr/>
          </p:nvSpPr>
          <p:spPr bwMode="auto">
            <a:xfrm rot="5400000">
              <a:off x="5678154" y="2674781"/>
              <a:ext cx="40585" cy="105719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301" name="Rectangle 70" descr="Wide upward diagonal"/>
            <p:cNvSpPr>
              <a:spLocks noChangeAspect="1" noChangeArrowheads="1"/>
            </p:cNvSpPr>
            <p:nvPr/>
          </p:nvSpPr>
          <p:spPr bwMode="auto">
            <a:xfrm rot="5400000">
              <a:off x="6736342" y="2394197"/>
              <a:ext cx="282592" cy="393816"/>
            </a:xfrm>
            <a:prstGeom prst="rect">
              <a:avLst/>
            </a:prstGeom>
            <a:pattFill prst="wdUpDiag">
              <a:fgClr>
                <a:srgbClr val="33CCFF"/>
              </a:fgClr>
              <a:bgClr>
                <a:srgbClr val="EDFBFF"/>
              </a:bgClr>
            </a:patt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302" name="Rectangle 71" descr="Wide upward diagonal"/>
            <p:cNvSpPr>
              <a:spLocks noChangeAspect="1" noChangeArrowheads="1"/>
            </p:cNvSpPr>
            <p:nvPr/>
          </p:nvSpPr>
          <p:spPr bwMode="auto">
            <a:xfrm rot="5400000">
              <a:off x="6737344" y="2710359"/>
              <a:ext cx="282592" cy="393816"/>
            </a:xfrm>
            <a:prstGeom prst="rect">
              <a:avLst/>
            </a:prstGeom>
            <a:pattFill prst="wdUpDiag">
              <a:fgClr>
                <a:srgbClr val="33CCFF"/>
              </a:fgClr>
              <a:bgClr>
                <a:srgbClr val="EDFBFF"/>
              </a:bgClr>
            </a:patt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303" name="Rectangle 72" descr="Wide upward diagonal"/>
            <p:cNvSpPr>
              <a:spLocks noChangeAspect="1" noChangeArrowheads="1"/>
            </p:cNvSpPr>
            <p:nvPr/>
          </p:nvSpPr>
          <p:spPr bwMode="auto">
            <a:xfrm rot="5400000">
              <a:off x="6737845" y="3020007"/>
              <a:ext cx="282592" cy="393816"/>
            </a:xfrm>
            <a:prstGeom prst="rect">
              <a:avLst/>
            </a:prstGeom>
            <a:pattFill prst="wdUpDiag">
              <a:fgClr>
                <a:srgbClr val="33CCFF"/>
              </a:fgClr>
              <a:bgClr>
                <a:srgbClr val="EDFBFF"/>
              </a:bgClr>
            </a:patt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304" name="Rectangle 73" descr="Wide upward diagonal"/>
            <p:cNvSpPr>
              <a:spLocks noChangeAspect="1" noChangeArrowheads="1"/>
            </p:cNvSpPr>
            <p:nvPr/>
          </p:nvSpPr>
          <p:spPr bwMode="auto">
            <a:xfrm rot="5400000">
              <a:off x="5290348" y="2397203"/>
              <a:ext cx="282592" cy="393816"/>
            </a:xfrm>
            <a:prstGeom prst="rect">
              <a:avLst/>
            </a:prstGeom>
            <a:pattFill prst="wdUpDiag">
              <a:fgClr>
                <a:srgbClr val="33CCFF"/>
              </a:fgClr>
              <a:bgClr>
                <a:srgbClr val="EDFBFF"/>
              </a:bgClr>
            </a:patt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305" name="Rectangle 74" descr="Wide upward diagonal"/>
            <p:cNvSpPr>
              <a:spLocks noChangeAspect="1" noChangeArrowheads="1"/>
            </p:cNvSpPr>
            <p:nvPr/>
          </p:nvSpPr>
          <p:spPr bwMode="auto">
            <a:xfrm rot="5400000">
              <a:off x="5291350" y="2713365"/>
              <a:ext cx="282592" cy="393816"/>
            </a:xfrm>
            <a:prstGeom prst="rect">
              <a:avLst/>
            </a:prstGeom>
            <a:pattFill prst="wdUpDiag">
              <a:fgClr>
                <a:srgbClr val="33CCFF"/>
              </a:fgClr>
              <a:bgClr>
                <a:srgbClr val="EDFBFF"/>
              </a:bgClr>
            </a:patt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306" name="Rectangle 75" descr="Wide upward diagonal"/>
            <p:cNvSpPr>
              <a:spLocks noChangeAspect="1" noChangeArrowheads="1"/>
            </p:cNvSpPr>
            <p:nvPr/>
          </p:nvSpPr>
          <p:spPr bwMode="auto">
            <a:xfrm rot="5400000">
              <a:off x="5291851" y="3023013"/>
              <a:ext cx="282592" cy="393816"/>
            </a:xfrm>
            <a:prstGeom prst="rect">
              <a:avLst/>
            </a:prstGeom>
            <a:pattFill prst="wdUpDiag">
              <a:fgClr>
                <a:srgbClr val="33CCFF"/>
              </a:fgClr>
              <a:bgClr>
                <a:srgbClr val="EDFBFF"/>
              </a:bgClr>
            </a:patt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</p:grpSp>
      <p:grpSp>
        <p:nvGrpSpPr>
          <p:cNvPr id="377" name="Group 376"/>
          <p:cNvGrpSpPr/>
          <p:nvPr/>
        </p:nvGrpSpPr>
        <p:grpSpPr>
          <a:xfrm rot="5400000">
            <a:off x="3942284" y="3289196"/>
            <a:ext cx="1030314" cy="1226212"/>
            <a:chOff x="7203793" y="2432020"/>
            <a:chExt cx="1030314" cy="1226212"/>
          </a:xfrm>
        </p:grpSpPr>
        <p:sp>
          <p:nvSpPr>
            <p:cNvPr id="378" name="Rectangle 5"/>
            <p:cNvSpPr>
              <a:spLocks noChangeAspect="1" noChangeArrowheads="1"/>
            </p:cNvSpPr>
            <p:nvPr/>
          </p:nvSpPr>
          <p:spPr bwMode="auto">
            <a:xfrm rot="5400000" flipH="1">
              <a:off x="7639435" y="3306090"/>
              <a:ext cx="308418" cy="388945"/>
            </a:xfrm>
            <a:prstGeom prst="rect">
              <a:avLst/>
            </a:prstGeom>
            <a:gradFill rotWithShape="1">
              <a:gsLst>
                <a:gs pos="0">
                  <a:srgbClr val="FF3300"/>
                </a:gs>
                <a:gs pos="100000">
                  <a:srgbClr val="FF3300">
                    <a:gamma/>
                    <a:tint val="9020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379" name="Rectangle 6"/>
            <p:cNvSpPr>
              <a:spLocks noChangeAspect="1" noChangeArrowheads="1"/>
            </p:cNvSpPr>
            <p:nvPr/>
          </p:nvSpPr>
          <p:spPr bwMode="auto">
            <a:xfrm rot="5400000" flipH="1">
              <a:off x="7638940" y="2997672"/>
              <a:ext cx="308418" cy="388945"/>
            </a:xfrm>
            <a:prstGeom prst="rect">
              <a:avLst/>
            </a:prstGeom>
            <a:gradFill rotWithShape="1">
              <a:gsLst>
                <a:gs pos="0">
                  <a:srgbClr val="FF3300"/>
                </a:gs>
                <a:gs pos="100000">
                  <a:srgbClr val="FF3300">
                    <a:gamma/>
                    <a:tint val="9020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380" name="Rectangle 7"/>
            <p:cNvSpPr>
              <a:spLocks noChangeAspect="1" noChangeArrowheads="1"/>
            </p:cNvSpPr>
            <p:nvPr/>
          </p:nvSpPr>
          <p:spPr bwMode="auto">
            <a:xfrm rot="5400000" flipH="1">
              <a:off x="7638199" y="2689995"/>
              <a:ext cx="308912" cy="388945"/>
            </a:xfrm>
            <a:prstGeom prst="rect">
              <a:avLst/>
            </a:prstGeom>
            <a:gradFill rotWithShape="1">
              <a:gsLst>
                <a:gs pos="0">
                  <a:srgbClr val="FF3300"/>
                </a:gs>
                <a:gs pos="100000">
                  <a:srgbClr val="FF3300">
                    <a:gamma/>
                    <a:tint val="9020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381" name="Rectangle 9"/>
            <p:cNvSpPr>
              <a:spLocks noChangeAspect="1" noChangeArrowheads="1"/>
            </p:cNvSpPr>
            <p:nvPr/>
          </p:nvSpPr>
          <p:spPr bwMode="auto">
            <a:xfrm rot="5400000" flipH="1">
              <a:off x="7643979" y="3264986"/>
              <a:ext cx="40529" cy="105401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382" name="Rectangle 10"/>
            <p:cNvSpPr>
              <a:spLocks noChangeAspect="1" noChangeArrowheads="1"/>
            </p:cNvSpPr>
            <p:nvPr/>
          </p:nvSpPr>
          <p:spPr bwMode="auto">
            <a:xfrm rot="5400000" flipH="1">
              <a:off x="7640515" y="3012419"/>
              <a:ext cx="40529" cy="105401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383" name="Rectangle 11"/>
            <p:cNvSpPr>
              <a:spLocks noChangeAspect="1" noChangeArrowheads="1"/>
            </p:cNvSpPr>
            <p:nvPr/>
          </p:nvSpPr>
          <p:spPr bwMode="auto">
            <a:xfrm rot="5400000" flipH="1">
              <a:off x="7910698" y="3264986"/>
              <a:ext cx="40529" cy="105401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384" name="Rectangle 12"/>
            <p:cNvSpPr>
              <a:spLocks noChangeAspect="1" noChangeArrowheads="1"/>
            </p:cNvSpPr>
            <p:nvPr/>
          </p:nvSpPr>
          <p:spPr bwMode="auto">
            <a:xfrm rot="5400000" flipH="1">
              <a:off x="7911193" y="3012419"/>
              <a:ext cx="40529" cy="105401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385" name="Rectangle 13"/>
            <p:cNvSpPr>
              <a:spLocks noChangeAspect="1" noChangeArrowheads="1"/>
            </p:cNvSpPr>
            <p:nvPr/>
          </p:nvSpPr>
          <p:spPr bwMode="auto">
            <a:xfrm rot="5400000" flipH="1">
              <a:off x="7910698" y="2959534"/>
              <a:ext cx="40529" cy="105401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386" name="Rectangle 14"/>
            <p:cNvSpPr>
              <a:spLocks noChangeAspect="1" noChangeArrowheads="1"/>
            </p:cNvSpPr>
            <p:nvPr/>
          </p:nvSpPr>
          <p:spPr bwMode="auto">
            <a:xfrm rot="5400000" flipH="1">
              <a:off x="7911193" y="2706473"/>
              <a:ext cx="40529" cy="105401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387" name="Rectangle 15"/>
            <p:cNvSpPr>
              <a:spLocks noChangeAspect="1" noChangeArrowheads="1"/>
            </p:cNvSpPr>
            <p:nvPr/>
          </p:nvSpPr>
          <p:spPr bwMode="auto">
            <a:xfrm rot="5400000" flipH="1">
              <a:off x="7640515" y="2959039"/>
              <a:ext cx="40529" cy="105401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388" name="Rectangle 16"/>
            <p:cNvSpPr>
              <a:spLocks noChangeAspect="1" noChangeArrowheads="1"/>
            </p:cNvSpPr>
            <p:nvPr/>
          </p:nvSpPr>
          <p:spPr bwMode="auto">
            <a:xfrm rot="5400000" flipH="1">
              <a:off x="7640020" y="2706473"/>
              <a:ext cx="40529" cy="105401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389" name="Rectangle 30"/>
            <p:cNvSpPr>
              <a:spLocks noChangeAspect="1" noChangeArrowheads="1"/>
            </p:cNvSpPr>
            <p:nvPr/>
          </p:nvSpPr>
          <p:spPr bwMode="auto">
            <a:xfrm rot="5400000" flipH="1">
              <a:off x="6982330" y="3039905"/>
              <a:ext cx="1223293" cy="13361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390" name="Rectangle 31"/>
            <p:cNvSpPr>
              <a:spLocks noChangeAspect="1" noChangeArrowheads="1"/>
            </p:cNvSpPr>
            <p:nvPr/>
          </p:nvSpPr>
          <p:spPr bwMode="auto">
            <a:xfrm rot="5400000" flipH="1">
              <a:off x="7910203" y="3571922"/>
              <a:ext cx="39541" cy="104412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391" name="Rectangle 32"/>
            <p:cNvSpPr>
              <a:spLocks noChangeAspect="1" noChangeArrowheads="1"/>
            </p:cNvSpPr>
            <p:nvPr/>
          </p:nvSpPr>
          <p:spPr bwMode="auto">
            <a:xfrm rot="5400000" flipH="1">
              <a:off x="7910450" y="3322568"/>
              <a:ext cx="40035" cy="104412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392" name="Rectangle 33"/>
            <p:cNvSpPr>
              <a:spLocks noChangeAspect="1" noChangeArrowheads="1"/>
            </p:cNvSpPr>
            <p:nvPr/>
          </p:nvSpPr>
          <p:spPr bwMode="auto">
            <a:xfrm rot="5400000" flipH="1">
              <a:off x="7642494" y="3571428"/>
              <a:ext cx="39541" cy="104412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393" name="Rectangle 34"/>
            <p:cNvSpPr>
              <a:spLocks noChangeAspect="1" noChangeArrowheads="1"/>
            </p:cNvSpPr>
            <p:nvPr/>
          </p:nvSpPr>
          <p:spPr bwMode="auto">
            <a:xfrm rot="5400000" flipH="1">
              <a:off x="7641752" y="3322568"/>
              <a:ext cx="40035" cy="104412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394" name="Rectangle 35" descr="Wide upward diagonal"/>
            <p:cNvSpPr>
              <a:spLocks noChangeAspect="1" noChangeArrowheads="1"/>
            </p:cNvSpPr>
            <p:nvPr/>
          </p:nvSpPr>
          <p:spPr bwMode="auto">
            <a:xfrm rot="5400000" flipH="1">
              <a:off x="7969230" y="3380069"/>
              <a:ext cx="278762" cy="239998"/>
            </a:xfrm>
            <a:prstGeom prst="rect">
              <a:avLst/>
            </a:prstGeom>
            <a:pattFill prst="wdUpDiag">
              <a:fgClr>
                <a:srgbClr val="33CCFF"/>
              </a:fgClr>
              <a:bgClr>
                <a:srgbClr val="EDFBFF"/>
              </a:bgClr>
            </a:patt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395" name="Rectangle 36" descr="Wide upward diagonal"/>
            <p:cNvSpPr>
              <a:spLocks noChangeAspect="1" noChangeArrowheads="1"/>
            </p:cNvSpPr>
            <p:nvPr/>
          </p:nvSpPr>
          <p:spPr bwMode="auto">
            <a:xfrm rot="5400000" flipH="1">
              <a:off x="7969724" y="3068192"/>
              <a:ext cx="278762" cy="239998"/>
            </a:xfrm>
            <a:prstGeom prst="rect">
              <a:avLst/>
            </a:prstGeom>
            <a:pattFill prst="wdUpDiag">
              <a:fgClr>
                <a:srgbClr val="33CCFF"/>
              </a:fgClr>
              <a:bgClr>
                <a:srgbClr val="EDFBFF"/>
              </a:bgClr>
            </a:patt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396" name="Rectangle 37" descr="Wide upward diagonal"/>
            <p:cNvSpPr>
              <a:spLocks noChangeAspect="1" noChangeArrowheads="1"/>
            </p:cNvSpPr>
            <p:nvPr/>
          </p:nvSpPr>
          <p:spPr bwMode="auto">
            <a:xfrm rot="5400000" flipH="1">
              <a:off x="7970219" y="2762739"/>
              <a:ext cx="278762" cy="239998"/>
            </a:xfrm>
            <a:prstGeom prst="rect">
              <a:avLst/>
            </a:prstGeom>
            <a:pattFill prst="wdUpDiag">
              <a:fgClr>
                <a:srgbClr val="33CCFF"/>
              </a:fgClr>
              <a:bgClr>
                <a:srgbClr val="EDFBFF"/>
              </a:bgClr>
            </a:patt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grpSp>
          <p:nvGrpSpPr>
            <p:cNvPr id="397" name="Group 38"/>
            <p:cNvGrpSpPr>
              <a:grpSpLocks noChangeAspect="1"/>
            </p:cNvGrpSpPr>
            <p:nvPr/>
          </p:nvGrpSpPr>
          <p:grpSpPr bwMode="auto">
            <a:xfrm rot="5400000" flipH="1">
              <a:off x="6796508" y="2844201"/>
              <a:ext cx="1208959" cy="394389"/>
              <a:chOff x="1425" y="441"/>
              <a:chExt cx="2446" cy="797"/>
            </a:xfrm>
          </p:grpSpPr>
          <p:sp>
            <p:nvSpPr>
              <p:cNvPr id="404" name="Rectangle 39" descr="Wide upward diagonal"/>
              <p:cNvSpPr>
                <a:spLocks noChangeAspect="1" noChangeArrowheads="1"/>
              </p:cNvSpPr>
              <p:nvPr/>
            </p:nvSpPr>
            <p:spPr bwMode="auto">
              <a:xfrm>
                <a:off x="1425" y="452"/>
                <a:ext cx="564" cy="786"/>
              </a:xfrm>
              <a:prstGeom prst="rect">
                <a:avLst/>
              </a:prstGeom>
              <a:pattFill prst="wdUpDiag">
                <a:fgClr>
                  <a:srgbClr val="33CCFF"/>
                </a:fgClr>
                <a:bgClr>
                  <a:srgbClr val="EDFBFF"/>
                </a:bgClr>
              </a:patt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405" name="Rectangle 40" descr="Wide upward diagonal"/>
              <p:cNvSpPr>
                <a:spLocks noChangeAspect="1" noChangeArrowheads="1"/>
              </p:cNvSpPr>
              <p:nvPr/>
            </p:nvSpPr>
            <p:spPr bwMode="auto">
              <a:xfrm>
                <a:off x="2056" y="450"/>
                <a:ext cx="564" cy="786"/>
              </a:xfrm>
              <a:prstGeom prst="rect">
                <a:avLst/>
              </a:prstGeom>
              <a:pattFill prst="wdUpDiag">
                <a:fgClr>
                  <a:srgbClr val="33CCFF"/>
                </a:fgClr>
                <a:bgClr>
                  <a:srgbClr val="EDFBFF"/>
                </a:bgClr>
              </a:patt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406" name="Rectangle 41" descr="Wide upward diagonal"/>
              <p:cNvSpPr>
                <a:spLocks noChangeAspect="1" noChangeArrowheads="1"/>
              </p:cNvSpPr>
              <p:nvPr/>
            </p:nvSpPr>
            <p:spPr bwMode="auto">
              <a:xfrm>
                <a:off x="2674" y="449"/>
                <a:ext cx="564" cy="786"/>
              </a:xfrm>
              <a:prstGeom prst="rect">
                <a:avLst/>
              </a:prstGeom>
              <a:pattFill prst="wdUpDiag">
                <a:fgClr>
                  <a:srgbClr val="33CCFF"/>
                </a:fgClr>
                <a:bgClr>
                  <a:srgbClr val="EDFBFF"/>
                </a:bgClr>
              </a:patt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407" name="Rectangle 42" descr="Wide upward diagonal"/>
              <p:cNvSpPr>
                <a:spLocks noChangeAspect="1" noChangeArrowheads="1"/>
              </p:cNvSpPr>
              <p:nvPr/>
            </p:nvSpPr>
            <p:spPr bwMode="auto">
              <a:xfrm>
                <a:off x="3307" y="441"/>
                <a:ext cx="564" cy="786"/>
              </a:xfrm>
              <a:prstGeom prst="rect">
                <a:avLst/>
              </a:prstGeom>
              <a:pattFill prst="wdUpDiag">
                <a:fgClr>
                  <a:srgbClr val="33CCFF"/>
                </a:fgClr>
                <a:bgClr>
                  <a:srgbClr val="EDFBFF"/>
                </a:bgClr>
              </a:patt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</p:grpSp>
        <p:sp>
          <p:nvSpPr>
            <p:cNvPr id="398" name="Rectangle 5"/>
            <p:cNvSpPr>
              <a:spLocks noChangeAspect="1" noChangeArrowheads="1"/>
            </p:cNvSpPr>
            <p:nvPr/>
          </p:nvSpPr>
          <p:spPr bwMode="auto">
            <a:xfrm rot="5400000" flipH="1">
              <a:off x="7644932" y="2391756"/>
              <a:ext cx="308418" cy="388945"/>
            </a:xfrm>
            <a:prstGeom prst="rect">
              <a:avLst/>
            </a:prstGeom>
            <a:gradFill rotWithShape="1">
              <a:gsLst>
                <a:gs pos="0">
                  <a:srgbClr val="FF3300"/>
                </a:gs>
                <a:gs pos="100000">
                  <a:srgbClr val="FF3300">
                    <a:gamma/>
                    <a:tint val="9020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399" name="Rectangle 31"/>
            <p:cNvSpPr>
              <a:spLocks noChangeAspect="1" noChangeArrowheads="1"/>
            </p:cNvSpPr>
            <p:nvPr/>
          </p:nvSpPr>
          <p:spPr bwMode="auto">
            <a:xfrm rot="5400000" flipH="1">
              <a:off x="7915700" y="2657588"/>
              <a:ext cx="39541" cy="104412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400" name="Rectangle 32"/>
            <p:cNvSpPr>
              <a:spLocks noChangeAspect="1" noChangeArrowheads="1"/>
            </p:cNvSpPr>
            <p:nvPr/>
          </p:nvSpPr>
          <p:spPr bwMode="auto">
            <a:xfrm rot="5400000" flipH="1">
              <a:off x="7915947" y="2408234"/>
              <a:ext cx="40035" cy="104412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401" name="Rectangle 33"/>
            <p:cNvSpPr>
              <a:spLocks noChangeAspect="1" noChangeArrowheads="1"/>
            </p:cNvSpPr>
            <p:nvPr/>
          </p:nvSpPr>
          <p:spPr bwMode="auto">
            <a:xfrm rot="5400000" flipH="1">
              <a:off x="7647991" y="2657094"/>
              <a:ext cx="39541" cy="104412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402" name="Rectangle 34"/>
            <p:cNvSpPr>
              <a:spLocks noChangeAspect="1" noChangeArrowheads="1"/>
            </p:cNvSpPr>
            <p:nvPr/>
          </p:nvSpPr>
          <p:spPr bwMode="auto">
            <a:xfrm rot="5400000" flipH="1">
              <a:off x="7647249" y="2408234"/>
              <a:ext cx="40035" cy="104412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403" name="Rectangle 35" descr="Wide upward diagonal"/>
            <p:cNvSpPr>
              <a:spLocks noChangeAspect="1" noChangeArrowheads="1"/>
            </p:cNvSpPr>
            <p:nvPr/>
          </p:nvSpPr>
          <p:spPr bwMode="auto">
            <a:xfrm rot="5400000" flipH="1">
              <a:off x="7974727" y="2465735"/>
              <a:ext cx="278762" cy="239998"/>
            </a:xfrm>
            <a:prstGeom prst="rect">
              <a:avLst/>
            </a:prstGeom>
            <a:pattFill prst="wdUpDiag">
              <a:fgClr>
                <a:srgbClr val="33CCFF"/>
              </a:fgClr>
              <a:bgClr>
                <a:srgbClr val="EDFBFF"/>
              </a:bgClr>
            </a:patt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</p:grpSp>
      <p:grpSp>
        <p:nvGrpSpPr>
          <p:cNvPr id="408" name="Group 407"/>
          <p:cNvGrpSpPr/>
          <p:nvPr/>
        </p:nvGrpSpPr>
        <p:grpSpPr>
          <a:xfrm rot="16200000">
            <a:off x="285132" y="1630594"/>
            <a:ext cx="1025806" cy="924760"/>
            <a:chOff x="7147149" y="3872914"/>
            <a:chExt cx="1025806" cy="924760"/>
          </a:xfrm>
        </p:grpSpPr>
        <p:sp>
          <p:nvSpPr>
            <p:cNvPr id="409" name="Rectangle 5"/>
            <p:cNvSpPr>
              <a:spLocks noChangeAspect="1" noChangeArrowheads="1"/>
            </p:cNvSpPr>
            <p:nvPr/>
          </p:nvSpPr>
          <p:spPr bwMode="auto">
            <a:xfrm rot="5400000" flipH="1">
              <a:off x="7582791" y="4448992"/>
              <a:ext cx="308418" cy="388945"/>
            </a:xfrm>
            <a:prstGeom prst="rect">
              <a:avLst/>
            </a:prstGeom>
            <a:gradFill rotWithShape="1">
              <a:gsLst>
                <a:gs pos="0">
                  <a:srgbClr val="FF3300"/>
                </a:gs>
                <a:gs pos="100000">
                  <a:srgbClr val="FF3300">
                    <a:gamma/>
                    <a:tint val="9020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410" name="Rectangle 6"/>
            <p:cNvSpPr>
              <a:spLocks noChangeAspect="1" noChangeArrowheads="1"/>
            </p:cNvSpPr>
            <p:nvPr/>
          </p:nvSpPr>
          <p:spPr bwMode="auto">
            <a:xfrm rot="5400000" flipH="1">
              <a:off x="7582296" y="4140574"/>
              <a:ext cx="308418" cy="388945"/>
            </a:xfrm>
            <a:prstGeom prst="rect">
              <a:avLst/>
            </a:prstGeom>
            <a:gradFill rotWithShape="1">
              <a:gsLst>
                <a:gs pos="0">
                  <a:srgbClr val="FF3300"/>
                </a:gs>
                <a:gs pos="100000">
                  <a:srgbClr val="FF3300">
                    <a:gamma/>
                    <a:tint val="9020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411" name="Rectangle 7"/>
            <p:cNvSpPr>
              <a:spLocks noChangeAspect="1" noChangeArrowheads="1"/>
            </p:cNvSpPr>
            <p:nvPr/>
          </p:nvSpPr>
          <p:spPr bwMode="auto">
            <a:xfrm rot="5400000" flipH="1">
              <a:off x="7581555" y="3832897"/>
              <a:ext cx="308912" cy="388945"/>
            </a:xfrm>
            <a:prstGeom prst="rect">
              <a:avLst/>
            </a:prstGeom>
            <a:gradFill rotWithShape="1">
              <a:gsLst>
                <a:gs pos="0">
                  <a:srgbClr val="FF3300"/>
                </a:gs>
                <a:gs pos="100000">
                  <a:srgbClr val="FF3300">
                    <a:gamma/>
                    <a:tint val="9020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412" name="Rectangle 9"/>
            <p:cNvSpPr>
              <a:spLocks noChangeAspect="1" noChangeArrowheads="1"/>
            </p:cNvSpPr>
            <p:nvPr/>
          </p:nvSpPr>
          <p:spPr bwMode="auto">
            <a:xfrm rot="5400000" flipH="1">
              <a:off x="7587335" y="4407888"/>
              <a:ext cx="40529" cy="105401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413" name="Rectangle 10"/>
            <p:cNvSpPr>
              <a:spLocks noChangeAspect="1" noChangeArrowheads="1"/>
            </p:cNvSpPr>
            <p:nvPr/>
          </p:nvSpPr>
          <p:spPr bwMode="auto">
            <a:xfrm rot="5400000" flipH="1">
              <a:off x="7583871" y="4155321"/>
              <a:ext cx="40529" cy="105401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414" name="Rectangle 11"/>
            <p:cNvSpPr>
              <a:spLocks noChangeAspect="1" noChangeArrowheads="1"/>
            </p:cNvSpPr>
            <p:nvPr/>
          </p:nvSpPr>
          <p:spPr bwMode="auto">
            <a:xfrm rot="5400000" flipH="1">
              <a:off x="7854054" y="4407888"/>
              <a:ext cx="40529" cy="105401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415" name="Rectangle 12"/>
            <p:cNvSpPr>
              <a:spLocks noChangeAspect="1" noChangeArrowheads="1"/>
            </p:cNvSpPr>
            <p:nvPr/>
          </p:nvSpPr>
          <p:spPr bwMode="auto">
            <a:xfrm rot="5400000" flipH="1">
              <a:off x="7854549" y="4155321"/>
              <a:ext cx="40529" cy="105401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416" name="Rectangle 13"/>
            <p:cNvSpPr>
              <a:spLocks noChangeAspect="1" noChangeArrowheads="1"/>
            </p:cNvSpPr>
            <p:nvPr/>
          </p:nvSpPr>
          <p:spPr bwMode="auto">
            <a:xfrm rot="5400000" flipH="1">
              <a:off x="7854054" y="4102436"/>
              <a:ext cx="40529" cy="105401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417" name="Rectangle 14"/>
            <p:cNvSpPr>
              <a:spLocks noChangeAspect="1" noChangeArrowheads="1"/>
            </p:cNvSpPr>
            <p:nvPr/>
          </p:nvSpPr>
          <p:spPr bwMode="auto">
            <a:xfrm rot="5400000" flipH="1">
              <a:off x="7854549" y="3849375"/>
              <a:ext cx="40529" cy="105401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418" name="Rectangle 15"/>
            <p:cNvSpPr>
              <a:spLocks noChangeAspect="1" noChangeArrowheads="1"/>
            </p:cNvSpPr>
            <p:nvPr/>
          </p:nvSpPr>
          <p:spPr bwMode="auto">
            <a:xfrm rot="5400000" flipH="1">
              <a:off x="7583871" y="4101941"/>
              <a:ext cx="40529" cy="105401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419" name="Rectangle 16"/>
            <p:cNvSpPr>
              <a:spLocks noChangeAspect="1" noChangeArrowheads="1"/>
            </p:cNvSpPr>
            <p:nvPr/>
          </p:nvSpPr>
          <p:spPr bwMode="auto">
            <a:xfrm rot="5400000" flipH="1">
              <a:off x="7583376" y="3849375"/>
              <a:ext cx="40529" cy="105401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420" name="Rectangle 31"/>
            <p:cNvSpPr>
              <a:spLocks noChangeAspect="1" noChangeArrowheads="1"/>
            </p:cNvSpPr>
            <p:nvPr/>
          </p:nvSpPr>
          <p:spPr bwMode="auto">
            <a:xfrm rot="5400000" flipH="1">
              <a:off x="7853559" y="4714824"/>
              <a:ext cx="39541" cy="104412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421" name="Rectangle 32"/>
            <p:cNvSpPr>
              <a:spLocks noChangeAspect="1" noChangeArrowheads="1"/>
            </p:cNvSpPr>
            <p:nvPr/>
          </p:nvSpPr>
          <p:spPr bwMode="auto">
            <a:xfrm rot="5400000" flipH="1">
              <a:off x="7853806" y="4465470"/>
              <a:ext cx="40035" cy="104412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422" name="Rectangle 33"/>
            <p:cNvSpPr>
              <a:spLocks noChangeAspect="1" noChangeArrowheads="1"/>
            </p:cNvSpPr>
            <p:nvPr/>
          </p:nvSpPr>
          <p:spPr bwMode="auto">
            <a:xfrm rot="5400000" flipH="1">
              <a:off x="7585850" y="4714330"/>
              <a:ext cx="39541" cy="104412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423" name="Rectangle 34"/>
            <p:cNvSpPr>
              <a:spLocks noChangeAspect="1" noChangeArrowheads="1"/>
            </p:cNvSpPr>
            <p:nvPr/>
          </p:nvSpPr>
          <p:spPr bwMode="auto">
            <a:xfrm rot="5400000" flipH="1">
              <a:off x="7585108" y="4465470"/>
              <a:ext cx="40035" cy="104412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424" name="Rectangle 35" descr="Wide upward diagonal"/>
            <p:cNvSpPr>
              <a:spLocks noChangeAspect="1" noChangeArrowheads="1"/>
            </p:cNvSpPr>
            <p:nvPr/>
          </p:nvSpPr>
          <p:spPr bwMode="auto">
            <a:xfrm rot="5400000" flipH="1">
              <a:off x="7912586" y="4522971"/>
              <a:ext cx="278762" cy="239998"/>
            </a:xfrm>
            <a:prstGeom prst="rect">
              <a:avLst/>
            </a:prstGeom>
            <a:pattFill prst="wdUpDiag">
              <a:fgClr>
                <a:srgbClr val="33CCFF"/>
              </a:fgClr>
              <a:bgClr>
                <a:srgbClr val="EDFBFF"/>
              </a:bgClr>
            </a:patt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425" name="Rectangle 36" descr="Wide upward diagonal"/>
            <p:cNvSpPr>
              <a:spLocks noChangeAspect="1" noChangeArrowheads="1"/>
            </p:cNvSpPr>
            <p:nvPr/>
          </p:nvSpPr>
          <p:spPr bwMode="auto">
            <a:xfrm rot="5400000" flipH="1">
              <a:off x="7913080" y="4211094"/>
              <a:ext cx="278762" cy="239998"/>
            </a:xfrm>
            <a:prstGeom prst="rect">
              <a:avLst/>
            </a:prstGeom>
            <a:pattFill prst="wdUpDiag">
              <a:fgClr>
                <a:srgbClr val="33CCFF"/>
              </a:fgClr>
              <a:bgClr>
                <a:srgbClr val="EDFBFF"/>
              </a:bgClr>
            </a:patt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426" name="Rectangle 37" descr="Wide upward diagonal"/>
            <p:cNvSpPr>
              <a:spLocks noChangeAspect="1" noChangeArrowheads="1"/>
            </p:cNvSpPr>
            <p:nvPr/>
          </p:nvSpPr>
          <p:spPr bwMode="auto">
            <a:xfrm rot="5400000" flipH="1">
              <a:off x="7913575" y="3905641"/>
              <a:ext cx="278762" cy="239998"/>
            </a:xfrm>
            <a:prstGeom prst="rect">
              <a:avLst/>
            </a:prstGeom>
            <a:pattFill prst="wdUpDiag">
              <a:fgClr>
                <a:srgbClr val="33CCFF"/>
              </a:fgClr>
              <a:bgClr>
                <a:srgbClr val="EDFBFF"/>
              </a:bgClr>
            </a:patt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427" name="Rectangle 39" descr="Wide upward diagonal"/>
            <p:cNvSpPr>
              <a:spLocks noChangeAspect="1" noChangeArrowheads="1"/>
            </p:cNvSpPr>
            <p:nvPr/>
          </p:nvSpPr>
          <p:spPr bwMode="auto">
            <a:xfrm rot="5400000" flipH="1">
              <a:off x="7202241" y="4454923"/>
              <a:ext cx="278762" cy="388946"/>
            </a:xfrm>
            <a:prstGeom prst="rect">
              <a:avLst/>
            </a:prstGeom>
            <a:pattFill prst="wdUpDiag">
              <a:fgClr>
                <a:srgbClr val="33CCFF"/>
              </a:fgClr>
              <a:bgClr>
                <a:srgbClr val="EDFBFF"/>
              </a:bgClr>
            </a:patt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428" name="Rectangle 40" descr="Wide upward diagonal"/>
            <p:cNvSpPr>
              <a:spLocks noChangeAspect="1" noChangeArrowheads="1"/>
            </p:cNvSpPr>
            <p:nvPr/>
          </p:nvSpPr>
          <p:spPr bwMode="auto">
            <a:xfrm rot="5400000" flipH="1">
              <a:off x="7203230" y="4143045"/>
              <a:ext cx="278762" cy="388946"/>
            </a:xfrm>
            <a:prstGeom prst="rect">
              <a:avLst/>
            </a:prstGeom>
            <a:pattFill prst="wdUpDiag">
              <a:fgClr>
                <a:srgbClr val="33CCFF"/>
              </a:fgClr>
              <a:bgClr>
                <a:srgbClr val="EDFBFF"/>
              </a:bgClr>
            </a:patt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429" name="Rectangle 41" descr="Wide upward diagonal"/>
            <p:cNvSpPr>
              <a:spLocks noChangeAspect="1" noChangeArrowheads="1"/>
            </p:cNvSpPr>
            <p:nvPr/>
          </p:nvSpPr>
          <p:spPr bwMode="auto">
            <a:xfrm rot="5400000" flipH="1">
              <a:off x="7203725" y="3837593"/>
              <a:ext cx="278762" cy="388946"/>
            </a:xfrm>
            <a:prstGeom prst="rect">
              <a:avLst/>
            </a:prstGeom>
            <a:pattFill prst="wdUpDiag">
              <a:fgClr>
                <a:srgbClr val="33CCFF"/>
              </a:fgClr>
              <a:bgClr>
                <a:srgbClr val="EDFBFF"/>
              </a:bgClr>
            </a:patt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</p:grpSp>
      <p:grpSp>
        <p:nvGrpSpPr>
          <p:cNvPr id="430" name="Group 429"/>
          <p:cNvGrpSpPr/>
          <p:nvPr/>
        </p:nvGrpSpPr>
        <p:grpSpPr>
          <a:xfrm rot="5400000">
            <a:off x="2728644" y="3588569"/>
            <a:ext cx="1025311" cy="616836"/>
            <a:chOff x="5505078" y="3746732"/>
            <a:chExt cx="1025311" cy="616836"/>
          </a:xfrm>
        </p:grpSpPr>
        <p:sp>
          <p:nvSpPr>
            <p:cNvPr id="431" name="Rectangle 5"/>
            <p:cNvSpPr>
              <a:spLocks noChangeAspect="1" noChangeArrowheads="1"/>
            </p:cNvSpPr>
            <p:nvPr/>
          </p:nvSpPr>
          <p:spPr bwMode="auto">
            <a:xfrm rot="5400000" flipH="1">
              <a:off x="5940720" y="4014886"/>
              <a:ext cx="308418" cy="388945"/>
            </a:xfrm>
            <a:prstGeom prst="rect">
              <a:avLst/>
            </a:prstGeom>
            <a:gradFill rotWithShape="1">
              <a:gsLst>
                <a:gs pos="0">
                  <a:srgbClr val="FF3300"/>
                </a:gs>
                <a:gs pos="100000">
                  <a:srgbClr val="FF3300">
                    <a:gamma/>
                    <a:tint val="9020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432" name="Rectangle 6"/>
            <p:cNvSpPr>
              <a:spLocks noChangeAspect="1" noChangeArrowheads="1"/>
            </p:cNvSpPr>
            <p:nvPr/>
          </p:nvSpPr>
          <p:spPr bwMode="auto">
            <a:xfrm rot="5400000" flipH="1">
              <a:off x="5940225" y="3706468"/>
              <a:ext cx="308418" cy="388945"/>
            </a:xfrm>
            <a:prstGeom prst="rect">
              <a:avLst/>
            </a:prstGeom>
            <a:gradFill rotWithShape="1">
              <a:gsLst>
                <a:gs pos="0">
                  <a:srgbClr val="FF3300"/>
                </a:gs>
                <a:gs pos="100000">
                  <a:srgbClr val="FF3300">
                    <a:gamma/>
                    <a:tint val="9020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433" name="Rectangle 9"/>
            <p:cNvSpPr>
              <a:spLocks noChangeAspect="1" noChangeArrowheads="1"/>
            </p:cNvSpPr>
            <p:nvPr/>
          </p:nvSpPr>
          <p:spPr bwMode="auto">
            <a:xfrm rot="5400000" flipH="1">
              <a:off x="5945264" y="3973782"/>
              <a:ext cx="40529" cy="105401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434" name="Rectangle 10"/>
            <p:cNvSpPr>
              <a:spLocks noChangeAspect="1" noChangeArrowheads="1"/>
            </p:cNvSpPr>
            <p:nvPr/>
          </p:nvSpPr>
          <p:spPr bwMode="auto">
            <a:xfrm rot="5400000" flipH="1">
              <a:off x="5941800" y="3721215"/>
              <a:ext cx="40529" cy="105401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435" name="Rectangle 11"/>
            <p:cNvSpPr>
              <a:spLocks noChangeAspect="1" noChangeArrowheads="1"/>
            </p:cNvSpPr>
            <p:nvPr/>
          </p:nvSpPr>
          <p:spPr bwMode="auto">
            <a:xfrm rot="5400000" flipH="1">
              <a:off x="6211983" y="3973782"/>
              <a:ext cx="40529" cy="105401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436" name="Rectangle 12"/>
            <p:cNvSpPr>
              <a:spLocks noChangeAspect="1" noChangeArrowheads="1"/>
            </p:cNvSpPr>
            <p:nvPr/>
          </p:nvSpPr>
          <p:spPr bwMode="auto">
            <a:xfrm rot="5400000" flipH="1">
              <a:off x="6212478" y="3721215"/>
              <a:ext cx="40529" cy="105401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437" name="Rectangle 31"/>
            <p:cNvSpPr>
              <a:spLocks noChangeAspect="1" noChangeArrowheads="1"/>
            </p:cNvSpPr>
            <p:nvPr/>
          </p:nvSpPr>
          <p:spPr bwMode="auto">
            <a:xfrm rot="5400000" flipH="1">
              <a:off x="6211488" y="4280718"/>
              <a:ext cx="39541" cy="104412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438" name="Rectangle 32"/>
            <p:cNvSpPr>
              <a:spLocks noChangeAspect="1" noChangeArrowheads="1"/>
            </p:cNvSpPr>
            <p:nvPr/>
          </p:nvSpPr>
          <p:spPr bwMode="auto">
            <a:xfrm rot="5400000" flipH="1">
              <a:off x="6211735" y="4031364"/>
              <a:ext cx="40035" cy="104412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439" name="Rectangle 33"/>
            <p:cNvSpPr>
              <a:spLocks noChangeAspect="1" noChangeArrowheads="1"/>
            </p:cNvSpPr>
            <p:nvPr/>
          </p:nvSpPr>
          <p:spPr bwMode="auto">
            <a:xfrm rot="5400000" flipH="1">
              <a:off x="5943779" y="4280224"/>
              <a:ext cx="39541" cy="104412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440" name="Rectangle 34"/>
            <p:cNvSpPr>
              <a:spLocks noChangeAspect="1" noChangeArrowheads="1"/>
            </p:cNvSpPr>
            <p:nvPr/>
          </p:nvSpPr>
          <p:spPr bwMode="auto">
            <a:xfrm rot="5400000" flipH="1">
              <a:off x="5943037" y="4031364"/>
              <a:ext cx="40035" cy="104412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441" name="Rectangle 35" descr="Wide upward diagonal"/>
            <p:cNvSpPr>
              <a:spLocks noChangeAspect="1" noChangeArrowheads="1"/>
            </p:cNvSpPr>
            <p:nvPr/>
          </p:nvSpPr>
          <p:spPr bwMode="auto">
            <a:xfrm rot="5400000" flipH="1">
              <a:off x="6270515" y="4088865"/>
              <a:ext cx="278762" cy="239998"/>
            </a:xfrm>
            <a:prstGeom prst="rect">
              <a:avLst/>
            </a:prstGeom>
            <a:pattFill prst="wdUpDiag">
              <a:fgClr>
                <a:srgbClr val="33CCFF"/>
              </a:fgClr>
              <a:bgClr>
                <a:srgbClr val="EDFBFF"/>
              </a:bgClr>
            </a:patt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442" name="Rectangle 36" descr="Wide upward diagonal"/>
            <p:cNvSpPr>
              <a:spLocks noChangeAspect="1" noChangeArrowheads="1"/>
            </p:cNvSpPr>
            <p:nvPr/>
          </p:nvSpPr>
          <p:spPr bwMode="auto">
            <a:xfrm rot="5400000" flipH="1">
              <a:off x="6271009" y="3776988"/>
              <a:ext cx="278762" cy="239998"/>
            </a:xfrm>
            <a:prstGeom prst="rect">
              <a:avLst/>
            </a:prstGeom>
            <a:pattFill prst="wdUpDiag">
              <a:fgClr>
                <a:srgbClr val="33CCFF"/>
              </a:fgClr>
              <a:bgClr>
                <a:srgbClr val="EDFBFF"/>
              </a:bgClr>
            </a:patt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443" name="Rectangle 39" descr="Wide upward diagonal"/>
            <p:cNvSpPr>
              <a:spLocks noChangeAspect="1" noChangeArrowheads="1"/>
            </p:cNvSpPr>
            <p:nvPr/>
          </p:nvSpPr>
          <p:spPr bwMode="auto">
            <a:xfrm rot="5400000" flipH="1">
              <a:off x="5560170" y="4020817"/>
              <a:ext cx="278762" cy="388946"/>
            </a:xfrm>
            <a:prstGeom prst="rect">
              <a:avLst/>
            </a:prstGeom>
            <a:pattFill prst="wdUpDiag">
              <a:fgClr>
                <a:srgbClr val="33CCFF"/>
              </a:fgClr>
              <a:bgClr>
                <a:srgbClr val="EDFBFF"/>
              </a:bgClr>
            </a:patt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444" name="Rectangle 40" descr="Wide upward diagonal"/>
            <p:cNvSpPr>
              <a:spLocks noChangeAspect="1" noChangeArrowheads="1"/>
            </p:cNvSpPr>
            <p:nvPr/>
          </p:nvSpPr>
          <p:spPr bwMode="auto">
            <a:xfrm rot="5400000" flipH="1">
              <a:off x="5561159" y="3708939"/>
              <a:ext cx="278762" cy="388946"/>
            </a:xfrm>
            <a:prstGeom prst="rect">
              <a:avLst/>
            </a:prstGeom>
            <a:pattFill prst="wdUpDiag">
              <a:fgClr>
                <a:srgbClr val="33CCFF"/>
              </a:fgClr>
              <a:bgClr>
                <a:srgbClr val="EDFBFF"/>
              </a:bgClr>
            </a:patt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</p:grpSp>
      <p:grpSp>
        <p:nvGrpSpPr>
          <p:cNvPr id="445" name="Group 444"/>
          <p:cNvGrpSpPr/>
          <p:nvPr/>
        </p:nvGrpSpPr>
        <p:grpSpPr>
          <a:xfrm rot="5400000">
            <a:off x="2197874" y="3742668"/>
            <a:ext cx="1024817" cy="308418"/>
            <a:chOff x="5490321" y="4740507"/>
            <a:chExt cx="1024817" cy="308418"/>
          </a:xfrm>
        </p:grpSpPr>
        <p:sp>
          <p:nvSpPr>
            <p:cNvPr id="446" name="Rectangle 5"/>
            <p:cNvSpPr>
              <a:spLocks noChangeAspect="1" noChangeArrowheads="1"/>
            </p:cNvSpPr>
            <p:nvPr/>
          </p:nvSpPr>
          <p:spPr bwMode="auto">
            <a:xfrm rot="5400000" flipH="1">
              <a:off x="5925963" y="4700243"/>
              <a:ext cx="308418" cy="388945"/>
            </a:xfrm>
            <a:prstGeom prst="rect">
              <a:avLst/>
            </a:prstGeom>
            <a:gradFill rotWithShape="1">
              <a:gsLst>
                <a:gs pos="0">
                  <a:srgbClr val="FF3300"/>
                </a:gs>
                <a:gs pos="100000">
                  <a:srgbClr val="FF3300">
                    <a:gamma/>
                    <a:tint val="9020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447" name="Rectangle 31"/>
            <p:cNvSpPr>
              <a:spLocks noChangeAspect="1" noChangeArrowheads="1"/>
            </p:cNvSpPr>
            <p:nvPr/>
          </p:nvSpPr>
          <p:spPr bwMode="auto">
            <a:xfrm rot="5400000" flipH="1">
              <a:off x="6196731" y="4966075"/>
              <a:ext cx="39541" cy="104412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448" name="Rectangle 32"/>
            <p:cNvSpPr>
              <a:spLocks noChangeAspect="1" noChangeArrowheads="1"/>
            </p:cNvSpPr>
            <p:nvPr/>
          </p:nvSpPr>
          <p:spPr bwMode="auto">
            <a:xfrm rot="5400000" flipH="1">
              <a:off x="6196978" y="4716721"/>
              <a:ext cx="40035" cy="104412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449" name="Rectangle 33"/>
            <p:cNvSpPr>
              <a:spLocks noChangeAspect="1" noChangeArrowheads="1"/>
            </p:cNvSpPr>
            <p:nvPr/>
          </p:nvSpPr>
          <p:spPr bwMode="auto">
            <a:xfrm rot="5400000" flipH="1">
              <a:off x="5929022" y="4965581"/>
              <a:ext cx="39541" cy="104412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450" name="Rectangle 34"/>
            <p:cNvSpPr>
              <a:spLocks noChangeAspect="1" noChangeArrowheads="1"/>
            </p:cNvSpPr>
            <p:nvPr/>
          </p:nvSpPr>
          <p:spPr bwMode="auto">
            <a:xfrm rot="5400000" flipH="1">
              <a:off x="5928280" y="4716721"/>
              <a:ext cx="40035" cy="104412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451" name="Rectangle 35" descr="Wide upward diagonal"/>
            <p:cNvSpPr>
              <a:spLocks noChangeAspect="1" noChangeArrowheads="1"/>
            </p:cNvSpPr>
            <p:nvPr/>
          </p:nvSpPr>
          <p:spPr bwMode="auto">
            <a:xfrm rot="5400000" flipH="1">
              <a:off x="6255758" y="4774222"/>
              <a:ext cx="278762" cy="239998"/>
            </a:xfrm>
            <a:prstGeom prst="rect">
              <a:avLst/>
            </a:prstGeom>
            <a:pattFill prst="wdUpDiag">
              <a:fgClr>
                <a:srgbClr val="33CCFF"/>
              </a:fgClr>
              <a:bgClr>
                <a:srgbClr val="EDFBFF"/>
              </a:bgClr>
            </a:patt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452" name="Rectangle 39" descr="Wide upward diagonal"/>
            <p:cNvSpPr>
              <a:spLocks noChangeAspect="1" noChangeArrowheads="1"/>
            </p:cNvSpPr>
            <p:nvPr/>
          </p:nvSpPr>
          <p:spPr bwMode="auto">
            <a:xfrm rot="5400000" flipH="1">
              <a:off x="5545413" y="4706174"/>
              <a:ext cx="278762" cy="388946"/>
            </a:xfrm>
            <a:prstGeom prst="rect">
              <a:avLst/>
            </a:prstGeom>
            <a:pattFill prst="wdUpDiag">
              <a:fgClr>
                <a:srgbClr val="33CCFF"/>
              </a:fgClr>
              <a:bgClr>
                <a:srgbClr val="EDFBFF"/>
              </a:bgClr>
            </a:patt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</p:grpSp>
      <p:sp>
        <p:nvSpPr>
          <p:cNvPr id="453" name="Rectangle 452"/>
          <p:cNvSpPr/>
          <p:nvPr/>
        </p:nvSpPr>
        <p:spPr>
          <a:xfrm>
            <a:off x="1371600" y="1676400"/>
            <a:ext cx="2362200" cy="1639486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54" name="Rectangle 453"/>
          <p:cNvSpPr/>
          <p:nvPr/>
        </p:nvSpPr>
        <p:spPr>
          <a:xfrm>
            <a:off x="390440" y="2710089"/>
            <a:ext cx="2051422" cy="1418823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55" name="TextBox 454"/>
          <p:cNvSpPr txBox="1"/>
          <p:nvPr/>
        </p:nvSpPr>
        <p:spPr>
          <a:xfrm>
            <a:off x="1602299" y="2545630"/>
            <a:ext cx="170937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>
              <a:defRPr sz="20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/>
              <a:t>Manned Area</a:t>
            </a:r>
          </a:p>
        </p:txBody>
      </p:sp>
    </p:spTree>
    <p:extLst>
      <p:ext uri="{BB962C8B-B14F-4D97-AF65-F5344CB8AC3E}">
        <p14:creationId xmlns:p14="http://schemas.microsoft.com/office/powerpoint/2010/main" val="38363196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Project Goals, Objectives, &amp; Deliverables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6EFC63E-F8D9-44BB-A462-AC735E845F95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090912"/>
            <a:ext cx="8610600" cy="5386088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dirty="0"/>
              <a:t>Proposer Identification:</a:t>
            </a:r>
          </a:p>
          <a:p>
            <a:pPr lvl="1">
              <a:lnSpc>
                <a:spcPct val="120000"/>
              </a:lnSpc>
              <a:spcBef>
                <a:spcPts val="0"/>
              </a:spcBef>
            </a:pPr>
            <a:r>
              <a:rPr lang="en-US" dirty="0"/>
              <a:t>Prime:  HII-NNS, Michael Talley, D.Sc.</a:t>
            </a:r>
          </a:p>
          <a:p>
            <a:pPr lvl="1">
              <a:lnSpc>
                <a:spcPct val="120000"/>
              </a:lnSpc>
              <a:spcBef>
                <a:spcPts val="0"/>
              </a:spcBef>
            </a:pPr>
            <a:r>
              <a:rPr lang="en-US" dirty="0"/>
              <a:t>Participants: HII-Ingalls, John Walks and BIW, Nat Bedford</a:t>
            </a:r>
            <a:endParaRPr lang="en-US" sz="2400" dirty="0"/>
          </a:p>
          <a:p>
            <a:r>
              <a:rPr lang="en-US" sz="2400" dirty="0"/>
              <a:t>Goals to Achieve</a:t>
            </a:r>
          </a:p>
          <a:p>
            <a:pPr lvl="1"/>
            <a:r>
              <a:rPr lang="en-US" dirty="0"/>
              <a:t>Ability to easily insert cutting edge technology as it evolves</a:t>
            </a:r>
          </a:p>
          <a:p>
            <a:pPr lvl="1">
              <a:lnSpc>
                <a:spcPct val="120000"/>
              </a:lnSpc>
              <a:spcBef>
                <a:spcPts val="0"/>
              </a:spcBef>
            </a:pPr>
            <a:r>
              <a:rPr lang="en-US" dirty="0"/>
              <a:t>Commonality and extendibility of components among systems and ships</a:t>
            </a:r>
          </a:p>
          <a:p>
            <a:pPr lvl="1">
              <a:lnSpc>
                <a:spcPct val="120000"/>
              </a:lnSpc>
              <a:spcBef>
                <a:spcPts val="0"/>
              </a:spcBef>
            </a:pPr>
            <a:r>
              <a:rPr lang="en-US" dirty="0"/>
              <a:t>Flexibility in varying physical system configurations</a:t>
            </a:r>
          </a:p>
          <a:p>
            <a:pPr lvl="1">
              <a:lnSpc>
                <a:spcPct val="120000"/>
              </a:lnSpc>
              <a:spcBef>
                <a:spcPts val="0"/>
              </a:spcBef>
            </a:pPr>
            <a:r>
              <a:rPr lang="en-US" dirty="0"/>
              <a:t>A reduction in acquisition and life-cycle costs by buying components at the drawer level</a:t>
            </a:r>
          </a:p>
          <a:p>
            <a:pPr lvl="1">
              <a:lnSpc>
                <a:spcPct val="120000"/>
              </a:lnSpc>
              <a:spcBef>
                <a:spcPts val="0"/>
              </a:spcBef>
            </a:pPr>
            <a:r>
              <a:rPr lang="en-US" dirty="0"/>
              <a:t>Reduced test time and costs</a:t>
            </a:r>
            <a:endParaRPr lang="en-US" sz="1800" dirty="0"/>
          </a:p>
          <a:p>
            <a:r>
              <a:rPr lang="en-US" sz="2400" dirty="0"/>
              <a:t>Objectives</a:t>
            </a:r>
          </a:p>
          <a:p>
            <a:pPr lvl="1"/>
            <a:r>
              <a:rPr lang="en-US" dirty="0"/>
              <a:t>Provide a basis for extending 72 Inch POA Enclosure Systems to DDG and CG ships</a:t>
            </a:r>
            <a:endParaRPr lang="en-US" sz="1200" dirty="0"/>
          </a:p>
          <a:p>
            <a:pPr lvl="1"/>
            <a:r>
              <a:rPr lang="en-US" dirty="0"/>
              <a:t>Define processes, skill levels, and organizational responsibilities for implementing 72 Inch POA Enclosure Systems </a:t>
            </a:r>
            <a:endParaRPr lang="en-US" sz="1200" dirty="0"/>
          </a:p>
          <a:p>
            <a:r>
              <a:rPr lang="en-US" sz="2400" dirty="0"/>
              <a:t>Deliverables </a:t>
            </a:r>
          </a:p>
          <a:p>
            <a:pPr lvl="1"/>
            <a:r>
              <a:rPr lang="en-US" dirty="0"/>
              <a:t>Final report documenting basis for extending 72 Inch POA Enclosure Systems to DDG and CG ships, processes, skill levels, and organizational responsibilities for implementation</a:t>
            </a:r>
          </a:p>
          <a:p>
            <a:pPr lvl="1"/>
            <a:r>
              <a:rPr lang="en-US" dirty="0"/>
              <a:t>Presentations at workshops to showcase results</a:t>
            </a:r>
          </a:p>
        </p:txBody>
      </p:sp>
    </p:spTree>
    <p:extLst>
      <p:ext uri="{BB962C8B-B14F-4D97-AF65-F5344CB8AC3E}">
        <p14:creationId xmlns:p14="http://schemas.microsoft.com/office/powerpoint/2010/main" val="55525422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1" name="Content Placeholder 1"/>
          <p:cNvSpPr>
            <a:spLocks noGrp="1"/>
          </p:cNvSpPr>
          <p:nvPr>
            <p:ph idx="1"/>
            <p:extLst>
              <p:ext uri="{D42A27DB-BD31-4B8C-83A1-F6EECF244321}">
                <p14:modId xmlns:p14="http://schemas.microsoft.com/office/powerpoint/2010/main" val="1683402635"/>
              </p:ext>
            </p:extLst>
          </p:nvPr>
        </p:nvSpPr>
        <p:spPr>
          <a:xfrm>
            <a:off x="377483" y="1051560"/>
            <a:ext cx="8389034" cy="5410200"/>
          </a:xfrm>
        </p:spPr>
        <p:txBody>
          <a:bodyPr>
            <a:noAutofit/>
          </a:bodyPr>
          <a:lstStyle/>
          <a:p>
            <a:pPr marL="229870" indent="-229870" eaLnBrk="1" hangingPunct="1"/>
            <a:r>
              <a:rPr lang="en-US" dirty="0"/>
              <a:t>Status</a:t>
            </a:r>
            <a:endParaRPr lang="en-US"/>
          </a:p>
          <a:p>
            <a:pPr marL="683895" lvl="1" indent="-226695" eaLnBrk="1" hangingPunct="1"/>
            <a:r>
              <a:rPr lang="en-US" sz="1400" dirty="0"/>
              <a:t>DDG:  ~8 spaces containing 36 enclosures identified for potential rearrangements using POA enclosures</a:t>
            </a:r>
          </a:p>
          <a:p>
            <a:pPr marL="683895" lvl="1" indent="-226695" eaLnBrk="1" hangingPunct="1"/>
            <a:r>
              <a:rPr lang="en-US" sz="1400" dirty="0"/>
              <a:t>CG:  ~37 spaces containing 124 enclosures identified for potential rearrangements using POA enclosures</a:t>
            </a:r>
            <a:endParaRPr lang="en-US" sz="1000" dirty="0"/>
          </a:p>
          <a:p>
            <a:pPr marL="229870" indent="-229870" eaLnBrk="1" hangingPunct="1"/>
            <a:r>
              <a:rPr lang="en-US" dirty="0"/>
              <a:t>Next Steps</a:t>
            </a:r>
          </a:p>
          <a:p>
            <a:pPr marL="683895" lvl="1" indent="-226695" eaLnBrk="1" hangingPunct="1"/>
            <a:r>
              <a:rPr lang="en-US" sz="1400" dirty="0"/>
              <a:t>Develop analysis &amp; test plan to close gaps and submit to NAVSEA for approval.</a:t>
            </a:r>
          </a:p>
          <a:p>
            <a:pPr marL="683895" lvl="1" indent="-226695" eaLnBrk="1" hangingPunct="1"/>
            <a:r>
              <a:rPr lang="en-US" sz="1400" dirty="0"/>
              <a:t>Define ordering and supplier information for POA enclosures, hardware, and mounts for DDG and CG platforms.</a:t>
            </a:r>
          </a:p>
          <a:p>
            <a:pPr marL="229870" indent="-229870" eaLnBrk="1" hangingPunct="1"/>
            <a:r>
              <a:rPr lang="en-US" sz="1400" dirty="0"/>
              <a:t>Future Work</a:t>
            </a:r>
          </a:p>
          <a:p>
            <a:pPr marL="683895" lvl="1" indent="-226695" eaLnBrk="1" hangingPunct="1"/>
            <a:r>
              <a:rPr lang="en-US" sz="1400" dirty="0"/>
              <a:t>Pursue funding to achieve “Roadmap for Anytime and Anywhere at the Drawer or Component Level Using POA Enclosures”</a:t>
            </a:r>
          </a:p>
        </p:txBody>
      </p:sp>
      <p:sp>
        <p:nvSpPr>
          <p:cNvPr id="73730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>
                <a:latin typeface="Arial" charset="0"/>
                <a:cs typeface="Arial" charset="0"/>
              </a:rPr>
              <a:t>Status, Next Steps, Future Work</a:t>
            </a:r>
          </a:p>
        </p:txBody>
      </p:sp>
      <p:sp>
        <p:nvSpPr>
          <p:cNvPr id="73735" name="Slide Number Placeholder 4"/>
          <p:cNvSpPr txBox="1">
            <a:spLocks/>
          </p:cNvSpPr>
          <p:nvPr/>
        </p:nvSpPr>
        <p:spPr bwMode="auto">
          <a:xfrm>
            <a:off x="0" y="6553200"/>
            <a:ext cx="4413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fld id="{10EB3F5F-9630-49AA-8878-B132440073FA}" type="slidenum">
              <a:rPr lang="en-US" sz="1200">
                <a:latin typeface="Arial" charset="0"/>
              </a:rPr>
              <a:pPr algn="ctr"/>
              <a:t>20</a:t>
            </a:fld>
            <a:endParaRPr lang="en-US" sz="1200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35517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Discussion / Questions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dirty="0"/>
              <a:t>Questions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6EFC63E-F8D9-44BB-A462-AC735E845F95}" type="slidenum">
              <a:rPr lang="en-US" smtClean="0"/>
              <a:pPr/>
              <a:t>21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4892" y="1813760"/>
            <a:ext cx="4741816" cy="47418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46932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Physical Open Architecture (POA)?</a:t>
            </a:r>
          </a:p>
        </p:txBody>
      </p:sp>
      <p:sp>
        <p:nvSpPr>
          <p:cNvPr id="5" name="Rectangle 6"/>
          <p:cNvSpPr txBox="1">
            <a:spLocks noChangeArrowheads="1"/>
          </p:cNvSpPr>
          <p:nvPr>
            <p:extLst>
              <p:ext uri="{D42A27DB-BD31-4B8C-83A1-F6EECF244321}">
                <p14:modId xmlns:p14="http://schemas.microsoft.com/office/powerpoint/2010/main" val="3694039405"/>
              </p:ext>
            </p:extLst>
          </p:nvPr>
        </p:nvSpPr>
        <p:spPr>
          <a:xfrm>
            <a:off x="228600" y="1034478"/>
            <a:ext cx="8229600" cy="5213922"/>
          </a:xfrm>
          <a:prstGeom prst="rect">
            <a:avLst/>
          </a:prstGeom>
        </p:spPr>
        <p:txBody>
          <a:bodyPr anchor="t">
            <a:normAutofit lnSpcReduction="10000"/>
          </a:bodyPr>
          <a:lstStyle/>
          <a:p>
            <a:pPr marL="342900" indent="-342900" fontAlgn="base">
              <a:spcBef>
                <a:spcPct val="65000"/>
              </a:spcBef>
              <a:spcAft>
                <a:spcPct val="0"/>
              </a:spcAft>
              <a:buFontTx/>
              <a:buChar char="•"/>
              <a:defRPr/>
            </a:pPr>
            <a:r>
              <a:rPr lang="en-US" sz="2000" dirty="0"/>
              <a:t>POA is a flexible mounting methodology enabling use of open architecture systems (plug-and-play, common components, modular design, COTS, etc.), while meeting Navy shock and vibration requirements</a:t>
            </a:r>
            <a:r>
              <a:rPr lang="en-US" sz="2000" dirty="0">
                <a:ea typeface="Tahoma"/>
                <a:cs typeface="Tahoma"/>
              </a:rPr>
              <a:t>.</a:t>
            </a:r>
            <a:endParaRPr lang="en-US" sz="2000" dirty="0"/>
          </a:p>
          <a:p>
            <a:pPr marL="342900" indent="-342900" fontAlgn="base">
              <a:spcBef>
                <a:spcPct val="65000"/>
              </a:spcBef>
              <a:spcAft>
                <a:spcPct val="0"/>
              </a:spcAft>
              <a:buFontTx/>
              <a:buChar char="•"/>
              <a:defRPr/>
            </a:pPr>
            <a:r>
              <a:rPr lang="en-US" sz="2000" dirty="0"/>
              <a:t>POA</a:t>
            </a:r>
            <a:r>
              <a:rPr lang="en-US" sz="2000" b="1" dirty="0"/>
              <a:t> </a:t>
            </a:r>
            <a:r>
              <a:rPr lang="en-US" sz="2000" dirty="0"/>
              <a:t>is implemented by standardizing physical attachments and qualification procedures, including the following: </a:t>
            </a:r>
          </a:p>
          <a:p>
            <a:pPr marL="800100" lvl="1" indent="-342900" fontAlgn="base">
              <a:spcBef>
                <a:spcPts val="600"/>
              </a:spcBef>
              <a:spcAft>
                <a:spcPct val="0"/>
              </a:spcAft>
              <a:buFontTx/>
              <a:buChar char="•"/>
              <a:defRPr/>
            </a:pPr>
            <a:r>
              <a:rPr lang="en-US" sz="2000" dirty="0"/>
              <a:t>Enclosures </a:t>
            </a:r>
          </a:p>
          <a:p>
            <a:pPr marL="800100" lvl="1" indent="-342900" fontAlgn="base">
              <a:spcBef>
                <a:spcPts val="600"/>
              </a:spcBef>
              <a:spcAft>
                <a:spcPct val="0"/>
              </a:spcAft>
              <a:buFontTx/>
              <a:buChar char="•"/>
              <a:defRPr/>
            </a:pPr>
            <a:r>
              <a:rPr lang="en-US" sz="2000" dirty="0"/>
              <a:t>Shipboard interfaces (i.e., foundations) </a:t>
            </a:r>
          </a:p>
          <a:p>
            <a:pPr marL="800100" lvl="1" indent="-342900" fontAlgn="base">
              <a:spcBef>
                <a:spcPts val="600"/>
              </a:spcBef>
              <a:spcAft>
                <a:spcPct val="0"/>
              </a:spcAft>
              <a:buFontTx/>
              <a:buChar char="•"/>
              <a:defRPr/>
            </a:pPr>
            <a:r>
              <a:rPr lang="en-US" sz="2000" dirty="0"/>
              <a:t>Shock mount solutions </a:t>
            </a:r>
          </a:p>
          <a:p>
            <a:pPr marL="800100" lvl="1" indent="-342900" fontAlgn="base">
              <a:spcBef>
                <a:spcPts val="600"/>
              </a:spcBef>
              <a:spcAft>
                <a:spcPct val="0"/>
              </a:spcAft>
              <a:buFontTx/>
              <a:buChar char="•"/>
              <a:defRPr/>
            </a:pPr>
            <a:r>
              <a:rPr lang="en-US" sz="2000" dirty="0"/>
              <a:t>Component attachment methods </a:t>
            </a:r>
          </a:p>
          <a:p>
            <a:pPr marL="800100" lvl="1" indent="-342900" fontAlgn="base">
              <a:spcBef>
                <a:spcPts val="600"/>
              </a:spcBef>
              <a:spcAft>
                <a:spcPct val="0"/>
              </a:spcAft>
              <a:buFontTx/>
              <a:buChar char="•"/>
              <a:defRPr/>
            </a:pPr>
            <a:r>
              <a:rPr lang="en-US" sz="2000" dirty="0"/>
              <a:t>Environmental test processes and procedures</a:t>
            </a:r>
          </a:p>
          <a:p>
            <a:pPr marL="342900" indent="-342900" fontAlgn="base">
              <a:spcBef>
                <a:spcPct val="65000"/>
              </a:spcBef>
              <a:spcAft>
                <a:spcPct val="0"/>
              </a:spcAft>
              <a:buFontTx/>
              <a:buChar char="•"/>
              <a:defRPr/>
            </a:pPr>
            <a:r>
              <a:rPr lang="en-US" sz="2000" dirty="0"/>
              <a:t>POA’s flexible mounting methodology provides the ability to install components in different positions stacked within a rack enclosure, and install enclosures in different configurations such as multi-packs</a:t>
            </a:r>
            <a:r>
              <a:rPr lang="en-US" sz="2000" dirty="0">
                <a:ea typeface="Tahoma"/>
                <a:cs typeface="Tahoma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3690785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233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187" y="1066800"/>
            <a:ext cx="8551413" cy="5183067"/>
          </a:xfrm>
          <a:prstGeom prst="rect">
            <a:avLst/>
          </a:prstGeom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81800" y="3933825"/>
            <a:ext cx="2362200" cy="292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2800" dirty="0"/>
              <a:t>Previous Work:  Standardized POA Enclosures and Ship Interfaces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28411" y="6477000"/>
            <a:ext cx="400378" cy="297651"/>
          </a:xfrm>
        </p:spPr>
        <p:txBody>
          <a:bodyPr/>
          <a:lstStyle/>
          <a:p>
            <a:fld id="{8C2F0B95-3D5D-4DF0-B439-7E6983D70D56}" type="slidenum">
              <a:rPr lang="en-US" smtClean="0">
                <a:solidFill>
                  <a:schemeClr val="tx1"/>
                </a:solidFill>
              </a:rPr>
              <a:pPr/>
              <a:t>4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8" name="Rectangle 6"/>
          <p:cNvSpPr txBox="1">
            <a:spLocks noChangeArrowheads="1"/>
          </p:cNvSpPr>
          <p:nvPr>
            <p:extLst>
              <p:ext uri="{D42A27DB-BD31-4B8C-83A1-F6EECF244321}">
                <p14:modId xmlns:p14="http://schemas.microsoft.com/office/powerpoint/2010/main" val="3659743308"/>
              </p:ext>
            </p:extLst>
          </p:nvPr>
        </p:nvSpPr>
        <p:spPr>
          <a:xfrm>
            <a:off x="0" y="1066800"/>
            <a:ext cx="6781800" cy="1066800"/>
          </a:xfrm>
          <a:prstGeom prst="rect">
            <a:avLst/>
          </a:prstGeom>
        </p:spPr>
        <p:txBody>
          <a:bodyPr anchor="t">
            <a:normAutofit fontScale="85000" lnSpcReduction="20000"/>
          </a:bodyPr>
          <a:lstStyle/>
          <a:p>
            <a:pPr marL="342900" indent="-342900" fontAlgn="base">
              <a:spcBef>
                <a:spcPts val="600"/>
              </a:spcBef>
              <a:spcAft>
                <a:spcPct val="0"/>
              </a:spcAft>
              <a:buFontTx/>
              <a:buChar char="•"/>
            </a:pPr>
            <a:r>
              <a:rPr lang="en-US" sz="2000" dirty="0"/>
              <a:t>POA consolidates custom-built enclosures in the fleet to 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standardized </a:t>
            </a:r>
            <a:r>
              <a:rPr lang="en-US" sz="2000" dirty="0"/>
              <a:t>POA 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enclosure</a:t>
            </a:r>
            <a:r>
              <a:rPr lang="en-US" sz="2000" kern="0" dirty="0"/>
              <a:t>s</a:t>
            </a:r>
          </a:p>
          <a:p>
            <a:pPr marL="342900" indent="-342900" fontAlgn="base">
              <a:spcBef>
                <a:spcPts val="600"/>
              </a:spcBef>
              <a:spcAft>
                <a:spcPct val="0"/>
              </a:spcAft>
              <a:buFontTx/>
              <a:buChar char="•"/>
            </a:pPr>
            <a:r>
              <a:rPr lang="en-US" sz="2000" dirty="0"/>
              <a:t>For example, custom-built enclosures (purple) having similarity are reduced to a single</a:t>
            </a:r>
            <a:r>
              <a:rPr lang="en-US" sz="2000" kern="0" dirty="0"/>
              <a:t> </a:t>
            </a:r>
            <a:r>
              <a:rPr lang="en-US" sz="2000" dirty="0"/>
              <a:t>POA </a:t>
            </a:r>
            <a:r>
              <a:rPr lang="en-US" sz="2000" kern="0" dirty="0"/>
              <a:t>enclosure (gray)</a:t>
            </a:r>
          </a:p>
          <a:p>
            <a:pPr marL="342900" indent="-342900" fontAlgn="base">
              <a:spcBef>
                <a:spcPts val="600"/>
              </a:spcBef>
              <a:spcAft>
                <a:spcPct val="0"/>
              </a:spcAft>
              <a:buFontTx/>
              <a:buChar char="•"/>
            </a:pPr>
            <a:endParaRPr kumimoji="0" lang="en-US" sz="2000" b="0" i="0" u="none" strike="noStrike" kern="0" cap="none" spc="0" normalizeH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indent="-342900" fontAlgn="base">
              <a:spcBef>
                <a:spcPts val="600"/>
              </a:spcBef>
              <a:spcAft>
                <a:spcPct val="0"/>
              </a:spcAft>
              <a:buFontTx/>
              <a:buChar char="•"/>
            </a:pPr>
            <a:endParaRPr lang="en-US" sz="2000" kern="0" baseline="0" dirty="0"/>
          </a:p>
          <a:p>
            <a:pPr marL="342900" indent="-342900" fontAlgn="base">
              <a:spcBef>
                <a:spcPts val="600"/>
              </a:spcBef>
              <a:spcAft>
                <a:spcPct val="0"/>
              </a:spcAft>
              <a:buFontTx/>
              <a:buChar char="•"/>
            </a:pP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0" name="Right Brace 19"/>
          <p:cNvSpPr/>
          <p:nvPr/>
        </p:nvSpPr>
        <p:spPr>
          <a:xfrm rot="4098609">
            <a:off x="4417230" y="809907"/>
            <a:ext cx="669927" cy="8571267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27" name="Straight Connector 26"/>
          <p:cNvCxnSpPr>
            <a:stCxn id="20" idx="1"/>
          </p:cNvCxnSpPr>
          <p:nvPr/>
        </p:nvCxnSpPr>
        <p:spPr>
          <a:xfrm rot="16200000" flipH="1">
            <a:off x="5027089" y="5255689"/>
            <a:ext cx="384412" cy="68661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>
            <a:off x="5562600" y="5791200"/>
            <a:ext cx="9906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6"/>
          <p:cNvSpPr txBox="1">
            <a:spLocks noChangeArrowheads="1"/>
          </p:cNvSpPr>
          <p:nvPr/>
        </p:nvSpPr>
        <p:spPr>
          <a:xfrm>
            <a:off x="0" y="2057400"/>
            <a:ext cx="4267200" cy="1066800"/>
          </a:xfrm>
          <a:prstGeom prst="rect">
            <a:avLst/>
          </a:prstGeom>
        </p:spPr>
        <p:txBody>
          <a:bodyPr>
            <a:noAutofit/>
          </a:bodyPr>
          <a:lstStyle/>
          <a:p>
            <a:pPr marL="342900" indent="-342900" fontAlgn="base">
              <a:spcBef>
                <a:spcPts val="600"/>
              </a:spcBef>
              <a:spcAft>
                <a:spcPct val="0"/>
              </a:spcAft>
              <a:buFontTx/>
              <a:buChar char="•"/>
            </a:pPr>
            <a:r>
              <a:rPr lang="en-US" sz="1700" dirty="0"/>
              <a:t>A survey of existing enclosures indicates that 10-12 POA enclosures will accommodate a majority of enclosures in the fleet</a:t>
            </a:r>
          </a:p>
        </p:txBody>
      </p:sp>
    </p:spTree>
    <p:extLst>
      <p:ext uri="{BB962C8B-B14F-4D97-AF65-F5344CB8AC3E}">
        <p14:creationId xmlns:p14="http://schemas.microsoft.com/office/powerpoint/2010/main" val="23369454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" name="Group 40"/>
          <p:cNvGrpSpPr>
            <a:grpSpLocks noChangeAspect="1"/>
          </p:cNvGrpSpPr>
          <p:nvPr/>
        </p:nvGrpSpPr>
        <p:grpSpPr>
          <a:xfrm>
            <a:off x="5505690" y="3837637"/>
            <a:ext cx="1028217" cy="2159917"/>
            <a:chOff x="7209322" y="2286000"/>
            <a:chExt cx="1791059" cy="3762375"/>
          </a:xfrm>
        </p:grpSpPr>
        <p:sp>
          <p:nvSpPr>
            <p:cNvPr id="42" name="Rectangle 13"/>
            <p:cNvSpPr>
              <a:spLocks noChangeArrowheads="1"/>
            </p:cNvSpPr>
            <p:nvPr/>
          </p:nvSpPr>
          <p:spPr bwMode="auto">
            <a:xfrm>
              <a:off x="7210866" y="5331776"/>
              <a:ext cx="205731" cy="309247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3" name="Rectangle 13"/>
            <p:cNvSpPr>
              <a:spLocks noChangeArrowheads="1"/>
            </p:cNvSpPr>
            <p:nvPr/>
          </p:nvSpPr>
          <p:spPr bwMode="auto">
            <a:xfrm>
              <a:off x="7220492" y="2714304"/>
              <a:ext cx="196106" cy="309247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4" name="Rectangle 13"/>
            <p:cNvSpPr>
              <a:spLocks noChangeArrowheads="1"/>
            </p:cNvSpPr>
            <p:nvPr/>
          </p:nvSpPr>
          <p:spPr bwMode="auto">
            <a:xfrm>
              <a:off x="8794649" y="5331776"/>
              <a:ext cx="205731" cy="309247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" name="Rectangle 9" descr="Sphere"/>
            <p:cNvSpPr>
              <a:spLocks noChangeArrowheads="1"/>
            </p:cNvSpPr>
            <p:nvPr/>
          </p:nvSpPr>
          <p:spPr bwMode="auto">
            <a:xfrm>
              <a:off x="7416598" y="2534856"/>
              <a:ext cx="1368425" cy="3309113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6" name="Rectangle 13"/>
            <p:cNvSpPr>
              <a:spLocks noChangeArrowheads="1"/>
            </p:cNvSpPr>
            <p:nvPr/>
          </p:nvSpPr>
          <p:spPr bwMode="auto">
            <a:xfrm>
              <a:off x="8794650" y="2714304"/>
              <a:ext cx="196106" cy="309247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7" name="Rectangle 46"/>
            <p:cNvSpPr/>
            <p:nvPr/>
          </p:nvSpPr>
          <p:spPr>
            <a:xfrm>
              <a:off x="7209322" y="2286000"/>
              <a:ext cx="1791059" cy="3762375"/>
            </a:xfrm>
            <a:prstGeom prst="rect">
              <a:avLst/>
            </a:prstGeom>
            <a:noFill/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6" name="Title 15"/>
          <p:cNvSpPr>
            <a:spLocks noGrp="1"/>
          </p:cNvSpPr>
          <p:nvPr>
            <p:ph type="title"/>
          </p:nvPr>
        </p:nvSpPr>
        <p:spPr>
          <a:xfrm>
            <a:off x="228600" y="76200"/>
            <a:ext cx="7219950" cy="838200"/>
          </a:xfrm>
        </p:spPr>
        <p:txBody>
          <a:bodyPr/>
          <a:lstStyle/>
          <a:p>
            <a:r>
              <a:rPr lang="en-US" sz="2400" dirty="0"/>
              <a:t>Roadmap for Implementing at the Drawer or Component Level Using POA Enclosures</a:t>
            </a:r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8385E13-49DA-431F-A72C-04F7F8F2908A}" type="slidenum">
              <a:rPr lang="en-US"/>
              <a:pPr/>
              <a:t>5</a:t>
            </a:fld>
            <a:endParaRPr lang="en-US" dirty="0"/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95600" y="1219200"/>
            <a:ext cx="1676400" cy="20020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4936" y="5029200"/>
            <a:ext cx="1043459" cy="12099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ext Box 8"/>
          <p:cNvSpPr txBox="1">
            <a:spLocks noChangeArrowheads="1"/>
          </p:cNvSpPr>
          <p:nvPr/>
        </p:nvSpPr>
        <p:spPr bwMode="auto">
          <a:xfrm>
            <a:off x="4191000" y="5181600"/>
            <a:ext cx="762000" cy="6105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86493" tIns="43247" rIns="86493" bIns="43247">
            <a:spAutoFit/>
          </a:bodyPr>
          <a:lstStyle/>
          <a:p>
            <a:pPr defTabSz="865188"/>
            <a:r>
              <a:rPr lang="en-US" sz="1700" b="1" dirty="0">
                <a:latin typeface="Times New Roman" pitchFamily="18" charset="0"/>
              </a:rPr>
              <a:t>Box Type</a:t>
            </a:r>
          </a:p>
        </p:txBody>
      </p:sp>
      <p:sp>
        <p:nvSpPr>
          <p:cNvPr id="15" name="Text Box 10"/>
          <p:cNvSpPr txBox="1">
            <a:spLocks noChangeArrowheads="1"/>
          </p:cNvSpPr>
          <p:nvPr/>
        </p:nvSpPr>
        <p:spPr bwMode="auto">
          <a:xfrm>
            <a:off x="4343400" y="1905000"/>
            <a:ext cx="1210215" cy="3489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6493" tIns="43247" rIns="86493" bIns="43247">
            <a:spAutoFit/>
          </a:bodyPr>
          <a:lstStyle/>
          <a:p>
            <a:pPr defTabSz="865188"/>
            <a:r>
              <a:rPr lang="en-US" sz="1700" b="1" dirty="0">
                <a:latin typeface="Times New Roman" pitchFamily="18" charset="0"/>
              </a:rPr>
              <a:t>Mid Range</a:t>
            </a:r>
          </a:p>
        </p:txBody>
      </p:sp>
      <p:sp>
        <p:nvSpPr>
          <p:cNvPr id="17" name="Text Box 11"/>
          <p:cNvSpPr txBox="1">
            <a:spLocks noChangeArrowheads="1"/>
          </p:cNvSpPr>
          <p:nvPr/>
        </p:nvSpPr>
        <p:spPr bwMode="auto">
          <a:xfrm>
            <a:off x="6553200" y="4572000"/>
            <a:ext cx="990600" cy="60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6493" tIns="43247" rIns="86493" bIns="43247">
            <a:spAutoFit/>
          </a:bodyPr>
          <a:lstStyle/>
          <a:p>
            <a:pPr defTabSz="865188"/>
            <a:r>
              <a:rPr lang="en-US" sz="1700" b="1" dirty="0">
                <a:latin typeface="Times New Roman" pitchFamily="18" charset="0"/>
              </a:rPr>
              <a:t>Internal mounts</a:t>
            </a:r>
          </a:p>
        </p:txBody>
      </p:sp>
      <p:pic>
        <p:nvPicPr>
          <p:cNvPr id="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1447800"/>
            <a:ext cx="1676399" cy="24810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 descr="Replacement Picture for Appendix C TP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90600" y="4800600"/>
            <a:ext cx="990600" cy="680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" name="Text Box 10"/>
          <p:cNvSpPr txBox="1">
            <a:spLocks noChangeArrowheads="1"/>
          </p:cNvSpPr>
          <p:nvPr/>
        </p:nvSpPr>
        <p:spPr bwMode="auto">
          <a:xfrm>
            <a:off x="1676400" y="2438400"/>
            <a:ext cx="531376" cy="3489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6493" tIns="43247" rIns="86493" bIns="43247">
            <a:spAutoFit/>
          </a:bodyPr>
          <a:lstStyle/>
          <a:p>
            <a:pPr defTabSz="865188"/>
            <a:r>
              <a:rPr lang="en-US" sz="1700" b="1" dirty="0">
                <a:latin typeface="Times New Roman" pitchFamily="18" charset="0"/>
              </a:rPr>
              <a:t>Tall</a:t>
            </a:r>
          </a:p>
        </p:txBody>
      </p:sp>
      <p:sp>
        <p:nvSpPr>
          <p:cNvPr id="30" name="Text Box 10"/>
          <p:cNvSpPr txBox="1">
            <a:spLocks noChangeArrowheads="1"/>
          </p:cNvSpPr>
          <p:nvPr/>
        </p:nvSpPr>
        <p:spPr bwMode="auto">
          <a:xfrm>
            <a:off x="0" y="5409241"/>
            <a:ext cx="3657600" cy="6105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86493" tIns="43247" rIns="86493" bIns="43247">
            <a:spAutoFit/>
          </a:bodyPr>
          <a:lstStyle/>
          <a:p>
            <a:pPr defTabSz="865188"/>
            <a:r>
              <a:rPr lang="en-US" sz="1700" b="1" dirty="0">
                <a:latin typeface="Times New Roman" pitchFamily="18" charset="0"/>
              </a:rPr>
              <a:t>Components with standardized attachment methods</a:t>
            </a:r>
          </a:p>
        </p:txBody>
      </p:sp>
      <p:sp>
        <p:nvSpPr>
          <p:cNvPr id="20" name="Freeform 14"/>
          <p:cNvSpPr>
            <a:spLocks/>
          </p:cNvSpPr>
          <p:nvPr/>
        </p:nvSpPr>
        <p:spPr bwMode="auto">
          <a:xfrm>
            <a:off x="609600" y="2971800"/>
            <a:ext cx="1219235" cy="1905127"/>
          </a:xfrm>
          <a:custGeom>
            <a:avLst/>
            <a:gdLst>
              <a:gd name="connsiteX0" fmla="*/ 9824 w 9824"/>
              <a:gd name="connsiteY0" fmla="*/ 10000 h 10000"/>
              <a:gd name="connsiteX1" fmla="*/ 5362 w 9824"/>
              <a:gd name="connsiteY1" fmla="*/ 7915 h 10000"/>
              <a:gd name="connsiteX2" fmla="*/ 447 w 9824"/>
              <a:gd name="connsiteY2" fmla="*/ 4527 h 10000"/>
              <a:gd name="connsiteX3" fmla="*/ 2681 w 9824"/>
              <a:gd name="connsiteY3" fmla="*/ 0 h 10000"/>
              <a:gd name="connsiteX0" fmla="*/ 7964 w 7964"/>
              <a:gd name="connsiteY0" fmla="*/ 11174 h 11174"/>
              <a:gd name="connsiteX1" fmla="*/ 5458 w 7964"/>
              <a:gd name="connsiteY1" fmla="*/ 7915 h 11174"/>
              <a:gd name="connsiteX2" fmla="*/ 455 w 7964"/>
              <a:gd name="connsiteY2" fmla="*/ 4527 h 11174"/>
              <a:gd name="connsiteX3" fmla="*/ 2729 w 7964"/>
              <a:gd name="connsiteY3" fmla="*/ 0 h 11174"/>
              <a:gd name="connsiteX0" fmla="*/ 11583 w 11583"/>
              <a:gd name="connsiteY0" fmla="*/ 10000 h 10000"/>
              <a:gd name="connsiteX1" fmla="*/ 8436 w 11583"/>
              <a:gd name="connsiteY1" fmla="*/ 7083 h 10000"/>
              <a:gd name="connsiteX2" fmla="*/ 571 w 11583"/>
              <a:gd name="connsiteY2" fmla="*/ 2917 h 10000"/>
              <a:gd name="connsiteX3" fmla="*/ 5010 w 11583"/>
              <a:gd name="connsiteY3" fmla="*/ 0 h 10000"/>
              <a:gd name="connsiteX0" fmla="*/ 11452 w 11452"/>
              <a:gd name="connsiteY0" fmla="*/ 10000 h 10000"/>
              <a:gd name="connsiteX1" fmla="*/ 7519 w 11452"/>
              <a:gd name="connsiteY1" fmla="*/ 5833 h 10000"/>
              <a:gd name="connsiteX2" fmla="*/ 440 w 11452"/>
              <a:gd name="connsiteY2" fmla="*/ 2917 h 10000"/>
              <a:gd name="connsiteX3" fmla="*/ 4879 w 11452"/>
              <a:gd name="connsiteY3" fmla="*/ 0 h 10000"/>
              <a:gd name="connsiteX0" fmla="*/ 11190 w 11190"/>
              <a:gd name="connsiteY0" fmla="*/ 10000 h 10000"/>
              <a:gd name="connsiteX1" fmla="*/ 5684 w 11190"/>
              <a:gd name="connsiteY1" fmla="*/ 5833 h 10000"/>
              <a:gd name="connsiteX2" fmla="*/ 178 w 11190"/>
              <a:gd name="connsiteY2" fmla="*/ 2917 h 10000"/>
              <a:gd name="connsiteX3" fmla="*/ 4617 w 11190"/>
              <a:gd name="connsiteY3" fmla="*/ 0 h 10000"/>
              <a:gd name="connsiteX0" fmla="*/ 9617 w 9617"/>
              <a:gd name="connsiteY0" fmla="*/ 10000 h 10000"/>
              <a:gd name="connsiteX1" fmla="*/ 5684 w 9617"/>
              <a:gd name="connsiteY1" fmla="*/ 5833 h 10000"/>
              <a:gd name="connsiteX2" fmla="*/ 178 w 9617"/>
              <a:gd name="connsiteY2" fmla="*/ 2917 h 10000"/>
              <a:gd name="connsiteX3" fmla="*/ 4617 w 9617"/>
              <a:gd name="connsiteY3" fmla="*/ 0 h 10000"/>
              <a:gd name="connsiteX0" fmla="*/ 10272 w 10272"/>
              <a:gd name="connsiteY0" fmla="*/ 10000 h 10000"/>
              <a:gd name="connsiteX1" fmla="*/ 7818 w 10272"/>
              <a:gd name="connsiteY1" fmla="*/ 6666 h 10000"/>
              <a:gd name="connsiteX2" fmla="*/ 457 w 10272"/>
              <a:gd name="connsiteY2" fmla="*/ 2917 h 10000"/>
              <a:gd name="connsiteX3" fmla="*/ 5073 w 10272"/>
              <a:gd name="connsiteY3" fmla="*/ 0 h 10000"/>
              <a:gd name="connsiteX0" fmla="*/ 10409 w 10409"/>
              <a:gd name="connsiteY0" fmla="*/ 10000 h 10000"/>
              <a:gd name="connsiteX1" fmla="*/ 8773 w 10409"/>
              <a:gd name="connsiteY1" fmla="*/ 6250 h 10000"/>
              <a:gd name="connsiteX2" fmla="*/ 594 w 10409"/>
              <a:gd name="connsiteY2" fmla="*/ 2917 h 10000"/>
              <a:gd name="connsiteX3" fmla="*/ 5210 w 10409"/>
              <a:gd name="connsiteY3" fmla="*/ 0 h 10000"/>
              <a:gd name="connsiteX0" fmla="*/ 10409 w 10409"/>
              <a:gd name="connsiteY0" fmla="*/ 10000 h 10000"/>
              <a:gd name="connsiteX1" fmla="*/ 8773 w 10409"/>
              <a:gd name="connsiteY1" fmla="*/ 6250 h 10000"/>
              <a:gd name="connsiteX2" fmla="*/ 594 w 10409"/>
              <a:gd name="connsiteY2" fmla="*/ 2917 h 10000"/>
              <a:gd name="connsiteX3" fmla="*/ 5210 w 10409"/>
              <a:gd name="connsiteY3" fmla="*/ 0 h 10000"/>
              <a:gd name="connsiteX0" fmla="*/ 10681 w 12317"/>
              <a:gd name="connsiteY0" fmla="*/ 10000 h 10000"/>
              <a:gd name="connsiteX1" fmla="*/ 10681 w 12317"/>
              <a:gd name="connsiteY1" fmla="*/ 6666 h 10000"/>
              <a:gd name="connsiteX2" fmla="*/ 866 w 12317"/>
              <a:gd name="connsiteY2" fmla="*/ 2917 h 10000"/>
              <a:gd name="connsiteX3" fmla="*/ 5482 w 12317"/>
              <a:gd name="connsiteY3" fmla="*/ 0 h 10000"/>
              <a:gd name="connsiteX0" fmla="*/ 9863 w 12180"/>
              <a:gd name="connsiteY0" fmla="*/ 10000 h 10000"/>
              <a:gd name="connsiteX1" fmla="*/ 10681 w 12180"/>
              <a:gd name="connsiteY1" fmla="*/ 6666 h 10000"/>
              <a:gd name="connsiteX2" fmla="*/ 866 w 12180"/>
              <a:gd name="connsiteY2" fmla="*/ 2917 h 10000"/>
              <a:gd name="connsiteX3" fmla="*/ 5482 w 12180"/>
              <a:gd name="connsiteY3" fmla="*/ 0 h 10000"/>
              <a:gd name="connsiteX0" fmla="*/ 10136 w 14089"/>
              <a:gd name="connsiteY0" fmla="*/ 10000 h 10000"/>
              <a:gd name="connsiteX1" fmla="*/ 12590 w 14089"/>
              <a:gd name="connsiteY1" fmla="*/ 7500 h 10000"/>
              <a:gd name="connsiteX2" fmla="*/ 1139 w 14089"/>
              <a:gd name="connsiteY2" fmla="*/ 2917 h 10000"/>
              <a:gd name="connsiteX3" fmla="*/ 5755 w 14089"/>
              <a:gd name="connsiteY3" fmla="*/ 0 h 10000"/>
              <a:gd name="connsiteX0" fmla="*/ 10136 w 14226"/>
              <a:gd name="connsiteY0" fmla="*/ 10000 h 10417"/>
              <a:gd name="connsiteX1" fmla="*/ 10954 w 14226"/>
              <a:gd name="connsiteY1" fmla="*/ 10000 h 10417"/>
              <a:gd name="connsiteX2" fmla="*/ 12590 w 14226"/>
              <a:gd name="connsiteY2" fmla="*/ 7500 h 10417"/>
              <a:gd name="connsiteX3" fmla="*/ 1139 w 14226"/>
              <a:gd name="connsiteY3" fmla="*/ 2917 h 10417"/>
              <a:gd name="connsiteX4" fmla="*/ 5755 w 14226"/>
              <a:gd name="connsiteY4" fmla="*/ 0 h 104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226" h="10417">
                <a:moveTo>
                  <a:pt x="10136" y="10000"/>
                </a:moveTo>
                <a:cubicBezTo>
                  <a:pt x="10141" y="9983"/>
                  <a:pt x="10545" y="10417"/>
                  <a:pt x="10954" y="10000"/>
                </a:cubicBezTo>
                <a:cubicBezTo>
                  <a:pt x="11363" y="9583"/>
                  <a:pt x="14226" y="8681"/>
                  <a:pt x="12590" y="7500"/>
                </a:cubicBezTo>
                <a:cubicBezTo>
                  <a:pt x="10954" y="6320"/>
                  <a:pt x="2278" y="4167"/>
                  <a:pt x="1139" y="2917"/>
                </a:cubicBezTo>
                <a:cubicBezTo>
                  <a:pt x="0" y="1667"/>
                  <a:pt x="5138" y="846"/>
                  <a:pt x="5755" y="0"/>
                </a:cubicBezTo>
              </a:path>
            </a:pathLst>
          </a:custGeom>
          <a:noFill/>
          <a:ln w="76200">
            <a:solidFill>
              <a:srgbClr val="FF0000"/>
            </a:solidFill>
            <a:round/>
            <a:headEnd/>
            <a:tailEnd type="stealth" w="med" len="med"/>
          </a:ln>
          <a:effectLst/>
        </p:spPr>
        <p:txBody>
          <a:bodyPr/>
          <a:lstStyle/>
          <a:p>
            <a:endParaRPr lang="en-US" dirty="0"/>
          </a:p>
        </p:txBody>
      </p:sp>
      <p:sp>
        <p:nvSpPr>
          <p:cNvPr id="19" name="Freeform 13"/>
          <p:cNvSpPr>
            <a:spLocks/>
          </p:cNvSpPr>
          <p:nvPr/>
        </p:nvSpPr>
        <p:spPr bwMode="auto">
          <a:xfrm>
            <a:off x="1675234" y="2331958"/>
            <a:ext cx="1982366" cy="2544842"/>
          </a:xfrm>
          <a:custGeom>
            <a:avLst/>
            <a:gdLst>
              <a:gd name="connsiteX0" fmla="*/ 0 w 10000"/>
              <a:gd name="connsiteY0" fmla="*/ 10000 h 10000"/>
              <a:gd name="connsiteX1" fmla="*/ 2912 w 10000"/>
              <a:gd name="connsiteY1" fmla="*/ 7536 h 10000"/>
              <a:gd name="connsiteX2" fmla="*/ 4348 w 10000"/>
              <a:gd name="connsiteY2" fmla="*/ 2778 h 10000"/>
              <a:gd name="connsiteX3" fmla="*/ 10000 w 10000"/>
              <a:gd name="connsiteY3" fmla="*/ 0 h 10000"/>
              <a:gd name="connsiteX0" fmla="*/ 0 w 11304"/>
              <a:gd name="connsiteY0" fmla="*/ 10309 h 10309"/>
              <a:gd name="connsiteX1" fmla="*/ 2912 w 11304"/>
              <a:gd name="connsiteY1" fmla="*/ 7845 h 10309"/>
              <a:gd name="connsiteX2" fmla="*/ 4348 w 11304"/>
              <a:gd name="connsiteY2" fmla="*/ 3087 h 10309"/>
              <a:gd name="connsiteX3" fmla="*/ 11304 w 11304"/>
              <a:gd name="connsiteY3" fmla="*/ 0 h 10309"/>
              <a:gd name="connsiteX0" fmla="*/ 7 w 11311"/>
              <a:gd name="connsiteY0" fmla="*/ 10309 h 10309"/>
              <a:gd name="connsiteX1" fmla="*/ 877 w 11311"/>
              <a:gd name="connsiteY1" fmla="*/ 9878 h 10309"/>
              <a:gd name="connsiteX2" fmla="*/ 2919 w 11311"/>
              <a:gd name="connsiteY2" fmla="*/ 7845 h 10309"/>
              <a:gd name="connsiteX3" fmla="*/ 4355 w 11311"/>
              <a:gd name="connsiteY3" fmla="*/ 3087 h 10309"/>
              <a:gd name="connsiteX4" fmla="*/ 11311 w 11311"/>
              <a:gd name="connsiteY4" fmla="*/ 0 h 103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11" h="10309">
                <a:moveTo>
                  <a:pt x="7" y="10309"/>
                </a:moveTo>
                <a:cubicBezTo>
                  <a:pt x="0" y="10299"/>
                  <a:pt x="392" y="10289"/>
                  <a:pt x="877" y="9878"/>
                </a:cubicBezTo>
                <a:cubicBezTo>
                  <a:pt x="1362" y="9467"/>
                  <a:pt x="2339" y="8977"/>
                  <a:pt x="2919" y="7845"/>
                </a:cubicBezTo>
                <a:cubicBezTo>
                  <a:pt x="3499" y="6713"/>
                  <a:pt x="2956" y="4395"/>
                  <a:pt x="4355" y="3087"/>
                </a:cubicBezTo>
                <a:cubicBezTo>
                  <a:pt x="5754" y="1780"/>
                  <a:pt x="9616" y="564"/>
                  <a:pt x="11311" y="0"/>
                </a:cubicBezTo>
              </a:path>
            </a:pathLst>
          </a:custGeom>
          <a:noFill/>
          <a:ln w="76200">
            <a:solidFill>
              <a:srgbClr val="FF0000"/>
            </a:solidFill>
            <a:round/>
            <a:headEnd/>
            <a:tailEnd type="stealth" w="med" len="med"/>
          </a:ln>
          <a:effectLst/>
        </p:spPr>
        <p:txBody>
          <a:bodyPr/>
          <a:lstStyle/>
          <a:p>
            <a:endParaRPr lang="en-US" dirty="0"/>
          </a:p>
        </p:txBody>
      </p:sp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963467" y="3200400"/>
            <a:ext cx="1588524" cy="1591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Text Box 9"/>
          <p:cNvSpPr txBox="1">
            <a:spLocks noChangeArrowheads="1"/>
          </p:cNvSpPr>
          <p:nvPr/>
        </p:nvSpPr>
        <p:spPr bwMode="auto">
          <a:xfrm>
            <a:off x="4343400" y="3733800"/>
            <a:ext cx="877888" cy="344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6493" tIns="43247" rIns="86493" bIns="43247">
            <a:spAutoFit/>
          </a:bodyPr>
          <a:lstStyle/>
          <a:p>
            <a:pPr defTabSz="865188"/>
            <a:r>
              <a:rPr lang="en-US" sz="1700" b="1" dirty="0">
                <a:latin typeface="Times New Roman" pitchFamily="18" charset="0"/>
              </a:rPr>
              <a:t>Shorter</a:t>
            </a:r>
          </a:p>
        </p:txBody>
      </p:sp>
      <p:sp>
        <p:nvSpPr>
          <p:cNvPr id="22" name="Freeform 16"/>
          <p:cNvSpPr>
            <a:spLocks/>
          </p:cNvSpPr>
          <p:nvPr/>
        </p:nvSpPr>
        <p:spPr bwMode="auto">
          <a:xfrm flipH="1">
            <a:off x="1981200" y="4648200"/>
            <a:ext cx="4122872" cy="304800"/>
          </a:xfrm>
          <a:custGeom>
            <a:avLst/>
            <a:gdLst>
              <a:gd name="connsiteX0" fmla="*/ 15313 w 15313"/>
              <a:gd name="connsiteY0" fmla="*/ 5076 h 5076"/>
              <a:gd name="connsiteX1" fmla="*/ 12974 w 15313"/>
              <a:gd name="connsiteY1" fmla="*/ 3076 h 5076"/>
              <a:gd name="connsiteX2" fmla="*/ 6385 w 15313"/>
              <a:gd name="connsiteY2" fmla="*/ 151 h 5076"/>
              <a:gd name="connsiteX3" fmla="*/ 30 w 15313"/>
              <a:gd name="connsiteY3" fmla="*/ 3980 h 5076"/>
              <a:gd name="connsiteX0" fmla="*/ 10000 w 10000"/>
              <a:gd name="connsiteY0" fmla="*/ 4300 h 4300"/>
              <a:gd name="connsiteX1" fmla="*/ 8473 w 10000"/>
              <a:gd name="connsiteY1" fmla="*/ 360 h 4300"/>
              <a:gd name="connsiteX2" fmla="*/ 4270 w 10000"/>
              <a:gd name="connsiteY2" fmla="*/ 2141 h 4300"/>
              <a:gd name="connsiteX3" fmla="*/ 20 w 10000"/>
              <a:gd name="connsiteY3" fmla="*/ 2141 h 4300"/>
              <a:gd name="connsiteX0" fmla="*/ 10000 w 10000"/>
              <a:gd name="connsiteY0" fmla="*/ 7713 h 7713"/>
              <a:gd name="connsiteX1" fmla="*/ 8152 w 10000"/>
              <a:gd name="connsiteY1" fmla="*/ 837 h 7713"/>
              <a:gd name="connsiteX2" fmla="*/ 4270 w 10000"/>
              <a:gd name="connsiteY2" fmla="*/ 2692 h 7713"/>
              <a:gd name="connsiteX3" fmla="*/ 20 w 10000"/>
              <a:gd name="connsiteY3" fmla="*/ 2692 h 77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000" h="7713">
                <a:moveTo>
                  <a:pt x="10000" y="7713"/>
                </a:moveTo>
                <a:cubicBezTo>
                  <a:pt x="9745" y="6136"/>
                  <a:pt x="9107" y="1674"/>
                  <a:pt x="8152" y="837"/>
                </a:cubicBezTo>
                <a:cubicBezTo>
                  <a:pt x="7197" y="0"/>
                  <a:pt x="5678" y="2001"/>
                  <a:pt x="4270" y="2692"/>
                </a:cubicBezTo>
                <a:cubicBezTo>
                  <a:pt x="2861" y="3385"/>
                  <a:pt x="0" y="7534"/>
                  <a:pt x="20" y="2692"/>
                </a:cubicBezTo>
              </a:path>
            </a:pathLst>
          </a:custGeom>
          <a:noFill/>
          <a:ln w="76200">
            <a:solidFill>
              <a:srgbClr val="FF0000"/>
            </a:solidFill>
            <a:round/>
            <a:headEnd/>
            <a:tailEnd type="stealth" w="med" len="med"/>
          </a:ln>
          <a:effectLst/>
        </p:spPr>
        <p:txBody>
          <a:bodyPr/>
          <a:lstStyle/>
          <a:p>
            <a:endParaRPr lang="en-US" dirty="0"/>
          </a:p>
        </p:txBody>
      </p:sp>
      <p:sp>
        <p:nvSpPr>
          <p:cNvPr id="21" name="Freeform 15"/>
          <p:cNvSpPr>
            <a:spLocks/>
          </p:cNvSpPr>
          <p:nvPr/>
        </p:nvSpPr>
        <p:spPr bwMode="auto">
          <a:xfrm>
            <a:off x="1905000" y="4031208"/>
            <a:ext cx="1828800" cy="845592"/>
          </a:xfrm>
          <a:custGeom>
            <a:avLst/>
            <a:gdLst>
              <a:gd name="connsiteX0" fmla="*/ 0 w 10000"/>
              <a:gd name="connsiteY0" fmla="*/ 10530 h 10530"/>
              <a:gd name="connsiteX1" fmla="*/ 7262 w 10000"/>
              <a:gd name="connsiteY1" fmla="*/ 1697 h 10530"/>
              <a:gd name="connsiteX2" fmla="*/ 10000 w 10000"/>
              <a:gd name="connsiteY2" fmla="*/ 349 h 105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000" h="10530">
                <a:moveTo>
                  <a:pt x="0" y="10530"/>
                </a:moveTo>
                <a:cubicBezTo>
                  <a:pt x="1213" y="9136"/>
                  <a:pt x="5595" y="3394"/>
                  <a:pt x="7262" y="1697"/>
                </a:cubicBezTo>
                <a:cubicBezTo>
                  <a:pt x="8929" y="0"/>
                  <a:pt x="9434" y="628"/>
                  <a:pt x="10000" y="349"/>
                </a:cubicBezTo>
              </a:path>
            </a:pathLst>
          </a:custGeom>
          <a:noFill/>
          <a:ln w="76200">
            <a:solidFill>
              <a:srgbClr val="FF0000"/>
            </a:solidFill>
            <a:round/>
            <a:headEnd/>
            <a:tailEnd type="stealth" w="med" len="med"/>
          </a:ln>
          <a:effectLst/>
        </p:spPr>
        <p:txBody>
          <a:bodyPr/>
          <a:lstStyle/>
          <a:p>
            <a:endParaRPr lang="en-US" dirty="0"/>
          </a:p>
        </p:txBody>
      </p:sp>
      <p:sp>
        <p:nvSpPr>
          <p:cNvPr id="33" name="Freeform 15"/>
          <p:cNvSpPr>
            <a:spLocks/>
          </p:cNvSpPr>
          <p:nvPr/>
        </p:nvSpPr>
        <p:spPr bwMode="auto">
          <a:xfrm>
            <a:off x="2133467" y="4938611"/>
            <a:ext cx="1676533" cy="614047"/>
          </a:xfrm>
          <a:custGeom>
            <a:avLst/>
            <a:gdLst>
              <a:gd name="connsiteX0" fmla="*/ 0 w 10000"/>
              <a:gd name="connsiteY0" fmla="*/ 10530 h 10530"/>
              <a:gd name="connsiteX1" fmla="*/ 7262 w 10000"/>
              <a:gd name="connsiteY1" fmla="*/ 1697 h 10530"/>
              <a:gd name="connsiteX2" fmla="*/ 10000 w 10000"/>
              <a:gd name="connsiteY2" fmla="*/ 349 h 10530"/>
              <a:gd name="connsiteX0" fmla="*/ 0 w 10000"/>
              <a:gd name="connsiteY0" fmla="*/ 10181 h 18310"/>
              <a:gd name="connsiteX1" fmla="*/ 6000 w 10000"/>
              <a:gd name="connsiteY1" fmla="*/ 16613 h 18310"/>
              <a:gd name="connsiteX2" fmla="*/ 10000 w 10000"/>
              <a:gd name="connsiteY2" fmla="*/ 0 h 18310"/>
              <a:gd name="connsiteX0" fmla="*/ 0 w 9600"/>
              <a:gd name="connsiteY0" fmla="*/ 1394 h 8496"/>
              <a:gd name="connsiteX1" fmla="*/ 6000 w 9600"/>
              <a:gd name="connsiteY1" fmla="*/ 7826 h 8496"/>
              <a:gd name="connsiteX2" fmla="*/ 9600 w 9600"/>
              <a:gd name="connsiteY2" fmla="*/ 5414 h 8496"/>
              <a:gd name="connsiteX0" fmla="*/ 0 w 9167"/>
              <a:gd name="connsiteY0" fmla="*/ 1641 h 11103"/>
              <a:gd name="connsiteX1" fmla="*/ 5417 w 9167"/>
              <a:gd name="connsiteY1" fmla="*/ 10157 h 11103"/>
              <a:gd name="connsiteX2" fmla="*/ 9167 w 9167"/>
              <a:gd name="connsiteY2" fmla="*/ 7318 h 11103"/>
              <a:gd name="connsiteX0" fmla="*/ 76 w 10076"/>
              <a:gd name="connsiteY0" fmla="*/ 426 h 8806"/>
              <a:gd name="connsiteX1" fmla="*/ 985 w 10076"/>
              <a:gd name="connsiteY1" fmla="*/ 1278 h 8806"/>
              <a:gd name="connsiteX2" fmla="*/ 5985 w 10076"/>
              <a:gd name="connsiteY2" fmla="*/ 8096 h 8806"/>
              <a:gd name="connsiteX3" fmla="*/ 10076 w 10076"/>
              <a:gd name="connsiteY3" fmla="*/ 5539 h 8806"/>
              <a:gd name="connsiteX0" fmla="*/ 0 w 9925"/>
              <a:gd name="connsiteY0" fmla="*/ 1452 h 11130"/>
              <a:gd name="connsiteX1" fmla="*/ 2256 w 9925"/>
              <a:gd name="connsiteY1" fmla="*/ 1451 h 11130"/>
              <a:gd name="connsiteX2" fmla="*/ 5865 w 9925"/>
              <a:gd name="connsiteY2" fmla="*/ 10162 h 11130"/>
              <a:gd name="connsiteX3" fmla="*/ 9925 w 9925"/>
              <a:gd name="connsiteY3" fmla="*/ 7258 h 11130"/>
              <a:gd name="connsiteX0" fmla="*/ 0 w 10000"/>
              <a:gd name="connsiteY0" fmla="*/ 681 h 6199"/>
              <a:gd name="connsiteX1" fmla="*/ 2273 w 10000"/>
              <a:gd name="connsiteY1" fmla="*/ 680 h 6199"/>
              <a:gd name="connsiteX2" fmla="*/ 5455 w 10000"/>
              <a:gd name="connsiteY2" fmla="*/ 4761 h 6199"/>
              <a:gd name="connsiteX3" fmla="*/ 10000 w 10000"/>
              <a:gd name="connsiteY3" fmla="*/ 5897 h 61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000" h="6199">
                <a:moveTo>
                  <a:pt x="0" y="681"/>
                </a:moveTo>
                <a:cubicBezTo>
                  <a:pt x="11" y="656"/>
                  <a:pt x="1364" y="0"/>
                  <a:pt x="2273" y="680"/>
                </a:cubicBezTo>
                <a:cubicBezTo>
                  <a:pt x="3182" y="1360"/>
                  <a:pt x="4168" y="3892"/>
                  <a:pt x="5455" y="4761"/>
                </a:cubicBezTo>
                <a:cubicBezTo>
                  <a:pt x="6743" y="5631"/>
                  <a:pt x="9356" y="6199"/>
                  <a:pt x="10000" y="5897"/>
                </a:cubicBezTo>
              </a:path>
            </a:pathLst>
          </a:custGeom>
          <a:noFill/>
          <a:ln w="76200">
            <a:solidFill>
              <a:srgbClr val="FF0000"/>
            </a:solidFill>
            <a:round/>
            <a:headEnd/>
            <a:tailEnd type="stealth" w="med" len="med"/>
          </a:ln>
          <a:effectLst/>
        </p:spPr>
        <p:txBody>
          <a:bodyPr/>
          <a:lstStyle/>
          <a:p>
            <a:endParaRPr lang="en-US" dirty="0"/>
          </a:p>
        </p:txBody>
      </p:sp>
      <p:sp>
        <p:nvSpPr>
          <p:cNvPr id="34" name="Freeform 13"/>
          <p:cNvSpPr>
            <a:spLocks/>
          </p:cNvSpPr>
          <p:nvPr/>
        </p:nvSpPr>
        <p:spPr bwMode="auto">
          <a:xfrm>
            <a:off x="1750307" y="1130302"/>
            <a:ext cx="3964694" cy="469899"/>
          </a:xfrm>
          <a:custGeom>
            <a:avLst/>
            <a:gdLst>
              <a:gd name="connsiteX0" fmla="*/ 0 w 10000"/>
              <a:gd name="connsiteY0" fmla="*/ 10000 h 10000"/>
              <a:gd name="connsiteX1" fmla="*/ 2912 w 10000"/>
              <a:gd name="connsiteY1" fmla="*/ 7536 h 10000"/>
              <a:gd name="connsiteX2" fmla="*/ 4348 w 10000"/>
              <a:gd name="connsiteY2" fmla="*/ 2778 h 10000"/>
              <a:gd name="connsiteX3" fmla="*/ 10000 w 10000"/>
              <a:gd name="connsiteY3" fmla="*/ 0 h 10000"/>
              <a:gd name="connsiteX0" fmla="*/ 0 w 11304"/>
              <a:gd name="connsiteY0" fmla="*/ 10309 h 10309"/>
              <a:gd name="connsiteX1" fmla="*/ 2912 w 11304"/>
              <a:gd name="connsiteY1" fmla="*/ 7845 h 10309"/>
              <a:gd name="connsiteX2" fmla="*/ 4348 w 11304"/>
              <a:gd name="connsiteY2" fmla="*/ 3087 h 10309"/>
              <a:gd name="connsiteX3" fmla="*/ 11304 w 11304"/>
              <a:gd name="connsiteY3" fmla="*/ 0 h 10309"/>
              <a:gd name="connsiteX0" fmla="*/ 7 w 11311"/>
              <a:gd name="connsiteY0" fmla="*/ 10309 h 10309"/>
              <a:gd name="connsiteX1" fmla="*/ 877 w 11311"/>
              <a:gd name="connsiteY1" fmla="*/ 9878 h 10309"/>
              <a:gd name="connsiteX2" fmla="*/ 2919 w 11311"/>
              <a:gd name="connsiteY2" fmla="*/ 7845 h 10309"/>
              <a:gd name="connsiteX3" fmla="*/ 4355 w 11311"/>
              <a:gd name="connsiteY3" fmla="*/ 3087 h 10309"/>
              <a:gd name="connsiteX4" fmla="*/ 11311 w 11311"/>
              <a:gd name="connsiteY4" fmla="*/ 0 h 10309"/>
              <a:gd name="connsiteX0" fmla="*/ 7 w 11311"/>
              <a:gd name="connsiteY0" fmla="*/ 21925 h 22826"/>
              <a:gd name="connsiteX1" fmla="*/ 877 w 11311"/>
              <a:gd name="connsiteY1" fmla="*/ 21494 h 22826"/>
              <a:gd name="connsiteX2" fmla="*/ 2919 w 11311"/>
              <a:gd name="connsiteY2" fmla="*/ 19461 h 22826"/>
              <a:gd name="connsiteX3" fmla="*/ 6433 w 11311"/>
              <a:gd name="connsiteY3" fmla="*/ 1307 h 22826"/>
              <a:gd name="connsiteX4" fmla="*/ 11311 w 11311"/>
              <a:gd name="connsiteY4" fmla="*/ 11616 h 22826"/>
              <a:gd name="connsiteX0" fmla="*/ 7 w 11533"/>
              <a:gd name="connsiteY0" fmla="*/ 21925 h 22826"/>
              <a:gd name="connsiteX1" fmla="*/ 877 w 11533"/>
              <a:gd name="connsiteY1" fmla="*/ 21494 h 22826"/>
              <a:gd name="connsiteX2" fmla="*/ 2919 w 11533"/>
              <a:gd name="connsiteY2" fmla="*/ 19461 h 22826"/>
              <a:gd name="connsiteX3" fmla="*/ 6433 w 11533"/>
              <a:gd name="connsiteY3" fmla="*/ 1307 h 22826"/>
              <a:gd name="connsiteX4" fmla="*/ 11533 w 11533"/>
              <a:gd name="connsiteY4" fmla="*/ 11616 h 22826"/>
              <a:gd name="connsiteX0" fmla="*/ 7 w 11533"/>
              <a:gd name="connsiteY0" fmla="*/ 21477 h 23623"/>
              <a:gd name="connsiteX1" fmla="*/ 877 w 11533"/>
              <a:gd name="connsiteY1" fmla="*/ 21046 h 23623"/>
              <a:gd name="connsiteX2" fmla="*/ 2886 w 11533"/>
              <a:gd name="connsiteY2" fmla="*/ 6014 h 23623"/>
              <a:gd name="connsiteX3" fmla="*/ 6433 w 11533"/>
              <a:gd name="connsiteY3" fmla="*/ 859 h 23623"/>
              <a:gd name="connsiteX4" fmla="*/ 11533 w 11533"/>
              <a:gd name="connsiteY4" fmla="*/ 11168 h 23623"/>
              <a:gd name="connsiteX0" fmla="*/ 7 w 11758"/>
              <a:gd name="connsiteY0" fmla="*/ 31786 h 31786"/>
              <a:gd name="connsiteX1" fmla="*/ 1102 w 11758"/>
              <a:gd name="connsiteY1" fmla="*/ 21046 h 31786"/>
              <a:gd name="connsiteX2" fmla="*/ 3111 w 11758"/>
              <a:gd name="connsiteY2" fmla="*/ 6014 h 31786"/>
              <a:gd name="connsiteX3" fmla="*/ 6658 w 11758"/>
              <a:gd name="connsiteY3" fmla="*/ 859 h 31786"/>
              <a:gd name="connsiteX4" fmla="*/ 11758 w 11758"/>
              <a:gd name="connsiteY4" fmla="*/ 11168 h 31786"/>
              <a:gd name="connsiteX0" fmla="*/ 7 w 11758"/>
              <a:gd name="connsiteY0" fmla="*/ 31786 h 31786"/>
              <a:gd name="connsiteX1" fmla="*/ 1115 w 11758"/>
              <a:gd name="connsiteY1" fmla="*/ 16322 h 31786"/>
              <a:gd name="connsiteX2" fmla="*/ 3111 w 11758"/>
              <a:gd name="connsiteY2" fmla="*/ 6014 h 31786"/>
              <a:gd name="connsiteX3" fmla="*/ 6658 w 11758"/>
              <a:gd name="connsiteY3" fmla="*/ 859 h 31786"/>
              <a:gd name="connsiteX4" fmla="*/ 11758 w 11758"/>
              <a:gd name="connsiteY4" fmla="*/ 11168 h 317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758" h="31786">
                <a:moveTo>
                  <a:pt x="7" y="31786"/>
                </a:moveTo>
                <a:cubicBezTo>
                  <a:pt x="0" y="31776"/>
                  <a:pt x="598" y="20617"/>
                  <a:pt x="1115" y="16322"/>
                </a:cubicBezTo>
                <a:cubicBezTo>
                  <a:pt x="1632" y="12027"/>
                  <a:pt x="2187" y="8591"/>
                  <a:pt x="3111" y="6014"/>
                </a:cubicBezTo>
                <a:cubicBezTo>
                  <a:pt x="4035" y="3437"/>
                  <a:pt x="5217" y="0"/>
                  <a:pt x="6658" y="859"/>
                </a:cubicBezTo>
                <a:cubicBezTo>
                  <a:pt x="8099" y="1718"/>
                  <a:pt x="10063" y="11732"/>
                  <a:pt x="11758" y="11168"/>
                </a:cubicBezTo>
              </a:path>
            </a:pathLst>
          </a:custGeom>
          <a:noFill/>
          <a:ln w="76200">
            <a:solidFill>
              <a:srgbClr val="0070C0"/>
            </a:solidFill>
            <a:round/>
            <a:headEnd/>
            <a:tailEnd type="stealth" w="med" len="med"/>
          </a:ln>
          <a:effectLst/>
        </p:spPr>
        <p:txBody>
          <a:bodyPr/>
          <a:lstStyle/>
          <a:p>
            <a:endParaRPr lang="en-US" dirty="0"/>
          </a:p>
        </p:txBody>
      </p:sp>
      <p:sp>
        <p:nvSpPr>
          <p:cNvPr id="35" name="Freeform 15"/>
          <p:cNvSpPr>
            <a:spLocks/>
          </p:cNvSpPr>
          <p:nvPr/>
        </p:nvSpPr>
        <p:spPr bwMode="auto">
          <a:xfrm>
            <a:off x="4419600" y="2286000"/>
            <a:ext cx="1295400" cy="45719"/>
          </a:xfrm>
          <a:custGeom>
            <a:avLst/>
            <a:gdLst>
              <a:gd name="connsiteX0" fmla="*/ 0 w 10000"/>
              <a:gd name="connsiteY0" fmla="*/ 10530 h 10530"/>
              <a:gd name="connsiteX1" fmla="*/ 7262 w 10000"/>
              <a:gd name="connsiteY1" fmla="*/ 1697 h 10530"/>
              <a:gd name="connsiteX2" fmla="*/ 10000 w 10000"/>
              <a:gd name="connsiteY2" fmla="*/ 349 h 105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000" h="10530">
                <a:moveTo>
                  <a:pt x="0" y="10530"/>
                </a:moveTo>
                <a:cubicBezTo>
                  <a:pt x="1213" y="9136"/>
                  <a:pt x="5595" y="3394"/>
                  <a:pt x="7262" y="1697"/>
                </a:cubicBezTo>
                <a:cubicBezTo>
                  <a:pt x="8929" y="0"/>
                  <a:pt x="9434" y="628"/>
                  <a:pt x="10000" y="349"/>
                </a:cubicBezTo>
              </a:path>
            </a:pathLst>
          </a:custGeom>
          <a:noFill/>
          <a:ln w="76200">
            <a:solidFill>
              <a:srgbClr val="0070C0"/>
            </a:solidFill>
            <a:round/>
            <a:headEnd/>
            <a:tailEnd type="stealth" w="med" len="med"/>
          </a:ln>
          <a:effectLst/>
        </p:spPr>
        <p:txBody>
          <a:bodyPr/>
          <a:lstStyle/>
          <a:p>
            <a:endParaRPr lang="en-US" dirty="0"/>
          </a:p>
        </p:txBody>
      </p:sp>
      <p:sp>
        <p:nvSpPr>
          <p:cNvPr id="36" name="Freeform 15"/>
          <p:cNvSpPr>
            <a:spLocks/>
          </p:cNvSpPr>
          <p:nvPr/>
        </p:nvSpPr>
        <p:spPr bwMode="auto">
          <a:xfrm>
            <a:off x="4572000" y="3114424"/>
            <a:ext cx="1143000" cy="543176"/>
          </a:xfrm>
          <a:custGeom>
            <a:avLst/>
            <a:gdLst>
              <a:gd name="connsiteX0" fmla="*/ 0 w 10000"/>
              <a:gd name="connsiteY0" fmla="*/ 10530 h 10530"/>
              <a:gd name="connsiteX1" fmla="*/ 7262 w 10000"/>
              <a:gd name="connsiteY1" fmla="*/ 1697 h 10530"/>
              <a:gd name="connsiteX2" fmla="*/ 10000 w 10000"/>
              <a:gd name="connsiteY2" fmla="*/ 349 h 10530"/>
              <a:gd name="connsiteX0" fmla="*/ 0 w 10000"/>
              <a:gd name="connsiteY0" fmla="*/ 10723 h 10723"/>
              <a:gd name="connsiteX1" fmla="*/ 4667 w 10000"/>
              <a:gd name="connsiteY1" fmla="*/ 1697 h 10723"/>
              <a:gd name="connsiteX2" fmla="*/ 10000 w 10000"/>
              <a:gd name="connsiteY2" fmla="*/ 542 h 10723"/>
              <a:gd name="connsiteX0" fmla="*/ 0 w 10000"/>
              <a:gd name="connsiteY0" fmla="*/ 10723 h 10723"/>
              <a:gd name="connsiteX1" fmla="*/ 4000 w 10000"/>
              <a:gd name="connsiteY1" fmla="*/ 1697 h 10723"/>
              <a:gd name="connsiteX2" fmla="*/ 10000 w 10000"/>
              <a:gd name="connsiteY2" fmla="*/ 542 h 107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000" h="10723">
                <a:moveTo>
                  <a:pt x="0" y="10723"/>
                </a:moveTo>
                <a:cubicBezTo>
                  <a:pt x="1213" y="9329"/>
                  <a:pt x="2333" y="3394"/>
                  <a:pt x="4000" y="1697"/>
                </a:cubicBezTo>
                <a:cubicBezTo>
                  <a:pt x="5667" y="0"/>
                  <a:pt x="9434" y="821"/>
                  <a:pt x="10000" y="542"/>
                </a:cubicBezTo>
              </a:path>
            </a:pathLst>
          </a:custGeom>
          <a:noFill/>
          <a:ln w="76200">
            <a:solidFill>
              <a:srgbClr val="0070C0"/>
            </a:solidFill>
            <a:round/>
            <a:headEnd/>
            <a:tailEnd type="stealth" w="med" len="med"/>
          </a:ln>
          <a:effectLst/>
        </p:spPr>
        <p:txBody>
          <a:bodyPr/>
          <a:lstStyle/>
          <a:p>
            <a:endParaRPr lang="en-US" dirty="0"/>
          </a:p>
        </p:txBody>
      </p:sp>
      <p:sp>
        <p:nvSpPr>
          <p:cNvPr id="37" name="Freeform 13"/>
          <p:cNvSpPr>
            <a:spLocks/>
          </p:cNvSpPr>
          <p:nvPr/>
        </p:nvSpPr>
        <p:spPr bwMode="auto">
          <a:xfrm flipV="1">
            <a:off x="4267201" y="3352800"/>
            <a:ext cx="3886200" cy="2895600"/>
          </a:xfrm>
          <a:custGeom>
            <a:avLst/>
            <a:gdLst>
              <a:gd name="connsiteX0" fmla="*/ 0 w 10000"/>
              <a:gd name="connsiteY0" fmla="*/ 10000 h 10000"/>
              <a:gd name="connsiteX1" fmla="*/ 2912 w 10000"/>
              <a:gd name="connsiteY1" fmla="*/ 7536 h 10000"/>
              <a:gd name="connsiteX2" fmla="*/ 4348 w 10000"/>
              <a:gd name="connsiteY2" fmla="*/ 2778 h 10000"/>
              <a:gd name="connsiteX3" fmla="*/ 10000 w 10000"/>
              <a:gd name="connsiteY3" fmla="*/ 0 h 10000"/>
              <a:gd name="connsiteX0" fmla="*/ 0 w 11304"/>
              <a:gd name="connsiteY0" fmla="*/ 10309 h 10309"/>
              <a:gd name="connsiteX1" fmla="*/ 2912 w 11304"/>
              <a:gd name="connsiteY1" fmla="*/ 7845 h 10309"/>
              <a:gd name="connsiteX2" fmla="*/ 4348 w 11304"/>
              <a:gd name="connsiteY2" fmla="*/ 3087 h 10309"/>
              <a:gd name="connsiteX3" fmla="*/ 11304 w 11304"/>
              <a:gd name="connsiteY3" fmla="*/ 0 h 10309"/>
              <a:gd name="connsiteX0" fmla="*/ 7 w 11311"/>
              <a:gd name="connsiteY0" fmla="*/ 10309 h 10309"/>
              <a:gd name="connsiteX1" fmla="*/ 877 w 11311"/>
              <a:gd name="connsiteY1" fmla="*/ 9878 h 10309"/>
              <a:gd name="connsiteX2" fmla="*/ 2919 w 11311"/>
              <a:gd name="connsiteY2" fmla="*/ 7845 h 10309"/>
              <a:gd name="connsiteX3" fmla="*/ 4355 w 11311"/>
              <a:gd name="connsiteY3" fmla="*/ 3087 h 10309"/>
              <a:gd name="connsiteX4" fmla="*/ 11311 w 11311"/>
              <a:gd name="connsiteY4" fmla="*/ 0 h 10309"/>
              <a:gd name="connsiteX0" fmla="*/ 7 w 11311"/>
              <a:gd name="connsiteY0" fmla="*/ 21925 h 22826"/>
              <a:gd name="connsiteX1" fmla="*/ 877 w 11311"/>
              <a:gd name="connsiteY1" fmla="*/ 21494 h 22826"/>
              <a:gd name="connsiteX2" fmla="*/ 2919 w 11311"/>
              <a:gd name="connsiteY2" fmla="*/ 19461 h 22826"/>
              <a:gd name="connsiteX3" fmla="*/ 6433 w 11311"/>
              <a:gd name="connsiteY3" fmla="*/ 1307 h 22826"/>
              <a:gd name="connsiteX4" fmla="*/ 11311 w 11311"/>
              <a:gd name="connsiteY4" fmla="*/ 11616 h 22826"/>
              <a:gd name="connsiteX0" fmla="*/ 7 w 11533"/>
              <a:gd name="connsiteY0" fmla="*/ 21925 h 22826"/>
              <a:gd name="connsiteX1" fmla="*/ 877 w 11533"/>
              <a:gd name="connsiteY1" fmla="*/ 21494 h 22826"/>
              <a:gd name="connsiteX2" fmla="*/ 2919 w 11533"/>
              <a:gd name="connsiteY2" fmla="*/ 19461 h 22826"/>
              <a:gd name="connsiteX3" fmla="*/ 6433 w 11533"/>
              <a:gd name="connsiteY3" fmla="*/ 1307 h 22826"/>
              <a:gd name="connsiteX4" fmla="*/ 11533 w 11533"/>
              <a:gd name="connsiteY4" fmla="*/ 11616 h 22826"/>
              <a:gd name="connsiteX0" fmla="*/ 7 w 11533"/>
              <a:gd name="connsiteY0" fmla="*/ 21477 h 23623"/>
              <a:gd name="connsiteX1" fmla="*/ 877 w 11533"/>
              <a:gd name="connsiteY1" fmla="*/ 21046 h 23623"/>
              <a:gd name="connsiteX2" fmla="*/ 2886 w 11533"/>
              <a:gd name="connsiteY2" fmla="*/ 6014 h 23623"/>
              <a:gd name="connsiteX3" fmla="*/ 6433 w 11533"/>
              <a:gd name="connsiteY3" fmla="*/ 859 h 23623"/>
              <a:gd name="connsiteX4" fmla="*/ 11533 w 11533"/>
              <a:gd name="connsiteY4" fmla="*/ 11168 h 23623"/>
              <a:gd name="connsiteX0" fmla="*/ 7 w 11758"/>
              <a:gd name="connsiteY0" fmla="*/ 31786 h 31786"/>
              <a:gd name="connsiteX1" fmla="*/ 1102 w 11758"/>
              <a:gd name="connsiteY1" fmla="*/ 21046 h 31786"/>
              <a:gd name="connsiteX2" fmla="*/ 3111 w 11758"/>
              <a:gd name="connsiteY2" fmla="*/ 6014 h 31786"/>
              <a:gd name="connsiteX3" fmla="*/ 6658 w 11758"/>
              <a:gd name="connsiteY3" fmla="*/ 859 h 31786"/>
              <a:gd name="connsiteX4" fmla="*/ 11758 w 11758"/>
              <a:gd name="connsiteY4" fmla="*/ 11168 h 31786"/>
              <a:gd name="connsiteX0" fmla="*/ 7 w 11758"/>
              <a:gd name="connsiteY0" fmla="*/ 31786 h 31786"/>
              <a:gd name="connsiteX1" fmla="*/ 1115 w 11758"/>
              <a:gd name="connsiteY1" fmla="*/ 16322 h 31786"/>
              <a:gd name="connsiteX2" fmla="*/ 3111 w 11758"/>
              <a:gd name="connsiteY2" fmla="*/ 6014 h 31786"/>
              <a:gd name="connsiteX3" fmla="*/ 6658 w 11758"/>
              <a:gd name="connsiteY3" fmla="*/ 859 h 31786"/>
              <a:gd name="connsiteX4" fmla="*/ 11758 w 11758"/>
              <a:gd name="connsiteY4" fmla="*/ 11168 h 31786"/>
              <a:gd name="connsiteX0" fmla="*/ 7 w 12881"/>
              <a:gd name="connsiteY0" fmla="*/ 54294 h 169287"/>
              <a:gd name="connsiteX1" fmla="*/ 1115 w 12881"/>
              <a:gd name="connsiteY1" fmla="*/ 38830 h 169287"/>
              <a:gd name="connsiteX2" fmla="*/ 3111 w 12881"/>
              <a:gd name="connsiteY2" fmla="*/ 28522 h 169287"/>
              <a:gd name="connsiteX3" fmla="*/ 6658 w 12881"/>
              <a:gd name="connsiteY3" fmla="*/ 23367 h 169287"/>
              <a:gd name="connsiteX4" fmla="*/ 12881 w 12881"/>
              <a:gd name="connsiteY4" fmla="*/ 168723 h 169287"/>
              <a:gd name="connsiteX0" fmla="*/ 7 w 12927"/>
              <a:gd name="connsiteY0" fmla="*/ 28816 h 143809"/>
              <a:gd name="connsiteX1" fmla="*/ 1115 w 12927"/>
              <a:gd name="connsiteY1" fmla="*/ 13352 h 143809"/>
              <a:gd name="connsiteX2" fmla="*/ 3111 w 12927"/>
              <a:gd name="connsiteY2" fmla="*/ 3044 h 143809"/>
              <a:gd name="connsiteX3" fmla="*/ 11299 w 12927"/>
              <a:gd name="connsiteY3" fmla="*/ 23367 h 143809"/>
              <a:gd name="connsiteX4" fmla="*/ 12881 w 12927"/>
              <a:gd name="connsiteY4" fmla="*/ 143245 h 143809"/>
              <a:gd name="connsiteX0" fmla="*/ 7 w 12739"/>
              <a:gd name="connsiteY0" fmla="*/ 36989 h 201024"/>
              <a:gd name="connsiteX1" fmla="*/ 1115 w 12739"/>
              <a:gd name="connsiteY1" fmla="*/ 21525 h 201024"/>
              <a:gd name="connsiteX2" fmla="*/ 3111 w 12739"/>
              <a:gd name="connsiteY2" fmla="*/ 11217 h 201024"/>
              <a:gd name="connsiteX3" fmla="*/ 11299 w 12739"/>
              <a:gd name="connsiteY3" fmla="*/ 31540 h 201024"/>
              <a:gd name="connsiteX4" fmla="*/ 11751 w 12739"/>
              <a:gd name="connsiteY4" fmla="*/ 200460 h 201024"/>
              <a:gd name="connsiteX0" fmla="*/ 7 w 12739"/>
              <a:gd name="connsiteY0" fmla="*/ 36989 h 200460"/>
              <a:gd name="connsiteX1" fmla="*/ 1115 w 12739"/>
              <a:gd name="connsiteY1" fmla="*/ 21525 h 200460"/>
              <a:gd name="connsiteX2" fmla="*/ 3111 w 12739"/>
              <a:gd name="connsiteY2" fmla="*/ 11217 h 200460"/>
              <a:gd name="connsiteX3" fmla="*/ 11299 w 12739"/>
              <a:gd name="connsiteY3" fmla="*/ 31540 h 200460"/>
              <a:gd name="connsiteX4" fmla="*/ 11751 w 12739"/>
              <a:gd name="connsiteY4" fmla="*/ 200460 h 200460"/>
              <a:gd name="connsiteX0" fmla="*/ 7 w 12739"/>
              <a:gd name="connsiteY0" fmla="*/ 41530 h 232246"/>
              <a:gd name="connsiteX1" fmla="*/ 1115 w 12739"/>
              <a:gd name="connsiteY1" fmla="*/ 26066 h 232246"/>
              <a:gd name="connsiteX2" fmla="*/ 3111 w 12739"/>
              <a:gd name="connsiteY2" fmla="*/ 15758 h 232246"/>
              <a:gd name="connsiteX3" fmla="*/ 11299 w 12739"/>
              <a:gd name="connsiteY3" fmla="*/ 36081 h 232246"/>
              <a:gd name="connsiteX4" fmla="*/ 11751 w 12739"/>
              <a:gd name="connsiteY4" fmla="*/ 232246 h 232246"/>
              <a:gd name="connsiteX0" fmla="*/ 7 w 12020"/>
              <a:gd name="connsiteY0" fmla="*/ 36081 h 226797"/>
              <a:gd name="connsiteX1" fmla="*/ 1115 w 12020"/>
              <a:gd name="connsiteY1" fmla="*/ 20617 h 226797"/>
              <a:gd name="connsiteX2" fmla="*/ 3111 w 12020"/>
              <a:gd name="connsiteY2" fmla="*/ 10309 h 226797"/>
              <a:gd name="connsiteX3" fmla="*/ 9491 w 12020"/>
              <a:gd name="connsiteY3" fmla="*/ 36081 h 226797"/>
              <a:gd name="connsiteX4" fmla="*/ 11751 w 12020"/>
              <a:gd name="connsiteY4" fmla="*/ 226797 h 226797"/>
              <a:gd name="connsiteX0" fmla="*/ 7 w 12020"/>
              <a:gd name="connsiteY0" fmla="*/ 36327 h 227043"/>
              <a:gd name="connsiteX1" fmla="*/ 1115 w 12020"/>
              <a:gd name="connsiteY1" fmla="*/ 20863 h 227043"/>
              <a:gd name="connsiteX2" fmla="*/ 4972 w 12020"/>
              <a:gd name="connsiteY2" fmla="*/ 9082 h 227043"/>
              <a:gd name="connsiteX3" fmla="*/ 9491 w 12020"/>
              <a:gd name="connsiteY3" fmla="*/ 36327 h 227043"/>
              <a:gd name="connsiteX4" fmla="*/ 11751 w 12020"/>
              <a:gd name="connsiteY4" fmla="*/ 227043 h 227043"/>
              <a:gd name="connsiteX0" fmla="*/ 0 w 12013"/>
              <a:gd name="connsiteY0" fmla="*/ 36327 h 227043"/>
              <a:gd name="connsiteX1" fmla="*/ 1108 w 12013"/>
              <a:gd name="connsiteY1" fmla="*/ 20863 h 227043"/>
              <a:gd name="connsiteX2" fmla="*/ 4965 w 12013"/>
              <a:gd name="connsiteY2" fmla="*/ 9082 h 227043"/>
              <a:gd name="connsiteX3" fmla="*/ 9484 w 12013"/>
              <a:gd name="connsiteY3" fmla="*/ 36327 h 227043"/>
              <a:gd name="connsiteX4" fmla="*/ 11744 w 12013"/>
              <a:gd name="connsiteY4" fmla="*/ 227043 h 227043"/>
              <a:gd name="connsiteX0" fmla="*/ 0 w 12013"/>
              <a:gd name="connsiteY0" fmla="*/ 36327 h 227043"/>
              <a:gd name="connsiteX1" fmla="*/ 2479 w 12013"/>
              <a:gd name="connsiteY1" fmla="*/ 9082 h 227043"/>
              <a:gd name="connsiteX2" fmla="*/ 4965 w 12013"/>
              <a:gd name="connsiteY2" fmla="*/ 9082 h 227043"/>
              <a:gd name="connsiteX3" fmla="*/ 9484 w 12013"/>
              <a:gd name="connsiteY3" fmla="*/ 36327 h 227043"/>
              <a:gd name="connsiteX4" fmla="*/ 11744 w 12013"/>
              <a:gd name="connsiteY4" fmla="*/ 227043 h 227043"/>
              <a:gd name="connsiteX0" fmla="*/ 0 w 12013"/>
              <a:gd name="connsiteY0" fmla="*/ 36327 h 227043"/>
              <a:gd name="connsiteX1" fmla="*/ 2479 w 12013"/>
              <a:gd name="connsiteY1" fmla="*/ 9082 h 227043"/>
              <a:gd name="connsiteX2" fmla="*/ 4965 w 12013"/>
              <a:gd name="connsiteY2" fmla="*/ 9082 h 227043"/>
              <a:gd name="connsiteX3" fmla="*/ 9484 w 12013"/>
              <a:gd name="connsiteY3" fmla="*/ 36327 h 227043"/>
              <a:gd name="connsiteX4" fmla="*/ 11744 w 12013"/>
              <a:gd name="connsiteY4" fmla="*/ 227043 h 227043"/>
              <a:gd name="connsiteX0" fmla="*/ 0 w 12013"/>
              <a:gd name="connsiteY0" fmla="*/ 36327 h 227043"/>
              <a:gd name="connsiteX1" fmla="*/ 2479 w 12013"/>
              <a:gd name="connsiteY1" fmla="*/ 9082 h 227043"/>
              <a:gd name="connsiteX2" fmla="*/ 4965 w 12013"/>
              <a:gd name="connsiteY2" fmla="*/ 9082 h 227043"/>
              <a:gd name="connsiteX3" fmla="*/ 9484 w 12013"/>
              <a:gd name="connsiteY3" fmla="*/ 36327 h 227043"/>
              <a:gd name="connsiteX4" fmla="*/ 11744 w 12013"/>
              <a:gd name="connsiteY4" fmla="*/ 227043 h 227043"/>
              <a:gd name="connsiteX0" fmla="*/ 0 w 12013"/>
              <a:gd name="connsiteY0" fmla="*/ 36327 h 227043"/>
              <a:gd name="connsiteX1" fmla="*/ 2479 w 12013"/>
              <a:gd name="connsiteY1" fmla="*/ 9082 h 227043"/>
              <a:gd name="connsiteX2" fmla="*/ 4965 w 12013"/>
              <a:gd name="connsiteY2" fmla="*/ 9082 h 227043"/>
              <a:gd name="connsiteX3" fmla="*/ 9484 w 12013"/>
              <a:gd name="connsiteY3" fmla="*/ 36327 h 227043"/>
              <a:gd name="connsiteX4" fmla="*/ 11744 w 12013"/>
              <a:gd name="connsiteY4" fmla="*/ 227043 h 227043"/>
              <a:gd name="connsiteX0" fmla="*/ 0 w 12013"/>
              <a:gd name="connsiteY0" fmla="*/ 36327 h 227043"/>
              <a:gd name="connsiteX1" fmla="*/ 2479 w 12013"/>
              <a:gd name="connsiteY1" fmla="*/ 9082 h 227043"/>
              <a:gd name="connsiteX2" fmla="*/ 5869 w 12013"/>
              <a:gd name="connsiteY2" fmla="*/ 9082 h 227043"/>
              <a:gd name="connsiteX3" fmla="*/ 9484 w 12013"/>
              <a:gd name="connsiteY3" fmla="*/ 36327 h 227043"/>
              <a:gd name="connsiteX4" fmla="*/ 11744 w 12013"/>
              <a:gd name="connsiteY4" fmla="*/ 227043 h 227043"/>
              <a:gd name="connsiteX0" fmla="*/ 0 w 12013"/>
              <a:gd name="connsiteY0" fmla="*/ 36327 h 227043"/>
              <a:gd name="connsiteX1" fmla="*/ 2479 w 12013"/>
              <a:gd name="connsiteY1" fmla="*/ 9082 h 227043"/>
              <a:gd name="connsiteX2" fmla="*/ 5869 w 12013"/>
              <a:gd name="connsiteY2" fmla="*/ 9082 h 227043"/>
              <a:gd name="connsiteX3" fmla="*/ 9484 w 12013"/>
              <a:gd name="connsiteY3" fmla="*/ 36327 h 227043"/>
              <a:gd name="connsiteX4" fmla="*/ 11744 w 12013"/>
              <a:gd name="connsiteY4" fmla="*/ 227043 h 227043"/>
              <a:gd name="connsiteX0" fmla="*/ 0 w 12013"/>
              <a:gd name="connsiteY0" fmla="*/ 37235 h 227951"/>
              <a:gd name="connsiteX1" fmla="*/ 2479 w 12013"/>
              <a:gd name="connsiteY1" fmla="*/ 9990 h 227951"/>
              <a:gd name="connsiteX2" fmla="*/ 5869 w 12013"/>
              <a:gd name="connsiteY2" fmla="*/ 4541 h 227951"/>
              <a:gd name="connsiteX3" fmla="*/ 9484 w 12013"/>
              <a:gd name="connsiteY3" fmla="*/ 37235 h 227951"/>
              <a:gd name="connsiteX4" fmla="*/ 11744 w 12013"/>
              <a:gd name="connsiteY4" fmla="*/ 227951 h 2279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013" h="227951">
                <a:moveTo>
                  <a:pt x="0" y="37235"/>
                </a:moveTo>
                <a:cubicBezTo>
                  <a:pt x="913" y="27642"/>
                  <a:pt x="1535" y="18477"/>
                  <a:pt x="2479" y="9990"/>
                </a:cubicBezTo>
                <a:cubicBezTo>
                  <a:pt x="3828" y="4885"/>
                  <a:pt x="4701" y="0"/>
                  <a:pt x="5869" y="4541"/>
                </a:cubicBezTo>
                <a:cubicBezTo>
                  <a:pt x="7263" y="4385"/>
                  <a:pt x="8505" y="0"/>
                  <a:pt x="9484" y="37235"/>
                </a:cubicBezTo>
                <a:cubicBezTo>
                  <a:pt x="10463" y="74470"/>
                  <a:pt x="12013" y="196385"/>
                  <a:pt x="11744" y="227951"/>
                </a:cubicBezTo>
              </a:path>
            </a:pathLst>
          </a:custGeom>
          <a:noFill/>
          <a:ln w="76200">
            <a:solidFill>
              <a:srgbClr val="0070C0"/>
            </a:solidFill>
            <a:round/>
            <a:headEnd/>
            <a:tailEnd type="stealth" w="med" len="med"/>
          </a:ln>
          <a:effectLst/>
        </p:spPr>
        <p:txBody>
          <a:bodyPr/>
          <a:lstStyle/>
          <a:p>
            <a:endParaRPr lang="en-US" dirty="0"/>
          </a:p>
        </p:txBody>
      </p:sp>
      <p:sp>
        <p:nvSpPr>
          <p:cNvPr id="38" name="Freeform 15"/>
          <p:cNvSpPr>
            <a:spLocks/>
          </p:cNvSpPr>
          <p:nvPr/>
        </p:nvSpPr>
        <p:spPr bwMode="auto">
          <a:xfrm>
            <a:off x="6096001" y="3429000"/>
            <a:ext cx="1143000" cy="914421"/>
          </a:xfrm>
          <a:custGeom>
            <a:avLst/>
            <a:gdLst>
              <a:gd name="connsiteX0" fmla="*/ 0 w 10000"/>
              <a:gd name="connsiteY0" fmla="*/ 10530 h 10530"/>
              <a:gd name="connsiteX1" fmla="*/ 7262 w 10000"/>
              <a:gd name="connsiteY1" fmla="*/ 1697 h 10530"/>
              <a:gd name="connsiteX2" fmla="*/ 10000 w 10000"/>
              <a:gd name="connsiteY2" fmla="*/ 349 h 10530"/>
              <a:gd name="connsiteX0" fmla="*/ 0 w 10000"/>
              <a:gd name="connsiteY0" fmla="*/ 10723 h 10723"/>
              <a:gd name="connsiteX1" fmla="*/ 4667 w 10000"/>
              <a:gd name="connsiteY1" fmla="*/ 1697 h 10723"/>
              <a:gd name="connsiteX2" fmla="*/ 10000 w 10000"/>
              <a:gd name="connsiteY2" fmla="*/ 542 h 10723"/>
              <a:gd name="connsiteX0" fmla="*/ 0 w 10000"/>
              <a:gd name="connsiteY0" fmla="*/ 10723 h 10723"/>
              <a:gd name="connsiteX1" fmla="*/ 4000 w 10000"/>
              <a:gd name="connsiteY1" fmla="*/ 1697 h 10723"/>
              <a:gd name="connsiteX2" fmla="*/ 10000 w 10000"/>
              <a:gd name="connsiteY2" fmla="*/ 542 h 10723"/>
              <a:gd name="connsiteX0" fmla="*/ 0 w 9048"/>
              <a:gd name="connsiteY0" fmla="*/ 15319 h 15319"/>
              <a:gd name="connsiteX1" fmla="*/ 4000 w 9048"/>
              <a:gd name="connsiteY1" fmla="*/ 6293 h 15319"/>
              <a:gd name="connsiteX2" fmla="*/ 9048 w 9048"/>
              <a:gd name="connsiteY2" fmla="*/ 0 h 15319"/>
              <a:gd name="connsiteX0" fmla="*/ 0 w 10000"/>
              <a:gd name="connsiteY0" fmla="*/ 10000 h 10000"/>
              <a:gd name="connsiteX1" fmla="*/ 4421 w 10000"/>
              <a:gd name="connsiteY1" fmla="*/ 4108 h 10000"/>
              <a:gd name="connsiteX2" fmla="*/ 10000 w 10000"/>
              <a:gd name="connsiteY2" fmla="*/ 0 h 10000"/>
              <a:gd name="connsiteX0" fmla="*/ 0 w 10000"/>
              <a:gd name="connsiteY0" fmla="*/ 10000 h 10000"/>
              <a:gd name="connsiteX1" fmla="*/ 4737 w 10000"/>
              <a:gd name="connsiteY1" fmla="*/ 7000 h 10000"/>
              <a:gd name="connsiteX2" fmla="*/ 10000 w 10000"/>
              <a:gd name="connsiteY2" fmla="*/ 0 h 10000"/>
              <a:gd name="connsiteX0" fmla="*/ 0 w 10000"/>
              <a:gd name="connsiteY0" fmla="*/ 10000 h 10000"/>
              <a:gd name="connsiteX1" fmla="*/ 4737 w 10000"/>
              <a:gd name="connsiteY1" fmla="*/ 7000 h 10000"/>
              <a:gd name="connsiteX2" fmla="*/ 10000 w 10000"/>
              <a:gd name="connsiteY2" fmla="*/ 0 h 10000"/>
              <a:gd name="connsiteX0" fmla="*/ 0 w 10000"/>
              <a:gd name="connsiteY0" fmla="*/ 10000 h 10000"/>
              <a:gd name="connsiteX1" fmla="*/ 4210 w 10000"/>
              <a:gd name="connsiteY1" fmla="*/ 4000 h 10000"/>
              <a:gd name="connsiteX2" fmla="*/ 10000 w 10000"/>
              <a:gd name="connsiteY2" fmla="*/ 0 h 10000"/>
              <a:gd name="connsiteX0" fmla="*/ 0 w 10000"/>
              <a:gd name="connsiteY0" fmla="*/ 10000 h 12000"/>
              <a:gd name="connsiteX1" fmla="*/ 1053 w 10000"/>
              <a:gd name="connsiteY1" fmla="*/ 11000 h 12000"/>
              <a:gd name="connsiteX2" fmla="*/ 4210 w 10000"/>
              <a:gd name="connsiteY2" fmla="*/ 4000 h 12000"/>
              <a:gd name="connsiteX3" fmla="*/ 10000 w 10000"/>
              <a:gd name="connsiteY3" fmla="*/ 0 h 12000"/>
              <a:gd name="connsiteX0" fmla="*/ 0 w 10000"/>
              <a:gd name="connsiteY0" fmla="*/ 10000 h 10000"/>
              <a:gd name="connsiteX1" fmla="*/ 1053 w 10000"/>
              <a:gd name="connsiteY1" fmla="*/ 6000 h 10000"/>
              <a:gd name="connsiteX2" fmla="*/ 4210 w 10000"/>
              <a:gd name="connsiteY2" fmla="*/ 4000 h 10000"/>
              <a:gd name="connsiteX3" fmla="*/ 10000 w 10000"/>
              <a:gd name="connsiteY3" fmla="*/ 0 h 10000"/>
              <a:gd name="connsiteX0" fmla="*/ 0 w 10000"/>
              <a:gd name="connsiteY0" fmla="*/ 10000 h 10000"/>
              <a:gd name="connsiteX1" fmla="*/ 1053 w 10000"/>
              <a:gd name="connsiteY1" fmla="*/ 6000 h 10000"/>
              <a:gd name="connsiteX2" fmla="*/ 3158 w 10000"/>
              <a:gd name="connsiteY2" fmla="*/ 4000 h 10000"/>
              <a:gd name="connsiteX3" fmla="*/ 10000 w 10000"/>
              <a:gd name="connsiteY3" fmla="*/ 0 h 10000"/>
              <a:gd name="connsiteX0" fmla="*/ 0 w 10000"/>
              <a:gd name="connsiteY0" fmla="*/ 10000 h 10000"/>
              <a:gd name="connsiteX1" fmla="*/ 1053 w 10000"/>
              <a:gd name="connsiteY1" fmla="*/ 6000 h 10000"/>
              <a:gd name="connsiteX2" fmla="*/ 3333 w 10000"/>
              <a:gd name="connsiteY2" fmla="*/ 4167 h 10000"/>
              <a:gd name="connsiteX3" fmla="*/ 10000 w 10000"/>
              <a:gd name="connsiteY3" fmla="*/ 0 h 10000"/>
              <a:gd name="connsiteX0" fmla="*/ 0 w 10000"/>
              <a:gd name="connsiteY0" fmla="*/ 10000 h 10000"/>
              <a:gd name="connsiteX1" fmla="*/ 1053 w 10000"/>
              <a:gd name="connsiteY1" fmla="*/ 6000 h 10000"/>
              <a:gd name="connsiteX2" fmla="*/ 3333 w 10000"/>
              <a:gd name="connsiteY2" fmla="*/ 4167 h 10000"/>
              <a:gd name="connsiteX3" fmla="*/ 10000 w 10000"/>
              <a:gd name="connsiteY3" fmla="*/ 0 h 10000"/>
              <a:gd name="connsiteX0" fmla="*/ 0 w 10000"/>
              <a:gd name="connsiteY0" fmla="*/ 10000 h 10000"/>
              <a:gd name="connsiteX1" fmla="*/ 1053 w 10000"/>
              <a:gd name="connsiteY1" fmla="*/ 6000 h 10000"/>
              <a:gd name="connsiteX2" fmla="*/ 3333 w 10000"/>
              <a:gd name="connsiteY2" fmla="*/ 4167 h 10000"/>
              <a:gd name="connsiteX3" fmla="*/ 10000 w 10000"/>
              <a:gd name="connsiteY3" fmla="*/ 0 h 10000"/>
              <a:gd name="connsiteX0" fmla="*/ 0 w 10000"/>
              <a:gd name="connsiteY0" fmla="*/ 10000 h 10000"/>
              <a:gd name="connsiteX1" fmla="*/ 1053 w 10000"/>
              <a:gd name="connsiteY1" fmla="*/ 6000 h 10000"/>
              <a:gd name="connsiteX2" fmla="*/ 2667 w 10000"/>
              <a:gd name="connsiteY2" fmla="*/ 4167 h 10000"/>
              <a:gd name="connsiteX3" fmla="*/ 10000 w 10000"/>
              <a:gd name="connsiteY3" fmla="*/ 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000" h="10000">
                <a:moveTo>
                  <a:pt x="0" y="10000"/>
                </a:moveTo>
                <a:cubicBezTo>
                  <a:pt x="6" y="9977"/>
                  <a:pt x="609" y="6972"/>
                  <a:pt x="1053" y="6000"/>
                </a:cubicBezTo>
                <a:cubicBezTo>
                  <a:pt x="1497" y="5028"/>
                  <a:pt x="1006" y="5811"/>
                  <a:pt x="2667" y="4167"/>
                </a:cubicBezTo>
                <a:cubicBezTo>
                  <a:pt x="4564" y="2500"/>
                  <a:pt x="9719" y="6113"/>
                  <a:pt x="10000" y="0"/>
                </a:cubicBezTo>
              </a:path>
            </a:pathLst>
          </a:custGeom>
          <a:noFill/>
          <a:ln w="76200">
            <a:solidFill>
              <a:srgbClr val="0070C0"/>
            </a:solidFill>
            <a:round/>
            <a:headEnd/>
            <a:tailEnd type="stealth" w="med" len="med"/>
          </a:ln>
          <a:effectLst/>
        </p:spPr>
        <p:txBody>
          <a:bodyPr/>
          <a:lstStyle/>
          <a:p>
            <a:endParaRPr lang="en-US" dirty="0"/>
          </a:p>
        </p:txBody>
      </p:sp>
      <p:sp>
        <p:nvSpPr>
          <p:cNvPr id="39" name="Right Arrow 38"/>
          <p:cNvSpPr/>
          <p:nvPr/>
        </p:nvSpPr>
        <p:spPr>
          <a:xfrm>
            <a:off x="3200400" y="6172200"/>
            <a:ext cx="5257800" cy="5334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/>
              <a:t>2022             2023 	      2024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201695" y="6008899"/>
            <a:ext cx="2895600" cy="5862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>
              <a:defRPr b="1">
                <a:solidFill>
                  <a:schemeClr val="lt1"/>
                </a:solidFill>
                <a:latin typeface="+mn-lt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cs typeface="+mn-cs"/>
              </a:defRPr>
            </a:lvl9pPr>
          </a:lstStyle>
          <a:p>
            <a:r>
              <a:rPr lang="en-US" dirty="0"/>
              <a:t>Tall 72” already implemented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5714999" y="1219179"/>
            <a:ext cx="2895603" cy="2133621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>
              <a:defRPr b="1">
                <a:solidFill>
                  <a:schemeClr val="lt1"/>
                </a:solidFill>
                <a:latin typeface="+mn-lt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cs typeface="+mn-cs"/>
              </a:defRPr>
            </a:lvl9pPr>
          </a:lstStyle>
          <a:p>
            <a:pPr algn="ctr"/>
            <a:r>
              <a:rPr lang="en-US" dirty="0"/>
              <a:t>Continue Implementing POA Enclosures in Fleet:</a:t>
            </a:r>
          </a:p>
          <a:p>
            <a:pPr algn="ctr"/>
            <a:r>
              <a:rPr lang="en-US" dirty="0"/>
              <a:t>Carriers, Amphibious Ships, Destroyers, Cruisers, Frigates, etc.</a:t>
            </a:r>
          </a:p>
        </p:txBody>
      </p:sp>
    </p:spTree>
    <p:extLst>
      <p:ext uri="{BB962C8B-B14F-4D97-AF65-F5344CB8AC3E}">
        <p14:creationId xmlns:p14="http://schemas.microsoft.com/office/powerpoint/2010/main" val="29774849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48400" y="3581400"/>
            <a:ext cx="2238375" cy="2324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0" y="1219200"/>
            <a:ext cx="2362200" cy="292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Title 1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/>
              <a:t>Standardized Environmental Test Processes and Procedures</a:t>
            </a:r>
          </a:p>
        </p:txBody>
      </p:sp>
      <p:sp>
        <p:nvSpPr>
          <p:cNvPr id="50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96E2B80-EE31-4D36-A3F8-56330689069F}" type="slidenum">
              <a:rPr lang="en-US"/>
              <a:pPr/>
              <a:t>6</a:t>
            </a:fld>
            <a:endParaRPr lang="en-US" dirty="0"/>
          </a:p>
        </p:txBody>
      </p:sp>
      <p:grpSp>
        <p:nvGrpSpPr>
          <p:cNvPr id="52" name="Group 51"/>
          <p:cNvGrpSpPr/>
          <p:nvPr/>
        </p:nvGrpSpPr>
        <p:grpSpPr>
          <a:xfrm>
            <a:off x="228600" y="2438400"/>
            <a:ext cx="3713163" cy="3806825"/>
            <a:chOff x="4048125" y="1849438"/>
            <a:chExt cx="3713163" cy="3806825"/>
          </a:xfrm>
          <a:scene3d>
            <a:camera prst="orthographicFront">
              <a:rot lat="0" lon="10800000" rev="0"/>
            </a:camera>
            <a:lightRig rig="threePt" dir="t"/>
          </a:scene3d>
        </p:grpSpPr>
        <p:pic>
          <p:nvPicPr>
            <p:cNvPr id="126979" name="Picture 3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4048125" y="1849438"/>
              <a:ext cx="3713163" cy="38068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26998" name="Freeform 22"/>
            <p:cNvSpPr>
              <a:spLocks noChangeAspect="1"/>
            </p:cNvSpPr>
            <p:nvPr/>
          </p:nvSpPr>
          <p:spPr bwMode="auto">
            <a:xfrm>
              <a:off x="4786313" y="3175000"/>
              <a:ext cx="585787" cy="398463"/>
            </a:xfrm>
            <a:custGeom>
              <a:avLst/>
              <a:gdLst/>
              <a:ahLst/>
              <a:cxnLst>
                <a:cxn ang="0">
                  <a:pos x="300" y="18"/>
                </a:cxn>
                <a:cxn ang="0">
                  <a:pos x="287" y="204"/>
                </a:cxn>
                <a:cxn ang="0">
                  <a:pos x="0" y="186"/>
                </a:cxn>
                <a:cxn ang="0">
                  <a:pos x="11" y="0"/>
                </a:cxn>
                <a:cxn ang="0">
                  <a:pos x="300" y="18"/>
                </a:cxn>
              </a:cxnLst>
              <a:rect l="0" t="0" r="r" b="b"/>
              <a:pathLst>
                <a:path w="300" h="204">
                  <a:moveTo>
                    <a:pt x="300" y="18"/>
                  </a:moveTo>
                  <a:lnTo>
                    <a:pt x="287" y="204"/>
                  </a:lnTo>
                  <a:lnTo>
                    <a:pt x="0" y="186"/>
                  </a:lnTo>
                  <a:lnTo>
                    <a:pt x="11" y="0"/>
                  </a:lnTo>
                  <a:lnTo>
                    <a:pt x="300" y="18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26999" name="Freeform 23"/>
            <p:cNvSpPr>
              <a:spLocks noChangeAspect="1"/>
            </p:cNvSpPr>
            <p:nvPr/>
          </p:nvSpPr>
          <p:spPr bwMode="auto">
            <a:xfrm>
              <a:off x="4786313" y="3175000"/>
              <a:ext cx="585787" cy="398463"/>
            </a:xfrm>
            <a:custGeom>
              <a:avLst/>
              <a:gdLst/>
              <a:ahLst/>
              <a:cxnLst>
                <a:cxn ang="0">
                  <a:pos x="300" y="18"/>
                </a:cxn>
                <a:cxn ang="0">
                  <a:pos x="287" y="204"/>
                </a:cxn>
                <a:cxn ang="0">
                  <a:pos x="0" y="186"/>
                </a:cxn>
                <a:cxn ang="0">
                  <a:pos x="11" y="0"/>
                </a:cxn>
                <a:cxn ang="0">
                  <a:pos x="300" y="18"/>
                </a:cxn>
              </a:cxnLst>
              <a:rect l="0" t="0" r="r" b="b"/>
              <a:pathLst>
                <a:path w="300" h="204">
                  <a:moveTo>
                    <a:pt x="300" y="18"/>
                  </a:moveTo>
                  <a:lnTo>
                    <a:pt x="287" y="204"/>
                  </a:lnTo>
                  <a:lnTo>
                    <a:pt x="0" y="186"/>
                  </a:lnTo>
                  <a:lnTo>
                    <a:pt x="11" y="0"/>
                  </a:lnTo>
                  <a:lnTo>
                    <a:pt x="300" y="18"/>
                  </a:lnTo>
                  <a:close/>
                </a:path>
              </a:pathLst>
            </a:custGeom>
            <a:noFill/>
            <a:ln w="793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27000" name="Freeform 24"/>
            <p:cNvSpPr>
              <a:spLocks noChangeAspect="1"/>
            </p:cNvSpPr>
            <p:nvPr/>
          </p:nvSpPr>
          <p:spPr bwMode="auto">
            <a:xfrm>
              <a:off x="4826000" y="3059113"/>
              <a:ext cx="249238" cy="109537"/>
            </a:xfrm>
            <a:custGeom>
              <a:avLst/>
              <a:gdLst/>
              <a:ahLst/>
              <a:cxnLst>
                <a:cxn ang="0">
                  <a:pos x="128" y="9"/>
                </a:cxn>
                <a:cxn ang="0">
                  <a:pos x="125" y="56"/>
                </a:cxn>
                <a:cxn ang="0">
                  <a:pos x="0" y="48"/>
                </a:cxn>
                <a:cxn ang="0">
                  <a:pos x="2" y="0"/>
                </a:cxn>
                <a:cxn ang="0">
                  <a:pos x="128" y="9"/>
                </a:cxn>
              </a:cxnLst>
              <a:rect l="0" t="0" r="r" b="b"/>
              <a:pathLst>
                <a:path w="128" h="56">
                  <a:moveTo>
                    <a:pt x="128" y="9"/>
                  </a:moveTo>
                  <a:lnTo>
                    <a:pt x="125" y="56"/>
                  </a:lnTo>
                  <a:lnTo>
                    <a:pt x="0" y="48"/>
                  </a:lnTo>
                  <a:lnTo>
                    <a:pt x="2" y="0"/>
                  </a:lnTo>
                  <a:lnTo>
                    <a:pt x="128" y="9"/>
                  </a:lnTo>
                  <a:close/>
                </a:path>
              </a:pathLst>
            </a:custGeom>
            <a:solidFill>
              <a:srgbClr val="66FF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27001" name="Freeform 25"/>
            <p:cNvSpPr>
              <a:spLocks noChangeAspect="1"/>
            </p:cNvSpPr>
            <p:nvPr/>
          </p:nvSpPr>
          <p:spPr bwMode="auto">
            <a:xfrm>
              <a:off x="4826000" y="3059113"/>
              <a:ext cx="249238" cy="109537"/>
            </a:xfrm>
            <a:custGeom>
              <a:avLst/>
              <a:gdLst/>
              <a:ahLst/>
              <a:cxnLst>
                <a:cxn ang="0">
                  <a:pos x="128" y="9"/>
                </a:cxn>
                <a:cxn ang="0">
                  <a:pos x="125" y="56"/>
                </a:cxn>
                <a:cxn ang="0">
                  <a:pos x="0" y="48"/>
                </a:cxn>
                <a:cxn ang="0">
                  <a:pos x="2" y="0"/>
                </a:cxn>
                <a:cxn ang="0">
                  <a:pos x="128" y="9"/>
                </a:cxn>
              </a:cxnLst>
              <a:rect l="0" t="0" r="r" b="b"/>
              <a:pathLst>
                <a:path w="128" h="56">
                  <a:moveTo>
                    <a:pt x="128" y="9"/>
                  </a:moveTo>
                  <a:lnTo>
                    <a:pt x="125" y="56"/>
                  </a:lnTo>
                  <a:lnTo>
                    <a:pt x="0" y="48"/>
                  </a:lnTo>
                  <a:lnTo>
                    <a:pt x="2" y="0"/>
                  </a:lnTo>
                  <a:lnTo>
                    <a:pt x="128" y="9"/>
                  </a:lnTo>
                  <a:close/>
                </a:path>
              </a:pathLst>
            </a:custGeom>
            <a:noFill/>
            <a:ln w="793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27004" name="Freeform 28"/>
            <p:cNvSpPr>
              <a:spLocks noChangeAspect="1" noEditPoints="1"/>
            </p:cNvSpPr>
            <p:nvPr/>
          </p:nvSpPr>
          <p:spPr bwMode="auto">
            <a:xfrm>
              <a:off x="4572000" y="2954338"/>
              <a:ext cx="993775" cy="723900"/>
            </a:xfrm>
            <a:custGeom>
              <a:avLst/>
              <a:gdLst/>
              <a:ahLst/>
              <a:cxnLst>
                <a:cxn ang="0">
                  <a:pos x="255" y="0"/>
                </a:cxn>
                <a:cxn ang="0">
                  <a:pos x="305" y="3"/>
                </a:cxn>
                <a:cxn ang="0">
                  <a:pos x="318" y="28"/>
                </a:cxn>
                <a:cxn ang="0">
                  <a:pos x="278" y="23"/>
                </a:cxn>
                <a:cxn ang="0">
                  <a:pos x="229" y="23"/>
                </a:cxn>
                <a:cxn ang="0">
                  <a:pos x="388" y="28"/>
                </a:cxn>
                <a:cxn ang="0">
                  <a:pos x="413" y="41"/>
                </a:cxn>
                <a:cxn ang="0">
                  <a:pos x="449" y="66"/>
                </a:cxn>
                <a:cxn ang="0">
                  <a:pos x="466" y="83"/>
                </a:cxn>
                <a:cxn ang="0">
                  <a:pos x="448" y="97"/>
                </a:cxn>
                <a:cxn ang="0">
                  <a:pos x="421" y="72"/>
                </a:cxn>
                <a:cxn ang="0">
                  <a:pos x="386" y="52"/>
                </a:cxn>
                <a:cxn ang="0">
                  <a:pos x="388" y="28"/>
                </a:cxn>
                <a:cxn ang="0">
                  <a:pos x="504" y="146"/>
                </a:cxn>
                <a:cxn ang="0">
                  <a:pos x="507" y="167"/>
                </a:cxn>
                <a:cxn ang="0">
                  <a:pos x="507" y="203"/>
                </a:cxn>
                <a:cxn ang="0">
                  <a:pos x="504" y="223"/>
                </a:cxn>
                <a:cxn ang="0">
                  <a:pos x="477" y="232"/>
                </a:cxn>
                <a:cxn ang="0">
                  <a:pos x="486" y="202"/>
                </a:cxn>
                <a:cxn ang="0">
                  <a:pos x="486" y="185"/>
                </a:cxn>
                <a:cxn ang="0">
                  <a:pos x="486" y="169"/>
                </a:cxn>
                <a:cxn ang="0">
                  <a:pos x="480" y="151"/>
                </a:cxn>
                <a:cxn ang="0">
                  <a:pos x="457" y="299"/>
                </a:cxn>
                <a:cxn ang="0">
                  <a:pos x="433" y="317"/>
                </a:cxn>
                <a:cxn ang="0">
                  <a:pos x="395" y="340"/>
                </a:cxn>
                <a:cxn ang="0">
                  <a:pos x="368" y="328"/>
                </a:cxn>
                <a:cxn ang="0">
                  <a:pos x="403" y="310"/>
                </a:cxn>
                <a:cxn ang="0">
                  <a:pos x="433" y="288"/>
                </a:cxn>
                <a:cxn ang="0">
                  <a:pos x="457" y="299"/>
                </a:cxn>
                <a:cxn ang="0">
                  <a:pos x="305" y="367"/>
                </a:cxn>
                <a:cxn ang="0">
                  <a:pos x="255" y="371"/>
                </a:cxn>
                <a:cxn ang="0">
                  <a:pos x="217" y="369"/>
                </a:cxn>
                <a:cxn ang="0">
                  <a:pos x="229" y="348"/>
                </a:cxn>
                <a:cxn ang="0">
                  <a:pos x="278" y="348"/>
                </a:cxn>
                <a:cxn ang="0">
                  <a:pos x="305" y="344"/>
                </a:cxn>
                <a:cxn ang="0">
                  <a:pos x="148" y="353"/>
                </a:cxn>
                <a:cxn ang="0">
                  <a:pos x="114" y="340"/>
                </a:cxn>
                <a:cxn ang="0">
                  <a:pos x="76" y="319"/>
                </a:cxn>
                <a:cxn ang="0">
                  <a:pos x="80" y="292"/>
                </a:cxn>
                <a:cxn ang="0">
                  <a:pos x="105" y="310"/>
                </a:cxn>
                <a:cxn ang="0">
                  <a:pos x="143" y="328"/>
                </a:cxn>
                <a:cxn ang="0">
                  <a:pos x="148" y="353"/>
                </a:cxn>
                <a:cxn ang="0">
                  <a:pos x="13" y="243"/>
                </a:cxn>
                <a:cxn ang="0">
                  <a:pos x="2" y="205"/>
                </a:cxn>
                <a:cxn ang="0">
                  <a:pos x="0" y="185"/>
                </a:cxn>
                <a:cxn ang="0">
                  <a:pos x="2" y="165"/>
                </a:cxn>
                <a:cxn ang="0">
                  <a:pos x="26" y="165"/>
                </a:cxn>
                <a:cxn ang="0">
                  <a:pos x="24" y="169"/>
                </a:cxn>
                <a:cxn ang="0">
                  <a:pos x="24" y="202"/>
                </a:cxn>
                <a:cxn ang="0">
                  <a:pos x="27" y="216"/>
                </a:cxn>
                <a:cxn ang="0">
                  <a:pos x="38" y="245"/>
                </a:cxn>
                <a:cxn ang="0">
                  <a:pos x="33" y="93"/>
                </a:cxn>
                <a:cxn ang="0">
                  <a:pos x="60" y="66"/>
                </a:cxn>
                <a:cxn ang="0">
                  <a:pos x="94" y="41"/>
                </a:cxn>
                <a:cxn ang="0">
                  <a:pos x="116" y="55"/>
                </a:cxn>
                <a:cxn ang="0">
                  <a:pos x="89" y="72"/>
                </a:cxn>
                <a:cxn ang="0">
                  <a:pos x="62" y="95"/>
                </a:cxn>
                <a:cxn ang="0">
                  <a:pos x="33" y="93"/>
                </a:cxn>
                <a:cxn ang="0">
                  <a:pos x="179" y="9"/>
                </a:cxn>
                <a:cxn ang="0">
                  <a:pos x="228" y="1"/>
                </a:cxn>
                <a:cxn ang="0">
                  <a:pos x="208" y="27"/>
                </a:cxn>
                <a:cxn ang="0">
                  <a:pos x="177" y="32"/>
                </a:cxn>
              </a:cxnLst>
              <a:rect l="0" t="0" r="r" b="b"/>
              <a:pathLst>
                <a:path w="509" h="371">
                  <a:moveTo>
                    <a:pt x="229" y="1"/>
                  </a:moveTo>
                  <a:lnTo>
                    <a:pt x="255" y="0"/>
                  </a:lnTo>
                  <a:lnTo>
                    <a:pt x="280" y="1"/>
                  </a:lnTo>
                  <a:lnTo>
                    <a:pt x="305" y="3"/>
                  </a:lnTo>
                  <a:lnTo>
                    <a:pt x="321" y="7"/>
                  </a:lnTo>
                  <a:lnTo>
                    <a:pt x="318" y="28"/>
                  </a:lnTo>
                  <a:lnTo>
                    <a:pt x="302" y="27"/>
                  </a:lnTo>
                  <a:lnTo>
                    <a:pt x="278" y="23"/>
                  </a:lnTo>
                  <a:lnTo>
                    <a:pt x="255" y="23"/>
                  </a:lnTo>
                  <a:lnTo>
                    <a:pt x="229" y="23"/>
                  </a:lnTo>
                  <a:lnTo>
                    <a:pt x="229" y="1"/>
                  </a:lnTo>
                  <a:close/>
                  <a:moveTo>
                    <a:pt x="388" y="28"/>
                  </a:moveTo>
                  <a:lnTo>
                    <a:pt x="395" y="30"/>
                  </a:lnTo>
                  <a:lnTo>
                    <a:pt x="413" y="41"/>
                  </a:lnTo>
                  <a:lnTo>
                    <a:pt x="431" y="54"/>
                  </a:lnTo>
                  <a:lnTo>
                    <a:pt x="449" y="66"/>
                  </a:lnTo>
                  <a:lnTo>
                    <a:pt x="464" y="81"/>
                  </a:lnTo>
                  <a:lnTo>
                    <a:pt x="466" y="83"/>
                  </a:lnTo>
                  <a:lnTo>
                    <a:pt x="448" y="97"/>
                  </a:lnTo>
                  <a:lnTo>
                    <a:pt x="448" y="97"/>
                  </a:lnTo>
                  <a:lnTo>
                    <a:pt x="435" y="84"/>
                  </a:lnTo>
                  <a:lnTo>
                    <a:pt x="421" y="72"/>
                  </a:lnTo>
                  <a:lnTo>
                    <a:pt x="403" y="61"/>
                  </a:lnTo>
                  <a:lnTo>
                    <a:pt x="386" y="52"/>
                  </a:lnTo>
                  <a:lnTo>
                    <a:pt x="379" y="48"/>
                  </a:lnTo>
                  <a:lnTo>
                    <a:pt x="388" y="28"/>
                  </a:lnTo>
                  <a:close/>
                  <a:moveTo>
                    <a:pt x="502" y="144"/>
                  </a:moveTo>
                  <a:lnTo>
                    <a:pt x="504" y="146"/>
                  </a:lnTo>
                  <a:lnTo>
                    <a:pt x="507" y="165"/>
                  </a:lnTo>
                  <a:lnTo>
                    <a:pt x="507" y="167"/>
                  </a:lnTo>
                  <a:lnTo>
                    <a:pt x="509" y="185"/>
                  </a:lnTo>
                  <a:lnTo>
                    <a:pt x="507" y="203"/>
                  </a:lnTo>
                  <a:lnTo>
                    <a:pt x="507" y="205"/>
                  </a:lnTo>
                  <a:lnTo>
                    <a:pt x="504" y="223"/>
                  </a:lnTo>
                  <a:lnTo>
                    <a:pt x="498" y="239"/>
                  </a:lnTo>
                  <a:lnTo>
                    <a:pt x="477" y="232"/>
                  </a:lnTo>
                  <a:lnTo>
                    <a:pt x="482" y="218"/>
                  </a:lnTo>
                  <a:lnTo>
                    <a:pt x="486" y="202"/>
                  </a:lnTo>
                  <a:lnTo>
                    <a:pt x="486" y="202"/>
                  </a:lnTo>
                  <a:lnTo>
                    <a:pt x="486" y="185"/>
                  </a:lnTo>
                  <a:lnTo>
                    <a:pt x="486" y="169"/>
                  </a:lnTo>
                  <a:lnTo>
                    <a:pt x="486" y="169"/>
                  </a:lnTo>
                  <a:lnTo>
                    <a:pt x="482" y="155"/>
                  </a:lnTo>
                  <a:lnTo>
                    <a:pt x="480" y="151"/>
                  </a:lnTo>
                  <a:lnTo>
                    <a:pt x="502" y="144"/>
                  </a:lnTo>
                  <a:close/>
                  <a:moveTo>
                    <a:pt x="457" y="299"/>
                  </a:moveTo>
                  <a:lnTo>
                    <a:pt x="449" y="304"/>
                  </a:lnTo>
                  <a:lnTo>
                    <a:pt x="433" y="317"/>
                  </a:lnTo>
                  <a:lnTo>
                    <a:pt x="415" y="330"/>
                  </a:lnTo>
                  <a:lnTo>
                    <a:pt x="395" y="340"/>
                  </a:lnTo>
                  <a:lnTo>
                    <a:pt x="377" y="348"/>
                  </a:lnTo>
                  <a:lnTo>
                    <a:pt x="368" y="328"/>
                  </a:lnTo>
                  <a:lnTo>
                    <a:pt x="385" y="321"/>
                  </a:lnTo>
                  <a:lnTo>
                    <a:pt x="403" y="310"/>
                  </a:lnTo>
                  <a:lnTo>
                    <a:pt x="419" y="299"/>
                  </a:lnTo>
                  <a:lnTo>
                    <a:pt x="433" y="288"/>
                  </a:lnTo>
                  <a:lnTo>
                    <a:pt x="440" y="283"/>
                  </a:lnTo>
                  <a:lnTo>
                    <a:pt x="457" y="299"/>
                  </a:lnTo>
                  <a:close/>
                  <a:moveTo>
                    <a:pt x="309" y="366"/>
                  </a:moveTo>
                  <a:lnTo>
                    <a:pt x="305" y="367"/>
                  </a:lnTo>
                  <a:lnTo>
                    <a:pt x="280" y="369"/>
                  </a:lnTo>
                  <a:lnTo>
                    <a:pt x="255" y="371"/>
                  </a:lnTo>
                  <a:lnTo>
                    <a:pt x="229" y="369"/>
                  </a:lnTo>
                  <a:lnTo>
                    <a:pt x="217" y="369"/>
                  </a:lnTo>
                  <a:lnTo>
                    <a:pt x="219" y="346"/>
                  </a:lnTo>
                  <a:lnTo>
                    <a:pt x="229" y="348"/>
                  </a:lnTo>
                  <a:lnTo>
                    <a:pt x="255" y="348"/>
                  </a:lnTo>
                  <a:lnTo>
                    <a:pt x="278" y="348"/>
                  </a:lnTo>
                  <a:lnTo>
                    <a:pt x="302" y="346"/>
                  </a:lnTo>
                  <a:lnTo>
                    <a:pt x="305" y="344"/>
                  </a:lnTo>
                  <a:lnTo>
                    <a:pt x="309" y="366"/>
                  </a:lnTo>
                  <a:close/>
                  <a:moveTo>
                    <a:pt x="148" y="353"/>
                  </a:moveTo>
                  <a:lnTo>
                    <a:pt x="136" y="349"/>
                  </a:lnTo>
                  <a:lnTo>
                    <a:pt x="114" y="340"/>
                  </a:lnTo>
                  <a:lnTo>
                    <a:pt x="94" y="330"/>
                  </a:lnTo>
                  <a:lnTo>
                    <a:pt x="76" y="319"/>
                  </a:lnTo>
                  <a:lnTo>
                    <a:pt x="65" y="310"/>
                  </a:lnTo>
                  <a:lnTo>
                    <a:pt x="80" y="292"/>
                  </a:lnTo>
                  <a:lnTo>
                    <a:pt x="89" y="299"/>
                  </a:lnTo>
                  <a:lnTo>
                    <a:pt x="105" y="310"/>
                  </a:lnTo>
                  <a:lnTo>
                    <a:pt x="123" y="319"/>
                  </a:lnTo>
                  <a:lnTo>
                    <a:pt x="143" y="328"/>
                  </a:lnTo>
                  <a:lnTo>
                    <a:pt x="155" y="331"/>
                  </a:lnTo>
                  <a:lnTo>
                    <a:pt x="148" y="353"/>
                  </a:lnTo>
                  <a:close/>
                  <a:moveTo>
                    <a:pt x="18" y="254"/>
                  </a:moveTo>
                  <a:lnTo>
                    <a:pt x="13" y="243"/>
                  </a:lnTo>
                  <a:lnTo>
                    <a:pt x="6" y="225"/>
                  </a:lnTo>
                  <a:lnTo>
                    <a:pt x="2" y="205"/>
                  </a:lnTo>
                  <a:lnTo>
                    <a:pt x="2" y="203"/>
                  </a:lnTo>
                  <a:lnTo>
                    <a:pt x="0" y="185"/>
                  </a:lnTo>
                  <a:lnTo>
                    <a:pt x="2" y="167"/>
                  </a:lnTo>
                  <a:lnTo>
                    <a:pt x="2" y="165"/>
                  </a:lnTo>
                  <a:lnTo>
                    <a:pt x="2" y="160"/>
                  </a:lnTo>
                  <a:lnTo>
                    <a:pt x="26" y="165"/>
                  </a:lnTo>
                  <a:lnTo>
                    <a:pt x="24" y="169"/>
                  </a:lnTo>
                  <a:lnTo>
                    <a:pt x="24" y="169"/>
                  </a:lnTo>
                  <a:lnTo>
                    <a:pt x="22" y="185"/>
                  </a:lnTo>
                  <a:lnTo>
                    <a:pt x="24" y="202"/>
                  </a:lnTo>
                  <a:lnTo>
                    <a:pt x="24" y="202"/>
                  </a:lnTo>
                  <a:lnTo>
                    <a:pt x="27" y="216"/>
                  </a:lnTo>
                  <a:lnTo>
                    <a:pt x="33" y="232"/>
                  </a:lnTo>
                  <a:lnTo>
                    <a:pt x="38" y="245"/>
                  </a:lnTo>
                  <a:lnTo>
                    <a:pt x="18" y="254"/>
                  </a:lnTo>
                  <a:close/>
                  <a:moveTo>
                    <a:pt x="33" y="93"/>
                  </a:moveTo>
                  <a:lnTo>
                    <a:pt x="44" y="81"/>
                  </a:lnTo>
                  <a:lnTo>
                    <a:pt x="60" y="66"/>
                  </a:lnTo>
                  <a:lnTo>
                    <a:pt x="76" y="54"/>
                  </a:lnTo>
                  <a:lnTo>
                    <a:pt x="94" y="41"/>
                  </a:lnTo>
                  <a:lnTo>
                    <a:pt x="105" y="36"/>
                  </a:lnTo>
                  <a:lnTo>
                    <a:pt x="116" y="55"/>
                  </a:lnTo>
                  <a:lnTo>
                    <a:pt x="107" y="61"/>
                  </a:lnTo>
                  <a:lnTo>
                    <a:pt x="89" y="72"/>
                  </a:lnTo>
                  <a:lnTo>
                    <a:pt x="74" y="83"/>
                  </a:lnTo>
                  <a:lnTo>
                    <a:pt x="62" y="95"/>
                  </a:lnTo>
                  <a:lnTo>
                    <a:pt x="51" y="108"/>
                  </a:lnTo>
                  <a:lnTo>
                    <a:pt x="33" y="93"/>
                  </a:lnTo>
                  <a:close/>
                  <a:moveTo>
                    <a:pt x="172" y="10"/>
                  </a:moveTo>
                  <a:lnTo>
                    <a:pt x="179" y="9"/>
                  </a:lnTo>
                  <a:lnTo>
                    <a:pt x="204" y="3"/>
                  </a:lnTo>
                  <a:lnTo>
                    <a:pt x="228" y="1"/>
                  </a:lnTo>
                  <a:lnTo>
                    <a:pt x="231" y="23"/>
                  </a:lnTo>
                  <a:lnTo>
                    <a:pt x="208" y="27"/>
                  </a:lnTo>
                  <a:lnTo>
                    <a:pt x="184" y="30"/>
                  </a:lnTo>
                  <a:lnTo>
                    <a:pt x="177" y="32"/>
                  </a:lnTo>
                  <a:lnTo>
                    <a:pt x="172" y="10"/>
                  </a:lnTo>
                  <a:close/>
                </a:path>
              </a:pathLst>
            </a:custGeom>
            <a:solidFill>
              <a:srgbClr val="000000"/>
            </a:solidFill>
            <a:ln w="31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</p:grpSp>
      <p:sp>
        <p:nvSpPr>
          <p:cNvPr id="127024" name="Text Box 48"/>
          <p:cNvSpPr txBox="1">
            <a:spLocks noChangeArrowheads="1"/>
          </p:cNvSpPr>
          <p:nvPr>
            <p:extLst>
              <p:ext uri="{D42A27DB-BD31-4B8C-83A1-F6EECF244321}">
                <p14:modId xmlns:p14="http://schemas.microsoft.com/office/powerpoint/2010/main" val="541710787"/>
              </p:ext>
            </p:extLst>
          </p:nvPr>
        </p:nvSpPr>
        <p:spPr bwMode="auto">
          <a:xfrm>
            <a:off x="152400" y="1219200"/>
            <a:ext cx="4572000" cy="13953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86486" tIns="43243" rIns="86486" bIns="43243" anchor="t">
            <a:spAutoFit/>
          </a:bodyPr>
          <a:lstStyle/>
          <a:p>
            <a:pPr defTabSz="865188"/>
            <a:r>
              <a:rPr lang="en-US" sz="1700" dirty="0">
                <a:solidFill>
                  <a:srgbClr val="000000"/>
                </a:solidFill>
                <a:latin typeface="Arial" charset="0"/>
              </a:rPr>
              <a:t>Shock tests of components at the drawer level satisfying prescribed test criteria can then be installed in the POA enclosures  using standardized attachment methods.</a:t>
            </a:r>
          </a:p>
        </p:txBody>
      </p:sp>
      <p:pic>
        <p:nvPicPr>
          <p:cNvPr id="164866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467600" y="1676400"/>
            <a:ext cx="1470329" cy="17672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60" name="Straight Arrow Connector 59"/>
          <p:cNvCxnSpPr/>
          <p:nvPr/>
        </p:nvCxnSpPr>
        <p:spPr>
          <a:xfrm flipV="1">
            <a:off x="3352800" y="2971800"/>
            <a:ext cx="2286000" cy="914400"/>
          </a:xfrm>
          <a:prstGeom prst="straightConnector1">
            <a:avLst/>
          </a:prstGeom>
          <a:ln w="50800">
            <a:solidFill>
              <a:schemeClr val="tx1"/>
            </a:solidFill>
            <a:prstDash val="dash"/>
            <a:headEnd w="lg" len="sm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Arrow Connector 61"/>
          <p:cNvCxnSpPr/>
          <p:nvPr/>
        </p:nvCxnSpPr>
        <p:spPr>
          <a:xfrm flipV="1">
            <a:off x="3352800" y="2743200"/>
            <a:ext cx="4953000" cy="1143000"/>
          </a:xfrm>
          <a:prstGeom prst="straightConnector1">
            <a:avLst/>
          </a:prstGeom>
          <a:ln w="50800">
            <a:solidFill>
              <a:schemeClr val="tx1"/>
            </a:solidFill>
            <a:prstDash val="dash"/>
            <a:headEnd w="lg" len="sm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Arrow Connector 64"/>
          <p:cNvCxnSpPr/>
          <p:nvPr/>
        </p:nvCxnSpPr>
        <p:spPr>
          <a:xfrm>
            <a:off x="3352800" y="3886200"/>
            <a:ext cx="3829050" cy="695325"/>
          </a:xfrm>
          <a:prstGeom prst="straightConnector1">
            <a:avLst/>
          </a:prstGeom>
          <a:ln w="50800">
            <a:solidFill>
              <a:schemeClr val="tx1"/>
            </a:solidFill>
            <a:prstDash val="dash"/>
            <a:headEnd w="lg" len="sm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24692" y="6172200"/>
            <a:ext cx="42425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Deck Simulating Shock Machine (DSSM)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5638800" y="5943600"/>
            <a:ext cx="2895600" cy="584775"/>
          </a:xfrm>
          <a:prstGeom prst="rect">
            <a:avLst/>
          </a:prstGeom>
          <a:solidFill>
            <a:srgbClr val="1561A7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</a:rPr>
              <a:t>Already implementing process for 72” tall enclosures</a:t>
            </a:r>
          </a:p>
        </p:txBody>
      </p:sp>
    </p:spTree>
    <p:extLst>
      <p:ext uri="{BB962C8B-B14F-4D97-AF65-F5344CB8AC3E}">
        <p14:creationId xmlns:p14="http://schemas.microsoft.com/office/powerpoint/2010/main" val="2888693966"/>
      </p:ext>
    </p:extLst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4" descr="1150_T1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73125" y="1150938"/>
            <a:ext cx="7477125" cy="4078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2" name="Text Box 6"/>
          <p:cNvSpPr txBox="1">
            <a:spLocks noChangeArrowheads="1"/>
          </p:cNvSpPr>
          <p:nvPr/>
        </p:nvSpPr>
        <p:spPr bwMode="auto">
          <a:xfrm>
            <a:off x="533400" y="5391150"/>
            <a:ext cx="4106863" cy="106749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lIns="81814" tIns="40907" rIns="81814" bIns="40907">
            <a:spAutoFit/>
          </a:bodyPr>
          <a:lstStyle/>
          <a:p>
            <a:pPr algn="ctr" defTabSz="819150"/>
            <a:r>
              <a:rPr lang="en-US" sz="1600" dirty="0">
                <a:solidFill>
                  <a:srgbClr val="000000"/>
                </a:solidFill>
                <a:latin typeface="Times New Roman" pitchFamily="18" charset="0"/>
                <a:cs typeface="+mn-cs"/>
              </a:rPr>
              <a:t>State of the art components with standardized attachment methods may be hosted anywhere within POA enclosures, bringing the ship interface to the component level.</a:t>
            </a:r>
          </a:p>
        </p:txBody>
      </p:sp>
      <p:sp>
        <p:nvSpPr>
          <p:cNvPr id="2053" name="Text Box 7"/>
          <p:cNvSpPr txBox="1">
            <a:spLocks noChangeArrowheads="1"/>
          </p:cNvSpPr>
          <p:nvPr/>
        </p:nvSpPr>
        <p:spPr bwMode="auto">
          <a:xfrm>
            <a:off x="4710113" y="5386388"/>
            <a:ext cx="2300287" cy="8212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81814" tIns="40907" rIns="81814" bIns="40907">
            <a:spAutoFit/>
          </a:bodyPr>
          <a:lstStyle/>
          <a:p>
            <a:pPr algn="ctr" defTabSz="819150"/>
            <a:r>
              <a:rPr lang="en-US" sz="1600" dirty="0">
                <a:solidFill>
                  <a:srgbClr val="000000"/>
                </a:solidFill>
                <a:latin typeface="Times New Roman" pitchFamily="18" charset="0"/>
                <a:cs typeface="+mn-cs"/>
              </a:rPr>
              <a:t>All mounts have standardized solutions and interfaces for ships</a:t>
            </a:r>
          </a:p>
        </p:txBody>
      </p:sp>
      <p:sp>
        <p:nvSpPr>
          <p:cNvPr id="2054" name="Freeform 8"/>
          <p:cNvSpPr>
            <a:spLocks/>
          </p:cNvSpPr>
          <p:nvPr/>
        </p:nvSpPr>
        <p:spPr bwMode="auto">
          <a:xfrm>
            <a:off x="2751138" y="4243388"/>
            <a:ext cx="930275" cy="1235075"/>
          </a:xfrm>
          <a:custGeom>
            <a:avLst/>
            <a:gdLst>
              <a:gd name="T0" fmla="*/ 382 w 586"/>
              <a:gd name="T1" fmla="*/ 778 h 778"/>
              <a:gd name="T2" fmla="*/ 522 w 586"/>
              <a:gd name="T3" fmla="*/ 365 h 778"/>
              <a:gd name="T4" fmla="*/ 0 w 586"/>
              <a:gd name="T5" fmla="*/ 0 h 778"/>
              <a:gd name="T6" fmla="*/ 0 60000 65536"/>
              <a:gd name="T7" fmla="*/ 0 60000 65536"/>
              <a:gd name="T8" fmla="*/ 0 60000 65536"/>
              <a:gd name="T9" fmla="*/ 0 w 586"/>
              <a:gd name="T10" fmla="*/ 0 h 778"/>
              <a:gd name="T11" fmla="*/ 586 w 586"/>
              <a:gd name="T12" fmla="*/ 778 h 77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586" h="778">
                <a:moveTo>
                  <a:pt x="382" y="778"/>
                </a:moveTo>
                <a:cubicBezTo>
                  <a:pt x="484" y="636"/>
                  <a:pt x="586" y="495"/>
                  <a:pt x="522" y="365"/>
                </a:cubicBezTo>
                <a:cubicBezTo>
                  <a:pt x="458" y="235"/>
                  <a:pt x="229" y="117"/>
                  <a:pt x="0" y="0"/>
                </a:cubicBezTo>
              </a:path>
            </a:pathLst>
          </a:cu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sz="1800" dirty="0">
              <a:solidFill>
                <a:srgbClr val="000000"/>
              </a:solidFill>
              <a:latin typeface="Times New Roman" pitchFamily="18" charset="0"/>
              <a:cs typeface="+mn-cs"/>
            </a:endParaRPr>
          </a:p>
        </p:txBody>
      </p:sp>
      <p:sp>
        <p:nvSpPr>
          <p:cNvPr id="2055" name="Freeform 9"/>
          <p:cNvSpPr>
            <a:spLocks/>
          </p:cNvSpPr>
          <p:nvPr/>
        </p:nvSpPr>
        <p:spPr bwMode="auto">
          <a:xfrm>
            <a:off x="3933825" y="3205163"/>
            <a:ext cx="966788" cy="2347912"/>
          </a:xfrm>
          <a:custGeom>
            <a:avLst/>
            <a:gdLst>
              <a:gd name="T0" fmla="*/ 609 w 609"/>
              <a:gd name="T1" fmla="*/ 1479 h 1479"/>
              <a:gd name="T2" fmla="*/ 26 w 609"/>
              <a:gd name="T3" fmla="*/ 607 h 1479"/>
              <a:gd name="T4" fmla="*/ 454 w 609"/>
              <a:gd name="T5" fmla="*/ 0 h 1479"/>
              <a:gd name="T6" fmla="*/ 0 60000 65536"/>
              <a:gd name="T7" fmla="*/ 0 60000 65536"/>
              <a:gd name="T8" fmla="*/ 0 60000 65536"/>
              <a:gd name="T9" fmla="*/ 0 w 609"/>
              <a:gd name="T10" fmla="*/ 0 h 1479"/>
              <a:gd name="T11" fmla="*/ 609 w 609"/>
              <a:gd name="T12" fmla="*/ 1479 h 1479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609" h="1479">
                <a:moveTo>
                  <a:pt x="609" y="1479"/>
                </a:moveTo>
                <a:cubicBezTo>
                  <a:pt x="330" y="1166"/>
                  <a:pt x="52" y="853"/>
                  <a:pt x="26" y="607"/>
                </a:cubicBezTo>
                <a:cubicBezTo>
                  <a:pt x="0" y="361"/>
                  <a:pt x="227" y="180"/>
                  <a:pt x="454" y="0"/>
                </a:cubicBezTo>
              </a:path>
            </a:pathLst>
          </a:cu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sz="1800" dirty="0">
              <a:solidFill>
                <a:srgbClr val="000000"/>
              </a:solidFill>
              <a:latin typeface="Times New Roman" pitchFamily="18" charset="0"/>
              <a:cs typeface="+mn-cs"/>
            </a:endParaRPr>
          </a:p>
        </p:txBody>
      </p:sp>
      <p:sp>
        <p:nvSpPr>
          <p:cNvPr id="10" name="Text Box 7"/>
          <p:cNvSpPr txBox="1">
            <a:spLocks noChangeArrowheads="1"/>
          </p:cNvSpPr>
          <p:nvPr/>
        </p:nvSpPr>
        <p:spPr bwMode="auto">
          <a:xfrm>
            <a:off x="7543800" y="5349544"/>
            <a:ext cx="1295400" cy="8212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81814" tIns="40907" rIns="81814" bIns="40907">
            <a:spAutoFit/>
          </a:bodyPr>
          <a:lstStyle/>
          <a:p>
            <a:pPr algn="ctr" defTabSz="819150"/>
            <a:r>
              <a:rPr lang="en-US" sz="1600" dirty="0">
                <a:solidFill>
                  <a:srgbClr val="000000"/>
                </a:solidFill>
                <a:latin typeface="Times New Roman" pitchFamily="18" charset="0"/>
                <a:cs typeface="+mn-cs"/>
              </a:rPr>
              <a:t>No sway mounts on 8-packs</a:t>
            </a:r>
          </a:p>
        </p:txBody>
      </p:sp>
      <p:sp>
        <p:nvSpPr>
          <p:cNvPr id="11" name="Freeform 9"/>
          <p:cNvSpPr>
            <a:spLocks/>
          </p:cNvSpPr>
          <p:nvPr/>
        </p:nvSpPr>
        <p:spPr bwMode="auto">
          <a:xfrm flipH="1">
            <a:off x="7961312" y="2057400"/>
            <a:ext cx="868403" cy="3309014"/>
          </a:xfrm>
          <a:custGeom>
            <a:avLst/>
            <a:gdLst>
              <a:gd name="T0" fmla="*/ 609 w 609"/>
              <a:gd name="T1" fmla="*/ 1479 h 1479"/>
              <a:gd name="T2" fmla="*/ 26 w 609"/>
              <a:gd name="T3" fmla="*/ 607 h 1479"/>
              <a:gd name="T4" fmla="*/ 454 w 609"/>
              <a:gd name="T5" fmla="*/ 0 h 1479"/>
              <a:gd name="T6" fmla="*/ 0 60000 65536"/>
              <a:gd name="T7" fmla="*/ 0 60000 65536"/>
              <a:gd name="T8" fmla="*/ 0 60000 65536"/>
              <a:gd name="T9" fmla="*/ 0 w 609"/>
              <a:gd name="T10" fmla="*/ 0 h 1479"/>
              <a:gd name="T11" fmla="*/ 609 w 609"/>
              <a:gd name="T12" fmla="*/ 1479 h 1479"/>
              <a:gd name="connsiteX0" fmla="*/ 3070 w 7120"/>
              <a:gd name="connsiteY0" fmla="*/ 9940 h 9940"/>
              <a:gd name="connsiteX1" fmla="*/ 92 w 7120"/>
              <a:gd name="connsiteY1" fmla="*/ 4104 h 9940"/>
              <a:gd name="connsiteX2" fmla="*/ 7120 w 7120"/>
              <a:gd name="connsiteY2" fmla="*/ 0 h 9940"/>
              <a:gd name="connsiteX0" fmla="*/ 4092 w 9780"/>
              <a:gd name="connsiteY0" fmla="*/ 10000 h 10000"/>
              <a:gd name="connsiteX1" fmla="*/ 295 w 9780"/>
              <a:gd name="connsiteY1" fmla="*/ 2611 h 10000"/>
              <a:gd name="connsiteX2" fmla="*/ 9780 w 9780"/>
              <a:gd name="connsiteY2" fmla="*/ 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780" h="10000">
                <a:moveTo>
                  <a:pt x="4092" y="10000"/>
                </a:moveTo>
                <a:cubicBezTo>
                  <a:pt x="-2342" y="7871"/>
                  <a:pt x="895" y="4284"/>
                  <a:pt x="295" y="2611"/>
                </a:cubicBezTo>
                <a:cubicBezTo>
                  <a:pt x="-305" y="938"/>
                  <a:pt x="4544" y="1224"/>
                  <a:pt x="9780" y="0"/>
                </a:cubicBezTo>
              </a:path>
            </a:pathLst>
          </a:cu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sz="1800" dirty="0">
              <a:solidFill>
                <a:srgbClr val="000000"/>
              </a:solidFill>
              <a:latin typeface="Times New Roman" pitchFamily="18" charset="0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Previous Work:</a:t>
            </a:r>
            <a:br>
              <a:rPr lang="en-US" dirty="0"/>
            </a:br>
            <a:r>
              <a:rPr lang="en-US" dirty="0"/>
              <a:t>Approved 72” POA Packaging Methods</a:t>
            </a:r>
          </a:p>
        </p:txBody>
      </p:sp>
      <p:sp>
        <p:nvSpPr>
          <p:cNvPr id="13" name="Text Box 7"/>
          <p:cNvSpPr txBox="1">
            <a:spLocks noChangeArrowheads="1"/>
          </p:cNvSpPr>
          <p:nvPr/>
        </p:nvSpPr>
        <p:spPr bwMode="auto">
          <a:xfrm>
            <a:off x="6009332" y="4638105"/>
            <a:ext cx="2291705" cy="5750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81814" tIns="40907" rIns="81814" bIns="40907">
            <a:spAutoFit/>
          </a:bodyPr>
          <a:lstStyle/>
          <a:p>
            <a:pPr algn="ctr" defTabSz="819150"/>
            <a:r>
              <a:rPr lang="en-US" sz="1600" dirty="0">
                <a:solidFill>
                  <a:schemeClr val="accent1"/>
                </a:solidFill>
                <a:latin typeface="Times New Roman" pitchFamily="18" charset="0"/>
              </a:rPr>
              <a:t>2-, 3-, and 6-Packs In development</a:t>
            </a:r>
          </a:p>
        </p:txBody>
      </p:sp>
      <p:cxnSp>
        <p:nvCxnSpPr>
          <p:cNvPr id="4" name="Straight Arrow Connector 3"/>
          <p:cNvCxnSpPr/>
          <p:nvPr/>
        </p:nvCxnSpPr>
        <p:spPr>
          <a:xfrm flipH="1" flipV="1">
            <a:off x="6550271" y="4545139"/>
            <a:ext cx="52752" cy="15874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8970713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16"/>
          <p:cNvSpPr>
            <a:spLocks noGrp="1" noChangeArrowheads="1"/>
          </p:cNvSpPr>
          <p:nvPr>
            <p:ph type="title"/>
          </p:nvPr>
        </p:nvSpPr>
        <p:spPr>
          <a:xfrm>
            <a:off x="441325" y="76200"/>
            <a:ext cx="7531039" cy="838200"/>
          </a:xfrm>
        </p:spPr>
        <p:txBody>
          <a:bodyPr/>
          <a:lstStyle/>
          <a:p>
            <a:pPr eaLnBrk="1" hangingPunct="1"/>
            <a:r>
              <a:rPr lang="en-US" dirty="0">
                <a:latin typeface="Arial" charset="0"/>
                <a:cs typeface="Arial" charset="0"/>
              </a:rPr>
              <a:t>Previous Work:  Standardization Enables Interconnectivity of Enclosures from Multiple Suppliers</a:t>
            </a:r>
          </a:p>
        </p:txBody>
      </p:sp>
      <p:grpSp>
        <p:nvGrpSpPr>
          <p:cNvPr id="2" name="Group 17"/>
          <p:cNvGrpSpPr>
            <a:grpSpLocks noChangeAspect="1"/>
          </p:cNvGrpSpPr>
          <p:nvPr/>
        </p:nvGrpSpPr>
        <p:grpSpPr bwMode="auto">
          <a:xfrm>
            <a:off x="2514600" y="1066800"/>
            <a:ext cx="5867400" cy="4999038"/>
            <a:chOff x="1252" y="102"/>
            <a:chExt cx="4340" cy="4206"/>
          </a:xfrm>
        </p:grpSpPr>
        <p:pic>
          <p:nvPicPr>
            <p:cNvPr id="32775" name="Picture 2" descr="A &amp; J _ 901D 4-Pack iso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252" y="227"/>
              <a:ext cx="3084" cy="38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2776" name="Text Box 4"/>
            <p:cNvSpPr txBox="1">
              <a:spLocks noChangeAspect="1" noChangeArrowheads="1"/>
            </p:cNvSpPr>
            <p:nvPr/>
          </p:nvSpPr>
          <p:spPr bwMode="auto">
            <a:xfrm>
              <a:off x="4326" y="990"/>
              <a:ext cx="1266" cy="3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200" dirty="0">
                  <a:latin typeface="Arial" charset="0"/>
                </a:rPr>
                <a:t>HOFFMAN ENCLOSURE</a:t>
              </a:r>
            </a:p>
          </p:txBody>
        </p:sp>
        <p:sp>
          <p:nvSpPr>
            <p:cNvPr id="32777" name="Line 5"/>
            <p:cNvSpPr>
              <a:spLocks noChangeAspect="1" noChangeShapeType="1"/>
            </p:cNvSpPr>
            <p:nvPr/>
          </p:nvSpPr>
          <p:spPr bwMode="auto">
            <a:xfrm flipV="1">
              <a:off x="3900" y="1068"/>
              <a:ext cx="450" cy="39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sm" len="lg"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2778" name="Text Box 6"/>
            <p:cNvSpPr txBox="1">
              <a:spLocks noChangeAspect="1" noChangeArrowheads="1"/>
            </p:cNvSpPr>
            <p:nvPr/>
          </p:nvSpPr>
          <p:spPr bwMode="auto">
            <a:xfrm>
              <a:off x="3761" y="654"/>
              <a:ext cx="1266" cy="20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200" dirty="0">
                  <a:latin typeface="Arial" charset="0"/>
                </a:rPr>
                <a:t>A &amp; J ENCLOSURE</a:t>
              </a:r>
            </a:p>
          </p:txBody>
        </p:sp>
        <p:sp>
          <p:nvSpPr>
            <p:cNvPr id="32779" name="Line 7"/>
            <p:cNvSpPr>
              <a:spLocks noChangeAspect="1" noChangeShapeType="1"/>
            </p:cNvSpPr>
            <p:nvPr/>
          </p:nvSpPr>
          <p:spPr bwMode="auto">
            <a:xfrm flipV="1">
              <a:off x="3332" y="740"/>
              <a:ext cx="470" cy="3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sm" len="lg"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2780" name="Text Box 8"/>
            <p:cNvSpPr txBox="1">
              <a:spLocks noChangeAspect="1" noChangeArrowheads="1"/>
            </p:cNvSpPr>
            <p:nvPr/>
          </p:nvSpPr>
          <p:spPr bwMode="auto">
            <a:xfrm>
              <a:off x="3233" y="349"/>
              <a:ext cx="1266" cy="20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200" dirty="0">
                  <a:latin typeface="Arial" charset="0"/>
                </a:rPr>
                <a:t>901D ENCLOSURE</a:t>
              </a:r>
            </a:p>
          </p:txBody>
        </p:sp>
        <p:sp>
          <p:nvSpPr>
            <p:cNvPr id="32781" name="Line 9"/>
            <p:cNvSpPr>
              <a:spLocks noChangeAspect="1" noChangeShapeType="1"/>
            </p:cNvSpPr>
            <p:nvPr/>
          </p:nvSpPr>
          <p:spPr bwMode="auto">
            <a:xfrm flipV="1">
              <a:off x="2804" y="436"/>
              <a:ext cx="470" cy="3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sm" len="lg"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2782" name="Text Box 10"/>
            <p:cNvSpPr txBox="1">
              <a:spLocks noChangeAspect="1" noChangeArrowheads="1"/>
            </p:cNvSpPr>
            <p:nvPr/>
          </p:nvSpPr>
          <p:spPr bwMode="auto">
            <a:xfrm>
              <a:off x="2586" y="102"/>
              <a:ext cx="1266" cy="3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200" dirty="0">
                  <a:latin typeface="Arial" charset="0"/>
                </a:rPr>
                <a:t>HOFFMAN ENCLOSURE</a:t>
              </a:r>
            </a:p>
          </p:txBody>
        </p:sp>
        <p:sp>
          <p:nvSpPr>
            <p:cNvPr id="32783" name="Line 11"/>
            <p:cNvSpPr>
              <a:spLocks noChangeAspect="1" noChangeShapeType="1"/>
            </p:cNvSpPr>
            <p:nvPr/>
          </p:nvSpPr>
          <p:spPr bwMode="auto">
            <a:xfrm flipV="1">
              <a:off x="2268" y="188"/>
              <a:ext cx="358" cy="32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sm" len="lg"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2784" name="Text Box 12"/>
            <p:cNvSpPr txBox="1">
              <a:spLocks noChangeAspect="1" noChangeArrowheads="1"/>
            </p:cNvSpPr>
            <p:nvPr/>
          </p:nvSpPr>
          <p:spPr bwMode="auto">
            <a:xfrm>
              <a:off x="4509" y="1876"/>
              <a:ext cx="780" cy="3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200" dirty="0">
                  <a:latin typeface="Arial" charset="0"/>
                </a:rPr>
                <a:t>SWAY MOUNT</a:t>
              </a:r>
            </a:p>
          </p:txBody>
        </p:sp>
        <p:sp>
          <p:nvSpPr>
            <p:cNvPr id="32785" name="Line 13"/>
            <p:cNvSpPr>
              <a:spLocks noChangeAspect="1" noChangeShapeType="1"/>
            </p:cNvSpPr>
            <p:nvPr/>
          </p:nvSpPr>
          <p:spPr bwMode="auto">
            <a:xfrm>
              <a:off x="4246" y="1733"/>
              <a:ext cx="305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sm" len="lg"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2786" name="Text Box 14"/>
            <p:cNvSpPr txBox="1">
              <a:spLocks noChangeAspect="1" noChangeArrowheads="1"/>
            </p:cNvSpPr>
            <p:nvPr/>
          </p:nvSpPr>
          <p:spPr bwMode="auto">
            <a:xfrm>
              <a:off x="3755" y="3970"/>
              <a:ext cx="779" cy="3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200" dirty="0">
                  <a:latin typeface="Arial" charset="0"/>
                </a:rPr>
                <a:t>BASE MOUNT</a:t>
              </a:r>
            </a:p>
          </p:txBody>
        </p:sp>
        <p:sp>
          <p:nvSpPr>
            <p:cNvPr id="32787" name="Line 15"/>
            <p:cNvSpPr>
              <a:spLocks noChangeAspect="1" noChangeShapeType="1"/>
            </p:cNvSpPr>
            <p:nvPr/>
          </p:nvSpPr>
          <p:spPr bwMode="auto">
            <a:xfrm>
              <a:off x="3555" y="3885"/>
              <a:ext cx="241" cy="18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sm" len="lg"/>
              <a:tailEnd/>
            </a:ln>
          </p:spPr>
          <p:txBody>
            <a:bodyPr/>
            <a:lstStyle/>
            <a:p>
              <a:endParaRPr lang="en-US" dirty="0"/>
            </a:p>
          </p:txBody>
        </p:sp>
      </p:grpSp>
      <p:sp>
        <p:nvSpPr>
          <p:cNvPr id="32774" name="Slide Number Placeholder 4"/>
          <p:cNvSpPr txBox="1">
            <a:spLocks/>
          </p:cNvSpPr>
          <p:nvPr/>
        </p:nvSpPr>
        <p:spPr bwMode="auto">
          <a:xfrm>
            <a:off x="0" y="6553200"/>
            <a:ext cx="4413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fld id="{179A7050-A8CB-47D9-A9FA-326EA106E241}" type="slidenum">
              <a:rPr lang="en-US" sz="1200">
                <a:latin typeface="Arial" charset="0"/>
              </a:rPr>
              <a:pPr algn="ctr"/>
              <a:t>8</a:t>
            </a:fld>
            <a:endParaRPr lang="en-US" sz="1200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647779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>
          <a:xfrm>
            <a:off x="441325" y="76200"/>
            <a:ext cx="6816725" cy="838200"/>
          </a:xfrm>
        </p:spPr>
        <p:txBody>
          <a:bodyPr/>
          <a:lstStyle/>
          <a:p>
            <a:pPr eaLnBrk="1" hangingPunct="1"/>
            <a:r>
              <a:rPr lang="en-US" dirty="0">
                <a:latin typeface="Arial" charset="0"/>
                <a:cs typeface="Arial" charset="0"/>
              </a:rPr>
              <a:t>Previous Work:  Examples of Standardized Attachment Methods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idx="1"/>
          </p:nvPr>
        </p:nvSpPr>
        <p:spPr>
          <a:xfrm>
            <a:off x="304800" y="1524000"/>
            <a:ext cx="4338638" cy="1725613"/>
          </a:xfrm>
        </p:spPr>
        <p:txBody>
          <a:bodyPr/>
          <a:lstStyle/>
          <a:p>
            <a:pPr marL="381000" indent="-381000" eaLnBrk="1" hangingPunct="1">
              <a:buFontTx/>
              <a:buAutoNum type="arabicPeriod"/>
            </a:pPr>
            <a:r>
              <a:rPr lang="en-US" dirty="0">
                <a:latin typeface="Arial" charset="0"/>
                <a:cs typeface="Arial" charset="0"/>
              </a:rPr>
              <a:t>NNS Angle Frame</a:t>
            </a:r>
          </a:p>
          <a:p>
            <a:pPr marL="381000" indent="-381000" eaLnBrk="1" hangingPunct="1">
              <a:buFontTx/>
              <a:buAutoNum type="arabicPeriod"/>
            </a:pPr>
            <a:r>
              <a:rPr lang="en-US" dirty="0">
                <a:latin typeface="Arial" charset="0"/>
                <a:cs typeface="Arial" charset="0"/>
              </a:rPr>
              <a:t>Jonathan 128QD-22</a:t>
            </a:r>
          </a:p>
          <a:p>
            <a:pPr marL="381000" indent="-381000" eaLnBrk="1" hangingPunct="1">
              <a:buFontTx/>
              <a:buAutoNum type="arabicPeriod"/>
            </a:pPr>
            <a:r>
              <a:rPr lang="en-US" dirty="0">
                <a:latin typeface="Arial" charset="0"/>
                <a:cs typeface="Arial" charset="0"/>
              </a:rPr>
              <a:t>General Devices CTHRS-222</a:t>
            </a:r>
          </a:p>
        </p:txBody>
      </p:sp>
      <p:pic>
        <p:nvPicPr>
          <p:cNvPr id="33796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67288" y="1295400"/>
            <a:ext cx="2386012" cy="4443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797" name="Text Box 5"/>
          <p:cNvSpPr txBox="1">
            <a:spLocks noChangeArrowheads="1"/>
          </p:cNvSpPr>
          <p:nvPr/>
        </p:nvSpPr>
        <p:spPr bwMode="auto">
          <a:xfrm>
            <a:off x="4648200" y="2300288"/>
            <a:ext cx="2286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/>
              <a:t>1</a:t>
            </a:r>
          </a:p>
        </p:txBody>
      </p:sp>
      <p:sp>
        <p:nvSpPr>
          <p:cNvPr id="33798" name="Text Box 6"/>
          <p:cNvSpPr txBox="1">
            <a:spLocks noChangeArrowheads="1"/>
          </p:cNvSpPr>
          <p:nvPr/>
        </p:nvSpPr>
        <p:spPr bwMode="auto">
          <a:xfrm>
            <a:off x="4662488" y="3124200"/>
            <a:ext cx="228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/>
              <a:t>2</a:t>
            </a:r>
          </a:p>
        </p:txBody>
      </p:sp>
      <p:sp>
        <p:nvSpPr>
          <p:cNvPr id="33799" name="Text Box 7"/>
          <p:cNvSpPr txBox="1">
            <a:spLocks noChangeArrowheads="1"/>
          </p:cNvSpPr>
          <p:nvPr/>
        </p:nvSpPr>
        <p:spPr bwMode="auto">
          <a:xfrm>
            <a:off x="4662488" y="4038600"/>
            <a:ext cx="228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/>
              <a:t>3</a:t>
            </a:r>
          </a:p>
        </p:txBody>
      </p:sp>
      <p:sp>
        <p:nvSpPr>
          <p:cNvPr id="33800" name="Line 8"/>
          <p:cNvSpPr>
            <a:spLocks noChangeShapeType="1"/>
          </p:cNvSpPr>
          <p:nvPr/>
        </p:nvSpPr>
        <p:spPr bwMode="auto">
          <a:xfrm>
            <a:off x="4953000" y="4267200"/>
            <a:ext cx="62388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dirty="0"/>
          </a:p>
        </p:txBody>
      </p:sp>
      <p:sp>
        <p:nvSpPr>
          <p:cNvPr id="33801" name="Line 9"/>
          <p:cNvSpPr>
            <a:spLocks noChangeShapeType="1"/>
          </p:cNvSpPr>
          <p:nvPr/>
        </p:nvSpPr>
        <p:spPr bwMode="auto">
          <a:xfrm>
            <a:off x="4891088" y="3352800"/>
            <a:ext cx="685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dirty="0"/>
          </a:p>
        </p:txBody>
      </p:sp>
      <p:sp>
        <p:nvSpPr>
          <p:cNvPr id="33802" name="Line 10"/>
          <p:cNvSpPr>
            <a:spLocks noChangeShapeType="1"/>
          </p:cNvSpPr>
          <p:nvPr/>
        </p:nvSpPr>
        <p:spPr bwMode="auto">
          <a:xfrm flipV="1">
            <a:off x="4876800" y="2514600"/>
            <a:ext cx="62388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dirty="0"/>
          </a:p>
        </p:txBody>
      </p:sp>
      <p:sp>
        <p:nvSpPr>
          <p:cNvPr id="33805" name="Slide Number Placeholder 4"/>
          <p:cNvSpPr txBox="1">
            <a:spLocks/>
          </p:cNvSpPr>
          <p:nvPr/>
        </p:nvSpPr>
        <p:spPr bwMode="auto">
          <a:xfrm>
            <a:off x="0" y="6553200"/>
            <a:ext cx="4413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fld id="{171106CA-FF28-4D51-B8B8-93C2EB143B6B}" type="slidenum">
              <a:rPr lang="en-US" sz="1200">
                <a:latin typeface="Arial" charset="0"/>
              </a:rPr>
              <a:pPr algn="ctr"/>
              <a:t>9</a:t>
            </a:fld>
            <a:endParaRPr lang="en-US" sz="1200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8281318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WMTOOLS" val="&lt;WMTools ver=&quot;1.0&quot;&gt;&lt;Timings time=&quot;3/6/2008 12:03:03 PM&quot;&gt;&lt;Slide id=&quot;335&quot; dur=&quot;.609375&quot;/&gt;&lt;Slide id=&quot;337&quot; dur=&quot;13.53516&quot;/&gt;&lt;Slide id=&quot;335&quot; dur=&quot;.765625&quot;/&gt;&lt;Slide id=&quot;337&quot; dur=&quot;4.699219&quot;/&gt;&lt;Slide id=&quot;312&quot; dur=&quot;2.902344&quot;/&gt;&lt;Slide id=&quot;313&quot; dur=&quot;7.195313&quot;/&gt;&lt;Slide id=&quot;316&quot; dur=&quot;10.69141&quot;/&gt;&lt;Slide id=&quot;317&quot; dur=&quot;1.734375&quot;/&gt;&lt;Slide id=&quot;336&quot; dur=&quot;1.703125&quot;/&gt;&lt;Slide id=&quot;338&quot; dur=&quot;1&quot;/&gt;&lt;/Timings&gt;&lt;/WMTools&gt;"/>
</p:tagLst>
</file>

<file path=ppt/theme/theme1.xml><?xml version="1.0" encoding="utf-8"?>
<a:theme xmlns:a="http://schemas.openxmlformats.org/drawingml/2006/main" name="Default Design">
  <a:themeElements>
    <a:clrScheme name="Default Design 14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5DAA"/>
      </a:accent1>
      <a:accent2>
        <a:srgbClr val="CC0000"/>
      </a:accent2>
      <a:accent3>
        <a:srgbClr val="FFFFFF"/>
      </a:accent3>
      <a:accent4>
        <a:srgbClr val="000000"/>
      </a:accent4>
      <a:accent5>
        <a:srgbClr val="AAB6D2"/>
      </a:accent5>
      <a:accent6>
        <a:srgbClr val="B90000"/>
      </a:accent6>
      <a:hlink>
        <a:srgbClr val="4FAFFF"/>
      </a:hlink>
      <a:folHlink>
        <a:srgbClr val="009600"/>
      </a:folHlink>
    </a:clrScheme>
    <a:fontScheme name="Default Design">
      <a:majorFont>
        <a:latin typeface="Tahoma"/>
        <a:ea typeface=""/>
        <a:cs typeface="Arial"/>
      </a:majorFont>
      <a:minorFont>
        <a:latin typeface="Tahoma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noFill/>
      </a:spPr>
      <a:bodyPr rtlCol="0" anchor="ctr"/>
      <a:lstStyle>
        <a:defPPr algn="ctr">
          <a:defRPr/>
        </a:defPPr>
      </a:lstStyle>
      <a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a:style>
    </a:spDef>
    <a:txDef>
      <a:spPr>
        <a:noFill/>
      </a:spPr>
      <a:bodyPr wrap="square" rtlCol="0">
        <a:spAutoFit/>
      </a:bodyPr>
      <a:lstStyle>
        <a:defPPr>
          <a:defRPr sz="1600" dirty="0">
            <a:latin typeface="Arial" pitchFamily="34" charset="0"/>
            <a:cs typeface="Arial" pitchFamily="34" charset="0"/>
          </a:defRPr>
        </a:defPPr>
      </a:lstStyle>
    </a:tx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5DAA"/>
        </a:accent1>
        <a:accent2>
          <a:srgbClr val="CC0000"/>
        </a:accent2>
        <a:accent3>
          <a:srgbClr val="FFFFFF"/>
        </a:accent3>
        <a:accent4>
          <a:srgbClr val="000000"/>
        </a:accent4>
        <a:accent5>
          <a:srgbClr val="AAB6D2"/>
        </a:accent5>
        <a:accent6>
          <a:srgbClr val="B90000"/>
        </a:accent6>
        <a:hlink>
          <a:srgbClr val="4FAFFF"/>
        </a:hlink>
        <a:folHlink>
          <a:srgbClr val="00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14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5DAA"/>
        </a:accent1>
        <a:accent2>
          <a:srgbClr val="CC0000"/>
        </a:accent2>
        <a:accent3>
          <a:srgbClr val="FFFFFF"/>
        </a:accent3>
        <a:accent4>
          <a:srgbClr val="000000"/>
        </a:accent4>
        <a:accent5>
          <a:srgbClr val="AAB6D2"/>
        </a:accent5>
        <a:accent6>
          <a:srgbClr val="B90000"/>
        </a:accent6>
        <a:hlink>
          <a:srgbClr val="4FAFFF"/>
        </a:hlink>
        <a:folHlink>
          <a:srgbClr val="0096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6BD882C3CC64642842459A1DACDF148" ma:contentTypeVersion="7" ma:contentTypeDescription="Create a new document." ma:contentTypeScope="" ma:versionID="18a1ed2cec63aaf5184b5c12e1e1489e">
  <xsd:schema xmlns:xsd="http://www.w3.org/2001/XMLSchema" xmlns:xs="http://www.w3.org/2001/XMLSchema" xmlns:p="http://schemas.microsoft.com/office/2006/metadata/properties" xmlns:ns2="882a3494-ca69-4c10-85b4-cd093e4108aa" xmlns:ns3="eef58d9e-8b44-43d4-8974-bff71ff9886a" targetNamespace="http://schemas.microsoft.com/office/2006/metadata/properties" ma:root="true" ma:fieldsID="5c531547a21c904847202b3a14d48de6" ns2:_="" ns3:_="">
    <xsd:import namespace="882a3494-ca69-4c10-85b4-cd093e4108aa"/>
    <xsd:import namespace="eef58d9e-8b44-43d4-8974-bff71ff9886a"/>
    <xsd:element name="properties">
      <xsd:complexType>
        <xsd:sequence>
          <xsd:element name="documentManagement">
            <xsd:complexType>
              <xsd:all>
                <xsd:element ref="ns2:PCRNumber" minOccurs="0"/>
                <xsd:element ref="ns3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82a3494-ca69-4c10-85b4-cd093e4108aa" elementFormDefault="qualified">
    <xsd:import namespace="http://schemas.microsoft.com/office/2006/documentManagement/types"/>
    <xsd:import namespace="http://schemas.microsoft.com/office/infopath/2007/PartnerControls"/>
    <xsd:element name="PCRNumber" ma:index="8" nillable="true" ma:displayName="PCRNumber" ma:internalName="PCRNumber" ma:readOnly="false">
      <xsd:simpleType>
        <xsd:restriction base="dms:Text">
          <xsd:maxLength value="2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ef58d9e-8b44-43d4-8974-bff71ff9886a" elementFormDefault="qualified">
    <xsd:import namespace="http://schemas.microsoft.com/office/2006/documentManagement/types"/>
    <xsd:import namespace="http://schemas.microsoft.com/office/infopath/2007/PartnerControls"/>
    <xsd:element name="SharedWithUsers" ma:index="9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CRNumber xmlns="882a3494-ca69-4c10-85b4-cd093e4108aa">PCR-2021-27</PCRNumber>
  </documentManagement>
</p:properties>
</file>

<file path=customXml/itemProps1.xml><?xml version="1.0" encoding="utf-8"?>
<ds:datastoreItem xmlns:ds="http://schemas.openxmlformats.org/officeDocument/2006/customXml" ds:itemID="{16E54FB9-C23B-417C-A332-A0BE8127B69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82a3494-ca69-4c10-85b4-cd093e4108aa"/>
    <ds:schemaRef ds:uri="eef58d9e-8b44-43d4-8974-bff71ff9886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26A3EC38-3F7C-4468-A1E7-39017552C8E4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3E03AB6B-34D8-4980-ACF4-10DD0070865F}">
  <ds:schemaRefs>
    <ds:schemaRef ds:uri="http://schemas.microsoft.com/office/infopath/2007/PartnerControls"/>
    <ds:schemaRef ds:uri="http://purl.org/dc/terms/"/>
    <ds:schemaRef ds:uri="882a3494-ca69-4c10-85b4-cd093e4108aa"/>
    <ds:schemaRef ds:uri="http://purl.org/dc/dcmitype/"/>
    <ds:schemaRef ds:uri="http://purl.org/dc/elements/1.1/"/>
    <ds:schemaRef ds:uri="http://schemas.microsoft.com/office/2006/metadata/properties"/>
    <ds:schemaRef ds:uri="http://schemas.microsoft.com/office/2006/documentManagement/types"/>
    <ds:schemaRef ds:uri="http://schemas.openxmlformats.org/package/2006/metadata/core-properties"/>
    <ds:schemaRef ds:uri="eef58d9e-8b44-43d4-8974-bff71ff9886a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16233</TotalTime>
  <Words>1219</Words>
  <Application>Microsoft Office PowerPoint</Application>
  <PresentationFormat>On-screen Show (4:3)</PresentationFormat>
  <Paragraphs>162</Paragraphs>
  <Slides>21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7" baseType="lpstr">
      <vt:lpstr>Arial</vt:lpstr>
      <vt:lpstr>Arial Narrow</vt:lpstr>
      <vt:lpstr>Tahoma</vt:lpstr>
      <vt:lpstr>Times New Roman</vt:lpstr>
      <vt:lpstr>Wingdings</vt:lpstr>
      <vt:lpstr>Default Design</vt:lpstr>
      <vt:lpstr>Extension Basis for 72 Inch POA Enclosure Systems to DDG and CG Ships</vt:lpstr>
      <vt:lpstr>Project Goals, Objectives, &amp; Deliverables</vt:lpstr>
      <vt:lpstr>What is Physical Open Architecture (POA)?</vt:lpstr>
      <vt:lpstr>Previous Work:  Standardized POA Enclosures and Ship Interfaces</vt:lpstr>
      <vt:lpstr>Roadmap for Implementing at the Drawer or Component Level Using POA Enclosures</vt:lpstr>
      <vt:lpstr>Standardized Environmental Test Processes and Procedures</vt:lpstr>
      <vt:lpstr>Previous Work: Approved 72” POA Packaging Methods</vt:lpstr>
      <vt:lpstr>Previous Work:  Standardization Enables Interconnectivity of Enclosures from Multiple Suppliers</vt:lpstr>
      <vt:lpstr>Previous Work:  Examples of Standardized Attachment Methods</vt:lpstr>
      <vt:lpstr>Previous Work: Engineered Mount Sets for 1-pack</vt:lpstr>
      <vt:lpstr>Previous Work: Engineered Mount Sets for 4- and 8-packs</vt:lpstr>
      <vt:lpstr>Previous Work: Standardized NNS Cable Methods</vt:lpstr>
      <vt:lpstr>Previous Work: 4 Phase Approach to Carrier Shock Qualification</vt:lpstr>
      <vt:lpstr>Previous Work: Phase C Shock and Vibration Testing</vt:lpstr>
      <vt:lpstr>Previous Work: Phase D:  Shock Qualification Extension Packages</vt:lpstr>
      <vt:lpstr>Previous Work: Shock Qualified Enclosure Calculator (SQEC)</vt:lpstr>
      <vt:lpstr>POA Life Cycle Configuration Management Approach</vt:lpstr>
      <vt:lpstr>Methods and Procedures Required for Accomplishing Goals and Objectives</vt:lpstr>
      <vt:lpstr>Develop Initial Rearrangement Concepts</vt:lpstr>
      <vt:lpstr>Status, Next Steps, Future Work</vt:lpstr>
      <vt:lpstr>Discussion / Questions</vt:lpstr>
    </vt:vector>
  </TitlesOfParts>
  <Company>Northrop Grumman Corporation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Sanitized slides for Extension Basis for 72 Inch POA to DDG and CG Ships</dc:title>
  <dc:creator>Corporate Communications</dc:creator>
  <cp:lastModifiedBy>Smitherman, Mark</cp:lastModifiedBy>
  <cp:revision>825</cp:revision>
  <cp:lastPrinted>2016-07-19T13:19:37Z</cp:lastPrinted>
  <dcterms:created xsi:type="dcterms:W3CDTF">2007-12-05T18:39:31Z</dcterms:created>
  <dcterms:modified xsi:type="dcterms:W3CDTF">2021-03-22T17:58:34Z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0x01010016BD882C3CC64642842459A1DACDF148</vt:lpwstr>
  </property>
</Properties>
</file>