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4"/>
  </p:notesMasterIdLst>
  <p:sldIdLst>
    <p:sldId id="260" r:id="rId2"/>
    <p:sldId id="257" r:id="rId3"/>
    <p:sldId id="259" r:id="rId4"/>
    <p:sldId id="285" r:id="rId5"/>
    <p:sldId id="275" r:id="rId6"/>
    <p:sldId id="279" r:id="rId7"/>
    <p:sldId id="263" r:id="rId8"/>
    <p:sldId id="264" r:id="rId9"/>
    <p:sldId id="292" r:id="rId10"/>
    <p:sldId id="290" r:id="rId11"/>
    <p:sldId id="291" r:id="rId12"/>
    <p:sldId id="258"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87269" autoAdjust="0"/>
  </p:normalViewPr>
  <p:slideViewPr>
    <p:cSldViewPr snapToGrid="0">
      <p:cViewPr varScale="1">
        <p:scale>
          <a:sx n="94" d="100"/>
          <a:sy n="94" d="100"/>
        </p:scale>
        <p:origin x="1410" y="96"/>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ti-fileshare\f$\Naval%20Technologies\NSRP\Extended%20Team\Panels\Panel%20Meetings\Panel%20Meeting%20Attendance\Virtual%20vs%20InPerson%20Meeting%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roline.mueller\Desktop\Copy%20of%20LinkedIn%20vs%20InPerson%20Meeting%20Sta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SP&amp;C Panel Meetings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Sheet3!$B$21</c:f>
              <c:strCache>
                <c:ptCount val="1"/>
                <c:pt idx="0">
                  <c:v>SPC</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Sheet3!$A$22:$A$23</c:f>
              <c:strCache>
                <c:ptCount val="2"/>
                <c:pt idx="0">
                  <c:v>Average Attendance In-Person (and Virtual)</c:v>
                </c:pt>
                <c:pt idx="1">
                  <c:v>Average Attendance Virtual Meetings</c:v>
                </c:pt>
              </c:strCache>
            </c:strRef>
          </c:cat>
          <c:val>
            <c:numRef>
              <c:f>Sheet3!$B$22:$B$23</c:f>
              <c:numCache>
                <c:formatCode>General</c:formatCode>
                <c:ptCount val="2"/>
                <c:pt idx="0">
                  <c:v>57</c:v>
                </c:pt>
                <c:pt idx="1">
                  <c:v>45</c:v>
                </c:pt>
              </c:numCache>
            </c:numRef>
          </c:val>
          <c:extLst>
            <c:ext xmlns:c16="http://schemas.microsoft.com/office/drawing/2014/chart" uri="{C3380CC4-5D6E-409C-BE32-E72D297353CC}">
              <c16:uniqueId val="{00000000-B59F-4A12-BE33-7FBEA967EC98}"/>
            </c:ext>
          </c:extLst>
        </c:ser>
        <c:dLbls>
          <c:dLblPos val="inEnd"/>
          <c:showLegendKey val="0"/>
          <c:showVal val="1"/>
          <c:showCatName val="0"/>
          <c:showSerName val="0"/>
          <c:showPercent val="0"/>
          <c:showBubbleSize val="0"/>
        </c:dLbls>
        <c:gapWidth val="65"/>
        <c:axId val="730010840"/>
        <c:axId val="730012152"/>
      </c:barChart>
      <c:catAx>
        <c:axId val="7300108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730012152"/>
        <c:crosses val="autoZero"/>
        <c:auto val="1"/>
        <c:lblAlgn val="ctr"/>
        <c:lblOffset val="100"/>
        <c:noMultiLvlLbl val="0"/>
      </c:catAx>
      <c:valAx>
        <c:axId val="7300121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300108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Average attendance of </a:t>
            </a:r>
            <a:r>
              <a:rPr lang="en-US" sz="1600" dirty="0" smtClean="0"/>
              <a:t>all panels </a:t>
            </a:r>
            <a:r>
              <a:rPr lang="en-US" sz="1600" dirty="0"/>
              <a:t>meetings before </a:t>
            </a:r>
            <a:r>
              <a:rPr lang="en-US" sz="1600" dirty="0" smtClean="0"/>
              <a:t>and after </a:t>
            </a:r>
            <a:r>
              <a:rPr lang="en-US" sz="1600" dirty="0"/>
              <a:t>the </a:t>
            </a:r>
            <a:r>
              <a:rPr lang="en-US" sz="1600" dirty="0" smtClean="0"/>
              <a:t>beginning </a:t>
            </a:r>
            <a:r>
              <a:rPr lang="en-US" sz="1600" dirty="0"/>
              <a:t>of the pandemic</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Sheet5!$A$1:$A$2</c:f>
              <c:strCache>
                <c:ptCount val="2"/>
                <c:pt idx="0">
                  <c:v>Before</c:v>
                </c:pt>
                <c:pt idx="1">
                  <c:v>After</c:v>
                </c:pt>
              </c:strCache>
            </c:strRef>
          </c:cat>
          <c:val>
            <c:numRef>
              <c:f>Sheet5!$B$1:$B$2</c:f>
              <c:numCache>
                <c:formatCode>General</c:formatCode>
                <c:ptCount val="2"/>
                <c:pt idx="0">
                  <c:v>35</c:v>
                </c:pt>
                <c:pt idx="1">
                  <c:v>46</c:v>
                </c:pt>
              </c:numCache>
            </c:numRef>
          </c:val>
          <c:extLst>
            <c:ext xmlns:c16="http://schemas.microsoft.com/office/drawing/2014/chart" uri="{C3380CC4-5D6E-409C-BE32-E72D297353CC}">
              <c16:uniqueId val="{00000000-0A53-4D7E-A54E-3883763EA773}"/>
            </c:ext>
          </c:extLst>
        </c:ser>
        <c:dLbls>
          <c:dLblPos val="inEnd"/>
          <c:showLegendKey val="0"/>
          <c:showVal val="1"/>
          <c:showCatName val="0"/>
          <c:showSerName val="0"/>
          <c:showPercent val="0"/>
          <c:showBubbleSize val="0"/>
        </c:dLbls>
        <c:gapWidth val="65"/>
        <c:axId val="701042080"/>
        <c:axId val="701048312"/>
      </c:barChart>
      <c:catAx>
        <c:axId val="7010420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701048312"/>
        <c:crosses val="autoZero"/>
        <c:auto val="1"/>
        <c:lblAlgn val="ctr"/>
        <c:lblOffset val="100"/>
        <c:noMultiLvlLbl val="0"/>
      </c:catAx>
      <c:valAx>
        <c:axId val="7010483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7010420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740CAFB-BA6A-4EAD-8632-EFF9673D5756}" type="datetimeFigureOut">
              <a:rPr lang="en-US" smtClean="0"/>
              <a:t>3/31/2021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223D755-2BB7-4E46-A026-A3354C074F5C}" type="slidenum">
              <a:rPr lang="en-US" smtClean="0"/>
              <a:t>‹#›</a:t>
            </a:fld>
            <a:endParaRPr lang="en-US" dirty="0"/>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a:t>
            </a:fld>
            <a:endParaRPr lang="en-US" dirty="0"/>
          </a:p>
        </p:txBody>
      </p:sp>
    </p:spTree>
    <p:extLst>
      <p:ext uri="{BB962C8B-B14F-4D97-AF65-F5344CB8AC3E}">
        <p14:creationId xmlns:p14="http://schemas.microsoft.com/office/powerpoint/2010/main" val="114780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environment</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2</a:t>
            </a:fld>
            <a:endParaRPr lang="en-US" dirty="0"/>
          </a:p>
        </p:txBody>
      </p:sp>
    </p:spTree>
    <p:extLst>
      <p:ext uri="{BB962C8B-B14F-4D97-AF65-F5344CB8AC3E}">
        <p14:creationId xmlns:p14="http://schemas.microsoft.com/office/powerpoint/2010/main" val="84726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p>
          <a:p>
            <a:r>
              <a:rPr lang="en-US" dirty="0" smtClean="0"/>
              <a:t>People, Specs., Surface Prep, Coatings, Environmental, QA &amp; Documentation</a:t>
            </a:r>
          </a:p>
          <a:p>
            <a:r>
              <a:rPr lang="en-US" dirty="0" smtClean="0"/>
              <a:t>People</a:t>
            </a:r>
            <a:r>
              <a:rPr lang="en-US" baseline="0" dirty="0" smtClean="0"/>
              <a:t> + Processes = Performance</a:t>
            </a:r>
          </a:p>
          <a:p>
            <a:r>
              <a:rPr lang="en-US" baseline="0" dirty="0" smtClean="0"/>
              <a:t>Innovation + Technology = Increased / Improved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3</a:t>
            </a:fld>
            <a:endParaRPr lang="en-US" dirty="0"/>
          </a:p>
        </p:txBody>
      </p:sp>
    </p:spTree>
    <p:extLst>
      <p:ext uri="{BB962C8B-B14F-4D97-AF65-F5344CB8AC3E}">
        <p14:creationId xmlns:p14="http://schemas.microsoft.com/office/powerpoint/2010/main" val="216582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Funded</a:t>
            </a:r>
            <a:r>
              <a:rPr lang="en-US" baseline="0" dirty="0" smtClean="0"/>
              <a:t> Project since becoming SP&amp;C Panel Chair</a:t>
            </a:r>
          </a:p>
          <a:p>
            <a:r>
              <a:rPr lang="en-US" baseline="0" dirty="0" smtClean="0"/>
              <a:t>People + Processes = Performance</a:t>
            </a:r>
          </a:p>
          <a:p>
            <a:r>
              <a:rPr lang="en-US" baseline="0" dirty="0" smtClean="0"/>
              <a:t>Certification &amp; Virtual Spray + Automation, Standardization, &amp; Power Tools</a:t>
            </a:r>
          </a:p>
          <a:p>
            <a:r>
              <a:rPr lang="en-US" baseline="0" dirty="0" smtClean="0"/>
              <a:t>Tools &amp; Equipment To Do My Job </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5</a:t>
            </a:fld>
            <a:endParaRPr lang="en-US" dirty="0"/>
          </a:p>
        </p:txBody>
      </p:sp>
    </p:spTree>
    <p:extLst>
      <p:ext uri="{BB962C8B-B14F-4D97-AF65-F5344CB8AC3E}">
        <p14:creationId xmlns:p14="http://schemas.microsoft.com/office/powerpoint/2010/main" val="389467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a:t>
            </a:r>
            <a:r>
              <a:rPr lang="en-US" baseline="0" dirty="0" smtClean="0"/>
              <a:t> Forward:</a:t>
            </a:r>
          </a:p>
          <a:p>
            <a:r>
              <a:rPr lang="en-US" baseline="0" dirty="0" smtClean="0"/>
              <a:t>Virtual for now</a:t>
            </a:r>
          </a:p>
          <a:p>
            <a:r>
              <a:rPr lang="en-US" baseline="0" dirty="0" smtClean="0"/>
              <a:t>Going back and reexamine past projects</a:t>
            </a:r>
          </a:p>
          <a:p>
            <a:r>
              <a:rPr lang="en-US" baseline="0" dirty="0" smtClean="0"/>
              <a:t>Continue relationship with TWH </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8</a:t>
            </a:fld>
            <a:endParaRPr lang="en-US" dirty="0"/>
          </a:p>
        </p:txBody>
      </p:sp>
    </p:spTree>
    <p:extLst>
      <p:ext uri="{BB962C8B-B14F-4D97-AF65-F5344CB8AC3E}">
        <p14:creationId xmlns:p14="http://schemas.microsoft.com/office/powerpoint/2010/main" val="333318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010" y="5591175"/>
            <a:ext cx="1307366" cy="954360"/>
          </a:xfrm>
          <a:prstGeom prst="rect">
            <a:avLst/>
          </a:prstGeom>
        </p:spPr>
      </p:pic>
    </p:spTree>
    <p:extLst>
      <p:ext uri="{BB962C8B-B14F-4D97-AF65-F5344CB8AC3E}">
        <p14:creationId xmlns:p14="http://schemas.microsoft.com/office/powerpoint/2010/main" val="11987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7" y="5724179"/>
            <a:ext cx="1307366" cy="954360"/>
          </a:xfrm>
          <a:prstGeom prst="rect">
            <a:avLst/>
          </a:prstGeom>
        </p:spPr>
      </p:pic>
    </p:spTree>
    <p:extLst>
      <p:ext uri="{BB962C8B-B14F-4D97-AF65-F5344CB8AC3E}">
        <p14:creationId xmlns:p14="http://schemas.microsoft.com/office/powerpoint/2010/main" val="426938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934" y="3535680"/>
            <a:ext cx="11055742" cy="1367965"/>
          </a:xfrm>
        </p:spPr>
        <p:txBody>
          <a:bodyPr/>
          <a:lstStyle/>
          <a:p>
            <a:r>
              <a:rPr lang="en-US" dirty="0"/>
              <a:t>Surface Preparation and Coatings </a:t>
            </a:r>
            <a:r>
              <a:rPr lang="en-US" dirty="0" smtClean="0"/>
              <a:t>Panel</a:t>
            </a:r>
            <a:br>
              <a:rPr lang="en-US" dirty="0" smtClean="0"/>
            </a:br>
            <a:r>
              <a:rPr lang="en-US" dirty="0" smtClean="0"/>
              <a:t>Thursday, </a:t>
            </a:r>
            <a:r>
              <a:rPr lang="en-US" dirty="0" smtClean="0"/>
              <a:t>March25, 2021 </a:t>
            </a:r>
            <a:endParaRPr lang="en-US" dirty="0"/>
          </a:p>
        </p:txBody>
      </p:sp>
      <p:sp>
        <p:nvSpPr>
          <p:cNvPr id="3" name="Subtitle 2"/>
          <p:cNvSpPr>
            <a:spLocks noGrp="1"/>
          </p:cNvSpPr>
          <p:nvPr>
            <p:ph type="subTitle" idx="1"/>
          </p:nvPr>
        </p:nvSpPr>
        <p:spPr>
          <a:xfrm>
            <a:off x="2733675" y="4986735"/>
            <a:ext cx="9144000" cy="1475710"/>
          </a:xfrm>
        </p:spPr>
        <p:txBody>
          <a:bodyPr>
            <a:normAutofit/>
          </a:bodyPr>
          <a:lstStyle/>
          <a:p>
            <a:r>
              <a:rPr lang="en-US" sz="3600" dirty="0" smtClean="0"/>
              <a:t>Arcino </a:t>
            </a:r>
            <a:r>
              <a:rPr lang="en-US" sz="3600" b="1" i="1" dirty="0" smtClean="0">
                <a:solidFill>
                  <a:srgbClr val="FF0000"/>
                </a:solidFill>
              </a:rPr>
              <a:t>”Q”</a:t>
            </a:r>
            <a:r>
              <a:rPr lang="en-US" sz="3600" i="1" dirty="0" smtClean="0">
                <a:solidFill>
                  <a:srgbClr val="FF0000"/>
                </a:solidFill>
              </a:rPr>
              <a:t> </a:t>
            </a:r>
            <a:r>
              <a:rPr lang="en-US" sz="3600" dirty="0" smtClean="0"/>
              <a:t>Quiero, Jr., Panel Chair</a:t>
            </a:r>
          </a:p>
          <a:p>
            <a:r>
              <a:rPr lang="en-US" i="1" dirty="0" smtClean="0"/>
              <a:t>Huntington Ingalls Industries, Newport News Shipbuilding</a:t>
            </a:r>
            <a:endParaRPr lang="en-US" i="1"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a:t>
            </a:fld>
            <a:endParaRPr lang="en-US" dirty="0"/>
          </a:p>
        </p:txBody>
      </p:sp>
      <p:sp>
        <p:nvSpPr>
          <p:cNvPr id="5" name="Title 1"/>
          <p:cNvSpPr txBox="1">
            <a:spLocks/>
          </p:cNvSpPr>
          <p:nvPr/>
        </p:nvSpPr>
        <p:spPr>
          <a:xfrm>
            <a:off x="2733675" y="2722095"/>
            <a:ext cx="9144000" cy="907895"/>
          </a:xfrm>
          <a:prstGeom prst="rect">
            <a:avLst/>
          </a:prstGeom>
        </p:spPr>
        <p:txBody>
          <a:bodyPr anchor="b"/>
          <a:lstStyle>
            <a:lvl1pPr algn="r" defTabSz="914400" rtl="0" eaLnBrk="1" latinLnBrk="0" hangingPunct="1">
              <a:lnSpc>
                <a:spcPct val="90000"/>
              </a:lnSpc>
              <a:spcBef>
                <a:spcPct val="0"/>
              </a:spcBef>
              <a:buNone/>
              <a:defRPr sz="4800" kern="1200">
                <a:solidFill>
                  <a:schemeClr val="tx1"/>
                </a:solidFill>
                <a:latin typeface="Segoe UI" panose="020B0502040204020203" pitchFamily="34" charset="0"/>
                <a:ea typeface="+mj-ea"/>
                <a:cs typeface="Segoe UI" panose="020B0502040204020203" pitchFamily="34" charset="0"/>
              </a:defRPr>
            </a:lvl1pPr>
          </a:lstStyle>
          <a:p>
            <a:r>
              <a:rPr lang="en-US" b="1" dirty="0" smtClean="0"/>
              <a:t>State of the Panel</a:t>
            </a:r>
            <a:endParaRPr lang="en-US" b="1" dirty="0"/>
          </a:p>
        </p:txBody>
      </p:sp>
      <p:sp>
        <p:nvSpPr>
          <p:cNvPr id="7" name="TextBox 6"/>
          <p:cNvSpPr txBox="1"/>
          <p:nvPr/>
        </p:nvSpPr>
        <p:spPr>
          <a:xfrm>
            <a:off x="20806" y="313221"/>
            <a:ext cx="3429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t> </a:t>
            </a:r>
          </a:p>
        </p:txBody>
      </p:sp>
    </p:spTree>
    <p:extLst>
      <p:ext uri="{BB962C8B-B14F-4D97-AF65-F5344CB8AC3E}">
        <p14:creationId xmlns:p14="http://schemas.microsoft.com/office/powerpoint/2010/main" val="281723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SP&amp;C Panel – Upcoming Events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6109307"/>
              </p:ext>
            </p:extLst>
          </p:nvPr>
        </p:nvGraphicFramePr>
        <p:xfrm>
          <a:off x="294005" y="1188893"/>
          <a:ext cx="11603990" cy="5369427"/>
        </p:xfrm>
        <a:graphic>
          <a:graphicData uri="http://schemas.openxmlformats.org/drawingml/2006/table">
            <a:tbl>
              <a:tblPr firstRow="1" bandRow="1">
                <a:tableStyleId>{5C22544A-7EE6-4342-B048-85BDC9FD1C3A}</a:tableStyleId>
              </a:tblPr>
              <a:tblGrid>
                <a:gridCol w="4771771">
                  <a:extLst>
                    <a:ext uri="{9D8B030D-6E8A-4147-A177-3AD203B41FA5}">
                      <a16:colId xmlns:a16="http://schemas.microsoft.com/office/drawing/2014/main" val="2617042382"/>
                    </a:ext>
                  </a:extLst>
                </a:gridCol>
                <a:gridCol w="3845617">
                  <a:extLst>
                    <a:ext uri="{9D8B030D-6E8A-4147-A177-3AD203B41FA5}">
                      <a16:colId xmlns:a16="http://schemas.microsoft.com/office/drawing/2014/main" val="128829909"/>
                    </a:ext>
                  </a:extLst>
                </a:gridCol>
                <a:gridCol w="2986602">
                  <a:extLst>
                    <a:ext uri="{9D8B030D-6E8A-4147-A177-3AD203B41FA5}">
                      <a16:colId xmlns:a16="http://schemas.microsoft.com/office/drawing/2014/main" val="1808839951"/>
                    </a:ext>
                  </a:extLst>
                </a:gridCol>
              </a:tblGrid>
              <a:tr h="596603">
                <a:tc>
                  <a:txBody>
                    <a:bodyPr/>
                    <a:lstStyle/>
                    <a:p>
                      <a:pPr algn="ctr"/>
                      <a:r>
                        <a:rPr lang="en-US" sz="3200" dirty="0" smtClean="0"/>
                        <a:t>Event</a:t>
                      </a:r>
                      <a:endParaRPr lang="en-US" sz="3200" dirty="0"/>
                    </a:p>
                  </a:txBody>
                  <a:tcPr/>
                </a:tc>
                <a:tc>
                  <a:txBody>
                    <a:bodyPr/>
                    <a:lstStyle/>
                    <a:p>
                      <a:pPr algn="ctr"/>
                      <a:r>
                        <a:rPr lang="en-US" sz="3200" dirty="0" smtClean="0"/>
                        <a:t>Data</a:t>
                      </a:r>
                      <a:endParaRPr lang="en-US" sz="3200" dirty="0"/>
                    </a:p>
                  </a:txBody>
                  <a:tcPr/>
                </a:tc>
                <a:tc>
                  <a:txBody>
                    <a:bodyPr/>
                    <a:lstStyle/>
                    <a:p>
                      <a:pPr algn="ctr"/>
                      <a:r>
                        <a:rPr lang="en-US" sz="3200" dirty="0" smtClean="0"/>
                        <a:t>Location</a:t>
                      </a:r>
                      <a:endParaRPr lang="en-US" sz="3200" dirty="0"/>
                    </a:p>
                  </a:txBody>
                  <a:tcPr/>
                </a:tc>
                <a:extLst>
                  <a:ext uri="{0D108BD9-81ED-4DB2-BD59-A6C34878D82A}">
                    <a16:rowId xmlns:a16="http://schemas.microsoft.com/office/drawing/2014/main" val="779754938"/>
                  </a:ext>
                </a:extLst>
              </a:tr>
              <a:tr h="596603">
                <a:tc>
                  <a:txBody>
                    <a:bodyPr/>
                    <a:lstStyle/>
                    <a:p>
                      <a:r>
                        <a:rPr lang="en-US" sz="2400" dirty="0" smtClean="0"/>
                        <a:t>NSRP</a:t>
                      </a:r>
                      <a:r>
                        <a:rPr lang="en-US" sz="2400" baseline="0" dirty="0" smtClean="0"/>
                        <a:t> All Panel Meeting</a:t>
                      </a:r>
                      <a:endParaRPr lang="en-US" sz="2400" dirty="0"/>
                    </a:p>
                  </a:txBody>
                  <a:tcPr/>
                </a:tc>
                <a:tc>
                  <a:txBody>
                    <a:bodyPr/>
                    <a:lstStyle/>
                    <a:p>
                      <a:r>
                        <a:rPr lang="en-US" sz="2400" dirty="0" smtClean="0"/>
                        <a:t>March 22-25, 2021</a:t>
                      </a:r>
                      <a:endParaRPr lang="en-US" sz="2400" dirty="0"/>
                    </a:p>
                  </a:txBody>
                  <a:tcPr/>
                </a:tc>
                <a:tc>
                  <a:txBody>
                    <a:bodyPr/>
                    <a:lstStyle/>
                    <a:p>
                      <a:r>
                        <a:rPr lang="en-US" sz="2400" dirty="0" smtClean="0"/>
                        <a:t>Virtual</a:t>
                      </a:r>
                      <a:endParaRPr lang="en-US" sz="2400" dirty="0"/>
                    </a:p>
                  </a:txBody>
                  <a:tcPr/>
                </a:tc>
                <a:extLst>
                  <a:ext uri="{0D108BD9-81ED-4DB2-BD59-A6C34878D82A}">
                    <a16:rowId xmlns:a16="http://schemas.microsoft.com/office/drawing/2014/main" val="1464647318"/>
                  </a:ext>
                </a:extLst>
              </a:tr>
              <a:tr h="596603">
                <a:tc>
                  <a:txBody>
                    <a:bodyPr/>
                    <a:lstStyle/>
                    <a:p>
                      <a:r>
                        <a:rPr lang="en-US" sz="2400" dirty="0" smtClean="0"/>
                        <a:t>CORROSION 2021 </a:t>
                      </a:r>
                      <a:endParaRPr lang="en-US" sz="2400" dirty="0"/>
                    </a:p>
                  </a:txBody>
                  <a:tcPr/>
                </a:tc>
                <a:tc>
                  <a:txBody>
                    <a:bodyPr/>
                    <a:lstStyle/>
                    <a:p>
                      <a:r>
                        <a:rPr lang="en-US" sz="2400" dirty="0" smtClean="0"/>
                        <a:t>April 19-30, 2021</a:t>
                      </a:r>
                      <a:endParaRPr lang="en-US" sz="2400" dirty="0"/>
                    </a:p>
                  </a:txBody>
                  <a:tcPr/>
                </a:tc>
                <a:tc>
                  <a:txBody>
                    <a:bodyPr/>
                    <a:lstStyle/>
                    <a:p>
                      <a:r>
                        <a:rPr lang="en-US" sz="2400" dirty="0" smtClean="0"/>
                        <a:t>Virtual</a:t>
                      </a:r>
                      <a:endParaRPr lang="en-US" sz="2400" dirty="0"/>
                    </a:p>
                  </a:txBody>
                  <a:tcPr/>
                </a:tc>
                <a:extLst>
                  <a:ext uri="{0D108BD9-81ED-4DB2-BD59-A6C34878D82A}">
                    <a16:rowId xmlns:a16="http://schemas.microsoft.com/office/drawing/2014/main" val="1145053167"/>
                  </a:ext>
                </a:extLst>
              </a:tr>
              <a:tr h="596603">
                <a:tc>
                  <a:txBody>
                    <a:bodyPr/>
                    <a:lstStyle/>
                    <a:p>
                      <a:r>
                        <a:rPr lang="en-US" sz="2400" dirty="0" smtClean="0"/>
                        <a:t>SP&amp;C Panel – Mid-Year Meeting</a:t>
                      </a:r>
                      <a:endParaRPr lang="en-US" sz="2400" dirty="0"/>
                    </a:p>
                  </a:txBody>
                  <a:tcPr/>
                </a:tc>
                <a:tc>
                  <a:txBody>
                    <a:bodyPr/>
                    <a:lstStyle/>
                    <a:p>
                      <a:r>
                        <a:rPr lang="en-US" sz="2400" dirty="0" smtClean="0"/>
                        <a:t>June 2021</a:t>
                      </a:r>
                      <a:endParaRPr lang="en-US" sz="2400" dirty="0"/>
                    </a:p>
                  </a:txBody>
                  <a:tcPr/>
                </a:tc>
                <a:tc>
                  <a:txBody>
                    <a:bodyPr/>
                    <a:lstStyle/>
                    <a:p>
                      <a:r>
                        <a:rPr lang="en-US" sz="2400" dirty="0" smtClean="0"/>
                        <a:t>Virtual</a:t>
                      </a:r>
                      <a:endParaRPr lang="en-US" sz="2400" dirty="0"/>
                    </a:p>
                  </a:txBody>
                  <a:tcPr/>
                </a:tc>
                <a:extLst>
                  <a:ext uri="{0D108BD9-81ED-4DB2-BD59-A6C34878D82A}">
                    <a16:rowId xmlns:a16="http://schemas.microsoft.com/office/drawing/2014/main" val="1416457445"/>
                  </a:ext>
                </a:extLst>
              </a:tr>
              <a:tr h="596603">
                <a:tc>
                  <a:txBody>
                    <a:bodyPr/>
                    <a:lstStyle/>
                    <a:p>
                      <a:r>
                        <a:rPr lang="en-US" sz="2400" dirty="0" smtClean="0"/>
                        <a:t>MageRust</a:t>
                      </a:r>
                      <a:endParaRPr lang="en-US" sz="2400" dirty="0"/>
                    </a:p>
                  </a:txBody>
                  <a:tcPr/>
                </a:tc>
                <a:tc>
                  <a:txBody>
                    <a:bodyPr/>
                    <a:lstStyle/>
                    <a:p>
                      <a:r>
                        <a:rPr lang="en-US" sz="2400" dirty="0" smtClean="0"/>
                        <a:t>September 21-21, 2021</a:t>
                      </a:r>
                      <a:endParaRPr lang="en-US" sz="2400" dirty="0"/>
                    </a:p>
                  </a:txBody>
                  <a:tcPr/>
                </a:tc>
                <a:tc>
                  <a:txBody>
                    <a:bodyPr/>
                    <a:lstStyle/>
                    <a:p>
                      <a:r>
                        <a:rPr lang="en-US" sz="2400" dirty="0" smtClean="0"/>
                        <a:t>Hampton, VA</a:t>
                      </a:r>
                      <a:endParaRPr lang="en-US" sz="2400" dirty="0"/>
                    </a:p>
                  </a:txBody>
                  <a:tcPr/>
                </a:tc>
                <a:extLst>
                  <a:ext uri="{0D108BD9-81ED-4DB2-BD59-A6C34878D82A}">
                    <a16:rowId xmlns:a16="http://schemas.microsoft.com/office/drawing/2014/main" val="2837362231"/>
                  </a:ext>
                </a:extLst>
              </a:tr>
              <a:tr h="596603">
                <a:tc>
                  <a:txBody>
                    <a:bodyPr/>
                    <a:lstStyle/>
                    <a:p>
                      <a:r>
                        <a:rPr lang="en-US" sz="2400" dirty="0" smtClean="0"/>
                        <a:t>SNAME Maritime 2021</a:t>
                      </a:r>
                      <a:endParaRPr lang="en-US" sz="2400" dirty="0"/>
                    </a:p>
                  </a:txBody>
                  <a:tcPr/>
                </a:tc>
                <a:tc>
                  <a:txBody>
                    <a:bodyPr/>
                    <a:lstStyle/>
                    <a:p>
                      <a:r>
                        <a:rPr lang="en-US" sz="2400" dirty="0" smtClean="0"/>
                        <a:t>October 25-29, 2021</a:t>
                      </a:r>
                      <a:endParaRPr lang="en-US" sz="2400" dirty="0"/>
                    </a:p>
                  </a:txBody>
                  <a:tcPr/>
                </a:tc>
                <a:tc>
                  <a:txBody>
                    <a:bodyPr/>
                    <a:lstStyle/>
                    <a:p>
                      <a:r>
                        <a:rPr lang="en-US" sz="2400" dirty="0" smtClean="0"/>
                        <a:t>Providence, RI</a:t>
                      </a:r>
                      <a:endParaRPr lang="en-US" sz="2400" dirty="0"/>
                    </a:p>
                  </a:txBody>
                  <a:tcPr/>
                </a:tc>
                <a:extLst>
                  <a:ext uri="{0D108BD9-81ED-4DB2-BD59-A6C34878D82A}">
                    <a16:rowId xmlns:a16="http://schemas.microsoft.com/office/drawing/2014/main" val="191644958"/>
                  </a:ext>
                </a:extLst>
              </a:tr>
              <a:tr h="596603">
                <a:tc>
                  <a:txBody>
                    <a:bodyPr/>
                    <a:lstStyle/>
                    <a:p>
                      <a:r>
                        <a:rPr lang="en-US" sz="2400" dirty="0" smtClean="0"/>
                        <a:t>NSRP Day @ NAVSEA</a:t>
                      </a:r>
                      <a:endParaRPr lang="en-US" sz="2400" dirty="0"/>
                    </a:p>
                  </a:txBody>
                  <a:tcPr/>
                </a:tc>
                <a:tc>
                  <a:txBody>
                    <a:bodyPr/>
                    <a:lstStyle/>
                    <a:p>
                      <a:r>
                        <a:rPr lang="en-US" sz="2400" dirty="0" smtClean="0"/>
                        <a:t>TBD</a:t>
                      </a:r>
                      <a:endParaRPr lang="en-US" sz="2400" dirty="0"/>
                    </a:p>
                  </a:txBody>
                  <a:tcPr/>
                </a:tc>
                <a:tc>
                  <a:txBody>
                    <a:bodyPr/>
                    <a:lstStyle/>
                    <a:p>
                      <a:r>
                        <a:rPr lang="en-US" sz="2400" dirty="0" smtClean="0"/>
                        <a:t>D.C. Navy Yard</a:t>
                      </a:r>
                      <a:endParaRPr lang="en-US" sz="2400" dirty="0"/>
                    </a:p>
                  </a:txBody>
                  <a:tcPr/>
                </a:tc>
                <a:extLst>
                  <a:ext uri="{0D108BD9-81ED-4DB2-BD59-A6C34878D82A}">
                    <a16:rowId xmlns:a16="http://schemas.microsoft.com/office/drawing/2014/main" val="339772826"/>
                  </a:ext>
                </a:extLst>
              </a:tr>
              <a:tr h="596603">
                <a:tc>
                  <a:txBody>
                    <a:bodyPr/>
                    <a:lstStyle/>
                    <a:p>
                      <a:r>
                        <a:rPr lang="en-US" sz="2400" dirty="0" smtClean="0"/>
                        <a:t>Coatings+</a:t>
                      </a:r>
                      <a:endParaRPr lang="en-US" sz="2400" dirty="0"/>
                    </a:p>
                  </a:txBody>
                  <a:tcPr/>
                </a:tc>
                <a:tc>
                  <a:txBody>
                    <a:bodyPr/>
                    <a:lstStyle/>
                    <a:p>
                      <a:r>
                        <a:rPr lang="en-US" sz="2400" dirty="0" smtClean="0"/>
                        <a:t>December 13-16, 2021</a:t>
                      </a:r>
                      <a:endParaRPr lang="en-US" sz="2400" dirty="0"/>
                    </a:p>
                  </a:txBody>
                  <a:tcPr/>
                </a:tc>
                <a:tc>
                  <a:txBody>
                    <a:bodyPr/>
                    <a:lstStyle/>
                    <a:p>
                      <a:r>
                        <a:rPr lang="en-US" sz="2400" dirty="0" smtClean="0"/>
                        <a:t>Phoenix</a:t>
                      </a:r>
                      <a:r>
                        <a:rPr lang="en-US" sz="2400" baseline="0" dirty="0" smtClean="0"/>
                        <a:t>, AZ</a:t>
                      </a:r>
                      <a:endParaRPr lang="en-US" sz="2400" dirty="0"/>
                    </a:p>
                  </a:txBody>
                  <a:tcPr/>
                </a:tc>
                <a:extLst>
                  <a:ext uri="{0D108BD9-81ED-4DB2-BD59-A6C34878D82A}">
                    <a16:rowId xmlns:a16="http://schemas.microsoft.com/office/drawing/2014/main" val="2014320096"/>
                  </a:ext>
                </a:extLst>
              </a:tr>
              <a:tr h="596603">
                <a:tc>
                  <a:txBody>
                    <a:bodyPr/>
                    <a:lstStyle/>
                    <a:p>
                      <a:r>
                        <a:rPr lang="en-US" sz="2400" dirty="0" smtClean="0"/>
                        <a:t>AMPP Annual Conference</a:t>
                      </a:r>
                      <a:endParaRPr lang="en-US" sz="2400" dirty="0"/>
                    </a:p>
                  </a:txBody>
                  <a:tcPr/>
                </a:tc>
                <a:tc>
                  <a:txBody>
                    <a:bodyPr/>
                    <a:lstStyle/>
                    <a:p>
                      <a:r>
                        <a:rPr lang="en-US" sz="2400" dirty="0" smtClean="0"/>
                        <a:t>March 6-10, 2022</a:t>
                      </a:r>
                      <a:endParaRPr lang="en-US" sz="2400" dirty="0"/>
                    </a:p>
                  </a:txBody>
                  <a:tcPr/>
                </a:tc>
                <a:tc>
                  <a:txBody>
                    <a:bodyPr/>
                    <a:lstStyle/>
                    <a:p>
                      <a:r>
                        <a:rPr lang="en-US" sz="2400" dirty="0" smtClean="0"/>
                        <a:t>San Antonio, TX</a:t>
                      </a:r>
                      <a:endParaRPr lang="en-US" sz="2400" dirty="0"/>
                    </a:p>
                  </a:txBody>
                  <a:tcPr/>
                </a:tc>
                <a:extLst>
                  <a:ext uri="{0D108BD9-81ED-4DB2-BD59-A6C34878D82A}">
                    <a16:rowId xmlns:a16="http://schemas.microsoft.com/office/drawing/2014/main" val="2442283232"/>
                  </a:ext>
                </a:extLst>
              </a:tr>
            </a:tbl>
          </a:graphicData>
        </a:graphic>
      </p:graphicFrame>
    </p:spTree>
    <p:extLst>
      <p:ext uri="{BB962C8B-B14F-4D97-AF65-F5344CB8AC3E}">
        <p14:creationId xmlns:p14="http://schemas.microsoft.com/office/powerpoint/2010/main" val="188483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008" y="313221"/>
            <a:ext cx="11246538" cy="1383693"/>
          </a:xfrm>
        </p:spPr>
        <p:txBody>
          <a:bodyPr/>
          <a:lstStyle/>
          <a:p>
            <a:pPr algn="r"/>
            <a:r>
              <a:rPr lang="en-US" dirty="0"/>
              <a:t>Surface Preparation and </a:t>
            </a:r>
            <a:r>
              <a:rPr lang="en-US" dirty="0" smtClean="0"/>
              <a:t>Coatings Panel’s </a:t>
            </a:r>
            <a:br>
              <a:rPr lang="en-US" dirty="0" smtClean="0"/>
            </a:br>
            <a:r>
              <a:rPr lang="en-US" sz="4000" dirty="0" smtClean="0"/>
              <a:t>Responsibilities &amp;</a:t>
            </a:r>
            <a:r>
              <a:rPr lang="en-US" sz="4000" dirty="0"/>
              <a:t> </a:t>
            </a:r>
            <a:r>
              <a:rPr lang="en-US" sz="4000" dirty="0" smtClean="0"/>
              <a:t>Takeaway</a:t>
            </a:r>
            <a:endParaRPr lang="en-US" sz="4000" dirty="0"/>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11</a:t>
            </a:fld>
            <a:endParaRPr lang="en-US" dirty="0"/>
          </a:p>
        </p:txBody>
      </p:sp>
      <p:grpSp>
        <p:nvGrpSpPr>
          <p:cNvPr id="6" name="Group 5"/>
          <p:cNvGrpSpPr/>
          <p:nvPr/>
        </p:nvGrpSpPr>
        <p:grpSpPr>
          <a:xfrm>
            <a:off x="1324709" y="999019"/>
            <a:ext cx="6096000" cy="5832772"/>
            <a:chOff x="4950688" y="937475"/>
            <a:chExt cx="6096000" cy="5832772"/>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950688" y="937475"/>
              <a:ext cx="6096000" cy="5832772"/>
            </a:xfrm>
            <a:prstGeom prst="rect">
              <a:avLst/>
            </a:prstGeom>
          </p:spPr>
        </p:pic>
        <p:sp>
          <p:nvSpPr>
            <p:cNvPr id="8" name="TextBox 4"/>
            <p:cNvSpPr txBox="1"/>
            <p:nvPr/>
          </p:nvSpPr>
          <p:spPr>
            <a:xfrm>
              <a:off x="6201558" y="1706050"/>
              <a:ext cx="2819918" cy="3460059"/>
            </a:xfrm>
            <a:prstGeom prst="rect">
              <a:avLst/>
            </a:prstGeom>
            <a:noFill/>
          </p:spPr>
          <p:txBody>
            <a:bodyPr wrap="square" rtlCol="0">
              <a:spAutoFit/>
            </a:bodyPr>
            <a:lstStyle/>
            <a:p>
              <a:pPr marL="0" marR="0">
                <a:spcBef>
                  <a:spcPts val="0"/>
                </a:spcBef>
                <a:spcAft>
                  <a:spcPts val="0"/>
                </a:spcAft>
              </a:pPr>
              <a:r>
                <a:rPr lang="en-US" sz="14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the Coatings Community, are the subject matter experts (SMEs).  You owe it to yourselves, your Shipyards, and your Companies to stay aware of and understand the current and proposed coatings requirements.  Don’t allow someone else to determine your fate and/or that of your Company without your input”.</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“Remember, the work isn’t completed until the ship is painted and/or cleaned (Polysiloxane) and the coatings system is documented; preferably paperless”.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“Together, let’s paint a picture that allow the Coatings Community and the US Navy to be successful”!!!</a:t>
              </a:r>
              <a:endParaRPr lang="en-US" sz="14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1600" b="1" i="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14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22" y="5117289"/>
              <a:ext cx="1161143" cy="634136"/>
            </a:xfrm>
            <a:prstGeom prst="rect">
              <a:avLst/>
            </a:prstGeom>
          </p:spPr>
        </p:pic>
      </p:grpSp>
      <p:sp>
        <p:nvSpPr>
          <p:cNvPr id="10" name="TextBox 9"/>
          <p:cNvSpPr txBox="1"/>
          <p:nvPr/>
        </p:nvSpPr>
        <p:spPr>
          <a:xfrm>
            <a:off x="20806" y="313221"/>
            <a:ext cx="342900"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t> </a:t>
            </a:r>
          </a:p>
        </p:txBody>
      </p:sp>
    </p:spTree>
    <p:extLst>
      <p:ext uri="{BB962C8B-B14F-4D97-AF65-F5344CB8AC3E}">
        <p14:creationId xmlns:p14="http://schemas.microsoft.com/office/powerpoint/2010/main" val="7185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12</a:t>
            </a:fld>
            <a:endParaRPr lang="en-US" dirty="0"/>
          </a:p>
        </p:txBody>
      </p:sp>
    </p:spTree>
    <p:extLst>
      <p:ext uri="{BB962C8B-B14F-4D97-AF65-F5344CB8AC3E}">
        <p14:creationId xmlns:p14="http://schemas.microsoft.com/office/powerpoint/2010/main" val="3516889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023" y="1884077"/>
            <a:ext cx="11177954" cy="2250599"/>
          </a:xfrm>
        </p:spPr>
        <p:txBody>
          <a:bodyPr>
            <a:noAutofit/>
          </a:bodyPr>
          <a:lstStyle/>
          <a:p>
            <a:pPr marL="0" indent="0">
              <a:buNone/>
            </a:pPr>
            <a:r>
              <a:rPr lang="en-US" b="1" dirty="0" smtClean="0"/>
              <a:t>Specification to Deck Plate Application (Specs to Decks)</a:t>
            </a:r>
            <a:endParaRPr lang="en-US" b="1" dirty="0"/>
          </a:p>
          <a:p>
            <a:pPr marL="0" indent="0">
              <a:buNone/>
            </a:pPr>
            <a:r>
              <a:rPr lang="en-US" dirty="0"/>
              <a:t>Research, evaluate, develop, and sustain current and emerging technologies that will reduce cost and maintain or enhance </a:t>
            </a:r>
            <a:r>
              <a:rPr lang="en-US" dirty="0" smtClean="0"/>
              <a:t>quality</a:t>
            </a:r>
            <a:endParaRPr lang="en-US" dirty="0"/>
          </a:p>
        </p:txBody>
      </p:sp>
      <p:sp>
        <p:nvSpPr>
          <p:cNvPr id="3" name="Title 2"/>
          <p:cNvSpPr>
            <a:spLocks noGrp="1"/>
          </p:cNvSpPr>
          <p:nvPr>
            <p:ph type="title"/>
          </p:nvPr>
        </p:nvSpPr>
        <p:spPr>
          <a:xfrm>
            <a:off x="218631" y="316523"/>
            <a:ext cx="10515600" cy="1378713"/>
          </a:xfrm>
        </p:spPr>
        <p:txBody>
          <a:bodyPr/>
          <a:lstStyle/>
          <a:p>
            <a:r>
              <a:rPr lang="en-US" dirty="0"/>
              <a:t>Surface Preparation and </a:t>
            </a:r>
            <a:r>
              <a:rPr lang="en-US" dirty="0" smtClean="0"/>
              <a:t>Coatings Panel’s Mission</a:t>
            </a:r>
            <a:endParaRPr lang="en-US" dirty="0"/>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2</a:t>
            </a:fld>
            <a:endParaRPr lang="en-US" dirty="0"/>
          </a:p>
        </p:txBody>
      </p:sp>
      <p:pic>
        <p:nvPicPr>
          <p:cNvPr id="6" name="Picture 5"/>
          <p:cNvPicPr>
            <a:picLocks noChangeAspect="1"/>
          </p:cNvPicPr>
          <p:nvPr/>
        </p:nvPicPr>
        <p:blipFill>
          <a:blip r:embed="rId3"/>
          <a:stretch>
            <a:fillRect/>
          </a:stretch>
        </p:blipFill>
        <p:spPr>
          <a:xfrm>
            <a:off x="3973030" y="3472014"/>
            <a:ext cx="4245940" cy="3062222"/>
          </a:xfrm>
          <a:prstGeom prst="rect">
            <a:avLst/>
          </a:prstGeom>
        </p:spPr>
      </p:pic>
    </p:spTree>
    <p:extLst>
      <p:ext uri="{BB962C8B-B14F-4D97-AF65-F5344CB8AC3E}">
        <p14:creationId xmlns:p14="http://schemas.microsoft.com/office/powerpoint/2010/main" val="1030870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423" y="1130178"/>
            <a:ext cx="5912206" cy="5091160"/>
          </a:xfrm>
        </p:spPr>
        <p:txBody>
          <a:bodyPr/>
          <a:lstStyle/>
          <a:p>
            <a:pPr marL="0" indent="0">
              <a:buNone/>
            </a:pPr>
            <a:r>
              <a:rPr lang="en-US" b="1" dirty="0" smtClean="0"/>
              <a:t>What does the panel do?</a:t>
            </a:r>
          </a:p>
          <a:p>
            <a:r>
              <a:rPr lang="en-US" dirty="0" smtClean="0"/>
              <a:t>Engage Suppliers, Applicators, and Specifiers of preservation systems, including NAVSEA</a:t>
            </a:r>
          </a:p>
          <a:p>
            <a:r>
              <a:rPr lang="en-US" dirty="0" smtClean="0"/>
              <a:t>Facilitate Panel meetings, facilities tours, and demos to encourage broad and active participation</a:t>
            </a:r>
          </a:p>
          <a:p>
            <a:r>
              <a:rPr lang="en-US" dirty="0" smtClean="0"/>
              <a:t>Network with Industry Experts</a:t>
            </a:r>
            <a:endParaRPr lang="en-US" dirty="0"/>
          </a:p>
        </p:txBody>
      </p:sp>
      <p:sp>
        <p:nvSpPr>
          <p:cNvPr id="3" name="Title 2"/>
          <p:cNvSpPr>
            <a:spLocks noGrp="1"/>
          </p:cNvSpPr>
          <p:nvPr>
            <p:ph type="title"/>
          </p:nvPr>
        </p:nvSpPr>
        <p:spPr/>
        <p:txBody>
          <a:bodyPr/>
          <a:lstStyle/>
          <a:p>
            <a:r>
              <a:rPr lang="en-US" dirty="0" smtClean="0"/>
              <a:t>Panel’s Purpose</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3</a:t>
            </a:fld>
            <a:endParaRPr lang="en-US" dirty="0"/>
          </a:p>
        </p:txBody>
      </p:sp>
      <p:sp>
        <p:nvSpPr>
          <p:cNvPr id="5" name="Content Placeholder 4"/>
          <p:cNvSpPr>
            <a:spLocks noGrp="1"/>
          </p:cNvSpPr>
          <p:nvPr>
            <p:ph idx="12"/>
          </p:nvPr>
        </p:nvSpPr>
        <p:spPr>
          <a:xfrm>
            <a:off x="6193434" y="705118"/>
            <a:ext cx="5801111" cy="5724939"/>
          </a:xfrm>
        </p:spPr>
        <p:txBody>
          <a:bodyPr>
            <a:normAutofit lnSpcReduction="10000"/>
          </a:bodyPr>
          <a:lstStyle/>
          <a:p>
            <a:pPr marL="0" indent="0">
              <a:buNone/>
            </a:pPr>
            <a:r>
              <a:rPr lang="en-US" b="1" dirty="0" smtClean="0"/>
              <a:t>Why?</a:t>
            </a:r>
          </a:p>
          <a:p>
            <a:r>
              <a:rPr lang="en-US" dirty="0" smtClean="0"/>
              <a:t>Offers everyone</a:t>
            </a:r>
            <a:r>
              <a:rPr lang="en-US" dirty="0"/>
              <a:t>; </a:t>
            </a:r>
            <a:r>
              <a:rPr lang="en-US" dirty="0" smtClean="0"/>
              <a:t>AMPP, Corrosion CoP, ManTech, MegaRust, etc., a seat at the table</a:t>
            </a:r>
          </a:p>
          <a:p>
            <a:r>
              <a:rPr lang="en-US" dirty="0" smtClean="0"/>
              <a:t>Enables </a:t>
            </a:r>
            <a:r>
              <a:rPr lang="en-US" dirty="0"/>
              <a:t>the Panel to grow and learn from </a:t>
            </a:r>
            <a:r>
              <a:rPr lang="en-US" dirty="0" smtClean="0"/>
              <a:t>each other</a:t>
            </a:r>
          </a:p>
          <a:p>
            <a:r>
              <a:rPr lang="en-US" dirty="0" smtClean="0"/>
              <a:t>Walk away with a common understanding of requirements</a:t>
            </a:r>
          </a:p>
          <a:p>
            <a:r>
              <a:rPr lang="en-US" dirty="0"/>
              <a:t>Increases the </a:t>
            </a:r>
            <a:r>
              <a:rPr lang="en-US" dirty="0" smtClean="0"/>
              <a:t>Panel, the Shipyards, and </a:t>
            </a:r>
            <a:r>
              <a:rPr lang="en-US" dirty="0"/>
              <a:t>the Navy </a:t>
            </a:r>
            <a:r>
              <a:rPr lang="en-US" dirty="0" smtClean="0"/>
              <a:t>overall chances </a:t>
            </a:r>
            <a:r>
              <a:rPr lang="en-US" dirty="0"/>
              <a:t>of </a:t>
            </a:r>
            <a:r>
              <a:rPr lang="en-US" dirty="0" smtClean="0"/>
              <a:t>success</a:t>
            </a:r>
          </a:p>
          <a:p>
            <a:endParaRPr lang="en-US" dirty="0" smtClean="0"/>
          </a:p>
          <a:p>
            <a:endParaRPr lang="en-US" dirty="0" smtClean="0"/>
          </a:p>
          <a:p>
            <a:pPr marL="0" indent="0">
              <a:buNone/>
            </a:pPr>
            <a:endParaRPr lang="en-US" dirty="0"/>
          </a:p>
        </p:txBody>
      </p:sp>
      <p:sp>
        <p:nvSpPr>
          <p:cNvPr id="7" name="TextBox 6"/>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605111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AB3343-1B98-482A-9C0F-0CD4C69102C2}"/>
              </a:ext>
            </a:extLst>
          </p:cNvPr>
          <p:cNvSpPr>
            <a:spLocks noGrp="1"/>
          </p:cNvSpPr>
          <p:nvPr>
            <p:ph idx="1"/>
          </p:nvPr>
        </p:nvSpPr>
        <p:spPr>
          <a:xfrm>
            <a:off x="427664" y="1130178"/>
            <a:ext cx="5486124" cy="4455613"/>
          </a:xfrm>
        </p:spPr>
        <p:txBody>
          <a:bodyPr>
            <a:noAutofit/>
          </a:bodyPr>
          <a:lstStyle/>
          <a:p>
            <a:pPr marL="0" indent="0">
              <a:buNone/>
            </a:pPr>
            <a:r>
              <a:rPr lang="en-US" sz="2800" b="1" i="1" dirty="0"/>
              <a:t>US Navy – NAVSEA</a:t>
            </a:r>
          </a:p>
          <a:p>
            <a:pPr marL="347663" lvl="1" indent="-287338"/>
            <a:r>
              <a:rPr lang="en-US" dirty="0"/>
              <a:t>Value, Implementation, ROI</a:t>
            </a:r>
          </a:p>
          <a:p>
            <a:pPr marL="347663" lvl="1" indent="-287338"/>
            <a:r>
              <a:rPr lang="en-US" dirty="0"/>
              <a:t>One stop shop to address issues with Industry</a:t>
            </a:r>
          </a:p>
          <a:p>
            <a:pPr marL="347663" lvl="1" indent="-287338"/>
            <a:r>
              <a:rPr lang="en-US" dirty="0"/>
              <a:t>Part of the review process as to which SP&amp;C Panel projects move </a:t>
            </a:r>
            <a:r>
              <a:rPr lang="en-US" dirty="0" smtClean="0"/>
              <a:t>forward</a:t>
            </a:r>
          </a:p>
          <a:p>
            <a:pPr marL="347663" lvl="1" indent="-287338"/>
            <a:r>
              <a:rPr lang="en-US" dirty="0" smtClean="0"/>
              <a:t>Voice of the industry during the Navy </a:t>
            </a:r>
            <a:r>
              <a:rPr lang="en-US" dirty="0"/>
              <a:t>Standard Item 009.32 SRRAC proposals </a:t>
            </a:r>
            <a:r>
              <a:rPr lang="en-US" dirty="0" smtClean="0"/>
              <a:t>and review</a:t>
            </a:r>
            <a:endParaRPr lang="en-US" dirty="0"/>
          </a:p>
        </p:txBody>
      </p:sp>
      <p:sp>
        <p:nvSpPr>
          <p:cNvPr id="3" name="Title 2">
            <a:extLst>
              <a:ext uri="{FF2B5EF4-FFF2-40B4-BE49-F238E27FC236}">
                <a16:creationId xmlns:a16="http://schemas.microsoft.com/office/drawing/2014/main" id="{71306159-16D9-46E0-BF06-780C16E097B3}"/>
              </a:ext>
            </a:extLst>
          </p:cNvPr>
          <p:cNvSpPr>
            <a:spLocks noGrp="1"/>
          </p:cNvSpPr>
          <p:nvPr>
            <p:ph type="title"/>
          </p:nvPr>
        </p:nvSpPr>
        <p:spPr/>
        <p:txBody>
          <a:bodyPr/>
          <a:lstStyle/>
          <a:p>
            <a:r>
              <a:rPr lang="en-US" dirty="0"/>
              <a:t>Benefits of the NSRP SP&amp;C Panel</a:t>
            </a:r>
          </a:p>
        </p:txBody>
      </p:sp>
      <p:sp>
        <p:nvSpPr>
          <p:cNvPr id="4" name="Slide Number Placeholder 3">
            <a:extLst>
              <a:ext uri="{FF2B5EF4-FFF2-40B4-BE49-F238E27FC236}">
                <a16:creationId xmlns:a16="http://schemas.microsoft.com/office/drawing/2014/main" id="{BBDD022B-C4B5-465F-B1E1-669A972A4993}"/>
              </a:ext>
            </a:extLst>
          </p:cNvPr>
          <p:cNvSpPr>
            <a:spLocks noGrp="1"/>
          </p:cNvSpPr>
          <p:nvPr>
            <p:ph type="sldNum" sz="quarter" idx="11"/>
          </p:nvPr>
        </p:nvSpPr>
        <p:spPr/>
        <p:txBody>
          <a:bodyPr/>
          <a:lstStyle/>
          <a:p>
            <a:fld id="{A916C171-007E-46CF-80D5-F89E015BD616}" type="slidenum">
              <a:rPr lang="en-US" smtClean="0"/>
              <a:pPr/>
              <a:t>4</a:t>
            </a:fld>
            <a:endParaRPr lang="en-US" dirty="0"/>
          </a:p>
        </p:txBody>
      </p:sp>
      <p:sp>
        <p:nvSpPr>
          <p:cNvPr id="5" name="Content Placeholder 4">
            <a:extLst>
              <a:ext uri="{FF2B5EF4-FFF2-40B4-BE49-F238E27FC236}">
                <a16:creationId xmlns:a16="http://schemas.microsoft.com/office/drawing/2014/main" id="{41E5C43C-3CC7-4685-A9A4-C7FEFD9AA1BB}"/>
              </a:ext>
            </a:extLst>
          </p:cNvPr>
          <p:cNvSpPr>
            <a:spLocks noGrp="1"/>
          </p:cNvSpPr>
          <p:nvPr>
            <p:ph idx="12"/>
          </p:nvPr>
        </p:nvSpPr>
        <p:spPr>
          <a:xfrm>
            <a:off x="6202020" y="1130178"/>
            <a:ext cx="5633503" cy="5091160"/>
          </a:xfrm>
        </p:spPr>
        <p:txBody>
          <a:bodyPr>
            <a:normAutofit lnSpcReduction="10000"/>
          </a:bodyPr>
          <a:lstStyle/>
          <a:p>
            <a:pPr marL="0" indent="0">
              <a:buNone/>
            </a:pPr>
            <a:r>
              <a:rPr lang="en-US" sz="2800" b="1" i="1" dirty="0"/>
              <a:t>Vendors – Suppliers</a:t>
            </a:r>
          </a:p>
          <a:p>
            <a:pPr marL="347663" lvl="1" indent="-287338"/>
            <a:r>
              <a:rPr lang="en-US" dirty="0"/>
              <a:t>Understand customer needs</a:t>
            </a:r>
          </a:p>
          <a:p>
            <a:pPr marL="0" indent="0">
              <a:buNone/>
            </a:pPr>
            <a:endParaRPr lang="en-US" sz="2800" b="1" i="1" dirty="0" smtClean="0"/>
          </a:p>
          <a:p>
            <a:pPr marL="0" indent="0">
              <a:buNone/>
            </a:pPr>
            <a:r>
              <a:rPr lang="en-US" sz="2800" b="1" i="1" dirty="0" smtClean="0"/>
              <a:t>Participating </a:t>
            </a:r>
            <a:r>
              <a:rPr lang="en-US" sz="2800" b="1" i="1" dirty="0"/>
              <a:t>Shipyards</a:t>
            </a:r>
          </a:p>
          <a:p>
            <a:pPr marL="347663" lvl="1" indent="-287338"/>
            <a:r>
              <a:rPr lang="en-US" dirty="0"/>
              <a:t>Funding for projects</a:t>
            </a:r>
          </a:p>
          <a:p>
            <a:pPr marL="347663" lvl="1" indent="-287338"/>
            <a:r>
              <a:rPr lang="en-US" dirty="0"/>
              <a:t>Networking with counterparts</a:t>
            </a:r>
          </a:p>
          <a:p>
            <a:pPr marL="347663" lvl="1" indent="-287338"/>
            <a:r>
              <a:rPr lang="en-US" dirty="0"/>
              <a:t>Interact with NAVSEA Reps, </a:t>
            </a:r>
            <a:r>
              <a:rPr lang="en-US" dirty="0" smtClean="0"/>
              <a:t>Technical Warrant Holder (TWH)</a:t>
            </a:r>
            <a:endParaRPr lang="en-US" dirty="0"/>
          </a:p>
          <a:p>
            <a:endParaRPr lang="en-US" sz="2800" dirty="0"/>
          </a:p>
          <a:p>
            <a:pPr marL="0" indent="0">
              <a:buNone/>
            </a:pPr>
            <a:r>
              <a:rPr lang="en-US" sz="2800" b="1" i="1" dirty="0" smtClean="0"/>
              <a:t>Associations </a:t>
            </a:r>
            <a:r>
              <a:rPr lang="en-US" sz="2800" b="1" i="1" dirty="0"/>
              <a:t>- Academia</a:t>
            </a:r>
          </a:p>
          <a:p>
            <a:pPr marL="396875" lvl="1"/>
            <a:r>
              <a:rPr lang="en-US" dirty="0"/>
              <a:t>How they can support the industry</a:t>
            </a:r>
          </a:p>
          <a:p>
            <a:pPr lvl="1"/>
            <a:endParaRPr lang="en-US" dirty="0"/>
          </a:p>
          <a:p>
            <a:pPr marL="0" indent="0">
              <a:buNone/>
            </a:pPr>
            <a:endParaRPr lang="en-US" sz="2800" dirty="0"/>
          </a:p>
        </p:txBody>
      </p:sp>
    </p:spTree>
    <p:extLst>
      <p:ext uri="{BB962C8B-B14F-4D97-AF65-F5344CB8AC3E}">
        <p14:creationId xmlns:p14="http://schemas.microsoft.com/office/powerpoint/2010/main" val="424575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
        <p:nvSpPr>
          <p:cNvPr id="7" name="Title 2"/>
          <p:cNvSpPr>
            <a:spLocks noGrp="1"/>
          </p:cNvSpPr>
          <p:nvPr>
            <p:ph type="title"/>
          </p:nvPr>
        </p:nvSpPr>
        <p:spPr>
          <a:xfrm>
            <a:off x="245008" y="313221"/>
            <a:ext cx="11246538" cy="753999"/>
          </a:xfrm>
        </p:spPr>
        <p:txBody>
          <a:bodyPr/>
          <a:lstStyle/>
          <a:p>
            <a:pPr algn="r"/>
            <a:r>
              <a:rPr lang="en-US" dirty="0"/>
              <a:t>Surface Preparation and </a:t>
            </a:r>
            <a:r>
              <a:rPr lang="en-US" dirty="0" smtClean="0"/>
              <a:t>Coatings Panel’s </a:t>
            </a:r>
            <a:endParaRPr lang="en-US" sz="4000" dirty="0"/>
          </a:p>
        </p:txBody>
      </p:sp>
      <p:sp>
        <p:nvSpPr>
          <p:cNvPr id="8" name="Content Placeholder 2"/>
          <p:cNvSpPr txBox="1">
            <a:spLocks/>
          </p:cNvSpPr>
          <p:nvPr/>
        </p:nvSpPr>
        <p:spPr>
          <a:xfrm>
            <a:off x="204513" y="1139716"/>
            <a:ext cx="5337488" cy="432552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300"/>
              </a:spcBef>
              <a:spcAft>
                <a:spcPts val="300"/>
              </a:spcAft>
              <a:buNone/>
            </a:pPr>
            <a:r>
              <a:rPr lang="en-US" sz="2000" b="1" dirty="0" smtClean="0">
                <a:latin typeface="Segoe UI" panose="020B0502040204020203" pitchFamily="34" charset="0"/>
                <a:ea typeface="Calibri"/>
                <a:cs typeface="Segoe UI" panose="020B0502040204020203" pitchFamily="34" charset="0"/>
              </a:rPr>
              <a:t>Completed Projects 2018-2020:</a:t>
            </a:r>
            <a:endParaRPr lang="en-US" sz="2000" b="1" dirty="0">
              <a:latin typeface="Segoe UI" panose="020B0502040204020203" pitchFamily="34" charset="0"/>
              <a:ea typeface="Calibri"/>
              <a:cs typeface="Segoe UI" panose="020B0502040204020203" pitchFamily="34" charset="0"/>
            </a:endParaRPr>
          </a:p>
          <a:p>
            <a:pPr>
              <a:spcBef>
                <a:spcPts val="300"/>
              </a:spcBef>
              <a:spcAft>
                <a:spcPts val="300"/>
              </a:spcAft>
              <a:buClr>
                <a:srgbClr val="FF0000"/>
              </a:buClr>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Optimize Power Tools Surface </a:t>
            </a:r>
            <a:r>
              <a:rPr lang="en-US" sz="2000" i="1" dirty="0" smtClean="0">
                <a:solidFill>
                  <a:srgbClr val="002060"/>
                </a:solidFill>
                <a:latin typeface="Segoe UI" panose="020B0502040204020203" pitchFamily="34" charset="0"/>
                <a:ea typeface="Calibri"/>
                <a:cs typeface="Segoe UI" panose="020B0502040204020203" pitchFamily="34" charset="0"/>
              </a:rPr>
              <a:t>Preparation</a:t>
            </a:r>
            <a:endParaRPr lang="en-US" sz="2000" dirty="0">
              <a:latin typeface="Segoe UI" panose="020B0502040204020203" pitchFamily="34" charset="0"/>
              <a:ea typeface="Calibri"/>
              <a:cs typeface="Segoe UI" panose="020B0502040204020203" pitchFamily="34" charset="0"/>
            </a:endParaRPr>
          </a:p>
          <a:p>
            <a:pPr>
              <a:spcBef>
                <a:spcPts val="300"/>
              </a:spcBef>
              <a:spcAft>
                <a:spcPts val="300"/>
              </a:spcAft>
              <a:buClr>
                <a:srgbClr val="FF0000"/>
              </a:buClr>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Survey of Surface Prep &amp; Coatings Automation</a:t>
            </a:r>
          </a:p>
          <a:p>
            <a:pPr>
              <a:spcBef>
                <a:spcPts val="300"/>
              </a:spcBef>
              <a:spcAft>
                <a:spcPts val="300"/>
              </a:spcAft>
              <a:buClr>
                <a:srgbClr val="FF0000"/>
              </a:buClr>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Standardization and Digitization of Visual Inspection for Shipbuilding &amp; Repair</a:t>
            </a: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Primers with Extended AF Overcoat Window Surface Preparation </a:t>
            </a:r>
          </a:p>
          <a:p>
            <a:pPr>
              <a:spcBef>
                <a:spcPts val="300"/>
              </a:spcBef>
              <a:spcAft>
                <a:spcPts val="300"/>
              </a:spcAft>
              <a:buClr>
                <a:srgbClr val="FF0000"/>
              </a:buClr>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Certification Program – Shipbuilding Industry Surface Prep &amp; Coatings Training</a:t>
            </a:r>
          </a:p>
          <a:p>
            <a:pPr>
              <a:spcBef>
                <a:spcPts val="300"/>
              </a:spcBef>
              <a:spcAft>
                <a:spcPts val="300"/>
              </a:spcAft>
              <a:buClr>
                <a:srgbClr val="FF0000"/>
              </a:buClr>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Virtual Spray </a:t>
            </a:r>
            <a:r>
              <a:rPr lang="en-US" sz="2000" i="1" dirty="0" smtClean="0">
                <a:solidFill>
                  <a:srgbClr val="002060"/>
                </a:solidFill>
                <a:latin typeface="Segoe UI" panose="020B0502040204020203" pitchFamily="34" charset="0"/>
                <a:cs typeface="Segoe UI" panose="020B0502040204020203" pitchFamily="34" charset="0"/>
              </a:rPr>
              <a:t>Paint Training System</a:t>
            </a:r>
            <a:endParaRPr lang="en-US" sz="2000" dirty="0">
              <a:latin typeface="Segoe UI" panose="020B0502040204020203" pitchFamily="34" charset="0"/>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Thermal Insulating Aerogel Filled Coatings</a:t>
            </a: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Evaluation of Plasma Coating Removal &amp; Surface Preparation </a:t>
            </a:r>
          </a:p>
        </p:txBody>
      </p:sp>
      <p:sp>
        <p:nvSpPr>
          <p:cNvPr id="10" name="Content Placeholder 2"/>
          <p:cNvSpPr txBox="1">
            <a:spLocks/>
          </p:cNvSpPr>
          <p:nvPr/>
        </p:nvSpPr>
        <p:spPr>
          <a:xfrm>
            <a:off x="5707415" y="1139716"/>
            <a:ext cx="5978769" cy="505653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300"/>
              </a:spcBef>
              <a:spcAft>
                <a:spcPts val="300"/>
              </a:spcAft>
              <a:buNone/>
            </a:pPr>
            <a:r>
              <a:rPr lang="en-US" sz="2000" b="1" dirty="0" smtClean="0">
                <a:latin typeface="Segoe UI" panose="020B0502040204020203" pitchFamily="34" charset="0"/>
                <a:cs typeface="Segoe UI" panose="020B0502040204020203" pitchFamily="34" charset="0"/>
              </a:rPr>
              <a:t>Completed Projects  2014-2017:</a:t>
            </a:r>
            <a:endParaRPr lang="en-US" sz="2000" b="1" dirty="0">
              <a:latin typeface="Segoe UI" panose="020B0502040204020203" pitchFamily="34" charset="0"/>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Partial Blast of UHS Coated Tanks II</a:t>
            </a: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Retention of Epoxy Type VI under Ultra High Solids </a:t>
            </a:r>
            <a:endParaRPr lang="en-US" sz="2000" b="1" dirty="0">
              <a:latin typeface="Segoe UI" panose="020B0502040204020203" pitchFamily="34" charset="0"/>
              <a:ea typeface="Calibri"/>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Boomlift Carried Environ. Enclosure</a:t>
            </a: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Implementation of Paperless </a:t>
            </a:r>
            <a:r>
              <a:rPr lang="en-US" sz="2000" i="1" dirty="0" smtClean="0">
                <a:solidFill>
                  <a:srgbClr val="002060"/>
                </a:solidFill>
                <a:latin typeface="Segoe UI" panose="020B0502040204020203" pitchFamily="34" charset="0"/>
                <a:ea typeface="Calibri"/>
                <a:cs typeface="Segoe UI" panose="020B0502040204020203" pitchFamily="34" charset="0"/>
              </a:rPr>
              <a:t>Paint</a:t>
            </a:r>
            <a:endParaRPr lang="en-US" sz="2000" i="1" dirty="0">
              <a:solidFill>
                <a:schemeClr val="accent2">
                  <a:lumMod val="50000"/>
                </a:schemeClr>
              </a:solidFill>
              <a:latin typeface="Segoe UI" panose="020B0502040204020203" pitchFamily="34" charset="0"/>
              <a:ea typeface="Calibri"/>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Universal Primer &amp; Surface Prep Process</a:t>
            </a:r>
            <a:endParaRPr lang="en-US" sz="2000" i="1" dirty="0">
              <a:solidFill>
                <a:srgbClr val="002060"/>
              </a:solidFill>
              <a:latin typeface="Segoe UI" panose="020B0502040204020203" pitchFamily="34" charset="0"/>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ea typeface="Calibri"/>
                <a:cs typeface="Segoe UI" panose="020B0502040204020203" pitchFamily="34" charset="0"/>
              </a:rPr>
              <a:t>Partial Blast of UHS Coated Tanks</a:t>
            </a: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Technical Guide for Inaccessible Void Coatings &amp; Treatments</a:t>
            </a:r>
          </a:p>
          <a:p>
            <a:pPr>
              <a:spcBef>
                <a:spcPts val="300"/>
              </a:spcBef>
              <a:spcAft>
                <a:spcPts val="300"/>
              </a:spcAft>
              <a:buFont typeface="Wingdings" panose="05000000000000000000" pitchFamily="2" charset="2"/>
              <a:buChar char="ü"/>
            </a:pPr>
            <a:r>
              <a:rPr lang="en-US" sz="2000" i="1" dirty="0" smtClean="0">
                <a:solidFill>
                  <a:srgbClr val="002060"/>
                </a:solidFill>
                <a:latin typeface="Segoe UI" panose="020B0502040204020203" pitchFamily="34" charset="0"/>
                <a:cs typeface="Segoe UI" panose="020B0502040204020203" pitchFamily="34" charset="0"/>
              </a:rPr>
              <a:t>Reducing </a:t>
            </a:r>
            <a:r>
              <a:rPr lang="en-US" sz="2000" i="1" dirty="0">
                <a:solidFill>
                  <a:srgbClr val="002060"/>
                </a:solidFill>
                <a:latin typeface="Segoe UI" panose="020B0502040204020203" pitchFamily="34" charset="0"/>
                <a:cs typeface="Segoe UI" panose="020B0502040204020203" pitchFamily="34" charset="0"/>
              </a:rPr>
              <a:t>Inspection Costs Using the Latest Digital Inspection Tools</a:t>
            </a: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Cost Savings Comparison in Appling Polysiloxane vs. Silicone Alkyd Topcoats</a:t>
            </a:r>
          </a:p>
          <a:p>
            <a:pPr>
              <a:spcBef>
                <a:spcPts val="300"/>
              </a:spcBef>
              <a:spcAft>
                <a:spcPts val="300"/>
              </a:spcAft>
              <a:buFont typeface="Wingdings" panose="05000000000000000000" pitchFamily="2" charset="2"/>
              <a:buChar char="ü"/>
            </a:pPr>
            <a:r>
              <a:rPr lang="en-US" sz="2000" i="1" dirty="0">
                <a:solidFill>
                  <a:srgbClr val="002060"/>
                </a:solidFill>
                <a:latin typeface="Segoe UI" panose="020B0502040204020203" pitchFamily="34" charset="0"/>
                <a:cs typeface="Segoe UI" panose="020B0502040204020203" pitchFamily="34" charset="0"/>
              </a:rPr>
              <a:t>Paperless Paint Documentation </a:t>
            </a:r>
            <a:r>
              <a:rPr lang="en-US" sz="2000" i="1" dirty="0" smtClean="0">
                <a:solidFill>
                  <a:srgbClr val="002060"/>
                </a:solidFill>
                <a:latin typeface="Segoe UI" panose="020B0502040204020203" pitchFamily="34" charset="0"/>
                <a:cs typeface="Segoe UI" panose="020B0502040204020203" pitchFamily="34" charset="0"/>
              </a:rPr>
              <a:t>II</a:t>
            </a:r>
            <a:endParaRPr lang="en-US" sz="2000" dirty="0">
              <a:solidFill>
                <a:schemeClr val="accent2">
                  <a:lumMod val="50000"/>
                </a:schemeClr>
              </a:solidFill>
              <a:latin typeface="Segoe UI" panose="020B0502040204020203" pitchFamily="34" charset="0"/>
              <a:cs typeface="Segoe UI" panose="020B0502040204020203" pitchFamily="34" charset="0"/>
            </a:endParaRPr>
          </a:p>
        </p:txBody>
      </p:sp>
      <p:sp>
        <p:nvSpPr>
          <p:cNvPr id="11" name="TextBox 10"/>
          <p:cNvSpPr txBox="1"/>
          <p:nvPr/>
        </p:nvSpPr>
        <p:spPr>
          <a:xfrm>
            <a:off x="11623426" y="4220304"/>
            <a:ext cx="498855" cy="276999"/>
          </a:xfrm>
          <a:prstGeom prst="rect">
            <a:avLst/>
          </a:prstGeom>
          <a:noFill/>
        </p:spPr>
        <p:txBody>
          <a:bodyPr wrap="none" rtlCol="0">
            <a:spAutoFit/>
          </a:bodyPr>
          <a:lstStyle/>
          <a:p>
            <a:r>
              <a:rPr lang="en-US" sz="1200" b="1" dirty="0" smtClean="0"/>
              <a:t>2015</a:t>
            </a:r>
            <a:endParaRPr lang="en-US" sz="1200" b="1" dirty="0"/>
          </a:p>
        </p:txBody>
      </p:sp>
      <p:sp>
        <p:nvSpPr>
          <p:cNvPr id="12" name="TextBox 11"/>
          <p:cNvSpPr txBox="1"/>
          <p:nvPr/>
        </p:nvSpPr>
        <p:spPr>
          <a:xfrm>
            <a:off x="11623426" y="6045972"/>
            <a:ext cx="498855" cy="276999"/>
          </a:xfrm>
          <a:prstGeom prst="rect">
            <a:avLst/>
          </a:prstGeom>
          <a:noFill/>
        </p:spPr>
        <p:txBody>
          <a:bodyPr wrap="none" rtlCol="0">
            <a:spAutoFit/>
          </a:bodyPr>
          <a:lstStyle/>
          <a:p>
            <a:r>
              <a:rPr lang="en-US" sz="1200" b="1" dirty="0" smtClean="0"/>
              <a:t>2014</a:t>
            </a:r>
            <a:endParaRPr lang="en-US" sz="1200" b="1" dirty="0"/>
          </a:p>
        </p:txBody>
      </p:sp>
      <p:sp>
        <p:nvSpPr>
          <p:cNvPr id="13" name="TextBox 12"/>
          <p:cNvSpPr txBox="1"/>
          <p:nvPr/>
        </p:nvSpPr>
        <p:spPr>
          <a:xfrm>
            <a:off x="11623426" y="2747006"/>
            <a:ext cx="498855" cy="276999"/>
          </a:xfrm>
          <a:prstGeom prst="rect">
            <a:avLst/>
          </a:prstGeom>
          <a:noFill/>
        </p:spPr>
        <p:txBody>
          <a:bodyPr wrap="none" rtlCol="0">
            <a:spAutoFit/>
          </a:bodyPr>
          <a:lstStyle/>
          <a:p>
            <a:r>
              <a:rPr lang="en-US" sz="1200" b="1" dirty="0" smtClean="0"/>
              <a:t>2016</a:t>
            </a:r>
            <a:endParaRPr lang="en-US" sz="1200" b="1" dirty="0"/>
          </a:p>
        </p:txBody>
      </p:sp>
      <p:sp>
        <p:nvSpPr>
          <p:cNvPr id="14" name="TextBox 13"/>
          <p:cNvSpPr txBox="1"/>
          <p:nvPr/>
        </p:nvSpPr>
        <p:spPr>
          <a:xfrm>
            <a:off x="11623426" y="2023263"/>
            <a:ext cx="498855" cy="276999"/>
          </a:xfrm>
          <a:prstGeom prst="rect">
            <a:avLst/>
          </a:prstGeom>
          <a:noFill/>
        </p:spPr>
        <p:txBody>
          <a:bodyPr wrap="none" rtlCol="0">
            <a:spAutoFit/>
          </a:bodyPr>
          <a:lstStyle/>
          <a:p>
            <a:r>
              <a:rPr lang="en-US" sz="1200" b="1" dirty="0" smtClean="0"/>
              <a:t>2017</a:t>
            </a:r>
            <a:endParaRPr lang="en-US" sz="1200" b="1" dirty="0"/>
          </a:p>
        </p:txBody>
      </p:sp>
      <p:cxnSp>
        <p:nvCxnSpPr>
          <p:cNvPr id="16" name="Straight Connector 15"/>
          <p:cNvCxnSpPr/>
          <p:nvPr/>
        </p:nvCxnSpPr>
        <p:spPr>
          <a:xfrm>
            <a:off x="5868277" y="2291502"/>
            <a:ext cx="6323723" cy="113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72608" y="3009236"/>
            <a:ext cx="6219392" cy="258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31262" y="4463724"/>
            <a:ext cx="6360738" cy="495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90206" y="1640440"/>
            <a:ext cx="498855" cy="276999"/>
          </a:xfrm>
          <a:prstGeom prst="rect">
            <a:avLst/>
          </a:prstGeom>
          <a:noFill/>
        </p:spPr>
        <p:txBody>
          <a:bodyPr wrap="none" rtlCol="0">
            <a:spAutoFit/>
          </a:bodyPr>
          <a:lstStyle/>
          <a:p>
            <a:r>
              <a:rPr lang="en-US" sz="1200" b="1" dirty="0" smtClean="0"/>
              <a:t>2020</a:t>
            </a:r>
            <a:endParaRPr lang="en-US" sz="1200" b="1" dirty="0"/>
          </a:p>
        </p:txBody>
      </p:sp>
      <p:sp>
        <p:nvSpPr>
          <p:cNvPr id="23" name="TextBox 22"/>
          <p:cNvSpPr txBox="1"/>
          <p:nvPr/>
        </p:nvSpPr>
        <p:spPr>
          <a:xfrm>
            <a:off x="5190206" y="4725982"/>
            <a:ext cx="498855" cy="276999"/>
          </a:xfrm>
          <a:prstGeom prst="rect">
            <a:avLst/>
          </a:prstGeom>
          <a:noFill/>
        </p:spPr>
        <p:txBody>
          <a:bodyPr wrap="none" rtlCol="0">
            <a:spAutoFit/>
          </a:bodyPr>
          <a:lstStyle/>
          <a:p>
            <a:r>
              <a:rPr lang="en-US" sz="1200" b="1" dirty="0" smtClean="0"/>
              <a:t>2019</a:t>
            </a:r>
            <a:endParaRPr lang="en-US" sz="1200" b="1" dirty="0"/>
          </a:p>
        </p:txBody>
      </p:sp>
      <p:sp>
        <p:nvSpPr>
          <p:cNvPr id="24" name="TextBox 23"/>
          <p:cNvSpPr txBox="1"/>
          <p:nvPr/>
        </p:nvSpPr>
        <p:spPr>
          <a:xfrm>
            <a:off x="5190206" y="5989894"/>
            <a:ext cx="498855" cy="276999"/>
          </a:xfrm>
          <a:prstGeom prst="rect">
            <a:avLst/>
          </a:prstGeom>
          <a:noFill/>
        </p:spPr>
        <p:txBody>
          <a:bodyPr wrap="none" rtlCol="0">
            <a:spAutoFit/>
          </a:bodyPr>
          <a:lstStyle/>
          <a:p>
            <a:r>
              <a:rPr lang="en-US" sz="1200" b="1" dirty="0" smtClean="0"/>
              <a:t>2018</a:t>
            </a:r>
            <a:endParaRPr lang="en-US" sz="1200" b="1" dirty="0"/>
          </a:p>
        </p:txBody>
      </p:sp>
      <p:cxnSp>
        <p:nvCxnSpPr>
          <p:cNvPr id="28" name="Straight Connector 27"/>
          <p:cNvCxnSpPr/>
          <p:nvPr/>
        </p:nvCxnSpPr>
        <p:spPr>
          <a:xfrm>
            <a:off x="5831262" y="6277864"/>
            <a:ext cx="6360738" cy="495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5" y="1895543"/>
            <a:ext cx="5701840" cy="218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75" y="5002981"/>
            <a:ext cx="5825687" cy="350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90" y="6233904"/>
            <a:ext cx="5826372" cy="4396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579447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448" y="3974947"/>
            <a:ext cx="2770360" cy="184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p:cNvSpPr>
            <a:spLocks noGrp="1"/>
          </p:cNvSpPr>
          <p:nvPr>
            <p:ph idx="12"/>
          </p:nvPr>
        </p:nvSpPr>
        <p:spPr>
          <a:xfrm>
            <a:off x="576471" y="1072018"/>
            <a:ext cx="4988372" cy="5368537"/>
          </a:xfrm>
        </p:spPr>
        <p:txBody>
          <a:bodyPr>
            <a:noAutofit/>
          </a:bodyPr>
          <a:lstStyle/>
          <a:p>
            <a:pPr marL="0" indent="0">
              <a:buNone/>
            </a:pPr>
            <a:r>
              <a:rPr lang="en-US" sz="2000" b="1" i="1" dirty="0" smtClean="0"/>
              <a:t>Certificate Program – Shipbuilding Industry Surface Prep and Coatings Training</a:t>
            </a:r>
          </a:p>
          <a:p>
            <a:r>
              <a:rPr lang="en-US" sz="2000" dirty="0" smtClean="0"/>
              <a:t>Shipbuilding industry is experiencing a short-fall in entry-level applicants</a:t>
            </a:r>
          </a:p>
          <a:p>
            <a:r>
              <a:rPr lang="en-US" sz="2000" dirty="0" smtClean="0"/>
              <a:t>Hiring entry level Blasters &amp; Painters significantly under-skilled</a:t>
            </a:r>
          </a:p>
          <a:p>
            <a:r>
              <a:rPr lang="en-US" sz="2000" dirty="0" smtClean="0"/>
              <a:t>The training will include marine and industrial applications for new hires and the general population</a:t>
            </a:r>
          </a:p>
          <a:p>
            <a:pPr marL="0" indent="0">
              <a:buNone/>
            </a:pPr>
            <a:r>
              <a:rPr lang="en-US" sz="2000" b="1" dirty="0" smtClean="0"/>
              <a:t>Potential value to the Navy:</a:t>
            </a:r>
          </a:p>
          <a:p>
            <a:r>
              <a:rPr lang="en-US" sz="2000" dirty="0" smtClean="0"/>
              <a:t>Increase quality performance</a:t>
            </a:r>
          </a:p>
          <a:p>
            <a:r>
              <a:rPr lang="en-US" sz="2000" dirty="0" smtClean="0"/>
              <a:t>Improve EH&amp;S performance due to increase coatings knowledge</a:t>
            </a:r>
          </a:p>
          <a:p>
            <a:r>
              <a:rPr lang="en-US" sz="2000" dirty="0" smtClean="0"/>
              <a:t>Possible cost reduction in a labor intensive work environment</a:t>
            </a:r>
          </a:p>
        </p:txBody>
      </p:sp>
      <p:sp>
        <p:nvSpPr>
          <p:cNvPr id="3" name="Title 2"/>
          <p:cNvSpPr>
            <a:spLocks noGrp="1"/>
          </p:cNvSpPr>
          <p:nvPr>
            <p:ph type="title"/>
          </p:nvPr>
        </p:nvSpPr>
        <p:spPr/>
        <p:txBody>
          <a:bodyPr/>
          <a:lstStyle/>
          <a:p>
            <a:r>
              <a:rPr lang="en-US" dirty="0" smtClean="0"/>
              <a:t>Past Projects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sp>
        <p:nvSpPr>
          <p:cNvPr id="19" name="Content Placeholder 4"/>
          <p:cNvSpPr>
            <a:spLocks noGrp="1"/>
          </p:cNvSpPr>
          <p:nvPr>
            <p:ph idx="12"/>
          </p:nvPr>
        </p:nvSpPr>
        <p:spPr>
          <a:xfrm>
            <a:off x="5615344" y="673663"/>
            <a:ext cx="4472873" cy="5504325"/>
          </a:xfrm>
        </p:spPr>
        <p:txBody>
          <a:bodyPr>
            <a:noAutofit/>
          </a:bodyPr>
          <a:lstStyle/>
          <a:p>
            <a:pPr marL="0" indent="0">
              <a:buNone/>
            </a:pPr>
            <a:r>
              <a:rPr lang="en-US" sz="2000" b="1" i="1" dirty="0" smtClean="0"/>
              <a:t>Virtual Paint (VP) – A Virtual Reality (VR) training system </a:t>
            </a:r>
          </a:p>
          <a:p>
            <a:r>
              <a:rPr lang="en-US" sz="2000" dirty="0" smtClean="0"/>
              <a:t>Provides a realistic simulation of coatings application</a:t>
            </a:r>
          </a:p>
          <a:p>
            <a:r>
              <a:rPr lang="en-US" sz="2000" dirty="0" smtClean="0"/>
              <a:t>Takes into account the spray gun, coatings material, and the spray environment</a:t>
            </a:r>
          </a:p>
          <a:p>
            <a:r>
              <a:rPr lang="en-US" sz="2000" dirty="0" smtClean="0"/>
              <a:t>Provides performance feedback for spray technique, time, and cost</a:t>
            </a:r>
          </a:p>
          <a:p>
            <a:pPr marL="0" indent="0">
              <a:buNone/>
            </a:pPr>
            <a:endParaRPr lang="en-US" sz="2000" b="1" dirty="0" smtClean="0"/>
          </a:p>
          <a:p>
            <a:pPr marL="0" indent="0">
              <a:buNone/>
            </a:pPr>
            <a:r>
              <a:rPr lang="en-US" sz="2000" b="1" dirty="0" smtClean="0"/>
              <a:t>Potential value to the Navy:</a:t>
            </a:r>
          </a:p>
          <a:p>
            <a:r>
              <a:rPr lang="en-US" sz="2000" dirty="0" smtClean="0"/>
              <a:t>Increased </a:t>
            </a:r>
            <a:r>
              <a:rPr lang="en-US" sz="2000" dirty="0"/>
              <a:t>quality </a:t>
            </a:r>
            <a:r>
              <a:rPr lang="en-US" sz="2000" dirty="0" smtClean="0"/>
              <a:t>performance</a:t>
            </a:r>
          </a:p>
          <a:p>
            <a:r>
              <a:rPr lang="en-US" sz="2000" dirty="0" smtClean="0"/>
              <a:t>Potential material savings</a:t>
            </a:r>
          </a:p>
          <a:p>
            <a:r>
              <a:rPr lang="en-US" sz="2000" dirty="0" smtClean="0"/>
              <a:t>Enhance schedule performance</a:t>
            </a:r>
          </a:p>
          <a:p>
            <a:r>
              <a:rPr lang="en-US" sz="2000" dirty="0" smtClean="0"/>
              <a:t>Possible overall cost savings</a:t>
            </a:r>
          </a:p>
        </p:txBody>
      </p:sp>
      <p:pic>
        <p:nvPicPr>
          <p:cNvPr id="20" name="Picture 19">
            <a:extLst>
              <a:ext uri="{FF2B5EF4-FFF2-40B4-BE49-F238E27FC236}">
                <a16:creationId xmlns:a16="http://schemas.microsoft.com/office/drawing/2014/main" id="{D2A29CCD-07DA-4141-BF82-934BC0A67CA1}"/>
              </a:ext>
            </a:extLst>
          </p:cNvPr>
          <p:cNvPicPr>
            <a:picLocks noChangeAspect="1"/>
          </p:cNvPicPr>
          <p:nvPr/>
        </p:nvPicPr>
        <p:blipFill>
          <a:blip r:embed="rId3"/>
          <a:stretch>
            <a:fillRect/>
          </a:stretch>
        </p:blipFill>
        <p:spPr>
          <a:xfrm>
            <a:off x="10267926" y="9939"/>
            <a:ext cx="1559609" cy="1925378"/>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8D2357F7-B84A-4282-AB3D-736CC50F7C78}"/>
              </a:ext>
            </a:extLst>
          </p:cNvPr>
          <p:cNvPicPr>
            <a:picLocks noChangeAspect="1"/>
          </p:cNvPicPr>
          <p:nvPr/>
        </p:nvPicPr>
        <p:blipFill>
          <a:blip r:embed="rId4"/>
          <a:stretch>
            <a:fillRect/>
          </a:stretch>
        </p:blipFill>
        <p:spPr>
          <a:xfrm>
            <a:off x="10267926" y="3295547"/>
            <a:ext cx="1539525" cy="17064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7800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Projects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sp>
        <p:nvSpPr>
          <p:cNvPr id="10" name="Content Placeholder 4"/>
          <p:cNvSpPr>
            <a:spLocks noGrp="1"/>
          </p:cNvSpPr>
          <p:nvPr>
            <p:ph idx="12"/>
          </p:nvPr>
        </p:nvSpPr>
        <p:spPr>
          <a:xfrm>
            <a:off x="344293" y="1042587"/>
            <a:ext cx="3743739" cy="4821500"/>
          </a:xfrm>
        </p:spPr>
        <p:txBody>
          <a:bodyPr>
            <a:noAutofit/>
          </a:bodyPr>
          <a:lstStyle/>
          <a:p>
            <a:pPr marL="0" indent="0">
              <a:buNone/>
            </a:pPr>
            <a:r>
              <a:rPr lang="en-US" sz="2000" b="1" i="1" dirty="0" smtClean="0"/>
              <a:t>Survey of Surface Prep and Coatings Automation</a:t>
            </a:r>
          </a:p>
          <a:p>
            <a:r>
              <a:rPr lang="en-US" sz="2000" dirty="0" smtClean="0"/>
              <a:t>Identify the current state in two areas, SP&amp;C automation in other industries and Robotics &amp; Automation currently utilized within Shipbuilding today</a:t>
            </a:r>
          </a:p>
          <a:p>
            <a:r>
              <a:rPr lang="en-US" sz="2000" dirty="0" smtClean="0"/>
              <a:t>Perform a gap analysis for automating Shipbuilding SP&amp;C activities</a:t>
            </a:r>
          </a:p>
          <a:p>
            <a:pPr marL="0" indent="0">
              <a:buNone/>
            </a:pPr>
            <a:r>
              <a:rPr lang="en-US" sz="2000" b="1" dirty="0" smtClean="0"/>
              <a:t>Potential value to the Navy:</a:t>
            </a:r>
          </a:p>
          <a:p>
            <a:r>
              <a:rPr lang="en-US" sz="2000" dirty="0" smtClean="0"/>
              <a:t>Possible cost reduction in a labor intensive work environment</a:t>
            </a:r>
          </a:p>
        </p:txBody>
      </p:sp>
      <p:sp>
        <p:nvSpPr>
          <p:cNvPr id="13" name="Content Placeholder 4"/>
          <p:cNvSpPr>
            <a:spLocks noGrp="1"/>
          </p:cNvSpPr>
          <p:nvPr>
            <p:ph idx="12"/>
          </p:nvPr>
        </p:nvSpPr>
        <p:spPr>
          <a:xfrm>
            <a:off x="4253681" y="1042587"/>
            <a:ext cx="3743739" cy="5219066"/>
          </a:xfrm>
        </p:spPr>
        <p:txBody>
          <a:bodyPr>
            <a:noAutofit/>
          </a:bodyPr>
          <a:lstStyle/>
          <a:p>
            <a:pPr marL="0" indent="0">
              <a:buNone/>
            </a:pPr>
            <a:r>
              <a:rPr lang="en-US" sz="2000" b="1" i="1" dirty="0" smtClean="0"/>
              <a:t>Standardization &amp; Digitization of Visual Inspection for Shipbuilding &amp; Repairs</a:t>
            </a:r>
          </a:p>
          <a:p>
            <a:r>
              <a:rPr lang="en-US" sz="2000" dirty="0" smtClean="0"/>
              <a:t>Capture data electronically at all sites</a:t>
            </a:r>
          </a:p>
          <a:p>
            <a:r>
              <a:rPr lang="en-US" sz="2000" dirty="0" smtClean="0"/>
              <a:t>Efficiently report finds without duplicate steps</a:t>
            </a:r>
          </a:p>
          <a:p>
            <a:r>
              <a:rPr lang="en-US" sz="2000" dirty="0" smtClean="0"/>
              <a:t>Immediate access to consistent, objective, and clean data </a:t>
            </a:r>
          </a:p>
          <a:p>
            <a:pPr marL="0" indent="0">
              <a:buNone/>
            </a:pPr>
            <a:r>
              <a:rPr lang="en-US" sz="2000" b="1" dirty="0" smtClean="0"/>
              <a:t>Potential value to the Navy:</a:t>
            </a:r>
          </a:p>
          <a:p>
            <a:r>
              <a:rPr lang="en-US" sz="2000" dirty="0" smtClean="0"/>
              <a:t>Less touch time, no manual data entry</a:t>
            </a:r>
          </a:p>
          <a:p>
            <a:r>
              <a:rPr lang="en-US" sz="2000" dirty="0" smtClean="0"/>
              <a:t>Increase records accuracy</a:t>
            </a:r>
          </a:p>
          <a:p>
            <a:r>
              <a:rPr lang="en-US" sz="2000" dirty="0" smtClean="0"/>
              <a:t>Clean hand-off to Navy </a:t>
            </a:r>
          </a:p>
          <a:p>
            <a:endParaRPr lang="en-US" sz="2000" dirty="0"/>
          </a:p>
        </p:txBody>
      </p:sp>
      <p:sp>
        <p:nvSpPr>
          <p:cNvPr id="14" name="Content Placeholder 4"/>
          <p:cNvSpPr>
            <a:spLocks noGrp="1"/>
          </p:cNvSpPr>
          <p:nvPr>
            <p:ph idx="12"/>
          </p:nvPr>
        </p:nvSpPr>
        <p:spPr>
          <a:xfrm>
            <a:off x="8232645" y="1042587"/>
            <a:ext cx="3743739" cy="5060039"/>
          </a:xfrm>
        </p:spPr>
        <p:txBody>
          <a:bodyPr>
            <a:noAutofit/>
          </a:bodyPr>
          <a:lstStyle/>
          <a:p>
            <a:pPr marL="0" indent="0">
              <a:buNone/>
            </a:pPr>
            <a:r>
              <a:rPr lang="en-US" sz="2000" b="1" i="1" dirty="0" smtClean="0"/>
              <a:t>Optimize </a:t>
            </a:r>
            <a:r>
              <a:rPr lang="en-US" sz="2000" b="1" i="1" dirty="0"/>
              <a:t>Power Tools Surface Prep </a:t>
            </a:r>
            <a:endParaRPr lang="en-US" sz="2000" b="1" i="1" dirty="0" smtClean="0"/>
          </a:p>
          <a:p>
            <a:r>
              <a:rPr lang="en-US" sz="2000" dirty="0" smtClean="0"/>
              <a:t>Consolidate power tool performance data</a:t>
            </a:r>
          </a:p>
          <a:p>
            <a:r>
              <a:rPr lang="en-US" sz="2000" dirty="0" smtClean="0"/>
              <a:t>Develop comprehensive list of power tools available by industry</a:t>
            </a:r>
          </a:p>
          <a:p>
            <a:r>
              <a:rPr lang="en-US" sz="2000" dirty="0" smtClean="0"/>
              <a:t>Generate data of tools effectiveness in a Shipyard setting</a:t>
            </a:r>
          </a:p>
          <a:p>
            <a:pPr marL="0" indent="0">
              <a:buNone/>
            </a:pPr>
            <a:r>
              <a:rPr lang="en-US" sz="2000" b="1" dirty="0" smtClean="0"/>
              <a:t>Potential value to the Navy:</a:t>
            </a:r>
          </a:p>
          <a:p>
            <a:r>
              <a:rPr lang="en-US" sz="2000" dirty="0" smtClean="0"/>
              <a:t>Guidance on how to optimize power tool Surface </a:t>
            </a:r>
            <a:r>
              <a:rPr lang="en-US" sz="2000" dirty="0"/>
              <a:t>P</a:t>
            </a:r>
            <a:r>
              <a:rPr lang="en-US" sz="2000" dirty="0" smtClean="0"/>
              <a:t>rep </a:t>
            </a:r>
          </a:p>
          <a:p>
            <a:r>
              <a:rPr lang="en-US" sz="2000" dirty="0" smtClean="0"/>
              <a:t>Improve quality and possible cost reduction</a:t>
            </a:r>
            <a:endParaRPr lang="en-US" sz="2000" dirty="0"/>
          </a:p>
        </p:txBody>
      </p:sp>
    </p:spTree>
    <p:extLst>
      <p:ext uri="{BB962C8B-B14F-4D97-AF65-F5344CB8AC3E}">
        <p14:creationId xmlns:p14="http://schemas.microsoft.com/office/powerpoint/2010/main" val="133755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50" y="213644"/>
            <a:ext cx="11786528" cy="1525704"/>
          </a:xfrm>
        </p:spPr>
        <p:txBody>
          <a:bodyPr/>
          <a:lstStyle/>
          <a:p>
            <a:r>
              <a:rPr lang="en-US" dirty="0" smtClean="0"/>
              <a:t>Surface Preparation and Coatings Panel &amp; Overall Panel Meeting Attendance</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8</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248142277"/>
              </p:ext>
            </p:extLst>
          </p:nvPr>
        </p:nvGraphicFramePr>
        <p:xfrm>
          <a:off x="1110607" y="1909785"/>
          <a:ext cx="3508511" cy="3290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118062352"/>
              </p:ext>
            </p:extLst>
          </p:nvPr>
        </p:nvGraphicFramePr>
        <p:xfrm>
          <a:off x="5402470" y="2432985"/>
          <a:ext cx="5449099" cy="33801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1747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SP&amp;C Panel Path Forward</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sp>
        <p:nvSpPr>
          <p:cNvPr id="13" name="Content Placeholder 4"/>
          <p:cNvSpPr>
            <a:spLocks noGrp="1"/>
          </p:cNvSpPr>
          <p:nvPr>
            <p:ph idx="12"/>
          </p:nvPr>
        </p:nvSpPr>
        <p:spPr>
          <a:xfrm>
            <a:off x="5891077" y="1141467"/>
            <a:ext cx="5894523" cy="2140213"/>
          </a:xfrm>
        </p:spPr>
        <p:txBody>
          <a:bodyPr>
            <a:noAutofit/>
          </a:bodyPr>
          <a:lstStyle/>
          <a:p>
            <a:pPr marL="0" indent="0">
              <a:buNone/>
            </a:pPr>
            <a:r>
              <a:rPr lang="en-US" sz="2400" b="1" dirty="0">
                <a:solidFill>
                  <a:schemeClr val="accent5">
                    <a:lumMod val="75000"/>
                  </a:schemeClr>
                </a:solidFill>
              </a:rPr>
              <a:t>Opportunities:</a:t>
            </a:r>
          </a:p>
          <a:p>
            <a:r>
              <a:rPr lang="en-US" sz="2400" dirty="0"/>
              <a:t>COVID 19 moving forward</a:t>
            </a:r>
          </a:p>
          <a:p>
            <a:r>
              <a:rPr lang="en-US" sz="2400" dirty="0"/>
              <a:t>Rapid Adoption Projects</a:t>
            </a:r>
          </a:p>
          <a:p>
            <a:r>
              <a:rPr lang="en-US" sz="2400" dirty="0"/>
              <a:t>New Membership / Insight / Ideas</a:t>
            </a:r>
          </a:p>
          <a:p>
            <a:r>
              <a:rPr lang="en-US" sz="2400" dirty="0"/>
              <a:t>Increase NSRP / ManTech </a:t>
            </a:r>
            <a:r>
              <a:rPr lang="en-US" sz="2400" dirty="0" smtClean="0"/>
              <a:t>Collaboration</a:t>
            </a:r>
            <a:endParaRPr lang="en-US" sz="2400" dirty="0"/>
          </a:p>
        </p:txBody>
      </p:sp>
      <p:sp>
        <p:nvSpPr>
          <p:cNvPr id="8" name="Content Placeholder 4"/>
          <p:cNvSpPr>
            <a:spLocks noGrp="1"/>
          </p:cNvSpPr>
          <p:nvPr>
            <p:ph idx="12"/>
          </p:nvPr>
        </p:nvSpPr>
        <p:spPr>
          <a:xfrm>
            <a:off x="985520" y="3509921"/>
            <a:ext cx="4622800" cy="2304249"/>
          </a:xfrm>
        </p:spPr>
        <p:txBody>
          <a:bodyPr>
            <a:noAutofit/>
          </a:bodyPr>
          <a:lstStyle/>
          <a:p>
            <a:pPr marL="0" indent="0">
              <a:buNone/>
            </a:pPr>
            <a:r>
              <a:rPr lang="en-US" sz="2400" b="1" i="1" dirty="0" smtClean="0">
                <a:solidFill>
                  <a:schemeClr val="accent5">
                    <a:lumMod val="75000"/>
                  </a:schemeClr>
                </a:solidFill>
              </a:rPr>
              <a:t>Administrative Issues:</a:t>
            </a:r>
          </a:p>
          <a:p>
            <a:r>
              <a:rPr lang="en-US" sz="2400" dirty="0" smtClean="0"/>
              <a:t>Complete the All Panel Meeting Survey</a:t>
            </a:r>
          </a:p>
          <a:p>
            <a:r>
              <a:rPr lang="en-US" sz="2400" dirty="0" smtClean="0"/>
              <a:t>2Q21 Meeting Draft </a:t>
            </a:r>
            <a:r>
              <a:rPr lang="en-US" sz="2400" dirty="0" smtClean="0"/>
              <a:t>A</a:t>
            </a:r>
            <a:r>
              <a:rPr lang="en-US" sz="2400" dirty="0" smtClean="0"/>
              <a:t>genda – Topics </a:t>
            </a:r>
            <a:r>
              <a:rPr lang="en-US" sz="2400" dirty="0" smtClean="0"/>
              <a:t>&amp; Demos accounting for eight hours </a:t>
            </a:r>
            <a:r>
              <a:rPr lang="en-US" sz="2400" dirty="0" smtClean="0"/>
              <a:t>identified</a:t>
            </a:r>
            <a:endParaRPr lang="en-US" sz="2400" dirty="0" smtClean="0"/>
          </a:p>
        </p:txBody>
      </p:sp>
      <p:sp>
        <p:nvSpPr>
          <p:cNvPr id="9" name="Content Placeholder 4"/>
          <p:cNvSpPr>
            <a:spLocks noGrp="1"/>
          </p:cNvSpPr>
          <p:nvPr>
            <p:ph idx="12"/>
          </p:nvPr>
        </p:nvSpPr>
        <p:spPr>
          <a:xfrm>
            <a:off x="5891077" y="3509921"/>
            <a:ext cx="5640523" cy="2362559"/>
          </a:xfrm>
        </p:spPr>
        <p:txBody>
          <a:bodyPr>
            <a:noAutofit/>
          </a:bodyPr>
          <a:lstStyle/>
          <a:p>
            <a:pPr marL="0" indent="0">
              <a:buNone/>
            </a:pPr>
            <a:r>
              <a:rPr lang="en-US" sz="2400" b="1" i="1" dirty="0" smtClean="0">
                <a:solidFill>
                  <a:schemeClr val="accent5">
                    <a:lumMod val="75000"/>
                  </a:schemeClr>
                </a:solidFill>
              </a:rPr>
              <a:t>Thank You:</a:t>
            </a:r>
          </a:p>
          <a:p>
            <a:r>
              <a:rPr lang="en-US" sz="2400" dirty="0" smtClean="0"/>
              <a:t>142 </a:t>
            </a:r>
            <a:r>
              <a:rPr lang="en-US" sz="2400" dirty="0"/>
              <a:t>Attendees - </a:t>
            </a:r>
            <a:r>
              <a:rPr lang="en-US" sz="2400" b="1" i="1" dirty="0">
                <a:solidFill>
                  <a:schemeClr val="accent5">
                    <a:lumMod val="75000"/>
                  </a:schemeClr>
                </a:solidFill>
              </a:rPr>
              <a:t>Outstanding</a:t>
            </a:r>
          </a:p>
          <a:p>
            <a:r>
              <a:rPr lang="en-US" sz="2400" dirty="0"/>
              <a:t>All Presenters – </a:t>
            </a:r>
            <a:r>
              <a:rPr lang="en-US" sz="2400" b="1" i="1" dirty="0" smtClean="0">
                <a:solidFill>
                  <a:schemeClr val="accent5">
                    <a:lumMod val="75000"/>
                  </a:schemeClr>
                </a:solidFill>
              </a:rPr>
              <a:t>Awesome</a:t>
            </a:r>
          </a:p>
          <a:p>
            <a:r>
              <a:rPr lang="en-US" sz="2400" dirty="0" smtClean="0"/>
              <a:t>NSRP </a:t>
            </a:r>
            <a:r>
              <a:rPr lang="en-US" sz="2400" dirty="0"/>
              <a:t>(Caroline) – </a:t>
            </a:r>
            <a:r>
              <a:rPr lang="en-US" sz="2400" b="1" i="1" dirty="0">
                <a:solidFill>
                  <a:schemeClr val="accent5">
                    <a:lumMod val="75000"/>
                  </a:schemeClr>
                </a:solidFill>
              </a:rPr>
              <a:t>You’re the WOMAN</a:t>
            </a:r>
          </a:p>
          <a:p>
            <a:r>
              <a:rPr lang="en-US" sz="2400" dirty="0"/>
              <a:t>Vice-Chair (Bob) – </a:t>
            </a:r>
            <a:r>
              <a:rPr lang="en-US" sz="2400" b="1" i="1" dirty="0">
                <a:solidFill>
                  <a:schemeClr val="accent5">
                    <a:lumMod val="75000"/>
                  </a:schemeClr>
                </a:solidFill>
              </a:rPr>
              <a:t>You’re the </a:t>
            </a:r>
            <a:r>
              <a:rPr lang="en-US" sz="2400" b="1" i="1" dirty="0" smtClean="0">
                <a:solidFill>
                  <a:schemeClr val="accent5">
                    <a:lumMod val="75000"/>
                  </a:schemeClr>
                </a:solidFill>
              </a:rPr>
              <a:t>MAN</a:t>
            </a:r>
            <a:endParaRPr lang="en-US" sz="2400" b="1" i="1" dirty="0">
              <a:solidFill>
                <a:schemeClr val="accent5">
                  <a:lumMod val="75000"/>
                </a:schemeClr>
              </a:solidFill>
            </a:endParaRPr>
          </a:p>
        </p:txBody>
      </p:sp>
      <p:sp>
        <p:nvSpPr>
          <p:cNvPr id="11" name="Content Placeholder 4"/>
          <p:cNvSpPr>
            <a:spLocks noGrp="1"/>
          </p:cNvSpPr>
          <p:nvPr>
            <p:ph idx="12"/>
          </p:nvPr>
        </p:nvSpPr>
        <p:spPr>
          <a:xfrm>
            <a:off x="1380613" y="1359907"/>
            <a:ext cx="3743739" cy="1703333"/>
          </a:xfrm>
        </p:spPr>
        <p:txBody>
          <a:bodyPr>
            <a:noAutofit/>
          </a:bodyPr>
          <a:lstStyle/>
          <a:p>
            <a:pPr marL="0" indent="0">
              <a:buNone/>
            </a:pPr>
            <a:r>
              <a:rPr lang="en-US" sz="2400" b="1" i="1" dirty="0" smtClean="0">
                <a:solidFill>
                  <a:schemeClr val="accent5">
                    <a:lumMod val="75000"/>
                  </a:schemeClr>
                </a:solidFill>
              </a:rPr>
              <a:t>Challenges:</a:t>
            </a:r>
          </a:p>
          <a:p>
            <a:r>
              <a:rPr lang="en-US" sz="2400" dirty="0" smtClean="0"/>
              <a:t>Impact of COVID 19</a:t>
            </a:r>
          </a:p>
          <a:p>
            <a:r>
              <a:rPr lang="en-US" sz="2400" dirty="0" smtClean="0"/>
              <a:t>Funding constraints</a:t>
            </a:r>
          </a:p>
          <a:p>
            <a:r>
              <a:rPr lang="en-US" sz="2400" dirty="0" smtClean="0"/>
              <a:t>Member Yards </a:t>
            </a:r>
            <a:r>
              <a:rPr lang="en-US" sz="2400" dirty="0" smtClean="0"/>
              <a:t>Evolution</a:t>
            </a:r>
          </a:p>
          <a:p>
            <a:endParaRPr lang="en-US" sz="2400" dirty="0" smtClean="0"/>
          </a:p>
          <a:p>
            <a:endParaRPr lang="en-US" sz="2400" dirty="0" smtClean="0"/>
          </a:p>
        </p:txBody>
      </p:sp>
    </p:spTree>
    <p:extLst>
      <p:ext uri="{BB962C8B-B14F-4D97-AF65-F5344CB8AC3E}">
        <p14:creationId xmlns:p14="http://schemas.microsoft.com/office/powerpoint/2010/main" val="48664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3640</TotalTime>
  <Words>1094</Words>
  <Application>Microsoft Office PowerPoint</Application>
  <PresentationFormat>Widescreen</PresentationFormat>
  <Paragraphs>192</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UI</vt:lpstr>
      <vt:lpstr>Times New Roman</vt:lpstr>
      <vt:lpstr>Wingdings</vt:lpstr>
      <vt:lpstr>NSRP Header</vt:lpstr>
      <vt:lpstr>Surface Preparation and Coatings Panel Thursday, March25, 2021 </vt:lpstr>
      <vt:lpstr>Surface Preparation and Coatings Panel’s Mission</vt:lpstr>
      <vt:lpstr>Panel’s Purpose</vt:lpstr>
      <vt:lpstr>Benefits of the NSRP SP&amp;C Panel</vt:lpstr>
      <vt:lpstr>Surface Preparation and Coatings Panel’s </vt:lpstr>
      <vt:lpstr>Past Projects</vt:lpstr>
      <vt:lpstr>Current Projects</vt:lpstr>
      <vt:lpstr>Surface Preparation and Coatings Panel &amp; Overall Panel Meeting Attendance</vt:lpstr>
      <vt:lpstr>SP&amp;C Panel Path Forward</vt:lpstr>
      <vt:lpstr>SP&amp;C Panel – Upcoming Events</vt:lpstr>
      <vt:lpstr>Surface Preparation and Coatings Panel’s  Responsibilities &amp; Takeaway</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Quiero, Arcino</cp:lastModifiedBy>
  <cp:revision>193</cp:revision>
  <cp:lastPrinted>2021-03-31T16:14:10Z</cp:lastPrinted>
  <dcterms:created xsi:type="dcterms:W3CDTF">2019-02-28T12:25:49Z</dcterms:created>
  <dcterms:modified xsi:type="dcterms:W3CDTF">2021-03-31T16:37:17Z</dcterms:modified>
</cp:coreProperties>
</file>