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8"/>
  </p:notesMasterIdLst>
  <p:sldIdLst>
    <p:sldId id="303" r:id="rId2"/>
    <p:sldId id="263" r:id="rId3"/>
    <p:sldId id="264" r:id="rId4"/>
    <p:sldId id="304" r:id="rId5"/>
    <p:sldId id="30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5571"/>
    <a:srgbClr val="CD0000"/>
    <a:srgbClr val="ADC7D0"/>
    <a:srgbClr val="6698A9"/>
    <a:srgbClr val="17617B"/>
    <a:srgbClr val="0685B2"/>
    <a:srgbClr val="6194A5"/>
    <a:srgbClr val="8497B0"/>
    <a:srgbClr val="7F7F7F"/>
    <a:srgbClr val="B1CA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7101" autoAdjust="0"/>
  </p:normalViewPr>
  <p:slideViewPr>
    <p:cSldViewPr snapToGrid="0">
      <p:cViewPr varScale="1">
        <p:scale>
          <a:sx n="62" d="100"/>
          <a:sy n="62" d="100"/>
        </p:scale>
        <p:origin x="3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40CAFB-BA6A-4EAD-8632-EFF9673D5756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3D755-2BB7-4E46-A026-A3354C074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24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NSRP mission is centered around reducing the total ownership cost of ships and the key to the program is the collaborative framework.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D755-2BB7-4E46-A026-A3354C074F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93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NSRP is an industry-led collaboration with the U.S. Navy focused on reducing the total ownership costs of ships for the Navy and National Security Customers</a:t>
            </a:r>
          </a:p>
          <a:p>
            <a:r>
              <a:rPr lang="en-US" altLang="en-US" dirty="0" smtClean="0"/>
              <a:t>10 Member Shipyard Collaboration</a:t>
            </a:r>
          </a:p>
          <a:p>
            <a:pPr lvl="1"/>
            <a:r>
              <a:rPr lang="en-US" altLang="en-US" dirty="0" smtClean="0"/>
              <a:t>Allows competitors to partner on common shipbuilding/ship repair problems to benefit of industry and their clients as a whole</a:t>
            </a:r>
          </a:p>
          <a:p>
            <a:pPr lvl="1"/>
            <a:r>
              <a:rPr lang="en-US" altLang="en-US" dirty="0" smtClean="0"/>
              <a:t>Industry cost share multiplies impact of every government dollar provided</a:t>
            </a:r>
          </a:p>
          <a:p>
            <a:r>
              <a:rPr lang="en-US" altLang="en-US" dirty="0" smtClean="0"/>
              <a:t>Sponsored by NAVSEA and 6 Program Executive Offices </a:t>
            </a:r>
          </a:p>
          <a:p>
            <a:pPr lvl="1"/>
            <a:r>
              <a:rPr lang="en-US" altLang="en-US" dirty="0" smtClean="0"/>
              <a:t>NAVSEA 06, PEO C4I, PEO Aircraft Carriers, PEO IWS, PEO USC, Team Ships, and Team Submarine collectively provide ~$13.5M in annual funding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D755-2BB7-4E46-A026-A3354C074F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23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Since NSRP is a collaboration of competing shipyards, it is important to cover the Anti-Trust rules. (read slide)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D755-2BB7-4E46-A026-A3354C074F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12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Since NSRP is a collaboration of competing shipyards, it is important to cover the Anti-Trust rules. (read slide)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D755-2BB7-4E46-A026-A3354C074F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48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33675" y="2599135"/>
            <a:ext cx="9144000" cy="2387600"/>
          </a:xfrm>
          <a:prstGeom prst="rect">
            <a:avLst/>
          </a:prstGeom>
        </p:spPr>
        <p:txBody>
          <a:bodyPr anchor="b"/>
          <a:lstStyle>
            <a:lvl1pPr algn="r">
              <a:defRPr sz="4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33675" y="4986735"/>
            <a:ext cx="9144000" cy="604440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04557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6701" y="-240918"/>
            <a:ext cx="12355313" cy="1976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6701" y="-240918"/>
            <a:ext cx="12355313" cy="19768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16C171-007E-46CF-80D5-F89E015BD61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10" y="5591175"/>
            <a:ext cx="1307366" cy="95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59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/>
          <a:stretch/>
        </p:blipFill>
        <p:spPr>
          <a:xfrm>
            <a:off x="-623136" y="-105708"/>
            <a:ext cx="12598400" cy="138196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" y="1130178"/>
            <a:ext cx="11550650" cy="5091160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rgbClr val="04557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400">
                <a:solidFill>
                  <a:srgbClr val="0688B6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/>
          <a:stretch/>
        </p:blipFill>
        <p:spPr>
          <a:xfrm>
            <a:off x="-623136" y="-105708"/>
            <a:ext cx="12598400" cy="138196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850" y="213645"/>
            <a:ext cx="10515600" cy="828942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rgbClr val="04557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 b="27631"/>
          <a:stretch/>
        </p:blipFill>
        <p:spPr>
          <a:xfrm rot="10800000">
            <a:off x="-607927" y="6390289"/>
            <a:ext cx="13474840" cy="579484"/>
          </a:xfrm>
          <a:prstGeom prst="rect">
            <a:avLst/>
          </a:prstGeom>
        </p:spPr>
      </p:pic>
      <p:sp>
        <p:nvSpPr>
          <p:cNvPr id="1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362631" y="6506755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fld id="{A916C171-007E-46CF-80D5-F89E015BD6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736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and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 b="27631"/>
          <a:stretch/>
        </p:blipFill>
        <p:spPr>
          <a:xfrm rot="10800000">
            <a:off x="-607927" y="6390289"/>
            <a:ext cx="13474840" cy="5794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/>
          <a:stretch/>
        </p:blipFill>
        <p:spPr>
          <a:xfrm>
            <a:off x="-623136" y="-105708"/>
            <a:ext cx="12598400" cy="138196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" y="1130178"/>
            <a:ext cx="5912206" cy="5091160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rgbClr val="04557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400">
                <a:solidFill>
                  <a:srgbClr val="0688B6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850" y="213645"/>
            <a:ext cx="10515600" cy="828942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rgbClr val="04557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362631" y="6506755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fld id="{A916C171-007E-46CF-80D5-F89E015BD61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2"/>
          </p:nvPr>
        </p:nvSpPr>
        <p:spPr>
          <a:xfrm>
            <a:off x="6133800" y="1130178"/>
            <a:ext cx="5801111" cy="5091160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rgbClr val="04557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400">
                <a:solidFill>
                  <a:srgbClr val="0688B6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123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 b="27631"/>
          <a:stretch/>
        </p:blipFill>
        <p:spPr>
          <a:xfrm rot="10800000">
            <a:off x="-607927" y="6390289"/>
            <a:ext cx="13474840" cy="57948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/>
          <a:stretch/>
        </p:blipFill>
        <p:spPr>
          <a:xfrm>
            <a:off x="-623136" y="-105708"/>
            <a:ext cx="12815136" cy="1381961"/>
          </a:xfrm>
          <a:prstGeom prst="rect">
            <a:avLst/>
          </a:prstGeom>
        </p:spPr>
      </p:pic>
      <p:sp>
        <p:nvSpPr>
          <p:cNvPr id="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362631" y="6506755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fld id="{A916C171-007E-46CF-80D5-F89E015BD616}" type="slidenum">
              <a:rPr lang="en-US" smtClean="0"/>
              <a:pPr/>
              <a:t>‹#›</a:t>
            </a:fld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 userDrawn="1">
            <p:extLst/>
          </p:nvPr>
        </p:nvGraphicFramePr>
        <p:xfrm>
          <a:off x="1835842" y="1227430"/>
          <a:ext cx="8181796" cy="5094481"/>
        </p:xfrm>
        <a:graphic>
          <a:graphicData uri="http://schemas.openxmlformats.org/drawingml/2006/table">
            <a:tbl>
              <a:tblPr firstRow="1" firstCol="1" bandRow="1"/>
              <a:tblGrid>
                <a:gridCol w="938894">
                  <a:extLst>
                    <a:ext uri="{9D8B030D-6E8A-4147-A177-3AD203B41FA5}">
                      <a16:colId xmlns:a16="http://schemas.microsoft.com/office/drawing/2014/main" val="2932954129"/>
                    </a:ext>
                  </a:extLst>
                </a:gridCol>
                <a:gridCol w="4667897">
                  <a:extLst>
                    <a:ext uri="{9D8B030D-6E8A-4147-A177-3AD203B41FA5}">
                      <a16:colId xmlns:a16="http://schemas.microsoft.com/office/drawing/2014/main" val="511602394"/>
                    </a:ext>
                  </a:extLst>
                </a:gridCol>
                <a:gridCol w="2575005">
                  <a:extLst>
                    <a:ext uri="{9D8B030D-6E8A-4147-A177-3AD203B41FA5}">
                      <a16:colId xmlns:a16="http://schemas.microsoft.com/office/drawing/2014/main" val="3374404517"/>
                    </a:ext>
                  </a:extLst>
                </a:gridCol>
              </a:tblGrid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5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2745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Presentation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5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Speaker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60870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r>
                        <a:rPr lang="en-US" sz="1200" b="1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8:00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Convene Meeting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155790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r>
                        <a:rPr lang="en-US" sz="120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8:00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419735"/>
                  </a:ext>
                </a:extLst>
              </a:tr>
              <a:tr h="404771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74004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760212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r>
                        <a:rPr lang="en-US" sz="1200" b="1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Break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597345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881883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699409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0287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0287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373010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r>
                        <a:rPr lang="en-US" sz="1200" b="1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Lunch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255333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939695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304744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r>
                        <a:rPr lang="en-US" sz="1200" b="1" dirty="0" smtClean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3:00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Break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9979672"/>
                  </a:ext>
                </a:extLst>
              </a:tr>
              <a:tr h="379781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200741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60070" algn="ctr"/>
                        </a:tabLst>
                      </a:pPr>
                      <a:r>
                        <a:rPr lang="en-US" sz="1200" b="1" dirty="0" smtClean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5:00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Adjourn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0287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2754446"/>
                  </a:ext>
                </a:extLst>
              </a:tr>
            </a:tbl>
          </a:graphicData>
        </a:graphic>
      </p:graphicFrame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9850" y="213645"/>
            <a:ext cx="10515600" cy="828942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rgbClr val="04557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97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/>
          <a:stretch/>
        </p:blipFill>
        <p:spPr>
          <a:xfrm>
            <a:off x="-623136" y="-105708"/>
            <a:ext cx="12598400" cy="13819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/>
          <a:stretch/>
        </p:blipFill>
        <p:spPr>
          <a:xfrm>
            <a:off x="-623136" y="-105708"/>
            <a:ext cx="12598400" cy="138196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850" y="213645"/>
            <a:ext cx="10515600" cy="828942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rgbClr val="04557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16" b="27631"/>
          <a:stretch/>
        </p:blipFill>
        <p:spPr>
          <a:xfrm rot="10800000">
            <a:off x="-607927" y="6390289"/>
            <a:ext cx="13474840" cy="579484"/>
          </a:xfrm>
          <a:prstGeom prst="rect">
            <a:avLst/>
          </a:prstGeom>
        </p:spPr>
      </p:pic>
      <p:sp>
        <p:nvSpPr>
          <p:cNvPr id="1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362631" y="6506755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fld id="{A916C171-007E-46CF-80D5-F89E015BD616}" type="slidenum">
              <a:rPr lang="en-US" smtClean="0"/>
              <a:pPr/>
              <a:t>‹#›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 userDrawn="1">
            <p:extLst/>
          </p:nvPr>
        </p:nvGraphicFramePr>
        <p:xfrm>
          <a:off x="165538" y="1532083"/>
          <a:ext cx="11274358" cy="484632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5511907">
                  <a:extLst>
                    <a:ext uri="{9D8B030D-6E8A-4147-A177-3AD203B41FA5}">
                      <a16:colId xmlns:a16="http://schemas.microsoft.com/office/drawing/2014/main" val="3455249154"/>
                    </a:ext>
                  </a:extLst>
                </a:gridCol>
                <a:gridCol w="5762451">
                  <a:extLst>
                    <a:ext uri="{9D8B030D-6E8A-4147-A177-3AD203B41FA5}">
                      <a16:colId xmlns:a16="http://schemas.microsoft.com/office/drawing/2014/main" val="3729642697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PROJECT INFORMATION</a:t>
                      </a:r>
                      <a:endParaRPr lang="en-US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B5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OBJECTIVE</a:t>
                      </a:r>
                      <a:endParaRPr lang="en-US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B5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270513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US" sz="1800" u="sng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Prime/Lead</a:t>
                      </a:r>
                      <a:r>
                        <a:rPr lang="en-US" sz="18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:</a:t>
                      </a:r>
                    </a:p>
                    <a:p>
                      <a:endParaRPr lang="en-US" sz="1800" dirty="0" smtClean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r>
                        <a:rPr lang="en-US" sz="1800" u="sng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Team Members</a:t>
                      </a:r>
                      <a:r>
                        <a:rPr lang="en-US" sz="18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:  </a:t>
                      </a:r>
                    </a:p>
                    <a:p>
                      <a:endParaRPr lang="en-US" sz="1800" dirty="0" smtClean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r>
                        <a:rPr lang="en-US" sz="1800" u="sng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Duration</a:t>
                      </a:r>
                      <a:r>
                        <a:rPr lang="en-US" sz="18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:  </a:t>
                      </a:r>
                      <a:endParaRPr lang="en-US" sz="1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Enter</a:t>
                      </a:r>
                      <a:r>
                        <a:rPr lang="en-US" baseline="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objective here.</a:t>
                      </a:r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903222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DELIVERABLES/BENEFITS/ROI</a:t>
                      </a:r>
                      <a:endParaRPr lang="en-US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B5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FINANCIAL</a:t>
                      </a:r>
                      <a:endParaRPr lang="en-US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B5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70552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 smtClean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Program Funds:  $</a:t>
                      </a:r>
                    </a:p>
                    <a:p>
                      <a:r>
                        <a:rPr lang="en-US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Cost</a:t>
                      </a:r>
                      <a:r>
                        <a:rPr lang="en-US" baseline="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Share:         $</a:t>
                      </a:r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75137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 userDrawn="1"/>
        </p:nvSpPr>
        <p:spPr>
          <a:xfrm>
            <a:off x="69850" y="1088325"/>
            <a:ext cx="5459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UI" panose="020B0502040204020203" pitchFamily="34" charset="0"/>
                <a:cs typeface="Segoe UI" panose="020B0502040204020203" pitchFamily="34" charset="0"/>
              </a:rPr>
              <a:t>Subtitle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0135485" y="1046285"/>
            <a:ext cx="128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Segoe UI" panose="020B0502040204020203" pitchFamily="34" charset="0"/>
                <a:cs typeface="Segoe UI" panose="020B0502040204020203" pitchFamily="34" charset="0"/>
              </a:rPr>
              <a:t>0/00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163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766219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16C171-007E-46CF-80D5-F89E015BD61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17" y="5724179"/>
            <a:ext cx="1307366" cy="95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879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62631" y="65455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16C171-007E-46CF-80D5-F89E015BD6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85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34055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5759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667" y="2599134"/>
            <a:ext cx="11100008" cy="2891807"/>
          </a:xfrm>
        </p:spPr>
        <p:txBody>
          <a:bodyPr/>
          <a:lstStyle/>
          <a:p>
            <a:r>
              <a:rPr lang="en-US" dirty="0" smtClean="0"/>
              <a:t>2021 Virtual NSRP </a:t>
            </a:r>
            <a:br>
              <a:rPr lang="en-US" dirty="0" smtClean="0"/>
            </a:br>
            <a:r>
              <a:rPr lang="en-US" dirty="0" smtClean="0"/>
              <a:t>All Panel Meeting</a:t>
            </a:r>
            <a:br>
              <a:rPr lang="en-US" dirty="0" smtClean="0"/>
            </a:br>
            <a:r>
              <a:rPr lang="en-US" dirty="0" smtClean="0"/>
              <a:t>Program Overview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/>
              <a:t>March 22-25, 2021</a:t>
            </a:r>
            <a:r>
              <a:rPr lang="en-US" sz="4000" dirty="0" smtClean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2800" dirty="0">
              <a:solidFill>
                <a:srgbClr val="0455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12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  <a:tabLst>
                <a:tab pos="11147425" algn="l"/>
              </a:tabLst>
            </a:pPr>
            <a:r>
              <a:rPr lang="en-US" sz="2800" dirty="0" smtClean="0"/>
              <a:t>The </a:t>
            </a:r>
            <a:r>
              <a:rPr lang="en-US" sz="2800" dirty="0"/>
              <a:t>mission of the National Shipbuilding Research Program </a:t>
            </a:r>
            <a:r>
              <a:rPr lang="en-US" sz="2800" dirty="0" smtClean="0"/>
              <a:t>is </a:t>
            </a:r>
            <a:r>
              <a:rPr lang="en-US" sz="2800" dirty="0"/>
              <a:t>to </a:t>
            </a:r>
            <a:r>
              <a:rPr lang="en-US" sz="2800" dirty="0">
                <a:solidFill>
                  <a:srgbClr val="FF0000"/>
                </a:solidFill>
              </a:rPr>
              <a:t>reduce the total ownership cost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improve the capabilities</a:t>
            </a:r>
            <a:r>
              <a:rPr lang="en-US" sz="2800" dirty="0"/>
              <a:t> of both United States Government and U. S.-flag </a:t>
            </a:r>
            <a:r>
              <a:rPr lang="en-US" sz="2800" dirty="0" smtClean="0"/>
              <a:t>commercial ships.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  <a:tabLst>
                <a:tab pos="11147425" algn="l"/>
              </a:tabLst>
            </a:pPr>
            <a:endParaRPr lang="en-US" sz="2800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  <a:tabLst>
                <a:tab pos="11147425" algn="l"/>
              </a:tabLst>
            </a:pPr>
            <a:r>
              <a:rPr lang="en-US" sz="2800" dirty="0" smtClean="0"/>
              <a:t>The </a:t>
            </a:r>
            <a:r>
              <a:rPr lang="en-US" sz="2800" dirty="0"/>
              <a:t>Program accomplishes this mission by providing a collaborative framework to manage, focus, </a:t>
            </a:r>
            <a:r>
              <a:rPr lang="en-US" sz="2800" dirty="0" smtClean="0"/>
              <a:t>develop </a:t>
            </a:r>
            <a:r>
              <a:rPr lang="en-US" sz="2800" dirty="0"/>
              <a:t>and share research </a:t>
            </a:r>
            <a:r>
              <a:rPr lang="en-US" sz="2800" dirty="0" smtClean="0"/>
              <a:t>&amp; development, </a:t>
            </a:r>
            <a:r>
              <a:rPr lang="en-US" sz="2800" dirty="0"/>
              <a:t>and leverage best practices in shipbuilding and ship repair. 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NSRP Mission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16C171-007E-46CF-80D5-F89E015BD61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18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230" y="992223"/>
            <a:ext cx="7603541" cy="5486400"/>
          </a:xfrm>
          <a:prstGeom prst="rect">
            <a:avLst/>
          </a:prstGeom>
        </p:spPr>
      </p:pic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NSRP Collaboration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16C171-007E-46CF-80D5-F89E015BD61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68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06076"/>
            <a:ext cx="10515600" cy="645848"/>
          </a:xfrm>
        </p:spPr>
        <p:txBody>
          <a:bodyPr/>
          <a:lstStyle/>
          <a:p>
            <a:r>
              <a:rPr lang="en-US" dirty="0" smtClean="0"/>
              <a:t>Anti Trust Rules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16C171-007E-46CF-80D5-F89E015BD61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411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800" dirty="0"/>
              <a:t>Regarding your company’s and/or your competitor’s </a:t>
            </a:r>
            <a:r>
              <a:rPr lang="en-US" sz="2800" b="1" dirty="0"/>
              <a:t>product &amp; services</a:t>
            </a:r>
            <a:r>
              <a:rPr lang="en-US" sz="2800" dirty="0"/>
              <a:t>:</a:t>
            </a:r>
          </a:p>
          <a:p>
            <a:pPr marL="914400" lvl="1" indent="-457200">
              <a:lnSpc>
                <a:spcPct val="120000"/>
              </a:lnSpc>
            </a:pPr>
            <a:r>
              <a:rPr lang="en-US" sz="2400" dirty="0">
                <a:solidFill>
                  <a:srgbClr val="045571"/>
                </a:solidFill>
              </a:rPr>
              <a:t>Do not discuss current or future prices.</a:t>
            </a:r>
          </a:p>
          <a:p>
            <a:pPr marL="914400" lvl="1" indent="-457200">
              <a:lnSpc>
                <a:spcPct val="120000"/>
              </a:lnSpc>
            </a:pPr>
            <a:r>
              <a:rPr lang="en-US" sz="2400" dirty="0">
                <a:solidFill>
                  <a:srgbClr val="045571"/>
                </a:solidFill>
              </a:rPr>
              <a:t>Do not discuss any increase or decrease in price.</a:t>
            </a:r>
          </a:p>
          <a:p>
            <a:pPr marL="914400" lvl="1" indent="-457200">
              <a:lnSpc>
                <a:spcPct val="120000"/>
              </a:lnSpc>
            </a:pPr>
            <a:r>
              <a:rPr lang="en-US" sz="2400" dirty="0">
                <a:solidFill>
                  <a:srgbClr val="045571"/>
                </a:solidFill>
              </a:rPr>
              <a:t>Do not discuss pricing procedures.</a:t>
            </a:r>
          </a:p>
          <a:p>
            <a:pPr marL="914400" lvl="1" indent="-457200">
              <a:lnSpc>
                <a:spcPct val="120000"/>
              </a:lnSpc>
            </a:pPr>
            <a:r>
              <a:rPr lang="en-US" sz="2400" dirty="0">
                <a:solidFill>
                  <a:srgbClr val="045571"/>
                </a:solidFill>
              </a:rPr>
              <a:t>Do not discuss standardizing or stabilizing prices.</a:t>
            </a:r>
          </a:p>
          <a:p>
            <a:pPr marL="914400" lvl="1" indent="-457200">
              <a:lnSpc>
                <a:spcPct val="120000"/>
              </a:lnSpc>
            </a:pPr>
            <a:r>
              <a:rPr lang="en-US" sz="2400" dirty="0">
                <a:solidFill>
                  <a:srgbClr val="045571"/>
                </a:solidFill>
              </a:rPr>
              <a:t>Do not discuss controlling sales or allocating markets for any product.</a:t>
            </a:r>
          </a:p>
          <a:p>
            <a:pPr marL="914400" lvl="1" indent="-457200">
              <a:lnSpc>
                <a:spcPct val="120000"/>
              </a:lnSpc>
            </a:pPr>
            <a:r>
              <a:rPr lang="en-US" sz="2400" dirty="0">
                <a:solidFill>
                  <a:srgbClr val="045571"/>
                </a:solidFill>
              </a:rPr>
              <a:t>Do not discuss future design or marketing strategies</a:t>
            </a:r>
            <a:r>
              <a:rPr lang="en-US" sz="2400" dirty="0" smtClean="0">
                <a:solidFill>
                  <a:srgbClr val="045571"/>
                </a:solidFill>
              </a:rPr>
              <a:t>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Anti-Trust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16C171-007E-46CF-80D5-F89E015BD61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40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Regarding your company’s and/or your competitors’ selection of their </a:t>
            </a:r>
            <a:r>
              <a:rPr lang="en-US" sz="2800" b="1" dirty="0"/>
              <a:t>supplier companies</a:t>
            </a:r>
            <a:r>
              <a:rPr lang="en-US" sz="2800" dirty="0"/>
              <a:t>:</a:t>
            </a:r>
          </a:p>
          <a:p>
            <a:pPr marL="914400" lvl="1" indent="-457200">
              <a:lnSpc>
                <a:spcPct val="100000"/>
              </a:lnSpc>
            </a:pPr>
            <a:r>
              <a:rPr lang="en-US" sz="2400" dirty="0">
                <a:solidFill>
                  <a:srgbClr val="045571"/>
                </a:solidFill>
              </a:rPr>
              <a:t>Do not discuss refusing to deal with a company because of its pricing or distribution practices.</a:t>
            </a:r>
          </a:p>
          <a:p>
            <a:pPr marL="914400" lvl="1" indent="-457200">
              <a:lnSpc>
                <a:spcPct val="100000"/>
              </a:lnSpc>
            </a:pPr>
            <a:r>
              <a:rPr lang="en-US" sz="2400" dirty="0">
                <a:solidFill>
                  <a:srgbClr val="045571"/>
                </a:solidFill>
              </a:rPr>
              <a:t>Do not discuss strategies or plans to award business to remove business from a specific company</a:t>
            </a:r>
            <a:r>
              <a:rPr lang="en-US" sz="2400" dirty="0" smtClean="0">
                <a:solidFill>
                  <a:srgbClr val="045571"/>
                </a:solidFill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  <a:p>
            <a:r>
              <a:rPr lang="en-US" sz="2800" dirty="0"/>
              <a:t>Regarding your company’s and/or competitors’ </a:t>
            </a:r>
            <a:r>
              <a:rPr lang="en-US" sz="2800" b="1" dirty="0"/>
              <a:t>trade secrets</a:t>
            </a:r>
            <a:r>
              <a:rPr lang="en-US" sz="2800" dirty="0"/>
              <a:t>:</a:t>
            </a:r>
          </a:p>
          <a:p>
            <a:pPr marL="914400" lvl="1" indent="-457200"/>
            <a:r>
              <a:rPr lang="en-US" sz="2400" dirty="0">
                <a:solidFill>
                  <a:srgbClr val="045571"/>
                </a:solidFill>
              </a:rPr>
              <a:t>Do not discuss trade secrets or confidential information of your company or any other participant.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Anti-Trust Rules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16C171-007E-46CF-80D5-F89E015BD61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226605"/>
      </p:ext>
    </p:extLst>
  </p:cSld>
  <p:clrMapOvr>
    <a:masterClrMapping/>
  </p:clrMapOvr>
</p:sld>
</file>

<file path=ppt/theme/theme1.xml><?xml version="1.0" encoding="utf-8"?>
<a:theme xmlns:a="http://schemas.openxmlformats.org/drawingml/2006/main" name="1_NSRP Head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D9AA77-0F3F-4E26-9B32-E48D47761254}" vid="{F0B499CC-BD85-4F84-953C-0FF751E7C6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Round 1 White Papers_DRAFT NL</Template>
  <TotalTime>8939</TotalTime>
  <Words>399</Words>
  <Application>Microsoft Office PowerPoint</Application>
  <PresentationFormat>Widescreen</PresentationFormat>
  <Paragraphs>40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Times New Roman</vt:lpstr>
      <vt:lpstr>1_NSRP Header</vt:lpstr>
      <vt:lpstr>2021 Virtual NSRP  All Panel Meeting Program Overview March 22-25, 2021  </vt:lpstr>
      <vt:lpstr>NSRP Mission</vt:lpstr>
      <vt:lpstr>NSRP Collaboration</vt:lpstr>
      <vt:lpstr>Anti Trust Rules</vt:lpstr>
      <vt:lpstr>Anti-Trust Rules</vt:lpstr>
      <vt:lpstr>Anti-Trust Rules</vt:lpstr>
    </vt:vector>
  </TitlesOfParts>
  <Company>SCRA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Laney, Nicholas</dc:creator>
  <cp:lastModifiedBy>Mueller, Caroline</cp:lastModifiedBy>
  <cp:revision>143</cp:revision>
  <dcterms:created xsi:type="dcterms:W3CDTF">2019-02-28T12:25:49Z</dcterms:created>
  <dcterms:modified xsi:type="dcterms:W3CDTF">2021-03-25T12:53:51Z</dcterms:modified>
</cp:coreProperties>
</file>