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261" r:id="rId3"/>
    <p:sldId id="263" r:id="rId4"/>
    <p:sldId id="268" r:id="rId5"/>
    <p:sldId id="279" r:id="rId6"/>
    <p:sldId id="278" r:id="rId7"/>
    <p:sldId id="275" r:id="rId8"/>
    <p:sldId id="375" r:id="rId9"/>
    <p:sldId id="376" r:id="rId10"/>
    <p:sldId id="377" r:id="rId11"/>
    <p:sldId id="378" r:id="rId12"/>
    <p:sldId id="379" r:id="rId13"/>
    <p:sldId id="277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FA0AE-22AC-4F9F-9201-34BE18DBA7D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42B1D-C1FE-4A53-9489-5CEA6779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6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A6DB-2605-45E5-85A7-D3D4069D4A7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vimeo.com/463090662/3c813a474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BBBE963A88BEF24E8C0D78C8544BA22B@namprd19.prod.outlook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BBBE963A88BEF24E8C0D78C8544BA22B@namprd19.prod.outlook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75BB8C-6EB8-4275-9046-B22AA12B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901338"/>
            <a:ext cx="8987246" cy="50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89" y="2095500"/>
            <a:ext cx="41148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Mock-up of weld task constructed</a:t>
            </a:r>
          </a:p>
          <a:p>
            <a:r>
              <a:rPr lang="en-US" sz="2800" dirty="0"/>
              <a:t>Full-scale testing to include sensor and weld testing</a:t>
            </a:r>
          </a:p>
          <a:p>
            <a:r>
              <a:rPr lang="en-US" sz="2800" dirty="0"/>
              <a:t>Robot able to reach weld jobs with full orientation capability</a:t>
            </a:r>
          </a:p>
          <a:p>
            <a:r>
              <a:rPr lang="en-US" sz="2800" dirty="0"/>
              <a:t>Tested motion and live weld testing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DCE72-6295-4C6A-9539-F8D301ABCEE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689" y="1992894"/>
            <a:ext cx="3490111" cy="296010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FBE2B7-10CC-4408-852B-079ACD81346A}"/>
              </a:ext>
            </a:extLst>
          </p:cNvPr>
          <p:cNvSpPr/>
          <p:nvPr/>
        </p:nvSpPr>
        <p:spPr>
          <a:xfrm>
            <a:off x="220954" y="1690688"/>
            <a:ext cx="8755265" cy="4971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B3522-DA84-4588-B63E-FA30F3505B68}"/>
              </a:ext>
            </a:extLst>
          </p:cNvPr>
          <p:cNvSpPr txBox="1"/>
          <p:nvPr/>
        </p:nvSpPr>
        <p:spPr>
          <a:xfrm>
            <a:off x="220955" y="396871"/>
            <a:ext cx="875526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Mobile Base Testing</a:t>
            </a:r>
          </a:p>
        </p:txBody>
      </p:sp>
    </p:spTree>
    <p:extLst>
      <p:ext uri="{BB962C8B-B14F-4D97-AF65-F5344CB8AC3E}">
        <p14:creationId xmlns:p14="http://schemas.microsoft.com/office/powerpoint/2010/main" val="76660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42" y="1955171"/>
            <a:ext cx="7071511" cy="6477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Arm Specs to meet weld requirements</a:t>
            </a:r>
          </a:p>
          <a:p>
            <a:r>
              <a:rPr lang="en-US" sz="2800" dirty="0"/>
              <a:t>Tool motions tested at 600 </a:t>
            </a:r>
            <a:r>
              <a:rPr lang="en-US" sz="2800" dirty="0" err="1"/>
              <a:t>ipm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86F4EB-B33E-493D-A533-E8AE17BC0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5582"/>
              </p:ext>
            </p:extLst>
          </p:nvPr>
        </p:nvGraphicFramePr>
        <p:xfrm>
          <a:off x="1549400" y="2650743"/>
          <a:ext cx="5937250" cy="3842131"/>
        </p:xfrm>
        <a:graphic>
          <a:graphicData uri="http://schemas.openxmlformats.org/drawingml/2006/table">
            <a:tbl>
              <a:tblPr firstRow="1" firstCol="1" bandRow="1"/>
              <a:tblGrid>
                <a:gridCol w="1483995">
                  <a:extLst>
                    <a:ext uri="{9D8B030D-6E8A-4147-A177-3AD203B41FA5}">
                      <a16:colId xmlns:a16="http://schemas.microsoft.com/office/drawing/2014/main" val="3081032988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3663315452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1739157338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371945802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Axis/Joint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17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Axis rotation base J1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(+/-) 175 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° / sec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Nm (153 ft-lb)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23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J2 axis rotation shoulder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(+/-) 175 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° / sec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Nm(153 ft-lb)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825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J3 Elbow rotation axis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(+/-) 175 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° / sec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Nm(153 ft-lb)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6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J4 rotation axis wrist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(+/-) 175 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° / sec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Nm (25 ft-lb)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7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J5 wrist axis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(+/-) 175 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° / sec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Nm (25 ft-lb)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674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J6 rotation axis wrist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(+/-) 175 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° / sec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Nm (25 ft-lb)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188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CBA97D2-4837-4D8B-AAF3-8438644CA3E1}"/>
              </a:ext>
            </a:extLst>
          </p:cNvPr>
          <p:cNvSpPr/>
          <p:nvPr/>
        </p:nvSpPr>
        <p:spPr>
          <a:xfrm>
            <a:off x="220954" y="1690688"/>
            <a:ext cx="8755265" cy="4971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0E120-8278-4C22-BE5A-5D04CBE0B629}"/>
              </a:ext>
            </a:extLst>
          </p:cNvPr>
          <p:cNvSpPr txBox="1"/>
          <p:nvPr/>
        </p:nvSpPr>
        <p:spPr>
          <a:xfrm>
            <a:off x="220955" y="396871"/>
            <a:ext cx="875526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Mobility Requirements for Arm:</a:t>
            </a:r>
          </a:p>
        </p:txBody>
      </p:sp>
    </p:spTree>
    <p:extLst>
      <p:ext uri="{BB962C8B-B14F-4D97-AF65-F5344CB8AC3E}">
        <p14:creationId xmlns:p14="http://schemas.microsoft.com/office/powerpoint/2010/main" val="360172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89" y="2095500"/>
            <a:ext cx="41148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Modes of operation:</a:t>
            </a:r>
          </a:p>
          <a:p>
            <a:pPr lvl="1"/>
            <a:r>
              <a:rPr lang="en-US" sz="1800" dirty="0"/>
              <a:t>Drag-through teach mode</a:t>
            </a:r>
          </a:p>
          <a:p>
            <a:pPr lvl="1"/>
            <a:r>
              <a:rPr lang="en-US" sz="1800" dirty="0"/>
              <a:t>Teach job positioning mode</a:t>
            </a:r>
          </a:p>
          <a:p>
            <a:pPr lvl="1"/>
            <a:r>
              <a:rPr lang="en-US" sz="1800" dirty="0"/>
              <a:t>Automatic job positioning mode</a:t>
            </a:r>
          </a:p>
          <a:p>
            <a:r>
              <a:rPr lang="en-US" sz="2000" dirty="0"/>
              <a:t>Base: Magnetic switchable</a:t>
            </a:r>
          </a:p>
          <a:p>
            <a:r>
              <a:rPr lang="en-US" sz="2000" dirty="0"/>
              <a:t>Arm: </a:t>
            </a:r>
            <a:r>
              <a:rPr lang="en-US" sz="2000" dirty="0" err="1"/>
              <a:t>Aubo</a:t>
            </a:r>
            <a:r>
              <a:rPr lang="en-US" sz="2000" dirty="0"/>
              <a:t> i5 commercial </a:t>
            </a:r>
            <a:r>
              <a:rPr lang="en-US" sz="2000" dirty="0" err="1"/>
              <a:t>cobot</a:t>
            </a:r>
            <a:endParaRPr lang="en-US" sz="2000" dirty="0"/>
          </a:p>
          <a:p>
            <a:r>
              <a:rPr lang="en-US" sz="2000" dirty="0"/>
              <a:t>End-effector: Supports torch and user interface</a:t>
            </a:r>
          </a:p>
          <a:p>
            <a:r>
              <a:rPr lang="en-US" sz="2000" dirty="0"/>
              <a:t>Algorithms: Control robot motion, path and job planning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494E0-BA17-4BF6-9179-C014B3742EF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86200" cy="3276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FF57A7-6669-405B-B27A-03622C4BAE4D}"/>
              </a:ext>
            </a:extLst>
          </p:cNvPr>
          <p:cNvSpPr/>
          <p:nvPr/>
        </p:nvSpPr>
        <p:spPr>
          <a:xfrm>
            <a:off x="220954" y="1748601"/>
            <a:ext cx="8755265" cy="47903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E4D64-B0C6-4E44-A5CA-456C85E13015}"/>
              </a:ext>
            </a:extLst>
          </p:cNvPr>
          <p:cNvSpPr txBox="1"/>
          <p:nvPr/>
        </p:nvSpPr>
        <p:spPr>
          <a:xfrm>
            <a:off x="220955" y="396871"/>
            <a:ext cx="875526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Prototype hardware, base + Arm + Torch:</a:t>
            </a:r>
          </a:p>
        </p:txBody>
      </p:sp>
    </p:spTree>
    <p:extLst>
      <p:ext uri="{BB962C8B-B14F-4D97-AF65-F5344CB8AC3E}">
        <p14:creationId xmlns:p14="http://schemas.microsoft.com/office/powerpoint/2010/main" val="366281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4367" y="181478"/>
            <a:ext cx="4132962" cy="6480766"/>
            <a:chOff x="4567080" y="211584"/>
            <a:chExt cx="4132962" cy="6480766"/>
          </a:xfrm>
        </p:grpSpPr>
        <p:sp>
          <p:nvSpPr>
            <p:cNvPr id="54" name="TextBox 53"/>
            <p:cNvSpPr txBox="1"/>
            <p:nvPr/>
          </p:nvSpPr>
          <p:spPr>
            <a:xfrm>
              <a:off x="4567080" y="211584"/>
              <a:ext cx="4132962" cy="3539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Strategies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575303" y="580916"/>
              <a:ext cx="4114800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62038" y="688638"/>
              <a:ext cx="3361341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Algorithms developed</a:t>
              </a:r>
            </a:p>
            <a:p>
              <a:pPr lvl="1"/>
              <a:r>
                <a:rPr lang="en-US" sz="1600" dirty="0"/>
                <a:t>Path planning</a:t>
              </a:r>
            </a:p>
            <a:p>
              <a:pPr lvl="1"/>
              <a:r>
                <a:rPr lang="en-US" sz="1600" dirty="0"/>
                <a:t>Mapping Weld path to robot frame</a:t>
              </a:r>
            </a:p>
            <a:p>
              <a:pPr lvl="1"/>
              <a:r>
                <a:rPr lang="en-US" sz="1600" dirty="0"/>
                <a:t>Torch wire-tip sensing</a:t>
              </a:r>
            </a:p>
            <a:p>
              <a:pPr lvl="1"/>
              <a:r>
                <a:rPr lang="en-US" sz="1600" dirty="0"/>
                <a:t>Laser-based point sensing</a:t>
              </a:r>
            </a:p>
            <a:p>
              <a:pPr lvl="1"/>
              <a:r>
                <a:rPr lang="en-US" sz="1600" dirty="0"/>
                <a:t>Laser-base line sensing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1290" y="181478"/>
            <a:ext cx="4394906" cy="6480766"/>
            <a:chOff x="200499" y="208269"/>
            <a:chExt cx="4394906" cy="6480766"/>
          </a:xfrm>
        </p:grpSpPr>
        <p:sp>
          <p:nvSpPr>
            <p:cNvPr id="4" name="TextBox 3"/>
            <p:cNvSpPr txBox="1"/>
            <p:nvPr/>
          </p:nvSpPr>
          <p:spPr>
            <a:xfrm>
              <a:off x="200636" y="570120"/>
              <a:ext cx="4163563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Testing covered:</a:t>
              </a:r>
            </a:p>
            <a:p>
              <a:pPr lvl="1"/>
              <a:r>
                <a:rPr lang="en-US" sz="1400" dirty="0"/>
                <a:t>Wrap-arounds</a:t>
              </a:r>
              <a:r>
                <a:rPr lang="en-US" sz="1400" baseline="30000" dirty="0"/>
                <a:t> *</a:t>
              </a:r>
              <a:endParaRPr lang="en-US" sz="1400" dirty="0"/>
            </a:p>
            <a:p>
              <a:pPr lvl="1"/>
              <a:r>
                <a:rPr lang="en-US" sz="1400" dirty="0"/>
                <a:t>Vertical up fillets</a:t>
              </a:r>
              <a:r>
                <a:rPr lang="en-US" sz="1400" baseline="30000" dirty="0"/>
                <a:t> *</a:t>
              </a:r>
              <a:endParaRPr lang="en-US" sz="1400" dirty="0"/>
            </a:p>
            <a:p>
              <a:pPr lvl="1"/>
              <a:r>
                <a:rPr lang="en-US" sz="1400" dirty="0"/>
                <a:t>Horizontal fillets</a:t>
              </a:r>
              <a:r>
                <a:rPr lang="en-US" sz="1400" baseline="30000" dirty="0"/>
                <a:t>*</a:t>
              </a:r>
              <a:endParaRPr lang="en-US" sz="1400" dirty="0"/>
            </a:p>
            <a:p>
              <a:pPr lvl="1"/>
              <a:r>
                <a:rPr lang="en-US" sz="1400" dirty="0"/>
                <a:t>Teaching weld paths</a:t>
              </a:r>
            </a:p>
            <a:p>
              <a:pPr lvl="1"/>
              <a:r>
                <a:rPr lang="en-US" sz="1400" dirty="0"/>
                <a:t>Weld Job alignment</a:t>
              </a:r>
            </a:p>
            <a:p>
              <a:r>
                <a:rPr lang="en-US" sz="1600" baseline="30000" dirty="0"/>
                <a:t>* </a:t>
              </a:r>
              <a:r>
                <a:rPr lang="en-US" sz="1600" dirty="0"/>
                <a:t>All welding guided by EWI</a:t>
              </a:r>
            </a:p>
            <a:p>
              <a:r>
                <a:rPr lang="en-US" sz="1600" baseline="30000" dirty="0"/>
                <a:t>* </a:t>
              </a:r>
              <a:r>
                <a:rPr lang="en-US" sz="1600" dirty="0" err="1"/>
                <a:t>Powerwave</a:t>
              </a:r>
              <a:r>
                <a:rPr lang="en-US" sz="1600" dirty="0"/>
                <a:t> 450, Pulse mode, </a:t>
              </a:r>
              <a:r>
                <a:rPr lang="en-US" sz="1600" dirty="0" err="1"/>
                <a:t>Tregassis</a:t>
              </a:r>
              <a:r>
                <a:rPr lang="en-US" sz="1600" dirty="0"/>
                <a:t> torch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499" y="208269"/>
              <a:ext cx="439490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Preliminary Testing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8723" y="577601"/>
              <a:ext cx="4386682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Arrow: Right 7"/>
          <p:cNvSpPr/>
          <p:nvPr/>
        </p:nvSpPr>
        <p:spPr>
          <a:xfrm>
            <a:off x="4116875" y="3053074"/>
            <a:ext cx="571619" cy="453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1A941B-B8D8-4A1D-97F1-DCEDA0C6171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10" y="2620783"/>
            <a:ext cx="1968634" cy="165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864D58-D9C0-4D1C-A27F-F451FA70B36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0544" y="4160939"/>
            <a:ext cx="2066332" cy="1605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867B85-8240-4C3A-A264-B3FD838336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15" y="4654756"/>
            <a:ext cx="1527204" cy="192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ropbox\SharedVideosPicsFolder\Projects\Vigor Panel Stiffener\Photo Sep 04, 12 08 07 PM.jpg">
            <a:extLst>
              <a:ext uri="{FF2B5EF4-FFF2-40B4-BE49-F238E27FC236}">
                <a16:creationId xmlns:a16="http://schemas.microsoft.com/office/drawing/2014/main" id="{79D36E5F-D54C-481E-AA41-1E724720135F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6043" y="2463062"/>
            <a:ext cx="2619375" cy="212120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12F193-1CBC-43D2-9172-2BC88B71E54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587" y="4662237"/>
            <a:ext cx="3108288" cy="192203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6267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7142" y="595303"/>
            <a:ext cx="837868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 demonstration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2CFEE3-94ED-4EFF-8341-D78F4B3A78F4}"/>
              </a:ext>
            </a:extLst>
          </p:cNvPr>
          <p:cNvSpPr/>
          <p:nvPr/>
        </p:nvSpPr>
        <p:spPr>
          <a:xfrm>
            <a:off x="2170089" y="964635"/>
            <a:ext cx="4672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https://vimeo.com/463090662/3c813a4745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C09E8-20D3-4CA5-8396-E5399C96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1" r="9323"/>
          <a:stretch/>
        </p:blipFill>
        <p:spPr>
          <a:xfrm>
            <a:off x="125835" y="1458331"/>
            <a:ext cx="4521667" cy="2973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05ABC-4E1E-4EDF-B8B1-76BA1EEB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80"/>
          <a:stretch/>
        </p:blipFill>
        <p:spPr>
          <a:xfrm>
            <a:off x="4289073" y="3772949"/>
            <a:ext cx="4521667" cy="29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0642" y="319339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Current solutions: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8505" y="1193190"/>
            <a:ext cx="8564411" cy="2124063"/>
            <a:chOff x="278506" y="942522"/>
            <a:chExt cx="8564411" cy="2124063"/>
          </a:xfrm>
        </p:grpSpPr>
        <p:sp>
          <p:nvSpPr>
            <p:cNvPr id="2" name="TextBox 1"/>
            <p:cNvSpPr txBox="1"/>
            <p:nvPr/>
          </p:nvSpPr>
          <p:spPr>
            <a:xfrm>
              <a:off x="465173" y="955893"/>
              <a:ext cx="2458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Shipyard Characteristics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5534" y="1414074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Large structures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534" y="1756383"/>
              <a:ext cx="2393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Variable weld types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5534" y="2098692"/>
              <a:ext cx="1549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Poor fit ups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5534" y="2441001"/>
              <a:ext cx="2508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Hard to access spaces</a:t>
              </a:r>
            </a:p>
          </p:txBody>
        </p:sp>
        <p:sp>
          <p:nvSpPr>
            <p:cNvPr id="8" name="Arrow: Right 7"/>
            <p:cNvSpPr/>
            <p:nvPr/>
          </p:nvSpPr>
          <p:spPr>
            <a:xfrm>
              <a:off x="3012321" y="1677059"/>
              <a:ext cx="819501" cy="526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306" y="973002"/>
              <a:ext cx="3336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Limit Automation &amp; Robotics To: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4645" y="1823699"/>
              <a:ext cx="4177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Robots that can be stationary or guided</a:t>
              </a:r>
            </a:p>
            <a:p>
              <a:r>
                <a:rPr lang="en-US" dirty="0"/>
                <a:t>     by track, adjacent surfaces or gantries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4645" y="2483541"/>
              <a:ext cx="4174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Materials that can be brought to robots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4645" y="1432354"/>
              <a:ext cx="4190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Spaces that are relatively easy to access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8506" y="942522"/>
              <a:ext cx="8564411" cy="212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8505" y="619359"/>
            <a:ext cx="856441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Background: SHIPYARD ROBOTICS CHALLENGES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8554" y="3636165"/>
            <a:ext cx="8564411" cy="3026893"/>
            <a:chOff x="278506" y="3465347"/>
            <a:chExt cx="8564411" cy="3026893"/>
          </a:xfrm>
        </p:grpSpPr>
        <p:sp>
          <p:nvSpPr>
            <p:cNvPr id="25" name="Rectangle 24"/>
            <p:cNvSpPr/>
            <p:nvPr/>
          </p:nvSpPr>
          <p:spPr>
            <a:xfrm>
              <a:off x="278506" y="3465347"/>
              <a:ext cx="8564411" cy="3026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224" y="3596728"/>
              <a:ext cx="3685312" cy="263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598310" y="2280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Focus on improved tool for weld mechanization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22989"/>
          <a:stretch/>
        </p:blipFill>
        <p:spPr>
          <a:xfrm>
            <a:off x="377995" y="3759937"/>
            <a:ext cx="4173908" cy="26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848" y="2476816"/>
            <a:ext cx="932942" cy="932942"/>
          </a:xfrm>
          <a:prstGeom prst="rect">
            <a:avLst/>
          </a:prstGeom>
        </p:spPr>
      </p:pic>
      <p:pic>
        <p:nvPicPr>
          <p:cNvPr id="2052" name="Picture 4" descr="Image result for universal robo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85" y="2512152"/>
            <a:ext cx="1014563" cy="8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u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59" y="2009631"/>
            <a:ext cx="858240" cy="14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83244" y="775344"/>
            <a:ext cx="372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Recent/Continual Advances in robots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47" y="1103565"/>
            <a:ext cx="3598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robots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Full 6 </a:t>
            </a:r>
            <a:r>
              <a:rPr lang="en-US" dirty="0" err="1"/>
              <a:t>dof</a:t>
            </a:r>
            <a:r>
              <a:rPr lang="en-US" dirty="0"/>
              <a:t> 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Lighter, safer, cheaper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Enhanced sensing, actuators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19" y="804192"/>
            <a:ext cx="4091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 with existing 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 to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Lose effectiveness as product moves out of Panel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Rely on accurate Cad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cope well with un-modeled staging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5218" y="685015"/>
            <a:ext cx="8596781" cy="2692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5219" y="165571"/>
            <a:ext cx="859678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Limitations/opportunities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1520" y="4041574"/>
            <a:ext cx="8596781" cy="2664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5219" y="3534431"/>
            <a:ext cx="863356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PROPOSED SOLUTION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37937" y="987265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08" y="1119590"/>
            <a:ext cx="1297403" cy="81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45" y="1126209"/>
            <a:ext cx="920661" cy="81234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9" y="4091393"/>
            <a:ext cx="1748790" cy="25647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9150" y="4091392"/>
            <a:ext cx="2402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HMMR:</a:t>
            </a:r>
          </a:p>
          <a:p>
            <a:r>
              <a:rPr lang="en-US" b="1" dirty="0"/>
              <a:t>High Mobility Manufacturing Robot</a:t>
            </a:r>
          </a:p>
        </p:txBody>
      </p:sp>
      <p:pic>
        <p:nvPicPr>
          <p:cNvPr id="33" name="Picture 32"/>
          <p:cNvPicPr/>
          <p:nvPr/>
        </p:nvPicPr>
        <p:blipFill>
          <a:blip r:embed="rId8"/>
          <a:stretch>
            <a:fillRect/>
          </a:stretch>
        </p:blipFill>
        <p:spPr>
          <a:xfrm>
            <a:off x="4069583" y="4101035"/>
            <a:ext cx="2207868" cy="1407016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9"/>
          <a:stretch>
            <a:fillRect/>
          </a:stretch>
        </p:blipFill>
        <p:spPr>
          <a:xfrm>
            <a:off x="4069583" y="5482497"/>
            <a:ext cx="2085311" cy="12234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43B596-6B60-4B5E-AD3A-841023E16A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166" b="3007"/>
          <a:stretch/>
        </p:blipFill>
        <p:spPr>
          <a:xfrm>
            <a:off x="520769" y="4962503"/>
            <a:ext cx="1779415" cy="177721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50" y="4107585"/>
            <a:ext cx="2468658" cy="1374911"/>
          </a:xfrm>
          <a:prstGeom prst="rect">
            <a:avLst/>
          </a:prstGeom>
        </p:spPr>
      </p:pic>
      <p:pic>
        <p:nvPicPr>
          <p:cNvPr id="37" name="Content Placeholder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482" y="5508051"/>
            <a:ext cx="2436625" cy="119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3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2732" y="181478"/>
            <a:ext cx="4132962" cy="6480766"/>
            <a:chOff x="4567080" y="211584"/>
            <a:chExt cx="4132962" cy="6480766"/>
          </a:xfrm>
        </p:grpSpPr>
        <p:sp>
          <p:nvSpPr>
            <p:cNvPr id="54" name="TextBox 53"/>
            <p:cNvSpPr txBox="1"/>
            <p:nvPr/>
          </p:nvSpPr>
          <p:spPr>
            <a:xfrm>
              <a:off x="4567080" y="211584"/>
              <a:ext cx="4132962" cy="3539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RTT Prior Projects Addressed (RA-2017-427)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575303" y="580916"/>
              <a:ext cx="4114800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62038" y="688638"/>
              <a:ext cx="3792728" cy="5851305"/>
              <a:chOff x="4762038" y="688638"/>
              <a:chExt cx="3792728" cy="5851305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9C25FC6-9970-469C-9127-148C9C40D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700000">
                <a:off x="4853678" y="3184350"/>
                <a:ext cx="1384014" cy="130324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F907E42-AF1A-4699-BA3A-29BD58955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7896" y="1183408"/>
                <a:ext cx="1583957" cy="1203282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/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5131" y="1983504"/>
                <a:ext cx="1856092" cy="10813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684101" y="1371185"/>
                <a:ext cx="18706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2. Robot control system and interface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762038" y="688638"/>
                <a:ext cx="18706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1. Integration of HMMR hardware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806373" y="2675963"/>
                <a:ext cx="187066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3. Developed man-portability around shipyard 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25985" y="3280262"/>
                <a:ext cx="187066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4. Automated weld-path training (using </a:t>
                </a:r>
                <a:r>
                  <a:rPr lang="en-US" sz="1400" dirty="0" err="1"/>
                  <a:t>lidar</a:t>
                </a:r>
                <a:r>
                  <a:rPr lang="en-US" sz="1400" dirty="0"/>
                  <a:t> mapping)</a:t>
                </a:r>
              </a:p>
              <a:p>
                <a:endParaRPr lang="en-US" sz="1400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808579" y="4768557"/>
                <a:ext cx="1870665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5 . Validated weld operations in 2F/3F positions (</a:t>
                </a:r>
                <a:r>
                  <a:rPr lang="en-US" sz="1400" dirty="0" err="1"/>
                  <a:t>horiz</a:t>
                </a:r>
                <a:r>
                  <a:rPr lang="en-US" sz="1400" dirty="0"/>
                  <a:t>./vertical fillets)</a:t>
                </a:r>
              </a:p>
              <a:p>
                <a:endParaRPr lang="en-US" sz="1400" dirty="0"/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7852" y="4020707"/>
                <a:ext cx="1295982" cy="1247578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02BF3D0A-EFF5-4BF9-80C2-F0D83D39D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5906" y="5874452"/>
                <a:ext cx="747936" cy="58563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611303E4-50DF-44CE-A2FB-4036EC9E6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368" y="5713151"/>
                <a:ext cx="910564" cy="826792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4421290" y="181478"/>
            <a:ext cx="4394906" cy="6531575"/>
            <a:chOff x="200499" y="208269"/>
            <a:chExt cx="4394906" cy="6531575"/>
          </a:xfrm>
        </p:grpSpPr>
        <p:sp>
          <p:nvSpPr>
            <p:cNvPr id="4" name="TextBox 3"/>
            <p:cNvSpPr txBox="1"/>
            <p:nvPr/>
          </p:nvSpPr>
          <p:spPr>
            <a:xfrm>
              <a:off x="200636" y="570120"/>
              <a:ext cx="322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Improved weld-seam sensing to be robust to non-ideal </a:t>
              </a:r>
              <a:r>
                <a:rPr lang="en-US" sz="1600" dirty="0" err="1"/>
                <a:t>fitup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499" y="208269"/>
              <a:ext cx="439490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Primary Technical Tasks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8723" y="577601"/>
              <a:ext cx="4386682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7070" y="1079052"/>
              <a:ext cx="3086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Improved weld-seam sensing and algorithms for automated weld-path training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7098" y="2417892"/>
              <a:ext cx="27073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Adaptable welding options: open-loop and closed-loop weld capability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8723" y="3475347"/>
              <a:ext cx="3400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Advanced workspace mapping for real-time obstacle avoidance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3728" y="4769035"/>
              <a:ext cx="3452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Develop supports and guides to aid in-field use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8723" y="5650841"/>
              <a:ext cx="3452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Improved operator interface and experience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0039" y="4223070"/>
              <a:ext cx="2255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Advanced Lidar options + SW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78998" y="3797409"/>
              <a:ext cx="1285312" cy="1033920"/>
              <a:chOff x="1739380" y="2868529"/>
              <a:chExt cx="2921804" cy="2929278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122668DE-B723-4A4B-B4BB-FD9BED645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9380" y="2868529"/>
                <a:ext cx="2921804" cy="2929278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D6BBB6F-7E28-47AA-A60F-8A01D54F305E}"/>
                  </a:ext>
                </a:extLst>
              </p:cNvPr>
              <p:cNvSpPr/>
              <p:nvPr/>
            </p:nvSpPr>
            <p:spPr>
              <a:xfrm>
                <a:off x="3235037" y="3657600"/>
                <a:ext cx="692727" cy="533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0093" y="1475840"/>
              <a:ext cx="1254076" cy="964635"/>
              <a:chOff x="4277591" y="2204092"/>
              <a:chExt cx="4447309" cy="3851958"/>
            </a:xfrm>
          </p:grpSpPr>
          <p:pic>
            <p:nvPicPr>
              <p:cNvPr id="89" name="Picture 88"/>
              <p:cNvPicPr/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7591" y="2204092"/>
                <a:ext cx="4447309" cy="38519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0" name="Oval 89"/>
              <p:cNvSpPr/>
              <p:nvPr/>
            </p:nvSpPr>
            <p:spPr>
              <a:xfrm>
                <a:off x="5067300" y="3429000"/>
                <a:ext cx="685800" cy="60960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222" y="1539674"/>
              <a:ext cx="743021" cy="71527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364" y="1527382"/>
              <a:ext cx="805166" cy="711633"/>
            </a:xfrm>
            <a:prstGeom prst="rect">
              <a:avLst/>
            </a:prstGeom>
          </p:spPr>
        </p:pic>
        <p:pic>
          <p:nvPicPr>
            <p:cNvPr id="93" name="Picture 92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3063564" y="2382654"/>
              <a:ext cx="1316181" cy="1128457"/>
            </a:xfrm>
            <a:prstGeom prst="rect">
              <a:avLst/>
            </a:prstGeom>
          </p:spPr>
        </p:pic>
        <p:pic>
          <p:nvPicPr>
            <p:cNvPr id="94" name="Picture 9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2249208" y="5059154"/>
              <a:ext cx="994495" cy="614234"/>
            </a:xfrm>
            <a:prstGeom prst="rect">
              <a:avLst/>
            </a:prstGeom>
          </p:spPr>
        </p:pic>
        <p:pic>
          <p:nvPicPr>
            <p:cNvPr id="95" name="Picture 94"/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169" y="5919321"/>
              <a:ext cx="1092195" cy="82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5"/>
            <p:cNvPicPr/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458" y="5919321"/>
              <a:ext cx="1093946" cy="820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Arrow: Right 7"/>
          <p:cNvSpPr/>
          <p:nvPr/>
        </p:nvSpPr>
        <p:spPr>
          <a:xfrm>
            <a:off x="4116875" y="3053074"/>
            <a:ext cx="571619" cy="453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6807" y="188617"/>
            <a:ext cx="4132962" cy="6480766"/>
            <a:chOff x="4567080" y="211584"/>
            <a:chExt cx="4132962" cy="6480766"/>
          </a:xfrm>
        </p:grpSpPr>
        <p:sp>
          <p:nvSpPr>
            <p:cNvPr id="54" name="TextBox 53"/>
            <p:cNvSpPr txBox="1"/>
            <p:nvPr/>
          </p:nvSpPr>
          <p:spPr>
            <a:xfrm>
              <a:off x="4567080" y="211584"/>
              <a:ext cx="4132962" cy="3539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Early Task Selection: Vigor Shipyards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575303" y="580916"/>
              <a:ext cx="4114800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62038" y="688638"/>
              <a:ext cx="18706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Welding stiffeners and gussets at intersection between </a:t>
              </a:r>
              <a:r>
                <a:rPr lang="en-US" sz="1400" dirty="0" err="1"/>
                <a:t>deckplate</a:t>
              </a:r>
              <a:r>
                <a:rPr lang="en-US" sz="1400" dirty="0"/>
                <a:t> and bulkhead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1290" y="181478"/>
            <a:ext cx="4394906" cy="6480766"/>
            <a:chOff x="200499" y="208269"/>
            <a:chExt cx="4394906" cy="6480766"/>
          </a:xfrm>
        </p:grpSpPr>
        <p:sp>
          <p:nvSpPr>
            <p:cNvPr id="4" name="TextBox 3"/>
            <p:cNvSpPr txBox="1"/>
            <p:nvPr/>
          </p:nvSpPr>
          <p:spPr>
            <a:xfrm>
              <a:off x="200636" y="570120"/>
              <a:ext cx="43032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Non-mechanized welding tasks in this region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Difficult positions to reach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Wrap-around welds require inspection and some amount of rework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499" y="208269"/>
              <a:ext cx="439490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Challenges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8723" y="577601"/>
              <a:ext cx="4386682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 descr="cid:BBBE963A88BEF24E8C0D78C8544BA22B@namprd19.prod.outlook.com">
            <a:extLst>
              <a:ext uri="{FF2B5EF4-FFF2-40B4-BE49-F238E27FC236}">
                <a16:creationId xmlns:a16="http://schemas.microsoft.com/office/drawing/2014/main" id="{FEE45373-76A8-42BA-809C-EC67D1E1D705}"/>
              </a:ext>
            </a:extLst>
          </p:cNvPr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633" y="1624709"/>
            <a:ext cx="3107228" cy="240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FE6E42A-1659-4F7F-A04C-FEB0420A149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37890"/>
          <a:stretch/>
        </p:blipFill>
        <p:spPr>
          <a:xfrm>
            <a:off x="621424" y="4045401"/>
            <a:ext cx="2767704" cy="22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2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9DBF-7059-48F0-97AE-22C403C13D43}"/>
              </a:ext>
            </a:extLst>
          </p:cNvPr>
          <p:cNvSpPr txBox="1">
            <a:spLocks/>
          </p:cNvSpPr>
          <p:nvPr/>
        </p:nvSpPr>
        <p:spPr>
          <a:xfrm>
            <a:off x="685800" y="907059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Prototype Platform  with Hardware (HMMR)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90A7F3-E3ED-4098-86DF-8A9729E6E92F}"/>
              </a:ext>
            </a:extLst>
          </p:cNvPr>
          <p:cNvSpPr txBox="1">
            <a:spLocks/>
          </p:cNvSpPr>
          <p:nvPr/>
        </p:nvSpPr>
        <p:spPr>
          <a:xfrm>
            <a:off x="700889" y="2095500"/>
            <a:ext cx="4114800" cy="251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Modes of operation:</a:t>
            </a:r>
          </a:p>
          <a:p>
            <a:pPr lvl="1"/>
            <a:r>
              <a:rPr lang="en-US" sz="1800" dirty="0"/>
              <a:t>Drag-through teach mode</a:t>
            </a:r>
          </a:p>
          <a:p>
            <a:pPr lvl="1"/>
            <a:r>
              <a:rPr lang="en-US" sz="1800" dirty="0"/>
              <a:t>Teach job positioning mode</a:t>
            </a:r>
          </a:p>
          <a:p>
            <a:pPr lvl="1"/>
            <a:r>
              <a:rPr lang="en-US" sz="1800" dirty="0"/>
              <a:t>Automatic job positioning mode</a:t>
            </a:r>
          </a:p>
          <a:p>
            <a:r>
              <a:rPr lang="en-US" sz="2000" dirty="0"/>
              <a:t>Base: Magnetic switchable</a:t>
            </a:r>
          </a:p>
          <a:p>
            <a:r>
              <a:rPr lang="en-US" sz="2000" dirty="0"/>
              <a:t>Arm: </a:t>
            </a:r>
            <a:r>
              <a:rPr lang="en-US" sz="2000" dirty="0" err="1"/>
              <a:t>Aubo</a:t>
            </a:r>
            <a:r>
              <a:rPr lang="en-US" sz="2000" dirty="0"/>
              <a:t> i5 commercial </a:t>
            </a:r>
            <a:r>
              <a:rPr lang="en-US" sz="2000" dirty="0" err="1"/>
              <a:t>cobot</a:t>
            </a:r>
            <a:endParaRPr lang="en-US" sz="2000" dirty="0"/>
          </a:p>
          <a:p>
            <a:r>
              <a:rPr lang="en-US" sz="2000" dirty="0"/>
              <a:t>End-effector: Supports torch and user interface</a:t>
            </a:r>
          </a:p>
          <a:p>
            <a:r>
              <a:rPr lang="en-US" sz="2000" dirty="0"/>
              <a:t>Algorithms: Control robot motion, path and job planning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D0BA0-FA34-41BE-ACDF-D3A4A36508B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689" y="2251745"/>
            <a:ext cx="3886200" cy="3276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79ED8B-E0BE-4D11-BA22-B8380D8E0F36}"/>
              </a:ext>
            </a:extLst>
          </p:cNvPr>
          <p:cNvSpPr/>
          <p:nvPr/>
        </p:nvSpPr>
        <p:spPr>
          <a:xfrm>
            <a:off x="220954" y="847288"/>
            <a:ext cx="8755265" cy="58149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9DBBB-3A09-4BA9-B6B6-F25205F6BA96}"/>
              </a:ext>
            </a:extLst>
          </p:cNvPr>
          <p:cNvSpPr txBox="1"/>
          <p:nvPr/>
        </p:nvSpPr>
        <p:spPr>
          <a:xfrm>
            <a:off x="220955" y="396871"/>
            <a:ext cx="875526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Approach:</a:t>
            </a:r>
          </a:p>
        </p:txBody>
      </p:sp>
    </p:spTree>
    <p:extLst>
      <p:ext uri="{BB962C8B-B14F-4D97-AF65-F5344CB8AC3E}">
        <p14:creationId xmlns:p14="http://schemas.microsoft.com/office/powerpoint/2010/main" val="227939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4367" y="181478"/>
            <a:ext cx="4132962" cy="6480766"/>
            <a:chOff x="4567080" y="211584"/>
            <a:chExt cx="4132962" cy="6480766"/>
          </a:xfrm>
        </p:grpSpPr>
        <p:sp>
          <p:nvSpPr>
            <p:cNvPr id="54" name="TextBox 53"/>
            <p:cNvSpPr txBox="1"/>
            <p:nvPr/>
          </p:nvSpPr>
          <p:spPr>
            <a:xfrm>
              <a:off x="4567080" y="211584"/>
              <a:ext cx="4132962" cy="3539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Target Job: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575303" y="580916"/>
              <a:ext cx="4114800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62038" y="688638"/>
              <a:ext cx="18706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Welding stiffeners and gussets at intersection between </a:t>
              </a:r>
              <a:r>
                <a:rPr lang="en-US" sz="1400" dirty="0" err="1"/>
                <a:t>deckplate</a:t>
              </a:r>
              <a:r>
                <a:rPr lang="en-US" sz="1400" dirty="0"/>
                <a:t> and bulkhead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1290" y="181478"/>
            <a:ext cx="4394906" cy="6480766"/>
            <a:chOff x="200499" y="208269"/>
            <a:chExt cx="4394906" cy="6480766"/>
          </a:xfrm>
        </p:grpSpPr>
        <p:sp>
          <p:nvSpPr>
            <p:cNvPr id="4" name="TextBox 3"/>
            <p:cNvSpPr txBox="1"/>
            <p:nvPr/>
          </p:nvSpPr>
          <p:spPr>
            <a:xfrm>
              <a:off x="200636" y="570120"/>
              <a:ext cx="430324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HMMR is man portable (approx. 50 </a:t>
              </a:r>
              <a:r>
                <a:rPr lang="en-US" sz="1600" dirty="0" err="1"/>
                <a:t>lb</a:t>
              </a:r>
              <a:r>
                <a:rPr lang="en-US" sz="1600" dirty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Operator places HMMR on the flange of a stiffener approximately 2 feet from the bulkhead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Switchable magnetic base secures robot to stiffener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499" y="208269"/>
              <a:ext cx="439490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Preliminary Approach and Hardware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8723" y="577601"/>
              <a:ext cx="4386682" cy="6111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Arrow: Right 7"/>
          <p:cNvSpPr/>
          <p:nvPr/>
        </p:nvSpPr>
        <p:spPr>
          <a:xfrm>
            <a:off x="4116875" y="3053074"/>
            <a:ext cx="571619" cy="453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cid:BBBE963A88BEF24E8C0D78C8544BA22B@namprd19.prod.outlook.com">
            <a:extLst>
              <a:ext uri="{FF2B5EF4-FFF2-40B4-BE49-F238E27FC236}">
                <a16:creationId xmlns:a16="http://schemas.microsoft.com/office/drawing/2014/main" id="{FEE45373-76A8-42BA-809C-EC67D1E1D705}"/>
              </a:ext>
            </a:extLst>
          </p:cNvPr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633" y="1624709"/>
            <a:ext cx="3107228" cy="240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FE6E42A-1659-4F7F-A04C-FEB0420A149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37890"/>
          <a:stretch/>
        </p:blipFill>
        <p:spPr>
          <a:xfrm>
            <a:off x="621424" y="4045401"/>
            <a:ext cx="2767704" cy="22573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7FD1261-038D-4474-885A-E796A13C9B71}"/>
              </a:ext>
            </a:extLst>
          </p:cNvPr>
          <p:cNvSpPr txBox="1"/>
          <p:nvPr/>
        </p:nvSpPr>
        <p:spPr>
          <a:xfrm>
            <a:off x="4492943" y="3861598"/>
            <a:ext cx="322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HMMR measures key points on the stiffener to teach weld path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AE80600-B772-414D-A432-B0E33CDD5007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9487" b="-2991"/>
          <a:stretch/>
        </p:blipFill>
        <p:spPr bwMode="auto">
          <a:xfrm>
            <a:off x="5443949" y="2087929"/>
            <a:ext cx="1934583" cy="177366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00326B7-65D0-454A-A4E1-1DC1541EBB05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284" y="4453854"/>
            <a:ext cx="2689736" cy="210112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9722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7244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Task: T-Stiffener with gussets welds at deck plate and bulkheads</a:t>
            </a:r>
          </a:p>
          <a:p>
            <a:r>
              <a:rPr lang="en-US" sz="2800" dirty="0"/>
              <a:t>Task workspace: ~300mm (12 inch) sphere</a:t>
            </a:r>
          </a:p>
          <a:p>
            <a:r>
              <a:rPr lang="en-US" sz="2800" dirty="0"/>
              <a:t>HMMR workspace: ~ 950 mm (37 inch) sphere</a:t>
            </a:r>
          </a:p>
          <a:p>
            <a:r>
              <a:rPr lang="en-US" sz="2800" dirty="0"/>
              <a:t>HMMR positioned on stiffener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146B8-6CA6-4AF2-BFC4-09AA36149CE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37890"/>
          <a:stretch/>
        </p:blipFill>
        <p:spPr>
          <a:xfrm>
            <a:off x="5638800" y="1485900"/>
            <a:ext cx="2971800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65764-68A9-495E-8B67-A289494AE4E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9487" b="-2991"/>
          <a:stretch/>
        </p:blipFill>
        <p:spPr bwMode="auto">
          <a:xfrm>
            <a:off x="6096000" y="4190999"/>
            <a:ext cx="2286000" cy="22512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24F83D-C8CF-4566-A52A-6A29E919CA64}"/>
              </a:ext>
            </a:extLst>
          </p:cNvPr>
          <p:cNvSpPr/>
          <p:nvPr/>
        </p:nvSpPr>
        <p:spPr>
          <a:xfrm>
            <a:off x="220954" y="1485900"/>
            <a:ext cx="8755265" cy="51763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4FD2F-4E60-455B-BC27-14D9341E3129}"/>
              </a:ext>
            </a:extLst>
          </p:cNvPr>
          <p:cNvSpPr txBox="1"/>
          <p:nvPr/>
        </p:nvSpPr>
        <p:spPr>
          <a:xfrm>
            <a:off x="220955" y="396871"/>
            <a:ext cx="875526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Mobility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6690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197790" cy="2971800"/>
          </a:xfrm>
        </p:spPr>
        <p:txBody>
          <a:bodyPr>
            <a:normAutofit/>
          </a:bodyPr>
          <a:lstStyle/>
          <a:p>
            <a:r>
              <a:rPr lang="en-US" sz="2800" dirty="0"/>
              <a:t>Mobile Base is magnetic switchable base to attach to top of stiffeners</a:t>
            </a:r>
          </a:p>
          <a:p>
            <a:r>
              <a:rPr lang="en-US" sz="2800" dirty="0"/>
              <a:t>To be moved by operator</a:t>
            </a:r>
          </a:p>
          <a:p>
            <a:r>
              <a:rPr lang="en-US" sz="2800" dirty="0"/>
              <a:t>Weight of Arm and base is ~50 lbs.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146B8-6CA6-4AF2-BFC4-09AA36149CE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37890"/>
          <a:stretch/>
        </p:blipFill>
        <p:spPr>
          <a:xfrm>
            <a:off x="6000939" y="4761368"/>
            <a:ext cx="2209800" cy="2096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304B8-38E6-41B3-A99F-EED66956932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90" y="1676400"/>
            <a:ext cx="3886200" cy="3276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7F2F3B-E3EA-42B8-A6D7-35C779BF7A5F}"/>
              </a:ext>
            </a:extLst>
          </p:cNvPr>
          <p:cNvSpPr/>
          <p:nvPr/>
        </p:nvSpPr>
        <p:spPr>
          <a:xfrm>
            <a:off x="220954" y="1397478"/>
            <a:ext cx="8755265" cy="52647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4BB89-560C-4B3E-AF52-F651B389A155}"/>
              </a:ext>
            </a:extLst>
          </p:cNvPr>
          <p:cNvSpPr txBox="1"/>
          <p:nvPr/>
        </p:nvSpPr>
        <p:spPr>
          <a:xfrm>
            <a:off x="220955" y="396871"/>
            <a:ext cx="875526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Prototype Mobile Base</a:t>
            </a:r>
          </a:p>
        </p:txBody>
      </p:sp>
    </p:spTree>
    <p:extLst>
      <p:ext uri="{BB962C8B-B14F-4D97-AF65-F5344CB8AC3E}">
        <p14:creationId xmlns:p14="http://schemas.microsoft.com/office/powerpoint/2010/main" val="62810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</TotalTime>
  <Words>735</Words>
  <Application>Microsoft Office PowerPoint</Application>
  <PresentationFormat>On-screen Show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Glovsky</dc:creator>
  <cp:lastModifiedBy>Jamie Beard</cp:lastModifiedBy>
  <cp:revision>83</cp:revision>
  <dcterms:created xsi:type="dcterms:W3CDTF">2016-11-10T12:55:16Z</dcterms:created>
  <dcterms:modified xsi:type="dcterms:W3CDTF">2021-03-19T18:14:33Z</dcterms:modified>
</cp:coreProperties>
</file>