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2" r:id="rId1"/>
  </p:sldMasterIdLst>
  <p:notesMasterIdLst>
    <p:notesMasterId r:id="rId11"/>
  </p:notesMasterIdLst>
  <p:sldIdLst>
    <p:sldId id="260" r:id="rId2"/>
    <p:sldId id="283" r:id="rId3"/>
    <p:sldId id="285" r:id="rId4"/>
    <p:sldId id="286" r:id="rId5"/>
    <p:sldId id="287" r:id="rId6"/>
    <p:sldId id="264" r:id="rId7"/>
    <p:sldId id="276" r:id="rId8"/>
    <p:sldId id="275" r:id="rId9"/>
    <p:sldId id="258" r:id="rId10"/>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45571"/>
    <a:srgbClr val="05759D"/>
    <a:srgbClr val="0688B6"/>
    <a:srgbClr val="034055"/>
    <a:srgbClr val="8EB2BF"/>
    <a:srgbClr val="446A78"/>
    <a:srgbClr val="EAF7F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C29C8D-7370-471E-9B05-CC048AFBFDFF}" v="24" dt="2020-12-01T18:35:05.32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87101" autoAdjust="0"/>
  </p:normalViewPr>
  <p:slideViewPr>
    <p:cSldViewPr snapToGrid="0">
      <p:cViewPr varScale="1">
        <p:scale>
          <a:sx n="115" d="100"/>
          <a:sy n="115" d="100"/>
        </p:scale>
        <p:origin x="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Felipe Guadalupe" userId="c2f08f3a9e8f2088" providerId="LiveId" clId="{5BC29C8D-7370-471E-9B05-CC048AFBFDFF}"/>
    <pc:docChg chg="modSld">
      <pc:chgData name="Felipe Guadalupe" userId="c2f08f3a9e8f2088" providerId="LiveId" clId="{5BC29C8D-7370-471E-9B05-CC048AFBFDFF}" dt="2020-12-01T20:52:00.215" v="99" actId="20577"/>
      <pc:docMkLst>
        <pc:docMk/>
      </pc:docMkLst>
      <pc:sldChg chg="modSp mod">
        <pc:chgData name="Felipe Guadalupe" userId="c2f08f3a9e8f2088" providerId="LiveId" clId="{5BC29C8D-7370-471E-9B05-CC048AFBFDFF}" dt="2020-12-01T20:39:12.568" v="36" actId="20577"/>
        <pc:sldMkLst>
          <pc:docMk/>
          <pc:sldMk cId="181742948" sldId="275"/>
        </pc:sldMkLst>
        <pc:spChg chg="mod">
          <ac:chgData name="Felipe Guadalupe" userId="c2f08f3a9e8f2088" providerId="LiveId" clId="{5BC29C8D-7370-471E-9B05-CC048AFBFDFF}" dt="2020-12-01T20:39:12.568" v="36" actId="20577"/>
          <ac:spMkLst>
            <pc:docMk/>
            <pc:sldMk cId="181742948" sldId="275"/>
            <ac:spMk id="5" creationId="{285A181A-4434-48E7-AD69-0C22A8C3A6EE}"/>
          </ac:spMkLst>
        </pc:spChg>
      </pc:sldChg>
      <pc:sldChg chg="modSp mod">
        <pc:chgData name="Felipe Guadalupe" userId="c2f08f3a9e8f2088" providerId="LiveId" clId="{5BC29C8D-7370-471E-9B05-CC048AFBFDFF}" dt="2020-12-01T20:52:00.215" v="99" actId="20577"/>
        <pc:sldMkLst>
          <pc:docMk/>
          <pc:sldMk cId="3396177272" sldId="286"/>
        </pc:sldMkLst>
        <pc:spChg chg="mod">
          <ac:chgData name="Felipe Guadalupe" userId="c2f08f3a9e8f2088" providerId="LiveId" clId="{5BC29C8D-7370-471E-9B05-CC048AFBFDFF}" dt="2020-12-01T20:52:00.215" v="99" actId="20577"/>
          <ac:spMkLst>
            <pc:docMk/>
            <pc:sldMk cId="3396177272" sldId="286"/>
            <ac:spMk id="10" creationId="{750C1B2C-C245-426F-B67A-244BE90AB7DD}"/>
          </ac:spMkLst>
        </pc:spChg>
      </pc:sldChg>
    </pc:docChg>
  </pc:docChgLst>
  <pc:docChgLst>
    <pc:chgData name="Felipe Guadalupe" userId="092fd55d-df32-4faf-8cd2-dd7c7d4e04e1" providerId="ADAL" clId="{5BC29C8D-7370-471E-9B05-CC048AFBFDFF}"/>
    <pc:docChg chg="undo custSel addSld delSld modSld">
      <pc:chgData name="Felipe Guadalupe" userId="092fd55d-df32-4faf-8cd2-dd7c7d4e04e1" providerId="ADAL" clId="{5BC29C8D-7370-471E-9B05-CC048AFBFDFF}" dt="2020-12-01T18:38:17.943" v="1829" actId="1038"/>
      <pc:docMkLst>
        <pc:docMk/>
      </pc:docMkLst>
      <pc:sldChg chg="addSp modSp mod">
        <pc:chgData name="Felipe Guadalupe" userId="092fd55d-df32-4faf-8cd2-dd7c7d4e04e1" providerId="ADAL" clId="{5BC29C8D-7370-471E-9B05-CC048AFBFDFF}" dt="2020-12-01T18:03:13.012" v="1509" actId="20577"/>
        <pc:sldMkLst>
          <pc:docMk/>
          <pc:sldMk cId="2817235497" sldId="260"/>
        </pc:sldMkLst>
        <pc:spChg chg="mod">
          <ac:chgData name="Felipe Guadalupe" userId="092fd55d-df32-4faf-8cd2-dd7c7d4e04e1" providerId="ADAL" clId="{5BC29C8D-7370-471E-9B05-CC048AFBFDFF}" dt="2020-12-01T18:03:13.012" v="1509" actId="20577"/>
          <ac:spMkLst>
            <pc:docMk/>
            <pc:sldMk cId="2817235497" sldId="260"/>
            <ac:spMk id="5" creationId="{00000000-0000-0000-0000-000000000000}"/>
          </ac:spMkLst>
        </pc:spChg>
        <pc:spChg chg="add mod">
          <ac:chgData name="Felipe Guadalupe" userId="092fd55d-df32-4faf-8cd2-dd7c7d4e04e1" providerId="ADAL" clId="{5BC29C8D-7370-471E-9B05-CC048AFBFDFF}" dt="2020-12-01T16:25:46.332" v="1425" actId="20577"/>
          <ac:spMkLst>
            <pc:docMk/>
            <pc:sldMk cId="2817235497" sldId="260"/>
            <ac:spMk id="6" creationId="{C378FB90-CFF7-4433-A59D-CD5276AA7402}"/>
          </ac:spMkLst>
        </pc:spChg>
      </pc:sldChg>
      <pc:sldChg chg="modSp mod">
        <pc:chgData name="Felipe Guadalupe" userId="092fd55d-df32-4faf-8cd2-dd7c7d4e04e1" providerId="ADAL" clId="{5BC29C8D-7370-471E-9B05-CC048AFBFDFF}" dt="2020-12-01T18:01:58.343" v="1507" actId="20577"/>
        <pc:sldMkLst>
          <pc:docMk/>
          <pc:sldMk cId="359672880" sldId="264"/>
        </pc:sldMkLst>
        <pc:spChg chg="mod">
          <ac:chgData name="Felipe Guadalupe" userId="092fd55d-df32-4faf-8cd2-dd7c7d4e04e1" providerId="ADAL" clId="{5BC29C8D-7370-471E-9B05-CC048AFBFDFF}" dt="2020-12-01T18:01:58.343" v="1507" actId="20577"/>
          <ac:spMkLst>
            <pc:docMk/>
            <pc:sldMk cId="359672880" sldId="264"/>
            <ac:spMk id="12" creationId="{295C373A-E5B0-49DA-ABF8-5B61893B7DD3}"/>
          </ac:spMkLst>
        </pc:spChg>
      </pc:sldChg>
      <pc:sldChg chg="addSp delSp modSp mod">
        <pc:chgData name="Felipe Guadalupe" userId="092fd55d-df32-4faf-8cd2-dd7c7d4e04e1" providerId="ADAL" clId="{5BC29C8D-7370-471E-9B05-CC048AFBFDFF}" dt="2020-12-01T16:21:13.521" v="1301" actId="6549"/>
        <pc:sldMkLst>
          <pc:docMk/>
          <pc:sldMk cId="181742948" sldId="275"/>
        </pc:sldMkLst>
        <pc:spChg chg="mod">
          <ac:chgData name="Felipe Guadalupe" userId="092fd55d-df32-4faf-8cd2-dd7c7d4e04e1" providerId="ADAL" clId="{5BC29C8D-7370-471E-9B05-CC048AFBFDFF}" dt="2020-12-01T16:21:13.521" v="1301" actId="6549"/>
          <ac:spMkLst>
            <pc:docMk/>
            <pc:sldMk cId="181742948" sldId="275"/>
            <ac:spMk id="5" creationId="{285A181A-4434-48E7-AD69-0C22A8C3A6EE}"/>
          </ac:spMkLst>
        </pc:spChg>
        <pc:graphicFrameChg chg="add del mod">
          <ac:chgData name="Felipe Guadalupe" userId="092fd55d-df32-4faf-8cd2-dd7c7d4e04e1" providerId="ADAL" clId="{5BC29C8D-7370-471E-9B05-CC048AFBFDFF}" dt="2020-12-01T16:16:37.044" v="1243" actId="478"/>
          <ac:graphicFrameMkLst>
            <pc:docMk/>
            <pc:sldMk cId="181742948" sldId="275"/>
            <ac:graphicFrameMk id="2" creationId="{D651922B-6DBB-4817-BC79-6062846BC1F9}"/>
          </ac:graphicFrameMkLst>
        </pc:graphicFrameChg>
        <pc:graphicFrameChg chg="add del mod modGraphic">
          <ac:chgData name="Felipe Guadalupe" userId="092fd55d-df32-4faf-8cd2-dd7c7d4e04e1" providerId="ADAL" clId="{5BC29C8D-7370-471E-9B05-CC048AFBFDFF}" dt="2020-12-01T16:15:21.539" v="1240"/>
          <ac:graphicFrameMkLst>
            <pc:docMk/>
            <pc:sldMk cId="181742948" sldId="275"/>
            <ac:graphicFrameMk id="6" creationId="{6ED45A19-BB20-4572-99C8-B0E9DFB3938A}"/>
          </ac:graphicFrameMkLst>
        </pc:graphicFrameChg>
        <pc:graphicFrameChg chg="add del mod modGraphic">
          <ac:chgData name="Felipe Guadalupe" userId="092fd55d-df32-4faf-8cd2-dd7c7d4e04e1" providerId="ADAL" clId="{5BC29C8D-7370-471E-9B05-CC048AFBFDFF}" dt="2020-12-01T16:17:11.390" v="1253"/>
          <ac:graphicFrameMkLst>
            <pc:docMk/>
            <pc:sldMk cId="181742948" sldId="275"/>
            <ac:graphicFrameMk id="7" creationId="{4E97ACCD-C8DF-46CE-8551-96BD529D9DD0}"/>
          </ac:graphicFrameMkLst>
        </pc:graphicFrameChg>
        <pc:graphicFrameChg chg="add mod modGraphic">
          <ac:chgData name="Felipe Guadalupe" userId="092fd55d-df32-4faf-8cd2-dd7c7d4e04e1" providerId="ADAL" clId="{5BC29C8D-7370-471E-9B05-CC048AFBFDFF}" dt="2020-12-01T16:18:34.905" v="1266" actId="255"/>
          <ac:graphicFrameMkLst>
            <pc:docMk/>
            <pc:sldMk cId="181742948" sldId="275"/>
            <ac:graphicFrameMk id="8" creationId="{1072A349-D54B-4877-A86C-B720E88B314C}"/>
          </ac:graphicFrameMkLst>
        </pc:graphicFrameChg>
      </pc:sldChg>
      <pc:sldChg chg="modSp mod">
        <pc:chgData name="Felipe Guadalupe" userId="092fd55d-df32-4faf-8cd2-dd7c7d4e04e1" providerId="ADAL" clId="{5BC29C8D-7370-471E-9B05-CC048AFBFDFF}" dt="2020-12-01T17:57:01.165" v="1432" actId="6549"/>
        <pc:sldMkLst>
          <pc:docMk/>
          <pc:sldMk cId="4005141" sldId="276"/>
        </pc:sldMkLst>
        <pc:spChg chg="mod">
          <ac:chgData name="Felipe Guadalupe" userId="092fd55d-df32-4faf-8cd2-dd7c7d4e04e1" providerId="ADAL" clId="{5BC29C8D-7370-471E-9B05-CC048AFBFDFF}" dt="2020-12-01T17:57:01.165" v="1432" actId="6549"/>
          <ac:spMkLst>
            <pc:docMk/>
            <pc:sldMk cId="4005141" sldId="276"/>
            <ac:spMk id="10" creationId="{750C1B2C-C245-426F-B67A-244BE90AB7DD}"/>
          </ac:spMkLst>
        </pc:spChg>
      </pc:sldChg>
      <pc:sldChg chg="modSp del mod">
        <pc:chgData name="Felipe Guadalupe" userId="092fd55d-df32-4faf-8cd2-dd7c7d4e04e1" providerId="ADAL" clId="{5BC29C8D-7370-471E-9B05-CC048AFBFDFF}" dt="2020-12-01T16:10:31.011" v="1226" actId="47"/>
        <pc:sldMkLst>
          <pc:docMk/>
          <pc:sldMk cId="1950740148" sldId="277"/>
        </pc:sldMkLst>
        <pc:spChg chg="mod">
          <ac:chgData name="Felipe Guadalupe" userId="092fd55d-df32-4faf-8cd2-dd7c7d4e04e1" providerId="ADAL" clId="{5BC29C8D-7370-471E-9B05-CC048AFBFDFF}" dt="2020-12-01T15:42:23.455" v="1168" actId="13926"/>
          <ac:spMkLst>
            <pc:docMk/>
            <pc:sldMk cId="1950740148" sldId="277"/>
            <ac:spMk id="6" creationId="{00000000-0000-0000-0000-000000000000}"/>
          </ac:spMkLst>
        </pc:spChg>
        <pc:spChg chg="mod">
          <ac:chgData name="Felipe Guadalupe" userId="092fd55d-df32-4faf-8cd2-dd7c7d4e04e1" providerId="ADAL" clId="{5BC29C8D-7370-471E-9B05-CC048AFBFDFF}" dt="2020-12-01T15:23:03.536" v="1126" actId="1076"/>
          <ac:spMkLst>
            <pc:docMk/>
            <pc:sldMk cId="1950740148" sldId="277"/>
            <ac:spMk id="7" creationId="{00000000-0000-0000-0000-000000000000}"/>
          </ac:spMkLst>
        </pc:spChg>
        <pc:graphicFrameChg chg="mod modGraphic">
          <ac:chgData name="Felipe Guadalupe" userId="092fd55d-df32-4faf-8cd2-dd7c7d4e04e1" providerId="ADAL" clId="{5BC29C8D-7370-471E-9B05-CC048AFBFDFF}" dt="2020-12-01T15:39:44.999" v="1167" actId="14734"/>
          <ac:graphicFrameMkLst>
            <pc:docMk/>
            <pc:sldMk cId="1950740148" sldId="277"/>
            <ac:graphicFrameMk id="5" creationId="{BB9121F8-A6F1-41E3-9CEA-68858D38AAB2}"/>
          </ac:graphicFrameMkLst>
        </pc:graphicFrameChg>
      </pc:sldChg>
      <pc:sldChg chg="del">
        <pc:chgData name="Felipe Guadalupe" userId="092fd55d-df32-4faf-8cd2-dd7c7d4e04e1" providerId="ADAL" clId="{5BC29C8D-7370-471E-9B05-CC048AFBFDFF}" dt="2020-12-01T16:23:38.837" v="1305" actId="2696"/>
        <pc:sldMkLst>
          <pc:docMk/>
          <pc:sldMk cId="223767171" sldId="280"/>
        </pc:sldMkLst>
      </pc:sldChg>
      <pc:sldChg chg="del">
        <pc:chgData name="Felipe Guadalupe" userId="092fd55d-df32-4faf-8cd2-dd7c7d4e04e1" providerId="ADAL" clId="{5BC29C8D-7370-471E-9B05-CC048AFBFDFF}" dt="2020-12-01T17:45:45.184" v="1430" actId="2696"/>
        <pc:sldMkLst>
          <pc:docMk/>
          <pc:sldMk cId="3229238705" sldId="280"/>
        </pc:sldMkLst>
      </pc:sldChg>
      <pc:sldChg chg="del">
        <pc:chgData name="Felipe Guadalupe" userId="092fd55d-df32-4faf-8cd2-dd7c7d4e04e1" providerId="ADAL" clId="{5BC29C8D-7370-471E-9B05-CC048AFBFDFF}" dt="2020-12-01T16:13:21.407" v="1227" actId="47"/>
        <pc:sldMkLst>
          <pc:docMk/>
          <pc:sldMk cId="455613208" sldId="281"/>
        </pc:sldMkLst>
      </pc:sldChg>
      <pc:sldChg chg="modSp mod">
        <pc:chgData name="Felipe Guadalupe" userId="092fd55d-df32-4faf-8cd2-dd7c7d4e04e1" providerId="ADAL" clId="{5BC29C8D-7370-471E-9B05-CC048AFBFDFF}" dt="2020-12-01T14:32:33.442" v="21" actId="13926"/>
        <pc:sldMkLst>
          <pc:docMk/>
          <pc:sldMk cId="3572470408" sldId="285"/>
        </pc:sldMkLst>
        <pc:spChg chg="mod">
          <ac:chgData name="Felipe Guadalupe" userId="092fd55d-df32-4faf-8cd2-dd7c7d4e04e1" providerId="ADAL" clId="{5BC29C8D-7370-471E-9B05-CC048AFBFDFF}" dt="2020-12-01T14:32:33.442" v="21" actId="13926"/>
          <ac:spMkLst>
            <pc:docMk/>
            <pc:sldMk cId="3572470408" sldId="285"/>
            <ac:spMk id="6" creationId="{98CB3D9F-FC69-4066-8888-0D211B9B1295}"/>
          </ac:spMkLst>
        </pc:spChg>
      </pc:sldChg>
      <pc:sldChg chg="del">
        <pc:chgData name="Felipe Guadalupe" userId="092fd55d-df32-4faf-8cd2-dd7c7d4e04e1" providerId="ADAL" clId="{5BC29C8D-7370-471E-9B05-CC048AFBFDFF}" dt="2020-12-01T16:23:15.554" v="1303"/>
        <pc:sldMkLst>
          <pc:docMk/>
          <pc:sldMk cId="897448275" sldId="286"/>
        </pc:sldMkLst>
      </pc:sldChg>
      <pc:sldChg chg="modSp add del mod">
        <pc:chgData name="Felipe Guadalupe" userId="092fd55d-df32-4faf-8cd2-dd7c7d4e04e1" providerId="ADAL" clId="{5BC29C8D-7370-471E-9B05-CC048AFBFDFF}" dt="2020-12-01T18:26:11.624" v="1691" actId="6549"/>
        <pc:sldMkLst>
          <pc:docMk/>
          <pc:sldMk cId="3396177272" sldId="286"/>
        </pc:sldMkLst>
        <pc:spChg chg="mod">
          <ac:chgData name="Felipe Guadalupe" userId="092fd55d-df32-4faf-8cd2-dd7c7d4e04e1" providerId="ADAL" clId="{5BC29C8D-7370-471E-9B05-CC048AFBFDFF}" dt="2020-12-01T16:24:05.278" v="1344" actId="20577"/>
          <ac:spMkLst>
            <pc:docMk/>
            <pc:sldMk cId="3396177272" sldId="286"/>
            <ac:spMk id="3" creationId="{00000000-0000-0000-0000-000000000000}"/>
          </ac:spMkLst>
        </pc:spChg>
        <pc:spChg chg="mod">
          <ac:chgData name="Felipe Guadalupe" userId="092fd55d-df32-4faf-8cd2-dd7c7d4e04e1" providerId="ADAL" clId="{5BC29C8D-7370-471E-9B05-CC048AFBFDFF}" dt="2020-12-01T18:26:11.624" v="1691" actId="6549"/>
          <ac:spMkLst>
            <pc:docMk/>
            <pc:sldMk cId="3396177272" sldId="286"/>
            <ac:spMk id="10" creationId="{750C1B2C-C245-426F-B67A-244BE90AB7DD}"/>
          </ac:spMkLst>
        </pc:spChg>
      </pc:sldChg>
      <pc:sldChg chg="modSp new del mod">
        <pc:chgData name="Felipe Guadalupe" userId="092fd55d-df32-4faf-8cd2-dd7c7d4e04e1" providerId="ADAL" clId="{5BC29C8D-7370-471E-9B05-CC048AFBFDFF}" dt="2020-12-01T14:54:08.155" v="1041" actId="680"/>
        <pc:sldMkLst>
          <pc:docMk/>
          <pc:sldMk cId="2245322948" sldId="287"/>
        </pc:sldMkLst>
        <pc:spChg chg="mod">
          <ac:chgData name="Felipe Guadalupe" userId="092fd55d-df32-4faf-8cd2-dd7c7d4e04e1" providerId="ADAL" clId="{5BC29C8D-7370-471E-9B05-CC048AFBFDFF}" dt="2020-12-01T14:54:05.443" v="1040" actId="20577"/>
          <ac:spMkLst>
            <pc:docMk/>
            <pc:sldMk cId="2245322948" sldId="287"/>
            <ac:spMk id="2" creationId="{55D1A556-DD42-44EA-B7D5-FC3FDFC150CA}"/>
          </ac:spMkLst>
        </pc:spChg>
      </pc:sldChg>
      <pc:sldChg chg="addSp delSp modSp mod">
        <pc:chgData name="Felipe Guadalupe" userId="092fd55d-df32-4faf-8cd2-dd7c7d4e04e1" providerId="ADAL" clId="{5BC29C8D-7370-471E-9B05-CC048AFBFDFF}" dt="2020-12-01T18:38:17.943" v="1829" actId="1038"/>
        <pc:sldMkLst>
          <pc:docMk/>
          <pc:sldMk cId="2880104048" sldId="287"/>
        </pc:sldMkLst>
        <pc:spChg chg="add mod">
          <ac:chgData name="Felipe Guadalupe" userId="092fd55d-df32-4faf-8cd2-dd7c7d4e04e1" providerId="ADAL" clId="{5BC29C8D-7370-471E-9B05-CC048AFBFDFF}" dt="2020-12-01T18:36:26.931" v="1816" actId="1036"/>
          <ac:spMkLst>
            <pc:docMk/>
            <pc:sldMk cId="2880104048" sldId="287"/>
            <ac:spMk id="5" creationId="{A1B07A43-16D1-40CC-A7DC-55912E3B6ACC}"/>
          </ac:spMkLst>
        </pc:spChg>
        <pc:spChg chg="del mod">
          <ac:chgData name="Felipe Guadalupe" userId="092fd55d-df32-4faf-8cd2-dd7c7d4e04e1" providerId="ADAL" clId="{5BC29C8D-7370-471E-9B05-CC048AFBFDFF}" dt="2020-12-01T16:09:19.728" v="1224" actId="478"/>
          <ac:spMkLst>
            <pc:docMk/>
            <pc:sldMk cId="2880104048" sldId="287"/>
            <ac:spMk id="6" creationId="{00000000-0000-0000-0000-000000000000}"/>
          </ac:spMkLst>
        </pc:spChg>
        <pc:spChg chg="mod">
          <ac:chgData name="Felipe Guadalupe" userId="092fd55d-df32-4faf-8cd2-dd7c7d4e04e1" providerId="ADAL" clId="{5BC29C8D-7370-471E-9B05-CC048AFBFDFF}" dt="2020-12-01T18:18:53.508" v="1550" actId="14100"/>
          <ac:spMkLst>
            <pc:docMk/>
            <pc:sldMk cId="2880104048" sldId="287"/>
            <ac:spMk id="7" creationId="{00000000-0000-0000-0000-000000000000}"/>
          </ac:spMkLst>
        </pc:spChg>
        <pc:spChg chg="mod">
          <ac:chgData name="Felipe Guadalupe" userId="092fd55d-df32-4faf-8cd2-dd7c7d4e04e1" providerId="ADAL" clId="{5BC29C8D-7370-471E-9B05-CC048AFBFDFF}" dt="2020-12-01T18:18:59.949" v="1552" actId="14100"/>
          <ac:spMkLst>
            <pc:docMk/>
            <pc:sldMk cId="2880104048" sldId="287"/>
            <ac:spMk id="8" creationId="{00000000-0000-0000-0000-000000000000}"/>
          </ac:spMkLst>
        </pc:spChg>
        <pc:spChg chg="add del">
          <ac:chgData name="Felipe Guadalupe" userId="092fd55d-df32-4faf-8cd2-dd7c7d4e04e1" providerId="ADAL" clId="{5BC29C8D-7370-471E-9B05-CC048AFBFDFF}" dt="2020-12-01T15:55:49.345" v="1181" actId="22"/>
          <ac:spMkLst>
            <pc:docMk/>
            <pc:sldMk cId="2880104048" sldId="287"/>
            <ac:spMk id="10" creationId="{C50F3F02-7C33-4AC3-904D-452BACD3F13D}"/>
          </ac:spMkLst>
        </pc:spChg>
        <pc:graphicFrameChg chg="add del mod modGraphic">
          <ac:chgData name="Felipe Guadalupe" userId="092fd55d-df32-4faf-8cd2-dd7c7d4e04e1" providerId="ADAL" clId="{5BC29C8D-7370-471E-9B05-CC048AFBFDFF}" dt="2020-12-01T15:55:26.340" v="1175"/>
          <ac:graphicFrameMkLst>
            <pc:docMk/>
            <pc:sldMk cId="2880104048" sldId="287"/>
            <ac:graphicFrameMk id="2" creationId="{C57062C1-68A4-4F9E-8CF8-085A357231D3}"/>
          </ac:graphicFrameMkLst>
        </pc:graphicFrameChg>
        <pc:graphicFrameChg chg="add mod modGraphic">
          <ac:chgData name="Felipe Guadalupe" userId="092fd55d-df32-4faf-8cd2-dd7c7d4e04e1" providerId="ADAL" clId="{5BC29C8D-7370-471E-9B05-CC048AFBFDFF}" dt="2020-12-01T18:38:17.943" v="1829" actId="1038"/>
          <ac:graphicFrameMkLst>
            <pc:docMk/>
            <pc:sldMk cId="2880104048" sldId="287"/>
            <ac:graphicFrameMk id="2" creationId="{D65716FF-3E37-422B-BED1-DDE4C9C2353C}"/>
          </ac:graphicFrameMkLst>
        </pc:graphicFrameChg>
        <pc:graphicFrameChg chg="add del mod modGraphic">
          <ac:chgData name="Felipe Guadalupe" userId="092fd55d-df32-4faf-8cd2-dd7c7d4e04e1" providerId="ADAL" clId="{5BC29C8D-7370-471E-9B05-CC048AFBFDFF}" dt="2020-12-01T15:55:42.074" v="1179" actId="478"/>
          <ac:graphicFrameMkLst>
            <pc:docMk/>
            <pc:sldMk cId="2880104048" sldId="287"/>
            <ac:graphicFrameMk id="5" creationId="{BB9121F8-A6F1-41E3-9CEA-68858D38AAB2}"/>
          </ac:graphicFrameMkLst>
        </pc:graphicFrameChg>
        <pc:graphicFrameChg chg="add del mod ord modGraphic">
          <ac:chgData name="Felipe Guadalupe" userId="092fd55d-df32-4faf-8cd2-dd7c7d4e04e1" providerId="ADAL" clId="{5BC29C8D-7370-471E-9B05-CC048AFBFDFF}" dt="2020-12-01T18:38:17.943" v="1829" actId="1038"/>
          <ac:graphicFrameMkLst>
            <pc:docMk/>
            <pc:sldMk cId="2880104048" sldId="287"/>
            <ac:graphicFrameMk id="11" creationId="{D3F26983-1DF1-4608-A66E-C0E235F0253D}"/>
          </ac:graphicFrameMkLst>
        </pc:graphicFrameChg>
        <pc:graphicFrameChg chg="add del mod modGraphic">
          <ac:chgData name="Felipe Guadalupe" userId="092fd55d-df32-4faf-8cd2-dd7c7d4e04e1" providerId="ADAL" clId="{5BC29C8D-7370-471E-9B05-CC048AFBFDFF}" dt="2020-12-01T18:28:13.300" v="1692" actId="478"/>
          <ac:graphicFrameMkLst>
            <pc:docMk/>
            <pc:sldMk cId="2880104048" sldId="287"/>
            <ac:graphicFrameMk id="12" creationId="{C71E6CF4-2197-4428-B8F6-CD222EAD3481}"/>
          </ac:graphicFrameMkLst>
        </pc:graphicFrame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6740CAFB-BA6A-4EAD-8632-EFF9673D5756}" type="datetimeFigureOut">
              <a:rPr lang="en-US" smtClean="0"/>
              <a:t>12/1/2020</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1223D755-2BB7-4E46-A026-A3354C074F5C}" type="slidenum">
              <a:rPr lang="en-US" smtClean="0"/>
              <a:t>‹#›</a:t>
            </a:fld>
            <a:endParaRPr lang="en-US"/>
          </a:p>
        </p:txBody>
      </p:sp>
    </p:spTree>
    <p:extLst>
      <p:ext uri="{BB962C8B-B14F-4D97-AF65-F5344CB8AC3E}">
        <p14:creationId xmlns:p14="http://schemas.microsoft.com/office/powerpoint/2010/main" val="2094424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33675" y="2599135"/>
            <a:ext cx="9144000" cy="2387600"/>
          </a:xfrm>
          <a:prstGeom prst="rect">
            <a:avLst/>
          </a:prstGeom>
        </p:spPr>
        <p:txBody>
          <a:bodyPr anchor="b"/>
          <a:lstStyle>
            <a:lvl1pPr algn="r">
              <a:defRPr sz="4800">
                <a:latin typeface="Segoe UI" panose="020B0502040204020203" pitchFamily="34" charset="0"/>
                <a:cs typeface="Segoe UI" panose="020B0502040204020203" pitchFamily="34" charset="0"/>
              </a:defRPr>
            </a:lvl1pPr>
          </a:lstStyle>
          <a:p>
            <a:r>
              <a:rPr lang="en-US"/>
              <a:t>Click to edit Master title style</a:t>
            </a:r>
            <a:endParaRPr lang="en-US" dirty="0"/>
          </a:p>
        </p:txBody>
      </p:sp>
      <p:sp>
        <p:nvSpPr>
          <p:cNvPr id="3" name="Subtitle 2"/>
          <p:cNvSpPr>
            <a:spLocks noGrp="1"/>
          </p:cNvSpPr>
          <p:nvPr>
            <p:ph type="subTitle" idx="1"/>
          </p:nvPr>
        </p:nvSpPr>
        <p:spPr>
          <a:xfrm>
            <a:off x="2733675" y="4986735"/>
            <a:ext cx="9144000" cy="604440"/>
          </a:xfrm>
        </p:spPr>
        <p:txBody>
          <a:bodyPr/>
          <a:lstStyle>
            <a:lvl1pPr marL="0" indent="0" algn="r">
              <a:buNone/>
              <a:defRPr sz="2400">
                <a:solidFill>
                  <a:srgbClr val="04557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66701" y="-240918"/>
            <a:ext cx="12355313" cy="1976850"/>
          </a:xfrm>
          <a:prstGeom prst="rect">
            <a:avLst/>
          </a:prstGeom>
        </p:spPr>
      </p:pic>
      <p:sp>
        <p:nvSpPr>
          <p:cNvPr id="5" name="Slide Number Placeholder 4"/>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5276" y="5649579"/>
            <a:ext cx="1143000" cy="1143000"/>
          </a:xfrm>
          <a:prstGeom prst="rect">
            <a:avLst/>
          </a:prstGeom>
        </p:spPr>
      </p:pic>
    </p:spTree>
    <p:extLst>
      <p:ext uri="{BB962C8B-B14F-4D97-AF65-F5344CB8AC3E}">
        <p14:creationId xmlns:p14="http://schemas.microsoft.com/office/powerpoint/2010/main" val="119877380"/>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11550650"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1398130749"/>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le and Split Content">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3" name="Content Placeholder 2"/>
          <p:cNvSpPr>
            <a:spLocks noGrp="1"/>
          </p:cNvSpPr>
          <p:nvPr>
            <p:ph idx="1"/>
          </p:nvPr>
        </p:nvSpPr>
        <p:spPr>
          <a:xfrm>
            <a:off x="69850" y="1130178"/>
            <a:ext cx="5912206"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
        <p:nvSpPr>
          <p:cNvPr id="4"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sp>
        <p:nvSpPr>
          <p:cNvPr id="9" name="Content Placeholder 2"/>
          <p:cNvSpPr>
            <a:spLocks noGrp="1"/>
          </p:cNvSpPr>
          <p:nvPr>
            <p:ph idx="12"/>
          </p:nvPr>
        </p:nvSpPr>
        <p:spPr>
          <a:xfrm>
            <a:off x="6133800" y="1130178"/>
            <a:ext cx="5801111" cy="5091160"/>
          </a:xfrm>
        </p:spPr>
        <p:txBody>
          <a:bodyPr/>
          <a:lstStyle>
            <a:lvl1pPr>
              <a:defRPr sz="3200"/>
            </a:lvl1pPr>
            <a:lvl2pPr>
              <a:defRPr sz="2800">
                <a:solidFill>
                  <a:srgbClr val="045571"/>
                </a:solidFill>
                <a:latin typeface="Segoe UI" panose="020B0502040204020203" pitchFamily="34" charset="0"/>
                <a:cs typeface="Segoe UI" panose="020B0502040204020203" pitchFamily="34" charset="0"/>
              </a:defRPr>
            </a:lvl2pPr>
            <a:lvl3pPr>
              <a:defRPr sz="2400">
                <a:solidFill>
                  <a:srgbClr val="0688B6"/>
                </a:solidFill>
              </a:defRPr>
            </a:lvl3pPr>
            <a:lvl4pPr>
              <a:defRPr sz="2000">
                <a:solidFill>
                  <a:schemeClr val="tx2"/>
                </a:solidFill>
              </a:defRPr>
            </a:lvl4pPr>
            <a:lvl5pPr>
              <a:defRPr sz="1800">
                <a:solidFill>
                  <a:schemeClr val="accent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3703891100"/>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genda Layout">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pic>
        <p:nvPicPr>
          <p:cNvPr id="12" name="Picture 11"/>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815136" cy="1381961"/>
          </a:xfrm>
          <a:prstGeom prst="rect">
            <a:avLst/>
          </a:prstGeom>
        </p:spPr>
      </p:pic>
      <p:sp>
        <p:nvSpPr>
          <p:cNvPr id="9"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10" name="Table 9"/>
          <p:cNvGraphicFramePr>
            <a:graphicFrameLocks noGrp="1"/>
          </p:cNvGraphicFramePr>
          <p:nvPr userDrawn="1">
            <p:extLst>
              <p:ext uri="{D42A27DB-BD31-4B8C-83A1-F6EECF244321}">
                <p14:modId xmlns:p14="http://schemas.microsoft.com/office/powerpoint/2010/main" val="1048120217"/>
              </p:ext>
            </p:extLst>
          </p:nvPr>
        </p:nvGraphicFramePr>
        <p:xfrm>
          <a:off x="1835842" y="1227430"/>
          <a:ext cx="8181796" cy="5094481"/>
        </p:xfrm>
        <a:graphic>
          <a:graphicData uri="http://schemas.openxmlformats.org/drawingml/2006/table">
            <a:tbl>
              <a:tblPr firstRow="1" firstCol="1" bandRow="1"/>
              <a:tblGrid>
                <a:gridCol w="938894">
                  <a:extLst>
                    <a:ext uri="{9D8B030D-6E8A-4147-A177-3AD203B41FA5}">
                      <a16:colId xmlns:a16="http://schemas.microsoft.com/office/drawing/2014/main" val="2932954129"/>
                    </a:ext>
                  </a:extLst>
                </a:gridCol>
                <a:gridCol w="4667897">
                  <a:extLst>
                    <a:ext uri="{9D8B030D-6E8A-4147-A177-3AD203B41FA5}">
                      <a16:colId xmlns:a16="http://schemas.microsoft.com/office/drawing/2014/main" val="511602394"/>
                    </a:ext>
                  </a:extLst>
                </a:gridCol>
                <a:gridCol w="2575005">
                  <a:extLst>
                    <a:ext uri="{9D8B030D-6E8A-4147-A177-3AD203B41FA5}">
                      <a16:colId xmlns:a16="http://schemas.microsoft.com/office/drawing/2014/main" val="3374404517"/>
                    </a:ext>
                  </a:extLst>
                </a:gridCol>
              </a:tblGrid>
              <a:tr h="331533">
                <a:tc>
                  <a:txBody>
                    <a:bodyPr/>
                    <a:lstStyle/>
                    <a:p>
                      <a:pPr marL="0" marR="102870">
                        <a:lnSpc>
                          <a:spcPct val="115000"/>
                        </a:lnSpc>
                        <a:spcBef>
                          <a:spcPts val="0"/>
                        </a:spcBef>
                        <a:spcAft>
                          <a:spcPts val="0"/>
                        </a:spcAft>
                        <a:tabLst>
                          <a:tab pos="560070" algn="ctr"/>
                        </a:tabLs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Time</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2274570">
                        <a:lnSpc>
                          <a:spcPct val="115000"/>
                        </a:lnSpc>
                        <a:spcBef>
                          <a:spcPts val="0"/>
                        </a:spcBef>
                        <a:spcAft>
                          <a:spcPts val="0"/>
                        </a:spcAft>
                      </a:pPr>
                      <a:r>
                        <a:rPr lang="en-US" sz="1200" b="1" dirty="0">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Presentation</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tc>
                  <a:txBody>
                    <a:bodyPr/>
                    <a:lstStyle/>
                    <a:p>
                      <a:pPr marL="0" marR="0">
                        <a:lnSpc>
                          <a:spcPct val="115000"/>
                        </a:lnSpc>
                        <a:spcBef>
                          <a:spcPts val="0"/>
                        </a:spcBef>
                        <a:spcAft>
                          <a:spcPts val="0"/>
                        </a:spcAft>
                      </a:pPr>
                      <a:r>
                        <a:rPr lang="en-US" sz="1200" b="1">
                          <a:solidFill>
                            <a:srgbClr val="FFFFFF"/>
                          </a:solidFill>
                          <a:effectLst/>
                          <a:latin typeface="Segoe UI" panose="020B0502040204020203" pitchFamily="34" charset="0"/>
                          <a:ea typeface="Times New Roman" panose="02020603050405020304" pitchFamily="18" charset="0"/>
                          <a:cs typeface="Times New Roman" panose="02020603050405020304" pitchFamily="18" charset="0"/>
                        </a:rPr>
                        <a:t>Speaker</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65571"/>
                    </a:solidFill>
                  </a:tcPr>
                </a:tc>
                <a:extLst>
                  <a:ext uri="{0D108BD9-81ED-4DB2-BD59-A6C34878D82A}">
                    <a16:rowId xmlns:a16="http://schemas.microsoft.com/office/drawing/2014/main" val="271360870"/>
                  </a:ext>
                </a:extLst>
              </a:tr>
              <a:tr h="331533">
                <a:tc>
                  <a:txBody>
                    <a:bodyPr/>
                    <a:lstStyle/>
                    <a:p>
                      <a:pPr marL="0" marR="102870">
                        <a:lnSpc>
                          <a:spcPct val="115000"/>
                        </a:lnSpc>
                        <a:spcBef>
                          <a:spcPts val="0"/>
                        </a:spcBef>
                        <a:spcAft>
                          <a:spcPts val="0"/>
                        </a:spcAft>
                        <a:tabLst>
                          <a:tab pos="560070" algn="ctr"/>
                        </a:tabLs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gridSpan="2">
                  <a:txBody>
                    <a:bodyPr/>
                    <a:lstStyle/>
                    <a:p>
                      <a:pPr marL="0" marR="102870">
                        <a:lnSpc>
                          <a:spcPct val="115000"/>
                        </a:lnSpc>
                        <a:spcBef>
                          <a:spcPts val="0"/>
                        </a:spcBef>
                        <a:spcAft>
                          <a:spcPts val="0"/>
                        </a:spcAft>
                      </a:pPr>
                      <a:r>
                        <a:rPr lang="en-US" sz="1200" b="1">
                          <a:effectLst/>
                          <a:latin typeface="Segoe UI" panose="020B0502040204020203" pitchFamily="34" charset="0"/>
                          <a:ea typeface="Times New Roman" panose="02020603050405020304" pitchFamily="18" charset="0"/>
                          <a:cs typeface="Times New Roman" panose="02020603050405020304" pitchFamily="18" charset="0"/>
                        </a:rPr>
                        <a:t>Convene Meeting</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hMerge="1">
                  <a:txBody>
                    <a:bodyPr/>
                    <a:lstStyle/>
                    <a:p>
                      <a:endParaRPr lang="en-US"/>
                    </a:p>
                  </a:txBody>
                  <a:tcPr/>
                </a:tc>
                <a:extLst>
                  <a:ext uri="{0D108BD9-81ED-4DB2-BD59-A6C34878D82A}">
                    <a16:rowId xmlns:a16="http://schemas.microsoft.com/office/drawing/2014/main" val="2598155790"/>
                  </a:ext>
                </a:extLst>
              </a:tr>
              <a:tr h="331533">
                <a:tc>
                  <a:txBody>
                    <a:bodyPr/>
                    <a:lstStyle/>
                    <a:p>
                      <a:pPr marL="0" marR="102870">
                        <a:lnSpc>
                          <a:spcPct val="115000"/>
                        </a:lnSpc>
                        <a:spcBef>
                          <a:spcPts val="0"/>
                        </a:spcBef>
                        <a:spcAft>
                          <a:spcPts val="0"/>
                        </a:spcAft>
                        <a:tabLst>
                          <a:tab pos="560070" algn="ctr"/>
                        </a:tabLst>
                      </a:pPr>
                      <a:r>
                        <a:rPr lang="en-US" sz="1200">
                          <a:effectLst/>
                          <a:latin typeface="Segoe UI" panose="020B0502040204020203" pitchFamily="34" charset="0"/>
                          <a:ea typeface="Times New Roman" panose="02020603050405020304" pitchFamily="18" charset="0"/>
                          <a:cs typeface="Times New Roman" panose="02020603050405020304" pitchFamily="18" charset="0"/>
                        </a:rPr>
                        <a:t>8:00</a:t>
                      </a:r>
                      <a:endParaRPr lang="en-US" sz="10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729419735"/>
                  </a:ext>
                </a:extLst>
              </a:tr>
              <a:tr h="40477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4224274004"/>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63760212"/>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10:00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376659734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9288188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BFBFBF"/>
                    </a:solidFill>
                  </a:tcPr>
                </a:tc>
                <a:extLst>
                  <a:ext uri="{0D108BD9-81ED-4DB2-BD59-A6C34878D82A}">
                    <a16:rowId xmlns:a16="http://schemas.microsoft.com/office/drawing/2014/main" val="2727699409"/>
                  </a:ext>
                </a:extLst>
              </a:tr>
              <a:tr h="331533">
                <a:tc>
                  <a:txBody>
                    <a:bodyPr/>
                    <a:lstStyle/>
                    <a:p>
                      <a:pPr marL="0" marR="102870" algn="l" defTabSz="914400" rtl="0" eaLnBrk="1" latinLnBrk="0" hangingPunct="1">
                        <a:lnSpc>
                          <a:spcPct val="115000"/>
                        </a:lnSpc>
                        <a:spcBef>
                          <a:spcPts val="0"/>
                        </a:spcBef>
                        <a:spcAft>
                          <a:spcPts val="0"/>
                        </a:spcAft>
                        <a:tabLst>
                          <a:tab pos="560070" algn="ctr"/>
                        </a:tabLs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gn="l" defTabSz="914400" rtl="0" eaLnBrk="1" latinLnBrk="0" hangingPunct="1">
                        <a:lnSpc>
                          <a:spcPct val="115000"/>
                        </a:lnSpc>
                        <a:spcBef>
                          <a:spcPts val="0"/>
                        </a:spcBef>
                        <a:spcAft>
                          <a:spcPts val="0"/>
                        </a:spcAft>
                      </a:pPr>
                      <a:endParaRPr lang="en-US" sz="1200" kern="1200" dirty="0">
                        <a:solidFill>
                          <a:schemeClr val="tx1"/>
                        </a:solidFill>
                        <a:effectLst/>
                        <a:latin typeface="Segoe UI" panose="020B0502040204020203"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9373010"/>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12:00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Lunch</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1409255333"/>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3138939695"/>
                  </a:ext>
                </a:extLst>
              </a:tr>
              <a:tr h="331533">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90304744"/>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3:00</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Break</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599979672"/>
                  </a:ext>
                </a:extLst>
              </a:tr>
              <a:tr h="379781">
                <a:tc>
                  <a:txBody>
                    <a:bodyPr/>
                    <a:lstStyle/>
                    <a:p>
                      <a:pPr marL="0" marR="102870">
                        <a:lnSpc>
                          <a:spcPct val="115000"/>
                        </a:lnSpc>
                        <a:spcBef>
                          <a:spcPts val="0"/>
                        </a:spcBef>
                        <a:spcAft>
                          <a:spcPts val="0"/>
                        </a:spcAft>
                        <a:tabLst>
                          <a:tab pos="560070" algn="ctr"/>
                        </a:tabLs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tc>
                  <a:txBody>
                    <a:bodyPr/>
                    <a:lstStyle/>
                    <a:p>
                      <a:pPr marL="0" marR="102870">
                        <a:lnSpc>
                          <a:spcPct val="115000"/>
                        </a:lnSpc>
                        <a:spcBef>
                          <a:spcPts val="0"/>
                        </a:spcBef>
                        <a:spcAft>
                          <a:spcPts val="0"/>
                        </a:spcAft>
                      </a:pP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lumMod val="75000"/>
                      </a:schemeClr>
                    </a:solidFill>
                  </a:tcPr>
                </a:tc>
                <a:extLst>
                  <a:ext uri="{0D108BD9-81ED-4DB2-BD59-A6C34878D82A}">
                    <a16:rowId xmlns:a16="http://schemas.microsoft.com/office/drawing/2014/main" val="643200741"/>
                  </a:ext>
                </a:extLst>
              </a:tr>
              <a:tr h="331533">
                <a:tc>
                  <a:txBody>
                    <a:bodyPr/>
                    <a:lstStyle/>
                    <a:p>
                      <a:pPr marL="0" marR="102870">
                        <a:lnSpc>
                          <a:spcPct val="115000"/>
                        </a:lnSpc>
                        <a:spcBef>
                          <a:spcPts val="0"/>
                        </a:spcBef>
                        <a:spcAft>
                          <a:spcPts val="0"/>
                        </a:spcAft>
                        <a:tabLst>
                          <a:tab pos="560070" algn="ctr"/>
                        </a:tabLs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5:00</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b="1" dirty="0">
                          <a:effectLst/>
                          <a:latin typeface="Segoe UI" panose="020B0502040204020203" pitchFamily="34" charset="0"/>
                          <a:ea typeface="Times New Roman" panose="02020603050405020304" pitchFamily="18" charset="0"/>
                          <a:cs typeface="Times New Roman" panose="02020603050405020304" pitchFamily="18" charset="0"/>
                        </a:rPr>
                        <a:t>Adjourn</a:t>
                      </a:r>
                      <a:endParaRPr lang="en-US" sz="1000" b="1"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tc>
                  <a:txBody>
                    <a:bodyPr/>
                    <a:lstStyle/>
                    <a:p>
                      <a:pPr marL="0" marR="102870">
                        <a:lnSpc>
                          <a:spcPct val="115000"/>
                        </a:lnSpc>
                        <a:spcBef>
                          <a:spcPts val="0"/>
                        </a:spcBef>
                        <a:spcAft>
                          <a:spcPts val="0"/>
                        </a:spcAft>
                      </a:pPr>
                      <a:r>
                        <a:rPr lang="en-US" sz="1200" dirty="0">
                          <a:effectLst/>
                          <a:latin typeface="Segoe UI" panose="020B0502040204020203" pitchFamily="34" charset="0"/>
                          <a:ea typeface="Times New Roman" panose="02020603050405020304" pitchFamily="18" charset="0"/>
                          <a:cs typeface="Times New Roman" panose="02020603050405020304" pitchFamily="18" charset="0"/>
                        </a:rPr>
                        <a:t> </a:t>
                      </a:r>
                      <a:endParaRPr lang="en-US" sz="10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832754446"/>
                  </a:ext>
                </a:extLst>
              </a:tr>
            </a:tbl>
          </a:graphicData>
        </a:graphic>
      </p:graphicFrame>
      <p:sp>
        <p:nvSpPr>
          <p:cNvPr id="13"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spTree>
    <p:extLst>
      <p:ext uri="{BB962C8B-B14F-4D97-AF65-F5344CB8AC3E}">
        <p14:creationId xmlns:p14="http://schemas.microsoft.com/office/powerpoint/2010/main" val="1528947677"/>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Quad Chart layout">
    <p:spTree>
      <p:nvGrpSpPr>
        <p:cNvPr id="1" name=""/>
        <p:cNvGrpSpPr/>
        <p:nvPr/>
      </p:nvGrpSpPr>
      <p:grpSpPr>
        <a:xfrm>
          <a:off x="0" y="0"/>
          <a:ext cx="0" cy="0"/>
          <a:chOff x="0" y="0"/>
          <a:chExt cx="0" cy="0"/>
        </a:xfrm>
      </p:grpSpPr>
      <p:pic>
        <p:nvPicPr>
          <p:cNvPr id="5" name="Picture 4"/>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pic>
        <p:nvPicPr>
          <p:cNvPr id="7" name="Picture 6"/>
          <p:cNvPicPr>
            <a:picLocks noChangeAspect="1"/>
          </p:cNvPicPr>
          <p:nvPr/>
        </p:nvPicPr>
        <p:blipFill rotWithShape="1">
          <a:blip r:embed="rId2" cstate="print">
            <a:extLst>
              <a:ext uri="{28A0092B-C50C-407E-A947-70E740481C1C}">
                <a14:useLocalDpi xmlns:a14="http://schemas.microsoft.com/office/drawing/2010/main" val="0"/>
              </a:ext>
            </a:extLst>
          </a:blip>
          <a:srcRect t="52416"/>
          <a:stretch/>
        </p:blipFill>
        <p:spPr>
          <a:xfrm>
            <a:off x="-623136" y="-105708"/>
            <a:ext cx="12598400" cy="1381961"/>
          </a:xfrm>
          <a:prstGeom prst="rect">
            <a:avLst/>
          </a:prstGeom>
        </p:spPr>
      </p:pic>
      <p:sp>
        <p:nvSpPr>
          <p:cNvPr id="8" name="Title 1"/>
          <p:cNvSpPr>
            <a:spLocks noGrp="1"/>
          </p:cNvSpPr>
          <p:nvPr>
            <p:ph type="title"/>
          </p:nvPr>
        </p:nvSpPr>
        <p:spPr>
          <a:xfrm>
            <a:off x="69850" y="213645"/>
            <a:ext cx="10515600" cy="828942"/>
          </a:xfrm>
          <a:prstGeom prst="rect">
            <a:avLst/>
          </a:prstGeom>
        </p:spPr>
        <p:txBody>
          <a:bodyPr anchor="b"/>
          <a:lstStyle>
            <a:lvl1pPr>
              <a:defRPr sz="4800">
                <a:solidFill>
                  <a:srgbClr val="045571"/>
                </a:solidFill>
                <a:latin typeface="Segoe UI" panose="020B0502040204020203" pitchFamily="34" charset="0"/>
                <a:cs typeface="Segoe UI" panose="020B0502040204020203" pitchFamily="34" charset="0"/>
              </a:defRPr>
            </a:lvl1pPr>
          </a:lstStyle>
          <a:p>
            <a:r>
              <a:rPr lang="en-US" dirty="0"/>
              <a:t>Click to edit Master title style</a:t>
            </a:r>
          </a:p>
        </p:txBody>
      </p:sp>
      <p:pic>
        <p:nvPicPr>
          <p:cNvPr id="9" name="Picture 8"/>
          <p:cNvPicPr>
            <a:picLocks noChangeAspect="1"/>
          </p:cNvPicPr>
          <p:nvPr userDrawn="1"/>
        </p:nvPicPr>
        <p:blipFill rotWithShape="1">
          <a:blip r:embed="rId2" cstate="print">
            <a:extLst>
              <a:ext uri="{28A0092B-C50C-407E-A947-70E740481C1C}">
                <a14:useLocalDpi xmlns:a14="http://schemas.microsoft.com/office/drawing/2010/main" val="0"/>
              </a:ext>
            </a:extLst>
          </a:blip>
          <a:srcRect t="52416" b="27631"/>
          <a:stretch/>
        </p:blipFill>
        <p:spPr>
          <a:xfrm rot="10800000">
            <a:off x="-607927" y="6390289"/>
            <a:ext cx="13474840" cy="579484"/>
          </a:xfrm>
          <a:prstGeom prst="rect">
            <a:avLst/>
          </a:prstGeom>
        </p:spPr>
      </p:pic>
      <p:sp>
        <p:nvSpPr>
          <p:cNvPr id="10" name="Slide Number Placeholder 3"/>
          <p:cNvSpPr>
            <a:spLocks noGrp="1"/>
          </p:cNvSpPr>
          <p:nvPr>
            <p:ph type="sldNum" sz="quarter" idx="11"/>
          </p:nvPr>
        </p:nvSpPr>
        <p:spPr>
          <a:xfrm>
            <a:off x="9362631" y="6506755"/>
            <a:ext cx="2743200" cy="365125"/>
          </a:xfrm>
        </p:spPr>
        <p:txBody>
          <a:bodyPr/>
          <a:lstStyle>
            <a:lvl1pPr>
              <a:defRPr>
                <a:solidFill>
                  <a:schemeClr val="bg2">
                    <a:lumMod val="90000"/>
                  </a:schemeClr>
                </a:solidFill>
              </a:defRPr>
            </a:lvl1pPr>
          </a:lstStyle>
          <a:p>
            <a:fld id="{A916C171-007E-46CF-80D5-F89E015BD616}" type="slidenum">
              <a:rPr lang="en-US" smtClean="0"/>
              <a:pPr/>
              <a:t>‹#›</a:t>
            </a:fld>
            <a:endParaRPr lang="en-US" dirty="0"/>
          </a:p>
        </p:txBody>
      </p:sp>
      <p:graphicFrame>
        <p:nvGraphicFramePr>
          <p:cNvPr id="2" name="Table 1"/>
          <p:cNvGraphicFramePr>
            <a:graphicFrameLocks noGrp="1"/>
          </p:cNvGraphicFramePr>
          <p:nvPr userDrawn="1">
            <p:extLst>
              <p:ext uri="{D42A27DB-BD31-4B8C-83A1-F6EECF244321}">
                <p14:modId xmlns:p14="http://schemas.microsoft.com/office/powerpoint/2010/main" val="271191812"/>
              </p:ext>
            </p:extLst>
          </p:nvPr>
        </p:nvGraphicFramePr>
        <p:xfrm>
          <a:off x="165538" y="1532083"/>
          <a:ext cx="11274358" cy="4846320"/>
        </p:xfrm>
        <a:graphic>
          <a:graphicData uri="http://schemas.openxmlformats.org/drawingml/2006/table">
            <a:tbl>
              <a:tblPr bandRow="1">
                <a:tableStyleId>{BDBED569-4797-4DF1-A0F4-6AAB3CD982D8}</a:tableStyleId>
              </a:tblPr>
              <a:tblGrid>
                <a:gridCol w="5511907">
                  <a:extLst>
                    <a:ext uri="{9D8B030D-6E8A-4147-A177-3AD203B41FA5}">
                      <a16:colId xmlns:a16="http://schemas.microsoft.com/office/drawing/2014/main" val="3455249154"/>
                    </a:ext>
                  </a:extLst>
                </a:gridCol>
                <a:gridCol w="5762451">
                  <a:extLst>
                    <a:ext uri="{9D8B030D-6E8A-4147-A177-3AD203B41FA5}">
                      <a16:colId xmlns:a16="http://schemas.microsoft.com/office/drawing/2014/main" val="3729642697"/>
                    </a:ext>
                  </a:extLst>
                </a:gridCol>
              </a:tblGrid>
              <a:tr h="365760">
                <a:tc>
                  <a:txBody>
                    <a:bodyPr/>
                    <a:lstStyle/>
                    <a:p>
                      <a:r>
                        <a:rPr lang="en-US" b="1" dirty="0">
                          <a:latin typeface="Segoe UI" panose="020B0502040204020203" pitchFamily="34" charset="0"/>
                          <a:cs typeface="Segoe UI" panose="020B0502040204020203" pitchFamily="34" charset="0"/>
                        </a:rPr>
                        <a:t>PROJECT INFORMATION</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OBJECTIVE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extLst>
                  <a:ext uri="{0D108BD9-81ED-4DB2-BD59-A6C34878D82A}">
                    <a16:rowId xmlns:a16="http://schemas.microsoft.com/office/drawing/2014/main" val="3992270513"/>
                  </a:ext>
                </a:extLst>
              </a:tr>
              <a:tr h="2286000">
                <a:tc>
                  <a:txBody>
                    <a:bodyPr/>
                    <a:lstStyle/>
                    <a:p>
                      <a:r>
                        <a:rPr lang="en-US" sz="1800" u="sng" dirty="0">
                          <a:latin typeface="Segoe UI" panose="020B0502040204020203" pitchFamily="34" charset="0"/>
                          <a:cs typeface="Segoe UI" panose="020B0502040204020203" pitchFamily="34" charset="0"/>
                        </a:rPr>
                        <a:t>Prime/Lead</a:t>
                      </a:r>
                      <a:r>
                        <a:rPr lang="en-US" sz="1800" dirty="0">
                          <a:latin typeface="Segoe UI" panose="020B0502040204020203" pitchFamily="34" charset="0"/>
                          <a:cs typeface="Segoe UI" panose="020B0502040204020203" pitchFamily="34" charset="0"/>
                        </a:rPr>
                        <a:t>:</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Team Members</a:t>
                      </a:r>
                      <a:r>
                        <a:rPr lang="en-US" sz="1800" dirty="0">
                          <a:latin typeface="Segoe UI" panose="020B0502040204020203" pitchFamily="34" charset="0"/>
                          <a:cs typeface="Segoe UI" panose="020B0502040204020203" pitchFamily="34" charset="0"/>
                        </a:rPr>
                        <a:t>:  </a:t>
                      </a:r>
                    </a:p>
                    <a:p>
                      <a:endParaRPr lang="en-US" sz="1800" dirty="0">
                        <a:latin typeface="Segoe UI" panose="020B0502040204020203" pitchFamily="34" charset="0"/>
                        <a:cs typeface="Segoe UI" panose="020B0502040204020203" pitchFamily="34" charset="0"/>
                      </a:endParaRPr>
                    </a:p>
                    <a:p>
                      <a:r>
                        <a:rPr lang="en-US" sz="1800" u="sng" dirty="0">
                          <a:latin typeface="Segoe UI" panose="020B0502040204020203" pitchFamily="34" charset="0"/>
                          <a:cs typeface="Segoe UI" panose="020B0502040204020203" pitchFamily="34" charset="0"/>
                        </a:rPr>
                        <a:t>Duration</a:t>
                      </a:r>
                      <a:r>
                        <a:rPr lang="en-US" sz="1800" dirty="0">
                          <a:latin typeface="Segoe UI" panose="020B0502040204020203" pitchFamily="34" charset="0"/>
                          <a:cs typeface="Segoe UI" panose="020B0502040204020203" pitchFamily="34" charset="0"/>
                        </a:rPr>
                        <a:t>:  </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Enter</a:t>
                      </a:r>
                      <a:r>
                        <a:rPr lang="en-US" baseline="0" dirty="0">
                          <a:latin typeface="Segoe UI" panose="020B0502040204020203" pitchFamily="34" charset="0"/>
                          <a:cs typeface="Segoe UI" panose="020B0502040204020203" pitchFamily="34" charset="0"/>
                        </a:rPr>
                        <a:t> objective here.</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39032222"/>
                  </a:ext>
                </a:extLst>
              </a:tr>
              <a:tr h="365760">
                <a:tc>
                  <a:txBody>
                    <a:bodyPr/>
                    <a:lstStyle/>
                    <a:p>
                      <a:r>
                        <a:rPr lang="en-US" b="1" dirty="0">
                          <a:latin typeface="Segoe UI" panose="020B0502040204020203" pitchFamily="34" charset="0"/>
                          <a:cs typeface="Segoe UI" panose="020B0502040204020203" pitchFamily="34" charset="0"/>
                        </a:rPr>
                        <a:t>DELIVERABLES/BENEFITS/ROI</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92B5C1"/>
                    </a:solidFill>
                  </a:tcPr>
                </a:tc>
                <a:tc>
                  <a:txBody>
                    <a:bodyPr/>
                    <a:lstStyle/>
                    <a:p>
                      <a:r>
                        <a:rPr lang="en-US" b="1" dirty="0">
                          <a:latin typeface="Segoe UI" panose="020B0502040204020203" pitchFamily="34" charset="0"/>
                          <a:cs typeface="Segoe UI" panose="020B0502040204020203" pitchFamily="34" charset="0"/>
                        </a:rPr>
                        <a:t>FINANCIAL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92B5C1"/>
                    </a:solidFill>
                  </a:tcPr>
                </a:tc>
                <a:extLst>
                  <a:ext uri="{0D108BD9-81ED-4DB2-BD59-A6C34878D82A}">
                    <a16:rowId xmlns:a16="http://schemas.microsoft.com/office/drawing/2014/main" val="2005705520"/>
                  </a:ext>
                </a:extLst>
              </a:tr>
              <a:tr h="1828800">
                <a:tc>
                  <a:txBody>
                    <a:bodyPr/>
                    <a:lstStyle/>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r>
                        <a:rPr lang="en-US" dirty="0">
                          <a:latin typeface="Segoe UI" panose="020B0502040204020203" pitchFamily="34" charset="0"/>
                          <a:cs typeface="Segoe UI" panose="020B0502040204020203" pitchFamily="34" charset="0"/>
                        </a:rPr>
                        <a:t> </a:t>
                      </a:r>
                    </a:p>
                    <a:p>
                      <a:pPr marL="285750" indent="-285750">
                        <a:buFont typeface="Arial" panose="020B0604020202020204" pitchFamily="34" charset="0"/>
                        <a:buChar char="•"/>
                      </a:pP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r>
                        <a:rPr lang="en-US" dirty="0">
                          <a:latin typeface="Segoe UI" panose="020B0502040204020203" pitchFamily="34" charset="0"/>
                          <a:cs typeface="Segoe UI" panose="020B0502040204020203" pitchFamily="34" charset="0"/>
                        </a:rPr>
                        <a:t>Program Funds:  $</a:t>
                      </a:r>
                    </a:p>
                    <a:p>
                      <a:r>
                        <a:rPr lang="en-US" dirty="0">
                          <a:latin typeface="Segoe UI" panose="020B0502040204020203" pitchFamily="34" charset="0"/>
                          <a:cs typeface="Segoe UI" panose="020B0502040204020203" pitchFamily="34" charset="0"/>
                        </a:rPr>
                        <a:t>Cost</a:t>
                      </a:r>
                      <a:r>
                        <a:rPr lang="en-US" baseline="0" dirty="0">
                          <a:latin typeface="Segoe UI" panose="020B0502040204020203" pitchFamily="34" charset="0"/>
                          <a:cs typeface="Segoe UI" panose="020B0502040204020203" pitchFamily="34" charset="0"/>
                        </a:rPr>
                        <a:t> Share:         $</a:t>
                      </a:r>
                      <a:endParaRPr lang="en-US" dirty="0">
                        <a:latin typeface="Segoe UI" panose="020B0502040204020203" pitchFamily="34" charset="0"/>
                        <a:cs typeface="Segoe UI" panose="020B0502040204020203"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5075137"/>
                  </a:ext>
                </a:extLst>
              </a:tr>
            </a:tbl>
          </a:graphicData>
        </a:graphic>
      </p:graphicFrame>
      <p:sp>
        <p:nvSpPr>
          <p:cNvPr id="11" name="TextBox 10"/>
          <p:cNvSpPr txBox="1"/>
          <p:nvPr userDrawn="1"/>
        </p:nvSpPr>
        <p:spPr>
          <a:xfrm>
            <a:off x="69850" y="1088325"/>
            <a:ext cx="5459401" cy="369332"/>
          </a:xfrm>
          <a:prstGeom prst="rect">
            <a:avLst/>
          </a:prstGeom>
          <a:noFill/>
        </p:spPr>
        <p:txBody>
          <a:bodyPr wrap="square" rtlCol="0">
            <a:spAutoFit/>
          </a:bodyPr>
          <a:lstStyle/>
          <a:p>
            <a:r>
              <a:rPr lang="en-US" dirty="0">
                <a:latin typeface="Segoe UI" panose="020B0502040204020203" pitchFamily="34" charset="0"/>
                <a:cs typeface="Segoe UI" panose="020B0502040204020203" pitchFamily="34" charset="0"/>
              </a:rPr>
              <a:t>Subtitle</a:t>
            </a:r>
          </a:p>
        </p:txBody>
      </p:sp>
      <p:sp>
        <p:nvSpPr>
          <p:cNvPr id="12" name="TextBox 11"/>
          <p:cNvSpPr txBox="1"/>
          <p:nvPr userDrawn="1"/>
        </p:nvSpPr>
        <p:spPr>
          <a:xfrm>
            <a:off x="10135485" y="1046285"/>
            <a:ext cx="1282776" cy="369332"/>
          </a:xfrm>
          <a:prstGeom prst="rect">
            <a:avLst/>
          </a:prstGeom>
          <a:noFill/>
        </p:spPr>
        <p:txBody>
          <a:bodyPr wrap="square" rtlCol="0">
            <a:spAutoFit/>
          </a:bodyPr>
          <a:lstStyle/>
          <a:p>
            <a:pPr algn="r"/>
            <a:r>
              <a:rPr lang="en-US" dirty="0">
                <a:latin typeface="Segoe UI" panose="020B0502040204020203" pitchFamily="34" charset="0"/>
                <a:cs typeface="Segoe UI" panose="020B0502040204020203" pitchFamily="34" charset="0"/>
              </a:rPr>
              <a:t>0/00</a:t>
            </a:r>
          </a:p>
        </p:txBody>
      </p:sp>
    </p:spTree>
    <p:extLst>
      <p:ext uri="{BB962C8B-B14F-4D97-AF65-F5344CB8AC3E}">
        <p14:creationId xmlns:p14="http://schemas.microsoft.com/office/powerpoint/2010/main" val="3264215113"/>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ustom Layout">
    <p:bg>
      <p:bgPr>
        <a:solidFill>
          <a:srgbClr val="EAF7FE"/>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838200" y="2766219"/>
            <a:ext cx="10515600" cy="1325563"/>
          </a:xfrm>
          <a:prstGeom prst="rect">
            <a:avLst/>
          </a:prstGeom>
        </p:spPr>
        <p:txBody>
          <a:bodyPr/>
          <a:lstStyle>
            <a:lvl1pPr algn="ctr">
              <a:defRPr>
                <a:latin typeface="Segoe UI" panose="020B0502040204020203" pitchFamily="34" charset="0"/>
                <a:cs typeface="Segoe UI" panose="020B0502040204020203" pitchFamily="34" charset="0"/>
              </a:defRPr>
            </a:lvl1pPr>
          </a:lstStyle>
          <a:p>
            <a:r>
              <a:rPr lang="en-US" dirty="0"/>
              <a:t>Questions?</a:t>
            </a:r>
          </a:p>
        </p:txBody>
      </p:sp>
      <p:sp>
        <p:nvSpPr>
          <p:cNvPr id="4" name="Slide Number Placeholder 3"/>
          <p:cNvSpPr>
            <a:spLocks noGrp="1"/>
          </p:cNvSpPr>
          <p:nvPr>
            <p:ph type="sldNum" sz="quarter" idx="11"/>
          </p:nvPr>
        </p:nvSpPr>
        <p:spPr/>
        <p:txBody>
          <a:bodyPr/>
          <a:lstStyle>
            <a:lvl1pPr>
              <a:defRPr>
                <a:solidFill>
                  <a:schemeClr val="bg2">
                    <a:lumMod val="50000"/>
                  </a:schemeClr>
                </a:solidFill>
              </a:defRPr>
            </a:lvl1pPr>
          </a:lstStyle>
          <a:p>
            <a:fld id="{A916C171-007E-46CF-80D5-F89E015BD616}" type="slidenum">
              <a:rPr lang="en-US" smtClean="0"/>
              <a:pPr/>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5276" y="5649579"/>
            <a:ext cx="1143000" cy="1143000"/>
          </a:xfrm>
          <a:prstGeom prst="rect">
            <a:avLst/>
          </a:prstGeom>
        </p:spPr>
      </p:pic>
    </p:spTree>
    <p:extLst>
      <p:ext uri="{BB962C8B-B14F-4D97-AF65-F5344CB8AC3E}">
        <p14:creationId xmlns:p14="http://schemas.microsoft.com/office/powerpoint/2010/main" val="426938872"/>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9362631" y="6545535"/>
            <a:ext cx="2743200" cy="365125"/>
          </a:xfrm>
          <a:prstGeom prst="rect">
            <a:avLst/>
          </a:prstGeom>
        </p:spPr>
        <p:txBody>
          <a:bodyPr vert="horz" lIns="91440" tIns="45720" rIns="91440" bIns="45720" rtlCol="0" anchor="ctr"/>
          <a:lstStyle>
            <a:lvl1pPr algn="r">
              <a:defRPr sz="1200">
                <a:solidFill>
                  <a:schemeClr val="bg2">
                    <a:lumMod val="50000"/>
                  </a:schemeClr>
                </a:solidFill>
              </a:defRPr>
            </a:lvl1pPr>
          </a:lstStyle>
          <a:p>
            <a:fld id="{A916C171-007E-46CF-80D5-F89E015BD616}" type="slidenum">
              <a:rPr lang="en-US" smtClean="0"/>
              <a:pPr/>
              <a:t>‹#›</a:t>
            </a:fld>
            <a:endParaRPr lang="en-US" dirty="0"/>
          </a:p>
        </p:txBody>
      </p:sp>
    </p:spTree>
    <p:extLst>
      <p:ext uri="{BB962C8B-B14F-4D97-AF65-F5344CB8AC3E}">
        <p14:creationId xmlns:p14="http://schemas.microsoft.com/office/powerpoint/2010/main" val="759101114"/>
      </p:ext>
    </p:extLst>
  </p:cSld>
  <p:clrMap bg1="lt1" tx1="dk1" bg2="lt2" tx2="dk2" accent1="accent1" accent2="accent2" accent3="accent3" accent4="accent4" accent5="accent5" accent6="accent6" hlink="hlink" folHlink="folHlink"/>
  <p:sldLayoutIdLst>
    <p:sldLayoutId id="2147483653" r:id="rId1"/>
    <p:sldLayoutId id="2147483657" r:id="rId2"/>
    <p:sldLayoutId id="2147483658" r:id="rId3"/>
    <p:sldLayoutId id="2147483660" r:id="rId4"/>
    <p:sldLayoutId id="2147483659" r:id="rId5"/>
    <p:sldLayoutId id="2147483656" r:id="rId6"/>
  </p:sldLayoutIdLst>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Segoe UI" panose="020B0502040204020203" pitchFamily="34" charset="0"/>
          <a:ea typeface="+mn-ea"/>
          <a:cs typeface="Segoe UI" panose="020B0502040204020203"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034055"/>
          </a:solidFill>
          <a:latin typeface="Segoe UI" panose="020B0502040204020203" pitchFamily="34" charset="0"/>
          <a:ea typeface="+mn-ea"/>
          <a:cs typeface="Segoe UI" panose="020B0502040204020203"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05759D"/>
          </a:solidFill>
          <a:latin typeface="Segoe UI" panose="020B0502040204020203" pitchFamily="34" charset="0"/>
          <a:ea typeface="+mn-ea"/>
          <a:cs typeface="Segoe UI" panose="020B0502040204020203"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bg2">
              <a:lumMod val="50000"/>
            </a:schemeClr>
          </a:solidFill>
          <a:latin typeface="Segoe UI" panose="020B0502040204020203" pitchFamily="34" charset="0"/>
          <a:ea typeface="+mn-ea"/>
          <a:cs typeface="Segoe UI" panose="020B0502040204020203"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accent1"/>
          </a:solidFill>
          <a:latin typeface="Segoe UI" panose="020B0502040204020203" pitchFamily="34" charset="0"/>
          <a:ea typeface="+mn-ea"/>
          <a:cs typeface="Segoe UI" panose="020B0502040204020203"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mailto:nicholas.laney@ati.org" TargetMode="External"/><Relationship Id="rId2" Type="http://schemas.openxmlformats.org/officeDocument/2006/relationships/hyperlink" Target="mailto:holly.andrews@kitcofo.com" TargetMode="External"/><Relationship Id="rId1" Type="http://schemas.openxmlformats.org/officeDocument/2006/relationships/slideLayout" Target="../slideLayouts/slideLayout2.xml"/><Relationship Id="rId6" Type="http://schemas.openxmlformats.org/officeDocument/2006/relationships/hyperlink" Target="mailto:felipe.guadalupe@kitcofo.com" TargetMode="External"/><Relationship Id="rId5" Type="http://schemas.openxmlformats.org/officeDocument/2006/relationships/hyperlink" Target="mailto:dan.morris@kitcofo.com" TargetMode="External"/><Relationship Id="rId4" Type="http://schemas.openxmlformats.org/officeDocument/2006/relationships/hyperlink" Target="mailto:scott.leecock@ati.org"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2086252"/>
            <a:ext cx="12105831" cy="1610698"/>
          </a:xfrm>
        </p:spPr>
        <p:txBody>
          <a:bodyPr/>
          <a:lstStyle/>
          <a:p>
            <a:pPr algn="ctr"/>
            <a:r>
              <a:rPr lang="en-US" dirty="0"/>
              <a:t>FIBER OPTIC TESTING ENHANCEMENT</a:t>
            </a:r>
            <a:br>
              <a:rPr lang="en-US" dirty="0"/>
            </a:br>
            <a:r>
              <a:rPr lang="en-US" dirty="0"/>
              <a:t>FOR COST REDUCTION FOLLOW-ON</a:t>
            </a:r>
          </a:p>
        </p:txBody>
      </p:sp>
      <p:sp>
        <p:nvSpPr>
          <p:cNvPr id="3" name="Subtitle 2"/>
          <p:cNvSpPr>
            <a:spLocks noGrp="1"/>
          </p:cNvSpPr>
          <p:nvPr>
            <p:ph type="subTitle" idx="1"/>
          </p:nvPr>
        </p:nvSpPr>
        <p:spPr>
          <a:xfrm>
            <a:off x="0" y="3696950"/>
            <a:ext cx="12105831" cy="604440"/>
          </a:xfrm>
        </p:spPr>
        <p:txBody>
          <a:bodyPr>
            <a:normAutofit/>
          </a:bodyPr>
          <a:lstStyle/>
          <a:p>
            <a:pPr algn="ctr"/>
            <a:r>
              <a:rPr lang="en-US" dirty="0"/>
              <a:t>Improvement to FO Testing for significant manpower and schedule reduction benefits</a:t>
            </a:r>
          </a:p>
        </p:txBody>
      </p:sp>
      <p:sp>
        <p:nvSpPr>
          <p:cNvPr id="4" name="Slide Number Placeholder 3"/>
          <p:cNvSpPr>
            <a:spLocks noGrp="1"/>
          </p:cNvSpPr>
          <p:nvPr>
            <p:ph type="sldNum" sz="quarter" idx="11"/>
          </p:nvPr>
        </p:nvSpPr>
        <p:spPr/>
        <p:txBody>
          <a:bodyPr/>
          <a:lstStyle/>
          <a:p>
            <a:fld id="{A916C171-007E-46CF-80D5-F89E015BD616}" type="slidenum">
              <a:rPr lang="en-US" smtClean="0"/>
              <a:pPr/>
              <a:t>1</a:t>
            </a:fld>
            <a:endParaRPr lang="en-US" dirty="0"/>
          </a:p>
        </p:txBody>
      </p:sp>
      <p:sp>
        <p:nvSpPr>
          <p:cNvPr id="5" name="Title 1"/>
          <p:cNvSpPr txBox="1">
            <a:spLocks/>
          </p:cNvSpPr>
          <p:nvPr/>
        </p:nvSpPr>
        <p:spPr>
          <a:xfrm>
            <a:off x="0" y="4301390"/>
            <a:ext cx="12192000" cy="1176590"/>
          </a:xfrm>
          <a:prstGeom prst="rect">
            <a:avLst/>
          </a:prstGeom>
        </p:spPr>
        <p:txBody>
          <a:bodyPr anchor="b"/>
          <a:lstStyle>
            <a:lvl1pPr algn="r" defTabSz="914400" rtl="0" eaLnBrk="1" latinLnBrk="0" hangingPunct="1">
              <a:lnSpc>
                <a:spcPct val="90000"/>
              </a:lnSpc>
              <a:spcBef>
                <a:spcPct val="0"/>
              </a:spcBef>
              <a:buNone/>
              <a:defRPr sz="4800" kern="1200">
                <a:solidFill>
                  <a:schemeClr val="tx1"/>
                </a:solidFill>
                <a:latin typeface="Segoe UI" panose="020B0502040204020203" pitchFamily="34" charset="0"/>
                <a:ea typeface="+mj-ea"/>
                <a:cs typeface="Segoe UI" panose="020B0502040204020203" pitchFamily="34" charset="0"/>
              </a:defRPr>
            </a:lvl1pPr>
          </a:lstStyle>
          <a:p>
            <a:pPr algn="ctr"/>
            <a:r>
              <a:rPr lang="en-US" altLang="en-US" sz="3200" dirty="0"/>
              <a:t>Project Update</a:t>
            </a:r>
          </a:p>
          <a:p>
            <a:pPr algn="ctr"/>
            <a:r>
              <a:rPr lang="en-US" altLang="en-US" sz="3200" dirty="0"/>
              <a:t>12/02/2020</a:t>
            </a:r>
          </a:p>
        </p:txBody>
      </p:sp>
      <p:sp>
        <p:nvSpPr>
          <p:cNvPr id="6" name="Title 1">
            <a:extLst>
              <a:ext uri="{FF2B5EF4-FFF2-40B4-BE49-F238E27FC236}">
                <a16:creationId xmlns:a16="http://schemas.microsoft.com/office/drawing/2014/main" id="{C378FB90-CFF7-4433-A59D-CD5276AA7402}"/>
              </a:ext>
            </a:extLst>
          </p:cNvPr>
          <p:cNvSpPr txBox="1">
            <a:spLocks/>
          </p:cNvSpPr>
          <p:nvPr/>
        </p:nvSpPr>
        <p:spPr>
          <a:xfrm>
            <a:off x="0" y="5307648"/>
            <a:ext cx="12192000" cy="1176590"/>
          </a:xfrm>
          <a:prstGeom prst="rect">
            <a:avLst/>
          </a:prstGeom>
        </p:spPr>
        <p:txBody>
          <a:bodyPr anchor="b"/>
          <a:lstStyle>
            <a:lvl1pPr algn="r" defTabSz="914400" rtl="0" eaLnBrk="1" latinLnBrk="0" hangingPunct="1">
              <a:lnSpc>
                <a:spcPct val="90000"/>
              </a:lnSpc>
              <a:spcBef>
                <a:spcPct val="0"/>
              </a:spcBef>
              <a:buNone/>
              <a:defRPr sz="4800" kern="1200">
                <a:solidFill>
                  <a:schemeClr val="tx1"/>
                </a:solidFill>
                <a:latin typeface="Segoe UI" panose="020B0502040204020203" pitchFamily="34" charset="0"/>
                <a:ea typeface="+mj-ea"/>
                <a:cs typeface="Segoe UI" panose="020B0502040204020203" pitchFamily="34" charset="0"/>
              </a:defRPr>
            </a:lvl1pPr>
          </a:lstStyle>
          <a:p>
            <a:pPr algn="ctr"/>
            <a:r>
              <a:rPr lang="en-US" altLang="en-US" sz="3200" dirty="0"/>
              <a:t>Presented by:</a:t>
            </a:r>
          </a:p>
          <a:p>
            <a:pPr algn="ctr"/>
            <a:r>
              <a:rPr lang="en-US" altLang="en-US" sz="3200" dirty="0"/>
              <a:t>Felipe Guadalupe (KITCO Fiber Optics)</a:t>
            </a:r>
          </a:p>
        </p:txBody>
      </p:sp>
    </p:spTree>
    <p:extLst>
      <p:ext uri="{BB962C8B-B14F-4D97-AF65-F5344CB8AC3E}">
        <p14:creationId xmlns:p14="http://schemas.microsoft.com/office/powerpoint/2010/main" val="2817235497"/>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31994" y="888348"/>
            <a:ext cx="10515600" cy="828942"/>
          </a:xfrm>
        </p:spPr>
        <p:txBody>
          <a:bodyPr/>
          <a:lstStyle/>
          <a:p>
            <a:r>
              <a:rPr lang="en-US" dirty="0"/>
              <a:t>FIBER OPTIC TESTING ENHANCEMENT</a:t>
            </a:r>
            <a:br>
              <a:rPr lang="en-US" dirty="0"/>
            </a:br>
            <a:r>
              <a:rPr lang="en-US" dirty="0"/>
              <a:t>FOR COST REDUCTION FOLLOW-ON</a:t>
            </a:r>
          </a:p>
        </p:txBody>
      </p:sp>
      <p:sp>
        <p:nvSpPr>
          <p:cNvPr id="4" name="Slide Number Placeholder 3"/>
          <p:cNvSpPr>
            <a:spLocks noGrp="1"/>
          </p:cNvSpPr>
          <p:nvPr>
            <p:ph type="sldNum" sz="quarter" idx="11"/>
          </p:nvPr>
        </p:nvSpPr>
        <p:spPr/>
        <p:txBody>
          <a:bodyPr/>
          <a:lstStyle/>
          <a:p>
            <a:fld id="{A916C171-007E-46CF-80D5-F89E015BD616}" type="slidenum">
              <a:rPr lang="en-US" smtClean="0"/>
              <a:pPr/>
              <a:t>2</a:t>
            </a:fld>
            <a:endParaRPr lang="en-US" dirty="0"/>
          </a:p>
        </p:txBody>
      </p:sp>
      <p:sp>
        <p:nvSpPr>
          <p:cNvPr id="6" name="Rectangle 1">
            <a:hlinkClick r:id="rId2"/>
          </p:cNvPr>
          <p:cNvSpPr>
            <a:spLocks noChangeArrowheads="1"/>
          </p:cNvSpPr>
          <p:nvPr/>
        </p:nvSpPr>
        <p:spPr bwMode="auto">
          <a:xfrm>
            <a:off x="0" y="7444"/>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0" name="Content Placeholder 9"/>
          <p:cNvGraphicFramePr>
            <a:graphicFrameLocks noGrp="1"/>
          </p:cNvGraphicFramePr>
          <p:nvPr>
            <p:ph idx="1"/>
            <p:extLst>
              <p:ext uri="{D42A27DB-BD31-4B8C-83A1-F6EECF244321}">
                <p14:modId xmlns:p14="http://schemas.microsoft.com/office/powerpoint/2010/main" val="524659015"/>
              </p:ext>
            </p:extLst>
          </p:nvPr>
        </p:nvGraphicFramePr>
        <p:xfrm>
          <a:off x="2566263" y="2245102"/>
          <a:ext cx="6229350" cy="3917950"/>
        </p:xfrm>
        <a:graphic>
          <a:graphicData uri="http://schemas.openxmlformats.org/drawingml/2006/table">
            <a:tbl>
              <a:tblPr firstRow="1" firstCol="1" bandRow="1">
                <a:tableStyleId>{5C22544A-7EE6-4342-B048-85BDC9FD1C3A}</a:tableStyleId>
              </a:tblPr>
              <a:tblGrid>
                <a:gridCol w="1941195">
                  <a:extLst>
                    <a:ext uri="{9D8B030D-6E8A-4147-A177-3AD203B41FA5}">
                      <a16:colId xmlns:a16="http://schemas.microsoft.com/office/drawing/2014/main" val="20000"/>
                    </a:ext>
                  </a:extLst>
                </a:gridCol>
                <a:gridCol w="4288155">
                  <a:extLst>
                    <a:ext uri="{9D8B030D-6E8A-4147-A177-3AD203B41FA5}">
                      <a16:colId xmlns:a16="http://schemas.microsoft.com/office/drawing/2014/main" val="20001"/>
                    </a:ext>
                  </a:extLst>
                </a:gridCol>
              </a:tblGrid>
              <a:tr h="282575">
                <a:tc>
                  <a:txBody>
                    <a:bodyPr/>
                    <a:lstStyle/>
                    <a:p>
                      <a:pPr marL="0" marR="0">
                        <a:spcBef>
                          <a:spcPts val="0"/>
                        </a:spcBef>
                        <a:spcAft>
                          <a:spcPts val="0"/>
                        </a:spcAft>
                      </a:pPr>
                      <a:r>
                        <a:rPr lang="en-US" sz="1000">
                          <a:effectLst/>
                        </a:rPr>
                        <a:t>NSRP Project Task Order: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a:effectLst/>
                        </a:rPr>
                        <a:t>2019-472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0"/>
                  </a:ext>
                </a:extLst>
              </a:tr>
              <a:tr h="282575">
                <a:tc>
                  <a:txBody>
                    <a:bodyPr/>
                    <a:lstStyle/>
                    <a:p>
                      <a:pPr marL="0" marR="0">
                        <a:spcBef>
                          <a:spcPts val="0"/>
                        </a:spcBef>
                        <a:spcAft>
                          <a:spcPts val="0"/>
                        </a:spcAft>
                      </a:pPr>
                      <a:r>
                        <a:rPr lang="en-US" sz="1000">
                          <a:effectLst/>
                        </a:rPr>
                        <a:t>KITCO Project: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a:effectLst/>
                        </a:rPr>
                        <a:t>NSRP-2019-472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1"/>
                  </a:ext>
                </a:extLst>
              </a:tr>
              <a:tr h="0">
                <a:tc>
                  <a:txBody>
                    <a:bodyPr/>
                    <a:lstStyle/>
                    <a:p>
                      <a:pPr marL="0" marR="0">
                        <a:spcBef>
                          <a:spcPts val="0"/>
                        </a:spcBef>
                        <a:spcAft>
                          <a:spcPts val="0"/>
                        </a:spcAft>
                      </a:pPr>
                      <a:r>
                        <a:rPr lang="en-US" sz="1000">
                          <a:effectLst/>
                        </a:rPr>
                        <a:t>Sponsor: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a:effectLst/>
                        </a:rPr>
                        <a:t>Advanced Technology International</a:t>
                      </a:r>
                      <a:endParaRPr lang="en-US" sz="1200">
                        <a:effectLst/>
                      </a:endParaRPr>
                    </a:p>
                    <a:p>
                      <a:pPr marL="0" marR="0">
                        <a:spcBef>
                          <a:spcPts val="0"/>
                        </a:spcBef>
                        <a:spcAft>
                          <a:spcPts val="0"/>
                        </a:spcAft>
                      </a:pPr>
                      <a:r>
                        <a:rPr lang="en-US" sz="1000">
                          <a:effectLst/>
                        </a:rPr>
                        <a:t>315 Sigma Drive</a:t>
                      </a:r>
                      <a:endParaRPr lang="en-US" sz="1200">
                        <a:effectLst/>
                      </a:endParaRPr>
                    </a:p>
                    <a:p>
                      <a:pPr marL="0" marR="0">
                        <a:spcBef>
                          <a:spcPts val="0"/>
                        </a:spcBef>
                        <a:spcAft>
                          <a:spcPts val="0"/>
                        </a:spcAft>
                      </a:pPr>
                      <a:r>
                        <a:rPr lang="en-US" sz="1000">
                          <a:effectLst/>
                        </a:rPr>
                        <a:t>Summerville SC 29486</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0">
                <a:tc>
                  <a:txBody>
                    <a:bodyPr/>
                    <a:lstStyle/>
                    <a:p>
                      <a:pPr marL="0" marR="0">
                        <a:spcBef>
                          <a:spcPts val="0"/>
                        </a:spcBef>
                        <a:spcAft>
                          <a:spcPts val="0"/>
                        </a:spcAft>
                      </a:pPr>
                      <a:r>
                        <a:rPr lang="en-US" sz="1000">
                          <a:effectLst/>
                        </a:rPr>
                        <a:t>Sponsor TPOC:</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u="sng">
                          <a:effectLst/>
                        </a:rPr>
                        <a:t>Nick Laney</a:t>
                      </a:r>
                      <a:endParaRPr lang="en-US" sz="1200">
                        <a:effectLst/>
                      </a:endParaRPr>
                    </a:p>
                    <a:p>
                      <a:pPr marL="0" marR="0">
                        <a:spcBef>
                          <a:spcPts val="0"/>
                        </a:spcBef>
                        <a:spcAft>
                          <a:spcPts val="0"/>
                        </a:spcAft>
                      </a:pPr>
                      <a:r>
                        <a:rPr lang="en-US" sz="1000">
                          <a:effectLst/>
                        </a:rPr>
                        <a:t>(843) 760-3485           </a:t>
                      </a:r>
                      <a:r>
                        <a:rPr lang="en-US" sz="1000" u="sng">
                          <a:effectLst/>
                          <a:hlinkClick r:id="rId3"/>
                        </a:rPr>
                        <a:t>nicholas.laney@ati.org</a:t>
                      </a:r>
                      <a:r>
                        <a:rPr lang="en-US" sz="10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0">
                <a:tc>
                  <a:txBody>
                    <a:bodyPr/>
                    <a:lstStyle/>
                    <a:p>
                      <a:pPr marL="0" marR="0">
                        <a:spcBef>
                          <a:spcPts val="0"/>
                        </a:spcBef>
                        <a:spcAft>
                          <a:spcPts val="0"/>
                        </a:spcAft>
                      </a:pPr>
                      <a:r>
                        <a:rPr lang="en-US" sz="1000">
                          <a:effectLst/>
                        </a:rPr>
                        <a:t>Sponsor Contracts: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a:effectLst/>
                        </a:rPr>
                        <a:t>Scott Leecock</a:t>
                      </a:r>
                      <a:endParaRPr lang="en-US" sz="1200">
                        <a:effectLst/>
                      </a:endParaRPr>
                    </a:p>
                    <a:p>
                      <a:pPr marL="0" marR="0">
                        <a:spcBef>
                          <a:spcPts val="0"/>
                        </a:spcBef>
                        <a:spcAft>
                          <a:spcPts val="0"/>
                        </a:spcAft>
                      </a:pPr>
                      <a:r>
                        <a:rPr lang="en-US" sz="1000">
                          <a:effectLst/>
                        </a:rPr>
                        <a:t>(843) 760-3226           </a:t>
                      </a:r>
                      <a:r>
                        <a:rPr lang="en-US" sz="1000" u="sng">
                          <a:effectLst/>
                          <a:hlinkClick r:id="rId4"/>
                        </a:rPr>
                        <a:t>scott.leecock@ati.org</a:t>
                      </a:r>
                      <a:r>
                        <a:rPr lang="en-US" sz="10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4"/>
                  </a:ext>
                </a:extLst>
              </a:tr>
              <a:tr h="274320">
                <a:tc>
                  <a:txBody>
                    <a:bodyPr/>
                    <a:lstStyle/>
                    <a:p>
                      <a:pPr marL="0" marR="0">
                        <a:spcBef>
                          <a:spcPts val="0"/>
                        </a:spcBef>
                        <a:spcAft>
                          <a:spcPts val="0"/>
                        </a:spcAft>
                      </a:pPr>
                      <a:r>
                        <a:rPr lang="en-US" sz="1000">
                          <a:effectLst/>
                        </a:rPr>
                        <a:t>Contractor: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a:effectLst/>
                        </a:rPr>
                        <a:t>KITCO Fiber Optics</a:t>
                      </a:r>
                      <a:endParaRPr lang="en-US" sz="1200">
                        <a:effectLst/>
                      </a:endParaRPr>
                    </a:p>
                    <a:p>
                      <a:pPr marL="0" marR="0">
                        <a:spcBef>
                          <a:spcPts val="0"/>
                        </a:spcBef>
                        <a:spcAft>
                          <a:spcPts val="0"/>
                        </a:spcAft>
                      </a:pPr>
                      <a:r>
                        <a:rPr lang="en-US" sz="1000">
                          <a:effectLst/>
                        </a:rPr>
                        <a:t>5269 Cleveland Street</a:t>
                      </a:r>
                      <a:endParaRPr lang="en-US" sz="1200">
                        <a:effectLst/>
                      </a:endParaRPr>
                    </a:p>
                    <a:p>
                      <a:pPr marL="0" marR="0">
                        <a:spcBef>
                          <a:spcPts val="0"/>
                        </a:spcBef>
                        <a:spcAft>
                          <a:spcPts val="0"/>
                        </a:spcAft>
                      </a:pPr>
                      <a:r>
                        <a:rPr lang="en-US" sz="1000">
                          <a:effectLst/>
                        </a:rPr>
                        <a:t>Virginia Beach, VA 23462</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5"/>
                  </a:ext>
                </a:extLst>
              </a:tr>
              <a:tr h="274320">
                <a:tc>
                  <a:txBody>
                    <a:bodyPr/>
                    <a:lstStyle/>
                    <a:p>
                      <a:pPr marL="0" marR="0">
                        <a:spcBef>
                          <a:spcPts val="0"/>
                        </a:spcBef>
                        <a:spcAft>
                          <a:spcPts val="0"/>
                        </a:spcAft>
                      </a:pPr>
                      <a:r>
                        <a:rPr lang="en-US" sz="1000">
                          <a:effectLst/>
                        </a:rPr>
                        <a:t>Principal Investigator: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a:effectLst/>
                        </a:rPr>
                        <a:t>Dan Morris</a:t>
                      </a:r>
                      <a:endParaRPr lang="en-US" sz="1200">
                        <a:effectLst/>
                      </a:endParaRPr>
                    </a:p>
                    <a:p>
                      <a:pPr marL="0" marR="0">
                        <a:spcBef>
                          <a:spcPts val="0"/>
                        </a:spcBef>
                        <a:spcAft>
                          <a:spcPts val="0"/>
                        </a:spcAft>
                      </a:pPr>
                      <a:r>
                        <a:rPr lang="en-US" sz="1000">
                          <a:effectLst/>
                        </a:rPr>
                        <a:t>(757) 216-2220           </a:t>
                      </a:r>
                      <a:r>
                        <a:rPr lang="en-US" sz="1000" u="sng">
                          <a:effectLst/>
                          <a:hlinkClick r:id="rId5"/>
                        </a:rPr>
                        <a:t>dan.morris@kitcofo.com</a:t>
                      </a:r>
                      <a:r>
                        <a:rPr lang="en-US" sz="10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06"/>
                  </a:ext>
                </a:extLst>
              </a:tr>
              <a:tr h="274320">
                <a:tc>
                  <a:txBody>
                    <a:bodyPr/>
                    <a:lstStyle/>
                    <a:p>
                      <a:pPr marL="0" marR="0">
                        <a:spcBef>
                          <a:spcPts val="0"/>
                        </a:spcBef>
                        <a:spcAft>
                          <a:spcPts val="0"/>
                        </a:spcAft>
                      </a:pPr>
                      <a:r>
                        <a:rPr lang="en-US" sz="1000">
                          <a:effectLst/>
                        </a:rPr>
                        <a:t>KITCO Fiber Optics Contracts:</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a:effectLst/>
                        </a:rPr>
                        <a:t>Holly Andrews </a:t>
                      </a:r>
                      <a:endParaRPr lang="en-US" sz="1200">
                        <a:effectLst/>
                      </a:endParaRPr>
                    </a:p>
                    <a:p>
                      <a:pPr marL="0" marR="0">
                        <a:spcBef>
                          <a:spcPts val="0"/>
                        </a:spcBef>
                        <a:spcAft>
                          <a:spcPts val="0"/>
                        </a:spcAft>
                      </a:pPr>
                      <a:r>
                        <a:rPr lang="en-US" sz="1000">
                          <a:effectLst/>
                        </a:rPr>
                        <a:t>(757) 216-2301           </a:t>
                      </a:r>
                      <a:r>
                        <a:rPr lang="en-US" sz="1000" u="sng">
                          <a:effectLst/>
                          <a:hlinkClick r:id="rId2"/>
                        </a:rPr>
                        <a:t>holly.andrews@kitcofo.com</a:t>
                      </a:r>
                      <a:r>
                        <a:rPr lang="en-US" sz="1000">
                          <a:effectLst/>
                        </a:rPr>
                        <a:t>  </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7"/>
                  </a:ext>
                </a:extLst>
              </a:tr>
              <a:tr h="274320">
                <a:tc>
                  <a:txBody>
                    <a:bodyPr/>
                    <a:lstStyle/>
                    <a:p>
                      <a:pPr marL="0" marR="0">
                        <a:spcBef>
                          <a:spcPts val="0"/>
                        </a:spcBef>
                        <a:spcAft>
                          <a:spcPts val="0"/>
                        </a:spcAft>
                      </a:pPr>
                      <a:r>
                        <a:rPr lang="en-US" sz="1000">
                          <a:effectLst/>
                        </a:rPr>
                        <a:t>Project Manager: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dirty="0">
                          <a:effectLst/>
                        </a:rPr>
                        <a:t>Felipe Guadalupe</a:t>
                      </a:r>
                      <a:endParaRPr lang="en-US" sz="1200" dirty="0">
                        <a:effectLst/>
                      </a:endParaRPr>
                    </a:p>
                    <a:p>
                      <a:pPr marL="0" marR="0">
                        <a:spcBef>
                          <a:spcPts val="0"/>
                        </a:spcBef>
                        <a:spcAft>
                          <a:spcPts val="0"/>
                        </a:spcAft>
                      </a:pPr>
                      <a:r>
                        <a:rPr lang="en-US" sz="1000" dirty="0">
                          <a:effectLst/>
                        </a:rPr>
                        <a:t>757 216-2226              </a:t>
                      </a:r>
                      <a:r>
                        <a:rPr lang="en-US" sz="1000" dirty="0">
                          <a:effectLst/>
                          <a:hlinkClick r:id="rId6"/>
                        </a:rPr>
                        <a:t>felipe.guadalupe@kitcofo.com</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8"/>
                  </a:ext>
                </a:extLst>
              </a:tr>
              <a:tr h="274320">
                <a:tc>
                  <a:txBody>
                    <a:bodyPr/>
                    <a:lstStyle/>
                    <a:p>
                      <a:pPr marL="0" marR="0">
                        <a:spcBef>
                          <a:spcPts val="0"/>
                        </a:spcBef>
                        <a:spcAft>
                          <a:spcPts val="0"/>
                        </a:spcAft>
                      </a:pPr>
                      <a:r>
                        <a:rPr lang="en-US" sz="1000">
                          <a:effectLst/>
                        </a:rPr>
                        <a:t>Project Technical Rep (PTR):</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a:effectLst/>
                        </a:rPr>
                        <a:t>Jason Farmer</a:t>
                      </a:r>
                      <a:endParaRPr lang="en-US" sz="1200">
                        <a:effectLst/>
                      </a:endParaRPr>
                    </a:p>
                    <a:p>
                      <a:pPr marL="0" marR="0">
                        <a:spcBef>
                          <a:spcPts val="0"/>
                        </a:spcBef>
                        <a:spcAft>
                          <a:spcPts val="0"/>
                        </a:spcAft>
                      </a:pPr>
                      <a:r>
                        <a:rPr lang="en-US" sz="1000">
                          <a:effectLst/>
                        </a:rPr>
                        <a:t>(228) 935-7573            jason.farmer@hii-ingalls.com</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tc>
                <a:extLst>
                  <a:ext uri="{0D108BD9-81ED-4DB2-BD59-A6C34878D82A}">
                    <a16:rowId xmlns:a16="http://schemas.microsoft.com/office/drawing/2014/main" val="10009"/>
                  </a:ext>
                </a:extLst>
              </a:tr>
              <a:tr h="274320">
                <a:tc>
                  <a:txBody>
                    <a:bodyPr/>
                    <a:lstStyle/>
                    <a:p>
                      <a:pPr marL="0" marR="0">
                        <a:spcBef>
                          <a:spcPts val="0"/>
                        </a:spcBef>
                        <a:spcAft>
                          <a:spcPts val="0"/>
                        </a:spcAft>
                      </a:pPr>
                      <a:r>
                        <a:rPr lang="en-US" sz="1000">
                          <a:effectLst/>
                        </a:rPr>
                        <a:t>Data Category B:</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a:effectLst/>
                        </a:rPr>
                        <a:t>Data developed partially with funding from project participants that was not charged to a government contract and partially with government funding.</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0"/>
                  </a:ext>
                </a:extLst>
              </a:tr>
              <a:tr h="274320">
                <a:tc>
                  <a:txBody>
                    <a:bodyPr/>
                    <a:lstStyle/>
                    <a:p>
                      <a:pPr marL="0" marR="0">
                        <a:spcBef>
                          <a:spcPts val="0"/>
                        </a:spcBef>
                        <a:spcAft>
                          <a:spcPts val="0"/>
                        </a:spcAft>
                      </a:pPr>
                      <a:r>
                        <a:rPr lang="en-US" sz="1000">
                          <a:effectLst/>
                        </a:rPr>
                        <a:t>Distribution Statement:</a:t>
                      </a:r>
                      <a:endParaRPr lang="en-US" sz="120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000" dirty="0">
                          <a:effectLst/>
                        </a:rPr>
                        <a:t>Limited Distribution Authorized to U.S. Shipyards, NSRP Program Representatives, and Government Agencies.</a:t>
                      </a:r>
                      <a:endParaRPr lang="en-US" sz="1200" dirty="0">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68580" marR="68580" marT="0" marB="0" anchor="ctr"/>
                </a:tc>
                <a:extLst>
                  <a:ext uri="{0D108BD9-81ED-4DB2-BD59-A6C34878D82A}">
                    <a16:rowId xmlns:a16="http://schemas.microsoft.com/office/drawing/2014/main" val="10011"/>
                  </a:ext>
                </a:extLst>
              </a:tr>
            </a:tbl>
          </a:graphicData>
        </a:graphic>
      </p:graphicFrame>
    </p:spTree>
    <p:extLst>
      <p:ext uri="{BB962C8B-B14F-4D97-AF65-F5344CB8AC3E}">
        <p14:creationId xmlns:p14="http://schemas.microsoft.com/office/powerpoint/2010/main" val="2071385648"/>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1072" y="297002"/>
            <a:ext cx="12192000" cy="740746"/>
          </a:xfrm>
        </p:spPr>
        <p:txBody>
          <a:bodyPr/>
          <a:lstStyle/>
          <a:p>
            <a:r>
              <a:rPr lang="en-US" dirty="0"/>
              <a:t>Project Overview</a:t>
            </a:r>
          </a:p>
        </p:txBody>
      </p:sp>
      <p:sp>
        <p:nvSpPr>
          <p:cNvPr id="4" name="Slide Number Placeholder 3"/>
          <p:cNvSpPr>
            <a:spLocks noGrp="1"/>
          </p:cNvSpPr>
          <p:nvPr>
            <p:ph type="sldNum" sz="quarter" idx="11"/>
          </p:nvPr>
        </p:nvSpPr>
        <p:spPr>
          <a:xfrm>
            <a:off x="9362631" y="6524510"/>
            <a:ext cx="2743200" cy="365125"/>
          </a:xfrm>
        </p:spPr>
        <p:txBody>
          <a:bodyPr/>
          <a:lstStyle/>
          <a:p>
            <a:fld id="{A916C171-007E-46CF-80D5-F89E015BD616}" type="slidenum">
              <a:rPr lang="en-US" smtClean="0"/>
              <a:pPr/>
              <a:t>3</a:t>
            </a:fld>
            <a:endParaRPr lang="en-US" dirty="0"/>
          </a:p>
        </p:txBody>
      </p:sp>
      <p:sp>
        <p:nvSpPr>
          <p:cNvPr id="6" name="Rectangle 5">
            <a:extLst>
              <a:ext uri="{FF2B5EF4-FFF2-40B4-BE49-F238E27FC236}">
                <a16:creationId xmlns:a16="http://schemas.microsoft.com/office/drawing/2014/main" id="{98CB3D9F-FC69-4066-8888-0D211B9B1295}"/>
              </a:ext>
            </a:extLst>
          </p:cNvPr>
          <p:cNvSpPr/>
          <p:nvPr/>
        </p:nvSpPr>
        <p:spPr>
          <a:xfrm>
            <a:off x="358922" y="1149119"/>
            <a:ext cx="11536824" cy="5262979"/>
          </a:xfrm>
          <a:prstGeom prst="rect">
            <a:avLst/>
          </a:prstGeom>
        </p:spPr>
        <p:txBody>
          <a:bodyPr wrap="square">
            <a:spAutoFit/>
          </a:bodyPr>
          <a:lstStyle/>
          <a:p>
            <a:r>
              <a:rPr lang="en-US" sz="2400" dirty="0"/>
              <a:t>This project will focus on the validation of the previous project laboratory findings thru evaluation of optical testing on a new construction VCS submarine, </a:t>
            </a:r>
            <a:r>
              <a:rPr lang="en-US" sz="2400" dirty="0">
                <a:highlight>
                  <a:srgbClr val="FFFF00"/>
                </a:highlight>
              </a:rPr>
              <a:t>USS New Jersey (SSN-796)</a:t>
            </a:r>
            <a:r>
              <a:rPr lang="en-US" sz="2400" dirty="0"/>
              <a:t>. The intent is to investigate the potential for Fiber Optic Testing Enhancement for Cost Reduction by evaluating the commercial practice of using an Optical Time Domain Reflectometer (OTDR) to replace the Optical Loss test Set (OLTS) and Optical Return Loss Meter (ORLM) in performance of MIL-STD-2042 Part 6 required shipboard installations tests that must be performed at various stages during the construction process, minimizing the number of tests and the time to perform the separate testing.  In addition, the OTDR test results will provide enhanced data that is not currently captured resulting in reduced time for system acceptance and identification of potential faults for expedited troubleshooting and repair during construction.  </a:t>
            </a:r>
          </a:p>
          <a:p>
            <a:pPr marL="285750" indent="-285750">
              <a:buFont typeface="Wingdings" panose="05000000000000000000" pitchFamily="2" charset="2"/>
              <a:buChar char="Ø"/>
            </a:pPr>
            <a:endParaRPr lang="en-US" sz="2200" dirty="0">
              <a:latin typeface="Calibri "/>
            </a:endParaRPr>
          </a:p>
          <a:p>
            <a:pPr marL="285750" indent="-285750">
              <a:buFont typeface="Wingdings" panose="05000000000000000000" pitchFamily="2" charset="2"/>
              <a:buChar char="Ø"/>
            </a:pPr>
            <a:endParaRPr lang="en-US" sz="1000" dirty="0">
              <a:latin typeface="Calibri "/>
            </a:endParaRPr>
          </a:p>
          <a:p>
            <a:endParaRPr lang="en-US" sz="2200" dirty="0"/>
          </a:p>
          <a:p>
            <a:endParaRPr lang="en-US" dirty="0"/>
          </a:p>
        </p:txBody>
      </p:sp>
    </p:spTree>
    <p:extLst>
      <p:ext uri="{BB962C8B-B14F-4D97-AF65-F5344CB8AC3E}">
        <p14:creationId xmlns:p14="http://schemas.microsoft.com/office/powerpoint/2010/main" val="3572470408"/>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16239"/>
            <a:ext cx="12192000" cy="726348"/>
          </a:xfrm>
        </p:spPr>
        <p:txBody>
          <a:bodyPr/>
          <a:lstStyle/>
          <a:p>
            <a:r>
              <a:rPr lang="en-US" dirty="0"/>
              <a:t>Project Status Summary</a:t>
            </a:r>
          </a:p>
        </p:txBody>
      </p:sp>
      <p:sp>
        <p:nvSpPr>
          <p:cNvPr id="4" name="Slide Number Placeholder 3"/>
          <p:cNvSpPr>
            <a:spLocks noGrp="1"/>
          </p:cNvSpPr>
          <p:nvPr>
            <p:ph type="sldNum" sz="quarter" idx="11"/>
          </p:nvPr>
        </p:nvSpPr>
        <p:spPr/>
        <p:txBody>
          <a:bodyPr/>
          <a:lstStyle/>
          <a:p>
            <a:fld id="{A916C171-007E-46CF-80D5-F89E015BD616}" type="slidenum">
              <a:rPr lang="en-US" smtClean="0"/>
              <a:pPr/>
              <a:t>4</a:t>
            </a:fld>
            <a:endParaRPr lang="en-US" dirty="0"/>
          </a:p>
        </p:txBody>
      </p:sp>
      <p:sp>
        <p:nvSpPr>
          <p:cNvPr id="10" name="Rectangle 9">
            <a:extLst>
              <a:ext uri="{FF2B5EF4-FFF2-40B4-BE49-F238E27FC236}">
                <a16:creationId xmlns:a16="http://schemas.microsoft.com/office/drawing/2014/main" id="{750C1B2C-C245-426F-B67A-244BE90AB7DD}"/>
              </a:ext>
            </a:extLst>
          </p:cNvPr>
          <p:cNvSpPr/>
          <p:nvPr/>
        </p:nvSpPr>
        <p:spPr>
          <a:xfrm>
            <a:off x="457200" y="1126924"/>
            <a:ext cx="11043822" cy="4801314"/>
          </a:xfrm>
          <a:prstGeom prst="rect">
            <a:avLst/>
          </a:prstGeom>
        </p:spPr>
        <p:txBody>
          <a:bodyPr wrap="square">
            <a:spAutoFit/>
          </a:bodyPr>
          <a:lstStyle/>
          <a:p>
            <a:pPr marL="342900" lvl="0" indent="-342900">
              <a:buFont typeface="Wingdings" panose="05000000000000000000" pitchFamily="2" charset="2"/>
              <a:buChar char="Ø"/>
            </a:pPr>
            <a:r>
              <a:rPr lang="en-US" sz="2400" dirty="0"/>
              <a:t>Project suspended through March 2021 due to COVID-19.</a:t>
            </a:r>
            <a:endParaRPr lang="en-US" sz="2400" dirty="0">
              <a:solidFill>
                <a:srgbClr val="FF0000"/>
              </a:solidFill>
            </a:endParaRPr>
          </a:p>
          <a:p>
            <a:pPr lvl="1"/>
            <a:endParaRPr lang="en-US" sz="2400" dirty="0"/>
          </a:p>
          <a:p>
            <a:pPr marL="342900" indent="-342900">
              <a:buFont typeface="Wingdings" panose="05000000000000000000" pitchFamily="2" charset="2"/>
              <a:buChar char="Ø"/>
            </a:pPr>
            <a:r>
              <a:rPr lang="en-US" sz="2400" dirty="0">
                <a:effectLst/>
                <a:latin typeface="Calibri" panose="020F0502020204030204" pitchFamily="34" charset="0"/>
                <a:ea typeface="Calibri" panose="020F0502020204030204" pitchFamily="34" charset="0"/>
              </a:rPr>
              <a:t>Based on the latest forecasted schedule, NNS has indicated testing on New Jersey is likely to occur between June and Sept 2021. </a:t>
            </a:r>
          </a:p>
          <a:p>
            <a:pPr marL="342900" indent="-342900">
              <a:buFont typeface="Wingdings" panose="05000000000000000000" pitchFamily="2" charset="2"/>
              <a:buChar char="Ø"/>
            </a:pPr>
            <a:endParaRPr lang="en-US" sz="2400" dirty="0">
              <a:latin typeface="Calibri" panose="020F0502020204030204" pitchFamily="34" charset="0"/>
              <a:ea typeface="Calibri" panose="020F0502020204030204" pitchFamily="34" charset="0"/>
            </a:endParaRPr>
          </a:p>
          <a:p>
            <a:pPr marL="342900" indent="-342900">
              <a:buFont typeface="Wingdings" panose="05000000000000000000" pitchFamily="2" charset="2"/>
              <a:buChar char="Ø"/>
            </a:pPr>
            <a:r>
              <a:rPr lang="en-US" sz="2400" dirty="0">
                <a:effectLst/>
                <a:latin typeface="Calibri" panose="020F0502020204030204" pitchFamily="34" charset="0"/>
                <a:ea typeface="Calibri" panose="020F0502020204030204" pitchFamily="34" charset="0"/>
              </a:rPr>
              <a:t>It is anticipated that project will make four (4) three (3) day visits to NNS between Starting April 2021 and may last thru S</a:t>
            </a:r>
            <a:r>
              <a:rPr lang="en-US" sz="2400" dirty="0">
                <a:latin typeface="Calibri" panose="020F0502020204030204" pitchFamily="34" charset="0"/>
                <a:ea typeface="Calibri" panose="020F0502020204030204" pitchFamily="34" charset="0"/>
              </a:rPr>
              <a:t>eptember</a:t>
            </a:r>
            <a:r>
              <a:rPr lang="en-US" sz="2400" dirty="0">
                <a:effectLst/>
                <a:latin typeface="Calibri" panose="020F0502020204030204" pitchFamily="34" charset="0"/>
                <a:ea typeface="Calibri" panose="020F0502020204030204" pitchFamily="34" charset="0"/>
              </a:rPr>
              <a:t> 2021.</a:t>
            </a:r>
          </a:p>
          <a:p>
            <a:pPr marL="342900" indent="-342900">
              <a:buFont typeface="Wingdings" panose="05000000000000000000" pitchFamily="2" charset="2"/>
              <a:buChar char="Ø"/>
            </a:pPr>
            <a:endParaRPr lang="en-US" sz="2400" dirty="0">
              <a:effectLst/>
              <a:latin typeface="Calibri" panose="020F0502020204030204" pitchFamily="34" charset="0"/>
              <a:ea typeface="Calibri" panose="020F0502020204030204" pitchFamily="34" charset="0"/>
            </a:endParaRPr>
          </a:p>
          <a:p>
            <a:pPr marL="342900" indent="-342900">
              <a:buFont typeface="Wingdings" panose="05000000000000000000" pitchFamily="2" charset="2"/>
              <a:buChar char="Ø"/>
            </a:pPr>
            <a:r>
              <a:rPr lang="en-US" sz="2400" dirty="0">
                <a:effectLst/>
                <a:latin typeface="Calibri" panose="020F0502020204030204" pitchFamily="34" charset="0"/>
                <a:ea typeface="Calibri" panose="020F0502020204030204" pitchFamily="34" charset="0"/>
              </a:rPr>
              <a:t>NSRP project funding expires 3/31/2021.  The ECB did increase our funding ceiling by 10K. </a:t>
            </a:r>
          </a:p>
          <a:p>
            <a:pPr marL="342900" indent="-342900">
              <a:buFont typeface="Wingdings" panose="05000000000000000000" pitchFamily="2" charset="2"/>
              <a:buChar char="Ø"/>
            </a:pPr>
            <a:endParaRPr lang="en-US" sz="2400" dirty="0">
              <a:latin typeface="Calibri" panose="020F0502020204030204" pitchFamily="34" charset="0"/>
            </a:endParaRPr>
          </a:p>
          <a:p>
            <a:pPr marL="342900" indent="-342900">
              <a:buFont typeface="Wingdings" panose="05000000000000000000" pitchFamily="2" charset="2"/>
              <a:buChar char="Ø"/>
            </a:pPr>
            <a:r>
              <a:rPr lang="en-US" sz="2400" dirty="0">
                <a:solidFill>
                  <a:srgbClr val="000000"/>
                </a:solidFill>
                <a:effectLst/>
                <a:ea typeface="Times New Roman" panose="02020603050405020304" pitchFamily="18" charset="0"/>
              </a:rPr>
              <a:t>NSRP Task Order 2019-472-001 Mod 2</a:t>
            </a:r>
            <a:r>
              <a:rPr lang="en-US" sz="2400" dirty="0">
                <a:effectLst/>
                <a:ea typeface="Times New Roman" panose="02020603050405020304" pitchFamily="18" charset="0"/>
              </a:rPr>
              <a:t> is in the process of review </a:t>
            </a:r>
            <a:r>
              <a:rPr lang="en-US" sz="2400">
                <a:effectLst/>
                <a:ea typeface="Times New Roman" panose="02020603050405020304" pitchFamily="18" charset="0"/>
              </a:rPr>
              <a:t>for submission.</a:t>
            </a:r>
            <a:endParaRPr lang="en-US" sz="2400" dirty="0"/>
          </a:p>
          <a:p>
            <a:pPr marL="342900" indent="-342900">
              <a:buFont typeface="Wingdings" panose="05000000000000000000" pitchFamily="2" charset="2"/>
              <a:buChar char="Ø"/>
            </a:pPr>
            <a:endParaRPr lang="en-US" dirty="0"/>
          </a:p>
        </p:txBody>
      </p:sp>
    </p:spTree>
    <p:extLst>
      <p:ext uri="{BB962C8B-B14F-4D97-AF65-F5344CB8AC3E}">
        <p14:creationId xmlns:p14="http://schemas.microsoft.com/office/powerpoint/2010/main" val="3396177272"/>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D3F26983-1DF1-4608-A66E-C0E235F0253D}"/>
              </a:ext>
            </a:extLst>
          </p:cNvPr>
          <p:cNvGraphicFramePr>
            <a:graphicFrameLocks noGrp="1"/>
          </p:cNvGraphicFramePr>
          <p:nvPr>
            <p:extLst>
              <p:ext uri="{D42A27DB-BD31-4B8C-83A1-F6EECF244321}">
                <p14:modId xmlns:p14="http://schemas.microsoft.com/office/powerpoint/2010/main" val="1832229816"/>
              </p:ext>
            </p:extLst>
          </p:nvPr>
        </p:nvGraphicFramePr>
        <p:xfrm>
          <a:off x="193675" y="1140671"/>
          <a:ext cx="11751733" cy="2281436"/>
        </p:xfrm>
        <a:graphic>
          <a:graphicData uri="http://schemas.openxmlformats.org/drawingml/2006/table">
            <a:tbl>
              <a:tblPr/>
              <a:tblGrid>
                <a:gridCol w="3149600">
                  <a:extLst>
                    <a:ext uri="{9D8B030D-6E8A-4147-A177-3AD203B41FA5}">
                      <a16:colId xmlns:a16="http://schemas.microsoft.com/office/drawing/2014/main" val="1348310675"/>
                    </a:ext>
                  </a:extLst>
                </a:gridCol>
                <a:gridCol w="537683">
                  <a:extLst>
                    <a:ext uri="{9D8B030D-6E8A-4147-A177-3AD203B41FA5}">
                      <a16:colId xmlns:a16="http://schemas.microsoft.com/office/drawing/2014/main" val="776271967"/>
                    </a:ext>
                  </a:extLst>
                </a:gridCol>
                <a:gridCol w="594723">
                  <a:extLst>
                    <a:ext uri="{9D8B030D-6E8A-4147-A177-3AD203B41FA5}">
                      <a16:colId xmlns:a16="http://schemas.microsoft.com/office/drawing/2014/main" val="1429421573"/>
                    </a:ext>
                  </a:extLst>
                </a:gridCol>
                <a:gridCol w="553093">
                  <a:extLst>
                    <a:ext uri="{9D8B030D-6E8A-4147-A177-3AD203B41FA5}">
                      <a16:colId xmlns:a16="http://schemas.microsoft.com/office/drawing/2014/main" val="7137059"/>
                    </a:ext>
                  </a:extLst>
                </a:gridCol>
                <a:gridCol w="553093">
                  <a:extLst>
                    <a:ext uri="{9D8B030D-6E8A-4147-A177-3AD203B41FA5}">
                      <a16:colId xmlns:a16="http://schemas.microsoft.com/office/drawing/2014/main" val="185408558"/>
                    </a:ext>
                  </a:extLst>
                </a:gridCol>
                <a:gridCol w="553093">
                  <a:extLst>
                    <a:ext uri="{9D8B030D-6E8A-4147-A177-3AD203B41FA5}">
                      <a16:colId xmlns:a16="http://schemas.microsoft.com/office/drawing/2014/main" val="2236840859"/>
                    </a:ext>
                  </a:extLst>
                </a:gridCol>
                <a:gridCol w="618513">
                  <a:extLst>
                    <a:ext uri="{9D8B030D-6E8A-4147-A177-3AD203B41FA5}">
                      <a16:colId xmlns:a16="http://schemas.microsoft.com/office/drawing/2014/main" val="4053135371"/>
                    </a:ext>
                  </a:extLst>
                </a:gridCol>
                <a:gridCol w="553093">
                  <a:extLst>
                    <a:ext uri="{9D8B030D-6E8A-4147-A177-3AD203B41FA5}">
                      <a16:colId xmlns:a16="http://schemas.microsoft.com/office/drawing/2014/main" val="3707788006"/>
                    </a:ext>
                  </a:extLst>
                </a:gridCol>
                <a:gridCol w="624459">
                  <a:extLst>
                    <a:ext uri="{9D8B030D-6E8A-4147-A177-3AD203B41FA5}">
                      <a16:colId xmlns:a16="http://schemas.microsoft.com/office/drawing/2014/main" val="798551239"/>
                    </a:ext>
                  </a:extLst>
                </a:gridCol>
                <a:gridCol w="553093">
                  <a:extLst>
                    <a:ext uri="{9D8B030D-6E8A-4147-A177-3AD203B41FA5}">
                      <a16:colId xmlns:a16="http://schemas.microsoft.com/office/drawing/2014/main" val="1934276682"/>
                    </a:ext>
                  </a:extLst>
                </a:gridCol>
                <a:gridCol w="553093">
                  <a:extLst>
                    <a:ext uri="{9D8B030D-6E8A-4147-A177-3AD203B41FA5}">
                      <a16:colId xmlns:a16="http://schemas.microsoft.com/office/drawing/2014/main" val="1721503534"/>
                    </a:ext>
                  </a:extLst>
                </a:gridCol>
                <a:gridCol w="624459">
                  <a:extLst>
                    <a:ext uri="{9D8B030D-6E8A-4147-A177-3AD203B41FA5}">
                      <a16:colId xmlns:a16="http://schemas.microsoft.com/office/drawing/2014/main" val="3670527728"/>
                    </a:ext>
                  </a:extLst>
                </a:gridCol>
                <a:gridCol w="553093">
                  <a:extLst>
                    <a:ext uri="{9D8B030D-6E8A-4147-A177-3AD203B41FA5}">
                      <a16:colId xmlns:a16="http://schemas.microsoft.com/office/drawing/2014/main" val="2839113499"/>
                    </a:ext>
                  </a:extLst>
                </a:gridCol>
                <a:gridCol w="553093">
                  <a:extLst>
                    <a:ext uri="{9D8B030D-6E8A-4147-A177-3AD203B41FA5}">
                      <a16:colId xmlns:a16="http://schemas.microsoft.com/office/drawing/2014/main" val="1006023544"/>
                    </a:ext>
                  </a:extLst>
                </a:gridCol>
                <a:gridCol w="624459">
                  <a:extLst>
                    <a:ext uri="{9D8B030D-6E8A-4147-A177-3AD203B41FA5}">
                      <a16:colId xmlns:a16="http://schemas.microsoft.com/office/drawing/2014/main" val="1909944036"/>
                    </a:ext>
                  </a:extLst>
                </a:gridCol>
                <a:gridCol w="553093">
                  <a:extLst>
                    <a:ext uri="{9D8B030D-6E8A-4147-A177-3AD203B41FA5}">
                      <a16:colId xmlns:a16="http://schemas.microsoft.com/office/drawing/2014/main" val="2313214082"/>
                    </a:ext>
                  </a:extLst>
                </a:gridCol>
              </a:tblGrid>
              <a:tr h="515280">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Oct 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Nov 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Dec 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Jan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Feb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Mar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Apr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May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Jun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Jul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Aug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Sep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Oct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Nov 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Dec 20</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56279678"/>
                  </a:ext>
                </a:extLst>
              </a:tr>
              <a:tr h="401449">
                <a:tc>
                  <a:txBody>
                    <a:bodyPr/>
                    <a:lstStyle/>
                    <a:p>
                      <a:pPr algn="l" fontAlgn="ctr"/>
                      <a:r>
                        <a:rPr lang="en-US" sz="1100" b="0" i="0" u="none" strike="noStrike">
                          <a:solidFill>
                            <a:srgbClr val="000000"/>
                          </a:solidFill>
                          <a:effectLst/>
                          <a:latin typeface="Arial" panose="020B0604020202020204" pitchFamily="34" charset="0"/>
                        </a:rPr>
                        <a:t>1) Kick-Off Meeting and Project Plan Development</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387311105"/>
                  </a:ext>
                </a:extLst>
              </a:tr>
              <a:tr h="343185">
                <a:tc>
                  <a:txBody>
                    <a:bodyPr/>
                    <a:lstStyle/>
                    <a:p>
                      <a:pPr algn="l" fontAlgn="ctr"/>
                      <a:r>
                        <a:rPr lang="en-US" sz="1100" b="0" i="0" u="none" strike="noStrike">
                          <a:solidFill>
                            <a:srgbClr val="000000"/>
                          </a:solidFill>
                          <a:effectLst/>
                          <a:latin typeface="Arial" panose="020B0604020202020204" pitchFamily="34" charset="0"/>
                        </a:rPr>
                        <a:t>2) Procurement of Test Equipment and Materials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611574043"/>
                  </a:ext>
                </a:extLst>
              </a:tr>
              <a:tr h="361122">
                <a:tc>
                  <a:txBody>
                    <a:bodyPr/>
                    <a:lstStyle/>
                    <a:p>
                      <a:pPr algn="l" fontAlgn="ctr"/>
                      <a:r>
                        <a:rPr lang="en-US" sz="1100" b="0" i="0" u="none" strike="noStrike" dirty="0">
                          <a:solidFill>
                            <a:srgbClr val="000000"/>
                          </a:solidFill>
                          <a:effectLst/>
                          <a:latin typeface="Arial" panose="020B0604020202020204" pitchFamily="34" charset="0"/>
                        </a:rPr>
                        <a:t>3) Testing of FO Circuit Leads onboard SSN-794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958134434"/>
                  </a:ext>
                </a:extLst>
              </a:tr>
              <a:tr h="330200">
                <a:tc>
                  <a:txBody>
                    <a:bodyPr/>
                    <a:lstStyle/>
                    <a:p>
                      <a:pPr algn="l" fontAlgn="ctr"/>
                      <a:r>
                        <a:rPr lang="en-US" sz="1100" b="0" i="0" u="none" strike="noStrike">
                          <a:solidFill>
                            <a:srgbClr val="000000"/>
                          </a:solidFill>
                          <a:effectLst/>
                          <a:latin typeface="Arial" panose="020B0604020202020204" pitchFamily="34" charset="0"/>
                        </a:rPr>
                        <a:t>4) Testing Result Comparison Analysis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endParaRPr lang="en-US" sz="1100" b="0" i="0" u="none" strike="noStrike" dirty="0">
                        <a:solidFill>
                          <a:srgbClr val="000000"/>
                        </a:solidFill>
                        <a:effectLst/>
                        <a:latin typeface="Calibri" panose="020F0502020204030204" pitchFamily="34" charset="0"/>
                      </a:endParaRP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68600075"/>
                  </a:ext>
                </a:extLst>
              </a:tr>
              <a:tr h="330200">
                <a:tc>
                  <a:txBody>
                    <a:bodyPr/>
                    <a:lstStyle/>
                    <a:p>
                      <a:pPr algn="l" fontAlgn="ctr"/>
                      <a:r>
                        <a:rPr lang="en-US" sz="1100" b="0" i="0" u="none" strike="noStrike" dirty="0">
                          <a:solidFill>
                            <a:srgbClr val="000000"/>
                          </a:solidFill>
                          <a:effectLst/>
                          <a:latin typeface="Arial" panose="020B0604020202020204" pitchFamily="34" charset="0"/>
                        </a:rPr>
                        <a:t>5) Project Suspended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extLst>
                  <a:ext uri="{0D108BD9-81ED-4DB2-BD59-A6C34878D82A}">
                    <a16:rowId xmlns:a16="http://schemas.microsoft.com/office/drawing/2014/main" val="1346039048"/>
                  </a:ext>
                </a:extLst>
              </a:tr>
            </a:tbl>
          </a:graphicData>
        </a:graphic>
      </p:graphicFrame>
      <p:sp>
        <p:nvSpPr>
          <p:cNvPr id="3" name="Title 2"/>
          <p:cNvSpPr>
            <a:spLocks noGrp="1"/>
          </p:cNvSpPr>
          <p:nvPr>
            <p:ph type="title"/>
          </p:nvPr>
        </p:nvSpPr>
        <p:spPr>
          <a:xfrm>
            <a:off x="69850" y="213645"/>
            <a:ext cx="10515600" cy="828942"/>
          </a:xfrm>
        </p:spPr>
        <p:txBody>
          <a:bodyPr anchor="b">
            <a:normAutofit/>
          </a:bodyPr>
          <a:lstStyle/>
          <a:p>
            <a:r>
              <a:rPr lang="en-US" dirty="0"/>
              <a:t>Project Schedule</a:t>
            </a:r>
          </a:p>
        </p:txBody>
      </p:sp>
      <p:sp>
        <p:nvSpPr>
          <p:cNvPr id="4" name="Slide Number Placeholder 3"/>
          <p:cNvSpPr>
            <a:spLocks noGrp="1"/>
          </p:cNvSpPr>
          <p:nvPr>
            <p:ph type="sldNum" sz="quarter" idx="11"/>
          </p:nvPr>
        </p:nvSpPr>
        <p:spPr>
          <a:xfrm>
            <a:off x="9362631" y="6506755"/>
            <a:ext cx="2743200" cy="365125"/>
          </a:xfrm>
        </p:spPr>
        <p:txBody>
          <a:bodyPr anchor="ctr">
            <a:normAutofit/>
          </a:bodyPr>
          <a:lstStyle/>
          <a:p>
            <a:pPr>
              <a:spcAft>
                <a:spcPts val="600"/>
              </a:spcAft>
            </a:pPr>
            <a:fld id="{A916C171-007E-46CF-80D5-F89E015BD616}" type="slidenum">
              <a:rPr lang="en-US" smtClean="0"/>
              <a:pPr>
                <a:spcAft>
                  <a:spcPts val="600"/>
                </a:spcAft>
              </a:pPr>
              <a:t>5</a:t>
            </a:fld>
            <a:endParaRPr lang="en-US"/>
          </a:p>
        </p:txBody>
      </p:sp>
      <p:sp>
        <p:nvSpPr>
          <p:cNvPr id="7" name="TextBox 6"/>
          <p:cNvSpPr txBox="1"/>
          <p:nvPr/>
        </p:nvSpPr>
        <p:spPr>
          <a:xfrm>
            <a:off x="8009467" y="2758518"/>
            <a:ext cx="1888066" cy="338554"/>
          </a:xfrm>
          <a:prstGeom prst="rect">
            <a:avLst/>
          </a:prstGeom>
          <a:noFill/>
        </p:spPr>
        <p:txBody>
          <a:bodyPr wrap="square" rtlCol="0">
            <a:spAutoFit/>
          </a:bodyPr>
          <a:lstStyle/>
          <a:p>
            <a:pPr algn="ctr"/>
            <a:r>
              <a:rPr lang="en-US" sz="1600" b="1" dirty="0">
                <a:solidFill>
                  <a:srgbClr val="FF0000"/>
                </a:solidFill>
              </a:rPr>
              <a:t>Suspended</a:t>
            </a:r>
          </a:p>
        </p:txBody>
      </p:sp>
      <p:sp>
        <p:nvSpPr>
          <p:cNvPr id="8" name="TextBox 7"/>
          <p:cNvSpPr txBox="1"/>
          <p:nvPr/>
        </p:nvSpPr>
        <p:spPr>
          <a:xfrm>
            <a:off x="8009467" y="2415634"/>
            <a:ext cx="1888066" cy="338554"/>
          </a:xfrm>
          <a:prstGeom prst="rect">
            <a:avLst/>
          </a:prstGeom>
          <a:noFill/>
        </p:spPr>
        <p:txBody>
          <a:bodyPr wrap="square" rtlCol="0">
            <a:spAutoFit/>
          </a:bodyPr>
          <a:lstStyle/>
          <a:p>
            <a:pPr algn="ctr"/>
            <a:r>
              <a:rPr lang="en-US" sz="1600" b="1" dirty="0">
                <a:solidFill>
                  <a:srgbClr val="FF0000"/>
                </a:solidFill>
              </a:rPr>
              <a:t>Suspended</a:t>
            </a:r>
          </a:p>
        </p:txBody>
      </p:sp>
      <p:graphicFrame>
        <p:nvGraphicFramePr>
          <p:cNvPr id="2" name="Table 1">
            <a:extLst>
              <a:ext uri="{FF2B5EF4-FFF2-40B4-BE49-F238E27FC236}">
                <a16:creationId xmlns:a16="http://schemas.microsoft.com/office/drawing/2014/main" id="{D65716FF-3E37-422B-BED1-DDE4C9C2353C}"/>
              </a:ext>
            </a:extLst>
          </p:cNvPr>
          <p:cNvGraphicFramePr>
            <a:graphicFrameLocks noGrp="1"/>
          </p:cNvGraphicFramePr>
          <p:nvPr>
            <p:extLst>
              <p:ext uri="{D42A27DB-BD31-4B8C-83A1-F6EECF244321}">
                <p14:modId xmlns:p14="http://schemas.microsoft.com/office/powerpoint/2010/main" val="4005281329"/>
              </p:ext>
            </p:extLst>
          </p:nvPr>
        </p:nvGraphicFramePr>
        <p:xfrm>
          <a:off x="193675" y="3964908"/>
          <a:ext cx="11751730" cy="2432435"/>
        </p:xfrm>
        <a:graphic>
          <a:graphicData uri="http://schemas.openxmlformats.org/drawingml/2006/table">
            <a:tbl>
              <a:tblPr/>
              <a:tblGrid>
                <a:gridCol w="3488794">
                  <a:extLst>
                    <a:ext uri="{9D8B030D-6E8A-4147-A177-3AD203B41FA5}">
                      <a16:colId xmlns:a16="http://schemas.microsoft.com/office/drawing/2014/main" val="2148067650"/>
                    </a:ext>
                  </a:extLst>
                </a:gridCol>
                <a:gridCol w="688578">
                  <a:extLst>
                    <a:ext uri="{9D8B030D-6E8A-4147-A177-3AD203B41FA5}">
                      <a16:colId xmlns:a16="http://schemas.microsoft.com/office/drawing/2014/main" val="1654771415"/>
                    </a:ext>
                  </a:extLst>
                </a:gridCol>
                <a:gridCol w="688578">
                  <a:extLst>
                    <a:ext uri="{9D8B030D-6E8A-4147-A177-3AD203B41FA5}">
                      <a16:colId xmlns:a16="http://schemas.microsoft.com/office/drawing/2014/main" val="1042909634"/>
                    </a:ext>
                  </a:extLst>
                </a:gridCol>
                <a:gridCol w="688578">
                  <a:extLst>
                    <a:ext uri="{9D8B030D-6E8A-4147-A177-3AD203B41FA5}">
                      <a16:colId xmlns:a16="http://schemas.microsoft.com/office/drawing/2014/main" val="3576251888"/>
                    </a:ext>
                  </a:extLst>
                </a:gridCol>
                <a:gridCol w="688578">
                  <a:extLst>
                    <a:ext uri="{9D8B030D-6E8A-4147-A177-3AD203B41FA5}">
                      <a16:colId xmlns:a16="http://schemas.microsoft.com/office/drawing/2014/main" val="2986014635"/>
                    </a:ext>
                  </a:extLst>
                </a:gridCol>
                <a:gridCol w="688578">
                  <a:extLst>
                    <a:ext uri="{9D8B030D-6E8A-4147-A177-3AD203B41FA5}">
                      <a16:colId xmlns:a16="http://schemas.microsoft.com/office/drawing/2014/main" val="3591245610"/>
                    </a:ext>
                  </a:extLst>
                </a:gridCol>
                <a:gridCol w="688578">
                  <a:extLst>
                    <a:ext uri="{9D8B030D-6E8A-4147-A177-3AD203B41FA5}">
                      <a16:colId xmlns:a16="http://schemas.microsoft.com/office/drawing/2014/main" val="2361159288"/>
                    </a:ext>
                  </a:extLst>
                </a:gridCol>
                <a:gridCol w="688578">
                  <a:extLst>
                    <a:ext uri="{9D8B030D-6E8A-4147-A177-3AD203B41FA5}">
                      <a16:colId xmlns:a16="http://schemas.microsoft.com/office/drawing/2014/main" val="3914669590"/>
                    </a:ext>
                  </a:extLst>
                </a:gridCol>
                <a:gridCol w="688578">
                  <a:extLst>
                    <a:ext uri="{9D8B030D-6E8A-4147-A177-3AD203B41FA5}">
                      <a16:colId xmlns:a16="http://schemas.microsoft.com/office/drawing/2014/main" val="524615096"/>
                    </a:ext>
                  </a:extLst>
                </a:gridCol>
                <a:gridCol w="688578">
                  <a:extLst>
                    <a:ext uri="{9D8B030D-6E8A-4147-A177-3AD203B41FA5}">
                      <a16:colId xmlns:a16="http://schemas.microsoft.com/office/drawing/2014/main" val="958349218"/>
                    </a:ext>
                  </a:extLst>
                </a:gridCol>
                <a:gridCol w="688578">
                  <a:extLst>
                    <a:ext uri="{9D8B030D-6E8A-4147-A177-3AD203B41FA5}">
                      <a16:colId xmlns:a16="http://schemas.microsoft.com/office/drawing/2014/main" val="3970609917"/>
                    </a:ext>
                  </a:extLst>
                </a:gridCol>
                <a:gridCol w="688578">
                  <a:extLst>
                    <a:ext uri="{9D8B030D-6E8A-4147-A177-3AD203B41FA5}">
                      <a16:colId xmlns:a16="http://schemas.microsoft.com/office/drawing/2014/main" val="2783048701"/>
                    </a:ext>
                  </a:extLst>
                </a:gridCol>
                <a:gridCol w="688578">
                  <a:extLst>
                    <a:ext uri="{9D8B030D-6E8A-4147-A177-3AD203B41FA5}">
                      <a16:colId xmlns:a16="http://schemas.microsoft.com/office/drawing/2014/main" val="2784802990"/>
                    </a:ext>
                  </a:extLst>
                </a:gridCol>
              </a:tblGrid>
              <a:tr h="516935">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Jan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Feb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Mar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Apr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May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Jun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Jul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dirty="0">
                          <a:solidFill>
                            <a:srgbClr val="000000"/>
                          </a:solidFill>
                          <a:effectLst/>
                          <a:latin typeface="Calibri" panose="020F0502020204030204" pitchFamily="34" charset="0"/>
                        </a:rPr>
                        <a:t>Aug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Sep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Oct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Nov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Dec 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132724765"/>
                  </a:ext>
                </a:extLst>
              </a:tr>
              <a:tr h="371838">
                <a:tc>
                  <a:txBody>
                    <a:bodyPr/>
                    <a:lstStyle/>
                    <a:p>
                      <a:pPr algn="l" fontAlgn="ctr"/>
                      <a:r>
                        <a:rPr lang="en-US" sz="1100" b="0" i="0" u="none" strike="noStrike">
                          <a:solidFill>
                            <a:srgbClr val="000000"/>
                          </a:solidFill>
                          <a:effectLst/>
                          <a:latin typeface="Arial" panose="020B0604020202020204" pitchFamily="34" charset="0"/>
                        </a:rPr>
                        <a:t>1) Project Suspended</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366401020"/>
                  </a:ext>
                </a:extLst>
              </a:tr>
              <a:tr h="381000">
                <a:tc>
                  <a:txBody>
                    <a:bodyPr/>
                    <a:lstStyle/>
                    <a:p>
                      <a:pPr algn="l" fontAlgn="ctr"/>
                      <a:r>
                        <a:rPr lang="en-US" sz="1100" b="0" i="0" u="none" strike="noStrike">
                          <a:solidFill>
                            <a:srgbClr val="000000"/>
                          </a:solidFill>
                          <a:effectLst/>
                          <a:latin typeface="Arial" panose="020B0604020202020204" pitchFamily="34" charset="0"/>
                        </a:rPr>
                        <a:t>2) Restart Project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71288494"/>
                  </a:ext>
                </a:extLst>
              </a:tr>
              <a:tr h="390525">
                <a:tc>
                  <a:txBody>
                    <a:bodyPr/>
                    <a:lstStyle/>
                    <a:p>
                      <a:pPr algn="l" fontAlgn="ctr"/>
                      <a:r>
                        <a:rPr lang="en-US" sz="1100" b="0" i="0" u="none" strike="noStrike">
                          <a:solidFill>
                            <a:srgbClr val="000000"/>
                          </a:solidFill>
                          <a:effectLst/>
                          <a:latin typeface="Arial" panose="020B0604020202020204" pitchFamily="34" charset="0"/>
                        </a:rPr>
                        <a:t>3) Procurement of Test Equipment and Materials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l"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459950450"/>
                  </a:ext>
                </a:extLst>
              </a:tr>
              <a:tr h="381000">
                <a:tc>
                  <a:txBody>
                    <a:bodyPr/>
                    <a:lstStyle/>
                    <a:p>
                      <a:pPr algn="l" fontAlgn="ctr"/>
                      <a:r>
                        <a:rPr lang="en-US" sz="1100" b="0" i="0" u="none" strike="noStrike">
                          <a:solidFill>
                            <a:srgbClr val="000000"/>
                          </a:solidFill>
                          <a:effectLst/>
                          <a:latin typeface="Arial" panose="020B0604020202020204" pitchFamily="34" charset="0"/>
                        </a:rPr>
                        <a:t>4) Testing of FO Circuit Leads onboard SSN-796</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074317677"/>
                  </a:ext>
                </a:extLst>
              </a:tr>
              <a:tr h="391137">
                <a:tc>
                  <a:txBody>
                    <a:bodyPr/>
                    <a:lstStyle/>
                    <a:p>
                      <a:pPr algn="l" fontAlgn="ctr"/>
                      <a:r>
                        <a:rPr lang="en-US" sz="1100" b="0" i="0" u="none" strike="noStrike">
                          <a:solidFill>
                            <a:srgbClr val="000000"/>
                          </a:solidFill>
                          <a:effectLst/>
                          <a:latin typeface="Arial" panose="020B0604020202020204" pitchFamily="34" charset="0"/>
                        </a:rPr>
                        <a:t>5) Testing Result Comparison Analysis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1270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8EA9DB"/>
                    </a:solidFill>
                  </a:tcPr>
                </a:tc>
                <a:tc>
                  <a:txBody>
                    <a:bodyPr/>
                    <a:lstStyle/>
                    <a:p>
                      <a:pPr algn="ctr" fontAlgn="ctr"/>
                      <a:r>
                        <a:rPr lang="en-US" sz="1100" b="0" i="0" u="none" strike="noStrike">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100" b="0" i="0" u="none" strike="noStrike" dirty="0">
                          <a:solidFill>
                            <a:srgbClr val="000000"/>
                          </a:solidFill>
                          <a:effectLst/>
                          <a:latin typeface="Calibri" panose="020F0502020204030204" pitchFamily="34" charset="0"/>
                        </a:rPr>
                        <a:t> </a:t>
                      </a:r>
                    </a:p>
                  </a:txBody>
                  <a:tcPr marL="9525" marR="9525" marT="9525" marB="0" anchor="ctr">
                    <a:lnL w="635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108717644"/>
                  </a:ext>
                </a:extLst>
              </a:tr>
            </a:tbl>
          </a:graphicData>
        </a:graphic>
      </p:graphicFrame>
      <p:sp>
        <p:nvSpPr>
          <p:cNvPr id="5" name="TextBox 4">
            <a:extLst>
              <a:ext uri="{FF2B5EF4-FFF2-40B4-BE49-F238E27FC236}">
                <a16:creationId xmlns:a16="http://schemas.microsoft.com/office/drawing/2014/main" id="{A1B07A43-16D1-40CC-A7DC-55912E3B6ACC}"/>
              </a:ext>
            </a:extLst>
          </p:cNvPr>
          <p:cNvSpPr txBox="1"/>
          <p:nvPr/>
        </p:nvSpPr>
        <p:spPr>
          <a:xfrm>
            <a:off x="4145490" y="3520191"/>
            <a:ext cx="3600450" cy="461665"/>
          </a:xfrm>
          <a:prstGeom prst="rect">
            <a:avLst/>
          </a:prstGeom>
          <a:noFill/>
        </p:spPr>
        <p:txBody>
          <a:bodyPr wrap="square" rtlCol="0">
            <a:spAutoFit/>
          </a:bodyPr>
          <a:lstStyle/>
          <a:p>
            <a:pPr algn="ctr"/>
            <a:r>
              <a:rPr lang="en-US" sz="2400" b="1" u="sng" dirty="0"/>
              <a:t>2021 Schedule</a:t>
            </a:r>
          </a:p>
        </p:txBody>
      </p:sp>
    </p:spTree>
    <p:extLst>
      <p:ext uri="{BB962C8B-B14F-4D97-AF65-F5344CB8AC3E}">
        <p14:creationId xmlns:p14="http://schemas.microsoft.com/office/powerpoint/2010/main" val="2880104048"/>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0" y="292963"/>
            <a:ext cx="12191999" cy="718170"/>
          </a:xfrm>
        </p:spPr>
        <p:txBody>
          <a:bodyPr/>
          <a:lstStyle/>
          <a:p>
            <a:r>
              <a:rPr lang="en-US" altLang="en-US" dirty="0"/>
              <a:t>Procured Equipment</a:t>
            </a:r>
          </a:p>
        </p:txBody>
      </p:sp>
      <p:sp>
        <p:nvSpPr>
          <p:cNvPr id="9" name="Rectangle 8">
            <a:extLst>
              <a:ext uri="{FF2B5EF4-FFF2-40B4-BE49-F238E27FC236}">
                <a16:creationId xmlns:a16="http://schemas.microsoft.com/office/drawing/2014/main" id="{6718EDA1-9AB8-469F-AA99-761FEA1BB2E0}"/>
              </a:ext>
            </a:extLst>
          </p:cNvPr>
          <p:cNvSpPr/>
          <p:nvPr/>
        </p:nvSpPr>
        <p:spPr>
          <a:xfrm>
            <a:off x="856034" y="2505107"/>
            <a:ext cx="10479933" cy="584775"/>
          </a:xfrm>
          <a:prstGeom prst="rect">
            <a:avLst/>
          </a:prstGeom>
        </p:spPr>
        <p:txBody>
          <a:bodyPr wrap="square">
            <a:spAutoFit/>
          </a:bodyPr>
          <a:lstStyle/>
          <a:p>
            <a:r>
              <a:rPr lang="en-US" sz="1600" dirty="0">
                <a:latin typeface="Arial" panose="020B0604020202020204" pitchFamily="34" charset="0"/>
                <a:ea typeface="Calibri" panose="020F0502020204030204" pitchFamily="34" charset="0"/>
              </a:rPr>
              <a:t>The Two (2) MAX-OLSTNAVY-NSRP1 (EXFO-945) were delivered on 02/27/2020 to NSWC Dahlgren Division, Code A31 for evaluation</a:t>
            </a:r>
            <a:endParaRPr lang="en-US" sz="1600" dirty="0"/>
          </a:p>
        </p:txBody>
      </p:sp>
      <p:graphicFrame>
        <p:nvGraphicFramePr>
          <p:cNvPr id="10" name="Table 9">
            <a:extLst>
              <a:ext uri="{FF2B5EF4-FFF2-40B4-BE49-F238E27FC236}">
                <a16:creationId xmlns:a16="http://schemas.microsoft.com/office/drawing/2014/main" id="{1177AFE7-3DD3-4AFE-BD9C-D7202C91EF67}"/>
              </a:ext>
            </a:extLst>
          </p:cNvPr>
          <p:cNvGraphicFramePr>
            <a:graphicFrameLocks noGrp="1"/>
          </p:cNvGraphicFramePr>
          <p:nvPr>
            <p:extLst>
              <p:ext uri="{D42A27DB-BD31-4B8C-83A1-F6EECF244321}">
                <p14:modId xmlns:p14="http://schemas.microsoft.com/office/powerpoint/2010/main" val="2637881993"/>
              </p:ext>
            </p:extLst>
          </p:nvPr>
        </p:nvGraphicFramePr>
        <p:xfrm>
          <a:off x="856034" y="1160046"/>
          <a:ext cx="10479933" cy="1281596"/>
        </p:xfrm>
        <a:graphic>
          <a:graphicData uri="http://schemas.openxmlformats.org/drawingml/2006/table">
            <a:tbl>
              <a:tblPr firstRow="1" firstCol="1" bandRow="1">
                <a:tableStyleId>{5C22544A-7EE6-4342-B048-85BDC9FD1C3A}</a:tableStyleId>
              </a:tblPr>
              <a:tblGrid>
                <a:gridCol w="2518392">
                  <a:extLst>
                    <a:ext uri="{9D8B030D-6E8A-4147-A177-3AD203B41FA5}">
                      <a16:colId xmlns:a16="http://schemas.microsoft.com/office/drawing/2014/main" val="182784882"/>
                    </a:ext>
                  </a:extLst>
                </a:gridCol>
                <a:gridCol w="5798718">
                  <a:extLst>
                    <a:ext uri="{9D8B030D-6E8A-4147-A177-3AD203B41FA5}">
                      <a16:colId xmlns:a16="http://schemas.microsoft.com/office/drawing/2014/main" val="1833679168"/>
                    </a:ext>
                  </a:extLst>
                </a:gridCol>
                <a:gridCol w="781984">
                  <a:extLst>
                    <a:ext uri="{9D8B030D-6E8A-4147-A177-3AD203B41FA5}">
                      <a16:colId xmlns:a16="http://schemas.microsoft.com/office/drawing/2014/main" val="2138484239"/>
                    </a:ext>
                  </a:extLst>
                </a:gridCol>
                <a:gridCol w="1380839">
                  <a:extLst>
                    <a:ext uri="{9D8B030D-6E8A-4147-A177-3AD203B41FA5}">
                      <a16:colId xmlns:a16="http://schemas.microsoft.com/office/drawing/2014/main" val="874342019"/>
                    </a:ext>
                  </a:extLst>
                </a:gridCol>
              </a:tblGrid>
              <a:tr h="377402">
                <a:tc gridSpan="4">
                  <a:txBody>
                    <a:bodyPr/>
                    <a:lstStyle/>
                    <a:p>
                      <a:pPr marL="0" marR="0" algn="ctr">
                        <a:spcBef>
                          <a:spcPts val="0"/>
                        </a:spcBef>
                        <a:spcAft>
                          <a:spcPts val="0"/>
                        </a:spcAft>
                      </a:pPr>
                      <a:r>
                        <a:rPr lang="en-US" sz="2400" dirty="0">
                          <a:effectLst/>
                        </a:rPr>
                        <a:t>Procured Equipment List</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746430624"/>
                  </a:ext>
                </a:extLst>
              </a:tr>
              <a:tr h="314502">
                <a:tc>
                  <a:txBody>
                    <a:bodyPr/>
                    <a:lstStyle/>
                    <a:p>
                      <a:pPr marL="0" marR="0" algn="ctr">
                        <a:spcBef>
                          <a:spcPts val="0"/>
                        </a:spcBef>
                        <a:spcAft>
                          <a:spcPts val="0"/>
                        </a:spcAft>
                      </a:pPr>
                      <a:r>
                        <a:rPr lang="en-US" sz="1600" dirty="0">
                          <a:effectLst/>
                        </a:rPr>
                        <a:t>Manufacturer</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Description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QTY</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Date</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235197948"/>
                  </a:ext>
                </a:extLst>
              </a:tr>
              <a:tr h="314502">
                <a:tc>
                  <a:txBody>
                    <a:bodyPr/>
                    <a:lstStyle/>
                    <a:p>
                      <a:pPr marL="0" marR="0" algn="l">
                        <a:spcBef>
                          <a:spcPts val="0"/>
                        </a:spcBef>
                        <a:spcAft>
                          <a:spcPts val="0"/>
                        </a:spcAft>
                      </a:pPr>
                      <a:r>
                        <a:rPr lang="en-US" sz="1400" dirty="0">
                          <a:effectLst/>
                        </a:rPr>
                        <a:t>EXFO-945</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dirty="0">
                          <a:effectLst/>
                        </a:rPr>
                        <a:t>Light Source, SM &amp; MM (with EF Launch)/Power Meter /ORLM</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21-Feb-20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1616878028"/>
                  </a:ext>
                </a:extLst>
              </a:tr>
              <a:tr h="275190">
                <a:tc>
                  <a:txBody>
                    <a:bodyPr/>
                    <a:lstStyle/>
                    <a:p>
                      <a:pPr marL="0" marR="0" algn="l">
                        <a:spcBef>
                          <a:spcPts val="0"/>
                        </a:spcBef>
                        <a:spcAft>
                          <a:spcPts val="0"/>
                        </a:spcAft>
                      </a:pPr>
                      <a:r>
                        <a:rPr lang="en-US" sz="1400">
                          <a:effectLst/>
                        </a:rPr>
                        <a:t>EXFO iOLM</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dirty="0">
                          <a:effectLst/>
                        </a:rPr>
                        <a:t>OTDR, SM and MM (with EF Launch)/Power Meter</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20-Mar-20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39148616"/>
                  </a:ext>
                </a:extLst>
              </a:tr>
            </a:tbl>
          </a:graphicData>
        </a:graphic>
      </p:graphicFrame>
      <p:graphicFrame>
        <p:nvGraphicFramePr>
          <p:cNvPr id="11" name="Table 10">
            <a:extLst>
              <a:ext uri="{FF2B5EF4-FFF2-40B4-BE49-F238E27FC236}">
                <a16:creationId xmlns:a16="http://schemas.microsoft.com/office/drawing/2014/main" id="{45273FBA-C2C0-4CB4-837F-250AF5794F85}"/>
              </a:ext>
            </a:extLst>
          </p:cNvPr>
          <p:cNvGraphicFramePr>
            <a:graphicFrameLocks noGrp="1"/>
          </p:cNvGraphicFramePr>
          <p:nvPr>
            <p:extLst>
              <p:ext uri="{D42A27DB-BD31-4B8C-83A1-F6EECF244321}">
                <p14:modId xmlns:p14="http://schemas.microsoft.com/office/powerpoint/2010/main" val="3112948138"/>
              </p:ext>
            </p:extLst>
          </p:nvPr>
        </p:nvGraphicFramePr>
        <p:xfrm>
          <a:off x="856032" y="3152028"/>
          <a:ext cx="10497090" cy="2310268"/>
        </p:xfrm>
        <a:graphic>
          <a:graphicData uri="http://schemas.openxmlformats.org/drawingml/2006/table">
            <a:tbl>
              <a:tblPr firstRow="1" firstCol="1" bandRow="1">
                <a:tableStyleId>{5C22544A-7EE6-4342-B048-85BDC9FD1C3A}</a:tableStyleId>
              </a:tblPr>
              <a:tblGrid>
                <a:gridCol w="1318486">
                  <a:extLst>
                    <a:ext uri="{9D8B030D-6E8A-4147-A177-3AD203B41FA5}">
                      <a16:colId xmlns:a16="http://schemas.microsoft.com/office/drawing/2014/main" val="1138151588"/>
                    </a:ext>
                  </a:extLst>
                </a:gridCol>
                <a:gridCol w="3436309">
                  <a:extLst>
                    <a:ext uri="{9D8B030D-6E8A-4147-A177-3AD203B41FA5}">
                      <a16:colId xmlns:a16="http://schemas.microsoft.com/office/drawing/2014/main" val="1439837681"/>
                    </a:ext>
                  </a:extLst>
                </a:gridCol>
                <a:gridCol w="521714">
                  <a:extLst>
                    <a:ext uri="{9D8B030D-6E8A-4147-A177-3AD203B41FA5}">
                      <a16:colId xmlns:a16="http://schemas.microsoft.com/office/drawing/2014/main" val="1781762648"/>
                    </a:ext>
                  </a:extLst>
                </a:gridCol>
                <a:gridCol w="1300598">
                  <a:extLst>
                    <a:ext uri="{9D8B030D-6E8A-4147-A177-3AD203B41FA5}">
                      <a16:colId xmlns:a16="http://schemas.microsoft.com/office/drawing/2014/main" val="3639923646"/>
                    </a:ext>
                  </a:extLst>
                </a:gridCol>
                <a:gridCol w="3403283">
                  <a:extLst>
                    <a:ext uri="{9D8B030D-6E8A-4147-A177-3AD203B41FA5}">
                      <a16:colId xmlns:a16="http://schemas.microsoft.com/office/drawing/2014/main" val="2789316317"/>
                    </a:ext>
                  </a:extLst>
                </a:gridCol>
                <a:gridCol w="516700">
                  <a:extLst>
                    <a:ext uri="{9D8B030D-6E8A-4147-A177-3AD203B41FA5}">
                      <a16:colId xmlns:a16="http://schemas.microsoft.com/office/drawing/2014/main" val="1415443781"/>
                    </a:ext>
                  </a:extLst>
                </a:gridCol>
              </a:tblGrid>
              <a:tr h="376924">
                <a:tc gridSpan="6">
                  <a:txBody>
                    <a:bodyPr/>
                    <a:lstStyle/>
                    <a:p>
                      <a:pPr marL="0" marR="0" algn="ctr">
                        <a:spcBef>
                          <a:spcPts val="0"/>
                        </a:spcBef>
                        <a:spcAft>
                          <a:spcPts val="0"/>
                        </a:spcAft>
                      </a:pPr>
                      <a:r>
                        <a:rPr lang="en-US" sz="2400" dirty="0">
                          <a:effectLst/>
                        </a:rPr>
                        <a:t>*Not Yet Procured Equipment List</a:t>
                      </a:r>
                      <a:endParaRPr lang="en-US" sz="24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3637911892"/>
                  </a:ext>
                </a:extLst>
              </a:tr>
              <a:tr h="314329">
                <a:tc gridSpan="3">
                  <a:txBody>
                    <a:bodyPr/>
                    <a:lstStyle/>
                    <a:p>
                      <a:pPr marL="0" marR="0" algn="ctr">
                        <a:spcBef>
                          <a:spcPts val="0"/>
                        </a:spcBef>
                        <a:spcAft>
                          <a:spcPts val="0"/>
                        </a:spcAft>
                      </a:pPr>
                      <a:r>
                        <a:rPr lang="en-US" sz="1800" dirty="0">
                          <a:effectLst/>
                        </a:rPr>
                        <a:t>M85045/16-01 (MM)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tc gridSpan="3">
                  <a:txBody>
                    <a:bodyPr/>
                    <a:lstStyle/>
                    <a:p>
                      <a:pPr marL="0" marR="0" algn="ctr">
                        <a:spcBef>
                          <a:spcPts val="0"/>
                        </a:spcBef>
                        <a:spcAft>
                          <a:spcPts val="0"/>
                        </a:spcAft>
                      </a:pPr>
                      <a:r>
                        <a:rPr lang="en-US" sz="1800" dirty="0">
                          <a:effectLst/>
                        </a:rPr>
                        <a:t>M85045/16-02 (SM) </a:t>
                      </a:r>
                      <a:endParaRPr lang="en-US" sz="1800" dirty="0">
                        <a:effectLst/>
                        <a:latin typeface="Times New Roman" panose="02020603050405020304" pitchFamily="18" charset="0"/>
                        <a:ea typeface="Times New Roman" panose="02020603050405020304" pitchFamily="18" charset="0"/>
                      </a:endParaRPr>
                    </a:p>
                  </a:txBody>
                  <a:tcPr marL="68580" marR="68580" marT="0" marB="0" anchor="ct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071168167"/>
                  </a:ext>
                </a:extLst>
              </a:tr>
              <a:tr h="0">
                <a:tc>
                  <a:txBody>
                    <a:bodyPr/>
                    <a:lstStyle/>
                    <a:p>
                      <a:pPr marL="0" marR="0" algn="ctr">
                        <a:spcBef>
                          <a:spcPts val="0"/>
                        </a:spcBef>
                        <a:spcAft>
                          <a:spcPts val="0"/>
                        </a:spcAft>
                      </a:pPr>
                      <a:r>
                        <a:rPr lang="en-US" sz="1600" dirty="0">
                          <a:effectLst/>
                        </a:rPr>
                        <a:t>Part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Description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QTY</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Part #</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Description</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600" dirty="0">
                          <a:effectLst/>
                        </a:rPr>
                        <a:t>QTY</a:t>
                      </a:r>
                      <a:endParaRPr lang="en-US" sz="16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4035371754"/>
                  </a:ext>
                </a:extLst>
              </a:tr>
              <a:tr h="275035">
                <a:tc>
                  <a:txBody>
                    <a:bodyPr/>
                    <a:lstStyle/>
                    <a:p>
                      <a:pPr marL="0" marR="0" algn="l">
                        <a:spcBef>
                          <a:spcPts val="0"/>
                        </a:spcBef>
                        <a:spcAft>
                          <a:spcPts val="0"/>
                        </a:spcAft>
                      </a:pPr>
                      <a:r>
                        <a:rPr lang="en-US" sz="1400" dirty="0">
                          <a:effectLst/>
                        </a:rPr>
                        <a:t>KFO 60810-EXP</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dirty="0">
                          <a:effectLst/>
                        </a:rPr>
                        <a:t>MQJ ST/4 CH </a:t>
                      </a:r>
                      <a:r>
                        <a:rPr lang="en-US" sz="1400" dirty="0" err="1">
                          <a:effectLst/>
                        </a:rPr>
                        <a:t>Recpt</a:t>
                      </a:r>
                      <a:r>
                        <a:rPr lang="en-US" sz="1400" dirty="0">
                          <a:effectLst/>
                        </a:rPr>
                        <a:t> 1 meter 6877804-08</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dirty="0">
                          <a:effectLst/>
                        </a:rPr>
                        <a:t>KFO 60830-EXP</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a:effectLst/>
                        </a:rPr>
                        <a:t>MQJ ST/4 CH Recpt 1 meter 6877804-08SME</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211076168"/>
                  </a:ext>
                </a:extLst>
              </a:tr>
              <a:tr h="275035">
                <a:tc>
                  <a:txBody>
                    <a:bodyPr/>
                    <a:lstStyle/>
                    <a:p>
                      <a:pPr marL="0" marR="0" algn="l">
                        <a:spcBef>
                          <a:spcPts val="0"/>
                        </a:spcBef>
                        <a:spcAft>
                          <a:spcPts val="0"/>
                        </a:spcAft>
                      </a:pPr>
                      <a:r>
                        <a:rPr lang="en-US" sz="1400" dirty="0">
                          <a:effectLst/>
                        </a:rPr>
                        <a:t>KFO 60510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dirty="0">
                          <a:effectLst/>
                        </a:rPr>
                        <a:t>MQJ ST/ST 1 meter 6877804-05</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4</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a:effectLst/>
                        </a:rPr>
                        <a:t>KFO 60530</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a:effectLst/>
                        </a:rPr>
                        <a:t>MQJ ST/ST 1 meter 6877804-05SME</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669318969"/>
                  </a:ext>
                </a:extLst>
              </a:tr>
              <a:tr h="275035">
                <a:tc>
                  <a:txBody>
                    <a:bodyPr/>
                    <a:lstStyle/>
                    <a:p>
                      <a:pPr marL="0" marR="0" algn="l">
                        <a:spcBef>
                          <a:spcPts val="0"/>
                        </a:spcBef>
                        <a:spcAft>
                          <a:spcPts val="0"/>
                        </a:spcAft>
                      </a:pPr>
                      <a:r>
                        <a:rPr lang="en-US" sz="1400" dirty="0">
                          <a:effectLst/>
                        </a:rPr>
                        <a:t>0705-5610</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dirty="0">
                          <a:effectLst/>
                        </a:rPr>
                        <a:t>MQJ ST/LC 1 Meter 6877804-15</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dirty="0">
                          <a:effectLst/>
                        </a:rPr>
                        <a:t>4</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dirty="0">
                          <a:effectLst/>
                        </a:rPr>
                        <a:t>KFO-11923</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a:effectLst/>
                        </a:rPr>
                        <a:t>MQJ ST/LC 1 Meter 6877804-15SME</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ctr">
                        <a:spcBef>
                          <a:spcPts val="0"/>
                        </a:spcBef>
                        <a:spcAft>
                          <a:spcPts val="0"/>
                        </a:spcAft>
                      </a:pPr>
                      <a:r>
                        <a:rPr lang="en-US" sz="1400">
                          <a:effectLst/>
                        </a:rPr>
                        <a:t>4</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84059994"/>
                  </a:ext>
                </a:extLst>
              </a:tr>
              <a:tr h="275035">
                <a:tc>
                  <a:txBody>
                    <a:bodyPr/>
                    <a:lstStyle/>
                    <a:p>
                      <a:pPr marL="0" marR="0" algn="l">
                        <a:spcBef>
                          <a:spcPts val="0"/>
                        </a:spcBef>
                        <a:spcAft>
                          <a:spcPts val="0"/>
                        </a:spcAft>
                      </a:pPr>
                      <a:r>
                        <a:rPr lang="en-US" sz="1400" dirty="0">
                          <a:effectLst/>
                        </a:rPr>
                        <a:t>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1400" dirty="0">
                          <a:effectLst/>
                        </a:rPr>
                        <a:t>MQJ ST/4CH </a:t>
                      </a:r>
                      <a:r>
                        <a:rPr lang="en-US" sz="1400" dirty="0" err="1">
                          <a:effectLst/>
                        </a:rPr>
                        <a:t>Recpt</a:t>
                      </a:r>
                      <a:r>
                        <a:rPr lang="en-US" sz="1400" dirty="0">
                          <a:effectLst/>
                        </a:rPr>
                        <a:t> 50 meter (Special Cable)</a:t>
                      </a:r>
                      <a:endParaRPr lang="en-US"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a:effectLst/>
                        </a:rPr>
                        <a:t>2</a:t>
                      </a:r>
                      <a:endParaRPr lang="en-US" sz="140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dirty="0">
                          <a:effectLst/>
                        </a:rPr>
                        <a:t>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1400" dirty="0">
                          <a:effectLst/>
                        </a:rPr>
                        <a:t>MQJ ST/4CH </a:t>
                      </a:r>
                      <a:r>
                        <a:rPr lang="en-US" sz="1400" dirty="0" err="1">
                          <a:effectLst/>
                        </a:rPr>
                        <a:t>Recpt</a:t>
                      </a:r>
                      <a:r>
                        <a:rPr lang="en-US" sz="1400" dirty="0">
                          <a:effectLst/>
                        </a:rPr>
                        <a:t> 50 meter  (Special Cable)</a:t>
                      </a:r>
                      <a:endParaRPr lang="en-US"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3569991785"/>
                  </a:ext>
                </a:extLst>
              </a:tr>
              <a:tr h="275035">
                <a:tc>
                  <a:txBody>
                    <a:bodyPr/>
                    <a:lstStyle/>
                    <a:p>
                      <a:pPr marL="0" marR="0" algn="l">
                        <a:spcBef>
                          <a:spcPts val="0"/>
                        </a:spcBef>
                        <a:spcAft>
                          <a:spcPts val="0"/>
                        </a:spcAft>
                      </a:pPr>
                      <a:r>
                        <a:rPr lang="en-US" sz="1400" dirty="0">
                          <a:effectLst/>
                        </a:rPr>
                        <a:t>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1400" dirty="0">
                          <a:effectLst/>
                        </a:rPr>
                        <a:t>MQJ ST/8 CH </a:t>
                      </a:r>
                      <a:r>
                        <a:rPr lang="en-US" sz="1400" dirty="0" err="1">
                          <a:effectLst/>
                        </a:rPr>
                        <a:t>Recpt</a:t>
                      </a:r>
                      <a:r>
                        <a:rPr lang="en-US" sz="1400" dirty="0">
                          <a:effectLst/>
                        </a:rPr>
                        <a:t> 50 meter  (Special Cable)</a:t>
                      </a:r>
                      <a:endParaRPr lang="en-US"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tc>
                  <a:txBody>
                    <a:bodyPr/>
                    <a:lstStyle/>
                    <a:p>
                      <a:pPr marL="0" marR="0" algn="l">
                        <a:spcBef>
                          <a:spcPts val="0"/>
                        </a:spcBef>
                        <a:spcAft>
                          <a:spcPts val="0"/>
                        </a:spcAft>
                      </a:pPr>
                      <a:r>
                        <a:rPr lang="en-US" sz="1400" dirty="0">
                          <a:effectLst/>
                        </a:rPr>
                        <a:t>N/A</a:t>
                      </a:r>
                      <a:endParaRPr lang="en-US"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l">
                        <a:spcBef>
                          <a:spcPts val="0"/>
                        </a:spcBef>
                        <a:spcAft>
                          <a:spcPts val="0"/>
                        </a:spcAft>
                      </a:pPr>
                      <a:r>
                        <a:rPr lang="en-US" sz="1400" dirty="0">
                          <a:effectLst/>
                        </a:rPr>
                        <a:t>MQJ ST/8 CH </a:t>
                      </a:r>
                      <a:r>
                        <a:rPr lang="en-US" sz="1400" dirty="0" err="1">
                          <a:effectLst/>
                        </a:rPr>
                        <a:t>Recpt</a:t>
                      </a:r>
                      <a:r>
                        <a:rPr lang="en-US" sz="1400" dirty="0">
                          <a:effectLst/>
                        </a:rPr>
                        <a:t> 50 meter  (Special Cable)</a:t>
                      </a:r>
                      <a:endParaRPr lang="en-US" sz="1400" dirty="0">
                        <a:effectLst/>
                        <a:latin typeface="Times New Roman" panose="02020603050405020304" pitchFamily="18" charset="0"/>
                        <a:ea typeface="Times New Roman" panose="02020603050405020304" pitchFamily="18" charset="0"/>
                      </a:endParaRPr>
                    </a:p>
                  </a:txBody>
                  <a:tcPr marL="68580" marR="68580" marT="0" marB="0" anchor="b"/>
                </a:tc>
                <a:tc>
                  <a:txBody>
                    <a:bodyPr/>
                    <a:lstStyle/>
                    <a:p>
                      <a:pPr marL="0" marR="0" algn="ctr">
                        <a:spcBef>
                          <a:spcPts val="0"/>
                        </a:spcBef>
                        <a:spcAft>
                          <a:spcPts val="0"/>
                        </a:spcAft>
                      </a:pPr>
                      <a:r>
                        <a:rPr lang="en-US" sz="1400" dirty="0">
                          <a:effectLst/>
                        </a:rPr>
                        <a:t>2</a:t>
                      </a:r>
                      <a:endParaRPr lang="en-US" sz="1400" dirty="0">
                        <a:effectLst/>
                        <a:latin typeface="Times New Roman" panose="02020603050405020304" pitchFamily="18" charset="0"/>
                        <a:ea typeface="Times New Roman" panose="02020603050405020304" pitchFamily="18" charset="0"/>
                      </a:endParaRPr>
                    </a:p>
                  </a:txBody>
                  <a:tcPr marL="68580" marR="68580" marT="0" marB="0" anchor="ctr"/>
                </a:tc>
                <a:extLst>
                  <a:ext uri="{0D108BD9-81ED-4DB2-BD59-A6C34878D82A}">
                    <a16:rowId xmlns:a16="http://schemas.microsoft.com/office/drawing/2014/main" val="2681443066"/>
                  </a:ext>
                </a:extLst>
              </a:tr>
            </a:tbl>
          </a:graphicData>
        </a:graphic>
      </p:graphicFrame>
      <p:sp>
        <p:nvSpPr>
          <p:cNvPr id="12" name="Rectangle 11">
            <a:extLst>
              <a:ext uri="{FF2B5EF4-FFF2-40B4-BE49-F238E27FC236}">
                <a16:creationId xmlns:a16="http://schemas.microsoft.com/office/drawing/2014/main" id="{295C373A-E5B0-49DA-ABF8-5B61893B7DD3}"/>
              </a:ext>
            </a:extLst>
          </p:cNvPr>
          <p:cNvSpPr/>
          <p:nvPr/>
        </p:nvSpPr>
        <p:spPr>
          <a:xfrm>
            <a:off x="856032" y="5524641"/>
            <a:ext cx="10497090" cy="646331"/>
          </a:xfrm>
          <a:prstGeom prst="rect">
            <a:avLst/>
          </a:prstGeom>
        </p:spPr>
        <p:txBody>
          <a:bodyPr wrap="square">
            <a:spAutoFit/>
          </a:bodyPr>
          <a:lstStyle/>
          <a:p>
            <a:pPr marL="400050" marR="0" indent="-400050">
              <a:spcBef>
                <a:spcPts val="0"/>
              </a:spcBef>
              <a:spcAft>
                <a:spcPts val="0"/>
              </a:spcAft>
            </a:pPr>
            <a:r>
              <a:rPr lang="en-US" b="1" dirty="0">
                <a:latin typeface="Arial" panose="020B0604020202020204" pitchFamily="34" charset="0"/>
                <a:ea typeface="Times New Roman" panose="02020603050405020304" pitchFamily="18" charset="0"/>
              </a:rPr>
              <a:t>*Note: The not yet procured equipment is awaiting configuration verification based on         </a:t>
            </a:r>
          </a:p>
          <a:p>
            <a:pPr marL="400050" marR="0" indent="-400050">
              <a:spcBef>
                <a:spcPts val="0"/>
              </a:spcBef>
              <a:spcAft>
                <a:spcPts val="0"/>
              </a:spcAft>
            </a:pPr>
            <a:r>
              <a:rPr lang="en-US" b="1" dirty="0">
                <a:latin typeface="Arial" panose="020B0604020202020204" pitchFamily="34" charset="0"/>
                <a:ea typeface="Times New Roman" panose="02020603050405020304" pitchFamily="18" charset="0"/>
              </a:rPr>
              <a:t>	      HII-NNS input regarding all planned project test links</a:t>
            </a:r>
            <a:endParaRPr lang="en-US"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59672880"/>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0" y="316239"/>
            <a:ext cx="12192000" cy="726348"/>
          </a:xfrm>
        </p:spPr>
        <p:txBody>
          <a:bodyPr/>
          <a:lstStyle/>
          <a:p>
            <a:r>
              <a:rPr lang="en-US" dirty="0"/>
              <a:t>Project Outstanding Tasks</a:t>
            </a:r>
          </a:p>
        </p:txBody>
      </p:sp>
      <p:sp>
        <p:nvSpPr>
          <p:cNvPr id="4" name="Slide Number Placeholder 3"/>
          <p:cNvSpPr>
            <a:spLocks noGrp="1"/>
          </p:cNvSpPr>
          <p:nvPr>
            <p:ph type="sldNum" sz="quarter" idx="11"/>
          </p:nvPr>
        </p:nvSpPr>
        <p:spPr/>
        <p:txBody>
          <a:bodyPr/>
          <a:lstStyle/>
          <a:p>
            <a:fld id="{A916C171-007E-46CF-80D5-F89E015BD616}" type="slidenum">
              <a:rPr lang="en-US" smtClean="0"/>
              <a:pPr/>
              <a:t>7</a:t>
            </a:fld>
            <a:endParaRPr lang="en-US" dirty="0"/>
          </a:p>
        </p:txBody>
      </p:sp>
      <p:sp>
        <p:nvSpPr>
          <p:cNvPr id="10" name="Rectangle 9">
            <a:extLst>
              <a:ext uri="{FF2B5EF4-FFF2-40B4-BE49-F238E27FC236}">
                <a16:creationId xmlns:a16="http://schemas.microsoft.com/office/drawing/2014/main" id="{750C1B2C-C245-426F-B67A-244BE90AB7DD}"/>
              </a:ext>
            </a:extLst>
          </p:cNvPr>
          <p:cNvSpPr/>
          <p:nvPr/>
        </p:nvSpPr>
        <p:spPr>
          <a:xfrm>
            <a:off x="299103" y="1149119"/>
            <a:ext cx="11425728" cy="6247864"/>
          </a:xfrm>
          <a:prstGeom prst="rect">
            <a:avLst/>
          </a:prstGeom>
        </p:spPr>
        <p:txBody>
          <a:bodyPr wrap="square">
            <a:spAutoFit/>
          </a:bodyPr>
          <a:lstStyle/>
          <a:p>
            <a:r>
              <a:rPr lang="en-US" sz="2800" b="1" u="sng" dirty="0"/>
              <a:t>Tasks/Items that still need to be accomplished include:</a:t>
            </a:r>
            <a:endParaRPr lang="en-US" sz="2800" dirty="0"/>
          </a:p>
          <a:p>
            <a:pPr marL="342900" lvl="0" indent="-342900">
              <a:buFont typeface="Wingdings" panose="05000000000000000000" pitchFamily="2" charset="2"/>
              <a:buChar char="Ø"/>
            </a:pPr>
            <a:r>
              <a:rPr lang="en-US" sz="2000" dirty="0"/>
              <a:t>Identification of potential additional paths (to include fiber and connector configurations)</a:t>
            </a:r>
          </a:p>
          <a:p>
            <a:pPr marL="342900" lvl="0" indent="-342900">
              <a:buFont typeface="Wingdings" panose="05000000000000000000" pitchFamily="2" charset="2"/>
              <a:buChar char="Ø"/>
            </a:pPr>
            <a:r>
              <a:rPr lang="en-US" sz="2000" dirty="0"/>
              <a:t>Presentation of this information to NSWCDD to verify their concurrence that the FO paths identified will allow for appropriate analysis of test result data in order to draw acceptable conclusions</a:t>
            </a:r>
          </a:p>
          <a:p>
            <a:pPr marL="342900" lvl="0" indent="-342900">
              <a:buFont typeface="Wingdings" panose="05000000000000000000" pitchFamily="2" charset="2"/>
              <a:buChar char="Ø"/>
            </a:pPr>
            <a:r>
              <a:rPr lang="en-US" sz="2000" dirty="0"/>
              <a:t>Identification of project required MQJ’s and test leads</a:t>
            </a:r>
          </a:p>
          <a:p>
            <a:pPr marL="342900" lvl="0" indent="-342900">
              <a:buFont typeface="Wingdings" panose="05000000000000000000" pitchFamily="2" charset="2"/>
              <a:buChar char="Ø"/>
            </a:pPr>
            <a:r>
              <a:rPr lang="en-US" sz="2000" dirty="0"/>
              <a:t>Procurement of required test leads</a:t>
            </a:r>
          </a:p>
          <a:p>
            <a:pPr marL="342900" lvl="0" indent="-342900">
              <a:buFont typeface="Wingdings" panose="05000000000000000000" pitchFamily="2" charset="2"/>
              <a:buChar char="Ø"/>
            </a:pPr>
            <a:r>
              <a:rPr lang="en-US" sz="2000" dirty="0"/>
              <a:t>Identification of reasonable and acceptable project site visits dates to conduct the required testing (assumes 3 to 4 visits of 3 to 4 days each)</a:t>
            </a:r>
          </a:p>
          <a:p>
            <a:pPr marL="342900" lvl="0" indent="-342900">
              <a:buFont typeface="Wingdings" panose="05000000000000000000" pitchFamily="2" charset="2"/>
              <a:buChar char="Ø"/>
            </a:pPr>
            <a:r>
              <a:rPr lang="en-US" sz="2000" dirty="0"/>
              <a:t>Verification that all parties can support such dates and MQJs will be ready</a:t>
            </a:r>
          </a:p>
          <a:p>
            <a:pPr marL="342900" lvl="0" indent="-342900">
              <a:buFont typeface="Wingdings" panose="05000000000000000000" pitchFamily="2" charset="2"/>
              <a:buChar char="Ø"/>
            </a:pPr>
            <a:r>
              <a:rPr lang="en-US" sz="2000" dirty="0"/>
              <a:t>Actual site visits for project testing – Project team records project test data (assumes 3 to 4 visits of 3 to 4 days each)</a:t>
            </a:r>
          </a:p>
          <a:p>
            <a:pPr marL="342900" lvl="0" indent="-342900">
              <a:buFont typeface="Wingdings" panose="05000000000000000000" pitchFamily="2" charset="2"/>
              <a:buChar char="Ø"/>
            </a:pPr>
            <a:r>
              <a:rPr lang="en-US" sz="2000" dirty="0"/>
              <a:t>Testing by NNS of the same paths and transference of test data to compare to project test data</a:t>
            </a:r>
          </a:p>
          <a:p>
            <a:pPr marL="342900" lvl="0" indent="-342900">
              <a:buFont typeface="Wingdings" panose="05000000000000000000" pitchFamily="2" charset="2"/>
              <a:buChar char="Ø"/>
            </a:pPr>
            <a:r>
              <a:rPr lang="en-US" sz="2000" dirty="0"/>
              <a:t>Analysis of project data</a:t>
            </a:r>
          </a:p>
          <a:p>
            <a:pPr marL="342900" lvl="0" indent="-342900">
              <a:buFont typeface="Wingdings" panose="05000000000000000000" pitchFamily="2" charset="2"/>
              <a:buChar char="Ø"/>
            </a:pPr>
            <a:r>
              <a:rPr lang="en-US" sz="2000" dirty="0"/>
              <a:t>Final report drafting</a:t>
            </a:r>
          </a:p>
          <a:p>
            <a:pPr marL="342900" lvl="0" indent="-342900">
              <a:buFont typeface="Wingdings" panose="05000000000000000000" pitchFamily="2" charset="2"/>
              <a:buChar char="Ø"/>
            </a:pPr>
            <a:r>
              <a:rPr lang="en-US" sz="2000" dirty="0"/>
              <a:t>Review by all team members</a:t>
            </a:r>
          </a:p>
          <a:p>
            <a:pPr marL="342900" lvl="0" indent="-342900">
              <a:buFont typeface="Wingdings" panose="05000000000000000000" pitchFamily="2" charset="2"/>
              <a:buChar char="Ø"/>
            </a:pPr>
            <a:r>
              <a:rPr lang="en-US" sz="2000" dirty="0"/>
              <a:t>Final report finalization </a:t>
            </a:r>
          </a:p>
          <a:p>
            <a:pPr marL="285750" indent="-285750">
              <a:buFont typeface="Wingdings" panose="05000000000000000000" pitchFamily="2" charset="2"/>
              <a:buChar char="Ø"/>
            </a:pPr>
            <a:endParaRPr lang="en-US" sz="2200" dirty="0">
              <a:latin typeface="Calibri "/>
            </a:endParaRPr>
          </a:p>
          <a:p>
            <a:pPr marL="285750" indent="-285750">
              <a:buFont typeface="Wingdings" panose="05000000000000000000" pitchFamily="2" charset="2"/>
              <a:buChar char="Ø"/>
            </a:pPr>
            <a:endParaRPr lang="en-US" sz="1000" dirty="0">
              <a:latin typeface="Calibri "/>
            </a:endParaRPr>
          </a:p>
          <a:p>
            <a:endParaRPr lang="en-US" sz="2200" dirty="0"/>
          </a:p>
          <a:p>
            <a:endParaRPr lang="en-US" dirty="0"/>
          </a:p>
        </p:txBody>
      </p:sp>
    </p:spTree>
    <p:extLst>
      <p:ext uri="{BB962C8B-B14F-4D97-AF65-F5344CB8AC3E}">
        <p14:creationId xmlns:p14="http://schemas.microsoft.com/office/powerpoint/2010/main" val="4005141"/>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Current Deliverables Schedule</a:t>
            </a:r>
          </a:p>
        </p:txBody>
      </p:sp>
      <p:sp>
        <p:nvSpPr>
          <p:cNvPr id="4" name="Slide Number Placeholder 3"/>
          <p:cNvSpPr>
            <a:spLocks noGrp="1"/>
          </p:cNvSpPr>
          <p:nvPr>
            <p:ph type="sldNum" sz="quarter" idx="11"/>
          </p:nvPr>
        </p:nvSpPr>
        <p:spPr/>
        <p:txBody>
          <a:bodyPr/>
          <a:lstStyle/>
          <a:p>
            <a:fld id="{A916C171-007E-46CF-80D5-F89E015BD616}" type="slidenum">
              <a:rPr lang="en-US" smtClean="0"/>
              <a:pPr/>
              <a:t>8</a:t>
            </a:fld>
            <a:endParaRPr lang="en-US" dirty="0"/>
          </a:p>
        </p:txBody>
      </p:sp>
      <p:sp>
        <p:nvSpPr>
          <p:cNvPr id="5" name="Rectangle 4">
            <a:extLst>
              <a:ext uri="{FF2B5EF4-FFF2-40B4-BE49-F238E27FC236}">
                <a16:creationId xmlns:a16="http://schemas.microsoft.com/office/drawing/2014/main" id="{285A181A-4434-48E7-AD69-0C22A8C3A6EE}"/>
              </a:ext>
            </a:extLst>
          </p:cNvPr>
          <p:cNvSpPr/>
          <p:nvPr/>
        </p:nvSpPr>
        <p:spPr>
          <a:xfrm>
            <a:off x="774330" y="5598217"/>
            <a:ext cx="9927772" cy="523220"/>
          </a:xfrm>
          <a:prstGeom prst="rect">
            <a:avLst/>
          </a:prstGeom>
        </p:spPr>
        <p:txBody>
          <a:bodyPr wrap="square">
            <a:spAutoFit/>
          </a:bodyPr>
          <a:lstStyle/>
          <a:p>
            <a:pPr marL="342900" marR="0" lvl="0" indent="-342900">
              <a:spcBef>
                <a:spcPts val="0"/>
              </a:spcBef>
              <a:spcAft>
                <a:spcPts val="0"/>
              </a:spcAft>
              <a:buFont typeface="Symbol" panose="05050102010706020507" pitchFamily="18" charset="2"/>
              <a:buChar char=""/>
            </a:pPr>
            <a:r>
              <a:rPr lang="en-US" sz="1400" dirty="0">
                <a:latin typeface="Arial" panose="020B0604020202020204" pitchFamily="34" charset="0"/>
                <a:ea typeface="Calibri" panose="020F0502020204030204" pitchFamily="34" charset="0"/>
              </a:rPr>
              <a:t>The Base TOA (2019-472) was executed on 09/17/2019. MOD 1 updated POP to 10/11/2019 – 09/15/2020 and MOD 2 updated POP to 02/15/2020 – 09/15/2020. </a:t>
            </a:r>
            <a:r>
              <a:rPr lang="en-US" sz="1400" dirty="0">
                <a:highlight>
                  <a:srgbClr val="FFFF00"/>
                </a:highlight>
                <a:latin typeface="Arial" panose="020B0604020202020204" pitchFamily="34" charset="0"/>
                <a:ea typeface="Calibri" panose="020F0502020204030204" pitchFamily="34" charset="0"/>
              </a:rPr>
              <a:t>MOD 2 updated to extended POP from 9/17/2020 through 10/31/2021</a:t>
            </a:r>
            <a:r>
              <a:rPr lang="en-US" sz="1400" dirty="0">
                <a:latin typeface="Arial" panose="020B0604020202020204" pitchFamily="34" charset="0"/>
                <a:ea typeface="Calibri" panose="020F0502020204030204" pitchFamily="34" charset="0"/>
              </a:rPr>
              <a:t>.</a:t>
            </a:r>
            <a:endParaRPr lang="en-US" sz="1400" dirty="0">
              <a:latin typeface="Times New Roman" panose="02020603050405020304" pitchFamily="18" charset="0"/>
              <a:ea typeface="Times New Roman" panose="02020603050405020304" pitchFamily="18" charset="0"/>
            </a:endParaRPr>
          </a:p>
        </p:txBody>
      </p:sp>
      <p:graphicFrame>
        <p:nvGraphicFramePr>
          <p:cNvPr id="8" name="Table 7">
            <a:extLst>
              <a:ext uri="{FF2B5EF4-FFF2-40B4-BE49-F238E27FC236}">
                <a16:creationId xmlns:a16="http://schemas.microsoft.com/office/drawing/2014/main" id="{1072A349-D54B-4877-A86C-B720E88B314C}"/>
              </a:ext>
            </a:extLst>
          </p:cNvPr>
          <p:cNvGraphicFramePr>
            <a:graphicFrameLocks noGrp="1"/>
          </p:cNvGraphicFramePr>
          <p:nvPr>
            <p:extLst>
              <p:ext uri="{D42A27DB-BD31-4B8C-83A1-F6EECF244321}">
                <p14:modId xmlns:p14="http://schemas.microsoft.com/office/powerpoint/2010/main" val="3164344619"/>
              </p:ext>
            </p:extLst>
          </p:nvPr>
        </p:nvGraphicFramePr>
        <p:xfrm>
          <a:off x="394069" y="1037228"/>
          <a:ext cx="11023601" cy="4564082"/>
        </p:xfrm>
        <a:graphic>
          <a:graphicData uri="http://schemas.openxmlformats.org/drawingml/2006/table">
            <a:tbl>
              <a:tblPr/>
              <a:tblGrid>
                <a:gridCol w="4055373">
                  <a:extLst>
                    <a:ext uri="{9D8B030D-6E8A-4147-A177-3AD203B41FA5}">
                      <a16:colId xmlns:a16="http://schemas.microsoft.com/office/drawing/2014/main" val="1886506491"/>
                    </a:ext>
                  </a:extLst>
                </a:gridCol>
                <a:gridCol w="4796313">
                  <a:extLst>
                    <a:ext uri="{9D8B030D-6E8A-4147-A177-3AD203B41FA5}">
                      <a16:colId xmlns:a16="http://schemas.microsoft.com/office/drawing/2014/main" val="2139056634"/>
                    </a:ext>
                  </a:extLst>
                </a:gridCol>
                <a:gridCol w="2171915">
                  <a:extLst>
                    <a:ext uri="{9D8B030D-6E8A-4147-A177-3AD203B41FA5}">
                      <a16:colId xmlns:a16="http://schemas.microsoft.com/office/drawing/2014/main" val="2680866500"/>
                    </a:ext>
                  </a:extLst>
                </a:gridCol>
              </a:tblGrid>
              <a:tr h="272905">
                <a:tc gridSpan="3">
                  <a:txBody>
                    <a:bodyPr/>
                    <a:lstStyle/>
                    <a:p>
                      <a:pPr algn="ctr" fontAlgn="ctr"/>
                      <a:r>
                        <a:rPr lang="en-US" sz="1800" b="0" i="0" u="none" strike="noStrike" dirty="0">
                          <a:solidFill>
                            <a:srgbClr val="FFFFFF"/>
                          </a:solidFill>
                          <a:effectLst/>
                          <a:latin typeface="Calibri" panose="020F0502020204030204" pitchFamily="34" charset="0"/>
                        </a:rPr>
                        <a:t>Deliverable Schedule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00206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2569707860"/>
                  </a:ext>
                </a:extLst>
              </a:tr>
              <a:tr h="272905">
                <a:tc>
                  <a:txBody>
                    <a:bodyPr/>
                    <a:lstStyle/>
                    <a:p>
                      <a:pPr algn="ctr" fontAlgn="ctr"/>
                      <a:r>
                        <a:rPr lang="en-US" sz="1800" b="1" i="0" u="none" strike="noStrike">
                          <a:solidFill>
                            <a:srgbClr val="000000"/>
                          </a:solidFill>
                          <a:effectLst/>
                          <a:latin typeface="Calibri" panose="020F0502020204030204" pitchFamily="34" charset="0"/>
                        </a:rPr>
                        <a:t>Deliverable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800" b="1" i="0" u="none" strike="noStrike" dirty="0">
                          <a:solidFill>
                            <a:srgbClr val="000000"/>
                          </a:solidFill>
                          <a:effectLst/>
                          <a:latin typeface="Calibri" panose="020F0502020204030204" pitchFamily="34" charset="0"/>
                        </a:rPr>
                        <a:t>Team Member(s)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tc>
                  <a:txBody>
                    <a:bodyPr/>
                    <a:lstStyle/>
                    <a:p>
                      <a:pPr algn="ctr" fontAlgn="ctr"/>
                      <a:r>
                        <a:rPr lang="en-US" sz="1200" b="1" i="0" u="none" strike="noStrike">
                          <a:solidFill>
                            <a:srgbClr val="000000"/>
                          </a:solidFill>
                          <a:effectLst/>
                          <a:latin typeface="Calibri" panose="020F0502020204030204" pitchFamily="34" charset="0"/>
                        </a:rPr>
                        <a:t>Due Date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D9D9D9"/>
                    </a:solidFill>
                  </a:tcPr>
                </a:tc>
                <a:extLst>
                  <a:ext uri="{0D108BD9-81ED-4DB2-BD59-A6C34878D82A}">
                    <a16:rowId xmlns:a16="http://schemas.microsoft.com/office/drawing/2014/main" val="490905835"/>
                  </a:ext>
                </a:extLst>
              </a:tr>
              <a:tr h="246596">
                <a:tc>
                  <a:txBody>
                    <a:bodyPr/>
                    <a:lstStyle/>
                    <a:p>
                      <a:pPr algn="l" fontAlgn="ctr"/>
                      <a:r>
                        <a:rPr lang="en-US" sz="1600" b="0" i="0" u="none" strike="noStrike" dirty="0">
                          <a:solidFill>
                            <a:srgbClr val="000000"/>
                          </a:solidFill>
                          <a:effectLst/>
                          <a:latin typeface="Calibri" panose="020F0502020204030204" pitchFamily="34" charset="0"/>
                        </a:rPr>
                        <a:t>Project/Test plan &amp; Schedule</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KITCO Fiber Optics - Dan Morris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11/15/2019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433898908"/>
                  </a:ext>
                </a:extLst>
              </a:tr>
              <a:tr h="246596">
                <a:tc>
                  <a:txBody>
                    <a:bodyPr/>
                    <a:lstStyle/>
                    <a:p>
                      <a:pPr algn="l" fontAlgn="ctr"/>
                      <a:r>
                        <a:rPr lang="en-US" sz="1600" b="0" i="0" u="none" strike="noStrike" dirty="0">
                          <a:solidFill>
                            <a:srgbClr val="000000"/>
                          </a:solidFill>
                          <a:effectLst/>
                          <a:latin typeface="Calibri" panose="020F0502020204030204" pitchFamily="34" charset="0"/>
                        </a:rPr>
                        <a:t>Quarterly Report #1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KITCO Fiber Optics - Dan Morris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12/15/2019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197280793"/>
                  </a:ext>
                </a:extLst>
              </a:tr>
              <a:tr h="246596">
                <a:tc>
                  <a:txBody>
                    <a:bodyPr/>
                    <a:lstStyle/>
                    <a:p>
                      <a:pPr algn="l" fontAlgn="ctr"/>
                      <a:r>
                        <a:rPr lang="en-US" sz="1600" b="0" i="0" u="none" strike="noStrike" dirty="0">
                          <a:solidFill>
                            <a:srgbClr val="000000"/>
                          </a:solidFill>
                          <a:effectLst/>
                          <a:latin typeface="Calibri" panose="020F0502020204030204" pitchFamily="34" charset="0"/>
                        </a:rPr>
                        <a:t>List of Material Procured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KITCO Fiber Optics - Dan Morris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12/1/2019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68333121"/>
                  </a:ext>
                </a:extLst>
              </a:tr>
              <a:tr h="478042">
                <a:tc>
                  <a:txBody>
                    <a:bodyPr/>
                    <a:lstStyle/>
                    <a:p>
                      <a:pPr algn="l" fontAlgn="ctr"/>
                      <a:r>
                        <a:rPr lang="en-US" sz="1600" b="0" i="0" u="none" strike="noStrike" dirty="0">
                          <a:solidFill>
                            <a:srgbClr val="000000"/>
                          </a:solidFill>
                          <a:effectLst/>
                          <a:latin typeface="Calibri" panose="020F0502020204030204" pitchFamily="34" charset="0"/>
                        </a:rPr>
                        <a:t>Project Status Brief to ETP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KITCO Fiber Optics - Dan Morris                                           HII-NNS - Dave White/Dave Ellis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Arial" panose="020B0604020202020204" pitchFamily="34" charset="0"/>
                        </a:rPr>
                        <a:t>~</a:t>
                      </a:r>
                      <a:r>
                        <a:rPr lang="en-US" sz="1600" b="0" i="0" u="none" strike="noStrike">
                          <a:solidFill>
                            <a:srgbClr val="000000"/>
                          </a:solidFill>
                          <a:effectLst/>
                          <a:latin typeface="Calibri" panose="020F0502020204030204" pitchFamily="34" charset="0"/>
                        </a:rPr>
                        <a:t>12/10/2019 </a:t>
                      </a:r>
                      <a:endParaRPr lang="en-US" sz="1600" b="0" i="0" u="none" strike="noStrike">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655389415"/>
                  </a:ext>
                </a:extLst>
              </a:tr>
              <a:tr h="246596">
                <a:tc>
                  <a:txBody>
                    <a:bodyPr/>
                    <a:lstStyle/>
                    <a:p>
                      <a:pPr algn="l" fontAlgn="ctr"/>
                      <a:r>
                        <a:rPr lang="en-US" sz="1600" b="0" i="0" u="none" strike="noStrike" dirty="0">
                          <a:solidFill>
                            <a:srgbClr val="000000"/>
                          </a:solidFill>
                          <a:effectLst/>
                          <a:latin typeface="Calibri" panose="020F0502020204030204" pitchFamily="34" charset="0"/>
                        </a:rPr>
                        <a:t>Quarterly Report #2</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KITCO Fiber Optics - Dan Morris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3/15/2020</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219815662"/>
                  </a:ext>
                </a:extLst>
              </a:tr>
              <a:tr h="478042">
                <a:tc>
                  <a:txBody>
                    <a:bodyPr/>
                    <a:lstStyle/>
                    <a:p>
                      <a:pPr algn="l" fontAlgn="ctr"/>
                      <a:r>
                        <a:rPr lang="en-US" sz="1600" b="0" i="0" u="none" strike="noStrike" dirty="0">
                          <a:solidFill>
                            <a:srgbClr val="000000"/>
                          </a:solidFill>
                          <a:effectLst/>
                          <a:latin typeface="Calibri" panose="020F0502020204030204" pitchFamily="34" charset="0"/>
                        </a:rPr>
                        <a:t>Project Status Brief to ETP</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Calibri" panose="020F0502020204030204" pitchFamily="34" charset="0"/>
                        </a:rPr>
                        <a:t>KITCO Fiber Optics - Dan Morris/Felipe Guadalupe                                HII-NNS - Dave Ellis</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Arial" panose="020B0604020202020204" pitchFamily="34" charset="0"/>
                        </a:rPr>
                        <a:t>~</a:t>
                      </a:r>
                      <a:r>
                        <a:rPr lang="en-US" sz="1600" b="0" i="0" u="none" strike="noStrike" dirty="0">
                          <a:solidFill>
                            <a:srgbClr val="000000"/>
                          </a:solidFill>
                          <a:effectLst/>
                          <a:latin typeface="Calibri" panose="020F0502020204030204" pitchFamily="34" charset="0"/>
                        </a:rPr>
                        <a:t>3/10/2020           </a:t>
                      </a:r>
                      <a:endParaRPr lang="en-US" sz="1600" b="0" i="0" u="none" strike="noStrike" dirty="0">
                        <a:solidFill>
                          <a:srgbClr val="000000"/>
                        </a:solidFill>
                        <a:effectLst/>
                        <a:latin typeface="Arial" panose="020B0604020202020204" pitchFamily="34" charset="0"/>
                      </a:endParaRP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402355373"/>
                  </a:ext>
                </a:extLst>
              </a:tr>
              <a:tr h="258338">
                <a:tc gridSpan="3">
                  <a:txBody>
                    <a:bodyPr/>
                    <a:lstStyle/>
                    <a:p>
                      <a:pPr algn="ctr" fontAlgn="ctr"/>
                      <a:r>
                        <a:rPr lang="en-US" sz="1600" b="1" i="0" u="none" strike="noStrike" dirty="0">
                          <a:solidFill>
                            <a:srgbClr val="000000"/>
                          </a:solidFill>
                          <a:effectLst/>
                          <a:latin typeface="Calibri" panose="020F0502020204030204" pitchFamily="34" charset="0"/>
                        </a:rPr>
                        <a:t>Project Suspended due to COVID-19</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FFFF00"/>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67980941"/>
                  </a:ext>
                </a:extLst>
              </a:tr>
              <a:tr h="410993">
                <a:tc>
                  <a:txBody>
                    <a:bodyPr/>
                    <a:lstStyle/>
                    <a:p>
                      <a:pPr algn="l" fontAlgn="ctr"/>
                      <a:r>
                        <a:rPr lang="en-US" sz="1600" b="0" i="0" u="none" strike="noStrike" dirty="0">
                          <a:solidFill>
                            <a:srgbClr val="000000"/>
                          </a:solidFill>
                          <a:effectLst/>
                          <a:latin typeface="Calibri" panose="020F0502020204030204" pitchFamily="34" charset="0"/>
                        </a:rPr>
                        <a:t>Quarterly Report #3</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KITCO Fiber Optics - Dan Morris/Felipe Guadalupe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4/15/2021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959665269"/>
                  </a:ext>
                </a:extLst>
              </a:tr>
              <a:tr h="410993">
                <a:tc>
                  <a:txBody>
                    <a:bodyPr/>
                    <a:lstStyle/>
                    <a:p>
                      <a:pPr algn="l" fontAlgn="ctr"/>
                      <a:r>
                        <a:rPr lang="en-US" sz="1600" b="0" i="0" u="none" strike="noStrike" dirty="0">
                          <a:solidFill>
                            <a:srgbClr val="000000"/>
                          </a:solidFill>
                          <a:effectLst/>
                          <a:latin typeface="Calibri" panose="020F0502020204030204" pitchFamily="34" charset="0"/>
                        </a:rPr>
                        <a:t>Quarterly Report #4</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a:solidFill>
                            <a:srgbClr val="000000"/>
                          </a:solidFill>
                          <a:effectLst/>
                          <a:latin typeface="Calibri" panose="020F0502020204030204" pitchFamily="34" charset="0"/>
                        </a:rPr>
                        <a:t>KITCO Fiber Optics - Dan Morris/Felipe Guadalupe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7/15/2021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33823468"/>
                  </a:ext>
                </a:extLst>
              </a:tr>
              <a:tr h="478042">
                <a:tc>
                  <a:txBody>
                    <a:bodyPr/>
                    <a:lstStyle/>
                    <a:p>
                      <a:pPr algn="l" fontAlgn="ctr"/>
                      <a:r>
                        <a:rPr lang="en-US" sz="1600" b="0" i="0" u="none" strike="noStrike" dirty="0">
                          <a:solidFill>
                            <a:srgbClr val="000000"/>
                          </a:solidFill>
                          <a:effectLst/>
                          <a:latin typeface="Calibri" panose="020F0502020204030204" pitchFamily="34" charset="0"/>
                        </a:rPr>
                        <a:t>Summary Report of all Project Visits and Tests conducted</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Calibri" panose="020F0502020204030204" pitchFamily="34" charset="0"/>
                        </a:rPr>
                        <a:t>KITCO Fiber Optics - Dan Morris/Felipe Guadalupe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a:solidFill>
                            <a:srgbClr val="000000"/>
                          </a:solidFill>
                          <a:effectLst/>
                          <a:latin typeface="Calibri" panose="020F0502020204030204" pitchFamily="34" charset="0"/>
                        </a:rPr>
                        <a:t>9/1/2021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02003398"/>
                  </a:ext>
                </a:extLst>
              </a:tr>
              <a:tr h="410993">
                <a:tc>
                  <a:txBody>
                    <a:bodyPr/>
                    <a:lstStyle/>
                    <a:p>
                      <a:pPr algn="l" fontAlgn="ctr"/>
                      <a:r>
                        <a:rPr lang="en-US" sz="1600" b="0" i="0" u="none" strike="noStrike">
                          <a:solidFill>
                            <a:srgbClr val="000000"/>
                          </a:solidFill>
                          <a:effectLst/>
                          <a:latin typeface="Calibri" panose="020F0502020204030204" pitchFamily="34" charset="0"/>
                        </a:rPr>
                        <a:t>Final Report with Recommendation</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l" fontAlgn="ctr"/>
                      <a:r>
                        <a:rPr lang="en-US" sz="1600" b="0" i="0" u="none" strike="noStrike" dirty="0">
                          <a:solidFill>
                            <a:srgbClr val="000000"/>
                          </a:solidFill>
                          <a:effectLst/>
                          <a:latin typeface="Calibri" panose="020F0502020204030204" pitchFamily="34" charset="0"/>
                        </a:rPr>
                        <a:t>KITCO Fiber Optics - Dan Morris/Felipe Guadalupe                                </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fontAlgn="ctr"/>
                      <a:r>
                        <a:rPr lang="en-US" sz="1600" b="0" i="0" u="none" strike="noStrike" dirty="0">
                          <a:solidFill>
                            <a:srgbClr val="000000"/>
                          </a:solidFill>
                          <a:effectLst/>
                          <a:latin typeface="Calibri" panose="020F0502020204030204" pitchFamily="34" charset="0"/>
                        </a:rPr>
                        <a:t>10/31/2021</a:t>
                      </a:r>
                    </a:p>
                  </a:txBody>
                  <a:tcPr marL="9525" marR="9525" marT="9525"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923177878"/>
                  </a:ext>
                </a:extLst>
              </a:tr>
            </a:tbl>
          </a:graphicData>
        </a:graphic>
      </p:graphicFrame>
    </p:spTree>
    <p:extLst>
      <p:ext uri="{BB962C8B-B14F-4D97-AF65-F5344CB8AC3E}">
        <p14:creationId xmlns:p14="http://schemas.microsoft.com/office/powerpoint/2010/main" val="181742948"/>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1"/>
          </p:nvPr>
        </p:nvSpPr>
        <p:spPr/>
        <p:txBody>
          <a:bodyPr/>
          <a:lstStyle/>
          <a:p>
            <a:fld id="{A916C171-007E-46CF-80D5-F89E015BD616}" type="slidenum">
              <a:rPr lang="en-US" smtClean="0"/>
              <a:pPr/>
              <a:t>9</a:t>
            </a:fld>
            <a:endParaRPr lang="en-US" dirty="0"/>
          </a:p>
        </p:txBody>
      </p:sp>
      <p:sp>
        <p:nvSpPr>
          <p:cNvPr id="4" name="TextBox 3">
            <a:extLst>
              <a:ext uri="{FF2B5EF4-FFF2-40B4-BE49-F238E27FC236}">
                <a16:creationId xmlns:a16="http://schemas.microsoft.com/office/drawing/2014/main" id="{1CE0DC27-E8A7-4414-B72E-E6AAAAA5EC72}"/>
              </a:ext>
            </a:extLst>
          </p:cNvPr>
          <p:cNvSpPr txBox="1"/>
          <p:nvPr/>
        </p:nvSpPr>
        <p:spPr>
          <a:xfrm>
            <a:off x="0" y="2705725"/>
            <a:ext cx="12192000" cy="1446550"/>
          </a:xfrm>
          <a:prstGeom prst="rect">
            <a:avLst/>
          </a:prstGeom>
          <a:noFill/>
        </p:spPr>
        <p:txBody>
          <a:bodyPr wrap="square" rtlCol="0">
            <a:spAutoFit/>
          </a:bodyPr>
          <a:lstStyle/>
          <a:p>
            <a:pPr algn="ctr"/>
            <a:r>
              <a:rPr lang="en-US" sz="8800" dirty="0">
                <a:latin typeface="Arial" panose="020B0604020202020204" pitchFamily="34" charset="0"/>
                <a:cs typeface="Arial" panose="020B0604020202020204" pitchFamily="34" charset="0"/>
              </a:rPr>
              <a:t>Questions</a:t>
            </a:r>
            <a:r>
              <a:rPr lang="en-US" sz="8800" dirty="0"/>
              <a:t>???</a:t>
            </a:r>
          </a:p>
        </p:txBody>
      </p:sp>
    </p:spTree>
    <p:extLst>
      <p:ext uri="{BB962C8B-B14F-4D97-AF65-F5344CB8AC3E}">
        <p14:creationId xmlns:p14="http://schemas.microsoft.com/office/powerpoint/2010/main" val="3516889625"/>
      </p:ext>
    </p:extLst>
  </p:cSld>
  <p:clrMapOvr>
    <a:masterClrMapping/>
  </p:clrMapOvr>
  <mc:AlternateContent xmlns:mc="http://schemas.openxmlformats.org/markup-compatibility/2006" xmlns:p14="http://schemas.microsoft.com/office/powerpoint/2010/main">
    <mc:Choice Requires="p14">
      <p:transition spd="slow" p14:dur="5750" advClick="0" advTm="20000"/>
    </mc:Choice>
    <mc:Fallback xmlns="">
      <p:transition spd="slow" advClick="0" advTm="20000"/>
    </mc:Fallback>
  </mc:AlternateContent>
</p:sld>
</file>

<file path=ppt/theme/theme1.xml><?xml version="1.0" encoding="utf-8"?>
<a:theme xmlns:a="http://schemas.openxmlformats.org/drawingml/2006/main" name="NSRP Header">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1" id="{19D9AA77-0F3F-4E26-9B32-E48D47761254}" vid="{F0B499CC-BD85-4F84-953C-0FF751E7C62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929</TotalTime>
  <Words>1344</Words>
  <Application>Microsoft Office PowerPoint</Application>
  <PresentationFormat>Widescreen</PresentationFormat>
  <Paragraphs>341</Paragraphs>
  <Slides>9</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9</vt:i4>
      </vt:variant>
    </vt:vector>
  </HeadingPairs>
  <TitlesOfParts>
    <vt:vector size="17" baseType="lpstr">
      <vt:lpstr>Arial</vt:lpstr>
      <vt:lpstr>Calibri</vt:lpstr>
      <vt:lpstr>Calibri </vt:lpstr>
      <vt:lpstr>Segoe UI</vt:lpstr>
      <vt:lpstr>Symbol</vt:lpstr>
      <vt:lpstr>Times New Roman</vt:lpstr>
      <vt:lpstr>Wingdings</vt:lpstr>
      <vt:lpstr>NSRP Header</vt:lpstr>
      <vt:lpstr>FIBER OPTIC TESTING ENHANCEMENT FOR COST REDUCTION FOLLOW-ON</vt:lpstr>
      <vt:lpstr>FIBER OPTIC TESTING ENHANCEMENT FOR COST REDUCTION FOLLOW-ON</vt:lpstr>
      <vt:lpstr>Project Overview</vt:lpstr>
      <vt:lpstr>Project Status Summary</vt:lpstr>
      <vt:lpstr>Project Schedule</vt:lpstr>
      <vt:lpstr>Procured Equipment</vt:lpstr>
      <vt:lpstr>Project Outstanding Tasks</vt:lpstr>
      <vt:lpstr>Current Deliverables Schedule</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FIBER OPTIC TESTING ENHANCEMENT FOR COST REDUCTION FOLLOW-ON</dc:title>
  <dc:creator>Felipe Guadalupe</dc:creator>
  <cp:lastModifiedBy>Felipe Guadalupe</cp:lastModifiedBy>
  <cp:revision>44</cp:revision>
  <cp:lastPrinted>2020-05-11T19:54:26Z</cp:lastPrinted>
  <dcterms:created xsi:type="dcterms:W3CDTF">2020-05-06T16:29:40Z</dcterms:created>
  <dcterms:modified xsi:type="dcterms:W3CDTF">2020-12-01T20:53:35Z</dcterms:modified>
</cp:coreProperties>
</file>