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2"/>
  </p:notesMasterIdLst>
  <p:handoutMasterIdLst>
    <p:handoutMasterId r:id="rId23"/>
  </p:handoutMasterIdLst>
  <p:sldIdLst>
    <p:sldId id="256" r:id="rId3"/>
    <p:sldId id="257" r:id="rId4"/>
    <p:sldId id="259" r:id="rId5"/>
    <p:sldId id="260" r:id="rId6"/>
    <p:sldId id="263" r:id="rId7"/>
    <p:sldId id="261" r:id="rId8"/>
    <p:sldId id="264" r:id="rId9"/>
    <p:sldId id="266" r:id="rId10"/>
    <p:sldId id="267" r:id="rId11"/>
    <p:sldId id="269" r:id="rId12"/>
    <p:sldId id="270" r:id="rId13"/>
    <p:sldId id="271" r:id="rId14"/>
    <p:sldId id="273" r:id="rId15"/>
    <p:sldId id="274" r:id="rId16"/>
    <p:sldId id="275" r:id="rId17"/>
    <p:sldId id="276" r:id="rId18"/>
    <p:sldId id="268" r:id="rId19"/>
    <p:sldId id="265" r:id="rId20"/>
    <p:sldId id="272"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Tech2" initials="DT" lastIdx="1" clrIdx="0">
    <p:extLst>
      <p:ext uri="{19B8F6BF-5375-455C-9EA6-DF929625EA0E}">
        <p15:presenceInfo xmlns:p15="http://schemas.microsoft.com/office/powerpoint/2012/main" userId="S::d5tudemy3@DAngeloTechnologiesLLC.onmicrosoft.com::38302b72-fa89-41fd-af21-6e4b7f4604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C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5" autoAdjust="0"/>
    <p:restoredTop sz="94660"/>
  </p:normalViewPr>
  <p:slideViewPr>
    <p:cSldViewPr>
      <p:cViewPr varScale="1">
        <p:scale>
          <a:sx n="103" d="100"/>
          <a:sy n="103" d="100"/>
        </p:scale>
        <p:origin x="942"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93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CB77D4-866B-454F-9C31-C24C567A6462}" type="datetimeFigureOut">
              <a:rPr lang="en-US" smtClean="0"/>
              <a:t>12/1/2020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9B9179-7701-44D0-BFF0-2F6B1DFCAF89}" type="slidenum">
              <a:rPr lang="en-US" smtClean="0"/>
              <a:t>‹#›</a:t>
            </a:fld>
            <a:endParaRPr lang="en-US"/>
          </a:p>
        </p:txBody>
      </p:sp>
    </p:spTree>
    <p:extLst>
      <p:ext uri="{BB962C8B-B14F-4D97-AF65-F5344CB8AC3E}">
        <p14:creationId xmlns:p14="http://schemas.microsoft.com/office/powerpoint/2010/main" val="2183096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DDC20-14A5-4AA8-A5FA-96B39AA5A50F}" type="datetimeFigureOut">
              <a:rPr lang="en-US" smtClean="0"/>
              <a:t>12/1/2020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FADCD-0D74-4297-82D9-867076BEB94A}" type="slidenum">
              <a:rPr lang="en-US" smtClean="0"/>
              <a:t>‹#›</a:t>
            </a:fld>
            <a:endParaRPr lang="en-US"/>
          </a:p>
        </p:txBody>
      </p:sp>
    </p:spTree>
    <p:extLst>
      <p:ext uri="{BB962C8B-B14F-4D97-AF65-F5344CB8AC3E}">
        <p14:creationId xmlns:p14="http://schemas.microsoft.com/office/powerpoint/2010/main" val="1167057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FADCD-0D74-4297-82D9-867076BEB94A}" type="slidenum">
              <a:rPr lang="en-US" smtClean="0"/>
              <a:t>2</a:t>
            </a:fld>
            <a:endParaRPr lang="en-US"/>
          </a:p>
        </p:txBody>
      </p:sp>
    </p:spTree>
    <p:extLst>
      <p:ext uri="{BB962C8B-B14F-4D97-AF65-F5344CB8AC3E}">
        <p14:creationId xmlns:p14="http://schemas.microsoft.com/office/powerpoint/2010/main" val="24813643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Navy test documents = </a:t>
            </a:r>
          </a:p>
          <a:p>
            <a:pPr marL="171450" indent="-171450">
              <a:buFontTx/>
              <a:buChar char="-"/>
            </a:pPr>
            <a:r>
              <a:rPr lang="en-US" dirty="0"/>
              <a:t>Maintenance Requirement Card (MRC) 65 2PN5 N for testing of shipboard shore</a:t>
            </a:r>
            <a:r>
              <a:rPr lang="en-US" baseline="0" dirty="0"/>
              <a:t> power connectors.</a:t>
            </a:r>
          </a:p>
          <a:p>
            <a:pPr marL="171450" indent="-171450">
              <a:buFontTx/>
              <a:buChar char="-"/>
            </a:pPr>
            <a:r>
              <a:rPr lang="en-US" baseline="0" dirty="0"/>
              <a:t>MIL-STD-2003-2A(SH) – primarily Appendix E on shore power connectors.</a:t>
            </a:r>
            <a:endParaRPr lang="en-US" dirty="0"/>
          </a:p>
        </p:txBody>
      </p:sp>
      <p:sp>
        <p:nvSpPr>
          <p:cNvPr id="4" name="Slide Number Placeholder 3"/>
          <p:cNvSpPr>
            <a:spLocks noGrp="1"/>
          </p:cNvSpPr>
          <p:nvPr>
            <p:ph type="sldNum" sz="quarter" idx="10"/>
          </p:nvPr>
        </p:nvSpPr>
        <p:spPr/>
        <p:txBody>
          <a:bodyPr/>
          <a:lstStyle/>
          <a:p>
            <a:fld id="{C69FADCD-0D74-4297-82D9-867076BEB94A}" type="slidenum">
              <a:rPr lang="en-US" smtClean="0"/>
              <a:t>7</a:t>
            </a:fld>
            <a:endParaRPr lang="en-US"/>
          </a:p>
        </p:txBody>
      </p:sp>
    </p:spTree>
    <p:extLst>
      <p:ext uri="{BB962C8B-B14F-4D97-AF65-F5344CB8AC3E}">
        <p14:creationId xmlns:p14="http://schemas.microsoft.com/office/powerpoint/2010/main" val="3265918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9FADCD-0D74-4297-82D9-867076BEB94A}" type="slidenum">
              <a:rPr lang="en-US" smtClean="0"/>
              <a:t>8</a:t>
            </a:fld>
            <a:endParaRPr lang="en-US"/>
          </a:p>
        </p:txBody>
      </p:sp>
    </p:spTree>
    <p:extLst>
      <p:ext uri="{BB962C8B-B14F-4D97-AF65-F5344CB8AC3E}">
        <p14:creationId xmlns:p14="http://schemas.microsoft.com/office/powerpoint/2010/main" val="689139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9FADCD-0D74-4297-82D9-867076BEB94A}" type="slidenum">
              <a:rPr lang="en-US" smtClean="0"/>
              <a:t>17</a:t>
            </a:fld>
            <a:endParaRPr lang="en-US"/>
          </a:p>
        </p:txBody>
      </p:sp>
    </p:spTree>
    <p:extLst>
      <p:ext uri="{BB962C8B-B14F-4D97-AF65-F5344CB8AC3E}">
        <p14:creationId xmlns:p14="http://schemas.microsoft.com/office/powerpoint/2010/main" val="2230866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74CB5"/>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29000" y="3959225"/>
            <a:ext cx="5562600" cy="917575"/>
          </a:xfrm>
        </p:spPr>
        <p:txBody>
          <a:bodyPr>
            <a:noAutofit/>
          </a:bodyPr>
          <a:lstStyle>
            <a:lvl1pPr algn="r">
              <a:defRPr sz="48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43001"/>
          </a:xfrm>
          <a:prstGeom prst="rect">
            <a:avLst/>
          </a:prstGeom>
        </p:spPr>
      </p:pic>
      <p:cxnSp>
        <p:nvCxnSpPr>
          <p:cNvPr id="12" name="Straight Connector 11"/>
          <p:cNvCxnSpPr/>
          <p:nvPr userDrawn="1"/>
        </p:nvCxnSpPr>
        <p:spPr>
          <a:xfrm>
            <a:off x="2438400" y="557784"/>
            <a:ext cx="0" cy="9525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2438400" y="833735"/>
            <a:ext cx="5762284" cy="461665"/>
          </a:xfrm>
          <a:prstGeom prst="rect">
            <a:avLst/>
          </a:prstGeom>
          <a:noFill/>
        </p:spPr>
        <p:txBody>
          <a:bodyPr wrap="square" rtlCol="0">
            <a:spAutoFit/>
          </a:bodyPr>
          <a:lstStyle/>
          <a:p>
            <a:pPr fontAlgn="base">
              <a:spcBef>
                <a:spcPct val="0"/>
              </a:spcBef>
              <a:spcAft>
                <a:spcPct val="0"/>
              </a:spcAft>
            </a:pPr>
            <a:r>
              <a:rPr lang="en-US" sz="2400" dirty="0">
                <a:solidFill>
                  <a:prstClr val="white"/>
                </a:solidFill>
                <a:latin typeface="Segoe UI" panose="020B0502040204020203" pitchFamily="34" charset="0"/>
                <a:ea typeface="Segoe UI" panose="020B0502040204020203" pitchFamily="34" charset="0"/>
                <a:cs typeface="Segoe UI" panose="020B0502040204020203" pitchFamily="34" charset="0"/>
              </a:rPr>
              <a:t>National Shipbuilding Research Program</a:t>
            </a:r>
          </a:p>
        </p:txBody>
      </p:sp>
      <p:sp>
        <p:nvSpPr>
          <p:cNvPr id="17" name="TextBox 16"/>
          <p:cNvSpPr txBox="1"/>
          <p:nvPr userDrawn="1"/>
        </p:nvSpPr>
        <p:spPr>
          <a:xfrm>
            <a:off x="381000" y="533400"/>
            <a:ext cx="2133600" cy="1015663"/>
          </a:xfrm>
          <a:prstGeom prst="rect">
            <a:avLst/>
          </a:prstGeom>
          <a:noFill/>
        </p:spPr>
        <p:txBody>
          <a:bodyPr wrap="square" rtlCol="0">
            <a:spAutoFit/>
          </a:bodyPr>
          <a:lstStyle/>
          <a:p>
            <a:pPr fontAlgn="base">
              <a:spcBef>
                <a:spcPct val="0"/>
              </a:spcBef>
              <a:spcAft>
                <a:spcPct val="0"/>
              </a:spcAft>
            </a:pPr>
            <a:r>
              <a:rPr lang="en-US" sz="6000" dirty="0">
                <a:solidFill>
                  <a:prstClr val="white"/>
                </a:solidFill>
                <a:latin typeface="Segoe UI" panose="020B0502040204020203" pitchFamily="34" charset="0"/>
                <a:ea typeface="Segoe UI" panose="020B0502040204020203" pitchFamily="34" charset="0"/>
                <a:cs typeface="Segoe UI" panose="020B0502040204020203" pitchFamily="34" charset="0"/>
              </a:rPr>
              <a:t>NSRP</a:t>
            </a:r>
          </a:p>
        </p:txBody>
      </p:sp>
      <p:pic>
        <p:nvPicPr>
          <p:cNvPr id="18" name="Picture 17"/>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400799"/>
            <a:ext cx="9144000" cy="457200"/>
          </a:xfrm>
          <a:prstGeom prst="rect">
            <a:avLst/>
          </a:prstGeom>
        </p:spPr>
      </p:pic>
      <p:sp>
        <p:nvSpPr>
          <p:cNvPr id="22" name="Text Placeholder 21"/>
          <p:cNvSpPr>
            <a:spLocks noGrp="1"/>
          </p:cNvSpPr>
          <p:nvPr>
            <p:ph type="body" sz="quarter" idx="10" hasCustomPrompt="1"/>
          </p:nvPr>
        </p:nvSpPr>
        <p:spPr>
          <a:xfrm>
            <a:off x="3429000" y="4876800"/>
            <a:ext cx="5562600" cy="457200"/>
          </a:xfrm>
        </p:spPr>
        <p:txBody>
          <a:bodyPr anchor="ctr">
            <a:normAutofit/>
          </a:bodyPr>
          <a:lstStyle>
            <a:lvl1pPr marL="0" indent="0" algn="r">
              <a:buNone/>
              <a:defRPr sz="24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sz="2000" dirty="0">
                <a:latin typeface="Segoe UI" panose="020B0502040204020203" pitchFamily="34" charset="0"/>
                <a:ea typeface="Segoe UI" panose="020B0502040204020203" pitchFamily="34" charset="0"/>
                <a:cs typeface="Segoe UI" panose="020B0502040204020203" pitchFamily="34" charset="0"/>
              </a:rPr>
              <a:t>Date</a:t>
            </a:r>
          </a:p>
        </p:txBody>
      </p:sp>
      <p:sp>
        <p:nvSpPr>
          <p:cNvPr id="24" name="Text Placeholder 23"/>
          <p:cNvSpPr>
            <a:spLocks noGrp="1"/>
          </p:cNvSpPr>
          <p:nvPr>
            <p:ph type="body" sz="quarter" idx="11" hasCustomPrompt="1"/>
          </p:nvPr>
        </p:nvSpPr>
        <p:spPr>
          <a:xfrm>
            <a:off x="3429000" y="5334000"/>
            <a:ext cx="5562600" cy="381000"/>
          </a:xfrm>
        </p:spPr>
        <p:txBody>
          <a:bodyPr anchor="ctr">
            <a:noAutofit/>
          </a:bodyPr>
          <a:lstStyle>
            <a:lvl1pPr marL="0" indent="0" algn="r">
              <a:buNone/>
              <a:defRPr sz="24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sz="2000" dirty="0">
                <a:latin typeface="Segoe UI" panose="020B0502040204020203" pitchFamily="34" charset="0"/>
                <a:ea typeface="Segoe UI" panose="020B0502040204020203" pitchFamily="34" charset="0"/>
                <a:cs typeface="Segoe UI" panose="020B0502040204020203" pitchFamily="34" charset="0"/>
              </a:rPr>
              <a:t>Location</a:t>
            </a:r>
            <a:endParaRPr lang="en-US" dirty="0"/>
          </a:p>
        </p:txBody>
      </p:sp>
      <p:sp>
        <p:nvSpPr>
          <p:cNvPr id="13" name="TextBox 12"/>
          <p:cNvSpPr txBox="1"/>
          <p:nvPr userDrawn="1"/>
        </p:nvSpPr>
        <p:spPr>
          <a:xfrm>
            <a:off x="1295400" y="6154579"/>
            <a:ext cx="7543800" cy="246221"/>
          </a:xfrm>
          <a:prstGeom prst="rect">
            <a:avLst/>
          </a:prstGeom>
          <a:noFill/>
        </p:spPr>
        <p:txBody>
          <a:bodyPr wrap="square" rtlCol="0">
            <a:spAutoFit/>
          </a:bodyPr>
          <a:lstStyle/>
          <a:p>
            <a:pPr algn="ctr"/>
            <a:r>
              <a:rPr lang="en-US" sz="1000" b="1" dirty="0">
                <a:solidFill>
                  <a:schemeClr val="bg1"/>
                </a:solidFill>
              </a:rPr>
              <a:t>DISTRIBUTION STATEMENT</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157395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174CB5"/>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43001"/>
          </a:xfrm>
          <a:prstGeom prst="rect">
            <a:avLst/>
          </a:prstGeom>
        </p:spPr>
      </p:pic>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400799"/>
            <a:ext cx="9144000" cy="457200"/>
          </a:xfrm>
          <a:prstGeom prst="rect">
            <a:avLst/>
          </a:prstGeom>
        </p:spPr>
      </p:pic>
      <p:sp>
        <p:nvSpPr>
          <p:cNvPr id="8" name="Text Placeholder 7"/>
          <p:cNvSpPr>
            <a:spLocks noGrp="1"/>
          </p:cNvSpPr>
          <p:nvPr>
            <p:ph type="body" sz="quarter" idx="10" hasCustomPrompt="1"/>
          </p:nvPr>
        </p:nvSpPr>
        <p:spPr>
          <a:xfrm>
            <a:off x="457200" y="3008376"/>
            <a:ext cx="8229600" cy="841248"/>
          </a:xfrm>
        </p:spPr>
        <p:txBody>
          <a:bodyPr anchor="ctr">
            <a:normAutofit/>
          </a:bodyPr>
          <a:lstStyle>
            <a:lvl1pPr marL="0" indent="0" algn="ctr">
              <a:buNone/>
              <a:defRPr sz="48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Questions?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306321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Distribution Statement A: Approved for public release: distribution unlimited</a:t>
            </a:r>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775110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Distribution Statement A: Approved for public release: distribution unlimited</a:t>
            </a:r>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331076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Distribution Statement A: Approved for public release: distribution unlimited</a:t>
            </a:r>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2369909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Distribution Statement A: Approved for public release: distribution unlimited</a:t>
            </a:r>
          </a:p>
        </p:txBody>
      </p:sp>
      <p:sp>
        <p:nvSpPr>
          <p:cNvPr id="7" name="Slide Number Placeholder 6"/>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844806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Distribution Statement A: Approved for public release: distribution unlimited</a:t>
            </a:r>
          </a:p>
        </p:txBody>
      </p:sp>
      <p:sp>
        <p:nvSpPr>
          <p:cNvPr id="9" name="Slide Number Placeholder 8"/>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2106409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Distribution Statement A: Approved for public release: distribution unlimited</a:t>
            </a:r>
          </a:p>
        </p:txBody>
      </p:sp>
      <p:sp>
        <p:nvSpPr>
          <p:cNvPr id="5" name="Slide Number Placeholder 4"/>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1628695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Distribution Statement A: Approved for public release: distribution unlimited</a:t>
            </a:r>
          </a:p>
        </p:txBody>
      </p:sp>
      <p:sp>
        <p:nvSpPr>
          <p:cNvPr id="4" name="Slide Number Placeholder 3"/>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33349419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Distribution Statement A: Approved for public release: distribution unlimited</a:t>
            </a:r>
          </a:p>
        </p:txBody>
      </p:sp>
      <p:sp>
        <p:nvSpPr>
          <p:cNvPr id="7" name="Slide Number Placeholder 6"/>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3403780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Distribution Statement A: Approved for public release: distribution unlimited</a:t>
            </a:r>
          </a:p>
        </p:txBody>
      </p:sp>
      <p:sp>
        <p:nvSpPr>
          <p:cNvPr id="7" name="Slide Number Placeholder 6"/>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2718069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76200" y="1295400"/>
            <a:ext cx="8991600" cy="4528066"/>
          </a:xfrm>
        </p:spPr>
        <p:txBody>
          <a:bodyPr/>
          <a:lstStyle>
            <a:lvl1pPr algn="l">
              <a:defRPr sz="3000" baseline="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stStyle>
          <a:p>
            <a:pPr lvl="0"/>
            <a:r>
              <a:rPr lang="en-US" dirty="0"/>
              <a:t>First Level</a:t>
            </a:r>
          </a:p>
          <a:p>
            <a:pPr lvl="1"/>
            <a:r>
              <a:rPr lang="en-US" dirty="0"/>
              <a:t>Second level</a:t>
            </a:r>
          </a:p>
          <a:p>
            <a:pPr lvl="2"/>
            <a:r>
              <a:rPr lang="en-US" dirty="0"/>
              <a:t>Third level</a:t>
            </a:r>
          </a:p>
        </p:txBody>
      </p:sp>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5880"/>
          </a:xfrm>
          <a:prstGeom prst="rect">
            <a:avLst/>
          </a:prstGeom>
        </p:spPr>
      </p:pic>
      <p:sp>
        <p:nvSpPr>
          <p:cNvPr id="2" name="Title 1"/>
          <p:cNvSpPr>
            <a:spLocks noGrp="1"/>
          </p:cNvSpPr>
          <p:nvPr>
            <p:ph type="title" hasCustomPrompt="1"/>
          </p:nvPr>
        </p:nvSpPr>
        <p:spPr>
          <a:xfrm>
            <a:off x="76200" y="762000"/>
            <a:ext cx="8229600" cy="533400"/>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a:t>Title</a:t>
            </a:r>
          </a:p>
        </p:txBody>
      </p:sp>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324600"/>
            <a:ext cx="9144000" cy="533400"/>
          </a:xfrm>
          <a:prstGeom prst="rect">
            <a:avLst/>
          </a:prstGeom>
        </p:spPr>
      </p:pic>
      <p:sp>
        <p:nvSpPr>
          <p:cNvPr id="6" name="Slide Number Placeholder 5"/>
          <p:cNvSpPr>
            <a:spLocks noGrp="1"/>
          </p:cNvSpPr>
          <p:nvPr>
            <p:ph type="sldNum" sz="quarter" idx="12"/>
          </p:nvPr>
        </p:nvSpPr>
        <p:spPr>
          <a:xfrm>
            <a:off x="8382000" y="6226175"/>
            <a:ext cx="685800" cy="365125"/>
          </a:xfrm>
        </p:spPr>
        <p:txBody>
          <a:bodyPr/>
          <a:lstStyle>
            <a:lvl1pPr>
              <a:defRPr>
                <a:solidFill>
                  <a:schemeClr val="tx1"/>
                </a:solidFill>
              </a:defRPr>
            </a:lvl1pPr>
          </a:lstStyle>
          <a:p>
            <a:fld id="{8DABA455-31A2-409C-90BA-E614965D8C2C}" type="slidenum">
              <a:rPr lang="en-US" smtClean="0"/>
              <a:pPr/>
              <a:t>‹#›</a:t>
            </a:fld>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373010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Distribution Statement A: Approved for public release: distribution unlimited</a:t>
            </a:r>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796264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Distribution Statement A: Approved for public release: distribution unlimited</a:t>
            </a:r>
          </a:p>
        </p:txBody>
      </p:sp>
      <p:sp>
        <p:nvSpPr>
          <p:cNvPr id="6" name="Slide Number Placeholder 5"/>
          <p:cNvSpPr>
            <a:spLocks noGrp="1"/>
          </p:cNvSpPr>
          <p:nvPr>
            <p:ph type="sldNum" sz="quarter" idx="12"/>
          </p:nvPr>
        </p:nvSpPr>
        <p:spPr/>
        <p:txBody>
          <a:bodyPr/>
          <a:lstStyle/>
          <a:p>
            <a:fld id="{CEAF4FE1-9059-47AA-A7AC-0D40BAAE3A41}" type="slidenum">
              <a:rPr lang="en-US" smtClean="0"/>
              <a:t>‹#›</a:t>
            </a:fld>
            <a:endParaRPr lang="en-US"/>
          </a:p>
        </p:txBody>
      </p:sp>
    </p:spTree>
    <p:extLst>
      <p:ext uri="{BB962C8B-B14F-4D97-AF65-F5344CB8AC3E}">
        <p14:creationId xmlns:p14="http://schemas.microsoft.com/office/powerpoint/2010/main" val="413116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6200" y="1295400"/>
            <a:ext cx="4343400" cy="4528066"/>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First Level</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724400" y="1295400"/>
            <a:ext cx="4343400" cy="4528066"/>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vl4pPr>
              <a:defRPr sz="1800"/>
            </a:lvl4pPr>
            <a:lvl5pPr>
              <a:defRPr sz="1800"/>
            </a:lvl5pPr>
            <a:lvl6pPr>
              <a:defRPr sz="1800"/>
            </a:lvl6pPr>
            <a:lvl7pPr>
              <a:defRPr sz="1800"/>
            </a:lvl7pPr>
            <a:lvl8pPr>
              <a:defRPr sz="1800"/>
            </a:lvl8pPr>
            <a:lvl9pPr>
              <a:defRPr sz="1800"/>
            </a:lvl9pPr>
          </a:lstStyle>
          <a:p>
            <a:pPr lvl="0"/>
            <a:r>
              <a:rPr lang="en-US" dirty="0"/>
              <a:t>First Level</a:t>
            </a:r>
          </a:p>
          <a:p>
            <a:pPr lvl="1"/>
            <a:r>
              <a:rPr lang="en-US" dirty="0"/>
              <a:t>Second level</a:t>
            </a:r>
          </a:p>
          <a:p>
            <a:pPr lvl="2"/>
            <a:r>
              <a:rPr lang="en-US" dirty="0"/>
              <a:t>Third level</a:t>
            </a:r>
          </a:p>
        </p:txBody>
      </p:sp>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5880"/>
          </a:xfrm>
          <a:prstGeom prst="rect">
            <a:avLst/>
          </a:prstGeom>
        </p:spPr>
      </p:pic>
      <p:sp>
        <p:nvSpPr>
          <p:cNvPr id="2" name="Title 1"/>
          <p:cNvSpPr>
            <a:spLocks noGrp="1"/>
          </p:cNvSpPr>
          <p:nvPr>
            <p:ph type="title" hasCustomPrompt="1"/>
          </p:nvPr>
        </p:nvSpPr>
        <p:spPr>
          <a:xfrm>
            <a:off x="73152" y="758952"/>
            <a:ext cx="8229600" cy="530352"/>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a:t>Title</a:t>
            </a:r>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324600"/>
            <a:ext cx="9144000" cy="533400"/>
          </a:xfrm>
          <a:prstGeom prst="rect">
            <a:avLst/>
          </a:prstGeom>
        </p:spPr>
      </p:pic>
      <p:sp>
        <p:nvSpPr>
          <p:cNvPr id="7" name="Slide Number Placeholder 6"/>
          <p:cNvSpPr>
            <a:spLocks noGrp="1"/>
          </p:cNvSpPr>
          <p:nvPr>
            <p:ph type="sldNum" sz="quarter" idx="12"/>
          </p:nvPr>
        </p:nvSpPr>
        <p:spPr>
          <a:xfrm>
            <a:off x="8382000" y="6227064"/>
            <a:ext cx="685800" cy="365125"/>
          </a:xfrm>
        </p:spPr>
        <p:txBody>
          <a:bodyPr/>
          <a:lstStyle>
            <a:lvl1pPr>
              <a:defRPr>
                <a:solidFill>
                  <a:schemeClr val="tx1"/>
                </a:solidFill>
              </a:defRPr>
            </a:lvl1pPr>
          </a:lstStyle>
          <a:p>
            <a:fld id="{8DABA455-31A2-409C-90BA-E614965D8C2C}" type="slidenum">
              <a:rPr lang="en-US" smtClean="0"/>
              <a:pPr/>
              <a:t>‹#›</a:t>
            </a:fld>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173808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6200" y="1295400"/>
            <a:ext cx="4343400" cy="639762"/>
          </a:xfrm>
        </p:spPr>
        <p:txBody>
          <a:bodyPr anchor="b">
            <a:noAutofit/>
          </a:bodyPr>
          <a:lstStyle>
            <a:lvl1pPr marL="0" indent="0">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p:cNvSpPr>
            <a:spLocks noGrp="1"/>
          </p:cNvSpPr>
          <p:nvPr>
            <p:ph sz="half" idx="2" hasCustomPrompt="1"/>
          </p:nvPr>
        </p:nvSpPr>
        <p:spPr>
          <a:xfrm>
            <a:off x="76200" y="1956816"/>
            <a:ext cx="4343400" cy="3866650"/>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a:t>First Level</a:t>
            </a:r>
          </a:p>
          <a:p>
            <a:pPr lvl="1"/>
            <a:r>
              <a:rPr lang="en-US" dirty="0"/>
              <a:t>Second level</a:t>
            </a:r>
          </a:p>
          <a:p>
            <a:pPr lvl="2"/>
            <a:r>
              <a:rPr lang="en-US" dirty="0"/>
              <a:t>Third level</a:t>
            </a:r>
          </a:p>
        </p:txBody>
      </p:sp>
      <p:sp>
        <p:nvSpPr>
          <p:cNvPr id="5" name="Text Placeholder 4"/>
          <p:cNvSpPr>
            <a:spLocks noGrp="1"/>
          </p:cNvSpPr>
          <p:nvPr>
            <p:ph type="body" sz="quarter" idx="3" hasCustomPrompt="1"/>
          </p:nvPr>
        </p:nvSpPr>
        <p:spPr>
          <a:xfrm>
            <a:off x="4724400" y="1295400"/>
            <a:ext cx="4343400" cy="639762"/>
          </a:xfrm>
        </p:spPr>
        <p:txBody>
          <a:bodyPr anchor="b">
            <a:noAutofit/>
          </a:bodyPr>
          <a:lstStyle>
            <a:lvl1pPr marL="0" indent="0">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p:cNvSpPr>
            <a:spLocks noGrp="1"/>
          </p:cNvSpPr>
          <p:nvPr>
            <p:ph sz="quarter" idx="4" hasCustomPrompt="1"/>
          </p:nvPr>
        </p:nvSpPr>
        <p:spPr>
          <a:xfrm>
            <a:off x="4724400" y="1956816"/>
            <a:ext cx="4343400" cy="3866650"/>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vl4pPr>
              <a:defRPr sz="1600"/>
            </a:lvl4pPr>
            <a:lvl5pPr>
              <a:defRPr sz="1600"/>
            </a:lvl5pPr>
            <a:lvl6pPr>
              <a:defRPr sz="1600"/>
            </a:lvl6pPr>
            <a:lvl7pPr>
              <a:defRPr sz="1600"/>
            </a:lvl7pPr>
            <a:lvl8pPr>
              <a:defRPr sz="1600"/>
            </a:lvl8pPr>
            <a:lvl9pPr>
              <a:defRPr sz="1600"/>
            </a:lvl9pPr>
          </a:lstStyle>
          <a:p>
            <a:pPr lvl="0"/>
            <a:r>
              <a:rPr lang="en-US" dirty="0"/>
              <a:t>First Level</a:t>
            </a:r>
          </a:p>
          <a:p>
            <a:pPr lvl="1"/>
            <a:r>
              <a:rPr lang="en-US" dirty="0"/>
              <a:t>Second level</a:t>
            </a:r>
          </a:p>
          <a:p>
            <a:pPr lvl="2"/>
            <a:r>
              <a:rPr lang="en-US" dirty="0"/>
              <a:t>Third level</a:t>
            </a:r>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5880"/>
          </a:xfrm>
          <a:prstGeom prst="rect">
            <a:avLst/>
          </a:prstGeom>
        </p:spPr>
      </p:pic>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324600"/>
            <a:ext cx="9144000" cy="533400"/>
          </a:xfrm>
          <a:prstGeom prst="rect">
            <a:avLst/>
          </a:prstGeom>
        </p:spPr>
      </p:pic>
      <p:sp>
        <p:nvSpPr>
          <p:cNvPr id="9" name="Slide Number Placeholder 8"/>
          <p:cNvSpPr>
            <a:spLocks noGrp="1"/>
          </p:cNvSpPr>
          <p:nvPr>
            <p:ph type="sldNum" sz="quarter" idx="12"/>
          </p:nvPr>
        </p:nvSpPr>
        <p:spPr>
          <a:xfrm>
            <a:off x="8382000" y="6227064"/>
            <a:ext cx="685800" cy="365125"/>
          </a:xfrm>
        </p:spPr>
        <p:txBody>
          <a:bodyPr/>
          <a:lstStyle>
            <a:lvl1pPr>
              <a:defRPr>
                <a:solidFill>
                  <a:schemeClr val="tx1"/>
                </a:solidFill>
              </a:defRPr>
            </a:lvl1pPr>
          </a:lstStyle>
          <a:p>
            <a:fld id="{8DABA455-31A2-409C-90BA-E614965D8C2C}" type="slidenum">
              <a:rPr lang="en-US" smtClean="0"/>
              <a:pPr/>
              <a:t>‹#›</a:t>
            </a:fld>
            <a:endParaRPr lang="en-US" dirty="0"/>
          </a:p>
        </p:txBody>
      </p:sp>
      <p:sp>
        <p:nvSpPr>
          <p:cNvPr id="2" name="Title 1"/>
          <p:cNvSpPr>
            <a:spLocks noGrp="1"/>
          </p:cNvSpPr>
          <p:nvPr>
            <p:ph type="title" hasCustomPrompt="1"/>
          </p:nvPr>
        </p:nvSpPr>
        <p:spPr>
          <a:xfrm>
            <a:off x="73152" y="758952"/>
            <a:ext cx="8229600" cy="530352"/>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a:t>Title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1925463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447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1792288" y="5595938"/>
            <a:ext cx="5486400" cy="804862"/>
          </a:xfrm>
        </p:spPr>
        <p:txBody>
          <a:bodyPr>
            <a:normAutofit/>
          </a:bodyPr>
          <a:lstStyle>
            <a:lvl1pPr marL="0" indent="0" algn="ctr">
              <a:buNone/>
              <a:defRPr sz="2800">
                <a:solidFill>
                  <a:schemeClr val="accent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a:t>
            </a:r>
          </a:p>
        </p:txBody>
      </p:sp>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5880"/>
          </a:xfrm>
          <a:prstGeom prst="rect">
            <a:avLst/>
          </a:prstGeom>
        </p:spPr>
      </p:pic>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324600"/>
            <a:ext cx="9144000" cy="533400"/>
          </a:xfrm>
          <a:prstGeom prst="rect">
            <a:avLst/>
          </a:prstGeom>
        </p:spPr>
      </p:pic>
      <p:sp>
        <p:nvSpPr>
          <p:cNvPr id="7" name="Slide Number Placeholder 6"/>
          <p:cNvSpPr>
            <a:spLocks noGrp="1"/>
          </p:cNvSpPr>
          <p:nvPr>
            <p:ph type="sldNum" sz="quarter" idx="12"/>
          </p:nvPr>
        </p:nvSpPr>
        <p:spPr>
          <a:xfrm>
            <a:off x="8382000" y="6227064"/>
            <a:ext cx="685800" cy="365125"/>
          </a:xfrm>
        </p:spPr>
        <p:txBody>
          <a:bodyPr/>
          <a:lstStyle>
            <a:lvl1pPr>
              <a:defRPr>
                <a:solidFill>
                  <a:schemeClr val="tx1"/>
                </a:solidFill>
              </a:defRPr>
            </a:lvl1pPr>
          </a:lstStyle>
          <a:p>
            <a:fld id="{8DABA455-31A2-409C-90BA-E614965D8C2C}" type="slidenum">
              <a:rPr lang="en-US" smtClean="0"/>
              <a:pPr/>
              <a:t>‹#›</a:t>
            </a:fld>
            <a:endParaRPr lang="en-US" dirty="0"/>
          </a:p>
        </p:txBody>
      </p:sp>
      <p:sp>
        <p:nvSpPr>
          <p:cNvPr id="2" name="Title 1"/>
          <p:cNvSpPr>
            <a:spLocks noGrp="1"/>
          </p:cNvSpPr>
          <p:nvPr>
            <p:ph type="title" hasCustomPrompt="1"/>
          </p:nvPr>
        </p:nvSpPr>
        <p:spPr>
          <a:xfrm>
            <a:off x="73152" y="758952"/>
            <a:ext cx="8229600" cy="530352"/>
          </a:xfrm>
        </p:spPr>
        <p:txBody>
          <a:bodyPr anchor="ctr">
            <a:noAutofit/>
          </a:bodyPr>
          <a:lstStyle>
            <a:lvl1pPr algn="l">
              <a:defRPr sz="4800" b="0">
                <a:solidFill>
                  <a:schemeClr val="tx2"/>
                </a:solidFill>
                <a:latin typeface="+mj-lt"/>
                <a:ea typeface="Segoe UI" panose="020B0502040204020203" pitchFamily="34" charset="0"/>
                <a:cs typeface="Segoe UI" panose="020B0502040204020203" pitchFamily="34" charset="0"/>
              </a:defRPr>
            </a:lvl1pPr>
          </a:lstStyle>
          <a:p>
            <a:r>
              <a:rPr lang="en-US" dirty="0"/>
              <a:t>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209297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5880"/>
          </a:xfrm>
          <a:prstGeom prst="rect">
            <a:avLst/>
          </a:prstGeom>
        </p:spPr>
      </p:pic>
      <p:sp>
        <p:nvSpPr>
          <p:cNvPr id="2" name="Title 1"/>
          <p:cNvSpPr>
            <a:spLocks noGrp="1"/>
          </p:cNvSpPr>
          <p:nvPr>
            <p:ph type="title" hasCustomPrompt="1"/>
          </p:nvPr>
        </p:nvSpPr>
        <p:spPr>
          <a:xfrm>
            <a:off x="73152" y="758952"/>
            <a:ext cx="8229600" cy="530352"/>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a:t>Title</a:t>
            </a:r>
          </a:p>
        </p:txBody>
      </p:sp>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324600"/>
            <a:ext cx="9144000" cy="533400"/>
          </a:xfrm>
          <a:prstGeom prst="rect">
            <a:avLst/>
          </a:prstGeom>
        </p:spPr>
      </p:pic>
      <p:sp>
        <p:nvSpPr>
          <p:cNvPr id="5" name="Slide Number Placeholder 4"/>
          <p:cNvSpPr>
            <a:spLocks noGrp="1"/>
          </p:cNvSpPr>
          <p:nvPr>
            <p:ph type="sldNum" sz="quarter" idx="12"/>
          </p:nvPr>
        </p:nvSpPr>
        <p:spPr>
          <a:xfrm>
            <a:off x="8382000" y="6227064"/>
            <a:ext cx="685800" cy="365125"/>
          </a:xfrm>
        </p:spPr>
        <p:txBody>
          <a:bodyPr/>
          <a:lstStyle>
            <a:lvl1pPr>
              <a:defRPr>
                <a:solidFill>
                  <a:schemeClr val="tx1"/>
                </a:solidFill>
              </a:defRPr>
            </a:lvl1pPr>
          </a:lstStyle>
          <a:p>
            <a:fld id="{8DABA455-31A2-409C-90BA-E614965D8C2C}" type="slidenum">
              <a:rPr lang="en-US" smtClean="0"/>
              <a:pPr/>
              <a:t>‹#›</a:t>
            </a:fld>
            <a:endParaRPr lang="en-US" dirty="0"/>
          </a:p>
        </p:txBody>
      </p:sp>
      <p:sp>
        <p:nvSpPr>
          <p:cNvPr id="11" name="Text Placeholder 10"/>
          <p:cNvSpPr>
            <a:spLocks noGrp="1"/>
          </p:cNvSpPr>
          <p:nvPr>
            <p:ph type="body" sz="quarter" idx="14" hasCustomPrompt="1"/>
          </p:nvPr>
        </p:nvSpPr>
        <p:spPr>
          <a:xfrm>
            <a:off x="76200" y="1295400"/>
            <a:ext cx="4343400" cy="4528066"/>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stStyle>
          <a:p>
            <a:pPr lvl="0"/>
            <a:r>
              <a:rPr lang="en-US" dirty="0"/>
              <a:t>First Level</a:t>
            </a:r>
          </a:p>
          <a:p>
            <a:pPr lvl="1"/>
            <a:r>
              <a:rPr lang="en-US" dirty="0"/>
              <a:t>Second level</a:t>
            </a:r>
          </a:p>
          <a:p>
            <a:pPr lvl="2"/>
            <a:r>
              <a:rPr lang="en-US" dirty="0"/>
              <a:t>Third level</a:t>
            </a:r>
          </a:p>
        </p:txBody>
      </p:sp>
      <p:sp>
        <p:nvSpPr>
          <p:cNvPr id="13" name="Picture Placeholder 12"/>
          <p:cNvSpPr>
            <a:spLocks noGrp="1"/>
          </p:cNvSpPr>
          <p:nvPr>
            <p:ph type="pic" sz="quarter" idx="15"/>
          </p:nvPr>
        </p:nvSpPr>
        <p:spPr>
          <a:xfrm>
            <a:off x="4724400" y="2209800"/>
            <a:ext cx="4114800" cy="3200400"/>
          </a:xfrm>
        </p:spPr>
        <p:txBody>
          <a:bodyPr/>
          <a:lstStyle/>
          <a:p>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1026708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6" name="Picture 5"/>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25880"/>
          </a:xfrm>
          <a:prstGeom prst="rect">
            <a:avLst/>
          </a:prstGeom>
        </p:spPr>
      </p:pic>
      <p:sp>
        <p:nvSpPr>
          <p:cNvPr id="2" name="Title 1"/>
          <p:cNvSpPr>
            <a:spLocks noGrp="1"/>
          </p:cNvSpPr>
          <p:nvPr>
            <p:ph type="title" hasCustomPrompt="1"/>
          </p:nvPr>
        </p:nvSpPr>
        <p:spPr>
          <a:xfrm>
            <a:off x="73152" y="758952"/>
            <a:ext cx="8229600" cy="530352"/>
          </a:xfrm>
        </p:spPr>
        <p:txBody>
          <a:bodyPr>
            <a:noAutofit/>
          </a:bodyPr>
          <a:lstStyle>
            <a:lvl1pPr algn="l">
              <a:defRPr sz="4800">
                <a:solidFill>
                  <a:schemeClr val="tx2"/>
                </a:solidFill>
                <a:latin typeface="+mj-lt"/>
                <a:ea typeface="Segoe UI" panose="020B0502040204020203" pitchFamily="34" charset="0"/>
                <a:cs typeface="Segoe UI" panose="020B0502040204020203" pitchFamily="34" charset="0"/>
              </a:defRPr>
            </a:lvl1pPr>
          </a:lstStyle>
          <a:p>
            <a:r>
              <a:rPr lang="en-US" dirty="0"/>
              <a:t>Title</a:t>
            </a:r>
          </a:p>
        </p:txBody>
      </p:sp>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324600"/>
            <a:ext cx="9144000" cy="533400"/>
          </a:xfrm>
          <a:prstGeom prst="rect">
            <a:avLst/>
          </a:prstGeom>
        </p:spPr>
      </p:pic>
      <p:sp>
        <p:nvSpPr>
          <p:cNvPr id="5" name="Slide Number Placeholder 4"/>
          <p:cNvSpPr>
            <a:spLocks noGrp="1"/>
          </p:cNvSpPr>
          <p:nvPr>
            <p:ph type="sldNum" sz="quarter" idx="12"/>
          </p:nvPr>
        </p:nvSpPr>
        <p:spPr>
          <a:xfrm>
            <a:off x="8382000" y="6227064"/>
            <a:ext cx="685800" cy="365125"/>
          </a:xfrm>
        </p:spPr>
        <p:txBody>
          <a:bodyPr/>
          <a:lstStyle>
            <a:lvl1pPr>
              <a:defRPr>
                <a:solidFill>
                  <a:schemeClr val="tx1"/>
                </a:solidFill>
              </a:defRPr>
            </a:lvl1pPr>
          </a:lstStyle>
          <a:p>
            <a:fld id="{8DABA455-31A2-409C-90BA-E614965D8C2C}" type="slidenum">
              <a:rPr lang="en-US" smtClean="0"/>
              <a:pPr/>
              <a:t>‹#›</a:t>
            </a:fld>
            <a:endParaRPr lang="en-US" dirty="0"/>
          </a:p>
        </p:txBody>
      </p:sp>
      <p:sp>
        <p:nvSpPr>
          <p:cNvPr id="11" name="Text Placeholder 10"/>
          <p:cNvSpPr>
            <a:spLocks noGrp="1"/>
          </p:cNvSpPr>
          <p:nvPr>
            <p:ph type="body" sz="quarter" idx="14" hasCustomPrompt="1"/>
          </p:nvPr>
        </p:nvSpPr>
        <p:spPr>
          <a:xfrm>
            <a:off x="4724400" y="1295400"/>
            <a:ext cx="4343400" cy="4873752"/>
          </a:xfrm>
        </p:spPr>
        <p:txBody>
          <a:bodyPr/>
          <a:lstStyle>
            <a:lvl1pPr>
              <a:defRPr sz="3000">
                <a:solidFill>
                  <a:schemeClr val="accent2"/>
                </a:solidFill>
              </a:defRPr>
            </a:lvl1pPr>
            <a:lvl2pPr marL="742950" indent="-285750">
              <a:buFont typeface="Arial" panose="020B0604020202020204" pitchFamily="34" charset="0"/>
              <a:buChar char="•"/>
              <a:defRPr sz="2800">
                <a:solidFill>
                  <a:schemeClr val="accent6">
                    <a:lumMod val="50000"/>
                  </a:schemeClr>
                </a:solidFill>
              </a:defRPr>
            </a:lvl2pPr>
            <a:lvl3pPr>
              <a:defRPr sz="2600">
                <a:solidFill>
                  <a:schemeClr val="accent1">
                    <a:lumMod val="50000"/>
                  </a:schemeClr>
                </a:solidFill>
              </a:defRPr>
            </a:lvl3pPr>
          </a:lstStyle>
          <a:p>
            <a:pPr lvl="0"/>
            <a:r>
              <a:rPr lang="en-US" dirty="0"/>
              <a:t>First Level</a:t>
            </a:r>
          </a:p>
          <a:p>
            <a:pPr lvl="1"/>
            <a:r>
              <a:rPr lang="en-US" dirty="0"/>
              <a:t>Second level</a:t>
            </a:r>
          </a:p>
          <a:p>
            <a:pPr lvl="2"/>
            <a:r>
              <a:rPr lang="en-US" dirty="0"/>
              <a:t>Third level</a:t>
            </a:r>
          </a:p>
        </p:txBody>
      </p:sp>
      <p:sp>
        <p:nvSpPr>
          <p:cNvPr id="13" name="Picture Placeholder 12"/>
          <p:cNvSpPr>
            <a:spLocks noGrp="1"/>
          </p:cNvSpPr>
          <p:nvPr>
            <p:ph type="pic" sz="quarter" idx="15"/>
          </p:nvPr>
        </p:nvSpPr>
        <p:spPr>
          <a:xfrm>
            <a:off x="304800" y="2209800"/>
            <a:ext cx="4114800" cy="3200400"/>
          </a:xfrm>
        </p:spPr>
        <p:txBody>
          <a:bodyPr/>
          <a:lstStyle/>
          <a:p>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60131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174CB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44" y="2514600"/>
            <a:ext cx="7772400" cy="838200"/>
          </a:xfrm>
        </p:spPr>
        <p:txBody>
          <a:bodyPr anchor="t">
            <a:noAutofit/>
          </a:bodyPr>
          <a:lstStyle>
            <a:lvl1pPr algn="ctr">
              <a:defRPr sz="4800" b="0" cap="none"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Title</a:t>
            </a:r>
          </a:p>
        </p:txBody>
      </p:sp>
      <p:sp>
        <p:nvSpPr>
          <p:cNvPr id="3" name="Text Placeholder 2"/>
          <p:cNvSpPr>
            <a:spLocks noGrp="1"/>
          </p:cNvSpPr>
          <p:nvPr>
            <p:ph type="body" idx="1" hasCustomPrompt="1"/>
          </p:nvPr>
        </p:nvSpPr>
        <p:spPr>
          <a:xfrm>
            <a:off x="722344" y="3352800"/>
            <a:ext cx="7772400" cy="522287"/>
          </a:xfrm>
        </p:spPr>
        <p:txBody>
          <a:bodyPr anchor="b">
            <a:normAutofit/>
          </a:bodyPr>
          <a:lstStyle>
            <a:lvl1pPr marL="0" indent="0" algn="ctr">
              <a:buNone/>
              <a:defRPr sz="3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43001"/>
          </a:xfrm>
          <a:prstGeom prst="rect">
            <a:avLst/>
          </a:prstGeom>
        </p:spPr>
      </p:pic>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33528" y="6400800"/>
            <a:ext cx="9144000" cy="457200"/>
          </a:xfrm>
          <a:prstGeom prst="rect">
            <a:avLst/>
          </a:prstGeom>
        </p:spPr>
      </p:pic>
      <p:sp>
        <p:nvSpPr>
          <p:cNvPr id="10" name="Text Placeholder 9"/>
          <p:cNvSpPr>
            <a:spLocks noGrp="1"/>
          </p:cNvSpPr>
          <p:nvPr>
            <p:ph type="body" sz="quarter" idx="10" hasCustomPrompt="1"/>
          </p:nvPr>
        </p:nvSpPr>
        <p:spPr>
          <a:xfrm>
            <a:off x="731520" y="3886200"/>
            <a:ext cx="7772400" cy="457200"/>
          </a:xfrm>
        </p:spPr>
        <p:txBody>
          <a:bodyPr anchor="ctr">
            <a:normAutofit/>
          </a:bodyPr>
          <a:lstStyle>
            <a:lvl1pPr marL="0" indent="0" algn="ctr">
              <a:buNone/>
              <a:defRPr sz="2000"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sz="2000" dirty="0">
                <a:latin typeface="Segoe UI" panose="020B0502040204020203" pitchFamily="34" charset="0"/>
                <a:ea typeface="Segoe UI" panose="020B0502040204020203" pitchFamily="34" charset="0"/>
                <a:cs typeface="Segoe UI" panose="020B0502040204020203" pitchFamily="34" charset="0"/>
              </a:rPr>
              <a:t>Additional Subtitle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415598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174CB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24150"/>
            <a:ext cx="8229600" cy="841248"/>
          </a:xfrm>
        </p:spPr>
        <p:txBody>
          <a:bodyPr>
            <a:normAutofit/>
          </a:bodyPr>
          <a:lstStyle>
            <a:lvl1pPr>
              <a:defRPr sz="480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r>
              <a:rPr lang="en-US" dirty="0"/>
              <a:t>Title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143001"/>
          </a:xfrm>
          <a:prstGeom prst="rect">
            <a:avLst/>
          </a:prstGeom>
        </p:spPr>
      </p:pic>
      <p:pic>
        <p:nvPicPr>
          <p:cNvPr id="8" name="Picture 7"/>
          <p:cNvPicPr>
            <a:picLocks/>
          </p:cNvPicPr>
          <p:nvPr userDrawn="1"/>
        </p:nvPicPr>
        <p:blipFill>
          <a:blip r:embed="rId2">
            <a:extLst>
              <a:ext uri="{28A0092B-C50C-407E-A947-70E740481C1C}">
                <a14:useLocalDpi xmlns:a14="http://schemas.microsoft.com/office/drawing/2010/main" val="0"/>
              </a:ext>
            </a:extLst>
          </a:blip>
          <a:stretch>
            <a:fillRect/>
          </a:stretch>
        </p:blipFill>
        <p:spPr>
          <a:xfrm rot="10800000">
            <a:off x="0" y="6400799"/>
            <a:ext cx="9144000" cy="457200"/>
          </a:xfrm>
          <a:prstGeom prst="rect">
            <a:avLst/>
          </a:prstGeom>
        </p:spPr>
      </p:pic>
      <p:sp>
        <p:nvSpPr>
          <p:cNvPr id="10" name="Text Placeholder 9"/>
          <p:cNvSpPr>
            <a:spLocks noGrp="1"/>
          </p:cNvSpPr>
          <p:nvPr>
            <p:ph type="body" sz="quarter" idx="10" hasCustomPrompt="1"/>
          </p:nvPr>
        </p:nvSpPr>
        <p:spPr>
          <a:xfrm>
            <a:off x="457200" y="3581400"/>
            <a:ext cx="8229600" cy="521208"/>
          </a:xfrm>
        </p:spPr>
        <p:txBody>
          <a:bodyPr anchor="ctr"/>
          <a:lstStyle>
            <a:lvl1pPr marL="0" indent="0" algn="ctr">
              <a:buNone/>
              <a:defRPr>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n-US" dirty="0"/>
              <a:t>Subtitle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5816261"/>
            <a:ext cx="990600" cy="990600"/>
          </a:xfrm>
          <a:prstGeom prst="rect">
            <a:avLst/>
          </a:prstGeom>
        </p:spPr>
      </p:pic>
    </p:spTree>
    <p:extLst>
      <p:ext uri="{BB962C8B-B14F-4D97-AF65-F5344CB8AC3E}">
        <p14:creationId xmlns:p14="http://schemas.microsoft.com/office/powerpoint/2010/main" val="309575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600200"/>
            <a:ext cx="838200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Distribution Statement A: Approved for public release: distribution unlimited</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ABA455-31A2-409C-90BA-E614965D8C2C}" type="slidenum">
              <a:rPr lang="en-US" smtClean="0"/>
              <a:t>‹#›</a:t>
            </a:fld>
            <a:endParaRPr lang="en-US"/>
          </a:p>
        </p:txBody>
      </p:sp>
    </p:spTree>
    <p:extLst>
      <p:ext uri="{BB962C8B-B14F-4D97-AF65-F5344CB8AC3E}">
        <p14:creationId xmlns:p14="http://schemas.microsoft.com/office/powerpoint/2010/main" val="3640235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 id="2147483654" r:id="rId6"/>
    <p:sldLayoutId id="2147483659" r:id="rId7"/>
    <p:sldLayoutId id="2147483651" r:id="rId8"/>
    <p:sldLayoutId id="2147483658" r:id="rId9"/>
    <p:sldLayoutId id="21474836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Distribution Statement A: Approved for public release: distribution unlimited</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F4FE1-9059-47AA-A7AC-0D40BAAE3A41}" type="slidenum">
              <a:rPr lang="en-US" smtClean="0"/>
              <a:t>‹#›</a:t>
            </a:fld>
            <a:endParaRPr lang="en-US"/>
          </a:p>
        </p:txBody>
      </p:sp>
    </p:spTree>
    <p:extLst>
      <p:ext uri="{BB962C8B-B14F-4D97-AF65-F5344CB8AC3E}">
        <p14:creationId xmlns:p14="http://schemas.microsoft.com/office/powerpoint/2010/main" val="2111633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jnc13@arl.psu.edu" TargetMode="External"/><Relationship Id="rId2" Type="http://schemas.openxmlformats.org/officeDocument/2006/relationships/hyperlink" Target="mailto:maurissa@dangelotechnologies.com" TargetMode="Externa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457200" y="1600200"/>
            <a:ext cx="8458200" cy="1219200"/>
          </a:xfrm>
        </p:spPr>
        <p:txBody>
          <a:bodyPr/>
          <a:lstStyle/>
          <a:p>
            <a:r>
              <a:rPr lang="en-US" dirty="0"/>
              <a:t>Shore Power Connector Tester</a:t>
            </a:r>
          </a:p>
        </p:txBody>
      </p:sp>
      <p:sp>
        <p:nvSpPr>
          <p:cNvPr id="8" name="Text Placeholder 7"/>
          <p:cNvSpPr>
            <a:spLocks noGrp="1"/>
          </p:cNvSpPr>
          <p:nvPr>
            <p:ph type="body" sz="quarter" idx="10"/>
          </p:nvPr>
        </p:nvSpPr>
        <p:spPr>
          <a:xfrm>
            <a:off x="4800600" y="4876800"/>
            <a:ext cx="4191000" cy="457200"/>
          </a:xfrm>
        </p:spPr>
        <p:txBody>
          <a:bodyPr>
            <a:normAutofit fontScale="55000" lnSpcReduction="20000"/>
          </a:bodyPr>
          <a:lstStyle/>
          <a:p>
            <a:r>
              <a:rPr lang="en-US" dirty="0" smtClean="0"/>
              <a:t>Electrical Technologies Panel Meeting</a:t>
            </a:r>
            <a:endParaRPr lang="en-US" dirty="0"/>
          </a:p>
          <a:p>
            <a:r>
              <a:rPr lang="en-US" dirty="0" smtClean="0"/>
              <a:t>2 December </a:t>
            </a:r>
            <a:r>
              <a:rPr lang="en-US" dirty="0"/>
              <a:t>2020</a:t>
            </a:r>
          </a:p>
        </p:txBody>
      </p:sp>
      <p:sp>
        <p:nvSpPr>
          <p:cNvPr id="6" name="Text Placeholder 7"/>
          <p:cNvSpPr txBox="1">
            <a:spLocks/>
          </p:cNvSpPr>
          <p:nvPr/>
        </p:nvSpPr>
        <p:spPr>
          <a:xfrm>
            <a:off x="5707380" y="6152102"/>
            <a:ext cx="3436620" cy="258928"/>
          </a:xfrm>
          <a:prstGeom prst="rect">
            <a:avLst/>
          </a:prstGeom>
        </p:spPr>
        <p:txBody>
          <a:bodyPr vert="horz" lIns="91440" tIns="45720" rIns="91440" bIns="45720" rtlCol="0" anchor="ctr">
            <a:normAutofit fontScale="92500"/>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dirty="0"/>
              <a:t>A:  Approved for public release: distribution unlimited</a:t>
            </a:r>
          </a:p>
        </p:txBody>
      </p:sp>
      <p:sp>
        <p:nvSpPr>
          <p:cNvPr id="12" name="Text Placeholder 7"/>
          <p:cNvSpPr txBox="1">
            <a:spLocks/>
          </p:cNvSpPr>
          <p:nvPr/>
        </p:nvSpPr>
        <p:spPr>
          <a:xfrm>
            <a:off x="4675909" y="3030718"/>
            <a:ext cx="4114800" cy="1213568"/>
          </a:xfrm>
          <a:prstGeom prst="rect">
            <a:avLst/>
          </a:prstGeom>
        </p:spPr>
        <p:txBody>
          <a:bodyPr vert="horz" lIns="91440" tIns="45720" rIns="91440" bIns="45720" rtlCol="0" anchor="ctr">
            <a:normAutofit fontScale="77500" lnSpcReduction="20000"/>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dirty="0"/>
              <a:t>D’Angelo Technologies (D5T)</a:t>
            </a:r>
          </a:p>
          <a:p>
            <a:pPr algn="ctr"/>
            <a:r>
              <a:rPr lang="en-US" dirty="0"/>
              <a:t>3182 </a:t>
            </a:r>
            <a:r>
              <a:rPr lang="en-US" dirty="0" err="1"/>
              <a:t>Rodenbeck</a:t>
            </a:r>
            <a:r>
              <a:rPr lang="en-US" dirty="0"/>
              <a:t> Suite D</a:t>
            </a:r>
          </a:p>
          <a:p>
            <a:pPr algn="ctr"/>
            <a:r>
              <a:rPr lang="en-US" dirty="0"/>
              <a:t>Beavercreek, OH 45432</a:t>
            </a:r>
          </a:p>
          <a:p>
            <a:pPr algn="ctr"/>
            <a:r>
              <a:rPr lang="en-US" dirty="0"/>
              <a:t>216-650-1552</a:t>
            </a:r>
          </a:p>
        </p:txBody>
      </p:sp>
    </p:spTree>
    <p:extLst>
      <p:ext uri="{BB962C8B-B14F-4D97-AF65-F5344CB8AC3E}">
        <p14:creationId xmlns:p14="http://schemas.microsoft.com/office/powerpoint/2010/main" val="4023396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95400"/>
            <a:ext cx="8991600" cy="1676400"/>
          </a:xfrm>
        </p:spPr>
        <p:txBody>
          <a:bodyPr/>
          <a:lstStyle/>
          <a:p>
            <a:r>
              <a:rPr lang="en-US" sz="1600" dirty="0">
                <a:solidFill>
                  <a:schemeClr val="tx1"/>
                </a:solidFill>
              </a:rPr>
              <a:t>A low impedance fault was simulated by connecting a resistor between two of the tester terminals representing different phases.</a:t>
            </a:r>
          </a:p>
          <a:p>
            <a:r>
              <a:rPr lang="en-US" sz="1600" dirty="0">
                <a:solidFill>
                  <a:schemeClr val="tx1"/>
                </a:solidFill>
              </a:rPr>
              <a:t>During low voltage test, tester identifies difference between test cable and stored connection and flags it with Failure Mark (X on Red) and schematic highlighting problem. HV test not run.</a:t>
            </a:r>
          </a:p>
          <a:p>
            <a:r>
              <a:rPr lang="en-US" sz="1600" dirty="0">
                <a:solidFill>
                  <a:schemeClr val="tx1"/>
                </a:solidFill>
              </a:rPr>
              <a:t>Other fault simulated by resistor in series with one connection – simulating one corroded pin.</a:t>
            </a:r>
          </a:p>
          <a:p>
            <a:endParaRPr lang="en-US" dirty="0">
              <a:solidFill>
                <a:schemeClr val="tx1"/>
              </a:solidFill>
            </a:endParaRPr>
          </a:p>
        </p:txBody>
      </p:sp>
      <p:sp>
        <p:nvSpPr>
          <p:cNvPr id="3" name="Title 2"/>
          <p:cNvSpPr>
            <a:spLocks noGrp="1"/>
          </p:cNvSpPr>
          <p:nvPr>
            <p:ph type="title"/>
          </p:nvPr>
        </p:nvSpPr>
        <p:spPr/>
        <p:txBody>
          <a:bodyPr/>
          <a:lstStyle/>
          <a:p>
            <a:r>
              <a:rPr lang="en-US" sz="4000" dirty="0"/>
              <a:t>Failed Cable Results </a:t>
            </a:r>
          </a:p>
        </p:txBody>
      </p:sp>
      <p:sp>
        <p:nvSpPr>
          <p:cNvPr id="4" name="Slide Number Placeholder 3"/>
          <p:cNvSpPr>
            <a:spLocks noGrp="1"/>
          </p:cNvSpPr>
          <p:nvPr>
            <p:ph type="sldNum" sz="quarter" idx="12"/>
          </p:nvPr>
        </p:nvSpPr>
        <p:spPr/>
        <p:txBody>
          <a:bodyPr/>
          <a:lstStyle/>
          <a:p>
            <a:fld id="{8DABA455-31A2-409C-90BA-E614965D8C2C}" type="slidenum">
              <a:rPr lang="en-US" smtClean="0"/>
              <a:pPr/>
              <a:t>10</a:t>
            </a:fld>
            <a:endParaRPr lang="en-US"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1600200" y="2667000"/>
            <a:ext cx="5943600" cy="3341370"/>
          </a:xfrm>
          <a:prstGeom prst="rect">
            <a:avLst/>
          </a:prstGeom>
        </p:spPr>
      </p:pic>
      <p:sp>
        <p:nvSpPr>
          <p:cNvPr id="10" name="TextBox 9">
            <a:extLst>
              <a:ext uri="{FF2B5EF4-FFF2-40B4-BE49-F238E27FC236}">
                <a16:creationId xmlns:a16="http://schemas.microsoft.com/office/drawing/2014/main" xmlns="" id="{F20725F7-61CF-493C-8648-B9AEEC8BE42D}"/>
              </a:ext>
            </a:extLst>
          </p:cNvPr>
          <p:cNvSpPr txBox="1"/>
          <p:nvPr/>
        </p:nvSpPr>
        <p:spPr>
          <a:xfrm>
            <a:off x="1219200" y="6060482"/>
            <a:ext cx="7239000" cy="646331"/>
          </a:xfrm>
          <a:prstGeom prst="rect">
            <a:avLst/>
          </a:prstGeom>
          <a:noFill/>
        </p:spPr>
        <p:txBody>
          <a:bodyPr wrap="square" rtlCol="0">
            <a:spAutoFit/>
          </a:bodyPr>
          <a:lstStyle/>
          <a:p>
            <a:pPr algn="ctr"/>
            <a:r>
              <a:rPr lang="en-US" dirty="0"/>
              <a:t>Failed Cable showing unintended connection between Phase A and Phase B (red lines)</a:t>
            </a:r>
          </a:p>
        </p:txBody>
      </p:sp>
    </p:spTree>
    <p:extLst>
      <p:ext uri="{BB962C8B-B14F-4D97-AF65-F5344CB8AC3E}">
        <p14:creationId xmlns:p14="http://schemas.microsoft.com/office/powerpoint/2010/main" val="2632977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95400"/>
            <a:ext cx="8991600" cy="1676400"/>
          </a:xfrm>
        </p:spPr>
        <p:txBody>
          <a:bodyPr>
            <a:normAutofit lnSpcReduction="10000"/>
          </a:bodyPr>
          <a:lstStyle/>
          <a:p>
            <a:r>
              <a:rPr lang="en-US" sz="2000" dirty="0">
                <a:solidFill>
                  <a:schemeClr val="tx1"/>
                </a:solidFill>
              </a:rPr>
              <a:t>The actual shore power plug was modified to bring a wire out from each pin so that the pins could be individually connected to the tester</a:t>
            </a:r>
          </a:p>
          <a:p>
            <a:r>
              <a:rPr lang="en-US" sz="2000" dirty="0">
                <a:solidFill>
                  <a:schemeClr val="tx1"/>
                </a:solidFill>
              </a:rPr>
              <a:t>The receptacle pins were wired together by phase the same as the surrogate receptacle.</a:t>
            </a:r>
          </a:p>
          <a:p>
            <a:r>
              <a:rPr lang="en-US" sz="2000" dirty="0">
                <a:solidFill>
                  <a:schemeClr val="tx1"/>
                </a:solidFill>
              </a:rPr>
              <a:t>A ground connection was added (clipped to receptacle)</a:t>
            </a:r>
          </a:p>
          <a:p>
            <a:endParaRPr lang="en-US" dirty="0">
              <a:solidFill>
                <a:schemeClr val="tx1"/>
              </a:solidFill>
            </a:endParaRPr>
          </a:p>
        </p:txBody>
      </p:sp>
      <p:sp>
        <p:nvSpPr>
          <p:cNvPr id="3" name="Title 2"/>
          <p:cNvSpPr>
            <a:spLocks noGrp="1"/>
          </p:cNvSpPr>
          <p:nvPr>
            <p:ph type="title"/>
          </p:nvPr>
        </p:nvSpPr>
        <p:spPr/>
        <p:txBody>
          <a:bodyPr/>
          <a:lstStyle/>
          <a:p>
            <a:r>
              <a:rPr lang="en-US" sz="4000" dirty="0"/>
              <a:t>Ship Connector (Lab) Test Set-Up</a:t>
            </a:r>
          </a:p>
        </p:txBody>
      </p:sp>
      <p:sp>
        <p:nvSpPr>
          <p:cNvPr id="4" name="Slide Number Placeholder 3"/>
          <p:cNvSpPr>
            <a:spLocks noGrp="1"/>
          </p:cNvSpPr>
          <p:nvPr>
            <p:ph type="sldNum" sz="quarter" idx="12"/>
          </p:nvPr>
        </p:nvSpPr>
        <p:spPr/>
        <p:txBody>
          <a:bodyPr/>
          <a:lstStyle/>
          <a:p>
            <a:fld id="{8DABA455-31A2-409C-90BA-E614965D8C2C}" type="slidenum">
              <a:rPr lang="en-US" smtClean="0"/>
              <a:pPr/>
              <a:t>11</a:t>
            </a:fld>
            <a:endParaRPr lang="en-US" dirty="0"/>
          </a:p>
        </p:txBody>
      </p:sp>
      <p:sp>
        <p:nvSpPr>
          <p:cNvPr id="10" name="TextBox 9">
            <a:extLst>
              <a:ext uri="{FF2B5EF4-FFF2-40B4-BE49-F238E27FC236}">
                <a16:creationId xmlns:a16="http://schemas.microsoft.com/office/drawing/2014/main" xmlns="" id="{F20725F7-61CF-493C-8648-B9AEEC8BE42D}"/>
              </a:ext>
            </a:extLst>
          </p:cNvPr>
          <p:cNvSpPr txBox="1"/>
          <p:nvPr/>
        </p:nvSpPr>
        <p:spPr>
          <a:xfrm>
            <a:off x="1219200" y="6060482"/>
            <a:ext cx="6477000" cy="369332"/>
          </a:xfrm>
          <a:prstGeom prst="rect">
            <a:avLst/>
          </a:prstGeom>
          <a:noFill/>
        </p:spPr>
        <p:txBody>
          <a:bodyPr wrap="square" rtlCol="0">
            <a:spAutoFit/>
          </a:bodyPr>
          <a:lstStyle/>
          <a:p>
            <a:pPr algn="ctr"/>
            <a:r>
              <a:rPr lang="en-US" dirty="0"/>
              <a:t>Tester connected to shore plug (L) with ship receptacle (C) shown</a:t>
            </a: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a:xfrm>
            <a:off x="1828800" y="2952345"/>
            <a:ext cx="4953000" cy="2929996"/>
          </a:xfrm>
          <a:prstGeom prst="rect">
            <a:avLst/>
          </a:prstGeom>
        </p:spPr>
      </p:pic>
    </p:spTree>
    <p:extLst>
      <p:ext uri="{BB962C8B-B14F-4D97-AF65-F5344CB8AC3E}">
        <p14:creationId xmlns:p14="http://schemas.microsoft.com/office/powerpoint/2010/main" val="331592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95400"/>
            <a:ext cx="8991600" cy="4572000"/>
          </a:xfrm>
        </p:spPr>
        <p:txBody>
          <a:bodyPr>
            <a:normAutofit/>
          </a:bodyPr>
          <a:lstStyle/>
          <a:p>
            <a:r>
              <a:rPr lang="en-US" sz="2000" dirty="0">
                <a:solidFill>
                  <a:schemeClr val="tx1"/>
                </a:solidFill>
              </a:rPr>
              <a:t>The setup shown on the previous slide was demonstrated at D’Angelo Technologies’ facility on Feb. 20, 2020 for some members of the IPT.  A summary report was sent to those who could not attend in person.</a:t>
            </a:r>
          </a:p>
          <a:p>
            <a:r>
              <a:rPr lang="en-US" sz="2000" dirty="0">
                <a:solidFill>
                  <a:schemeClr val="tx1"/>
                </a:solidFill>
              </a:rPr>
              <a:t>Feedback from the IPT included:</a:t>
            </a:r>
          </a:p>
          <a:p>
            <a:pPr lvl="1"/>
            <a:r>
              <a:rPr lang="en-US" sz="1800" dirty="0">
                <a:solidFill>
                  <a:schemeClr val="tx1"/>
                </a:solidFill>
              </a:rPr>
              <a:t>The cable tester configured in this manner can perform the required shipboard tests</a:t>
            </a:r>
          </a:p>
          <a:p>
            <a:pPr lvl="1"/>
            <a:r>
              <a:rPr lang="en-US" sz="1800" dirty="0">
                <a:solidFill>
                  <a:schemeClr val="tx1"/>
                </a:solidFill>
              </a:rPr>
              <a:t>It is permissible to use the ground clips to the receptacle bolts to provide a ground connection for the test.</a:t>
            </a:r>
          </a:p>
          <a:p>
            <a:pPr lvl="1"/>
            <a:r>
              <a:rPr lang="en-US" sz="1800" dirty="0">
                <a:solidFill>
                  <a:schemeClr val="tx1"/>
                </a:solidFill>
              </a:rPr>
              <a:t>This was a good proof of concept demonstration using a benchtop COTS tool adapted for the purpose.</a:t>
            </a:r>
          </a:p>
          <a:p>
            <a:pPr lvl="1"/>
            <a:r>
              <a:rPr lang="en-US" sz="1800" dirty="0">
                <a:solidFill>
                  <a:schemeClr val="tx1"/>
                </a:solidFill>
              </a:rPr>
              <a:t>However, a practical tester needs to be simplified.  Ideally it would all be built into the plug, with an on/off switch and a pass/fail indicator.  Data could be saved or extracted as necessary, but would not be part of the normal day to day testing.</a:t>
            </a:r>
          </a:p>
          <a:p>
            <a:pPr lvl="1"/>
            <a:r>
              <a:rPr lang="en-US" sz="1800" dirty="0">
                <a:solidFill>
                  <a:schemeClr val="tx1"/>
                </a:solidFill>
              </a:rPr>
              <a:t>The question was raised about calibration requirements and who might perform the calibrations.</a:t>
            </a:r>
          </a:p>
          <a:p>
            <a:endParaRPr lang="en-US" dirty="0">
              <a:solidFill>
                <a:schemeClr val="tx1"/>
              </a:solidFill>
            </a:endParaRPr>
          </a:p>
        </p:txBody>
      </p:sp>
      <p:sp>
        <p:nvSpPr>
          <p:cNvPr id="3" name="Title 2"/>
          <p:cNvSpPr>
            <a:spLocks noGrp="1"/>
          </p:cNvSpPr>
          <p:nvPr>
            <p:ph type="title"/>
          </p:nvPr>
        </p:nvSpPr>
        <p:spPr/>
        <p:txBody>
          <a:bodyPr/>
          <a:lstStyle/>
          <a:p>
            <a:r>
              <a:rPr lang="en-US" sz="4000" dirty="0"/>
              <a:t>Team Lab Demonstration</a:t>
            </a:r>
          </a:p>
        </p:txBody>
      </p:sp>
      <p:sp>
        <p:nvSpPr>
          <p:cNvPr id="4" name="Slide Number Placeholder 3"/>
          <p:cNvSpPr>
            <a:spLocks noGrp="1"/>
          </p:cNvSpPr>
          <p:nvPr>
            <p:ph type="sldNum" sz="quarter" idx="12"/>
          </p:nvPr>
        </p:nvSpPr>
        <p:spPr/>
        <p:txBody>
          <a:bodyPr/>
          <a:lstStyle/>
          <a:p>
            <a:fld id="{8DABA455-31A2-409C-90BA-E614965D8C2C}" type="slidenum">
              <a:rPr lang="en-US" smtClean="0"/>
              <a:pPr/>
              <a:t>12</a:t>
            </a:fld>
            <a:endParaRPr lang="en-US" dirty="0"/>
          </a:p>
        </p:txBody>
      </p:sp>
    </p:spTree>
    <p:extLst>
      <p:ext uri="{BB962C8B-B14F-4D97-AF65-F5344CB8AC3E}">
        <p14:creationId xmlns:p14="http://schemas.microsoft.com/office/powerpoint/2010/main" val="368798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95400"/>
            <a:ext cx="8991600" cy="4572000"/>
          </a:xfrm>
        </p:spPr>
        <p:txBody>
          <a:bodyPr>
            <a:normAutofit/>
          </a:bodyPr>
          <a:lstStyle/>
          <a:p>
            <a:r>
              <a:rPr lang="en-US" dirty="0"/>
              <a:t>Package Tester and shipboard connector to facilitate shipboard demonstration</a:t>
            </a:r>
          </a:p>
          <a:p>
            <a:pPr lvl="1"/>
            <a:r>
              <a:rPr lang="en-US" dirty="0"/>
              <a:t>Pocket PC</a:t>
            </a:r>
          </a:p>
          <a:p>
            <a:pPr lvl="1"/>
            <a:r>
              <a:rPr lang="en-US" dirty="0"/>
              <a:t>Touch Screen</a:t>
            </a:r>
          </a:p>
          <a:p>
            <a:pPr lvl="1"/>
            <a:r>
              <a:rPr lang="en-US" dirty="0"/>
              <a:t>Packaged in Case</a:t>
            </a:r>
          </a:p>
          <a:p>
            <a:pPr lvl="1"/>
            <a:endParaRPr lang="en-US" dirty="0"/>
          </a:p>
          <a:p>
            <a:endParaRPr lang="en-US" dirty="0">
              <a:solidFill>
                <a:schemeClr val="tx1"/>
              </a:solidFill>
            </a:endParaRPr>
          </a:p>
        </p:txBody>
      </p:sp>
      <p:sp>
        <p:nvSpPr>
          <p:cNvPr id="3" name="Title 2"/>
          <p:cNvSpPr>
            <a:spLocks noGrp="1"/>
          </p:cNvSpPr>
          <p:nvPr>
            <p:ph type="title"/>
          </p:nvPr>
        </p:nvSpPr>
        <p:spPr/>
        <p:txBody>
          <a:bodyPr/>
          <a:lstStyle/>
          <a:p>
            <a:r>
              <a:rPr lang="en-US" sz="4000" dirty="0"/>
              <a:t>Shipyard Preparation</a:t>
            </a:r>
          </a:p>
        </p:txBody>
      </p:sp>
      <p:sp>
        <p:nvSpPr>
          <p:cNvPr id="4" name="Slide Number Placeholder 3"/>
          <p:cNvSpPr>
            <a:spLocks noGrp="1"/>
          </p:cNvSpPr>
          <p:nvPr>
            <p:ph type="sldNum" sz="quarter" idx="12"/>
          </p:nvPr>
        </p:nvSpPr>
        <p:spPr/>
        <p:txBody>
          <a:bodyPr/>
          <a:lstStyle/>
          <a:p>
            <a:fld id="{8DABA455-31A2-409C-90BA-E614965D8C2C}" type="slidenum">
              <a:rPr lang="en-US" smtClean="0"/>
              <a:pPr/>
              <a:t>13</a:t>
            </a:fld>
            <a:endParaRPr lang="en-US" dirty="0"/>
          </a:p>
        </p:txBody>
      </p:sp>
      <p:pic>
        <p:nvPicPr>
          <p:cNvPr id="8" name="Picture 7">
            <a:extLst>
              <a:ext uri="{FF2B5EF4-FFF2-40B4-BE49-F238E27FC236}">
                <a16:creationId xmlns:a16="http://schemas.microsoft.com/office/drawing/2014/main" xmlns="" id="{D3EAC3C3-91A9-4CD4-B55C-67E04384F836}"/>
              </a:ext>
            </a:extLst>
          </p:cNvPr>
          <p:cNvPicPr/>
          <p:nvPr/>
        </p:nvPicPr>
        <p:blipFill>
          <a:blip r:embed="rId2" cstate="email">
            <a:extLst>
              <a:ext uri="{28A0092B-C50C-407E-A947-70E740481C1C}">
                <a14:useLocalDpi xmlns:a14="http://schemas.microsoft.com/office/drawing/2010/main"/>
              </a:ext>
            </a:extLst>
          </a:blip>
          <a:stretch>
            <a:fillRect/>
          </a:stretch>
        </p:blipFill>
        <p:spPr>
          <a:xfrm>
            <a:off x="2667000" y="4108767"/>
            <a:ext cx="3402330" cy="2299970"/>
          </a:xfrm>
          <a:prstGeom prst="rect">
            <a:avLst/>
          </a:prstGeom>
        </p:spPr>
      </p:pic>
      <p:pic>
        <p:nvPicPr>
          <p:cNvPr id="7" name="Picture 6" descr="A picture containing indoor, sitting, small, table&#10;&#10;Description automatically generated">
            <a:extLst>
              <a:ext uri="{FF2B5EF4-FFF2-40B4-BE49-F238E27FC236}">
                <a16:creationId xmlns:a16="http://schemas.microsoft.com/office/drawing/2014/main" xmlns="" id="{C92D4F04-63A7-40DA-9AE3-CFC5E970794E}"/>
              </a:ext>
            </a:extLst>
          </p:cNvPr>
          <p:cNvPicPr/>
          <p:nvPr/>
        </p:nvPicPr>
        <p:blipFill>
          <a:blip r:embed="rId3" cstate="screen">
            <a:extLst>
              <a:ext uri="{28A0092B-C50C-407E-A947-70E740481C1C}">
                <a14:useLocalDpi xmlns:a14="http://schemas.microsoft.com/office/drawing/2010/main"/>
              </a:ext>
            </a:extLst>
          </a:blip>
          <a:stretch>
            <a:fillRect/>
          </a:stretch>
        </p:blipFill>
        <p:spPr>
          <a:xfrm>
            <a:off x="4947909" y="1988343"/>
            <a:ext cx="3510291" cy="2507457"/>
          </a:xfrm>
          <a:prstGeom prst="rect">
            <a:avLst/>
          </a:prstGeom>
        </p:spPr>
      </p:pic>
    </p:spTree>
    <p:extLst>
      <p:ext uri="{BB962C8B-B14F-4D97-AF65-F5344CB8AC3E}">
        <p14:creationId xmlns:p14="http://schemas.microsoft.com/office/powerpoint/2010/main" val="298102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Shipyard Demonstration (Real-World)</a:t>
            </a:r>
          </a:p>
        </p:txBody>
      </p:sp>
      <p:sp>
        <p:nvSpPr>
          <p:cNvPr id="4" name="Slide Number Placeholder 3"/>
          <p:cNvSpPr>
            <a:spLocks noGrp="1"/>
          </p:cNvSpPr>
          <p:nvPr>
            <p:ph type="sldNum" sz="quarter" idx="12"/>
          </p:nvPr>
        </p:nvSpPr>
        <p:spPr/>
        <p:txBody>
          <a:bodyPr/>
          <a:lstStyle/>
          <a:p>
            <a:fld id="{8DABA455-31A2-409C-90BA-E614965D8C2C}" type="slidenum">
              <a:rPr lang="en-US" smtClean="0"/>
              <a:pPr/>
              <a:t>14</a:t>
            </a:fld>
            <a:endParaRPr lang="en-US" dirty="0"/>
          </a:p>
        </p:txBody>
      </p:sp>
      <p:sp>
        <p:nvSpPr>
          <p:cNvPr id="13" name="Content Placeholder 1">
            <a:extLst>
              <a:ext uri="{FF2B5EF4-FFF2-40B4-BE49-F238E27FC236}">
                <a16:creationId xmlns:a16="http://schemas.microsoft.com/office/drawing/2014/main" xmlns="" id="{AA70FE74-9BCB-4943-BE8B-4834A57C508C}"/>
              </a:ext>
            </a:extLst>
          </p:cNvPr>
          <p:cNvSpPr txBox="1">
            <a:spLocks/>
          </p:cNvSpPr>
          <p:nvPr/>
        </p:nvSpPr>
        <p:spPr>
          <a:xfrm>
            <a:off x="76200" y="1295400"/>
            <a:ext cx="8991600" cy="4648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000" kern="1200" baseline="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Field Demonstration 6 October 2020 at Huntington Ingalls (Pascagoula, MS)</a:t>
            </a:r>
          </a:p>
          <a:p>
            <a:r>
              <a:rPr lang="en-US" dirty="0">
                <a:solidFill>
                  <a:schemeClr val="bg2">
                    <a:lumMod val="50000"/>
                  </a:schemeClr>
                </a:solidFill>
              </a:rPr>
              <a:t>On-board DDG 121 and at Ingalls Research and Development Laboratory </a:t>
            </a:r>
          </a:p>
          <a:p>
            <a:r>
              <a:rPr lang="en-US" dirty="0">
                <a:solidFill>
                  <a:schemeClr val="bg2">
                    <a:lumMod val="50000"/>
                  </a:schemeClr>
                </a:solidFill>
              </a:rPr>
              <a:t>Testing On-board DDG 121</a:t>
            </a:r>
          </a:p>
          <a:p>
            <a:pPr lvl="1"/>
            <a:r>
              <a:rPr lang="en-US" dirty="0"/>
              <a:t>Starboard end of shore power receiving station</a:t>
            </a:r>
          </a:p>
          <a:p>
            <a:pPr lvl="1"/>
            <a:r>
              <a:rPr lang="en-US" dirty="0"/>
              <a:t>Ship operating on generator power</a:t>
            </a:r>
          </a:p>
          <a:p>
            <a:pPr lvl="1"/>
            <a:r>
              <a:rPr lang="en-US" dirty="0"/>
              <a:t>Receptacle circuit secured and locked out</a:t>
            </a:r>
          </a:p>
          <a:p>
            <a:pPr lvl="1"/>
            <a:r>
              <a:rPr lang="en-US" dirty="0"/>
              <a:t>Power for tester </a:t>
            </a:r>
          </a:p>
          <a:p>
            <a:pPr lvl="2"/>
            <a:r>
              <a:rPr lang="en-US" dirty="0"/>
              <a:t>120VAC </a:t>
            </a:r>
          </a:p>
          <a:p>
            <a:pPr lvl="2"/>
            <a:r>
              <a:rPr lang="en-US" dirty="0"/>
              <a:t>Ship’s power (generator) </a:t>
            </a:r>
          </a:p>
          <a:p>
            <a:pPr lvl="1"/>
            <a:endParaRPr lang="en-US" dirty="0">
              <a:solidFill>
                <a:schemeClr val="bg2">
                  <a:lumMod val="50000"/>
                </a:schemeClr>
              </a:solidFill>
            </a:endParaRPr>
          </a:p>
        </p:txBody>
      </p:sp>
      <p:pic>
        <p:nvPicPr>
          <p:cNvPr id="5" name="Content Placeholder 8">
            <a:extLst>
              <a:ext uri="{FF2B5EF4-FFF2-40B4-BE49-F238E27FC236}">
                <a16:creationId xmlns:a16="http://schemas.microsoft.com/office/drawing/2014/main" xmlns="" id="{C3D8B996-53C1-4F7D-9A9F-99013D6DE461}"/>
              </a:ext>
            </a:extLst>
          </p:cNvPr>
          <p:cNvPicPr>
            <a:picLocks noGrp="1"/>
          </p:cNvPicPr>
          <p:nvPr>
            <p:ph idx="1"/>
          </p:nvPr>
        </p:nvPicPr>
        <p:blipFill>
          <a:blip r:embed="rId2" cstate="screen">
            <a:extLst>
              <a:ext uri="{28A0092B-C50C-407E-A947-70E740481C1C}">
                <a14:useLocalDpi xmlns:a14="http://schemas.microsoft.com/office/drawing/2010/main"/>
              </a:ext>
            </a:extLst>
          </a:blip>
          <a:stretch>
            <a:fillRect/>
          </a:stretch>
        </p:blipFill>
        <p:spPr>
          <a:xfrm>
            <a:off x="7391400" y="2430780"/>
            <a:ext cx="1583575" cy="1188720"/>
          </a:xfrm>
          <a:prstGeom prst="rect">
            <a:avLst/>
          </a:prstGeom>
        </p:spPr>
      </p:pic>
      <p:pic>
        <p:nvPicPr>
          <p:cNvPr id="2" name="Picture 1">
            <a:extLst>
              <a:ext uri="{FF2B5EF4-FFF2-40B4-BE49-F238E27FC236}">
                <a16:creationId xmlns:a16="http://schemas.microsoft.com/office/drawing/2014/main" xmlns="" id="{78BEB222-DF18-4B84-A768-A44142286836}"/>
              </a:ext>
            </a:extLst>
          </p:cNvPr>
          <p:cNvPicPr/>
          <p:nvPr/>
        </p:nvPicPr>
        <p:blipFill>
          <a:blip r:embed="rId3" cstate="screen">
            <a:extLst>
              <a:ext uri="{28A0092B-C50C-407E-A947-70E740481C1C}">
                <a14:useLocalDpi xmlns:a14="http://schemas.microsoft.com/office/drawing/2010/main"/>
              </a:ext>
            </a:extLst>
          </a:blip>
          <a:stretch>
            <a:fillRect/>
          </a:stretch>
        </p:blipFill>
        <p:spPr>
          <a:xfrm rot="10800000">
            <a:off x="6400800" y="4495800"/>
            <a:ext cx="2446020" cy="1834515"/>
          </a:xfrm>
          <a:prstGeom prst="rect">
            <a:avLst/>
          </a:prstGeom>
        </p:spPr>
      </p:pic>
      <p:pic>
        <p:nvPicPr>
          <p:cNvPr id="7" name="Content Placeholder 4">
            <a:extLst>
              <a:ext uri="{FF2B5EF4-FFF2-40B4-BE49-F238E27FC236}">
                <a16:creationId xmlns:a16="http://schemas.microsoft.com/office/drawing/2014/main" xmlns="" id="{6DD7DA9A-3402-4BD6-92F7-397D06119740}"/>
              </a:ext>
            </a:extLst>
          </p:cNvPr>
          <p:cNvPicPr/>
          <p:nvPr/>
        </p:nvPicPr>
        <p:blipFill>
          <a:blip r:embed="rId4" cstate="screen">
            <a:extLst>
              <a:ext uri="{28A0092B-C50C-407E-A947-70E740481C1C}">
                <a14:useLocalDpi xmlns:a14="http://schemas.microsoft.com/office/drawing/2010/main"/>
              </a:ext>
            </a:extLst>
          </a:blip>
          <a:stretch>
            <a:fillRect/>
          </a:stretch>
        </p:blipFill>
        <p:spPr>
          <a:xfrm>
            <a:off x="4468948" y="5372100"/>
            <a:ext cx="1882505" cy="1104900"/>
          </a:xfrm>
          <a:prstGeom prst="rect">
            <a:avLst/>
          </a:prstGeom>
        </p:spPr>
      </p:pic>
    </p:spTree>
    <p:extLst>
      <p:ext uri="{BB962C8B-B14F-4D97-AF65-F5344CB8AC3E}">
        <p14:creationId xmlns:p14="http://schemas.microsoft.com/office/powerpoint/2010/main" val="348697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0"/>
            <a:ext cx="8229600" cy="533400"/>
          </a:xfrm>
        </p:spPr>
        <p:txBody>
          <a:bodyPr/>
          <a:lstStyle/>
          <a:p>
            <a:r>
              <a:rPr lang="en-US" sz="4000" dirty="0"/>
              <a:t>Ship Testing – Issues</a:t>
            </a:r>
          </a:p>
        </p:txBody>
      </p:sp>
      <p:sp>
        <p:nvSpPr>
          <p:cNvPr id="4" name="Slide Number Placeholder 3"/>
          <p:cNvSpPr>
            <a:spLocks noGrp="1"/>
          </p:cNvSpPr>
          <p:nvPr>
            <p:ph type="sldNum" sz="quarter" idx="12"/>
          </p:nvPr>
        </p:nvSpPr>
        <p:spPr/>
        <p:txBody>
          <a:bodyPr/>
          <a:lstStyle/>
          <a:p>
            <a:fld id="{8DABA455-31A2-409C-90BA-E614965D8C2C}" type="slidenum">
              <a:rPr lang="en-US" smtClean="0"/>
              <a:pPr/>
              <a:t>15</a:t>
            </a:fld>
            <a:endParaRPr lang="en-US" dirty="0"/>
          </a:p>
        </p:txBody>
      </p:sp>
      <p:sp>
        <p:nvSpPr>
          <p:cNvPr id="13" name="Content Placeholder 1">
            <a:extLst>
              <a:ext uri="{FF2B5EF4-FFF2-40B4-BE49-F238E27FC236}">
                <a16:creationId xmlns:a16="http://schemas.microsoft.com/office/drawing/2014/main" xmlns="" id="{AA70FE74-9BCB-4943-BE8B-4834A57C508C}"/>
              </a:ext>
            </a:extLst>
          </p:cNvPr>
          <p:cNvSpPr txBox="1">
            <a:spLocks/>
          </p:cNvSpPr>
          <p:nvPr/>
        </p:nvSpPr>
        <p:spPr>
          <a:xfrm>
            <a:off x="76200" y="1295400"/>
            <a:ext cx="89916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000" kern="1200" baseline="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dirty="0">
              <a:solidFill>
                <a:schemeClr val="bg2">
                  <a:lumMod val="50000"/>
                </a:schemeClr>
              </a:solidFill>
            </a:endParaRPr>
          </a:p>
        </p:txBody>
      </p:sp>
      <p:sp>
        <p:nvSpPr>
          <p:cNvPr id="6" name="Content Placeholder 1">
            <a:extLst>
              <a:ext uri="{FF2B5EF4-FFF2-40B4-BE49-F238E27FC236}">
                <a16:creationId xmlns:a16="http://schemas.microsoft.com/office/drawing/2014/main" xmlns="" id="{A727440A-FB3F-40FA-9F5F-43A554A732ED}"/>
              </a:ext>
            </a:extLst>
          </p:cNvPr>
          <p:cNvSpPr txBox="1">
            <a:spLocks/>
          </p:cNvSpPr>
          <p:nvPr/>
        </p:nvSpPr>
        <p:spPr>
          <a:xfrm>
            <a:off x="76200" y="1295400"/>
            <a:ext cx="89916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000" kern="1200" baseline="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Tester unable </a:t>
            </a:r>
            <a:r>
              <a:rPr lang="en-US"/>
              <a:t>to perform </a:t>
            </a:r>
            <a:r>
              <a:rPr lang="en-US" dirty="0"/>
              <a:t>tests with shipboard shore power receptacle </a:t>
            </a:r>
          </a:p>
          <a:p>
            <a:pPr lvl="1"/>
            <a:r>
              <a:rPr lang="en-US" dirty="0"/>
              <a:t>Detected 9V discrepancy between Phase A and B </a:t>
            </a:r>
          </a:p>
          <a:p>
            <a:pPr lvl="2"/>
            <a:r>
              <a:rPr lang="en-US" dirty="0"/>
              <a:t>Speculated due to induced voltage on line from adjacent powered cables </a:t>
            </a:r>
          </a:p>
          <a:p>
            <a:pPr lvl="1"/>
            <a:r>
              <a:rPr lang="en-US" dirty="0"/>
              <a:t>Detected 800kOhm resistance between Phase B and C</a:t>
            </a:r>
          </a:p>
          <a:p>
            <a:endParaRPr lang="en-US" dirty="0">
              <a:solidFill>
                <a:schemeClr val="bg2">
                  <a:lumMod val="50000"/>
                </a:schemeClr>
              </a:solidFill>
            </a:endParaRPr>
          </a:p>
        </p:txBody>
      </p:sp>
      <p:pic>
        <p:nvPicPr>
          <p:cNvPr id="7" name="Picture 6">
            <a:extLst>
              <a:ext uri="{FF2B5EF4-FFF2-40B4-BE49-F238E27FC236}">
                <a16:creationId xmlns:a16="http://schemas.microsoft.com/office/drawing/2014/main" xmlns="" id="{E97DEC2F-C01D-4C20-8835-73AEEF75F846}"/>
              </a:ext>
            </a:extLst>
          </p:cNvPr>
          <p:cNvPicPr/>
          <p:nvPr/>
        </p:nvPicPr>
        <p:blipFill>
          <a:blip r:embed="rId2" cstate="screen">
            <a:extLst>
              <a:ext uri="{28A0092B-C50C-407E-A947-70E740481C1C}">
                <a14:useLocalDpi xmlns:a14="http://schemas.microsoft.com/office/drawing/2010/main"/>
              </a:ext>
            </a:extLst>
          </a:blip>
          <a:stretch>
            <a:fillRect/>
          </a:stretch>
        </p:blipFill>
        <p:spPr>
          <a:xfrm>
            <a:off x="2584133" y="4189963"/>
            <a:ext cx="3975735" cy="2401570"/>
          </a:xfrm>
          <a:prstGeom prst="rect">
            <a:avLst/>
          </a:prstGeom>
        </p:spPr>
      </p:pic>
    </p:spTree>
    <p:extLst>
      <p:ext uri="{BB962C8B-B14F-4D97-AF65-F5344CB8AC3E}">
        <p14:creationId xmlns:p14="http://schemas.microsoft.com/office/powerpoint/2010/main" val="4246796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 y="762000"/>
            <a:ext cx="8229600" cy="533400"/>
          </a:xfrm>
        </p:spPr>
        <p:txBody>
          <a:bodyPr/>
          <a:lstStyle/>
          <a:p>
            <a:r>
              <a:rPr lang="en-US" sz="4000" dirty="0"/>
              <a:t>Ship Testing – Resolutions </a:t>
            </a:r>
          </a:p>
        </p:txBody>
      </p:sp>
      <p:sp>
        <p:nvSpPr>
          <p:cNvPr id="4" name="Slide Number Placeholder 3"/>
          <p:cNvSpPr>
            <a:spLocks noGrp="1"/>
          </p:cNvSpPr>
          <p:nvPr>
            <p:ph type="sldNum" sz="quarter" idx="12"/>
          </p:nvPr>
        </p:nvSpPr>
        <p:spPr/>
        <p:txBody>
          <a:bodyPr/>
          <a:lstStyle/>
          <a:p>
            <a:fld id="{8DABA455-31A2-409C-90BA-E614965D8C2C}" type="slidenum">
              <a:rPr lang="en-US" smtClean="0"/>
              <a:pPr/>
              <a:t>16</a:t>
            </a:fld>
            <a:endParaRPr lang="en-US" dirty="0"/>
          </a:p>
        </p:txBody>
      </p:sp>
      <p:sp>
        <p:nvSpPr>
          <p:cNvPr id="13" name="Content Placeholder 1">
            <a:extLst>
              <a:ext uri="{FF2B5EF4-FFF2-40B4-BE49-F238E27FC236}">
                <a16:creationId xmlns:a16="http://schemas.microsoft.com/office/drawing/2014/main" xmlns="" id="{AA70FE74-9BCB-4943-BE8B-4834A57C508C}"/>
              </a:ext>
            </a:extLst>
          </p:cNvPr>
          <p:cNvSpPr txBox="1">
            <a:spLocks/>
          </p:cNvSpPr>
          <p:nvPr/>
        </p:nvSpPr>
        <p:spPr>
          <a:xfrm>
            <a:off x="76200" y="1295400"/>
            <a:ext cx="8991600" cy="4572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000" kern="1200" baseline="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endParaRPr lang="en-US" dirty="0">
              <a:solidFill>
                <a:schemeClr val="bg2">
                  <a:lumMod val="50000"/>
                </a:schemeClr>
              </a:solidFill>
            </a:endParaRPr>
          </a:p>
        </p:txBody>
      </p:sp>
      <p:sp>
        <p:nvSpPr>
          <p:cNvPr id="6" name="Content Placeholder 1">
            <a:extLst>
              <a:ext uri="{FF2B5EF4-FFF2-40B4-BE49-F238E27FC236}">
                <a16:creationId xmlns:a16="http://schemas.microsoft.com/office/drawing/2014/main" xmlns="" id="{A727440A-FB3F-40FA-9F5F-43A554A732ED}"/>
              </a:ext>
            </a:extLst>
          </p:cNvPr>
          <p:cNvSpPr txBox="1">
            <a:spLocks/>
          </p:cNvSpPr>
          <p:nvPr/>
        </p:nvSpPr>
        <p:spPr>
          <a:xfrm>
            <a:off x="76200" y="1295400"/>
            <a:ext cx="8991600" cy="4648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000" kern="1200" baseline="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Code in allowance for voltage / resistance discrepancies based on known issues</a:t>
            </a:r>
          </a:p>
          <a:p>
            <a:pPr lvl="1"/>
            <a:r>
              <a:rPr lang="en-US" dirty="0">
                <a:solidFill>
                  <a:schemeClr val="bg2">
                    <a:lumMod val="50000"/>
                  </a:schemeClr>
                </a:solidFill>
              </a:rPr>
              <a:t>Eliminate / account for electrical noise</a:t>
            </a:r>
          </a:p>
          <a:p>
            <a:r>
              <a:rPr lang="en-US" dirty="0">
                <a:solidFill>
                  <a:schemeClr val="bg2">
                    <a:lumMod val="50000"/>
                  </a:schemeClr>
                </a:solidFill>
              </a:rPr>
              <a:t>Increase dwell time allowance (resolve resistance issues)</a:t>
            </a:r>
          </a:p>
          <a:p>
            <a:r>
              <a:rPr lang="en-US" dirty="0">
                <a:solidFill>
                  <a:schemeClr val="bg2">
                    <a:lumMod val="50000"/>
                  </a:schemeClr>
                </a:solidFill>
              </a:rPr>
              <a:t>Iterative process to reduce tester sensitivity to noise</a:t>
            </a:r>
          </a:p>
          <a:p>
            <a:pPr lvl="1"/>
            <a:r>
              <a:rPr lang="en-US" dirty="0">
                <a:solidFill>
                  <a:schemeClr val="bg2">
                    <a:lumMod val="50000"/>
                  </a:schemeClr>
                </a:solidFill>
              </a:rPr>
              <a:t>Reduce test threshold resistance </a:t>
            </a:r>
          </a:p>
          <a:p>
            <a:pPr lvl="1"/>
            <a:r>
              <a:rPr lang="en-US" dirty="0">
                <a:solidFill>
                  <a:schemeClr val="bg2">
                    <a:lumMod val="50000"/>
                  </a:schemeClr>
                </a:solidFill>
              </a:rPr>
              <a:t>Increase dwell time</a:t>
            </a:r>
          </a:p>
          <a:p>
            <a:r>
              <a:rPr lang="en-US" dirty="0">
                <a:solidFill>
                  <a:schemeClr val="bg2">
                    <a:lumMod val="50000"/>
                  </a:schemeClr>
                </a:solidFill>
              </a:rPr>
              <a:t>Develop test set up with metal plate</a:t>
            </a:r>
          </a:p>
          <a:p>
            <a:pPr lvl="1"/>
            <a:r>
              <a:rPr lang="en-US" dirty="0">
                <a:solidFill>
                  <a:schemeClr val="bg2">
                    <a:lumMod val="50000"/>
                  </a:schemeClr>
                </a:solidFill>
              </a:rPr>
              <a:t>Connect or disconnect to earth ground (or a test pin) as necessary</a:t>
            </a:r>
          </a:p>
          <a:p>
            <a:pPr lvl="1"/>
            <a:r>
              <a:rPr lang="en-US" dirty="0">
                <a:solidFill>
                  <a:schemeClr val="bg2">
                    <a:lumMod val="50000"/>
                  </a:schemeClr>
                </a:solidFill>
              </a:rPr>
              <a:t>Verifies need for isolation </a:t>
            </a:r>
          </a:p>
        </p:txBody>
      </p:sp>
    </p:spTree>
    <p:extLst>
      <p:ext uri="{BB962C8B-B14F-4D97-AF65-F5344CB8AC3E}">
        <p14:creationId xmlns:p14="http://schemas.microsoft.com/office/powerpoint/2010/main" val="53496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Optimization of Code to Account for Noise</a:t>
            </a:r>
          </a:p>
          <a:p>
            <a:r>
              <a:rPr lang="en-US" dirty="0"/>
              <a:t>Testing and Validation at Shipyard</a:t>
            </a:r>
          </a:p>
          <a:p>
            <a:r>
              <a:rPr lang="en-US" dirty="0"/>
              <a:t>Miniaturization of System</a:t>
            </a:r>
          </a:p>
          <a:p>
            <a:pPr lvl="1"/>
            <a:r>
              <a:rPr lang="en-US" dirty="0"/>
              <a:t>Size</a:t>
            </a:r>
          </a:p>
          <a:p>
            <a:pPr lvl="1"/>
            <a:r>
              <a:rPr lang="en-US" dirty="0"/>
              <a:t>Weight</a:t>
            </a:r>
          </a:p>
          <a:p>
            <a:pPr lvl="1"/>
            <a:r>
              <a:rPr lang="en-US" dirty="0"/>
              <a:t>Portability</a:t>
            </a:r>
          </a:p>
          <a:p>
            <a:pPr lvl="1"/>
            <a:r>
              <a:rPr lang="en-US" dirty="0"/>
              <a:t>Robustness</a:t>
            </a:r>
          </a:p>
          <a:p>
            <a:endParaRPr lang="en-US" dirty="0"/>
          </a:p>
        </p:txBody>
      </p:sp>
      <p:sp>
        <p:nvSpPr>
          <p:cNvPr id="3" name="Title 2"/>
          <p:cNvSpPr>
            <a:spLocks noGrp="1"/>
          </p:cNvSpPr>
          <p:nvPr>
            <p:ph type="title"/>
          </p:nvPr>
        </p:nvSpPr>
        <p:spPr/>
        <p:txBody>
          <a:bodyPr/>
          <a:lstStyle/>
          <a:p>
            <a:r>
              <a:rPr lang="en-US" sz="4600" dirty="0"/>
              <a:t>Path Forward Recommendations</a:t>
            </a:r>
          </a:p>
        </p:txBody>
      </p:sp>
      <p:sp>
        <p:nvSpPr>
          <p:cNvPr id="4" name="Slide Number Placeholder 3"/>
          <p:cNvSpPr>
            <a:spLocks noGrp="1"/>
          </p:cNvSpPr>
          <p:nvPr>
            <p:ph type="sldNum" sz="quarter" idx="12"/>
          </p:nvPr>
        </p:nvSpPr>
        <p:spPr/>
        <p:txBody>
          <a:bodyPr/>
          <a:lstStyle/>
          <a:p>
            <a:fld id="{8DABA455-31A2-409C-90BA-E614965D8C2C}" type="slidenum">
              <a:rPr lang="en-US" smtClean="0"/>
              <a:pPr/>
              <a:t>17</a:t>
            </a:fld>
            <a:endParaRPr lang="en-US" dirty="0"/>
          </a:p>
        </p:txBody>
      </p:sp>
      <p:sp>
        <p:nvSpPr>
          <p:cNvPr id="10" name="TextBox 9">
            <a:extLst>
              <a:ext uri="{FF2B5EF4-FFF2-40B4-BE49-F238E27FC236}">
                <a16:creationId xmlns:a16="http://schemas.microsoft.com/office/drawing/2014/main" xmlns="" id="{72C93A7B-FE15-48EE-B594-6EF6901F794A}"/>
              </a:ext>
            </a:extLst>
          </p:cNvPr>
          <p:cNvSpPr txBox="1"/>
          <p:nvPr/>
        </p:nvSpPr>
        <p:spPr>
          <a:xfrm>
            <a:off x="969390" y="5471243"/>
            <a:ext cx="8229600" cy="923330"/>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Times New Roman" panose="02020603050405020304" pitchFamily="18" charset="0"/>
              </a:rPr>
              <a:t>The use of an automated tester has great potential to save hundreds of hours of work, avoid costly and dangerous arc flash events and provide confidence that the receptacles are 100% inspected prior to each use. </a:t>
            </a:r>
          </a:p>
        </p:txBody>
      </p:sp>
    </p:spTree>
    <p:extLst>
      <p:ext uri="{BB962C8B-B14F-4D97-AF65-F5344CB8AC3E}">
        <p14:creationId xmlns:p14="http://schemas.microsoft.com/office/powerpoint/2010/main" val="31144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Project Benefits</a:t>
            </a:r>
          </a:p>
        </p:txBody>
      </p:sp>
      <p:sp>
        <p:nvSpPr>
          <p:cNvPr id="2" name="Slide Number Placeholder 1"/>
          <p:cNvSpPr>
            <a:spLocks noGrp="1"/>
          </p:cNvSpPr>
          <p:nvPr>
            <p:ph type="sldNum" sz="quarter" idx="12"/>
          </p:nvPr>
        </p:nvSpPr>
        <p:spPr/>
        <p:txBody>
          <a:bodyPr/>
          <a:lstStyle/>
          <a:p>
            <a:fld id="{8DABA455-31A2-409C-90BA-E614965D8C2C}" type="slidenum">
              <a:rPr lang="en-US" smtClean="0"/>
              <a:pPr/>
              <a:t>18</a:t>
            </a:fld>
            <a:endParaRPr lang="en-US" dirty="0"/>
          </a:p>
        </p:txBody>
      </p:sp>
      <p:sp>
        <p:nvSpPr>
          <p:cNvPr id="9" name="TextBox 8"/>
          <p:cNvSpPr txBox="1"/>
          <p:nvPr/>
        </p:nvSpPr>
        <p:spPr>
          <a:xfrm>
            <a:off x="1752600" y="6194020"/>
            <a:ext cx="4568879" cy="261610"/>
          </a:xfrm>
          <a:prstGeom prst="rect">
            <a:avLst/>
          </a:prstGeom>
          <a:noFill/>
        </p:spPr>
        <p:txBody>
          <a:bodyPr wrap="none" rtlCol="0">
            <a:spAutoFit/>
          </a:bodyPr>
          <a:lstStyle/>
          <a:p>
            <a:r>
              <a:rPr lang="en-US" sz="1100" dirty="0"/>
              <a:t>Distribution Statement A: Approved for public release: distribution unlimited</a:t>
            </a:r>
          </a:p>
        </p:txBody>
      </p:sp>
      <p:sp>
        <p:nvSpPr>
          <p:cNvPr id="10" name="Content Placeholder 2"/>
          <p:cNvSpPr>
            <a:spLocks noGrp="1"/>
          </p:cNvSpPr>
          <p:nvPr/>
        </p:nvSpPr>
        <p:spPr>
          <a:xfrm>
            <a:off x="76200" y="1406264"/>
            <a:ext cx="8991600" cy="46942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b="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defRPr/>
            </a:pPr>
            <a:r>
              <a:rPr lang="en-US" sz="1400" dirty="0">
                <a:solidFill>
                  <a:srgbClr val="000000"/>
                </a:solidFill>
              </a:rPr>
              <a:t>The former test procedure required 6 tests (phase to phase and phase to ground), manually performed on 12 connector or 72 tests.  The new requirement changes this to 2016 tests, or a x28 increase in labor effort and time.  An automated tester can check each connector in about 2 minutes or roughly one half hour for all the tests, a significant savings in labor.</a:t>
            </a:r>
          </a:p>
          <a:p>
            <a:pPr>
              <a:spcAft>
                <a:spcPts val="1200"/>
              </a:spcAft>
              <a:defRPr/>
            </a:pPr>
            <a:r>
              <a:rPr lang="en-US" sz="1400" dirty="0">
                <a:solidFill>
                  <a:srgbClr val="000000"/>
                </a:solidFill>
              </a:rPr>
              <a:t>Once the tester is completed, acquisition costs are fixed.</a:t>
            </a:r>
          </a:p>
          <a:p>
            <a:pPr>
              <a:defRPr/>
            </a:pPr>
            <a:r>
              <a:rPr lang="en-US" sz="1400" dirty="0">
                <a:solidFill>
                  <a:srgbClr val="000000"/>
                </a:solidFill>
              </a:rPr>
              <a:t>Another strong benefit is the reduction in potential for human error.  </a:t>
            </a:r>
          </a:p>
          <a:p>
            <a:pPr lvl="1">
              <a:defRPr/>
            </a:pPr>
            <a:r>
              <a:rPr lang="en-US" sz="1200" dirty="0">
                <a:solidFill>
                  <a:srgbClr val="000000"/>
                </a:solidFill>
              </a:rPr>
              <a:t>Each of these tests is repetitive and the connector pins are identical in appearance.  </a:t>
            </a:r>
          </a:p>
          <a:p>
            <a:pPr lvl="1">
              <a:defRPr/>
            </a:pPr>
            <a:r>
              <a:rPr lang="en-US" sz="1200" dirty="0">
                <a:solidFill>
                  <a:srgbClr val="000000"/>
                </a:solidFill>
              </a:rPr>
              <a:t>The sheer number of identical tests increases the likelihood of a mistake being made.  </a:t>
            </a:r>
          </a:p>
          <a:p>
            <a:pPr lvl="1">
              <a:defRPr/>
            </a:pPr>
            <a:r>
              <a:rPr lang="en-US" sz="1200" dirty="0">
                <a:solidFill>
                  <a:srgbClr val="000000"/>
                </a:solidFill>
              </a:rPr>
              <a:t>Manual recording of data is also prone to error.</a:t>
            </a:r>
          </a:p>
          <a:p>
            <a:pPr lvl="1">
              <a:defRPr/>
            </a:pPr>
            <a:r>
              <a:rPr lang="en-US" sz="1200" dirty="0">
                <a:solidFill>
                  <a:srgbClr val="000000"/>
                </a:solidFill>
              </a:rPr>
              <a:t>An automated tester that performs all the combinations of tests and records the data eliminates these sources of error.</a:t>
            </a:r>
          </a:p>
          <a:p>
            <a:pPr>
              <a:spcBef>
                <a:spcPts val="600"/>
              </a:spcBef>
              <a:spcAft>
                <a:spcPts val="1200"/>
              </a:spcAft>
              <a:defRPr/>
            </a:pPr>
            <a:r>
              <a:rPr lang="en-US" sz="1400" dirty="0">
                <a:solidFill>
                  <a:srgbClr val="000000"/>
                </a:solidFill>
              </a:rPr>
              <a:t>The recording of impedance measurements of the same connector over time can yield information on whether corrosion is starting to affect the integrity of the pins.  This allows replacement of pins before they fail or show external signs of degradation.</a:t>
            </a:r>
          </a:p>
          <a:p>
            <a:pPr>
              <a:defRPr/>
            </a:pPr>
            <a:r>
              <a:rPr lang="en-US" sz="1400" dirty="0">
                <a:solidFill>
                  <a:srgbClr val="000000"/>
                </a:solidFill>
              </a:rPr>
              <a:t>Exact cost estimates for the tester acquisition will be determined by how the design develops during the course of the project.  The benefits are extendible to all ships using this type of connector, or to other connector types by substituting the mating connector on the tester.</a:t>
            </a:r>
          </a:p>
          <a:p>
            <a:pPr>
              <a:defRPr/>
            </a:pPr>
            <a:endParaRPr lang="en-US" sz="1300" dirty="0">
              <a:solidFill>
                <a:srgbClr val="000000"/>
              </a:solidFill>
            </a:endParaRPr>
          </a:p>
          <a:p>
            <a:pPr>
              <a:defRPr/>
            </a:pPr>
            <a:endParaRPr lang="en-US" sz="1300" dirty="0">
              <a:solidFill>
                <a:srgbClr val="000000"/>
              </a:solidFill>
            </a:endParaRPr>
          </a:p>
          <a:p>
            <a:pPr>
              <a:defRPr/>
            </a:pPr>
            <a:endParaRPr lang="en-US" sz="1300" dirty="0">
              <a:solidFill>
                <a:srgbClr val="000000"/>
              </a:solidFill>
            </a:endParaRPr>
          </a:p>
        </p:txBody>
      </p:sp>
      <p:pic>
        <p:nvPicPr>
          <p:cNvPr id="6" name="Picture 5">
            <a:extLst>
              <a:ext uri="{FF2B5EF4-FFF2-40B4-BE49-F238E27FC236}">
                <a16:creationId xmlns:a16="http://schemas.microsoft.com/office/drawing/2014/main" xmlns="" id="{D644FF50-A1C6-4B1D-BFEA-DD2E267EFA90}"/>
              </a:ext>
            </a:extLst>
          </p:cNvPr>
          <p:cNvPicPr/>
          <p:nvPr/>
        </p:nvPicPr>
        <p:blipFill>
          <a:blip r:embed="rId2">
            <a:extLst>
              <a:ext uri="{28A0092B-C50C-407E-A947-70E740481C1C}">
                <a14:useLocalDpi xmlns:a14="http://schemas.microsoft.com/office/drawing/2010/main" val="0"/>
              </a:ext>
            </a:extLst>
          </a:blip>
          <a:stretch>
            <a:fillRect/>
          </a:stretch>
        </p:blipFill>
        <p:spPr>
          <a:xfrm>
            <a:off x="7467600" y="2286000"/>
            <a:ext cx="1356360" cy="1356360"/>
          </a:xfrm>
          <a:prstGeom prst="rect">
            <a:avLst/>
          </a:prstGeom>
        </p:spPr>
      </p:pic>
    </p:spTree>
    <p:extLst>
      <p:ext uri="{BB962C8B-B14F-4D97-AF65-F5344CB8AC3E}">
        <p14:creationId xmlns:p14="http://schemas.microsoft.com/office/powerpoint/2010/main" val="321076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7CA568CE-334F-4F3B-922F-B98C312051A6}"/>
              </a:ext>
            </a:extLst>
          </p:cNvPr>
          <p:cNvSpPr>
            <a:spLocks noGrp="1"/>
          </p:cNvSpPr>
          <p:nvPr>
            <p:ph idx="1"/>
          </p:nvPr>
        </p:nvSpPr>
        <p:spPr>
          <a:xfrm>
            <a:off x="76200" y="1295400"/>
            <a:ext cx="8991600" cy="4800600"/>
          </a:xfrm>
        </p:spPr>
        <p:txBody>
          <a:bodyPr>
            <a:normAutofit/>
          </a:bodyPr>
          <a:lstStyle/>
          <a:p>
            <a:pPr marL="0" indent="0">
              <a:buNone/>
            </a:pPr>
            <a:endParaRPr lang="en-US" dirty="0">
              <a:solidFill>
                <a:schemeClr val="tx1"/>
              </a:solidFill>
            </a:endParaRPr>
          </a:p>
          <a:p>
            <a:pPr marL="0" indent="0">
              <a:buNone/>
            </a:pPr>
            <a:endParaRPr lang="en-US" dirty="0">
              <a:solidFill>
                <a:schemeClr val="tx1"/>
              </a:solidFill>
            </a:endParaRPr>
          </a:p>
          <a:p>
            <a:r>
              <a:rPr lang="en-US" dirty="0">
                <a:solidFill>
                  <a:schemeClr val="tx1"/>
                </a:solidFill>
              </a:rPr>
              <a:t>Contact:</a:t>
            </a:r>
          </a:p>
          <a:p>
            <a:r>
              <a:rPr lang="en-US" dirty="0">
                <a:solidFill>
                  <a:schemeClr val="tx1"/>
                </a:solidFill>
              </a:rPr>
              <a:t>Maurissa D’Angelo, D’Angelo Technologies, LLC</a:t>
            </a:r>
          </a:p>
          <a:p>
            <a:pPr lvl="1"/>
            <a:r>
              <a:rPr lang="en-US" dirty="0">
                <a:solidFill>
                  <a:schemeClr val="tx1"/>
                </a:solidFill>
                <a:hlinkClick r:id="rId2"/>
              </a:rPr>
              <a:t>maurissa@dangelotechnologies.com</a:t>
            </a:r>
            <a:endParaRPr lang="en-US" dirty="0">
              <a:solidFill>
                <a:schemeClr val="tx1"/>
              </a:solidFill>
            </a:endParaRPr>
          </a:p>
          <a:p>
            <a:pPr lvl="1"/>
            <a:r>
              <a:rPr lang="en-US" dirty="0">
                <a:solidFill>
                  <a:schemeClr val="tx1"/>
                </a:solidFill>
              </a:rPr>
              <a:t>216 650 1552</a:t>
            </a:r>
          </a:p>
          <a:p>
            <a:r>
              <a:rPr lang="en-US" dirty="0">
                <a:solidFill>
                  <a:schemeClr val="tx1"/>
                </a:solidFill>
              </a:rPr>
              <a:t>Jeff Callen, Penn State Electro-Optics Center</a:t>
            </a:r>
          </a:p>
          <a:p>
            <a:pPr lvl="1"/>
            <a:r>
              <a:rPr lang="en-US" dirty="0">
                <a:solidFill>
                  <a:schemeClr val="tx1"/>
                </a:solidFill>
                <a:hlinkClick r:id="rId3"/>
              </a:rPr>
              <a:t>jnc13@arl.psu.edu</a:t>
            </a:r>
            <a:endParaRPr lang="en-US" dirty="0">
              <a:solidFill>
                <a:schemeClr val="tx1"/>
              </a:solidFill>
            </a:endParaRPr>
          </a:p>
          <a:p>
            <a:pPr lvl="1"/>
            <a:r>
              <a:rPr lang="en-US" dirty="0">
                <a:solidFill>
                  <a:schemeClr val="tx1"/>
                </a:solidFill>
              </a:rPr>
              <a:t>724 295 7000 x7141 </a:t>
            </a:r>
          </a:p>
        </p:txBody>
      </p:sp>
      <p:sp>
        <p:nvSpPr>
          <p:cNvPr id="3" name="Title 2">
            <a:extLst>
              <a:ext uri="{FF2B5EF4-FFF2-40B4-BE49-F238E27FC236}">
                <a16:creationId xmlns:a16="http://schemas.microsoft.com/office/drawing/2014/main" xmlns="" id="{50517218-9EA5-4E3A-82C5-C992CE9BE63D}"/>
              </a:ext>
            </a:extLst>
          </p:cNvPr>
          <p:cNvSpPr>
            <a:spLocks noGrp="1"/>
          </p:cNvSpPr>
          <p:nvPr>
            <p:ph type="title"/>
          </p:nvPr>
        </p:nvSpPr>
        <p:spPr/>
        <p:txBody>
          <a:bodyPr/>
          <a:lstStyle/>
          <a:p>
            <a:r>
              <a:rPr lang="en-US" dirty="0">
                <a:solidFill>
                  <a:schemeClr val="tx1"/>
                </a:solidFill>
              </a:rPr>
              <a:t>Questions </a:t>
            </a:r>
          </a:p>
        </p:txBody>
      </p:sp>
      <p:sp>
        <p:nvSpPr>
          <p:cNvPr id="4" name="Slide Number Placeholder 3">
            <a:extLst>
              <a:ext uri="{FF2B5EF4-FFF2-40B4-BE49-F238E27FC236}">
                <a16:creationId xmlns:a16="http://schemas.microsoft.com/office/drawing/2014/main" xmlns="" id="{ECAC0F2F-22F1-4FAF-803E-7341D516CB46}"/>
              </a:ext>
            </a:extLst>
          </p:cNvPr>
          <p:cNvSpPr>
            <a:spLocks noGrp="1"/>
          </p:cNvSpPr>
          <p:nvPr>
            <p:ph type="sldNum" sz="quarter" idx="12"/>
          </p:nvPr>
        </p:nvSpPr>
        <p:spPr/>
        <p:txBody>
          <a:bodyPr/>
          <a:lstStyle/>
          <a:p>
            <a:fld id="{8DABA455-31A2-409C-90BA-E614965D8C2C}" type="slidenum">
              <a:rPr lang="en-US" smtClean="0"/>
              <a:pPr/>
              <a:t>19</a:t>
            </a:fld>
            <a:endParaRPr lang="en-US" dirty="0"/>
          </a:p>
        </p:txBody>
      </p:sp>
      <p:pic>
        <p:nvPicPr>
          <p:cNvPr id="10" name="Picture 9" descr="Question mark on green pastel background">
            <a:extLst>
              <a:ext uri="{FF2B5EF4-FFF2-40B4-BE49-F238E27FC236}">
                <a16:creationId xmlns:a16="http://schemas.microsoft.com/office/drawing/2014/main" xmlns="" id="{D6276AED-D509-4C57-8F29-D254F7FF556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667" t="12222" r="11667" b="13333"/>
          <a:stretch/>
        </p:blipFill>
        <p:spPr>
          <a:xfrm>
            <a:off x="3920113" y="836154"/>
            <a:ext cx="1303773" cy="1985291"/>
          </a:xfrm>
          <a:prstGeom prst="rect">
            <a:avLst/>
          </a:prstGeom>
        </p:spPr>
      </p:pic>
    </p:spTree>
    <p:extLst>
      <p:ext uri="{BB962C8B-B14F-4D97-AF65-F5344CB8AC3E}">
        <p14:creationId xmlns:p14="http://schemas.microsoft.com/office/powerpoint/2010/main" val="261510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a:t>Project Overview</a:t>
            </a:r>
          </a:p>
        </p:txBody>
      </p:sp>
      <p:sp>
        <p:nvSpPr>
          <p:cNvPr id="2" name="Slide Number Placeholder 1"/>
          <p:cNvSpPr>
            <a:spLocks noGrp="1"/>
          </p:cNvSpPr>
          <p:nvPr>
            <p:ph type="sldNum" sz="quarter" idx="12"/>
          </p:nvPr>
        </p:nvSpPr>
        <p:spPr/>
        <p:txBody>
          <a:bodyPr/>
          <a:lstStyle/>
          <a:p>
            <a:fld id="{8DABA455-31A2-409C-90BA-E614965D8C2C}" type="slidenum">
              <a:rPr lang="en-US" smtClean="0"/>
              <a:pPr/>
              <a:t>2</a:t>
            </a:fld>
            <a:endParaRPr lang="en-US" dirty="0"/>
          </a:p>
        </p:txBody>
      </p:sp>
      <p:sp>
        <p:nvSpPr>
          <p:cNvPr id="8" name="Text Placeholder 7"/>
          <p:cNvSpPr txBox="1">
            <a:spLocks/>
          </p:cNvSpPr>
          <p:nvPr/>
        </p:nvSpPr>
        <p:spPr>
          <a:xfrm>
            <a:off x="3276600" y="4038600"/>
            <a:ext cx="3436620" cy="258928"/>
          </a:xfrm>
          <a:prstGeom prst="rect">
            <a:avLst/>
          </a:prstGeom>
        </p:spPr>
        <p:txBody>
          <a:bodyPr vert="horz" lIns="91440" tIns="45720" rIns="91440" bIns="45720" rtlCol="0" anchor="ctr">
            <a:normAutofit fontScale="92500"/>
          </a:bodyPr>
          <a:lstStyle>
            <a:lvl1pPr marL="0" indent="0" algn="r" defTabSz="914400" rtl="0" eaLnBrk="1" latinLnBrk="0" hangingPunct="1">
              <a:spcBef>
                <a:spcPct val="20000"/>
              </a:spcBef>
              <a:buFont typeface="Arial" panose="020B0604020202020204" pitchFamily="34" charset="0"/>
              <a:buNone/>
              <a:defRPr sz="2400" kern="1200">
                <a:solidFill>
                  <a:schemeClr val="bg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US" sz="1100" dirty="0"/>
              <a:t>A:  Approved for public release: distribution unlimited</a:t>
            </a:r>
          </a:p>
        </p:txBody>
      </p:sp>
      <p:sp>
        <p:nvSpPr>
          <p:cNvPr id="3" name="TextBox 2"/>
          <p:cNvSpPr txBox="1"/>
          <p:nvPr/>
        </p:nvSpPr>
        <p:spPr>
          <a:xfrm>
            <a:off x="1752600" y="6194020"/>
            <a:ext cx="4568879" cy="261610"/>
          </a:xfrm>
          <a:prstGeom prst="rect">
            <a:avLst/>
          </a:prstGeom>
          <a:noFill/>
        </p:spPr>
        <p:txBody>
          <a:bodyPr wrap="none" rtlCol="0">
            <a:spAutoFit/>
          </a:bodyPr>
          <a:lstStyle/>
          <a:p>
            <a:r>
              <a:rPr lang="en-US" sz="1100" dirty="0"/>
              <a:t>Distribution Statement A: Approved for public release: distribution unlimited</a:t>
            </a:r>
          </a:p>
        </p:txBody>
      </p:sp>
      <p:sp>
        <p:nvSpPr>
          <p:cNvPr id="9" name="Content Placeholder 2">
            <a:extLst>
              <a:ext uri="{FF2B5EF4-FFF2-40B4-BE49-F238E27FC236}">
                <a16:creationId xmlns:a16="http://schemas.microsoft.com/office/drawing/2014/main" xmlns="" id="{805E32DE-B86A-4248-9C63-51CBCC9E8B5F}"/>
              </a:ext>
            </a:extLst>
          </p:cNvPr>
          <p:cNvSpPr>
            <a:spLocks noGrp="1"/>
          </p:cNvSpPr>
          <p:nvPr>
            <p:ph idx="1"/>
          </p:nvPr>
        </p:nvSpPr>
        <p:spPr>
          <a:xfrm>
            <a:off x="35329" y="1334883"/>
            <a:ext cx="5832071" cy="4819653"/>
          </a:xfrm>
        </p:spPr>
        <p:txBody>
          <a:bodyPr>
            <a:normAutofit lnSpcReduction="10000"/>
          </a:bodyPr>
          <a:lstStyle/>
          <a:p>
            <a:pPr>
              <a:lnSpc>
                <a:spcPct val="110000"/>
              </a:lnSpc>
              <a:defRPr/>
            </a:pPr>
            <a:r>
              <a:rPr lang="en-US" sz="1600" dirty="0">
                <a:solidFill>
                  <a:srgbClr val="000000"/>
                </a:solidFill>
              </a:rPr>
              <a:t>A Dec. 2014 NSWCCD-SSES report notes a significant number of 450V 400A surface ship shore power connection plug and receptacle failures.  </a:t>
            </a:r>
          </a:p>
          <a:p>
            <a:pPr>
              <a:lnSpc>
                <a:spcPct val="110000"/>
              </a:lnSpc>
              <a:defRPr/>
            </a:pPr>
            <a:r>
              <a:rPr lang="en-US" sz="1600" dirty="0">
                <a:solidFill>
                  <a:srgbClr val="000000"/>
                </a:solidFill>
              </a:rPr>
              <a:t>These connectors are subject to corrosion at the connection pins themselves.  Corrosion leads to high impedance contact and subsequent heating of the pins and eventual failure.</a:t>
            </a:r>
          </a:p>
          <a:p>
            <a:pPr>
              <a:lnSpc>
                <a:spcPct val="110000"/>
              </a:lnSpc>
              <a:defRPr/>
            </a:pPr>
            <a:r>
              <a:rPr lang="en-US" sz="1600" dirty="0">
                <a:solidFill>
                  <a:srgbClr val="000000"/>
                </a:solidFill>
              </a:rPr>
              <a:t>The connectors are tested before connection to shore power with a </a:t>
            </a:r>
            <a:r>
              <a:rPr lang="en-US" sz="1600" dirty="0" err="1">
                <a:solidFill>
                  <a:srgbClr val="000000"/>
                </a:solidFill>
              </a:rPr>
              <a:t>MegOhm</a:t>
            </a:r>
            <a:r>
              <a:rPr lang="en-US" sz="1600" dirty="0">
                <a:solidFill>
                  <a:srgbClr val="000000"/>
                </a:solidFill>
              </a:rPr>
              <a:t> meter (“Megger”) to verify that there are no accidental low impedance paths between the phases or to ground.</a:t>
            </a:r>
          </a:p>
          <a:p>
            <a:pPr>
              <a:lnSpc>
                <a:spcPct val="110000"/>
              </a:lnSpc>
              <a:defRPr/>
            </a:pPr>
            <a:r>
              <a:rPr lang="en-US" sz="1600" dirty="0">
                <a:solidFill>
                  <a:srgbClr val="000000"/>
                </a:solidFill>
              </a:rPr>
              <a:t>In Feb. 2018, a pin failure in a 450V shore power connector on a DDG-51 class destroyer led to an Arc Flash Event in which the connector exploded.</a:t>
            </a:r>
          </a:p>
          <a:p>
            <a:pPr>
              <a:lnSpc>
                <a:spcPct val="110000"/>
              </a:lnSpc>
              <a:defRPr/>
            </a:pPr>
            <a:r>
              <a:rPr lang="en-US" sz="1600" dirty="0">
                <a:solidFill>
                  <a:srgbClr val="000000"/>
                </a:solidFill>
              </a:rPr>
              <a:t>Due to similar issues in the fleet, a new Maintenance Requirement Card (MRC) has been issued that requires Megger testing from each pin in the receptacle to every other pin and also to ground, rather than just a single phase to phase and phase to ground tests.</a:t>
            </a:r>
          </a:p>
          <a:p>
            <a:pPr marL="0" indent="0">
              <a:buNone/>
            </a:pPr>
            <a:endParaRPr lang="en-US" dirty="0"/>
          </a:p>
        </p:txBody>
      </p:sp>
      <p:pic>
        <p:nvPicPr>
          <p:cNvPr id="10" name="Picture 9">
            <a:extLst>
              <a:ext uri="{FF2B5EF4-FFF2-40B4-BE49-F238E27FC236}">
                <a16:creationId xmlns:a16="http://schemas.microsoft.com/office/drawing/2014/main" xmlns="" id="{96C3A638-9B38-4413-B7CA-78E17EA33BE8}"/>
              </a:ext>
            </a:extLst>
          </p:cNvPr>
          <p:cNvPicPr>
            <a:picLocks noChangeAspect="1"/>
          </p:cNvPicPr>
          <p:nvPr/>
        </p:nvPicPr>
        <p:blipFill>
          <a:blip r:embed="rId3"/>
          <a:stretch>
            <a:fillRect/>
          </a:stretch>
        </p:blipFill>
        <p:spPr>
          <a:xfrm rot="16200000">
            <a:off x="6800489" y="413896"/>
            <a:ext cx="1162246" cy="3028424"/>
          </a:xfrm>
          <a:prstGeom prst="rect">
            <a:avLst/>
          </a:prstGeom>
        </p:spPr>
      </p:pic>
      <p:pic>
        <p:nvPicPr>
          <p:cNvPr id="11" name="Picture 10">
            <a:extLst>
              <a:ext uri="{FF2B5EF4-FFF2-40B4-BE49-F238E27FC236}">
                <a16:creationId xmlns:a16="http://schemas.microsoft.com/office/drawing/2014/main" xmlns="" id="{FD1FF8F2-042D-48E6-B7F2-D3B1965904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913" t="17827" r="9363" b="18240"/>
          <a:stretch/>
        </p:blipFill>
        <p:spPr>
          <a:xfrm rot="5400000">
            <a:off x="7435335" y="3804140"/>
            <a:ext cx="1797552" cy="1123424"/>
          </a:xfrm>
          <a:prstGeom prst="rect">
            <a:avLst/>
          </a:prstGeom>
        </p:spPr>
      </p:pic>
      <p:sp>
        <p:nvSpPr>
          <p:cNvPr id="12" name="TextBox 11">
            <a:extLst>
              <a:ext uri="{FF2B5EF4-FFF2-40B4-BE49-F238E27FC236}">
                <a16:creationId xmlns:a16="http://schemas.microsoft.com/office/drawing/2014/main" xmlns="" id="{9C532187-494E-4C89-932E-60B368296348}"/>
              </a:ext>
            </a:extLst>
          </p:cNvPr>
          <p:cNvSpPr txBox="1"/>
          <p:nvPr/>
        </p:nvSpPr>
        <p:spPr>
          <a:xfrm>
            <a:off x="5873634" y="3569066"/>
            <a:ext cx="1764454" cy="2246769"/>
          </a:xfrm>
          <a:prstGeom prst="rect">
            <a:avLst/>
          </a:prstGeom>
          <a:noFill/>
        </p:spPr>
        <p:txBody>
          <a:bodyPr wrap="square" rtlCol="0">
            <a:spAutoFit/>
          </a:bodyPr>
          <a:lstStyle/>
          <a:p>
            <a:r>
              <a:rPr lang="en-US" sz="1400" dirty="0"/>
              <a:t>Fig. 1 (a) Results of an arc flash event at 450 V Shore Power Connector on destroyer </a:t>
            </a:r>
          </a:p>
          <a:p>
            <a:r>
              <a:rPr lang="en-US" sz="1400" dirty="0"/>
              <a:t>(b) </a:t>
            </a:r>
            <a:r>
              <a:rPr lang="en-US" sz="1400" dirty="0" err="1"/>
              <a:t>MegOhm</a:t>
            </a:r>
            <a:r>
              <a:rPr lang="en-US" sz="1400" dirty="0"/>
              <a:t> Meter currently used to measure isolation between connector pins.</a:t>
            </a:r>
          </a:p>
        </p:txBody>
      </p:sp>
      <p:sp>
        <p:nvSpPr>
          <p:cNvPr id="14" name="TextBox 13">
            <a:extLst>
              <a:ext uri="{FF2B5EF4-FFF2-40B4-BE49-F238E27FC236}">
                <a16:creationId xmlns:a16="http://schemas.microsoft.com/office/drawing/2014/main" xmlns="" id="{97C8F3F7-F7DF-4EB9-BB51-F7866108AAB0}"/>
              </a:ext>
            </a:extLst>
          </p:cNvPr>
          <p:cNvSpPr txBox="1"/>
          <p:nvPr/>
        </p:nvSpPr>
        <p:spPr>
          <a:xfrm>
            <a:off x="7101057" y="2560815"/>
            <a:ext cx="498764" cy="338554"/>
          </a:xfrm>
          <a:prstGeom prst="rect">
            <a:avLst/>
          </a:prstGeom>
          <a:noFill/>
        </p:spPr>
        <p:txBody>
          <a:bodyPr wrap="square" rtlCol="0">
            <a:spAutoFit/>
          </a:bodyPr>
          <a:lstStyle/>
          <a:p>
            <a:r>
              <a:rPr lang="en-US" sz="1600" dirty="0"/>
              <a:t>(a)</a:t>
            </a:r>
          </a:p>
        </p:txBody>
      </p:sp>
      <p:sp>
        <p:nvSpPr>
          <p:cNvPr id="16" name="TextBox 15">
            <a:extLst>
              <a:ext uri="{FF2B5EF4-FFF2-40B4-BE49-F238E27FC236}">
                <a16:creationId xmlns:a16="http://schemas.microsoft.com/office/drawing/2014/main" xmlns="" id="{70D936C4-D7CC-4BE4-BEF0-2B726F7C5A19}"/>
              </a:ext>
            </a:extLst>
          </p:cNvPr>
          <p:cNvSpPr txBox="1"/>
          <p:nvPr/>
        </p:nvSpPr>
        <p:spPr>
          <a:xfrm>
            <a:off x="8132618" y="5267503"/>
            <a:ext cx="498764" cy="338554"/>
          </a:xfrm>
          <a:prstGeom prst="rect">
            <a:avLst/>
          </a:prstGeom>
          <a:noFill/>
        </p:spPr>
        <p:txBody>
          <a:bodyPr wrap="square" rtlCol="0">
            <a:spAutoFit/>
          </a:bodyPr>
          <a:lstStyle/>
          <a:p>
            <a:r>
              <a:rPr lang="en-US" sz="1600" dirty="0"/>
              <a:t>(b)</a:t>
            </a:r>
          </a:p>
        </p:txBody>
      </p:sp>
    </p:spTree>
    <p:extLst>
      <p:ext uri="{BB962C8B-B14F-4D97-AF65-F5344CB8AC3E}">
        <p14:creationId xmlns:p14="http://schemas.microsoft.com/office/powerpoint/2010/main" val="205157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lstStyle/>
          <a:p>
            <a:r>
              <a:rPr lang="en-US" dirty="0"/>
              <a:t>Project Overview</a:t>
            </a:r>
          </a:p>
        </p:txBody>
      </p:sp>
      <p:sp>
        <p:nvSpPr>
          <p:cNvPr id="2" name="Slide Number Placeholder 1"/>
          <p:cNvSpPr>
            <a:spLocks noGrp="1"/>
          </p:cNvSpPr>
          <p:nvPr>
            <p:ph type="sldNum" sz="quarter" idx="12"/>
          </p:nvPr>
        </p:nvSpPr>
        <p:spPr/>
        <p:txBody>
          <a:bodyPr/>
          <a:lstStyle/>
          <a:p>
            <a:fld id="{8DABA455-31A2-409C-90BA-E614965D8C2C}" type="slidenum">
              <a:rPr lang="en-US" smtClean="0"/>
              <a:pPr/>
              <a:t>3</a:t>
            </a:fld>
            <a:endParaRPr lang="en-US" dirty="0"/>
          </a:p>
        </p:txBody>
      </p:sp>
      <p:sp>
        <p:nvSpPr>
          <p:cNvPr id="12" name="TextBox 11"/>
          <p:cNvSpPr txBox="1"/>
          <p:nvPr/>
        </p:nvSpPr>
        <p:spPr>
          <a:xfrm>
            <a:off x="1752600" y="6194020"/>
            <a:ext cx="4568879" cy="261610"/>
          </a:xfrm>
          <a:prstGeom prst="rect">
            <a:avLst/>
          </a:prstGeom>
          <a:noFill/>
        </p:spPr>
        <p:txBody>
          <a:bodyPr wrap="none" rtlCol="0">
            <a:spAutoFit/>
          </a:bodyPr>
          <a:lstStyle/>
          <a:p>
            <a:r>
              <a:rPr lang="en-US" sz="1100" dirty="0"/>
              <a:t>Distribution Statement A: Approved for public release: distribution unlimited</a:t>
            </a:r>
          </a:p>
        </p:txBody>
      </p:sp>
      <p:pic>
        <p:nvPicPr>
          <p:cNvPr id="13" name="Picture 12">
            <a:extLst>
              <a:ext uri="{FF2B5EF4-FFF2-40B4-BE49-F238E27FC236}">
                <a16:creationId xmlns:a16="http://schemas.microsoft.com/office/drawing/2014/main" xmlns="" id="{110D0B2C-735F-4907-81F0-3461DF28AC23}"/>
              </a:ext>
            </a:extLst>
          </p:cNvPr>
          <p:cNvPicPr>
            <a:picLocks noChangeAspect="1"/>
          </p:cNvPicPr>
          <p:nvPr/>
        </p:nvPicPr>
        <p:blipFill>
          <a:blip r:embed="rId2"/>
          <a:stretch>
            <a:fillRect/>
          </a:stretch>
        </p:blipFill>
        <p:spPr>
          <a:xfrm>
            <a:off x="6019800" y="1219200"/>
            <a:ext cx="2815374" cy="1680134"/>
          </a:xfrm>
          <a:prstGeom prst="rect">
            <a:avLst/>
          </a:prstGeom>
          <a:ln w="25400">
            <a:solidFill>
              <a:schemeClr val="bg1">
                <a:lumMod val="65000"/>
              </a:schemeClr>
            </a:solidFill>
          </a:ln>
          <a:effectLst>
            <a:outerShdw blurRad="50800" dist="50800" dir="5400000" algn="ctr" rotWithShape="0">
              <a:schemeClr val="bg1">
                <a:lumMod val="50000"/>
              </a:schemeClr>
            </a:outerShdw>
          </a:effectLst>
        </p:spPr>
      </p:pic>
      <p:sp>
        <p:nvSpPr>
          <p:cNvPr id="14" name="TextBox 13">
            <a:extLst>
              <a:ext uri="{FF2B5EF4-FFF2-40B4-BE49-F238E27FC236}">
                <a16:creationId xmlns:a16="http://schemas.microsoft.com/office/drawing/2014/main" xmlns="" id="{B927CFAA-0F1D-4F53-B1B0-4314C55B55EB}"/>
              </a:ext>
            </a:extLst>
          </p:cNvPr>
          <p:cNvSpPr txBox="1"/>
          <p:nvPr/>
        </p:nvSpPr>
        <p:spPr>
          <a:xfrm>
            <a:off x="6019800" y="3008637"/>
            <a:ext cx="2943253" cy="307777"/>
          </a:xfrm>
          <a:prstGeom prst="rect">
            <a:avLst/>
          </a:prstGeom>
          <a:noFill/>
        </p:spPr>
        <p:txBody>
          <a:bodyPr wrap="square" rtlCol="0">
            <a:spAutoFit/>
          </a:bodyPr>
          <a:lstStyle/>
          <a:p>
            <a:pPr algn="ctr"/>
            <a:r>
              <a:rPr lang="en-US" sz="1400" dirty="0"/>
              <a:t>Fig. 2: 450 V Shore Power Connector</a:t>
            </a:r>
          </a:p>
        </p:txBody>
      </p:sp>
      <p:sp>
        <p:nvSpPr>
          <p:cNvPr id="16" name="Content Placeholder 2">
            <a:extLst>
              <a:ext uri="{FF2B5EF4-FFF2-40B4-BE49-F238E27FC236}">
                <a16:creationId xmlns:a16="http://schemas.microsoft.com/office/drawing/2014/main" xmlns="" id="{19EC9572-1206-4262-AF19-29B2C589C198}"/>
              </a:ext>
            </a:extLst>
          </p:cNvPr>
          <p:cNvSpPr>
            <a:spLocks noGrp="1"/>
          </p:cNvSpPr>
          <p:nvPr>
            <p:ph idx="1"/>
          </p:nvPr>
        </p:nvSpPr>
        <p:spPr>
          <a:xfrm>
            <a:off x="0" y="1279525"/>
            <a:ext cx="6019800" cy="1768475"/>
          </a:xfrm>
        </p:spPr>
        <p:txBody>
          <a:bodyPr>
            <a:normAutofit/>
          </a:bodyPr>
          <a:lstStyle/>
          <a:p>
            <a:pPr>
              <a:defRPr/>
            </a:pPr>
            <a:r>
              <a:rPr lang="en-US" sz="1500" dirty="0">
                <a:solidFill>
                  <a:srgbClr val="000000"/>
                </a:solidFill>
              </a:rPr>
              <a:t>The number of permutations for the new tests results in a significant increase in the time and effort to perform these tests and also increases the opportunity for human error.</a:t>
            </a:r>
          </a:p>
          <a:p>
            <a:pPr lvl="1">
              <a:defRPr/>
            </a:pPr>
            <a:r>
              <a:rPr lang="en-US" sz="1200" dirty="0"/>
              <a:t>Phase A (7 pins) to (Phase B (7) and to Phase C (7)) is 7 X 14 = 98 tests</a:t>
            </a:r>
          </a:p>
          <a:p>
            <a:pPr lvl="1">
              <a:defRPr/>
            </a:pPr>
            <a:r>
              <a:rPr lang="en-US" sz="1200" dirty="0"/>
              <a:t>Phase B (7) to Phase C (7) is 7 X 7 = 49 tests</a:t>
            </a:r>
          </a:p>
          <a:p>
            <a:pPr lvl="1">
              <a:defRPr/>
            </a:pPr>
            <a:r>
              <a:rPr lang="en-US" sz="1200" dirty="0"/>
              <a:t>All Phases (21 pins) to ground = 21 tests</a:t>
            </a:r>
          </a:p>
          <a:p>
            <a:pPr lvl="1">
              <a:defRPr/>
            </a:pPr>
            <a:r>
              <a:rPr lang="en-US" sz="1200" dirty="0"/>
              <a:t>Total tests per receptacle = 168  X 12 receptacles per ship = 2016 tests</a:t>
            </a:r>
          </a:p>
          <a:p>
            <a:pPr>
              <a:buNone/>
              <a:defRPr/>
            </a:pPr>
            <a:endParaRPr lang="en-US" sz="1600" u="sng" dirty="0"/>
          </a:p>
        </p:txBody>
      </p:sp>
      <p:sp>
        <p:nvSpPr>
          <p:cNvPr id="17" name="Content Placeholder 2">
            <a:extLst>
              <a:ext uri="{FF2B5EF4-FFF2-40B4-BE49-F238E27FC236}">
                <a16:creationId xmlns:a16="http://schemas.microsoft.com/office/drawing/2014/main" xmlns="" id="{19EC9572-1206-4262-AF19-29B2C589C198}"/>
              </a:ext>
            </a:extLst>
          </p:cNvPr>
          <p:cNvSpPr txBox="1">
            <a:spLocks/>
          </p:cNvSpPr>
          <p:nvPr/>
        </p:nvSpPr>
        <p:spPr>
          <a:xfrm>
            <a:off x="152400" y="3200400"/>
            <a:ext cx="7772400" cy="27289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000" kern="1200" baseline="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6">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600"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defRPr/>
            </a:pPr>
            <a:r>
              <a:rPr lang="en-US" sz="1600" u="sng" dirty="0"/>
              <a:t>The Project</a:t>
            </a:r>
          </a:p>
          <a:p>
            <a:pPr>
              <a:defRPr/>
            </a:pPr>
            <a:r>
              <a:rPr lang="en-US" sz="1300" dirty="0">
                <a:solidFill>
                  <a:srgbClr val="000000"/>
                </a:solidFill>
              </a:rPr>
              <a:t>Investigate the suitability of COTS equipment first and determine if such equipment can be adapted to this application.</a:t>
            </a:r>
          </a:p>
          <a:p>
            <a:pPr>
              <a:defRPr/>
            </a:pPr>
            <a:r>
              <a:rPr lang="en-US" sz="1300" dirty="0">
                <a:solidFill>
                  <a:srgbClr val="000000"/>
                </a:solidFill>
              </a:rPr>
              <a:t>Should it prove suitable, develop any required modifications, including a connector to mate the equipment to the ship connectors, and program the equipment for the appropriate tests.</a:t>
            </a:r>
          </a:p>
          <a:p>
            <a:pPr>
              <a:defRPr/>
            </a:pPr>
            <a:r>
              <a:rPr lang="en-US" sz="1300" dirty="0">
                <a:solidFill>
                  <a:srgbClr val="000000"/>
                </a:solidFill>
              </a:rPr>
              <a:t>If there is a fundamental issue with the equipment, the project will develop a design concept for switching the Megger measurement device between all the test permutations and offloading or recording the test data.  </a:t>
            </a:r>
          </a:p>
          <a:p>
            <a:pPr>
              <a:defRPr/>
            </a:pPr>
            <a:r>
              <a:rPr lang="en-US" sz="1300" dirty="0">
                <a:solidFill>
                  <a:srgbClr val="000000"/>
                </a:solidFill>
              </a:rPr>
              <a:t>If sufficient funds remain at this point, a prototype proof of concept device will be constructed.</a:t>
            </a:r>
          </a:p>
          <a:p>
            <a:pPr>
              <a:defRPr/>
            </a:pPr>
            <a:r>
              <a:rPr lang="en-US" sz="1300" dirty="0">
                <a:solidFill>
                  <a:srgbClr val="000000"/>
                </a:solidFill>
              </a:rPr>
              <a:t>The goal is to develop a portable tester that can be plugged into the shore power connector and run the required tests at a single command or button push.</a:t>
            </a:r>
          </a:p>
        </p:txBody>
      </p:sp>
    </p:spTree>
    <p:extLst>
      <p:ext uri="{BB962C8B-B14F-4D97-AF65-F5344CB8AC3E}">
        <p14:creationId xmlns:p14="http://schemas.microsoft.com/office/powerpoint/2010/main" val="107033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Project Team</a:t>
            </a:r>
          </a:p>
        </p:txBody>
      </p:sp>
      <p:sp>
        <p:nvSpPr>
          <p:cNvPr id="2" name="Slide Number Placeholder 1"/>
          <p:cNvSpPr>
            <a:spLocks noGrp="1"/>
          </p:cNvSpPr>
          <p:nvPr>
            <p:ph type="sldNum" sz="quarter" idx="12"/>
          </p:nvPr>
        </p:nvSpPr>
        <p:spPr/>
        <p:txBody>
          <a:bodyPr/>
          <a:lstStyle/>
          <a:p>
            <a:fld id="{8DABA455-31A2-409C-90BA-E614965D8C2C}" type="slidenum">
              <a:rPr lang="en-US" smtClean="0"/>
              <a:pPr/>
              <a:t>4</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a:t>Distribution Statement A: Approved for public release: distribution unlimited</a:t>
            </a:r>
          </a:p>
        </p:txBody>
      </p:sp>
      <p:sp>
        <p:nvSpPr>
          <p:cNvPr id="8" name="Content Placeholder 2">
            <a:extLst>
              <a:ext uri="{FF2B5EF4-FFF2-40B4-BE49-F238E27FC236}">
                <a16:creationId xmlns:a16="http://schemas.microsoft.com/office/drawing/2014/main" xmlns="" id="{805E32DE-B86A-4248-9C63-51CBCC9E8B5F}"/>
              </a:ext>
            </a:extLst>
          </p:cNvPr>
          <p:cNvSpPr>
            <a:spLocks noGrp="1"/>
          </p:cNvSpPr>
          <p:nvPr>
            <p:ph idx="1"/>
          </p:nvPr>
        </p:nvSpPr>
        <p:spPr>
          <a:xfrm>
            <a:off x="168067" y="1406522"/>
            <a:ext cx="4300025" cy="4819653"/>
          </a:xfrm>
        </p:spPr>
        <p:txBody>
          <a:bodyPr>
            <a:normAutofit/>
          </a:bodyPr>
          <a:lstStyle/>
          <a:p>
            <a:pPr>
              <a:defRPr/>
            </a:pPr>
            <a:r>
              <a:rPr lang="en-US" sz="1600" b="1" u="sng" dirty="0">
                <a:solidFill>
                  <a:srgbClr val="000000"/>
                </a:solidFill>
                <a:effectLst>
                  <a:outerShdw blurRad="38100" dist="38100" dir="2700000" algn="tl">
                    <a:srgbClr val="000000">
                      <a:alpha val="43137"/>
                    </a:srgbClr>
                  </a:outerShdw>
                </a:effectLst>
              </a:rPr>
              <a:t>The Penn State Electro-Optics Center </a:t>
            </a:r>
            <a:r>
              <a:rPr lang="en-US" sz="1600" dirty="0">
                <a:solidFill>
                  <a:srgbClr val="000000"/>
                </a:solidFill>
              </a:rPr>
              <a:t>– project administration, requirements and test plans, evaluations.</a:t>
            </a: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r>
              <a:rPr lang="en-US" sz="1600" b="1" u="sng" dirty="0">
                <a:solidFill>
                  <a:srgbClr val="000000"/>
                </a:solidFill>
                <a:effectLst>
                  <a:outerShdw blurRad="38100" dist="38100" dir="2700000" algn="tl">
                    <a:srgbClr val="000000">
                      <a:alpha val="43137"/>
                    </a:srgbClr>
                  </a:outerShdw>
                </a:effectLst>
              </a:rPr>
              <a:t>D’Angelo Technologies, LLC </a:t>
            </a:r>
            <a:r>
              <a:rPr lang="en-US" sz="1600" dirty="0">
                <a:solidFill>
                  <a:srgbClr val="000000"/>
                </a:solidFill>
              </a:rPr>
              <a:t>– programming and testing COTS equipment, recommending modifications. </a:t>
            </a:r>
          </a:p>
        </p:txBody>
      </p:sp>
      <p:sp>
        <p:nvSpPr>
          <p:cNvPr id="9" name="Content Placeholder 2">
            <a:extLst>
              <a:ext uri="{FF2B5EF4-FFF2-40B4-BE49-F238E27FC236}">
                <a16:creationId xmlns:a16="http://schemas.microsoft.com/office/drawing/2014/main" xmlns="" id="{F490A162-0BC1-483C-81E6-A08E21033D96}"/>
              </a:ext>
            </a:extLst>
          </p:cNvPr>
          <p:cNvSpPr txBox="1">
            <a:spLocks/>
          </p:cNvSpPr>
          <p:nvPr/>
        </p:nvSpPr>
        <p:spPr>
          <a:xfrm>
            <a:off x="4651717" y="1154949"/>
            <a:ext cx="4300025" cy="48196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600" b="1" u="sng" dirty="0">
                <a:solidFill>
                  <a:srgbClr val="000000"/>
                </a:solidFill>
                <a:effectLst>
                  <a:outerShdw blurRad="38100" dist="38100" dir="2700000" algn="tl">
                    <a:srgbClr val="000000">
                      <a:alpha val="43137"/>
                    </a:srgbClr>
                  </a:outerShdw>
                </a:effectLst>
              </a:rPr>
              <a:t>Huntington Ingalls Pascagoula Shipbuilding</a:t>
            </a:r>
            <a:r>
              <a:rPr lang="en-US" sz="1600" dirty="0">
                <a:solidFill>
                  <a:srgbClr val="000000"/>
                </a:solidFill>
              </a:rPr>
              <a:t> – Shipyard representative – arranging final demo</a:t>
            </a: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endParaRPr lang="en-US" sz="1600" b="1" u="sng" dirty="0">
              <a:solidFill>
                <a:srgbClr val="000000"/>
              </a:solidFill>
              <a:effectLst>
                <a:outerShdw blurRad="38100" dist="38100" dir="2700000" algn="tl">
                  <a:srgbClr val="000000">
                    <a:alpha val="43137"/>
                  </a:srgbClr>
                </a:outerShdw>
              </a:effectLst>
            </a:endParaRPr>
          </a:p>
          <a:p>
            <a:pPr>
              <a:defRPr/>
            </a:pPr>
            <a:r>
              <a:rPr lang="en-US" sz="1600" b="1" u="sng" dirty="0">
                <a:solidFill>
                  <a:srgbClr val="000000"/>
                </a:solidFill>
                <a:effectLst>
                  <a:outerShdw blurRad="38100" dist="38100" dir="2700000" algn="tl">
                    <a:srgbClr val="000000">
                      <a:alpha val="43137"/>
                    </a:srgbClr>
                  </a:outerShdw>
                </a:effectLst>
              </a:rPr>
              <a:t>Gulf Coast SUPSHIPs </a:t>
            </a:r>
            <a:r>
              <a:rPr lang="en-US" sz="1600" dirty="0">
                <a:solidFill>
                  <a:srgbClr val="000000"/>
                </a:solidFill>
              </a:rPr>
              <a:t>– government stakeholder – first identified the issue.</a:t>
            </a:r>
          </a:p>
          <a:p>
            <a:pPr>
              <a:defRPr/>
            </a:pPr>
            <a:endParaRPr lang="en-US" sz="1600" dirty="0">
              <a:solidFill>
                <a:srgbClr val="000000"/>
              </a:solidFill>
            </a:endParaRPr>
          </a:p>
          <a:p>
            <a:pPr>
              <a:defRPr/>
            </a:pPr>
            <a:r>
              <a:rPr lang="en-US" sz="1600" b="1" u="sng" dirty="0">
                <a:solidFill>
                  <a:srgbClr val="000000"/>
                </a:solidFill>
                <a:effectLst>
                  <a:outerShdw blurRad="38100" dist="38100" dir="2700000" algn="tl">
                    <a:srgbClr val="000000">
                      <a:alpha val="43137"/>
                    </a:srgbClr>
                  </a:outerShdw>
                </a:effectLst>
              </a:rPr>
              <a:t>Project Technical Representative </a:t>
            </a:r>
            <a:r>
              <a:rPr lang="en-US" sz="1600" dirty="0">
                <a:solidFill>
                  <a:srgbClr val="000000"/>
                </a:solidFill>
              </a:rPr>
              <a:t>– Walt </a:t>
            </a:r>
            <a:r>
              <a:rPr lang="en-US" sz="1600" dirty="0" err="1">
                <a:solidFill>
                  <a:srgbClr val="000000"/>
                </a:solidFill>
              </a:rPr>
              <a:t>Skalniak</a:t>
            </a:r>
            <a:r>
              <a:rPr lang="en-US" sz="1600" dirty="0">
                <a:solidFill>
                  <a:srgbClr val="000000"/>
                </a:solidFill>
              </a:rPr>
              <a:t>, Panduit Corporation.</a:t>
            </a:r>
          </a:p>
          <a:p>
            <a:pPr>
              <a:defRPr/>
            </a:pPr>
            <a:endParaRPr lang="en-US" sz="1600" dirty="0">
              <a:solidFill>
                <a:srgbClr val="000000"/>
              </a:solidFill>
            </a:endParaRPr>
          </a:p>
          <a:p>
            <a:pPr>
              <a:defRPr/>
            </a:pPr>
            <a:r>
              <a:rPr lang="en-US" sz="1600" b="1" u="sng" dirty="0">
                <a:solidFill>
                  <a:srgbClr val="000000"/>
                </a:solidFill>
                <a:effectLst>
                  <a:outerShdw blurRad="38100" dist="38100" dir="2700000" algn="tl">
                    <a:srgbClr val="000000">
                      <a:alpha val="43137"/>
                    </a:srgbClr>
                  </a:outerShdw>
                </a:effectLst>
              </a:rPr>
              <a:t>NAVSEA 05Z IPT Members </a:t>
            </a:r>
            <a:r>
              <a:rPr lang="en-US" sz="1600" dirty="0">
                <a:solidFill>
                  <a:srgbClr val="000000"/>
                </a:solidFill>
              </a:rPr>
              <a:t>– Chris </a:t>
            </a:r>
            <a:r>
              <a:rPr lang="en-US" sz="1600" dirty="0" err="1">
                <a:solidFill>
                  <a:srgbClr val="000000"/>
                </a:solidFill>
              </a:rPr>
              <a:t>Nemarich</a:t>
            </a:r>
            <a:r>
              <a:rPr lang="en-US" sz="1600" dirty="0">
                <a:solidFill>
                  <a:srgbClr val="000000"/>
                </a:solidFill>
              </a:rPr>
              <a:t> and Peter Andrich</a:t>
            </a:r>
          </a:p>
          <a:p>
            <a:pPr marL="0" indent="0">
              <a:buFont typeface="Arial" panose="020B0604020202020204" pitchFamily="34" charset="0"/>
              <a:buNone/>
            </a:pPr>
            <a:endParaRPr lang="en-US" sz="1600" b="1" u="sng" dirty="0">
              <a:solidFill>
                <a:srgbClr val="000000"/>
              </a:solidFill>
              <a:effectLst>
                <a:outerShdw blurRad="38100" dist="38100" dir="2700000" algn="tl">
                  <a:srgbClr val="000000">
                    <a:alpha val="43137"/>
                  </a:srgbClr>
                </a:outerShdw>
              </a:effectLst>
            </a:endParaRPr>
          </a:p>
        </p:txBody>
      </p:sp>
      <p:pic>
        <p:nvPicPr>
          <p:cNvPr id="11" name="Picture 10">
            <a:extLst>
              <a:ext uri="{FF2B5EF4-FFF2-40B4-BE49-F238E27FC236}">
                <a16:creationId xmlns:a16="http://schemas.microsoft.com/office/drawing/2014/main" xmlns="" id="{984509FD-BA4B-46E4-8191-7C17752A81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233" y="4659946"/>
            <a:ext cx="2523809" cy="1095238"/>
          </a:xfrm>
          <a:prstGeom prst="rect">
            <a:avLst/>
          </a:prstGeom>
        </p:spPr>
      </p:pic>
      <p:pic>
        <p:nvPicPr>
          <p:cNvPr id="12" name="Picture 11">
            <a:extLst>
              <a:ext uri="{FF2B5EF4-FFF2-40B4-BE49-F238E27FC236}">
                <a16:creationId xmlns:a16="http://schemas.microsoft.com/office/drawing/2014/main" xmlns="" id="{B3576F2B-DBC8-4E1E-AA4A-4A83EA4A6F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667567"/>
            <a:ext cx="2398432" cy="16522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277" y="2284384"/>
            <a:ext cx="3213124" cy="1350616"/>
          </a:xfrm>
          <a:prstGeom prst="rect">
            <a:avLst/>
          </a:prstGeom>
        </p:spPr>
      </p:pic>
    </p:spTree>
    <p:extLst>
      <p:ext uri="{BB962C8B-B14F-4D97-AF65-F5344CB8AC3E}">
        <p14:creationId xmlns:p14="http://schemas.microsoft.com/office/powerpoint/2010/main" val="221698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Project Approach</a:t>
            </a:r>
          </a:p>
        </p:txBody>
      </p:sp>
      <p:sp>
        <p:nvSpPr>
          <p:cNvPr id="2" name="Slide Number Placeholder 1"/>
          <p:cNvSpPr>
            <a:spLocks noGrp="1"/>
          </p:cNvSpPr>
          <p:nvPr>
            <p:ph type="sldNum" sz="quarter" idx="12"/>
          </p:nvPr>
        </p:nvSpPr>
        <p:spPr/>
        <p:txBody>
          <a:bodyPr/>
          <a:lstStyle/>
          <a:p>
            <a:fld id="{8DABA455-31A2-409C-90BA-E614965D8C2C}" type="slidenum">
              <a:rPr lang="en-US" smtClean="0"/>
              <a:pPr/>
              <a:t>5</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a:t>Distribution Statement A: Approved for public release: distribution unlimited</a:t>
            </a:r>
          </a:p>
        </p:txBody>
      </p:sp>
      <p:sp>
        <p:nvSpPr>
          <p:cNvPr id="8" name="Content Placeholder 2"/>
          <p:cNvSpPr>
            <a:spLocks noGrp="1"/>
          </p:cNvSpPr>
          <p:nvPr/>
        </p:nvSpPr>
        <p:spPr>
          <a:xfrm>
            <a:off x="76200" y="1447801"/>
            <a:ext cx="8991600"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b="1"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1600" dirty="0">
                <a:solidFill>
                  <a:srgbClr val="000000"/>
                </a:solidFill>
              </a:rPr>
              <a:t>Define firm requirements and test conditions for performing the required tests.</a:t>
            </a:r>
          </a:p>
          <a:p>
            <a:pPr>
              <a:defRPr/>
            </a:pPr>
            <a:r>
              <a:rPr lang="en-US" sz="1600" dirty="0">
                <a:solidFill>
                  <a:srgbClr val="000000"/>
                </a:solidFill>
              </a:rPr>
              <a:t>A candidate COTS device has been identified that is potentially suitable.  </a:t>
            </a:r>
          </a:p>
          <a:p>
            <a:pPr lvl="1">
              <a:defRPr/>
            </a:pPr>
            <a:r>
              <a:rPr lang="en-US" sz="1200" dirty="0">
                <a:solidFill>
                  <a:srgbClr val="000000"/>
                </a:solidFill>
              </a:rPr>
              <a:t>It is the </a:t>
            </a:r>
            <a:r>
              <a:rPr lang="en-US" sz="1200" dirty="0" err="1">
                <a:solidFill>
                  <a:srgbClr val="000000"/>
                </a:solidFill>
              </a:rPr>
              <a:t>CableEye</a:t>
            </a:r>
            <a:r>
              <a:rPr lang="en-US" sz="1200" dirty="0">
                <a:solidFill>
                  <a:srgbClr val="000000"/>
                </a:solidFill>
              </a:rPr>
              <a:t> HVX High Voltage Cable Tester from CAMI Research (Acton, MA).</a:t>
            </a:r>
          </a:p>
          <a:p>
            <a:pPr lvl="1">
              <a:defRPr/>
            </a:pPr>
            <a:r>
              <a:rPr lang="en-US" sz="1200" dirty="0">
                <a:solidFill>
                  <a:srgbClr val="000000"/>
                </a:solidFill>
              </a:rPr>
              <a:t>Nominally it tests a cable from end to end, but appears to be configurable to make the required measurements.</a:t>
            </a:r>
          </a:p>
          <a:p>
            <a:pPr lvl="1">
              <a:defRPr/>
            </a:pPr>
            <a:r>
              <a:rPr lang="en-US" sz="1200" dirty="0">
                <a:solidFill>
                  <a:srgbClr val="000000"/>
                </a:solidFill>
              </a:rPr>
              <a:t>Portable table top device with interface to a laptop computer.  Generates and records a full report in less than a minute.</a:t>
            </a:r>
          </a:p>
          <a:p>
            <a:pPr lvl="1">
              <a:defRPr/>
            </a:pPr>
            <a:r>
              <a:rPr lang="en-US" sz="1200" dirty="0">
                <a:solidFill>
                  <a:srgbClr val="000000"/>
                </a:solidFill>
              </a:rPr>
              <a:t>In-house at D’Angelo Technologies, LLC and available for tests.</a:t>
            </a:r>
          </a:p>
          <a:p>
            <a:pPr>
              <a:defRPr/>
            </a:pPr>
            <a:r>
              <a:rPr lang="en-US" sz="1600" dirty="0">
                <a:solidFill>
                  <a:srgbClr val="000000"/>
                </a:solidFill>
              </a:rPr>
              <a:t>Perform laboratory tests on the COTS device, including developing of programming to perform the required test.  Simulate low and high impedance connections via resistors.</a:t>
            </a:r>
          </a:p>
          <a:p>
            <a:pPr>
              <a:defRPr/>
            </a:pPr>
            <a:endParaRPr lang="en-US" sz="1300" dirty="0">
              <a:solidFill>
                <a:srgbClr val="000000"/>
              </a:solidFill>
            </a:endParaRPr>
          </a:p>
          <a:p>
            <a:pPr>
              <a:defRPr/>
            </a:pPr>
            <a:endParaRPr lang="en-US" sz="1300" dirty="0">
              <a:solidFill>
                <a:srgbClr val="000000"/>
              </a:solidFill>
            </a:endParaRPr>
          </a:p>
        </p:txBody>
      </p:sp>
      <p:sp>
        <p:nvSpPr>
          <p:cNvPr id="9" name="Content Placeholder 2"/>
          <p:cNvSpPr txBox="1">
            <a:spLocks/>
          </p:cNvSpPr>
          <p:nvPr/>
        </p:nvSpPr>
        <p:spPr>
          <a:xfrm>
            <a:off x="4918240" y="4406841"/>
            <a:ext cx="3422196" cy="829072"/>
          </a:xfrm>
          <a:prstGeom prst="rect">
            <a:avLst/>
          </a:prstGeom>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spcAft>
                <a:spcPts val="600"/>
              </a:spcAft>
              <a:buNone/>
            </a:pPr>
            <a:r>
              <a:rPr lang="en-US" sz="1600" dirty="0">
                <a:latin typeface="+mn-lt"/>
              </a:rPr>
              <a:t>Fig. </a:t>
            </a:r>
            <a:r>
              <a:rPr lang="en-US" sz="1600" dirty="0"/>
              <a:t>3 </a:t>
            </a:r>
            <a:r>
              <a:rPr lang="en-US" sz="1600" dirty="0" err="1">
                <a:latin typeface="+mn-lt"/>
              </a:rPr>
              <a:t>CableEye</a:t>
            </a:r>
            <a:r>
              <a:rPr lang="en-US" sz="1600" dirty="0">
                <a:latin typeface="+mn-lt"/>
              </a:rPr>
              <a:t> HVX High Voltage Cable Tester</a:t>
            </a:r>
          </a:p>
          <a:p>
            <a:pPr marL="0" indent="0" algn="ctr">
              <a:spcAft>
                <a:spcPts val="600"/>
              </a:spcAft>
              <a:buNone/>
            </a:pPr>
            <a:r>
              <a:rPr lang="en-US" sz="1400" dirty="0">
                <a:latin typeface="+mn-lt"/>
              </a:rPr>
              <a:t>CAMI Research, Acton, MA.</a:t>
            </a:r>
          </a:p>
        </p:txBody>
      </p:sp>
      <p:pic>
        <p:nvPicPr>
          <p:cNvPr id="10" name="Picture 9" descr="https://www.camiresearch.com/Campaigns/Web-Articles/images/hipot-tester-gui.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7736" y="4245313"/>
            <a:ext cx="2476500" cy="1712924"/>
          </a:xfrm>
          <a:prstGeom prst="rect">
            <a:avLst/>
          </a:prstGeom>
          <a:noFill/>
          <a:ln>
            <a:noFill/>
          </a:ln>
        </p:spPr>
      </p:pic>
    </p:spTree>
    <p:extLst>
      <p:ext uri="{BB962C8B-B14F-4D97-AF65-F5344CB8AC3E}">
        <p14:creationId xmlns:p14="http://schemas.microsoft.com/office/powerpoint/2010/main" val="1944756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Project Approach (cont.)</a:t>
            </a:r>
          </a:p>
        </p:txBody>
      </p:sp>
      <p:sp>
        <p:nvSpPr>
          <p:cNvPr id="2" name="Slide Number Placeholder 1"/>
          <p:cNvSpPr>
            <a:spLocks noGrp="1"/>
          </p:cNvSpPr>
          <p:nvPr>
            <p:ph type="sldNum" sz="quarter" idx="12"/>
          </p:nvPr>
        </p:nvSpPr>
        <p:spPr/>
        <p:txBody>
          <a:bodyPr/>
          <a:lstStyle/>
          <a:p>
            <a:fld id="{8DABA455-31A2-409C-90BA-E614965D8C2C}" type="slidenum">
              <a:rPr lang="en-US" smtClean="0"/>
              <a:pPr/>
              <a:t>6</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a:t>Distribution Statement A: Approved for public release: distribution unlimited</a:t>
            </a:r>
          </a:p>
        </p:txBody>
      </p:sp>
      <p:sp>
        <p:nvSpPr>
          <p:cNvPr id="8" name="Content Placeholder 2">
            <a:extLst>
              <a:ext uri="{FF2B5EF4-FFF2-40B4-BE49-F238E27FC236}">
                <a16:creationId xmlns:a16="http://schemas.microsoft.com/office/drawing/2014/main" xmlns="" id="{805E32DE-B86A-4248-9C63-51CBCC9E8B5F}"/>
              </a:ext>
            </a:extLst>
          </p:cNvPr>
          <p:cNvSpPr>
            <a:spLocks noGrp="1"/>
          </p:cNvSpPr>
          <p:nvPr>
            <p:ph idx="1"/>
          </p:nvPr>
        </p:nvSpPr>
        <p:spPr>
          <a:xfrm>
            <a:off x="155864" y="1406523"/>
            <a:ext cx="8229600" cy="4460878"/>
          </a:xfrm>
        </p:spPr>
        <p:txBody>
          <a:bodyPr>
            <a:normAutofit/>
          </a:bodyPr>
          <a:lstStyle/>
          <a:p>
            <a:pPr>
              <a:defRPr/>
            </a:pPr>
            <a:r>
              <a:rPr lang="en-US" sz="1800" dirty="0">
                <a:solidFill>
                  <a:srgbClr val="000000"/>
                </a:solidFill>
              </a:rPr>
              <a:t>Mate an appropriate cable and connector to the tester for testing with a shipboard connector.</a:t>
            </a:r>
          </a:p>
          <a:p>
            <a:pPr lvl="1">
              <a:defRPr/>
            </a:pPr>
            <a:r>
              <a:rPr lang="en-US" sz="1800" dirty="0">
                <a:solidFill>
                  <a:srgbClr val="000000"/>
                </a:solidFill>
              </a:rPr>
              <a:t>Perform initial testing with a surrogate connector and mating connector with the appropriate number of contacts.</a:t>
            </a:r>
          </a:p>
          <a:p>
            <a:pPr lvl="1">
              <a:defRPr/>
            </a:pPr>
            <a:r>
              <a:rPr lang="en-US" sz="1800" dirty="0">
                <a:solidFill>
                  <a:srgbClr val="000000"/>
                </a:solidFill>
              </a:rPr>
              <a:t>Purchase the same connector pair used for shore power connections and modify them for use with the cable tester.</a:t>
            </a:r>
          </a:p>
          <a:p>
            <a:pPr>
              <a:defRPr/>
            </a:pPr>
            <a:r>
              <a:rPr lang="en-US" sz="1800" dirty="0">
                <a:solidFill>
                  <a:srgbClr val="000000"/>
                </a:solidFill>
              </a:rPr>
              <a:t>Discuss with the shipyard to determine if a realistic test can be made aboard ship or in another test facility to verify the prototype tester performance in actual tests and whether a detectable failure can be simulated.</a:t>
            </a:r>
          </a:p>
          <a:p>
            <a:pPr>
              <a:defRPr/>
            </a:pPr>
            <a:r>
              <a:rPr lang="en-US" sz="1800" dirty="0">
                <a:solidFill>
                  <a:srgbClr val="000000"/>
                </a:solidFill>
              </a:rPr>
              <a:t>Perform this test and collect data if schedule and availability can be worked out.</a:t>
            </a:r>
          </a:p>
          <a:p>
            <a:pPr>
              <a:defRPr/>
            </a:pPr>
            <a:r>
              <a:rPr lang="en-US" sz="1800" dirty="0">
                <a:solidFill>
                  <a:srgbClr val="000000"/>
                </a:solidFill>
              </a:rPr>
              <a:t>Identify the path forward for implementation.</a:t>
            </a:r>
          </a:p>
          <a:p>
            <a:pPr marL="0" indent="0">
              <a:buNone/>
            </a:pPr>
            <a:endParaRPr lang="en-US" dirty="0"/>
          </a:p>
        </p:txBody>
      </p:sp>
    </p:spTree>
    <p:extLst>
      <p:ext uri="{BB962C8B-B14F-4D97-AF65-F5344CB8AC3E}">
        <p14:creationId xmlns:p14="http://schemas.microsoft.com/office/powerpoint/2010/main" val="333346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lstStyle/>
          <a:p>
            <a:r>
              <a:rPr lang="en-US" dirty="0"/>
              <a:t>Project Task Status</a:t>
            </a:r>
          </a:p>
        </p:txBody>
      </p:sp>
      <p:sp>
        <p:nvSpPr>
          <p:cNvPr id="2" name="Slide Number Placeholder 1"/>
          <p:cNvSpPr>
            <a:spLocks noGrp="1"/>
          </p:cNvSpPr>
          <p:nvPr>
            <p:ph type="sldNum" sz="quarter" idx="12"/>
          </p:nvPr>
        </p:nvSpPr>
        <p:spPr/>
        <p:txBody>
          <a:bodyPr/>
          <a:lstStyle/>
          <a:p>
            <a:fld id="{8DABA455-31A2-409C-90BA-E614965D8C2C}" type="slidenum">
              <a:rPr lang="en-US" smtClean="0"/>
              <a:pPr/>
              <a:t>7</a:t>
            </a:fld>
            <a:endParaRPr lang="en-US" dirty="0"/>
          </a:p>
        </p:txBody>
      </p:sp>
      <p:sp>
        <p:nvSpPr>
          <p:cNvPr id="7" name="TextBox 6"/>
          <p:cNvSpPr txBox="1"/>
          <p:nvPr/>
        </p:nvSpPr>
        <p:spPr>
          <a:xfrm>
            <a:off x="1752600" y="6194020"/>
            <a:ext cx="4568879" cy="261610"/>
          </a:xfrm>
          <a:prstGeom prst="rect">
            <a:avLst/>
          </a:prstGeom>
          <a:noFill/>
        </p:spPr>
        <p:txBody>
          <a:bodyPr wrap="none" rtlCol="0">
            <a:spAutoFit/>
          </a:bodyPr>
          <a:lstStyle/>
          <a:p>
            <a:r>
              <a:rPr lang="en-US" sz="1100" dirty="0"/>
              <a:t>Distribution Statement A: Approved for public release: distribution unlimited</a:t>
            </a:r>
          </a:p>
        </p:txBody>
      </p:sp>
      <p:sp>
        <p:nvSpPr>
          <p:cNvPr id="9" name="TextBox 8">
            <a:extLst>
              <a:ext uri="{FF2B5EF4-FFF2-40B4-BE49-F238E27FC236}">
                <a16:creationId xmlns:a16="http://schemas.microsoft.com/office/drawing/2014/main" xmlns="" id="{49F10F34-3153-48AA-ADDA-9F541C80AA09}"/>
              </a:ext>
            </a:extLst>
          </p:cNvPr>
          <p:cNvSpPr txBox="1"/>
          <p:nvPr/>
        </p:nvSpPr>
        <p:spPr>
          <a:xfrm>
            <a:off x="228600" y="1295400"/>
            <a:ext cx="8610600" cy="5109091"/>
          </a:xfrm>
          <a:prstGeom prst="rect">
            <a:avLst/>
          </a:prstGeom>
          <a:noFill/>
        </p:spPr>
        <p:txBody>
          <a:bodyPr wrap="square" rtlCol="0">
            <a:spAutoFit/>
          </a:bodyPr>
          <a:lstStyle/>
          <a:p>
            <a:r>
              <a:rPr lang="en-US" sz="1400" b="1" dirty="0"/>
              <a:t>Task 1</a:t>
            </a:r>
            <a:r>
              <a:rPr lang="en-US" sz="1400" dirty="0"/>
              <a:t>- Review Project Requirements along Gulf Coast SUPSHIPS to develop a requirements document</a:t>
            </a:r>
          </a:p>
          <a:p>
            <a:r>
              <a:rPr lang="en-US" sz="1400" dirty="0"/>
              <a:t>&gt;&gt; </a:t>
            </a:r>
            <a:r>
              <a:rPr lang="en-US" sz="1400" dirty="0">
                <a:solidFill>
                  <a:srgbClr val="00B050"/>
                </a:solidFill>
              </a:rPr>
              <a:t>Complete.</a:t>
            </a:r>
            <a:r>
              <a:rPr lang="en-US" sz="1400" dirty="0"/>
              <a:t>  Kickoff meeting held Nov. 12, 2019.  Test documents reviewed.  </a:t>
            </a:r>
          </a:p>
          <a:p>
            <a:endParaRPr lang="en-US" sz="1400" dirty="0"/>
          </a:p>
          <a:p>
            <a:r>
              <a:rPr lang="en-US" sz="1400" b="1" dirty="0"/>
              <a:t>Task 2</a:t>
            </a:r>
            <a:r>
              <a:rPr lang="en-US" sz="1400" dirty="0"/>
              <a:t> - Assess </a:t>
            </a:r>
            <a:r>
              <a:rPr lang="en-US" sz="1400" dirty="0" err="1"/>
              <a:t>CableEye</a:t>
            </a:r>
            <a:r>
              <a:rPr lang="en-US" sz="1400" dirty="0"/>
              <a:t> tester applicability to requirements</a:t>
            </a:r>
          </a:p>
          <a:p>
            <a:r>
              <a:rPr lang="en-US" sz="1400" dirty="0"/>
              <a:t>&gt;&gt; </a:t>
            </a:r>
            <a:r>
              <a:rPr lang="en-US" sz="1400" dirty="0">
                <a:solidFill>
                  <a:srgbClr val="00B050"/>
                </a:solidFill>
              </a:rPr>
              <a:t>Complete.</a:t>
            </a:r>
            <a:r>
              <a:rPr lang="en-US" sz="1400" dirty="0"/>
              <a:t>  Testing verified that tester could be programmed to make tests from one connector rather than end to end.  Used surrogate connectors and simulated failures.  </a:t>
            </a:r>
            <a:endParaRPr lang="en-US" sz="1400" dirty="0">
              <a:solidFill>
                <a:srgbClr val="FF0000"/>
              </a:solidFill>
            </a:endParaRPr>
          </a:p>
          <a:p>
            <a:endParaRPr lang="en-US" sz="1400" dirty="0"/>
          </a:p>
          <a:p>
            <a:r>
              <a:rPr lang="en-US" sz="1400" b="1" dirty="0"/>
              <a:t>Task 3</a:t>
            </a:r>
            <a:r>
              <a:rPr lang="en-US" sz="1400" dirty="0"/>
              <a:t> - Program CableEye tester for laboratory tests and test against requirements </a:t>
            </a:r>
          </a:p>
          <a:p>
            <a:r>
              <a:rPr lang="en-US" sz="1400" dirty="0"/>
              <a:t>&gt;&gt; </a:t>
            </a:r>
            <a:r>
              <a:rPr lang="en-US" sz="1400" dirty="0">
                <a:solidFill>
                  <a:srgbClr val="00B050"/>
                </a:solidFill>
              </a:rPr>
              <a:t>Complete.</a:t>
            </a:r>
            <a:r>
              <a:rPr lang="en-US" sz="1400" dirty="0"/>
              <a:t>  Actual shipboard connector purchased and modified. Macros programmed in tester to perform the test automatically.</a:t>
            </a:r>
          </a:p>
          <a:p>
            <a:endParaRPr lang="en-US" sz="1400" dirty="0"/>
          </a:p>
          <a:p>
            <a:r>
              <a:rPr lang="en-US" sz="1400" b="1" dirty="0"/>
              <a:t>Task 4</a:t>
            </a:r>
            <a:r>
              <a:rPr lang="en-US" sz="1400" dirty="0"/>
              <a:t>- Host a simulation demonstration D’Angelo Technologies, LLC  facility demonstrating the lab tests for Penn State, IPT members and invited participants.</a:t>
            </a:r>
          </a:p>
          <a:p>
            <a:r>
              <a:rPr lang="en-US" sz="1400" dirty="0"/>
              <a:t>&gt;&gt; </a:t>
            </a:r>
            <a:r>
              <a:rPr lang="en-US" sz="1400" dirty="0">
                <a:solidFill>
                  <a:srgbClr val="00B050"/>
                </a:solidFill>
              </a:rPr>
              <a:t>Complete.  </a:t>
            </a:r>
            <a:r>
              <a:rPr lang="en-US" sz="1400" dirty="0"/>
              <a:t>Testing demonstrated for IPT for both good and simulated bad connectors.</a:t>
            </a:r>
          </a:p>
          <a:p>
            <a:endParaRPr lang="en-US" sz="1400" dirty="0"/>
          </a:p>
          <a:p>
            <a:r>
              <a:rPr lang="en-US" sz="1400" b="1" dirty="0"/>
              <a:t>Task 5</a:t>
            </a:r>
            <a:r>
              <a:rPr lang="en-US" sz="1400" dirty="0"/>
              <a:t> - Support a field demonstration at a shipyard of equipment with actual connector.</a:t>
            </a:r>
          </a:p>
          <a:p>
            <a:r>
              <a:rPr lang="en-US" sz="1400" dirty="0"/>
              <a:t>&gt;&gt; </a:t>
            </a:r>
            <a:r>
              <a:rPr lang="en-US" sz="1400" dirty="0">
                <a:solidFill>
                  <a:srgbClr val="00B050"/>
                </a:solidFill>
              </a:rPr>
              <a:t>Complete.  </a:t>
            </a:r>
            <a:r>
              <a:rPr lang="en-US" sz="1400" dirty="0"/>
              <a:t>Attempted testing on-board ship (discussion)  </a:t>
            </a:r>
          </a:p>
          <a:p>
            <a:r>
              <a:rPr lang="en-US" sz="1400" dirty="0"/>
              <a:t>Demonstrated in-lab testing of both good and simulated bad connectors.</a:t>
            </a:r>
          </a:p>
          <a:p>
            <a:endParaRPr lang="en-US" sz="1400" dirty="0"/>
          </a:p>
          <a:p>
            <a:r>
              <a:rPr lang="en-US" sz="1400" b="1" dirty="0"/>
              <a:t>Task 6</a:t>
            </a:r>
            <a:r>
              <a:rPr lang="en-US" sz="1400" dirty="0"/>
              <a:t>- Final Report </a:t>
            </a:r>
          </a:p>
          <a:p>
            <a:r>
              <a:rPr lang="en-US" sz="1400" dirty="0"/>
              <a:t>&gt;&gt; </a:t>
            </a:r>
            <a:r>
              <a:rPr lang="en-US" sz="1400" dirty="0">
                <a:solidFill>
                  <a:srgbClr val="00B050"/>
                </a:solidFill>
              </a:rPr>
              <a:t>Complete.  </a:t>
            </a:r>
            <a:r>
              <a:rPr lang="en-US" sz="1400" dirty="0"/>
              <a:t>Submitted to NSRP and recommended additional follow-on testing </a:t>
            </a:r>
          </a:p>
          <a:p>
            <a:endParaRPr lang="en-US" sz="1400" dirty="0"/>
          </a:p>
          <a:p>
            <a:endParaRPr lang="en-US" dirty="0"/>
          </a:p>
        </p:txBody>
      </p:sp>
    </p:spTree>
    <p:extLst>
      <p:ext uri="{BB962C8B-B14F-4D97-AF65-F5344CB8AC3E}">
        <p14:creationId xmlns:p14="http://schemas.microsoft.com/office/powerpoint/2010/main" val="105001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95400"/>
            <a:ext cx="5410200" cy="4800600"/>
          </a:xfrm>
        </p:spPr>
        <p:txBody>
          <a:bodyPr>
            <a:normAutofit fontScale="92500" lnSpcReduction="10000"/>
          </a:bodyPr>
          <a:lstStyle/>
          <a:p>
            <a:pPr marL="0" indent="0">
              <a:buNone/>
            </a:pPr>
            <a:r>
              <a:rPr lang="en-US" dirty="0">
                <a:solidFill>
                  <a:schemeClr val="tx1"/>
                </a:solidFill>
              </a:rPr>
              <a:t>System and Programming Set Up with Surrogate Connector</a:t>
            </a:r>
          </a:p>
          <a:p>
            <a:r>
              <a:rPr lang="en-US" sz="2400" dirty="0">
                <a:solidFill>
                  <a:schemeClr val="tx1"/>
                </a:solidFill>
              </a:rPr>
              <a:t>Receptacle represents ship side, plug represents shore side</a:t>
            </a:r>
          </a:p>
          <a:p>
            <a:r>
              <a:rPr lang="en-US" sz="2400" dirty="0">
                <a:solidFill>
                  <a:schemeClr val="tx1"/>
                </a:solidFill>
              </a:rPr>
              <a:t>Pins on receptacle side connected by phase (all 7 phase A together, all 7 phase B together, etc.)</a:t>
            </a:r>
          </a:p>
          <a:p>
            <a:r>
              <a:rPr lang="en-US" sz="2400" dirty="0">
                <a:solidFill>
                  <a:schemeClr val="tx1"/>
                </a:solidFill>
              </a:rPr>
              <a:t>Pins on plug side connected to tester, but half for each phase to bank 1 and remaining to bank 2</a:t>
            </a:r>
          </a:p>
          <a:p>
            <a:r>
              <a:rPr lang="en-US" sz="2400" dirty="0">
                <a:solidFill>
                  <a:schemeClr val="tx1"/>
                </a:solidFill>
              </a:rPr>
              <a:t>This allows tester to complete circuit through the pins connected on the back of the receptacle.</a:t>
            </a:r>
          </a:p>
        </p:txBody>
      </p:sp>
      <p:sp>
        <p:nvSpPr>
          <p:cNvPr id="3" name="Title 2"/>
          <p:cNvSpPr>
            <a:spLocks noGrp="1"/>
          </p:cNvSpPr>
          <p:nvPr>
            <p:ph type="title"/>
          </p:nvPr>
        </p:nvSpPr>
        <p:spPr/>
        <p:txBody>
          <a:bodyPr/>
          <a:lstStyle/>
          <a:p>
            <a:r>
              <a:rPr lang="en-US" dirty="0"/>
              <a:t>System Set-Up</a:t>
            </a:r>
          </a:p>
        </p:txBody>
      </p:sp>
      <p:sp>
        <p:nvSpPr>
          <p:cNvPr id="4" name="Slide Number Placeholder 3"/>
          <p:cNvSpPr>
            <a:spLocks noGrp="1"/>
          </p:cNvSpPr>
          <p:nvPr>
            <p:ph type="sldNum" sz="quarter" idx="12"/>
          </p:nvPr>
        </p:nvSpPr>
        <p:spPr/>
        <p:txBody>
          <a:bodyPr/>
          <a:lstStyle/>
          <a:p>
            <a:fld id="{8DABA455-31A2-409C-90BA-E614965D8C2C}" type="slidenum">
              <a:rPr lang="en-US" smtClean="0"/>
              <a:pPr/>
              <a:t>8</a:t>
            </a:fld>
            <a:endParaRPr lang="en-US" dirty="0"/>
          </a:p>
        </p:txBody>
      </p:sp>
      <p:sp>
        <p:nvSpPr>
          <p:cNvPr id="10" name="TextBox 9">
            <a:extLst>
              <a:ext uri="{FF2B5EF4-FFF2-40B4-BE49-F238E27FC236}">
                <a16:creationId xmlns:a16="http://schemas.microsoft.com/office/drawing/2014/main" xmlns="" id="{F20725F7-61CF-493C-8648-B9AEEC8BE42D}"/>
              </a:ext>
            </a:extLst>
          </p:cNvPr>
          <p:cNvSpPr txBox="1"/>
          <p:nvPr/>
        </p:nvSpPr>
        <p:spPr>
          <a:xfrm>
            <a:off x="5753100" y="6050754"/>
            <a:ext cx="3200400" cy="369332"/>
          </a:xfrm>
          <a:prstGeom prst="rect">
            <a:avLst/>
          </a:prstGeom>
          <a:noFill/>
        </p:spPr>
        <p:txBody>
          <a:bodyPr wrap="square" rtlCol="0">
            <a:spAutoFit/>
          </a:bodyPr>
          <a:lstStyle/>
          <a:p>
            <a:pPr algn="ctr"/>
            <a:r>
              <a:rPr lang="en-US" dirty="0"/>
              <a:t>Wire connections to tester</a:t>
            </a:r>
          </a:p>
        </p:txBody>
      </p:sp>
      <p:pic>
        <p:nvPicPr>
          <p:cNvPr id="7" name="Picture 6" descr="A picture containing indoor, appliance, table, sitting&#10;&#10;Description automatically generated">
            <a:extLst>
              <a:ext uri="{FF2B5EF4-FFF2-40B4-BE49-F238E27FC236}">
                <a16:creationId xmlns:a16="http://schemas.microsoft.com/office/drawing/2014/main" xmlns="" id="{1C876B7A-CEF9-4365-91EF-AF7AEA777E3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19800" y="876586"/>
            <a:ext cx="2721379" cy="2095213"/>
          </a:xfrm>
          <a:prstGeom prst="rect">
            <a:avLst/>
          </a:prstGeom>
        </p:spPr>
      </p:pic>
      <p:pic>
        <p:nvPicPr>
          <p:cNvPr id="8" name="Picture 7" descr="A picture containing sitting, monitor, black, computer&#10;&#10;Description automatically generated">
            <a:extLst>
              <a:ext uri="{FF2B5EF4-FFF2-40B4-BE49-F238E27FC236}">
                <a16:creationId xmlns:a16="http://schemas.microsoft.com/office/drawing/2014/main" xmlns="" id="{E98BAB15-61AF-4609-928E-BB1E8ABCB2B5}"/>
              </a:ext>
            </a:extLst>
          </p:cNvPr>
          <p:cNvPicPr/>
          <p:nvPr/>
        </p:nvPicPr>
        <p:blipFill>
          <a:blip r:embed="rId4">
            <a:extLst>
              <a:ext uri="{28A0092B-C50C-407E-A947-70E740481C1C}">
                <a14:useLocalDpi xmlns:a14="http://schemas.microsoft.com/office/drawing/2010/main" val="0"/>
              </a:ext>
            </a:extLst>
          </a:blip>
          <a:stretch>
            <a:fillRect/>
          </a:stretch>
        </p:blipFill>
        <p:spPr>
          <a:xfrm>
            <a:off x="6019800" y="3581400"/>
            <a:ext cx="2806631" cy="2469354"/>
          </a:xfrm>
          <a:prstGeom prst="rect">
            <a:avLst/>
          </a:prstGeom>
        </p:spPr>
      </p:pic>
      <p:sp>
        <p:nvSpPr>
          <p:cNvPr id="9" name="TextBox 8">
            <a:extLst>
              <a:ext uri="{FF2B5EF4-FFF2-40B4-BE49-F238E27FC236}">
                <a16:creationId xmlns:a16="http://schemas.microsoft.com/office/drawing/2014/main" xmlns="" id="{F20725F7-61CF-493C-8648-B9AEEC8BE42D}"/>
              </a:ext>
            </a:extLst>
          </p:cNvPr>
          <p:cNvSpPr txBox="1"/>
          <p:nvPr/>
        </p:nvSpPr>
        <p:spPr>
          <a:xfrm>
            <a:off x="5410200" y="3001127"/>
            <a:ext cx="3886200" cy="369332"/>
          </a:xfrm>
          <a:prstGeom prst="rect">
            <a:avLst/>
          </a:prstGeom>
          <a:noFill/>
        </p:spPr>
        <p:txBody>
          <a:bodyPr wrap="square" rtlCol="0">
            <a:spAutoFit/>
          </a:bodyPr>
          <a:lstStyle/>
          <a:p>
            <a:pPr algn="ctr"/>
            <a:r>
              <a:rPr lang="en-US" dirty="0"/>
              <a:t>Surrogate cable connected to tester</a:t>
            </a:r>
          </a:p>
        </p:txBody>
      </p:sp>
    </p:spTree>
    <p:extLst>
      <p:ext uri="{BB962C8B-B14F-4D97-AF65-F5344CB8AC3E}">
        <p14:creationId xmlns:p14="http://schemas.microsoft.com/office/powerpoint/2010/main" val="317363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95400"/>
            <a:ext cx="8991600" cy="4876800"/>
          </a:xfrm>
        </p:spPr>
        <p:txBody>
          <a:bodyPr>
            <a:normAutofit lnSpcReduction="10000"/>
          </a:bodyPr>
          <a:lstStyle/>
          <a:p>
            <a:r>
              <a:rPr lang="en-US" sz="2000" dirty="0">
                <a:solidFill>
                  <a:schemeClr val="tx1"/>
                </a:solidFill>
              </a:rPr>
              <a:t>Tester generates a schematic of what it sees connected or uses a stored schematic.</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r>
              <a:rPr lang="en-US" sz="2000" dirty="0">
                <a:solidFill>
                  <a:schemeClr val="tx1"/>
                </a:solidFill>
              </a:rPr>
              <a:t>Tester runs low voltage test comparing cable under test with stored schematic.</a:t>
            </a:r>
          </a:p>
          <a:p>
            <a:r>
              <a:rPr lang="en-US" sz="2000" dirty="0">
                <a:solidFill>
                  <a:schemeClr val="tx1"/>
                </a:solidFill>
              </a:rPr>
              <a:t>If it passes, runs high voltage test.  Parameters set to 500VDC and 1 M</a:t>
            </a:r>
            <a:r>
              <a:rPr lang="el-GR" sz="2000" dirty="0">
                <a:solidFill>
                  <a:schemeClr val="tx1"/>
                </a:solidFill>
                <a:latin typeface="Calibri" panose="020F0502020204030204" pitchFamily="34" charset="0"/>
                <a:cs typeface="Calibri" panose="020F0502020204030204" pitchFamily="34" charset="0"/>
              </a:rPr>
              <a:t>Ω</a:t>
            </a:r>
            <a:r>
              <a:rPr lang="en-US" sz="2000" dirty="0">
                <a:solidFill>
                  <a:schemeClr val="tx1"/>
                </a:solidFill>
                <a:latin typeface="Calibri" panose="020F0502020204030204" pitchFamily="34" charset="0"/>
                <a:cs typeface="Calibri" panose="020F0502020204030204" pitchFamily="34" charset="0"/>
              </a:rPr>
              <a:t> pass/fail to meet test card requirements.</a:t>
            </a:r>
          </a:p>
          <a:p>
            <a:r>
              <a:rPr lang="en-US" sz="2000" dirty="0">
                <a:solidFill>
                  <a:schemeClr val="tx1"/>
                </a:solidFill>
                <a:latin typeface="Calibri" panose="020F0502020204030204" pitchFamily="34" charset="0"/>
                <a:cs typeface="Calibri" panose="020F0502020204030204" pitchFamily="34" charset="0"/>
              </a:rPr>
              <a:t>Test takes 51 seconds to complete and checks every terminal pin against every other.</a:t>
            </a:r>
            <a:endParaRPr lang="en-US" sz="2000" dirty="0">
              <a:solidFill>
                <a:schemeClr val="tx1"/>
              </a:solidFill>
            </a:endParaRPr>
          </a:p>
          <a:p>
            <a:endParaRPr lang="en-US" dirty="0">
              <a:solidFill>
                <a:schemeClr val="tx1"/>
              </a:solidFill>
            </a:endParaRPr>
          </a:p>
        </p:txBody>
      </p:sp>
      <p:sp>
        <p:nvSpPr>
          <p:cNvPr id="3" name="Title 2"/>
          <p:cNvSpPr>
            <a:spLocks noGrp="1"/>
          </p:cNvSpPr>
          <p:nvPr>
            <p:ph type="title"/>
          </p:nvPr>
        </p:nvSpPr>
        <p:spPr/>
        <p:txBody>
          <a:bodyPr/>
          <a:lstStyle/>
          <a:p>
            <a:r>
              <a:rPr lang="en-US" sz="4400" dirty="0"/>
              <a:t>Good Cable Test Schematic</a:t>
            </a:r>
          </a:p>
        </p:txBody>
      </p:sp>
      <p:sp>
        <p:nvSpPr>
          <p:cNvPr id="4" name="Slide Number Placeholder 3"/>
          <p:cNvSpPr>
            <a:spLocks noGrp="1"/>
          </p:cNvSpPr>
          <p:nvPr>
            <p:ph type="sldNum" sz="quarter" idx="12"/>
          </p:nvPr>
        </p:nvSpPr>
        <p:spPr/>
        <p:txBody>
          <a:bodyPr/>
          <a:lstStyle/>
          <a:p>
            <a:fld id="{8DABA455-31A2-409C-90BA-E614965D8C2C}" type="slidenum">
              <a:rPr lang="en-US" smtClean="0"/>
              <a:pPr/>
              <a:t>9</a:t>
            </a:fld>
            <a:endParaRPr lang="en-US" dirty="0"/>
          </a:p>
        </p:txBody>
      </p:sp>
      <p:pic>
        <p:nvPicPr>
          <p:cNvPr id="9" name="Picture 8"/>
          <p:cNvPicPr/>
          <p:nvPr/>
        </p:nvPicPr>
        <p:blipFill>
          <a:blip r:embed="rId2" cstate="print">
            <a:extLst>
              <a:ext uri="{28A0092B-C50C-407E-A947-70E740481C1C}">
                <a14:useLocalDpi xmlns:a14="http://schemas.microsoft.com/office/drawing/2010/main" val="0"/>
              </a:ext>
            </a:extLst>
          </a:blip>
          <a:stretch>
            <a:fillRect/>
          </a:stretch>
        </p:blipFill>
        <p:spPr>
          <a:xfrm>
            <a:off x="2908300" y="1752600"/>
            <a:ext cx="3873500" cy="2681154"/>
          </a:xfrm>
          <a:prstGeom prst="rect">
            <a:avLst/>
          </a:prstGeom>
        </p:spPr>
      </p:pic>
      <p:sp>
        <p:nvSpPr>
          <p:cNvPr id="10" name="TextBox 9">
            <a:extLst>
              <a:ext uri="{FF2B5EF4-FFF2-40B4-BE49-F238E27FC236}">
                <a16:creationId xmlns:a16="http://schemas.microsoft.com/office/drawing/2014/main" xmlns="" id="{F20725F7-61CF-493C-8648-B9AEEC8BE42D}"/>
              </a:ext>
            </a:extLst>
          </p:cNvPr>
          <p:cNvSpPr txBox="1"/>
          <p:nvPr/>
        </p:nvSpPr>
        <p:spPr>
          <a:xfrm>
            <a:off x="457200" y="2667000"/>
            <a:ext cx="2281677" cy="369332"/>
          </a:xfrm>
          <a:prstGeom prst="rect">
            <a:avLst/>
          </a:prstGeom>
          <a:noFill/>
        </p:spPr>
        <p:txBody>
          <a:bodyPr wrap="square" rtlCol="0">
            <a:spAutoFit/>
          </a:bodyPr>
          <a:lstStyle/>
          <a:p>
            <a:pPr algn="ctr"/>
            <a:r>
              <a:rPr lang="en-US" dirty="0"/>
              <a:t>Good Cable Schematic</a:t>
            </a:r>
          </a:p>
        </p:txBody>
      </p:sp>
      <p:sp>
        <p:nvSpPr>
          <p:cNvPr id="11" name="TextBox 10">
            <a:extLst>
              <a:ext uri="{FF2B5EF4-FFF2-40B4-BE49-F238E27FC236}">
                <a16:creationId xmlns:a16="http://schemas.microsoft.com/office/drawing/2014/main" xmlns="" id="{F20725F7-61CF-493C-8648-B9AEEC8BE42D}"/>
              </a:ext>
            </a:extLst>
          </p:cNvPr>
          <p:cNvSpPr txBox="1"/>
          <p:nvPr/>
        </p:nvSpPr>
        <p:spPr>
          <a:xfrm>
            <a:off x="6705600" y="2057400"/>
            <a:ext cx="990600" cy="369332"/>
          </a:xfrm>
          <a:prstGeom prst="rect">
            <a:avLst/>
          </a:prstGeom>
          <a:noFill/>
        </p:spPr>
        <p:txBody>
          <a:bodyPr wrap="square" rtlCol="0">
            <a:spAutoFit/>
          </a:bodyPr>
          <a:lstStyle/>
          <a:p>
            <a:pPr algn="ctr"/>
            <a:r>
              <a:rPr lang="en-US" dirty="0"/>
              <a:t>Phase A</a:t>
            </a:r>
          </a:p>
        </p:txBody>
      </p:sp>
      <p:sp>
        <p:nvSpPr>
          <p:cNvPr id="12" name="TextBox 11">
            <a:extLst>
              <a:ext uri="{FF2B5EF4-FFF2-40B4-BE49-F238E27FC236}">
                <a16:creationId xmlns:a16="http://schemas.microsoft.com/office/drawing/2014/main" xmlns="" id="{F20725F7-61CF-493C-8648-B9AEEC8BE42D}"/>
              </a:ext>
            </a:extLst>
          </p:cNvPr>
          <p:cNvSpPr txBox="1"/>
          <p:nvPr/>
        </p:nvSpPr>
        <p:spPr>
          <a:xfrm>
            <a:off x="6718570" y="2737471"/>
            <a:ext cx="990600" cy="369332"/>
          </a:xfrm>
          <a:prstGeom prst="rect">
            <a:avLst/>
          </a:prstGeom>
          <a:noFill/>
        </p:spPr>
        <p:txBody>
          <a:bodyPr wrap="square" rtlCol="0">
            <a:spAutoFit/>
          </a:bodyPr>
          <a:lstStyle/>
          <a:p>
            <a:pPr algn="ctr"/>
            <a:r>
              <a:rPr lang="en-US" dirty="0"/>
              <a:t>Phase B</a:t>
            </a:r>
          </a:p>
        </p:txBody>
      </p:sp>
      <p:sp>
        <p:nvSpPr>
          <p:cNvPr id="13" name="TextBox 12">
            <a:extLst>
              <a:ext uri="{FF2B5EF4-FFF2-40B4-BE49-F238E27FC236}">
                <a16:creationId xmlns:a16="http://schemas.microsoft.com/office/drawing/2014/main" xmlns="" id="{F20725F7-61CF-493C-8648-B9AEEC8BE42D}"/>
              </a:ext>
            </a:extLst>
          </p:cNvPr>
          <p:cNvSpPr txBox="1"/>
          <p:nvPr/>
        </p:nvSpPr>
        <p:spPr>
          <a:xfrm>
            <a:off x="6751401" y="3341132"/>
            <a:ext cx="990600" cy="369332"/>
          </a:xfrm>
          <a:prstGeom prst="rect">
            <a:avLst/>
          </a:prstGeom>
          <a:noFill/>
        </p:spPr>
        <p:txBody>
          <a:bodyPr wrap="square" rtlCol="0">
            <a:spAutoFit/>
          </a:bodyPr>
          <a:lstStyle/>
          <a:p>
            <a:pPr algn="ctr"/>
            <a:r>
              <a:rPr lang="en-US" dirty="0"/>
              <a:t>Phase C</a:t>
            </a:r>
          </a:p>
        </p:txBody>
      </p:sp>
      <p:sp>
        <p:nvSpPr>
          <p:cNvPr id="14" name="TextBox 13">
            <a:extLst>
              <a:ext uri="{FF2B5EF4-FFF2-40B4-BE49-F238E27FC236}">
                <a16:creationId xmlns:a16="http://schemas.microsoft.com/office/drawing/2014/main" xmlns="" id="{F20725F7-61CF-493C-8648-B9AEEC8BE42D}"/>
              </a:ext>
            </a:extLst>
          </p:cNvPr>
          <p:cNvSpPr txBox="1"/>
          <p:nvPr/>
        </p:nvSpPr>
        <p:spPr>
          <a:xfrm>
            <a:off x="6733972" y="3853934"/>
            <a:ext cx="990600" cy="369332"/>
          </a:xfrm>
          <a:prstGeom prst="rect">
            <a:avLst/>
          </a:prstGeom>
          <a:noFill/>
        </p:spPr>
        <p:txBody>
          <a:bodyPr wrap="square" rtlCol="0">
            <a:spAutoFit/>
          </a:bodyPr>
          <a:lstStyle/>
          <a:p>
            <a:pPr algn="ctr"/>
            <a:r>
              <a:rPr lang="en-US" dirty="0"/>
              <a:t>Ground</a:t>
            </a:r>
          </a:p>
        </p:txBody>
      </p:sp>
    </p:spTree>
    <p:extLst>
      <p:ext uri="{BB962C8B-B14F-4D97-AF65-F5344CB8AC3E}">
        <p14:creationId xmlns:p14="http://schemas.microsoft.com/office/powerpoint/2010/main" val="376892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905</TotalTime>
  <Words>2182</Words>
  <Application>Microsoft Office PowerPoint</Application>
  <PresentationFormat>On-screen Show (4:3)</PresentationFormat>
  <Paragraphs>221</Paragraphs>
  <Slides>19</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Segoe UI</vt:lpstr>
      <vt:lpstr>Times New Roman</vt:lpstr>
      <vt:lpstr>Office Theme</vt:lpstr>
      <vt:lpstr>Custom Design</vt:lpstr>
      <vt:lpstr>Shore Power Connector Tester</vt:lpstr>
      <vt:lpstr>Project Overview</vt:lpstr>
      <vt:lpstr>Project Overview</vt:lpstr>
      <vt:lpstr>Project Team</vt:lpstr>
      <vt:lpstr>Project Approach</vt:lpstr>
      <vt:lpstr>Project Approach (cont.)</vt:lpstr>
      <vt:lpstr>Project Task Status</vt:lpstr>
      <vt:lpstr>System Set-Up</vt:lpstr>
      <vt:lpstr>Good Cable Test Schematic</vt:lpstr>
      <vt:lpstr>Failed Cable Results </vt:lpstr>
      <vt:lpstr>Ship Connector (Lab) Test Set-Up</vt:lpstr>
      <vt:lpstr>Team Lab Demonstration</vt:lpstr>
      <vt:lpstr>Shipyard Preparation</vt:lpstr>
      <vt:lpstr>Shipyard Demonstration (Real-World)</vt:lpstr>
      <vt:lpstr>Ship Testing – Issues</vt:lpstr>
      <vt:lpstr>Ship Testing – Resolutions </vt:lpstr>
      <vt:lpstr>Path Forward Recommendations</vt:lpstr>
      <vt:lpstr>Project Benefits</vt:lpstr>
      <vt:lpstr>Questions </vt:lpstr>
    </vt:vector>
  </TitlesOfParts>
  <Company>SCRA &amp; ATI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McCracken, Tobey</dc:creator>
  <cp:lastModifiedBy>Farmer, Jason P (HII-Ingalls)</cp:lastModifiedBy>
  <cp:revision>105</cp:revision>
  <dcterms:created xsi:type="dcterms:W3CDTF">2015-02-09T15:03:29Z</dcterms:created>
  <dcterms:modified xsi:type="dcterms:W3CDTF">2020-12-01T21:03:56Z</dcterms:modified>
</cp:coreProperties>
</file>