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4502" r:id="rId2"/>
    <p:sldMasterId id="2147486074" r:id="rId3"/>
    <p:sldMasterId id="2147486079" r:id="rId4"/>
    <p:sldMasterId id="2147486087" r:id="rId5"/>
    <p:sldMasterId id="2147486095" r:id="rId6"/>
    <p:sldMasterId id="2147486103" r:id="rId7"/>
  </p:sldMasterIdLst>
  <p:notesMasterIdLst>
    <p:notesMasterId r:id="rId24"/>
  </p:notesMasterIdLst>
  <p:handoutMasterIdLst>
    <p:handoutMasterId r:id="rId25"/>
  </p:handoutMasterIdLst>
  <p:sldIdLst>
    <p:sldId id="1126" r:id="rId8"/>
    <p:sldId id="1160" r:id="rId9"/>
    <p:sldId id="1180" r:id="rId10"/>
    <p:sldId id="1183" r:id="rId11"/>
    <p:sldId id="1167" r:id="rId12"/>
    <p:sldId id="1182" r:id="rId13"/>
    <p:sldId id="1162" r:id="rId14"/>
    <p:sldId id="1166" r:id="rId15"/>
    <p:sldId id="1175" r:id="rId16"/>
    <p:sldId id="1178" r:id="rId17"/>
    <p:sldId id="1170" r:id="rId18"/>
    <p:sldId id="1171" r:id="rId19"/>
    <p:sldId id="1181" r:id="rId20"/>
    <p:sldId id="1179" r:id="rId21"/>
    <p:sldId id="1176" r:id="rId22"/>
    <p:sldId id="1177" r:id="rId23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72">
          <p15:clr>
            <a:srgbClr val="A4A3A4"/>
          </p15:clr>
        </p15:guide>
        <p15:guide id="2" pos="2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FF99"/>
    <a:srgbClr val="867DFF"/>
    <a:srgbClr val="8F75FF"/>
    <a:srgbClr val="FFFF00"/>
    <a:srgbClr val="8C96F8"/>
    <a:srgbClr val="8C90FC"/>
    <a:srgbClr val="A7A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8654" autoAdjust="0"/>
  </p:normalViewPr>
  <p:slideViewPr>
    <p:cSldViewPr snapToGrid="0">
      <p:cViewPr varScale="1">
        <p:scale>
          <a:sx n="111" d="100"/>
          <a:sy n="111" d="100"/>
        </p:scale>
        <p:origin x="1578" y="96"/>
      </p:cViewPr>
      <p:guideLst>
        <p:guide orient="horz" pos="672"/>
        <p:guide pos="2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784" y="988"/>
      </p:cViewPr>
      <p:guideLst>
        <p:guide orient="horz" pos="2931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t" anchorCtr="0" compatLnSpc="1">
            <a:prstTxWarp prst="textNoShape">
              <a:avLst/>
            </a:prstTxWarp>
          </a:bodyPr>
          <a:lstStyle>
            <a:lvl1pPr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600" y="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t" anchorCtr="0" compatLnSpc="1">
            <a:prstTxWarp prst="textNoShape">
              <a:avLst/>
            </a:prstTxWarp>
          </a:bodyPr>
          <a:lstStyle>
            <a:lvl1pPr algn="r"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175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b" anchorCtr="0" compatLnSpc="1">
            <a:prstTxWarp prst="textNoShape">
              <a:avLst/>
            </a:prstTxWarp>
          </a:bodyPr>
          <a:lstStyle>
            <a:lvl1pPr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600" y="884175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b" anchorCtr="0" compatLnSpc="1">
            <a:prstTxWarp prst="textNoShape">
              <a:avLst/>
            </a:prstTxWarp>
          </a:bodyPr>
          <a:lstStyle>
            <a:lvl1pPr algn="r"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9A369D8-4FC1-4EC5-879F-445759E85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92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t" anchorCtr="0" compatLnSpc="1">
            <a:prstTxWarp prst="textNoShape">
              <a:avLst/>
            </a:prstTxWarp>
          </a:bodyPr>
          <a:lstStyle>
            <a:lvl1pPr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600" y="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t" anchorCtr="0" compatLnSpc="1">
            <a:prstTxWarp prst="textNoShape">
              <a:avLst/>
            </a:prstTxWarp>
          </a:bodyPr>
          <a:lstStyle>
            <a:lvl1pPr algn="r"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6913"/>
            <a:ext cx="4654550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071" y="4422982"/>
            <a:ext cx="5618959" cy="418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175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b" anchorCtr="0" compatLnSpc="1">
            <a:prstTxWarp prst="textNoShape">
              <a:avLst/>
            </a:prstTxWarp>
          </a:bodyPr>
          <a:lstStyle>
            <a:lvl1pPr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600" y="8841750"/>
            <a:ext cx="3044302" cy="46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13" tIns="45758" rIns="91513" bIns="45758" numCol="1" anchor="b" anchorCtr="0" compatLnSpc="1">
            <a:prstTxWarp prst="textNoShape">
              <a:avLst/>
            </a:prstTxWarp>
          </a:bodyPr>
          <a:lstStyle>
            <a:lvl1pPr algn="r" defTabSz="916248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16C46DE-0610-41BE-A843-ECE36E6F6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38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86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60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17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16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19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248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14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55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3165" indent="-285833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331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664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997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5329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2662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995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7328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BF3CFC-B6A8-4019-8A18-A1D843FD8210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3165" indent="-285833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331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664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997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5329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2662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995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7328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BF3CFC-B6A8-4019-8A18-A1D843FD8210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80556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3165" indent="-285833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331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664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997" indent="-228666" defTabSz="92895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5329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2662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995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7328" indent="-228666" defTabSz="9289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BF3CFC-B6A8-4019-8A18-A1D843FD8210}" type="slidenum">
              <a:rPr lang="en-US" altLang="en-U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69914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379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59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42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7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6C46DE-0610-41BE-A843-ECE36E6F6FC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51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3801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1275" y="65325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3476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3657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0" y="67151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" name="Picture 12" descr="navsea-co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/>
          <a:lstStyle>
            <a:lvl1pPr>
              <a:defRPr sz="36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90500" y="809625"/>
            <a:ext cx="8762999" cy="5010150"/>
          </a:xfrm>
          <a:prstGeom prst="rect">
            <a:avLst/>
          </a:prstGeom>
        </p:spPr>
        <p:txBody>
          <a:bodyPr/>
          <a:lstStyle>
            <a:lvl1pPr marL="2286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1pPr>
            <a:lvl2pPr marL="571500" indent="-228600">
              <a:tabLst>
                <a:tab pos="228600" algn="l"/>
                <a:tab pos="571500" algn="l"/>
              </a:tabLst>
              <a:defRPr sz="1200">
                <a:solidFill>
                  <a:srgbClr val="002060"/>
                </a:solidFill>
              </a:defRPr>
            </a:lvl2pPr>
            <a:lvl3pPr marL="9144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3pPr>
            <a:lvl4pPr marL="1371600" indent="-228600">
              <a:tabLst>
                <a:tab pos="228600" algn="l"/>
                <a:tab pos="1371600" algn="l"/>
              </a:tabLst>
              <a:defRPr sz="1050">
                <a:solidFill>
                  <a:srgbClr val="002060"/>
                </a:solidFill>
              </a:defRPr>
            </a:lvl4pPr>
            <a:lvl5pPr marL="1828800" indent="-228600">
              <a:tabLst>
                <a:tab pos="228600" algn="l"/>
              </a:tabLst>
              <a:defRPr sz="105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077200" y="6578600"/>
            <a:ext cx="914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BCD73-818A-49A9-987E-0F2C34E74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24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9558C-4E8F-45CA-9299-3D244EB1602E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75F66-4183-48E3-A1D2-5153346A5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24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7117-6E8D-4CC4-95D8-B88A2C39C5E1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CFAF5-AA04-4289-9DFA-1BE29402B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11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04AA-11D4-44DA-8399-BE450693EDE0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93028-4081-47E3-90E3-3EED09745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44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3CD3E-C336-4D1B-AE8B-E04F4971566C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9ECF-F71D-4D92-A991-0A9FF78567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31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E81E9-CA80-452E-A04D-3638A0E9FDF4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F1751-6BF8-4476-B435-726F2D9EE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835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D152F-E713-44FA-84EB-2E9E846253E1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D55EC-6E91-4185-A2C4-5104780BF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93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15086-8AED-463B-9907-808EA1732D52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460DE-0889-4236-BFF1-15139F2E1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30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309D9-2529-4B44-90A9-A7318D0CDD20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08AA0-2CB3-472D-AED5-15BE39DD01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77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F328B-6B6A-40AB-9C8C-6475FF2369BD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AA38C-0139-44C4-A960-67BADB02C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122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28600" y="912813"/>
            <a:ext cx="8682038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333399"/>
              </a:buClr>
              <a:defRPr/>
            </a:pPr>
            <a:endParaRPr lang="en-US" sz="1400" dirty="0">
              <a:solidFill>
                <a:srgbClr val="000000"/>
              </a:solidFill>
            </a:endParaRPr>
          </a:p>
        </p:txBody>
      </p:sp>
      <p:graphicFrame>
        <p:nvGraphicFramePr>
          <p:cNvPr id="5" name="Rectangle 3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0"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157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141413" y="2346325"/>
            <a:ext cx="6861175" cy="342900"/>
          </a:xfrm>
          <a:ln algn="ctr"/>
        </p:spPr>
        <p:txBody>
          <a:bodyPr anchor="ctr"/>
          <a:lstStyle>
            <a:lvl1pPr algn="ctr">
              <a:defRPr sz="2500"/>
            </a:lvl1pPr>
          </a:lstStyle>
          <a:p>
            <a:r>
              <a:rPr lang="en-US"/>
              <a:t>Client Name: 28-pt. bold (or logo)</a:t>
            </a:r>
          </a:p>
        </p:txBody>
      </p:sp>
      <p:sp>
        <p:nvSpPr>
          <p:cNvPr id="126157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70275"/>
            <a:ext cx="6400800" cy="220663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i="1"/>
            </a:lvl1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61175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B057-2EA2-4D03-8F04-A215CCCCE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4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7564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78122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096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3801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1275" y="65325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3476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3657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0" y="67151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Picture 12" descr="navsea-co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/>
          <a:lstStyle>
            <a:lvl1pPr>
              <a:defRPr sz="36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90500" y="809625"/>
            <a:ext cx="8762999" cy="5010150"/>
          </a:xfrm>
          <a:prstGeom prst="rect">
            <a:avLst/>
          </a:prstGeom>
        </p:spPr>
        <p:txBody>
          <a:bodyPr/>
          <a:lstStyle>
            <a:lvl1pPr marL="2286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1pPr>
            <a:lvl2pPr marL="571500" indent="-228600">
              <a:tabLst>
                <a:tab pos="228600" algn="l"/>
                <a:tab pos="571500" algn="l"/>
              </a:tabLst>
              <a:defRPr sz="1200">
                <a:solidFill>
                  <a:srgbClr val="002060"/>
                </a:solidFill>
              </a:defRPr>
            </a:lvl2pPr>
            <a:lvl3pPr marL="9144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3pPr>
            <a:lvl4pPr marL="1371600" indent="-228600">
              <a:tabLst>
                <a:tab pos="228600" algn="l"/>
                <a:tab pos="1371600" algn="l"/>
              </a:tabLst>
              <a:defRPr sz="1050">
                <a:solidFill>
                  <a:srgbClr val="002060"/>
                </a:solidFill>
              </a:defRPr>
            </a:lvl4pPr>
            <a:lvl5pPr marL="1828800" indent="-228600">
              <a:tabLst>
                <a:tab pos="228600" algn="l"/>
              </a:tabLst>
              <a:defRPr sz="105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077200" y="6578600"/>
            <a:ext cx="914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BCD73-818A-49A9-987E-0F2C34E74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59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B057-2EA2-4D03-8F04-A215CCCCE4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979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103982"/>
            <a:ext cx="8229600" cy="668337"/>
          </a:xfrm>
          <a:prstGeom prst="rect">
            <a:avLst/>
          </a:prstGeom>
        </p:spPr>
        <p:txBody>
          <a:bodyPr/>
          <a:lstStyle>
            <a:lvl1pPr>
              <a:defRPr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DE25-8597-4C46-919C-27DD1DAEC4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84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495B2-DC78-4C9E-8D0E-1C73C1982F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148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66586-0DB8-4AAE-98C8-29A88022EF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088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81AA7-F0DB-4531-8D1E-2DE57FCB78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4121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685A5-AC6C-4E69-ABB2-7E52214B03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32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103982"/>
            <a:ext cx="8229600" cy="668337"/>
          </a:xfrm>
          <a:prstGeom prst="rect">
            <a:avLst/>
          </a:prstGeom>
        </p:spPr>
        <p:txBody>
          <a:bodyPr/>
          <a:lstStyle>
            <a:lvl1pPr>
              <a:defRPr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DE25-8597-4C46-919C-27DD1DAEC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990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3801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1275" y="65325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3476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3657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0" y="67151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Picture 12" descr="navsea-co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/>
          <a:lstStyle>
            <a:lvl1pPr>
              <a:defRPr sz="36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90500" y="809625"/>
            <a:ext cx="8762999" cy="5010150"/>
          </a:xfrm>
          <a:prstGeom prst="rect">
            <a:avLst/>
          </a:prstGeom>
        </p:spPr>
        <p:txBody>
          <a:bodyPr/>
          <a:lstStyle>
            <a:lvl1pPr marL="2286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1pPr>
            <a:lvl2pPr marL="571500" indent="-228600">
              <a:tabLst>
                <a:tab pos="228600" algn="l"/>
                <a:tab pos="571500" algn="l"/>
              </a:tabLst>
              <a:defRPr sz="1200">
                <a:solidFill>
                  <a:srgbClr val="002060"/>
                </a:solidFill>
              </a:defRPr>
            </a:lvl2pPr>
            <a:lvl3pPr marL="9144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3pPr>
            <a:lvl4pPr marL="1371600" indent="-228600">
              <a:tabLst>
                <a:tab pos="228600" algn="l"/>
                <a:tab pos="1371600" algn="l"/>
              </a:tabLst>
              <a:defRPr sz="1050">
                <a:solidFill>
                  <a:srgbClr val="002060"/>
                </a:solidFill>
              </a:defRPr>
            </a:lvl4pPr>
            <a:lvl5pPr marL="1828800" indent="-228600">
              <a:tabLst>
                <a:tab pos="228600" algn="l"/>
              </a:tabLst>
              <a:defRPr sz="105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077200" y="6578600"/>
            <a:ext cx="914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BCD73-818A-49A9-987E-0F2C34E74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38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B057-2EA2-4D03-8F04-A215CCCCE4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19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103982"/>
            <a:ext cx="8229600" cy="668337"/>
          </a:xfrm>
          <a:prstGeom prst="rect">
            <a:avLst/>
          </a:prstGeom>
        </p:spPr>
        <p:txBody>
          <a:bodyPr/>
          <a:lstStyle>
            <a:lvl1pPr>
              <a:defRPr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DE25-8597-4C46-919C-27DD1DAEC4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135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495B2-DC78-4C9E-8D0E-1C73C1982F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145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66586-0DB8-4AAE-98C8-29A88022EF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280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81AA7-F0DB-4531-8D1E-2DE57FCB78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9659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685A5-AC6C-4E69-ABB2-7E52214B03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36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3801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1275" y="65325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3476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3657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0" y="67151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Picture 12" descr="navsea-co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/>
          <a:lstStyle>
            <a:lvl1pPr>
              <a:defRPr sz="36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90500" y="809625"/>
            <a:ext cx="8762999" cy="5010150"/>
          </a:xfrm>
          <a:prstGeom prst="rect">
            <a:avLst/>
          </a:prstGeom>
        </p:spPr>
        <p:txBody>
          <a:bodyPr/>
          <a:lstStyle>
            <a:lvl1pPr marL="2286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1pPr>
            <a:lvl2pPr marL="571500" indent="-228600">
              <a:tabLst>
                <a:tab pos="228600" algn="l"/>
                <a:tab pos="571500" algn="l"/>
              </a:tabLst>
              <a:defRPr sz="1200">
                <a:solidFill>
                  <a:srgbClr val="002060"/>
                </a:solidFill>
              </a:defRPr>
            </a:lvl2pPr>
            <a:lvl3pPr marL="9144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3pPr>
            <a:lvl4pPr marL="1371600" indent="-228600">
              <a:tabLst>
                <a:tab pos="228600" algn="l"/>
                <a:tab pos="1371600" algn="l"/>
              </a:tabLst>
              <a:defRPr sz="1050">
                <a:solidFill>
                  <a:srgbClr val="002060"/>
                </a:solidFill>
              </a:defRPr>
            </a:lvl4pPr>
            <a:lvl5pPr marL="1828800" indent="-228600">
              <a:tabLst>
                <a:tab pos="228600" algn="l"/>
              </a:tabLst>
              <a:defRPr sz="105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077200" y="6578600"/>
            <a:ext cx="914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BCD73-818A-49A9-987E-0F2C34E74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438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B057-2EA2-4D03-8F04-A215CCCCE4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07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103982"/>
            <a:ext cx="8229600" cy="668337"/>
          </a:xfrm>
          <a:prstGeom prst="rect">
            <a:avLst/>
          </a:prstGeom>
        </p:spPr>
        <p:txBody>
          <a:bodyPr/>
          <a:lstStyle>
            <a:lvl1pPr>
              <a:defRPr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DE25-8597-4C46-919C-27DD1DAEC4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67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495B2-DC78-4C9E-8D0E-1C73C1982F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12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495B2-DC78-4C9E-8D0E-1C73C1982F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224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66586-0DB8-4AAE-98C8-29A88022EF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1474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81AA7-F0DB-4531-8D1E-2DE57FCB78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0186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685A5-AC6C-4E69-ABB2-7E52214B03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02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3801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41275" y="65325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3476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3657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0" y="67151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Picture 12" descr="navsea-col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/>
          <a:lstStyle>
            <a:lvl1pPr>
              <a:defRPr sz="36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190500" y="809625"/>
            <a:ext cx="8762999" cy="5010150"/>
          </a:xfrm>
          <a:prstGeom prst="rect">
            <a:avLst/>
          </a:prstGeom>
        </p:spPr>
        <p:txBody>
          <a:bodyPr/>
          <a:lstStyle>
            <a:lvl1pPr marL="2286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1pPr>
            <a:lvl2pPr marL="571500" indent="-228600">
              <a:tabLst>
                <a:tab pos="228600" algn="l"/>
                <a:tab pos="571500" algn="l"/>
              </a:tabLst>
              <a:defRPr sz="1200">
                <a:solidFill>
                  <a:srgbClr val="002060"/>
                </a:solidFill>
              </a:defRPr>
            </a:lvl2pPr>
            <a:lvl3pPr marL="914400" indent="-228600">
              <a:tabLst>
                <a:tab pos="228600" algn="l"/>
              </a:tabLst>
              <a:defRPr sz="1400">
                <a:solidFill>
                  <a:srgbClr val="002060"/>
                </a:solidFill>
              </a:defRPr>
            </a:lvl3pPr>
            <a:lvl4pPr marL="1371600" indent="-228600">
              <a:tabLst>
                <a:tab pos="228600" algn="l"/>
                <a:tab pos="1371600" algn="l"/>
              </a:tabLst>
              <a:defRPr sz="1050">
                <a:solidFill>
                  <a:srgbClr val="002060"/>
                </a:solidFill>
              </a:defRPr>
            </a:lvl4pPr>
            <a:lvl5pPr marL="1828800" indent="-228600">
              <a:tabLst>
                <a:tab pos="228600" algn="l"/>
              </a:tabLst>
              <a:defRPr sz="105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077200" y="6578600"/>
            <a:ext cx="9144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BCD73-818A-49A9-987E-0F2C34E74D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2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1B057-2EA2-4D03-8F04-A215CCCCE4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3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575" y="103982"/>
            <a:ext cx="8229600" cy="668337"/>
          </a:xfrm>
          <a:prstGeom prst="rect">
            <a:avLst/>
          </a:prstGeom>
        </p:spPr>
        <p:txBody>
          <a:bodyPr/>
          <a:lstStyle>
            <a:lvl1pPr>
              <a:defRPr sz="32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DE25-8597-4C46-919C-27DD1DAEC4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31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495B2-DC78-4C9E-8D0E-1C73C1982FD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946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66586-0DB8-4AAE-98C8-29A88022EFC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413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81AA7-F0DB-4531-8D1E-2DE57FCB78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0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66586-0DB8-4AAE-98C8-29A88022E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704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685A5-AC6C-4E69-ABB2-7E52214B033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455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81AA7-F0DB-4531-8D1E-2DE57FCB78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6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685A5-AC6C-4E69-ABB2-7E52214B03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2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A8F5C-F3F5-4B15-B000-9176DA09A358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7E00E-89F9-43FF-96BF-EF6F44AC7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03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68059-5E67-4EB4-8B44-A8B07E1B1C23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919F0-14C1-40B7-A7BD-024800B84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21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4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616700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 Unicode MS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8003C53A-36B4-41CA-ABA5-78C4962C1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3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31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32" name="Picture 12" descr="navsea-col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304925" y="76200"/>
            <a:ext cx="715327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42875" y="809625"/>
            <a:ext cx="88011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33072" y="6635876"/>
            <a:ext cx="45897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DISTRIBUTION STATEMENT A. Approved for public release. Distribution is unlimited.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73" r:id="rId1"/>
    <p:sldLayoutId id="2147486056" r:id="rId2"/>
    <p:sldLayoutId id="2147486057" r:id="rId3"/>
    <p:sldLayoutId id="2147486058" r:id="rId4"/>
    <p:sldLayoutId id="2147486059" r:id="rId5"/>
    <p:sldLayoutId id="2147486060" r:id="rId6"/>
    <p:sldLayoutId id="2147486061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rgbClr val="002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rgbClr val="002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2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5775" y="19050"/>
            <a:ext cx="8229600" cy="485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963D39C-94FC-4114-9B35-5C1DC52339B2}" type="datetime1">
              <a:rPr lang="en-US"/>
              <a:pPr>
                <a:defRPr/>
              </a:pPr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5FA4D8A-1B3E-41EE-AAA2-CF3238D3B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2" r:id="rId1"/>
    <p:sldLayoutId id="2147486063" r:id="rId2"/>
    <p:sldLayoutId id="2147486064" r:id="rId3"/>
    <p:sldLayoutId id="2147486065" r:id="rId4"/>
    <p:sldLayoutId id="2147486066" r:id="rId5"/>
    <p:sldLayoutId id="2147486067" r:id="rId6"/>
    <p:sldLayoutId id="2147486068" r:id="rId7"/>
    <p:sldLayoutId id="2147486069" r:id="rId8"/>
    <p:sldLayoutId id="2147486070" r:id="rId9"/>
    <p:sldLayoutId id="2147486071" r:id="rId10"/>
    <p:sldLayoutId id="214748607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 kern="1200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546" name="Line 2"/>
          <p:cNvSpPr>
            <a:spLocks noChangeShapeType="1"/>
          </p:cNvSpPr>
          <p:nvPr/>
        </p:nvSpPr>
        <p:spPr bwMode="auto">
          <a:xfrm>
            <a:off x="246063" y="457200"/>
            <a:ext cx="8669337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333399"/>
              </a:buClr>
              <a:defRPr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596900"/>
            <a:ext cx="8647112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smtClean="0"/>
              <a:t>Headline: (</a:t>
            </a:r>
            <a:r>
              <a:rPr lang="en-US" smtClean="0"/>
              <a:t>24</a:t>
            </a:r>
            <a:r>
              <a:rPr lang="pt-BR" smtClean="0"/>
              <a:t> pt.) Arial bold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6063" y="2092325"/>
            <a:ext cx="8647112" cy="26447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smtClean="0"/>
              <a:t>Text: 16-pt. Arial with Wingdings square square bullet 100%</a:t>
            </a:r>
          </a:p>
          <a:p>
            <a:pPr lvl="1"/>
            <a:r>
              <a:rPr lang="pt-BR" smtClean="0"/>
              <a:t>Second-level bullet — Arial round</a:t>
            </a:r>
          </a:p>
          <a:p>
            <a:pPr lvl="2"/>
            <a:r>
              <a:rPr lang="pt-BR" smtClean="0"/>
              <a:t>Third-level bullet — Arial Em dash</a:t>
            </a:r>
          </a:p>
          <a:p>
            <a:pPr lvl="3"/>
            <a:r>
              <a:rPr lang="pt-BR" smtClean="0"/>
              <a:t>Fourth-level bullet — Arial Em dash</a:t>
            </a:r>
          </a:p>
          <a:p>
            <a:pPr lvl="4"/>
            <a:r>
              <a:rPr lang="pt-BR" smtClean="0"/>
              <a:t>xx</a:t>
            </a:r>
          </a:p>
          <a:p>
            <a:pPr lvl="0"/>
            <a:r>
              <a:rPr lang="pt-BR" smtClean="0"/>
              <a:t>Text: </a:t>
            </a:r>
            <a:r>
              <a:rPr lang="en-US" smtClean="0"/>
              <a:t>16</a:t>
            </a:r>
            <a:r>
              <a:rPr lang="pt-BR" smtClean="0"/>
              <a:t> pt. Arial, plain text sentence case</a:t>
            </a:r>
          </a:p>
          <a:p>
            <a:pPr lvl="1"/>
            <a:r>
              <a:rPr lang="pt-BR" smtClean="0"/>
              <a:t>Second-level bullet</a:t>
            </a:r>
          </a:p>
          <a:p>
            <a:pPr lvl="2"/>
            <a:r>
              <a:rPr lang="pt-BR" smtClean="0"/>
              <a:t>Third-level bullet</a:t>
            </a:r>
          </a:p>
          <a:p>
            <a:pPr lvl="3"/>
            <a:r>
              <a:rPr lang="pt-BR" smtClean="0"/>
              <a:t>Fourth-level bullet</a:t>
            </a:r>
          </a:p>
        </p:txBody>
      </p:sp>
      <p:sp>
        <p:nvSpPr>
          <p:cNvPr id="1260549" name="Rectangle 5"/>
          <p:cNvSpPr>
            <a:spLocks noChangeArrowheads="1"/>
          </p:cNvSpPr>
          <p:nvPr/>
        </p:nvSpPr>
        <p:spPr bwMode="auto">
          <a:xfrm>
            <a:off x="8650288" y="6705600"/>
            <a:ext cx="265112" cy="136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r" eaLnBrk="0" hangingPunct="0">
              <a:defRPr/>
            </a:pPr>
            <a:fld id="{682F847E-0108-4C34-9ACF-31B9A344EB0A}" type="slidenum">
              <a:rPr lang="en-US">
                <a:solidFill>
                  <a:srgbClr val="77787B"/>
                </a:solidFill>
              </a:rPr>
              <a:pPr algn="r" eaLnBrk="0" hangingPunct="0">
                <a:defRPr/>
              </a:pPr>
              <a:t>‹#›</a:t>
            </a:fld>
            <a:endParaRPr lang="en-US" dirty="0">
              <a:solidFill>
                <a:srgbClr val="77787B"/>
              </a:solidFill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6063" y="0"/>
            <a:ext cx="1036637" cy="4714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352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75" r:id="rId1"/>
    <p:sldLayoutId id="2147486076" r:id="rId2"/>
    <p:sldLayoutId id="2147486077" r:id="rId3"/>
    <p:sldLayoutId id="2147486078" r:id="rId4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68288" indent="-268288" algn="l" rtl="0" eaLnBrk="0" fontAlgn="base" hangingPunct="0">
        <a:lnSpc>
          <a:spcPct val="90000"/>
        </a:lnSpc>
        <a:spcBef>
          <a:spcPct val="90000"/>
        </a:spcBef>
        <a:spcAft>
          <a:spcPct val="0"/>
        </a:spcAft>
        <a:buClr>
          <a:srgbClr val="333399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19050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lr>
          <a:srgbClr val="333399"/>
        </a:buClr>
        <a:buFont typeface="Arial" charset="0"/>
        <a:buChar char="•"/>
        <a:defRPr sz="1600">
          <a:solidFill>
            <a:schemeClr val="tx1"/>
          </a:solidFill>
          <a:latin typeface="+mn-lt"/>
          <a:cs typeface="+mn-cs"/>
        </a:defRPr>
      </a:lvl2pPr>
      <a:lvl3pPr marL="625475" indent="-1635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3399"/>
        </a:buClr>
        <a:buFont typeface="Arial" charset="0"/>
        <a:buChar char="–"/>
        <a:defRPr sz="1600">
          <a:solidFill>
            <a:schemeClr val="tx1"/>
          </a:solidFill>
          <a:latin typeface="+mn-lt"/>
          <a:cs typeface="+mn-cs"/>
        </a:defRPr>
      </a:lvl3pPr>
      <a:lvl4pPr marL="795338" indent="-168275" algn="l" rtl="0" eaLnBrk="0" fontAlgn="base" hangingPunct="0">
        <a:lnSpc>
          <a:spcPct val="90000"/>
        </a:lnSpc>
        <a:spcBef>
          <a:spcPct val="10000"/>
        </a:spcBef>
        <a:spcAft>
          <a:spcPct val="0"/>
        </a:spcAft>
        <a:buClr>
          <a:srgbClr val="333399"/>
        </a:buClr>
        <a:buFont typeface="Arial" charset="0"/>
        <a:buChar char="-"/>
        <a:defRPr sz="1600">
          <a:solidFill>
            <a:schemeClr val="tx1"/>
          </a:solidFill>
          <a:latin typeface="+mn-lt"/>
          <a:cs typeface="+mn-cs"/>
        </a:defRPr>
      </a:lvl4pPr>
      <a:lvl5pPr marL="957263" indent="-160338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333399"/>
        </a:buClr>
        <a:buFont typeface="Arial" charset="0"/>
        <a:buChar char="­"/>
        <a:defRPr sz="1600">
          <a:solidFill>
            <a:schemeClr val="tx1"/>
          </a:solidFill>
          <a:latin typeface="+mn-lt"/>
          <a:cs typeface="+mn-cs"/>
        </a:defRPr>
      </a:lvl5pPr>
      <a:lvl6pPr marL="1414463" indent="-160338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333399"/>
        </a:buClr>
        <a:buFont typeface="Arial" charset="0"/>
        <a:buChar char="­"/>
        <a:defRPr sz="1600">
          <a:solidFill>
            <a:schemeClr val="tx1"/>
          </a:solidFill>
          <a:latin typeface="+mn-lt"/>
          <a:cs typeface="+mn-cs"/>
        </a:defRPr>
      </a:lvl6pPr>
      <a:lvl7pPr marL="1871663" indent="-160338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333399"/>
        </a:buClr>
        <a:buFont typeface="Arial" charset="0"/>
        <a:buChar char="­"/>
        <a:defRPr sz="1600">
          <a:solidFill>
            <a:schemeClr val="tx1"/>
          </a:solidFill>
          <a:latin typeface="+mn-lt"/>
          <a:cs typeface="+mn-cs"/>
        </a:defRPr>
      </a:lvl7pPr>
      <a:lvl8pPr marL="2328863" indent="-160338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333399"/>
        </a:buClr>
        <a:buFont typeface="Arial" charset="0"/>
        <a:buChar char="­"/>
        <a:defRPr sz="1600">
          <a:solidFill>
            <a:schemeClr val="tx1"/>
          </a:solidFill>
          <a:latin typeface="+mn-lt"/>
          <a:cs typeface="+mn-cs"/>
        </a:defRPr>
      </a:lvl8pPr>
      <a:lvl9pPr marL="2786063" indent="-160338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333399"/>
        </a:buClr>
        <a:buFont typeface="Arial" charset="0"/>
        <a:buChar char="­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616700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 Unicode MS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8003C53A-36B4-41CA-ABA5-78C4962C10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3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31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2" name="Picture 12" descr="navsea-col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304925" y="76200"/>
            <a:ext cx="715327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42875" y="809625"/>
            <a:ext cx="88011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33072" y="6635876"/>
            <a:ext cx="45897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DISTRIBUTION STATEMENT A. Approved for public release. Distribution is unlimited.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49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80" r:id="rId1"/>
    <p:sldLayoutId id="2147486081" r:id="rId2"/>
    <p:sldLayoutId id="2147486082" r:id="rId3"/>
    <p:sldLayoutId id="2147486083" r:id="rId4"/>
    <p:sldLayoutId id="2147486084" r:id="rId5"/>
    <p:sldLayoutId id="2147486085" r:id="rId6"/>
    <p:sldLayoutId id="2147486086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rgbClr val="002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rgbClr val="002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2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616700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 Unicode MS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8003C53A-36B4-41CA-ABA5-78C4962C10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3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31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2" name="Picture 12" descr="navsea-col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304925" y="76200"/>
            <a:ext cx="715327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42875" y="809625"/>
            <a:ext cx="88011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33072" y="6635876"/>
            <a:ext cx="45897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DISTRIBUTION STATEMENT A. Approved for public release. Distribution is unlimited.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4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88" r:id="rId1"/>
    <p:sldLayoutId id="2147486089" r:id="rId2"/>
    <p:sldLayoutId id="2147486090" r:id="rId3"/>
    <p:sldLayoutId id="2147486091" r:id="rId4"/>
    <p:sldLayoutId id="2147486092" r:id="rId5"/>
    <p:sldLayoutId id="2147486093" r:id="rId6"/>
    <p:sldLayoutId id="2147486094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rgbClr val="002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rgbClr val="002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2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616700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 Unicode MS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8003C53A-36B4-41CA-ABA5-78C4962C10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3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31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2" name="Picture 12" descr="navsea-col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304925" y="76200"/>
            <a:ext cx="715327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42875" y="809625"/>
            <a:ext cx="88011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33072" y="6635876"/>
            <a:ext cx="45897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DISTRIBUTION STATEMENT A. Approved for public release. Distribution is unlimited.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64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96" r:id="rId1"/>
    <p:sldLayoutId id="2147486097" r:id="rId2"/>
    <p:sldLayoutId id="2147486098" r:id="rId3"/>
    <p:sldLayoutId id="2147486099" r:id="rId4"/>
    <p:sldLayoutId id="2147486100" r:id="rId5"/>
    <p:sldLayoutId id="2147486101" r:id="rId6"/>
    <p:sldLayoutId id="2147486102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rgbClr val="002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rgbClr val="002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2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616700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 Unicode MS" pitchFamily="34" charset="-128"/>
                <a:cs typeface="Times New Roman" pitchFamily="18" charset="0"/>
              </a:defRPr>
            </a:lvl1pPr>
          </a:lstStyle>
          <a:p>
            <a:pPr>
              <a:defRPr/>
            </a:pPr>
            <a:fld id="{8003C53A-36B4-41CA-ABA5-78C4962C10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28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30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31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2" name="Picture 12" descr="navsea-color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304925" y="76200"/>
            <a:ext cx="7153275" cy="598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42875" y="809625"/>
            <a:ext cx="88011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33072" y="6635876"/>
            <a:ext cx="45897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DISTRIBUTION STATEMENT A. Approved for public release. Distribution is unlimited.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04" r:id="rId1"/>
    <p:sldLayoutId id="2147486105" r:id="rId2"/>
    <p:sldLayoutId id="2147486106" r:id="rId3"/>
    <p:sldLayoutId id="2147486107" r:id="rId4"/>
    <p:sldLayoutId id="2147486108" r:id="rId5"/>
    <p:sldLayoutId id="2147486109" r:id="rId6"/>
    <p:sldLayoutId id="2147486110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06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0099"/>
          </a:solidFill>
          <a:latin typeface="Arial Unicode MS" pitchFamily="34" charset="-128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rgbClr val="00206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rgbClr val="00206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rgbClr val="00206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2625" y="166858"/>
            <a:ext cx="7772400" cy="2769577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NAVSEA </a:t>
            </a:r>
            <a:r>
              <a:rPr lang="en-US" sz="2400" dirty="0" smtClean="0">
                <a:effectLst/>
              </a:rPr>
              <a:t>05Z3</a:t>
            </a:r>
            <a:br>
              <a:rPr lang="en-US" sz="2400" dirty="0" smtClean="0">
                <a:effectLst/>
              </a:rPr>
            </a:br>
            <a:r>
              <a:rPr lang="en-US" sz="2400" dirty="0" smtClean="0">
                <a:effectLst/>
              </a:rPr>
              <a:t/>
            </a:r>
            <a:br>
              <a:rPr lang="en-US" sz="2400" dirty="0" smtClean="0">
                <a:effectLst/>
              </a:rPr>
            </a:br>
            <a:r>
              <a:rPr lang="en-US" sz="2400" dirty="0">
                <a:effectLst/>
              </a:rPr>
              <a:t>Electrical </a:t>
            </a:r>
            <a:r>
              <a:rPr lang="en-US" sz="2400" dirty="0" smtClean="0">
                <a:effectLst/>
              </a:rPr>
              <a:t>Systems </a:t>
            </a:r>
            <a:r>
              <a:rPr lang="en-US" sz="2400" dirty="0">
                <a:effectLst/>
              </a:rPr>
              <a:t>Technical Update</a:t>
            </a:r>
            <a:endParaRPr lang="en-US" sz="2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34618" y="2416861"/>
            <a:ext cx="7616213" cy="3126883"/>
          </a:xfrm>
        </p:spPr>
        <p:txBody>
          <a:bodyPr/>
          <a:lstStyle/>
          <a:p>
            <a:r>
              <a:rPr lang="en-US" sz="2000" dirty="0" smtClean="0">
                <a:solidFill>
                  <a:srgbClr val="002060"/>
                </a:solidFill>
              </a:rPr>
              <a:t>Presented at the National Shipbuilding </a:t>
            </a:r>
            <a:r>
              <a:rPr lang="en-US" sz="2000" dirty="0">
                <a:solidFill>
                  <a:srgbClr val="002060"/>
                </a:solidFill>
              </a:rPr>
              <a:t>Research Program </a:t>
            </a:r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</a:rPr>
              <a:t>Electrical Technologies Panel </a:t>
            </a:r>
            <a:r>
              <a:rPr lang="en-US" sz="2000" dirty="0" smtClean="0">
                <a:solidFill>
                  <a:srgbClr val="002060"/>
                </a:solidFill>
              </a:rPr>
              <a:t>Meeting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1800" dirty="0" smtClean="0">
                <a:solidFill>
                  <a:srgbClr val="002060"/>
                </a:solidFill>
              </a:rPr>
              <a:t>December 2</a:t>
            </a:r>
            <a:r>
              <a:rPr lang="en-US" sz="1800" dirty="0" smtClean="0">
                <a:solidFill>
                  <a:srgbClr val="002060"/>
                </a:solidFill>
              </a:rPr>
              <a:t>, 2020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1600" dirty="0" smtClean="0">
                <a:solidFill>
                  <a:srgbClr val="002060"/>
                </a:solidFill>
              </a:rPr>
              <a:t>Christopher Nemarich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Engineering Manager</a:t>
            </a:r>
          </a:p>
          <a:p>
            <a:r>
              <a:rPr lang="en-US" sz="1200" dirty="0">
                <a:solidFill>
                  <a:srgbClr val="002060"/>
                </a:solidFill>
              </a:rPr>
              <a:t>Electrical Systems Ships – SEA 05Z33</a:t>
            </a:r>
          </a:p>
          <a:p>
            <a:r>
              <a:rPr lang="en-US" sz="1200" dirty="0" smtClean="0">
                <a:solidFill>
                  <a:srgbClr val="002060"/>
                </a:solidFill>
              </a:rPr>
              <a:t>NAVAL SEA SYSTEMS COMMAND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" name="Picture 12" descr="navsea-col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78420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10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7108" y="1056426"/>
            <a:ext cx="889689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/>
              <a:t>FY 2021 Project Starts </a:t>
            </a:r>
          </a:p>
          <a:p>
            <a:endParaRPr lang="en-US" sz="1800" b="1" dirty="0"/>
          </a:p>
          <a:p>
            <a:r>
              <a:rPr lang="en-US" sz="1800" b="1" dirty="0" smtClean="0"/>
              <a:t>MIL-DTL-24705B </a:t>
            </a:r>
            <a:r>
              <a:rPr lang="en-US" sz="1800" b="1" i="1" dirty="0"/>
              <a:t>Penetrators, Multiple Cable, Electric </a:t>
            </a:r>
            <a:r>
              <a:rPr lang="en-US" sz="1800" b="1" i="1" dirty="0" smtClean="0"/>
              <a:t>Cable (MCTs)</a:t>
            </a:r>
            <a:endParaRPr lang="en-US" sz="1800" b="1" i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Update and add fire </a:t>
            </a:r>
            <a:r>
              <a:rPr lang="en-US" sz="1800" dirty="0"/>
              <a:t>stop test requirements </a:t>
            </a:r>
            <a:r>
              <a:rPr lang="en-US" sz="1800" dirty="0" smtClean="0"/>
              <a:t>of MIL-STD-3020</a:t>
            </a:r>
            <a:endParaRPr lang="en-US" sz="1800" b="1" i="1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</a:rPr>
              <a:t>Planned Start 2021  </a:t>
            </a:r>
            <a:r>
              <a:rPr lang="en-US" sz="1800" b="1" dirty="0" smtClean="0">
                <a:solidFill>
                  <a:srgbClr val="FF0000"/>
                </a:solidFill>
              </a:rPr>
              <a:t>Currently Not Funded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b="1" i="1" dirty="0">
              <a:solidFill>
                <a:srgbClr val="FF0000"/>
              </a:solidFill>
            </a:endParaRPr>
          </a:p>
          <a:p>
            <a:r>
              <a:rPr lang="en-US" sz="1800" b="1" dirty="0">
                <a:solidFill>
                  <a:srgbClr val="000000"/>
                </a:solidFill>
              </a:rPr>
              <a:t>MIL-DTL-3124F</a:t>
            </a:r>
            <a:r>
              <a:rPr lang="en-US" sz="1800" dirty="0">
                <a:solidFill>
                  <a:srgbClr val="000000"/>
                </a:solidFill>
              </a:rPr>
              <a:t>  </a:t>
            </a:r>
            <a:r>
              <a:rPr lang="en-US" sz="1800" b="1" dirty="0">
                <a:solidFill>
                  <a:srgbClr val="000000"/>
                </a:solidFill>
              </a:rPr>
              <a:t>Generator, Alternating Current, 60-Hertz (Naval Shipboard Use)</a:t>
            </a:r>
            <a:endParaRPr lang="en-US" sz="1800" b="1" i="1" dirty="0">
              <a:solidFill>
                <a:srgbClr val="000000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  <a:p>
            <a:r>
              <a:rPr lang="en-US" sz="1800" b="1" dirty="0">
                <a:solidFill>
                  <a:srgbClr val="000000"/>
                </a:solidFill>
              </a:rPr>
              <a:t>MIL-PRF-XXXX</a:t>
            </a:r>
            <a:r>
              <a:rPr lang="en-US" sz="1800" dirty="0">
                <a:solidFill>
                  <a:srgbClr val="000000"/>
                </a:solidFill>
              </a:rPr>
              <a:t>    </a:t>
            </a:r>
            <a:r>
              <a:rPr lang="en-US" sz="1800" b="1" dirty="0">
                <a:solidFill>
                  <a:srgbClr val="000000"/>
                </a:solidFill>
              </a:rPr>
              <a:t>Multi-Layer, Multi-Conductor Laminated Electrical Bus, AC / DC, General Specification  </a:t>
            </a:r>
            <a:r>
              <a:rPr lang="en-US" sz="1800" b="1" dirty="0" smtClean="0">
                <a:solidFill>
                  <a:srgbClr val="FF0000"/>
                </a:solidFill>
              </a:rPr>
              <a:t>NEW SPEC</a:t>
            </a:r>
          </a:p>
          <a:p>
            <a:endParaRPr lang="en-US" sz="1800" b="1" dirty="0">
              <a:solidFill>
                <a:srgbClr val="FF0000"/>
              </a:solidFill>
            </a:endParaRPr>
          </a:p>
          <a:p>
            <a:r>
              <a:rPr lang="en-US" sz="1800" b="1" dirty="0" smtClean="0"/>
              <a:t>MIL-STD-108  Definitions </a:t>
            </a:r>
            <a:r>
              <a:rPr lang="en-US" sz="1800" b="1" dirty="0"/>
              <a:t>of and Basic Requirements for Enclosures for Electric and Electronic </a:t>
            </a:r>
            <a:r>
              <a:rPr lang="en-US" sz="1800" b="1" dirty="0" smtClean="0"/>
              <a:t>Equipment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b="1" i="1" dirty="0">
              <a:solidFill>
                <a:srgbClr val="FF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>
              <a:solidFill>
                <a:srgbClr val="000000"/>
              </a:solidFill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0013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11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727" y="766762"/>
            <a:ext cx="902227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Lighting Specifications</a:t>
            </a: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MIL-DTL-16377J </a:t>
            </a:r>
            <a:r>
              <a:rPr lang="en-US" sz="1600" b="1" i="1" dirty="0" smtClean="0">
                <a:solidFill>
                  <a:srgbClr val="000000"/>
                </a:solidFill>
              </a:rPr>
              <a:t>Fixtures, Lighting, and Associated Parts; Shipboard 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Amendment 1 issued July 2019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PDS Project Start Dec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Intermediate Review – </a:t>
            </a:r>
            <a:r>
              <a:rPr lang="en-US" sz="1600" dirty="0" smtClean="0"/>
              <a:t>Completed</a:t>
            </a:r>
            <a:endParaRPr lang="en-US" sz="1600" dirty="0" smtClean="0"/>
          </a:p>
          <a:p>
            <a:pPr lvl="1"/>
            <a:endParaRPr lang="en-US" sz="1600" b="1" dirty="0" smtClean="0"/>
          </a:p>
          <a:p>
            <a:r>
              <a:rPr lang="en-US" sz="1600" b="1" dirty="0" smtClean="0"/>
              <a:t>Cancellations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 </a:t>
            </a:r>
            <a:r>
              <a:rPr lang="en-US" sz="1600" b="1" dirty="0" smtClean="0"/>
              <a:t>/15  </a:t>
            </a:r>
            <a:r>
              <a:rPr lang="en-US" sz="1600" b="1" dirty="0"/>
              <a:t>/</a:t>
            </a:r>
            <a:r>
              <a:rPr lang="en-US" sz="1600" b="1" dirty="0" smtClean="0"/>
              <a:t>19  </a:t>
            </a:r>
            <a:r>
              <a:rPr lang="en-US" sz="1600" b="1" dirty="0"/>
              <a:t>/</a:t>
            </a:r>
            <a:r>
              <a:rPr lang="en-US" sz="1600" b="1" dirty="0" smtClean="0"/>
              <a:t>22  </a:t>
            </a:r>
            <a:r>
              <a:rPr lang="en-US" sz="1600" b="1" dirty="0"/>
              <a:t>/</a:t>
            </a:r>
            <a:r>
              <a:rPr lang="en-US" sz="1600" b="1" dirty="0" smtClean="0"/>
              <a:t>24  </a:t>
            </a:r>
            <a:r>
              <a:rPr lang="en-US" sz="1600" b="1" dirty="0"/>
              <a:t>/</a:t>
            </a:r>
            <a:r>
              <a:rPr lang="en-US" sz="1600" b="1" dirty="0" smtClean="0"/>
              <a:t>29  </a:t>
            </a:r>
            <a:r>
              <a:rPr lang="en-US" sz="1600" b="1" dirty="0"/>
              <a:t>/</a:t>
            </a:r>
            <a:r>
              <a:rPr lang="en-US" sz="1600" b="1" dirty="0" smtClean="0"/>
              <a:t>37  </a:t>
            </a:r>
            <a:r>
              <a:rPr lang="en-US" sz="1600" b="1" dirty="0"/>
              <a:t>/</a:t>
            </a:r>
            <a:r>
              <a:rPr lang="en-US" sz="1600" b="1" dirty="0" smtClean="0"/>
              <a:t>46  </a:t>
            </a:r>
            <a:r>
              <a:rPr lang="en-US" sz="1600" b="1" dirty="0"/>
              <a:t>/</a:t>
            </a:r>
            <a:r>
              <a:rPr lang="en-US" sz="1600" b="1" dirty="0" smtClean="0"/>
              <a:t>47  /64</a:t>
            </a:r>
            <a:endParaRPr lang="en-US" sz="1600" b="1" dirty="0"/>
          </a:p>
          <a:p>
            <a:pPr lvl="1"/>
            <a:endParaRPr lang="en-US" sz="1600" b="1" dirty="0" smtClean="0"/>
          </a:p>
          <a:p>
            <a:r>
              <a:rPr lang="en-US" sz="1600" b="1" dirty="0" smtClean="0"/>
              <a:t>Inactivate </a:t>
            </a:r>
            <a:r>
              <a:rPr lang="en-US" sz="1600" b="1" dirty="0"/>
              <a:t>for New Design 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/1   </a:t>
            </a:r>
            <a:r>
              <a:rPr lang="en-US" sz="1600" b="1" dirty="0"/>
              <a:t>/</a:t>
            </a:r>
            <a:r>
              <a:rPr lang="en-US" sz="1600" b="1" dirty="0" smtClean="0"/>
              <a:t>2  </a:t>
            </a:r>
            <a:r>
              <a:rPr lang="en-US" sz="1600" b="1" dirty="0"/>
              <a:t>/</a:t>
            </a:r>
            <a:r>
              <a:rPr lang="en-US" sz="1600" b="1" dirty="0" smtClean="0"/>
              <a:t>3   </a:t>
            </a:r>
            <a:r>
              <a:rPr lang="en-US" sz="1600" b="1" dirty="0"/>
              <a:t>/</a:t>
            </a:r>
            <a:r>
              <a:rPr lang="en-US" sz="1600" b="1" dirty="0" smtClean="0"/>
              <a:t>5  /6  </a:t>
            </a:r>
            <a:r>
              <a:rPr lang="en-US" sz="1600" b="1" dirty="0"/>
              <a:t>/</a:t>
            </a:r>
            <a:r>
              <a:rPr lang="en-US" sz="1600" b="1" dirty="0" smtClean="0"/>
              <a:t>13  </a:t>
            </a:r>
            <a:r>
              <a:rPr lang="en-US" sz="1600" b="1" dirty="0"/>
              <a:t>/</a:t>
            </a:r>
            <a:r>
              <a:rPr lang="en-US" sz="1600" b="1" dirty="0" smtClean="0"/>
              <a:t>28  /34  /43  /44  /62  /65  /66</a:t>
            </a:r>
          </a:p>
          <a:p>
            <a:endParaRPr lang="en-US" sz="16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Add SSL </a:t>
            </a:r>
            <a:r>
              <a:rPr lang="en-US" sz="1600" dirty="0"/>
              <a:t>fixture options in 13 slant sheets </a:t>
            </a:r>
            <a:r>
              <a:rPr lang="en-US" sz="1600" dirty="0" smtClean="0"/>
              <a:t>for incandescent </a:t>
            </a:r>
            <a:r>
              <a:rPr lang="en-US" sz="1600" dirty="0"/>
              <a:t>or fluorescent fixtures.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Reduce </a:t>
            </a:r>
            <a:r>
              <a:rPr lang="en-US" sz="1600" dirty="0"/>
              <a:t>unnecessary lighting </a:t>
            </a:r>
            <a:r>
              <a:rPr lang="en-US" sz="1600" dirty="0" smtClean="0"/>
              <a:t>design </a:t>
            </a:r>
            <a:r>
              <a:rPr lang="en-US" sz="1600" dirty="0"/>
              <a:t>and </a:t>
            </a:r>
            <a:r>
              <a:rPr lang="en-US" sz="1600" dirty="0" smtClean="0"/>
              <a:t>test </a:t>
            </a:r>
            <a:r>
              <a:rPr lang="en-US" sz="1600" dirty="0"/>
              <a:t>requirements that </a:t>
            </a:r>
            <a:r>
              <a:rPr lang="en-US" sz="1600" dirty="0" smtClean="0"/>
              <a:t>add cost.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Review </a:t>
            </a:r>
            <a:r>
              <a:rPr lang="en-US" sz="1600" dirty="0"/>
              <a:t>all testing compliance issues raised by industry </a:t>
            </a:r>
            <a:r>
              <a:rPr lang="en-US" sz="1600" dirty="0" smtClean="0"/>
              <a:t>suppliers.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Add </a:t>
            </a:r>
            <a:r>
              <a:rPr lang="en-US" sz="1600" dirty="0"/>
              <a:t>input power type options for selected </a:t>
            </a:r>
            <a:r>
              <a:rPr lang="en-US" sz="1600" dirty="0" smtClean="0"/>
              <a:t>fixtures.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Expand 16377/86 to include additional SSL lamp lengths and styles to support back-fits.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Address 16377J /53D </a:t>
            </a:r>
            <a:r>
              <a:rPr lang="en-US" sz="1600" dirty="0"/>
              <a:t>battle </a:t>
            </a:r>
            <a:r>
              <a:rPr lang="en-US" sz="1600" dirty="0" smtClean="0"/>
              <a:t>lanterns design, operational </a:t>
            </a:r>
            <a:r>
              <a:rPr lang="en-US" sz="1600" dirty="0"/>
              <a:t>and maintenance </a:t>
            </a:r>
            <a:r>
              <a:rPr lang="en-US" sz="1600" dirty="0" smtClean="0"/>
              <a:t>issues.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Shipbuilder </a:t>
            </a:r>
            <a:r>
              <a:rPr lang="en-US" sz="1600" dirty="0"/>
              <a:t>and industry </a:t>
            </a:r>
            <a:r>
              <a:rPr lang="en-US" sz="1600" dirty="0" smtClean="0"/>
              <a:t>invited </a:t>
            </a:r>
            <a:r>
              <a:rPr lang="en-US" sz="1600" dirty="0"/>
              <a:t>to recommend </a:t>
            </a:r>
            <a:r>
              <a:rPr lang="en-US" sz="1600" dirty="0" smtClean="0"/>
              <a:t>new </a:t>
            </a:r>
            <a:r>
              <a:rPr lang="en-US" sz="1600" dirty="0"/>
              <a:t>lighting system technologies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00699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12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4708" y="1119488"/>
            <a:ext cx="88968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  <p:sp>
        <p:nvSpPr>
          <p:cNvPr id="6" name="Rectangle 5"/>
          <p:cNvSpPr/>
          <p:nvPr/>
        </p:nvSpPr>
        <p:spPr>
          <a:xfrm>
            <a:off x="283177" y="766762"/>
            <a:ext cx="851995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Lighting Specifications</a:t>
            </a:r>
          </a:p>
          <a:p>
            <a:endParaRPr lang="en-US" sz="2000" b="1" dirty="0" smtClean="0"/>
          </a:p>
          <a:p>
            <a:r>
              <a:rPr lang="en-US" sz="1800" b="1" dirty="0"/>
              <a:t>Miniature Lamps </a:t>
            </a:r>
            <a:endParaRPr lang="en-US" sz="1800" b="1" dirty="0" smtClean="0"/>
          </a:p>
          <a:p>
            <a:r>
              <a:rPr lang="en-US" sz="1600" b="1" dirty="0" smtClean="0"/>
              <a:t>MIL-DTL-6363 H    Lamps</a:t>
            </a:r>
            <a:r>
              <a:rPr lang="en-US" sz="1600" b="1" dirty="0"/>
              <a:t>, Incandescent, Aircraft Service, General Specification </a:t>
            </a:r>
            <a:endParaRPr lang="en-US" sz="1800" b="1" dirty="0" smtClean="0"/>
          </a:p>
          <a:p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Retain </a:t>
            </a:r>
            <a:r>
              <a:rPr lang="en-US" sz="1600" dirty="0"/>
              <a:t>MIL-DTL-6363 as an active </a:t>
            </a:r>
            <a:r>
              <a:rPr lang="en-US" sz="1600" dirty="0" smtClean="0"/>
              <a:t>specification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Cancel /</a:t>
            </a:r>
            <a:r>
              <a:rPr lang="en-US" sz="1600" dirty="0"/>
              <a:t>4, /5, /10, and /11 based on no NSNs or procurements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Validate and maintain /</a:t>
            </a:r>
            <a:r>
              <a:rPr lang="en-US" sz="1600" dirty="0"/>
              <a:t>8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Inactive </a:t>
            </a:r>
            <a:r>
              <a:rPr lang="en-US" sz="1600" dirty="0"/>
              <a:t>for new design </a:t>
            </a:r>
            <a:r>
              <a:rPr lang="en-US" sz="1600" dirty="0" smtClean="0"/>
              <a:t>/</a:t>
            </a:r>
            <a:r>
              <a:rPr lang="en-US" sz="1600" dirty="0"/>
              <a:t>1, /2 /3, /6, /7, /9, /12, </a:t>
            </a:r>
            <a:r>
              <a:rPr lang="en-US" sz="1600" dirty="0" smtClean="0"/>
              <a:t>/13 </a:t>
            </a:r>
            <a:r>
              <a:rPr lang="en-US" sz="1600" dirty="0"/>
              <a:t>and /</a:t>
            </a:r>
            <a:r>
              <a:rPr lang="en-US" sz="1600" dirty="0" smtClean="0"/>
              <a:t>14</a:t>
            </a:r>
          </a:p>
          <a:p>
            <a:endParaRPr lang="en-US" sz="2000" b="1" dirty="0"/>
          </a:p>
          <a:p>
            <a:r>
              <a:rPr lang="en-US" sz="1800" b="1" dirty="0" smtClean="0"/>
              <a:t>Navigation Lights</a:t>
            </a:r>
          </a:p>
          <a:p>
            <a:r>
              <a:rPr lang="en-US" sz="1600" b="1" dirty="0" smtClean="0"/>
              <a:t>MIL-P-24175  PANEL</a:t>
            </a:r>
            <a:r>
              <a:rPr lang="en-US" sz="1600" b="1" dirty="0"/>
              <a:t>, POWER SUPPLY AND CONTROL FOR NAVIGATION </a:t>
            </a:r>
            <a:r>
              <a:rPr lang="en-US" sz="1600" b="1" dirty="0" smtClean="0"/>
              <a:t>LIGHTS  </a:t>
            </a:r>
          </a:p>
          <a:p>
            <a:r>
              <a:rPr lang="en-US" sz="1600" dirty="0" smtClean="0"/>
              <a:t>27-Aug-1971</a:t>
            </a:r>
            <a:endParaRPr lang="en-US" sz="1600" dirty="0"/>
          </a:p>
          <a:p>
            <a:r>
              <a:rPr lang="en-US" sz="1600" dirty="0"/>
              <a:t> 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/1B   DP </a:t>
            </a:r>
            <a:r>
              <a:rPr lang="en-US" sz="1600" dirty="0"/>
              <a:t>NON </a:t>
            </a:r>
            <a:r>
              <a:rPr lang="en-US" sz="1600" dirty="0" smtClean="0"/>
              <a:t>MAGNETIC 10A 120VAC 60 Hz </a:t>
            </a:r>
            <a:r>
              <a:rPr lang="en-US" sz="1600" dirty="0"/>
              <a:t>3 </a:t>
            </a:r>
            <a:r>
              <a:rPr lang="en-US" sz="1600" dirty="0" smtClean="0"/>
              <a:t>PH 6 CIRCUITS SYM 944.2  </a:t>
            </a:r>
            <a:r>
              <a:rPr lang="en-US" sz="1600" i="1" dirty="0" smtClean="0">
                <a:solidFill>
                  <a:srgbClr val="FF0000"/>
                </a:solidFill>
              </a:rPr>
              <a:t>CANCEL</a:t>
            </a:r>
            <a:endParaRPr lang="en-US" sz="1600" dirty="0"/>
          </a:p>
          <a:p>
            <a:r>
              <a:rPr lang="en-US" sz="1600" dirty="0" smtClean="0"/>
              <a:t>/2A   NWT 10A 120VAC </a:t>
            </a:r>
            <a:r>
              <a:rPr lang="en-US" sz="1600" dirty="0"/>
              <a:t>60 </a:t>
            </a:r>
            <a:r>
              <a:rPr lang="en-US" sz="1600" dirty="0" smtClean="0"/>
              <a:t>Hz </a:t>
            </a:r>
            <a:r>
              <a:rPr lang="en-US" sz="1600" dirty="0"/>
              <a:t>3 </a:t>
            </a:r>
            <a:r>
              <a:rPr lang="en-US" sz="1600" dirty="0" smtClean="0"/>
              <a:t>PH 8 CIRCUITS SYM 940.1  </a:t>
            </a:r>
            <a:r>
              <a:rPr lang="en-US" sz="1600" dirty="0" smtClean="0">
                <a:solidFill>
                  <a:srgbClr val="FF0000"/>
                </a:solidFill>
              </a:rPr>
              <a:t>COMMONLY USED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 smtClean="0"/>
              <a:t>/3A   NWT 10A 120VDC DP 8 CIRCUITS SYM 945.1 </a:t>
            </a:r>
            <a:r>
              <a:rPr lang="en-US" sz="1600" i="1" dirty="0" smtClean="0">
                <a:solidFill>
                  <a:srgbClr val="FF0000"/>
                </a:solidFill>
              </a:rPr>
              <a:t>CANCEL</a:t>
            </a:r>
            <a:endParaRPr lang="en-US" sz="1600" i="1" dirty="0">
              <a:solidFill>
                <a:srgbClr val="FF0000"/>
              </a:solidFill>
            </a:endParaRPr>
          </a:p>
          <a:p>
            <a:r>
              <a:rPr lang="en-US" sz="1600" dirty="0" smtClean="0"/>
              <a:t>/4A   NWT 10A 120VDC DP 10 CIRCUIT SYM 942.1 </a:t>
            </a:r>
            <a:r>
              <a:rPr lang="en-US" sz="1600" i="1" dirty="0" smtClean="0">
                <a:solidFill>
                  <a:srgbClr val="FF0000"/>
                </a:solidFill>
              </a:rPr>
              <a:t>CANCEL</a:t>
            </a:r>
            <a:endParaRPr lang="en-US" sz="1600" i="1" dirty="0">
              <a:solidFill>
                <a:srgbClr val="FF0000"/>
              </a:solidFill>
            </a:endParaRPr>
          </a:p>
          <a:p>
            <a:r>
              <a:rPr lang="en-US" sz="1600" dirty="0" smtClean="0"/>
              <a:t>/5B   10A </a:t>
            </a:r>
            <a:r>
              <a:rPr lang="en-US" sz="1600" dirty="0"/>
              <a:t>120 </a:t>
            </a:r>
            <a:r>
              <a:rPr lang="en-US" sz="1600" dirty="0" smtClean="0"/>
              <a:t>VAC </a:t>
            </a:r>
            <a:r>
              <a:rPr lang="en-US" sz="1600" dirty="0"/>
              <a:t>60 Hz </a:t>
            </a:r>
            <a:r>
              <a:rPr lang="en-US" sz="1600" dirty="0" smtClean="0"/>
              <a:t>TE SYM 2550.1 </a:t>
            </a:r>
            <a:r>
              <a:rPr lang="en-US" sz="1600" dirty="0" smtClean="0">
                <a:solidFill>
                  <a:srgbClr val="FF0000"/>
                </a:solidFill>
              </a:rPr>
              <a:t>SUBMARINES</a:t>
            </a:r>
          </a:p>
          <a:p>
            <a:endParaRPr lang="en-US" sz="1600" dirty="0"/>
          </a:p>
          <a:p>
            <a:endParaRPr lang="en-US" sz="1600" b="1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9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13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9757" y="888260"/>
            <a:ext cx="84740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</a:rPr>
              <a:t>NSTMs</a:t>
            </a:r>
          </a:p>
          <a:p>
            <a:endParaRPr lang="en-US" sz="1800" b="1" dirty="0">
              <a:solidFill>
                <a:srgbClr val="000000"/>
              </a:solidFill>
            </a:endParaRPr>
          </a:p>
          <a:p>
            <a:r>
              <a:rPr lang="en-US" sz="1800" b="1" dirty="0">
                <a:solidFill>
                  <a:srgbClr val="000000"/>
                </a:solidFill>
              </a:rPr>
              <a:t>S9086-KC-STM-010/300, Rev </a:t>
            </a:r>
            <a:r>
              <a:rPr lang="en-US" sz="1800" b="1" dirty="0" smtClean="0">
                <a:solidFill>
                  <a:srgbClr val="000000"/>
                </a:solidFill>
              </a:rPr>
              <a:t>10</a:t>
            </a:r>
          </a:p>
          <a:p>
            <a:r>
              <a:rPr lang="en-US" sz="1800" b="1" dirty="0" smtClean="0">
                <a:solidFill>
                  <a:srgbClr val="000000"/>
                </a:solidFill>
              </a:rPr>
              <a:t>NSTM </a:t>
            </a:r>
            <a:r>
              <a:rPr lang="en-US" sz="1800" b="1" dirty="0">
                <a:solidFill>
                  <a:srgbClr val="000000"/>
                </a:solidFill>
              </a:rPr>
              <a:t>Chapter 300, Electric </a:t>
            </a:r>
            <a:r>
              <a:rPr lang="en-US" sz="1800" b="1" dirty="0" smtClean="0">
                <a:solidFill>
                  <a:srgbClr val="000000"/>
                </a:solidFill>
              </a:rPr>
              <a:t>Plant-General</a:t>
            </a:r>
          </a:p>
          <a:p>
            <a:endParaRPr lang="en-US" sz="18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Publication expected January 2021</a:t>
            </a:r>
            <a:endParaRPr lang="en-US" sz="1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r>
              <a:rPr lang="en-US" sz="1800" b="1" dirty="0">
                <a:solidFill>
                  <a:srgbClr val="000000"/>
                </a:solidFill>
              </a:rPr>
              <a:t>S9086-KY-STM-010/320, Rev 7 </a:t>
            </a:r>
            <a:endParaRPr lang="en-US" sz="1800" b="1" dirty="0" smtClean="0">
              <a:solidFill>
                <a:srgbClr val="000000"/>
              </a:solidFill>
            </a:endParaRPr>
          </a:p>
          <a:p>
            <a:r>
              <a:rPr lang="en-US" sz="1800" b="1" dirty="0" smtClean="0">
                <a:solidFill>
                  <a:srgbClr val="000000"/>
                </a:solidFill>
              </a:rPr>
              <a:t>NSTM </a:t>
            </a:r>
            <a:r>
              <a:rPr lang="en-US" sz="1800" b="1" dirty="0">
                <a:solidFill>
                  <a:srgbClr val="000000"/>
                </a:solidFill>
              </a:rPr>
              <a:t>Chapter 320, Electric Power Distribution </a:t>
            </a:r>
            <a:r>
              <a:rPr lang="en-US" sz="1800" b="1" dirty="0" smtClean="0">
                <a:solidFill>
                  <a:srgbClr val="000000"/>
                </a:solidFill>
              </a:rPr>
              <a:t>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Awaiting intermediate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endParaRPr lang="en-US" sz="1800" dirty="0" smtClean="0">
              <a:solidFill>
                <a:srgbClr val="000000"/>
              </a:solidFill>
            </a:endParaRPr>
          </a:p>
          <a:p>
            <a:endParaRPr lang="en-US" sz="1800" dirty="0" smtClean="0">
              <a:solidFill>
                <a:srgbClr val="000000"/>
              </a:solidFill>
            </a:endParaRPr>
          </a:p>
          <a:p>
            <a:endParaRPr lang="en-US" sz="1800" b="1" dirty="0" smtClean="0">
              <a:solidFill>
                <a:srgbClr val="000000"/>
              </a:solidFill>
            </a:endParaRPr>
          </a:p>
          <a:p>
            <a:endParaRPr lang="en-US" sz="18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8393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14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687" y="766762"/>
            <a:ext cx="926754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0000"/>
                </a:solidFill>
              </a:rPr>
              <a:t>Instrumentation Specifications</a:t>
            </a:r>
          </a:p>
          <a:p>
            <a:endParaRPr lang="en-US" sz="1800" b="1" dirty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NAVSEA </a:t>
            </a:r>
            <a:r>
              <a:rPr lang="en-US" sz="1600" b="1" dirty="0">
                <a:solidFill>
                  <a:srgbClr val="000000"/>
                </a:solidFill>
              </a:rPr>
              <a:t>803-2145532C</a:t>
            </a:r>
            <a:r>
              <a:rPr lang="en-US" sz="1600" dirty="0">
                <a:solidFill>
                  <a:srgbClr val="000000"/>
                </a:solidFill>
              </a:rPr>
              <a:t>   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Indicator/Indicating </a:t>
            </a:r>
            <a:r>
              <a:rPr lang="en-US" sz="1600" b="1" dirty="0">
                <a:solidFill>
                  <a:srgbClr val="000000"/>
                </a:solidFill>
              </a:rPr>
              <a:t>System Liquid Level Application/Selection </a:t>
            </a:r>
            <a:r>
              <a:rPr lang="en-US" sz="1600" b="1" dirty="0" smtClean="0">
                <a:solidFill>
                  <a:srgbClr val="000000"/>
                </a:solidFill>
              </a:rPr>
              <a:t>Guide Drawing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SRB completed  / Comments adjudicated  March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Incorporating final revisions to </a:t>
            </a:r>
            <a:r>
              <a:rPr lang="en-US" sz="1600" dirty="0" smtClean="0">
                <a:solidFill>
                  <a:srgbClr val="000000"/>
                </a:solidFill>
              </a:rPr>
              <a:t>drawing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In NAVSEA 08 Review</a:t>
            </a:r>
            <a:endParaRPr lang="en-US" sz="1600" dirty="0" smtClean="0">
              <a:solidFill>
                <a:srgbClr val="000000"/>
              </a:solidFill>
            </a:endParaRPr>
          </a:p>
          <a:p>
            <a:pPr lvl="1"/>
            <a:endParaRPr lang="en-US" sz="1600" b="1" dirty="0">
              <a:solidFill>
                <a:srgbClr val="000000"/>
              </a:solidFill>
            </a:endParaRPr>
          </a:p>
          <a:p>
            <a:r>
              <a:rPr lang="en-US" sz="1600" b="1" dirty="0">
                <a:solidFill>
                  <a:srgbClr val="000000"/>
                </a:solidFill>
              </a:rPr>
              <a:t>MIL-I-20037B Indicators, Sight, Liquid Level, Direct/Indirect Reading, Tubular Glass/ </a:t>
            </a:r>
            <a:r>
              <a:rPr lang="en-US" sz="1600" b="1" dirty="0" smtClean="0">
                <a:solidFill>
                  <a:srgbClr val="000000"/>
                </a:solidFill>
              </a:rPr>
              <a:t>Plastic</a:t>
            </a: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MIL-T-15377F </a:t>
            </a:r>
            <a:r>
              <a:rPr lang="en-US" sz="1600" b="1" dirty="0">
                <a:solidFill>
                  <a:srgbClr val="000000"/>
                </a:solidFill>
              </a:rPr>
              <a:t>- Temperature Monitor Equipment Naval Shipboard (Cancel</a:t>
            </a:r>
            <a:r>
              <a:rPr lang="en-US" sz="1600" b="1" dirty="0" smtClean="0">
                <a:solidFill>
                  <a:srgbClr val="000000"/>
                </a:solidFill>
              </a:rPr>
              <a:t>)</a:t>
            </a:r>
          </a:p>
          <a:p>
            <a:r>
              <a:rPr lang="en-US" sz="1600" b="1" dirty="0" smtClean="0">
                <a:solidFill>
                  <a:srgbClr val="000000"/>
                </a:solidFill>
              </a:rPr>
              <a:t>MIL-T-24387A (</a:t>
            </a:r>
            <a:r>
              <a:rPr lang="en-US" sz="1600" b="1" dirty="0">
                <a:solidFill>
                  <a:srgbClr val="000000"/>
                </a:solidFill>
              </a:rPr>
              <a:t>Cancel)</a:t>
            </a:r>
          </a:p>
          <a:p>
            <a:r>
              <a:rPr lang="en-US" sz="1600" b="1" dirty="0" smtClean="0">
                <a:solidFill>
                  <a:srgbClr val="000000"/>
                </a:solidFill>
              </a:rPr>
              <a:t>MIL-T-24388C </a:t>
            </a:r>
            <a:r>
              <a:rPr lang="en-US" sz="1600" b="1" dirty="0">
                <a:solidFill>
                  <a:srgbClr val="000000"/>
                </a:solidFill>
              </a:rPr>
              <a:t>(Cancel</a:t>
            </a:r>
            <a:r>
              <a:rPr lang="en-US" sz="1600" b="1" dirty="0" smtClean="0">
                <a:solidFill>
                  <a:srgbClr val="00000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Replace </a:t>
            </a:r>
            <a:r>
              <a:rPr lang="en-US" sz="1600" dirty="0">
                <a:solidFill>
                  <a:srgbClr val="000000"/>
                </a:solidFill>
              </a:rPr>
              <a:t>with ASTM F2362</a:t>
            </a: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MIL-T-19646A </a:t>
            </a:r>
            <a:r>
              <a:rPr lang="en-US" sz="1600" b="1" dirty="0">
                <a:solidFill>
                  <a:srgbClr val="000000"/>
                </a:solidFill>
              </a:rPr>
              <a:t>Thermometer, Gas Actuated, Remote </a:t>
            </a:r>
            <a:r>
              <a:rPr lang="en-US" sz="1600" b="1" dirty="0" smtClean="0">
                <a:solidFill>
                  <a:srgbClr val="000000"/>
                </a:solidFill>
              </a:rPr>
              <a:t>Reading</a:t>
            </a:r>
          </a:p>
          <a:p>
            <a:r>
              <a:rPr lang="en-US" sz="1600" b="1" dirty="0" smtClean="0">
                <a:solidFill>
                  <a:srgbClr val="000000"/>
                </a:solidFill>
              </a:rPr>
              <a:t>MIL-I-17244E </a:t>
            </a:r>
            <a:r>
              <a:rPr lang="en-US" sz="1600" b="1" dirty="0">
                <a:solidFill>
                  <a:srgbClr val="000000"/>
                </a:solidFill>
              </a:rPr>
              <a:t>Indicators, Temperature, Direct-Reading, Bimetallic (3 </a:t>
            </a:r>
            <a:r>
              <a:rPr lang="en-US" sz="1600" b="1" dirty="0" smtClean="0">
                <a:solidFill>
                  <a:srgbClr val="000000"/>
                </a:solidFill>
              </a:rPr>
              <a:t>and </a:t>
            </a:r>
            <a:r>
              <a:rPr lang="en-US" sz="1600" b="1" dirty="0">
                <a:solidFill>
                  <a:srgbClr val="000000"/>
                </a:solidFill>
              </a:rPr>
              <a:t>5 </a:t>
            </a:r>
            <a:r>
              <a:rPr lang="en-US" sz="1600" b="1" dirty="0" smtClean="0">
                <a:solidFill>
                  <a:srgbClr val="000000"/>
                </a:solidFill>
              </a:rPr>
              <a:t>Inch)</a:t>
            </a:r>
          </a:p>
          <a:p>
            <a:endParaRPr lang="en-US" sz="1600" b="1" dirty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MIL-DTL-15103 </a:t>
            </a:r>
            <a:r>
              <a:rPr lang="en-US" sz="1600" b="1" dirty="0">
                <a:solidFill>
                  <a:srgbClr val="000000"/>
                </a:solidFill>
              </a:rPr>
              <a:t>Salinity Indicating </a:t>
            </a:r>
            <a:r>
              <a:rPr lang="en-US" sz="1600" b="1" dirty="0" smtClean="0">
                <a:solidFill>
                  <a:srgbClr val="000000"/>
                </a:solidFill>
              </a:rPr>
              <a:t>Equipment  - Publication expected March 2021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>
              <a:solidFill>
                <a:srgbClr val="00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MIL-G-18997E </a:t>
            </a:r>
            <a:r>
              <a:rPr lang="en-US" sz="1600" b="1" dirty="0">
                <a:solidFill>
                  <a:srgbClr val="000000"/>
                </a:solidFill>
              </a:rPr>
              <a:t>Gauge, Pressure, Dial Indicating</a:t>
            </a:r>
          </a:p>
          <a:p>
            <a:r>
              <a:rPr lang="en-US" sz="1600" b="1" dirty="0" smtClean="0">
                <a:solidFill>
                  <a:srgbClr val="000000"/>
                </a:solidFill>
              </a:rPr>
              <a:t>MIL-HDBK-801 </a:t>
            </a:r>
            <a:r>
              <a:rPr lang="en-US" sz="1600" b="1" dirty="0">
                <a:solidFill>
                  <a:srgbClr val="000000"/>
                </a:solidFill>
              </a:rPr>
              <a:t>List of Pressure </a:t>
            </a:r>
            <a:r>
              <a:rPr lang="en-US" sz="1600" b="1" dirty="0" smtClean="0">
                <a:solidFill>
                  <a:srgbClr val="000000"/>
                </a:solidFill>
              </a:rPr>
              <a:t>Gauges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F0000"/>
                </a:solidFill>
              </a:rPr>
              <a:t>FY </a:t>
            </a:r>
            <a:r>
              <a:rPr lang="en-US" sz="1600" b="1" dirty="0" smtClean="0">
                <a:solidFill>
                  <a:srgbClr val="FF0000"/>
                </a:solidFill>
              </a:rPr>
              <a:t>2021  UNFUNDED</a:t>
            </a:r>
            <a:endParaRPr lang="en-US" sz="18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5061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NSRP Electrical Technology Panel Projects</a:t>
            </a:r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15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4607" y="1123345"/>
            <a:ext cx="82697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b="1" dirty="0" smtClean="0">
                <a:solidFill>
                  <a:srgbClr val="000000"/>
                </a:solidFill>
              </a:rPr>
              <a:t>05Z Endorsed NSRP Projects</a:t>
            </a:r>
          </a:p>
          <a:p>
            <a:pPr lvl="1"/>
            <a:endParaRPr lang="en-US" sz="2000" b="1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Shore </a:t>
            </a:r>
            <a:r>
              <a:rPr lang="en-US" sz="2000" dirty="0">
                <a:solidFill>
                  <a:srgbClr val="000000"/>
                </a:solidFill>
              </a:rPr>
              <a:t>Power Cable Connector Test Set development</a:t>
            </a:r>
          </a:p>
          <a:p>
            <a:pPr lvl="1"/>
            <a:endParaRPr lang="en-US" sz="20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Advanced Top Side Lighting</a:t>
            </a:r>
          </a:p>
          <a:p>
            <a:pPr lvl="1"/>
            <a:endParaRPr lang="en-US" sz="20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Organic LED Low Voltage Lighting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Electrical Connector Standardization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Shipboard Cable Trays</a:t>
            </a:r>
            <a:endParaRPr lang="en-US" sz="20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Supporting qualification </a:t>
            </a:r>
            <a:r>
              <a:rPr lang="en-US" sz="2000" dirty="0" smtClean="0">
                <a:solidFill>
                  <a:srgbClr val="000000"/>
                </a:solidFill>
              </a:rPr>
              <a:t>requirements review for </a:t>
            </a:r>
            <a:r>
              <a:rPr lang="en-US" sz="2000" dirty="0" smtClean="0">
                <a:solidFill>
                  <a:srgbClr val="000000"/>
                </a:solidFill>
              </a:rPr>
              <a:t>Insulated Bus </a:t>
            </a:r>
            <a:r>
              <a:rPr lang="en-US" sz="2000" dirty="0" smtClean="0">
                <a:solidFill>
                  <a:srgbClr val="000000"/>
                </a:solidFill>
              </a:rPr>
              <a:t>Pipe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DTS for Switchboard Monitoring</a:t>
            </a:r>
            <a:endParaRPr lang="en-US" sz="20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88147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NSRP Electrical Technology Panel Projects</a:t>
            </a:r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16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6778" y="1407124"/>
            <a:ext cx="82697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b="1" dirty="0" smtClean="0">
                <a:solidFill>
                  <a:srgbClr val="000000"/>
                </a:solidFill>
              </a:rPr>
              <a:t>Questions?  </a:t>
            </a:r>
            <a:endParaRPr lang="en-US" sz="4000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0771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0" name="AutoShape 9"/>
          <p:cNvCxnSpPr>
            <a:cxnSpLocks noChangeShapeType="1"/>
          </p:cNvCxnSpPr>
          <p:nvPr/>
        </p:nvCxnSpPr>
        <p:spPr bwMode="auto">
          <a:xfrm>
            <a:off x="5538191" y="3446695"/>
            <a:ext cx="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380558" y="1653900"/>
            <a:ext cx="8487217" cy="341632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</a:pPr>
            <a:r>
              <a:rPr lang="en-US" altLang="en-US" sz="2400" dirty="0" smtClean="0"/>
              <a:t>NAVSEA 05 Updates</a:t>
            </a:r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4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n-US" altLang="en-US" sz="2400" dirty="0" smtClean="0"/>
              <a:t>Status of Standards, Specifications, NSTMs and Drawings</a:t>
            </a:r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4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n-US" altLang="en-US" sz="2400" dirty="0" smtClean="0"/>
              <a:t>Summary of Selected Projects</a:t>
            </a:r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4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n-US" altLang="en-US" sz="2400" dirty="0" smtClean="0"/>
              <a:t>NSRP Electrical Technologies Panel Projects</a:t>
            </a:r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4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400" dirty="0" smtClean="0"/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 kern="12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9pPr>
          </a:lstStyle>
          <a:p>
            <a:r>
              <a:rPr lang="en-US" sz="2800" dirty="0" smtClean="0"/>
              <a:t>NAVSEA 05Z Update to NSRP</a:t>
            </a:r>
            <a:endParaRPr lang="en-US" sz="2800" dirty="0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2060"/>
              </a:solidFill>
            </a:endParaRPr>
          </a:p>
        </p:txBody>
      </p:sp>
      <p:pic>
        <p:nvPicPr>
          <p:cNvPr id="32" name="Picture 31" descr="navsea-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0" name="AutoShape 9"/>
          <p:cNvCxnSpPr>
            <a:cxnSpLocks noChangeShapeType="1"/>
          </p:cNvCxnSpPr>
          <p:nvPr/>
        </p:nvCxnSpPr>
        <p:spPr bwMode="auto">
          <a:xfrm>
            <a:off x="5538191" y="3446695"/>
            <a:ext cx="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120771" y="763229"/>
            <a:ext cx="8934329" cy="686341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000" dirty="0" smtClean="0"/>
              <a:t>NAVSEA </a:t>
            </a:r>
            <a:r>
              <a:rPr lang="en-US" altLang="en-US" sz="2000" dirty="0" smtClean="0"/>
              <a:t>05Z Organization Update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2000" dirty="0" smtClean="0"/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en-US" sz="1600" dirty="0" smtClean="0"/>
              <a:t>Arch McCleskey 05Z3 </a:t>
            </a:r>
            <a:r>
              <a:rPr lang="en-US" altLang="en-US" sz="1600" dirty="0"/>
              <a:t>Division </a:t>
            </a:r>
            <a:r>
              <a:rPr lang="en-US" altLang="en-US" sz="1600" dirty="0" smtClean="0"/>
              <a:t>Director (as of Nov 16, 2020)</a:t>
            </a:r>
            <a:endParaRPr lang="en-US" altLang="en-US" sz="1600" dirty="0" smtClean="0"/>
          </a:p>
          <a:p>
            <a:pPr marL="285750" indent="-285750" eaLnBrk="1" hangingPunct="1">
              <a:spcBef>
                <a:spcPct val="0"/>
              </a:spcBef>
            </a:pPr>
            <a:endParaRPr lang="en-US" altLang="en-US" sz="1600" dirty="0"/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en-US" sz="1600" dirty="0" smtClean="0"/>
              <a:t>Michael Amrozowicz </a:t>
            </a:r>
            <a:r>
              <a:rPr lang="en-US" altLang="en-US" sz="1600" dirty="0" smtClean="0"/>
              <a:t>(former 05Z3) is new CHENG at MARMC. </a:t>
            </a:r>
          </a:p>
          <a:p>
            <a:pPr marL="285750" indent="-285750" eaLnBrk="1" hangingPunct="1">
              <a:spcBef>
                <a:spcPct val="0"/>
              </a:spcBef>
            </a:pPr>
            <a:endParaRPr lang="en-US" altLang="en-US" sz="1600" dirty="0"/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en-US" sz="1600" dirty="0" smtClean="0"/>
              <a:t>05Z3 Technical Warrant Holders</a:t>
            </a:r>
          </a:p>
          <a:p>
            <a:pPr lvl="1" indent="0" eaLnBrk="1" hangingPunct="1">
              <a:spcBef>
                <a:spcPct val="0"/>
              </a:spcBef>
              <a:buNone/>
            </a:pPr>
            <a:endParaRPr lang="en-US" altLang="en-US" sz="1200" dirty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05Z31 Dana Delisle</a:t>
            </a:r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Electrical System Power Generation, Propulsion and Power Conversion, Transformers, Motors, Motor Controls, UPS</a:t>
            </a:r>
          </a:p>
          <a:p>
            <a:pPr lvl="1" indent="0" eaLnBrk="1" hangingPunct="1">
              <a:spcBef>
                <a:spcPct val="0"/>
              </a:spcBef>
              <a:buNone/>
            </a:pPr>
            <a:endParaRPr lang="en-US" altLang="en-US" sz="1200" dirty="0" smtClean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05Z32 Humberto Lopez </a:t>
            </a:r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Electrical System Architecture, Electrical Interface and Power Quality, Electric Plant Design and Controls, </a:t>
            </a:r>
            <a:r>
              <a:rPr lang="en-US" altLang="en-US" sz="1200" dirty="0" err="1" smtClean="0"/>
              <a:t>Nav</a:t>
            </a:r>
            <a:r>
              <a:rPr lang="en-US" altLang="en-US" sz="1200" dirty="0" smtClean="0"/>
              <a:t> Lighting Certification</a:t>
            </a:r>
          </a:p>
          <a:p>
            <a:pPr lvl="1" indent="0" eaLnBrk="1" hangingPunct="1">
              <a:spcBef>
                <a:spcPct val="0"/>
              </a:spcBef>
              <a:buNone/>
            </a:pPr>
            <a:endParaRPr lang="en-US" altLang="en-US" sz="1200" dirty="0" smtClean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05Z33 Chris </a:t>
            </a:r>
            <a:r>
              <a:rPr lang="en-US" altLang="en-US" sz="1200" dirty="0" smtClean="0"/>
              <a:t>Abadilla </a:t>
            </a:r>
            <a:endParaRPr lang="en-US" altLang="en-US" sz="1200" dirty="0" smtClean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Electrical </a:t>
            </a:r>
            <a:r>
              <a:rPr lang="en-US" altLang="en-US" sz="1200" dirty="0"/>
              <a:t>System Distribution, </a:t>
            </a:r>
            <a:r>
              <a:rPr lang="en-US" altLang="en-US" sz="1200" dirty="0" smtClean="0"/>
              <a:t>Switchboards, Bus Transfer, Circuit Protection</a:t>
            </a:r>
            <a:r>
              <a:rPr lang="en-US" altLang="en-US" sz="1200" dirty="0"/>
              <a:t>, </a:t>
            </a:r>
            <a:r>
              <a:rPr lang="en-US" altLang="en-US" sz="1200" dirty="0" smtClean="0"/>
              <a:t>Cables, Shore Power, Lighting including Navigation, Electrical Safety, Arc Flash Detection, Electrical Installation, MCTs, Electrical Components </a:t>
            </a:r>
            <a:r>
              <a:rPr lang="en-US" altLang="en-US" sz="1200" dirty="0"/>
              <a:t>and </a:t>
            </a:r>
            <a:r>
              <a:rPr lang="en-US" altLang="en-US" sz="1200" dirty="0" smtClean="0"/>
              <a:t>Electrical and Electro-Mechanical Instrumentation</a:t>
            </a:r>
          </a:p>
          <a:p>
            <a:pPr lvl="1" indent="0" eaLnBrk="1" hangingPunct="1">
              <a:spcBef>
                <a:spcPct val="0"/>
              </a:spcBef>
              <a:buNone/>
            </a:pPr>
            <a:endParaRPr lang="en-US" altLang="en-US" sz="1200" dirty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05Z34 Elizabeth Donohue / Tamera Barr</a:t>
            </a:r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Energy Magazine Storage, Batteries including Lithium Ion, UPS, Fuel Cells and Capacitors, Battery Safety Management and Certification</a:t>
            </a:r>
          </a:p>
          <a:p>
            <a:pPr lvl="1" indent="0" eaLnBrk="1" hangingPunct="1">
              <a:spcBef>
                <a:spcPct val="0"/>
              </a:spcBef>
              <a:buNone/>
            </a:pPr>
            <a:endParaRPr lang="en-US" altLang="en-US" sz="1200" dirty="0" smtClean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05Z35  </a:t>
            </a:r>
            <a:r>
              <a:rPr lang="en-US" altLang="en-US" sz="1200" dirty="0" err="1" smtClean="0"/>
              <a:t>Dr</a:t>
            </a:r>
            <a:r>
              <a:rPr lang="en-US" altLang="en-US" sz="1200" dirty="0" smtClean="0"/>
              <a:t> John Heinzel (NSWC Philadelphia) – Future Power and Energy R&amp;D</a:t>
            </a:r>
          </a:p>
          <a:p>
            <a:pPr lvl="1" indent="0" eaLnBrk="1" hangingPunct="1">
              <a:spcBef>
                <a:spcPct val="0"/>
              </a:spcBef>
              <a:buNone/>
            </a:pPr>
            <a:endParaRPr lang="en-US" altLang="en-US" sz="1200" dirty="0"/>
          </a:p>
          <a:p>
            <a:pPr lvl="1" indent="0" eaLnBrk="1" hangingPunct="1">
              <a:spcBef>
                <a:spcPct val="0"/>
              </a:spcBef>
              <a:buNone/>
            </a:pPr>
            <a:r>
              <a:rPr lang="en-US" altLang="en-US" sz="1200" dirty="0" smtClean="0"/>
              <a:t>05Z36 Roger Smith (NSWC Crane Indiana) - Electronics</a:t>
            </a: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0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0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000" dirty="0" smtClean="0"/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 kern="12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9pPr>
          </a:lstStyle>
          <a:p>
            <a:r>
              <a:rPr lang="en-US" sz="2800" dirty="0" smtClean="0"/>
              <a:t>NAVSEA 05Z Update to NSRP</a:t>
            </a:r>
            <a:endParaRPr lang="en-US" sz="2800" dirty="0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2060"/>
              </a:solidFill>
            </a:endParaRPr>
          </a:p>
        </p:txBody>
      </p:sp>
      <p:pic>
        <p:nvPicPr>
          <p:cNvPr id="32" name="Picture 31" descr="navsea-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73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0" name="AutoShape 9"/>
          <p:cNvCxnSpPr>
            <a:cxnSpLocks noChangeShapeType="1"/>
          </p:cNvCxnSpPr>
          <p:nvPr/>
        </p:nvCxnSpPr>
        <p:spPr bwMode="auto">
          <a:xfrm>
            <a:off x="5538191" y="3446695"/>
            <a:ext cx="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120771" y="763229"/>
            <a:ext cx="8934329" cy="649408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en-US" sz="2000" dirty="0" smtClean="0"/>
              <a:t>NAVSEA </a:t>
            </a:r>
            <a:r>
              <a:rPr lang="en-US" altLang="en-US" sz="2000" dirty="0" smtClean="0"/>
              <a:t>05Z -  </a:t>
            </a:r>
            <a:r>
              <a:rPr lang="en-US" altLang="en-US" sz="2000" dirty="0" smtClean="0"/>
              <a:t>Shore </a:t>
            </a:r>
            <a:r>
              <a:rPr lang="en-US" altLang="en-US" sz="2000" dirty="0"/>
              <a:t>Power Working Group, 28-29 October </a:t>
            </a:r>
            <a:r>
              <a:rPr lang="en-US" altLang="en-US" sz="2000" dirty="0" smtClean="0"/>
              <a:t>2020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/>
              <a:t>Virtually cohosted by Marvin Newton, NAVFAC Atlantic, and Chris </a:t>
            </a:r>
            <a:r>
              <a:rPr lang="en-US" altLang="en-US" sz="1600" dirty="0" smtClean="0"/>
              <a:t>Abadilla / Peter Andrich </a:t>
            </a:r>
            <a:r>
              <a:rPr lang="en-US" altLang="en-US" sz="1600" dirty="0"/>
              <a:t>NAVSEA </a:t>
            </a:r>
            <a:r>
              <a:rPr lang="en-US" altLang="en-US" sz="1600" dirty="0" smtClean="0"/>
              <a:t>05Z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/>
              <a:t>Key documents MIL‐STD‐2003‐2B (EPISM) and P‐604 (ESAFE) were </a:t>
            </a:r>
            <a:r>
              <a:rPr lang="en-US" altLang="en-US" sz="1600" dirty="0" smtClean="0"/>
              <a:t>discussed </a:t>
            </a:r>
            <a:r>
              <a:rPr lang="en-US" altLang="en-US" sz="1600" dirty="0"/>
              <a:t>as applicable to the SPWG.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 smtClean="0"/>
              <a:t>Shore </a:t>
            </a:r>
            <a:r>
              <a:rPr lang="en-US" altLang="en-US" sz="1600" dirty="0"/>
              <a:t>power cables and connectors for 480V surface ships plugs and receptacles for both the </a:t>
            </a:r>
            <a:r>
              <a:rPr lang="en-US" altLang="en-US" sz="1600" dirty="0" smtClean="0"/>
              <a:t>ship and </a:t>
            </a:r>
            <a:r>
              <a:rPr lang="en-US" altLang="en-US" sz="1600" dirty="0"/>
              <a:t>shore side will need to be updated over the coming years. Cables are at end of life in </a:t>
            </a:r>
            <a:r>
              <a:rPr lang="en-US" altLang="en-US" sz="1600" dirty="0" smtClean="0"/>
              <a:t>many cases </a:t>
            </a:r>
            <a:r>
              <a:rPr lang="en-US" altLang="en-US" sz="1600" dirty="0"/>
              <a:t>and lugs/connectors have new requirements</a:t>
            </a:r>
            <a:r>
              <a:rPr lang="en-US" altLang="en-US" sz="1600" dirty="0" smtClean="0"/>
              <a:t>.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 smtClean="0"/>
              <a:t>Safety </a:t>
            </a:r>
            <a:r>
              <a:rPr lang="en-US" altLang="en-US" sz="1600" dirty="0"/>
              <a:t>continues to be paramount in the community. Revisions to cable cap and lanyard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/>
              <a:t>configuration for the MIL‐C‐24368/5 sub plug are underway and investigations into safer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/>
              <a:t>preventative maintenance practices (IR scans) are being performed to reduce the risk of fire.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 smtClean="0"/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 smtClean="0">
                <a:solidFill>
                  <a:srgbClr val="FF0000"/>
                </a:solidFill>
              </a:rPr>
              <a:t>Improvements </a:t>
            </a:r>
            <a:r>
              <a:rPr lang="en-US" altLang="en-US" sz="1600" dirty="0">
                <a:solidFill>
                  <a:srgbClr val="FF0000"/>
                </a:solidFill>
              </a:rPr>
              <a:t>to ship connector testing by NSRP and evaluation of connector pin testing by </a:t>
            </a:r>
            <a:r>
              <a:rPr lang="en-US" altLang="en-US" sz="1600" dirty="0" smtClean="0">
                <a:solidFill>
                  <a:srgbClr val="FF0000"/>
                </a:solidFill>
              </a:rPr>
              <a:t>NAVFAC will </a:t>
            </a:r>
            <a:r>
              <a:rPr lang="en-US" altLang="en-US" sz="1600" dirty="0">
                <a:solidFill>
                  <a:srgbClr val="FF0000"/>
                </a:solidFill>
              </a:rPr>
              <a:t>ultimately lead to more reliable shore power systems</a:t>
            </a:r>
            <a:r>
              <a:rPr lang="en-US" altLang="en-US" sz="1600" dirty="0" smtClean="0">
                <a:solidFill>
                  <a:srgbClr val="FF0000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None/>
            </a:pPr>
            <a:endParaRPr lang="en-US" altLang="en-US" sz="1600" dirty="0"/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1600" dirty="0" smtClean="0"/>
              <a:t>NAVFAC </a:t>
            </a:r>
            <a:r>
              <a:rPr lang="en-US" altLang="en-US" sz="1600" dirty="0"/>
              <a:t>and NAVSEA criteria are not in 100% alignment for some criteria. This is a major focus </a:t>
            </a:r>
            <a:r>
              <a:rPr lang="en-US" altLang="en-US" sz="1600" dirty="0" smtClean="0"/>
              <a:t>area  moving </a:t>
            </a:r>
            <a:r>
              <a:rPr lang="en-US" altLang="en-US" sz="1600" dirty="0"/>
              <a:t>forward to clarify criteria and ensure that requirements are met.</a:t>
            </a:r>
            <a:endParaRPr lang="en-US" altLang="en-US" sz="16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0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000" dirty="0"/>
          </a:p>
          <a:p>
            <a:pPr marL="342900" indent="-342900" eaLnBrk="1" hangingPunct="1">
              <a:spcBef>
                <a:spcPct val="0"/>
              </a:spcBef>
            </a:pPr>
            <a:endParaRPr lang="en-US" altLang="en-US" sz="2000" dirty="0" smtClean="0"/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638175" y="7938"/>
            <a:ext cx="8229600" cy="687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 kern="12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002060"/>
                </a:solidFill>
                <a:latin typeface="Arial" pitchFamily="34" charset="0"/>
              </a:defRPr>
            </a:lvl9pPr>
          </a:lstStyle>
          <a:p>
            <a:r>
              <a:rPr lang="en-US" sz="2800" dirty="0" smtClean="0"/>
              <a:t>NAVSEA 05Z Update to NSRP</a:t>
            </a:r>
            <a:endParaRPr lang="en-US" sz="2800" dirty="0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0" y="690563"/>
            <a:ext cx="8229600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2060"/>
              </a:solidFill>
            </a:endParaRPr>
          </a:p>
        </p:txBody>
      </p:sp>
      <p:pic>
        <p:nvPicPr>
          <p:cNvPr id="32" name="Picture 31" descr="navsea-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225" y="423863"/>
            <a:ext cx="587375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50" y="555625"/>
            <a:ext cx="12001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6418263"/>
            <a:ext cx="11017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41275" y="6570663"/>
            <a:ext cx="7859713" cy="0"/>
          </a:xfrm>
          <a:prstGeom prst="line">
            <a:avLst/>
          </a:prstGeom>
          <a:noFill/>
          <a:ln w="25400">
            <a:solidFill>
              <a:srgbClr val="A5C1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1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190499" y="1033911"/>
            <a:ext cx="8762999" cy="5010150"/>
          </a:xfrm>
        </p:spPr>
        <p:txBody>
          <a:bodyPr rtlCol="0">
            <a:normAutofit/>
          </a:bodyPr>
          <a:lstStyle/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5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5386" y="692150"/>
            <a:ext cx="89132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Electrical </a:t>
            </a:r>
            <a:r>
              <a:rPr lang="en-US" sz="2000" b="1" dirty="0" smtClean="0">
                <a:solidFill>
                  <a:srgbClr val="000000"/>
                </a:solidFill>
              </a:rPr>
              <a:t>Specifications and Standards Projects</a:t>
            </a:r>
          </a:p>
          <a:p>
            <a:endParaRPr lang="en-US" sz="2000" b="1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 smtClean="0">
                <a:solidFill>
                  <a:srgbClr val="000000"/>
                </a:solidFill>
              </a:rPr>
              <a:t>MIL-STD-2003 </a:t>
            </a:r>
            <a:r>
              <a:rPr lang="en-US" sz="1600" b="1" dirty="0">
                <a:solidFill>
                  <a:srgbClr val="000000"/>
                </a:solidFill>
              </a:rPr>
              <a:t>Revision </a:t>
            </a:r>
            <a:r>
              <a:rPr lang="en-US" sz="1600" b="1" dirty="0" smtClean="0">
                <a:solidFill>
                  <a:srgbClr val="000000"/>
                </a:solidFill>
              </a:rPr>
              <a:t>B </a:t>
            </a:r>
            <a:r>
              <a:rPr lang="en-US" sz="1600" dirty="0" smtClean="0">
                <a:solidFill>
                  <a:srgbClr val="000000"/>
                </a:solidFill>
              </a:rPr>
              <a:t>Electric </a:t>
            </a:r>
            <a:r>
              <a:rPr lang="en-US" sz="1600" dirty="0">
                <a:solidFill>
                  <a:srgbClr val="000000"/>
                </a:solidFill>
              </a:rPr>
              <a:t>Plant Installation Standard </a:t>
            </a:r>
            <a:r>
              <a:rPr lang="en-US" sz="1600" dirty="0" smtClean="0">
                <a:solidFill>
                  <a:srgbClr val="000000"/>
                </a:solidFill>
              </a:rPr>
              <a:t>Methods for </a:t>
            </a:r>
            <a:r>
              <a:rPr lang="en-US" sz="1600" dirty="0">
                <a:solidFill>
                  <a:srgbClr val="000000"/>
                </a:solidFill>
              </a:rPr>
              <a:t>Surface Ships and </a:t>
            </a:r>
            <a:r>
              <a:rPr lang="en-US" sz="1600" dirty="0" smtClean="0">
                <a:solidFill>
                  <a:srgbClr val="000000"/>
                </a:solidFill>
              </a:rPr>
              <a:t>Submarines – Published October 6, 2020</a:t>
            </a:r>
            <a:endParaRPr lang="en-US" sz="1600" dirty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MIL-DTL-24643 </a:t>
            </a:r>
            <a:r>
              <a:rPr lang="en-US" sz="1600" dirty="0" smtClean="0">
                <a:solidFill>
                  <a:srgbClr val="000000"/>
                </a:solidFill>
              </a:rPr>
              <a:t>Cables, Low </a:t>
            </a:r>
            <a:r>
              <a:rPr lang="en-US" sz="1600" dirty="0">
                <a:solidFill>
                  <a:srgbClr val="000000"/>
                </a:solidFill>
              </a:rPr>
              <a:t>Smoke (Base </a:t>
            </a:r>
            <a:r>
              <a:rPr lang="en-US" sz="1600" dirty="0" smtClean="0">
                <a:solidFill>
                  <a:srgbClr val="000000"/>
                </a:solidFill>
              </a:rPr>
              <a:t>spec </a:t>
            </a:r>
            <a:r>
              <a:rPr lang="en-US" sz="1600" dirty="0">
                <a:solidFill>
                  <a:srgbClr val="000000"/>
                </a:solidFill>
              </a:rPr>
              <a:t>+ all </a:t>
            </a:r>
            <a:r>
              <a:rPr lang="en-US" sz="1600" dirty="0" smtClean="0">
                <a:solidFill>
                  <a:srgbClr val="000000"/>
                </a:solidFill>
              </a:rPr>
              <a:t>slant </a:t>
            </a:r>
            <a:r>
              <a:rPr lang="en-US" sz="1600" dirty="0">
                <a:solidFill>
                  <a:srgbClr val="000000"/>
                </a:solidFill>
              </a:rPr>
              <a:t>sheets) </a:t>
            </a:r>
            <a:endParaRPr lang="en-US" sz="16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Final comment </a:t>
            </a:r>
            <a:r>
              <a:rPr lang="en-US" sz="1600" dirty="0" smtClean="0">
                <a:solidFill>
                  <a:srgbClr val="000000"/>
                </a:solidFill>
              </a:rPr>
              <a:t>adjudication </a:t>
            </a:r>
            <a:r>
              <a:rPr lang="en-US" sz="1600" dirty="0" smtClean="0">
                <a:solidFill>
                  <a:srgbClr val="000000"/>
                </a:solidFill>
              </a:rPr>
              <a:t>/ Internal </a:t>
            </a:r>
            <a:r>
              <a:rPr lang="en-US" sz="1600" dirty="0">
                <a:solidFill>
                  <a:srgbClr val="000000"/>
                </a:solidFill>
              </a:rPr>
              <a:t>document </a:t>
            </a:r>
            <a:r>
              <a:rPr lang="en-US" sz="1600" dirty="0" smtClean="0">
                <a:solidFill>
                  <a:srgbClr val="000000"/>
                </a:solidFill>
              </a:rPr>
              <a:t>finalization ECD Dec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TWH and 05S concurrence Dec 2020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Publication January 2021</a:t>
            </a:r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MIL-DTL-24640 </a:t>
            </a:r>
            <a:r>
              <a:rPr lang="en-US" sz="1600" dirty="0" smtClean="0">
                <a:solidFill>
                  <a:srgbClr val="000000"/>
                </a:solidFill>
              </a:rPr>
              <a:t>Cables, Lightweight, Low </a:t>
            </a:r>
            <a:r>
              <a:rPr lang="en-US" sz="1600" dirty="0">
                <a:solidFill>
                  <a:srgbClr val="000000"/>
                </a:solidFill>
              </a:rPr>
              <a:t>Smoke (Base </a:t>
            </a:r>
            <a:r>
              <a:rPr lang="en-US" sz="1600" dirty="0" smtClean="0">
                <a:solidFill>
                  <a:srgbClr val="000000"/>
                </a:solidFill>
              </a:rPr>
              <a:t>spec </a:t>
            </a:r>
            <a:r>
              <a:rPr lang="en-US" sz="1600" dirty="0">
                <a:solidFill>
                  <a:srgbClr val="000000"/>
                </a:solidFill>
              </a:rPr>
              <a:t>+ all </a:t>
            </a:r>
            <a:r>
              <a:rPr lang="en-US" sz="1600" dirty="0" smtClean="0">
                <a:solidFill>
                  <a:srgbClr val="000000"/>
                </a:solidFill>
              </a:rPr>
              <a:t>slant </a:t>
            </a:r>
            <a:r>
              <a:rPr lang="en-US" sz="1600" dirty="0">
                <a:solidFill>
                  <a:srgbClr val="000000"/>
                </a:solidFill>
              </a:rPr>
              <a:t>sheets)</a:t>
            </a:r>
            <a:endParaRPr lang="en-US" sz="1600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Effort to ramp up following publication of MIL-DTL-24643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Intermediate </a:t>
            </a:r>
            <a:r>
              <a:rPr lang="en-US" sz="1600" dirty="0" smtClean="0">
                <a:solidFill>
                  <a:srgbClr val="000000"/>
                </a:solidFill>
              </a:rPr>
              <a:t>review </a:t>
            </a:r>
            <a:r>
              <a:rPr lang="en-US" sz="1600" dirty="0" smtClean="0">
                <a:solidFill>
                  <a:srgbClr val="000000"/>
                </a:solidFill>
              </a:rPr>
              <a:t>ECD April 2021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421654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body" sz="quarter" idx="11"/>
          </p:nvPr>
        </p:nvSpPr>
        <p:spPr/>
        <p:txBody>
          <a:bodyPr rtlCol="0">
            <a:normAutofit/>
          </a:bodyPr>
          <a:lstStyle/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6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5386" y="1004669"/>
            <a:ext cx="891322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Shore Power Cable Connectors</a:t>
            </a:r>
            <a:endParaRPr lang="en-US" sz="2000" b="1" dirty="0" smtClean="0">
              <a:solidFill>
                <a:srgbClr val="000000"/>
              </a:solidFill>
            </a:endParaRPr>
          </a:p>
          <a:p>
            <a:pPr lvl="1"/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MIL-DTL-24368/1C </a:t>
            </a:r>
            <a:r>
              <a:rPr lang="en-US" sz="1600" dirty="0">
                <a:solidFill>
                  <a:srgbClr val="000000"/>
                </a:solidFill>
              </a:rPr>
              <a:t>-  Connector Assemblies; Plug, Power Transfer, Shore to </a:t>
            </a:r>
            <a:r>
              <a:rPr lang="en-US" sz="1600" dirty="0" smtClean="0">
                <a:solidFill>
                  <a:srgbClr val="000000"/>
                </a:solidFill>
              </a:rPr>
              <a:t>Ship, </a:t>
            </a:r>
            <a:r>
              <a:rPr lang="en-US" sz="1600" dirty="0">
                <a:solidFill>
                  <a:srgbClr val="000000"/>
                </a:solidFill>
              </a:rPr>
              <a:t>500 </a:t>
            </a:r>
            <a:r>
              <a:rPr lang="en-US" sz="1600" dirty="0" smtClean="0">
                <a:solidFill>
                  <a:srgbClr val="000000"/>
                </a:solidFill>
              </a:rPr>
              <a:t>V </a:t>
            </a:r>
            <a:r>
              <a:rPr lang="en-US" sz="1600" dirty="0">
                <a:solidFill>
                  <a:srgbClr val="000000"/>
                </a:solidFill>
              </a:rPr>
              <a:t>500 </a:t>
            </a:r>
            <a:r>
              <a:rPr lang="en-US" sz="1600" dirty="0" smtClean="0">
                <a:solidFill>
                  <a:srgbClr val="000000"/>
                </a:solidFill>
              </a:rPr>
              <a:t>A </a:t>
            </a:r>
            <a:r>
              <a:rPr lang="en-US" sz="1600" dirty="0">
                <a:solidFill>
                  <a:srgbClr val="000000"/>
                </a:solidFill>
              </a:rPr>
              <a:t>60 </a:t>
            </a:r>
            <a:r>
              <a:rPr lang="en-US" sz="1600" dirty="0" smtClean="0">
                <a:solidFill>
                  <a:srgbClr val="000000"/>
                </a:solidFill>
              </a:rPr>
              <a:t>Hz</a:t>
            </a:r>
            <a:r>
              <a:rPr lang="en-US" sz="1600" dirty="0">
                <a:solidFill>
                  <a:srgbClr val="000000"/>
                </a:solidFill>
              </a:rPr>
              <a:t>, Symbol </a:t>
            </a:r>
            <a:r>
              <a:rPr lang="en-US" sz="1600" dirty="0" smtClean="0">
                <a:solidFill>
                  <a:srgbClr val="000000"/>
                </a:solidFill>
              </a:rPr>
              <a:t>1160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MIL-DTL-24368/2C  -  </a:t>
            </a:r>
            <a:r>
              <a:rPr lang="en-US" sz="1600" dirty="0">
                <a:solidFill>
                  <a:srgbClr val="000000"/>
                </a:solidFill>
              </a:rPr>
              <a:t>Connector Assemblies; Receptacle, and Receptacle-Cabled, </a:t>
            </a:r>
            <a:r>
              <a:rPr lang="en-US" sz="1600" dirty="0" smtClean="0">
                <a:solidFill>
                  <a:srgbClr val="000000"/>
                </a:solidFill>
              </a:rPr>
              <a:t>Power Transfer</a:t>
            </a:r>
            <a:r>
              <a:rPr lang="en-US" sz="1600" dirty="0">
                <a:solidFill>
                  <a:srgbClr val="000000"/>
                </a:solidFill>
              </a:rPr>
              <a:t>, Shore to </a:t>
            </a:r>
            <a:r>
              <a:rPr lang="en-US" sz="1600" dirty="0" smtClean="0">
                <a:solidFill>
                  <a:srgbClr val="000000"/>
                </a:solidFill>
              </a:rPr>
              <a:t>Ship, </a:t>
            </a:r>
            <a:r>
              <a:rPr lang="en-US" sz="1600" dirty="0">
                <a:solidFill>
                  <a:srgbClr val="000000"/>
                </a:solidFill>
              </a:rPr>
              <a:t>500 </a:t>
            </a:r>
            <a:r>
              <a:rPr lang="en-US" sz="1600" dirty="0" smtClean="0">
                <a:solidFill>
                  <a:srgbClr val="000000"/>
                </a:solidFill>
              </a:rPr>
              <a:t>V 500 A, </a:t>
            </a:r>
            <a:r>
              <a:rPr lang="en-US" sz="1600" dirty="0">
                <a:solidFill>
                  <a:srgbClr val="000000"/>
                </a:solidFill>
              </a:rPr>
              <a:t>60 </a:t>
            </a:r>
            <a:r>
              <a:rPr lang="en-US" sz="1600" dirty="0" smtClean="0">
                <a:solidFill>
                  <a:srgbClr val="000000"/>
                </a:solidFill>
              </a:rPr>
              <a:t>Hz</a:t>
            </a:r>
            <a:r>
              <a:rPr lang="en-US" sz="1600" dirty="0">
                <a:solidFill>
                  <a:srgbClr val="000000"/>
                </a:solidFill>
              </a:rPr>
              <a:t>, Symbol </a:t>
            </a:r>
            <a:r>
              <a:rPr lang="en-US" sz="1600" dirty="0" smtClean="0">
                <a:solidFill>
                  <a:srgbClr val="000000"/>
                </a:solidFill>
              </a:rPr>
              <a:t>1161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000000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Both validated on 9-March-2020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Updating and Adjudicating compliance </a:t>
            </a:r>
            <a:r>
              <a:rPr lang="en-US" sz="1600" dirty="0">
                <a:solidFill>
                  <a:srgbClr val="000000"/>
                </a:solidFill>
              </a:rPr>
              <a:t>review comments in </a:t>
            </a:r>
            <a:r>
              <a:rPr lang="en-US" sz="1600" dirty="0" smtClean="0">
                <a:solidFill>
                  <a:srgbClr val="000000"/>
                </a:solidFill>
              </a:rPr>
              <a:t>preparation </a:t>
            </a:r>
            <a:r>
              <a:rPr lang="en-US" sz="1600" dirty="0">
                <a:solidFill>
                  <a:srgbClr val="000000"/>
                </a:solidFill>
              </a:rPr>
              <a:t>for SRB </a:t>
            </a:r>
            <a:r>
              <a:rPr lang="en-US" sz="1600" dirty="0" smtClean="0">
                <a:solidFill>
                  <a:srgbClr val="000000"/>
                </a:solidFill>
              </a:rPr>
              <a:t>Circulation</a:t>
            </a:r>
          </a:p>
          <a:p>
            <a:pPr lvl="2"/>
            <a:endParaRPr lang="en-US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MIL-C-22368/4A </a:t>
            </a:r>
            <a:r>
              <a:rPr lang="en-US" sz="1600" dirty="0">
                <a:solidFill>
                  <a:srgbClr val="000000"/>
                </a:solidFill>
              </a:rPr>
              <a:t>Connector Assemblies; Plugs and Receptacles, Electric, </a:t>
            </a:r>
            <a:r>
              <a:rPr lang="en-US" sz="1600" dirty="0" smtClean="0">
                <a:solidFill>
                  <a:srgbClr val="000000"/>
                </a:solidFill>
              </a:rPr>
              <a:t>Power 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MIL-C-24368/5 </a:t>
            </a:r>
            <a:r>
              <a:rPr lang="en-US" sz="1600" dirty="0" smtClean="0">
                <a:solidFill>
                  <a:srgbClr val="000000"/>
                </a:solidFill>
              </a:rPr>
              <a:t>Connector </a:t>
            </a:r>
            <a:r>
              <a:rPr lang="en-US" sz="1600" dirty="0">
                <a:solidFill>
                  <a:srgbClr val="000000"/>
                </a:solidFill>
              </a:rPr>
              <a:t>Assemblies; Plug, Submarine Shore Power </a:t>
            </a:r>
            <a:r>
              <a:rPr lang="en-US" sz="1600" dirty="0" smtClean="0">
                <a:solidFill>
                  <a:srgbClr val="000000"/>
                </a:solidFill>
              </a:rPr>
              <a:t>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MIL-C-24368/6  </a:t>
            </a:r>
            <a:r>
              <a:rPr lang="en-US" sz="1600" dirty="0">
                <a:solidFill>
                  <a:srgbClr val="000000"/>
                </a:solidFill>
              </a:rPr>
              <a:t>Connector Assemblies; Dual Purpose, Submarine Shore </a:t>
            </a:r>
            <a:r>
              <a:rPr lang="en-US" sz="1600" dirty="0" smtClean="0">
                <a:solidFill>
                  <a:srgbClr val="000000"/>
                </a:solidFill>
              </a:rPr>
              <a:t>Power 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rgbClr val="000000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All Validated </a:t>
            </a:r>
            <a:r>
              <a:rPr lang="en-US" sz="1600" dirty="0">
                <a:solidFill>
                  <a:srgbClr val="000000"/>
                </a:solidFill>
              </a:rPr>
              <a:t>for </a:t>
            </a:r>
            <a:r>
              <a:rPr lang="en-US" sz="1600" dirty="0" smtClean="0">
                <a:solidFill>
                  <a:srgbClr val="000000"/>
                </a:solidFill>
              </a:rPr>
              <a:t>use 9 March 2020 and 3 June 2020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29115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body" sz="quarter" idx="11"/>
          </p:nvPr>
        </p:nvSpPr>
        <p:spPr/>
        <p:txBody>
          <a:bodyPr rtlCol="0">
            <a:normAutofit/>
          </a:bodyPr>
          <a:lstStyle/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7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0500" y="766762"/>
            <a:ext cx="8677415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Switchboard </a:t>
            </a:r>
            <a:r>
              <a:rPr lang="en-US" sz="2000" b="1" dirty="0" smtClean="0">
                <a:solidFill>
                  <a:srgbClr val="000000"/>
                </a:solidFill>
              </a:rPr>
              <a:t>Specifications </a:t>
            </a:r>
            <a:r>
              <a:rPr lang="en-US" sz="2000" dirty="0" smtClean="0">
                <a:solidFill>
                  <a:srgbClr val="000000"/>
                </a:solidFill>
              </a:rPr>
              <a:t>(in review)</a:t>
            </a:r>
            <a:endParaRPr lang="en-US" sz="2000" dirty="0" smtClean="0">
              <a:solidFill>
                <a:srgbClr val="000000"/>
              </a:solidFill>
            </a:endParaRPr>
          </a:p>
          <a:p>
            <a:endParaRPr lang="en-US" sz="1600" b="1" dirty="0">
              <a:solidFill>
                <a:srgbClr val="000000"/>
              </a:solidFill>
            </a:endParaRPr>
          </a:p>
          <a:p>
            <a:pPr marL="0" lvl="1"/>
            <a:r>
              <a:rPr lang="en-US" sz="1600" b="1" dirty="0">
                <a:solidFill>
                  <a:srgbClr val="000000"/>
                </a:solidFill>
              </a:rPr>
              <a:t>MIL-DTL-16036M Switchgear, Power, Low Voltage, Naval Shipboard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Interim Amendment </a:t>
            </a:r>
            <a:r>
              <a:rPr lang="en-US" sz="1600" dirty="0" smtClean="0"/>
              <a:t>1 allowances </a:t>
            </a:r>
            <a:r>
              <a:rPr lang="en-US" sz="1600" dirty="0"/>
              <a:t>for Jam Nuts </a:t>
            </a:r>
            <a:r>
              <a:rPr lang="en-US" sz="1600" dirty="0" smtClean="0"/>
              <a:t>rejected by SEA 08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Allowances were </a:t>
            </a:r>
            <a:r>
              <a:rPr lang="en-US" sz="1600" dirty="0"/>
              <a:t>added in </a:t>
            </a:r>
            <a:r>
              <a:rPr lang="en-US" sz="1600" dirty="0" smtClean="0"/>
              <a:t>MIL-DTL-32483A however</a:t>
            </a:r>
            <a:r>
              <a:rPr lang="en-US" sz="1600" dirty="0"/>
              <a:t>, due to contentions during review, the wording of the allowance is being </a:t>
            </a:r>
            <a:r>
              <a:rPr lang="en-US" sz="1600" dirty="0" smtClean="0"/>
              <a:t>revisited delaying </a:t>
            </a:r>
            <a:r>
              <a:rPr lang="en-US" sz="1600" dirty="0"/>
              <a:t>the release of these two specifications.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1" i="1" dirty="0">
              <a:solidFill>
                <a:srgbClr val="FF0000"/>
              </a:solidFill>
            </a:endParaRPr>
          </a:p>
          <a:p>
            <a:r>
              <a:rPr lang="en-US" sz="1600" b="1" dirty="0" smtClean="0">
                <a:solidFill>
                  <a:srgbClr val="000000"/>
                </a:solidFill>
              </a:rPr>
              <a:t>MIL-DTL-32483A   Switchgear, Power, Hard-Mounted, Medium Voltage, Naval Shipboard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Comment adjudication alongside MIL-DTL-xx653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Issue of Jam Nuts Allowance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Publication targeted FY </a:t>
            </a:r>
            <a:r>
              <a:rPr lang="en-US" sz="1600" b="1" dirty="0" smtClean="0">
                <a:solidFill>
                  <a:srgbClr val="000000"/>
                </a:solidFill>
              </a:rPr>
              <a:t>2021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r>
              <a:rPr lang="en-US" sz="1600" b="1" dirty="0">
                <a:solidFill>
                  <a:srgbClr val="000000"/>
                </a:solidFill>
              </a:rPr>
              <a:t>MIL-DTL-xx653 </a:t>
            </a:r>
            <a:r>
              <a:rPr lang="en-US" sz="1600" b="1" dirty="0" smtClean="0">
                <a:solidFill>
                  <a:srgbClr val="000000"/>
                </a:solidFill>
              </a:rPr>
              <a:t>Switchgear</a:t>
            </a:r>
            <a:r>
              <a:rPr lang="en-US" sz="1600" b="1" dirty="0">
                <a:solidFill>
                  <a:srgbClr val="000000"/>
                </a:solidFill>
              </a:rPr>
              <a:t>, Power, Shock-Mounted, Low Voltage, Naval Shipboard  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Created </a:t>
            </a:r>
            <a:r>
              <a:rPr lang="en-US" sz="1600" dirty="0">
                <a:solidFill>
                  <a:srgbClr val="000000"/>
                </a:solidFill>
              </a:rPr>
              <a:t>to establish standard construction, testing, and safety requirements for shock-mounted low voltage switchgear that will result in consistent vendor pricing from program to program.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Comment </a:t>
            </a:r>
            <a:r>
              <a:rPr lang="en-US" sz="1600" dirty="0">
                <a:solidFill>
                  <a:srgbClr val="000000"/>
                </a:solidFill>
              </a:rPr>
              <a:t>adjudication </a:t>
            </a:r>
            <a:r>
              <a:rPr lang="en-US" sz="1600" dirty="0" smtClean="0">
                <a:solidFill>
                  <a:srgbClr val="000000"/>
                </a:solidFill>
              </a:rPr>
              <a:t>alongside MIL-DTL-32483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Publication </a:t>
            </a:r>
            <a:r>
              <a:rPr lang="en-US" sz="1600" b="1" dirty="0"/>
              <a:t>targeted </a:t>
            </a:r>
            <a:r>
              <a:rPr lang="en-US" sz="1600" b="1" dirty="0" smtClean="0"/>
              <a:t>FY </a:t>
            </a:r>
            <a:r>
              <a:rPr lang="en-US" sz="1600" b="1" dirty="0" smtClean="0"/>
              <a:t>2021</a:t>
            </a:r>
            <a:endParaRPr lang="en-US" sz="16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lvl="1"/>
            <a:endParaRPr lang="en-US" sz="1600" b="1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3937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8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089" y="840345"/>
            <a:ext cx="87731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000000"/>
                </a:solidFill>
              </a:rPr>
              <a:t>MIL-DTL-32656 </a:t>
            </a:r>
            <a:r>
              <a:rPr lang="en-US" sz="1600" b="1" dirty="0" smtClean="0">
                <a:solidFill>
                  <a:srgbClr val="000000"/>
                </a:solidFill>
              </a:rPr>
              <a:t>Arc Fault Protection System, General Specification</a:t>
            </a:r>
          </a:p>
          <a:p>
            <a:endParaRPr lang="en-US" sz="1600" dirty="0" smtClean="0"/>
          </a:p>
          <a:p>
            <a:r>
              <a:rPr lang="en-US" sz="1600" dirty="0" smtClean="0"/>
              <a:t>Published  02 June </a:t>
            </a:r>
            <a:r>
              <a:rPr lang="en-US" sz="1600" dirty="0"/>
              <a:t>2020</a:t>
            </a:r>
          </a:p>
          <a:p>
            <a:endParaRPr lang="en-US" sz="1600" b="1" dirty="0" smtClean="0">
              <a:solidFill>
                <a:srgbClr val="000000"/>
              </a:solidFill>
            </a:endParaRPr>
          </a:p>
          <a:p>
            <a:pPr lvl="1" algn="just"/>
            <a:r>
              <a:rPr lang="en-US" sz="1600" dirty="0"/>
              <a:t>This specification covers the Arc Fault Protection System (AFPS) that detects an arc fault in electrical equipment such as switchboards, load centers, motor drives, and produces a signal to automatically trip upstream circuit breakers to isolate the affected section of the enclosure.</a:t>
            </a:r>
            <a:endParaRPr lang="en-US" sz="1600" dirty="0" smtClean="0"/>
          </a:p>
          <a:p>
            <a:pPr lvl="1"/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 smtClean="0"/>
              <a:t>MIL-DTL-32656 </a:t>
            </a:r>
            <a:r>
              <a:rPr lang="en-US" sz="1600" b="1" dirty="0"/>
              <a:t>/ 1 </a:t>
            </a:r>
            <a:r>
              <a:rPr lang="en-US" sz="1600" b="1" dirty="0" smtClean="0"/>
              <a:t>Arc Fault Protection System, </a:t>
            </a:r>
            <a:r>
              <a:rPr lang="en-US" sz="1600" b="1" dirty="0" err="1" smtClean="0"/>
              <a:t>Photosensor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lvl="1"/>
            <a:r>
              <a:rPr lang="en-US" sz="1600" dirty="0">
                <a:solidFill>
                  <a:srgbClr val="000000"/>
                </a:solidFill>
              </a:rPr>
              <a:t>The </a:t>
            </a:r>
            <a:r>
              <a:rPr lang="en-US" sz="1600" dirty="0" err="1">
                <a:solidFill>
                  <a:srgbClr val="000000"/>
                </a:solidFill>
              </a:rPr>
              <a:t>photosensor</a:t>
            </a:r>
            <a:r>
              <a:rPr lang="en-US" sz="1600" dirty="0">
                <a:solidFill>
                  <a:srgbClr val="000000"/>
                </a:solidFill>
              </a:rPr>
              <a:t> shall consist of a photodiode element, an operational amplifier, and a built-in-test (BIT) circuit in a shielded plastic case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lvl="1"/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b="1" dirty="0"/>
              <a:t>MIL-DTL-32656 / </a:t>
            </a:r>
            <a:r>
              <a:rPr lang="en-US" sz="1600" b="1" dirty="0" smtClean="0"/>
              <a:t>2 </a:t>
            </a:r>
            <a:r>
              <a:rPr lang="en-US" sz="1600" b="1" dirty="0"/>
              <a:t>Arc Fault Protection System, </a:t>
            </a:r>
            <a:r>
              <a:rPr lang="en-US" sz="1600" b="1" dirty="0" smtClean="0"/>
              <a:t>Continuous Thermal Monitoring Device, Thermal Ionization Type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lvl="1" algn="just"/>
            <a:r>
              <a:rPr lang="en-US" sz="1600" dirty="0">
                <a:solidFill>
                  <a:srgbClr val="000000"/>
                </a:solidFill>
              </a:rPr>
              <a:t>The thermal ionization detector (TID) CTMD is a type that shall respond to small particles of insulation emitted by overheated cables or from coated junctions and generate an alarm signal. If this signal persists (approximately 4 seconds), the Arc Fault Protection System (AFPS) control unit shall alarm.</a:t>
            </a:r>
            <a:endParaRPr lang="en-US" sz="1600" dirty="0" smtClean="0">
              <a:solidFill>
                <a:srgbClr val="000000"/>
              </a:solidFill>
            </a:endParaRPr>
          </a:p>
          <a:p>
            <a:endParaRPr lang="en-US" sz="1600" b="1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275701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8703" y="7938"/>
            <a:ext cx="8229600" cy="68738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MIL SPECS, STANDARDS, DRAWINGS</a:t>
            </a:r>
            <a:endParaRPr lang="en-US" sz="2400" dirty="0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body" sz="quarter" idx="11"/>
          </p:nvPr>
        </p:nvSpPr>
        <p:spPr/>
        <p:txBody>
          <a:bodyPr rtlCol="0">
            <a:normAutofit/>
          </a:bodyPr>
          <a:lstStyle/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  <a:p>
            <a:pPr marL="0" indent="0">
              <a:buFontTx/>
              <a:buNone/>
              <a:defRPr/>
            </a:pPr>
            <a:endParaRPr lang="en-US" sz="1200" dirty="0" smtClean="0"/>
          </a:p>
        </p:txBody>
      </p:sp>
      <p:sp>
        <p:nvSpPr>
          <p:cNvPr id="40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6074657-7245-4254-ADCC-C16938107541}" type="slidenum">
              <a:rPr lang="en-US" altLang="en-US" sz="800" smtClean="0">
                <a:solidFill>
                  <a:srgbClr val="000000"/>
                </a:solidFill>
                <a:latin typeface="Arial Unicode MS" pitchFamily="34" charset="-128"/>
                <a:cs typeface="Times New Roman" pitchFamily="18" charset="0"/>
              </a:rPr>
              <a:pPr eaLnBrk="1" hangingPunct="1"/>
              <a:t>9</a:t>
            </a:fld>
            <a:endParaRPr lang="en-US" altLang="en-US" sz="800" smtClean="0">
              <a:solidFill>
                <a:srgbClr val="000000"/>
              </a:solidFill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23908" name="Rectangle 3"/>
          <p:cNvSpPr>
            <a:spLocks noChangeArrowheads="1"/>
          </p:cNvSpPr>
          <p:nvPr/>
        </p:nvSpPr>
        <p:spPr bwMode="auto">
          <a:xfrm>
            <a:off x="777875" y="82550"/>
            <a:ext cx="7467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9757" y="855114"/>
            <a:ext cx="83844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Circuit Breaker </a:t>
            </a:r>
            <a:r>
              <a:rPr lang="en-US" sz="2000" b="1" dirty="0" smtClean="0">
                <a:solidFill>
                  <a:srgbClr val="000000"/>
                </a:solidFill>
              </a:rPr>
              <a:t>Specifications </a:t>
            </a:r>
            <a:r>
              <a:rPr lang="en-US" sz="2000" dirty="0" smtClean="0">
                <a:solidFill>
                  <a:srgbClr val="000000"/>
                </a:solidFill>
              </a:rPr>
              <a:t>(In Progress</a:t>
            </a:r>
            <a:r>
              <a:rPr lang="en-US" sz="2000" dirty="0" smtClean="0">
                <a:solidFill>
                  <a:srgbClr val="000000"/>
                </a:solidFill>
              </a:rPr>
              <a:t>)</a:t>
            </a:r>
            <a:endParaRPr lang="en-US" sz="20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MIL-DTL-17588F - Breakers </a:t>
            </a:r>
            <a:r>
              <a:rPr lang="en-US" sz="1600" b="1" dirty="0" smtClean="0">
                <a:solidFill>
                  <a:srgbClr val="000000"/>
                </a:solidFill>
              </a:rPr>
              <a:t>(ALB-1</a:t>
            </a:r>
            <a:r>
              <a:rPr lang="en-US" sz="1600" b="1" dirty="0">
                <a:solidFill>
                  <a:srgbClr val="000000"/>
                </a:solidFill>
              </a:rPr>
              <a:t>) and Switch, Toggle (Circuit Breaker, </a:t>
            </a:r>
            <a:r>
              <a:rPr lang="en-US" sz="1600" b="1" dirty="0" smtClean="0">
                <a:solidFill>
                  <a:srgbClr val="000000"/>
                </a:solidFill>
              </a:rPr>
              <a:t>NLB-1</a:t>
            </a:r>
            <a:r>
              <a:rPr lang="en-US" sz="1600" b="1" dirty="0">
                <a:solidFill>
                  <a:srgbClr val="000000"/>
                </a:solidFill>
              </a:rPr>
              <a:t>) Air, Insulated Housing, 125 Volts and Below AC and DC (Naval Shipboard Use</a:t>
            </a:r>
            <a:r>
              <a:rPr lang="en-US" sz="1600" b="1" dirty="0" smtClean="0">
                <a:solidFill>
                  <a:srgbClr val="00000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MIL-DTL-17361H - Circuit Breaker Types AQB/NQB, Air, Electric, Low Voltage, Insulated Housing (Shipboard Use), General </a:t>
            </a:r>
            <a:r>
              <a:rPr lang="en-US" sz="1600" b="1" dirty="0" smtClean="0">
                <a:solidFill>
                  <a:srgbClr val="000000"/>
                </a:solidFill>
              </a:rPr>
              <a:t>Specification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MIL-DTL-17587D - Circuit Breakers, ACB, Low Voltage, Electric Power, Air, Removable Construction, General </a:t>
            </a:r>
            <a:r>
              <a:rPr lang="en-US" sz="1600" b="1" dirty="0" smtClean="0">
                <a:solidFill>
                  <a:srgbClr val="000000"/>
                </a:solidFill>
              </a:rPr>
              <a:t>Specification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SRB Review</a:t>
            </a:r>
            <a:endParaRPr lang="en-US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UL </a:t>
            </a:r>
            <a:r>
              <a:rPr lang="en-US" sz="1600" b="1" dirty="0">
                <a:solidFill>
                  <a:srgbClr val="000000"/>
                </a:solidFill>
              </a:rPr>
              <a:t>489D US Naval Commercial-Off-the-Shelf (COTS) Designated Molded-Case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Circuit Breakers and Accessories for Use on Non Nuclear Naval Combatant 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 smtClean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0000"/>
                </a:solidFill>
              </a:rPr>
              <a:t>UL </a:t>
            </a:r>
            <a:r>
              <a:rPr lang="en-US" sz="1600" b="1" dirty="0">
                <a:solidFill>
                  <a:srgbClr val="000000"/>
                </a:solidFill>
              </a:rPr>
              <a:t>1066A US Naval Commercial Off the Shelf (COTS) Designated </a:t>
            </a:r>
            <a:r>
              <a:rPr lang="en-US" sz="1600" b="1" dirty="0" smtClean="0">
                <a:solidFill>
                  <a:srgbClr val="000000"/>
                </a:solidFill>
              </a:rPr>
              <a:t>Three-Pole Low-Voltage </a:t>
            </a:r>
            <a:r>
              <a:rPr lang="en-US" sz="1600" b="1" dirty="0">
                <a:solidFill>
                  <a:srgbClr val="000000"/>
                </a:solidFill>
              </a:rPr>
              <a:t>AC Power Circuit Breakers, </a:t>
            </a:r>
            <a:r>
              <a:rPr lang="en-US" sz="1600" b="1" dirty="0" err="1">
                <a:solidFill>
                  <a:srgbClr val="000000"/>
                </a:solidFill>
              </a:rPr>
              <a:t>Drawout</a:t>
            </a:r>
            <a:r>
              <a:rPr lang="en-US" sz="1600" b="1" dirty="0">
                <a:solidFill>
                  <a:srgbClr val="000000"/>
                </a:solidFill>
              </a:rPr>
              <a:t>-Mounted Type, and </a:t>
            </a:r>
            <a:r>
              <a:rPr lang="en-US" sz="1600" b="1" dirty="0" smtClean="0">
                <a:solidFill>
                  <a:srgbClr val="000000"/>
                </a:solidFill>
              </a:rPr>
              <a:t>Accessories / Functional </a:t>
            </a:r>
            <a:r>
              <a:rPr lang="en-US" sz="1600" b="1" dirty="0" smtClean="0">
                <a:solidFill>
                  <a:srgbClr val="000000"/>
                </a:solidFill>
              </a:rPr>
              <a:t>Components </a:t>
            </a:r>
            <a:r>
              <a:rPr lang="en-US" sz="1600" b="1" dirty="0">
                <a:solidFill>
                  <a:srgbClr val="000000"/>
                </a:solidFill>
              </a:rPr>
              <a:t>for Use on Non-Nuclear Naval Combatant </a:t>
            </a:r>
            <a:r>
              <a:rPr lang="en-US" sz="1600" b="1" dirty="0" smtClean="0">
                <a:solidFill>
                  <a:srgbClr val="000000"/>
                </a:solidFill>
              </a:rPr>
              <a:t>Ships</a:t>
            </a:r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>
              <a:solidFill>
                <a:srgbClr val="000000"/>
              </a:solidFill>
            </a:endParaRPr>
          </a:p>
          <a:p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757" y="6617677"/>
            <a:ext cx="46217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DISTRIBUTION STATEMENT A. Approved for public release. Distribution is unlimited. </a:t>
            </a:r>
          </a:p>
        </p:txBody>
      </p:sp>
    </p:spTree>
    <p:extLst>
      <p:ext uri="{BB962C8B-B14F-4D97-AF65-F5344CB8AC3E}">
        <p14:creationId xmlns:p14="http://schemas.microsoft.com/office/powerpoint/2010/main" val="154410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  <p:tag name="THINKCELLSTATEDONOTDELETE" val="7xKqHXCsmEqpYS9D3W9JOA"/>
</p:tagLst>
</file>

<file path=ppt/theme/theme1.xml><?xml version="1.0" encoding="utf-8"?>
<a:theme xmlns:a="http://schemas.openxmlformats.org/drawingml/2006/main" name="NAVSEA Design Template">
  <a:themeElements>
    <a:clrScheme name="NAVSEA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VSEA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Navy 1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ank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333399"/>
      </a:lt2>
      <a:accent1>
        <a:srgbClr val="808080"/>
      </a:accent1>
      <a:accent2>
        <a:srgbClr val="A0A0A0"/>
      </a:accent2>
      <a:accent3>
        <a:srgbClr val="FFFFFF"/>
      </a:accent3>
      <a:accent4>
        <a:srgbClr val="000000"/>
      </a:accent4>
      <a:accent5>
        <a:srgbClr val="C0C0C0"/>
      </a:accent5>
      <a:accent6>
        <a:srgbClr val="919191"/>
      </a:accent6>
      <a:hlink>
        <a:srgbClr val="B9B9B9"/>
      </a:hlink>
      <a:folHlink>
        <a:srgbClr val="DCDCDC"/>
      </a:folHlink>
    </a:clrScheme>
    <a:fontScheme name="1_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72000" rIns="72000" bIns="720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>
            <a:schemeClr val="bg2"/>
          </a:buClr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2000" tIns="72000" rIns="72000" bIns="720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>
            <a:schemeClr val="bg2"/>
          </a:buClr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Blank 1">
        <a:dk1>
          <a:srgbClr val="000000"/>
        </a:dk1>
        <a:lt1>
          <a:srgbClr val="FFFFFF"/>
        </a:lt1>
        <a:dk2>
          <a:srgbClr val="000000"/>
        </a:dk2>
        <a:lt2>
          <a:srgbClr val="7D0900"/>
        </a:lt2>
        <a:accent1>
          <a:srgbClr val="808080"/>
        </a:accent1>
        <a:accent2>
          <a:srgbClr val="A0A0A0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919191"/>
        </a:accent6>
        <a:hlink>
          <a:srgbClr val="B9B9B9"/>
        </a:hlink>
        <a:folHlink>
          <a:srgbClr val="DCDC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NAVSEA Design Template">
  <a:themeElements>
    <a:clrScheme name="NAVSEA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VSEA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NAVSEA Design Template">
  <a:themeElements>
    <a:clrScheme name="NAVSEA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VSEA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NAVSEA Design Template">
  <a:themeElements>
    <a:clrScheme name="NAVSEA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VSEA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NAVSEA Design Template">
  <a:themeElements>
    <a:clrScheme name="NAVSEA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AVSEA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VSEA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VSEA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73137</TotalTime>
  <Words>1936</Words>
  <Application>Microsoft Office PowerPoint</Application>
  <PresentationFormat>On-screen Show (4:3)</PresentationFormat>
  <Paragraphs>308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 Unicode MS</vt:lpstr>
      <vt:lpstr>Arial</vt:lpstr>
      <vt:lpstr>Arial Narrow</vt:lpstr>
      <vt:lpstr>Times New Roman</vt:lpstr>
      <vt:lpstr>Wingdings</vt:lpstr>
      <vt:lpstr>NAVSEA Design Template</vt:lpstr>
      <vt:lpstr>Custom Design</vt:lpstr>
      <vt:lpstr>1_Blank</vt:lpstr>
      <vt:lpstr>1_NAVSEA Design Template</vt:lpstr>
      <vt:lpstr>2_NAVSEA Design Template</vt:lpstr>
      <vt:lpstr>3_NAVSEA Design Template</vt:lpstr>
      <vt:lpstr>4_NAVSEA Design Template</vt:lpstr>
      <vt:lpstr>think-cell Slide</vt:lpstr>
      <vt:lpstr>NAVSEA 05Z3  Electrical Systems Technical Update</vt:lpstr>
      <vt:lpstr>PowerPoint Presentation</vt:lpstr>
      <vt:lpstr>PowerPoint Presentation</vt:lpstr>
      <vt:lpstr>PowerPoint Presentation</vt:lpstr>
      <vt:lpstr>MIL SPECS, STANDARDS, DRAWINGS</vt:lpstr>
      <vt:lpstr>MIL SPECS, STANDARDS, DRAWINGS</vt:lpstr>
      <vt:lpstr>MIL SPECS, STANDARDS, DRAWINGS</vt:lpstr>
      <vt:lpstr>MIL SPECS, STANDARDS, DRAWINGS</vt:lpstr>
      <vt:lpstr>MIL SPECS, STANDARDS, DRAWINGS</vt:lpstr>
      <vt:lpstr>MIL SPECS, STANDARDS, DRAWINGS</vt:lpstr>
      <vt:lpstr>MIL SPECS, STANDARDS, DRAWINGS</vt:lpstr>
      <vt:lpstr>MIL SPECS, STANDARDS, DRAWINGS</vt:lpstr>
      <vt:lpstr>MIL SPECS, STANDARDS, DRAWINGS</vt:lpstr>
      <vt:lpstr>MIL SPECS, STANDARDS, DRAWINGS</vt:lpstr>
      <vt:lpstr>NSRP Electrical Technology Panel Projects</vt:lpstr>
      <vt:lpstr>NSRP Electrical Technology Panel Projects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 05 Group  FY10 Annual Report</dc:title>
  <dc:creator>Susan Yang</dc:creator>
  <cp:lastModifiedBy>Nemarich, Christopher P CIV SEA 05</cp:lastModifiedBy>
  <cp:revision>2283</cp:revision>
  <cp:lastPrinted>2018-12-07T20:14:09Z</cp:lastPrinted>
  <dcterms:created xsi:type="dcterms:W3CDTF">2007-04-04T15:09:03Z</dcterms:created>
  <dcterms:modified xsi:type="dcterms:W3CDTF">2020-12-01T22:31:39Z</dcterms:modified>
</cp:coreProperties>
</file>