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93" autoAdjust="0"/>
    <p:restoredTop sz="94660"/>
  </p:normalViewPr>
  <p:slideViewPr>
    <p:cSldViewPr snapToGrid="0">
      <p:cViewPr varScale="1">
        <p:scale>
          <a:sx n="80" d="100"/>
          <a:sy n="80" d="100"/>
        </p:scale>
        <p:origin x="120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100F15-7265-46E5-A493-E20A577CB0D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36869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00F15-7265-46E5-A493-E20A577CB0D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45470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00F15-7265-46E5-A493-E20A577CB0D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374649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00F15-7265-46E5-A493-E20A577CB0D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92119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100F15-7265-46E5-A493-E20A577CB0D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50497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100F15-7265-46E5-A493-E20A577CB0D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361072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100F15-7265-46E5-A493-E20A577CB0D6}"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428892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100F15-7265-46E5-A493-E20A577CB0D6}"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94490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00F15-7265-46E5-A493-E20A577CB0D6}"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20409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100F15-7265-46E5-A493-E20A577CB0D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85819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100F15-7265-46E5-A493-E20A577CB0D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255032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00F15-7265-46E5-A493-E20A577CB0D6}" type="datetimeFigureOut">
              <a:rPr lang="en-US" smtClean="0"/>
              <a:t>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5CC73-D1A4-459B-AAE9-B79B82464921}" type="slidenum">
              <a:rPr lang="en-US" smtClean="0"/>
              <a:t>‹#›</a:t>
            </a:fld>
            <a:endParaRPr lang="en-US"/>
          </a:p>
        </p:txBody>
      </p:sp>
    </p:spTree>
    <p:extLst>
      <p:ext uri="{BB962C8B-B14F-4D97-AF65-F5344CB8AC3E}">
        <p14:creationId xmlns:p14="http://schemas.microsoft.com/office/powerpoint/2010/main" val="205566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235300" y="1070340"/>
            <a:ext cx="6345199" cy="707886"/>
          </a:xfrm>
          <a:prstGeom prst="rect">
            <a:avLst/>
          </a:prstGeom>
        </p:spPr>
        <p:txBody>
          <a:bodyPr wrap="none">
            <a:spAutoFit/>
          </a:bodyPr>
          <a:lstStyle/>
          <a:p>
            <a:r>
              <a:rPr lang="en-US" sz="2400" dirty="0" smtClean="0">
                <a:solidFill>
                  <a:srgbClr val="334E5F"/>
                </a:solidFill>
                <a:latin typeface="Segoe UI" panose="020B0502040204020203" pitchFamily="34" charset="0"/>
                <a:ea typeface="Segoe UI" panose="020B0502040204020203" pitchFamily="34" charset="0"/>
                <a:cs typeface="Segoe UI" panose="020B0502040204020203" pitchFamily="34" charset="0"/>
              </a:rPr>
              <a:t>Minerva</a:t>
            </a:r>
          </a:p>
          <a:p>
            <a:r>
              <a:rPr lang="en-US" sz="1600" b="1" dirty="0" smtClean="0">
                <a:solidFill>
                  <a:srgbClr val="334E5F"/>
                </a:solidFill>
                <a:latin typeface="Segoe UI" panose="020B0502040204020203" pitchFamily="34" charset="0"/>
                <a:ea typeface="Segoe UI" panose="020B0502040204020203" pitchFamily="34" charset="0"/>
                <a:cs typeface="Segoe UI" panose="020B0502040204020203" pitchFamily="34" charset="0"/>
              </a:rPr>
              <a:t>(</a:t>
            </a:r>
            <a:r>
              <a:rPr lang="en-US" sz="1600" dirty="0"/>
              <a:t>A Mixed Reality System for Real-time Construction Problem Resolution</a:t>
            </a:r>
            <a:r>
              <a:rPr lang="en-US" sz="1600" b="1" dirty="0" smtClean="0">
                <a:solidFill>
                  <a:srgbClr val="334E5F"/>
                </a:solidFill>
                <a:latin typeface="Segoe UI" panose="020B0502040204020203" pitchFamily="34" charset="0"/>
                <a:ea typeface="Segoe UI" panose="020B0502040204020203" pitchFamily="34" charset="0"/>
                <a:cs typeface="Segoe UI" panose="020B0502040204020203" pitchFamily="34" charset="0"/>
              </a:rPr>
              <a:t>)</a:t>
            </a:r>
            <a:endParaRPr lang="en-US" sz="1600" b="1" dirty="0">
              <a:solidFill>
                <a:srgbClr val="334E5F"/>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235300" y="1790561"/>
            <a:ext cx="7940666" cy="523220"/>
          </a:xfrm>
          <a:prstGeom prst="rect">
            <a:avLst/>
          </a:prstGeom>
          <a:noFill/>
        </p:spPr>
        <p:txBody>
          <a:bodyPr wrap="square" rtlCol="0">
            <a:spAutoFit/>
          </a:bodyPr>
          <a:lstStyle/>
          <a:p>
            <a:r>
              <a:rPr lang="en-US" sz="1400" dirty="0">
                <a:solidFill>
                  <a:srgbClr val="075672"/>
                </a:solidFill>
                <a:latin typeface="Segoe UI" panose="020B0502040204020203" pitchFamily="34" charset="0"/>
                <a:ea typeface="Segoe UI" panose="020B0502040204020203" pitchFamily="34" charset="0"/>
                <a:cs typeface="Segoe UI" panose="020B0502040204020203" pitchFamily="34" charset="0"/>
              </a:rPr>
              <a:t>Team: </a:t>
            </a:r>
            <a:r>
              <a:rPr lang="en-US" sz="1400"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GD - Electric Boat| </a:t>
            </a:r>
            <a:r>
              <a:rPr lang="en-US" sz="1400" dirty="0">
                <a:solidFill>
                  <a:srgbClr val="075672"/>
                </a:solidFill>
                <a:latin typeface="Segoe UI" panose="020B0502040204020203" pitchFamily="34" charset="0"/>
                <a:ea typeface="Segoe UI" panose="020B0502040204020203" pitchFamily="34" charset="0"/>
                <a:cs typeface="Segoe UI" panose="020B0502040204020203" pitchFamily="34" charset="0"/>
              </a:rPr>
              <a:t>SIEMENS | </a:t>
            </a:r>
            <a:r>
              <a:rPr lang="en-US" sz="1400"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GD - BIW| GD - APS </a:t>
            </a:r>
            <a:r>
              <a:rPr lang="en-US" sz="1400" dirty="0">
                <a:solidFill>
                  <a:srgbClr val="075672"/>
                </a:solidFill>
                <a:latin typeface="Segoe UI" panose="020B0502040204020203" pitchFamily="34" charset="0"/>
                <a:ea typeface="Segoe UI" panose="020B0502040204020203" pitchFamily="34" charset="0"/>
                <a:cs typeface="Segoe UI" panose="020B0502040204020203" pitchFamily="34" charset="0"/>
              </a:rPr>
              <a:t>| GD – MS | ESI </a:t>
            </a:r>
            <a:r>
              <a:rPr lang="en-US" sz="1400"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North America | </a:t>
            </a:r>
            <a:r>
              <a:rPr lang="en-US" sz="1400" dirty="0" err="1" smtClean="0">
                <a:solidFill>
                  <a:srgbClr val="075672"/>
                </a:solidFill>
                <a:latin typeface="Segoe UI" panose="020B0502040204020203" pitchFamily="34" charset="0"/>
                <a:ea typeface="Segoe UI" panose="020B0502040204020203" pitchFamily="34" charset="0"/>
                <a:cs typeface="Segoe UI" panose="020B0502040204020203" pitchFamily="34" charset="0"/>
              </a:rPr>
              <a:t>Navatek</a:t>
            </a:r>
            <a:r>
              <a:rPr lang="en-US" sz="1400"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 LTD| </a:t>
            </a:r>
            <a:r>
              <a:rPr lang="en-US" sz="1400" dirty="0" err="1" smtClean="0">
                <a:solidFill>
                  <a:srgbClr val="075672"/>
                </a:solidFill>
                <a:latin typeface="Segoe UI" panose="020B0502040204020203" pitchFamily="34" charset="0"/>
                <a:ea typeface="Segoe UI" panose="020B0502040204020203" pitchFamily="34" charset="0"/>
                <a:cs typeface="Segoe UI" panose="020B0502040204020203" pitchFamily="34" charset="0"/>
              </a:rPr>
              <a:t>D’Anagelo</a:t>
            </a:r>
            <a:r>
              <a:rPr lang="en-US" sz="1400"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 Technologies| </a:t>
            </a:r>
            <a:r>
              <a:rPr lang="en-US" sz="1400" dirty="0">
                <a:solidFill>
                  <a:srgbClr val="075672"/>
                </a:solidFill>
                <a:latin typeface="Segoe UI" panose="020B0502040204020203" pitchFamily="34" charset="0"/>
                <a:ea typeface="Segoe UI" panose="020B0502040204020203" pitchFamily="34" charset="0"/>
                <a:cs typeface="Segoe UI" panose="020B0502040204020203" pitchFamily="34" charset="0"/>
              </a:rPr>
              <a:t>PEO Carriers  </a:t>
            </a:r>
          </a:p>
        </p:txBody>
      </p:sp>
      <p:sp>
        <p:nvSpPr>
          <p:cNvPr id="19" name="Rectangle 18"/>
          <p:cNvSpPr/>
          <p:nvPr/>
        </p:nvSpPr>
        <p:spPr>
          <a:xfrm>
            <a:off x="235300" y="2292055"/>
            <a:ext cx="2655544" cy="659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75672"/>
                </a:solidFill>
                <a:latin typeface="Segoe UI" panose="020B0502040204020203" pitchFamily="34" charset="0"/>
                <a:ea typeface="Segoe UI" panose="020B0502040204020203" pitchFamily="34" charset="0"/>
                <a:cs typeface="Segoe UI" panose="020B0502040204020203" pitchFamily="34" charset="0"/>
              </a:rPr>
              <a:t>Problem Statement </a:t>
            </a:r>
          </a:p>
          <a:p>
            <a:r>
              <a:rPr lang="en-US" sz="1200" b="1"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Need accurate 3D information for Maintenance &amp; Repair</a:t>
            </a:r>
            <a:endParaRPr lang="en-US" sz="1000" dirty="0">
              <a:solidFill>
                <a:srgbClr val="075672"/>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207702" y="2770795"/>
            <a:ext cx="2953255" cy="1288013"/>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b="1" dirty="0" smtClean="0">
              <a:solidFill>
                <a:srgbClr val="075672"/>
              </a:solidFill>
              <a:latin typeface="Segoe UI" panose="020B0502040204020203" pitchFamily="34" charset="0"/>
              <a:ea typeface="Segoe UI" panose="020B0502040204020203" pitchFamily="34" charset="0"/>
              <a:cs typeface="Segoe UI" panose="020B0502040204020203" pitchFamily="34" charset="0"/>
            </a:endParaRPr>
          </a:p>
          <a:p>
            <a:pPr algn="just"/>
            <a:r>
              <a:rPr lang="en-US" sz="1000" b="1" dirty="0"/>
              <a:t>The Minerva project will apply an innovative combination of Augmented Reality (AR) and Virtual Reality (VR) technology to produce a Mixed Reality (MR) tool that will provide real-time resolution of construction problems. </a:t>
            </a:r>
            <a:endParaRPr lang="en-US"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3388623" y="2349696"/>
            <a:ext cx="2676121" cy="47874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Solution/ Approach</a:t>
            </a:r>
          </a:p>
          <a:p>
            <a:pPr algn="just"/>
            <a:endPar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en-US"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p:cNvSpPr/>
          <p:nvPr/>
        </p:nvSpPr>
        <p:spPr>
          <a:xfrm>
            <a:off x="3358256" y="4246006"/>
            <a:ext cx="2911621" cy="286248"/>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Project Benefits </a:t>
            </a:r>
            <a:endParaRPr lang="en-US" sz="1200" dirty="0">
              <a:solidFill>
                <a:srgbClr val="075672"/>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p:nvSpPr>
        <p:spPr>
          <a:xfrm>
            <a:off x="6299182" y="4555835"/>
            <a:ext cx="2558571" cy="788673"/>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75672"/>
                </a:solidFill>
                <a:latin typeface="Segoe UI" panose="020B0502040204020203" pitchFamily="34" charset="0"/>
                <a:ea typeface="Segoe UI" panose="020B0502040204020203" pitchFamily="34" charset="0"/>
                <a:cs typeface="Segoe UI" panose="020B0502040204020203" pitchFamily="34" charset="0"/>
              </a:rPr>
              <a:t>Project Results</a:t>
            </a:r>
            <a:endParaRPr lang="en-US" sz="1200" dirty="0">
              <a:solidFill>
                <a:srgbClr val="075672"/>
              </a:solidFill>
              <a:latin typeface="Segoe UI" panose="020B0502040204020203" pitchFamily="34" charset="0"/>
              <a:ea typeface="Segoe UI" panose="020B0502040204020203" pitchFamily="34" charset="0"/>
              <a:cs typeface="Segoe UI" panose="020B0502040204020203" pitchFamily="34" charset="0"/>
            </a:endParaRPr>
          </a:p>
          <a:p>
            <a:pPr marL="182880" indent="-182880">
              <a:buFont typeface="Wingdings" panose="05000000000000000000" pitchFamily="2" charset="2"/>
              <a:buChar char="§"/>
            </a:pPr>
            <a:endPar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82880" indent="-182880">
              <a:buFont typeface="Wingdings" panose="05000000000000000000" pitchFamily="2" charset="2"/>
              <a:buChar char="§"/>
            </a:pPr>
            <a:r>
              <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Phase 1 &amp; 2 complete, Phase 3 completion December, 2020</a:t>
            </a:r>
          </a:p>
          <a:p>
            <a:pPr marL="182880" indent="-182880">
              <a:buFont typeface="Wingdings" panose="05000000000000000000" pitchFamily="2" charset="2"/>
              <a:buChar char="§"/>
            </a:pPr>
            <a:r>
              <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Developed and installed three AR applications for construction use in the shipyard</a:t>
            </a:r>
          </a:p>
          <a:p>
            <a:pPr marL="182880" indent="-182880">
              <a:buFont typeface="Wingdings" panose="05000000000000000000" pitchFamily="2" charset="2"/>
              <a:buChar char="§"/>
            </a:pPr>
            <a:r>
              <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Providing commercial AR/VR solutions for other shipbuilder consideration.</a:t>
            </a:r>
          </a:p>
          <a:p>
            <a:pPr marL="182880" indent="-182880">
              <a:buFont typeface="Wingdings" panose="05000000000000000000" pitchFamily="2" charset="2"/>
              <a:buChar char="§"/>
            </a:pPr>
            <a:r>
              <a:rPr lang="en-US" sz="1000" dirty="0">
                <a:solidFill>
                  <a:schemeClr val="tx1"/>
                </a:solidFill>
                <a:latin typeface="Segoe UI" panose="020B0502040204020203" pitchFamily="34" charset="0"/>
                <a:ea typeface="Segoe UI" panose="020B0502040204020203" pitchFamily="34" charset="0"/>
                <a:cs typeface="Segoe UI" panose="020B0502040204020203" pitchFamily="34" charset="0"/>
              </a:rPr>
              <a:t>Providing commercial </a:t>
            </a:r>
            <a:r>
              <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Mixed Reality </a:t>
            </a:r>
            <a:r>
              <a:rPr lang="en-US" sz="1000" dirty="0">
                <a:solidFill>
                  <a:schemeClr val="tx1"/>
                </a:solidFill>
                <a:latin typeface="Segoe UI" panose="020B0502040204020203" pitchFamily="34" charset="0"/>
                <a:ea typeface="Segoe UI" panose="020B0502040204020203" pitchFamily="34" charset="0"/>
                <a:cs typeface="Segoe UI" panose="020B0502040204020203" pitchFamily="34" charset="0"/>
              </a:rPr>
              <a:t>solutions for other shipbuilder consideration.</a:t>
            </a:r>
          </a:p>
          <a:p>
            <a:endParaRPr lang="en-US"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82880" indent="-182880">
              <a:buFont typeface="Wingdings" panose="05000000000000000000" pitchFamily="2" charset="2"/>
              <a:buChar char="§"/>
            </a:pPr>
            <a:endPar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8991107" y="1177410"/>
            <a:ext cx="3168994" cy="2277547"/>
          </a:xfrm>
          <a:prstGeom prst="rect">
            <a:avLst/>
          </a:prstGeom>
        </p:spPr>
        <p:txBody>
          <a:bodyPr wrap="square">
            <a:spAutoFit/>
          </a:bodyPr>
          <a:lstStyle/>
          <a:p>
            <a:pPr algn="just"/>
            <a:r>
              <a:rPr lang="en-US" sz="1200" b="1" dirty="0">
                <a:solidFill>
                  <a:srgbClr val="075672"/>
                </a:solidFill>
                <a:latin typeface="Segoe UI" panose="020B0502040204020203" pitchFamily="34" charset="0"/>
                <a:ea typeface="Segoe UI" panose="020B0502040204020203" pitchFamily="34" charset="0"/>
                <a:cs typeface="Segoe UI" panose="020B0502040204020203" pitchFamily="34" charset="0"/>
              </a:rPr>
              <a:t>ROI: </a:t>
            </a:r>
            <a:r>
              <a:rPr lang="en-US" sz="1200" dirty="0"/>
              <a:t>During the course of construction a typical ship experiences </a:t>
            </a:r>
            <a:r>
              <a:rPr lang="en-US" sz="1200" dirty="0" smtClean="0"/>
              <a:t>numerous </a:t>
            </a:r>
            <a:r>
              <a:rPr lang="en-US" sz="1200" dirty="0"/>
              <a:t>reported construction problems.  In addition to the cost entailed in correcting the problem, these episodes adversely impact the critical construction path.  It is assumed that the Minerva tools will eliminate 5 days in the overall construction period of performance for a single ship hull.  Moreover, it is assumed that Minerva tools will account for 1 hour savings per reported construction problem.</a:t>
            </a:r>
          </a:p>
          <a:p>
            <a:pPr algn="just"/>
            <a:r>
              <a:rPr lang="en-US" sz="1000" dirty="0" smtClean="0">
                <a:latin typeface="Segoe UI" panose="020B0502040204020203" pitchFamily="34" charset="0"/>
                <a:ea typeface="Segoe UI" panose="020B0502040204020203" pitchFamily="34" charset="0"/>
                <a:cs typeface="Segoe UI" panose="020B0502040204020203" pitchFamily="34" charset="0"/>
              </a:rPr>
              <a:t>.</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227531" y="2951275"/>
            <a:ext cx="2850701" cy="861774"/>
          </a:xfrm>
          <a:prstGeom prst="rect">
            <a:avLst/>
          </a:prstGeom>
        </p:spPr>
        <p:txBody>
          <a:bodyPr wrap="square">
            <a:spAutoFit/>
          </a:bodyPr>
          <a:lstStyle/>
          <a:p>
            <a:pPr algn="just"/>
            <a:r>
              <a:rPr lang="en-US" sz="1000" dirty="0">
                <a:latin typeface="Segoe UI" panose="020B0502040204020203" pitchFamily="34" charset="0"/>
                <a:cs typeface="Segoe UI" panose="020B0502040204020203" pitchFamily="34" charset="0"/>
              </a:rPr>
              <a:t>The Minerva project will apply an innovative combination of Augmented Reality (AR) and Virtual Reality (VR) technology to produce a Mixed Reality (MR) tool that will provide real-time resolution of construction problems. </a:t>
            </a:r>
          </a:p>
        </p:txBody>
      </p:sp>
      <p:pic>
        <p:nvPicPr>
          <p:cNvPr id="18" name="Picture 17"/>
          <p:cNvPicPr/>
          <p:nvPr/>
        </p:nvPicPr>
        <p:blipFill>
          <a:blip r:embed="rId3"/>
          <a:stretch>
            <a:fillRect/>
          </a:stretch>
        </p:blipFill>
        <p:spPr>
          <a:xfrm>
            <a:off x="310256" y="4058808"/>
            <a:ext cx="3078367" cy="1720750"/>
          </a:xfrm>
          <a:prstGeom prst="rect">
            <a:avLst/>
          </a:prstGeom>
        </p:spPr>
      </p:pic>
      <p:sp>
        <p:nvSpPr>
          <p:cNvPr id="20" name="Rectangle 19"/>
          <p:cNvSpPr/>
          <p:nvPr/>
        </p:nvSpPr>
        <p:spPr>
          <a:xfrm>
            <a:off x="3358256" y="2593182"/>
            <a:ext cx="2850701" cy="1631216"/>
          </a:xfrm>
          <a:prstGeom prst="rect">
            <a:avLst/>
          </a:prstGeom>
        </p:spPr>
        <p:txBody>
          <a:bodyPr wrap="square">
            <a:spAutoFit/>
          </a:bodyPr>
          <a:lstStyle/>
          <a:p>
            <a:pPr algn="just"/>
            <a:r>
              <a:rPr lang="en-US" sz="1000" dirty="0">
                <a:latin typeface="Segoe UI" panose="020B0502040204020203" pitchFamily="34" charset="0"/>
                <a:cs typeface="Segoe UI" panose="020B0502040204020203" pitchFamily="34" charset="0"/>
              </a:rPr>
              <a:t>The goal of the project is to make a step reduction in construction costs </a:t>
            </a:r>
            <a:r>
              <a:rPr lang="en-US" sz="1000" dirty="0" smtClean="0">
                <a:latin typeface="Segoe UI" panose="020B0502040204020203" pitchFamily="34" charset="0"/>
                <a:cs typeface="Segoe UI" panose="020B0502040204020203" pitchFamily="34" charset="0"/>
              </a:rPr>
              <a:t>for ships by </a:t>
            </a:r>
            <a:r>
              <a:rPr lang="en-US" sz="1000" dirty="0">
                <a:latin typeface="Segoe UI" panose="020B0502040204020203" pitchFamily="34" charset="0"/>
                <a:cs typeface="Segoe UI" panose="020B0502040204020203" pitchFamily="34" charset="0"/>
              </a:rPr>
              <a:t>making an appreciable reduction in the construction span time. This project will provide the capability to establish real-time video and audio connections from the deck plates to the engineering office and to provide resolutions, both static and dynamic, from engineering back to the deck plates via AR, VR and CAD techniques. </a:t>
            </a:r>
          </a:p>
        </p:txBody>
      </p:sp>
      <p:grpSp>
        <p:nvGrpSpPr>
          <p:cNvPr id="9" name="Group 8"/>
          <p:cNvGrpSpPr/>
          <p:nvPr/>
        </p:nvGrpSpPr>
        <p:grpSpPr>
          <a:xfrm>
            <a:off x="6365814" y="2095586"/>
            <a:ext cx="2348816" cy="1649478"/>
            <a:chOff x="2169730" y="1220473"/>
            <a:chExt cx="7852539" cy="4417054"/>
          </a:xfrm>
        </p:grpSpPr>
        <p:pic>
          <p:nvPicPr>
            <p:cNvPr id="22" name="Picture 21" descr="A chair sitting in front of a building&#10;&#10;Description automatically generated">
              <a:extLst>
                <a:ext uri="{FF2B5EF4-FFF2-40B4-BE49-F238E27FC236}">
                  <a16:creationId xmlns:a16="http://schemas.microsoft.com/office/drawing/2014/main" id="{934BE876-A28C-4FB6-B237-2AFA2D4F993B}"/>
                </a:ext>
              </a:extLst>
            </p:cNvPr>
            <p:cNvPicPr>
              <a:picLocks noChangeAspect="1"/>
            </p:cNvPicPr>
            <p:nvPr/>
          </p:nvPicPr>
          <p:blipFill rotWithShape="1">
            <a:blip r:embed="rId4" cstate="screen">
              <a:alphaModFix amt="80000"/>
              <a:extLst>
                <a:ext uri="{BEBA8EAE-BF5A-486C-A8C5-ECC9F3942E4B}">
                  <a14:imgProps xmlns:a14="http://schemas.microsoft.com/office/drawing/2010/main">
                    <a14:imgLayer r:embed="rId5">
                      <a14:imgEffect>
                        <a14:brightnessContrast bright="27000" contrast="29000"/>
                      </a14:imgEffect>
                    </a14:imgLayer>
                  </a14:imgProps>
                </a:ext>
                <a:ext uri="{28A0092B-C50C-407E-A947-70E740481C1C}">
                  <a14:useLocalDpi xmlns:a14="http://schemas.microsoft.com/office/drawing/2010/main"/>
                </a:ext>
              </a:extLst>
            </a:blip>
            <a:srcRect l="-776" r="776"/>
            <a:stretch/>
          </p:blipFill>
          <p:spPr>
            <a:xfrm>
              <a:off x="2169730" y="1220473"/>
              <a:ext cx="7852539" cy="4417054"/>
            </a:xfrm>
            <a:prstGeom prst="rect">
              <a:avLst/>
            </a:prstGeom>
          </p:spPr>
        </p:pic>
        <p:pic>
          <p:nvPicPr>
            <p:cNvPr id="23" name="Picture 22">
              <a:extLst>
                <a:ext uri="{FF2B5EF4-FFF2-40B4-BE49-F238E27FC236}">
                  <a16:creationId xmlns:a16="http://schemas.microsoft.com/office/drawing/2014/main" id="{D53B3E02-8FDB-4DE8-A02D-066233165E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36493" y="1330490"/>
              <a:ext cx="1541431" cy="2505646"/>
            </a:xfrm>
            <a:prstGeom prst="rect">
              <a:avLst/>
            </a:prstGeom>
          </p:spPr>
        </p:pic>
      </p:grpSp>
      <p:sp>
        <p:nvSpPr>
          <p:cNvPr id="15" name="Rectangle 14"/>
          <p:cNvSpPr/>
          <p:nvPr/>
        </p:nvSpPr>
        <p:spPr>
          <a:xfrm>
            <a:off x="3360192" y="4540215"/>
            <a:ext cx="2848765" cy="1015663"/>
          </a:xfrm>
          <a:prstGeom prst="rect">
            <a:avLst/>
          </a:prstGeom>
        </p:spPr>
        <p:txBody>
          <a:bodyPr wrap="square">
            <a:spAutoFit/>
          </a:bodyPr>
          <a:lstStyle/>
          <a:p>
            <a:pPr lvl="0"/>
            <a:r>
              <a:rPr lang="en-US" sz="1200" dirty="0">
                <a:latin typeface="Segoe UI" panose="020B0502040204020203" pitchFamily="34" charset="0"/>
                <a:cs typeface="Segoe UI" panose="020B0502040204020203" pitchFamily="34" charset="0"/>
              </a:rPr>
              <a:t>Enable the technicians, designers, and engineers to solve </a:t>
            </a:r>
            <a:r>
              <a:rPr lang="en-US" sz="1200" dirty="0" smtClean="0">
                <a:latin typeface="Segoe UI" panose="020B0502040204020203" pitchFamily="34" charset="0"/>
                <a:cs typeface="Segoe UI" panose="020B0502040204020203" pitchFamily="34" charset="0"/>
              </a:rPr>
              <a:t>construction problems </a:t>
            </a:r>
            <a:r>
              <a:rPr lang="en-US" sz="1200" dirty="0">
                <a:latin typeface="Segoe UI" panose="020B0502040204020203" pitchFamily="34" charset="0"/>
                <a:cs typeface="Segoe UI" panose="020B0502040204020203" pitchFamily="34" charset="0"/>
              </a:rPr>
              <a:t>not only faster than before but also better than before by creating a shared problem-solving </a:t>
            </a:r>
            <a:r>
              <a:rPr lang="en-US" sz="1200" dirty="0" smtClean="0">
                <a:latin typeface="Segoe UI" panose="020B0502040204020203" pitchFamily="34" charset="0"/>
                <a:cs typeface="Segoe UI" panose="020B0502040204020203" pitchFamily="34" charset="0"/>
              </a:rPr>
              <a:t>environment.</a:t>
            </a:r>
            <a:endParaRPr lang="en-US" sz="1200" dirty="0">
              <a:latin typeface="Segoe UI" panose="020B0502040204020203" pitchFamily="34" charset="0"/>
              <a:cs typeface="Segoe UI" panose="020B0502040204020203" pitchFamily="34" charset="0"/>
            </a:endParaRPr>
          </a:p>
        </p:txBody>
      </p:sp>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88335" y="4134678"/>
            <a:ext cx="3171766" cy="177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20839" y="2686482"/>
            <a:ext cx="3139357" cy="14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442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You </a:t>
            </a:r>
            <a:r>
              <a:rPr lang="en-US" dirty="0"/>
              <a:t>have about 2 minutes to convince a person to stay in the virtual room.  </a:t>
            </a:r>
          </a:p>
          <a:p>
            <a:pPr lvl="0"/>
            <a:r>
              <a:rPr lang="en-US" dirty="0"/>
              <a:t>Have visual aids.</a:t>
            </a:r>
          </a:p>
          <a:p>
            <a:pPr lvl="0"/>
            <a:r>
              <a:rPr lang="en-US" dirty="0"/>
              <a:t>Tell your story using images or video.</a:t>
            </a:r>
          </a:p>
          <a:p>
            <a:pPr lvl="0"/>
            <a:r>
              <a:rPr lang="en-US" dirty="0"/>
              <a:t>Convince the people with the check book to give you money.  </a:t>
            </a:r>
            <a:r>
              <a:rPr lang="en-US" b="1" u="sng" dirty="0"/>
              <a:t>Talk about impact to the various programs.</a:t>
            </a:r>
            <a:endParaRPr lang="en-US" dirty="0"/>
          </a:p>
          <a:p>
            <a:pPr lvl="0"/>
            <a:r>
              <a:rPr lang="en-US" dirty="0"/>
              <a:t>Have the technical people in the room to answer the Technical Warrant Holder (TWH) questions.</a:t>
            </a:r>
          </a:p>
          <a:p>
            <a:pPr lvl="0"/>
            <a:r>
              <a:rPr lang="en-US" dirty="0"/>
              <a:t>Be prepared to answer questions about benefits, roadmap, what it takes to get it implemented.</a:t>
            </a:r>
          </a:p>
          <a:p>
            <a:pPr lvl="0"/>
            <a:r>
              <a:rPr lang="en-US" dirty="0"/>
              <a:t>Have pictures of things that have been built. </a:t>
            </a:r>
          </a:p>
          <a:p>
            <a:pPr lvl="0"/>
            <a:r>
              <a:rPr lang="en-US" smtClean="0"/>
              <a:t>Please keep professional </a:t>
            </a:r>
            <a:r>
              <a:rPr lang="en-US" dirty="0"/>
              <a:t>presence at all </a:t>
            </a:r>
            <a:r>
              <a:rPr lang="en-US"/>
              <a:t>times</a:t>
            </a:r>
            <a:r>
              <a:rPr lang="en-US" smtClean="0"/>
              <a:t>.</a:t>
            </a:r>
            <a:endParaRPr lang="en-US" dirty="0"/>
          </a:p>
        </p:txBody>
      </p:sp>
    </p:spTree>
    <p:extLst>
      <p:ext uri="{BB962C8B-B14F-4D97-AF65-F5344CB8AC3E}">
        <p14:creationId xmlns:p14="http://schemas.microsoft.com/office/powerpoint/2010/main" val="1313045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478</Words>
  <Application>Microsoft Office PowerPoint</Application>
  <PresentationFormat>Widescreen</PresentationFormat>
  <Paragraphs>31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Segoe UI</vt:lpstr>
      <vt:lpstr>Wingdings</vt:lpstr>
      <vt:lpstr>Office Theme</vt:lpstr>
      <vt:lpstr>PowerPoint Presentation</vt:lpstr>
      <vt:lpstr>Things to keep in mind….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Caroline</dc:creator>
  <cp:lastModifiedBy>Daniel Thomas Bard</cp:lastModifiedBy>
  <cp:revision>29</cp:revision>
  <dcterms:created xsi:type="dcterms:W3CDTF">2020-10-08T19:29:55Z</dcterms:created>
  <dcterms:modified xsi:type="dcterms:W3CDTF">2020-11-09T15:24:06Z</dcterms:modified>
</cp:coreProperties>
</file>