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5"/>
  </p:notesMasterIdLst>
  <p:sldIdLst>
    <p:sldId id="260" r:id="rId2"/>
    <p:sldId id="257" r:id="rId3"/>
    <p:sldId id="259" r:id="rId4"/>
    <p:sldId id="262" r:id="rId5"/>
    <p:sldId id="270" r:id="rId6"/>
    <p:sldId id="263" r:id="rId7"/>
    <p:sldId id="264" r:id="rId8"/>
    <p:sldId id="265" r:id="rId9"/>
    <p:sldId id="266" r:id="rId10"/>
    <p:sldId id="267" r:id="rId11"/>
    <p:sldId id="268" r:id="rId12"/>
    <p:sldId id="269"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571"/>
    <a:srgbClr val="05759D"/>
    <a:srgbClr val="0688B6"/>
    <a:srgbClr val="034055"/>
    <a:srgbClr val="8EB2BF"/>
    <a:srgbClr val="446A78"/>
    <a:srgbClr val="EA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7101" autoAdjust="0"/>
  </p:normalViewPr>
  <p:slideViewPr>
    <p:cSldViewPr snapToGrid="0">
      <p:cViewPr varScale="1">
        <p:scale>
          <a:sx n="89" d="100"/>
          <a:sy n="89" d="100"/>
        </p:scale>
        <p:origin x="41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0CAFB-BA6A-4EAD-8632-EFF9673D5756}" type="datetimeFigureOut">
              <a:rPr lang="en-US" smtClean="0"/>
              <a:t>5/19/2020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3D755-2BB7-4E46-A026-A3354C074F5C}" type="slidenum">
              <a:rPr lang="en-US" smtClean="0"/>
              <a:t>‹#›</a:t>
            </a:fld>
            <a:endParaRPr lang="en-US"/>
          </a:p>
        </p:txBody>
      </p:sp>
    </p:spTree>
    <p:extLst>
      <p:ext uri="{BB962C8B-B14F-4D97-AF65-F5344CB8AC3E}">
        <p14:creationId xmlns:p14="http://schemas.microsoft.com/office/powerpoint/2010/main" val="20944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11987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139813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389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 xmlns:a16="http://schemas.microsoft.com/office/drawing/2014/main" val="2932954129"/>
                    </a:ext>
                  </a:extLst>
                </a:gridCol>
                <a:gridCol w="4667897">
                  <a:extLst>
                    <a:ext uri="{9D8B030D-6E8A-4147-A177-3AD203B41FA5}">
                      <a16:colId xmlns="" xmlns:a16="http://schemas.microsoft.com/office/drawing/2014/main" val="511602394"/>
                    </a:ext>
                  </a:extLst>
                </a:gridCol>
                <a:gridCol w="2575005">
                  <a:extLst>
                    <a:ext uri="{9D8B030D-6E8A-4147-A177-3AD203B41FA5}">
                      <a16:colId xmlns=""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894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 xmlns:a16="http://schemas.microsoft.com/office/drawing/2014/main" val="3455249154"/>
                    </a:ext>
                  </a:extLst>
                </a:gridCol>
                <a:gridCol w="5762451">
                  <a:extLst>
                    <a:ext uri="{9D8B030D-6E8A-4147-A177-3AD203B41FA5}">
                      <a16:colId xmlns="" xmlns:a16="http://schemas.microsoft.com/office/drawing/2014/main" val="3729642697"/>
                    </a:ext>
                  </a:extLst>
                </a:gridCol>
              </a:tblGrid>
              <a:tr h="365760">
                <a:tc>
                  <a:txBody>
                    <a:bodyPr/>
                    <a:lstStyle/>
                    <a:p>
                      <a:r>
                        <a:rPr lang="en-US" b="1" dirty="0" smtClean="0">
                          <a:latin typeface="Segoe UI" panose="020B0502040204020203" pitchFamily="34" charset="0"/>
                          <a:cs typeface="Segoe UI" panose="020B0502040204020203" pitchFamily="34" charset="0"/>
                        </a:rPr>
                        <a:t>PROJECT INFORMATION</a:t>
                      </a:r>
                      <a:endParaRPr lang="en-US" b="1"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OBJECTIVE</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 xmlns:a16="http://schemas.microsoft.com/office/drawing/2014/main" val="3992270513"/>
                  </a:ext>
                </a:extLst>
              </a:tr>
              <a:tr h="2286000">
                <a:tc>
                  <a:txBody>
                    <a:bodyPr/>
                    <a:lstStyle/>
                    <a:p>
                      <a:r>
                        <a:rPr lang="en-US" sz="1800" u="sng" dirty="0" smtClean="0">
                          <a:latin typeface="Segoe UI" panose="020B0502040204020203" pitchFamily="34" charset="0"/>
                          <a:cs typeface="Segoe UI" panose="020B0502040204020203" pitchFamily="34" charset="0"/>
                        </a:rPr>
                        <a:t>Prime/Lead</a:t>
                      </a:r>
                      <a:r>
                        <a:rPr lang="en-US" sz="1800" dirty="0" smtClean="0">
                          <a:latin typeface="Segoe UI" panose="020B0502040204020203" pitchFamily="34" charset="0"/>
                          <a:cs typeface="Segoe UI" panose="020B0502040204020203" pitchFamily="34" charset="0"/>
                        </a:rPr>
                        <a:t>:</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Team Members</a:t>
                      </a:r>
                      <a:r>
                        <a:rPr lang="en-US" sz="1800" dirty="0" smtClean="0">
                          <a:latin typeface="Segoe UI" panose="020B0502040204020203" pitchFamily="34" charset="0"/>
                          <a:cs typeface="Segoe UI" panose="020B0502040204020203" pitchFamily="34" charset="0"/>
                        </a:rPr>
                        <a:t>:  </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Duration</a:t>
                      </a:r>
                      <a:r>
                        <a:rPr lang="en-US" sz="1800" dirty="0" smtClean="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Enter</a:t>
                      </a:r>
                      <a:r>
                        <a:rPr lang="en-US" baseline="0" dirty="0" smtClean="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39032222"/>
                  </a:ext>
                </a:extLst>
              </a:tr>
              <a:tr h="365760">
                <a:tc>
                  <a:txBody>
                    <a:bodyPr/>
                    <a:lstStyle/>
                    <a:p>
                      <a:r>
                        <a:rPr lang="en-US" b="1" dirty="0" smtClean="0">
                          <a:latin typeface="Segoe UI" panose="020B0502040204020203" pitchFamily="34" charset="0"/>
                          <a:cs typeface="Segoe UI" panose="020B0502040204020203" pitchFamily="34" charset="0"/>
                        </a:rPr>
                        <a:t>DELIVERABLES/BENEFITS/ROI</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FINANCIAL</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 xmlns:a16="http://schemas.microsoft.com/office/drawing/2014/main" val="2005705520"/>
                  </a:ext>
                </a:extLst>
              </a:tr>
              <a:tr h="1828800">
                <a:tc>
                  <a:txBody>
                    <a:bodyPr/>
                    <a:lstStyle/>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Program Funds:  $</a:t>
                      </a:r>
                    </a:p>
                    <a:p>
                      <a:r>
                        <a:rPr lang="en-US" dirty="0" smtClean="0">
                          <a:latin typeface="Segoe UI" panose="020B0502040204020203" pitchFamily="34" charset="0"/>
                          <a:cs typeface="Segoe UI" panose="020B0502040204020203" pitchFamily="34" charset="0"/>
                        </a:rPr>
                        <a:t>Cost</a:t>
                      </a:r>
                      <a:r>
                        <a:rPr lang="en-US" baseline="0" dirty="0" smtClean="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Subtitle</a:t>
            </a:r>
            <a:endParaRPr lang="en-US" dirty="0">
              <a:latin typeface="Segoe UI" panose="020B0502040204020203" pitchFamily="34" charset="0"/>
              <a:cs typeface="Segoe UI" panose="020B0502040204020203" pitchFamily="34" charset="0"/>
            </a:endParaRP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smtClean="0">
                <a:latin typeface="Segoe UI" panose="020B0502040204020203" pitchFamily="34" charset="0"/>
                <a:cs typeface="Segoe UI" panose="020B0502040204020203" pitchFamily="34" charset="0"/>
              </a:rPr>
              <a:t>0/00</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421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AF7F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426938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759101114"/>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60" r:id="rId4"/>
    <p:sldLayoutId id="2147483659"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Support Delivery of Shipbuilder Product and Technical Data to an In-Service Navy Product Lifecycle Model (PLM</a:t>
            </a:r>
            <a:r>
              <a:rPr lang="en-US" b="1" dirty="0" smtClean="0"/>
              <a:t>)</a:t>
            </a:r>
            <a:endParaRPr lang="en-US" dirty="0"/>
          </a:p>
        </p:txBody>
      </p:sp>
      <p:sp>
        <p:nvSpPr>
          <p:cNvPr id="3" name="Subtitle 2"/>
          <p:cNvSpPr>
            <a:spLocks noGrp="1"/>
          </p:cNvSpPr>
          <p:nvPr>
            <p:ph type="subTitle" idx="1"/>
          </p:nvPr>
        </p:nvSpPr>
        <p:spPr>
          <a:xfrm>
            <a:off x="2733675" y="4986734"/>
            <a:ext cx="9144000" cy="1370933"/>
          </a:xfrm>
        </p:spPr>
        <p:txBody>
          <a:bodyPr>
            <a:normAutofit fontScale="55000" lnSpcReduction="20000"/>
          </a:bodyPr>
          <a:lstStyle/>
          <a:p>
            <a:pPr>
              <a:lnSpc>
                <a:spcPct val="170000"/>
              </a:lnSpc>
              <a:spcBef>
                <a:spcPts val="0"/>
              </a:spcBef>
            </a:pPr>
            <a:r>
              <a:rPr lang="en-US" sz="3300" dirty="0"/>
              <a:t>2019 NSRP Business Technologies Panel Project</a:t>
            </a:r>
          </a:p>
          <a:p>
            <a:pPr>
              <a:lnSpc>
                <a:spcPct val="170000"/>
              </a:lnSpc>
              <a:spcBef>
                <a:spcPts val="0"/>
              </a:spcBef>
            </a:pPr>
            <a:r>
              <a:rPr lang="en-US" sz="3300" dirty="0" smtClean="0"/>
              <a:t>Task </a:t>
            </a:r>
            <a:r>
              <a:rPr lang="en-US" sz="3300" dirty="0"/>
              <a:t>Order 12 of Task Order Agreement </a:t>
            </a:r>
            <a:r>
              <a:rPr lang="en-US" sz="3300" dirty="0" smtClean="0"/>
              <a:t>2018-453</a:t>
            </a:r>
          </a:p>
          <a:p>
            <a:pPr>
              <a:lnSpc>
                <a:spcPct val="170000"/>
              </a:lnSpc>
              <a:spcBef>
                <a:spcPts val="0"/>
              </a:spcBef>
            </a:pPr>
            <a:r>
              <a:rPr lang="en-US" sz="3300" dirty="0" smtClean="0"/>
              <a:t>May 21, 2020</a:t>
            </a:r>
            <a:endParaRPr lang="en-US" sz="3300" dirty="0"/>
          </a:p>
          <a:p>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a:t>
            </a:fld>
            <a:endParaRPr lang="en-US" dirty="0"/>
          </a:p>
        </p:txBody>
      </p:sp>
    </p:spTree>
    <p:extLst>
      <p:ext uri="{BB962C8B-B14F-4D97-AF65-F5344CB8AC3E}">
        <p14:creationId xmlns:p14="http://schemas.microsoft.com/office/powerpoint/2010/main" val="2817235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605" y="1095675"/>
            <a:ext cx="11834605" cy="5520785"/>
          </a:xfrm>
        </p:spPr>
        <p:txBody>
          <a:bodyPr>
            <a:noAutofit/>
          </a:bodyPr>
          <a:lstStyle/>
          <a:p>
            <a:r>
              <a:rPr lang="en-US" sz="2200" dirty="0"/>
              <a:t>The project aimed to evaluate the MBPS System requirements and potential impacts to Shipbuilder’s processes and tools that provide the product and technical data to support each class of Navy Ships. </a:t>
            </a:r>
            <a:endParaRPr lang="en-US" sz="2200" dirty="0" smtClean="0"/>
          </a:p>
          <a:p>
            <a:r>
              <a:rPr lang="en-US" sz="2200" dirty="0" smtClean="0"/>
              <a:t>Based </a:t>
            </a:r>
            <a:r>
              <a:rPr lang="en-US" sz="2200" dirty="0"/>
              <a:t>on the shipbuilders overall assessment of requirements and standards, the shipyards conclude that there will be potential impact to the shipyards processes, data and tool infrastructure. </a:t>
            </a:r>
          </a:p>
          <a:p>
            <a:r>
              <a:rPr lang="en-US" sz="2200" dirty="0"/>
              <a:t>L</a:t>
            </a:r>
            <a:r>
              <a:rPr lang="en-US" sz="2200" dirty="0" smtClean="0"/>
              <a:t>egacy </a:t>
            </a:r>
            <a:r>
              <a:rPr lang="en-US" sz="2200" dirty="0"/>
              <a:t>ship programs, the shipyards will continue to do business as usual and do not expect any </a:t>
            </a:r>
            <a:r>
              <a:rPr lang="en-US" sz="2200" dirty="0" smtClean="0"/>
              <a:t>changes</a:t>
            </a:r>
          </a:p>
          <a:p>
            <a:pPr lvl="1"/>
            <a:r>
              <a:rPr lang="en-US" sz="2200" dirty="0" smtClean="0">
                <a:solidFill>
                  <a:schemeClr val="tx1"/>
                </a:solidFill>
              </a:rPr>
              <a:t>Legacy </a:t>
            </a:r>
            <a:r>
              <a:rPr lang="en-US" sz="2200" dirty="0">
                <a:solidFill>
                  <a:schemeClr val="tx1"/>
                </a:solidFill>
              </a:rPr>
              <a:t>data is expected to be rationalized into the appropriate MBPS System authoritative data source for configuration management. </a:t>
            </a:r>
            <a:endParaRPr lang="en-US" sz="2200" dirty="0" smtClean="0">
              <a:solidFill>
                <a:schemeClr val="tx1"/>
              </a:solidFill>
            </a:endParaRPr>
          </a:p>
          <a:p>
            <a:r>
              <a:rPr lang="en-US" sz="2200" dirty="0" smtClean="0"/>
              <a:t>Future </a:t>
            </a:r>
            <a:r>
              <a:rPr lang="en-US" sz="2200" dirty="0"/>
              <a:t>ship programs, there will be impact to processes, data sets and formats, as well as standards, which are not fully known at the time of this study. </a:t>
            </a:r>
            <a:endParaRPr lang="en-US" sz="2200" dirty="0" smtClean="0"/>
          </a:p>
          <a:p>
            <a:r>
              <a:rPr lang="en-US" sz="2200" dirty="0" smtClean="0"/>
              <a:t>As </a:t>
            </a:r>
            <a:r>
              <a:rPr lang="en-US" sz="2200" dirty="0"/>
              <a:t>the MBPS System requirements, specification and standards mature, shipyards suggest continued discussions with the Navy to ensure MBPS requirements alignment with shipyard capabilities to facilitate a successful development of a new Navy PLM.</a:t>
            </a:r>
          </a:p>
        </p:txBody>
      </p:sp>
      <p:sp>
        <p:nvSpPr>
          <p:cNvPr id="3" name="Title 2"/>
          <p:cNvSpPr>
            <a:spLocks noGrp="1"/>
          </p:cNvSpPr>
          <p:nvPr>
            <p:ph type="title"/>
          </p:nvPr>
        </p:nvSpPr>
        <p:spPr>
          <a:xfrm>
            <a:off x="69850" y="213645"/>
            <a:ext cx="10583773" cy="828942"/>
          </a:xfrm>
        </p:spPr>
        <p:txBody>
          <a:bodyPr/>
          <a:lstStyle/>
          <a:p>
            <a:r>
              <a:rPr lang="en-US" sz="3200" dirty="0" smtClean="0"/>
              <a:t>Summary</a:t>
            </a:r>
            <a:endParaRPr lang="en-US" sz="32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10</a:t>
            </a:fld>
            <a:endParaRPr lang="en-US" dirty="0"/>
          </a:p>
        </p:txBody>
      </p:sp>
    </p:spTree>
    <p:extLst>
      <p:ext uri="{BB962C8B-B14F-4D97-AF65-F5344CB8AC3E}">
        <p14:creationId xmlns:p14="http://schemas.microsoft.com/office/powerpoint/2010/main" val="1807731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606" y="1095675"/>
            <a:ext cx="11843232" cy="5520785"/>
          </a:xfrm>
        </p:spPr>
        <p:txBody>
          <a:bodyPr>
            <a:noAutofit/>
          </a:bodyPr>
          <a:lstStyle/>
          <a:p>
            <a:r>
              <a:rPr lang="en-US" sz="2000" dirty="0"/>
              <a:t>A</a:t>
            </a:r>
            <a:r>
              <a:rPr lang="en-US" sz="2000" dirty="0" smtClean="0"/>
              <a:t>s </a:t>
            </a:r>
            <a:r>
              <a:rPr lang="en-US" sz="2000" dirty="0"/>
              <a:t>the MBPS System continues to mature that there be some form of communications and continued assessments of requirements to ensure the proper alignment of MBPS System and shipyard processes, data and tool </a:t>
            </a:r>
            <a:r>
              <a:rPr lang="en-US" sz="2000" dirty="0" smtClean="0"/>
              <a:t>sets. </a:t>
            </a:r>
          </a:p>
          <a:p>
            <a:pPr lvl="1"/>
            <a:r>
              <a:rPr lang="en-US" sz="2000" dirty="0">
                <a:solidFill>
                  <a:schemeClr val="tx1"/>
                </a:solidFill>
              </a:rPr>
              <a:t>S</a:t>
            </a:r>
            <a:r>
              <a:rPr lang="en-US" sz="2000" dirty="0" smtClean="0">
                <a:solidFill>
                  <a:schemeClr val="tx1"/>
                </a:solidFill>
              </a:rPr>
              <a:t>uggested recommendations:</a:t>
            </a:r>
            <a:endParaRPr lang="en-US" sz="2000" dirty="0">
              <a:solidFill>
                <a:schemeClr val="tx1"/>
              </a:solidFill>
            </a:endParaRPr>
          </a:p>
          <a:p>
            <a:pPr lvl="2"/>
            <a:r>
              <a:rPr lang="en-US" sz="2000" dirty="0" smtClean="0">
                <a:solidFill>
                  <a:schemeClr val="tx1"/>
                </a:solidFill>
              </a:rPr>
              <a:t>Navy </a:t>
            </a:r>
            <a:r>
              <a:rPr lang="en-US" sz="2000" dirty="0">
                <a:solidFill>
                  <a:schemeClr val="tx1"/>
                </a:solidFill>
              </a:rPr>
              <a:t>to provide shipyards with data input requirements for the new MBPS </a:t>
            </a:r>
            <a:r>
              <a:rPr lang="en-US" sz="2000" dirty="0" smtClean="0">
                <a:solidFill>
                  <a:schemeClr val="tx1"/>
                </a:solidFill>
              </a:rPr>
              <a:t>System.</a:t>
            </a:r>
            <a:endParaRPr lang="en-US" sz="2000" dirty="0">
              <a:solidFill>
                <a:schemeClr val="tx1"/>
              </a:solidFill>
            </a:endParaRPr>
          </a:p>
          <a:p>
            <a:pPr lvl="2"/>
            <a:r>
              <a:rPr lang="en-US" sz="2000" dirty="0">
                <a:solidFill>
                  <a:schemeClr val="tx1"/>
                </a:solidFill>
              </a:rPr>
              <a:t>Navy to evaluate the feasibility of shipyards transitioning to S1000D, S2000M, S3000L, S4000P </a:t>
            </a:r>
            <a:r>
              <a:rPr lang="en-US" sz="2000" dirty="0" smtClean="0">
                <a:solidFill>
                  <a:schemeClr val="tx1"/>
                </a:solidFill>
              </a:rPr>
              <a:t>standards.</a:t>
            </a:r>
            <a:endParaRPr lang="en-US" sz="2000" dirty="0">
              <a:solidFill>
                <a:schemeClr val="tx1"/>
              </a:solidFill>
            </a:endParaRPr>
          </a:p>
          <a:p>
            <a:pPr lvl="2"/>
            <a:r>
              <a:rPr lang="en-US" sz="2000" dirty="0">
                <a:solidFill>
                  <a:schemeClr val="tx1"/>
                </a:solidFill>
              </a:rPr>
              <a:t>Recommend Shipyard to do design work in their own </a:t>
            </a:r>
            <a:r>
              <a:rPr lang="en-US" sz="2000" dirty="0" smtClean="0">
                <a:solidFill>
                  <a:schemeClr val="tx1"/>
                </a:solidFill>
              </a:rPr>
              <a:t>IDE.</a:t>
            </a:r>
            <a:endParaRPr lang="en-US" sz="2000" dirty="0">
              <a:solidFill>
                <a:schemeClr val="tx1"/>
              </a:solidFill>
            </a:endParaRPr>
          </a:p>
          <a:p>
            <a:pPr lvl="2"/>
            <a:r>
              <a:rPr lang="en-US" sz="2000" dirty="0">
                <a:solidFill>
                  <a:schemeClr val="tx1"/>
                </a:solidFill>
              </a:rPr>
              <a:t>Navy to provide clear understanding and requirements for Interface of file transfer to true electronic interface. What will be the impact to shipyards?</a:t>
            </a:r>
          </a:p>
          <a:p>
            <a:pPr lvl="2"/>
            <a:r>
              <a:rPr lang="en-US" sz="2000" dirty="0">
                <a:solidFill>
                  <a:schemeClr val="tx1"/>
                </a:solidFill>
              </a:rPr>
              <a:t>Recommend shipbuilders to be proactive in realizing changes as NAVSEA 06 develops and implements its infrastructure and data exchange environment.</a:t>
            </a:r>
          </a:p>
          <a:p>
            <a:pPr lvl="2"/>
            <a:r>
              <a:rPr lang="en-US" sz="2000" dirty="0">
                <a:solidFill>
                  <a:schemeClr val="tx1"/>
                </a:solidFill>
              </a:rPr>
              <a:t>Shipyards </a:t>
            </a:r>
            <a:r>
              <a:rPr lang="en-US" sz="2000" dirty="0" smtClean="0">
                <a:solidFill>
                  <a:schemeClr val="tx1"/>
                </a:solidFill>
              </a:rPr>
              <a:t>advancing </a:t>
            </a:r>
            <a:r>
              <a:rPr lang="en-US" sz="2000" dirty="0">
                <a:solidFill>
                  <a:schemeClr val="tx1"/>
                </a:solidFill>
              </a:rPr>
              <a:t>its understanding of the configuration management data exchange process and formal contract deliverable requirements as the MBPS submodules; NDART, NPDM, and NCRM, evolve.</a:t>
            </a:r>
          </a:p>
        </p:txBody>
      </p:sp>
      <p:sp>
        <p:nvSpPr>
          <p:cNvPr id="3" name="Title 2"/>
          <p:cNvSpPr>
            <a:spLocks noGrp="1"/>
          </p:cNvSpPr>
          <p:nvPr>
            <p:ph type="title"/>
          </p:nvPr>
        </p:nvSpPr>
        <p:spPr>
          <a:xfrm>
            <a:off x="69850" y="213645"/>
            <a:ext cx="10583773" cy="828942"/>
          </a:xfrm>
        </p:spPr>
        <p:txBody>
          <a:bodyPr/>
          <a:lstStyle/>
          <a:p>
            <a:r>
              <a:rPr lang="en-US" sz="3200" dirty="0" smtClean="0"/>
              <a:t>Recommendations</a:t>
            </a:r>
            <a:endParaRPr lang="en-US" sz="32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11</a:t>
            </a:fld>
            <a:endParaRPr lang="en-US" dirty="0"/>
          </a:p>
        </p:txBody>
      </p:sp>
    </p:spTree>
    <p:extLst>
      <p:ext uri="{BB962C8B-B14F-4D97-AF65-F5344CB8AC3E}">
        <p14:creationId xmlns:p14="http://schemas.microsoft.com/office/powerpoint/2010/main" val="1715667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606" y="1268201"/>
            <a:ext cx="11843232" cy="3381434"/>
          </a:xfrm>
        </p:spPr>
        <p:txBody>
          <a:bodyPr>
            <a:noAutofit/>
          </a:bodyPr>
          <a:lstStyle/>
          <a:p>
            <a:pPr lvl="0"/>
            <a:r>
              <a:rPr lang="en-US" sz="2400" dirty="0"/>
              <a:t>NAVSEA 06L Navy Model-Based Product Support (MBPS) Project Technical Supplement, 17 January 2019</a:t>
            </a:r>
          </a:p>
          <a:p>
            <a:pPr lvl="1"/>
            <a:r>
              <a:rPr lang="en-US" sz="2400" dirty="0">
                <a:solidFill>
                  <a:schemeClr val="tx1"/>
                </a:solidFill>
              </a:rPr>
              <a:t>Appendix H – MBPS TLRs Table</a:t>
            </a:r>
          </a:p>
          <a:p>
            <a:pPr lvl="0"/>
            <a:r>
              <a:rPr lang="en-US" sz="2400" dirty="0"/>
              <a:t>Model Based Product Support Program, Business Capability Requirements Document (BCRD), Version 1, 31 May 2019  </a:t>
            </a:r>
          </a:p>
          <a:p>
            <a:pPr lvl="0"/>
            <a:r>
              <a:rPr lang="en-US" sz="2400" dirty="0"/>
              <a:t>Model Based Product Support Overview Presentation, September and October </a:t>
            </a:r>
            <a:r>
              <a:rPr lang="en-US" sz="2400" dirty="0" smtClean="0"/>
              <a:t>2019</a:t>
            </a:r>
          </a:p>
          <a:p>
            <a:pPr lvl="0"/>
            <a:r>
              <a:rPr lang="en-US" sz="2400" dirty="0"/>
              <a:t>Support Delivery of Shipbuilder Product and Technical Data to an In-Service Navy Product Lifecycle Model (PLM</a:t>
            </a:r>
            <a:r>
              <a:rPr lang="en-US" sz="2400" dirty="0" smtClean="0"/>
              <a:t>) Final Report, Version “-”, April 2020</a:t>
            </a:r>
            <a:endParaRPr lang="en-US" sz="2400" dirty="0"/>
          </a:p>
        </p:txBody>
      </p:sp>
      <p:sp>
        <p:nvSpPr>
          <p:cNvPr id="3" name="Title 2"/>
          <p:cNvSpPr>
            <a:spLocks noGrp="1"/>
          </p:cNvSpPr>
          <p:nvPr>
            <p:ph type="title"/>
          </p:nvPr>
        </p:nvSpPr>
        <p:spPr>
          <a:xfrm>
            <a:off x="69850" y="213645"/>
            <a:ext cx="10583773" cy="828942"/>
          </a:xfrm>
        </p:spPr>
        <p:txBody>
          <a:bodyPr/>
          <a:lstStyle/>
          <a:p>
            <a:r>
              <a:rPr lang="en-US" sz="3200" dirty="0" smtClean="0"/>
              <a:t>References</a:t>
            </a:r>
            <a:endParaRPr lang="en-US" sz="32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12</a:t>
            </a:fld>
            <a:endParaRPr lang="en-US" dirty="0"/>
          </a:p>
        </p:txBody>
      </p:sp>
    </p:spTree>
    <p:extLst>
      <p:ext uri="{BB962C8B-B14F-4D97-AF65-F5344CB8AC3E}">
        <p14:creationId xmlns:p14="http://schemas.microsoft.com/office/powerpoint/2010/main" val="4029863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1"/>
          </p:nvPr>
        </p:nvSpPr>
        <p:spPr/>
        <p:txBody>
          <a:bodyPr/>
          <a:lstStyle/>
          <a:p>
            <a:fld id="{A916C171-007E-46CF-80D5-F89E015BD616}" type="slidenum">
              <a:rPr lang="en-US" smtClean="0"/>
              <a:pPr/>
              <a:t>13</a:t>
            </a:fld>
            <a:endParaRPr lang="en-US" dirty="0"/>
          </a:p>
        </p:txBody>
      </p:sp>
    </p:spTree>
    <p:extLst>
      <p:ext uri="{BB962C8B-B14F-4D97-AF65-F5344CB8AC3E}">
        <p14:creationId xmlns:p14="http://schemas.microsoft.com/office/powerpoint/2010/main" val="3516889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0" y="1130178"/>
            <a:ext cx="7139796" cy="5091160"/>
          </a:xfrm>
        </p:spPr>
        <p:txBody>
          <a:bodyPr>
            <a:noAutofit/>
          </a:bodyPr>
          <a:lstStyle/>
          <a:p>
            <a:pPr lvl="0"/>
            <a:r>
              <a:rPr lang="en-US" sz="1800" dirty="0"/>
              <a:t>Project Primary Integrated </a:t>
            </a:r>
            <a:r>
              <a:rPr lang="en-US" sz="1800" dirty="0" smtClean="0"/>
              <a:t>Project </a:t>
            </a:r>
            <a:r>
              <a:rPr lang="en-US" sz="1800" dirty="0"/>
              <a:t>Team (IPT) </a:t>
            </a:r>
          </a:p>
          <a:p>
            <a:pPr lvl="1"/>
            <a:r>
              <a:rPr lang="en-US" sz="1800" dirty="0"/>
              <a:t>Nick Laney, Program Manager, NSRP</a:t>
            </a:r>
          </a:p>
          <a:p>
            <a:pPr lvl="1"/>
            <a:r>
              <a:rPr lang="en-US" sz="1800" dirty="0"/>
              <a:t>Caroline Mueller, NSRP Panel Coordinator/ECB Administrator</a:t>
            </a:r>
          </a:p>
          <a:p>
            <a:pPr lvl="1"/>
            <a:r>
              <a:rPr lang="en-US" sz="1800" dirty="0"/>
              <a:t>Patrick Roberts, Program Technical Representative, SSI</a:t>
            </a:r>
          </a:p>
          <a:p>
            <a:pPr lvl="1"/>
            <a:r>
              <a:rPr lang="en-US" sz="1800" dirty="0"/>
              <a:t>Virgel Smith, NSRP Business Technology Chair</a:t>
            </a:r>
          </a:p>
          <a:p>
            <a:pPr lvl="1"/>
            <a:r>
              <a:rPr lang="en-US" sz="1800" dirty="0"/>
              <a:t>Vesmiene Ceasor, Project Manager, Ingalls</a:t>
            </a:r>
          </a:p>
          <a:p>
            <a:pPr lvl="1"/>
            <a:r>
              <a:rPr lang="en-US" sz="1800" dirty="0"/>
              <a:t>John Walks, Ingalls</a:t>
            </a:r>
          </a:p>
          <a:p>
            <a:pPr lvl="1"/>
            <a:r>
              <a:rPr lang="en-US" sz="1800" dirty="0"/>
              <a:t>Mark Debbink, Newport News</a:t>
            </a:r>
          </a:p>
          <a:p>
            <a:pPr lvl="1"/>
            <a:r>
              <a:rPr lang="en-US" sz="1800" dirty="0"/>
              <a:t>Michael Gerardi, Bath Iron Works (BIW)</a:t>
            </a:r>
          </a:p>
          <a:p>
            <a:pPr lvl="1"/>
            <a:r>
              <a:rPr lang="en-US" sz="1800" dirty="0"/>
              <a:t>Shawn Wilber, Austal USA (Independent Project Participant)*</a:t>
            </a:r>
          </a:p>
          <a:p>
            <a:pPr lvl="1"/>
            <a:r>
              <a:rPr lang="en-US" sz="1800" dirty="0"/>
              <a:t>Paul Koester, Navy SEA 06L1</a:t>
            </a:r>
          </a:p>
          <a:p>
            <a:pPr lvl="1"/>
            <a:r>
              <a:rPr lang="en-US" sz="1800" dirty="0"/>
              <a:t>Ann Mackinnon, Navy SEA 06L1</a:t>
            </a:r>
          </a:p>
          <a:p>
            <a:pPr lvl="1"/>
            <a:r>
              <a:rPr lang="en-US" sz="1800" dirty="0"/>
              <a:t>Lt. Connor Rentz, Navy SEA 06L1</a:t>
            </a:r>
          </a:p>
          <a:p>
            <a:endParaRPr lang="en-US" sz="1800" dirty="0" smtClean="0"/>
          </a:p>
        </p:txBody>
      </p:sp>
      <p:sp>
        <p:nvSpPr>
          <p:cNvPr id="3" name="Title 2"/>
          <p:cNvSpPr>
            <a:spLocks noGrp="1"/>
          </p:cNvSpPr>
          <p:nvPr>
            <p:ph type="title"/>
          </p:nvPr>
        </p:nvSpPr>
        <p:spPr/>
        <p:txBody>
          <a:bodyPr/>
          <a:lstStyle/>
          <a:p>
            <a:r>
              <a:rPr lang="en-US" dirty="0" smtClean="0"/>
              <a:t>Project Participants</a:t>
            </a:r>
            <a:endParaRPr lang="en-US" dirty="0"/>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2</a:t>
            </a:fld>
            <a:endParaRPr lang="en-US" dirty="0"/>
          </a:p>
        </p:txBody>
      </p:sp>
      <p:sp>
        <p:nvSpPr>
          <p:cNvPr id="5" name="Content Placeholder 1"/>
          <p:cNvSpPr txBox="1">
            <a:spLocks/>
          </p:cNvSpPr>
          <p:nvPr/>
        </p:nvSpPr>
        <p:spPr>
          <a:xfrm>
            <a:off x="7209646" y="1130178"/>
            <a:ext cx="4694807" cy="5091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4557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88B6"/>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800" dirty="0"/>
              <a:t>Project IPT Support Team</a:t>
            </a:r>
          </a:p>
          <a:p>
            <a:pPr lvl="1"/>
            <a:r>
              <a:rPr lang="en-US" sz="1800" dirty="0"/>
              <a:t>April Martin, Ingalls</a:t>
            </a:r>
          </a:p>
          <a:p>
            <a:pPr lvl="1"/>
            <a:r>
              <a:rPr lang="en-US" sz="1800" dirty="0"/>
              <a:t>Charles Wilson, Ingalls</a:t>
            </a:r>
          </a:p>
          <a:p>
            <a:pPr lvl="1"/>
            <a:r>
              <a:rPr lang="en-US" sz="1800" dirty="0"/>
              <a:t>Rebecca Sparkman, Ingalls</a:t>
            </a:r>
          </a:p>
          <a:p>
            <a:pPr lvl="1"/>
            <a:r>
              <a:rPr lang="en-US" sz="1800" dirty="0"/>
              <a:t>Michael Salvetti, Ingalls</a:t>
            </a:r>
          </a:p>
          <a:p>
            <a:pPr lvl="1"/>
            <a:r>
              <a:rPr lang="en-US" sz="1800" dirty="0"/>
              <a:t>Cameron Colegrove, Ingalls</a:t>
            </a:r>
          </a:p>
          <a:p>
            <a:pPr lvl="1"/>
            <a:r>
              <a:rPr lang="en-US" sz="1800" dirty="0"/>
              <a:t>Wayne Bertrand, Ingalls</a:t>
            </a:r>
          </a:p>
          <a:p>
            <a:pPr lvl="1"/>
            <a:r>
              <a:rPr lang="en-US" sz="1800" dirty="0"/>
              <a:t>Angela O. Woods, Ingalls</a:t>
            </a:r>
          </a:p>
          <a:p>
            <a:pPr lvl="1"/>
            <a:r>
              <a:rPr lang="en-US" sz="1800" dirty="0"/>
              <a:t>Cody Griffith, Newport News</a:t>
            </a:r>
          </a:p>
          <a:p>
            <a:pPr lvl="1"/>
            <a:r>
              <a:rPr lang="en-US" sz="1800" dirty="0"/>
              <a:t>Philip Jennings, Newport News</a:t>
            </a:r>
          </a:p>
          <a:p>
            <a:pPr lvl="1"/>
            <a:r>
              <a:rPr lang="en-US" sz="1800" dirty="0"/>
              <a:t>Luke Lyndakar, BIW</a:t>
            </a:r>
          </a:p>
          <a:p>
            <a:pPr lvl="1"/>
            <a:r>
              <a:rPr lang="en-US" sz="1800" dirty="0"/>
              <a:t>Eric London, BIW</a:t>
            </a:r>
          </a:p>
          <a:p>
            <a:pPr lvl="1"/>
            <a:r>
              <a:rPr lang="en-US" sz="1800" dirty="0"/>
              <a:t>Kent Eliassen, BIW</a:t>
            </a:r>
          </a:p>
          <a:p>
            <a:pPr lvl="1"/>
            <a:r>
              <a:rPr lang="en-US" sz="1800" dirty="0"/>
              <a:t>Supervisor of Shipbuilding, Gulf Coast</a:t>
            </a:r>
          </a:p>
          <a:p>
            <a:endParaRPr lang="en-US" sz="1800" dirty="0" smtClean="0"/>
          </a:p>
        </p:txBody>
      </p:sp>
      <p:sp>
        <p:nvSpPr>
          <p:cNvPr id="6" name="Rectangle 5"/>
          <p:cNvSpPr/>
          <p:nvPr/>
        </p:nvSpPr>
        <p:spPr>
          <a:xfrm>
            <a:off x="523431" y="6007445"/>
            <a:ext cx="6282811" cy="517065"/>
          </a:xfrm>
          <a:prstGeom prst="rect">
            <a:avLst/>
          </a:prstGeom>
        </p:spPr>
        <p:txBody>
          <a:bodyPr wrap="square">
            <a:spAutoFit/>
          </a:bodyPr>
          <a:lstStyle/>
          <a:p>
            <a:pPr>
              <a:lnSpc>
                <a:spcPct val="115000"/>
              </a:lnSpc>
              <a:spcAft>
                <a:spcPts val="1000"/>
              </a:spcAft>
            </a:pPr>
            <a:r>
              <a:rPr lang="en-US" sz="1200" dirty="0">
                <a:latin typeface="Times New Roman" panose="02020603050405020304" pitchFamily="18" charset="0"/>
                <a:ea typeface="Times New Roman" panose="02020603050405020304" pitchFamily="18" charset="0"/>
              </a:rPr>
              <a:t>*Austal USA was an independent, self-funded participant. Participation was limited and there were no assessment inputs captured for this shipyard.</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0870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0" y="1052544"/>
            <a:ext cx="4459018" cy="5986614"/>
          </a:xfrm>
        </p:spPr>
        <p:txBody>
          <a:bodyPr>
            <a:noAutofit/>
          </a:bodyPr>
          <a:lstStyle/>
          <a:p>
            <a:r>
              <a:rPr lang="en-US" sz="1400" dirty="0"/>
              <a:t>The Navy seeks to replace </a:t>
            </a:r>
            <a:r>
              <a:rPr lang="en-US" sz="1400" dirty="0" smtClean="0"/>
              <a:t>eight </a:t>
            </a:r>
            <a:r>
              <a:rPr lang="en-US" sz="1400" dirty="0"/>
              <a:t>stand-alone information systems </a:t>
            </a:r>
            <a:endParaRPr lang="en-US" sz="1400" dirty="0" smtClean="0"/>
          </a:p>
          <a:p>
            <a:pPr lvl="1"/>
            <a:r>
              <a:rPr lang="en-US" sz="1300" dirty="0">
                <a:solidFill>
                  <a:schemeClr val="tx1"/>
                </a:solidFill>
              </a:rPr>
              <a:t>L</a:t>
            </a:r>
            <a:r>
              <a:rPr lang="en-US" sz="1300" dirty="0" smtClean="0">
                <a:solidFill>
                  <a:schemeClr val="tx1"/>
                </a:solidFill>
              </a:rPr>
              <a:t>egacy </a:t>
            </a:r>
            <a:r>
              <a:rPr lang="en-US" sz="1300" dirty="0">
                <a:solidFill>
                  <a:schemeClr val="tx1"/>
                </a:solidFill>
              </a:rPr>
              <a:t>systems lack common standards and </a:t>
            </a:r>
            <a:r>
              <a:rPr lang="en-US" sz="1300" dirty="0" smtClean="0">
                <a:solidFill>
                  <a:schemeClr val="tx1"/>
                </a:solidFill>
              </a:rPr>
              <a:t>processes &amp; have </a:t>
            </a:r>
            <a:r>
              <a:rPr lang="en-US" sz="1300" dirty="0">
                <a:solidFill>
                  <a:schemeClr val="tx1"/>
                </a:solidFill>
              </a:rPr>
              <a:t>outdated software </a:t>
            </a:r>
            <a:endParaRPr lang="en-US" sz="1300" dirty="0" smtClean="0">
              <a:solidFill>
                <a:schemeClr val="tx1"/>
              </a:solidFill>
            </a:endParaRPr>
          </a:p>
          <a:p>
            <a:pPr lvl="1"/>
            <a:r>
              <a:rPr lang="en-US" sz="1300" dirty="0">
                <a:solidFill>
                  <a:schemeClr val="tx1"/>
                </a:solidFill>
              </a:rPr>
              <a:t>D</a:t>
            </a:r>
            <a:r>
              <a:rPr lang="en-US" sz="1300" dirty="0" smtClean="0">
                <a:solidFill>
                  <a:schemeClr val="tx1"/>
                </a:solidFill>
              </a:rPr>
              <a:t>o </a:t>
            </a:r>
            <a:r>
              <a:rPr lang="en-US" sz="1300" dirty="0">
                <a:solidFill>
                  <a:schemeClr val="tx1"/>
                </a:solidFill>
              </a:rPr>
              <a:t>not support artificial and machine intelligence or, Navy digital transformation </a:t>
            </a:r>
            <a:r>
              <a:rPr lang="en-US" sz="1300" dirty="0" smtClean="0">
                <a:solidFill>
                  <a:schemeClr val="tx1"/>
                </a:solidFill>
              </a:rPr>
              <a:t>goals </a:t>
            </a:r>
          </a:p>
          <a:p>
            <a:r>
              <a:rPr lang="en-US" sz="1400" dirty="0" smtClean="0"/>
              <a:t>To rationalize </a:t>
            </a:r>
            <a:r>
              <a:rPr lang="en-US" sz="1400" dirty="0"/>
              <a:t>the Navy’s current information systems into a more modern product lifecycle </a:t>
            </a:r>
            <a:r>
              <a:rPr lang="en-US" sz="1400" dirty="0" smtClean="0"/>
              <a:t>model (PLM), the </a:t>
            </a:r>
            <a:r>
              <a:rPr lang="en-US" sz="1400" dirty="0"/>
              <a:t>Navy is developing a </a:t>
            </a:r>
            <a:r>
              <a:rPr lang="en-US" sz="1400" dirty="0" smtClean="0"/>
              <a:t>Model Based Product Support System (MBPS) </a:t>
            </a:r>
            <a:r>
              <a:rPr lang="en-US" sz="1400" dirty="0"/>
              <a:t>comprised of three core business </a:t>
            </a:r>
            <a:r>
              <a:rPr lang="en-US" sz="1400" dirty="0" smtClean="0"/>
              <a:t>capabilities </a:t>
            </a:r>
          </a:p>
          <a:p>
            <a:pPr lvl="1"/>
            <a:r>
              <a:rPr lang="en-US" sz="1300" dirty="0">
                <a:solidFill>
                  <a:schemeClr val="tx1"/>
                </a:solidFill>
              </a:rPr>
              <a:t>Navy Product Data Management (NPDM)</a:t>
            </a:r>
          </a:p>
          <a:p>
            <a:pPr lvl="2"/>
            <a:r>
              <a:rPr lang="en-US" sz="1300" dirty="0">
                <a:solidFill>
                  <a:schemeClr val="tx1"/>
                </a:solidFill>
              </a:rPr>
              <a:t>Accommodate integration of product model environment, technical </a:t>
            </a:r>
            <a:r>
              <a:rPr lang="en-US" sz="1300" dirty="0">
                <a:solidFill>
                  <a:schemeClr val="tx1"/>
                </a:solidFill>
              </a:rPr>
              <a:t>and engineering </a:t>
            </a:r>
            <a:r>
              <a:rPr lang="en-US" sz="1300" dirty="0">
                <a:solidFill>
                  <a:schemeClr val="tx1"/>
                </a:solidFill>
              </a:rPr>
              <a:t>drawings/models, </a:t>
            </a:r>
            <a:r>
              <a:rPr lang="en-US" sz="1300" dirty="0">
                <a:solidFill>
                  <a:schemeClr val="tx1"/>
                </a:solidFill>
              </a:rPr>
              <a:t>digital twin of the systems</a:t>
            </a:r>
          </a:p>
          <a:p>
            <a:pPr lvl="1"/>
            <a:r>
              <a:rPr lang="en-US" sz="1300" dirty="0">
                <a:solidFill>
                  <a:schemeClr val="tx1"/>
                </a:solidFill>
              </a:rPr>
              <a:t>Navy Common Readiness Model (NCRM)</a:t>
            </a:r>
          </a:p>
          <a:p>
            <a:pPr lvl="2"/>
            <a:r>
              <a:rPr lang="en-US" sz="1300" dirty="0">
                <a:solidFill>
                  <a:schemeClr val="tx1"/>
                </a:solidFill>
              </a:rPr>
              <a:t>Accommodate </a:t>
            </a:r>
            <a:r>
              <a:rPr lang="en-US" sz="1300" dirty="0">
                <a:solidFill>
                  <a:schemeClr val="tx1"/>
                </a:solidFill>
              </a:rPr>
              <a:t>readiness </a:t>
            </a:r>
            <a:r>
              <a:rPr lang="en-US" sz="1300" dirty="0" smtClean="0">
                <a:solidFill>
                  <a:schemeClr val="tx1"/>
                </a:solidFill>
              </a:rPr>
              <a:t>modeling and simulation </a:t>
            </a:r>
            <a:r>
              <a:rPr lang="en-US" sz="1300" dirty="0">
                <a:solidFill>
                  <a:schemeClr val="tx1"/>
                </a:solidFill>
              </a:rPr>
              <a:t>of data and  </a:t>
            </a:r>
            <a:r>
              <a:rPr lang="en-US" sz="1300" dirty="0">
                <a:solidFill>
                  <a:schemeClr val="tx1"/>
                </a:solidFill>
              </a:rPr>
              <a:t>cost and predictive analytics </a:t>
            </a:r>
          </a:p>
          <a:p>
            <a:pPr lvl="1"/>
            <a:r>
              <a:rPr lang="en-US" sz="1300" dirty="0">
                <a:solidFill>
                  <a:schemeClr val="tx1"/>
                </a:solidFill>
              </a:rPr>
              <a:t> Navy Data Acquisition Requirements Tool (NDART</a:t>
            </a:r>
            <a:r>
              <a:rPr lang="en-US" sz="1300" dirty="0" smtClean="0">
                <a:solidFill>
                  <a:schemeClr val="tx1"/>
                </a:solidFill>
              </a:rPr>
              <a:t>)</a:t>
            </a:r>
          </a:p>
          <a:p>
            <a:pPr lvl="2"/>
            <a:r>
              <a:rPr lang="en-US" sz="1300" dirty="0" smtClean="0">
                <a:solidFill>
                  <a:schemeClr val="tx1"/>
                </a:solidFill>
              </a:rPr>
              <a:t>Accommodate and simplify requirements and standards</a:t>
            </a:r>
            <a:endParaRPr lang="en-US" sz="1300" dirty="0">
              <a:solidFill>
                <a:schemeClr val="tx1"/>
              </a:solidFill>
            </a:endParaRPr>
          </a:p>
          <a:p>
            <a:r>
              <a:rPr lang="en-US" sz="1400" dirty="0"/>
              <a:t>The MBPS System is intended to address both </a:t>
            </a:r>
            <a:r>
              <a:rPr lang="en-US" sz="1400" dirty="0"/>
              <a:t>legacy and new </a:t>
            </a:r>
            <a:r>
              <a:rPr lang="en-US" sz="1400" dirty="0" smtClean="0"/>
              <a:t>weapon </a:t>
            </a:r>
            <a:r>
              <a:rPr lang="en-US" sz="1400" dirty="0"/>
              <a:t>system </a:t>
            </a:r>
            <a:r>
              <a:rPr lang="en-US" sz="1400" dirty="0" smtClean="0"/>
              <a:t>data</a:t>
            </a:r>
          </a:p>
        </p:txBody>
      </p:sp>
      <p:sp>
        <p:nvSpPr>
          <p:cNvPr id="3" name="Title 2"/>
          <p:cNvSpPr>
            <a:spLocks noGrp="1"/>
          </p:cNvSpPr>
          <p:nvPr>
            <p:ph type="title"/>
          </p:nvPr>
        </p:nvSpPr>
        <p:spPr/>
        <p:txBody>
          <a:bodyPr/>
          <a:lstStyle/>
          <a:p>
            <a:r>
              <a:rPr lang="en-US" sz="4000" dirty="0" smtClean="0"/>
              <a:t>Background</a:t>
            </a:r>
            <a:endParaRPr lang="en-US" sz="40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3</a:t>
            </a:fld>
            <a:endParaRPr lang="en-US" dirty="0"/>
          </a:p>
        </p:txBody>
      </p:sp>
      <p:pic>
        <p:nvPicPr>
          <p:cNvPr id="6" name="Picture 5"/>
          <p:cNvPicPr/>
          <p:nvPr/>
        </p:nvPicPr>
        <p:blipFill>
          <a:blip r:embed="rId2"/>
          <a:stretch>
            <a:fillRect/>
          </a:stretch>
        </p:blipFill>
        <p:spPr>
          <a:xfrm>
            <a:off x="4609920" y="371314"/>
            <a:ext cx="3809461" cy="3218180"/>
          </a:xfrm>
          <a:prstGeom prst="rect">
            <a:avLst/>
          </a:prstGeom>
          <a:ln>
            <a:solidFill>
              <a:schemeClr val="tx1"/>
            </a:solidFill>
          </a:ln>
        </p:spPr>
      </p:pic>
      <p:pic>
        <p:nvPicPr>
          <p:cNvPr id="7" name="Picture 6"/>
          <p:cNvPicPr/>
          <p:nvPr/>
        </p:nvPicPr>
        <p:blipFill>
          <a:blip r:embed="rId3"/>
          <a:stretch>
            <a:fillRect/>
          </a:stretch>
        </p:blipFill>
        <p:spPr>
          <a:xfrm>
            <a:off x="8021268" y="1966818"/>
            <a:ext cx="4144854" cy="4544880"/>
          </a:xfrm>
          <a:prstGeom prst="rect">
            <a:avLst/>
          </a:prstGeom>
          <a:ln>
            <a:solidFill>
              <a:schemeClr val="tx1"/>
            </a:solidFill>
          </a:ln>
        </p:spPr>
      </p:pic>
    </p:spTree>
    <p:extLst>
      <p:ext uri="{BB962C8B-B14F-4D97-AF65-F5344CB8AC3E}">
        <p14:creationId xmlns:p14="http://schemas.microsoft.com/office/powerpoint/2010/main" val="3605111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605" y="1026670"/>
            <a:ext cx="11877736" cy="5753692"/>
          </a:xfrm>
        </p:spPr>
        <p:txBody>
          <a:bodyPr>
            <a:noAutofit/>
          </a:bodyPr>
          <a:lstStyle/>
          <a:p>
            <a:pPr lvl="0"/>
            <a:r>
              <a:rPr lang="en-US" sz="2000" dirty="0" smtClean="0"/>
              <a:t>Overall Project Goal</a:t>
            </a:r>
          </a:p>
          <a:p>
            <a:pPr lvl="1"/>
            <a:r>
              <a:rPr lang="en-US" sz="2000" dirty="0">
                <a:solidFill>
                  <a:schemeClr val="tx1"/>
                </a:solidFill>
              </a:rPr>
              <a:t>To assess </a:t>
            </a:r>
            <a:r>
              <a:rPr lang="en-US" sz="2000" dirty="0">
                <a:solidFill>
                  <a:schemeClr val="tx1"/>
                </a:solidFill>
              </a:rPr>
              <a:t>the MBPS System </a:t>
            </a:r>
            <a:r>
              <a:rPr lang="en-US" sz="2000" dirty="0" smtClean="0">
                <a:solidFill>
                  <a:schemeClr val="tx1"/>
                </a:solidFill>
              </a:rPr>
              <a:t>requirements (Top Level) </a:t>
            </a:r>
            <a:r>
              <a:rPr lang="en-US" sz="2000" dirty="0">
                <a:solidFill>
                  <a:schemeClr val="tx1"/>
                </a:solidFill>
              </a:rPr>
              <a:t>and alignment with and / or impact to shipyard capabilities – data and format types, processes, tools and current program contractual requirements. </a:t>
            </a:r>
            <a:endParaRPr lang="en-US" sz="2000" dirty="0" smtClean="0">
              <a:solidFill>
                <a:schemeClr val="tx1"/>
              </a:solidFill>
            </a:endParaRPr>
          </a:p>
          <a:p>
            <a:pPr lvl="1"/>
            <a:endParaRPr lang="en-US" sz="2000" dirty="0" smtClean="0"/>
          </a:p>
          <a:p>
            <a:pPr lvl="0"/>
            <a:r>
              <a:rPr lang="en-US" sz="2000" dirty="0" smtClean="0"/>
              <a:t>Tasks:</a:t>
            </a:r>
          </a:p>
          <a:p>
            <a:pPr lvl="1"/>
            <a:r>
              <a:rPr lang="en-US" sz="2000" dirty="0" smtClean="0">
                <a:solidFill>
                  <a:schemeClr val="tx1"/>
                </a:solidFill>
              </a:rPr>
              <a:t>Gather </a:t>
            </a:r>
            <a:r>
              <a:rPr lang="en-US" sz="2000" dirty="0">
                <a:solidFill>
                  <a:schemeClr val="tx1"/>
                </a:solidFill>
              </a:rPr>
              <a:t>data delivery requirements with Navy Shipbuilders. </a:t>
            </a:r>
            <a:r>
              <a:rPr lang="en-US" sz="2000" dirty="0" smtClean="0">
                <a:solidFill>
                  <a:schemeClr val="tx1"/>
                </a:solidFill>
              </a:rPr>
              <a:t>Compile </a:t>
            </a:r>
            <a:r>
              <a:rPr lang="en-US" sz="2000" dirty="0">
                <a:solidFill>
                  <a:schemeClr val="tx1"/>
                </a:solidFill>
              </a:rPr>
              <a:t>data on current state capabilities and current contract data delivery requirements.</a:t>
            </a:r>
          </a:p>
          <a:p>
            <a:pPr lvl="1"/>
            <a:r>
              <a:rPr lang="en-US" sz="2000" dirty="0">
                <a:solidFill>
                  <a:schemeClr val="tx1"/>
                </a:solidFill>
              </a:rPr>
              <a:t>Compile known Navy PLM requirements and compare to data delivery capabilities at the project team member shipyards on existing contracts.</a:t>
            </a:r>
          </a:p>
          <a:p>
            <a:pPr lvl="1"/>
            <a:r>
              <a:rPr lang="en-US" sz="2000" dirty="0">
                <a:solidFill>
                  <a:schemeClr val="tx1"/>
                </a:solidFill>
              </a:rPr>
              <a:t>Define Impacts of Navy PLM requirements to Individual Shipbuilders.</a:t>
            </a:r>
          </a:p>
          <a:p>
            <a:pPr lvl="1"/>
            <a:r>
              <a:rPr lang="en-US" sz="2000" dirty="0">
                <a:solidFill>
                  <a:schemeClr val="tx1"/>
                </a:solidFill>
              </a:rPr>
              <a:t>Provide recommendations that will help the Navy as they pursue the establishment of an In-Service PLM. </a:t>
            </a:r>
          </a:p>
          <a:p>
            <a:pPr lvl="1"/>
            <a:endParaRPr lang="en-US" sz="2000" dirty="0">
              <a:solidFill>
                <a:srgbClr val="045571"/>
              </a:solidFill>
            </a:endParaRPr>
          </a:p>
          <a:p>
            <a:r>
              <a:rPr lang="en-US" sz="2000" dirty="0" smtClean="0"/>
              <a:t>Deliverables</a:t>
            </a:r>
          </a:p>
          <a:p>
            <a:pPr lvl="1"/>
            <a:r>
              <a:rPr lang="en-US" sz="2000" dirty="0" smtClean="0">
                <a:solidFill>
                  <a:schemeClr val="tx1"/>
                </a:solidFill>
              </a:rPr>
              <a:t>Shipyard consolidated current state matrix.</a:t>
            </a:r>
          </a:p>
          <a:p>
            <a:pPr lvl="1"/>
            <a:r>
              <a:rPr lang="en-US" sz="2000" dirty="0" smtClean="0">
                <a:solidFill>
                  <a:schemeClr val="tx1"/>
                </a:solidFill>
              </a:rPr>
              <a:t>Shipyard consolidated requirements impact matrix.</a:t>
            </a:r>
          </a:p>
        </p:txBody>
      </p:sp>
      <p:sp>
        <p:nvSpPr>
          <p:cNvPr id="3" name="Title 2"/>
          <p:cNvSpPr>
            <a:spLocks noGrp="1"/>
          </p:cNvSpPr>
          <p:nvPr>
            <p:ph type="title"/>
          </p:nvPr>
        </p:nvSpPr>
        <p:spPr/>
        <p:txBody>
          <a:bodyPr/>
          <a:lstStyle/>
          <a:p>
            <a:r>
              <a:rPr lang="en-US" dirty="0" smtClean="0"/>
              <a:t>Goal, Tasks &amp; Deliverables</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4</a:t>
            </a:fld>
            <a:endParaRPr lang="en-US" dirty="0"/>
          </a:p>
        </p:txBody>
      </p:sp>
    </p:spTree>
    <p:extLst>
      <p:ext uri="{BB962C8B-B14F-4D97-AF65-F5344CB8AC3E}">
        <p14:creationId xmlns:p14="http://schemas.microsoft.com/office/powerpoint/2010/main" val="1915236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605" y="1026670"/>
            <a:ext cx="11877736" cy="5753692"/>
          </a:xfrm>
        </p:spPr>
        <p:txBody>
          <a:bodyPr>
            <a:noAutofit/>
          </a:bodyPr>
          <a:lstStyle/>
          <a:p>
            <a:pPr marL="457200" lvl="1" indent="0">
              <a:buNone/>
            </a:pPr>
            <a:endParaRPr lang="en-US" sz="1450" dirty="0" smtClean="0">
              <a:solidFill>
                <a:schemeClr val="tx1"/>
              </a:solidFill>
            </a:endParaRPr>
          </a:p>
          <a:p>
            <a:r>
              <a:rPr lang="en-US" sz="2400" dirty="0" smtClean="0">
                <a:solidFill>
                  <a:schemeClr val="tx1"/>
                </a:solidFill>
              </a:rPr>
              <a:t>Assessment </a:t>
            </a:r>
            <a:r>
              <a:rPr lang="en-US" sz="2400" dirty="0">
                <a:solidFill>
                  <a:schemeClr val="tx1"/>
                </a:solidFill>
              </a:rPr>
              <a:t>of data delivery requirements – The data input requirements into each MBPS core module was not defined in the requirements document at the time of this study. </a:t>
            </a:r>
          </a:p>
          <a:p>
            <a:r>
              <a:rPr lang="en-US" sz="2400" dirty="0">
                <a:solidFill>
                  <a:schemeClr val="tx1"/>
                </a:solidFill>
              </a:rPr>
              <a:t>Assessment of impact of performing analysis – At the time of the this study it was unclear if analyses would be performed during the acquisition phase or only "in-service". </a:t>
            </a:r>
          </a:p>
          <a:p>
            <a:r>
              <a:rPr lang="en-US" sz="2400" dirty="0">
                <a:solidFill>
                  <a:schemeClr val="tx1"/>
                </a:solidFill>
              </a:rPr>
              <a:t>Assessment of future standard changes – S1000x series standards not clearly defined at the time of this </a:t>
            </a:r>
            <a:r>
              <a:rPr lang="en-US" sz="2400" dirty="0" smtClean="0">
                <a:solidFill>
                  <a:schemeClr val="tx1"/>
                </a:solidFill>
              </a:rPr>
              <a:t>study</a:t>
            </a:r>
          </a:p>
          <a:p>
            <a:endParaRPr lang="en-US" sz="1450" dirty="0" smtClean="0"/>
          </a:p>
        </p:txBody>
      </p:sp>
      <p:sp>
        <p:nvSpPr>
          <p:cNvPr id="3" name="Title 2"/>
          <p:cNvSpPr>
            <a:spLocks noGrp="1"/>
          </p:cNvSpPr>
          <p:nvPr>
            <p:ph type="title"/>
          </p:nvPr>
        </p:nvSpPr>
        <p:spPr/>
        <p:txBody>
          <a:bodyPr/>
          <a:lstStyle/>
          <a:p>
            <a:r>
              <a:rPr lang="en-US" dirty="0" smtClean="0"/>
              <a:t>Not Included in the Study</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5</a:t>
            </a:fld>
            <a:endParaRPr lang="en-US" dirty="0"/>
          </a:p>
        </p:txBody>
      </p:sp>
    </p:spTree>
    <p:extLst>
      <p:ext uri="{BB962C8B-B14F-4D97-AF65-F5344CB8AC3E}">
        <p14:creationId xmlns:p14="http://schemas.microsoft.com/office/powerpoint/2010/main" val="3738179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605" y="1181936"/>
            <a:ext cx="6236063" cy="5445585"/>
          </a:xfrm>
        </p:spPr>
        <p:txBody>
          <a:bodyPr>
            <a:noAutofit/>
          </a:bodyPr>
          <a:lstStyle/>
          <a:p>
            <a:pPr lvl="0"/>
            <a:r>
              <a:rPr lang="en-US" sz="2000" dirty="0" smtClean="0"/>
              <a:t>The purpose of the current state matrix is to </a:t>
            </a:r>
          </a:p>
          <a:p>
            <a:pPr lvl="1"/>
            <a:r>
              <a:rPr lang="en-US" sz="1600" dirty="0" smtClean="0">
                <a:solidFill>
                  <a:schemeClr val="tx1"/>
                </a:solidFill>
              </a:rPr>
              <a:t>Give Navy a consolidated view of the shipyard current capabilities across ship programs</a:t>
            </a:r>
          </a:p>
          <a:p>
            <a:pPr lvl="1"/>
            <a:r>
              <a:rPr lang="en-US" sz="1600" dirty="0" smtClean="0">
                <a:solidFill>
                  <a:schemeClr val="tx1"/>
                </a:solidFill>
              </a:rPr>
              <a:t>Give a view of the current requirements and deliverables to take into consideration as the MBPS Systems is being developed</a:t>
            </a:r>
          </a:p>
          <a:p>
            <a:pPr lvl="1"/>
            <a:r>
              <a:rPr lang="en-US" sz="1600" dirty="0" smtClean="0">
                <a:solidFill>
                  <a:schemeClr val="tx1"/>
                </a:solidFill>
              </a:rPr>
              <a:t>Allow future assessment for standardization of product types and formats – Benefit to new programs</a:t>
            </a:r>
          </a:p>
          <a:p>
            <a:r>
              <a:rPr lang="en-US" sz="1800" dirty="0" smtClean="0">
                <a:solidFill>
                  <a:schemeClr val="tx1"/>
                </a:solidFill>
              </a:rPr>
              <a:t>Current state evaluation</a:t>
            </a:r>
          </a:p>
          <a:p>
            <a:pPr lvl="1"/>
            <a:r>
              <a:rPr lang="en-US" sz="1400" dirty="0" smtClean="0">
                <a:solidFill>
                  <a:schemeClr val="tx1"/>
                </a:solidFill>
              </a:rPr>
              <a:t>Tools</a:t>
            </a:r>
          </a:p>
          <a:p>
            <a:pPr lvl="1"/>
            <a:r>
              <a:rPr lang="en-US" sz="1400" dirty="0" smtClean="0">
                <a:solidFill>
                  <a:schemeClr val="tx1"/>
                </a:solidFill>
              </a:rPr>
              <a:t>Product deliverable types</a:t>
            </a:r>
          </a:p>
          <a:p>
            <a:pPr lvl="1"/>
            <a:r>
              <a:rPr lang="en-US" sz="1400" dirty="0" smtClean="0">
                <a:solidFill>
                  <a:schemeClr val="tx1"/>
                </a:solidFill>
              </a:rPr>
              <a:t>Product formats</a:t>
            </a:r>
          </a:p>
          <a:p>
            <a:pPr lvl="1"/>
            <a:r>
              <a:rPr lang="en-US" sz="1400" dirty="0" smtClean="0">
                <a:solidFill>
                  <a:schemeClr val="tx1"/>
                </a:solidFill>
              </a:rPr>
              <a:t>Ship applicability</a:t>
            </a:r>
          </a:p>
          <a:p>
            <a:r>
              <a:rPr lang="en-US" sz="1800" dirty="0" smtClean="0"/>
              <a:t>Current state results </a:t>
            </a:r>
          </a:p>
          <a:p>
            <a:pPr lvl="1"/>
            <a:r>
              <a:rPr lang="en-US" sz="1400" dirty="0">
                <a:solidFill>
                  <a:schemeClr val="tx1"/>
                </a:solidFill>
              </a:rPr>
              <a:t>Each shipyard uses a different </a:t>
            </a:r>
            <a:r>
              <a:rPr lang="en-US" sz="1400" dirty="0" smtClean="0">
                <a:solidFill>
                  <a:schemeClr val="tx1"/>
                </a:solidFill>
              </a:rPr>
              <a:t>PLM</a:t>
            </a:r>
            <a:endParaRPr lang="en-US" sz="1400" dirty="0">
              <a:solidFill>
                <a:schemeClr val="tx1"/>
              </a:solidFill>
            </a:endParaRPr>
          </a:p>
          <a:p>
            <a:pPr lvl="2"/>
            <a:r>
              <a:rPr lang="en-US" sz="1400" dirty="0">
                <a:solidFill>
                  <a:schemeClr val="tx1"/>
                </a:solidFill>
              </a:rPr>
              <a:t>Not all ship classes maintained in PLMs</a:t>
            </a:r>
          </a:p>
          <a:p>
            <a:pPr lvl="2"/>
            <a:r>
              <a:rPr lang="en-US" sz="1400" dirty="0">
                <a:solidFill>
                  <a:schemeClr val="tx1"/>
                </a:solidFill>
              </a:rPr>
              <a:t>Limited customer interfacing and access </a:t>
            </a:r>
          </a:p>
          <a:p>
            <a:pPr lvl="1"/>
            <a:r>
              <a:rPr lang="en-US" sz="1400" dirty="0" smtClean="0">
                <a:solidFill>
                  <a:schemeClr val="tx1"/>
                </a:solidFill>
              </a:rPr>
              <a:t>32 different Product types</a:t>
            </a:r>
          </a:p>
          <a:p>
            <a:pPr lvl="1"/>
            <a:r>
              <a:rPr lang="en-US" sz="1400" dirty="0" smtClean="0">
                <a:solidFill>
                  <a:schemeClr val="tx1"/>
                </a:solidFill>
              </a:rPr>
              <a:t>30 different Product file types</a:t>
            </a:r>
          </a:p>
          <a:p>
            <a:pPr lvl="1"/>
            <a:r>
              <a:rPr lang="en-US" sz="1400" dirty="0" smtClean="0">
                <a:solidFill>
                  <a:schemeClr val="tx1"/>
                </a:solidFill>
              </a:rPr>
              <a:t>22 different data storage locations across shipyards</a:t>
            </a:r>
          </a:p>
          <a:p>
            <a:pPr lvl="1"/>
            <a:endParaRPr lang="en-US" sz="1400" dirty="0" smtClean="0">
              <a:solidFill>
                <a:schemeClr val="tx1"/>
              </a:solidFill>
            </a:endParaRPr>
          </a:p>
          <a:p>
            <a:pPr lvl="1"/>
            <a:endParaRPr lang="en-US" sz="1400" dirty="0">
              <a:solidFill>
                <a:schemeClr val="tx1"/>
              </a:solidFill>
            </a:endParaRPr>
          </a:p>
        </p:txBody>
      </p:sp>
      <p:sp>
        <p:nvSpPr>
          <p:cNvPr id="3" name="Title 2"/>
          <p:cNvSpPr>
            <a:spLocks noGrp="1"/>
          </p:cNvSpPr>
          <p:nvPr>
            <p:ph type="title"/>
          </p:nvPr>
        </p:nvSpPr>
        <p:spPr/>
        <p:txBody>
          <a:bodyPr/>
          <a:lstStyle/>
          <a:p>
            <a:r>
              <a:rPr lang="en-US" sz="4000" dirty="0" smtClean="0"/>
              <a:t>Approach &amp; Results - </a:t>
            </a:r>
            <a:r>
              <a:rPr lang="en-US" sz="3200" dirty="0" smtClean="0"/>
              <a:t>Shipyard Current State Matrix</a:t>
            </a:r>
            <a:endParaRPr lang="en-US" sz="32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6</a:t>
            </a:fld>
            <a:endParaRPr lang="en-US" dirty="0"/>
          </a:p>
        </p:txBody>
      </p:sp>
      <p:pic>
        <p:nvPicPr>
          <p:cNvPr id="5" name="Picture 4"/>
          <p:cNvPicPr/>
          <p:nvPr/>
        </p:nvPicPr>
        <p:blipFill>
          <a:blip r:embed="rId2"/>
          <a:stretch>
            <a:fillRect/>
          </a:stretch>
        </p:blipFill>
        <p:spPr>
          <a:xfrm>
            <a:off x="6450689" y="1042587"/>
            <a:ext cx="5501640" cy="5396781"/>
          </a:xfrm>
          <a:prstGeom prst="rect">
            <a:avLst/>
          </a:prstGeom>
          <a:ln>
            <a:solidFill>
              <a:schemeClr val="tx1"/>
            </a:solidFill>
          </a:ln>
        </p:spPr>
      </p:pic>
    </p:spTree>
    <p:extLst>
      <p:ext uri="{BB962C8B-B14F-4D97-AF65-F5344CB8AC3E}">
        <p14:creationId xmlns:p14="http://schemas.microsoft.com/office/powerpoint/2010/main" val="184193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605" y="1095675"/>
            <a:ext cx="6236063" cy="5667434"/>
          </a:xfrm>
        </p:spPr>
        <p:txBody>
          <a:bodyPr>
            <a:noAutofit/>
          </a:bodyPr>
          <a:lstStyle/>
          <a:p>
            <a:pPr lvl="0"/>
            <a:r>
              <a:rPr lang="en-US" sz="1300" dirty="0" smtClean="0"/>
              <a:t>Assessment based on: </a:t>
            </a:r>
          </a:p>
          <a:p>
            <a:pPr lvl="1"/>
            <a:r>
              <a:rPr lang="en-US" sz="1300" dirty="0">
                <a:solidFill>
                  <a:schemeClr val="tx1"/>
                </a:solidFill>
              </a:rPr>
              <a:t>MBPS System top level requirements (TLR) </a:t>
            </a:r>
            <a:endParaRPr lang="en-US" sz="1300" dirty="0" smtClean="0">
              <a:solidFill>
                <a:schemeClr val="tx1"/>
              </a:solidFill>
            </a:endParaRPr>
          </a:p>
          <a:p>
            <a:pPr lvl="2"/>
            <a:r>
              <a:rPr lang="en-US" sz="1300" dirty="0" smtClean="0">
                <a:solidFill>
                  <a:schemeClr val="tx1"/>
                </a:solidFill>
              </a:rPr>
              <a:t>Requirements mapped to a set of standards and ranked by the Navy based on an evaluation criteria</a:t>
            </a:r>
          </a:p>
          <a:p>
            <a:pPr marL="914400" lvl="2" indent="0">
              <a:buNone/>
            </a:pPr>
            <a:endParaRPr lang="en-US" sz="1300" dirty="0" smtClean="0">
              <a:solidFill>
                <a:schemeClr val="tx1"/>
              </a:solidFill>
            </a:endParaRPr>
          </a:p>
          <a:p>
            <a:pPr lvl="1"/>
            <a:r>
              <a:rPr lang="en-US" sz="1300" dirty="0" smtClean="0">
                <a:solidFill>
                  <a:schemeClr val="tx1"/>
                </a:solidFill>
              </a:rPr>
              <a:t>Set of assumptions on how shipyards would utilize the MBPS core business capabilities</a:t>
            </a:r>
          </a:p>
          <a:p>
            <a:pPr lvl="2"/>
            <a:r>
              <a:rPr lang="en-US" sz="1300" dirty="0">
                <a:solidFill>
                  <a:schemeClr val="tx1"/>
                </a:solidFill>
              </a:rPr>
              <a:t>Shipyards will utilize NDART to ensure they acquire the correct technical data when purchasing major equipment (e.g., generators, motors, pumps etc.).</a:t>
            </a:r>
          </a:p>
          <a:p>
            <a:pPr lvl="2"/>
            <a:r>
              <a:rPr lang="en-US" sz="1300" dirty="0">
                <a:solidFill>
                  <a:schemeClr val="tx1"/>
                </a:solidFill>
              </a:rPr>
              <a:t>Shipyards will have access to NPDM data as reference to support their work processes (e.g., drawings, specs, technical manuals, etc.).</a:t>
            </a:r>
          </a:p>
          <a:p>
            <a:pPr lvl="2"/>
            <a:r>
              <a:rPr lang="en-US" sz="1300" dirty="0">
                <a:solidFill>
                  <a:schemeClr val="tx1"/>
                </a:solidFill>
              </a:rPr>
              <a:t>Shipyards may use NCRM tools and capabilities for conducting trade-offs and selecting equipment.</a:t>
            </a:r>
          </a:p>
          <a:p>
            <a:pPr lvl="2"/>
            <a:r>
              <a:rPr lang="en-US" sz="1300" dirty="0">
                <a:solidFill>
                  <a:schemeClr val="tx1"/>
                </a:solidFill>
              </a:rPr>
              <a:t>Shipyards will ensure data outputs and reports align with MPBS data structures and attributes (e.g., S1000 data, cost data).</a:t>
            </a:r>
          </a:p>
          <a:p>
            <a:pPr lvl="2"/>
            <a:r>
              <a:rPr lang="en-US" sz="1300" dirty="0">
                <a:solidFill>
                  <a:schemeClr val="tx1"/>
                </a:solidFill>
              </a:rPr>
              <a:t>Shipyards will submit completed work packages to include modified drawings, updated specifications, and LSA data through Windchill via a change request workflow for incorporation into baseline configuration(s).</a:t>
            </a:r>
          </a:p>
          <a:p>
            <a:pPr lvl="2"/>
            <a:r>
              <a:rPr lang="en-US" sz="1300" dirty="0">
                <a:solidFill>
                  <a:schemeClr val="tx1"/>
                </a:solidFill>
              </a:rPr>
              <a:t>Assessment of non-functional requirements may be dependent upon fully developing all shipyard use cases as the functional needs of the system may impact non-functional requirements (e.g., interface requirements.). Prior to full development of those use cases, the assumption is that current non-functional requirements for MPBS will support Shipyard requirements and likely use cases</a:t>
            </a:r>
            <a:r>
              <a:rPr lang="en-US" sz="1300" dirty="0" smtClean="0">
                <a:solidFill>
                  <a:schemeClr val="tx1"/>
                </a:solidFill>
              </a:rPr>
              <a:t>.</a:t>
            </a:r>
            <a:endParaRPr lang="en-US" sz="1300" dirty="0">
              <a:solidFill>
                <a:schemeClr val="tx1"/>
              </a:solidFill>
            </a:endParaRPr>
          </a:p>
        </p:txBody>
      </p:sp>
      <p:sp>
        <p:nvSpPr>
          <p:cNvPr id="3" name="Title 2"/>
          <p:cNvSpPr>
            <a:spLocks noGrp="1"/>
          </p:cNvSpPr>
          <p:nvPr>
            <p:ph type="title"/>
          </p:nvPr>
        </p:nvSpPr>
        <p:spPr>
          <a:xfrm>
            <a:off x="69850" y="213645"/>
            <a:ext cx="10583773" cy="828942"/>
          </a:xfrm>
        </p:spPr>
        <p:txBody>
          <a:bodyPr/>
          <a:lstStyle/>
          <a:p>
            <a:r>
              <a:rPr lang="en-US" sz="4000" dirty="0" smtClean="0"/>
              <a:t>Approach &amp; Results - </a:t>
            </a:r>
            <a:r>
              <a:rPr lang="en-US" sz="3200" dirty="0" smtClean="0"/>
              <a:t>Shipyard Requirements Impact</a:t>
            </a:r>
            <a:endParaRPr lang="en-US" sz="32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7</a:t>
            </a:fld>
            <a:endParaRPr lang="en-US" dirty="0"/>
          </a:p>
        </p:txBody>
      </p:sp>
      <p:grpSp>
        <p:nvGrpSpPr>
          <p:cNvPr id="10" name="Group 9"/>
          <p:cNvGrpSpPr/>
          <p:nvPr/>
        </p:nvGrpSpPr>
        <p:grpSpPr>
          <a:xfrm>
            <a:off x="6318170" y="1646317"/>
            <a:ext cx="5551776" cy="3328351"/>
            <a:chOff x="6318170" y="1646317"/>
            <a:chExt cx="5551776" cy="3328351"/>
          </a:xfrm>
        </p:grpSpPr>
        <p:pic>
          <p:nvPicPr>
            <p:cNvPr id="6" name="Picture 5"/>
            <p:cNvPicPr>
              <a:picLocks noChangeAspect="1"/>
            </p:cNvPicPr>
            <p:nvPr/>
          </p:nvPicPr>
          <p:blipFill rotWithShape="1">
            <a:blip r:embed="rId2"/>
            <a:srcRect b="12468"/>
            <a:stretch/>
          </p:blipFill>
          <p:spPr>
            <a:xfrm>
              <a:off x="6318170" y="1699405"/>
              <a:ext cx="5551776" cy="2967486"/>
            </a:xfrm>
            <a:prstGeom prst="rect">
              <a:avLst/>
            </a:prstGeom>
            <a:ln>
              <a:solidFill>
                <a:schemeClr val="tx1"/>
              </a:solidFill>
            </a:ln>
          </p:spPr>
        </p:pic>
        <p:sp>
          <p:nvSpPr>
            <p:cNvPr id="8" name="TextBox 7"/>
            <p:cNvSpPr txBox="1"/>
            <p:nvPr/>
          </p:nvSpPr>
          <p:spPr>
            <a:xfrm>
              <a:off x="6443932" y="4666891"/>
              <a:ext cx="1759789" cy="307777"/>
            </a:xfrm>
            <a:prstGeom prst="rect">
              <a:avLst/>
            </a:prstGeom>
            <a:noFill/>
          </p:spPr>
          <p:txBody>
            <a:bodyPr wrap="square" rtlCol="0">
              <a:spAutoFit/>
            </a:bodyPr>
            <a:lstStyle/>
            <a:p>
              <a:r>
                <a:rPr lang="en-US" sz="1400" dirty="0" smtClean="0"/>
                <a:t>*Defined by the Navy</a:t>
              </a:r>
              <a:endParaRPr lang="en-US" sz="1400" dirty="0"/>
            </a:p>
          </p:txBody>
        </p:sp>
        <p:sp>
          <p:nvSpPr>
            <p:cNvPr id="9" name="TextBox 8"/>
            <p:cNvSpPr txBox="1"/>
            <p:nvPr/>
          </p:nvSpPr>
          <p:spPr>
            <a:xfrm>
              <a:off x="8289985" y="1646317"/>
              <a:ext cx="293298" cy="369332"/>
            </a:xfrm>
            <a:prstGeom prst="rect">
              <a:avLst/>
            </a:prstGeom>
            <a:noFill/>
          </p:spPr>
          <p:txBody>
            <a:bodyPr wrap="square" rtlCol="0">
              <a:spAutoFit/>
            </a:bodyPr>
            <a:lstStyle/>
            <a:p>
              <a:r>
                <a:rPr lang="en-US" dirty="0" smtClean="0"/>
                <a:t>*</a:t>
              </a:r>
              <a:endParaRPr lang="en-US" dirty="0"/>
            </a:p>
          </p:txBody>
        </p:sp>
      </p:grpSp>
    </p:spTree>
    <p:extLst>
      <p:ext uri="{BB962C8B-B14F-4D97-AF65-F5344CB8AC3E}">
        <p14:creationId xmlns:p14="http://schemas.microsoft.com/office/powerpoint/2010/main" val="1861587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605" y="1095675"/>
            <a:ext cx="6236063" cy="5520785"/>
          </a:xfrm>
        </p:spPr>
        <p:txBody>
          <a:bodyPr>
            <a:noAutofit/>
          </a:bodyPr>
          <a:lstStyle/>
          <a:p>
            <a:pPr lvl="0"/>
            <a:r>
              <a:rPr lang="en-US" sz="1700" dirty="0"/>
              <a:t>The MBPS System TLRs </a:t>
            </a:r>
            <a:r>
              <a:rPr lang="en-US" sz="1700" dirty="0" smtClean="0"/>
              <a:t>covers.</a:t>
            </a:r>
          </a:p>
          <a:p>
            <a:pPr lvl="1"/>
            <a:r>
              <a:rPr lang="en-US" sz="1700" dirty="0" smtClean="0">
                <a:solidFill>
                  <a:schemeClr val="tx1"/>
                </a:solidFill>
              </a:rPr>
              <a:t>14 </a:t>
            </a:r>
            <a:r>
              <a:rPr lang="en-US" sz="1700" dirty="0">
                <a:solidFill>
                  <a:schemeClr val="tx1"/>
                </a:solidFill>
              </a:rPr>
              <a:t>design </a:t>
            </a:r>
            <a:r>
              <a:rPr lang="en-US" sz="1700" dirty="0" smtClean="0">
                <a:solidFill>
                  <a:schemeClr val="tx1"/>
                </a:solidFill>
              </a:rPr>
              <a:t>areas &amp; 269 requirements.</a:t>
            </a:r>
          </a:p>
          <a:p>
            <a:r>
              <a:rPr lang="en-US" sz="1700" dirty="0" smtClean="0"/>
              <a:t>21% of the requirements ranked high.</a:t>
            </a:r>
          </a:p>
          <a:p>
            <a:pPr lvl="1"/>
            <a:r>
              <a:rPr lang="en-US" sz="1700" dirty="0" smtClean="0">
                <a:solidFill>
                  <a:schemeClr val="tx1"/>
                </a:solidFill>
              </a:rPr>
              <a:t> will have </a:t>
            </a:r>
            <a:r>
              <a:rPr lang="en-US" sz="1700" dirty="0">
                <a:solidFill>
                  <a:schemeClr val="tx1"/>
                </a:solidFill>
              </a:rPr>
              <a:t>a potentially significant impact on the shipyards. </a:t>
            </a:r>
            <a:endParaRPr lang="en-US" sz="1700" dirty="0" smtClean="0">
              <a:solidFill>
                <a:schemeClr val="tx1"/>
              </a:solidFill>
            </a:endParaRPr>
          </a:p>
          <a:p>
            <a:r>
              <a:rPr lang="en-US" sz="1700" dirty="0" smtClean="0"/>
              <a:t>59</a:t>
            </a:r>
            <a:r>
              <a:rPr lang="en-US" sz="1700" dirty="0"/>
              <a:t>% of the requirements </a:t>
            </a:r>
            <a:r>
              <a:rPr lang="en-US" sz="1700" dirty="0" smtClean="0"/>
              <a:t>ranked </a:t>
            </a:r>
            <a:r>
              <a:rPr lang="en-US" sz="1700" dirty="0"/>
              <a:t>medium to </a:t>
            </a:r>
            <a:r>
              <a:rPr lang="en-US" sz="1700" dirty="0" smtClean="0"/>
              <a:t>low. </a:t>
            </a:r>
          </a:p>
          <a:p>
            <a:pPr lvl="1"/>
            <a:r>
              <a:rPr lang="en-US" sz="1700" dirty="0">
                <a:solidFill>
                  <a:schemeClr val="tx1"/>
                </a:solidFill>
              </a:rPr>
              <a:t>R</a:t>
            </a:r>
            <a:r>
              <a:rPr lang="en-US" sz="1700" dirty="0" smtClean="0">
                <a:solidFill>
                  <a:schemeClr val="tx1"/>
                </a:solidFill>
              </a:rPr>
              <a:t>equirements </a:t>
            </a:r>
            <a:r>
              <a:rPr lang="en-US" sz="1700" dirty="0">
                <a:solidFill>
                  <a:schemeClr val="tx1"/>
                </a:solidFill>
              </a:rPr>
              <a:t>are essentially associated with the use of the NCRM MBPS module, which addresses supportability, maintenance tasks and reliability type analysis. </a:t>
            </a:r>
            <a:endParaRPr lang="en-US" sz="1700" dirty="0" smtClean="0">
              <a:solidFill>
                <a:schemeClr val="tx1"/>
              </a:solidFill>
            </a:endParaRPr>
          </a:p>
          <a:p>
            <a:pPr lvl="1"/>
            <a:r>
              <a:rPr lang="en-US" sz="1700" dirty="0" smtClean="0">
                <a:solidFill>
                  <a:schemeClr val="tx1"/>
                </a:solidFill>
              </a:rPr>
              <a:t>Essentially </a:t>
            </a:r>
            <a:r>
              <a:rPr lang="en-US" sz="1700" dirty="0">
                <a:solidFill>
                  <a:schemeClr val="tx1"/>
                </a:solidFill>
              </a:rPr>
              <a:t>there should not be any major process change to the shipyards with use of NCRM, but there could be impact to data format delivery</a:t>
            </a:r>
            <a:r>
              <a:rPr lang="en-US" sz="1700" dirty="0" smtClean="0">
                <a:solidFill>
                  <a:schemeClr val="tx1"/>
                </a:solidFill>
              </a:rPr>
              <a:t>.</a:t>
            </a:r>
          </a:p>
          <a:p>
            <a:r>
              <a:rPr lang="en-US" sz="1700" dirty="0" smtClean="0"/>
              <a:t>20</a:t>
            </a:r>
            <a:r>
              <a:rPr lang="en-US" sz="1700" dirty="0"/>
              <a:t>% of the requirements </a:t>
            </a:r>
            <a:r>
              <a:rPr lang="en-US" sz="1700" dirty="0" smtClean="0"/>
              <a:t>ranked no </a:t>
            </a:r>
            <a:r>
              <a:rPr lang="en-US" sz="1700" dirty="0"/>
              <a:t>impact to the shipyards. </a:t>
            </a:r>
            <a:endParaRPr lang="en-US" sz="1700" dirty="0" smtClean="0"/>
          </a:p>
          <a:p>
            <a:pPr lvl="1"/>
            <a:r>
              <a:rPr lang="en-US" sz="1700" dirty="0" smtClean="0">
                <a:solidFill>
                  <a:schemeClr val="tx1"/>
                </a:solidFill>
              </a:rPr>
              <a:t>These </a:t>
            </a:r>
            <a:r>
              <a:rPr lang="en-US" sz="1700" dirty="0">
                <a:solidFill>
                  <a:schemeClr val="tx1"/>
                </a:solidFill>
              </a:rPr>
              <a:t>requirements were identified to be strictly related to the Navy’s business domain. </a:t>
            </a:r>
            <a:endParaRPr lang="en-US" sz="1700" dirty="0" smtClean="0">
              <a:solidFill>
                <a:schemeClr val="tx1"/>
              </a:solidFill>
            </a:endParaRPr>
          </a:p>
          <a:p>
            <a:r>
              <a:rPr lang="en-US" sz="1700" dirty="0" smtClean="0"/>
              <a:t>Overall, there will </a:t>
            </a:r>
            <a:r>
              <a:rPr lang="en-US" sz="1700" dirty="0"/>
              <a:t>have some level of impact to the shipyards data deliverables, either in </a:t>
            </a:r>
            <a:r>
              <a:rPr lang="en-US" sz="1700" dirty="0" smtClean="0"/>
              <a:t>format, delivery </a:t>
            </a:r>
            <a:r>
              <a:rPr lang="en-US" sz="1700" dirty="0"/>
              <a:t>method, or shipyard processes/procedures.</a:t>
            </a:r>
            <a:endParaRPr lang="en-US" sz="1700" dirty="0" smtClean="0"/>
          </a:p>
        </p:txBody>
      </p:sp>
      <p:sp>
        <p:nvSpPr>
          <p:cNvPr id="3" name="Title 2"/>
          <p:cNvSpPr>
            <a:spLocks noGrp="1"/>
          </p:cNvSpPr>
          <p:nvPr>
            <p:ph type="title"/>
          </p:nvPr>
        </p:nvSpPr>
        <p:spPr>
          <a:xfrm>
            <a:off x="69850" y="213645"/>
            <a:ext cx="10583773" cy="828942"/>
          </a:xfrm>
        </p:spPr>
        <p:txBody>
          <a:bodyPr/>
          <a:lstStyle/>
          <a:p>
            <a:r>
              <a:rPr lang="en-US" sz="4000" dirty="0" smtClean="0"/>
              <a:t>Approach &amp; Results - </a:t>
            </a:r>
            <a:r>
              <a:rPr lang="en-US" sz="3200" dirty="0" smtClean="0"/>
              <a:t>Shipyard Requirements Impact</a:t>
            </a:r>
            <a:endParaRPr lang="en-US" sz="32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8</a:t>
            </a:fld>
            <a:endParaRPr lang="en-US" dirty="0"/>
          </a:p>
        </p:txBody>
      </p:sp>
      <p:pic>
        <p:nvPicPr>
          <p:cNvPr id="7" name="Picture 6"/>
          <p:cNvPicPr/>
          <p:nvPr/>
        </p:nvPicPr>
        <p:blipFill>
          <a:blip r:embed="rId2"/>
          <a:stretch>
            <a:fillRect/>
          </a:stretch>
        </p:blipFill>
        <p:spPr>
          <a:xfrm>
            <a:off x="6538823" y="1568799"/>
            <a:ext cx="5430418" cy="3650182"/>
          </a:xfrm>
          <a:prstGeom prst="rect">
            <a:avLst/>
          </a:prstGeom>
          <a:ln>
            <a:solidFill>
              <a:schemeClr val="tx1"/>
            </a:solidFill>
          </a:ln>
        </p:spPr>
      </p:pic>
    </p:spTree>
    <p:extLst>
      <p:ext uri="{BB962C8B-B14F-4D97-AF65-F5344CB8AC3E}">
        <p14:creationId xmlns:p14="http://schemas.microsoft.com/office/powerpoint/2010/main" val="70103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606" y="1095675"/>
            <a:ext cx="5709852" cy="5520785"/>
          </a:xfrm>
        </p:spPr>
        <p:txBody>
          <a:bodyPr>
            <a:noAutofit/>
          </a:bodyPr>
          <a:lstStyle/>
          <a:p>
            <a:r>
              <a:rPr lang="en-US" sz="1900" dirty="0" smtClean="0"/>
              <a:t>Each requirement was mapped to a set of relating standards.</a:t>
            </a:r>
          </a:p>
          <a:p>
            <a:pPr lvl="2"/>
            <a:r>
              <a:rPr lang="en-US" sz="1900" dirty="0" smtClean="0">
                <a:solidFill>
                  <a:schemeClr val="tx1"/>
                </a:solidFill>
              </a:rPr>
              <a:t>EIA 649</a:t>
            </a:r>
          </a:p>
          <a:p>
            <a:pPr lvl="2"/>
            <a:r>
              <a:rPr lang="en-US" sz="1900" dirty="0" smtClean="0">
                <a:solidFill>
                  <a:schemeClr val="tx1"/>
                </a:solidFill>
              </a:rPr>
              <a:t>MIL-STD-3100 </a:t>
            </a:r>
            <a:r>
              <a:rPr lang="en-US" sz="1900" dirty="0">
                <a:solidFill>
                  <a:schemeClr val="tx1"/>
                </a:solidFill>
              </a:rPr>
              <a:t>and </a:t>
            </a:r>
            <a:r>
              <a:rPr lang="en-US" sz="1900" dirty="0" smtClean="0">
                <a:solidFill>
                  <a:schemeClr val="tx1"/>
                </a:solidFill>
              </a:rPr>
              <a:t>3100B</a:t>
            </a:r>
          </a:p>
          <a:p>
            <a:pPr lvl="2"/>
            <a:r>
              <a:rPr lang="en-US" sz="1900" dirty="0" smtClean="0">
                <a:solidFill>
                  <a:schemeClr val="tx1"/>
                </a:solidFill>
              </a:rPr>
              <a:t>MIL-DTL-87268</a:t>
            </a:r>
          </a:p>
          <a:p>
            <a:pPr lvl="2"/>
            <a:r>
              <a:rPr lang="en-US" sz="1900" dirty="0" smtClean="0">
                <a:solidFill>
                  <a:schemeClr val="tx1"/>
                </a:solidFill>
              </a:rPr>
              <a:t>GEIA-STD 0007</a:t>
            </a:r>
          </a:p>
          <a:p>
            <a:pPr lvl="2"/>
            <a:r>
              <a:rPr lang="en-US" sz="1900" dirty="0" smtClean="0">
                <a:solidFill>
                  <a:schemeClr val="tx1"/>
                </a:solidFill>
              </a:rPr>
              <a:t>S1000D</a:t>
            </a:r>
          </a:p>
          <a:p>
            <a:r>
              <a:rPr lang="en-US" sz="1900" dirty="0"/>
              <a:t>System will be largely driven by EIA-649, GEIA-STD 0007 and MIL-STD-3100B standards. </a:t>
            </a:r>
            <a:endParaRPr lang="en-US" sz="1900" dirty="0" smtClean="0"/>
          </a:p>
          <a:p>
            <a:r>
              <a:rPr lang="en-US" sz="1900" dirty="0" smtClean="0"/>
              <a:t>The </a:t>
            </a:r>
            <a:r>
              <a:rPr lang="en-US" sz="1900" dirty="0"/>
              <a:t>S1000D standard is noted to be an invoked standard relating to NDART and </a:t>
            </a:r>
            <a:r>
              <a:rPr lang="en-US" sz="1900" dirty="0" smtClean="0"/>
              <a:t>NPMD.</a:t>
            </a:r>
          </a:p>
          <a:p>
            <a:pPr lvl="1"/>
            <a:r>
              <a:rPr lang="en-US" sz="1900" dirty="0" smtClean="0">
                <a:solidFill>
                  <a:schemeClr val="tx1"/>
                </a:solidFill>
              </a:rPr>
              <a:t>There </a:t>
            </a:r>
            <a:r>
              <a:rPr lang="en-US" sz="1900" dirty="0">
                <a:solidFill>
                  <a:schemeClr val="tx1"/>
                </a:solidFill>
              </a:rPr>
              <a:t>is no contractual requirement for shipyards to use S1000D at this time.</a:t>
            </a:r>
          </a:p>
          <a:p>
            <a:r>
              <a:rPr lang="en-US" sz="1900" dirty="0" smtClean="0"/>
              <a:t>MBPS </a:t>
            </a:r>
            <a:r>
              <a:rPr lang="en-US" sz="1900" dirty="0"/>
              <a:t>requirements and supporting standards identified will not be invoked on current or legacy contracts. </a:t>
            </a:r>
            <a:endParaRPr lang="en-US" sz="1900" dirty="0" smtClean="0"/>
          </a:p>
          <a:p>
            <a:pPr lvl="1"/>
            <a:r>
              <a:rPr lang="en-US" sz="1900" dirty="0">
                <a:solidFill>
                  <a:schemeClr val="tx1"/>
                </a:solidFill>
              </a:rPr>
              <a:t>B</a:t>
            </a:r>
            <a:r>
              <a:rPr lang="en-US" sz="1900" dirty="0" smtClean="0">
                <a:solidFill>
                  <a:schemeClr val="tx1"/>
                </a:solidFill>
              </a:rPr>
              <a:t>usiness </a:t>
            </a:r>
            <a:r>
              <a:rPr lang="en-US" sz="1900" dirty="0">
                <a:solidFill>
                  <a:schemeClr val="tx1"/>
                </a:solidFill>
              </a:rPr>
              <a:t>as usual for all shipyards on legacy contracts.</a:t>
            </a:r>
            <a:endParaRPr lang="en-US" sz="1900" dirty="0" smtClean="0">
              <a:solidFill>
                <a:schemeClr val="tx1"/>
              </a:solidFill>
            </a:endParaRPr>
          </a:p>
        </p:txBody>
      </p:sp>
      <p:sp>
        <p:nvSpPr>
          <p:cNvPr id="3" name="Title 2"/>
          <p:cNvSpPr>
            <a:spLocks noGrp="1"/>
          </p:cNvSpPr>
          <p:nvPr>
            <p:ph type="title"/>
          </p:nvPr>
        </p:nvSpPr>
        <p:spPr>
          <a:xfrm>
            <a:off x="69850" y="213645"/>
            <a:ext cx="10583773" cy="828942"/>
          </a:xfrm>
        </p:spPr>
        <p:txBody>
          <a:bodyPr/>
          <a:lstStyle/>
          <a:p>
            <a:r>
              <a:rPr lang="en-US" sz="4000" dirty="0" smtClean="0"/>
              <a:t>Approach &amp; Results - </a:t>
            </a:r>
            <a:r>
              <a:rPr lang="en-US" sz="3200" dirty="0" smtClean="0"/>
              <a:t>Shipyard Requirements Impact</a:t>
            </a:r>
            <a:endParaRPr lang="en-US" sz="32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9</a:t>
            </a:fld>
            <a:endParaRPr lang="en-US" dirty="0"/>
          </a:p>
        </p:txBody>
      </p:sp>
      <p:pic>
        <p:nvPicPr>
          <p:cNvPr id="6" name="Picture 5"/>
          <p:cNvPicPr/>
          <p:nvPr/>
        </p:nvPicPr>
        <p:blipFill>
          <a:blip r:embed="rId2"/>
          <a:stretch>
            <a:fillRect/>
          </a:stretch>
        </p:blipFill>
        <p:spPr>
          <a:xfrm>
            <a:off x="5926245" y="1448190"/>
            <a:ext cx="6073099" cy="4245244"/>
          </a:xfrm>
          <a:prstGeom prst="rect">
            <a:avLst/>
          </a:prstGeom>
          <a:ln>
            <a:solidFill>
              <a:schemeClr val="tx1"/>
            </a:solidFill>
          </a:ln>
        </p:spPr>
      </p:pic>
    </p:spTree>
    <p:extLst>
      <p:ext uri="{BB962C8B-B14F-4D97-AF65-F5344CB8AC3E}">
        <p14:creationId xmlns:p14="http://schemas.microsoft.com/office/powerpoint/2010/main" val="2896185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Round 1 White Papers_DRAFT NL</Template>
  <TotalTime>3083</TotalTime>
  <Words>1583</Words>
  <Application>Microsoft Office PowerPoint</Application>
  <PresentationFormat>Widescreen</PresentationFormat>
  <Paragraphs>152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Segoe UI</vt:lpstr>
      <vt:lpstr>Times New Roman</vt:lpstr>
      <vt:lpstr>NSRP Header</vt:lpstr>
      <vt:lpstr>Support Delivery of Shipbuilder Product and Technical Data to an In-Service Navy Product Lifecycle Model (PLM)</vt:lpstr>
      <vt:lpstr>Project Participants</vt:lpstr>
      <vt:lpstr>Background</vt:lpstr>
      <vt:lpstr>Goal, Tasks &amp; Deliverables</vt:lpstr>
      <vt:lpstr>Not Included in the Study</vt:lpstr>
      <vt:lpstr>Approach &amp; Results - Shipyard Current State Matrix</vt:lpstr>
      <vt:lpstr>Approach &amp; Results - Shipyard Requirements Impact</vt:lpstr>
      <vt:lpstr>Approach &amp; Results - Shipyard Requirements Impact</vt:lpstr>
      <vt:lpstr>Approach &amp; Results - Shipyard Requirements Impact</vt:lpstr>
      <vt:lpstr>Summary</vt:lpstr>
      <vt:lpstr>Recommendations</vt:lpstr>
      <vt:lpstr>References</vt:lpstr>
      <vt:lpstr>PowerPoint Presentation</vt:lpstr>
    </vt:vector>
  </TitlesOfParts>
  <Company>SCRA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Laney, Nicholas</dc:creator>
  <cp:lastModifiedBy>Ceasor, Vesmiene L (HII-Ingalls)</cp:lastModifiedBy>
  <cp:revision>133</cp:revision>
  <dcterms:created xsi:type="dcterms:W3CDTF">2019-02-28T12:25:49Z</dcterms:created>
  <dcterms:modified xsi:type="dcterms:W3CDTF">2020-05-20T19:03:46Z</dcterms:modified>
</cp:coreProperties>
</file>