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7"/>
  </p:notesMasterIdLst>
  <p:sldIdLst>
    <p:sldId id="280" r:id="rId2"/>
    <p:sldId id="300" r:id="rId3"/>
    <p:sldId id="279" r:id="rId4"/>
    <p:sldId id="281" r:id="rId5"/>
    <p:sldId id="282" r:id="rId6"/>
    <p:sldId id="270" r:id="rId7"/>
    <p:sldId id="269" r:id="rId8"/>
    <p:sldId id="284" r:id="rId9"/>
    <p:sldId id="301" r:id="rId10"/>
    <p:sldId id="302" r:id="rId11"/>
    <p:sldId id="299" r:id="rId12"/>
    <p:sldId id="293" r:id="rId13"/>
    <p:sldId id="291" r:id="rId14"/>
    <p:sldId id="298" r:id="rId15"/>
    <p:sldId id="289"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eller, Caroline" initials="MC" lastIdx="5" clrIdx="0">
    <p:extLst>
      <p:ext uri="{19B8F6BF-5375-455C-9EA6-DF929625EA0E}">
        <p15:presenceInfo xmlns:p15="http://schemas.microsoft.com/office/powerpoint/2012/main" userId="Mueller, Caro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571"/>
    <a:srgbClr val="6698A9"/>
    <a:srgbClr val="ADC7D0"/>
    <a:srgbClr val="034055"/>
    <a:srgbClr val="CD0000"/>
    <a:srgbClr val="17617B"/>
    <a:srgbClr val="0685B2"/>
    <a:srgbClr val="6194A5"/>
    <a:srgbClr val="8497B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46" autoAdjust="0"/>
  </p:normalViewPr>
  <p:slideViewPr>
    <p:cSldViewPr snapToGrid="0">
      <p:cViewPr varScale="1">
        <p:scale>
          <a:sx n="60" d="100"/>
          <a:sy n="60" d="100"/>
        </p:scale>
        <p:origin x="86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740CAFB-BA6A-4EAD-8632-EFF9673D5756}" type="datetimeFigureOut">
              <a:rPr lang="en-US" smtClean="0"/>
              <a:t>5/26/2020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NSRP mission is centered around reducing the total ownership cost of ships and the key to the program is the collaborative framework.</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2</a:t>
            </a:fld>
            <a:endParaRPr lang="en-US"/>
          </a:p>
        </p:txBody>
      </p:sp>
    </p:spTree>
    <p:extLst>
      <p:ext uri="{BB962C8B-B14F-4D97-AF65-F5344CB8AC3E}">
        <p14:creationId xmlns:p14="http://schemas.microsoft.com/office/powerpoint/2010/main" val="273371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NSRP is an industry-led collaboration with the U.S. Navy focused on reducing the total ownership costs of ships for the Navy and National Security Customers</a:t>
            </a:r>
          </a:p>
          <a:p>
            <a:r>
              <a:rPr lang="en-US" altLang="en-US" dirty="0" smtClean="0"/>
              <a:t>11 Member Shipyard Collaboration</a:t>
            </a:r>
          </a:p>
          <a:p>
            <a:pPr lvl="1"/>
            <a:r>
              <a:rPr lang="en-US" altLang="en-US" dirty="0" smtClean="0"/>
              <a:t>Allows competitors to partner on common shipbuilding/ship repair problems to benefit of industry and their clients as a whole</a:t>
            </a:r>
          </a:p>
          <a:p>
            <a:pPr lvl="1"/>
            <a:r>
              <a:rPr lang="en-US" altLang="en-US" dirty="0" smtClean="0"/>
              <a:t>Industry cost share multiplies impact of every government dollar provided</a:t>
            </a:r>
          </a:p>
          <a:p>
            <a:r>
              <a:rPr lang="en-US" altLang="en-US" dirty="0" smtClean="0"/>
              <a:t>Sponsored by NAVSEA and 6 Program Executive Offices </a:t>
            </a:r>
          </a:p>
          <a:p>
            <a:pPr lvl="1"/>
            <a:r>
              <a:rPr lang="en-US" altLang="en-US" dirty="0" smtClean="0"/>
              <a:t>NAVSEA 06, PEO C4I, PEO Aircraft Carriers, PEO IWS, PEO USC, Team Ships, and Team Submarine collectively provide ~$13.5M in annual funding</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3</a:t>
            </a:fld>
            <a:endParaRPr lang="en-US"/>
          </a:p>
        </p:txBody>
      </p:sp>
    </p:spTree>
    <p:extLst>
      <p:ext uri="{BB962C8B-B14F-4D97-AF65-F5344CB8AC3E}">
        <p14:creationId xmlns:p14="http://schemas.microsoft.com/office/powerpoint/2010/main" val="399070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NSRP is a collaboration of competing shipyards, it is important to cover the Anti-Trust rules. (read slide)</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4</a:t>
            </a:fld>
            <a:endParaRPr lang="en-US"/>
          </a:p>
        </p:txBody>
      </p:sp>
    </p:spTree>
    <p:extLst>
      <p:ext uri="{BB962C8B-B14F-4D97-AF65-F5344CB8AC3E}">
        <p14:creationId xmlns:p14="http://schemas.microsoft.com/office/powerpoint/2010/main" val="244360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NSRP is a collaboration of competing shipyards, it is important to cover the Anti-Trust rules. (read slide)</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5</a:t>
            </a:fld>
            <a:endParaRPr lang="en-US"/>
          </a:p>
        </p:txBody>
      </p:sp>
    </p:spTree>
    <p:extLst>
      <p:ext uri="{BB962C8B-B14F-4D97-AF65-F5344CB8AC3E}">
        <p14:creationId xmlns:p14="http://schemas.microsoft.com/office/powerpoint/2010/main" val="223723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sponsors who provide funding</a:t>
            </a:r>
          </a:p>
          <a:p>
            <a:r>
              <a:rPr lang="en-US" dirty="0" smtClean="0"/>
              <a:t>11 member</a:t>
            </a:r>
            <a:r>
              <a:rPr lang="en-US" baseline="0" dirty="0" smtClean="0"/>
              <a:t> Executive Control Board</a:t>
            </a:r>
          </a:p>
          <a:p>
            <a:r>
              <a:rPr lang="en-US" baseline="0" dirty="0" smtClean="0"/>
              <a:t>Executive Director and staff</a:t>
            </a:r>
          </a:p>
          <a:p>
            <a:r>
              <a:rPr lang="en-US" baseline="0" dirty="0" smtClean="0"/>
              <a:t>Extended Team is divided into 4 Major Initiative Areas which align with the shipbuilding enterprise</a:t>
            </a:r>
          </a:p>
          <a:p>
            <a:r>
              <a:rPr lang="en-US" baseline="0" dirty="0" smtClean="0"/>
              <a:t>10 Panels </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6</a:t>
            </a:fld>
            <a:endParaRPr lang="en-US"/>
          </a:p>
        </p:txBody>
      </p:sp>
    </p:spTree>
    <p:extLst>
      <p:ext uri="{BB962C8B-B14F-4D97-AF65-F5344CB8AC3E}">
        <p14:creationId xmlns:p14="http://schemas.microsoft.com/office/powerpoint/2010/main" val="176543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&amp; Navy stakeholders provide</a:t>
            </a:r>
            <a:r>
              <a:rPr lang="en-US" baseline="0" dirty="0" smtClean="0"/>
              <a:t> recommendations on priority issues related to NSRP’s mission and objectives; those recommendations provide the basis for the Strategic Investment Plan and Technology Investment Plan which outlines how the program operates and identifies high priority issues and current industry challenges of particular interest to the program. </a:t>
            </a:r>
          </a:p>
          <a:p>
            <a:r>
              <a:rPr lang="en-US" baseline="0" dirty="0" smtClean="0"/>
              <a:t>ECB serves as the governing body and approves and awards projects.</a:t>
            </a:r>
          </a:p>
          <a:p>
            <a:endParaRPr lang="en-US" baseline="0" dirty="0" smtClean="0"/>
          </a:p>
          <a:p>
            <a:r>
              <a:rPr lang="en-US" baseline="0" dirty="0" smtClean="0"/>
              <a:t>The Strategic Investment plan directs the project selection process and defines relevant ad hoc initiatives.  These projects and special initiatives form the program portfolio and are carried out within the industry through the execution of projects, panel meetings, and conferences.</a:t>
            </a:r>
          </a:p>
          <a:p>
            <a:endParaRPr lang="en-US" baseline="0" dirty="0" smtClean="0"/>
          </a:p>
          <a:p>
            <a:r>
              <a:rPr lang="en-US" baseline="0" dirty="0" smtClean="0"/>
              <a:t>Feed back is then relayed back to Industry and Navy stakeholders who incorporate recommendations for the next cycle.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7</a:t>
            </a:fld>
            <a:endParaRPr lang="en-US"/>
          </a:p>
        </p:txBody>
      </p:sp>
    </p:spTree>
    <p:extLst>
      <p:ext uri="{BB962C8B-B14F-4D97-AF65-F5344CB8AC3E}">
        <p14:creationId xmlns:p14="http://schemas.microsoft.com/office/powerpoint/2010/main" val="323605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9</a:t>
            </a:fld>
            <a:endParaRPr lang="en-US"/>
          </a:p>
        </p:txBody>
      </p:sp>
    </p:spTree>
    <p:extLst>
      <p:ext uri="{BB962C8B-B14F-4D97-AF65-F5344CB8AC3E}">
        <p14:creationId xmlns:p14="http://schemas.microsoft.com/office/powerpoint/2010/main" val="344091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Panel Projects ($3.5M to be awarded in FY19)</a:t>
            </a:r>
          </a:p>
          <a:p>
            <a:pPr lvl="1"/>
            <a:r>
              <a:rPr lang="en-US" altLang="en-US" dirty="0" smtClean="0"/>
              <a:t>Duration: 12 months or less</a:t>
            </a:r>
          </a:p>
          <a:p>
            <a:pPr lvl="1"/>
            <a:r>
              <a:rPr lang="en-US" altLang="en-US" dirty="0" smtClean="0"/>
              <a:t>Funding: $150K or less (no cost share required)</a:t>
            </a:r>
          </a:p>
          <a:p>
            <a:pPr lvl="1"/>
            <a:r>
              <a:rPr lang="en-US" altLang="en-US" dirty="0" smtClean="0"/>
              <a:t>Focus: Should align with the mission of one or more NSRP Panels and the overall objectives of the Program</a:t>
            </a:r>
          </a:p>
          <a:p>
            <a:endParaRPr lang="en-US" dirty="0" smtClean="0"/>
          </a:p>
          <a:p>
            <a:r>
              <a:rPr lang="en-US" baseline="0" dirty="0" smtClean="0"/>
              <a:t>Proposers submit white papers to Panel Chairs/Ad Hoc Group Leads</a:t>
            </a:r>
          </a:p>
          <a:p>
            <a:r>
              <a:rPr lang="en-US" baseline="0" dirty="0" smtClean="0"/>
              <a:t>Panels </a:t>
            </a:r>
            <a:r>
              <a:rPr lang="en-US" baseline="0" dirty="0" err="1" smtClean="0"/>
              <a:t>downselect</a:t>
            </a:r>
            <a:endParaRPr lang="en-US" baseline="0" dirty="0" smtClean="0"/>
          </a:p>
          <a:p>
            <a:r>
              <a:rPr lang="en-US" baseline="0" dirty="0" smtClean="0"/>
              <a:t>Panel Chairs submit top 3 to the Executive Director</a:t>
            </a:r>
          </a:p>
          <a:p>
            <a:r>
              <a:rPr lang="en-US" baseline="0" dirty="0" smtClean="0"/>
              <a:t>Panel Chairs present top 3 to ECB</a:t>
            </a:r>
          </a:p>
          <a:p>
            <a:r>
              <a:rPr lang="en-US" baseline="0" dirty="0" smtClean="0"/>
              <a:t>ECB selects projects for award </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12</a:t>
            </a:fld>
            <a:endParaRPr lang="en-US"/>
          </a:p>
        </p:txBody>
      </p:sp>
    </p:spTree>
    <p:extLst>
      <p:ext uri="{BB962C8B-B14F-4D97-AF65-F5344CB8AC3E}">
        <p14:creationId xmlns:p14="http://schemas.microsoft.com/office/powerpoint/2010/main" val="227171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bulk of NSRP funding goes to soliciting, selecting, and executing R&amp;D projects</a:t>
            </a:r>
          </a:p>
          <a:p>
            <a:pPr lvl="1"/>
            <a:r>
              <a:rPr lang="en-US" altLang="en-US" dirty="0" smtClean="0"/>
              <a:t>The NSRP Project Portfolio value is approximately $18M annually </a:t>
            </a:r>
          </a:p>
          <a:p>
            <a:r>
              <a:rPr lang="en-US" altLang="en-US" dirty="0" smtClean="0"/>
              <a:t>Research Announcement Projects ($20.1M in FY19) </a:t>
            </a:r>
          </a:p>
          <a:p>
            <a:pPr lvl="1"/>
            <a:r>
              <a:rPr lang="en-US" altLang="en-US" dirty="0" smtClean="0"/>
              <a:t>Duration: Up to 24 months </a:t>
            </a:r>
          </a:p>
          <a:p>
            <a:pPr lvl="1"/>
            <a:r>
              <a:rPr lang="en-US" altLang="en-US" dirty="0" smtClean="0"/>
              <a:t>Funding: Millions (cost share required with a 50% goal)</a:t>
            </a:r>
          </a:p>
          <a:p>
            <a:pPr lvl="1"/>
            <a:r>
              <a:rPr lang="en-US" altLang="en-US" dirty="0" smtClean="0"/>
              <a:t>Focus: Align with NSRP Strategic Objectives and Focus Areas</a:t>
            </a:r>
          </a:p>
          <a:p>
            <a:endParaRPr lang="en-US" baseline="0" dirty="0" smtClean="0"/>
          </a:p>
          <a:p>
            <a:r>
              <a:rPr lang="en-US" baseline="0" dirty="0" smtClean="0"/>
              <a:t>Proposers submit Summary Proposals to the Executive Director and staff for screening.  They provide copies to Navy stakeholders for review</a:t>
            </a:r>
          </a:p>
          <a:p>
            <a:r>
              <a:rPr lang="en-US" baseline="0" dirty="0" smtClean="0"/>
              <a:t>Technical Evaluation Review Panel reviews and submits a rank-ordered list to the Blue Ribbon Panel.</a:t>
            </a:r>
          </a:p>
          <a:p>
            <a:r>
              <a:rPr lang="en-US" baseline="0" dirty="0" smtClean="0"/>
              <a:t>Blue Ribbon Panel hears oral presentations by proposers and submit the recommended portfolio and standby recommendations to the ECB.</a:t>
            </a:r>
          </a:p>
          <a:p>
            <a:r>
              <a:rPr lang="en-US" baseline="0" dirty="0" smtClean="0"/>
              <a:t>ECB approves and awards the portfolio as a whole – with any changes or conditions approved during the selection discussions.</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13</a:t>
            </a:fld>
            <a:endParaRPr lang="en-US"/>
          </a:p>
        </p:txBody>
      </p:sp>
    </p:spTree>
    <p:extLst>
      <p:ext uri="{BB962C8B-B14F-4D97-AF65-F5344CB8AC3E}">
        <p14:creationId xmlns:p14="http://schemas.microsoft.com/office/powerpoint/2010/main" val="575264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589610"/>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4977210"/>
            <a:ext cx="9144000" cy="106164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 y="5410291"/>
            <a:ext cx="1311184" cy="1311184"/>
          </a:xfrm>
          <a:prstGeom prst="rect">
            <a:avLst/>
          </a:prstGeom>
        </p:spPr>
      </p:pic>
    </p:spTree>
    <p:extLst>
      <p:ext uri="{BB962C8B-B14F-4D97-AF65-F5344CB8AC3E}">
        <p14:creationId xmlns:p14="http://schemas.microsoft.com/office/powerpoint/2010/main" val="18816698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634380"/>
            <a:ext cx="11449050" cy="4542583"/>
          </a:xfrm>
        </p:spPr>
        <p:txBody>
          <a:bodyPr/>
          <a:lstStyle>
            <a:lvl1pPr>
              <a:defRPr sz="3200"/>
            </a:lvl1pPr>
            <a:lvl2pPr>
              <a:defRPr sz="2000">
                <a:solidFill>
                  <a:schemeClr val="bg2">
                    <a:lumMod val="50000"/>
                  </a:schemeClr>
                </a:solidFill>
                <a:latin typeface="Segoe UI" panose="020B0502040204020203" pitchFamily="34" charset="0"/>
                <a:cs typeface="Segoe UI" panose="020B0502040204020203" pitchFamily="34" charset="0"/>
              </a:defRPr>
            </a:lvl2pPr>
            <a:lvl3pPr>
              <a:defRPr sz="1800">
                <a:solidFill>
                  <a:srgbClr val="0688B6"/>
                </a:solidFill>
              </a:defRPr>
            </a:lvl3pPr>
            <a:lvl4pPr>
              <a:defRPr>
                <a:solidFill>
                  <a:schemeClr val="tx2"/>
                </a:solidFill>
              </a:defRPr>
            </a:lvl4pPr>
            <a:lvl5pPr>
              <a:defRPr sz="1400">
                <a:solidFill>
                  <a:schemeClr val="accent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97984"/>
            <a:ext cx="10515600" cy="1332704"/>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2985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19125" y="-121091"/>
            <a:ext cx="12598400" cy="1381961"/>
          </a:xfrm>
          <a:prstGeom prst="rect">
            <a:avLst/>
          </a:prstGeom>
        </p:spPr>
      </p:pic>
      <p:sp>
        <p:nvSpPr>
          <p:cNvPr id="2" name="Title 1"/>
          <p:cNvSpPr>
            <a:spLocks noGrp="1"/>
          </p:cNvSpPr>
          <p:nvPr>
            <p:ph type="title"/>
          </p:nvPr>
        </p:nvSpPr>
        <p:spPr>
          <a:xfrm>
            <a:off x="117475" y="50359"/>
            <a:ext cx="10515600" cy="1332704"/>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474" y="1497233"/>
            <a:ext cx="10817225" cy="381771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19125" y="-121091"/>
            <a:ext cx="12598400" cy="1381961"/>
          </a:xfrm>
          <a:prstGeom prst="rect">
            <a:avLst/>
          </a:prstGeom>
        </p:spPr>
      </p:pic>
      <p:sp>
        <p:nvSpPr>
          <p:cNvPr id="6" name="Slide Number Placeholder 5"/>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4670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 id="2147483661" r:id="rId7"/>
    <p:sldLayoutId id="2147483662" r:id="rId8"/>
    <p:sldLayoutId id="21474836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Program Update</a:t>
            </a:r>
            <a:r>
              <a:rPr lang="en-US" sz="3600" dirty="0" smtClean="0"/>
              <a:t/>
            </a:r>
            <a:br>
              <a:rPr lang="en-US" sz="3600" dirty="0" smtClean="0"/>
            </a:br>
            <a:r>
              <a:rPr lang="en-US" sz="3600" dirty="0" smtClean="0"/>
              <a:t>Ship Design &amp; Material Technologies Panel Meeting</a:t>
            </a:r>
            <a:endParaRPr lang="en-US" sz="3600" dirty="0"/>
          </a:p>
        </p:txBody>
      </p:sp>
      <p:sp>
        <p:nvSpPr>
          <p:cNvPr id="3" name="Subtitle 2"/>
          <p:cNvSpPr>
            <a:spLocks noGrp="1"/>
          </p:cNvSpPr>
          <p:nvPr>
            <p:ph type="subTitle" idx="1"/>
          </p:nvPr>
        </p:nvSpPr>
        <p:spPr/>
        <p:txBody>
          <a:bodyPr/>
          <a:lstStyle/>
          <a:p>
            <a:r>
              <a:rPr lang="en-US" smtClean="0">
                <a:solidFill>
                  <a:srgbClr val="05759D"/>
                </a:solidFill>
              </a:rPr>
              <a:t>May 26, </a:t>
            </a:r>
            <a:r>
              <a:rPr lang="en-US" dirty="0" smtClean="0">
                <a:solidFill>
                  <a:srgbClr val="05759D"/>
                </a:solidFill>
              </a:rPr>
              <a:t>2020</a:t>
            </a:r>
            <a:endParaRPr lang="en-US" dirty="0">
              <a:solidFill>
                <a:srgbClr val="05759D"/>
              </a:solidFill>
            </a:endParaRPr>
          </a:p>
          <a:p>
            <a:r>
              <a:rPr lang="en-US" dirty="0" smtClean="0"/>
              <a:t>Virtual Meeting</a:t>
            </a:r>
            <a:endParaRPr lang="en-US" dirty="0"/>
          </a:p>
          <a:p>
            <a:endParaRPr lang="en-US" dirty="0"/>
          </a:p>
        </p:txBody>
      </p:sp>
    </p:spTree>
    <p:extLst>
      <p:ext uri="{BB962C8B-B14F-4D97-AF65-F5344CB8AC3E}">
        <p14:creationId xmlns:p14="http://schemas.microsoft.com/office/powerpoint/2010/main" val="1317719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p:txBody>
          <a:bodyPr/>
          <a:lstStyle/>
          <a:p>
            <a:r>
              <a:rPr lang="en-US" sz="4400" dirty="0" smtClean="0"/>
              <a:t>Panel Leadership</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sp>
        <p:nvSpPr>
          <p:cNvPr id="25" name="TextBox 24"/>
          <p:cNvSpPr txBox="1"/>
          <p:nvPr/>
        </p:nvSpPr>
        <p:spPr>
          <a:xfrm>
            <a:off x="866345" y="2448313"/>
            <a:ext cx="2069887" cy="451534"/>
          </a:xfrm>
          <a:prstGeom prst="rect">
            <a:avLst/>
          </a:prstGeom>
          <a:solidFill>
            <a:srgbClr val="034055"/>
          </a:solidFill>
          <a:ln>
            <a:solidFill>
              <a:srgbClr val="034055"/>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Design &amp; </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Material Technologies</a:t>
            </a:r>
          </a:p>
        </p:txBody>
      </p:sp>
      <p:sp>
        <p:nvSpPr>
          <p:cNvPr id="26" name="TextBox 25"/>
          <p:cNvSpPr txBox="1"/>
          <p:nvPr/>
        </p:nvSpPr>
        <p:spPr>
          <a:xfrm>
            <a:off x="3488206" y="2426528"/>
            <a:ext cx="2069889" cy="2719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Electrical Technologies</a:t>
            </a:r>
          </a:p>
        </p:txBody>
      </p:sp>
      <p:sp>
        <p:nvSpPr>
          <p:cNvPr id="27" name="TextBox 26"/>
          <p:cNvSpPr txBox="1"/>
          <p:nvPr/>
        </p:nvSpPr>
        <p:spPr>
          <a:xfrm>
            <a:off x="8731927" y="2426528"/>
            <a:ext cx="2069887" cy="4515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Environmental, </a:t>
            </a:r>
            <a:r>
              <a:rPr lang="en-US" sz="1167" dirty="0" smtClean="0">
                <a:solidFill>
                  <a:schemeClr val="bg1"/>
                </a:solidFill>
                <a:latin typeface="Segoe UI" panose="020B0502040204020203" pitchFamily="34" charset="0"/>
                <a:cs typeface="Segoe UI" panose="020B0502040204020203" pitchFamily="34" charset="0"/>
              </a:rPr>
              <a:t>Health &amp; </a:t>
            </a:r>
            <a:r>
              <a:rPr lang="en-US" sz="1167" dirty="0">
                <a:solidFill>
                  <a:schemeClr val="bg1"/>
                </a:solidFill>
                <a:latin typeface="Segoe UI" panose="020B0502040204020203" pitchFamily="34" charset="0"/>
                <a:cs typeface="Segoe UI" panose="020B0502040204020203" pitchFamily="34" charset="0"/>
              </a:rPr>
              <a:t>Safety</a:t>
            </a:r>
          </a:p>
        </p:txBody>
      </p:sp>
      <p:sp>
        <p:nvSpPr>
          <p:cNvPr id="28" name="TextBox 27"/>
          <p:cNvSpPr txBox="1"/>
          <p:nvPr/>
        </p:nvSpPr>
        <p:spPr>
          <a:xfrm>
            <a:off x="6110073" y="2454423"/>
            <a:ext cx="2069888" cy="271934"/>
          </a:xfrm>
          <a:prstGeom prst="rect">
            <a:avLst/>
          </a:prstGeom>
          <a:solidFill>
            <a:srgbClr val="568DA0"/>
          </a:solidFill>
          <a:ln>
            <a:solidFill>
              <a:srgbClr val="6698A9"/>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Business Technologies</a:t>
            </a:r>
          </a:p>
        </p:txBody>
      </p:sp>
      <p:sp>
        <p:nvSpPr>
          <p:cNvPr id="29" name="TextBox 28"/>
          <p:cNvSpPr txBox="1"/>
          <p:nvPr/>
        </p:nvSpPr>
        <p:spPr>
          <a:xfrm>
            <a:off x="866343" y="2883472"/>
            <a:ext cx="2069849" cy="484748"/>
          </a:xfrm>
          <a:prstGeom prst="rect">
            <a:avLst/>
          </a:prstGeom>
          <a:noFill/>
          <a:ln>
            <a:solidFill>
              <a:srgbClr val="034055"/>
            </a:solidFill>
          </a:ln>
        </p:spPr>
        <p:txBody>
          <a:bodyPr wrap="square" rtlCol="0">
            <a:spAutoFit/>
          </a:bodyPr>
          <a:lstStyle/>
          <a:p>
            <a:pPr algn="ctr"/>
            <a:r>
              <a:rPr lang="en-US" sz="850" dirty="0">
                <a:latin typeface="Segoe UI" panose="020B0502040204020203" pitchFamily="34" charset="0"/>
                <a:cs typeface="Segoe UI" panose="020B0502040204020203" pitchFamily="34" charset="0"/>
              </a:rPr>
              <a:t>Chair: </a:t>
            </a:r>
            <a:r>
              <a:rPr lang="en-US" sz="850" b="1" dirty="0" smtClean="0">
                <a:latin typeface="Segoe UI" panose="020B0502040204020203" pitchFamily="34" charset="0"/>
                <a:cs typeface="Segoe UI" panose="020B0502040204020203" pitchFamily="34" charset="0"/>
              </a:rPr>
              <a:t>Monika Skowronska </a:t>
            </a:r>
            <a:r>
              <a:rPr lang="en-US" sz="850" dirty="0">
                <a:latin typeface="Segoe UI" panose="020B0502040204020203" pitchFamily="34" charset="0"/>
                <a:cs typeface="Segoe UI" panose="020B0502040204020203" pitchFamily="34" charset="0"/>
              </a:rPr>
              <a:t>(</a:t>
            </a:r>
            <a:r>
              <a:rPr lang="en-US" sz="850" dirty="0" smtClean="0">
                <a:latin typeface="Segoe UI" panose="020B0502040204020203" pitchFamily="34" charset="0"/>
                <a:cs typeface="Segoe UI" panose="020B0502040204020203" pitchFamily="34" charset="0"/>
              </a:rPr>
              <a:t>NASSCO) </a:t>
            </a:r>
            <a:endParaRPr lang="en-US" sz="850" dirty="0">
              <a:latin typeface="Segoe UI" panose="020B0502040204020203" pitchFamily="34" charset="0"/>
              <a:cs typeface="Segoe UI" panose="020B0502040204020203" pitchFamily="34" charset="0"/>
            </a:endParaRPr>
          </a:p>
          <a:p>
            <a:pPr algn="ctr"/>
            <a:r>
              <a:rPr lang="en-US" sz="850" dirty="0">
                <a:latin typeface="Segoe UI" panose="020B0502040204020203" pitchFamily="34" charset="0"/>
                <a:cs typeface="Segoe UI" panose="020B0502040204020203" pitchFamily="34" charset="0"/>
              </a:rPr>
              <a:t>Vice Chair: </a:t>
            </a:r>
            <a:r>
              <a:rPr lang="en-US" sz="850" b="1" dirty="0" smtClean="0">
                <a:latin typeface="Segoe UI" panose="020B0502040204020203" pitchFamily="34" charset="0"/>
                <a:cs typeface="Segoe UI" panose="020B0502040204020203" pitchFamily="34" charset="0"/>
              </a:rPr>
              <a:t>Victoria </a:t>
            </a:r>
            <a:r>
              <a:rPr lang="en-US" sz="850" b="1" dirty="0" err="1" smtClean="0">
                <a:latin typeface="Segoe UI" panose="020B0502040204020203" pitchFamily="34" charset="0"/>
                <a:cs typeface="Segoe UI" panose="020B0502040204020203" pitchFamily="34" charset="0"/>
              </a:rPr>
              <a:t>Dlugokecki</a:t>
            </a:r>
            <a:r>
              <a:rPr lang="en-US" sz="850" b="1" dirty="0" smtClean="0">
                <a:latin typeface="Segoe UI" panose="020B0502040204020203" pitchFamily="34" charset="0"/>
                <a:cs typeface="Segoe UI" panose="020B0502040204020203" pitchFamily="34" charset="0"/>
              </a:rPr>
              <a:t> </a:t>
            </a:r>
            <a:r>
              <a:rPr lang="en-US" sz="850" dirty="0" smtClean="0">
                <a:latin typeface="Segoe UI" panose="020B0502040204020203" pitchFamily="34" charset="0"/>
                <a:cs typeface="Segoe UI" panose="020B0502040204020203" pitchFamily="34" charset="0"/>
              </a:rPr>
              <a:t>(Naval Consultant) </a:t>
            </a:r>
            <a:endParaRPr lang="en-US" sz="850" dirty="0">
              <a:latin typeface="Segoe UI" panose="020B0502040204020203" pitchFamily="34" charset="0"/>
              <a:cs typeface="Segoe UI" panose="020B0502040204020203" pitchFamily="34" charset="0"/>
            </a:endParaRPr>
          </a:p>
        </p:txBody>
      </p:sp>
      <p:sp>
        <p:nvSpPr>
          <p:cNvPr id="30" name="TextBox 29"/>
          <p:cNvSpPr txBox="1"/>
          <p:nvPr/>
        </p:nvSpPr>
        <p:spPr>
          <a:xfrm>
            <a:off x="3488195" y="2703161"/>
            <a:ext cx="2069888" cy="553998"/>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Jason Farmer </a:t>
            </a:r>
            <a:r>
              <a:rPr lang="en-US" sz="1000" dirty="0">
                <a:latin typeface="Segoe UI" panose="020B0502040204020203" pitchFamily="34" charset="0"/>
                <a:cs typeface="Segoe UI" panose="020B0502040204020203" pitchFamily="34" charset="0"/>
              </a:rPr>
              <a:t>(Ingalls)</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Walter Skalniak </a:t>
            </a:r>
            <a:r>
              <a:rPr lang="en-US" sz="1000" dirty="0" smtClean="0">
                <a:latin typeface="Segoe UI" panose="020B0502040204020203" pitchFamily="34" charset="0"/>
                <a:cs typeface="Segoe UI" panose="020B0502040204020203" pitchFamily="34" charset="0"/>
              </a:rPr>
              <a:t>(Ashby Company)</a:t>
            </a:r>
            <a:endParaRPr lang="en-US" sz="1000" dirty="0">
              <a:latin typeface="Segoe UI" panose="020B0502040204020203" pitchFamily="34" charset="0"/>
              <a:cs typeface="Segoe UI" panose="020B0502040204020203" pitchFamily="34" charset="0"/>
            </a:endParaRPr>
          </a:p>
        </p:txBody>
      </p:sp>
      <p:sp>
        <p:nvSpPr>
          <p:cNvPr id="31" name="TextBox 30"/>
          <p:cNvSpPr txBox="1"/>
          <p:nvPr/>
        </p:nvSpPr>
        <p:spPr>
          <a:xfrm>
            <a:off x="6110073" y="2724074"/>
            <a:ext cx="2069887" cy="553998"/>
          </a:xfrm>
          <a:prstGeom prst="rect">
            <a:avLst/>
          </a:prstGeom>
          <a:noFill/>
          <a:ln>
            <a:solidFill>
              <a:srgbClr val="568DA0"/>
            </a:solidFill>
          </a:ln>
        </p:spPr>
        <p:txBody>
          <a:bodyPr wrap="square" rtlCol="0">
            <a:spAutoFit/>
          </a:bodyPr>
          <a:lstStyle/>
          <a:p>
            <a:pPr algn="ctr" defTabSz="761970">
              <a:defRPr/>
            </a:pPr>
            <a:r>
              <a:rPr lang="en-US" sz="1000" kern="0" dirty="0">
                <a:solidFill>
                  <a:prstClr val="black"/>
                </a:solidFill>
                <a:latin typeface="Segoe UI" panose="020B0502040204020203" pitchFamily="34" charset="0"/>
                <a:cs typeface="Segoe UI" panose="020B0502040204020203" pitchFamily="34" charset="0"/>
              </a:rPr>
              <a:t>Chair: </a:t>
            </a:r>
            <a:r>
              <a:rPr lang="en-US" sz="1000" b="1" kern="0" dirty="0">
                <a:solidFill>
                  <a:prstClr val="black"/>
                </a:solidFill>
                <a:latin typeface="Segoe UI" panose="020B0502040204020203" pitchFamily="34" charset="0"/>
                <a:cs typeface="Segoe UI" panose="020B0502040204020203" pitchFamily="34" charset="0"/>
              </a:rPr>
              <a:t>Virgel Smith </a:t>
            </a:r>
            <a:r>
              <a:rPr lang="en-US" sz="1000" kern="0" dirty="0">
                <a:solidFill>
                  <a:prstClr val="black"/>
                </a:solidFill>
                <a:latin typeface="Segoe UI" panose="020B0502040204020203" pitchFamily="34" charset="0"/>
                <a:cs typeface="Segoe UI" panose="020B0502040204020203" pitchFamily="34" charset="0"/>
              </a:rPr>
              <a:t>(Ingalls)</a:t>
            </a:r>
          </a:p>
          <a:p>
            <a:pPr algn="ctr" defTabSz="761970">
              <a:defRPr/>
            </a:pPr>
            <a:r>
              <a:rPr lang="en-US" sz="1000" kern="0" dirty="0">
                <a:solidFill>
                  <a:prstClr val="black"/>
                </a:solidFill>
                <a:latin typeface="Segoe UI" panose="020B0502040204020203" pitchFamily="34" charset="0"/>
                <a:cs typeface="Segoe UI" panose="020B0502040204020203" pitchFamily="34" charset="0"/>
              </a:rPr>
              <a:t>Vice Chair: </a:t>
            </a:r>
            <a:r>
              <a:rPr lang="en-US" sz="1000" b="1" kern="0" dirty="0">
                <a:solidFill>
                  <a:prstClr val="black"/>
                </a:solidFill>
                <a:latin typeface="Segoe UI" panose="020B0502040204020203" pitchFamily="34" charset="0"/>
                <a:cs typeface="Segoe UI" panose="020B0502040204020203" pitchFamily="34" charset="0"/>
              </a:rPr>
              <a:t>Patrick Roberts </a:t>
            </a:r>
            <a:r>
              <a:rPr lang="en-US" sz="1000" kern="0" dirty="0">
                <a:solidFill>
                  <a:prstClr val="black"/>
                </a:solidFill>
                <a:latin typeface="Segoe UI" panose="020B0502040204020203" pitchFamily="34" charset="0"/>
                <a:cs typeface="Segoe UI" panose="020B0502040204020203" pitchFamily="34" charset="0"/>
              </a:rPr>
              <a:t>(ShipConstructor)</a:t>
            </a:r>
          </a:p>
        </p:txBody>
      </p:sp>
      <p:sp>
        <p:nvSpPr>
          <p:cNvPr id="32" name="TextBox 31"/>
          <p:cNvSpPr txBox="1"/>
          <p:nvPr/>
        </p:nvSpPr>
        <p:spPr>
          <a:xfrm>
            <a:off x="8731918" y="2880690"/>
            <a:ext cx="2069885" cy="707886"/>
          </a:xfrm>
          <a:prstGeom prst="rect">
            <a:avLst/>
          </a:prstGeom>
          <a:noFill/>
          <a:ln>
            <a:solidFill>
              <a:srgbClr val="045571"/>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smtClean="0">
                <a:latin typeface="Segoe UI" panose="020B0502040204020203" pitchFamily="34" charset="0"/>
                <a:cs typeface="Segoe UI" panose="020B0502040204020203" pitchFamily="34" charset="0"/>
              </a:rPr>
              <a:t>Chris </a:t>
            </a:r>
            <a:r>
              <a:rPr lang="en-US" sz="1000" b="1" dirty="0" err="1" smtClean="0">
                <a:latin typeface="Segoe UI" panose="020B0502040204020203" pitchFamily="34" charset="0"/>
                <a:cs typeface="Segoe UI" panose="020B0502040204020203" pitchFamily="34" charset="0"/>
              </a:rPr>
              <a:t>Blankenfield</a:t>
            </a:r>
            <a:r>
              <a:rPr lang="en-US" sz="1000" b="1" dirty="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a:t>
            </a:r>
            <a:r>
              <a:rPr lang="en-US" sz="1000" dirty="0" err="1" smtClean="0">
                <a:latin typeface="Segoe UI" panose="020B0502040204020203" pitchFamily="34" charset="0"/>
                <a:cs typeface="Segoe UI" panose="020B0502040204020203" pitchFamily="34" charset="0"/>
              </a:rPr>
              <a:t>Austal</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a:p>
            <a:pPr algn="ctr"/>
            <a:r>
              <a:rPr lang="en-US" sz="1000" dirty="0">
                <a:latin typeface="Segoe UI" panose="020B0502040204020203" pitchFamily="34" charset="0"/>
                <a:cs typeface="Segoe UI" panose="020B0502040204020203" pitchFamily="34" charset="0"/>
              </a:rPr>
              <a:t>Vice </a:t>
            </a:r>
            <a:r>
              <a:rPr lang="en-US" sz="1000" dirty="0" smtClean="0">
                <a:latin typeface="Segoe UI" panose="020B0502040204020203" pitchFamily="34" charset="0"/>
                <a:cs typeface="Segoe UI" panose="020B0502040204020203" pitchFamily="34" charset="0"/>
              </a:rPr>
              <a:t>Chair: </a:t>
            </a:r>
            <a:r>
              <a:rPr lang="en-US" sz="1000" b="1" dirty="0" err="1" smtClean="0">
                <a:latin typeface="Segoe UI" panose="020B0502040204020203" pitchFamily="34" charset="0"/>
                <a:cs typeface="Segoe UI" panose="020B0502040204020203" pitchFamily="34" charset="0"/>
              </a:rPr>
              <a:t>Yaniv</a:t>
            </a:r>
            <a:r>
              <a:rPr lang="en-US" sz="1000" b="1" dirty="0" smtClean="0">
                <a:latin typeface="Segoe UI" panose="020B0502040204020203" pitchFamily="34" charset="0"/>
                <a:cs typeface="Segoe UI" panose="020B0502040204020203" pitchFamily="34" charset="0"/>
              </a:rPr>
              <a:t> </a:t>
            </a:r>
            <a:r>
              <a:rPr lang="en-US" sz="1000" b="1" dirty="0" err="1" smtClean="0">
                <a:latin typeface="Segoe UI" panose="020B0502040204020203" pitchFamily="34" charset="0"/>
                <a:cs typeface="Segoe UI" panose="020B0502040204020203" pitchFamily="34" charset="0"/>
              </a:rPr>
              <a:t>Zagagi</a:t>
            </a:r>
            <a:r>
              <a:rPr lang="en-US" sz="1000" b="1" dirty="0" smtClean="0">
                <a:latin typeface="Segoe UI" panose="020B0502040204020203" pitchFamily="34" charset="0"/>
                <a:cs typeface="Segoe UI" panose="020B0502040204020203" pitchFamily="34" charset="0"/>
              </a:rPr>
              <a:t> (</a:t>
            </a:r>
            <a:r>
              <a:rPr lang="en-US" sz="1000" dirty="0" err="1" smtClean="0">
                <a:latin typeface="Segoe UI" panose="020B0502040204020203" pitchFamily="34" charset="0"/>
                <a:cs typeface="Segoe UI" panose="020B0502040204020203" pitchFamily="34" charset="0"/>
              </a:rPr>
              <a:t>Golder</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p:txBody>
      </p:sp>
      <p:sp>
        <p:nvSpPr>
          <p:cNvPr id="17" name="TextBox 16"/>
          <p:cNvSpPr txBox="1"/>
          <p:nvPr/>
        </p:nvSpPr>
        <p:spPr>
          <a:xfrm>
            <a:off x="866313" y="3437470"/>
            <a:ext cx="2069880" cy="631135"/>
          </a:xfrm>
          <a:prstGeom prst="rect">
            <a:avLst/>
          </a:prstGeom>
          <a:solidFill>
            <a:srgbClr val="034055"/>
          </a:solidFill>
          <a:ln>
            <a:solidFill>
              <a:srgbClr val="034055"/>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Warfare </a:t>
            </a:r>
          </a:p>
          <a:p>
            <a:pPr algn="ctr"/>
            <a:r>
              <a:rPr lang="en-US" sz="1167" dirty="0">
                <a:solidFill>
                  <a:schemeClr val="bg1"/>
                </a:solidFill>
                <a:latin typeface="Segoe UI" panose="020B0502040204020203" pitchFamily="34" charset="0"/>
                <a:cs typeface="Segoe UI" panose="020B0502040204020203" pitchFamily="34" charset="0"/>
              </a:rPr>
              <a:t>Systems</a:t>
            </a:r>
          </a:p>
          <a:p>
            <a:pPr algn="ctr"/>
            <a:r>
              <a:rPr lang="en-US" sz="1167" dirty="0">
                <a:solidFill>
                  <a:schemeClr val="bg1"/>
                </a:solidFill>
                <a:latin typeface="Segoe UI" panose="020B0502040204020203" pitchFamily="34" charset="0"/>
                <a:cs typeface="Segoe UI" panose="020B0502040204020203" pitchFamily="34" charset="0"/>
              </a:rPr>
              <a:t>Integration</a:t>
            </a:r>
          </a:p>
        </p:txBody>
      </p:sp>
      <p:sp>
        <p:nvSpPr>
          <p:cNvPr id="18" name="TextBox 17"/>
          <p:cNvSpPr txBox="1"/>
          <p:nvPr/>
        </p:nvSpPr>
        <p:spPr>
          <a:xfrm>
            <a:off x="866305" y="4067175"/>
            <a:ext cx="2069887" cy="400110"/>
          </a:xfrm>
          <a:prstGeom prst="rect">
            <a:avLst/>
          </a:prstGeom>
          <a:noFill/>
          <a:ln>
            <a:solidFill>
              <a:srgbClr val="034055"/>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Perry Haymon </a:t>
            </a:r>
            <a:r>
              <a:rPr lang="en-US" sz="1000" dirty="0">
                <a:latin typeface="Segoe UI" panose="020B0502040204020203" pitchFamily="34" charset="0"/>
                <a:cs typeface="Segoe UI" panose="020B0502040204020203" pitchFamily="34" charset="0"/>
              </a:rPr>
              <a:t>(Ingalls) </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Glenn Dorsey </a:t>
            </a:r>
            <a:r>
              <a:rPr lang="en-US" sz="1000" dirty="0">
                <a:latin typeface="Segoe UI" panose="020B0502040204020203" pitchFamily="34" charset="0"/>
                <a:cs typeface="Segoe UI" panose="020B0502040204020203" pitchFamily="34" charset="0"/>
              </a:rPr>
              <a:t>(NNS</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p:txBody>
      </p:sp>
      <p:sp>
        <p:nvSpPr>
          <p:cNvPr id="19" name="TextBox 18"/>
          <p:cNvSpPr txBox="1"/>
          <p:nvPr/>
        </p:nvSpPr>
        <p:spPr>
          <a:xfrm>
            <a:off x="3488194" y="3264091"/>
            <a:ext cx="2069889" cy="4515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Planning, Production Processes &amp; Facilities</a:t>
            </a:r>
          </a:p>
        </p:txBody>
      </p:sp>
      <p:sp>
        <p:nvSpPr>
          <p:cNvPr id="20" name="TextBox 19"/>
          <p:cNvSpPr txBox="1"/>
          <p:nvPr/>
        </p:nvSpPr>
        <p:spPr>
          <a:xfrm>
            <a:off x="3488192" y="3699677"/>
            <a:ext cx="2069888" cy="553998"/>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Ken Fast </a:t>
            </a:r>
            <a:r>
              <a:rPr lang="en-US" sz="1000" dirty="0">
                <a:latin typeface="Segoe UI" panose="020B0502040204020203" pitchFamily="34" charset="0"/>
                <a:cs typeface="Segoe UI" panose="020B0502040204020203" pitchFamily="34" charset="0"/>
              </a:rPr>
              <a:t>(EB)</a:t>
            </a:r>
          </a:p>
          <a:p>
            <a:pPr algn="ctr"/>
            <a:r>
              <a:rPr lang="en-US" sz="1000" dirty="0">
                <a:latin typeface="Segoe UI" panose="020B0502040204020203" pitchFamily="34" charset="0"/>
                <a:cs typeface="Segoe UI" panose="020B0502040204020203" pitchFamily="34" charset="0"/>
              </a:rPr>
              <a:t>Vice Chair: </a:t>
            </a:r>
            <a:r>
              <a:rPr lang="en-US" sz="1000" b="1" dirty="0" smtClean="0">
                <a:latin typeface="Segoe UI" panose="020B0502040204020203" pitchFamily="34" charset="0"/>
                <a:cs typeface="Segoe UI" panose="020B0502040204020203" pitchFamily="34" charset="0"/>
              </a:rPr>
              <a:t>Vacant</a:t>
            </a:r>
            <a:endParaRPr lang="en-US" sz="1000" dirty="0" smtClean="0">
              <a:latin typeface="Segoe UI" panose="020B0502040204020203" pitchFamily="34" charset="0"/>
              <a:cs typeface="Segoe UI" panose="020B0502040204020203" pitchFamily="34" charset="0"/>
            </a:endParaRPr>
          </a:p>
          <a:p>
            <a:pPr algn="ctr"/>
            <a:endParaRPr lang="en-US" sz="1000" i="1" dirty="0">
              <a:latin typeface="Segoe UI" panose="020B0502040204020203" pitchFamily="34" charset="0"/>
              <a:cs typeface="Segoe UI" panose="020B0502040204020203" pitchFamily="34" charset="0"/>
            </a:endParaRPr>
          </a:p>
        </p:txBody>
      </p:sp>
      <p:sp>
        <p:nvSpPr>
          <p:cNvPr id="21" name="TextBox 20"/>
          <p:cNvSpPr txBox="1"/>
          <p:nvPr/>
        </p:nvSpPr>
        <p:spPr>
          <a:xfrm>
            <a:off x="3488191" y="4270933"/>
            <a:ext cx="2069889" cy="451534"/>
          </a:xfrm>
          <a:prstGeom prst="rect">
            <a:avLst/>
          </a:prstGeom>
          <a:solidFill>
            <a:srgbClr val="8EB2BF"/>
          </a:solidFill>
          <a:ln>
            <a:solidFill>
              <a:srgbClr val="ADC7D0"/>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Surface Preparation &amp; Coatings</a:t>
            </a:r>
          </a:p>
        </p:txBody>
      </p:sp>
      <p:sp>
        <p:nvSpPr>
          <p:cNvPr id="22" name="TextBox 21"/>
          <p:cNvSpPr txBox="1"/>
          <p:nvPr/>
        </p:nvSpPr>
        <p:spPr>
          <a:xfrm>
            <a:off x="3488189" y="4706519"/>
            <a:ext cx="2069888" cy="400110"/>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Arcino Quiero </a:t>
            </a:r>
            <a:r>
              <a:rPr lang="en-US" sz="1000" b="1" dirty="0" smtClean="0">
                <a:latin typeface="Segoe UI" panose="020B0502040204020203" pitchFamily="34" charset="0"/>
                <a:cs typeface="Segoe UI" panose="020B0502040204020203" pitchFamily="34" charset="0"/>
              </a:rPr>
              <a:t>Jr.</a:t>
            </a:r>
            <a:r>
              <a:rPr lang="en-US" sz="1000" dirty="0" smtClean="0">
                <a:latin typeface="Segoe UI" panose="020B0502040204020203" pitchFamily="34" charset="0"/>
                <a:cs typeface="Segoe UI" panose="020B0502040204020203" pitchFamily="34" charset="0"/>
              </a:rPr>
              <a:t> (NNS</a:t>
            </a:r>
            <a:r>
              <a:rPr lang="en-US" sz="1000" dirty="0">
                <a:latin typeface="Segoe UI" panose="020B0502040204020203" pitchFamily="34" charset="0"/>
                <a:cs typeface="Segoe UI" panose="020B0502040204020203" pitchFamily="34" charset="0"/>
              </a:rPr>
              <a:t>)</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Bob </a:t>
            </a:r>
            <a:r>
              <a:rPr lang="en-US" sz="1000" b="1" dirty="0" err="1">
                <a:latin typeface="Segoe UI" panose="020B0502040204020203" pitchFamily="34" charset="0"/>
                <a:cs typeface="Segoe UI" panose="020B0502040204020203" pitchFamily="34" charset="0"/>
              </a:rPr>
              <a:t>Cloutier</a:t>
            </a:r>
            <a:r>
              <a:rPr lang="en-US" sz="1000" b="1"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a:t>
            </a:r>
            <a:r>
              <a:rPr lang="en-US" sz="1000" dirty="0" smtClean="0">
                <a:latin typeface="Segoe UI" panose="020B0502040204020203" pitchFamily="34" charset="0"/>
                <a:cs typeface="Segoe UI" panose="020B0502040204020203" pitchFamily="34" charset="0"/>
              </a:rPr>
              <a:t>BIW)</a:t>
            </a:r>
            <a:endParaRPr lang="en-US" sz="1000" dirty="0">
              <a:latin typeface="Segoe UI" panose="020B0502040204020203" pitchFamily="34" charset="0"/>
              <a:cs typeface="Segoe UI" panose="020B0502040204020203" pitchFamily="34" charset="0"/>
            </a:endParaRPr>
          </a:p>
        </p:txBody>
      </p:sp>
      <p:sp>
        <p:nvSpPr>
          <p:cNvPr id="23" name="TextBox 22"/>
          <p:cNvSpPr txBox="1"/>
          <p:nvPr/>
        </p:nvSpPr>
        <p:spPr>
          <a:xfrm>
            <a:off x="3488189" y="5101672"/>
            <a:ext cx="2069889" cy="2719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Welding Technology</a:t>
            </a:r>
          </a:p>
        </p:txBody>
      </p:sp>
      <p:sp>
        <p:nvSpPr>
          <p:cNvPr id="24" name="TextBox 23"/>
          <p:cNvSpPr txBox="1"/>
          <p:nvPr/>
        </p:nvSpPr>
        <p:spPr>
          <a:xfrm>
            <a:off x="3488189" y="5373606"/>
            <a:ext cx="2069888" cy="553998"/>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Paul Herbert </a:t>
            </a:r>
            <a:r>
              <a:rPr lang="en-US" sz="1000" dirty="0">
                <a:latin typeface="Segoe UI" panose="020B0502040204020203" pitchFamily="34" charset="0"/>
                <a:cs typeface="Segoe UI" panose="020B0502040204020203" pitchFamily="34" charset="0"/>
              </a:rPr>
              <a:t>(NNS)</a:t>
            </a:r>
          </a:p>
          <a:p>
            <a:pPr algn="ctr"/>
            <a:r>
              <a:rPr lang="en-US" sz="1000" dirty="0" smtClean="0">
                <a:latin typeface="Segoe UI" panose="020B0502040204020203" pitchFamily="34" charset="0"/>
                <a:cs typeface="Segoe UI" panose="020B0502040204020203" pitchFamily="34" charset="0"/>
              </a:rPr>
              <a:t>Vice </a:t>
            </a:r>
            <a:r>
              <a:rPr lang="en-US" sz="1000" dirty="0">
                <a:latin typeface="Segoe UI" panose="020B0502040204020203" pitchFamily="34" charset="0"/>
                <a:cs typeface="Segoe UI" panose="020B0502040204020203" pitchFamily="34" charset="0"/>
              </a:rPr>
              <a:t>Chair</a:t>
            </a:r>
            <a:r>
              <a:rPr lang="en-US" sz="1000" dirty="0" smtClean="0">
                <a:latin typeface="Segoe UI" panose="020B0502040204020203" pitchFamily="34" charset="0"/>
                <a:cs typeface="Segoe UI" panose="020B0502040204020203" pitchFamily="34" charset="0"/>
              </a:rPr>
              <a:t>: </a:t>
            </a:r>
            <a:r>
              <a:rPr lang="en-US" sz="1000" b="1" dirty="0" smtClean="0">
                <a:latin typeface="Segoe UI" panose="020B0502040204020203" pitchFamily="34" charset="0"/>
                <a:cs typeface="Segoe UI" panose="020B0502040204020203" pitchFamily="34" charset="0"/>
              </a:rPr>
              <a:t>Kevin </a:t>
            </a:r>
            <a:r>
              <a:rPr lang="en-US" sz="1000" b="1" dirty="0" err="1" smtClean="0">
                <a:latin typeface="Segoe UI" panose="020B0502040204020203" pitchFamily="34" charset="0"/>
                <a:cs typeface="Segoe UI" panose="020B0502040204020203" pitchFamily="34" charset="0"/>
              </a:rPr>
              <a:t>Roosinck</a:t>
            </a:r>
            <a:r>
              <a:rPr lang="en-US" sz="1000" b="1" dirty="0" smtClean="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(Ingalls)</a:t>
            </a:r>
            <a:endParaRPr lang="en-US" sz="1000" dirty="0">
              <a:latin typeface="Segoe UI" panose="020B0502040204020203" pitchFamily="34" charset="0"/>
              <a:cs typeface="Segoe UI" panose="020B0502040204020203" pitchFamily="34" charset="0"/>
            </a:endParaRPr>
          </a:p>
        </p:txBody>
      </p:sp>
      <p:sp>
        <p:nvSpPr>
          <p:cNvPr id="35" name="TextBox 34"/>
          <p:cNvSpPr txBox="1"/>
          <p:nvPr/>
        </p:nvSpPr>
        <p:spPr>
          <a:xfrm>
            <a:off x="6110073" y="3278072"/>
            <a:ext cx="2069887" cy="538609"/>
          </a:xfrm>
          <a:prstGeom prst="rect">
            <a:avLst/>
          </a:prstGeom>
          <a:noFill/>
          <a:ln>
            <a:solidFill>
              <a:srgbClr val="568DA0"/>
            </a:solidFill>
          </a:ln>
        </p:spPr>
        <p:txBody>
          <a:bodyPr wrap="square" rtlCol="0">
            <a:spAutoFit/>
          </a:bodyPr>
          <a:lstStyle/>
          <a:p>
            <a:pPr algn="ctr" defTabSz="761970">
              <a:defRPr/>
            </a:pPr>
            <a:r>
              <a:rPr lang="en-US" sz="900" b="1" kern="0" dirty="0">
                <a:solidFill>
                  <a:prstClr val="black"/>
                </a:solidFill>
                <a:latin typeface="Segoe UI" panose="020B0502040204020203" pitchFamily="34" charset="0"/>
                <a:cs typeface="Segoe UI" panose="020B0502040204020203" pitchFamily="34" charset="0"/>
              </a:rPr>
              <a:t>Digital Shipbuilding Committee </a:t>
            </a:r>
            <a:r>
              <a:rPr lang="en-US" sz="1000" kern="0" dirty="0" smtClean="0">
                <a:solidFill>
                  <a:prstClr val="black"/>
                </a:solidFill>
                <a:latin typeface="Segoe UI" panose="020B0502040204020203" pitchFamily="34" charset="0"/>
                <a:cs typeface="Segoe UI" panose="020B0502040204020203" pitchFamily="34" charset="0"/>
              </a:rPr>
              <a:t>Co-Chair: </a:t>
            </a:r>
            <a:r>
              <a:rPr lang="en-US" sz="1000" b="1" kern="0" dirty="0" smtClean="0">
                <a:solidFill>
                  <a:prstClr val="black"/>
                </a:solidFill>
                <a:latin typeface="Segoe UI" panose="020B0502040204020203" pitchFamily="34" charset="0"/>
                <a:cs typeface="Segoe UI" panose="020B0502040204020203" pitchFamily="34" charset="0"/>
              </a:rPr>
              <a:t>Jamie </a:t>
            </a:r>
            <a:r>
              <a:rPr lang="en-US" sz="1000" b="1" kern="0" dirty="0">
                <a:solidFill>
                  <a:prstClr val="black"/>
                </a:solidFill>
                <a:latin typeface="Segoe UI" panose="020B0502040204020203" pitchFamily="34" charset="0"/>
                <a:cs typeface="Segoe UI" panose="020B0502040204020203" pitchFamily="34" charset="0"/>
              </a:rPr>
              <a:t>Breakfield </a:t>
            </a:r>
            <a:r>
              <a:rPr lang="en-US" sz="1000" kern="0" dirty="0">
                <a:solidFill>
                  <a:prstClr val="black"/>
                </a:solidFill>
                <a:latin typeface="Segoe UI" panose="020B0502040204020203" pitchFamily="34" charset="0"/>
                <a:cs typeface="Segoe UI" panose="020B0502040204020203" pitchFamily="34" charset="0"/>
              </a:rPr>
              <a:t>(Ingalls</a:t>
            </a:r>
            <a:r>
              <a:rPr lang="en-US" sz="1000" kern="0" dirty="0" smtClean="0">
                <a:solidFill>
                  <a:prstClr val="black"/>
                </a:solidFill>
                <a:latin typeface="Segoe UI" panose="020B0502040204020203" pitchFamily="34" charset="0"/>
                <a:cs typeface="Segoe UI" panose="020B0502040204020203" pitchFamily="34" charset="0"/>
              </a:rPr>
              <a:t>)</a:t>
            </a:r>
            <a:endParaRPr lang="en-US" sz="1000" i="1" kern="0" dirty="0">
              <a:solidFill>
                <a:srgbClr val="FF0000"/>
              </a:solidFill>
              <a:latin typeface="Segoe UI" panose="020B0502040204020203" pitchFamily="34" charset="0"/>
              <a:cs typeface="Segoe UI" panose="020B0502040204020203" pitchFamily="34" charset="0"/>
            </a:endParaRPr>
          </a:p>
        </p:txBody>
      </p:sp>
      <p:sp>
        <p:nvSpPr>
          <p:cNvPr id="40" name="TextBox 39"/>
          <p:cNvSpPr txBox="1"/>
          <p:nvPr/>
        </p:nvSpPr>
        <p:spPr>
          <a:xfrm>
            <a:off x="8731916" y="3578606"/>
            <a:ext cx="2069887" cy="2719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Workforce </a:t>
            </a:r>
            <a:r>
              <a:rPr lang="en-US" sz="1167" dirty="0" smtClean="0">
                <a:solidFill>
                  <a:schemeClr val="bg1"/>
                </a:solidFill>
                <a:latin typeface="Segoe UI" panose="020B0502040204020203" pitchFamily="34" charset="0"/>
                <a:cs typeface="Segoe UI" panose="020B0502040204020203" pitchFamily="34" charset="0"/>
              </a:rPr>
              <a:t>Development</a:t>
            </a:r>
            <a:endParaRPr lang="en-US" sz="1167" dirty="0">
              <a:solidFill>
                <a:schemeClr val="bg1"/>
              </a:solidFill>
              <a:latin typeface="Segoe UI" panose="020B0502040204020203" pitchFamily="34" charset="0"/>
              <a:cs typeface="Segoe UI" panose="020B0502040204020203" pitchFamily="34" charset="0"/>
            </a:endParaRPr>
          </a:p>
        </p:txBody>
      </p:sp>
      <p:sp>
        <p:nvSpPr>
          <p:cNvPr id="41" name="TextBox 40"/>
          <p:cNvSpPr txBox="1"/>
          <p:nvPr/>
        </p:nvSpPr>
        <p:spPr>
          <a:xfrm>
            <a:off x="8731918" y="3850540"/>
            <a:ext cx="2069885" cy="553998"/>
          </a:xfrm>
          <a:prstGeom prst="rect">
            <a:avLst/>
          </a:prstGeom>
          <a:noFill/>
          <a:ln>
            <a:solidFill>
              <a:srgbClr val="045571"/>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Ryan Lee (</a:t>
            </a:r>
            <a:r>
              <a:rPr lang="en-US" sz="1000" dirty="0">
                <a:latin typeface="Segoe UI" panose="020B0502040204020203" pitchFamily="34" charset="0"/>
                <a:cs typeface="Segoe UI" panose="020B0502040204020203" pitchFamily="34" charset="0"/>
              </a:rPr>
              <a:t>Austal</a:t>
            </a:r>
            <a:r>
              <a:rPr lang="en-US" sz="1000" b="1" dirty="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a:p>
            <a:pPr algn="ctr"/>
            <a:r>
              <a:rPr lang="en-US" sz="1000" dirty="0">
                <a:latin typeface="Segoe UI" panose="020B0502040204020203" pitchFamily="34" charset="0"/>
                <a:cs typeface="Segoe UI" panose="020B0502040204020203" pitchFamily="34" charset="0"/>
              </a:rPr>
              <a:t>Vice Chair: </a:t>
            </a:r>
            <a:r>
              <a:rPr lang="en-US" sz="1000" b="1" dirty="0" err="1">
                <a:latin typeface="Segoe UI" panose="020B0502040204020203" pitchFamily="34" charset="0"/>
                <a:cs typeface="Segoe UI" panose="020B0502040204020203" pitchFamily="34" charset="0"/>
              </a:rPr>
              <a:t>Maurissa</a:t>
            </a:r>
            <a:r>
              <a:rPr lang="en-US" sz="1000" b="1" dirty="0">
                <a:latin typeface="Segoe UI" panose="020B0502040204020203" pitchFamily="34" charset="0"/>
                <a:cs typeface="Segoe UI" panose="020B0502040204020203" pitchFamily="34" charset="0"/>
              </a:rPr>
              <a:t> D’Angelo (</a:t>
            </a:r>
            <a:r>
              <a:rPr lang="en-US" sz="1000" dirty="0">
                <a:latin typeface="Segoe UI" panose="020B0502040204020203" pitchFamily="34" charset="0"/>
                <a:cs typeface="Segoe UI" panose="020B0502040204020203" pitchFamily="34" charset="0"/>
              </a:rPr>
              <a:t>D’Angelo Technologies</a:t>
            </a:r>
            <a:r>
              <a:rPr lang="en-US" sz="1000" b="1"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p:txBody>
      </p:sp>
      <p:sp>
        <p:nvSpPr>
          <p:cNvPr id="44" name="TextBox 43"/>
          <p:cNvSpPr txBox="1"/>
          <p:nvPr/>
        </p:nvSpPr>
        <p:spPr>
          <a:xfrm>
            <a:off x="866305" y="1818608"/>
            <a:ext cx="2069887" cy="451534"/>
          </a:xfrm>
          <a:prstGeom prst="rect">
            <a:avLst/>
          </a:prstGeom>
          <a:solidFill>
            <a:srgbClr val="034055"/>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Design &amp; </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Material Technologies</a:t>
            </a:r>
          </a:p>
        </p:txBody>
      </p:sp>
      <p:sp>
        <p:nvSpPr>
          <p:cNvPr id="45" name="TextBox 44"/>
          <p:cNvSpPr txBox="1"/>
          <p:nvPr/>
        </p:nvSpPr>
        <p:spPr>
          <a:xfrm>
            <a:off x="3488188" y="1815790"/>
            <a:ext cx="2069889" cy="451534"/>
          </a:xfrm>
          <a:prstGeom prst="rect">
            <a:avLst/>
          </a:prstGeom>
          <a:solidFill>
            <a:srgbClr val="8EB2BF"/>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Production</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Technologies</a:t>
            </a:r>
          </a:p>
        </p:txBody>
      </p:sp>
      <p:sp>
        <p:nvSpPr>
          <p:cNvPr id="46" name="TextBox 45"/>
          <p:cNvSpPr txBox="1"/>
          <p:nvPr/>
        </p:nvSpPr>
        <p:spPr>
          <a:xfrm>
            <a:off x="8731916" y="1818608"/>
            <a:ext cx="2069887" cy="4515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Infrastructure &amp; Support</a:t>
            </a:r>
          </a:p>
          <a:p>
            <a:pPr algn="ctr"/>
            <a:endParaRPr lang="en-US" sz="1167" dirty="0">
              <a:solidFill>
                <a:schemeClr val="bg1"/>
              </a:solidFill>
              <a:latin typeface="Segoe UI" panose="020B0502040204020203" pitchFamily="34" charset="0"/>
              <a:cs typeface="Segoe UI" panose="020B0502040204020203" pitchFamily="34" charset="0"/>
            </a:endParaRPr>
          </a:p>
        </p:txBody>
      </p:sp>
      <p:sp>
        <p:nvSpPr>
          <p:cNvPr id="47" name="TextBox 46"/>
          <p:cNvSpPr txBox="1"/>
          <p:nvPr/>
        </p:nvSpPr>
        <p:spPr>
          <a:xfrm>
            <a:off x="6110073" y="1815790"/>
            <a:ext cx="2069888" cy="451534"/>
          </a:xfrm>
          <a:prstGeom prst="rect">
            <a:avLst/>
          </a:prstGeom>
          <a:solidFill>
            <a:srgbClr val="568DA0"/>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Business Processes</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&amp; Information Technologies</a:t>
            </a:r>
          </a:p>
        </p:txBody>
      </p:sp>
    </p:spTree>
    <p:extLst>
      <p:ext uri="{BB962C8B-B14F-4D97-AF65-F5344CB8AC3E}">
        <p14:creationId xmlns:p14="http://schemas.microsoft.com/office/powerpoint/2010/main" val="3101117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Solicitations</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11</a:t>
            </a:fld>
            <a:endParaRPr lang="en-US" dirty="0"/>
          </a:p>
        </p:txBody>
      </p:sp>
    </p:spTree>
    <p:extLst>
      <p:ext uri="{BB962C8B-B14F-4D97-AF65-F5344CB8AC3E}">
        <p14:creationId xmlns:p14="http://schemas.microsoft.com/office/powerpoint/2010/main" val="1014292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12</a:t>
            </a:fld>
            <a:endParaRPr lang="en-US" dirty="0"/>
          </a:p>
        </p:txBody>
      </p:sp>
      <p:sp>
        <p:nvSpPr>
          <p:cNvPr id="6" name="Title 2"/>
          <p:cNvSpPr>
            <a:spLocks noGrp="1"/>
          </p:cNvSpPr>
          <p:nvPr>
            <p:ph type="title"/>
          </p:nvPr>
        </p:nvSpPr>
        <p:spPr>
          <a:xfrm>
            <a:off x="0" y="316522"/>
            <a:ext cx="10774392" cy="832811"/>
          </a:xfrm>
        </p:spPr>
        <p:txBody>
          <a:bodyPr/>
          <a:lstStyle/>
          <a:p>
            <a:r>
              <a:rPr lang="en-US" sz="4400" dirty="0" smtClean="0"/>
              <a:t>Panel Project </a:t>
            </a:r>
            <a:r>
              <a:rPr lang="en-US" sz="4400" dirty="0"/>
              <a:t>Proposal Process </a:t>
            </a:r>
          </a:p>
        </p:txBody>
      </p:sp>
      <p:pic>
        <p:nvPicPr>
          <p:cNvPr id="2" name="Picture 1"/>
          <p:cNvPicPr>
            <a:picLocks noChangeAspect="1"/>
          </p:cNvPicPr>
          <p:nvPr/>
        </p:nvPicPr>
        <p:blipFill>
          <a:blip r:embed="rId3"/>
          <a:stretch>
            <a:fillRect/>
          </a:stretch>
        </p:blipFill>
        <p:spPr>
          <a:xfrm>
            <a:off x="1257577" y="1222078"/>
            <a:ext cx="9174428" cy="5211932"/>
          </a:xfrm>
          <a:prstGeom prst="rect">
            <a:avLst/>
          </a:prstGeom>
        </p:spPr>
      </p:pic>
    </p:spTree>
    <p:extLst>
      <p:ext uri="{BB962C8B-B14F-4D97-AF65-F5344CB8AC3E}">
        <p14:creationId xmlns:p14="http://schemas.microsoft.com/office/powerpoint/2010/main" val="2408934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13</a:t>
            </a:fld>
            <a:endParaRPr lang="en-US" dirty="0"/>
          </a:p>
        </p:txBody>
      </p:sp>
      <p:pic>
        <p:nvPicPr>
          <p:cNvPr id="28" name="Picture 27"/>
          <p:cNvPicPr>
            <a:picLocks noChangeAspect="1"/>
          </p:cNvPicPr>
          <p:nvPr/>
        </p:nvPicPr>
        <p:blipFill>
          <a:blip r:embed="rId3"/>
          <a:stretch>
            <a:fillRect/>
          </a:stretch>
        </p:blipFill>
        <p:spPr>
          <a:xfrm>
            <a:off x="965544" y="1455201"/>
            <a:ext cx="8723376" cy="4868058"/>
          </a:xfrm>
          <a:prstGeom prst="rect">
            <a:avLst/>
          </a:prstGeom>
        </p:spPr>
      </p:pic>
      <p:sp>
        <p:nvSpPr>
          <p:cNvPr id="6" name="Title 2"/>
          <p:cNvSpPr>
            <a:spLocks noGrp="1"/>
          </p:cNvSpPr>
          <p:nvPr>
            <p:ph type="title"/>
          </p:nvPr>
        </p:nvSpPr>
        <p:spPr>
          <a:xfrm>
            <a:off x="0" y="316522"/>
            <a:ext cx="10774392" cy="832811"/>
          </a:xfrm>
        </p:spPr>
        <p:txBody>
          <a:bodyPr/>
          <a:lstStyle/>
          <a:p>
            <a:r>
              <a:rPr lang="en-US" sz="4400" dirty="0"/>
              <a:t>Research Announcement Proposal Process </a:t>
            </a:r>
          </a:p>
        </p:txBody>
      </p:sp>
    </p:spTree>
    <p:extLst>
      <p:ext uri="{BB962C8B-B14F-4D97-AF65-F5344CB8AC3E}">
        <p14:creationId xmlns:p14="http://schemas.microsoft.com/office/powerpoint/2010/main" val="1681554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58024" y="1634380"/>
            <a:ext cx="4562475" cy="4542583"/>
          </a:xfrm>
        </p:spPr>
        <p:txBody>
          <a:bodyPr>
            <a:normAutofit/>
          </a:bodyPr>
          <a:lstStyle/>
          <a:p>
            <a:r>
              <a:rPr lang="en-US" sz="2800" dirty="0"/>
              <a:t>Resource Documents</a:t>
            </a:r>
          </a:p>
          <a:p>
            <a:r>
              <a:rPr lang="en-US" sz="2800" dirty="0"/>
              <a:t>Contact Information</a:t>
            </a:r>
          </a:p>
          <a:p>
            <a:r>
              <a:rPr lang="en-US" sz="2800" dirty="0"/>
              <a:t>Panel Information</a:t>
            </a:r>
          </a:p>
          <a:p>
            <a:r>
              <a:rPr lang="en-US" sz="2800" dirty="0"/>
              <a:t>Ad Hoc Initiatives</a:t>
            </a:r>
          </a:p>
          <a:p>
            <a:r>
              <a:rPr lang="en-US" sz="2800" dirty="0"/>
              <a:t>Presentations</a:t>
            </a:r>
          </a:p>
          <a:p>
            <a:r>
              <a:rPr lang="en-US" sz="2800" dirty="0"/>
              <a:t>NSRP History</a:t>
            </a:r>
          </a:p>
          <a:p>
            <a:r>
              <a:rPr lang="en-US" sz="2800" dirty="0"/>
              <a:t>Solicitations</a:t>
            </a:r>
          </a:p>
          <a:p>
            <a:r>
              <a:rPr lang="en-US" sz="2800" dirty="0" smtClean="0"/>
              <a:t>Teaming</a:t>
            </a:r>
            <a:endParaRPr lang="en-US" sz="28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14</a:t>
            </a:fld>
            <a:endParaRPr lang="en-US" dirty="0"/>
          </a:p>
        </p:txBody>
      </p:sp>
      <p:sp>
        <p:nvSpPr>
          <p:cNvPr id="7" name="Title 2"/>
          <p:cNvSpPr>
            <a:spLocks noGrp="1"/>
          </p:cNvSpPr>
          <p:nvPr>
            <p:ph type="title"/>
          </p:nvPr>
        </p:nvSpPr>
        <p:spPr>
          <a:xfrm>
            <a:off x="0" y="316522"/>
            <a:ext cx="10515600" cy="832811"/>
          </a:xfrm>
        </p:spPr>
        <p:txBody>
          <a:bodyPr/>
          <a:lstStyle/>
          <a:p>
            <a:r>
              <a:rPr lang="en-US" sz="4400" dirty="0" smtClean="0"/>
              <a:t>Looking for more information?</a:t>
            </a:r>
            <a:endParaRPr lang="en-US" sz="4400" dirty="0"/>
          </a:p>
        </p:txBody>
      </p:sp>
      <p:sp>
        <p:nvSpPr>
          <p:cNvPr id="10" name="Rounded Rectangle 9"/>
          <p:cNvSpPr/>
          <p:nvPr/>
        </p:nvSpPr>
        <p:spPr>
          <a:xfrm>
            <a:off x="2350450" y="5926879"/>
            <a:ext cx="2290473" cy="500168"/>
          </a:xfrm>
          <a:prstGeom prst="roundRect">
            <a:avLst/>
          </a:prstGeom>
          <a:solidFill>
            <a:srgbClr val="0340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064" tIns="65532" rIns="131064" bIns="65532" numCol="1" spcCol="0" rtlCol="0" fromWordArt="0" anchor="ctr" anchorCtr="0" forceAA="0" compatLnSpc="1">
            <a:prstTxWarp prst="textNoShape">
              <a:avLst/>
            </a:prstTxWarp>
            <a:noAutofit/>
          </a:bodyPr>
          <a:lstStyle/>
          <a:p>
            <a:pPr algn="ctr"/>
            <a:r>
              <a:rPr lang="en-US" sz="2400" dirty="0" smtClean="0">
                <a:latin typeface="Segoe UI" panose="020B0502040204020203" pitchFamily="34" charset="0"/>
                <a:cs typeface="Segoe UI" panose="020B0502040204020203" pitchFamily="34" charset="0"/>
              </a:rPr>
              <a:t>www.nsrp.org</a:t>
            </a:r>
            <a:endParaRPr lang="en-US" sz="24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rotWithShape="1">
          <a:blip r:embed="rId2"/>
          <a:srcRect r="8270"/>
          <a:stretch/>
        </p:blipFill>
        <p:spPr>
          <a:xfrm>
            <a:off x="470386" y="1512906"/>
            <a:ext cx="6050599" cy="4050400"/>
          </a:xfrm>
          <a:prstGeom prst="rect">
            <a:avLst/>
          </a:prstGeom>
        </p:spPr>
      </p:pic>
    </p:spTree>
    <p:extLst>
      <p:ext uri="{BB962C8B-B14F-4D97-AF65-F5344CB8AC3E}">
        <p14:creationId xmlns:p14="http://schemas.microsoft.com/office/powerpoint/2010/main" val="3654965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15</a:t>
            </a:fld>
            <a:endParaRPr lang="en-US" dirty="0"/>
          </a:p>
        </p:txBody>
      </p:sp>
    </p:spTree>
    <p:extLst>
      <p:ext uri="{BB962C8B-B14F-4D97-AF65-F5344CB8AC3E}">
        <p14:creationId xmlns:p14="http://schemas.microsoft.com/office/powerpoint/2010/main" val="57949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86899" y="1315808"/>
            <a:ext cx="10292158" cy="5091160"/>
          </a:xfrm>
          <a:prstGeom prst="rect">
            <a:avLst/>
          </a:prstGeom>
        </p:spPr>
        <p:txBody>
          <a:bodyPr>
            <a:normAutofit/>
          </a:bodyPr>
          <a:lstStyle/>
          <a:p>
            <a:pPr marL="0" indent="0">
              <a:lnSpc>
                <a:spcPct val="120000"/>
              </a:lnSpc>
              <a:spcBef>
                <a:spcPts val="600"/>
              </a:spcBef>
              <a:buNone/>
              <a:tabLst>
                <a:tab pos="11147425" algn="l"/>
              </a:tabLst>
            </a:pPr>
            <a:r>
              <a:rPr lang="en-US" sz="2800" dirty="0" smtClean="0"/>
              <a:t>The </a:t>
            </a:r>
            <a:r>
              <a:rPr lang="en-US" sz="2800" dirty="0"/>
              <a:t>mission of the National Shipbuilding Research Program </a:t>
            </a:r>
            <a:r>
              <a:rPr lang="en-US" sz="2800" dirty="0" smtClean="0"/>
              <a:t>is </a:t>
            </a:r>
            <a:r>
              <a:rPr lang="en-US" sz="2800" dirty="0"/>
              <a:t>to </a:t>
            </a:r>
            <a:r>
              <a:rPr lang="en-US" sz="2800" dirty="0">
                <a:solidFill>
                  <a:srgbClr val="FF0000"/>
                </a:solidFill>
              </a:rPr>
              <a:t>reduce the total ownership cost</a:t>
            </a:r>
            <a:r>
              <a:rPr lang="en-US" sz="2800" dirty="0"/>
              <a:t> and </a:t>
            </a:r>
            <a:r>
              <a:rPr lang="en-US" sz="2800" dirty="0">
                <a:solidFill>
                  <a:srgbClr val="FF0000"/>
                </a:solidFill>
              </a:rPr>
              <a:t>improve the capabilities</a:t>
            </a:r>
            <a:r>
              <a:rPr lang="en-US" sz="2800" dirty="0"/>
              <a:t> of both United States Government and U. S.-flag </a:t>
            </a:r>
            <a:r>
              <a:rPr lang="en-US" sz="2800" dirty="0" smtClean="0"/>
              <a:t>commercial ships.</a:t>
            </a:r>
          </a:p>
          <a:p>
            <a:pPr marL="0" indent="0">
              <a:lnSpc>
                <a:spcPct val="120000"/>
              </a:lnSpc>
              <a:spcBef>
                <a:spcPts val="600"/>
              </a:spcBef>
              <a:buNone/>
              <a:tabLst>
                <a:tab pos="11147425" algn="l"/>
              </a:tabLst>
            </a:pPr>
            <a:r>
              <a:rPr lang="en-US" sz="2800" dirty="0" smtClean="0"/>
              <a:t>The </a:t>
            </a:r>
            <a:r>
              <a:rPr lang="en-US" sz="2800" dirty="0"/>
              <a:t>Program accomplishes this mission by providing a collaborative framework to manage, focus, </a:t>
            </a:r>
            <a:r>
              <a:rPr lang="en-US" sz="2800" dirty="0" smtClean="0"/>
              <a:t>develop </a:t>
            </a:r>
            <a:r>
              <a:rPr lang="en-US" sz="2800" dirty="0"/>
              <a:t>and share research </a:t>
            </a:r>
            <a:r>
              <a:rPr lang="en-US" sz="2800" dirty="0" smtClean="0"/>
              <a:t>&amp; development, </a:t>
            </a:r>
            <a:r>
              <a:rPr lang="en-US" sz="2800" dirty="0"/>
              <a:t>and leverage best practices in shipbuilding and ship repair. </a:t>
            </a:r>
          </a:p>
        </p:txBody>
      </p:sp>
      <p:sp>
        <p:nvSpPr>
          <p:cNvPr id="6" name="Title 2"/>
          <p:cNvSpPr>
            <a:spLocks noGrp="1"/>
          </p:cNvSpPr>
          <p:nvPr>
            <p:ph type="title"/>
          </p:nvPr>
        </p:nvSpPr>
        <p:spPr/>
        <p:txBody>
          <a:bodyPr/>
          <a:lstStyle/>
          <a:p>
            <a:r>
              <a:rPr lang="en-US" sz="4400" dirty="0" smtClean="0"/>
              <a:t>NSRP Mission</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2</a:t>
            </a:fld>
            <a:endParaRPr lang="en-US" dirty="0"/>
          </a:p>
        </p:txBody>
      </p:sp>
    </p:spTree>
    <p:extLst>
      <p:ext uri="{BB962C8B-B14F-4D97-AF65-F5344CB8AC3E}">
        <p14:creationId xmlns:p14="http://schemas.microsoft.com/office/powerpoint/2010/main" val="68741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614" y="799682"/>
            <a:ext cx="8045200" cy="5728182"/>
          </a:xfrm>
          <a:prstGeom prst="rect">
            <a:avLst/>
          </a:prstGeom>
        </p:spPr>
      </p:pic>
      <p:sp>
        <p:nvSpPr>
          <p:cNvPr id="6" name="Title 2"/>
          <p:cNvSpPr>
            <a:spLocks noGrp="1"/>
          </p:cNvSpPr>
          <p:nvPr>
            <p:ph type="title"/>
          </p:nvPr>
        </p:nvSpPr>
        <p:spPr/>
        <p:txBody>
          <a:bodyPr/>
          <a:lstStyle/>
          <a:p>
            <a:r>
              <a:rPr lang="en-US" sz="4400" dirty="0" smtClean="0"/>
              <a:t>NSRP Collaboration</a:t>
            </a:r>
            <a:endParaRPr lang="en-US" sz="4400"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3</a:t>
            </a:fld>
            <a:endParaRPr lang="en-US" dirty="0"/>
          </a:p>
        </p:txBody>
      </p:sp>
    </p:spTree>
    <p:extLst>
      <p:ext uri="{BB962C8B-B14F-4D97-AF65-F5344CB8AC3E}">
        <p14:creationId xmlns:p14="http://schemas.microsoft.com/office/powerpoint/2010/main" val="142742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430688"/>
            <a:ext cx="11449050" cy="4746275"/>
          </a:xfrm>
        </p:spPr>
        <p:txBody>
          <a:bodyPr>
            <a:normAutofit/>
          </a:bodyPr>
          <a:lstStyle/>
          <a:p>
            <a:pPr>
              <a:lnSpc>
                <a:spcPct val="120000"/>
              </a:lnSpc>
            </a:pPr>
            <a:r>
              <a:rPr lang="en-US" sz="2800" dirty="0"/>
              <a:t>Regarding your company’s and/or your competitor’s </a:t>
            </a:r>
            <a:r>
              <a:rPr lang="en-US" sz="2800" b="1" dirty="0"/>
              <a:t>product &amp; services</a:t>
            </a:r>
            <a:r>
              <a:rPr lang="en-US" sz="2800" dirty="0"/>
              <a:t>:</a:t>
            </a:r>
          </a:p>
          <a:p>
            <a:pPr marL="914400" lvl="1" indent="-457200">
              <a:lnSpc>
                <a:spcPct val="120000"/>
              </a:lnSpc>
            </a:pPr>
            <a:r>
              <a:rPr lang="en-US" sz="2400" dirty="0">
                <a:solidFill>
                  <a:srgbClr val="045571"/>
                </a:solidFill>
              </a:rPr>
              <a:t>Do not discuss current or future prices.</a:t>
            </a:r>
          </a:p>
          <a:p>
            <a:pPr marL="914400" lvl="1" indent="-457200">
              <a:lnSpc>
                <a:spcPct val="120000"/>
              </a:lnSpc>
            </a:pPr>
            <a:r>
              <a:rPr lang="en-US" sz="2400" dirty="0">
                <a:solidFill>
                  <a:srgbClr val="045571"/>
                </a:solidFill>
              </a:rPr>
              <a:t>Do not discuss any increase or decrease in price.</a:t>
            </a:r>
          </a:p>
          <a:p>
            <a:pPr marL="914400" lvl="1" indent="-457200">
              <a:lnSpc>
                <a:spcPct val="120000"/>
              </a:lnSpc>
            </a:pPr>
            <a:r>
              <a:rPr lang="en-US" sz="2400" dirty="0">
                <a:solidFill>
                  <a:srgbClr val="045571"/>
                </a:solidFill>
              </a:rPr>
              <a:t>Do not discuss pricing procedures.</a:t>
            </a:r>
          </a:p>
          <a:p>
            <a:pPr marL="914400" lvl="1" indent="-457200">
              <a:lnSpc>
                <a:spcPct val="120000"/>
              </a:lnSpc>
            </a:pPr>
            <a:r>
              <a:rPr lang="en-US" sz="2400" dirty="0">
                <a:solidFill>
                  <a:srgbClr val="045571"/>
                </a:solidFill>
              </a:rPr>
              <a:t>Do not discuss standardizing or stabilizing prices.</a:t>
            </a:r>
          </a:p>
          <a:p>
            <a:pPr marL="914400" lvl="1" indent="-457200">
              <a:lnSpc>
                <a:spcPct val="120000"/>
              </a:lnSpc>
            </a:pPr>
            <a:r>
              <a:rPr lang="en-US" sz="2400" dirty="0">
                <a:solidFill>
                  <a:srgbClr val="045571"/>
                </a:solidFill>
              </a:rPr>
              <a:t>Do not discuss controlling sales or allocating markets for any product.</a:t>
            </a:r>
          </a:p>
          <a:p>
            <a:pPr marL="914400" lvl="1" indent="-457200">
              <a:lnSpc>
                <a:spcPct val="120000"/>
              </a:lnSpc>
            </a:pPr>
            <a:r>
              <a:rPr lang="en-US" sz="2400" dirty="0">
                <a:solidFill>
                  <a:srgbClr val="045571"/>
                </a:solidFill>
              </a:rPr>
              <a:t>Do not discuss future design or marketing strategies</a:t>
            </a:r>
            <a:r>
              <a:rPr lang="en-US" sz="2400" dirty="0" smtClean="0">
                <a:solidFill>
                  <a:srgbClr val="045571"/>
                </a:solidFill>
              </a:rPr>
              <a:t>.</a:t>
            </a:r>
            <a:endParaRPr lang="en-US" sz="2400" dirty="0">
              <a:solidFill>
                <a:srgbClr val="045571"/>
              </a:solidFill>
            </a:endParaRPr>
          </a:p>
        </p:txBody>
      </p:sp>
      <p:sp>
        <p:nvSpPr>
          <p:cNvPr id="4" name="Slide Number Placeholder 3"/>
          <p:cNvSpPr>
            <a:spLocks noGrp="1"/>
          </p:cNvSpPr>
          <p:nvPr>
            <p:ph type="sldNum" sz="quarter" idx="11"/>
          </p:nvPr>
        </p:nvSpPr>
        <p:spPr/>
        <p:txBody>
          <a:bodyPr/>
          <a:lstStyle/>
          <a:p>
            <a:fld id="{A916C171-007E-46CF-80D5-F89E015BD616}" type="slidenum">
              <a:rPr lang="en-US" smtClean="0"/>
              <a:pPr/>
              <a:t>4</a:t>
            </a:fld>
            <a:endParaRPr lang="en-US" dirty="0"/>
          </a:p>
        </p:txBody>
      </p:sp>
      <p:sp>
        <p:nvSpPr>
          <p:cNvPr id="6" name="Title 2"/>
          <p:cNvSpPr txBox="1">
            <a:spLocks/>
          </p:cNvSpPr>
          <p:nvPr/>
        </p:nvSpPr>
        <p:spPr>
          <a:xfrm>
            <a:off x="0" y="316522"/>
            <a:ext cx="10515600" cy="832811"/>
          </a:xfrm>
          <a:prstGeom prst="rect">
            <a:avLst/>
          </a:prstGeom>
        </p:spPr>
        <p:txBody>
          <a:bodyPr anchor="b"/>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4400" smtClean="0"/>
              <a:t>Anti-Trust Rules</a:t>
            </a:r>
            <a:endParaRPr lang="en-US" sz="4400" dirty="0"/>
          </a:p>
        </p:txBody>
      </p:sp>
    </p:spTree>
    <p:extLst>
      <p:ext uri="{BB962C8B-B14F-4D97-AF65-F5344CB8AC3E}">
        <p14:creationId xmlns:p14="http://schemas.microsoft.com/office/powerpoint/2010/main" val="428840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430688"/>
            <a:ext cx="11449050" cy="4746275"/>
          </a:xfrm>
        </p:spPr>
        <p:txBody>
          <a:bodyPr>
            <a:normAutofit/>
          </a:bodyPr>
          <a:lstStyle/>
          <a:p>
            <a:pPr>
              <a:lnSpc>
                <a:spcPct val="100000"/>
              </a:lnSpc>
            </a:pPr>
            <a:r>
              <a:rPr lang="en-US" sz="2800" dirty="0"/>
              <a:t>Regarding your company’s and/or your competitors’ selection of their </a:t>
            </a:r>
            <a:r>
              <a:rPr lang="en-US" sz="2800" b="1" dirty="0"/>
              <a:t>supplier companies</a:t>
            </a:r>
            <a:r>
              <a:rPr lang="en-US" sz="2800" dirty="0"/>
              <a:t>:</a:t>
            </a:r>
          </a:p>
          <a:p>
            <a:pPr marL="914400" lvl="1" indent="-457200">
              <a:lnSpc>
                <a:spcPct val="100000"/>
              </a:lnSpc>
            </a:pPr>
            <a:r>
              <a:rPr lang="en-US" sz="2400" dirty="0">
                <a:solidFill>
                  <a:srgbClr val="045571"/>
                </a:solidFill>
              </a:rPr>
              <a:t>Do not discuss refusing to deal with a company because of its pricing or distribution practices.</a:t>
            </a:r>
          </a:p>
          <a:p>
            <a:pPr marL="914400" lvl="1" indent="-457200">
              <a:lnSpc>
                <a:spcPct val="100000"/>
              </a:lnSpc>
            </a:pPr>
            <a:r>
              <a:rPr lang="en-US" sz="2400" dirty="0">
                <a:solidFill>
                  <a:srgbClr val="045571"/>
                </a:solidFill>
              </a:rPr>
              <a:t>Do not discuss strategies or plans to award business to remove business from a specific company</a:t>
            </a:r>
            <a:r>
              <a:rPr lang="en-US" sz="2400" dirty="0" smtClean="0">
                <a:solidFill>
                  <a:srgbClr val="045571"/>
                </a:solidFill>
              </a:rPr>
              <a:t>.</a:t>
            </a:r>
          </a:p>
          <a:p>
            <a:pPr marL="0" indent="0">
              <a:lnSpc>
                <a:spcPct val="100000"/>
              </a:lnSpc>
              <a:buNone/>
            </a:pPr>
            <a:endParaRPr lang="en-US" sz="2000" dirty="0"/>
          </a:p>
          <a:p>
            <a:r>
              <a:rPr lang="en-US" sz="2800" dirty="0"/>
              <a:t>Regarding your company’s and/or competitors’ </a:t>
            </a:r>
            <a:r>
              <a:rPr lang="en-US" sz="2800" b="1" dirty="0"/>
              <a:t>trade secrets</a:t>
            </a:r>
            <a:r>
              <a:rPr lang="en-US" sz="2800" dirty="0"/>
              <a:t>:</a:t>
            </a:r>
          </a:p>
          <a:p>
            <a:pPr marL="914400" lvl="1" indent="-457200"/>
            <a:r>
              <a:rPr lang="en-US" sz="2400" dirty="0">
                <a:solidFill>
                  <a:srgbClr val="045571"/>
                </a:solidFill>
              </a:rPr>
              <a:t>Do not discuss trade secrets or confidential information of your company or any other participant.</a:t>
            </a:r>
          </a:p>
        </p:txBody>
      </p:sp>
      <p:sp>
        <p:nvSpPr>
          <p:cNvPr id="3" name="Title 2"/>
          <p:cNvSpPr>
            <a:spLocks noGrp="1"/>
          </p:cNvSpPr>
          <p:nvPr>
            <p:ph type="title"/>
          </p:nvPr>
        </p:nvSpPr>
        <p:spPr>
          <a:xfrm>
            <a:off x="0" y="316522"/>
            <a:ext cx="10515600" cy="832811"/>
          </a:xfrm>
        </p:spPr>
        <p:txBody>
          <a:bodyPr/>
          <a:lstStyle/>
          <a:p>
            <a:r>
              <a:rPr lang="en-US" sz="4400" dirty="0" smtClean="0"/>
              <a:t>Anti-Trust Rules</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Tree>
    <p:extLst>
      <p:ext uri="{BB962C8B-B14F-4D97-AF65-F5344CB8AC3E}">
        <p14:creationId xmlns:p14="http://schemas.microsoft.com/office/powerpoint/2010/main" val="3182897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Organization</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pic>
        <p:nvPicPr>
          <p:cNvPr id="45" name="Picture 44"/>
          <p:cNvPicPr>
            <a:picLocks noChangeAspect="1"/>
          </p:cNvPicPr>
          <p:nvPr/>
        </p:nvPicPr>
        <p:blipFill>
          <a:blip r:embed="rId3"/>
          <a:stretch>
            <a:fillRect/>
          </a:stretch>
        </p:blipFill>
        <p:spPr>
          <a:xfrm>
            <a:off x="3808422" y="1012173"/>
            <a:ext cx="4575157" cy="556145"/>
          </a:xfrm>
          <a:prstGeom prst="rect">
            <a:avLst/>
          </a:prstGeom>
        </p:spPr>
      </p:pic>
      <p:pic>
        <p:nvPicPr>
          <p:cNvPr id="2" name="Picture 1"/>
          <p:cNvPicPr>
            <a:picLocks noChangeAspect="1"/>
          </p:cNvPicPr>
          <p:nvPr/>
        </p:nvPicPr>
        <p:blipFill>
          <a:blip r:embed="rId4"/>
          <a:stretch>
            <a:fillRect/>
          </a:stretch>
        </p:blipFill>
        <p:spPr>
          <a:xfrm>
            <a:off x="3003919" y="1670151"/>
            <a:ext cx="6184162" cy="4534004"/>
          </a:xfrm>
          <a:prstGeom prst="rect">
            <a:avLst/>
          </a:prstGeom>
        </p:spPr>
      </p:pic>
    </p:spTree>
    <p:extLst>
      <p:ext uri="{BB962C8B-B14F-4D97-AF65-F5344CB8AC3E}">
        <p14:creationId xmlns:p14="http://schemas.microsoft.com/office/powerpoint/2010/main" val="1820408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Operations</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pic>
        <p:nvPicPr>
          <p:cNvPr id="3" name="Picture 2"/>
          <p:cNvPicPr>
            <a:picLocks noChangeAspect="1"/>
          </p:cNvPicPr>
          <p:nvPr/>
        </p:nvPicPr>
        <p:blipFill>
          <a:blip r:embed="rId3"/>
          <a:stretch>
            <a:fillRect/>
          </a:stretch>
        </p:blipFill>
        <p:spPr>
          <a:xfrm>
            <a:off x="1454469" y="364279"/>
            <a:ext cx="9283063" cy="6119452"/>
          </a:xfrm>
          <a:prstGeom prst="rect">
            <a:avLst/>
          </a:prstGeom>
        </p:spPr>
      </p:pic>
    </p:spTree>
    <p:extLst>
      <p:ext uri="{BB962C8B-B14F-4D97-AF65-F5344CB8AC3E}">
        <p14:creationId xmlns:p14="http://schemas.microsoft.com/office/powerpoint/2010/main" val="3034579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Extended Team Leadership</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8</a:t>
            </a:fld>
            <a:endParaRPr lang="en-US" dirty="0"/>
          </a:p>
        </p:txBody>
      </p:sp>
    </p:spTree>
    <p:extLst>
      <p:ext uri="{BB962C8B-B14F-4D97-AF65-F5344CB8AC3E}">
        <p14:creationId xmlns:p14="http://schemas.microsoft.com/office/powerpoint/2010/main" val="109367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
          <p:cNvSpPr>
            <a:spLocks noGrp="1"/>
          </p:cNvSpPr>
          <p:nvPr>
            <p:ph idx="1"/>
          </p:nvPr>
        </p:nvSpPr>
        <p:spPr/>
        <p:txBody>
          <a:bodyPr>
            <a:normAutofit/>
          </a:bodyPr>
          <a:lstStyle/>
          <a:p>
            <a:endParaRPr lang="en-US" sz="2800" dirty="0" smtClean="0"/>
          </a:p>
          <a:p>
            <a:endParaRPr lang="en-US" sz="2800" dirty="0"/>
          </a:p>
          <a:p>
            <a:endParaRPr lang="en-US" sz="2800" dirty="0" smtClean="0"/>
          </a:p>
          <a:p>
            <a:endParaRPr lang="en-US" sz="2800" dirty="0" smtClean="0"/>
          </a:p>
          <a:p>
            <a:r>
              <a:rPr lang="en-US" sz="2800" dirty="0" smtClean="0"/>
              <a:t>Structure</a:t>
            </a:r>
            <a:endParaRPr lang="en-US" sz="2800" dirty="0"/>
          </a:p>
          <a:p>
            <a:pPr lvl="1"/>
            <a:r>
              <a:rPr lang="en-US" sz="2400" dirty="0"/>
              <a:t>Team Lead/Assistant Team Lead</a:t>
            </a:r>
          </a:p>
          <a:p>
            <a:pPr lvl="1"/>
            <a:r>
              <a:rPr lang="en-US" sz="2400" dirty="0"/>
              <a:t>From NSRP member yard</a:t>
            </a:r>
          </a:p>
          <a:p>
            <a:pPr lvl="1"/>
            <a:r>
              <a:rPr lang="en-US" sz="2400" dirty="0"/>
              <a:t>Relevant shipbuilding </a:t>
            </a:r>
            <a:r>
              <a:rPr lang="en-US" sz="2400" dirty="0" smtClean="0"/>
              <a:t>experience</a:t>
            </a:r>
            <a:endParaRPr lang="en-US" sz="2400" dirty="0"/>
          </a:p>
        </p:txBody>
      </p:sp>
      <p:sp>
        <p:nvSpPr>
          <p:cNvPr id="17" name="Title 2"/>
          <p:cNvSpPr>
            <a:spLocks noGrp="1"/>
          </p:cNvSpPr>
          <p:nvPr>
            <p:ph type="title"/>
          </p:nvPr>
        </p:nvSpPr>
        <p:spPr/>
        <p:txBody>
          <a:bodyPr/>
          <a:lstStyle/>
          <a:p>
            <a:r>
              <a:rPr lang="en-US" sz="4400" dirty="0" smtClean="0"/>
              <a:t>Major Initiative Teams</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sp>
        <p:nvSpPr>
          <p:cNvPr id="3" name="Content Placeholder 2"/>
          <p:cNvSpPr>
            <a:spLocks noGrp="1"/>
          </p:cNvSpPr>
          <p:nvPr>
            <p:ph idx="12"/>
          </p:nvPr>
        </p:nvSpPr>
        <p:spPr>
          <a:xfrm>
            <a:off x="6133800" y="1130177"/>
            <a:ext cx="5801111" cy="5376578"/>
          </a:xfrm>
        </p:spPr>
        <p:txBody>
          <a:bodyPr>
            <a:normAutofit lnSpcReduction="10000"/>
          </a:bodyPr>
          <a:lstStyle/>
          <a:p>
            <a:endParaRPr lang="en-US" sz="2800" dirty="0"/>
          </a:p>
          <a:p>
            <a:endParaRPr lang="en-US" sz="2800" dirty="0"/>
          </a:p>
          <a:p>
            <a:endParaRPr lang="en-US" sz="2800" dirty="0"/>
          </a:p>
          <a:p>
            <a:endParaRPr lang="en-US" sz="2800" dirty="0"/>
          </a:p>
          <a:p>
            <a:r>
              <a:rPr lang="en-US" sz="2800" dirty="0" smtClean="0"/>
              <a:t>Responsibilities</a:t>
            </a:r>
            <a:endParaRPr lang="en-US" sz="2800" dirty="0"/>
          </a:p>
          <a:p>
            <a:pPr lvl="1"/>
            <a:r>
              <a:rPr lang="en-US" sz="2400" dirty="0"/>
              <a:t>Provide technical oversight on projects aligned with Major Initiative</a:t>
            </a:r>
          </a:p>
          <a:p>
            <a:pPr lvl="1"/>
            <a:r>
              <a:rPr lang="en-US" sz="2400" dirty="0"/>
              <a:t>Engage in technology transfer activities</a:t>
            </a:r>
          </a:p>
          <a:p>
            <a:pPr lvl="1"/>
            <a:r>
              <a:rPr lang="en-US" sz="2400" dirty="0"/>
              <a:t>Provide input/feedback on Program documents</a:t>
            </a:r>
          </a:p>
          <a:p>
            <a:pPr lvl="1"/>
            <a:r>
              <a:rPr lang="en-US" sz="2400" dirty="0"/>
              <a:t>Stay abreast of shipyard/industry </a:t>
            </a:r>
            <a:r>
              <a:rPr lang="en-US" sz="2400" dirty="0" smtClean="0"/>
              <a:t>issues</a:t>
            </a:r>
            <a:endParaRPr lang="en-US" sz="2400" dirty="0"/>
          </a:p>
        </p:txBody>
      </p:sp>
      <p:sp>
        <p:nvSpPr>
          <p:cNvPr id="25" name="TextBox 24"/>
          <p:cNvSpPr txBox="1"/>
          <p:nvPr/>
        </p:nvSpPr>
        <p:spPr>
          <a:xfrm>
            <a:off x="866350" y="1189262"/>
            <a:ext cx="2069887" cy="451534"/>
          </a:xfrm>
          <a:prstGeom prst="rect">
            <a:avLst/>
          </a:prstGeom>
          <a:solidFill>
            <a:srgbClr val="034055"/>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Design &amp; </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Material Technologies</a:t>
            </a:r>
          </a:p>
        </p:txBody>
      </p:sp>
      <p:sp>
        <p:nvSpPr>
          <p:cNvPr id="26" name="TextBox 25"/>
          <p:cNvSpPr txBox="1"/>
          <p:nvPr/>
        </p:nvSpPr>
        <p:spPr>
          <a:xfrm>
            <a:off x="2936238" y="1188833"/>
            <a:ext cx="2069889" cy="4515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Ship Production</a:t>
            </a:r>
            <a:br>
              <a:rPr lang="en-US" dirty="0"/>
            </a:br>
            <a:r>
              <a:rPr lang="en-US" dirty="0"/>
              <a:t>Technologies</a:t>
            </a:r>
          </a:p>
        </p:txBody>
      </p:sp>
      <p:sp>
        <p:nvSpPr>
          <p:cNvPr id="27" name="TextBox 26"/>
          <p:cNvSpPr txBox="1"/>
          <p:nvPr/>
        </p:nvSpPr>
        <p:spPr>
          <a:xfrm>
            <a:off x="7076008" y="1188833"/>
            <a:ext cx="2069887" cy="4515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Infrastructure &amp; Support</a:t>
            </a:r>
          </a:p>
          <a:p>
            <a:pPr algn="ctr"/>
            <a:endParaRPr lang="en-US" sz="1167" dirty="0">
              <a:solidFill>
                <a:schemeClr val="bg1"/>
              </a:solidFill>
              <a:latin typeface="Segoe UI" panose="020B0502040204020203" pitchFamily="34" charset="0"/>
              <a:cs typeface="Segoe UI" panose="020B0502040204020203" pitchFamily="34" charset="0"/>
            </a:endParaRPr>
          </a:p>
        </p:txBody>
      </p:sp>
      <p:sp>
        <p:nvSpPr>
          <p:cNvPr id="28" name="TextBox 27"/>
          <p:cNvSpPr txBox="1"/>
          <p:nvPr/>
        </p:nvSpPr>
        <p:spPr>
          <a:xfrm>
            <a:off x="5006122" y="1197395"/>
            <a:ext cx="2069888" cy="451534"/>
          </a:xfrm>
          <a:prstGeom prst="rect">
            <a:avLst/>
          </a:prstGeom>
          <a:solidFill>
            <a:srgbClr val="568DA0"/>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Business Processes</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&amp; Information Technologies</a:t>
            </a:r>
          </a:p>
        </p:txBody>
      </p:sp>
      <p:sp>
        <p:nvSpPr>
          <p:cNvPr id="29" name="TextBox 28"/>
          <p:cNvSpPr txBox="1"/>
          <p:nvPr/>
        </p:nvSpPr>
        <p:spPr>
          <a:xfrm>
            <a:off x="866348" y="1624421"/>
            <a:ext cx="2069890" cy="1169551"/>
          </a:xfrm>
          <a:prstGeom prst="rect">
            <a:avLst/>
          </a:prstGeom>
          <a:noFill/>
          <a:ln>
            <a:solidFill>
              <a:srgbClr val="034055"/>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Dan </a:t>
            </a:r>
            <a:r>
              <a:rPr lang="en-US" sz="1000" b="1" dirty="0" err="1">
                <a:latin typeface="Segoe UI" panose="020B0502040204020203" pitchFamily="34" charset="0"/>
                <a:cs typeface="Segoe UI" panose="020B0502040204020203" pitchFamily="34" charset="0"/>
              </a:rPr>
              <a:t>Sfiligoi</a:t>
            </a:r>
            <a:r>
              <a:rPr lang="en-US" sz="1000" b="1"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(NASSCO)</a:t>
            </a:r>
            <a:endParaRPr lang="en-US" sz="1000" dirty="0" smtClean="0">
              <a:latin typeface="Segoe UI" panose="020B0502040204020203" pitchFamily="34" charset="0"/>
              <a:cs typeface="Segoe UI" panose="020B0502040204020203" pitchFamily="34" charset="0"/>
            </a:endParaRPr>
          </a:p>
          <a:p>
            <a:pPr algn="ctr"/>
            <a:r>
              <a:rPr lang="en-US" sz="1000" dirty="0" err="1" smtClean="0">
                <a:latin typeface="Segoe UI" panose="020B0502040204020203" pitchFamily="34" charset="0"/>
                <a:cs typeface="Segoe UI" panose="020B0502040204020203" pitchFamily="34" charset="0"/>
              </a:rPr>
              <a:t>Asst</a:t>
            </a:r>
            <a:r>
              <a:rPr lang="en-US" sz="1000" dirty="0" smtClean="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Alicia Harmon </a:t>
            </a:r>
            <a:r>
              <a:rPr lang="en-US" sz="1000" dirty="0">
                <a:latin typeface="Segoe UI" panose="020B0502040204020203" pitchFamily="34" charset="0"/>
                <a:cs typeface="Segoe UI" panose="020B0502040204020203" pitchFamily="34" charset="0"/>
              </a:rPr>
              <a:t>(NNS)</a:t>
            </a:r>
          </a:p>
          <a:p>
            <a:pPr algn="ctr"/>
            <a:endParaRPr lang="en-US" sz="1000" dirty="0">
              <a:latin typeface="Segoe UI" panose="020B0502040204020203" pitchFamily="34" charset="0"/>
              <a:cs typeface="Segoe UI" panose="020B0502040204020203" pitchFamily="34" charset="0"/>
            </a:endParaRPr>
          </a:p>
          <a:p>
            <a:pPr algn="ctr"/>
            <a:endParaRPr lang="en-US" sz="1000" dirty="0" smtClean="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p:txBody>
      </p:sp>
      <p:sp>
        <p:nvSpPr>
          <p:cNvPr id="30" name="TextBox 29"/>
          <p:cNvSpPr txBox="1"/>
          <p:nvPr/>
        </p:nvSpPr>
        <p:spPr>
          <a:xfrm>
            <a:off x="2936236" y="1624419"/>
            <a:ext cx="2069888" cy="1169551"/>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Gary Zimak  </a:t>
            </a:r>
            <a:r>
              <a:rPr lang="en-US" sz="1000" dirty="0">
                <a:latin typeface="Segoe UI" panose="020B0502040204020203" pitchFamily="34" charset="0"/>
                <a:cs typeface="Segoe UI" panose="020B0502040204020203" pitchFamily="34" charset="0"/>
              </a:rPr>
              <a:t>(NNS)</a:t>
            </a:r>
          </a:p>
          <a:p>
            <a:pPr algn="ctr"/>
            <a:r>
              <a:rPr lang="en-US" sz="1000" dirty="0">
                <a:latin typeface="Segoe UI" panose="020B0502040204020203" pitchFamily="34" charset="0"/>
                <a:cs typeface="Segoe UI" panose="020B0502040204020203" pitchFamily="34" charset="0"/>
              </a:rPr>
              <a:t>Asst Lead: </a:t>
            </a:r>
            <a:r>
              <a:rPr lang="en-US" sz="1000" b="1" dirty="0">
                <a:latin typeface="Segoe UI" panose="020B0502040204020203" pitchFamily="34" charset="0"/>
                <a:cs typeface="Segoe UI" panose="020B0502040204020203" pitchFamily="34" charset="0"/>
              </a:rPr>
              <a:t>Kirk Daniels </a:t>
            </a:r>
            <a:r>
              <a:rPr lang="en-US" sz="1000" dirty="0">
                <a:latin typeface="Segoe UI" panose="020B0502040204020203" pitchFamily="34" charset="0"/>
                <a:cs typeface="Segoe UI" panose="020B0502040204020203" pitchFamily="34" charset="0"/>
              </a:rPr>
              <a:t>(EB</a:t>
            </a:r>
            <a:r>
              <a:rPr lang="en-US" sz="1000" dirty="0" smtClean="0">
                <a:latin typeface="Segoe UI" panose="020B0502040204020203" pitchFamily="34" charset="0"/>
                <a:cs typeface="Segoe UI" panose="020B0502040204020203" pitchFamily="34" charset="0"/>
              </a:rPr>
              <a:t>)</a:t>
            </a: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p:txBody>
      </p:sp>
      <p:sp>
        <p:nvSpPr>
          <p:cNvPr id="31" name="TextBox 30"/>
          <p:cNvSpPr txBox="1"/>
          <p:nvPr/>
        </p:nvSpPr>
        <p:spPr>
          <a:xfrm>
            <a:off x="5006122" y="1621034"/>
            <a:ext cx="2069887" cy="1169551"/>
          </a:xfrm>
          <a:prstGeom prst="rect">
            <a:avLst/>
          </a:prstGeom>
          <a:noFill/>
          <a:ln>
            <a:solidFill>
              <a:srgbClr val="568DA0"/>
            </a:solidFill>
          </a:ln>
        </p:spPr>
        <p:txBody>
          <a:bodyPr wrap="square" rtlCol="0">
            <a:spAutoFit/>
          </a:bodyPr>
          <a:lstStyle/>
          <a:p>
            <a:pPr algn="ctr" defTabSz="761970">
              <a:defRPr/>
            </a:pPr>
            <a:r>
              <a:rPr lang="en-US" sz="1000" kern="0" dirty="0">
                <a:solidFill>
                  <a:prstClr val="black"/>
                </a:solidFill>
                <a:latin typeface="Segoe UI" panose="020B0502040204020203" pitchFamily="34" charset="0"/>
                <a:cs typeface="Segoe UI" panose="020B0502040204020203" pitchFamily="34" charset="0"/>
              </a:rPr>
              <a:t>Lead: </a:t>
            </a:r>
            <a:r>
              <a:rPr lang="en-US" sz="1000" b="1" kern="0" dirty="0">
                <a:solidFill>
                  <a:prstClr val="black"/>
                </a:solidFill>
                <a:latin typeface="Segoe UI" panose="020B0502040204020203" pitchFamily="34" charset="0"/>
                <a:cs typeface="Segoe UI" panose="020B0502040204020203" pitchFamily="34" charset="0"/>
              </a:rPr>
              <a:t>Jeff Schaedig </a:t>
            </a:r>
            <a:r>
              <a:rPr lang="en-US" sz="1000" kern="0" dirty="0">
                <a:solidFill>
                  <a:prstClr val="black"/>
                </a:solidFill>
                <a:latin typeface="Segoe UI" panose="020B0502040204020203" pitchFamily="34" charset="0"/>
                <a:cs typeface="Segoe UI" panose="020B0502040204020203" pitchFamily="34" charset="0"/>
              </a:rPr>
              <a:t>(NASSCO)</a:t>
            </a:r>
          </a:p>
          <a:p>
            <a:pPr algn="ctr" defTabSz="761970">
              <a:defRPr/>
            </a:pPr>
            <a:r>
              <a:rPr lang="en-US" sz="1000" kern="0" dirty="0" smtClean="0">
                <a:solidFill>
                  <a:prstClr val="black"/>
                </a:solidFill>
                <a:latin typeface="Segoe UI" panose="020B0502040204020203" pitchFamily="34" charset="0"/>
                <a:cs typeface="Segoe UI" panose="020B0502040204020203" pitchFamily="34" charset="0"/>
              </a:rPr>
              <a:t>Asst </a:t>
            </a:r>
            <a:r>
              <a:rPr lang="en-US" sz="1000" kern="0" dirty="0">
                <a:solidFill>
                  <a:prstClr val="black"/>
                </a:solidFill>
                <a:latin typeface="Segoe UI" panose="020B0502040204020203" pitchFamily="34" charset="0"/>
                <a:cs typeface="Segoe UI" panose="020B0502040204020203" pitchFamily="34" charset="0"/>
              </a:rPr>
              <a:t>Lead:  </a:t>
            </a:r>
            <a:r>
              <a:rPr lang="en-US" sz="1000" b="1" kern="0" dirty="0" smtClean="0">
                <a:solidFill>
                  <a:prstClr val="black"/>
                </a:solidFill>
                <a:latin typeface="Segoe UI" panose="020B0502040204020203" pitchFamily="34" charset="0"/>
                <a:cs typeface="Segoe UI" panose="020B0502040204020203" pitchFamily="34" charset="0"/>
              </a:rPr>
              <a:t>Michael Gerardi </a:t>
            </a:r>
            <a:r>
              <a:rPr lang="en-US" sz="1000" kern="0" dirty="0" smtClean="0">
                <a:solidFill>
                  <a:prstClr val="black"/>
                </a:solidFill>
                <a:latin typeface="Segoe UI" panose="020B0502040204020203" pitchFamily="34" charset="0"/>
                <a:cs typeface="Segoe UI" panose="020B0502040204020203" pitchFamily="34" charset="0"/>
              </a:rPr>
              <a:t>(BIW)</a:t>
            </a:r>
            <a:endParaRPr lang="en-US" sz="1000" kern="0" dirty="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smtClean="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a:solidFill>
                <a:srgbClr val="FF0000"/>
              </a:solidFill>
              <a:latin typeface="Segoe UI" panose="020B0502040204020203" pitchFamily="34" charset="0"/>
              <a:cs typeface="Segoe UI" panose="020B0502040204020203" pitchFamily="34" charset="0"/>
            </a:endParaRPr>
          </a:p>
        </p:txBody>
      </p:sp>
      <p:sp>
        <p:nvSpPr>
          <p:cNvPr id="32" name="TextBox 31"/>
          <p:cNvSpPr txBox="1"/>
          <p:nvPr/>
        </p:nvSpPr>
        <p:spPr>
          <a:xfrm>
            <a:off x="7076009" y="1616734"/>
            <a:ext cx="2069885" cy="1169551"/>
          </a:xfrm>
          <a:prstGeom prst="rect">
            <a:avLst/>
          </a:prstGeom>
          <a:noFill/>
          <a:ln>
            <a:solidFill>
              <a:srgbClr val="045571"/>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Thresa Nelson </a:t>
            </a:r>
            <a:r>
              <a:rPr lang="en-US" sz="1000" dirty="0">
                <a:latin typeface="Segoe UI" panose="020B0502040204020203" pitchFamily="34" charset="0"/>
                <a:cs typeface="Segoe UI" panose="020B0502040204020203" pitchFamily="34" charset="0"/>
              </a:rPr>
              <a:t>(</a:t>
            </a:r>
            <a:r>
              <a:rPr lang="en-US" sz="1000" dirty="0" smtClean="0">
                <a:latin typeface="Segoe UI" panose="020B0502040204020203" pitchFamily="34" charset="0"/>
                <a:cs typeface="Segoe UI" panose="020B0502040204020203" pitchFamily="34" charset="0"/>
              </a:rPr>
              <a:t>NNS)</a:t>
            </a:r>
          </a:p>
          <a:p>
            <a:pPr algn="ctr"/>
            <a:r>
              <a:rPr lang="en-US" sz="1000" dirty="0" err="1" smtClean="0">
                <a:latin typeface="Segoe UI" panose="020B0502040204020203" pitchFamily="34" charset="0"/>
                <a:cs typeface="Segoe UI" panose="020B0502040204020203" pitchFamily="34" charset="0"/>
              </a:rPr>
              <a:t>Asst</a:t>
            </a:r>
            <a:r>
              <a:rPr lang="en-US" sz="1000" dirty="0" smtClean="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Lead: </a:t>
            </a:r>
            <a:r>
              <a:rPr lang="en-US" sz="1000" b="1" dirty="0" smtClean="0">
                <a:latin typeface="Segoe UI" panose="020B0502040204020203" pitchFamily="34" charset="0"/>
                <a:cs typeface="Segoe UI" panose="020B0502040204020203" pitchFamily="34" charset="0"/>
              </a:rPr>
              <a:t>Shawn Wilkerson </a:t>
            </a:r>
            <a:r>
              <a:rPr lang="en-US" sz="1000" dirty="0" smtClean="0">
                <a:latin typeface="Segoe UI" panose="020B0502040204020203" pitchFamily="34" charset="0"/>
                <a:cs typeface="Segoe UI" panose="020B0502040204020203" pitchFamily="34" charset="0"/>
              </a:rPr>
              <a:t>(Ingalls)</a:t>
            </a:r>
          </a:p>
          <a:p>
            <a:pPr algn="ctr"/>
            <a:endParaRPr lang="en-US" sz="1000" dirty="0">
              <a:latin typeface="Segoe UI" panose="020B0502040204020203" pitchFamily="34" charset="0"/>
              <a:cs typeface="Segoe UI" panose="020B0502040204020203" pitchFamily="34" charset="0"/>
            </a:endParaRPr>
          </a:p>
          <a:p>
            <a:pPr algn="ctr"/>
            <a:endParaRPr lang="en-US" sz="1000" dirty="0" smtClean="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p:txBody>
      </p:sp>
      <p:sp>
        <p:nvSpPr>
          <p:cNvPr id="33" name="TextBox 32"/>
          <p:cNvSpPr txBox="1"/>
          <p:nvPr/>
        </p:nvSpPr>
        <p:spPr>
          <a:xfrm>
            <a:off x="9145890" y="1188833"/>
            <a:ext cx="2069887" cy="451534"/>
          </a:xfrm>
          <a:prstGeom prst="rect">
            <a:avLst/>
          </a:prstGeom>
          <a:solidFill>
            <a:srgbClr val="426B7A"/>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MITL-At-Large</a:t>
            </a:r>
          </a:p>
          <a:p>
            <a:pPr algn="ctr"/>
            <a:endParaRPr lang="en-US" sz="1167" dirty="0">
              <a:solidFill>
                <a:schemeClr val="bg1"/>
              </a:solidFill>
              <a:latin typeface="Segoe UI" panose="020B0502040204020203" pitchFamily="34" charset="0"/>
              <a:cs typeface="Segoe UI" panose="020B0502040204020203" pitchFamily="34" charset="0"/>
            </a:endParaRPr>
          </a:p>
        </p:txBody>
      </p:sp>
      <p:sp>
        <p:nvSpPr>
          <p:cNvPr id="34" name="TextBox 33"/>
          <p:cNvSpPr txBox="1"/>
          <p:nvPr/>
        </p:nvSpPr>
        <p:spPr>
          <a:xfrm>
            <a:off x="9145892" y="1612202"/>
            <a:ext cx="2069885" cy="1169551"/>
          </a:xfrm>
          <a:prstGeom prst="rect">
            <a:avLst/>
          </a:prstGeom>
          <a:noFill/>
          <a:ln>
            <a:solidFill>
              <a:srgbClr val="426B7A"/>
            </a:solidFill>
          </a:ln>
        </p:spPr>
        <p:txBody>
          <a:bodyPr wrap="square" rtlCol="0">
            <a:spAutoFit/>
          </a:bodyPr>
          <a:lstStyle/>
          <a:p>
            <a:pPr algn="ctr"/>
            <a:r>
              <a:rPr lang="en-US" sz="1000" b="1" dirty="0">
                <a:latin typeface="Segoe UI" panose="020B0502040204020203" pitchFamily="34" charset="0"/>
                <a:cs typeface="Segoe UI" panose="020B0502040204020203" pitchFamily="34" charset="0"/>
              </a:rPr>
              <a:t>John Walks </a:t>
            </a:r>
            <a:r>
              <a:rPr lang="en-US" sz="1000" dirty="0">
                <a:latin typeface="Segoe UI" panose="020B0502040204020203" pitchFamily="34" charset="0"/>
                <a:cs typeface="Segoe UI" panose="020B0502040204020203" pitchFamily="34" charset="0"/>
              </a:rPr>
              <a:t>(Ingalls)</a:t>
            </a:r>
          </a:p>
          <a:p>
            <a:pPr algn="ctr"/>
            <a:r>
              <a:rPr lang="en-US" sz="1000" b="1" dirty="0">
                <a:latin typeface="Segoe UI" panose="020B0502040204020203" pitchFamily="34" charset="0"/>
                <a:cs typeface="Segoe UI" panose="020B0502040204020203" pitchFamily="34" charset="0"/>
              </a:rPr>
              <a:t>Mark Poitras</a:t>
            </a:r>
            <a:r>
              <a:rPr lang="en-US" sz="1000" dirty="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(BIW)</a:t>
            </a:r>
            <a:endParaRPr lang="en-US" sz="1000" dirty="0">
              <a:latin typeface="Segoe UI" panose="020B0502040204020203" pitchFamily="34" charset="0"/>
              <a:cs typeface="Segoe UI" panose="020B0502040204020203" pitchFamily="34" charset="0"/>
            </a:endParaRPr>
          </a:p>
          <a:p>
            <a:pPr algn="ctr"/>
            <a:r>
              <a:rPr lang="en-US" sz="1000" b="1" dirty="0" smtClean="0">
                <a:latin typeface="Segoe UI" panose="020B0502040204020203" pitchFamily="34" charset="0"/>
                <a:cs typeface="Segoe UI" panose="020B0502040204020203" pitchFamily="34" charset="0"/>
              </a:rPr>
              <a:t>Adam Sprecace</a:t>
            </a:r>
            <a:r>
              <a:rPr lang="en-US" sz="1000" dirty="0" smtClean="0">
                <a:latin typeface="Segoe UI" panose="020B0502040204020203" pitchFamily="34" charset="0"/>
                <a:cs typeface="Segoe UI" panose="020B0502040204020203" pitchFamily="34" charset="0"/>
              </a:rPr>
              <a:t> (EB)</a:t>
            </a:r>
            <a:endParaRPr lang="en-US" sz="1000" dirty="0">
              <a:latin typeface="Segoe UI" panose="020B0502040204020203" pitchFamily="34" charset="0"/>
              <a:cs typeface="Segoe UI" panose="020B0502040204020203" pitchFamily="34" charset="0"/>
            </a:endParaRPr>
          </a:p>
          <a:p>
            <a:pPr algn="ctr"/>
            <a:r>
              <a:rPr lang="en-US" sz="1000" b="1" dirty="0">
                <a:latin typeface="Segoe UI" panose="020B0502040204020203" pitchFamily="34" charset="0"/>
                <a:cs typeface="Segoe UI" panose="020B0502040204020203" pitchFamily="34" charset="0"/>
              </a:rPr>
              <a:t>Steve Cogswell </a:t>
            </a:r>
          </a:p>
          <a:p>
            <a:pPr algn="ctr"/>
            <a:r>
              <a:rPr lang="en-US" sz="1000" dirty="0">
                <a:latin typeface="Segoe UI" panose="020B0502040204020203" pitchFamily="34" charset="0"/>
                <a:cs typeface="Segoe UI" panose="020B0502040204020203" pitchFamily="34" charset="0"/>
              </a:rPr>
              <a:t>(BAE Systems – </a:t>
            </a:r>
            <a:r>
              <a:rPr lang="en-US" sz="1000" dirty="0" smtClean="0">
                <a:latin typeface="Segoe UI" panose="020B0502040204020203" pitchFamily="34" charset="0"/>
                <a:cs typeface="Segoe UI" panose="020B0502040204020203" pitchFamily="34" charset="0"/>
              </a:rPr>
              <a:t>JSR)</a:t>
            </a:r>
          </a:p>
          <a:p>
            <a:pPr algn="ctr"/>
            <a:r>
              <a:rPr lang="en-US" sz="1000" b="1" dirty="0" smtClean="0">
                <a:latin typeface="Segoe UI" panose="020B0502040204020203" pitchFamily="34" charset="0"/>
                <a:cs typeface="Segoe UI" panose="020B0502040204020203" pitchFamily="34" charset="0"/>
              </a:rPr>
              <a:t>Tony Ardito </a:t>
            </a:r>
            <a:r>
              <a:rPr lang="en-US" sz="1000" dirty="0" smtClean="0">
                <a:latin typeface="Segoe UI" panose="020B0502040204020203" pitchFamily="34" charset="0"/>
                <a:cs typeface="Segoe UI" panose="020B0502040204020203" pitchFamily="34" charset="0"/>
              </a:rPr>
              <a:t>(Austal)</a:t>
            </a:r>
          </a:p>
          <a:p>
            <a:pPr algn="ctr"/>
            <a:r>
              <a:rPr lang="en-US" sz="1000" b="1" dirty="0" smtClean="0">
                <a:latin typeface="Segoe UI" panose="020B0502040204020203" pitchFamily="34" charset="0"/>
                <a:cs typeface="Segoe UI" panose="020B0502040204020203" pitchFamily="34" charset="0"/>
              </a:rPr>
              <a:t>Denny Moore </a:t>
            </a:r>
            <a:r>
              <a:rPr lang="en-US" sz="1000" dirty="0" smtClean="0">
                <a:latin typeface="Segoe UI" panose="020B0502040204020203" pitchFamily="34" charset="0"/>
                <a:cs typeface="Segoe UI" panose="020B0502040204020203" pitchFamily="34" charset="0"/>
              </a:rPr>
              <a:t>(EB)</a:t>
            </a:r>
            <a:endParaRPr lang="en-US" sz="1000" b="1" dirty="0">
              <a:latin typeface="Segoe UI" panose="020B0502040204020203" pitchFamily="34" charset="0"/>
              <a:cs typeface="Segoe UI" panose="020B0502040204020203" pitchFamily="34" charset="0"/>
            </a:endParaRPr>
          </a:p>
        </p:txBody>
      </p:sp>
      <p:sp>
        <p:nvSpPr>
          <p:cNvPr id="38" name="Content Placeholder 1"/>
          <p:cNvSpPr txBox="1">
            <a:spLocks/>
          </p:cNvSpPr>
          <p:nvPr/>
        </p:nvSpPr>
        <p:spPr>
          <a:xfrm>
            <a:off x="251889" y="3307905"/>
            <a:ext cx="5148246" cy="3550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spTree>
    <p:extLst>
      <p:ext uri="{BB962C8B-B14F-4D97-AF65-F5344CB8AC3E}">
        <p14:creationId xmlns:p14="http://schemas.microsoft.com/office/powerpoint/2010/main" val="963150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2264</TotalTime>
  <Words>1179</Words>
  <Application>Microsoft Office PowerPoint</Application>
  <PresentationFormat>Widescreen</PresentationFormat>
  <Paragraphs>186</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Segoe UI</vt:lpstr>
      <vt:lpstr>Times New Roman</vt:lpstr>
      <vt:lpstr>NSRP Header</vt:lpstr>
      <vt:lpstr>Program Update Ship Design &amp; Material Technologies Panel Meeting</vt:lpstr>
      <vt:lpstr>NSRP Mission</vt:lpstr>
      <vt:lpstr>NSRP Collaboration</vt:lpstr>
      <vt:lpstr>PowerPoint Presentation</vt:lpstr>
      <vt:lpstr>Anti-Trust Rules</vt:lpstr>
      <vt:lpstr>Organization</vt:lpstr>
      <vt:lpstr>Operations</vt:lpstr>
      <vt:lpstr>Current Extended Team Leadership</vt:lpstr>
      <vt:lpstr>Major Initiative Teams</vt:lpstr>
      <vt:lpstr>Panel Leadership</vt:lpstr>
      <vt:lpstr>Solicitations</vt:lpstr>
      <vt:lpstr>Panel Project Proposal Process </vt:lpstr>
      <vt:lpstr>Research Announcement Proposal Process </vt:lpstr>
      <vt:lpstr>Looking for more information?</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Mueller, Caroline</cp:lastModifiedBy>
  <cp:revision>145</cp:revision>
  <cp:lastPrinted>2019-05-02T12:01:46Z</cp:lastPrinted>
  <dcterms:created xsi:type="dcterms:W3CDTF">2019-02-28T12:25:49Z</dcterms:created>
  <dcterms:modified xsi:type="dcterms:W3CDTF">2020-05-26T19:12:48Z</dcterms:modified>
</cp:coreProperties>
</file>