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71" r:id="rId5"/>
    <p:sldId id="272" r:id="rId6"/>
    <p:sldId id="270" r:id="rId7"/>
    <p:sldId id="268" r:id="rId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92B5C1"/>
    <a:srgbClr val="6D9CAC"/>
    <a:srgbClr val="EAF7FE"/>
    <a:srgbClr val="068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9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1539B-8F3A-4A60-8EAC-ABE7A3BF1082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FE34F-8002-4A84-AECE-216DD557D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94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2589610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977210"/>
            <a:ext cx="9144000" cy="106164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998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2733675" y="5591175"/>
            <a:ext cx="9144000" cy="60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Click to edit Master subtitle style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" y="1634382"/>
            <a:ext cx="11449051" cy="454258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1449" y="301677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4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182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" y="1645608"/>
            <a:ext cx="10817225" cy="38177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19125" y="-121091"/>
            <a:ext cx="12598400" cy="13819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5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9" y="1634382"/>
            <a:ext cx="11449051" cy="4542583"/>
          </a:xfrm>
        </p:spPr>
        <p:txBody>
          <a:bodyPr/>
          <a:lstStyle>
            <a:lvl1pPr>
              <a:defRPr sz="3200"/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solidFill>
                  <a:srgbClr val="0688B6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1449" y="330285"/>
            <a:ext cx="10515600" cy="1332704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6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AF7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21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52416" r="4260"/>
          <a:stretch/>
        </p:blipFill>
        <p:spPr>
          <a:xfrm>
            <a:off x="-11613" y="-103674"/>
            <a:ext cx="12180391" cy="13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" y="5671226"/>
            <a:ext cx="1121048" cy="11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0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407" y="2766218"/>
            <a:ext cx="8247185" cy="1325563"/>
          </a:xfrm>
        </p:spPr>
        <p:txBody>
          <a:bodyPr/>
          <a:lstStyle/>
          <a:p>
            <a:r>
              <a:rPr lang="en-US" dirty="0" smtClean="0"/>
              <a:t>Electrical Technologies Panel</a:t>
            </a:r>
            <a:br>
              <a:rPr lang="en-US" dirty="0" smtClean="0"/>
            </a:br>
            <a:r>
              <a:rPr lang="en-US" sz="3600" i="1" dirty="0" smtClean="0"/>
              <a:t>Jason Farmer</a:t>
            </a:r>
            <a:endParaRPr lang="en-US" sz="36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3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64630" cy="824026"/>
          </a:xfrm>
        </p:spPr>
        <p:txBody>
          <a:bodyPr anchor="ctr"/>
          <a:lstStyle/>
          <a:p>
            <a:r>
              <a:rPr lang="en-US" sz="3200" dirty="0"/>
              <a:t>Organic LED, Low Voltage Shipyard Lighting Testing and Demonstration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285" y="104628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Electrical Technologies Panel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93139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1 of 3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379126"/>
              </p:ext>
            </p:extLst>
          </p:nvPr>
        </p:nvGraphicFramePr>
        <p:xfrm>
          <a:off x="311285" y="1555462"/>
          <a:ext cx="11274358" cy="4530288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1101328996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1065943650"/>
                    </a:ext>
                  </a:extLst>
                </a:gridCol>
              </a:tblGrid>
              <a:tr h="3524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59303"/>
                  </a:ext>
                </a:extLst>
              </a:tr>
              <a:tr h="1622078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</a:t>
                      </a:r>
                      <a:r>
                        <a:rPr lang="en-US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OLEDWorks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LLC</a:t>
                      </a:r>
                    </a:p>
                    <a:p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Acuity Brands, Ingalls Shipbuilding, Bath Iron Works</a:t>
                      </a:r>
                    </a:p>
                    <a:p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12 Months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Follow-on to the earlier Low-Voltage Shipboard Lighting Feasibility Study project.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This project will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refine shipboard configuration, optimize size &amp; weight to maximize inherent advantages of OLED technology. </a:t>
                      </a:r>
                    </a:p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The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benefits of an OLED option will be evaluated and quantified. 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73362"/>
                  </a:ext>
                </a:extLst>
              </a:tr>
              <a:tr h="4154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97404"/>
                  </a:ext>
                </a:extLst>
              </a:tr>
              <a:tr h="17805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Final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report with a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pplicable metrics, drawing, procedures and improvement opportunity for shipbuilders and lighting specifiers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Prototype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light fixture</a:t>
                      </a:r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Cost-comparison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of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standard LED vs. Organic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Measure TOC reduction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including 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space,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weight, maintenance and disposal impacts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860675" algn="r"/>
                        </a:tabLst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	$150K</a:t>
                      </a:r>
                    </a:p>
                    <a:p>
                      <a:pPr>
                        <a:tabLst>
                          <a:tab pos="2860675" algn="r"/>
                        </a:tabLst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	$11K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0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6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11284" y="1421674"/>
            <a:ext cx="11795925" cy="382213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Identified need to reduce cost of bonding &amp; grounding for shipboard lighting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Builds on previous project, “Low Voltage Shipboard Lighting Feasibility Study”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project will: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chemeClr val="tx1"/>
                </a:solidFill>
              </a:rPr>
              <a:t>Address </a:t>
            </a:r>
            <a:r>
              <a:rPr lang="en-US" sz="3000" dirty="0">
                <a:solidFill>
                  <a:schemeClr val="tx1"/>
                </a:solidFill>
              </a:rPr>
              <a:t>system design &amp; layout for OLED luminaires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chemeClr val="tx1"/>
                </a:solidFill>
              </a:rPr>
              <a:t>Evaluate savings from reduced weight and space</a:t>
            </a:r>
          </a:p>
          <a:p>
            <a:pPr marL="914400" lvl="1" indent="-4572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chemeClr val="tx1"/>
                </a:solidFill>
              </a:rPr>
              <a:t>Lay </a:t>
            </a:r>
            <a:r>
              <a:rPr lang="en-US" sz="3000" dirty="0">
                <a:solidFill>
                  <a:schemeClr val="tx1"/>
                </a:solidFill>
              </a:rPr>
              <a:t>foundation for final fixture platform and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installation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74358" cy="824026"/>
          </a:xfrm>
        </p:spPr>
        <p:txBody>
          <a:bodyPr anchor="ctr"/>
          <a:lstStyle/>
          <a:p>
            <a:r>
              <a:rPr lang="en-US" sz="3200" dirty="0"/>
              <a:t>Organic LED, Low Voltage Shipyard Lighting Testing and Demonstration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11285" y="104628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Electrical Technologies Panel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9"/>
          <a:stretch/>
        </p:blipFill>
        <p:spPr>
          <a:xfrm>
            <a:off x="2962539" y="5113654"/>
            <a:ext cx="5537645" cy="1725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7" t="-1133" r="1222" b="1133"/>
          <a:stretch/>
        </p:blipFill>
        <p:spPr>
          <a:xfrm>
            <a:off x="9153332" y="3881535"/>
            <a:ext cx="2689116" cy="29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64630" cy="824026"/>
          </a:xfrm>
        </p:spPr>
        <p:txBody>
          <a:bodyPr anchor="ctr"/>
          <a:lstStyle/>
          <a:p>
            <a:r>
              <a:rPr lang="en-US" sz="4400" dirty="0"/>
              <a:t>Advanced Topside Lighting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285" y="104628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Electrical Technologies Panel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3139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2 of 3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11285" y="1555462"/>
          <a:ext cx="11274358" cy="4573459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1101328996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1065943650"/>
                    </a:ext>
                  </a:extLst>
                </a:gridCol>
              </a:tblGrid>
              <a:tr h="352469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59303"/>
                  </a:ext>
                </a:extLst>
              </a:tr>
              <a:tr h="1622078">
                <a:tc>
                  <a:txBody>
                    <a:bodyPr/>
                    <a:lstStyle/>
                    <a:p>
                      <a:r>
                        <a:rPr lang="en-US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RSL Fiber Systems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Signal Mate, PSU ARL Electro-Optics Center, Austal USA, Ingalls Shipbuilding, Newport News Shipbuilding, NAVSEA 05Z33, Bath Iron Works</a:t>
                      </a:r>
                    </a:p>
                    <a:p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Provide a plan for utilizing advanced lighting technologies on new construction and in-service ships based on the specific design of each ship type.  The lighting systems will provide ease of installation, long life, low maintenance, self monitoring, and parts commonality.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73362"/>
                  </a:ext>
                </a:extLst>
              </a:tr>
              <a:tr h="415488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97404"/>
                  </a:ext>
                </a:extLst>
              </a:tr>
              <a:tr h="17805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Reports on:  topside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lighting issues; functional requirements; available devices; system blueprint; cost/effort estimates for system qualification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Reduced TOC thru modernization, use of LED, non-metallic parts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860675" algn="r"/>
                        </a:tabLst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	$149K</a:t>
                      </a:r>
                    </a:p>
                    <a:p>
                      <a:pPr>
                        <a:tabLst>
                          <a:tab pos="2860675" algn="r"/>
                        </a:tabLst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	$0K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0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22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11285" y="1440973"/>
            <a:ext cx="11717040" cy="288906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Lighting on U.S. Navy ships is one of the top </a:t>
            </a:r>
            <a:r>
              <a:rPr lang="en-US" sz="3000" u="sng" dirty="0"/>
              <a:t>20 maintenance burdens</a:t>
            </a:r>
            <a:r>
              <a:rPr lang="en-US" sz="3000" dirty="0"/>
              <a:t> and corrosion is the # 1 maintenance </a:t>
            </a:r>
            <a:r>
              <a:rPr lang="en-US" sz="3000" dirty="0" smtClean="0"/>
              <a:t>problem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Advances in lighting technologies and in composite materials offer potential to address topside lighting and corrosion </a:t>
            </a:r>
            <a:r>
              <a:rPr lang="en-US" sz="3000" dirty="0" smtClean="0"/>
              <a:t>issues</a:t>
            </a:r>
            <a:endParaRPr lang="en-US" sz="3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74358" cy="824026"/>
          </a:xfrm>
        </p:spPr>
        <p:txBody>
          <a:bodyPr anchor="ctr"/>
          <a:lstStyle/>
          <a:p>
            <a:r>
              <a:rPr lang="en-US" sz="4400" dirty="0"/>
              <a:t>Advanced Topside Lighting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285" y="104628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Electrical Technologies Panel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CD113C-7FDF-4705-9178-2C9635C70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941" y="3275046"/>
            <a:ext cx="3112384" cy="3511746"/>
          </a:xfrm>
          <a:prstGeom prst="rect">
            <a:avLst/>
          </a:prstGeom>
        </p:spPr>
      </p:pic>
      <p:sp>
        <p:nvSpPr>
          <p:cNvPr id="7" name="Text Placeholder 9"/>
          <p:cNvSpPr txBox="1">
            <a:spLocks/>
          </p:cNvSpPr>
          <p:nvPr/>
        </p:nvSpPr>
        <p:spPr>
          <a:xfrm>
            <a:off x="311285" y="3288137"/>
            <a:ext cx="8440829" cy="416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This project will: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Reduce Total Ownership Cost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Provide a plan for best use of advanced lighting technologies – new construction and in-service ships based on ship design &amp; </a:t>
            </a:r>
            <a:r>
              <a:rPr lang="en-US" sz="2800" dirty="0" err="1" smtClean="0">
                <a:solidFill>
                  <a:schemeClr val="tx1"/>
                </a:solidFill>
              </a:rPr>
              <a:t>rqmts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Concentrate </a:t>
            </a:r>
            <a:r>
              <a:rPr lang="en-US" sz="2800" dirty="0">
                <a:solidFill>
                  <a:schemeClr val="tx1"/>
                </a:solidFill>
              </a:rPr>
              <a:t>primarily on navigation &amp;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signaling lights but will evaluate other topside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lighting based on severity of issues.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2617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64630" cy="824026"/>
          </a:xfrm>
        </p:spPr>
        <p:txBody>
          <a:bodyPr anchor="ctr"/>
          <a:lstStyle/>
          <a:p>
            <a:r>
              <a:rPr lang="en-US" sz="3600" dirty="0"/>
              <a:t>Fiber Optic Sensor for Structural Shipboard Monitoring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285" y="104628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Electrical Technologies Panel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93139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3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09449"/>
              </p:ext>
            </p:extLst>
          </p:nvPr>
        </p:nvGraphicFramePr>
        <p:xfrm>
          <a:off x="311285" y="1555462"/>
          <a:ext cx="11274358" cy="4299139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1101328996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1065943650"/>
                    </a:ext>
                  </a:extLst>
                </a:gridCol>
              </a:tblGrid>
              <a:tr h="352469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59303"/>
                  </a:ext>
                </a:extLst>
              </a:tr>
              <a:tr h="1622078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D'Angelo Technologies</a:t>
                      </a:r>
                    </a:p>
                    <a:p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PSU ARL Electro-Optics Center (technical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lead), </a:t>
                      </a:r>
                      <a:r>
                        <a:rPr lang="en-US" baseline="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Austal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USA</a:t>
                      </a:r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u="sng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12 Months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Demonstrate a fiber optic strain sensor for monitoring the loosening of bolts and/or the separation of two adjoining structural pieces. Evolve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to a</a:t>
                      </a: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condition-based monitoring system having multiple applications throughout the ship.  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273362"/>
                  </a:ext>
                </a:extLst>
              </a:tr>
              <a:tr h="415488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  <a:endParaRPr lang="en-US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397404"/>
                  </a:ext>
                </a:extLst>
              </a:tr>
              <a:tr h="178053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Report with study details and fiber optic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sensor demonstration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Real-time monitoring=timely warning of failure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Concept that can mature into a condition-based monitoring system with multiple shipboard applications</a:t>
                      </a:r>
                      <a:endParaRPr lang="en-US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860675" algn="r"/>
                        </a:tabLst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	$150K</a:t>
                      </a:r>
                    </a:p>
                    <a:p>
                      <a:pPr>
                        <a:tabLst>
                          <a:tab pos="2860675" algn="r"/>
                        </a:tabLst>
                      </a:pPr>
                      <a:r>
                        <a:rPr lang="en-US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	$0K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60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304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11285" y="1645609"/>
            <a:ext cx="11274358" cy="38177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Will </a:t>
            </a:r>
            <a:r>
              <a:rPr lang="en-US" dirty="0"/>
              <a:t>develop an application scenario to demonstrate the capability </a:t>
            </a:r>
            <a:r>
              <a:rPr lang="en-US" dirty="0" smtClean="0"/>
              <a:t>of fiber </a:t>
            </a:r>
            <a:r>
              <a:rPr lang="en-US" dirty="0"/>
              <a:t>optic mechanical monitoring </a:t>
            </a:r>
            <a:r>
              <a:rPr lang="en-US" dirty="0" smtClean="0"/>
              <a:t>sensors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Design </a:t>
            </a:r>
            <a:r>
              <a:rPr lang="en-US" dirty="0"/>
              <a:t>a fiber optic network </a:t>
            </a:r>
            <a:r>
              <a:rPr lang="en-US" dirty="0" smtClean="0"/>
              <a:t>and </a:t>
            </a:r>
            <a:r>
              <a:rPr lang="en-US" dirty="0"/>
              <a:t>demonstrate its </a:t>
            </a:r>
            <a:r>
              <a:rPr lang="en-US" dirty="0" smtClean="0"/>
              <a:t>measurement capabilities </a:t>
            </a:r>
            <a:r>
              <a:rPr lang="en-US" dirty="0"/>
              <a:t>in a shop </a:t>
            </a:r>
            <a:r>
              <a:rPr lang="en-US" dirty="0" smtClean="0"/>
              <a:t>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Compare results to currently used sensors such as strain </a:t>
            </a:r>
            <a:r>
              <a:rPr lang="en-US" dirty="0" smtClean="0"/>
              <a:t>gages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285" y="310182"/>
            <a:ext cx="11274358" cy="824026"/>
          </a:xfrm>
        </p:spPr>
        <p:txBody>
          <a:bodyPr anchor="ctr"/>
          <a:lstStyle/>
          <a:p>
            <a:r>
              <a:rPr lang="en-US" sz="3600" dirty="0"/>
              <a:t>Fiber Optic Sensor for Structural Shipboard Monitoring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311285" y="104628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Electrical Technologies Panel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51" y="5040718"/>
            <a:ext cx="4491900" cy="130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882" y="4568672"/>
            <a:ext cx="3274315" cy="1787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311" y="5453777"/>
            <a:ext cx="2072126" cy="136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4559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NSRP Presentation Template</Template>
  <TotalTime>9395</TotalTime>
  <Words>565</Words>
  <Application>Microsoft Office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Segoe UI</vt:lpstr>
      <vt:lpstr>Wingdings</vt:lpstr>
      <vt:lpstr>NSRP Header</vt:lpstr>
      <vt:lpstr>Electrical Technologies Panel Jason Farmer</vt:lpstr>
      <vt:lpstr>Organic LED, Low Voltage Shipyard Lighting Testing and Demonstration</vt:lpstr>
      <vt:lpstr>Organic LED, Low Voltage Shipyard Lighting Testing and Demonstration</vt:lpstr>
      <vt:lpstr>Advanced Topside Lighting System</vt:lpstr>
      <vt:lpstr>Advanced Topside Lighting System</vt:lpstr>
      <vt:lpstr>Fiber Optic Sensor for Structural Shipboard Monitoring</vt:lpstr>
      <vt:lpstr>Fiber Optic Sensor for Structural Shipboard Monitoring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Rehman, Wendy</dc:creator>
  <cp:lastModifiedBy>Mueller, Caroline</cp:lastModifiedBy>
  <cp:revision>43</cp:revision>
  <cp:lastPrinted>2019-11-14T20:06:57Z</cp:lastPrinted>
  <dcterms:created xsi:type="dcterms:W3CDTF">2019-01-31T16:40:04Z</dcterms:created>
  <dcterms:modified xsi:type="dcterms:W3CDTF">2019-12-09T20:48:36Z</dcterms:modified>
</cp:coreProperties>
</file>