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8"/>
  </p:notesMasterIdLst>
  <p:sldIdLst>
    <p:sldId id="280" r:id="rId2"/>
    <p:sldId id="263" r:id="rId3"/>
    <p:sldId id="279" r:id="rId4"/>
    <p:sldId id="281" r:id="rId5"/>
    <p:sldId id="282" r:id="rId6"/>
    <p:sldId id="270" r:id="rId7"/>
    <p:sldId id="269" r:id="rId8"/>
    <p:sldId id="284" r:id="rId9"/>
    <p:sldId id="273" r:id="rId10"/>
    <p:sldId id="274" r:id="rId11"/>
    <p:sldId id="299" r:id="rId12"/>
    <p:sldId id="291" r:id="rId13"/>
    <p:sldId id="292" r:id="rId14"/>
    <p:sldId id="293" r:id="rId15"/>
    <p:sldId id="298" r:id="rId16"/>
    <p:sldId id="289" r:id="rId1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eller, Caroline" initials="MC" lastIdx="5" clrIdx="0">
    <p:extLst>
      <p:ext uri="{19B8F6BF-5375-455C-9EA6-DF929625EA0E}">
        <p15:presenceInfo xmlns:p15="http://schemas.microsoft.com/office/powerpoint/2012/main" userId="Mueller, Carol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5571"/>
    <a:srgbClr val="6698A9"/>
    <a:srgbClr val="ADC7D0"/>
    <a:srgbClr val="034055"/>
    <a:srgbClr val="CD0000"/>
    <a:srgbClr val="17617B"/>
    <a:srgbClr val="0685B2"/>
    <a:srgbClr val="6194A5"/>
    <a:srgbClr val="8497B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346" autoAdjust="0"/>
  </p:normalViewPr>
  <p:slideViewPr>
    <p:cSldViewPr snapToGrid="0">
      <p:cViewPr varScale="1">
        <p:scale>
          <a:sx n="103" d="100"/>
          <a:sy n="103" d="100"/>
        </p:scale>
        <p:origin x="832"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6740CAFB-BA6A-4EAD-8632-EFF9673D5756}" type="datetimeFigureOut">
              <a:rPr lang="en-US" smtClean="0"/>
              <a:t>10/10/2019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223D755-2BB7-4E46-A026-A3354C074F5C}" type="slidenum">
              <a:rPr lang="en-US" smtClean="0"/>
              <a:t>‹#›</a:t>
            </a:fld>
            <a:endParaRPr lang="en-US"/>
          </a:p>
        </p:txBody>
      </p:sp>
    </p:spTree>
    <p:extLst>
      <p:ext uri="{BB962C8B-B14F-4D97-AF65-F5344CB8AC3E}">
        <p14:creationId xmlns:p14="http://schemas.microsoft.com/office/powerpoint/2010/main" val="2094424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NSRP mission is centered around reducing the total ownership cost of ships and the key to the program is the collaborative framework.</a:t>
            </a:r>
          </a:p>
          <a:p>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2</a:t>
            </a:fld>
            <a:endParaRPr lang="en-US"/>
          </a:p>
        </p:txBody>
      </p:sp>
    </p:spTree>
    <p:extLst>
      <p:ext uri="{BB962C8B-B14F-4D97-AF65-F5344CB8AC3E}">
        <p14:creationId xmlns:p14="http://schemas.microsoft.com/office/powerpoint/2010/main" val="3413593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NSRP is an industry-led collaboration with the U.S. Navy focused on reducing the total ownership costs of ships for the Navy and National Security Customers</a:t>
            </a:r>
          </a:p>
          <a:p>
            <a:r>
              <a:rPr lang="en-US" altLang="en-US" dirty="0" smtClean="0"/>
              <a:t>11 Member Shipyard Collaboration</a:t>
            </a:r>
          </a:p>
          <a:p>
            <a:pPr lvl="1"/>
            <a:r>
              <a:rPr lang="en-US" altLang="en-US" dirty="0" smtClean="0"/>
              <a:t>Allows competitors to partner on common shipbuilding/ship repair problems to benefit of industry and their clients as a whole</a:t>
            </a:r>
          </a:p>
          <a:p>
            <a:pPr lvl="1"/>
            <a:r>
              <a:rPr lang="en-US" altLang="en-US" dirty="0" smtClean="0"/>
              <a:t>Industry cost share multiplies impact of every government dollar provided</a:t>
            </a:r>
          </a:p>
          <a:p>
            <a:r>
              <a:rPr lang="en-US" altLang="en-US" dirty="0" smtClean="0"/>
              <a:t>Sponsored by NAVSEA and 6 Program Executive Offices </a:t>
            </a:r>
          </a:p>
          <a:p>
            <a:pPr lvl="1"/>
            <a:r>
              <a:rPr lang="en-US" altLang="en-US" dirty="0" smtClean="0"/>
              <a:t>NAVSEA 06, PEO C4I, PEO Aircraft Carriers, PEO IWS, PEO USC, Team Ships, and Team Submarine collectively provide ~$13.5M in annual funding</a:t>
            </a:r>
          </a:p>
          <a:p>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3</a:t>
            </a:fld>
            <a:endParaRPr lang="en-US"/>
          </a:p>
        </p:txBody>
      </p:sp>
    </p:spTree>
    <p:extLst>
      <p:ext uri="{BB962C8B-B14F-4D97-AF65-F5344CB8AC3E}">
        <p14:creationId xmlns:p14="http://schemas.microsoft.com/office/powerpoint/2010/main" val="3990701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Since NSRP is a collaboration of competing shipyards, it is important to cover the Anti-Trust rules. (read slide)</a:t>
            </a:r>
          </a:p>
          <a:p>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4</a:t>
            </a:fld>
            <a:endParaRPr lang="en-US"/>
          </a:p>
        </p:txBody>
      </p:sp>
    </p:spTree>
    <p:extLst>
      <p:ext uri="{BB962C8B-B14F-4D97-AF65-F5344CB8AC3E}">
        <p14:creationId xmlns:p14="http://schemas.microsoft.com/office/powerpoint/2010/main" val="2443604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Since NSRP is a collaboration of competing shipyards, it is important to cover the Anti-Trust rules. (read slide)</a:t>
            </a:r>
          </a:p>
          <a:p>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5</a:t>
            </a:fld>
            <a:endParaRPr lang="en-US"/>
          </a:p>
        </p:txBody>
      </p:sp>
    </p:spTree>
    <p:extLst>
      <p:ext uri="{BB962C8B-B14F-4D97-AF65-F5344CB8AC3E}">
        <p14:creationId xmlns:p14="http://schemas.microsoft.com/office/powerpoint/2010/main" val="2237239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sponsors who provide funding</a:t>
            </a:r>
          </a:p>
          <a:p>
            <a:r>
              <a:rPr lang="en-US" dirty="0" smtClean="0"/>
              <a:t>11 member</a:t>
            </a:r>
            <a:r>
              <a:rPr lang="en-US" baseline="0" dirty="0" smtClean="0"/>
              <a:t> Executive Control Board</a:t>
            </a:r>
          </a:p>
          <a:p>
            <a:r>
              <a:rPr lang="en-US" baseline="0" dirty="0" smtClean="0"/>
              <a:t>Executive Director and staff</a:t>
            </a:r>
          </a:p>
          <a:p>
            <a:r>
              <a:rPr lang="en-US" baseline="0" dirty="0" smtClean="0"/>
              <a:t>Extended Team is divided into 4 Major Initiative Areas which align with the shipbuilding enterprise</a:t>
            </a:r>
          </a:p>
          <a:p>
            <a:r>
              <a:rPr lang="en-US" baseline="0" dirty="0" smtClean="0"/>
              <a:t>10 Panels </a:t>
            </a:r>
          </a:p>
          <a:p>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6</a:t>
            </a:fld>
            <a:endParaRPr lang="en-US"/>
          </a:p>
        </p:txBody>
      </p:sp>
    </p:spTree>
    <p:extLst>
      <p:ext uri="{BB962C8B-B14F-4D97-AF65-F5344CB8AC3E}">
        <p14:creationId xmlns:p14="http://schemas.microsoft.com/office/powerpoint/2010/main" val="1765439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Industry &amp; Navy stakeholders provide</a:t>
            </a:r>
            <a:r>
              <a:rPr lang="en-US" baseline="0" dirty="0" smtClean="0"/>
              <a:t> recommendations on priority issues related to NSRP’s mission and objectives; those recommendations provide the basis for the Strategic Investment Plan and Technology Investment Plan which outlines how the program operates and identifies high priority issues and current industry challenges of particular interest to the program. </a:t>
            </a:r>
          </a:p>
          <a:p>
            <a:r>
              <a:rPr lang="en-US" baseline="0" dirty="0" smtClean="0"/>
              <a:t>ECB serves as the governing body and approves and awards projects.</a:t>
            </a:r>
          </a:p>
          <a:p>
            <a:endParaRPr lang="en-US" baseline="0" dirty="0" smtClean="0"/>
          </a:p>
          <a:p>
            <a:r>
              <a:rPr lang="en-US" baseline="0" dirty="0" smtClean="0"/>
              <a:t>The Strategic Investment plan directs the project selection process and defines relevant ad hoc initiatives.  These projects and special initiatives form the program portfolio and are carried out within the industry through the execution of projects, panel meetings, and conferences.</a:t>
            </a:r>
          </a:p>
          <a:p>
            <a:endParaRPr lang="en-US" baseline="0" dirty="0" smtClean="0"/>
          </a:p>
          <a:p>
            <a:r>
              <a:rPr lang="en-US" baseline="0" dirty="0" smtClean="0"/>
              <a:t>Feed back is then relayed back to Industry and Navy stakeholders who incorporate recommendations for the next cycle.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7</a:t>
            </a:fld>
            <a:endParaRPr lang="en-US"/>
          </a:p>
        </p:txBody>
      </p:sp>
    </p:spTree>
    <p:extLst>
      <p:ext uri="{BB962C8B-B14F-4D97-AF65-F5344CB8AC3E}">
        <p14:creationId xmlns:p14="http://schemas.microsoft.com/office/powerpoint/2010/main" val="3236055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9</a:t>
            </a:fld>
            <a:endParaRPr lang="en-US"/>
          </a:p>
        </p:txBody>
      </p:sp>
    </p:spTree>
    <p:extLst>
      <p:ext uri="{BB962C8B-B14F-4D97-AF65-F5344CB8AC3E}">
        <p14:creationId xmlns:p14="http://schemas.microsoft.com/office/powerpoint/2010/main" val="336967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bulk of NSRP funding goes to soliciting, selecting, and executing R&amp;D projects</a:t>
            </a:r>
          </a:p>
          <a:p>
            <a:pPr lvl="1"/>
            <a:r>
              <a:rPr lang="en-US" altLang="en-US" dirty="0" smtClean="0"/>
              <a:t>The NSRP Project Portfolio value is approximately $18M annually </a:t>
            </a:r>
          </a:p>
          <a:p>
            <a:r>
              <a:rPr lang="en-US" altLang="en-US" dirty="0" smtClean="0"/>
              <a:t>Research Announcement Projects ($20.1M in FY19) </a:t>
            </a:r>
          </a:p>
          <a:p>
            <a:pPr lvl="1"/>
            <a:r>
              <a:rPr lang="en-US" altLang="en-US" dirty="0" smtClean="0"/>
              <a:t>Duration: Up to 24 months </a:t>
            </a:r>
          </a:p>
          <a:p>
            <a:pPr lvl="1"/>
            <a:r>
              <a:rPr lang="en-US" altLang="en-US" dirty="0" smtClean="0"/>
              <a:t>Funding: Millions (cost share required with a 50% goal)</a:t>
            </a:r>
          </a:p>
          <a:p>
            <a:pPr lvl="1"/>
            <a:r>
              <a:rPr lang="en-US" altLang="en-US" dirty="0" smtClean="0"/>
              <a:t>Focus: Align with NSRP Strategic Objectives and Focus Areas</a:t>
            </a:r>
          </a:p>
          <a:p>
            <a:endParaRPr lang="en-US" baseline="0" dirty="0" smtClean="0"/>
          </a:p>
          <a:p>
            <a:r>
              <a:rPr lang="en-US" baseline="0" dirty="0" smtClean="0"/>
              <a:t>Proposers submit Summary Proposals to the Executive Director and staff for screening.  They provide copies to Navy stakeholders for review</a:t>
            </a:r>
          </a:p>
          <a:p>
            <a:r>
              <a:rPr lang="en-US" baseline="0" dirty="0" smtClean="0"/>
              <a:t>Technical Evaluation Review Panel reviews and submits a rank-ordered list to the Blue Ribbon Panel.</a:t>
            </a:r>
          </a:p>
          <a:p>
            <a:r>
              <a:rPr lang="en-US" baseline="0" dirty="0" smtClean="0"/>
              <a:t>Blue Ribbon Panel hears oral presentations by proposers and submit the recommended portfolio and standby recommendations to the ECB.</a:t>
            </a:r>
          </a:p>
          <a:p>
            <a:r>
              <a:rPr lang="en-US" baseline="0" dirty="0" smtClean="0"/>
              <a:t>ECB approves and awards the portfolio as a whole – with any changes or conditions approved during the selection discussions.</a:t>
            </a:r>
          </a:p>
          <a:p>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12</a:t>
            </a:fld>
            <a:endParaRPr lang="en-US"/>
          </a:p>
        </p:txBody>
      </p:sp>
    </p:spTree>
    <p:extLst>
      <p:ext uri="{BB962C8B-B14F-4D97-AF65-F5344CB8AC3E}">
        <p14:creationId xmlns:p14="http://schemas.microsoft.com/office/powerpoint/2010/main" val="575264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Panel Projects ($3.5M to be awarded in FY19)</a:t>
            </a:r>
          </a:p>
          <a:p>
            <a:pPr lvl="1"/>
            <a:r>
              <a:rPr lang="en-US" altLang="en-US" dirty="0" smtClean="0"/>
              <a:t>Duration: 12 months or less</a:t>
            </a:r>
          </a:p>
          <a:p>
            <a:pPr lvl="1"/>
            <a:r>
              <a:rPr lang="en-US" altLang="en-US" dirty="0" smtClean="0"/>
              <a:t>Funding: $150K or less (no cost share required)</a:t>
            </a:r>
          </a:p>
          <a:p>
            <a:pPr lvl="1"/>
            <a:r>
              <a:rPr lang="en-US" altLang="en-US" dirty="0" smtClean="0"/>
              <a:t>Focus: Should align with the mission of one or more NSRP Panels and the overall objectives of the Program</a:t>
            </a:r>
          </a:p>
          <a:p>
            <a:endParaRPr lang="en-US" dirty="0" smtClean="0"/>
          </a:p>
          <a:p>
            <a:r>
              <a:rPr lang="en-US" baseline="0" dirty="0" smtClean="0"/>
              <a:t>Proposers submit white papers to Panel Chairs/Ad Hoc Group Leads</a:t>
            </a:r>
          </a:p>
          <a:p>
            <a:r>
              <a:rPr lang="en-US" baseline="0" dirty="0" smtClean="0"/>
              <a:t>Panels </a:t>
            </a:r>
            <a:r>
              <a:rPr lang="en-US" baseline="0" dirty="0" err="1" smtClean="0"/>
              <a:t>downselect</a:t>
            </a:r>
            <a:endParaRPr lang="en-US" baseline="0" dirty="0" smtClean="0"/>
          </a:p>
          <a:p>
            <a:r>
              <a:rPr lang="en-US" baseline="0" dirty="0" smtClean="0"/>
              <a:t>Panel Chairs submit top 3 to the Executive Director</a:t>
            </a:r>
          </a:p>
          <a:p>
            <a:r>
              <a:rPr lang="en-US" baseline="0" dirty="0" smtClean="0"/>
              <a:t>Panel Chairs present top 3 to ECB</a:t>
            </a:r>
          </a:p>
          <a:p>
            <a:r>
              <a:rPr lang="en-US" baseline="0" dirty="0" smtClean="0"/>
              <a:t>ECB selects projects for award </a:t>
            </a:r>
          </a:p>
          <a:p>
            <a:endParaRPr lang="en-US" dirty="0"/>
          </a:p>
        </p:txBody>
      </p:sp>
      <p:sp>
        <p:nvSpPr>
          <p:cNvPr id="4" name="Slide Number Placeholder 3"/>
          <p:cNvSpPr>
            <a:spLocks noGrp="1"/>
          </p:cNvSpPr>
          <p:nvPr>
            <p:ph type="sldNum" sz="quarter" idx="10"/>
          </p:nvPr>
        </p:nvSpPr>
        <p:spPr/>
        <p:txBody>
          <a:bodyPr/>
          <a:lstStyle/>
          <a:p>
            <a:fld id="{1223D755-2BB7-4E46-A026-A3354C074F5C}" type="slidenum">
              <a:rPr lang="en-US" smtClean="0"/>
              <a:t>14</a:t>
            </a:fld>
            <a:endParaRPr lang="en-US"/>
          </a:p>
        </p:txBody>
      </p:sp>
    </p:spTree>
    <p:extLst>
      <p:ext uri="{BB962C8B-B14F-4D97-AF65-F5344CB8AC3E}">
        <p14:creationId xmlns:p14="http://schemas.microsoft.com/office/powerpoint/2010/main" val="22717136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33675" y="2599135"/>
            <a:ext cx="9144000" cy="2387600"/>
          </a:xfrm>
          <a:prstGeom prst="rect">
            <a:avLst/>
          </a:prstGeom>
        </p:spPr>
        <p:txBody>
          <a:bodyPr anchor="b"/>
          <a:lstStyle>
            <a:lvl1pPr algn="r">
              <a:defRPr sz="4800">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733675" y="4986735"/>
            <a:ext cx="9144000" cy="604440"/>
          </a:xfrm>
        </p:spPr>
        <p:txBody>
          <a:bodyPr/>
          <a:lstStyle>
            <a:lvl1pPr marL="0" indent="0" algn="r">
              <a:buNone/>
              <a:defRPr sz="2400">
                <a:solidFill>
                  <a:srgbClr val="04557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1" y="-240918"/>
            <a:ext cx="12355313" cy="1976850"/>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1" y="-240918"/>
            <a:ext cx="12355313" cy="1976850"/>
          </a:xfrm>
          <a:prstGeom prst="rect">
            <a:avLst/>
          </a:prstGeom>
        </p:spPr>
      </p:pic>
      <p:sp>
        <p:nvSpPr>
          <p:cNvPr id="5" name="Slide Number Placeholder 4"/>
          <p:cNvSpPr>
            <a:spLocks noGrp="1"/>
          </p:cNvSpPr>
          <p:nvPr>
            <p:ph type="sldNum" sz="quarter" idx="11"/>
          </p:nvPr>
        </p:nvSpPr>
        <p:spPr/>
        <p:txBody>
          <a:bodyPr/>
          <a:lstStyle>
            <a:lvl1pPr>
              <a:defRPr>
                <a:solidFill>
                  <a:schemeClr val="bg2">
                    <a:lumMod val="50000"/>
                  </a:schemeClr>
                </a:solidFill>
              </a:defRPr>
            </a:lvl1pPr>
          </a:lstStyle>
          <a:p>
            <a:fld id="{A916C171-007E-46CF-80D5-F89E015BD616}"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6" y="5649579"/>
            <a:ext cx="1143000" cy="1143000"/>
          </a:xfrm>
          <a:prstGeom prst="rect">
            <a:avLst/>
          </a:prstGeom>
        </p:spPr>
      </p:pic>
    </p:spTree>
    <p:extLst>
      <p:ext uri="{BB962C8B-B14F-4D97-AF65-F5344CB8AC3E}">
        <p14:creationId xmlns:p14="http://schemas.microsoft.com/office/powerpoint/2010/main" val="11987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3" name="Content Placeholder 2"/>
          <p:cNvSpPr>
            <a:spLocks noGrp="1"/>
          </p:cNvSpPr>
          <p:nvPr>
            <p:ph idx="1"/>
          </p:nvPr>
        </p:nvSpPr>
        <p:spPr>
          <a:xfrm>
            <a:off x="69850" y="1130178"/>
            <a:ext cx="11550650"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sp>
        <p:nvSpPr>
          <p:cNvPr id="10"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1398130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le and Split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3" name="Content Placeholder 2"/>
          <p:cNvSpPr>
            <a:spLocks noGrp="1"/>
          </p:cNvSpPr>
          <p:nvPr>
            <p:ph idx="1"/>
          </p:nvPr>
        </p:nvSpPr>
        <p:spPr>
          <a:xfrm>
            <a:off x="69850" y="1130178"/>
            <a:ext cx="5912206"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sp>
        <p:nvSpPr>
          <p:cNvPr id="9" name="Content Placeholder 2"/>
          <p:cNvSpPr>
            <a:spLocks noGrp="1"/>
          </p:cNvSpPr>
          <p:nvPr>
            <p:ph idx="12"/>
          </p:nvPr>
        </p:nvSpPr>
        <p:spPr>
          <a:xfrm>
            <a:off x="6133800" y="1130178"/>
            <a:ext cx="5801111"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0389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815136" cy="1381961"/>
          </a:xfrm>
          <a:prstGeom prst="rect">
            <a:avLst/>
          </a:prstGeom>
        </p:spPr>
      </p:pic>
      <p:sp>
        <p:nvSpPr>
          <p:cNvPr id="9"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graphicFrame>
        <p:nvGraphicFramePr>
          <p:cNvPr id="10" name="Table 9"/>
          <p:cNvGraphicFramePr>
            <a:graphicFrameLocks noGrp="1"/>
          </p:cNvGraphicFramePr>
          <p:nvPr userDrawn="1">
            <p:extLst>
              <p:ext uri="{D42A27DB-BD31-4B8C-83A1-F6EECF244321}">
                <p14:modId xmlns:p14="http://schemas.microsoft.com/office/powerpoint/2010/main" val="1048120217"/>
              </p:ext>
            </p:extLst>
          </p:nvPr>
        </p:nvGraphicFramePr>
        <p:xfrm>
          <a:off x="1835842" y="1227430"/>
          <a:ext cx="8181796" cy="5094481"/>
        </p:xfrm>
        <a:graphic>
          <a:graphicData uri="http://schemas.openxmlformats.org/drawingml/2006/table">
            <a:tbl>
              <a:tblPr firstRow="1" firstCol="1" bandRow="1"/>
              <a:tblGrid>
                <a:gridCol w="938894">
                  <a:extLst>
                    <a:ext uri="{9D8B030D-6E8A-4147-A177-3AD203B41FA5}">
                      <a16:colId xmlns:a16="http://schemas.microsoft.com/office/drawing/2014/main" val="2932954129"/>
                    </a:ext>
                  </a:extLst>
                </a:gridCol>
                <a:gridCol w="4667897">
                  <a:extLst>
                    <a:ext uri="{9D8B030D-6E8A-4147-A177-3AD203B41FA5}">
                      <a16:colId xmlns:a16="http://schemas.microsoft.com/office/drawing/2014/main" val="511602394"/>
                    </a:ext>
                  </a:extLst>
                </a:gridCol>
                <a:gridCol w="2575005">
                  <a:extLst>
                    <a:ext uri="{9D8B030D-6E8A-4147-A177-3AD203B41FA5}">
                      <a16:colId xmlns:a16="http://schemas.microsoft.com/office/drawing/2014/main" val="3374404517"/>
                    </a:ext>
                  </a:extLst>
                </a:gridCol>
              </a:tblGrid>
              <a:tr h="331533">
                <a:tc>
                  <a:txBody>
                    <a:bodyPr/>
                    <a:lstStyle/>
                    <a:p>
                      <a:pPr marL="0" marR="102870">
                        <a:lnSpc>
                          <a:spcPct val="115000"/>
                        </a:lnSpc>
                        <a:spcBef>
                          <a:spcPts val="0"/>
                        </a:spcBef>
                        <a:spcAft>
                          <a:spcPts val="0"/>
                        </a:spcAft>
                        <a:tabLst>
                          <a:tab pos="560070" algn="ctr"/>
                        </a:tabLst>
                      </a:pPr>
                      <a:r>
                        <a:rPr lang="en-US" sz="1200" b="1">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Time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tc>
                  <a:txBody>
                    <a:bodyPr/>
                    <a:lstStyle/>
                    <a:p>
                      <a:pPr marL="0" marR="2274570">
                        <a:lnSpc>
                          <a:spcPct val="115000"/>
                        </a:lnSpc>
                        <a:spcBef>
                          <a:spcPts val="0"/>
                        </a:spcBef>
                        <a:spcAft>
                          <a:spcPts val="0"/>
                        </a:spcAft>
                      </a:pPr>
                      <a:r>
                        <a:rPr lang="en-US" sz="1200" b="1"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Presentation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tc>
                  <a:txBody>
                    <a:bodyPr/>
                    <a:lstStyle/>
                    <a:p>
                      <a:pPr marL="0" marR="0">
                        <a:lnSpc>
                          <a:spcPct val="115000"/>
                        </a:lnSpc>
                        <a:spcBef>
                          <a:spcPts val="0"/>
                        </a:spcBef>
                        <a:spcAft>
                          <a:spcPts val="0"/>
                        </a:spcAft>
                      </a:pPr>
                      <a:r>
                        <a:rPr lang="en-US" sz="1200" b="1">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Speaker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extLst>
                  <a:ext uri="{0D108BD9-81ED-4DB2-BD59-A6C34878D82A}">
                    <a16:rowId xmlns:a16="http://schemas.microsoft.com/office/drawing/2014/main" val="271360870"/>
                  </a:ext>
                </a:extLst>
              </a:tr>
              <a:tr h="331533">
                <a:tc>
                  <a:txBody>
                    <a:bodyPr/>
                    <a:lstStyle/>
                    <a:p>
                      <a:pPr marL="0" marR="102870">
                        <a:lnSpc>
                          <a:spcPct val="115000"/>
                        </a:lnSpc>
                        <a:spcBef>
                          <a:spcPts val="0"/>
                        </a:spcBef>
                        <a:spcAft>
                          <a:spcPts val="0"/>
                        </a:spcAft>
                        <a:tabLst>
                          <a:tab pos="560070" algn="ctr"/>
                        </a:tabLst>
                      </a:pPr>
                      <a:r>
                        <a:rPr lang="en-US" sz="1200" b="1">
                          <a:effectLst/>
                          <a:latin typeface="Segoe UI" panose="020B0502040204020203" pitchFamily="34" charset="0"/>
                          <a:ea typeface="Times New Roman" panose="02020603050405020304" pitchFamily="18" charset="0"/>
                          <a:cs typeface="Times New Roman" panose="02020603050405020304" pitchFamily="18" charset="0"/>
                        </a:rPr>
                        <a:t>8:00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marL="0" marR="102870">
                        <a:lnSpc>
                          <a:spcPct val="115000"/>
                        </a:lnSpc>
                        <a:spcBef>
                          <a:spcPts val="0"/>
                        </a:spcBef>
                        <a:spcAft>
                          <a:spcPts val="0"/>
                        </a:spcAft>
                      </a:pPr>
                      <a:r>
                        <a:rPr lang="en-US" sz="1200" b="1">
                          <a:effectLst/>
                          <a:latin typeface="Segoe UI" panose="020B0502040204020203" pitchFamily="34" charset="0"/>
                          <a:ea typeface="Times New Roman" panose="02020603050405020304" pitchFamily="18" charset="0"/>
                          <a:cs typeface="Times New Roman" panose="02020603050405020304" pitchFamily="18" charset="0"/>
                        </a:rPr>
                        <a:t>Convene Meeting</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extLst>
                  <a:ext uri="{0D108BD9-81ED-4DB2-BD59-A6C34878D82A}">
                    <a16:rowId xmlns:a16="http://schemas.microsoft.com/office/drawing/2014/main" val="2598155790"/>
                  </a:ext>
                </a:extLst>
              </a:tr>
              <a:tr h="331533">
                <a:tc>
                  <a:txBody>
                    <a:bodyPr/>
                    <a:lstStyle/>
                    <a:p>
                      <a:pPr marL="0" marR="102870">
                        <a:lnSpc>
                          <a:spcPct val="115000"/>
                        </a:lnSpc>
                        <a:spcBef>
                          <a:spcPts val="0"/>
                        </a:spcBef>
                        <a:spcAft>
                          <a:spcPts val="0"/>
                        </a:spcAft>
                        <a:tabLst>
                          <a:tab pos="560070" algn="ctr"/>
                        </a:tabLst>
                      </a:pPr>
                      <a:r>
                        <a:rPr lang="en-US" sz="1200">
                          <a:effectLst/>
                          <a:latin typeface="Segoe UI" panose="020B0502040204020203" pitchFamily="34" charset="0"/>
                          <a:ea typeface="Times New Roman" panose="02020603050405020304" pitchFamily="18" charset="0"/>
                          <a:cs typeface="Times New Roman" panose="02020603050405020304" pitchFamily="18" charset="0"/>
                        </a:rPr>
                        <a:t>8:00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419735"/>
                  </a:ext>
                </a:extLst>
              </a:tr>
              <a:tr h="404771">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224274004"/>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3760212"/>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10:00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Break</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766597345"/>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881883"/>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27699409"/>
                  </a:ext>
                </a:extLst>
              </a:tr>
              <a:tr h="331533">
                <a:tc>
                  <a:txBody>
                    <a:bodyPr/>
                    <a:lstStyle/>
                    <a:p>
                      <a:pPr marL="0" marR="102870" algn="l" defTabSz="914400" rtl="0" eaLnBrk="1" latinLnBrk="0" hangingPunct="1">
                        <a:lnSpc>
                          <a:spcPct val="115000"/>
                        </a:lnSpc>
                        <a:spcBef>
                          <a:spcPts val="0"/>
                        </a:spcBef>
                        <a:spcAft>
                          <a:spcPts val="0"/>
                        </a:spcAft>
                        <a:tabLst>
                          <a:tab pos="560070" algn="ctr"/>
                        </a:tabLs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gn="l" defTabSz="914400" rtl="0" eaLnBrk="1" latinLnBrk="0" hangingPunct="1">
                        <a:lnSpc>
                          <a:spcPct val="115000"/>
                        </a:lnSpc>
                        <a:spcBef>
                          <a:spcPts val="0"/>
                        </a:spcBef>
                        <a:spcAft>
                          <a:spcPts val="0"/>
                        </a:spcAf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gn="l" defTabSz="914400" rtl="0" eaLnBrk="1" latinLnBrk="0" hangingPunct="1">
                        <a:lnSpc>
                          <a:spcPct val="115000"/>
                        </a:lnSpc>
                        <a:spcBef>
                          <a:spcPts val="0"/>
                        </a:spcBef>
                        <a:spcAft>
                          <a:spcPts val="0"/>
                        </a:spcAft>
                      </a:pPr>
                      <a:endParaRPr lang="en-US" sz="1200" kern="1200" dirty="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9373010"/>
                  </a:ext>
                </a:extLst>
              </a:tr>
              <a:tr h="331533">
                <a:tc>
                  <a:txBody>
                    <a:bodyPr/>
                    <a:lstStyle/>
                    <a:p>
                      <a:pPr marL="0" marR="102870">
                        <a:lnSpc>
                          <a:spcPct val="115000"/>
                        </a:lnSpc>
                        <a:spcBef>
                          <a:spcPts val="0"/>
                        </a:spcBef>
                        <a:spcAft>
                          <a:spcPts val="0"/>
                        </a:spcAft>
                        <a:tabLst>
                          <a:tab pos="560070" algn="ctr"/>
                        </a:tabLs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12:00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Lunch</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09255333"/>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8939695"/>
                  </a:ext>
                </a:extLst>
              </a:tr>
              <a:tr h="331533">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90304744"/>
                  </a:ext>
                </a:extLst>
              </a:tr>
              <a:tr h="331533">
                <a:tc>
                  <a:txBody>
                    <a:bodyPr/>
                    <a:lstStyle/>
                    <a:p>
                      <a:pPr marL="0" marR="102870">
                        <a:lnSpc>
                          <a:spcPct val="115000"/>
                        </a:lnSpc>
                        <a:spcBef>
                          <a:spcPts val="0"/>
                        </a:spcBef>
                        <a:spcAft>
                          <a:spcPts val="0"/>
                        </a:spcAft>
                        <a:tabLst>
                          <a:tab pos="560070" algn="ctr"/>
                        </a:tabLst>
                      </a:pPr>
                      <a:r>
                        <a:rPr lang="en-US" sz="1200" b="1" dirty="0" smtClean="0">
                          <a:effectLst/>
                          <a:latin typeface="Segoe UI" panose="020B0502040204020203" pitchFamily="34" charset="0"/>
                          <a:ea typeface="Times New Roman" panose="02020603050405020304" pitchFamily="18" charset="0"/>
                          <a:cs typeface="Times New Roman" panose="02020603050405020304" pitchFamily="18" charset="0"/>
                        </a:rPr>
                        <a:t>3:00</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b="1" dirty="0">
                          <a:effectLst/>
                          <a:latin typeface="Segoe UI" panose="020B0502040204020203" pitchFamily="34" charset="0"/>
                          <a:ea typeface="Times New Roman" panose="02020603050405020304" pitchFamily="18" charset="0"/>
                          <a:cs typeface="Times New Roman" panose="02020603050405020304" pitchFamily="18" charset="0"/>
                        </a:rPr>
                        <a:t>Break</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9979672"/>
                  </a:ext>
                </a:extLst>
              </a:tr>
              <a:tr h="379781">
                <a:tc>
                  <a:txBody>
                    <a:bodyPr/>
                    <a:lstStyle/>
                    <a:p>
                      <a:pPr marL="0" marR="102870">
                        <a:lnSpc>
                          <a:spcPct val="115000"/>
                        </a:lnSpc>
                        <a:spcBef>
                          <a:spcPts val="0"/>
                        </a:spcBef>
                        <a:spcAft>
                          <a:spcPts val="0"/>
                        </a:spcAft>
                        <a:tabLst>
                          <a:tab pos="560070" algn="ctr"/>
                        </a:tabLs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43200741"/>
                  </a:ext>
                </a:extLst>
              </a:tr>
              <a:tr h="331533">
                <a:tc>
                  <a:txBody>
                    <a:bodyPr/>
                    <a:lstStyle/>
                    <a:p>
                      <a:pPr marL="0" marR="102870">
                        <a:lnSpc>
                          <a:spcPct val="115000"/>
                        </a:lnSpc>
                        <a:spcBef>
                          <a:spcPts val="0"/>
                        </a:spcBef>
                        <a:spcAft>
                          <a:spcPts val="0"/>
                        </a:spcAft>
                        <a:tabLst>
                          <a:tab pos="560070" algn="ctr"/>
                        </a:tabLst>
                      </a:pPr>
                      <a:r>
                        <a:rPr lang="en-US" sz="1200" b="1" dirty="0" smtClean="0">
                          <a:effectLst/>
                          <a:latin typeface="Segoe UI" panose="020B0502040204020203" pitchFamily="34" charset="0"/>
                          <a:ea typeface="Times New Roman" panose="02020603050405020304" pitchFamily="18" charset="0"/>
                          <a:cs typeface="Times New Roman" panose="02020603050405020304" pitchFamily="18" charset="0"/>
                        </a:rPr>
                        <a:t>5:00</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b="1" dirty="0" smtClean="0">
                          <a:effectLst/>
                          <a:latin typeface="Segoe UI" panose="020B0502040204020203" pitchFamily="34" charset="0"/>
                          <a:ea typeface="Times New Roman" panose="02020603050405020304" pitchFamily="18" charset="0"/>
                          <a:cs typeface="Times New Roman" panose="02020603050405020304" pitchFamily="18" charset="0"/>
                        </a:rPr>
                        <a:t>Adjourn</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dirty="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2754446"/>
                  </a:ext>
                </a:extLst>
              </a:tr>
            </a:tbl>
          </a:graphicData>
        </a:graphic>
      </p:graphicFrame>
      <p:sp>
        <p:nvSpPr>
          <p:cNvPr id="13"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2894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d Chart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dirty="0" smtClean="0"/>
              <a:t>Click to edit Master title style</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sp>
        <p:nvSpPr>
          <p:cNvPr id="10"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dirty="0"/>
          </a:p>
        </p:txBody>
      </p:sp>
      <p:graphicFrame>
        <p:nvGraphicFramePr>
          <p:cNvPr id="2" name="Table 1"/>
          <p:cNvGraphicFramePr>
            <a:graphicFrameLocks noGrp="1"/>
          </p:cNvGraphicFramePr>
          <p:nvPr userDrawn="1">
            <p:extLst>
              <p:ext uri="{D42A27DB-BD31-4B8C-83A1-F6EECF244321}">
                <p14:modId xmlns:p14="http://schemas.microsoft.com/office/powerpoint/2010/main" val="271191812"/>
              </p:ext>
            </p:extLst>
          </p:nvPr>
        </p:nvGraphicFramePr>
        <p:xfrm>
          <a:off x="165538" y="1532083"/>
          <a:ext cx="11274358" cy="4846320"/>
        </p:xfrm>
        <a:graphic>
          <a:graphicData uri="http://schemas.openxmlformats.org/drawingml/2006/table">
            <a:tbl>
              <a:tblPr bandRow="1">
                <a:tableStyleId>{BDBED569-4797-4DF1-A0F4-6AAB3CD982D8}</a:tableStyleId>
              </a:tblPr>
              <a:tblGrid>
                <a:gridCol w="5511907">
                  <a:extLst>
                    <a:ext uri="{9D8B030D-6E8A-4147-A177-3AD203B41FA5}">
                      <a16:colId xmlns:a16="http://schemas.microsoft.com/office/drawing/2014/main" val="3455249154"/>
                    </a:ext>
                  </a:extLst>
                </a:gridCol>
                <a:gridCol w="5762451">
                  <a:extLst>
                    <a:ext uri="{9D8B030D-6E8A-4147-A177-3AD203B41FA5}">
                      <a16:colId xmlns:a16="http://schemas.microsoft.com/office/drawing/2014/main" val="3729642697"/>
                    </a:ext>
                  </a:extLst>
                </a:gridCol>
              </a:tblGrid>
              <a:tr h="365760">
                <a:tc>
                  <a:txBody>
                    <a:bodyPr/>
                    <a:lstStyle/>
                    <a:p>
                      <a:r>
                        <a:rPr lang="en-US" b="1" dirty="0" smtClean="0">
                          <a:latin typeface="Segoe UI" panose="020B0502040204020203" pitchFamily="34" charset="0"/>
                          <a:cs typeface="Segoe UI" panose="020B0502040204020203" pitchFamily="34" charset="0"/>
                        </a:rPr>
                        <a:t>PROJECT INFORMATION</a:t>
                      </a:r>
                      <a:endParaRPr lang="en-US" b="1" dirty="0">
                        <a:latin typeface="Segoe UI" panose="020B0502040204020203" pitchFamily="34" charset="0"/>
                        <a:cs typeface="Segoe UI" panose="020B05020402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smtClean="0">
                          <a:latin typeface="Segoe UI" panose="020B0502040204020203" pitchFamily="34" charset="0"/>
                          <a:cs typeface="Segoe UI" panose="020B0502040204020203" pitchFamily="34" charset="0"/>
                        </a:rPr>
                        <a:t>OBJECTIVE</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extLst>
                  <a:ext uri="{0D108BD9-81ED-4DB2-BD59-A6C34878D82A}">
                    <a16:rowId xmlns:a16="http://schemas.microsoft.com/office/drawing/2014/main" val="3992270513"/>
                  </a:ext>
                </a:extLst>
              </a:tr>
              <a:tr h="2286000">
                <a:tc>
                  <a:txBody>
                    <a:bodyPr/>
                    <a:lstStyle/>
                    <a:p>
                      <a:r>
                        <a:rPr lang="en-US" sz="1800" u="sng" dirty="0" smtClean="0">
                          <a:latin typeface="Segoe UI" panose="020B0502040204020203" pitchFamily="34" charset="0"/>
                          <a:cs typeface="Segoe UI" panose="020B0502040204020203" pitchFamily="34" charset="0"/>
                        </a:rPr>
                        <a:t>Prime/Lead</a:t>
                      </a:r>
                      <a:r>
                        <a:rPr lang="en-US" sz="1800" dirty="0" smtClean="0">
                          <a:latin typeface="Segoe UI" panose="020B0502040204020203" pitchFamily="34" charset="0"/>
                          <a:cs typeface="Segoe UI" panose="020B0502040204020203" pitchFamily="34" charset="0"/>
                        </a:rPr>
                        <a:t>:</a:t>
                      </a:r>
                    </a:p>
                    <a:p>
                      <a:endParaRPr lang="en-US" sz="1800" dirty="0" smtClean="0">
                        <a:latin typeface="Segoe UI" panose="020B0502040204020203" pitchFamily="34" charset="0"/>
                        <a:cs typeface="Segoe UI" panose="020B0502040204020203" pitchFamily="34" charset="0"/>
                      </a:endParaRPr>
                    </a:p>
                    <a:p>
                      <a:r>
                        <a:rPr lang="en-US" sz="1800" u="sng" dirty="0" smtClean="0">
                          <a:latin typeface="Segoe UI" panose="020B0502040204020203" pitchFamily="34" charset="0"/>
                          <a:cs typeface="Segoe UI" panose="020B0502040204020203" pitchFamily="34" charset="0"/>
                        </a:rPr>
                        <a:t>Team Members</a:t>
                      </a:r>
                      <a:r>
                        <a:rPr lang="en-US" sz="1800" dirty="0" smtClean="0">
                          <a:latin typeface="Segoe UI" panose="020B0502040204020203" pitchFamily="34" charset="0"/>
                          <a:cs typeface="Segoe UI" panose="020B0502040204020203" pitchFamily="34" charset="0"/>
                        </a:rPr>
                        <a:t>:  </a:t>
                      </a:r>
                    </a:p>
                    <a:p>
                      <a:endParaRPr lang="en-US" sz="1800" dirty="0" smtClean="0">
                        <a:latin typeface="Segoe UI" panose="020B0502040204020203" pitchFamily="34" charset="0"/>
                        <a:cs typeface="Segoe UI" panose="020B0502040204020203" pitchFamily="34" charset="0"/>
                      </a:endParaRPr>
                    </a:p>
                    <a:p>
                      <a:r>
                        <a:rPr lang="en-US" sz="1800" u="sng" dirty="0" smtClean="0">
                          <a:latin typeface="Segoe UI" panose="020B0502040204020203" pitchFamily="34" charset="0"/>
                          <a:cs typeface="Segoe UI" panose="020B0502040204020203" pitchFamily="34" charset="0"/>
                        </a:rPr>
                        <a:t>Duration</a:t>
                      </a:r>
                      <a:r>
                        <a:rPr lang="en-US" sz="1800" dirty="0" smtClean="0">
                          <a:latin typeface="Segoe UI" panose="020B0502040204020203" pitchFamily="34" charset="0"/>
                          <a:cs typeface="Segoe UI" panose="020B0502040204020203" pitchFamily="34" charset="0"/>
                        </a:rPr>
                        <a:t>:  </a:t>
                      </a:r>
                      <a:endParaRPr lang="en-US" sz="1800"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Segoe UI" panose="020B0502040204020203" pitchFamily="34" charset="0"/>
                          <a:cs typeface="Segoe UI" panose="020B0502040204020203" pitchFamily="34" charset="0"/>
                        </a:rPr>
                        <a:t>Enter</a:t>
                      </a:r>
                      <a:r>
                        <a:rPr lang="en-US" baseline="0" dirty="0" smtClean="0">
                          <a:latin typeface="Segoe UI" panose="020B0502040204020203" pitchFamily="34" charset="0"/>
                          <a:cs typeface="Segoe UI" panose="020B0502040204020203" pitchFamily="34" charset="0"/>
                        </a:rPr>
                        <a:t> objective here.</a:t>
                      </a: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9032222"/>
                  </a:ext>
                </a:extLst>
              </a:tr>
              <a:tr h="365760">
                <a:tc>
                  <a:txBody>
                    <a:bodyPr/>
                    <a:lstStyle/>
                    <a:p>
                      <a:r>
                        <a:rPr lang="en-US" b="1" dirty="0" smtClean="0">
                          <a:latin typeface="Segoe UI" panose="020B0502040204020203" pitchFamily="34" charset="0"/>
                          <a:cs typeface="Segoe UI" panose="020B0502040204020203" pitchFamily="34" charset="0"/>
                        </a:rPr>
                        <a:t>DELIVERABLES/BENEFITS/ROI</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dirty="0" smtClean="0">
                          <a:latin typeface="Segoe UI" panose="020B0502040204020203" pitchFamily="34" charset="0"/>
                          <a:cs typeface="Segoe UI" panose="020B0502040204020203" pitchFamily="34" charset="0"/>
                        </a:rPr>
                        <a:t>FINANCIAL</a:t>
                      </a:r>
                      <a:endParaRPr lang="en-US" b="1"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B5C1"/>
                    </a:solidFill>
                  </a:tcPr>
                </a:tc>
                <a:extLst>
                  <a:ext uri="{0D108BD9-81ED-4DB2-BD59-A6C34878D82A}">
                    <a16:rowId xmlns:a16="http://schemas.microsoft.com/office/drawing/2014/main" val="2005705520"/>
                  </a:ext>
                </a:extLst>
              </a:tr>
              <a:tr h="1828800">
                <a:tc>
                  <a:txBody>
                    <a:bodyPr/>
                    <a:lstStyle/>
                    <a:p>
                      <a:pPr marL="285750" indent="-285750">
                        <a:buFont typeface="Arial" panose="020B0604020202020204" pitchFamily="34" charset="0"/>
                        <a:buChar char="•"/>
                      </a:pPr>
                      <a:r>
                        <a:rPr lang="en-US" dirty="0" smtClean="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r>
                        <a:rPr lang="en-US" dirty="0" smtClean="0">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endParaRPr lang="en-US" dirty="0" smtClean="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Segoe UI" panose="020B0502040204020203" pitchFamily="34" charset="0"/>
                          <a:cs typeface="Segoe UI" panose="020B0502040204020203" pitchFamily="34" charset="0"/>
                        </a:rPr>
                        <a:t>Program Funds:  $</a:t>
                      </a:r>
                    </a:p>
                    <a:p>
                      <a:r>
                        <a:rPr lang="en-US" dirty="0" smtClean="0">
                          <a:latin typeface="Segoe UI" panose="020B0502040204020203" pitchFamily="34" charset="0"/>
                          <a:cs typeface="Segoe UI" panose="020B0502040204020203" pitchFamily="34" charset="0"/>
                        </a:rPr>
                        <a:t>Cost</a:t>
                      </a:r>
                      <a:r>
                        <a:rPr lang="en-US" baseline="0" dirty="0" smtClean="0">
                          <a:latin typeface="Segoe UI" panose="020B0502040204020203" pitchFamily="34" charset="0"/>
                          <a:cs typeface="Segoe UI" panose="020B0502040204020203" pitchFamily="34" charset="0"/>
                        </a:rPr>
                        <a:t> Share:         $</a:t>
                      </a:r>
                      <a:endParaRPr lang="en-US" dirty="0">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075137"/>
                  </a:ext>
                </a:extLst>
              </a:tr>
            </a:tbl>
          </a:graphicData>
        </a:graphic>
      </p:graphicFrame>
      <p:sp>
        <p:nvSpPr>
          <p:cNvPr id="11" name="TextBox 10"/>
          <p:cNvSpPr txBox="1"/>
          <p:nvPr userDrawn="1"/>
        </p:nvSpPr>
        <p:spPr>
          <a:xfrm>
            <a:off x="69850" y="1088325"/>
            <a:ext cx="5459401" cy="369332"/>
          </a:xfrm>
          <a:prstGeom prst="rect">
            <a:avLst/>
          </a:prstGeom>
          <a:noFill/>
        </p:spPr>
        <p:txBody>
          <a:bodyPr wrap="square" rtlCol="0">
            <a:spAutoFit/>
          </a:bodyPr>
          <a:lstStyle/>
          <a:p>
            <a:r>
              <a:rPr lang="en-US" dirty="0" smtClean="0">
                <a:latin typeface="Segoe UI" panose="020B0502040204020203" pitchFamily="34" charset="0"/>
                <a:cs typeface="Segoe UI" panose="020B0502040204020203" pitchFamily="34" charset="0"/>
              </a:rPr>
              <a:t>Subtitle</a:t>
            </a:r>
            <a:endParaRPr lang="en-US" dirty="0">
              <a:latin typeface="Segoe UI" panose="020B0502040204020203" pitchFamily="34" charset="0"/>
              <a:cs typeface="Segoe UI" panose="020B0502040204020203" pitchFamily="34" charset="0"/>
            </a:endParaRPr>
          </a:p>
        </p:txBody>
      </p:sp>
      <p:sp>
        <p:nvSpPr>
          <p:cNvPr id="12" name="TextBox 11"/>
          <p:cNvSpPr txBox="1"/>
          <p:nvPr userDrawn="1"/>
        </p:nvSpPr>
        <p:spPr>
          <a:xfrm>
            <a:off x="10135485" y="1046285"/>
            <a:ext cx="1282776" cy="369332"/>
          </a:xfrm>
          <a:prstGeom prst="rect">
            <a:avLst/>
          </a:prstGeom>
          <a:noFill/>
        </p:spPr>
        <p:txBody>
          <a:bodyPr wrap="square" rtlCol="0">
            <a:spAutoFit/>
          </a:bodyPr>
          <a:lstStyle/>
          <a:p>
            <a:pPr algn="r"/>
            <a:r>
              <a:rPr lang="en-US" dirty="0" smtClean="0">
                <a:latin typeface="Segoe UI" panose="020B0502040204020203" pitchFamily="34" charset="0"/>
                <a:cs typeface="Segoe UI" panose="020B0502040204020203" pitchFamily="34" charset="0"/>
              </a:rPr>
              <a:t>0/00</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6421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AF7F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766219"/>
            <a:ext cx="10515600" cy="1325563"/>
          </a:xfrm>
          <a:prstGeom prst="rect">
            <a:avLst/>
          </a:prstGeom>
        </p:spPr>
        <p:txBody>
          <a:bodyPr/>
          <a:lstStyle>
            <a:lvl1pPr algn="ctr">
              <a:defRPr>
                <a:latin typeface="Segoe UI" panose="020B0502040204020203" pitchFamily="34" charset="0"/>
                <a:cs typeface="Segoe UI" panose="020B0502040204020203" pitchFamily="34" charset="0"/>
              </a:defRPr>
            </a:lvl1pPr>
          </a:lstStyle>
          <a:p>
            <a:r>
              <a:rPr lang="en-US" dirty="0" smtClean="0"/>
              <a:t>Questions?</a:t>
            </a:r>
            <a:endParaRPr lang="en-US" dirty="0"/>
          </a:p>
        </p:txBody>
      </p:sp>
      <p:sp>
        <p:nvSpPr>
          <p:cNvPr id="4" name="Slide Number Placeholder 3"/>
          <p:cNvSpPr>
            <a:spLocks noGrp="1"/>
          </p:cNvSpPr>
          <p:nvPr>
            <p:ph type="sldNum" sz="quarter" idx="11"/>
          </p:nvPr>
        </p:nvSpPr>
        <p:spPr/>
        <p:txBody>
          <a:bodyPr/>
          <a:lstStyle>
            <a:lvl1pPr>
              <a:defRPr>
                <a:solidFill>
                  <a:schemeClr val="bg2">
                    <a:lumMod val="50000"/>
                  </a:schemeClr>
                </a:solidFill>
              </a:defRPr>
            </a:lvl1pPr>
          </a:lstStyle>
          <a:p>
            <a:fld id="{A916C171-007E-46CF-80D5-F89E015BD616}"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76" y="5649579"/>
            <a:ext cx="1143000" cy="1143000"/>
          </a:xfrm>
          <a:prstGeom prst="rect">
            <a:avLst/>
          </a:prstGeom>
        </p:spPr>
      </p:pic>
    </p:spTree>
    <p:extLst>
      <p:ext uri="{BB962C8B-B14F-4D97-AF65-F5344CB8AC3E}">
        <p14:creationId xmlns:p14="http://schemas.microsoft.com/office/powerpoint/2010/main" val="426938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2589610"/>
            <a:ext cx="9144000" cy="2387600"/>
          </a:xfrm>
          <a:prstGeom prst="rect">
            <a:avLst/>
          </a:prstGeom>
        </p:spPr>
        <p:txBody>
          <a:bodyPr anchor="b"/>
          <a:lstStyle>
            <a:lvl1pPr algn="r">
              <a:defRPr sz="4800">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743200" y="4977210"/>
            <a:ext cx="9144000" cy="1061640"/>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1" y="-240918"/>
            <a:ext cx="12355313" cy="1976850"/>
          </a:xfrm>
          <a:prstGeom prst="rect">
            <a:avLst/>
          </a:prstGeom>
        </p:spPr>
      </p:pic>
      <p:sp>
        <p:nvSpPr>
          <p:cNvPr id="5" name="Slide Number Placeholder 4"/>
          <p:cNvSpPr>
            <a:spLocks noGrp="1"/>
          </p:cNvSpPr>
          <p:nvPr>
            <p:ph type="sldNum" sz="quarter" idx="11"/>
          </p:nvPr>
        </p:nvSpPr>
        <p:spPr/>
        <p:txBody>
          <a:bodyPr/>
          <a:lstStyle>
            <a:lvl1pPr>
              <a:defRPr>
                <a:solidFill>
                  <a:schemeClr val="tx1"/>
                </a:solidFill>
              </a:defRPr>
            </a:lvl1pPr>
          </a:lstStyle>
          <a:p>
            <a:fld id="{A916C171-007E-46CF-80D5-F89E015BD616}" type="slidenum">
              <a:rPr lang="en-US" smtClean="0"/>
              <a:pPr/>
              <a:t>‹#›</a:t>
            </a:fld>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7650" y="5410291"/>
            <a:ext cx="1311184" cy="1311184"/>
          </a:xfrm>
          <a:prstGeom prst="rect">
            <a:avLst/>
          </a:prstGeom>
        </p:spPr>
      </p:pic>
    </p:spTree>
    <p:extLst>
      <p:ext uri="{BB962C8B-B14F-4D97-AF65-F5344CB8AC3E}">
        <p14:creationId xmlns:p14="http://schemas.microsoft.com/office/powerpoint/2010/main" val="188166986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50" y="1634380"/>
            <a:ext cx="11449050" cy="4542583"/>
          </a:xfrm>
        </p:spPr>
        <p:txBody>
          <a:bodyPr/>
          <a:lstStyle>
            <a:lvl1pPr>
              <a:defRPr sz="3200"/>
            </a:lvl1pPr>
            <a:lvl2pPr>
              <a:defRPr sz="2000">
                <a:solidFill>
                  <a:schemeClr val="bg2">
                    <a:lumMod val="50000"/>
                  </a:schemeClr>
                </a:solidFill>
                <a:latin typeface="Segoe UI" panose="020B0502040204020203" pitchFamily="34" charset="0"/>
                <a:cs typeface="Segoe UI" panose="020B0502040204020203" pitchFamily="34" charset="0"/>
              </a:defRPr>
            </a:lvl2pPr>
            <a:lvl3pPr>
              <a:defRPr sz="1800">
                <a:solidFill>
                  <a:srgbClr val="0688B6"/>
                </a:solidFill>
              </a:defRPr>
            </a:lvl3pPr>
            <a:lvl4pPr>
              <a:defRPr>
                <a:solidFill>
                  <a:schemeClr val="tx2"/>
                </a:solidFill>
              </a:defRPr>
            </a:lvl4pPr>
            <a:lvl5pPr>
              <a:defRPr sz="1400">
                <a:solidFill>
                  <a:schemeClr val="accent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8" name="Title 1"/>
          <p:cNvSpPr>
            <a:spLocks noGrp="1"/>
          </p:cNvSpPr>
          <p:nvPr>
            <p:ph type="title"/>
          </p:nvPr>
        </p:nvSpPr>
        <p:spPr>
          <a:xfrm>
            <a:off x="69850" y="97984"/>
            <a:ext cx="10515600" cy="1332704"/>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229852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2416"/>
          <a:stretch/>
        </p:blipFill>
        <p:spPr>
          <a:xfrm>
            <a:off x="-619125" y="-121091"/>
            <a:ext cx="12598400" cy="1381961"/>
          </a:xfrm>
          <a:prstGeom prst="rect">
            <a:avLst/>
          </a:prstGeom>
        </p:spPr>
      </p:pic>
      <p:sp>
        <p:nvSpPr>
          <p:cNvPr id="2" name="Title 1"/>
          <p:cNvSpPr>
            <a:spLocks noGrp="1"/>
          </p:cNvSpPr>
          <p:nvPr>
            <p:ph type="title"/>
          </p:nvPr>
        </p:nvSpPr>
        <p:spPr>
          <a:xfrm>
            <a:off x="117475" y="50359"/>
            <a:ext cx="10515600" cy="1332704"/>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474" y="1497233"/>
            <a:ext cx="10817225" cy="3817717"/>
          </a:xfrm>
        </p:spPr>
        <p:txBody>
          <a:bodyPr>
            <a:norm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19125" y="-121091"/>
            <a:ext cx="12598400" cy="1381961"/>
          </a:xfrm>
          <a:prstGeom prst="rect">
            <a:avLst/>
          </a:prstGeom>
        </p:spPr>
      </p:pic>
      <p:sp>
        <p:nvSpPr>
          <p:cNvPr id="6" name="Slide Number Placeholder 5"/>
          <p:cNvSpPr>
            <a:spLocks noGrp="1"/>
          </p:cNvSpPr>
          <p:nvPr>
            <p:ph type="sldNum" sz="quarter" idx="11"/>
          </p:nvPr>
        </p:nvSpPr>
        <p:spPr/>
        <p:txBody>
          <a:bodyPr/>
          <a:lstStyle>
            <a:lvl1pPr>
              <a:defRPr>
                <a:solidFill>
                  <a:schemeClr val="tx1"/>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46705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62631" y="6545535"/>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A916C171-007E-46CF-80D5-F89E015BD616}" type="slidenum">
              <a:rPr lang="en-US" smtClean="0"/>
              <a:pPr/>
              <a:t>‹#›</a:t>
            </a:fld>
            <a:endParaRPr lang="en-US" dirty="0"/>
          </a:p>
        </p:txBody>
      </p:sp>
    </p:spTree>
    <p:extLst>
      <p:ext uri="{BB962C8B-B14F-4D97-AF65-F5344CB8AC3E}">
        <p14:creationId xmlns:p14="http://schemas.microsoft.com/office/powerpoint/2010/main" val="759101114"/>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8" r:id="rId3"/>
    <p:sldLayoutId id="2147483660" r:id="rId4"/>
    <p:sldLayoutId id="2147483659" r:id="rId5"/>
    <p:sldLayoutId id="2147483656" r:id="rId6"/>
    <p:sldLayoutId id="2147483661" r:id="rId7"/>
    <p:sldLayoutId id="2147483662" r:id="rId8"/>
    <p:sldLayoutId id="214748366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34055"/>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5759D"/>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Program Update</a:t>
            </a:r>
            <a:r>
              <a:rPr lang="en-US" sz="3600" dirty="0" smtClean="0"/>
              <a:t/>
            </a:r>
            <a:br>
              <a:rPr lang="en-US" sz="3600" dirty="0" smtClean="0"/>
            </a:br>
            <a:r>
              <a:rPr lang="en-US" sz="3600" dirty="0" smtClean="0"/>
              <a:t>Business Technologies and Ship Design &amp; Material Technologies Joint </a:t>
            </a:r>
            <a:r>
              <a:rPr lang="en-US" sz="3600" dirty="0" smtClean="0"/>
              <a:t>Panel Meeting</a:t>
            </a:r>
            <a:endParaRPr lang="en-US" sz="3600" dirty="0"/>
          </a:p>
        </p:txBody>
      </p:sp>
      <p:sp>
        <p:nvSpPr>
          <p:cNvPr id="3" name="Subtitle 2"/>
          <p:cNvSpPr>
            <a:spLocks noGrp="1"/>
          </p:cNvSpPr>
          <p:nvPr>
            <p:ph type="subTitle" idx="1"/>
          </p:nvPr>
        </p:nvSpPr>
        <p:spPr/>
        <p:txBody>
          <a:bodyPr/>
          <a:lstStyle/>
          <a:p>
            <a:r>
              <a:rPr lang="en-US" dirty="0" smtClean="0">
                <a:solidFill>
                  <a:srgbClr val="05759D"/>
                </a:solidFill>
              </a:rPr>
              <a:t>October </a:t>
            </a:r>
            <a:r>
              <a:rPr lang="en-US" dirty="0" smtClean="0">
                <a:solidFill>
                  <a:srgbClr val="05759D"/>
                </a:solidFill>
              </a:rPr>
              <a:t>16-17, </a:t>
            </a:r>
            <a:r>
              <a:rPr lang="en-US" dirty="0" smtClean="0">
                <a:solidFill>
                  <a:srgbClr val="05759D"/>
                </a:solidFill>
              </a:rPr>
              <a:t>2019</a:t>
            </a:r>
            <a:endParaRPr lang="en-US" dirty="0">
              <a:solidFill>
                <a:srgbClr val="05759D"/>
              </a:solidFill>
            </a:endParaRPr>
          </a:p>
          <a:p>
            <a:r>
              <a:rPr lang="en-US" dirty="0" smtClean="0"/>
              <a:t>Buffalo, NY</a:t>
            </a:r>
            <a:endParaRPr lang="en-US" dirty="0"/>
          </a:p>
          <a:p>
            <a:endParaRPr lang="en-US" dirty="0"/>
          </a:p>
        </p:txBody>
      </p:sp>
    </p:spTree>
    <p:extLst>
      <p:ext uri="{BB962C8B-B14F-4D97-AF65-F5344CB8AC3E}">
        <p14:creationId xmlns:p14="http://schemas.microsoft.com/office/powerpoint/2010/main" val="1317719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2"/>
          <p:cNvSpPr>
            <a:spLocks noGrp="1"/>
          </p:cNvSpPr>
          <p:nvPr>
            <p:ph type="title"/>
          </p:nvPr>
        </p:nvSpPr>
        <p:spPr/>
        <p:txBody>
          <a:bodyPr/>
          <a:lstStyle/>
          <a:p>
            <a:r>
              <a:rPr lang="en-US" sz="4400" dirty="0" smtClean="0"/>
              <a:t>Panel Leadership</a:t>
            </a:r>
            <a:endParaRPr lang="en-US" sz="4400"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10</a:t>
            </a:fld>
            <a:endParaRPr lang="en-US" dirty="0"/>
          </a:p>
        </p:txBody>
      </p:sp>
      <p:sp>
        <p:nvSpPr>
          <p:cNvPr id="25" name="TextBox 24"/>
          <p:cNvSpPr txBox="1"/>
          <p:nvPr/>
        </p:nvSpPr>
        <p:spPr>
          <a:xfrm>
            <a:off x="866345" y="2448313"/>
            <a:ext cx="2069887" cy="451534"/>
          </a:xfrm>
          <a:prstGeom prst="rect">
            <a:avLst/>
          </a:prstGeom>
          <a:solidFill>
            <a:srgbClr val="034055"/>
          </a:solidFill>
          <a:ln>
            <a:solidFill>
              <a:srgbClr val="034055"/>
            </a:solidFill>
          </a:ln>
        </p:spPr>
        <p:txBody>
          <a:bodyPr wrap="square" rtlCol="0">
            <a:spAutoFit/>
          </a:bodyPr>
          <a:lstStyle/>
          <a:p>
            <a:pPr algn="ctr"/>
            <a:r>
              <a:rPr lang="en-US" sz="1167" dirty="0">
                <a:solidFill>
                  <a:schemeClr val="bg1"/>
                </a:solidFill>
                <a:latin typeface="Segoe UI" panose="020B0502040204020203" pitchFamily="34" charset="0"/>
                <a:cs typeface="Segoe UI" panose="020B0502040204020203" pitchFamily="34" charset="0"/>
              </a:rPr>
              <a:t>Ship Design &amp; </a:t>
            </a:r>
            <a:br>
              <a:rPr lang="en-US" sz="1167" dirty="0">
                <a:solidFill>
                  <a:schemeClr val="bg1"/>
                </a:solidFill>
                <a:latin typeface="Segoe UI" panose="020B0502040204020203" pitchFamily="34" charset="0"/>
                <a:cs typeface="Segoe UI" panose="020B0502040204020203" pitchFamily="34" charset="0"/>
              </a:rPr>
            </a:br>
            <a:r>
              <a:rPr lang="en-US" sz="1167" dirty="0">
                <a:solidFill>
                  <a:schemeClr val="bg1"/>
                </a:solidFill>
                <a:latin typeface="Segoe UI" panose="020B0502040204020203" pitchFamily="34" charset="0"/>
                <a:cs typeface="Segoe UI" panose="020B0502040204020203" pitchFamily="34" charset="0"/>
              </a:rPr>
              <a:t>Material Technologies</a:t>
            </a:r>
          </a:p>
        </p:txBody>
      </p:sp>
      <p:sp>
        <p:nvSpPr>
          <p:cNvPr id="26" name="TextBox 25"/>
          <p:cNvSpPr txBox="1"/>
          <p:nvPr/>
        </p:nvSpPr>
        <p:spPr>
          <a:xfrm>
            <a:off x="3488206" y="2426528"/>
            <a:ext cx="2069889" cy="271934"/>
          </a:xfrm>
          <a:prstGeom prst="rect">
            <a:avLst/>
          </a:prstGeom>
          <a:solidFill>
            <a:srgbClr val="8EB2BF"/>
          </a:solidFill>
          <a:ln>
            <a:solidFill>
              <a:srgbClr val="8EB2BF"/>
            </a:solidFill>
          </a:ln>
        </p:spPr>
        <p:txBody>
          <a:bodyPr wrap="square" rtlCol="0">
            <a:spAutoFit/>
          </a:bodyPr>
          <a:lstStyle>
            <a:defPPr>
              <a:defRPr lang="en-US"/>
            </a:defPPr>
            <a:lvl1pPr algn="ctr">
              <a:defRPr sz="1167">
                <a:solidFill>
                  <a:schemeClr val="bg1"/>
                </a:solidFill>
                <a:latin typeface="Segoe UI" panose="020B0502040204020203" pitchFamily="34" charset="0"/>
                <a:cs typeface="Segoe UI" panose="020B0502040204020203" pitchFamily="34" charset="0"/>
              </a:defRPr>
            </a:lvl1pPr>
          </a:lstStyle>
          <a:p>
            <a:r>
              <a:rPr lang="en-US" dirty="0"/>
              <a:t>Electrical Technologies</a:t>
            </a:r>
          </a:p>
        </p:txBody>
      </p:sp>
      <p:sp>
        <p:nvSpPr>
          <p:cNvPr id="27" name="TextBox 26"/>
          <p:cNvSpPr txBox="1"/>
          <p:nvPr/>
        </p:nvSpPr>
        <p:spPr>
          <a:xfrm>
            <a:off x="8731927" y="2426528"/>
            <a:ext cx="2069887" cy="451534"/>
          </a:xfrm>
          <a:prstGeom prst="rect">
            <a:avLst/>
          </a:prstGeom>
          <a:solidFill>
            <a:srgbClr val="045572"/>
          </a:solidFill>
          <a:ln>
            <a:solidFill>
              <a:srgbClr val="045572"/>
            </a:solidFill>
          </a:ln>
        </p:spPr>
        <p:txBody>
          <a:bodyPr wrap="square" rtlCol="0">
            <a:spAutoFit/>
          </a:bodyPr>
          <a:lstStyle/>
          <a:p>
            <a:pPr algn="ctr"/>
            <a:r>
              <a:rPr lang="en-US" sz="1167" dirty="0">
                <a:solidFill>
                  <a:schemeClr val="bg1"/>
                </a:solidFill>
                <a:latin typeface="Segoe UI" panose="020B0502040204020203" pitchFamily="34" charset="0"/>
                <a:cs typeface="Segoe UI" panose="020B0502040204020203" pitchFamily="34" charset="0"/>
              </a:rPr>
              <a:t>Environmental, </a:t>
            </a:r>
            <a:r>
              <a:rPr lang="en-US" sz="1167" dirty="0" smtClean="0">
                <a:solidFill>
                  <a:schemeClr val="bg1"/>
                </a:solidFill>
                <a:latin typeface="Segoe UI" panose="020B0502040204020203" pitchFamily="34" charset="0"/>
                <a:cs typeface="Segoe UI" panose="020B0502040204020203" pitchFamily="34" charset="0"/>
              </a:rPr>
              <a:t>Health &amp; </a:t>
            </a:r>
            <a:r>
              <a:rPr lang="en-US" sz="1167" dirty="0">
                <a:solidFill>
                  <a:schemeClr val="bg1"/>
                </a:solidFill>
                <a:latin typeface="Segoe UI" panose="020B0502040204020203" pitchFamily="34" charset="0"/>
                <a:cs typeface="Segoe UI" panose="020B0502040204020203" pitchFamily="34" charset="0"/>
              </a:rPr>
              <a:t>Safety</a:t>
            </a:r>
          </a:p>
        </p:txBody>
      </p:sp>
      <p:sp>
        <p:nvSpPr>
          <p:cNvPr id="28" name="TextBox 27"/>
          <p:cNvSpPr txBox="1"/>
          <p:nvPr/>
        </p:nvSpPr>
        <p:spPr>
          <a:xfrm>
            <a:off x="6110073" y="2454423"/>
            <a:ext cx="2069888" cy="271934"/>
          </a:xfrm>
          <a:prstGeom prst="rect">
            <a:avLst/>
          </a:prstGeom>
          <a:solidFill>
            <a:srgbClr val="568DA0"/>
          </a:solidFill>
          <a:ln>
            <a:solidFill>
              <a:srgbClr val="6698A9"/>
            </a:solidFill>
          </a:ln>
        </p:spPr>
        <p:txBody>
          <a:bodyPr wrap="square" rtlCol="0">
            <a:spAutoFit/>
          </a:bodyPr>
          <a:lstStyle/>
          <a:p>
            <a:pPr algn="ctr"/>
            <a:r>
              <a:rPr lang="en-US" sz="1167" dirty="0">
                <a:solidFill>
                  <a:schemeClr val="bg1"/>
                </a:solidFill>
                <a:latin typeface="Segoe UI" panose="020B0502040204020203" pitchFamily="34" charset="0"/>
                <a:cs typeface="Segoe UI" panose="020B0502040204020203" pitchFamily="34" charset="0"/>
              </a:rPr>
              <a:t>Business Technologies</a:t>
            </a:r>
          </a:p>
        </p:txBody>
      </p:sp>
      <p:sp>
        <p:nvSpPr>
          <p:cNvPr id="29" name="TextBox 28"/>
          <p:cNvSpPr txBox="1"/>
          <p:nvPr/>
        </p:nvSpPr>
        <p:spPr>
          <a:xfrm>
            <a:off x="866343" y="2883472"/>
            <a:ext cx="2069849" cy="553998"/>
          </a:xfrm>
          <a:prstGeom prst="rect">
            <a:avLst/>
          </a:prstGeom>
          <a:noFill/>
          <a:ln>
            <a:solidFill>
              <a:srgbClr val="034055"/>
            </a:solidFill>
          </a:ln>
        </p:spPr>
        <p:txBody>
          <a:bodyPr wrap="square" rtlCol="0">
            <a:spAutoFit/>
          </a:bodyPr>
          <a:lstStyle/>
          <a:p>
            <a:pPr algn="ctr"/>
            <a:r>
              <a:rPr lang="en-US" sz="1000" dirty="0">
                <a:latin typeface="Segoe UI" panose="020B0502040204020203" pitchFamily="34" charset="0"/>
                <a:cs typeface="Segoe UI" panose="020B0502040204020203" pitchFamily="34" charset="0"/>
              </a:rPr>
              <a:t>Chair: </a:t>
            </a:r>
            <a:r>
              <a:rPr lang="en-US" sz="1000" b="1" dirty="0" smtClean="0">
                <a:latin typeface="Segoe UI" panose="020B0502040204020203" pitchFamily="34" charset="0"/>
                <a:cs typeface="Segoe UI" panose="020B0502040204020203" pitchFamily="34" charset="0"/>
              </a:rPr>
              <a:t>Vacant </a:t>
            </a:r>
            <a:r>
              <a:rPr lang="en-US" sz="1000" dirty="0">
                <a:latin typeface="Segoe UI" panose="020B0502040204020203" pitchFamily="34" charset="0"/>
                <a:cs typeface="Segoe UI" panose="020B0502040204020203" pitchFamily="34" charset="0"/>
              </a:rPr>
              <a:t>(NNS) </a:t>
            </a:r>
          </a:p>
          <a:p>
            <a:pPr algn="ctr"/>
            <a:r>
              <a:rPr lang="en-US" sz="1000" dirty="0">
                <a:latin typeface="Segoe UI" panose="020B0502040204020203" pitchFamily="34" charset="0"/>
                <a:cs typeface="Segoe UI" panose="020B0502040204020203" pitchFamily="34" charset="0"/>
              </a:rPr>
              <a:t>Vice Chair: </a:t>
            </a:r>
            <a:r>
              <a:rPr lang="en-US" sz="1000" b="1" dirty="0">
                <a:latin typeface="Segoe UI" panose="020B0502040204020203" pitchFamily="34" charset="0"/>
                <a:cs typeface="Segoe UI" panose="020B0502040204020203" pitchFamily="34" charset="0"/>
              </a:rPr>
              <a:t>Monika Skowronska </a:t>
            </a:r>
            <a:r>
              <a:rPr lang="en-US" sz="1000" dirty="0">
                <a:latin typeface="Segoe UI" panose="020B0502040204020203" pitchFamily="34" charset="0"/>
                <a:cs typeface="Segoe UI" panose="020B0502040204020203" pitchFamily="34" charset="0"/>
              </a:rPr>
              <a:t>(NASSCO) </a:t>
            </a:r>
          </a:p>
        </p:txBody>
      </p:sp>
      <p:sp>
        <p:nvSpPr>
          <p:cNvPr id="30" name="TextBox 29"/>
          <p:cNvSpPr txBox="1"/>
          <p:nvPr/>
        </p:nvSpPr>
        <p:spPr>
          <a:xfrm>
            <a:off x="3488195" y="2703161"/>
            <a:ext cx="2069888" cy="553998"/>
          </a:xfrm>
          <a:prstGeom prst="rect">
            <a:avLst/>
          </a:prstGeom>
          <a:noFill/>
          <a:ln>
            <a:solidFill>
              <a:srgbClr val="8EB2BF"/>
            </a:solidFill>
          </a:ln>
        </p:spPr>
        <p:txBody>
          <a:bodyPr wrap="square" rtlCol="0">
            <a:spAutoFit/>
          </a:bodyPr>
          <a:lstStyle/>
          <a:p>
            <a:pPr algn="ctr"/>
            <a:r>
              <a:rPr lang="en-US" sz="1000" dirty="0">
                <a:latin typeface="Segoe UI" panose="020B0502040204020203" pitchFamily="34" charset="0"/>
                <a:cs typeface="Segoe UI" panose="020B0502040204020203" pitchFamily="34" charset="0"/>
              </a:rPr>
              <a:t>Chair: </a:t>
            </a:r>
            <a:r>
              <a:rPr lang="en-US" sz="1000" b="1" dirty="0">
                <a:latin typeface="Segoe UI" panose="020B0502040204020203" pitchFamily="34" charset="0"/>
                <a:cs typeface="Segoe UI" panose="020B0502040204020203" pitchFamily="34" charset="0"/>
              </a:rPr>
              <a:t>Jason Farmer </a:t>
            </a:r>
            <a:r>
              <a:rPr lang="en-US" sz="1000" dirty="0">
                <a:latin typeface="Segoe UI" panose="020B0502040204020203" pitchFamily="34" charset="0"/>
                <a:cs typeface="Segoe UI" panose="020B0502040204020203" pitchFamily="34" charset="0"/>
              </a:rPr>
              <a:t>(Ingalls)</a:t>
            </a:r>
          </a:p>
          <a:p>
            <a:pPr algn="ctr"/>
            <a:r>
              <a:rPr lang="en-US" sz="1000" dirty="0">
                <a:latin typeface="Segoe UI" panose="020B0502040204020203" pitchFamily="34" charset="0"/>
                <a:cs typeface="Segoe UI" panose="020B0502040204020203" pitchFamily="34" charset="0"/>
              </a:rPr>
              <a:t>Vice Chair: </a:t>
            </a:r>
            <a:r>
              <a:rPr lang="en-US" sz="1000" b="1" dirty="0">
                <a:latin typeface="Segoe UI" panose="020B0502040204020203" pitchFamily="34" charset="0"/>
                <a:cs typeface="Segoe UI" panose="020B0502040204020203" pitchFamily="34" charset="0"/>
              </a:rPr>
              <a:t>Walter Skalniak </a:t>
            </a:r>
            <a:r>
              <a:rPr lang="en-US" sz="1000" dirty="0">
                <a:latin typeface="Segoe UI" panose="020B0502040204020203" pitchFamily="34" charset="0"/>
                <a:cs typeface="Segoe UI" panose="020B0502040204020203" pitchFamily="34" charset="0"/>
              </a:rPr>
              <a:t>(Panduit Corp</a:t>
            </a:r>
            <a:r>
              <a:rPr lang="en-US" sz="1000" dirty="0" smtClean="0">
                <a:latin typeface="Segoe UI" panose="020B0502040204020203" pitchFamily="34" charset="0"/>
                <a:cs typeface="Segoe UI" panose="020B0502040204020203" pitchFamily="34" charset="0"/>
              </a:rPr>
              <a:t>)</a:t>
            </a:r>
            <a:endParaRPr lang="en-US" sz="1000" dirty="0">
              <a:latin typeface="Segoe UI" panose="020B0502040204020203" pitchFamily="34" charset="0"/>
              <a:cs typeface="Segoe UI" panose="020B0502040204020203" pitchFamily="34" charset="0"/>
            </a:endParaRPr>
          </a:p>
        </p:txBody>
      </p:sp>
      <p:sp>
        <p:nvSpPr>
          <p:cNvPr id="31" name="TextBox 30"/>
          <p:cNvSpPr txBox="1"/>
          <p:nvPr/>
        </p:nvSpPr>
        <p:spPr>
          <a:xfrm>
            <a:off x="6110073" y="2724074"/>
            <a:ext cx="2069887" cy="553998"/>
          </a:xfrm>
          <a:prstGeom prst="rect">
            <a:avLst/>
          </a:prstGeom>
          <a:noFill/>
          <a:ln>
            <a:solidFill>
              <a:srgbClr val="568DA0"/>
            </a:solidFill>
          </a:ln>
        </p:spPr>
        <p:txBody>
          <a:bodyPr wrap="square" rtlCol="0">
            <a:spAutoFit/>
          </a:bodyPr>
          <a:lstStyle/>
          <a:p>
            <a:pPr algn="ctr" defTabSz="761970">
              <a:defRPr/>
            </a:pPr>
            <a:r>
              <a:rPr lang="en-US" sz="1000" kern="0" dirty="0">
                <a:solidFill>
                  <a:prstClr val="black"/>
                </a:solidFill>
                <a:latin typeface="Segoe UI" panose="020B0502040204020203" pitchFamily="34" charset="0"/>
                <a:cs typeface="Segoe UI" panose="020B0502040204020203" pitchFamily="34" charset="0"/>
              </a:rPr>
              <a:t>Chair: </a:t>
            </a:r>
            <a:r>
              <a:rPr lang="en-US" sz="1000" b="1" kern="0" dirty="0">
                <a:solidFill>
                  <a:prstClr val="black"/>
                </a:solidFill>
                <a:latin typeface="Segoe UI" panose="020B0502040204020203" pitchFamily="34" charset="0"/>
                <a:cs typeface="Segoe UI" panose="020B0502040204020203" pitchFamily="34" charset="0"/>
              </a:rPr>
              <a:t>Virgel Smith </a:t>
            </a:r>
            <a:r>
              <a:rPr lang="en-US" sz="1000" kern="0" dirty="0">
                <a:solidFill>
                  <a:prstClr val="black"/>
                </a:solidFill>
                <a:latin typeface="Segoe UI" panose="020B0502040204020203" pitchFamily="34" charset="0"/>
                <a:cs typeface="Segoe UI" panose="020B0502040204020203" pitchFamily="34" charset="0"/>
              </a:rPr>
              <a:t>(Ingalls)</a:t>
            </a:r>
          </a:p>
          <a:p>
            <a:pPr algn="ctr" defTabSz="761970">
              <a:defRPr/>
            </a:pPr>
            <a:r>
              <a:rPr lang="en-US" sz="1000" kern="0" dirty="0">
                <a:solidFill>
                  <a:prstClr val="black"/>
                </a:solidFill>
                <a:latin typeface="Segoe UI" panose="020B0502040204020203" pitchFamily="34" charset="0"/>
                <a:cs typeface="Segoe UI" panose="020B0502040204020203" pitchFamily="34" charset="0"/>
              </a:rPr>
              <a:t>Vice Chair: </a:t>
            </a:r>
            <a:r>
              <a:rPr lang="en-US" sz="1000" b="1" kern="0" dirty="0">
                <a:solidFill>
                  <a:prstClr val="black"/>
                </a:solidFill>
                <a:latin typeface="Segoe UI" panose="020B0502040204020203" pitchFamily="34" charset="0"/>
                <a:cs typeface="Segoe UI" panose="020B0502040204020203" pitchFamily="34" charset="0"/>
              </a:rPr>
              <a:t>Patrick Roberts </a:t>
            </a:r>
            <a:r>
              <a:rPr lang="en-US" sz="1000" kern="0" dirty="0">
                <a:solidFill>
                  <a:prstClr val="black"/>
                </a:solidFill>
                <a:latin typeface="Segoe UI" panose="020B0502040204020203" pitchFamily="34" charset="0"/>
                <a:cs typeface="Segoe UI" panose="020B0502040204020203" pitchFamily="34" charset="0"/>
              </a:rPr>
              <a:t>(ShipConstructor)</a:t>
            </a:r>
          </a:p>
        </p:txBody>
      </p:sp>
      <p:sp>
        <p:nvSpPr>
          <p:cNvPr id="32" name="TextBox 31"/>
          <p:cNvSpPr txBox="1"/>
          <p:nvPr/>
        </p:nvSpPr>
        <p:spPr>
          <a:xfrm>
            <a:off x="8731918" y="2880690"/>
            <a:ext cx="2069885" cy="707886"/>
          </a:xfrm>
          <a:prstGeom prst="rect">
            <a:avLst/>
          </a:prstGeom>
          <a:noFill/>
          <a:ln>
            <a:solidFill>
              <a:srgbClr val="045571"/>
            </a:solidFill>
          </a:ln>
        </p:spPr>
        <p:txBody>
          <a:bodyPr wrap="square" rtlCol="0">
            <a:spAutoFit/>
          </a:bodyPr>
          <a:lstStyle/>
          <a:p>
            <a:pPr algn="ctr"/>
            <a:r>
              <a:rPr lang="en-US" sz="1000" dirty="0">
                <a:latin typeface="Segoe UI" panose="020B0502040204020203" pitchFamily="34" charset="0"/>
                <a:cs typeface="Segoe UI" panose="020B0502040204020203" pitchFamily="34" charset="0"/>
              </a:rPr>
              <a:t>Chair: </a:t>
            </a:r>
            <a:r>
              <a:rPr lang="en-US" sz="1000" b="1" dirty="0" smtClean="0">
                <a:latin typeface="Segoe UI" panose="020B0502040204020203" pitchFamily="34" charset="0"/>
                <a:cs typeface="Segoe UI" panose="020B0502040204020203" pitchFamily="34" charset="0"/>
              </a:rPr>
              <a:t>Chris </a:t>
            </a:r>
            <a:r>
              <a:rPr lang="en-US" sz="1000" b="1" dirty="0" err="1" smtClean="0">
                <a:latin typeface="Segoe UI" panose="020B0502040204020203" pitchFamily="34" charset="0"/>
                <a:cs typeface="Segoe UI" panose="020B0502040204020203" pitchFamily="34" charset="0"/>
              </a:rPr>
              <a:t>Blankenfield</a:t>
            </a:r>
            <a:r>
              <a:rPr lang="en-US" sz="1000" b="1" dirty="0">
                <a:latin typeface="Segoe UI" panose="020B0502040204020203" pitchFamily="34" charset="0"/>
                <a:cs typeface="Segoe UI" panose="020B0502040204020203" pitchFamily="34" charset="0"/>
              </a:rPr>
              <a:t> </a:t>
            </a:r>
            <a:r>
              <a:rPr lang="en-US" sz="1000" dirty="0" smtClean="0">
                <a:latin typeface="Segoe UI" panose="020B0502040204020203" pitchFamily="34" charset="0"/>
                <a:cs typeface="Segoe UI" panose="020B0502040204020203" pitchFamily="34" charset="0"/>
              </a:rPr>
              <a:t>(</a:t>
            </a:r>
            <a:r>
              <a:rPr lang="en-US" sz="1000" dirty="0" err="1" smtClean="0">
                <a:latin typeface="Segoe UI" panose="020B0502040204020203" pitchFamily="34" charset="0"/>
                <a:cs typeface="Segoe UI" panose="020B0502040204020203" pitchFamily="34" charset="0"/>
              </a:rPr>
              <a:t>Austal</a:t>
            </a:r>
            <a:r>
              <a:rPr lang="en-US" sz="1000" dirty="0" smtClean="0">
                <a:latin typeface="Segoe UI" panose="020B0502040204020203" pitchFamily="34" charset="0"/>
                <a:cs typeface="Segoe UI" panose="020B0502040204020203" pitchFamily="34" charset="0"/>
              </a:rPr>
              <a:t>)</a:t>
            </a:r>
            <a:endParaRPr lang="en-US" sz="1000" dirty="0">
              <a:latin typeface="Segoe UI" panose="020B0502040204020203" pitchFamily="34" charset="0"/>
              <a:cs typeface="Segoe UI" panose="020B0502040204020203" pitchFamily="34" charset="0"/>
            </a:endParaRPr>
          </a:p>
          <a:p>
            <a:pPr algn="ctr"/>
            <a:r>
              <a:rPr lang="en-US" sz="1000" dirty="0">
                <a:latin typeface="Segoe UI" panose="020B0502040204020203" pitchFamily="34" charset="0"/>
                <a:cs typeface="Segoe UI" panose="020B0502040204020203" pitchFamily="34" charset="0"/>
              </a:rPr>
              <a:t>Vice </a:t>
            </a:r>
            <a:r>
              <a:rPr lang="en-US" sz="1000" dirty="0" smtClean="0">
                <a:latin typeface="Segoe UI" panose="020B0502040204020203" pitchFamily="34" charset="0"/>
                <a:cs typeface="Segoe UI" panose="020B0502040204020203" pitchFamily="34" charset="0"/>
              </a:rPr>
              <a:t>Chair: </a:t>
            </a:r>
            <a:r>
              <a:rPr lang="en-US" sz="1000" b="1" dirty="0" err="1" smtClean="0">
                <a:latin typeface="Segoe UI" panose="020B0502040204020203" pitchFamily="34" charset="0"/>
                <a:cs typeface="Segoe UI" panose="020B0502040204020203" pitchFamily="34" charset="0"/>
              </a:rPr>
              <a:t>Yaniv</a:t>
            </a:r>
            <a:r>
              <a:rPr lang="en-US" sz="1000" b="1" dirty="0" smtClean="0">
                <a:latin typeface="Segoe UI" panose="020B0502040204020203" pitchFamily="34" charset="0"/>
                <a:cs typeface="Segoe UI" panose="020B0502040204020203" pitchFamily="34" charset="0"/>
              </a:rPr>
              <a:t> </a:t>
            </a:r>
            <a:r>
              <a:rPr lang="en-US" sz="1000" b="1" dirty="0" err="1" smtClean="0">
                <a:latin typeface="Segoe UI" panose="020B0502040204020203" pitchFamily="34" charset="0"/>
                <a:cs typeface="Segoe UI" panose="020B0502040204020203" pitchFamily="34" charset="0"/>
              </a:rPr>
              <a:t>Zagagi</a:t>
            </a:r>
            <a:r>
              <a:rPr lang="en-US" sz="1000" b="1" dirty="0" smtClean="0">
                <a:latin typeface="Segoe UI" panose="020B0502040204020203" pitchFamily="34" charset="0"/>
                <a:cs typeface="Segoe UI" panose="020B0502040204020203" pitchFamily="34" charset="0"/>
              </a:rPr>
              <a:t> (</a:t>
            </a:r>
            <a:r>
              <a:rPr lang="en-US" sz="1000" dirty="0" err="1" smtClean="0">
                <a:latin typeface="Segoe UI" panose="020B0502040204020203" pitchFamily="34" charset="0"/>
                <a:cs typeface="Segoe UI" panose="020B0502040204020203" pitchFamily="34" charset="0"/>
              </a:rPr>
              <a:t>Golder</a:t>
            </a:r>
            <a:r>
              <a:rPr lang="en-US" sz="1000" dirty="0" smtClean="0">
                <a:latin typeface="Segoe UI" panose="020B0502040204020203" pitchFamily="34" charset="0"/>
                <a:cs typeface="Segoe UI" panose="020B0502040204020203" pitchFamily="34" charset="0"/>
              </a:rPr>
              <a:t>)</a:t>
            </a:r>
            <a:endParaRPr lang="en-US" sz="1000" dirty="0">
              <a:latin typeface="Segoe UI" panose="020B0502040204020203" pitchFamily="34" charset="0"/>
              <a:cs typeface="Segoe UI" panose="020B0502040204020203" pitchFamily="34" charset="0"/>
            </a:endParaRPr>
          </a:p>
        </p:txBody>
      </p:sp>
      <p:sp>
        <p:nvSpPr>
          <p:cNvPr id="17" name="TextBox 16"/>
          <p:cNvSpPr txBox="1"/>
          <p:nvPr/>
        </p:nvSpPr>
        <p:spPr>
          <a:xfrm>
            <a:off x="866313" y="3437470"/>
            <a:ext cx="2069880" cy="631135"/>
          </a:xfrm>
          <a:prstGeom prst="rect">
            <a:avLst/>
          </a:prstGeom>
          <a:solidFill>
            <a:srgbClr val="034055"/>
          </a:solidFill>
          <a:ln>
            <a:solidFill>
              <a:srgbClr val="034055"/>
            </a:solidFill>
          </a:ln>
        </p:spPr>
        <p:txBody>
          <a:bodyPr wrap="square" rtlCol="0">
            <a:spAutoFit/>
          </a:bodyPr>
          <a:lstStyle/>
          <a:p>
            <a:pPr algn="ctr"/>
            <a:r>
              <a:rPr lang="en-US" sz="1167" dirty="0">
                <a:solidFill>
                  <a:schemeClr val="bg1"/>
                </a:solidFill>
                <a:latin typeface="Segoe UI" panose="020B0502040204020203" pitchFamily="34" charset="0"/>
                <a:cs typeface="Segoe UI" panose="020B0502040204020203" pitchFamily="34" charset="0"/>
              </a:rPr>
              <a:t>Ship Warfare </a:t>
            </a:r>
          </a:p>
          <a:p>
            <a:pPr algn="ctr"/>
            <a:r>
              <a:rPr lang="en-US" sz="1167" dirty="0">
                <a:solidFill>
                  <a:schemeClr val="bg1"/>
                </a:solidFill>
                <a:latin typeface="Segoe UI" panose="020B0502040204020203" pitchFamily="34" charset="0"/>
                <a:cs typeface="Segoe UI" panose="020B0502040204020203" pitchFamily="34" charset="0"/>
              </a:rPr>
              <a:t>Systems</a:t>
            </a:r>
          </a:p>
          <a:p>
            <a:pPr algn="ctr"/>
            <a:r>
              <a:rPr lang="en-US" sz="1167" dirty="0">
                <a:solidFill>
                  <a:schemeClr val="bg1"/>
                </a:solidFill>
                <a:latin typeface="Segoe UI" panose="020B0502040204020203" pitchFamily="34" charset="0"/>
                <a:cs typeface="Segoe UI" panose="020B0502040204020203" pitchFamily="34" charset="0"/>
              </a:rPr>
              <a:t>Integration</a:t>
            </a:r>
          </a:p>
        </p:txBody>
      </p:sp>
      <p:sp>
        <p:nvSpPr>
          <p:cNvPr id="18" name="TextBox 17"/>
          <p:cNvSpPr txBox="1"/>
          <p:nvPr/>
        </p:nvSpPr>
        <p:spPr>
          <a:xfrm>
            <a:off x="866305" y="4067175"/>
            <a:ext cx="2069887" cy="400110"/>
          </a:xfrm>
          <a:prstGeom prst="rect">
            <a:avLst/>
          </a:prstGeom>
          <a:noFill/>
          <a:ln>
            <a:solidFill>
              <a:srgbClr val="034055"/>
            </a:solidFill>
          </a:ln>
        </p:spPr>
        <p:txBody>
          <a:bodyPr wrap="square" rtlCol="0">
            <a:spAutoFit/>
          </a:bodyPr>
          <a:lstStyle/>
          <a:p>
            <a:pPr algn="ctr"/>
            <a:r>
              <a:rPr lang="en-US" sz="1000" dirty="0">
                <a:latin typeface="Segoe UI" panose="020B0502040204020203" pitchFamily="34" charset="0"/>
                <a:cs typeface="Segoe UI" panose="020B0502040204020203" pitchFamily="34" charset="0"/>
              </a:rPr>
              <a:t>Chair: </a:t>
            </a:r>
            <a:r>
              <a:rPr lang="en-US" sz="1000" b="1" dirty="0">
                <a:latin typeface="Segoe UI" panose="020B0502040204020203" pitchFamily="34" charset="0"/>
                <a:cs typeface="Segoe UI" panose="020B0502040204020203" pitchFamily="34" charset="0"/>
              </a:rPr>
              <a:t>Perry Haymon </a:t>
            </a:r>
            <a:r>
              <a:rPr lang="en-US" sz="1000" dirty="0">
                <a:latin typeface="Segoe UI" panose="020B0502040204020203" pitchFamily="34" charset="0"/>
                <a:cs typeface="Segoe UI" panose="020B0502040204020203" pitchFamily="34" charset="0"/>
              </a:rPr>
              <a:t>(Ingalls) </a:t>
            </a:r>
          </a:p>
          <a:p>
            <a:pPr algn="ctr"/>
            <a:r>
              <a:rPr lang="en-US" sz="1000" dirty="0">
                <a:latin typeface="Segoe UI" panose="020B0502040204020203" pitchFamily="34" charset="0"/>
                <a:cs typeface="Segoe UI" panose="020B0502040204020203" pitchFamily="34" charset="0"/>
              </a:rPr>
              <a:t>Vice Chair: </a:t>
            </a:r>
            <a:r>
              <a:rPr lang="en-US" sz="1000" b="1" dirty="0">
                <a:latin typeface="Segoe UI" panose="020B0502040204020203" pitchFamily="34" charset="0"/>
                <a:cs typeface="Segoe UI" panose="020B0502040204020203" pitchFamily="34" charset="0"/>
              </a:rPr>
              <a:t>Glenn Dorsey </a:t>
            </a:r>
            <a:r>
              <a:rPr lang="en-US" sz="1000" dirty="0">
                <a:latin typeface="Segoe UI" panose="020B0502040204020203" pitchFamily="34" charset="0"/>
                <a:cs typeface="Segoe UI" panose="020B0502040204020203" pitchFamily="34" charset="0"/>
              </a:rPr>
              <a:t>(NNS</a:t>
            </a:r>
            <a:r>
              <a:rPr lang="en-US" sz="1000" dirty="0" smtClean="0">
                <a:latin typeface="Segoe UI" panose="020B0502040204020203" pitchFamily="34" charset="0"/>
                <a:cs typeface="Segoe UI" panose="020B0502040204020203" pitchFamily="34" charset="0"/>
              </a:rPr>
              <a:t>)</a:t>
            </a:r>
            <a:endParaRPr lang="en-US" sz="1000" dirty="0">
              <a:latin typeface="Segoe UI" panose="020B0502040204020203" pitchFamily="34" charset="0"/>
              <a:cs typeface="Segoe UI" panose="020B0502040204020203" pitchFamily="34" charset="0"/>
            </a:endParaRPr>
          </a:p>
        </p:txBody>
      </p:sp>
      <p:sp>
        <p:nvSpPr>
          <p:cNvPr id="19" name="TextBox 18"/>
          <p:cNvSpPr txBox="1"/>
          <p:nvPr/>
        </p:nvSpPr>
        <p:spPr>
          <a:xfrm>
            <a:off x="3488194" y="3264091"/>
            <a:ext cx="2069889" cy="451534"/>
          </a:xfrm>
          <a:prstGeom prst="rect">
            <a:avLst/>
          </a:prstGeom>
          <a:solidFill>
            <a:srgbClr val="8EB2BF"/>
          </a:solidFill>
          <a:ln>
            <a:solidFill>
              <a:srgbClr val="8EB2BF"/>
            </a:solidFill>
          </a:ln>
        </p:spPr>
        <p:txBody>
          <a:bodyPr wrap="square" rtlCol="0">
            <a:spAutoFit/>
          </a:bodyPr>
          <a:lstStyle>
            <a:defPPr>
              <a:defRPr lang="en-US"/>
            </a:defPPr>
            <a:lvl1pPr algn="ctr">
              <a:defRPr sz="1167">
                <a:solidFill>
                  <a:schemeClr val="bg1"/>
                </a:solidFill>
                <a:latin typeface="Segoe UI" panose="020B0502040204020203" pitchFamily="34" charset="0"/>
                <a:cs typeface="Segoe UI" panose="020B0502040204020203" pitchFamily="34" charset="0"/>
              </a:defRPr>
            </a:lvl1pPr>
          </a:lstStyle>
          <a:p>
            <a:r>
              <a:rPr lang="en-US" dirty="0"/>
              <a:t>Planning, Production Processes &amp; Facilities</a:t>
            </a:r>
          </a:p>
        </p:txBody>
      </p:sp>
      <p:sp>
        <p:nvSpPr>
          <p:cNvPr id="20" name="TextBox 19"/>
          <p:cNvSpPr txBox="1"/>
          <p:nvPr/>
        </p:nvSpPr>
        <p:spPr>
          <a:xfrm>
            <a:off x="3488192" y="3699677"/>
            <a:ext cx="2069888" cy="707886"/>
          </a:xfrm>
          <a:prstGeom prst="rect">
            <a:avLst/>
          </a:prstGeom>
          <a:noFill/>
          <a:ln>
            <a:solidFill>
              <a:srgbClr val="8EB2BF"/>
            </a:solidFill>
          </a:ln>
        </p:spPr>
        <p:txBody>
          <a:bodyPr wrap="square" rtlCol="0">
            <a:spAutoFit/>
          </a:bodyPr>
          <a:lstStyle/>
          <a:p>
            <a:pPr algn="ctr"/>
            <a:r>
              <a:rPr lang="en-US" sz="1000" dirty="0">
                <a:latin typeface="Segoe UI" panose="020B0502040204020203" pitchFamily="34" charset="0"/>
                <a:cs typeface="Segoe UI" panose="020B0502040204020203" pitchFamily="34" charset="0"/>
              </a:rPr>
              <a:t>Chair: </a:t>
            </a:r>
            <a:r>
              <a:rPr lang="en-US" sz="1000" b="1" dirty="0">
                <a:latin typeface="Segoe UI" panose="020B0502040204020203" pitchFamily="34" charset="0"/>
                <a:cs typeface="Segoe UI" panose="020B0502040204020203" pitchFamily="34" charset="0"/>
              </a:rPr>
              <a:t>Ken Fast </a:t>
            </a:r>
            <a:r>
              <a:rPr lang="en-US" sz="1000" dirty="0">
                <a:latin typeface="Segoe UI" panose="020B0502040204020203" pitchFamily="34" charset="0"/>
                <a:cs typeface="Segoe UI" panose="020B0502040204020203" pitchFamily="34" charset="0"/>
              </a:rPr>
              <a:t>(EB)</a:t>
            </a:r>
          </a:p>
          <a:p>
            <a:pPr algn="ctr"/>
            <a:r>
              <a:rPr lang="en-US" sz="1000" dirty="0">
                <a:latin typeface="Segoe UI" panose="020B0502040204020203" pitchFamily="34" charset="0"/>
                <a:cs typeface="Segoe UI" panose="020B0502040204020203" pitchFamily="34" charset="0"/>
              </a:rPr>
              <a:t>Vice Chair: </a:t>
            </a:r>
            <a:r>
              <a:rPr lang="en-US" sz="1000" b="1" dirty="0">
                <a:latin typeface="Segoe UI" panose="020B0502040204020203" pitchFamily="34" charset="0"/>
                <a:cs typeface="Segoe UI" panose="020B0502040204020203" pitchFamily="34" charset="0"/>
              </a:rPr>
              <a:t>Bob Watkins </a:t>
            </a:r>
            <a:r>
              <a:rPr lang="en-US" sz="1000" dirty="0" smtClean="0">
                <a:latin typeface="Segoe UI" panose="020B0502040204020203" pitchFamily="34" charset="0"/>
                <a:cs typeface="Segoe UI" panose="020B0502040204020203" pitchFamily="34" charset="0"/>
              </a:rPr>
              <a:t>(Fincantieri </a:t>
            </a:r>
            <a:r>
              <a:rPr lang="en-US" sz="1000" dirty="0">
                <a:latin typeface="Segoe UI" panose="020B0502040204020203" pitchFamily="34" charset="0"/>
                <a:cs typeface="Segoe UI" panose="020B0502040204020203" pitchFamily="34" charset="0"/>
              </a:rPr>
              <a:t>Marinette </a:t>
            </a:r>
            <a:r>
              <a:rPr lang="en-US" sz="1000" dirty="0" smtClean="0">
                <a:latin typeface="Segoe UI" panose="020B0502040204020203" pitchFamily="34" charset="0"/>
                <a:cs typeface="Segoe UI" panose="020B0502040204020203" pitchFamily="34" charset="0"/>
              </a:rPr>
              <a:t>Marine)</a:t>
            </a:r>
          </a:p>
          <a:p>
            <a:pPr algn="ctr"/>
            <a:endParaRPr lang="en-US" sz="1000" i="1" dirty="0">
              <a:latin typeface="Segoe UI" panose="020B0502040204020203" pitchFamily="34" charset="0"/>
              <a:cs typeface="Segoe UI" panose="020B0502040204020203" pitchFamily="34" charset="0"/>
            </a:endParaRPr>
          </a:p>
        </p:txBody>
      </p:sp>
      <p:sp>
        <p:nvSpPr>
          <p:cNvPr id="21" name="TextBox 20"/>
          <p:cNvSpPr txBox="1"/>
          <p:nvPr/>
        </p:nvSpPr>
        <p:spPr>
          <a:xfrm>
            <a:off x="3488191" y="4270933"/>
            <a:ext cx="2069889" cy="451534"/>
          </a:xfrm>
          <a:prstGeom prst="rect">
            <a:avLst/>
          </a:prstGeom>
          <a:solidFill>
            <a:srgbClr val="8EB2BF"/>
          </a:solidFill>
          <a:ln>
            <a:solidFill>
              <a:srgbClr val="ADC7D0"/>
            </a:solidFill>
          </a:ln>
        </p:spPr>
        <p:txBody>
          <a:bodyPr wrap="square" rtlCol="0">
            <a:spAutoFit/>
          </a:bodyPr>
          <a:lstStyle>
            <a:defPPr>
              <a:defRPr lang="en-US"/>
            </a:defPPr>
            <a:lvl1pPr algn="ctr">
              <a:defRPr sz="1167">
                <a:solidFill>
                  <a:schemeClr val="bg1"/>
                </a:solidFill>
                <a:latin typeface="Segoe UI" panose="020B0502040204020203" pitchFamily="34" charset="0"/>
                <a:cs typeface="Segoe UI" panose="020B0502040204020203" pitchFamily="34" charset="0"/>
              </a:defRPr>
            </a:lvl1pPr>
          </a:lstStyle>
          <a:p>
            <a:r>
              <a:rPr lang="en-US" dirty="0"/>
              <a:t>Surface Preparation &amp; Coatings</a:t>
            </a:r>
          </a:p>
        </p:txBody>
      </p:sp>
      <p:sp>
        <p:nvSpPr>
          <p:cNvPr id="22" name="TextBox 21"/>
          <p:cNvSpPr txBox="1"/>
          <p:nvPr/>
        </p:nvSpPr>
        <p:spPr>
          <a:xfrm>
            <a:off x="3488189" y="4706519"/>
            <a:ext cx="2069888" cy="400110"/>
          </a:xfrm>
          <a:prstGeom prst="rect">
            <a:avLst/>
          </a:prstGeom>
          <a:noFill/>
          <a:ln>
            <a:solidFill>
              <a:srgbClr val="8EB2BF"/>
            </a:solidFill>
          </a:ln>
        </p:spPr>
        <p:txBody>
          <a:bodyPr wrap="square" rtlCol="0">
            <a:spAutoFit/>
          </a:bodyPr>
          <a:lstStyle/>
          <a:p>
            <a:pPr algn="ctr"/>
            <a:r>
              <a:rPr lang="en-US" sz="1000" dirty="0">
                <a:latin typeface="Segoe UI" panose="020B0502040204020203" pitchFamily="34" charset="0"/>
                <a:cs typeface="Segoe UI" panose="020B0502040204020203" pitchFamily="34" charset="0"/>
              </a:rPr>
              <a:t>Chair: </a:t>
            </a:r>
            <a:r>
              <a:rPr lang="en-US" sz="1000" b="1" dirty="0">
                <a:latin typeface="Segoe UI" panose="020B0502040204020203" pitchFamily="34" charset="0"/>
                <a:cs typeface="Segoe UI" panose="020B0502040204020203" pitchFamily="34" charset="0"/>
              </a:rPr>
              <a:t>Arcino Quiero </a:t>
            </a:r>
            <a:r>
              <a:rPr lang="en-US" sz="1000" b="1" dirty="0" smtClean="0">
                <a:latin typeface="Segoe UI" panose="020B0502040204020203" pitchFamily="34" charset="0"/>
                <a:cs typeface="Segoe UI" panose="020B0502040204020203" pitchFamily="34" charset="0"/>
              </a:rPr>
              <a:t>Jr.</a:t>
            </a:r>
            <a:r>
              <a:rPr lang="en-US" sz="1000" dirty="0" smtClean="0">
                <a:latin typeface="Segoe UI" panose="020B0502040204020203" pitchFamily="34" charset="0"/>
                <a:cs typeface="Segoe UI" panose="020B0502040204020203" pitchFamily="34" charset="0"/>
              </a:rPr>
              <a:t> (NNS</a:t>
            </a:r>
            <a:r>
              <a:rPr lang="en-US" sz="1000" dirty="0">
                <a:latin typeface="Segoe UI" panose="020B0502040204020203" pitchFamily="34" charset="0"/>
                <a:cs typeface="Segoe UI" panose="020B0502040204020203" pitchFamily="34" charset="0"/>
              </a:rPr>
              <a:t>)</a:t>
            </a:r>
          </a:p>
          <a:p>
            <a:pPr algn="ctr"/>
            <a:r>
              <a:rPr lang="en-US" sz="1000" dirty="0">
                <a:latin typeface="Segoe UI" panose="020B0502040204020203" pitchFamily="34" charset="0"/>
                <a:cs typeface="Segoe UI" panose="020B0502040204020203" pitchFamily="34" charset="0"/>
              </a:rPr>
              <a:t>Vice Chair: </a:t>
            </a:r>
            <a:r>
              <a:rPr lang="en-US" sz="1000" b="1" dirty="0">
                <a:latin typeface="Segoe UI" panose="020B0502040204020203" pitchFamily="34" charset="0"/>
                <a:cs typeface="Segoe UI" panose="020B0502040204020203" pitchFamily="34" charset="0"/>
              </a:rPr>
              <a:t>Bob </a:t>
            </a:r>
            <a:r>
              <a:rPr lang="en-US" sz="1000" b="1" dirty="0" err="1">
                <a:latin typeface="Segoe UI" panose="020B0502040204020203" pitchFamily="34" charset="0"/>
                <a:cs typeface="Segoe UI" panose="020B0502040204020203" pitchFamily="34" charset="0"/>
              </a:rPr>
              <a:t>Cloutier</a:t>
            </a:r>
            <a:r>
              <a:rPr lang="en-US" sz="1000" b="1" dirty="0">
                <a:latin typeface="Segoe UI" panose="020B0502040204020203" pitchFamily="34" charset="0"/>
                <a:cs typeface="Segoe UI" panose="020B0502040204020203" pitchFamily="34" charset="0"/>
              </a:rPr>
              <a:t> </a:t>
            </a:r>
            <a:r>
              <a:rPr lang="en-US" sz="1000" dirty="0">
                <a:latin typeface="Segoe UI" panose="020B0502040204020203" pitchFamily="34" charset="0"/>
                <a:cs typeface="Segoe UI" panose="020B0502040204020203" pitchFamily="34" charset="0"/>
              </a:rPr>
              <a:t>(</a:t>
            </a:r>
            <a:r>
              <a:rPr lang="en-US" sz="1000" dirty="0" smtClean="0">
                <a:latin typeface="Segoe UI" panose="020B0502040204020203" pitchFamily="34" charset="0"/>
                <a:cs typeface="Segoe UI" panose="020B0502040204020203" pitchFamily="34" charset="0"/>
              </a:rPr>
              <a:t>BIW)</a:t>
            </a:r>
            <a:endParaRPr lang="en-US" sz="1000" dirty="0">
              <a:latin typeface="Segoe UI" panose="020B0502040204020203" pitchFamily="34" charset="0"/>
              <a:cs typeface="Segoe UI" panose="020B0502040204020203" pitchFamily="34" charset="0"/>
            </a:endParaRPr>
          </a:p>
        </p:txBody>
      </p:sp>
      <p:sp>
        <p:nvSpPr>
          <p:cNvPr id="23" name="TextBox 22"/>
          <p:cNvSpPr txBox="1"/>
          <p:nvPr/>
        </p:nvSpPr>
        <p:spPr>
          <a:xfrm>
            <a:off x="3488189" y="5101672"/>
            <a:ext cx="2069889" cy="271934"/>
          </a:xfrm>
          <a:prstGeom prst="rect">
            <a:avLst/>
          </a:prstGeom>
          <a:solidFill>
            <a:srgbClr val="8EB2BF"/>
          </a:solidFill>
          <a:ln>
            <a:solidFill>
              <a:srgbClr val="8EB2BF"/>
            </a:solidFill>
          </a:ln>
        </p:spPr>
        <p:txBody>
          <a:bodyPr wrap="square" rtlCol="0">
            <a:spAutoFit/>
          </a:bodyPr>
          <a:lstStyle>
            <a:defPPr>
              <a:defRPr lang="en-US"/>
            </a:defPPr>
            <a:lvl1pPr algn="ctr">
              <a:defRPr sz="1167">
                <a:solidFill>
                  <a:schemeClr val="bg1"/>
                </a:solidFill>
                <a:latin typeface="Segoe UI" panose="020B0502040204020203" pitchFamily="34" charset="0"/>
                <a:cs typeface="Segoe UI" panose="020B0502040204020203" pitchFamily="34" charset="0"/>
              </a:defRPr>
            </a:lvl1pPr>
          </a:lstStyle>
          <a:p>
            <a:r>
              <a:rPr lang="en-US" dirty="0"/>
              <a:t>Welding Technology</a:t>
            </a:r>
          </a:p>
        </p:txBody>
      </p:sp>
      <p:sp>
        <p:nvSpPr>
          <p:cNvPr id="24" name="TextBox 23"/>
          <p:cNvSpPr txBox="1"/>
          <p:nvPr/>
        </p:nvSpPr>
        <p:spPr>
          <a:xfrm>
            <a:off x="3488189" y="5373606"/>
            <a:ext cx="2069888" cy="553998"/>
          </a:xfrm>
          <a:prstGeom prst="rect">
            <a:avLst/>
          </a:prstGeom>
          <a:noFill/>
          <a:ln>
            <a:solidFill>
              <a:srgbClr val="8EB2BF"/>
            </a:solidFill>
          </a:ln>
        </p:spPr>
        <p:txBody>
          <a:bodyPr wrap="square" rtlCol="0">
            <a:spAutoFit/>
          </a:bodyPr>
          <a:lstStyle/>
          <a:p>
            <a:pPr algn="ctr"/>
            <a:r>
              <a:rPr lang="en-US" sz="1000" dirty="0">
                <a:latin typeface="Segoe UI" panose="020B0502040204020203" pitchFamily="34" charset="0"/>
                <a:cs typeface="Segoe UI" panose="020B0502040204020203" pitchFamily="34" charset="0"/>
              </a:rPr>
              <a:t>Chair: </a:t>
            </a:r>
            <a:r>
              <a:rPr lang="en-US" sz="1000" b="1" dirty="0">
                <a:latin typeface="Segoe UI" panose="020B0502040204020203" pitchFamily="34" charset="0"/>
                <a:cs typeface="Segoe UI" panose="020B0502040204020203" pitchFamily="34" charset="0"/>
              </a:rPr>
              <a:t>Paul Herbert </a:t>
            </a:r>
            <a:r>
              <a:rPr lang="en-US" sz="1000" dirty="0">
                <a:latin typeface="Segoe UI" panose="020B0502040204020203" pitchFamily="34" charset="0"/>
                <a:cs typeface="Segoe UI" panose="020B0502040204020203" pitchFamily="34" charset="0"/>
              </a:rPr>
              <a:t>(NNS)</a:t>
            </a:r>
          </a:p>
          <a:p>
            <a:pPr algn="ctr"/>
            <a:r>
              <a:rPr lang="en-US" sz="1000" dirty="0" smtClean="0">
                <a:latin typeface="Segoe UI" panose="020B0502040204020203" pitchFamily="34" charset="0"/>
                <a:cs typeface="Segoe UI" panose="020B0502040204020203" pitchFamily="34" charset="0"/>
              </a:rPr>
              <a:t>Vice </a:t>
            </a:r>
            <a:r>
              <a:rPr lang="en-US" sz="1000" dirty="0">
                <a:latin typeface="Segoe UI" panose="020B0502040204020203" pitchFamily="34" charset="0"/>
                <a:cs typeface="Segoe UI" panose="020B0502040204020203" pitchFamily="34" charset="0"/>
              </a:rPr>
              <a:t>Chair</a:t>
            </a:r>
            <a:r>
              <a:rPr lang="en-US" sz="1000" dirty="0" smtClean="0">
                <a:latin typeface="Segoe UI" panose="020B0502040204020203" pitchFamily="34" charset="0"/>
                <a:cs typeface="Segoe UI" panose="020B0502040204020203" pitchFamily="34" charset="0"/>
              </a:rPr>
              <a:t>: </a:t>
            </a:r>
            <a:r>
              <a:rPr lang="en-US" sz="1000" b="1" dirty="0" smtClean="0">
                <a:latin typeface="Segoe UI" panose="020B0502040204020203" pitchFamily="34" charset="0"/>
                <a:cs typeface="Segoe UI" panose="020B0502040204020203" pitchFamily="34" charset="0"/>
              </a:rPr>
              <a:t>Kevin </a:t>
            </a:r>
            <a:r>
              <a:rPr lang="en-US" sz="1000" b="1" dirty="0" err="1" smtClean="0">
                <a:latin typeface="Segoe UI" panose="020B0502040204020203" pitchFamily="34" charset="0"/>
                <a:cs typeface="Segoe UI" panose="020B0502040204020203" pitchFamily="34" charset="0"/>
              </a:rPr>
              <a:t>Roosinck</a:t>
            </a:r>
            <a:r>
              <a:rPr lang="en-US" sz="1000" b="1" dirty="0" smtClean="0">
                <a:latin typeface="Segoe UI" panose="020B0502040204020203" pitchFamily="34" charset="0"/>
                <a:cs typeface="Segoe UI" panose="020B0502040204020203" pitchFamily="34" charset="0"/>
              </a:rPr>
              <a:t> </a:t>
            </a:r>
            <a:r>
              <a:rPr lang="en-US" sz="1000" dirty="0" smtClean="0">
                <a:latin typeface="Segoe UI" panose="020B0502040204020203" pitchFamily="34" charset="0"/>
                <a:cs typeface="Segoe UI" panose="020B0502040204020203" pitchFamily="34" charset="0"/>
              </a:rPr>
              <a:t>(Ingalls)</a:t>
            </a:r>
            <a:endParaRPr lang="en-US" sz="1000" dirty="0">
              <a:latin typeface="Segoe UI" panose="020B0502040204020203" pitchFamily="34" charset="0"/>
              <a:cs typeface="Segoe UI" panose="020B0502040204020203" pitchFamily="34" charset="0"/>
            </a:endParaRPr>
          </a:p>
        </p:txBody>
      </p:sp>
      <p:sp>
        <p:nvSpPr>
          <p:cNvPr id="35" name="TextBox 34"/>
          <p:cNvSpPr txBox="1"/>
          <p:nvPr/>
        </p:nvSpPr>
        <p:spPr>
          <a:xfrm>
            <a:off x="6110073" y="3278072"/>
            <a:ext cx="2069887" cy="538609"/>
          </a:xfrm>
          <a:prstGeom prst="rect">
            <a:avLst/>
          </a:prstGeom>
          <a:noFill/>
          <a:ln>
            <a:solidFill>
              <a:srgbClr val="568DA0"/>
            </a:solidFill>
          </a:ln>
        </p:spPr>
        <p:txBody>
          <a:bodyPr wrap="square" rtlCol="0">
            <a:spAutoFit/>
          </a:bodyPr>
          <a:lstStyle/>
          <a:p>
            <a:pPr algn="ctr" defTabSz="761970">
              <a:defRPr/>
            </a:pPr>
            <a:r>
              <a:rPr lang="en-US" sz="900" b="1" kern="0" dirty="0">
                <a:solidFill>
                  <a:prstClr val="black"/>
                </a:solidFill>
                <a:latin typeface="Segoe UI" panose="020B0502040204020203" pitchFamily="34" charset="0"/>
                <a:cs typeface="Segoe UI" panose="020B0502040204020203" pitchFamily="34" charset="0"/>
              </a:rPr>
              <a:t>Digital Shipbuilding Committee </a:t>
            </a:r>
            <a:r>
              <a:rPr lang="en-US" sz="1000" kern="0" dirty="0" smtClean="0">
                <a:solidFill>
                  <a:prstClr val="black"/>
                </a:solidFill>
                <a:latin typeface="Segoe UI" panose="020B0502040204020203" pitchFamily="34" charset="0"/>
                <a:cs typeface="Segoe UI" panose="020B0502040204020203" pitchFamily="34" charset="0"/>
              </a:rPr>
              <a:t>Co-Chair: </a:t>
            </a:r>
            <a:r>
              <a:rPr lang="en-US" sz="1000" b="1" kern="0" dirty="0" smtClean="0">
                <a:solidFill>
                  <a:prstClr val="black"/>
                </a:solidFill>
                <a:latin typeface="Segoe UI" panose="020B0502040204020203" pitchFamily="34" charset="0"/>
                <a:cs typeface="Segoe UI" panose="020B0502040204020203" pitchFamily="34" charset="0"/>
              </a:rPr>
              <a:t>Jamie </a:t>
            </a:r>
            <a:r>
              <a:rPr lang="en-US" sz="1000" b="1" kern="0" dirty="0">
                <a:solidFill>
                  <a:prstClr val="black"/>
                </a:solidFill>
                <a:latin typeface="Segoe UI" panose="020B0502040204020203" pitchFamily="34" charset="0"/>
                <a:cs typeface="Segoe UI" panose="020B0502040204020203" pitchFamily="34" charset="0"/>
              </a:rPr>
              <a:t>Breakfield </a:t>
            </a:r>
            <a:r>
              <a:rPr lang="en-US" sz="1000" kern="0" dirty="0">
                <a:solidFill>
                  <a:prstClr val="black"/>
                </a:solidFill>
                <a:latin typeface="Segoe UI" panose="020B0502040204020203" pitchFamily="34" charset="0"/>
                <a:cs typeface="Segoe UI" panose="020B0502040204020203" pitchFamily="34" charset="0"/>
              </a:rPr>
              <a:t>(Ingalls</a:t>
            </a:r>
            <a:r>
              <a:rPr lang="en-US" sz="1000" kern="0" dirty="0" smtClean="0">
                <a:solidFill>
                  <a:prstClr val="black"/>
                </a:solidFill>
                <a:latin typeface="Segoe UI" panose="020B0502040204020203" pitchFamily="34" charset="0"/>
                <a:cs typeface="Segoe UI" panose="020B0502040204020203" pitchFamily="34" charset="0"/>
              </a:rPr>
              <a:t>)</a:t>
            </a:r>
            <a:endParaRPr lang="en-US" sz="1000" i="1" kern="0" dirty="0">
              <a:solidFill>
                <a:srgbClr val="FF0000"/>
              </a:solidFill>
              <a:latin typeface="Segoe UI" panose="020B0502040204020203" pitchFamily="34" charset="0"/>
              <a:cs typeface="Segoe UI" panose="020B0502040204020203" pitchFamily="34" charset="0"/>
            </a:endParaRPr>
          </a:p>
        </p:txBody>
      </p:sp>
      <p:sp>
        <p:nvSpPr>
          <p:cNvPr id="40" name="TextBox 39"/>
          <p:cNvSpPr txBox="1"/>
          <p:nvPr/>
        </p:nvSpPr>
        <p:spPr>
          <a:xfrm>
            <a:off x="8731916" y="3578606"/>
            <a:ext cx="2069887" cy="271934"/>
          </a:xfrm>
          <a:prstGeom prst="rect">
            <a:avLst/>
          </a:prstGeom>
          <a:solidFill>
            <a:srgbClr val="045572"/>
          </a:solidFill>
          <a:ln>
            <a:solidFill>
              <a:srgbClr val="045572"/>
            </a:solidFill>
          </a:ln>
        </p:spPr>
        <p:txBody>
          <a:bodyPr wrap="square" rtlCol="0">
            <a:spAutoFit/>
          </a:bodyPr>
          <a:lstStyle/>
          <a:p>
            <a:pPr algn="ctr"/>
            <a:r>
              <a:rPr lang="en-US" sz="1167" dirty="0">
                <a:solidFill>
                  <a:schemeClr val="bg1"/>
                </a:solidFill>
                <a:latin typeface="Segoe UI" panose="020B0502040204020203" pitchFamily="34" charset="0"/>
                <a:cs typeface="Segoe UI" panose="020B0502040204020203" pitchFamily="34" charset="0"/>
              </a:rPr>
              <a:t>Workforce </a:t>
            </a:r>
            <a:r>
              <a:rPr lang="en-US" sz="1167" dirty="0" smtClean="0">
                <a:solidFill>
                  <a:schemeClr val="bg1"/>
                </a:solidFill>
                <a:latin typeface="Segoe UI" panose="020B0502040204020203" pitchFamily="34" charset="0"/>
                <a:cs typeface="Segoe UI" panose="020B0502040204020203" pitchFamily="34" charset="0"/>
              </a:rPr>
              <a:t>Development</a:t>
            </a:r>
            <a:endParaRPr lang="en-US" sz="1167" dirty="0">
              <a:solidFill>
                <a:schemeClr val="bg1"/>
              </a:solidFill>
              <a:latin typeface="Segoe UI" panose="020B0502040204020203" pitchFamily="34" charset="0"/>
              <a:cs typeface="Segoe UI" panose="020B0502040204020203" pitchFamily="34" charset="0"/>
            </a:endParaRPr>
          </a:p>
        </p:txBody>
      </p:sp>
      <p:sp>
        <p:nvSpPr>
          <p:cNvPr id="41" name="TextBox 40"/>
          <p:cNvSpPr txBox="1"/>
          <p:nvPr/>
        </p:nvSpPr>
        <p:spPr>
          <a:xfrm>
            <a:off x="8731918" y="3850540"/>
            <a:ext cx="2069885" cy="553998"/>
          </a:xfrm>
          <a:prstGeom prst="rect">
            <a:avLst/>
          </a:prstGeom>
          <a:noFill/>
          <a:ln>
            <a:solidFill>
              <a:srgbClr val="045571"/>
            </a:solidFill>
          </a:ln>
        </p:spPr>
        <p:txBody>
          <a:bodyPr wrap="square" rtlCol="0">
            <a:spAutoFit/>
          </a:bodyPr>
          <a:lstStyle/>
          <a:p>
            <a:pPr algn="ctr"/>
            <a:r>
              <a:rPr lang="en-US" sz="1000" dirty="0">
                <a:latin typeface="Segoe UI" panose="020B0502040204020203" pitchFamily="34" charset="0"/>
                <a:cs typeface="Segoe UI" panose="020B0502040204020203" pitchFamily="34" charset="0"/>
              </a:rPr>
              <a:t>Chair: </a:t>
            </a:r>
            <a:r>
              <a:rPr lang="en-US" sz="1000" b="1" dirty="0">
                <a:latin typeface="Segoe UI" panose="020B0502040204020203" pitchFamily="34" charset="0"/>
                <a:cs typeface="Segoe UI" panose="020B0502040204020203" pitchFamily="34" charset="0"/>
              </a:rPr>
              <a:t>Ryan Lee (</a:t>
            </a:r>
            <a:r>
              <a:rPr lang="en-US" sz="1000" dirty="0">
                <a:latin typeface="Segoe UI" panose="020B0502040204020203" pitchFamily="34" charset="0"/>
                <a:cs typeface="Segoe UI" panose="020B0502040204020203" pitchFamily="34" charset="0"/>
              </a:rPr>
              <a:t>Austal</a:t>
            </a:r>
            <a:r>
              <a:rPr lang="en-US" sz="1000" b="1" dirty="0">
                <a:latin typeface="Segoe UI" panose="020B0502040204020203" pitchFamily="34" charset="0"/>
                <a:cs typeface="Segoe UI" panose="020B0502040204020203" pitchFamily="34" charset="0"/>
              </a:rPr>
              <a:t>)</a:t>
            </a:r>
            <a:endParaRPr lang="en-US" sz="1000" dirty="0">
              <a:latin typeface="Segoe UI" panose="020B0502040204020203" pitchFamily="34" charset="0"/>
              <a:cs typeface="Segoe UI" panose="020B0502040204020203" pitchFamily="34" charset="0"/>
            </a:endParaRPr>
          </a:p>
          <a:p>
            <a:pPr algn="ctr"/>
            <a:r>
              <a:rPr lang="en-US" sz="1000" dirty="0">
                <a:latin typeface="Segoe UI" panose="020B0502040204020203" pitchFamily="34" charset="0"/>
                <a:cs typeface="Segoe UI" panose="020B0502040204020203" pitchFamily="34" charset="0"/>
              </a:rPr>
              <a:t>Vice Chair: </a:t>
            </a:r>
            <a:r>
              <a:rPr lang="en-US" sz="1000" b="1" dirty="0" err="1">
                <a:latin typeface="Segoe UI" panose="020B0502040204020203" pitchFamily="34" charset="0"/>
                <a:cs typeface="Segoe UI" panose="020B0502040204020203" pitchFamily="34" charset="0"/>
              </a:rPr>
              <a:t>Maurissa</a:t>
            </a:r>
            <a:r>
              <a:rPr lang="en-US" sz="1000" b="1" dirty="0">
                <a:latin typeface="Segoe UI" panose="020B0502040204020203" pitchFamily="34" charset="0"/>
                <a:cs typeface="Segoe UI" panose="020B0502040204020203" pitchFamily="34" charset="0"/>
              </a:rPr>
              <a:t> D’Angelo (</a:t>
            </a:r>
            <a:r>
              <a:rPr lang="en-US" sz="1000" dirty="0">
                <a:latin typeface="Segoe UI" panose="020B0502040204020203" pitchFamily="34" charset="0"/>
                <a:cs typeface="Segoe UI" panose="020B0502040204020203" pitchFamily="34" charset="0"/>
              </a:rPr>
              <a:t>D’Angelo Technologies</a:t>
            </a:r>
            <a:r>
              <a:rPr lang="en-US" sz="1000" b="1" dirty="0" smtClean="0">
                <a:latin typeface="Segoe UI" panose="020B0502040204020203" pitchFamily="34" charset="0"/>
                <a:cs typeface="Segoe UI" panose="020B0502040204020203" pitchFamily="34" charset="0"/>
              </a:rPr>
              <a:t>)</a:t>
            </a:r>
            <a:endParaRPr lang="en-US" sz="1000" dirty="0">
              <a:latin typeface="Segoe UI" panose="020B0502040204020203" pitchFamily="34" charset="0"/>
              <a:cs typeface="Segoe UI" panose="020B0502040204020203" pitchFamily="34" charset="0"/>
            </a:endParaRPr>
          </a:p>
        </p:txBody>
      </p:sp>
      <p:sp>
        <p:nvSpPr>
          <p:cNvPr id="44" name="TextBox 43"/>
          <p:cNvSpPr txBox="1"/>
          <p:nvPr/>
        </p:nvSpPr>
        <p:spPr>
          <a:xfrm>
            <a:off x="866305" y="1818608"/>
            <a:ext cx="2069887" cy="451534"/>
          </a:xfrm>
          <a:prstGeom prst="rect">
            <a:avLst/>
          </a:prstGeom>
          <a:solidFill>
            <a:srgbClr val="034055"/>
          </a:solidFill>
        </p:spPr>
        <p:txBody>
          <a:bodyPr wrap="square" rtlCol="0">
            <a:spAutoFit/>
          </a:bodyPr>
          <a:lstStyle/>
          <a:p>
            <a:pPr algn="ctr"/>
            <a:r>
              <a:rPr lang="en-US" sz="1167" dirty="0">
                <a:solidFill>
                  <a:schemeClr val="bg1"/>
                </a:solidFill>
                <a:latin typeface="Segoe UI" panose="020B0502040204020203" pitchFamily="34" charset="0"/>
                <a:cs typeface="Segoe UI" panose="020B0502040204020203" pitchFamily="34" charset="0"/>
              </a:rPr>
              <a:t>Ship Design &amp; </a:t>
            </a:r>
            <a:br>
              <a:rPr lang="en-US" sz="1167" dirty="0">
                <a:solidFill>
                  <a:schemeClr val="bg1"/>
                </a:solidFill>
                <a:latin typeface="Segoe UI" panose="020B0502040204020203" pitchFamily="34" charset="0"/>
                <a:cs typeface="Segoe UI" panose="020B0502040204020203" pitchFamily="34" charset="0"/>
              </a:rPr>
            </a:br>
            <a:r>
              <a:rPr lang="en-US" sz="1167" dirty="0">
                <a:solidFill>
                  <a:schemeClr val="bg1"/>
                </a:solidFill>
                <a:latin typeface="Segoe UI" panose="020B0502040204020203" pitchFamily="34" charset="0"/>
                <a:cs typeface="Segoe UI" panose="020B0502040204020203" pitchFamily="34" charset="0"/>
              </a:rPr>
              <a:t>Material Technologies</a:t>
            </a:r>
          </a:p>
        </p:txBody>
      </p:sp>
      <p:sp>
        <p:nvSpPr>
          <p:cNvPr id="45" name="TextBox 44"/>
          <p:cNvSpPr txBox="1"/>
          <p:nvPr/>
        </p:nvSpPr>
        <p:spPr>
          <a:xfrm>
            <a:off x="3488188" y="1815790"/>
            <a:ext cx="2069889" cy="451534"/>
          </a:xfrm>
          <a:prstGeom prst="rect">
            <a:avLst/>
          </a:prstGeom>
          <a:solidFill>
            <a:srgbClr val="8EB2BF"/>
          </a:solidFill>
        </p:spPr>
        <p:txBody>
          <a:bodyPr wrap="square" rtlCol="0">
            <a:spAutoFit/>
          </a:bodyPr>
          <a:lstStyle/>
          <a:p>
            <a:pPr algn="ctr"/>
            <a:r>
              <a:rPr lang="en-US" sz="1167" dirty="0">
                <a:solidFill>
                  <a:schemeClr val="bg1"/>
                </a:solidFill>
                <a:latin typeface="Segoe UI" panose="020B0502040204020203" pitchFamily="34" charset="0"/>
                <a:cs typeface="Segoe UI" panose="020B0502040204020203" pitchFamily="34" charset="0"/>
              </a:rPr>
              <a:t>Ship Production</a:t>
            </a:r>
            <a:br>
              <a:rPr lang="en-US" sz="1167" dirty="0">
                <a:solidFill>
                  <a:schemeClr val="bg1"/>
                </a:solidFill>
                <a:latin typeface="Segoe UI" panose="020B0502040204020203" pitchFamily="34" charset="0"/>
                <a:cs typeface="Segoe UI" panose="020B0502040204020203" pitchFamily="34" charset="0"/>
              </a:rPr>
            </a:br>
            <a:r>
              <a:rPr lang="en-US" sz="1167" dirty="0">
                <a:solidFill>
                  <a:schemeClr val="bg1"/>
                </a:solidFill>
                <a:latin typeface="Segoe UI" panose="020B0502040204020203" pitchFamily="34" charset="0"/>
                <a:cs typeface="Segoe UI" panose="020B0502040204020203" pitchFamily="34" charset="0"/>
              </a:rPr>
              <a:t>Technologies</a:t>
            </a:r>
          </a:p>
        </p:txBody>
      </p:sp>
      <p:sp>
        <p:nvSpPr>
          <p:cNvPr id="46" name="TextBox 45"/>
          <p:cNvSpPr txBox="1"/>
          <p:nvPr/>
        </p:nvSpPr>
        <p:spPr>
          <a:xfrm>
            <a:off x="8731916" y="1818608"/>
            <a:ext cx="2069887" cy="451534"/>
          </a:xfrm>
          <a:prstGeom prst="rect">
            <a:avLst/>
          </a:prstGeom>
          <a:solidFill>
            <a:srgbClr val="045572"/>
          </a:solidFill>
          <a:ln>
            <a:solidFill>
              <a:srgbClr val="045572"/>
            </a:solidFill>
          </a:ln>
        </p:spPr>
        <p:txBody>
          <a:bodyPr wrap="square" rtlCol="0">
            <a:spAutoFit/>
          </a:bodyPr>
          <a:lstStyle/>
          <a:p>
            <a:pPr algn="ctr"/>
            <a:r>
              <a:rPr lang="en-US" sz="1167" dirty="0">
                <a:solidFill>
                  <a:schemeClr val="bg1"/>
                </a:solidFill>
                <a:latin typeface="Segoe UI" panose="020B0502040204020203" pitchFamily="34" charset="0"/>
                <a:cs typeface="Segoe UI" panose="020B0502040204020203" pitchFamily="34" charset="0"/>
              </a:rPr>
              <a:t>Infrastructure &amp; Support</a:t>
            </a:r>
          </a:p>
          <a:p>
            <a:pPr algn="ctr"/>
            <a:endParaRPr lang="en-US" sz="1167" dirty="0">
              <a:solidFill>
                <a:schemeClr val="bg1"/>
              </a:solidFill>
              <a:latin typeface="Segoe UI" panose="020B0502040204020203" pitchFamily="34" charset="0"/>
              <a:cs typeface="Segoe UI" panose="020B0502040204020203" pitchFamily="34" charset="0"/>
            </a:endParaRPr>
          </a:p>
        </p:txBody>
      </p:sp>
      <p:sp>
        <p:nvSpPr>
          <p:cNvPr id="47" name="TextBox 46"/>
          <p:cNvSpPr txBox="1"/>
          <p:nvPr/>
        </p:nvSpPr>
        <p:spPr>
          <a:xfrm>
            <a:off x="6110073" y="1815790"/>
            <a:ext cx="2069888" cy="451534"/>
          </a:xfrm>
          <a:prstGeom prst="rect">
            <a:avLst/>
          </a:prstGeom>
          <a:solidFill>
            <a:srgbClr val="568DA0"/>
          </a:solidFill>
        </p:spPr>
        <p:txBody>
          <a:bodyPr wrap="square" rtlCol="0">
            <a:spAutoFit/>
          </a:bodyPr>
          <a:lstStyle/>
          <a:p>
            <a:pPr algn="ctr"/>
            <a:r>
              <a:rPr lang="en-US" sz="1167" dirty="0">
                <a:solidFill>
                  <a:schemeClr val="bg1"/>
                </a:solidFill>
                <a:latin typeface="Segoe UI" panose="020B0502040204020203" pitchFamily="34" charset="0"/>
                <a:cs typeface="Segoe UI" panose="020B0502040204020203" pitchFamily="34" charset="0"/>
              </a:rPr>
              <a:t>Business Processes</a:t>
            </a:r>
            <a:br>
              <a:rPr lang="en-US" sz="1167" dirty="0">
                <a:solidFill>
                  <a:schemeClr val="bg1"/>
                </a:solidFill>
                <a:latin typeface="Segoe UI" panose="020B0502040204020203" pitchFamily="34" charset="0"/>
                <a:cs typeface="Segoe UI" panose="020B0502040204020203" pitchFamily="34" charset="0"/>
              </a:rPr>
            </a:br>
            <a:r>
              <a:rPr lang="en-US" sz="1167" dirty="0">
                <a:solidFill>
                  <a:schemeClr val="bg1"/>
                </a:solidFill>
                <a:latin typeface="Segoe UI" panose="020B0502040204020203" pitchFamily="34" charset="0"/>
                <a:cs typeface="Segoe UI" panose="020B0502040204020203" pitchFamily="34" charset="0"/>
              </a:rPr>
              <a:t>&amp; Information Technologies</a:t>
            </a:r>
          </a:p>
        </p:txBody>
      </p:sp>
    </p:spTree>
    <p:extLst>
      <p:ext uri="{BB962C8B-B14F-4D97-AF65-F5344CB8AC3E}">
        <p14:creationId xmlns:p14="http://schemas.microsoft.com/office/powerpoint/2010/main" val="1675080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Solicitations</a:t>
            </a:r>
            <a:endParaRPr lang="en-US" dirty="0"/>
          </a:p>
        </p:txBody>
      </p:sp>
      <p:sp>
        <p:nvSpPr>
          <p:cNvPr id="3" name="Slide Number Placeholder 2"/>
          <p:cNvSpPr>
            <a:spLocks noGrp="1"/>
          </p:cNvSpPr>
          <p:nvPr>
            <p:ph type="sldNum" sz="quarter" idx="11"/>
          </p:nvPr>
        </p:nvSpPr>
        <p:spPr/>
        <p:txBody>
          <a:bodyPr/>
          <a:lstStyle/>
          <a:p>
            <a:fld id="{A916C171-007E-46CF-80D5-F89E015BD616}" type="slidenum">
              <a:rPr lang="en-US" smtClean="0"/>
              <a:pPr/>
              <a:t>11</a:t>
            </a:fld>
            <a:endParaRPr lang="en-US" dirty="0"/>
          </a:p>
        </p:txBody>
      </p:sp>
    </p:spTree>
    <p:extLst>
      <p:ext uri="{BB962C8B-B14F-4D97-AF65-F5344CB8AC3E}">
        <p14:creationId xmlns:p14="http://schemas.microsoft.com/office/powerpoint/2010/main" val="1014292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916C171-007E-46CF-80D5-F89E015BD616}" type="slidenum">
              <a:rPr lang="en-US" smtClean="0"/>
              <a:pPr/>
              <a:t>12</a:t>
            </a:fld>
            <a:endParaRPr lang="en-US" dirty="0"/>
          </a:p>
        </p:txBody>
      </p:sp>
      <p:pic>
        <p:nvPicPr>
          <p:cNvPr id="28" name="Picture 27"/>
          <p:cNvPicPr>
            <a:picLocks noChangeAspect="1"/>
          </p:cNvPicPr>
          <p:nvPr/>
        </p:nvPicPr>
        <p:blipFill>
          <a:blip r:embed="rId3"/>
          <a:stretch>
            <a:fillRect/>
          </a:stretch>
        </p:blipFill>
        <p:spPr>
          <a:xfrm>
            <a:off x="965544" y="1455201"/>
            <a:ext cx="8723376" cy="4868058"/>
          </a:xfrm>
          <a:prstGeom prst="rect">
            <a:avLst/>
          </a:prstGeom>
        </p:spPr>
      </p:pic>
      <p:sp>
        <p:nvSpPr>
          <p:cNvPr id="6" name="Title 2"/>
          <p:cNvSpPr>
            <a:spLocks noGrp="1"/>
          </p:cNvSpPr>
          <p:nvPr>
            <p:ph type="title"/>
          </p:nvPr>
        </p:nvSpPr>
        <p:spPr>
          <a:xfrm>
            <a:off x="0" y="316522"/>
            <a:ext cx="10774392" cy="832811"/>
          </a:xfrm>
        </p:spPr>
        <p:txBody>
          <a:bodyPr/>
          <a:lstStyle/>
          <a:p>
            <a:r>
              <a:rPr lang="en-US" sz="4400" dirty="0"/>
              <a:t>Research Announcement Proposal Process </a:t>
            </a:r>
          </a:p>
        </p:txBody>
      </p:sp>
    </p:spTree>
    <p:extLst>
      <p:ext uri="{BB962C8B-B14F-4D97-AF65-F5344CB8AC3E}">
        <p14:creationId xmlns:p14="http://schemas.microsoft.com/office/powerpoint/2010/main" val="1681554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849" y="97984"/>
            <a:ext cx="11679127" cy="1332704"/>
          </a:xfrm>
        </p:spPr>
        <p:txBody>
          <a:bodyPr/>
          <a:lstStyle/>
          <a:p>
            <a:r>
              <a:rPr lang="en-US" dirty="0" smtClean="0"/>
              <a:t>Research Announcement Solicitation Cycle</a:t>
            </a:r>
            <a:endParaRPr lang="en-US"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13</a:t>
            </a:fld>
            <a:endParaRPr lang="en-US" dirty="0"/>
          </a:p>
        </p:txBody>
      </p:sp>
      <p:grpSp>
        <p:nvGrpSpPr>
          <p:cNvPr id="114" name="Group 113"/>
          <p:cNvGrpSpPr/>
          <p:nvPr/>
        </p:nvGrpSpPr>
        <p:grpSpPr>
          <a:xfrm>
            <a:off x="265814" y="2130969"/>
            <a:ext cx="11748976" cy="3206578"/>
            <a:chOff x="644670" y="1824340"/>
            <a:chExt cx="9998521" cy="2553072"/>
          </a:xfrm>
        </p:grpSpPr>
        <p:cxnSp>
          <p:nvCxnSpPr>
            <p:cNvPr id="6" name="Straight Connector 5" title="callout lines">
              <a:extLst>
                <a:ext uri="{FF2B5EF4-FFF2-40B4-BE49-F238E27FC236}">
                  <a16:creationId xmlns:a16="http://schemas.microsoft.com/office/drawing/2014/main" id="{975C6F4D-FEC6-41F0-80BD-1FBB84859CE0}"/>
                </a:ext>
              </a:extLst>
            </p:cNvPr>
            <p:cNvCxnSpPr>
              <a:cxnSpLocks/>
            </p:cNvCxnSpPr>
            <p:nvPr/>
          </p:nvCxnSpPr>
          <p:spPr>
            <a:xfrm>
              <a:off x="2943055" y="2866674"/>
              <a:ext cx="0" cy="1280768"/>
            </a:xfrm>
            <a:prstGeom prst="line">
              <a:avLst/>
            </a:prstGeom>
            <a:ln cmpd="sng">
              <a:solidFill>
                <a:srgbClr val="7030A0"/>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 name="Straight Connector 6" title="callout lines">
              <a:extLst>
                <a:ext uri="{FF2B5EF4-FFF2-40B4-BE49-F238E27FC236}">
                  <a16:creationId xmlns:a16="http://schemas.microsoft.com/office/drawing/2014/main" id="{975C6F4D-FEC6-41F0-80BD-1FBB84859CE0}"/>
                </a:ext>
              </a:extLst>
            </p:cNvPr>
            <p:cNvCxnSpPr>
              <a:cxnSpLocks/>
            </p:cNvCxnSpPr>
            <p:nvPr/>
          </p:nvCxnSpPr>
          <p:spPr>
            <a:xfrm>
              <a:off x="6369782" y="2838858"/>
              <a:ext cx="0" cy="1280768"/>
            </a:xfrm>
            <a:prstGeom prst="line">
              <a:avLst/>
            </a:prstGeom>
            <a:ln cmpd="sng">
              <a:solidFill>
                <a:srgbClr val="7030A0"/>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2" name="Straight Connector 11" descr="Time line">
              <a:extLst>
                <a:ext uri="{FF2B5EF4-FFF2-40B4-BE49-F238E27FC236}">
                  <a16:creationId xmlns:a16="http://schemas.microsoft.com/office/drawing/2014/main" id="{0ECD7D0F-80D1-4D75-A17F-3E2E46570DE4}"/>
                </a:ext>
              </a:extLst>
            </p:cNvPr>
            <p:cNvCxnSpPr>
              <a:cxnSpLocks/>
              <a:stCxn id="82" idx="3"/>
            </p:cNvCxnSpPr>
            <p:nvPr/>
          </p:nvCxnSpPr>
          <p:spPr>
            <a:xfrm flipH="1" flipV="1">
              <a:off x="861847" y="4183479"/>
              <a:ext cx="9767997" cy="962"/>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grpSp>
          <p:nvGrpSpPr>
            <p:cNvPr id="13" name="Group 12" descr="Year 1">
              <a:extLst>
                <a:ext uri="{FF2B5EF4-FFF2-40B4-BE49-F238E27FC236}">
                  <a16:creationId xmlns:a16="http://schemas.microsoft.com/office/drawing/2014/main" id="{5D2F3933-9B72-4828-BCB7-541ECBDEFC11}"/>
                </a:ext>
              </a:extLst>
            </p:cNvPr>
            <p:cNvGrpSpPr/>
            <p:nvPr/>
          </p:nvGrpSpPr>
          <p:grpSpPr>
            <a:xfrm>
              <a:off x="644670" y="3629216"/>
              <a:ext cx="2986703" cy="737297"/>
              <a:chOff x="1056583" y="5778006"/>
              <a:chExt cx="2203870" cy="515628"/>
            </a:xfrm>
          </p:grpSpPr>
          <p:sp>
            <p:nvSpPr>
              <p:cNvPr id="14" name="Oval 13">
                <a:extLst>
                  <a:ext uri="{FF2B5EF4-FFF2-40B4-BE49-F238E27FC236}">
                    <a16:creationId xmlns:a16="http://schemas.microsoft.com/office/drawing/2014/main" id="{74AE39C1-CE7F-4294-BA9F-DE5050CFDD2F}"/>
                  </a:ext>
                </a:extLst>
              </p:cNvPr>
              <p:cNvSpPr/>
              <p:nvPr/>
            </p:nvSpPr>
            <p:spPr>
              <a:xfrm>
                <a:off x="3004439" y="6037620"/>
                <a:ext cx="256014" cy="25601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EC46266-F9A2-46D0-9AAB-09889D0F8267}"/>
                  </a:ext>
                </a:extLst>
              </p:cNvPr>
              <p:cNvSpPr/>
              <p:nvPr/>
            </p:nvSpPr>
            <p:spPr>
              <a:xfrm>
                <a:off x="2346810" y="6037620"/>
                <a:ext cx="256014" cy="25601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0488C51-8860-4A29-A9FF-840EEF3025C6}"/>
                  </a:ext>
                </a:extLst>
              </p:cNvPr>
              <p:cNvSpPr/>
              <p:nvPr/>
            </p:nvSpPr>
            <p:spPr>
              <a:xfrm>
                <a:off x="1702547" y="6037620"/>
                <a:ext cx="256014" cy="25601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816A943-3130-484E-97D1-6C7917F3DD30}"/>
                  </a:ext>
                </a:extLst>
              </p:cNvPr>
              <p:cNvSpPr/>
              <p:nvPr/>
            </p:nvSpPr>
            <p:spPr>
              <a:xfrm>
                <a:off x="1056583" y="6037620"/>
                <a:ext cx="256014" cy="25601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E8CE979-A9B5-418A-BC22-CF6E42776816}"/>
                  </a:ext>
                </a:extLst>
              </p:cNvPr>
              <p:cNvSpPr txBox="1"/>
              <p:nvPr/>
            </p:nvSpPr>
            <p:spPr>
              <a:xfrm>
                <a:off x="1074381" y="6102356"/>
                <a:ext cx="216000" cy="144000"/>
              </a:xfrm>
              <a:prstGeom prst="rect">
                <a:avLst/>
              </a:prstGeom>
              <a:noFill/>
            </p:spPr>
            <p:txBody>
              <a:bodyPr wrap="square" lIns="0" tIns="0" rIns="0" bIns="0" rtlCol="0" anchor="ctr">
                <a:noAutofit/>
              </a:bodyPr>
              <a:lstStyle/>
              <a:p>
                <a:pPr algn="ctr"/>
                <a:r>
                  <a:rPr lang="en-ZA" sz="700" b="1" dirty="0">
                    <a:solidFill>
                      <a:schemeClr val="bg1"/>
                    </a:solidFill>
                  </a:rPr>
                  <a:t>Jan</a:t>
                </a:r>
                <a:endParaRPr lang="en-ZA" sz="700" dirty="0">
                  <a:solidFill>
                    <a:schemeClr val="bg1"/>
                  </a:solidFill>
                </a:endParaRPr>
              </a:p>
            </p:txBody>
          </p:sp>
          <p:cxnSp>
            <p:nvCxnSpPr>
              <p:cNvPr id="19" name="Straight Connector 18" title="q lines">
                <a:extLst>
                  <a:ext uri="{FF2B5EF4-FFF2-40B4-BE49-F238E27FC236}">
                    <a16:creationId xmlns:a16="http://schemas.microsoft.com/office/drawing/2014/main" id="{6016E7CE-6835-4BB0-AABB-1CAEE51E870C}"/>
                  </a:ext>
                </a:extLst>
              </p:cNvPr>
              <p:cNvCxnSpPr>
                <a:cxnSpLocks/>
              </p:cNvCxnSpPr>
              <p:nvPr/>
            </p:nvCxnSpPr>
            <p:spPr>
              <a:xfrm>
                <a:off x="1180492" y="577800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4E8CE979-A9B5-418A-BC22-CF6E42776816}"/>
                </a:ext>
              </a:extLst>
            </p:cNvPr>
            <p:cNvSpPr txBox="1"/>
            <p:nvPr/>
          </p:nvSpPr>
          <p:spPr>
            <a:xfrm>
              <a:off x="1544490" y="4088645"/>
              <a:ext cx="292725" cy="205906"/>
            </a:xfrm>
            <a:prstGeom prst="rect">
              <a:avLst/>
            </a:prstGeom>
            <a:noFill/>
          </p:spPr>
          <p:txBody>
            <a:bodyPr wrap="square" lIns="0" tIns="0" rIns="0" bIns="0" rtlCol="0" anchor="ctr">
              <a:noAutofit/>
            </a:bodyPr>
            <a:lstStyle/>
            <a:p>
              <a:pPr algn="ctr"/>
              <a:r>
                <a:rPr lang="en-ZA" sz="700" b="1" dirty="0">
                  <a:solidFill>
                    <a:schemeClr val="bg1"/>
                  </a:solidFill>
                </a:rPr>
                <a:t>Feb</a:t>
              </a:r>
              <a:endParaRPr lang="en-ZA" sz="700" dirty="0">
                <a:solidFill>
                  <a:schemeClr val="bg1"/>
                </a:solidFill>
              </a:endParaRPr>
            </a:p>
          </p:txBody>
        </p:sp>
        <p:sp>
          <p:nvSpPr>
            <p:cNvPr id="30" name="TextBox 29">
              <a:extLst>
                <a:ext uri="{FF2B5EF4-FFF2-40B4-BE49-F238E27FC236}">
                  <a16:creationId xmlns:a16="http://schemas.microsoft.com/office/drawing/2014/main" id="{4E8CE979-A9B5-418A-BC22-CF6E42776816}"/>
                </a:ext>
              </a:extLst>
            </p:cNvPr>
            <p:cNvSpPr txBox="1"/>
            <p:nvPr/>
          </p:nvSpPr>
          <p:spPr>
            <a:xfrm>
              <a:off x="2420193" y="4084286"/>
              <a:ext cx="292725" cy="205906"/>
            </a:xfrm>
            <a:prstGeom prst="rect">
              <a:avLst/>
            </a:prstGeom>
            <a:noFill/>
          </p:spPr>
          <p:txBody>
            <a:bodyPr wrap="square" lIns="0" tIns="0" rIns="0" bIns="0" rtlCol="0" anchor="ctr">
              <a:noAutofit/>
            </a:bodyPr>
            <a:lstStyle/>
            <a:p>
              <a:pPr algn="ctr"/>
              <a:r>
                <a:rPr lang="en-ZA" sz="700" b="1" dirty="0">
                  <a:solidFill>
                    <a:schemeClr val="bg1"/>
                  </a:solidFill>
                </a:rPr>
                <a:t>Mar</a:t>
              </a:r>
              <a:endParaRPr lang="en-ZA" sz="700" dirty="0">
                <a:solidFill>
                  <a:schemeClr val="bg1"/>
                </a:solidFill>
              </a:endParaRPr>
            </a:p>
          </p:txBody>
        </p:sp>
        <p:sp>
          <p:nvSpPr>
            <p:cNvPr id="40" name="TextBox 39">
              <a:extLst>
                <a:ext uri="{FF2B5EF4-FFF2-40B4-BE49-F238E27FC236}">
                  <a16:creationId xmlns:a16="http://schemas.microsoft.com/office/drawing/2014/main" id="{4E8CE979-A9B5-418A-BC22-CF6E42776816}"/>
                </a:ext>
              </a:extLst>
            </p:cNvPr>
            <p:cNvSpPr txBox="1"/>
            <p:nvPr/>
          </p:nvSpPr>
          <p:spPr>
            <a:xfrm>
              <a:off x="3325301" y="4092380"/>
              <a:ext cx="292725" cy="205906"/>
            </a:xfrm>
            <a:prstGeom prst="rect">
              <a:avLst/>
            </a:prstGeom>
            <a:noFill/>
          </p:spPr>
          <p:txBody>
            <a:bodyPr wrap="square" lIns="0" tIns="0" rIns="0" bIns="0" rtlCol="0" anchor="ctr">
              <a:noAutofit/>
            </a:bodyPr>
            <a:lstStyle/>
            <a:p>
              <a:pPr algn="ctr"/>
              <a:r>
                <a:rPr lang="en-ZA" sz="700" b="1" dirty="0">
                  <a:solidFill>
                    <a:schemeClr val="bg1"/>
                  </a:solidFill>
                </a:rPr>
                <a:t>Apr</a:t>
              </a:r>
              <a:endParaRPr lang="en-ZA" sz="700" dirty="0">
                <a:solidFill>
                  <a:schemeClr val="bg1"/>
                </a:solidFill>
              </a:endParaRPr>
            </a:p>
          </p:txBody>
        </p:sp>
        <p:grpSp>
          <p:nvGrpSpPr>
            <p:cNvPr id="44" name="Group 43" descr="Year 1">
              <a:extLst>
                <a:ext uri="{FF2B5EF4-FFF2-40B4-BE49-F238E27FC236}">
                  <a16:creationId xmlns:a16="http://schemas.microsoft.com/office/drawing/2014/main" id="{5D2F3933-9B72-4828-BCB7-541ECBDEFC11}"/>
                </a:ext>
              </a:extLst>
            </p:cNvPr>
            <p:cNvGrpSpPr/>
            <p:nvPr/>
          </p:nvGrpSpPr>
          <p:grpSpPr>
            <a:xfrm>
              <a:off x="4052475" y="4011336"/>
              <a:ext cx="2986703" cy="366076"/>
              <a:chOff x="1056583" y="6037620"/>
              <a:chExt cx="2203870" cy="256014"/>
            </a:xfrm>
          </p:grpSpPr>
          <p:sp>
            <p:nvSpPr>
              <p:cNvPr id="45" name="Oval 44">
                <a:extLst>
                  <a:ext uri="{FF2B5EF4-FFF2-40B4-BE49-F238E27FC236}">
                    <a16:creationId xmlns:a16="http://schemas.microsoft.com/office/drawing/2014/main" id="{74AE39C1-CE7F-4294-BA9F-DE5050CFDD2F}"/>
                  </a:ext>
                </a:extLst>
              </p:cNvPr>
              <p:cNvSpPr/>
              <p:nvPr/>
            </p:nvSpPr>
            <p:spPr>
              <a:xfrm>
                <a:off x="3004439" y="6037620"/>
                <a:ext cx="256014" cy="25601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EC46266-F9A2-46D0-9AAB-09889D0F8267}"/>
                  </a:ext>
                </a:extLst>
              </p:cNvPr>
              <p:cNvSpPr/>
              <p:nvPr/>
            </p:nvSpPr>
            <p:spPr>
              <a:xfrm>
                <a:off x="2346810" y="6037620"/>
                <a:ext cx="256014" cy="25601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0488C51-8860-4A29-A9FF-840EEF3025C6}"/>
                  </a:ext>
                </a:extLst>
              </p:cNvPr>
              <p:cNvSpPr/>
              <p:nvPr/>
            </p:nvSpPr>
            <p:spPr>
              <a:xfrm>
                <a:off x="1702547" y="6037620"/>
                <a:ext cx="256014" cy="25601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816A943-3130-484E-97D1-6C7917F3DD30}"/>
                  </a:ext>
                </a:extLst>
              </p:cNvPr>
              <p:cNvSpPr/>
              <p:nvPr/>
            </p:nvSpPr>
            <p:spPr>
              <a:xfrm>
                <a:off x="1056583" y="6037620"/>
                <a:ext cx="256014" cy="25601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4E8CE979-A9B5-418A-BC22-CF6E42776816}"/>
                  </a:ext>
                </a:extLst>
              </p:cNvPr>
              <p:cNvSpPr txBox="1"/>
              <p:nvPr/>
            </p:nvSpPr>
            <p:spPr>
              <a:xfrm>
                <a:off x="1074381" y="6102356"/>
                <a:ext cx="216000" cy="144000"/>
              </a:xfrm>
              <a:prstGeom prst="rect">
                <a:avLst/>
              </a:prstGeom>
              <a:noFill/>
            </p:spPr>
            <p:txBody>
              <a:bodyPr wrap="square" lIns="0" tIns="0" rIns="0" bIns="0" rtlCol="0" anchor="ctr">
                <a:noAutofit/>
              </a:bodyPr>
              <a:lstStyle/>
              <a:p>
                <a:pPr algn="ctr"/>
                <a:r>
                  <a:rPr lang="en-ZA" sz="700" b="1" dirty="0">
                    <a:solidFill>
                      <a:schemeClr val="bg1"/>
                    </a:solidFill>
                  </a:rPr>
                  <a:t>May</a:t>
                </a:r>
                <a:endParaRPr lang="en-ZA" sz="700" dirty="0">
                  <a:solidFill>
                    <a:schemeClr val="bg1"/>
                  </a:solidFill>
                </a:endParaRPr>
              </a:p>
            </p:txBody>
          </p:sp>
        </p:grpSp>
        <p:sp>
          <p:nvSpPr>
            <p:cNvPr id="50" name="TextBox 49">
              <a:extLst>
                <a:ext uri="{FF2B5EF4-FFF2-40B4-BE49-F238E27FC236}">
                  <a16:creationId xmlns:a16="http://schemas.microsoft.com/office/drawing/2014/main" id="{4E8CE979-A9B5-418A-BC22-CF6E42776816}"/>
                </a:ext>
              </a:extLst>
            </p:cNvPr>
            <p:cNvSpPr txBox="1"/>
            <p:nvPr/>
          </p:nvSpPr>
          <p:spPr>
            <a:xfrm>
              <a:off x="4952295" y="4099541"/>
              <a:ext cx="292725" cy="205906"/>
            </a:xfrm>
            <a:prstGeom prst="rect">
              <a:avLst/>
            </a:prstGeom>
            <a:noFill/>
          </p:spPr>
          <p:txBody>
            <a:bodyPr wrap="square" lIns="0" tIns="0" rIns="0" bIns="0" rtlCol="0" anchor="ctr">
              <a:noAutofit/>
            </a:bodyPr>
            <a:lstStyle/>
            <a:p>
              <a:pPr algn="ctr"/>
              <a:r>
                <a:rPr lang="en-ZA" sz="700" b="1" dirty="0">
                  <a:solidFill>
                    <a:schemeClr val="bg1"/>
                  </a:solidFill>
                </a:rPr>
                <a:t>Jun</a:t>
              </a:r>
              <a:endParaRPr lang="en-ZA" sz="700" dirty="0">
                <a:solidFill>
                  <a:schemeClr val="bg1"/>
                </a:solidFill>
              </a:endParaRPr>
            </a:p>
          </p:txBody>
        </p:sp>
        <p:sp>
          <p:nvSpPr>
            <p:cNvPr id="51" name="TextBox 50">
              <a:extLst>
                <a:ext uri="{FF2B5EF4-FFF2-40B4-BE49-F238E27FC236}">
                  <a16:creationId xmlns:a16="http://schemas.microsoft.com/office/drawing/2014/main" id="{4E8CE979-A9B5-418A-BC22-CF6E42776816}"/>
                </a:ext>
              </a:extLst>
            </p:cNvPr>
            <p:cNvSpPr txBox="1"/>
            <p:nvPr/>
          </p:nvSpPr>
          <p:spPr>
            <a:xfrm>
              <a:off x="5827998" y="4095182"/>
              <a:ext cx="292725" cy="205906"/>
            </a:xfrm>
            <a:prstGeom prst="rect">
              <a:avLst/>
            </a:prstGeom>
            <a:noFill/>
          </p:spPr>
          <p:txBody>
            <a:bodyPr wrap="square" lIns="0" tIns="0" rIns="0" bIns="0" rtlCol="0" anchor="ctr">
              <a:noAutofit/>
            </a:bodyPr>
            <a:lstStyle/>
            <a:p>
              <a:pPr algn="ctr"/>
              <a:r>
                <a:rPr lang="en-ZA" sz="700" b="1" dirty="0">
                  <a:solidFill>
                    <a:schemeClr val="bg1"/>
                  </a:solidFill>
                </a:rPr>
                <a:t>Jul</a:t>
              </a:r>
              <a:endParaRPr lang="en-ZA" sz="700" dirty="0">
                <a:solidFill>
                  <a:schemeClr val="bg1"/>
                </a:solidFill>
              </a:endParaRPr>
            </a:p>
          </p:txBody>
        </p:sp>
        <p:sp>
          <p:nvSpPr>
            <p:cNvPr id="52" name="TextBox 51">
              <a:extLst>
                <a:ext uri="{FF2B5EF4-FFF2-40B4-BE49-F238E27FC236}">
                  <a16:creationId xmlns:a16="http://schemas.microsoft.com/office/drawing/2014/main" id="{4E8CE979-A9B5-418A-BC22-CF6E42776816}"/>
                </a:ext>
              </a:extLst>
            </p:cNvPr>
            <p:cNvSpPr txBox="1"/>
            <p:nvPr/>
          </p:nvSpPr>
          <p:spPr>
            <a:xfrm>
              <a:off x="6733106" y="4103276"/>
              <a:ext cx="292725" cy="205906"/>
            </a:xfrm>
            <a:prstGeom prst="rect">
              <a:avLst/>
            </a:prstGeom>
            <a:noFill/>
          </p:spPr>
          <p:txBody>
            <a:bodyPr wrap="square" lIns="0" tIns="0" rIns="0" bIns="0" rtlCol="0" anchor="ctr">
              <a:noAutofit/>
            </a:bodyPr>
            <a:lstStyle/>
            <a:p>
              <a:pPr algn="ctr"/>
              <a:r>
                <a:rPr lang="en-ZA" sz="700" b="1" dirty="0">
                  <a:solidFill>
                    <a:schemeClr val="bg1"/>
                  </a:solidFill>
                </a:rPr>
                <a:t>Aug</a:t>
              </a:r>
              <a:endParaRPr lang="en-ZA" sz="700" dirty="0">
                <a:solidFill>
                  <a:schemeClr val="bg1"/>
                </a:solidFill>
              </a:endParaRPr>
            </a:p>
          </p:txBody>
        </p:sp>
        <p:grpSp>
          <p:nvGrpSpPr>
            <p:cNvPr id="53" name="Group 52" title="Milestone">
              <a:extLst>
                <a:ext uri="{FF2B5EF4-FFF2-40B4-BE49-F238E27FC236}">
                  <a16:creationId xmlns:a16="http://schemas.microsoft.com/office/drawing/2014/main" id="{6BE69F2F-25E5-4E14-9BE7-F81A1FB8E199}"/>
                </a:ext>
              </a:extLst>
            </p:cNvPr>
            <p:cNvGrpSpPr/>
            <p:nvPr/>
          </p:nvGrpSpPr>
          <p:grpSpPr>
            <a:xfrm>
              <a:off x="2451027" y="1839153"/>
              <a:ext cx="1049221" cy="887420"/>
              <a:chOff x="737145" y="4252240"/>
              <a:chExt cx="904670" cy="620614"/>
            </a:xfrm>
          </p:grpSpPr>
          <p:sp>
            <p:nvSpPr>
              <p:cNvPr id="57" name="TextBox 56">
                <a:extLst>
                  <a:ext uri="{FF2B5EF4-FFF2-40B4-BE49-F238E27FC236}">
                    <a16:creationId xmlns:a16="http://schemas.microsoft.com/office/drawing/2014/main" id="{A6E28C73-4CCB-4BDB-82CA-BEE3A58D33D9}"/>
                  </a:ext>
                </a:extLst>
              </p:cNvPr>
              <p:cNvSpPr txBox="1"/>
              <p:nvPr/>
            </p:nvSpPr>
            <p:spPr>
              <a:xfrm>
                <a:off x="737145" y="4252240"/>
                <a:ext cx="904670" cy="239927"/>
              </a:xfrm>
              <a:prstGeom prst="rect">
                <a:avLst/>
              </a:prstGeom>
              <a:noFill/>
            </p:spPr>
            <p:txBody>
              <a:bodyPr wrap="square" lIns="0" tIns="0" rIns="0" bIns="0" rtlCol="0">
                <a:spAutoFit/>
              </a:bodyPr>
              <a:lstStyle>
                <a:defPPr>
                  <a:defRPr lang="en-US"/>
                </a:defPPr>
                <a:lvl1pPr algn="ctr">
                  <a:defRPr sz="1400" b="1">
                    <a:solidFill>
                      <a:srgbClr val="045571"/>
                    </a:solidFill>
                  </a:defRPr>
                </a:lvl1pPr>
              </a:lstStyle>
              <a:p>
                <a:r>
                  <a:rPr lang="en-ZA" dirty="0"/>
                  <a:t>Release RA Solicitation</a:t>
                </a:r>
              </a:p>
            </p:txBody>
          </p:sp>
          <p:sp>
            <p:nvSpPr>
              <p:cNvPr id="55" name="Rectangle: Rounded Corners 112" title="Milestone Graphic">
                <a:extLst>
                  <a:ext uri="{FF2B5EF4-FFF2-40B4-BE49-F238E27FC236}">
                    <a16:creationId xmlns:a16="http://schemas.microsoft.com/office/drawing/2014/main" id="{3BC77ADA-7AD2-4DFC-9408-57E93582FC52}"/>
                  </a:ext>
                </a:extLst>
              </p:cNvPr>
              <p:cNvSpPr/>
              <p:nvPr/>
            </p:nvSpPr>
            <p:spPr>
              <a:xfrm>
                <a:off x="767026" y="4721733"/>
                <a:ext cx="873222" cy="151121"/>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3/8</a:t>
                </a:r>
              </a:p>
            </p:txBody>
          </p:sp>
        </p:grpSp>
        <p:grpSp>
          <p:nvGrpSpPr>
            <p:cNvPr id="73" name="Group 72" descr="Year 1">
              <a:extLst>
                <a:ext uri="{FF2B5EF4-FFF2-40B4-BE49-F238E27FC236}">
                  <a16:creationId xmlns:a16="http://schemas.microsoft.com/office/drawing/2014/main" id="{5D2F3933-9B72-4828-BCB7-541ECBDEFC11}"/>
                </a:ext>
              </a:extLst>
            </p:cNvPr>
            <p:cNvGrpSpPr/>
            <p:nvPr/>
          </p:nvGrpSpPr>
          <p:grpSpPr>
            <a:xfrm>
              <a:off x="7656488" y="3618320"/>
              <a:ext cx="2986703" cy="737297"/>
              <a:chOff x="1056583" y="5778006"/>
              <a:chExt cx="2203870" cy="515628"/>
            </a:xfrm>
          </p:grpSpPr>
          <p:sp>
            <p:nvSpPr>
              <p:cNvPr id="74" name="Oval 73">
                <a:extLst>
                  <a:ext uri="{FF2B5EF4-FFF2-40B4-BE49-F238E27FC236}">
                    <a16:creationId xmlns:a16="http://schemas.microsoft.com/office/drawing/2014/main" id="{74AE39C1-CE7F-4294-BA9F-DE5050CFDD2F}"/>
                  </a:ext>
                </a:extLst>
              </p:cNvPr>
              <p:cNvSpPr/>
              <p:nvPr/>
            </p:nvSpPr>
            <p:spPr>
              <a:xfrm>
                <a:off x="3004439" y="6037620"/>
                <a:ext cx="256014" cy="25601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EC46266-F9A2-46D0-9AAB-09889D0F8267}"/>
                  </a:ext>
                </a:extLst>
              </p:cNvPr>
              <p:cNvSpPr/>
              <p:nvPr/>
            </p:nvSpPr>
            <p:spPr>
              <a:xfrm>
                <a:off x="2346810" y="6037620"/>
                <a:ext cx="256014" cy="25601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90488C51-8860-4A29-A9FF-840EEF3025C6}"/>
                  </a:ext>
                </a:extLst>
              </p:cNvPr>
              <p:cNvSpPr/>
              <p:nvPr/>
            </p:nvSpPr>
            <p:spPr>
              <a:xfrm>
                <a:off x="1702547" y="6037620"/>
                <a:ext cx="256014" cy="25601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2816A943-3130-484E-97D1-6C7917F3DD30}"/>
                  </a:ext>
                </a:extLst>
              </p:cNvPr>
              <p:cNvSpPr/>
              <p:nvPr/>
            </p:nvSpPr>
            <p:spPr>
              <a:xfrm>
                <a:off x="1056583" y="6037620"/>
                <a:ext cx="256014" cy="25601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title="q lines">
                <a:extLst>
                  <a:ext uri="{FF2B5EF4-FFF2-40B4-BE49-F238E27FC236}">
                    <a16:creationId xmlns:a16="http://schemas.microsoft.com/office/drawing/2014/main" id="{4B8B0E64-F638-410E-B55B-23FF670F97FA}"/>
                  </a:ext>
                </a:extLst>
              </p:cNvPr>
              <p:cNvCxnSpPr>
                <a:cxnSpLocks/>
              </p:cNvCxnSpPr>
              <p:nvPr/>
            </p:nvCxnSpPr>
            <p:spPr>
              <a:xfrm>
                <a:off x="3122338" y="577800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4E8CE979-A9B5-418A-BC22-CF6E42776816}"/>
                  </a:ext>
                </a:extLst>
              </p:cNvPr>
              <p:cNvSpPr txBox="1"/>
              <p:nvPr/>
            </p:nvSpPr>
            <p:spPr>
              <a:xfrm>
                <a:off x="1074381" y="6102356"/>
                <a:ext cx="216000" cy="144000"/>
              </a:xfrm>
              <a:prstGeom prst="rect">
                <a:avLst/>
              </a:prstGeom>
              <a:noFill/>
            </p:spPr>
            <p:txBody>
              <a:bodyPr wrap="square" lIns="0" tIns="0" rIns="0" bIns="0" rtlCol="0" anchor="ctr">
                <a:noAutofit/>
              </a:bodyPr>
              <a:lstStyle/>
              <a:p>
                <a:pPr algn="ctr"/>
                <a:r>
                  <a:rPr lang="en-ZA" sz="700" b="1" dirty="0">
                    <a:solidFill>
                      <a:schemeClr val="bg1"/>
                    </a:solidFill>
                  </a:rPr>
                  <a:t>Sep</a:t>
                </a:r>
                <a:endParaRPr lang="en-ZA" sz="700" dirty="0">
                  <a:solidFill>
                    <a:schemeClr val="bg1"/>
                  </a:solidFill>
                </a:endParaRPr>
              </a:p>
            </p:txBody>
          </p:sp>
        </p:grpSp>
        <p:sp>
          <p:nvSpPr>
            <p:cNvPr id="80" name="TextBox 79">
              <a:extLst>
                <a:ext uri="{FF2B5EF4-FFF2-40B4-BE49-F238E27FC236}">
                  <a16:creationId xmlns:a16="http://schemas.microsoft.com/office/drawing/2014/main" id="{4E8CE979-A9B5-418A-BC22-CF6E42776816}"/>
                </a:ext>
              </a:extLst>
            </p:cNvPr>
            <p:cNvSpPr txBox="1"/>
            <p:nvPr/>
          </p:nvSpPr>
          <p:spPr>
            <a:xfrm>
              <a:off x="8556308" y="4077749"/>
              <a:ext cx="292725" cy="205906"/>
            </a:xfrm>
            <a:prstGeom prst="rect">
              <a:avLst/>
            </a:prstGeom>
            <a:noFill/>
          </p:spPr>
          <p:txBody>
            <a:bodyPr wrap="square" lIns="0" tIns="0" rIns="0" bIns="0" rtlCol="0" anchor="ctr">
              <a:noAutofit/>
            </a:bodyPr>
            <a:lstStyle/>
            <a:p>
              <a:pPr algn="ctr"/>
              <a:r>
                <a:rPr lang="en-ZA" sz="700" b="1" dirty="0">
                  <a:solidFill>
                    <a:schemeClr val="bg1"/>
                  </a:solidFill>
                </a:rPr>
                <a:t>Oct</a:t>
              </a:r>
              <a:endParaRPr lang="en-ZA" sz="700" dirty="0">
                <a:solidFill>
                  <a:schemeClr val="bg1"/>
                </a:solidFill>
              </a:endParaRPr>
            </a:p>
          </p:txBody>
        </p:sp>
        <p:sp>
          <p:nvSpPr>
            <p:cNvPr id="81" name="TextBox 80">
              <a:extLst>
                <a:ext uri="{FF2B5EF4-FFF2-40B4-BE49-F238E27FC236}">
                  <a16:creationId xmlns:a16="http://schemas.microsoft.com/office/drawing/2014/main" id="{4E8CE979-A9B5-418A-BC22-CF6E42776816}"/>
                </a:ext>
              </a:extLst>
            </p:cNvPr>
            <p:cNvSpPr txBox="1"/>
            <p:nvPr/>
          </p:nvSpPr>
          <p:spPr>
            <a:xfrm>
              <a:off x="9432011" y="4073391"/>
              <a:ext cx="292725" cy="205906"/>
            </a:xfrm>
            <a:prstGeom prst="rect">
              <a:avLst/>
            </a:prstGeom>
            <a:noFill/>
          </p:spPr>
          <p:txBody>
            <a:bodyPr wrap="square" lIns="0" tIns="0" rIns="0" bIns="0" rtlCol="0" anchor="ctr">
              <a:noAutofit/>
            </a:bodyPr>
            <a:lstStyle/>
            <a:p>
              <a:pPr algn="ctr"/>
              <a:r>
                <a:rPr lang="en-ZA" sz="700" b="1" dirty="0">
                  <a:solidFill>
                    <a:schemeClr val="bg1"/>
                  </a:solidFill>
                </a:rPr>
                <a:t>Nov</a:t>
              </a:r>
              <a:endParaRPr lang="en-ZA" sz="700" dirty="0">
                <a:solidFill>
                  <a:schemeClr val="bg1"/>
                </a:solidFill>
              </a:endParaRPr>
            </a:p>
          </p:txBody>
        </p:sp>
        <p:sp>
          <p:nvSpPr>
            <p:cNvPr id="82" name="TextBox 81">
              <a:extLst>
                <a:ext uri="{FF2B5EF4-FFF2-40B4-BE49-F238E27FC236}">
                  <a16:creationId xmlns:a16="http://schemas.microsoft.com/office/drawing/2014/main" id="{4E8CE979-A9B5-418A-BC22-CF6E42776816}"/>
                </a:ext>
              </a:extLst>
            </p:cNvPr>
            <p:cNvSpPr txBox="1"/>
            <p:nvPr/>
          </p:nvSpPr>
          <p:spPr>
            <a:xfrm>
              <a:off x="10337119" y="4081484"/>
              <a:ext cx="292725" cy="205906"/>
            </a:xfrm>
            <a:prstGeom prst="rect">
              <a:avLst/>
            </a:prstGeom>
            <a:noFill/>
          </p:spPr>
          <p:txBody>
            <a:bodyPr wrap="square" lIns="0" tIns="0" rIns="0" bIns="0" rtlCol="0" anchor="ctr">
              <a:noAutofit/>
            </a:bodyPr>
            <a:lstStyle/>
            <a:p>
              <a:pPr algn="ctr"/>
              <a:r>
                <a:rPr lang="en-ZA" sz="700" b="1" dirty="0">
                  <a:solidFill>
                    <a:schemeClr val="bg1"/>
                  </a:solidFill>
                </a:rPr>
                <a:t>Dec</a:t>
              </a:r>
              <a:endParaRPr lang="en-ZA" sz="700" dirty="0">
                <a:solidFill>
                  <a:schemeClr val="bg1"/>
                </a:solidFill>
              </a:endParaRPr>
            </a:p>
          </p:txBody>
        </p:sp>
        <p:sp>
          <p:nvSpPr>
            <p:cNvPr id="87" name="TextBox 86">
              <a:extLst>
                <a:ext uri="{FF2B5EF4-FFF2-40B4-BE49-F238E27FC236}">
                  <a16:creationId xmlns:a16="http://schemas.microsoft.com/office/drawing/2014/main" id="{A6E28C73-4CCB-4BDB-82CA-BEE3A58D33D9}"/>
                </a:ext>
              </a:extLst>
            </p:cNvPr>
            <p:cNvSpPr txBox="1"/>
            <p:nvPr/>
          </p:nvSpPr>
          <p:spPr>
            <a:xfrm>
              <a:off x="5852696" y="1824340"/>
              <a:ext cx="994569" cy="343072"/>
            </a:xfrm>
            <a:prstGeom prst="rect">
              <a:avLst/>
            </a:prstGeom>
            <a:noFill/>
          </p:spPr>
          <p:txBody>
            <a:bodyPr wrap="square" lIns="0" tIns="0" rIns="0" bIns="0" rtlCol="0">
              <a:spAutoFit/>
            </a:bodyPr>
            <a:lstStyle>
              <a:defPPr>
                <a:defRPr lang="en-US"/>
              </a:defPPr>
              <a:lvl1pPr algn="ctr">
                <a:defRPr sz="1400" b="1">
                  <a:solidFill>
                    <a:srgbClr val="045571"/>
                  </a:solidFill>
                </a:defRPr>
              </a:lvl1pPr>
            </a:lstStyle>
            <a:p>
              <a:r>
                <a:rPr lang="en-ZA" dirty="0"/>
                <a:t>Proposals</a:t>
              </a:r>
            </a:p>
            <a:p>
              <a:r>
                <a:rPr lang="en-ZA" dirty="0"/>
                <a:t>Due </a:t>
              </a:r>
              <a:r>
                <a:rPr lang="en-ZA" dirty="0" smtClean="0"/>
                <a:t> </a:t>
              </a:r>
              <a:r>
                <a:rPr lang="en-ZA" dirty="0"/>
                <a:t>ATI</a:t>
              </a:r>
            </a:p>
          </p:txBody>
        </p:sp>
        <p:sp>
          <p:nvSpPr>
            <p:cNvPr id="91" name="Rectangle: Rounded Corners 112" title="Milestone Graphic">
              <a:extLst>
                <a:ext uri="{FF2B5EF4-FFF2-40B4-BE49-F238E27FC236}">
                  <a16:creationId xmlns:a16="http://schemas.microsoft.com/office/drawing/2014/main" id="{3BC77ADA-7AD2-4DFC-9408-57E93582FC52}"/>
                </a:ext>
              </a:extLst>
            </p:cNvPr>
            <p:cNvSpPr/>
            <p:nvPr/>
          </p:nvSpPr>
          <p:spPr>
            <a:xfrm>
              <a:off x="5980372" y="2506092"/>
              <a:ext cx="778826" cy="239267"/>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7/9</a:t>
              </a:r>
              <a:endParaRPr lang="en-US" sz="1400" dirty="0"/>
            </a:p>
          </p:txBody>
        </p:sp>
      </p:grpSp>
      <p:sp>
        <p:nvSpPr>
          <p:cNvPr id="58" name="TextBox 57">
            <a:extLst>
              <a:ext uri="{FF2B5EF4-FFF2-40B4-BE49-F238E27FC236}">
                <a16:creationId xmlns:a16="http://schemas.microsoft.com/office/drawing/2014/main" id="{A6E28C73-4CCB-4BDB-82CA-BEE3A58D33D9}"/>
              </a:ext>
            </a:extLst>
          </p:cNvPr>
          <p:cNvSpPr txBox="1"/>
          <p:nvPr/>
        </p:nvSpPr>
        <p:spPr>
          <a:xfrm>
            <a:off x="5173708" y="2112458"/>
            <a:ext cx="1540782" cy="861774"/>
          </a:xfrm>
          <a:prstGeom prst="rect">
            <a:avLst/>
          </a:prstGeom>
          <a:noFill/>
        </p:spPr>
        <p:txBody>
          <a:bodyPr wrap="square" lIns="0" tIns="0" rIns="0" bIns="0" rtlCol="0">
            <a:spAutoFit/>
          </a:bodyPr>
          <a:lstStyle>
            <a:defPPr>
              <a:defRPr lang="en-US"/>
            </a:defPPr>
            <a:lvl1pPr algn="ctr">
              <a:defRPr sz="1400" b="1">
                <a:solidFill>
                  <a:srgbClr val="1D9A78"/>
                </a:solidFill>
              </a:defRPr>
            </a:lvl1pPr>
          </a:lstStyle>
          <a:p>
            <a:r>
              <a:rPr lang="en-ZA" dirty="0" smtClean="0">
                <a:solidFill>
                  <a:srgbClr val="045571"/>
                </a:solidFill>
              </a:rPr>
              <a:t>Panel</a:t>
            </a:r>
            <a:endParaRPr lang="en-ZA" dirty="0">
              <a:solidFill>
                <a:srgbClr val="045571"/>
              </a:solidFill>
            </a:endParaRPr>
          </a:p>
          <a:p>
            <a:r>
              <a:rPr lang="en-ZA" dirty="0">
                <a:solidFill>
                  <a:srgbClr val="045571"/>
                </a:solidFill>
              </a:rPr>
              <a:t>Project</a:t>
            </a:r>
          </a:p>
          <a:p>
            <a:r>
              <a:rPr lang="en-ZA" dirty="0" smtClean="0">
                <a:solidFill>
                  <a:srgbClr val="045571"/>
                </a:solidFill>
              </a:rPr>
              <a:t>Solicitation</a:t>
            </a:r>
          </a:p>
          <a:p>
            <a:r>
              <a:rPr lang="en-ZA" dirty="0" smtClean="0">
                <a:solidFill>
                  <a:srgbClr val="045571"/>
                </a:solidFill>
              </a:rPr>
              <a:t>Released</a:t>
            </a:r>
            <a:endParaRPr lang="en-ZA" dirty="0">
              <a:solidFill>
                <a:srgbClr val="045571"/>
              </a:solidFill>
            </a:endParaRPr>
          </a:p>
        </p:txBody>
      </p:sp>
      <p:cxnSp>
        <p:nvCxnSpPr>
          <p:cNvPr id="59" name="Straight Connector 58" title="callout lines">
            <a:extLst>
              <a:ext uri="{FF2B5EF4-FFF2-40B4-BE49-F238E27FC236}">
                <a16:creationId xmlns:a16="http://schemas.microsoft.com/office/drawing/2014/main" id="{58C06FCD-B8D5-441F-8E12-DDC26E69D281}"/>
              </a:ext>
            </a:extLst>
          </p:cNvPr>
          <p:cNvCxnSpPr>
            <a:cxnSpLocks/>
          </p:cNvCxnSpPr>
          <p:nvPr/>
        </p:nvCxnSpPr>
        <p:spPr>
          <a:xfrm>
            <a:off x="5959109" y="3793094"/>
            <a:ext cx="0" cy="1261858"/>
          </a:xfrm>
          <a:prstGeom prst="line">
            <a:avLst/>
          </a:prstGeom>
          <a:ln cmpd="sng">
            <a:solidFill>
              <a:srgbClr val="1D9A78"/>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0" name="Straight Connector 59" title="callout lines">
            <a:extLst>
              <a:ext uri="{FF2B5EF4-FFF2-40B4-BE49-F238E27FC236}">
                <a16:creationId xmlns:a16="http://schemas.microsoft.com/office/drawing/2014/main" id="{58C06FCD-B8D5-441F-8E12-DDC26E69D281}"/>
              </a:ext>
            </a:extLst>
          </p:cNvPr>
          <p:cNvCxnSpPr>
            <a:cxnSpLocks/>
          </p:cNvCxnSpPr>
          <p:nvPr/>
        </p:nvCxnSpPr>
        <p:spPr>
          <a:xfrm>
            <a:off x="9278394" y="3679284"/>
            <a:ext cx="0" cy="1261858"/>
          </a:xfrm>
          <a:prstGeom prst="line">
            <a:avLst/>
          </a:prstGeom>
          <a:ln cmpd="sng">
            <a:solidFill>
              <a:srgbClr val="1D9A78"/>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1" name="Rectangle: Rounded Corners 112" title="Milestone Graphic">
            <a:extLst>
              <a:ext uri="{FF2B5EF4-FFF2-40B4-BE49-F238E27FC236}">
                <a16:creationId xmlns:a16="http://schemas.microsoft.com/office/drawing/2014/main" id="{3BC77ADA-7AD2-4DFC-9408-57E93582FC52}"/>
              </a:ext>
            </a:extLst>
          </p:cNvPr>
          <p:cNvSpPr/>
          <p:nvPr/>
        </p:nvSpPr>
        <p:spPr>
          <a:xfrm>
            <a:off x="8714407" y="3328415"/>
            <a:ext cx="1163712" cy="305367"/>
          </a:xfrm>
          <a:prstGeom prst="roundRect">
            <a:avLst>
              <a:gd name="adj" fmla="val 50000"/>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9/5</a:t>
            </a:r>
          </a:p>
        </p:txBody>
      </p:sp>
      <p:sp>
        <p:nvSpPr>
          <p:cNvPr id="62" name="TextBox 61">
            <a:extLst>
              <a:ext uri="{FF2B5EF4-FFF2-40B4-BE49-F238E27FC236}">
                <a16:creationId xmlns:a16="http://schemas.microsoft.com/office/drawing/2014/main" id="{A6E28C73-4CCB-4BDB-82CA-BEE3A58D33D9}"/>
              </a:ext>
            </a:extLst>
          </p:cNvPr>
          <p:cNvSpPr txBox="1"/>
          <p:nvPr/>
        </p:nvSpPr>
        <p:spPr>
          <a:xfrm>
            <a:off x="8663598" y="2090048"/>
            <a:ext cx="1142823" cy="861773"/>
          </a:xfrm>
          <a:prstGeom prst="rect">
            <a:avLst/>
          </a:prstGeom>
          <a:noFill/>
        </p:spPr>
        <p:txBody>
          <a:bodyPr wrap="square" lIns="0" tIns="0" rIns="0" bIns="0" rtlCol="0">
            <a:spAutoFit/>
          </a:bodyPr>
          <a:lstStyle>
            <a:defPPr>
              <a:defRPr lang="en-US"/>
            </a:defPPr>
            <a:lvl1pPr algn="ctr">
              <a:defRPr sz="1400" b="1">
                <a:solidFill>
                  <a:srgbClr val="1D9A78"/>
                </a:solidFill>
              </a:defRPr>
            </a:lvl1pPr>
          </a:lstStyle>
          <a:p>
            <a:r>
              <a:rPr lang="en-ZA" dirty="0" smtClean="0">
                <a:solidFill>
                  <a:srgbClr val="045571"/>
                </a:solidFill>
              </a:rPr>
              <a:t>Panel Chairs Submit Top 3 Panel White Papers to ATI</a:t>
            </a:r>
            <a:endParaRPr lang="en-ZA" dirty="0">
              <a:solidFill>
                <a:srgbClr val="045571"/>
              </a:solidFill>
            </a:endParaRPr>
          </a:p>
        </p:txBody>
      </p:sp>
      <p:cxnSp>
        <p:nvCxnSpPr>
          <p:cNvPr id="63" name="Straight Connector 62" title="callout lines">
            <a:extLst>
              <a:ext uri="{FF2B5EF4-FFF2-40B4-BE49-F238E27FC236}">
                <a16:creationId xmlns:a16="http://schemas.microsoft.com/office/drawing/2014/main" id="{58C06FCD-B8D5-441F-8E12-DDC26E69D281}"/>
              </a:ext>
            </a:extLst>
          </p:cNvPr>
          <p:cNvCxnSpPr>
            <a:cxnSpLocks/>
          </p:cNvCxnSpPr>
          <p:nvPr/>
        </p:nvCxnSpPr>
        <p:spPr>
          <a:xfrm>
            <a:off x="11292875" y="3687054"/>
            <a:ext cx="0" cy="1261858"/>
          </a:xfrm>
          <a:prstGeom prst="line">
            <a:avLst/>
          </a:prstGeom>
          <a:ln cmpd="sng">
            <a:solidFill>
              <a:srgbClr val="1D9A78"/>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A6E28C73-4CCB-4BDB-82CA-BEE3A58D33D9}"/>
              </a:ext>
            </a:extLst>
          </p:cNvPr>
          <p:cNvSpPr txBox="1"/>
          <p:nvPr/>
        </p:nvSpPr>
        <p:spPr>
          <a:xfrm>
            <a:off x="10653296" y="2142284"/>
            <a:ext cx="1095680" cy="646331"/>
          </a:xfrm>
          <a:prstGeom prst="rect">
            <a:avLst/>
          </a:prstGeom>
          <a:noFill/>
        </p:spPr>
        <p:txBody>
          <a:bodyPr wrap="square" lIns="0" tIns="0" rIns="0" bIns="0" rtlCol="0">
            <a:spAutoFit/>
          </a:bodyPr>
          <a:lstStyle>
            <a:defPPr>
              <a:defRPr lang="en-US"/>
            </a:defPPr>
            <a:lvl1pPr algn="ctr">
              <a:defRPr sz="1400" b="1">
                <a:solidFill>
                  <a:srgbClr val="1D9A78"/>
                </a:solidFill>
              </a:defRPr>
            </a:lvl1pPr>
          </a:lstStyle>
          <a:p>
            <a:r>
              <a:rPr lang="en-ZA" dirty="0">
                <a:solidFill>
                  <a:srgbClr val="045571"/>
                </a:solidFill>
              </a:rPr>
              <a:t>ECB </a:t>
            </a:r>
            <a:r>
              <a:rPr lang="en-ZA" dirty="0" smtClean="0">
                <a:solidFill>
                  <a:srgbClr val="045571"/>
                </a:solidFill>
              </a:rPr>
              <a:t>Panel Project </a:t>
            </a:r>
            <a:r>
              <a:rPr lang="en-ZA" dirty="0">
                <a:solidFill>
                  <a:srgbClr val="045571"/>
                </a:solidFill>
              </a:rPr>
              <a:t>Selection</a:t>
            </a:r>
          </a:p>
        </p:txBody>
      </p:sp>
      <p:sp>
        <p:nvSpPr>
          <p:cNvPr id="65" name="Rectangle: Rounded Corners 112" title="Milestone Graphic">
            <a:extLst>
              <a:ext uri="{FF2B5EF4-FFF2-40B4-BE49-F238E27FC236}">
                <a16:creationId xmlns:a16="http://schemas.microsoft.com/office/drawing/2014/main" id="{3BC77ADA-7AD2-4DFC-9408-57E93582FC52}"/>
              </a:ext>
            </a:extLst>
          </p:cNvPr>
          <p:cNvSpPr/>
          <p:nvPr/>
        </p:nvSpPr>
        <p:spPr>
          <a:xfrm>
            <a:off x="5492518" y="3315561"/>
            <a:ext cx="903162" cy="313370"/>
          </a:xfrm>
          <a:prstGeom prst="roundRect">
            <a:avLst>
              <a:gd name="adj" fmla="val 50000"/>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6/12</a:t>
            </a:r>
            <a:endParaRPr lang="en-US" sz="1400" dirty="0"/>
          </a:p>
        </p:txBody>
      </p:sp>
      <p:sp>
        <p:nvSpPr>
          <p:cNvPr id="66" name="Rectangle: Rounded Corners 112" title="Milestone Graphic">
            <a:extLst>
              <a:ext uri="{FF2B5EF4-FFF2-40B4-BE49-F238E27FC236}">
                <a16:creationId xmlns:a16="http://schemas.microsoft.com/office/drawing/2014/main" id="{3BC77ADA-7AD2-4DFC-9408-57E93582FC52}"/>
              </a:ext>
            </a:extLst>
          </p:cNvPr>
          <p:cNvSpPr/>
          <p:nvPr/>
        </p:nvSpPr>
        <p:spPr>
          <a:xfrm>
            <a:off x="10733513" y="3306092"/>
            <a:ext cx="1118724" cy="331379"/>
          </a:xfrm>
          <a:prstGeom prst="roundRect">
            <a:avLst>
              <a:gd name="adj" fmla="val 50000"/>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11/18-19</a:t>
            </a:r>
            <a:endParaRPr lang="en-US" sz="1400" dirty="0"/>
          </a:p>
        </p:txBody>
      </p:sp>
      <p:cxnSp>
        <p:nvCxnSpPr>
          <p:cNvPr id="67" name="Straight Connector 66" title="callout lines">
            <a:extLst>
              <a:ext uri="{FF2B5EF4-FFF2-40B4-BE49-F238E27FC236}">
                <a16:creationId xmlns:a16="http://schemas.microsoft.com/office/drawing/2014/main" id="{58C06FCD-B8D5-441F-8E12-DDC26E69D281}"/>
              </a:ext>
            </a:extLst>
          </p:cNvPr>
          <p:cNvCxnSpPr>
            <a:cxnSpLocks/>
          </p:cNvCxnSpPr>
          <p:nvPr/>
        </p:nvCxnSpPr>
        <p:spPr>
          <a:xfrm>
            <a:off x="8013340" y="3678476"/>
            <a:ext cx="0" cy="1261858"/>
          </a:xfrm>
          <a:prstGeom prst="line">
            <a:avLst/>
          </a:prstGeom>
          <a:ln cmpd="sng">
            <a:solidFill>
              <a:srgbClr val="1D9A78"/>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8" name="Rectangle: Rounded Corners 112" title="Milestone Graphic">
            <a:extLst>
              <a:ext uri="{FF2B5EF4-FFF2-40B4-BE49-F238E27FC236}">
                <a16:creationId xmlns:a16="http://schemas.microsoft.com/office/drawing/2014/main" id="{3BC77ADA-7AD2-4DFC-9408-57E93582FC52}"/>
              </a:ext>
            </a:extLst>
          </p:cNvPr>
          <p:cNvSpPr/>
          <p:nvPr/>
        </p:nvSpPr>
        <p:spPr>
          <a:xfrm>
            <a:off x="7408296" y="3337156"/>
            <a:ext cx="1163712" cy="305368"/>
          </a:xfrm>
          <a:prstGeom prst="roundRect">
            <a:avLst>
              <a:gd name="adj" fmla="val 50000"/>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8/12</a:t>
            </a:r>
            <a:endParaRPr lang="en-US" sz="1400" dirty="0"/>
          </a:p>
        </p:txBody>
      </p:sp>
      <p:sp>
        <p:nvSpPr>
          <p:cNvPr id="69" name="TextBox 68">
            <a:extLst>
              <a:ext uri="{FF2B5EF4-FFF2-40B4-BE49-F238E27FC236}">
                <a16:creationId xmlns:a16="http://schemas.microsoft.com/office/drawing/2014/main" id="{A6E28C73-4CCB-4BDB-82CA-BEE3A58D33D9}"/>
              </a:ext>
            </a:extLst>
          </p:cNvPr>
          <p:cNvSpPr txBox="1"/>
          <p:nvPr/>
        </p:nvSpPr>
        <p:spPr>
          <a:xfrm>
            <a:off x="7429186" y="2112459"/>
            <a:ext cx="1142822" cy="861773"/>
          </a:xfrm>
          <a:prstGeom prst="rect">
            <a:avLst/>
          </a:prstGeom>
          <a:noFill/>
        </p:spPr>
        <p:txBody>
          <a:bodyPr wrap="square" lIns="0" tIns="0" rIns="0" bIns="0" rtlCol="0">
            <a:spAutoFit/>
          </a:bodyPr>
          <a:lstStyle>
            <a:defPPr>
              <a:defRPr lang="en-US"/>
            </a:defPPr>
            <a:lvl1pPr algn="ctr">
              <a:defRPr sz="1400" b="1">
                <a:solidFill>
                  <a:srgbClr val="1D9A78"/>
                </a:solidFill>
              </a:defRPr>
            </a:lvl1pPr>
          </a:lstStyle>
          <a:p>
            <a:r>
              <a:rPr lang="en-ZA" dirty="0" smtClean="0">
                <a:solidFill>
                  <a:srgbClr val="045571"/>
                </a:solidFill>
              </a:rPr>
              <a:t>Proposers Submit White </a:t>
            </a:r>
            <a:r>
              <a:rPr lang="en-ZA" dirty="0">
                <a:solidFill>
                  <a:srgbClr val="045571"/>
                </a:solidFill>
              </a:rPr>
              <a:t>Papers </a:t>
            </a:r>
            <a:r>
              <a:rPr lang="en-ZA" dirty="0" smtClean="0">
                <a:solidFill>
                  <a:srgbClr val="045571"/>
                </a:solidFill>
              </a:rPr>
              <a:t>to Panel Chairs</a:t>
            </a:r>
            <a:endParaRPr lang="en-ZA" dirty="0">
              <a:solidFill>
                <a:srgbClr val="045571"/>
              </a:solidFill>
            </a:endParaRPr>
          </a:p>
        </p:txBody>
      </p:sp>
    </p:spTree>
    <p:extLst>
      <p:ext uri="{BB962C8B-B14F-4D97-AF65-F5344CB8AC3E}">
        <p14:creationId xmlns:p14="http://schemas.microsoft.com/office/powerpoint/2010/main" val="1943417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916C171-007E-46CF-80D5-F89E015BD616}" type="slidenum">
              <a:rPr lang="en-US" smtClean="0"/>
              <a:pPr/>
              <a:t>14</a:t>
            </a:fld>
            <a:endParaRPr lang="en-US" dirty="0"/>
          </a:p>
        </p:txBody>
      </p:sp>
      <p:sp>
        <p:nvSpPr>
          <p:cNvPr id="6" name="Title 2"/>
          <p:cNvSpPr>
            <a:spLocks noGrp="1"/>
          </p:cNvSpPr>
          <p:nvPr>
            <p:ph type="title"/>
          </p:nvPr>
        </p:nvSpPr>
        <p:spPr>
          <a:xfrm>
            <a:off x="0" y="316522"/>
            <a:ext cx="10774392" cy="832811"/>
          </a:xfrm>
        </p:spPr>
        <p:txBody>
          <a:bodyPr/>
          <a:lstStyle/>
          <a:p>
            <a:r>
              <a:rPr lang="en-US" sz="4400" dirty="0" smtClean="0"/>
              <a:t>Panel Project </a:t>
            </a:r>
            <a:r>
              <a:rPr lang="en-US" sz="4400" dirty="0"/>
              <a:t>Proposal Process </a:t>
            </a:r>
          </a:p>
        </p:txBody>
      </p:sp>
      <p:pic>
        <p:nvPicPr>
          <p:cNvPr id="2" name="Picture 1"/>
          <p:cNvPicPr>
            <a:picLocks noChangeAspect="1"/>
          </p:cNvPicPr>
          <p:nvPr/>
        </p:nvPicPr>
        <p:blipFill>
          <a:blip r:embed="rId3"/>
          <a:stretch>
            <a:fillRect/>
          </a:stretch>
        </p:blipFill>
        <p:spPr>
          <a:xfrm>
            <a:off x="1257577" y="1222078"/>
            <a:ext cx="9174428" cy="5211932"/>
          </a:xfrm>
          <a:prstGeom prst="rect">
            <a:avLst/>
          </a:prstGeom>
        </p:spPr>
      </p:pic>
    </p:spTree>
    <p:extLst>
      <p:ext uri="{BB962C8B-B14F-4D97-AF65-F5344CB8AC3E}">
        <p14:creationId xmlns:p14="http://schemas.microsoft.com/office/powerpoint/2010/main" val="2408934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58024" y="1634380"/>
            <a:ext cx="4562475" cy="4542583"/>
          </a:xfrm>
        </p:spPr>
        <p:txBody>
          <a:bodyPr>
            <a:normAutofit/>
          </a:bodyPr>
          <a:lstStyle/>
          <a:p>
            <a:r>
              <a:rPr lang="en-US" sz="2800" dirty="0"/>
              <a:t>Resource Documents</a:t>
            </a:r>
          </a:p>
          <a:p>
            <a:r>
              <a:rPr lang="en-US" sz="2800" dirty="0"/>
              <a:t>Contact Information</a:t>
            </a:r>
          </a:p>
          <a:p>
            <a:r>
              <a:rPr lang="en-US" sz="2800" dirty="0"/>
              <a:t>Panel Information</a:t>
            </a:r>
          </a:p>
          <a:p>
            <a:r>
              <a:rPr lang="en-US" sz="2800" dirty="0"/>
              <a:t>Ad Hoc Initiatives</a:t>
            </a:r>
          </a:p>
          <a:p>
            <a:r>
              <a:rPr lang="en-US" sz="2800" dirty="0"/>
              <a:t>Presentations</a:t>
            </a:r>
          </a:p>
          <a:p>
            <a:r>
              <a:rPr lang="en-US" sz="2800" dirty="0"/>
              <a:t>NSRP History</a:t>
            </a:r>
          </a:p>
          <a:p>
            <a:r>
              <a:rPr lang="en-US" sz="2800" dirty="0"/>
              <a:t>Solicitations</a:t>
            </a:r>
          </a:p>
          <a:p>
            <a:r>
              <a:rPr lang="en-US" sz="2800" dirty="0" smtClean="0"/>
              <a:t>Teaming</a:t>
            </a:r>
            <a:endParaRPr lang="en-US" sz="2800"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15</a:t>
            </a:fld>
            <a:endParaRPr lang="en-US" dirty="0"/>
          </a:p>
        </p:txBody>
      </p:sp>
      <p:sp>
        <p:nvSpPr>
          <p:cNvPr id="7" name="Title 2"/>
          <p:cNvSpPr>
            <a:spLocks noGrp="1"/>
          </p:cNvSpPr>
          <p:nvPr>
            <p:ph type="title"/>
          </p:nvPr>
        </p:nvSpPr>
        <p:spPr>
          <a:xfrm>
            <a:off x="0" y="316522"/>
            <a:ext cx="10515600" cy="832811"/>
          </a:xfrm>
        </p:spPr>
        <p:txBody>
          <a:bodyPr/>
          <a:lstStyle/>
          <a:p>
            <a:r>
              <a:rPr lang="en-US" sz="4400" dirty="0" smtClean="0"/>
              <a:t>Looking for more information?</a:t>
            </a:r>
            <a:endParaRPr lang="en-US" sz="4400" dirty="0"/>
          </a:p>
        </p:txBody>
      </p:sp>
      <p:sp>
        <p:nvSpPr>
          <p:cNvPr id="10" name="Rounded Rectangle 9"/>
          <p:cNvSpPr/>
          <p:nvPr/>
        </p:nvSpPr>
        <p:spPr>
          <a:xfrm>
            <a:off x="2350450" y="5926879"/>
            <a:ext cx="2290473" cy="500168"/>
          </a:xfrm>
          <a:prstGeom prst="roundRect">
            <a:avLst/>
          </a:prstGeom>
          <a:solidFill>
            <a:srgbClr val="0340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1064" tIns="65532" rIns="131064" bIns="65532" numCol="1" spcCol="0" rtlCol="0" fromWordArt="0" anchor="ctr" anchorCtr="0" forceAA="0" compatLnSpc="1">
            <a:prstTxWarp prst="textNoShape">
              <a:avLst/>
            </a:prstTxWarp>
            <a:noAutofit/>
          </a:bodyPr>
          <a:lstStyle/>
          <a:p>
            <a:pPr algn="ctr"/>
            <a:r>
              <a:rPr lang="en-US" sz="2400" dirty="0" smtClean="0">
                <a:latin typeface="Segoe UI" panose="020B0502040204020203" pitchFamily="34" charset="0"/>
                <a:cs typeface="Segoe UI" panose="020B0502040204020203" pitchFamily="34" charset="0"/>
              </a:rPr>
              <a:t>www.nsrp.org</a:t>
            </a:r>
            <a:endParaRPr lang="en-US" sz="2400" dirty="0">
              <a:latin typeface="Segoe UI" panose="020B0502040204020203" pitchFamily="34" charset="0"/>
              <a:cs typeface="Segoe UI" panose="020B0502040204020203" pitchFamily="34" charset="0"/>
            </a:endParaRPr>
          </a:p>
        </p:txBody>
      </p:sp>
      <p:pic>
        <p:nvPicPr>
          <p:cNvPr id="3" name="Picture 2"/>
          <p:cNvPicPr>
            <a:picLocks noChangeAspect="1"/>
          </p:cNvPicPr>
          <p:nvPr/>
        </p:nvPicPr>
        <p:blipFill rotWithShape="1">
          <a:blip r:embed="rId2"/>
          <a:srcRect r="8270"/>
          <a:stretch/>
        </p:blipFill>
        <p:spPr>
          <a:xfrm>
            <a:off x="470386" y="1512906"/>
            <a:ext cx="6050599" cy="4050400"/>
          </a:xfrm>
          <a:prstGeom prst="rect">
            <a:avLst/>
          </a:prstGeom>
        </p:spPr>
      </p:pic>
    </p:spTree>
    <p:extLst>
      <p:ext uri="{BB962C8B-B14F-4D97-AF65-F5344CB8AC3E}">
        <p14:creationId xmlns:p14="http://schemas.microsoft.com/office/powerpoint/2010/main" val="3654965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11"/>
          </p:nvPr>
        </p:nvSpPr>
        <p:spPr/>
        <p:txBody>
          <a:bodyPr/>
          <a:lstStyle/>
          <a:p>
            <a:fld id="{A916C171-007E-46CF-80D5-F89E015BD616}" type="slidenum">
              <a:rPr lang="en-US" smtClean="0"/>
              <a:pPr/>
              <a:t>16</a:t>
            </a:fld>
            <a:endParaRPr lang="en-US" dirty="0"/>
          </a:p>
        </p:txBody>
      </p:sp>
    </p:spTree>
    <p:extLst>
      <p:ext uri="{BB962C8B-B14F-4D97-AF65-F5344CB8AC3E}">
        <p14:creationId xmlns:p14="http://schemas.microsoft.com/office/powerpoint/2010/main" val="579494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prstGeom prst="rect">
            <a:avLst/>
          </a:prstGeom>
        </p:spPr>
        <p:txBody>
          <a:bodyPr>
            <a:normAutofit lnSpcReduction="10000"/>
          </a:bodyPr>
          <a:lstStyle/>
          <a:p>
            <a:pPr marL="0" indent="0">
              <a:lnSpc>
                <a:spcPct val="120000"/>
              </a:lnSpc>
              <a:spcBef>
                <a:spcPts val="600"/>
              </a:spcBef>
              <a:buNone/>
            </a:pPr>
            <a:r>
              <a:rPr lang="en-US" sz="2800" dirty="0"/>
              <a:t>Manage and focus national shipbuilding and ship repair research &amp; development funding on technologies and processes that will</a:t>
            </a:r>
            <a:r>
              <a:rPr lang="en-US" sz="2800" dirty="0" smtClean="0"/>
              <a:t>:</a:t>
            </a:r>
            <a:endParaRPr lang="en-US" sz="2800" dirty="0"/>
          </a:p>
          <a:p>
            <a:pPr lvl="1">
              <a:lnSpc>
                <a:spcPct val="120000"/>
              </a:lnSpc>
              <a:spcBef>
                <a:spcPts val="600"/>
              </a:spcBef>
            </a:pPr>
            <a:r>
              <a:rPr lang="en-US" dirty="0">
                <a:solidFill>
                  <a:srgbClr val="045571"/>
                </a:solidFill>
              </a:rPr>
              <a:t>Reduce the total ownership cost of ships for the U.S. Navy, other national security customers and the commercial sector</a:t>
            </a:r>
          </a:p>
          <a:p>
            <a:pPr lvl="1">
              <a:lnSpc>
                <a:spcPct val="120000"/>
              </a:lnSpc>
              <a:spcBef>
                <a:spcPts val="600"/>
              </a:spcBef>
            </a:pPr>
            <a:r>
              <a:rPr lang="en-US" dirty="0">
                <a:solidFill>
                  <a:srgbClr val="045571"/>
                </a:solidFill>
              </a:rPr>
              <a:t>Develop and leverage best commercial and naval practices to improve the efficiency of the U.S. shipbuilding and ship repair </a:t>
            </a:r>
            <a:r>
              <a:rPr lang="en-US" dirty="0" smtClean="0">
                <a:solidFill>
                  <a:srgbClr val="045571"/>
                </a:solidFill>
              </a:rPr>
              <a:t>industry</a:t>
            </a:r>
            <a:endParaRPr lang="en-US" dirty="0">
              <a:solidFill>
                <a:srgbClr val="045571"/>
              </a:solidFill>
            </a:endParaRPr>
          </a:p>
          <a:p>
            <a:pPr marL="457200" lvl="1" indent="0">
              <a:lnSpc>
                <a:spcPct val="120000"/>
              </a:lnSpc>
              <a:spcBef>
                <a:spcPts val="600"/>
              </a:spcBef>
              <a:buNone/>
            </a:pPr>
            <a:endParaRPr lang="en-US" sz="2800" dirty="0"/>
          </a:p>
          <a:p>
            <a:pPr marL="0" indent="0">
              <a:lnSpc>
                <a:spcPct val="120000"/>
              </a:lnSpc>
              <a:spcBef>
                <a:spcPts val="600"/>
              </a:spcBef>
              <a:spcAft>
                <a:spcPts val="600"/>
              </a:spcAft>
              <a:buNone/>
            </a:pPr>
            <a:r>
              <a:rPr lang="en-US" sz="2800" dirty="0"/>
              <a:t>Provide a collaborative framework to improve shipbuilding-related technical and business </a:t>
            </a:r>
            <a:r>
              <a:rPr lang="en-US" sz="2800" dirty="0" smtClean="0"/>
              <a:t>processes. </a:t>
            </a:r>
            <a:endParaRPr lang="en-US" sz="2800" dirty="0"/>
          </a:p>
        </p:txBody>
      </p:sp>
      <p:sp>
        <p:nvSpPr>
          <p:cNvPr id="6" name="Title 2"/>
          <p:cNvSpPr>
            <a:spLocks noGrp="1"/>
          </p:cNvSpPr>
          <p:nvPr>
            <p:ph type="title"/>
          </p:nvPr>
        </p:nvSpPr>
        <p:spPr/>
        <p:txBody>
          <a:bodyPr/>
          <a:lstStyle/>
          <a:p>
            <a:r>
              <a:rPr lang="en-US" sz="4400" dirty="0" smtClean="0"/>
              <a:t>NSRP Mission</a:t>
            </a:r>
            <a:endParaRPr lang="en-US" sz="4400"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2</a:t>
            </a:fld>
            <a:endParaRPr lang="en-US" dirty="0"/>
          </a:p>
        </p:txBody>
      </p:sp>
    </p:spTree>
    <p:extLst>
      <p:ext uri="{BB962C8B-B14F-4D97-AF65-F5344CB8AC3E}">
        <p14:creationId xmlns:p14="http://schemas.microsoft.com/office/powerpoint/2010/main" val="2827818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614" y="799682"/>
            <a:ext cx="8045200" cy="5728182"/>
          </a:xfrm>
          <a:prstGeom prst="rect">
            <a:avLst/>
          </a:prstGeom>
        </p:spPr>
      </p:pic>
      <p:sp>
        <p:nvSpPr>
          <p:cNvPr id="6" name="Title 2"/>
          <p:cNvSpPr>
            <a:spLocks noGrp="1"/>
          </p:cNvSpPr>
          <p:nvPr>
            <p:ph type="title"/>
          </p:nvPr>
        </p:nvSpPr>
        <p:spPr/>
        <p:txBody>
          <a:bodyPr/>
          <a:lstStyle/>
          <a:p>
            <a:r>
              <a:rPr lang="en-US" sz="4400" dirty="0" smtClean="0"/>
              <a:t>NSRP Collaboration</a:t>
            </a:r>
            <a:endParaRPr lang="en-US" sz="4400" dirty="0"/>
          </a:p>
        </p:txBody>
      </p:sp>
      <p:sp>
        <p:nvSpPr>
          <p:cNvPr id="3" name="Slide Number Placeholder 2"/>
          <p:cNvSpPr>
            <a:spLocks noGrp="1"/>
          </p:cNvSpPr>
          <p:nvPr>
            <p:ph type="sldNum" sz="quarter" idx="11"/>
          </p:nvPr>
        </p:nvSpPr>
        <p:spPr/>
        <p:txBody>
          <a:bodyPr/>
          <a:lstStyle/>
          <a:p>
            <a:fld id="{A916C171-007E-46CF-80D5-F89E015BD616}" type="slidenum">
              <a:rPr lang="en-US" smtClean="0"/>
              <a:pPr/>
              <a:t>3</a:t>
            </a:fld>
            <a:endParaRPr lang="en-US" dirty="0"/>
          </a:p>
        </p:txBody>
      </p:sp>
    </p:spTree>
    <p:extLst>
      <p:ext uri="{BB962C8B-B14F-4D97-AF65-F5344CB8AC3E}">
        <p14:creationId xmlns:p14="http://schemas.microsoft.com/office/powerpoint/2010/main" val="1427426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1450" y="1430688"/>
            <a:ext cx="11449050" cy="4746275"/>
          </a:xfrm>
        </p:spPr>
        <p:txBody>
          <a:bodyPr>
            <a:normAutofit/>
          </a:bodyPr>
          <a:lstStyle/>
          <a:p>
            <a:pPr>
              <a:lnSpc>
                <a:spcPct val="120000"/>
              </a:lnSpc>
            </a:pPr>
            <a:r>
              <a:rPr lang="en-US" sz="2800" dirty="0"/>
              <a:t>Regarding your company’s and/or your competitor’s </a:t>
            </a:r>
            <a:r>
              <a:rPr lang="en-US" sz="2800" b="1" dirty="0"/>
              <a:t>product &amp; services</a:t>
            </a:r>
            <a:r>
              <a:rPr lang="en-US" sz="2800" dirty="0"/>
              <a:t>:</a:t>
            </a:r>
          </a:p>
          <a:p>
            <a:pPr marL="914400" lvl="1" indent="-457200">
              <a:lnSpc>
                <a:spcPct val="120000"/>
              </a:lnSpc>
            </a:pPr>
            <a:r>
              <a:rPr lang="en-US" sz="2400" dirty="0">
                <a:solidFill>
                  <a:srgbClr val="045571"/>
                </a:solidFill>
              </a:rPr>
              <a:t>Do not discuss current or future prices.</a:t>
            </a:r>
          </a:p>
          <a:p>
            <a:pPr marL="914400" lvl="1" indent="-457200">
              <a:lnSpc>
                <a:spcPct val="120000"/>
              </a:lnSpc>
            </a:pPr>
            <a:r>
              <a:rPr lang="en-US" sz="2400" dirty="0">
                <a:solidFill>
                  <a:srgbClr val="045571"/>
                </a:solidFill>
              </a:rPr>
              <a:t>Do not discuss any increase or decrease in price.</a:t>
            </a:r>
          </a:p>
          <a:p>
            <a:pPr marL="914400" lvl="1" indent="-457200">
              <a:lnSpc>
                <a:spcPct val="120000"/>
              </a:lnSpc>
            </a:pPr>
            <a:r>
              <a:rPr lang="en-US" sz="2400" dirty="0">
                <a:solidFill>
                  <a:srgbClr val="045571"/>
                </a:solidFill>
              </a:rPr>
              <a:t>Do not discuss pricing procedures.</a:t>
            </a:r>
          </a:p>
          <a:p>
            <a:pPr marL="914400" lvl="1" indent="-457200">
              <a:lnSpc>
                <a:spcPct val="120000"/>
              </a:lnSpc>
            </a:pPr>
            <a:r>
              <a:rPr lang="en-US" sz="2400" dirty="0">
                <a:solidFill>
                  <a:srgbClr val="045571"/>
                </a:solidFill>
              </a:rPr>
              <a:t>Do not discuss standardizing or stabilizing prices.</a:t>
            </a:r>
          </a:p>
          <a:p>
            <a:pPr marL="914400" lvl="1" indent="-457200">
              <a:lnSpc>
                <a:spcPct val="120000"/>
              </a:lnSpc>
            </a:pPr>
            <a:r>
              <a:rPr lang="en-US" sz="2400" dirty="0">
                <a:solidFill>
                  <a:srgbClr val="045571"/>
                </a:solidFill>
              </a:rPr>
              <a:t>Do not discuss controlling sales or allocating markets for any product.</a:t>
            </a:r>
          </a:p>
          <a:p>
            <a:pPr marL="914400" lvl="1" indent="-457200">
              <a:lnSpc>
                <a:spcPct val="120000"/>
              </a:lnSpc>
            </a:pPr>
            <a:r>
              <a:rPr lang="en-US" sz="2400" dirty="0">
                <a:solidFill>
                  <a:srgbClr val="045571"/>
                </a:solidFill>
              </a:rPr>
              <a:t>Do not discuss future design or marketing strategies</a:t>
            </a:r>
            <a:r>
              <a:rPr lang="en-US" sz="2400" dirty="0" smtClean="0">
                <a:solidFill>
                  <a:srgbClr val="045571"/>
                </a:solidFill>
              </a:rPr>
              <a:t>.</a:t>
            </a:r>
            <a:endParaRPr lang="en-US" sz="2400" dirty="0">
              <a:solidFill>
                <a:srgbClr val="045571"/>
              </a:solidFill>
            </a:endParaRPr>
          </a:p>
        </p:txBody>
      </p:sp>
      <p:sp>
        <p:nvSpPr>
          <p:cNvPr id="4" name="Slide Number Placeholder 3"/>
          <p:cNvSpPr>
            <a:spLocks noGrp="1"/>
          </p:cNvSpPr>
          <p:nvPr>
            <p:ph type="sldNum" sz="quarter" idx="11"/>
          </p:nvPr>
        </p:nvSpPr>
        <p:spPr/>
        <p:txBody>
          <a:bodyPr/>
          <a:lstStyle/>
          <a:p>
            <a:fld id="{A916C171-007E-46CF-80D5-F89E015BD616}" type="slidenum">
              <a:rPr lang="en-US" smtClean="0"/>
              <a:pPr/>
              <a:t>4</a:t>
            </a:fld>
            <a:endParaRPr lang="en-US" dirty="0"/>
          </a:p>
        </p:txBody>
      </p:sp>
      <p:sp>
        <p:nvSpPr>
          <p:cNvPr id="6" name="Title 2"/>
          <p:cNvSpPr txBox="1">
            <a:spLocks/>
          </p:cNvSpPr>
          <p:nvPr/>
        </p:nvSpPr>
        <p:spPr>
          <a:xfrm>
            <a:off x="0" y="316522"/>
            <a:ext cx="10515600" cy="832811"/>
          </a:xfrm>
          <a:prstGeom prst="rect">
            <a:avLst/>
          </a:prstGeom>
        </p:spPr>
        <p:txBody>
          <a:bodyPr anchor="b"/>
          <a:lstStyle>
            <a:lvl1pPr algn="l" defTabSz="914400" rtl="0" eaLnBrk="1" latinLnBrk="0" hangingPunct="1">
              <a:lnSpc>
                <a:spcPct val="90000"/>
              </a:lnSpc>
              <a:spcBef>
                <a:spcPct val="0"/>
              </a:spcBef>
              <a:buNone/>
              <a:defRPr sz="4800" kern="1200">
                <a:solidFill>
                  <a:srgbClr val="045571"/>
                </a:solidFill>
                <a:latin typeface="Segoe UI" panose="020B0502040204020203" pitchFamily="34" charset="0"/>
                <a:ea typeface="+mj-ea"/>
                <a:cs typeface="Segoe UI" panose="020B0502040204020203" pitchFamily="34" charset="0"/>
              </a:defRPr>
            </a:lvl1pPr>
          </a:lstStyle>
          <a:p>
            <a:r>
              <a:rPr lang="en-US" sz="4400" smtClean="0"/>
              <a:t>Anti-Trust Rules</a:t>
            </a:r>
            <a:endParaRPr lang="en-US" sz="4400" dirty="0"/>
          </a:p>
        </p:txBody>
      </p:sp>
    </p:spTree>
    <p:extLst>
      <p:ext uri="{BB962C8B-B14F-4D97-AF65-F5344CB8AC3E}">
        <p14:creationId xmlns:p14="http://schemas.microsoft.com/office/powerpoint/2010/main" val="428840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1450" y="1430688"/>
            <a:ext cx="11449050" cy="4746275"/>
          </a:xfrm>
        </p:spPr>
        <p:txBody>
          <a:bodyPr>
            <a:normAutofit/>
          </a:bodyPr>
          <a:lstStyle/>
          <a:p>
            <a:pPr>
              <a:lnSpc>
                <a:spcPct val="100000"/>
              </a:lnSpc>
            </a:pPr>
            <a:r>
              <a:rPr lang="en-US" sz="2800" dirty="0"/>
              <a:t>Regarding your company’s and/or your competitors’ selection of their </a:t>
            </a:r>
            <a:r>
              <a:rPr lang="en-US" sz="2800" b="1" dirty="0"/>
              <a:t>supplier companies</a:t>
            </a:r>
            <a:r>
              <a:rPr lang="en-US" sz="2800" dirty="0"/>
              <a:t>:</a:t>
            </a:r>
          </a:p>
          <a:p>
            <a:pPr marL="914400" lvl="1" indent="-457200">
              <a:lnSpc>
                <a:spcPct val="100000"/>
              </a:lnSpc>
            </a:pPr>
            <a:r>
              <a:rPr lang="en-US" sz="2400" dirty="0">
                <a:solidFill>
                  <a:srgbClr val="045571"/>
                </a:solidFill>
              </a:rPr>
              <a:t>Do not discuss refusing to deal with a company because of its pricing or distribution practices.</a:t>
            </a:r>
          </a:p>
          <a:p>
            <a:pPr marL="914400" lvl="1" indent="-457200">
              <a:lnSpc>
                <a:spcPct val="100000"/>
              </a:lnSpc>
            </a:pPr>
            <a:r>
              <a:rPr lang="en-US" sz="2400" dirty="0">
                <a:solidFill>
                  <a:srgbClr val="045571"/>
                </a:solidFill>
              </a:rPr>
              <a:t>Do not discuss strategies or plans to award business to remove business from a specific company</a:t>
            </a:r>
            <a:r>
              <a:rPr lang="en-US" sz="2400" dirty="0" smtClean="0">
                <a:solidFill>
                  <a:srgbClr val="045571"/>
                </a:solidFill>
              </a:rPr>
              <a:t>.</a:t>
            </a:r>
          </a:p>
          <a:p>
            <a:pPr marL="0" indent="0">
              <a:lnSpc>
                <a:spcPct val="100000"/>
              </a:lnSpc>
              <a:buNone/>
            </a:pPr>
            <a:endParaRPr lang="en-US" sz="2000" dirty="0"/>
          </a:p>
          <a:p>
            <a:r>
              <a:rPr lang="en-US" sz="2800" dirty="0"/>
              <a:t>Regarding your company’s and/or competitors’ </a:t>
            </a:r>
            <a:r>
              <a:rPr lang="en-US" sz="2800" b="1" dirty="0"/>
              <a:t>trade secrets</a:t>
            </a:r>
            <a:r>
              <a:rPr lang="en-US" sz="2800" dirty="0"/>
              <a:t>:</a:t>
            </a:r>
          </a:p>
          <a:p>
            <a:pPr marL="914400" lvl="1" indent="-457200"/>
            <a:r>
              <a:rPr lang="en-US" sz="2400" dirty="0">
                <a:solidFill>
                  <a:srgbClr val="045571"/>
                </a:solidFill>
              </a:rPr>
              <a:t>Do not discuss trade secrets or confidential information of your company or any other participant.</a:t>
            </a:r>
          </a:p>
        </p:txBody>
      </p:sp>
      <p:sp>
        <p:nvSpPr>
          <p:cNvPr id="3" name="Title 2"/>
          <p:cNvSpPr>
            <a:spLocks noGrp="1"/>
          </p:cNvSpPr>
          <p:nvPr>
            <p:ph type="title"/>
          </p:nvPr>
        </p:nvSpPr>
        <p:spPr>
          <a:xfrm>
            <a:off x="0" y="316522"/>
            <a:ext cx="10515600" cy="832811"/>
          </a:xfrm>
        </p:spPr>
        <p:txBody>
          <a:bodyPr/>
          <a:lstStyle/>
          <a:p>
            <a:r>
              <a:rPr lang="en-US" sz="4400" dirty="0" smtClean="0"/>
              <a:t>Anti-Trust Rules</a:t>
            </a:r>
            <a:endParaRPr lang="en-US" sz="4400"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5</a:t>
            </a:fld>
            <a:endParaRPr lang="en-US" dirty="0"/>
          </a:p>
        </p:txBody>
      </p:sp>
    </p:spTree>
    <p:extLst>
      <p:ext uri="{BB962C8B-B14F-4D97-AF65-F5344CB8AC3E}">
        <p14:creationId xmlns:p14="http://schemas.microsoft.com/office/powerpoint/2010/main" val="3182897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p:txBody>
          <a:bodyPr/>
          <a:lstStyle/>
          <a:p>
            <a:r>
              <a:rPr lang="en-US" sz="4400" dirty="0" smtClean="0"/>
              <a:t>Organization</a:t>
            </a:r>
            <a:endParaRPr lang="en-US" sz="4400"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6</a:t>
            </a:fld>
            <a:endParaRPr lang="en-US" dirty="0"/>
          </a:p>
        </p:txBody>
      </p:sp>
      <p:pic>
        <p:nvPicPr>
          <p:cNvPr id="45" name="Picture 44"/>
          <p:cNvPicPr>
            <a:picLocks noChangeAspect="1"/>
          </p:cNvPicPr>
          <p:nvPr/>
        </p:nvPicPr>
        <p:blipFill>
          <a:blip r:embed="rId3"/>
          <a:stretch>
            <a:fillRect/>
          </a:stretch>
        </p:blipFill>
        <p:spPr>
          <a:xfrm>
            <a:off x="3808422" y="1012173"/>
            <a:ext cx="4575157" cy="556145"/>
          </a:xfrm>
          <a:prstGeom prst="rect">
            <a:avLst/>
          </a:prstGeom>
        </p:spPr>
      </p:pic>
      <p:pic>
        <p:nvPicPr>
          <p:cNvPr id="2" name="Picture 1"/>
          <p:cNvPicPr>
            <a:picLocks noChangeAspect="1"/>
          </p:cNvPicPr>
          <p:nvPr/>
        </p:nvPicPr>
        <p:blipFill>
          <a:blip r:embed="rId4"/>
          <a:stretch>
            <a:fillRect/>
          </a:stretch>
        </p:blipFill>
        <p:spPr>
          <a:xfrm>
            <a:off x="3003919" y="1670151"/>
            <a:ext cx="6184162" cy="4534004"/>
          </a:xfrm>
          <a:prstGeom prst="rect">
            <a:avLst/>
          </a:prstGeom>
        </p:spPr>
      </p:pic>
    </p:spTree>
    <p:extLst>
      <p:ext uri="{BB962C8B-B14F-4D97-AF65-F5344CB8AC3E}">
        <p14:creationId xmlns:p14="http://schemas.microsoft.com/office/powerpoint/2010/main" val="1820408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p:txBody>
          <a:bodyPr/>
          <a:lstStyle/>
          <a:p>
            <a:r>
              <a:rPr lang="en-US" sz="4400" dirty="0" smtClean="0"/>
              <a:t>Operations</a:t>
            </a:r>
            <a:endParaRPr lang="en-US" sz="4400"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7</a:t>
            </a:fld>
            <a:endParaRPr lang="en-US" dirty="0"/>
          </a:p>
        </p:txBody>
      </p:sp>
      <p:pic>
        <p:nvPicPr>
          <p:cNvPr id="3" name="Picture 2"/>
          <p:cNvPicPr>
            <a:picLocks noChangeAspect="1"/>
          </p:cNvPicPr>
          <p:nvPr/>
        </p:nvPicPr>
        <p:blipFill>
          <a:blip r:embed="rId3"/>
          <a:stretch>
            <a:fillRect/>
          </a:stretch>
        </p:blipFill>
        <p:spPr>
          <a:xfrm>
            <a:off x="1454469" y="364279"/>
            <a:ext cx="9283063" cy="6119452"/>
          </a:xfrm>
          <a:prstGeom prst="rect">
            <a:avLst/>
          </a:prstGeom>
        </p:spPr>
      </p:pic>
    </p:spTree>
    <p:extLst>
      <p:ext uri="{BB962C8B-B14F-4D97-AF65-F5344CB8AC3E}">
        <p14:creationId xmlns:p14="http://schemas.microsoft.com/office/powerpoint/2010/main" val="3034579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Extended Team Leadership</a:t>
            </a:r>
            <a:endParaRPr lang="en-US" dirty="0"/>
          </a:p>
        </p:txBody>
      </p:sp>
      <p:sp>
        <p:nvSpPr>
          <p:cNvPr id="3" name="Slide Number Placeholder 2"/>
          <p:cNvSpPr>
            <a:spLocks noGrp="1"/>
          </p:cNvSpPr>
          <p:nvPr>
            <p:ph type="sldNum" sz="quarter" idx="11"/>
          </p:nvPr>
        </p:nvSpPr>
        <p:spPr/>
        <p:txBody>
          <a:bodyPr/>
          <a:lstStyle/>
          <a:p>
            <a:fld id="{A916C171-007E-46CF-80D5-F89E015BD616}" type="slidenum">
              <a:rPr lang="en-US" smtClean="0"/>
              <a:pPr/>
              <a:t>8</a:t>
            </a:fld>
            <a:endParaRPr lang="en-US" dirty="0"/>
          </a:p>
        </p:txBody>
      </p:sp>
    </p:spTree>
    <p:extLst>
      <p:ext uri="{BB962C8B-B14F-4D97-AF65-F5344CB8AC3E}">
        <p14:creationId xmlns:p14="http://schemas.microsoft.com/office/powerpoint/2010/main" val="1093679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ontent Placeholder 1"/>
          <p:cNvSpPr>
            <a:spLocks noGrp="1"/>
          </p:cNvSpPr>
          <p:nvPr>
            <p:ph idx="1"/>
          </p:nvPr>
        </p:nvSpPr>
        <p:spPr/>
        <p:txBody>
          <a:bodyPr>
            <a:normAutofit/>
          </a:bodyPr>
          <a:lstStyle/>
          <a:p>
            <a:endParaRPr lang="en-US" sz="2800" dirty="0" smtClean="0"/>
          </a:p>
          <a:p>
            <a:endParaRPr lang="en-US" sz="2800" dirty="0"/>
          </a:p>
          <a:p>
            <a:endParaRPr lang="en-US" sz="2800" dirty="0" smtClean="0"/>
          </a:p>
          <a:p>
            <a:endParaRPr lang="en-US" sz="2800" dirty="0" smtClean="0"/>
          </a:p>
          <a:p>
            <a:r>
              <a:rPr lang="en-US" sz="2800" dirty="0" smtClean="0"/>
              <a:t>Structure</a:t>
            </a:r>
            <a:endParaRPr lang="en-US" sz="2800" dirty="0"/>
          </a:p>
          <a:p>
            <a:pPr lvl="1"/>
            <a:r>
              <a:rPr lang="en-US" sz="2400" dirty="0"/>
              <a:t>Team Lead/Assistant Team Lead</a:t>
            </a:r>
          </a:p>
          <a:p>
            <a:pPr lvl="1"/>
            <a:r>
              <a:rPr lang="en-US" sz="2400" dirty="0"/>
              <a:t>From NSRP member yard</a:t>
            </a:r>
          </a:p>
          <a:p>
            <a:pPr lvl="1"/>
            <a:r>
              <a:rPr lang="en-US" sz="2400" dirty="0"/>
              <a:t>Relevant shipbuilding </a:t>
            </a:r>
            <a:r>
              <a:rPr lang="en-US" sz="2400" dirty="0" smtClean="0"/>
              <a:t>experience</a:t>
            </a:r>
            <a:endParaRPr lang="en-US" sz="2400" dirty="0"/>
          </a:p>
        </p:txBody>
      </p:sp>
      <p:sp>
        <p:nvSpPr>
          <p:cNvPr id="17" name="Title 2"/>
          <p:cNvSpPr>
            <a:spLocks noGrp="1"/>
          </p:cNvSpPr>
          <p:nvPr>
            <p:ph type="title"/>
          </p:nvPr>
        </p:nvSpPr>
        <p:spPr/>
        <p:txBody>
          <a:bodyPr/>
          <a:lstStyle/>
          <a:p>
            <a:r>
              <a:rPr lang="en-US" sz="4400" dirty="0" smtClean="0"/>
              <a:t>Major Initiative Teams</a:t>
            </a:r>
            <a:endParaRPr lang="en-US" sz="4400"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9</a:t>
            </a:fld>
            <a:endParaRPr lang="en-US" dirty="0"/>
          </a:p>
        </p:txBody>
      </p:sp>
      <p:sp>
        <p:nvSpPr>
          <p:cNvPr id="3" name="Content Placeholder 2"/>
          <p:cNvSpPr>
            <a:spLocks noGrp="1"/>
          </p:cNvSpPr>
          <p:nvPr>
            <p:ph idx="12"/>
          </p:nvPr>
        </p:nvSpPr>
        <p:spPr>
          <a:xfrm>
            <a:off x="6133800" y="1130177"/>
            <a:ext cx="5801111" cy="5376578"/>
          </a:xfrm>
        </p:spPr>
        <p:txBody>
          <a:bodyPr>
            <a:normAutofit lnSpcReduction="10000"/>
          </a:bodyPr>
          <a:lstStyle/>
          <a:p>
            <a:endParaRPr lang="en-US" sz="2800" dirty="0"/>
          </a:p>
          <a:p>
            <a:endParaRPr lang="en-US" sz="2800" dirty="0"/>
          </a:p>
          <a:p>
            <a:endParaRPr lang="en-US" sz="2800" dirty="0"/>
          </a:p>
          <a:p>
            <a:endParaRPr lang="en-US" sz="2800" dirty="0"/>
          </a:p>
          <a:p>
            <a:r>
              <a:rPr lang="en-US" sz="2800" dirty="0" smtClean="0"/>
              <a:t>Responsibilities</a:t>
            </a:r>
            <a:endParaRPr lang="en-US" sz="2800" dirty="0"/>
          </a:p>
          <a:p>
            <a:pPr lvl="1"/>
            <a:r>
              <a:rPr lang="en-US" sz="2400" dirty="0"/>
              <a:t>Provide technical oversight on projects aligned with Major Initiative</a:t>
            </a:r>
          </a:p>
          <a:p>
            <a:pPr lvl="1"/>
            <a:r>
              <a:rPr lang="en-US" sz="2400" dirty="0"/>
              <a:t>Engage in technology transfer activities</a:t>
            </a:r>
          </a:p>
          <a:p>
            <a:pPr lvl="1"/>
            <a:r>
              <a:rPr lang="en-US" sz="2400" dirty="0"/>
              <a:t>Provide input/feedback on Program documents</a:t>
            </a:r>
          </a:p>
          <a:p>
            <a:pPr lvl="1"/>
            <a:r>
              <a:rPr lang="en-US" sz="2400" dirty="0"/>
              <a:t>Stay abreast of shipyard/industry </a:t>
            </a:r>
            <a:r>
              <a:rPr lang="en-US" sz="2400" dirty="0" smtClean="0"/>
              <a:t>issues</a:t>
            </a:r>
            <a:endParaRPr lang="en-US" sz="2400" dirty="0"/>
          </a:p>
        </p:txBody>
      </p:sp>
      <p:sp>
        <p:nvSpPr>
          <p:cNvPr id="25" name="TextBox 24"/>
          <p:cNvSpPr txBox="1"/>
          <p:nvPr/>
        </p:nvSpPr>
        <p:spPr>
          <a:xfrm>
            <a:off x="866350" y="1189262"/>
            <a:ext cx="2069887" cy="451534"/>
          </a:xfrm>
          <a:prstGeom prst="rect">
            <a:avLst/>
          </a:prstGeom>
          <a:solidFill>
            <a:srgbClr val="034055"/>
          </a:solidFill>
        </p:spPr>
        <p:txBody>
          <a:bodyPr wrap="square" rtlCol="0">
            <a:spAutoFit/>
          </a:bodyPr>
          <a:lstStyle/>
          <a:p>
            <a:pPr algn="ctr"/>
            <a:r>
              <a:rPr lang="en-US" sz="1167" dirty="0">
                <a:solidFill>
                  <a:schemeClr val="bg1"/>
                </a:solidFill>
                <a:latin typeface="Segoe UI" panose="020B0502040204020203" pitchFamily="34" charset="0"/>
                <a:cs typeface="Segoe UI" panose="020B0502040204020203" pitchFamily="34" charset="0"/>
              </a:rPr>
              <a:t>Ship Design &amp; </a:t>
            </a:r>
            <a:br>
              <a:rPr lang="en-US" sz="1167" dirty="0">
                <a:solidFill>
                  <a:schemeClr val="bg1"/>
                </a:solidFill>
                <a:latin typeface="Segoe UI" panose="020B0502040204020203" pitchFamily="34" charset="0"/>
                <a:cs typeface="Segoe UI" panose="020B0502040204020203" pitchFamily="34" charset="0"/>
              </a:rPr>
            </a:br>
            <a:r>
              <a:rPr lang="en-US" sz="1167" dirty="0">
                <a:solidFill>
                  <a:schemeClr val="bg1"/>
                </a:solidFill>
                <a:latin typeface="Segoe UI" panose="020B0502040204020203" pitchFamily="34" charset="0"/>
                <a:cs typeface="Segoe UI" panose="020B0502040204020203" pitchFamily="34" charset="0"/>
              </a:rPr>
              <a:t>Material Technologies</a:t>
            </a:r>
          </a:p>
        </p:txBody>
      </p:sp>
      <p:sp>
        <p:nvSpPr>
          <p:cNvPr id="26" name="TextBox 25"/>
          <p:cNvSpPr txBox="1"/>
          <p:nvPr/>
        </p:nvSpPr>
        <p:spPr>
          <a:xfrm>
            <a:off x="2936238" y="1188833"/>
            <a:ext cx="2069889" cy="451534"/>
          </a:xfrm>
          <a:prstGeom prst="rect">
            <a:avLst/>
          </a:prstGeom>
          <a:solidFill>
            <a:srgbClr val="8EB2BF"/>
          </a:solidFill>
          <a:ln>
            <a:solidFill>
              <a:srgbClr val="8EB2BF"/>
            </a:solidFill>
          </a:ln>
        </p:spPr>
        <p:txBody>
          <a:bodyPr wrap="square" rtlCol="0">
            <a:spAutoFit/>
          </a:bodyPr>
          <a:lstStyle>
            <a:defPPr>
              <a:defRPr lang="en-US"/>
            </a:defPPr>
            <a:lvl1pPr algn="ctr">
              <a:defRPr sz="1167">
                <a:solidFill>
                  <a:schemeClr val="bg1"/>
                </a:solidFill>
                <a:latin typeface="Segoe UI" panose="020B0502040204020203" pitchFamily="34" charset="0"/>
                <a:cs typeface="Segoe UI" panose="020B0502040204020203" pitchFamily="34" charset="0"/>
              </a:defRPr>
            </a:lvl1pPr>
          </a:lstStyle>
          <a:p>
            <a:r>
              <a:rPr lang="en-US" dirty="0"/>
              <a:t>Ship Production</a:t>
            </a:r>
            <a:br>
              <a:rPr lang="en-US" dirty="0"/>
            </a:br>
            <a:r>
              <a:rPr lang="en-US" dirty="0"/>
              <a:t>Technologies</a:t>
            </a:r>
          </a:p>
        </p:txBody>
      </p:sp>
      <p:sp>
        <p:nvSpPr>
          <p:cNvPr id="27" name="TextBox 26"/>
          <p:cNvSpPr txBox="1"/>
          <p:nvPr/>
        </p:nvSpPr>
        <p:spPr>
          <a:xfrm>
            <a:off x="7076008" y="1188833"/>
            <a:ext cx="2069887" cy="451534"/>
          </a:xfrm>
          <a:prstGeom prst="rect">
            <a:avLst/>
          </a:prstGeom>
          <a:solidFill>
            <a:srgbClr val="045572"/>
          </a:solidFill>
          <a:ln>
            <a:solidFill>
              <a:srgbClr val="045572"/>
            </a:solidFill>
          </a:ln>
        </p:spPr>
        <p:txBody>
          <a:bodyPr wrap="square" rtlCol="0">
            <a:spAutoFit/>
          </a:bodyPr>
          <a:lstStyle/>
          <a:p>
            <a:pPr algn="ctr"/>
            <a:r>
              <a:rPr lang="en-US" sz="1167" dirty="0">
                <a:solidFill>
                  <a:schemeClr val="bg1"/>
                </a:solidFill>
                <a:latin typeface="Segoe UI" panose="020B0502040204020203" pitchFamily="34" charset="0"/>
                <a:cs typeface="Segoe UI" panose="020B0502040204020203" pitchFamily="34" charset="0"/>
              </a:rPr>
              <a:t>Infrastructure &amp; Support</a:t>
            </a:r>
          </a:p>
          <a:p>
            <a:pPr algn="ctr"/>
            <a:endParaRPr lang="en-US" sz="1167" dirty="0">
              <a:solidFill>
                <a:schemeClr val="bg1"/>
              </a:solidFill>
              <a:latin typeface="Segoe UI" panose="020B0502040204020203" pitchFamily="34" charset="0"/>
              <a:cs typeface="Segoe UI" panose="020B0502040204020203" pitchFamily="34" charset="0"/>
            </a:endParaRPr>
          </a:p>
        </p:txBody>
      </p:sp>
      <p:sp>
        <p:nvSpPr>
          <p:cNvPr id="28" name="TextBox 27"/>
          <p:cNvSpPr txBox="1"/>
          <p:nvPr/>
        </p:nvSpPr>
        <p:spPr>
          <a:xfrm>
            <a:off x="5006122" y="1197395"/>
            <a:ext cx="2069888" cy="451534"/>
          </a:xfrm>
          <a:prstGeom prst="rect">
            <a:avLst/>
          </a:prstGeom>
          <a:solidFill>
            <a:srgbClr val="568DA0"/>
          </a:solidFill>
        </p:spPr>
        <p:txBody>
          <a:bodyPr wrap="square" rtlCol="0">
            <a:spAutoFit/>
          </a:bodyPr>
          <a:lstStyle/>
          <a:p>
            <a:pPr algn="ctr"/>
            <a:r>
              <a:rPr lang="en-US" sz="1167" dirty="0">
                <a:solidFill>
                  <a:schemeClr val="bg1"/>
                </a:solidFill>
                <a:latin typeface="Segoe UI" panose="020B0502040204020203" pitchFamily="34" charset="0"/>
                <a:cs typeface="Segoe UI" panose="020B0502040204020203" pitchFamily="34" charset="0"/>
              </a:rPr>
              <a:t>Business Processes</a:t>
            </a:r>
            <a:br>
              <a:rPr lang="en-US" sz="1167" dirty="0">
                <a:solidFill>
                  <a:schemeClr val="bg1"/>
                </a:solidFill>
                <a:latin typeface="Segoe UI" panose="020B0502040204020203" pitchFamily="34" charset="0"/>
                <a:cs typeface="Segoe UI" panose="020B0502040204020203" pitchFamily="34" charset="0"/>
              </a:rPr>
            </a:br>
            <a:r>
              <a:rPr lang="en-US" sz="1167" dirty="0">
                <a:solidFill>
                  <a:schemeClr val="bg1"/>
                </a:solidFill>
                <a:latin typeface="Segoe UI" panose="020B0502040204020203" pitchFamily="34" charset="0"/>
                <a:cs typeface="Segoe UI" panose="020B0502040204020203" pitchFamily="34" charset="0"/>
              </a:rPr>
              <a:t>&amp; Information Technologies</a:t>
            </a:r>
          </a:p>
        </p:txBody>
      </p:sp>
      <p:sp>
        <p:nvSpPr>
          <p:cNvPr id="29" name="TextBox 28"/>
          <p:cNvSpPr txBox="1"/>
          <p:nvPr/>
        </p:nvSpPr>
        <p:spPr>
          <a:xfrm>
            <a:off x="866348" y="1624421"/>
            <a:ext cx="2069890" cy="1169551"/>
          </a:xfrm>
          <a:prstGeom prst="rect">
            <a:avLst/>
          </a:prstGeom>
          <a:noFill/>
          <a:ln>
            <a:solidFill>
              <a:srgbClr val="034055"/>
            </a:solidFill>
          </a:ln>
        </p:spPr>
        <p:txBody>
          <a:bodyPr wrap="square" rtlCol="0">
            <a:spAutoFit/>
          </a:bodyPr>
          <a:lstStyle/>
          <a:p>
            <a:pPr algn="ctr"/>
            <a:r>
              <a:rPr lang="en-US" sz="1000" dirty="0">
                <a:latin typeface="Segoe UI" panose="020B0502040204020203" pitchFamily="34" charset="0"/>
                <a:cs typeface="Segoe UI" panose="020B0502040204020203" pitchFamily="34" charset="0"/>
              </a:rPr>
              <a:t>Lead: </a:t>
            </a:r>
            <a:r>
              <a:rPr lang="en-US" sz="1000" b="1" dirty="0">
                <a:latin typeface="Segoe UI" panose="020B0502040204020203" pitchFamily="34" charset="0"/>
                <a:cs typeface="Segoe UI" panose="020B0502040204020203" pitchFamily="34" charset="0"/>
              </a:rPr>
              <a:t>Dan </a:t>
            </a:r>
            <a:r>
              <a:rPr lang="en-US" sz="1000" b="1" dirty="0" err="1">
                <a:latin typeface="Segoe UI" panose="020B0502040204020203" pitchFamily="34" charset="0"/>
                <a:cs typeface="Segoe UI" panose="020B0502040204020203" pitchFamily="34" charset="0"/>
              </a:rPr>
              <a:t>Sfiligoi</a:t>
            </a:r>
            <a:r>
              <a:rPr lang="en-US" sz="1000" b="1" dirty="0">
                <a:latin typeface="Segoe UI" panose="020B0502040204020203" pitchFamily="34" charset="0"/>
                <a:cs typeface="Segoe UI" panose="020B0502040204020203" pitchFamily="34" charset="0"/>
              </a:rPr>
              <a:t> </a:t>
            </a:r>
            <a:r>
              <a:rPr lang="en-US" sz="1000" dirty="0">
                <a:latin typeface="Segoe UI" panose="020B0502040204020203" pitchFamily="34" charset="0"/>
                <a:cs typeface="Segoe UI" panose="020B0502040204020203" pitchFamily="34" charset="0"/>
              </a:rPr>
              <a:t>(NASSCO)</a:t>
            </a:r>
            <a:endParaRPr lang="en-US" sz="1000" dirty="0" smtClean="0">
              <a:latin typeface="Segoe UI" panose="020B0502040204020203" pitchFamily="34" charset="0"/>
              <a:cs typeface="Segoe UI" panose="020B0502040204020203" pitchFamily="34" charset="0"/>
            </a:endParaRPr>
          </a:p>
          <a:p>
            <a:pPr algn="ctr"/>
            <a:r>
              <a:rPr lang="en-US" sz="1000" dirty="0" err="1" smtClean="0">
                <a:latin typeface="Segoe UI" panose="020B0502040204020203" pitchFamily="34" charset="0"/>
                <a:cs typeface="Segoe UI" panose="020B0502040204020203" pitchFamily="34" charset="0"/>
              </a:rPr>
              <a:t>Asst</a:t>
            </a:r>
            <a:r>
              <a:rPr lang="en-US" sz="1000" dirty="0" smtClean="0">
                <a:latin typeface="Segoe UI" panose="020B0502040204020203" pitchFamily="34" charset="0"/>
                <a:cs typeface="Segoe UI" panose="020B0502040204020203" pitchFamily="34" charset="0"/>
              </a:rPr>
              <a:t> </a:t>
            </a:r>
            <a:r>
              <a:rPr lang="en-US" sz="1000" dirty="0">
                <a:latin typeface="Segoe UI" panose="020B0502040204020203" pitchFamily="34" charset="0"/>
                <a:cs typeface="Segoe UI" panose="020B0502040204020203" pitchFamily="34" charset="0"/>
              </a:rPr>
              <a:t>Lead: </a:t>
            </a:r>
            <a:r>
              <a:rPr lang="en-US" sz="1000" b="1" dirty="0">
                <a:latin typeface="Segoe UI" panose="020B0502040204020203" pitchFamily="34" charset="0"/>
                <a:cs typeface="Segoe UI" panose="020B0502040204020203" pitchFamily="34" charset="0"/>
              </a:rPr>
              <a:t>Alicia Harmon </a:t>
            </a:r>
            <a:r>
              <a:rPr lang="en-US" sz="1000" dirty="0">
                <a:latin typeface="Segoe UI" panose="020B0502040204020203" pitchFamily="34" charset="0"/>
                <a:cs typeface="Segoe UI" panose="020B0502040204020203" pitchFamily="34" charset="0"/>
              </a:rPr>
              <a:t>(NNS)</a:t>
            </a:r>
          </a:p>
          <a:p>
            <a:pPr algn="ctr"/>
            <a:endParaRPr lang="en-US" sz="1000" dirty="0">
              <a:latin typeface="Segoe UI" panose="020B0502040204020203" pitchFamily="34" charset="0"/>
              <a:cs typeface="Segoe UI" panose="020B0502040204020203" pitchFamily="34" charset="0"/>
            </a:endParaRPr>
          </a:p>
          <a:p>
            <a:pPr algn="ctr"/>
            <a:endParaRPr lang="en-US" sz="1000" dirty="0" smtClean="0">
              <a:latin typeface="Segoe UI" panose="020B0502040204020203" pitchFamily="34" charset="0"/>
              <a:cs typeface="Segoe UI" panose="020B0502040204020203" pitchFamily="34" charset="0"/>
            </a:endParaRPr>
          </a:p>
          <a:p>
            <a:pPr algn="ctr"/>
            <a:endParaRPr lang="en-US" sz="1000" dirty="0">
              <a:latin typeface="Segoe UI" panose="020B0502040204020203" pitchFamily="34" charset="0"/>
              <a:cs typeface="Segoe UI" panose="020B0502040204020203" pitchFamily="34" charset="0"/>
            </a:endParaRPr>
          </a:p>
          <a:p>
            <a:pPr algn="ctr"/>
            <a:endParaRPr lang="en-US" sz="1000" dirty="0">
              <a:latin typeface="Segoe UI" panose="020B0502040204020203" pitchFamily="34" charset="0"/>
              <a:cs typeface="Segoe UI" panose="020B0502040204020203" pitchFamily="34" charset="0"/>
            </a:endParaRPr>
          </a:p>
          <a:p>
            <a:pPr algn="ctr"/>
            <a:endParaRPr lang="en-US" sz="1000" dirty="0">
              <a:latin typeface="Segoe UI" panose="020B0502040204020203" pitchFamily="34" charset="0"/>
              <a:cs typeface="Segoe UI" panose="020B0502040204020203" pitchFamily="34" charset="0"/>
            </a:endParaRPr>
          </a:p>
        </p:txBody>
      </p:sp>
      <p:sp>
        <p:nvSpPr>
          <p:cNvPr id="30" name="TextBox 29"/>
          <p:cNvSpPr txBox="1"/>
          <p:nvPr/>
        </p:nvSpPr>
        <p:spPr>
          <a:xfrm>
            <a:off x="2936236" y="1624419"/>
            <a:ext cx="2069888" cy="1169551"/>
          </a:xfrm>
          <a:prstGeom prst="rect">
            <a:avLst/>
          </a:prstGeom>
          <a:noFill/>
          <a:ln>
            <a:solidFill>
              <a:srgbClr val="8EB2BF"/>
            </a:solidFill>
          </a:ln>
        </p:spPr>
        <p:txBody>
          <a:bodyPr wrap="square" rtlCol="0">
            <a:spAutoFit/>
          </a:bodyPr>
          <a:lstStyle/>
          <a:p>
            <a:pPr algn="ctr"/>
            <a:r>
              <a:rPr lang="en-US" sz="1000" dirty="0">
                <a:latin typeface="Segoe UI" panose="020B0502040204020203" pitchFamily="34" charset="0"/>
                <a:cs typeface="Segoe UI" panose="020B0502040204020203" pitchFamily="34" charset="0"/>
              </a:rPr>
              <a:t>Lead: </a:t>
            </a:r>
            <a:r>
              <a:rPr lang="en-US" sz="1000" b="1" dirty="0">
                <a:latin typeface="Segoe UI" panose="020B0502040204020203" pitchFamily="34" charset="0"/>
                <a:cs typeface="Segoe UI" panose="020B0502040204020203" pitchFamily="34" charset="0"/>
              </a:rPr>
              <a:t>Gary Zimak  </a:t>
            </a:r>
            <a:r>
              <a:rPr lang="en-US" sz="1000" dirty="0">
                <a:latin typeface="Segoe UI" panose="020B0502040204020203" pitchFamily="34" charset="0"/>
                <a:cs typeface="Segoe UI" panose="020B0502040204020203" pitchFamily="34" charset="0"/>
              </a:rPr>
              <a:t>(NNS)</a:t>
            </a:r>
          </a:p>
          <a:p>
            <a:pPr algn="ctr"/>
            <a:r>
              <a:rPr lang="en-US" sz="1000" dirty="0">
                <a:latin typeface="Segoe UI" panose="020B0502040204020203" pitchFamily="34" charset="0"/>
                <a:cs typeface="Segoe UI" panose="020B0502040204020203" pitchFamily="34" charset="0"/>
              </a:rPr>
              <a:t>Asst Lead: </a:t>
            </a:r>
            <a:r>
              <a:rPr lang="en-US" sz="1000" b="1" dirty="0">
                <a:latin typeface="Segoe UI" panose="020B0502040204020203" pitchFamily="34" charset="0"/>
                <a:cs typeface="Segoe UI" panose="020B0502040204020203" pitchFamily="34" charset="0"/>
              </a:rPr>
              <a:t>Kirk Daniels </a:t>
            </a:r>
            <a:r>
              <a:rPr lang="en-US" sz="1000" dirty="0">
                <a:latin typeface="Segoe UI" panose="020B0502040204020203" pitchFamily="34" charset="0"/>
                <a:cs typeface="Segoe UI" panose="020B0502040204020203" pitchFamily="34" charset="0"/>
              </a:rPr>
              <a:t>(EB</a:t>
            </a:r>
            <a:r>
              <a:rPr lang="en-US" sz="1000" dirty="0" smtClean="0">
                <a:latin typeface="Segoe UI" panose="020B0502040204020203" pitchFamily="34" charset="0"/>
                <a:cs typeface="Segoe UI" panose="020B0502040204020203" pitchFamily="34" charset="0"/>
              </a:rPr>
              <a:t>)</a:t>
            </a:r>
          </a:p>
          <a:p>
            <a:pPr algn="ctr"/>
            <a:endParaRPr lang="en-US" sz="1000" dirty="0">
              <a:latin typeface="Segoe UI" panose="020B0502040204020203" pitchFamily="34" charset="0"/>
              <a:cs typeface="Segoe UI" panose="020B0502040204020203" pitchFamily="34" charset="0"/>
            </a:endParaRPr>
          </a:p>
          <a:p>
            <a:pPr algn="ctr"/>
            <a:endParaRPr lang="en-US" sz="1000" dirty="0">
              <a:latin typeface="Segoe UI" panose="020B0502040204020203" pitchFamily="34" charset="0"/>
              <a:cs typeface="Segoe UI" panose="020B0502040204020203" pitchFamily="34" charset="0"/>
            </a:endParaRPr>
          </a:p>
          <a:p>
            <a:pPr algn="ctr"/>
            <a:endParaRPr lang="en-US" sz="1000" dirty="0">
              <a:latin typeface="Segoe UI" panose="020B0502040204020203" pitchFamily="34" charset="0"/>
              <a:cs typeface="Segoe UI" panose="020B0502040204020203" pitchFamily="34" charset="0"/>
            </a:endParaRPr>
          </a:p>
          <a:p>
            <a:pPr algn="ctr"/>
            <a:endParaRPr lang="en-US" sz="1000" dirty="0">
              <a:latin typeface="Segoe UI" panose="020B0502040204020203" pitchFamily="34" charset="0"/>
              <a:cs typeface="Segoe UI" panose="020B0502040204020203" pitchFamily="34" charset="0"/>
            </a:endParaRPr>
          </a:p>
          <a:p>
            <a:pPr algn="ctr"/>
            <a:endParaRPr lang="en-US" sz="1000" dirty="0">
              <a:latin typeface="Segoe UI" panose="020B0502040204020203" pitchFamily="34" charset="0"/>
              <a:cs typeface="Segoe UI" panose="020B0502040204020203" pitchFamily="34" charset="0"/>
            </a:endParaRPr>
          </a:p>
        </p:txBody>
      </p:sp>
      <p:sp>
        <p:nvSpPr>
          <p:cNvPr id="31" name="TextBox 30"/>
          <p:cNvSpPr txBox="1"/>
          <p:nvPr/>
        </p:nvSpPr>
        <p:spPr>
          <a:xfrm>
            <a:off x="5006122" y="1621034"/>
            <a:ext cx="2069887" cy="1169551"/>
          </a:xfrm>
          <a:prstGeom prst="rect">
            <a:avLst/>
          </a:prstGeom>
          <a:noFill/>
          <a:ln>
            <a:solidFill>
              <a:srgbClr val="568DA0"/>
            </a:solidFill>
          </a:ln>
        </p:spPr>
        <p:txBody>
          <a:bodyPr wrap="square" rtlCol="0">
            <a:spAutoFit/>
          </a:bodyPr>
          <a:lstStyle/>
          <a:p>
            <a:pPr algn="ctr" defTabSz="761970">
              <a:defRPr/>
            </a:pPr>
            <a:r>
              <a:rPr lang="en-US" sz="1000" kern="0" dirty="0">
                <a:solidFill>
                  <a:prstClr val="black"/>
                </a:solidFill>
                <a:latin typeface="Segoe UI" panose="020B0502040204020203" pitchFamily="34" charset="0"/>
                <a:cs typeface="Segoe UI" panose="020B0502040204020203" pitchFamily="34" charset="0"/>
              </a:rPr>
              <a:t>Lead: </a:t>
            </a:r>
            <a:r>
              <a:rPr lang="en-US" sz="1000" b="1" kern="0" dirty="0">
                <a:solidFill>
                  <a:prstClr val="black"/>
                </a:solidFill>
                <a:latin typeface="Segoe UI" panose="020B0502040204020203" pitchFamily="34" charset="0"/>
                <a:cs typeface="Segoe UI" panose="020B0502040204020203" pitchFamily="34" charset="0"/>
              </a:rPr>
              <a:t>Jeff Schaedig </a:t>
            </a:r>
            <a:r>
              <a:rPr lang="en-US" sz="1000" kern="0" dirty="0">
                <a:solidFill>
                  <a:prstClr val="black"/>
                </a:solidFill>
                <a:latin typeface="Segoe UI" panose="020B0502040204020203" pitchFamily="34" charset="0"/>
                <a:cs typeface="Segoe UI" panose="020B0502040204020203" pitchFamily="34" charset="0"/>
              </a:rPr>
              <a:t>(NASSCO)</a:t>
            </a:r>
          </a:p>
          <a:p>
            <a:pPr algn="ctr" defTabSz="761970">
              <a:defRPr/>
            </a:pPr>
            <a:r>
              <a:rPr lang="en-US" sz="1000" kern="0" dirty="0" smtClean="0">
                <a:solidFill>
                  <a:prstClr val="black"/>
                </a:solidFill>
                <a:latin typeface="Segoe UI" panose="020B0502040204020203" pitchFamily="34" charset="0"/>
                <a:cs typeface="Segoe UI" panose="020B0502040204020203" pitchFamily="34" charset="0"/>
              </a:rPr>
              <a:t>Asst </a:t>
            </a:r>
            <a:r>
              <a:rPr lang="en-US" sz="1000" kern="0" dirty="0">
                <a:solidFill>
                  <a:prstClr val="black"/>
                </a:solidFill>
                <a:latin typeface="Segoe UI" panose="020B0502040204020203" pitchFamily="34" charset="0"/>
                <a:cs typeface="Segoe UI" panose="020B0502040204020203" pitchFamily="34" charset="0"/>
              </a:rPr>
              <a:t>Lead:  </a:t>
            </a:r>
            <a:r>
              <a:rPr lang="en-US" sz="1000" b="1" kern="0" dirty="0" smtClean="0">
                <a:solidFill>
                  <a:prstClr val="black"/>
                </a:solidFill>
                <a:latin typeface="Segoe UI" panose="020B0502040204020203" pitchFamily="34" charset="0"/>
                <a:cs typeface="Segoe UI" panose="020B0502040204020203" pitchFamily="34" charset="0"/>
              </a:rPr>
              <a:t>Michael Gerardi </a:t>
            </a:r>
            <a:r>
              <a:rPr lang="en-US" sz="1000" kern="0" dirty="0" smtClean="0">
                <a:solidFill>
                  <a:prstClr val="black"/>
                </a:solidFill>
                <a:latin typeface="Segoe UI" panose="020B0502040204020203" pitchFamily="34" charset="0"/>
                <a:cs typeface="Segoe UI" panose="020B0502040204020203" pitchFamily="34" charset="0"/>
              </a:rPr>
              <a:t>(BIW)</a:t>
            </a:r>
            <a:endParaRPr lang="en-US" sz="1000" kern="0" dirty="0">
              <a:solidFill>
                <a:prstClr val="black"/>
              </a:solidFill>
              <a:latin typeface="Segoe UI" panose="020B0502040204020203" pitchFamily="34" charset="0"/>
              <a:cs typeface="Segoe UI" panose="020B0502040204020203" pitchFamily="34" charset="0"/>
            </a:endParaRPr>
          </a:p>
          <a:p>
            <a:pPr algn="ctr" defTabSz="761970">
              <a:defRPr/>
            </a:pPr>
            <a:endParaRPr lang="en-US" sz="1000" i="1" kern="0" dirty="0" smtClean="0">
              <a:solidFill>
                <a:prstClr val="black"/>
              </a:solidFill>
              <a:latin typeface="Segoe UI" panose="020B0502040204020203" pitchFamily="34" charset="0"/>
              <a:cs typeface="Segoe UI" panose="020B0502040204020203" pitchFamily="34" charset="0"/>
            </a:endParaRPr>
          </a:p>
          <a:p>
            <a:pPr algn="ctr" defTabSz="761970">
              <a:defRPr/>
            </a:pPr>
            <a:endParaRPr lang="en-US" sz="1000" i="1" kern="0" dirty="0">
              <a:solidFill>
                <a:prstClr val="black"/>
              </a:solidFill>
              <a:latin typeface="Segoe UI" panose="020B0502040204020203" pitchFamily="34" charset="0"/>
              <a:cs typeface="Segoe UI" panose="020B0502040204020203" pitchFamily="34" charset="0"/>
            </a:endParaRPr>
          </a:p>
          <a:p>
            <a:pPr algn="ctr" defTabSz="761970">
              <a:defRPr/>
            </a:pPr>
            <a:endParaRPr lang="en-US" sz="1000" i="1" kern="0" dirty="0">
              <a:solidFill>
                <a:prstClr val="black"/>
              </a:solidFill>
              <a:latin typeface="Segoe UI" panose="020B0502040204020203" pitchFamily="34" charset="0"/>
              <a:cs typeface="Segoe UI" panose="020B0502040204020203" pitchFamily="34" charset="0"/>
            </a:endParaRPr>
          </a:p>
          <a:p>
            <a:pPr algn="ctr" defTabSz="761970">
              <a:defRPr/>
            </a:pPr>
            <a:endParaRPr lang="en-US" sz="1000" i="1" kern="0" dirty="0">
              <a:solidFill>
                <a:srgbClr val="FF0000"/>
              </a:solidFill>
              <a:latin typeface="Segoe UI" panose="020B0502040204020203" pitchFamily="34" charset="0"/>
              <a:cs typeface="Segoe UI" panose="020B0502040204020203" pitchFamily="34" charset="0"/>
            </a:endParaRPr>
          </a:p>
        </p:txBody>
      </p:sp>
      <p:sp>
        <p:nvSpPr>
          <p:cNvPr id="32" name="TextBox 31"/>
          <p:cNvSpPr txBox="1"/>
          <p:nvPr/>
        </p:nvSpPr>
        <p:spPr>
          <a:xfrm>
            <a:off x="7076009" y="1616734"/>
            <a:ext cx="2069885" cy="1169551"/>
          </a:xfrm>
          <a:prstGeom prst="rect">
            <a:avLst/>
          </a:prstGeom>
          <a:noFill/>
          <a:ln>
            <a:solidFill>
              <a:srgbClr val="045571"/>
            </a:solidFill>
          </a:ln>
        </p:spPr>
        <p:txBody>
          <a:bodyPr wrap="square" rtlCol="0">
            <a:spAutoFit/>
          </a:bodyPr>
          <a:lstStyle/>
          <a:p>
            <a:pPr algn="ctr"/>
            <a:r>
              <a:rPr lang="en-US" sz="1000" dirty="0">
                <a:latin typeface="Segoe UI" panose="020B0502040204020203" pitchFamily="34" charset="0"/>
                <a:cs typeface="Segoe UI" panose="020B0502040204020203" pitchFamily="34" charset="0"/>
              </a:rPr>
              <a:t>Lead: </a:t>
            </a:r>
            <a:r>
              <a:rPr lang="en-US" sz="1000" b="1" dirty="0">
                <a:latin typeface="Segoe UI" panose="020B0502040204020203" pitchFamily="34" charset="0"/>
                <a:cs typeface="Segoe UI" panose="020B0502040204020203" pitchFamily="34" charset="0"/>
              </a:rPr>
              <a:t>Thresa Nelson </a:t>
            </a:r>
            <a:r>
              <a:rPr lang="en-US" sz="1000" dirty="0">
                <a:latin typeface="Segoe UI" panose="020B0502040204020203" pitchFamily="34" charset="0"/>
                <a:cs typeface="Segoe UI" panose="020B0502040204020203" pitchFamily="34" charset="0"/>
              </a:rPr>
              <a:t>(</a:t>
            </a:r>
            <a:r>
              <a:rPr lang="en-US" sz="1000" dirty="0" smtClean="0">
                <a:latin typeface="Segoe UI" panose="020B0502040204020203" pitchFamily="34" charset="0"/>
                <a:cs typeface="Segoe UI" panose="020B0502040204020203" pitchFamily="34" charset="0"/>
              </a:rPr>
              <a:t>NNS)</a:t>
            </a:r>
          </a:p>
          <a:p>
            <a:pPr algn="ctr"/>
            <a:r>
              <a:rPr lang="en-US" sz="1000" dirty="0" err="1" smtClean="0">
                <a:latin typeface="Segoe UI" panose="020B0502040204020203" pitchFamily="34" charset="0"/>
                <a:cs typeface="Segoe UI" panose="020B0502040204020203" pitchFamily="34" charset="0"/>
              </a:rPr>
              <a:t>Asst</a:t>
            </a:r>
            <a:r>
              <a:rPr lang="en-US" sz="1000" dirty="0" smtClean="0">
                <a:latin typeface="Segoe UI" panose="020B0502040204020203" pitchFamily="34" charset="0"/>
                <a:cs typeface="Segoe UI" panose="020B0502040204020203" pitchFamily="34" charset="0"/>
              </a:rPr>
              <a:t> </a:t>
            </a:r>
            <a:r>
              <a:rPr lang="en-US" sz="1000" dirty="0">
                <a:latin typeface="Segoe UI" panose="020B0502040204020203" pitchFamily="34" charset="0"/>
                <a:cs typeface="Segoe UI" panose="020B0502040204020203" pitchFamily="34" charset="0"/>
              </a:rPr>
              <a:t>Lead: </a:t>
            </a:r>
            <a:r>
              <a:rPr lang="en-US" sz="1000" b="1" dirty="0" smtClean="0">
                <a:latin typeface="Segoe UI" panose="020B0502040204020203" pitchFamily="34" charset="0"/>
                <a:cs typeface="Segoe UI" panose="020B0502040204020203" pitchFamily="34" charset="0"/>
              </a:rPr>
              <a:t>Shawn Wilkerson </a:t>
            </a:r>
            <a:r>
              <a:rPr lang="en-US" sz="1000" dirty="0" smtClean="0">
                <a:latin typeface="Segoe UI" panose="020B0502040204020203" pitchFamily="34" charset="0"/>
                <a:cs typeface="Segoe UI" panose="020B0502040204020203" pitchFamily="34" charset="0"/>
              </a:rPr>
              <a:t>(Ingalls)</a:t>
            </a:r>
          </a:p>
          <a:p>
            <a:pPr algn="ctr"/>
            <a:endParaRPr lang="en-US" sz="1000" dirty="0">
              <a:latin typeface="Segoe UI" panose="020B0502040204020203" pitchFamily="34" charset="0"/>
              <a:cs typeface="Segoe UI" panose="020B0502040204020203" pitchFamily="34" charset="0"/>
            </a:endParaRPr>
          </a:p>
          <a:p>
            <a:pPr algn="ctr"/>
            <a:endParaRPr lang="en-US" sz="1000" dirty="0" smtClean="0">
              <a:latin typeface="Segoe UI" panose="020B0502040204020203" pitchFamily="34" charset="0"/>
              <a:cs typeface="Segoe UI" panose="020B0502040204020203" pitchFamily="34" charset="0"/>
            </a:endParaRPr>
          </a:p>
          <a:p>
            <a:pPr algn="ctr"/>
            <a:endParaRPr lang="en-US" sz="1000" dirty="0">
              <a:latin typeface="Segoe UI" panose="020B0502040204020203" pitchFamily="34" charset="0"/>
              <a:cs typeface="Segoe UI" panose="020B0502040204020203" pitchFamily="34" charset="0"/>
            </a:endParaRPr>
          </a:p>
          <a:p>
            <a:pPr algn="ctr"/>
            <a:endParaRPr lang="en-US" sz="1000" dirty="0">
              <a:latin typeface="Segoe UI" panose="020B0502040204020203" pitchFamily="34" charset="0"/>
              <a:cs typeface="Segoe UI" panose="020B0502040204020203" pitchFamily="34" charset="0"/>
            </a:endParaRPr>
          </a:p>
        </p:txBody>
      </p:sp>
      <p:sp>
        <p:nvSpPr>
          <p:cNvPr id="33" name="TextBox 32"/>
          <p:cNvSpPr txBox="1"/>
          <p:nvPr/>
        </p:nvSpPr>
        <p:spPr>
          <a:xfrm>
            <a:off x="9145890" y="1188833"/>
            <a:ext cx="2069887" cy="451534"/>
          </a:xfrm>
          <a:prstGeom prst="rect">
            <a:avLst/>
          </a:prstGeom>
          <a:solidFill>
            <a:srgbClr val="426B7A"/>
          </a:solidFill>
          <a:ln>
            <a:solidFill>
              <a:srgbClr val="045572"/>
            </a:solidFill>
          </a:ln>
        </p:spPr>
        <p:txBody>
          <a:bodyPr wrap="square" rtlCol="0">
            <a:spAutoFit/>
          </a:bodyPr>
          <a:lstStyle/>
          <a:p>
            <a:pPr algn="ctr"/>
            <a:r>
              <a:rPr lang="en-US" sz="1167" dirty="0">
                <a:solidFill>
                  <a:schemeClr val="bg1"/>
                </a:solidFill>
                <a:latin typeface="Segoe UI" panose="020B0502040204020203" pitchFamily="34" charset="0"/>
                <a:cs typeface="Segoe UI" panose="020B0502040204020203" pitchFamily="34" charset="0"/>
              </a:rPr>
              <a:t>MITL-At-Large</a:t>
            </a:r>
          </a:p>
          <a:p>
            <a:pPr algn="ctr"/>
            <a:endParaRPr lang="en-US" sz="1167" dirty="0">
              <a:solidFill>
                <a:schemeClr val="bg1"/>
              </a:solidFill>
              <a:latin typeface="Segoe UI" panose="020B0502040204020203" pitchFamily="34" charset="0"/>
              <a:cs typeface="Segoe UI" panose="020B0502040204020203" pitchFamily="34" charset="0"/>
            </a:endParaRPr>
          </a:p>
        </p:txBody>
      </p:sp>
      <p:sp>
        <p:nvSpPr>
          <p:cNvPr id="34" name="TextBox 33"/>
          <p:cNvSpPr txBox="1"/>
          <p:nvPr/>
        </p:nvSpPr>
        <p:spPr>
          <a:xfrm>
            <a:off x="9145892" y="1612202"/>
            <a:ext cx="2069885" cy="1169551"/>
          </a:xfrm>
          <a:prstGeom prst="rect">
            <a:avLst/>
          </a:prstGeom>
          <a:noFill/>
          <a:ln>
            <a:solidFill>
              <a:srgbClr val="426B7A"/>
            </a:solidFill>
          </a:ln>
        </p:spPr>
        <p:txBody>
          <a:bodyPr wrap="square" rtlCol="0">
            <a:spAutoFit/>
          </a:bodyPr>
          <a:lstStyle/>
          <a:p>
            <a:pPr algn="ctr"/>
            <a:r>
              <a:rPr lang="en-US" sz="1000" b="1" dirty="0">
                <a:latin typeface="Segoe UI" panose="020B0502040204020203" pitchFamily="34" charset="0"/>
                <a:cs typeface="Segoe UI" panose="020B0502040204020203" pitchFamily="34" charset="0"/>
              </a:rPr>
              <a:t>John Walks </a:t>
            </a:r>
            <a:r>
              <a:rPr lang="en-US" sz="1000" dirty="0">
                <a:latin typeface="Segoe UI" panose="020B0502040204020203" pitchFamily="34" charset="0"/>
                <a:cs typeface="Segoe UI" panose="020B0502040204020203" pitchFamily="34" charset="0"/>
              </a:rPr>
              <a:t>(Ingalls)</a:t>
            </a:r>
          </a:p>
          <a:p>
            <a:pPr algn="ctr"/>
            <a:r>
              <a:rPr lang="en-US" sz="1000" b="1" dirty="0">
                <a:latin typeface="Segoe UI" panose="020B0502040204020203" pitchFamily="34" charset="0"/>
                <a:cs typeface="Segoe UI" panose="020B0502040204020203" pitchFamily="34" charset="0"/>
              </a:rPr>
              <a:t>Mark Poitras</a:t>
            </a:r>
            <a:r>
              <a:rPr lang="en-US" sz="1000" dirty="0">
                <a:latin typeface="Segoe UI" panose="020B0502040204020203" pitchFamily="34" charset="0"/>
                <a:cs typeface="Segoe UI" panose="020B0502040204020203" pitchFamily="34" charset="0"/>
              </a:rPr>
              <a:t> </a:t>
            </a:r>
            <a:r>
              <a:rPr lang="en-US" sz="1000" dirty="0" smtClean="0">
                <a:latin typeface="Segoe UI" panose="020B0502040204020203" pitchFamily="34" charset="0"/>
                <a:cs typeface="Segoe UI" panose="020B0502040204020203" pitchFamily="34" charset="0"/>
              </a:rPr>
              <a:t>(BIW)</a:t>
            </a:r>
            <a:endParaRPr lang="en-US" sz="1000" dirty="0">
              <a:latin typeface="Segoe UI" panose="020B0502040204020203" pitchFamily="34" charset="0"/>
              <a:cs typeface="Segoe UI" panose="020B0502040204020203" pitchFamily="34" charset="0"/>
            </a:endParaRPr>
          </a:p>
          <a:p>
            <a:pPr algn="ctr"/>
            <a:r>
              <a:rPr lang="en-US" sz="1000" b="1" dirty="0" smtClean="0">
                <a:latin typeface="Segoe UI" panose="020B0502040204020203" pitchFamily="34" charset="0"/>
                <a:cs typeface="Segoe UI" panose="020B0502040204020203" pitchFamily="34" charset="0"/>
              </a:rPr>
              <a:t>Adam Sprecace</a:t>
            </a:r>
            <a:r>
              <a:rPr lang="en-US" sz="1000" dirty="0" smtClean="0">
                <a:latin typeface="Segoe UI" panose="020B0502040204020203" pitchFamily="34" charset="0"/>
                <a:cs typeface="Segoe UI" panose="020B0502040204020203" pitchFamily="34" charset="0"/>
              </a:rPr>
              <a:t> (EB)</a:t>
            </a:r>
            <a:endParaRPr lang="en-US" sz="1000" dirty="0">
              <a:latin typeface="Segoe UI" panose="020B0502040204020203" pitchFamily="34" charset="0"/>
              <a:cs typeface="Segoe UI" panose="020B0502040204020203" pitchFamily="34" charset="0"/>
            </a:endParaRPr>
          </a:p>
          <a:p>
            <a:pPr algn="ctr"/>
            <a:r>
              <a:rPr lang="en-US" sz="1000" b="1" dirty="0">
                <a:latin typeface="Segoe UI" panose="020B0502040204020203" pitchFamily="34" charset="0"/>
                <a:cs typeface="Segoe UI" panose="020B0502040204020203" pitchFamily="34" charset="0"/>
              </a:rPr>
              <a:t>Steve Cogswell </a:t>
            </a:r>
          </a:p>
          <a:p>
            <a:pPr algn="ctr"/>
            <a:r>
              <a:rPr lang="en-US" sz="1000" dirty="0">
                <a:latin typeface="Segoe UI" panose="020B0502040204020203" pitchFamily="34" charset="0"/>
                <a:cs typeface="Segoe UI" panose="020B0502040204020203" pitchFamily="34" charset="0"/>
              </a:rPr>
              <a:t>(BAE Systems – </a:t>
            </a:r>
            <a:r>
              <a:rPr lang="en-US" sz="1000" dirty="0" smtClean="0">
                <a:latin typeface="Segoe UI" panose="020B0502040204020203" pitchFamily="34" charset="0"/>
                <a:cs typeface="Segoe UI" panose="020B0502040204020203" pitchFamily="34" charset="0"/>
              </a:rPr>
              <a:t>JSR)</a:t>
            </a:r>
          </a:p>
          <a:p>
            <a:pPr algn="ctr"/>
            <a:r>
              <a:rPr lang="en-US" sz="1000" b="1" dirty="0" smtClean="0">
                <a:latin typeface="Segoe UI" panose="020B0502040204020203" pitchFamily="34" charset="0"/>
                <a:cs typeface="Segoe UI" panose="020B0502040204020203" pitchFamily="34" charset="0"/>
              </a:rPr>
              <a:t>Tony Ardito </a:t>
            </a:r>
            <a:r>
              <a:rPr lang="en-US" sz="1000" dirty="0" smtClean="0">
                <a:latin typeface="Segoe UI" panose="020B0502040204020203" pitchFamily="34" charset="0"/>
                <a:cs typeface="Segoe UI" panose="020B0502040204020203" pitchFamily="34" charset="0"/>
              </a:rPr>
              <a:t>(Austal)</a:t>
            </a:r>
          </a:p>
          <a:p>
            <a:pPr algn="ctr"/>
            <a:r>
              <a:rPr lang="en-US" sz="1000" b="1" dirty="0" smtClean="0">
                <a:latin typeface="Segoe UI" panose="020B0502040204020203" pitchFamily="34" charset="0"/>
                <a:cs typeface="Segoe UI" panose="020B0502040204020203" pitchFamily="34" charset="0"/>
              </a:rPr>
              <a:t>Denny Moore </a:t>
            </a:r>
            <a:r>
              <a:rPr lang="en-US" sz="1000" dirty="0" smtClean="0">
                <a:latin typeface="Segoe UI" panose="020B0502040204020203" pitchFamily="34" charset="0"/>
                <a:cs typeface="Segoe UI" panose="020B0502040204020203" pitchFamily="34" charset="0"/>
              </a:rPr>
              <a:t>(EB)</a:t>
            </a:r>
            <a:endParaRPr lang="en-US" sz="1000" b="1" dirty="0">
              <a:latin typeface="Segoe UI" panose="020B0502040204020203" pitchFamily="34" charset="0"/>
              <a:cs typeface="Segoe UI" panose="020B0502040204020203" pitchFamily="34" charset="0"/>
            </a:endParaRPr>
          </a:p>
        </p:txBody>
      </p:sp>
      <p:sp>
        <p:nvSpPr>
          <p:cNvPr id="38" name="Content Placeholder 1"/>
          <p:cNvSpPr txBox="1">
            <a:spLocks/>
          </p:cNvSpPr>
          <p:nvPr/>
        </p:nvSpPr>
        <p:spPr>
          <a:xfrm>
            <a:off x="251889" y="3307905"/>
            <a:ext cx="5148246" cy="3550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2">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688B6"/>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dirty="0"/>
          </a:p>
        </p:txBody>
      </p:sp>
    </p:spTree>
    <p:extLst>
      <p:ext uri="{BB962C8B-B14F-4D97-AF65-F5344CB8AC3E}">
        <p14:creationId xmlns:p14="http://schemas.microsoft.com/office/powerpoint/2010/main" val="1169125297"/>
      </p:ext>
    </p:extLst>
  </p:cSld>
  <p:clrMapOvr>
    <a:masterClrMapping/>
  </p:clrMapOvr>
</p:sld>
</file>

<file path=ppt/theme/theme1.xml><?xml version="1.0" encoding="utf-8"?>
<a:theme xmlns:a="http://schemas.openxmlformats.org/drawingml/2006/main" name="NSRP Hea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D9AA77-0F3F-4E26-9B32-E48D47761254}" vid="{F0B499CC-BD85-4F84-953C-0FF751E7C6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Round 1 White Papers_DRAFT NL</Template>
  <TotalTime>2112</TotalTime>
  <Words>1217</Words>
  <Application>Microsoft Office PowerPoint</Application>
  <PresentationFormat>Widescreen</PresentationFormat>
  <Paragraphs>219</Paragraphs>
  <Slides>16</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Segoe UI</vt:lpstr>
      <vt:lpstr>Times New Roman</vt:lpstr>
      <vt:lpstr>NSRP Header</vt:lpstr>
      <vt:lpstr>Program Update Business Technologies and Ship Design &amp; Material Technologies Joint Panel Meeting</vt:lpstr>
      <vt:lpstr>NSRP Mission</vt:lpstr>
      <vt:lpstr>NSRP Collaboration</vt:lpstr>
      <vt:lpstr>PowerPoint Presentation</vt:lpstr>
      <vt:lpstr>Anti-Trust Rules</vt:lpstr>
      <vt:lpstr>Organization</vt:lpstr>
      <vt:lpstr>Operations</vt:lpstr>
      <vt:lpstr>Current Extended Team Leadership</vt:lpstr>
      <vt:lpstr>Major Initiative Teams</vt:lpstr>
      <vt:lpstr>Panel Leadership</vt:lpstr>
      <vt:lpstr>Solicitations</vt:lpstr>
      <vt:lpstr>Research Announcement Proposal Process </vt:lpstr>
      <vt:lpstr>Research Announcement Solicitation Cycle</vt:lpstr>
      <vt:lpstr>Panel Project Proposal Process </vt:lpstr>
      <vt:lpstr>Looking for more information?</vt:lpstr>
      <vt:lpstr>Questions?</vt:lpstr>
    </vt:vector>
  </TitlesOfParts>
  <Company>SCRA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Laney, Nicholas</dc:creator>
  <cp:lastModifiedBy>Mueller, Caroline</cp:lastModifiedBy>
  <cp:revision>139</cp:revision>
  <cp:lastPrinted>2019-05-02T12:01:46Z</cp:lastPrinted>
  <dcterms:created xsi:type="dcterms:W3CDTF">2019-02-28T12:25:49Z</dcterms:created>
  <dcterms:modified xsi:type="dcterms:W3CDTF">2019-10-10T19:20:27Z</dcterms:modified>
</cp:coreProperties>
</file>