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4"/>
  </p:notesMasterIdLst>
  <p:sldIdLst>
    <p:sldId id="260" r:id="rId2"/>
    <p:sldId id="275" r:id="rId3"/>
    <p:sldId id="265" r:id="rId4"/>
    <p:sldId id="276" r:id="rId5"/>
    <p:sldId id="282" r:id="rId6"/>
    <p:sldId id="277" r:id="rId7"/>
    <p:sldId id="278" r:id="rId8"/>
    <p:sldId id="279" r:id="rId9"/>
    <p:sldId id="280" r:id="rId10"/>
    <p:sldId id="281" r:id="rId11"/>
    <p:sldId id="274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D9D9D9"/>
    <a:srgbClr val="045571"/>
    <a:srgbClr val="05759D"/>
    <a:srgbClr val="0688B6"/>
    <a:srgbClr val="034055"/>
    <a:srgbClr val="8EB2BF"/>
    <a:srgbClr val="446A78"/>
    <a:srgbClr val="E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66B49-0BBB-9460-FF87-72D19E227EF6}" v="189" dt="2019-10-10T21:30:40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36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4ea5491241a80a61f1ed84b7dd57c06e0fac040466144b9279852175b8631559::" providerId="AD" clId="Web-{DFB66B49-0BBB-9460-FF87-72D19E227EF6}"/>
    <pc:docChg chg="modSld">
      <pc:chgData name="Guest User" userId="S::urn:spo:anon#4ea5491241a80a61f1ed84b7dd57c06e0fac040466144b9279852175b8631559::" providerId="AD" clId="Web-{DFB66B49-0BBB-9460-FF87-72D19E227EF6}" dt="2019-10-10T21:30:31.617" v="183"/>
      <pc:docMkLst>
        <pc:docMk/>
      </pc:docMkLst>
      <pc:sldChg chg="modSp">
        <pc:chgData name="Guest User" userId="S::urn:spo:anon#4ea5491241a80a61f1ed84b7dd57c06e0fac040466144b9279852175b8631559::" providerId="AD" clId="Web-{DFB66B49-0BBB-9460-FF87-72D19E227EF6}" dt="2019-10-10T21:30:31.617" v="183"/>
        <pc:sldMkLst>
          <pc:docMk/>
          <pc:sldMk cId="895888843" sldId="274"/>
        </pc:sldMkLst>
        <pc:graphicFrameChg chg="mod modGraphic">
          <ac:chgData name="Guest User" userId="S::urn:spo:anon#4ea5491241a80a61f1ed84b7dd57c06e0fac040466144b9279852175b8631559::" providerId="AD" clId="Web-{DFB66B49-0BBB-9460-FF87-72D19E227EF6}" dt="2019-10-10T21:30:31.617" v="183"/>
          <ac:graphicFrameMkLst>
            <pc:docMk/>
            <pc:sldMk cId="895888843" sldId="274"/>
            <ac:graphicFrameMk id="8" creationId="{2711D165-25BA-476C-B312-028647BA5E8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AFB-BA6A-4EAD-8632-EFF9673D575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D755-2BB7-4E46-A026-A3354C07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455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6" y="564957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11550650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3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5912206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33800" y="1130178"/>
            <a:ext cx="5801111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89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815136" cy="138196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48120217"/>
              </p:ext>
            </p:extLst>
          </p:nvPr>
        </p:nvGraphicFramePr>
        <p:xfrm>
          <a:off x="1835842" y="1227430"/>
          <a:ext cx="8181796" cy="5094481"/>
        </p:xfrm>
        <a:graphic>
          <a:graphicData uri="http://schemas.openxmlformats.org/drawingml/2006/table">
            <a:tbl>
              <a:tblPr firstRow="1" firstCol="1" bandRow="1"/>
              <a:tblGrid>
                <a:gridCol w="938894">
                  <a:extLst>
                    <a:ext uri="{9D8B030D-6E8A-4147-A177-3AD203B41FA5}">
                      <a16:colId xmlns:a16="http://schemas.microsoft.com/office/drawing/2014/main" val="2932954129"/>
                    </a:ext>
                  </a:extLst>
                </a:gridCol>
                <a:gridCol w="4667897">
                  <a:extLst>
                    <a:ext uri="{9D8B030D-6E8A-4147-A177-3AD203B41FA5}">
                      <a16:colId xmlns:a16="http://schemas.microsoft.com/office/drawing/2014/main" val="511602394"/>
                    </a:ext>
                  </a:extLst>
                </a:gridCol>
                <a:gridCol w="2575005">
                  <a:extLst>
                    <a:ext uri="{9D8B030D-6E8A-4147-A177-3AD203B41FA5}">
                      <a16:colId xmlns:a16="http://schemas.microsoft.com/office/drawing/2014/main" val="3374404517"/>
                    </a:ext>
                  </a:extLst>
                </a:gridCol>
              </a:tblGrid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745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087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Convene Meeting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5579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19735"/>
                  </a:ext>
                </a:extLst>
              </a:tr>
              <a:tr h="40477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7400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760212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9734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88188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99409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7301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5533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3969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0474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979672"/>
                  </a:ext>
                </a:extLst>
              </a:tr>
              <a:tr h="37978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00741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Adjourn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54446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9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191812"/>
              </p:ext>
            </p:extLst>
          </p:nvPr>
        </p:nvGraphicFramePr>
        <p:xfrm>
          <a:off x="165538" y="1532083"/>
          <a:ext cx="11274358" cy="48463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3455249154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37296426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7051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1800" u="sng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sz="18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endParaRPr lang="en-US" sz="18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sz="18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  <a:p>
                      <a:endParaRPr lang="en-US" sz="180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sz="18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</a:t>
                      </a:r>
                      <a:r>
                        <a:rPr lang="en-US" baseline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objective here.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322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0552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</a:t>
                      </a:r>
                    </a:p>
                    <a:p>
                      <a:r>
                        <a:rPr lang="en-US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$</a:t>
                      </a:r>
                      <a:endParaRPr lang="en-US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513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69850" y="108832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35485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0/00</a:t>
            </a:r>
          </a:p>
        </p:txBody>
      </p:sp>
    </p:spTree>
    <p:extLst>
      <p:ext uri="{BB962C8B-B14F-4D97-AF65-F5344CB8AC3E}">
        <p14:creationId xmlns:p14="http://schemas.microsoft.com/office/powerpoint/2010/main" val="326421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EAF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6" y="564957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631" y="6545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0" r:id="rId4"/>
    <p:sldLayoutId id="2147483659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4055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5759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2599135"/>
            <a:ext cx="10760075" cy="2387600"/>
          </a:xfrm>
        </p:spPr>
        <p:txBody>
          <a:bodyPr/>
          <a:lstStyle/>
          <a:p>
            <a:r>
              <a:rPr lang="en-US" b="1"/>
              <a:t>ExpressMarine Integration</a:t>
            </a:r>
            <a:br>
              <a:rPr lang="en-US" b="1"/>
            </a:br>
            <a:r>
              <a:rPr lang="en-US" b="1"/>
              <a:t>Status Update</a:t>
            </a:r>
            <a:br>
              <a:rPr lang="en-US" b="1"/>
            </a:br>
            <a:r>
              <a:rPr lang="en-US" sz="3600">
                <a:solidFill>
                  <a:schemeClr val="bg2">
                    <a:lumMod val="50000"/>
                  </a:schemeClr>
                </a:solidFill>
              </a:rPr>
              <a:t>Business Technology Panel Project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Pat David SSIUSA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E30173E-3EA1-4601-A267-58EF8A5A0B90}"/>
              </a:ext>
            </a:extLst>
          </p:cNvPr>
          <p:cNvSpPr txBox="1">
            <a:spLocks/>
          </p:cNvSpPr>
          <p:nvPr/>
        </p:nvSpPr>
        <p:spPr>
          <a:xfrm>
            <a:off x="1219200" y="5463915"/>
            <a:ext cx="10658475" cy="604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34055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5759D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Business Technologies &amp; Ship Design &amp; Material Technologies Joint Panel Meeting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78BE727-D7C9-4D2D-839E-964AA3D98A9E}"/>
              </a:ext>
            </a:extLst>
          </p:cNvPr>
          <p:cNvSpPr txBox="1">
            <a:spLocks/>
          </p:cNvSpPr>
          <p:nvPr/>
        </p:nvSpPr>
        <p:spPr>
          <a:xfrm>
            <a:off x="1219199" y="5941095"/>
            <a:ext cx="10658475" cy="604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34055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5759D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October 16</a:t>
            </a:r>
            <a:r>
              <a:rPr lang="en-US" sz="2000" baseline="30000"/>
              <a:t>th</a:t>
            </a:r>
            <a:r>
              <a:rPr lang="en-US" sz="2000"/>
              <a:t>, 2019 – Buffalo, NY</a:t>
            </a:r>
          </a:p>
        </p:txBody>
      </p:sp>
    </p:spTree>
    <p:extLst>
      <p:ext uri="{BB962C8B-B14F-4D97-AF65-F5344CB8AC3E}">
        <p14:creationId xmlns:p14="http://schemas.microsoft.com/office/powerpoint/2010/main" val="281723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57BA00-BA0E-4545-92D7-EF47F3C3E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1854627"/>
            <a:ext cx="8128000" cy="3840088"/>
          </a:xfrm>
        </p:spPr>
        <p:txBody>
          <a:bodyPr/>
          <a:lstStyle/>
          <a:p>
            <a:r>
              <a:rPr lang="en-US"/>
              <a:t>Beta version released to project members this month</a:t>
            </a:r>
          </a:p>
          <a:p>
            <a:r>
              <a:rPr lang="en-US"/>
              <a:t>Feedback, testing, and refinements will continue until final version released spring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C8BE9-73B3-473A-BD90-CD779586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Black" panose="020B0A02040204020203" pitchFamily="34" charset="0"/>
                <a:ea typeface="Segoe UI Black" panose="020B0A02040204020203" pitchFamily="34" charset="0"/>
              </a:rPr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C0614-894F-448E-B9C8-AD1510570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1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CAFF5-DBD7-4FAF-808A-55A4E54C7A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2711D165-25BA-476C-B312-028647BA5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707236"/>
              </p:ext>
            </p:extLst>
          </p:nvPr>
        </p:nvGraphicFramePr>
        <p:xfrm>
          <a:off x="1485900" y="1397231"/>
          <a:ext cx="9867900" cy="4754880"/>
        </p:xfrm>
        <a:graphic>
          <a:graphicData uri="http://schemas.openxmlformats.org/drawingml/2006/table">
            <a:tbl>
              <a:tblPr firstCol="1">
                <a:tableStyleId>{2D5ABB26-0587-4C30-8999-92F81FD0307C}</a:tableStyleId>
              </a:tblPr>
              <a:tblGrid>
                <a:gridCol w="1033013">
                  <a:extLst>
                    <a:ext uri="{9D8B030D-6E8A-4147-A177-3AD203B41FA5}">
                      <a16:colId xmlns:a16="http://schemas.microsoft.com/office/drawing/2014/main" val="2414655819"/>
                    </a:ext>
                  </a:extLst>
                </a:gridCol>
                <a:gridCol w="8834887">
                  <a:extLst>
                    <a:ext uri="{9D8B030D-6E8A-4147-A177-3AD203B41FA5}">
                      <a16:colId xmlns:a16="http://schemas.microsoft.com/office/drawing/2014/main" val="3653153017"/>
                    </a:ext>
                  </a:extLst>
                </a:gridCol>
              </a:tblGrid>
              <a:tr h="5145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</a:rPr>
                        <a:t>✓</a:t>
                      </a:r>
                      <a:r>
                        <a:rPr lang="en-US" sz="2800" b="1">
                          <a:solidFill>
                            <a:srgbClr val="00B05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01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Open Sans Light" panose="020B0306030504020204" pitchFamily="34" charset="0"/>
                          <a:cs typeface="Segoe UI" panose="020B0502040204020203" pitchFamily="34" charset="0"/>
                        </a:rPr>
                        <a:t>Conduct Project Kick-off Meeting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925798"/>
                  </a:ext>
                </a:extLst>
              </a:tr>
              <a:tr h="5145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</a:rPr>
                        <a:t>✓</a:t>
                      </a:r>
                      <a:r>
                        <a:rPr lang="en-US" sz="2800" b="1">
                          <a:solidFill>
                            <a:srgbClr val="00B05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02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Open Sans Light" panose="020B0306030504020204" pitchFamily="34" charset="0"/>
                          <a:cs typeface="Segoe UI" panose="020B0502040204020203" pitchFamily="34" charset="0"/>
                        </a:rPr>
                        <a:t>ExpressMarine Training for VTHM, SSI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441329"/>
                  </a:ext>
                </a:extLst>
              </a:tr>
              <a:tr h="5145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</a:rPr>
                        <a:t>✓</a:t>
                      </a:r>
                      <a:r>
                        <a:rPr lang="en-US" sz="2800" b="1">
                          <a:solidFill>
                            <a:srgbClr val="00B05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03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ea typeface="Open Sans Light" panose="020B0306030504020204" pitchFamily="34" charset="0"/>
                          <a:cs typeface="Segoe UI" panose="020B0502040204020203" pitchFamily="34" charset="0"/>
                        </a:rPr>
                        <a:t>Investigate potential ExpressMarine to ShipConstructor data mapping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477467"/>
                  </a:ext>
                </a:extLst>
              </a:tr>
              <a:tr h="5145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</a:rPr>
                        <a:t>✓</a:t>
                      </a:r>
                      <a:r>
                        <a:rPr lang="en-US" sz="2800" b="1">
                          <a:solidFill>
                            <a:srgbClr val="00B05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04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B050"/>
                          </a:solidFill>
                          <a:effectLst/>
                          <a:latin typeface="Segoe UI"/>
                          <a:ea typeface="Open Sans Light" panose="020B0306030504020204" pitchFamily="34" charset="0"/>
                          <a:cs typeface="Segoe UI"/>
                        </a:rPr>
                        <a:t>Capture business processes and workflow (VTHM &amp; Austal USA)</a:t>
                      </a:r>
                      <a:endParaRPr lang="en-US" sz="240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Open Sans Light" panose="020B0306030504020204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413717"/>
                  </a:ext>
                </a:extLst>
              </a:tr>
              <a:tr h="5145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05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  <a:ea typeface="Open Sans Light" panose="020B0306030504020204" pitchFamily="34" charset="0"/>
                          <a:cs typeface="Segoe UI" panose="020B0502040204020203" pitchFamily="34" charset="0"/>
                        </a:rPr>
                        <a:t>Develop and test data integration from ExpressMarine to ShipConstructor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226029"/>
                  </a:ext>
                </a:extLst>
              </a:tr>
              <a:tr h="5145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06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Open Sans Light" panose="020B0306030504020204" pitchFamily="34" charset="0"/>
                          <a:cs typeface="Segoe UI" panose="020B0502040204020203" pitchFamily="34" charset="0"/>
                        </a:rPr>
                        <a:t>Demonstrate successful data integration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948602"/>
                  </a:ext>
                </a:extLst>
              </a:tr>
              <a:tr h="5145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07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/>
                          <a:ea typeface="Open Sans Light" panose="020B0306030504020204" pitchFamily="34" charset="0"/>
                          <a:cs typeface="Segoe UI"/>
                        </a:rPr>
                        <a:t>Conduct Final Workshop                                         (March 2020)</a:t>
                      </a:r>
                      <a:endParaRPr lang="en-US" sz="24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Open Sans Light" panose="020B0306030504020204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207598"/>
                  </a:ext>
                </a:extLst>
              </a:tr>
              <a:tr h="5145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egoe UI Black" panose="020B0A02040204020203" pitchFamily="34" charset="0"/>
                          <a:ea typeface="Segoe UI Black" panose="020B0A02040204020203" pitchFamily="34" charset="0"/>
                          <a:cs typeface="Segoe UI" panose="020B0502040204020203" pitchFamily="34" charset="0"/>
                        </a:rPr>
                        <a:t>08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/>
                          <a:ea typeface="Open Sans Light" panose="020B0306030504020204" pitchFamily="34" charset="0"/>
                          <a:cs typeface="Segoe UI"/>
                        </a:rPr>
                        <a:t>Develop Final Report                                                 (April 2020)</a:t>
                      </a:r>
                      <a:endParaRPr lang="en-US" sz="24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Open Sans Light" panose="020B0306030504020204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35057"/>
                  </a:ext>
                </a:extLst>
              </a:tr>
            </a:tbl>
          </a:graphicData>
        </a:graphic>
      </p:graphicFrame>
      <p:sp>
        <p:nvSpPr>
          <p:cNvPr id="9" name="Title 2">
            <a:extLst>
              <a:ext uri="{FF2B5EF4-FFF2-40B4-BE49-F238E27FC236}">
                <a16:creationId xmlns:a16="http://schemas.microsoft.com/office/drawing/2014/main" id="{F3B37541-0807-40C6-8801-0B415742176B}"/>
              </a:ext>
            </a:extLst>
          </p:cNvPr>
          <p:cNvSpPr txBox="1">
            <a:spLocks/>
          </p:cNvSpPr>
          <p:nvPr/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4557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>
                <a:latin typeface="Segoe UI Black" panose="020B0A02040204020203" pitchFamily="34" charset="0"/>
                <a:ea typeface="Segoe UI Black" panose="020B0A02040204020203" pitchFamily="34" charset="0"/>
              </a:rPr>
              <a:t>Tasks - Status</a:t>
            </a:r>
          </a:p>
        </p:txBody>
      </p:sp>
    </p:spTree>
    <p:extLst>
      <p:ext uri="{BB962C8B-B14F-4D97-AF65-F5344CB8AC3E}">
        <p14:creationId xmlns:p14="http://schemas.microsoft.com/office/powerpoint/2010/main" val="89588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F69D0E-B622-4B07-96B8-8C3E7BC8901F}"/>
              </a:ext>
            </a:extLst>
          </p:cNvPr>
          <p:cNvSpPr txBox="1">
            <a:spLocks/>
          </p:cNvSpPr>
          <p:nvPr/>
        </p:nvSpPr>
        <p:spPr>
          <a:xfrm>
            <a:off x="736600" y="416370"/>
            <a:ext cx="4927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4557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b="1"/>
              <a:t>Questions?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41879A-BA6C-4A94-8028-ACEA9DE34379}"/>
              </a:ext>
            </a:extLst>
          </p:cNvPr>
          <p:cNvSpPr txBox="1">
            <a:spLocks/>
          </p:cNvSpPr>
          <p:nvPr/>
        </p:nvSpPr>
        <p:spPr>
          <a:xfrm>
            <a:off x="736600" y="2006251"/>
            <a:ext cx="4927600" cy="7877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/>
            <a:r>
              <a:rPr lang="en-US" b="1"/>
              <a:t>Pat David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38FC5BD-9E8E-49D7-9C4E-8D61D47F448E}"/>
              </a:ext>
            </a:extLst>
          </p:cNvPr>
          <p:cNvSpPr txBox="1">
            <a:spLocks/>
          </p:cNvSpPr>
          <p:nvPr/>
        </p:nvSpPr>
        <p:spPr>
          <a:xfrm>
            <a:off x="736600" y="2669032"/>
            <a:ext cx="4927600" cy="7877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/>
            <a:r>
              <a:rPr lang="en-US" sz="2400"/>
              <a:t>Patrick.David@SSI-Corporate.com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AEC587-BE22-460E-9B5E-3B7A40873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329017"/>
            <a:ext cx="6184902" cy="6195493"/>
          </a:xfrm>
          <a:prstGeom prst="rect">
            <a:avLst/>
          </a:prstGeom>
        </p:spPr>
      </p:pic>
      <p:pic>
        <p:nvPicPr>
          <p:cNvPr id="8" name="Picture 8" descr="Image result for austal usa">
            <a:extLst>
              <a:ext uri="{FF2B5EF4-FFF2-40B4-BE49-F238E27FC236}">
                <a16:creationId xmlns:a16="http://schemas.microsoft.com/office/drawing/2014/main" id="{B4266EF3-227A-42E5-9F6D-A1AD0F7AB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7" t="21388" r="24469" b="22144"/>
          <a:stretch/>
        </p:blipFill>
        <p:spPr bwMode="auto">
          <a:xfrm>
            <a:off x="4371018" y="5858109"/>
            <a:ext cx="972508" cy="5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8A55B7C8-C02B-4435-8A2B-236F6D09D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" y="4967376"/>
            <a:ext cx="3744123" cy="718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699CF9-A9E3-4050-80F0-E0BB876F44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18" y="4965585"/>
            <a:ext cx="1089054" cy="787749"/>
          </a:xfrm>
          <a:prstGeom prst="rect">
            <a:avLst/>
          </a:prstGeom>
        </p:spPr>
      </p:pic>
      <p:pic>
        <p:nvPicPr>
          <p:cNvPr id="13" name="Picture 2" descr="VT Halter Marine">
            <a:extLst>
              <a:ext uri="{FF2B5EF4-FFF2-40B4-BE49-F238E27FC236}">
                <a16:creationId xmlns:a16="http://schemas.microsoft.com/office/drawing/2014/main" id="{852CE961-7ADB-492A-82E2-D84CEF561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4" y="5892694"/>
            <a:ext cx="27622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3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75B93-F982-4D2A-98D5-B49B6C713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65F4466-461B-4E5C-9134-F4D50AB60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62" y="2128682"/>
            <a:ext cx="7991475" cy="153352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C7044F-F211-4FCB-9A20-1BD28A9DC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31" y="4260610"/>
            <a:ext cx="7543800" cy="119424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1E71F9-3C00-441D-82C0-4F0B7AA91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14" y="4089690"/>
            <a:ext cx="2171522" cy="1570734"/>
          </a:xfrm>
          <a:prstGeom prst="rect">
            <a:avLst/>
          </a:prstGeom>
        </p:spPr>
      </p:pic>
      <p:pic>
        <p:nvPicPr>
          <p:cNvPr id="8" name="Picture 2" descr="VT Halter Marine">
            <a:extLst>
              <a:ext uri="{FF2B5EF4-FFF2-40B4-BE49-F238E27FC236}">
                <a16:creationId xmlns:a16="http://schemas.microsoft.com/office/drawing/2014/main" id="{A768AD42-ACD2-4250-86D7-65F6CDFE2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4" y="1186849"/>
            <a:ext cx="27622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7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445" y="3818696"/>
            <a:ext cx="11335109" cy="2623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Pass rich, early phase structure-model to a detail-engineering production tool without losing properties and metadata (early stage design into detail production models).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A large ship in the background&#10;&#10;Description automatically generated">
            <a:extLst>
              <a:ext uri="{FF2B5EF4-FFF2-40B4-BE49-F238E27FC236}">
                <a16:creationId xmlns:a16="http://schemas.microsoft.com/office/drawing/2014/main" id="{8E586469-AEF0-41E4-8230-8803BAE9B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76" y="146649"/>
            <a:ext cx="6391224" cy="3818696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3D941DB3-9CB0-4960-99A1-33AA55576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0" y="1025205"/>
            <a:ext cx="5367596" cy="2061584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AFD211A4-4F4C-46FD-B836-85AEB6EF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</p:spPr>
        <p:txBody>
          <a:bodyPr/>
          <a:lstStyle/>
          <a:p>
            <a:r>
              <a:rPr lang="en-US">
                <a:latin typeface="Segoe UI Black" panose="020B0A02040204020203" pitchFamily="34" charset="0"/>
                <a:ea typeface="Segoe UI Black" panose="020B0A02040204020203" pitchFamily="34" charset="0"/>
              </a:rPr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173003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215448-509A-40B5-9FFB-6656B1A8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Black" panose="020B0A02040204020203" pitchFamily="34" charset="0"/>
                <a:ea typeface="Segoe UI Black" panose="020B0A02040204020203" pitchFamily="34" charset="0"/>
              </a:rPr>
              <a:t>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FA6BE-F3AA-4125-A457-D0DCF3ECF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B0D9A27-4BAC-4809-A422-550964A22C57}"/>
              </a:ext>
            </a:extLst>
          </p:cNvPr>
          <p:cNvSpPr txBox="1">
            <a:spLocks/>
          </p:cNvSpPr>
          <p:nvPr/>
        </p:nvSpPr>
        <p:spPr>
          <a:xfrm>
            <a:off x="428445" y="4257798"/>
            <a:ext cx="11335109" cy="1968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88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/>
              <a:t>Export the ExpressMarine model to ShipConstructor so the model appears as if it was built there from scratch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D7770100-B8A9-4939-8F56-4B2D4C22A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75" y="629355"/>
            <a:ext cx="2682475" cy="3086634"/>
          </a:xfrm>
          <a:prstGeom prst="rect">
            <a:avLst/>
          </a:prstGeom>
        </p:spPr>
      </p:pic>
      <p:pic>
        <p:nvPicPr>
          <p:cNvPr id="9" name="Picture 8" descr="A large ship in the background&#10;&#10;Description automatically generated">
            <a:extLst>
              <a:ext uri="{FF2B5EF4-FFF2-40B4-BE49-F238E27FC236}">
                <a16:creationId xmlns:a16="http://schemas.microsoft.com/office/drawing/2014/main" id="{D009FD71-F708-419E-8225-EEA7ACA97B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27" y="757605"/>
            <a:ext cx="5994673" cy="29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1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A66A8-5541-4074-8A95-659B45D9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48235E7-FEAD-445F-A4C5-D11BB7FD4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86" y="409575"/>
            <a:ext cx="3755828" cy="7207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3E284-CD5C-4F06-9CDD-A84720532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1134293"/>
            <a:ext cx="7105650" cy="4589414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23AA7E2-6573-4C80-9004-407C746B1557}"/>
              </a:ext>
            </a:extLst>
          </p:cNvPr>
          <p:cNvSpPr txBox="1">
            <a:spLocks/>
          </p:cNvSpPr>
          <p:nvPr/>
        </p:nvSpPr>
        <p:spPr>
          <a:xfrm>
            <a:off x="2543173" y="5791561"/>
            <a:ext cx="7105652" cy="7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88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/>
              <a:t>Fast · Parametric · Intuitive</a:t>
            </a:r>
          </a:p>
        </p:txBody>
      </p:sp>
    </p:spTree>
    <p:extLst>
      <p:ext uri="{BB962C8B-B14F-4D97-AF65-F5344CB8AC3E}">
        <p14:creationId xmlns:p14="http://schemas.microsoft.com/office/powerpoint/2010/main" val="215124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A66A8-5541-4074-8A95-659B45D95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CD2A28-5715-4E44-B91D-FBAF056BD813}"/>
              </a:ext>
            </a:extLst>
          </p:cNvPr>
          <p:cNvSpPr/>
          <p:nvPr/>
        </p:nvSpPr>
        <p:spPr>
          <a:xfrm>
            <a:off x="965200" y="3585260"/>
            <a:ext cx="1026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Programmed the export using the SSI Genesis Application Programming Interface (API) Framework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48235E7-FEAD-445F-A4C5-D11BB7FD4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63" y="1608138"/>
            <a:ext cx="7991475" cy="1533525"/>
          </a:xfrm>
        </p:spPr>
      </p:pic>
    </p:spTree>
    <p:extLst>
      <p:ext uri="{BB962C8B-B14F-4D97-AF65-F5344CB8AC3E}">
        <p14:creationId xmlns:p14="http://schemas.microsoft.com/office/powerpoint/2010/main" val="246649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FB6D6-E04B-4740-8305-305DCEF41F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C9D55-9871-47A5-BA9A-21F347734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72" y="1412776"/>
            <a:ext cx="7750212" cy="3840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7D50BA-B2D5-414B-B652-F66C0C168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7" y="3449275"/>
            <a:ext cx="7004066" cy="265798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CF0282-FCD3-4904-82ED-ED522E380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6" y="2546314"/>
            <a:ext cx="3506109" cy="672805"/>
          </a:xfr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60E07A13-AD41-47B6-9F4F-39534AA0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</p:spPr>
        <p:txBody>
          <a:bodyPr/>
          <a:lstStyle/>
          <a:p>
            <a:r>
              <a:rPr lang="en-US">
                <a:latin typeface="Segoe UI Black" panose="020B0A02040204020203" pitchFamily="34" charset="0"/>
                <a:ea typeface="Segoe UI Black" panose="020B0A02040204020203" pitchFamily="34" charset="0"/>
              </a:rPr>
              <a:t>ExpressMarine</a:t>
            </a:r>
          </a:p>
        </p:txBody>
      </p:sp>
    </p:spTree>
    <p:extLst>
      <p:ext uri="{BB962C8B-B14F-4D97-AF65-F5344CB8AC3E}">
        <p14:creationId xmlns:p14="http://schemas.microsoft.com/office/powerpoint/2010/main" val="220070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5231D-4E76-45AB-8B88-04D750ACB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9DEF9-0457-4E3D-A158-839E25A09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340191"/>
            <a:ext cx="8173392" cy="3825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A57E2-DBFD-4CF9-BCD8-8E330A3B3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5" y="1613979"/>
            <a:ext cx="6355631" cy="2964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658390-EC9F-4F88-BDF0-5B88736C5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60" y="4913094"/>
            <a:ext cx="1509553" cy="109191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2D1D8A8A-2916-4B80-8F68-7201E697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</p:spPr>
        <p:txBody>
          <a:bodyPr/>
          <a:lstStyle/>
          <a:p>
            <a:r>
              <a:rPr lang="en-US">
                <a:latin typeface="Segoe UI Black" panose="020B0A02040204020203" pitchFamily="34" charset="0"/>
                <a:ea typeface="Segoe UI Black" panose="020B0A02040204020203" pitchFamily="34" charset="0"/>
              </a:rPr>
              <a:t>ShipConstructor</a:t>
            </a:r>
          </a:p>
        </p:txBody>
      </p:sp>
    </p:spTree>
    <p:extLst>
      <p:ext uri="{BB962C8B-B14F-4D97-AF65-F5344CB8AC3E}">
        <p14:creationId xmlns:p14="http://schemas.microsoft.com/office/powerpoint/2010/main" val="408165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1E65-BC8B-4536-8606-22C5A302FD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02AA0-D68F-4D54-B0F9-73793AD22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" y="2215837"/>
            <a:ext cx="4818904" cy="3400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3B47F5-FD70-490F-BD55-29E9A2302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04" y="2419127"/>
            <a:ext cx="6322296" cy="295880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F0E3259-AA3C-46DC-8225-3A3DD9BF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</p:spPr>
        <p:txBody>
          <a:bodyPr/>
          <a:lstStyle/>
          <a:p>
            <a:r>
              <a:rPr lang="en-US">
                <a:latin typeface="Segoe UI Black" panose="020B0A02040204020203" pitchFamily="34" charset="0"/>
                <a:ea typeface="Segoe UI Black" panose="020B0A02040204020203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14779850"/>
      </p:ext>
    </p:extLst>
  </p:cSld>
  <p:clrMapOvr>
    <a:masterClrMapping/>
  </p:clrMapOvr>
</p:sld>
</file>

<file path=ppt/theme/theme1.xml><?xml version="1.0" encoding="utf-8"?>
<a:theme xmlns:a="http://schemas.openxmlformats.org/drawingml/2006/main" name="NSRP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D9AA77-0F3F-4E26-9B32-E48D47761254}" vid="{F0B499CC-BD85-4F84-953C-0FF751E7C6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Round 1 White Papers_DRAFT NL</Template>
  <TotalTime>1</TotalTime>
  <Words>194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Open Sans Light</vt:lpstr>
      <vt:lpstr>Segoe UI</vt:lpstr>
      <vt:lpstr>Segoe UI Black</vt:lpstr>
      <vt:lpstr>Times New Roman</vt:lpstr>
      <vt:lpstr>NSRP Header</vt:lpstr>
      <vt:lpstr>ExpressMarine Integration Status Update Business Technology Panel Project</vt:lpstr>
      <vt:lpstr>PowerPoint Presentation</vt:lpstr>
      <vt:lpstr>Objective</vt:lpstr>
      <vt:lpstr>Goal</vt:lpstr>
      <vt:lpstr>PowerPoint Presentation</vt:lpstr>
      <vt:lpstr>PowerPoint Presentation</vt:lpstr>
      <vt:lpstr>ExpressMarine</vt:lpstr>
      <vt:lpstr>ShipConstructor</vt:lpstr>
      <vt:lpstr>Summary</vt:lpstr>
      <vt:lpstr>Next Steps</vt:lpstr>
      <vt:lpstr>PowerPoint Presentation</vt:lpstr>
      <vt:lpstr>PowerPoint Presentation</vt:lpstr>
    </vt:vector>
  </TitlesOfParts>
  <Company>SCRA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Laney, Nicholas</dc:creator>
  <cp:lastModifiedBy>Mueller, Caroline</cp:lastModifiedBy>
  <cp:revision>1</cp:revision>
  <dcterms:created xsi:type="dcterms:W3CDTF">2019-02-28T12:25:49Z</dcterms:created>
  <dcterms:modified xsi:type="dcterms:W3CDTF">2019-10-11T12:33:40Z</dcterms:modified>
</cp:coreProperties>
</file>