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3"/>
  </p:notesMasterIdLst>
  <p:sldIdLst>
    <p:sldId id="260" r:id="rId2"/>
    <p:sldId id="257" r:id="rId3"/>
    <p:sldId id="259" r:id="rId4"/>
    <p:sldId id="262" r:id="rId5"/>
    <p:sldId id="261" r:id="rId6"/>
    <p:sldId id="282" r:id="rId7"/>
    <p:sldId id="263" r:id="rId8"/>
    <p:sldId id="264" r:id="rId9"/>
    <p:sldId id="265" r:id="rId10"/>
    <p:sldId id="283" r:id="rId11"/>
    <p:sldId id="266" r:id="rId12"/>
    <p:sldId id="267" r:id="rId13"/>
    <p:sldId id="271" r:id="rId14"/>
    <p:sldId id="272" r:id="rId15"/>
    <p:sldId id="279" r:id="rId16"/>
    <p:sldId id="281" r:id="rId17"/>
    <p:sldId id="273" r:id="rId18"/>
    <p:sldId id="274" r:id="rId19"/>
    <p:sldId id="275" r:id="rId20"/>
    <p:sldId id="276"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chun Qiao" initials="DQ" lastIdx="1" clrIdx="0">
    <p:extLst>
      <p:ext uri="{19B8F6BF-5375-455C-9EA6-DF929625EA0E}">
        <p15:presenceInfo xmlns:p15="http://schemas.microsoft.com/office/powerpoint/2012/main" userId="S::MQiao@eagle.org::30e7a42c-7b1d-4da8-9eb7-56bf1eec21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101" autoAdjust="0"/>
  </p:normalViewPr>
  <p:slideViewPr>
    <p:cSldViewPr snapToGrid="0">
      <p:cViewPr varScale="1">
        <p:scale>
          <a:sx n="118" d="100"/>
          <a:sy n="118" d="100"/>
        </p:scale>
        <p:origin x="2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Sheet1!$A$2</c:f>
              <c:strCache>
                <c:ptCount val="1"/>
                <c:pt idx="0">
                  <c:v>CTOD</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xVal>
            <c:numRef>
              <c:f>Sheet1!$E$4:$E$26</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15</c:v>
                </c:pt>
                <c:pt idx="12">
                  <c:v>15</c:v>
                </c:pt>
                <c:pt idx="13">
                  <c:v>17</c:v>
                </c:pt>
                <c:pt idx="14">
                  <c:v>20</c:v>
                </c:pt>
                <c:pt idx="15">
                  <c:v>25</c:v>
                </c:pt>
                <c:pt idx="16">
                  <c:v>30</c:v>
                </c:pt>
                <c:pt idx="17">
                  <c:v>35</c:v>
                </c:pt>
                <c:pt idx="18">
                  <c:v>40</c:v>
                </c:pt>
                <c:pt idx="19">
                  <c:v>45</c:v>
                </c:pt>
                <c:pt idx="20">
                  <c:v>50</c:v>
                </c:pt>
                <c:pt idx="21">
                  <c:v>55</c:v>
                </c:pt>
                <c:pt idx="22">
                  <c:v>60</c:v>
                </c:pt>
              </c:numCache>
            </c:numRef>
          </c:xVal>
          <c:yVal>
            <c:numRef>
              <c:f>Sheet1!$A$4:$A$26</c:f>
              <c:numCache>
                <c:formatCode>General</c:formatCode>
                <c:ptCount val="23"/>
                <c:pt idx="16">
                  <c:v>30</c:v>
                </c:pt>
                <c:pt idx="19">
                  <c:v>25</c:v>
                </c:pt>
                <c:pt idx="20">
                  <c:v>24</c:v>
                </c:pt>
                <c:pt idx="22">
                  <c:v>20</c:v>
                </c:pt>
              </c:numCache>
            </c:numRef>
          </c:yVal>
          <c:smooth val="0"/>
          <c:extLst>
            <c:ext xmlns:c16="http://schemas.microsoft.com/office/drawing/2014/chart" uri="{C3380CC4-5D6E-409C-BE32-E72D297353CC}">
              <c16:uniqueId val="{00000001-0576-4B00-9C9C-083EB3B0D76B}"/>
            </c:ext>
          </c:extLst>
        </c:ser>
        <c:ser>
          <c:idx val="1"/>
          <c:order val="1"/>
          <c:tx>
            <c:strRef>
              <c:f>Sheet1!$B$2</c:f>
              <c:strCache>
                <c:ptCount val="1"/>
                <c:pt idx="0">
                  <c:v>Non-CTOD</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exp"/>
            <c:dispRSqr val="0"/>
            <c:dispEq val="0"/>
          </c:trendline>
          <c:xVal>
            <c:numRef>
              <c:f>Sheet1!$E$4:$E$26</c:f>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15</c:v>
                </c:pt>
                <c:pt idx="12">
                  <c:v>15</c:v>
                </c:pt>
                <c:pt idx="13">
                  <c:v>17</c:v>
                </c:pt>
                <c:pt idx="14">
                  <c:v>20</c:v>
                </c:pt>
                <c:pt idx="15">
                  <c:v>25</c:v>
                </c:pt>
                <c:pt idx="16">
                  <c:v>30</c:v>
                </c:pt>
                <c:pt idx="17">
                  <c:v>35</c:v>
                </c:pt>
                <c:pt idx="18">
                  <c:v>40</c:v>
                </c:pt>
                <c:pt idx="19">
                  <c:v>45</c:v>
                </c:pt>
                <c:pt idx="20">
                  <c:v>50</c:v>
                </c:pt>
                <c:pt idx="21">
                  <c:v>55</c:v>
                </c:pt>
                <c:pt idx="22">
                  <c:v>60</c:v>
                </c:pt>
              </c:numCache>
            </c:numRef>
          </c:xVal>
          <c:yVal>
            <c:numRef>
              <c:f>Sheet1!$B$4:$B$26</c:f>
              <c:numCache>
                <c:formatCode>General</c:formatCode>
                <c:ptCount val="23"/>
                <c:pt idx="11">
                  <c:v>6</c:v>
                </c:pt>
                <c:pt idx="12">
                  <c:v>5</c:v>
                </c:pt>
                <c:pt idx="13">
                  <c:v>4</c:v>
                </c:pt>
                <c:pt idx="15">
                  <c:v>3</c:v>
                </c:pt>
              </c:numCache>
            </c:numRef>
          </c:yVal>
          <c:smooth val="0"/>
          <c:extLst>
            <c:ext xmlns:c16="http://schemas.microsoft.com/office/drawing/2014/chart" uri="{C3380CC4-5D6E-409C-BE32-E72D297353CC}">
              <c16:uniqueId val="{00000003-0576-4B00-9C9C-083EB3B0D76B}"/>
            </c:ext>
          </c:extLst>
        </c:ser>
        <c:dLbls>
          <c:showLegendKey val="0"/>
          <c:showVal val="0"/>
          <c:showCatName val="0"/>
          <c:showSerName val="0"/>
          <c:showPercent val="0"/>
          <c:showBubbleSize val="0"/>
        </c:dLbls>
        <c:axId val="416124680"/>
        <c:axId val="416122384"/>
        <c:extLst>
          <c:ext xmlns:c15="http://schemas.microsoft.com/office/drawing/2012/chart" uri="{02D57815-91ED-43cb-92C2-25804820EDAC}">
            <c15:filteredScatterSeries>
              <c15:ser>
                <c:idx val="2"/>
                <c:order val="2"/>
                <c:tx>
                  <c:strRef>
                    <c:extLst>
                      <c:ext uri="{02D57815-91ED-43cb-92C2-25804820EDAC}">
                        <c15:formulaRef>
                          <c15:sqref>Sheet1!$C$2</c15:sqref>
                        </c15:formulaRef>
                      </c:ext>
                    </c:extLst>
                    <c:strCache>
                      <c:ptCount val="1"/>
                      <c:pt idx="0">
                        <c:v>CTOD-Yard</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exp"/>
                  <c:dispRSqr val="0"/>
                  <c:dispEq val="0"/>
                </c:trendline>
                <c:xVal>
                  <c:numRef>
                    <c:extLst>
                      <c:ext uri="{02D57815-91ED-43cb-92C2-25804820EDAC}">
                        <c15:formulaRef>
                          <c15:sqref>Sheet1!$E$4:$E$26</c15:sqref>
                        </c15:formulaRef>
                      </c:ext>
                    </c:extLst>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15</c:v>
                      </c:pt>
                      <c:pt idx="12">
                        <c:v>15</c:v>
                      </c:pt>
                      <c:pt idx="13">
                        <c:v>17</c:v>
                      </c:pt>
                      <c:pt idx="14">
                        <c:v>20</c:v>
                      </c:pt>
                      <c:pt idx="15">
                        <c:v>25</c:v>
                      </c:pt>
                      <c:pt idx="16">
                        <c:v>30</c:v>
                      </c:pt>
                      <c:pt idx="17">
                        <c:v>35</c:v>
                      </c:pt>
                      <c:pt idx="18">
                        <c:v>40</c:v>
                      </c:pt>
                      <c:pt idx="19">
                        <c:v>45</c:v>
                      </c:pt>
                      <c:pt idx="20">
                        <c:v>50</c:v>
                      </c:pt>
                      <c:pt idx="21">
                        <c:v>55</c:v>
                      </c:pt>
                      <c:pt idx="22">
                        <c:v>60</c:v>
                      </c:pt>
                    </c:numCache>
                  </c:numRef>
                </c:xVal>
                <c:yVal>
                  <c:numRef>
                    <c:extLst>
                      <c:ext uri="{02D57815-91ED-43cb-92C2-25804820EDAC}">
                        <c15:formulaRef>
                          <c15:sqref>Sheet1!$C$4:$C$26</c15:sqref>
                        </c15:formulaRef>
                      </c:ext>
                    </c:extLst>
                    <c:numCache>
                      <c:formatCode>General</c:formatCode>
                      <c:ptCount val="23"/>
                      <c:pt idx="2">
                        <c:v>3</c:v>
                      </c:pt>
                      <c:pt idx="3">
                        <c:v>2</c:v>
                      </c:pt>
                      <c:pt idx="7">
                        <c:v>1</c:v>
                      </c:pt>
                    </c:numCache>
                  </c:numRef>
                </c:yVal>
                <c:smooth val="0"/>
                <c:extLst>
                  <c:ext xmlns:c16="http://schemas.microsoft.com/office/drawing/2014/chart" uri="{C3380CC4-5D6E-409C-BE32-E72D297353CC}">
                    <c16:uniqueId val="{00000005-0576-4B00-9C9C-083EB3B0D76B}"/>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Sheet1!$D$2</c15:sqref>
                        </c15:formulaRef>
                      </c:ext>
                    </c:extLst>
                    <c:strCache>
                      <c:ptCount val="1"/>
                      <c:pt idx="0">
                        <c:v>Non-CTOD-Yard</c:v>
                      </c:pt>
                    </c:strCache>
                  </c:strRef>
                </c:tx>
                <c:spPr>
                  <a:ln w="25400" cap="rnd">
                    <a:no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exp"/>
                  <c:dispRSqr val="0"/>
                  <c:dispEq val="0"/>
                </c:trendline>
                <c:xVal>
                  <c:numRef>
                    <c:extLst xmlns:c15="http://schemas.microsoft.com/office/drawing/2012/chart">
                      <c:ext xmlns:c15="http://schemas.microsoft.com/office/drawing/2012/chart" uri="{02D57815-91ED-43cb-92C2-25804820EDAC}">
                        <c15:formulaRef>
                          <c15:sqref>Sheet1!$E$4:$E$26</c15:sqref>
                        </c15:formulaRef>
                      </c:ext>
                    </c:extLst>
                    <c:numCache>
                      <c:formatCode>General</c:formatCode>
                      <c:ptCount val="23"/>
                      <c:pt idx="0">
                        <c:v>1</c:v>
                      </c:pt>
                      <c:pt idx="1">
                        <c:v>2</c:v>
                      </c:pt>
                      <c:pt idx="2">
                        <c:v>3</c:v>
                      </c:pt>
                      <c:pt idx="3">
                        <c:v>4</c:v>
                      </c:pt>
                      <c:pt idx="4">
                        <c:v>5</c:v>
                      </c:pt>
                      <c:pt idx="5">
                        <c:v>6</c:v>
                      </c:pt>
                      <c:pt idx="6">
                        <c:v>7</c:v>
                      </c:pt>
                      <c:pt idx="7">
                        <c:v>8</c:v>
                      </c:pt>
                      <c:pt idx="8">
                        <c:v>9</c:v>
                      </c:pt>
                      <c:pt idx="9">
                        <c:v>10</c:v>
                      </c:pt>
                      <c:pt idx="10">
                        <c:v>11</c:v>
                      </c:pt>
                      <c:pt idx="11">
                        <c:v>15</c:v>
                      </c:pt>
                      <c:pt idx="12">
                        <c:v>15</c:v>
                      </c:pt>
                      <c:pt idx="13">
                        <c:v>17</c:v>
                      </c:pt>
                      <c:pt idx="14">
                        <c:v>20</c:v>
                      </c:pt>
                      <c:pt idx="15">
                        <c:v>25</c:v>
                      </c:pt>
                      <c:pt idx="16">
                        <c:v>30</c:v>
                      </c:pt>
                      <c:pt idx="17">
                        <c:v>35</c:v>
                      </c:pt>
                      <c:pt idx="18">
                        <c:v>40</c:v>
                      </c:pt>
                      <c:pt idx="19">
                        <c:v>45</c:v>
                      </c:pt>
                      <c:pt idx="20">
                        <c:v>50</c:v>
                      </c:pt>
                      <c:pt idx="21">
                        <c:v>55</c:v>
                      </c:pt>
                      <c:pt idx="22">
                        <c:v>60</c:v>
                      </c:pt>
                    </c:numCache>
                  </c:numRef>
                </c:xVal>
                <c:yVal>
                  <c:numRef>
                    <c:extLst xmlns:c15="http://schemas.microsoft.com/office/drawing/2012/chart">
                      <c:ext xmlns:c15="http://schemas.microsoft.com/office/drawing/2012/chart" uri="{02D57815-91ED-43cb-92C2-25804820EDAC}">
                        <c15:formulaRef>
                          <c15:sqref>Sheet1!$D$4:$D$26</c15:sqref>
                        </c15:formulaRef>
                      </c:ext>
                    </c:extLst>
                    <c:numCache>
                      <c:formatCode>General</c:formatCode>
                      <c:ptCount val="23"/>
                      <c:pt idx="2">
                        <c:v>2</c:v>
                      </c:pt>
                      <c:pt idx="4">
                        <c:v>1</c:v>
                      </c:pt>
                      <c:pt idx="10">
                        <c:v>0.5</c:v>
                      </c:pt>
                    </c:numCache>
                  </c:numRef>
                </c:yVal>
                <c:smooth val="0"/>
                <c:extLst xmlns:c15="http://schemas.microsoft.com/office/drawing/2012/chart">
                  <c:ext xmlns:c16="http://schemas.microsoft.com/office/drawing/2014/chart" uri="{C3380CC4-5D6E-409C-BE32-E72D297353CC}">
                    <c16:uniqueId val="{00000007-0576-4B00-9C9C-083EB3B0D76B}"/>
                  </c:ext>
                </c:extLst>
              </c15:ser>
            </c15:filteredScatterSeries>
          </c:ext>
        </c:extLst>
      </c:scatterChart>
      <c:valAx>
        <c:axId val="41612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Initial Flaw Length, 2C, mm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6122384"/>
        <c:crosses val="autoZero"/>
        <c:crossBetween val="midCat"/>
      </c:valAx>
      <c:valAx>
        <c:axId val="41612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Initial Flaw Height, mm</a:t>
                </a:r>
              </a:p>
            </c:rich>
          </c:tx>
          <c:layout>
            <c:manualLayout>
              <c:xMode val="edge"/>
              <c:yMode val="edge"/>
              <c:x val="6.6583437369954227E-3"/>
              <c:y val="0.1457778576120684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6124680"/>
        <c:crosses val="autoZero"/>
        <c:crossBetween val="midCat"/>
      </c:valAx>
      <c:spPr>
        <a:noFill/>
        <a:ln>
          <a:solidFill>
            <a:schemeClr val="tx1"/>
          </a:solid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4557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C85C2-4152-4ECF-B941-5EDF22769B8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CEA62D1-9C30-4EF2-A6CD-7E61516FE7E4}">
      <dgm:prSet phldrT="[Text]" custT="1"/>
      <dgm:spPr/>
      <dgm:t>
        <a:bodyPr/>
        <a:lstStyle/>
        <a:p>
          <a:r>
            <a:rPr lang="en-US" sz="1600" dirty="0">
              <a:latin typeface="Segoe UI" panose="020B0502040204020203" pitchFamily="34" charset="0"/>
              <a:cs typeface="Segoe UI" panose="020B0502040204020203" pitchFamily="34" charset="0"/>
            </a:rPr>
            <a:t>Digital Scanning</a:t>
          </a:r>
        </a:p>
        <a:p>
          <a:r>
            <a:rPr lang="en-US" sz="1600" dirty="0">
              <a:latin typeface="Segoe UI" panose="020B0502040204020203" pitchFamily="34" charset="0"/>
              <a:cs typeface="Segoe UI" panose="020B0502040204020203" pitchFamily="34" charset="0"/>
            </a:rPr>
            <a:t>Digital Design</a:t>
          </a:r>
        </a:p>
        <a:p>
          <a:r>
            <a:rPr lang="en-US" sz="1600" dirty="0">
              <a:latin typeface="Segoe UI" panose="020B0502040204020203" pitchFamily="34" charset="0"/>
              <a:cs typeface="Segoe UI" panose="020B0502040204020203" pitchFamily="34" charset="0"/>
            </a:rPr>
            <a:t>Digital Engineering</a:t>
          </a:r>
        </a:p>
        <a:p>
          <a:r>
            <a:rPr lang="en-US" sz="1600" dirty="0">
              <a:latin typeface="Segoe UI" panose="020B0502040204020203" pitchFamily="34" charset="0"/>
              <a:cs typeface="Segoe UI" panose="020B0502040204020203" pitchFamily="34" charset="0"/>
            </a:rPr>
            <a:t>Digital Manufacturing</a:t>
          </a:r>
          <a:endParaRPr lang="en-US" sz="1500" dirty="0">
            <a:latin typeface="Segoe UI" panose="020B0502040204020203" pitchFamily="34" charset="0"/>
            <a:cs typeface="Segoe UI" panose="020B0502040204020203" pitchFamily="34" charset="0"/>
          </a:endParaRPr>
        </a:p>
      </dgm:t>
    </dgm:pt>
    <dgm:pt modelId="{89D616C9-4095-40FB-AFED-AE50C1BD21DD}" type="parTrans" cxnId="{CC507BC7-7134-4B83-86D2-0E7978660969}">
      <dgm:prSet/>
      <dgm:spPr/>
      <dgm:t>
        <a:bodyPr/>
        <a:lstStyle/>
        <a:p>
          <a:endParaRPr lang="en-US">
            <a:latin typeface="Segoe UI" panose="020B0502040204020203" pitchFamily="34" charset="0"/>
            <a:cs typeface="Segoe UI" panose="020B0502040204020203" pitchFamily="34" charset="0"/>
          </a:endParaRPr>
        </a:p>
      </dgm:t>
    </dgm:pt>
    <dgm:pt modelId="{51F41349-4614-409B-80BE-A66D373AFACA}" type="sibTrans" cxnId="{CC507BC7-7134-4B83-86D2-0E7978660969}">
      <dgm:prSet/>
      <dgm:spPr/>
      <dgm:t>
        <a:bodyPr/>
        <a:lstStyle/>
        <a:p>
          <a:endParaRPr lang="en-US">
            <a:latin typeface="Segoe UI" panose="020B0502040204020203" pitchFamily="34" charset="0"/>
            <a:cs typeface="Segoe UI" panose="020B0502040204020203" pitchFamily="34" charset="0"/>
          </a:endParaRPr>
        </a:p>
      </dgm:t>
    </dgm:pt>
    <dgm:pt modelId="{1CB95103-1F59-439F-B1A7-4368058DF19D}">
      <dgm:prSet phldrT="[Text]" custT="1"/>
      <dgm:spPr/>
      <dgm:t>
        <a:bodyPr anchor="t" anchorCtr="0"/>
        <a:lstStyle/>
        <a:p>
          <a:pPr marL="0" lvl="0" algn="ctr" defTabSz="711200">
            <a:lnSpc>
              <a:spcPct val="90000"/>
            </a:lnSpc>
            <a:spcBef>
              <a:spcPct val="0"/>
            </a:spcBef>
            <a:spcAft>
              <a:spcPts val="1200"/>
            </a:spcAft>
            <a:buNone/>
          </a:pPr>
          <a:r>
            <a:rPr lang="en-US" sz="1800" b="1" dirty="0">
              <a:latin typeface="Segoe UI" panose="020B0502040204020203" pitchFamily="34" charset="0"/>
              <a:cs typeface="Segoe UI" panose="020B0502040204020203" pitchFamily="34" charset="0"/>
            </a:rPr>
            <a:t>Manufacturing On-Demand</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dirty="0">
              <a:latin typeface="Segoe UI" panose="020B0502040204020203" pitchFamily="34" charset="0"/>
              <a:cs typeface="Segoe UI" panose="020B0502040204020203" pitchFamily="34" charset="0"/>
            </a:rPr>
            <a:t>Prototype new design</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dirty="0">
              <a:latin typeface="Segoe UI" panose="020B0502040204020203" pitchFamily="34" charset="0"/>
              <a:cs typeface="Segoe UI" panose="020B0502040204020203" pitchFamily="34" charset="0"/>
            </a:rPr>
            <a:t>Reduce inventory of spare parts</a:t>
          </a:r>
        </a:p>
        <a:p>
          <a:pPr marL="0" lvl="0" algn="ctr" defTabSz="711200">
            <a:lnSpc>
              <a:spcPct val="90000"/>
            </a:lnSpc>
            <a:spcBef>
              <a:spcPct val="0"/>
            </a:spcBef>
            <a:spcAft>
              <a:spcPct val="35000"/>
            </a:spcAft>
            <a:buNone/>
          </a:pPr>
          <a:r>
            <a:rPr lang="en-US" sz="1600" dirty="0">
              <a:latin typeface="Segoe UI" panose="020B0502040204020203" pitchFamily="34" charset="0"/>
              <a:cs typeface="Segoe UI" panose="020B0502040204020203" pitchFamily="34" charset="0"/>
            </a:rPr>
            <a:t>Remanufacture obsolete parts</a:t>
          </a:r>
        </a:p>
        <a:p>
          <a:pPr marL="0" lvl="0" algn="ctr" defTabSz="711200">
            <a:lnSpc>
              <a:spcPct val="90000"/>
            </a:lnSpc>
            <a:spcBef>
              <a:spcPct val="0"/>
            </a:spcBef>
            <a:spcAft>
              <a:spcPct val="35000"/>
            </a:spcAft>
            <a:buNone/>
          </a:pPr>
          <a:r>
            <a:rPr lang="en-US" sz="1600" dirty="0">
              <a:latin typeface="Segoe UI" panose="020B0502040204020203" pitchFamily="34" charset="0"/>
              <a:cs typeface="Segoe UI" panose="020B0502040204020203" pitchFamily="34" charset="0"/>
            </a:rPr>
            <a:t>Reduce lead-time</a:t>
          </a:r>
        </a:p>
        <a:p>
          <a:pPr marL="0" lvl="0" algn="ctr" defTabSz="711200">
            <a:lnSpc>
              <a:spcPct val="90000"/>
            </a:lnSpc>
            <a:spcBef>
              <a:spcPct val="0"/>
            </a:spcBef>
            <a:spcAft>
              <a:spcPct val="35000"/>
            </a:spcAft>
            <a:buNone/>
          </a:pPr>
          <a:endParaRPr lang="en-US" sz="1400" dirty="0">
            <a:latin typeface="Segoe UI" panose="020B0502040204020203" pitchFamily="34" charset="0"/>
            <a:cs typeface="Segoe UI" panose="020B0502040204020203" pitchFamily="34" charset="0"/>
          </a:endParaRPr>
        </a:p>
        <a:p>
          <a:pPr marL="0" lvl="0" algn="l" defTabSz="711200">
            <a:lnSpc>
              <a:spcPct val="90000"/>
            </a:lnSpc>
            <a:spcBef>
              <a:spcPct val="0"/>
            </a:spcBef>
            <a:spcAft>
              <a:spcPct val="35000"/>
            </a:spcAft>
            <a:buNone/>
          </a:pPr>
          <a:endParaRPr lang="en-US" sz="1600" dirty="0">
            <a:latin typeface="Segoe UI" panose="020B0502040204020203" pitchFamily="34" charset="0"/>
            <a:cs typeface="Segoe UI" panose="020B0502040204020203" pitchFamily="34" charset="0"/>
          </a:endParaRPr>
        </a:p>
      </dgm:t>
    </dgm:pt>
    <dgm:pt modelId="{FD415181-9B03-4BB4-9531-346E1E43CB73}" type="parTrans" cxnId="{37337CB4-43C7-4DEE-872E-7F92CD5146B0}">
      <dgm:prSet/>
      <dgm:spPr/>
      <dgm:t>
        <a:bodyPr/>
        <a:lstStyle/>
        <a:p>
          <a:endParaRPr lang="en-US">
            <a:latin typeface="Segoe UI" panose="020B0502040204020203" pitchFamily="34" charset="0"/>
            <a:cs typeface="Segoe UI" panose="020B0502040204020203" pitchFamily="34" charset="0"/>
          </a:endParaRPr>
        </a:p>
      </dgm:t>
    </dgm:pt>
    <dgm:pt modelId="{3FD35896-ECFF-4844-B5CE-F3A5F0CAC5F7}" type="sibTrans" cxnId="{37337CB4-43C7-4DEE-872E-7F92CD5146B0}">
      <dgm:prSet/>
      <dgm:spPr/>
      <dgm:t>
        <a:bodyPr/>
        <a:lstStyle/>
        <a:p>
          <a:endParaRPr lang="en-US">
            <a:latin typeface="Segoe UI" panose="020B0502040204020203" pitchFamily="34" charset="0"/>
            <a:cs typeface="Segoe UI" panose="020B0502040204020203" pitchFamily="34" charset="0"/>
          </a:endParaRPr>
        </a:p>
      </dgm:t>
    </dgm:pt>
    <dgm:pt modelId="{244F06D6-3852-4070-9C49-7FB69FFFB3C6}">
      <dgm:prSet phldrT="[Text]" custT="1"/>
      <dgm:spPr/>
      <dgm:t>
        <a:bodyPr anchor="t" anchorCtr="0"/>
        <a:lstStyle/>
        <a:p>
          <a:pPr algn="ctr">
            <a:spcAft>
              <a:spcPts val="1200"/>
            </a:spcAft>
          </a:pPr>
          <a:r>
            <a:rPr lang="en-US" sz="1800" b="1" dirty="0">
              <a:latin typeface="Segoe UI" panose="020B0502040204020203" pitchFamily="34" charset="0"/>
              <a:cs typeface="Segoe UI" panose="020B0502040204020203" pitchFamily="34" charset="0"/>
            </a:rPr>
            <a:t>Repair or Special Feature</a:t>
          </a:r>
        </a:p>
        <a:p>
          <a:pPr algn="ctr">
            <a:spcAft>
              <a:spcPct val="35000"/>
            </a:spcAft>
          </a:pPr>
          <a:r>
            <a:rPr lang="en-US" sz="1600" dirty="0">
              <a:latin typeface="Segoe UI" panose="020B0502040204020203" pitchFamily="34" charset="0"/>
              <a:cs typeface="Segoe UI" panose="020B0502040204020203" pitchFamily="34" charset="0"/>
            </a:rPr>
            <a:t>Apply functional/new materials</a:t>
          </a:r>
        </a:p>
        <a:p>
          <a:pPr algn="ctr">
            <a:spcAft>
              <a:spcPct val="35000"/>
            </a:spcAft>
          </a:pPr>
          <a:r>
            <a:rPr lang="en-US" sz="1600" dirty="0">
              <a:latin typeface="Segoe UI" panose="020B0502040204020203" pitchFamily="34" charset="0"/>
              <a:cs typeface="Segoe UI" panose="020B0502040204020203" pitchFamily="34" charset="0"/>
            </a:rPr>
            <a:t>Add specific features</a:t>
          </a:r>
        </a:p>
        <a:p>
          <a:pPr algn="ctr">
            <a:spcAft>
              <a:spcPct val="35000"/>
            </a:spcAft>
          </a:pPr>
          <a:r>
            <a:rPr lang="en-US" sz="1600" dirty="0">
              <a:latin typeface="Segoe UI" panose="020B0502040204020203" pitchFamily="34" charset="0"/>
              <a:cs typeface="Segoe UI" panose="020B0502040204020203" pitchFamily="34" charset="0"/>
            </a:rPr>
            <a:t>Repair damaged parts</a:t>
          </a:r>
        </a:p>
      </dgm:t>
    </dgm:pt>
    <dgm:pt modelId="{E704A694-92B4-4CA6-8ECB-24CEC9C39C66}" type="parTrans" cxnId="{BFCCFCF3-D7E0-4A97-818B-DE126C319A29}">
      <dgm:prSet/>
      <dgm:spPr/>
      <dgm:t>
        <a:bodyPr/>
        <a:lstStyle/>
        <a:p>
          <a:endParaRPr lang="en-US">
            <a:latin typeface="Segoe UI" panose="020B0502040204020203" pitchFamily="34" charset="0"/>
            <a:cs typeface="Segoe UI" panose="020B0502040204020203" pitchFamily="34" charset="0"/>
          </a:endParaRPr>
        </a:p>
      </dgm:t>
    </dgm:pt>
    <dgm:pt modelId="{A718B253-1DC8-4838-BAB6-E66629B2EAB5}" type="sibTrans" cxnId="{BFCCFCF3-D7E0-4A97-818B-DE126C319A29}">
      <dgm:prSet/>
      <dgm:spPr/>
      <dgm:t>
        <a:bodyPr/>
        <a:lstStyle/>
        <a:p>
          <a:endParaRPr lang="en-US">
            <a:latin typeface="Segoe UI" panose="020B0502040204020203" pitchFamily="34" charset="0"/>
            <a:cs typeface="Segoe UI" panose="020B0502040204020203" pitchFamily="34" charset="0"/>
          </a:endParaRPr>
        </a:p>
      </dgm:t>
    </dgm:pt>
    <dgm:pt modelId="{502C424A-F671-42C2-B589-07363F25D35D}">
      <dgm:prSet phldrT="[Text]" custT="1"/>
      <dgm:spPr/>
      <dgm:t>
        <a:bodyPr anchor="t" anchorCtr="0"/>
        <a:lstStyle/>
        <a:p>
          <a:pPr>
            <a:spcAft>
              <a:spcPts val="1200"/>
            </a:spcAft>
          </a:pPr>
          <a:r>
            <a:rPr lang="en-US" sz="1600" b="1" dirty="0">
              <a:latin typeface="Segoe UI" panose="020B0502040204020203" pitchFamily="34" charset="0"/>
              <a:cs typeface="Segoe UI" panose="020B0502040204020203" pitchFamily="34" charset="0"/>
            </a:rPr>
            <a:t>Manufacturing End Use Components</a:t>
          </a:r>
        </a:p>
        <a:p>
          <a:pPr>
            <a:spcAft>
              <a:spcPct val="35000"/>
            </a:spcAft>
          </a:pPr>
          <a:r>
            <a:rPr lang="en-US" sz="1600" dirty="0">
              <a:latin typeface="Segoe UI" panose="020B0502040204020203" pitchFamily="34" charset="0"/>
              <a:cs typeface="Segoe UI" panose="020B0502040204020203" pitchFamily="34" charset="0"/>
            </a:rPr>
            <a:t>Increase design freedom for complex shapes</a:t>
          </a:r>
        </a:p>
        <a:p>
          <a:pPr>
            <a:spcAft>
              <a:spcPct val="35000"/>
            </a:spcAft>
          </a:pPr>
          <a:r>
            <a:rPr lang="en-US" sz="1600" dirty="0">
              <a:latin typeface="Segoe UI" panose="020B0502040204020203" pitchFamily="34" charset="0"/>
              <a:cs typeface="Segoe UI" panose="020B0502040204020203" pitchFamily="34" charset="0"/>
            </a:rPr>
            <a:t>Integrate multiple pieces to single part</a:t>
          </a:r>
        </a:p>
        <a:p>
          <a:pPr>
            <a:spcAft>
              <a:spcPct val="35000"/>
            </a:spcAft>
          </a:pPr>
          <a:r>
            <a:rPr lang="en-US" sz="1600" dirty="0">
              <a:latin typeface="Segoe UI" panose="020B0502040204020203" pitchFamily="34" charset="0"/>
              <a:cs typeface="Segoe UI" panose="020B0502040204020203" pitchFamily="34" charset="0"/>
            </a:rPr>
            <a:t>Add materials for weight saving</a:t>
          </a:r>
        </a:p>
      </dgm:t>
    </dgm:pt>
    <dgm:pt modelId="{697B5A97-A223-4A9E-B1C1-BF3C3F1FBD4E}" type="parTrans" cxnId="{891C567F-5F73-4FF7-B9AE-A73DE6E8EF6A}">
      <dgm:prSet/>
      <dgm:spPr/>
      <dgm:t>
        <a:bodyPr/>
        <a:lstStyle/>
        <a:p>
          <a:endParaRPr lang="en-US">
            <a:latin typeface="Segoe UI" panose="020B0502040204020203" pitchFamily="34" charset="0"/>
            <a:cs typeface="Segoe UI" panose="020B0502040204020203" pitchFamily="34" charset="0"/>
          </a:endParaRPr>
        </a:p>
      </dgm:t>
    </dgm:pt>
    <dgm:pt modelId="{958ACAA7-F0BB-48C5-9085-042D7B958316}" type="sibTrans" cxnId="{891C567F-5F73-4FF7-B9AE-A73DE6E8EF6A}">
      <dgm:prSet/>
      <dgm:spPr/>
      <dgm:t>
        <a:bodyPr/>
        <a:lstStyle/>
        <a:p>
          <a:endParaRPr lang="en-US">
            <a:latin typeface="Segoe UI" panose="020B0502040204020203" pitchFamily="34" charset="0"/>
            <a:cs typeface="Segoe UI" panose="020B0502040204020203" pitchFamily="34" charset="0"/>
          </a:endParaRPr>
        </a:p>
      </dgm:t>
    </dgm:pt>
    <dgm:pt modelId="{44F85B50-8D4F-412D-8DE9-41CE5D8A0B74}">
      <dgm:prSet phldrT="[Text]" custT="1"/>
      <dgm:spPr/>
      <dgm:t>
        <a:bodyPr anchor="t" anchorCtr="0"/>
        <a:lstStyle/>
        <a:p>
          <a:pPr>
            <a:spcAft>
              <a:spcPts val="1200"/>
            </a:spcAft>
          </a:pPr>
          <a:r>
            <a:rPr lang="en-US" sz="1600" b="1" dirty="0">
              <a:latin typeface="Segoe UI" panose="020B0502040204020203" pitchFamily="34" charset="0"/>
              <a:cs typeface="Segoe UI" panose="020B0502040204020203" pitchFamily="34" charset="0"/>
            </a:rPr>
            <a:t>Small Batch Production</a:t>
          </a:r>
        </a:p>
        <a:p>
          <a:pPr>
            <a:spcAft>
              <a:spcPct val="35000"/>
            </a:spcAft>
          </a:pPr>
          <a:r>
            <a:rPr lang="en-US" sz="1600" dirty="0">
              <a:latin typeface="Segoe UI" panose="020B0502040204020203" pitchFamily="34" charset="0"/>
              <a:cs typeface="Segoe UI" panose="020B0502040204020203" pitchFamily="34" charset="0"/>
            </a:rPr>
            <a:t>Cost-effective small volume production</a:t>
          </a:r>
        </a:p>
        <a:p>
          <a:pPr>
            <a:spcAft>
              <a:spcPct val="35000"/>
            </a:spcAft>
          </a:pPr>
          <a:r>
            <a:rPr lang="en-US" sz="1600" dirty="0">
              <a:latin typeface="Segoe UI" panose="020B0502040204020203" pitchFamily="34" charset="0"/>
              <a:cs typeface="Segoe UI" panose="020B0502040204020203" pitchFamily="34" charset="0"/>
            </a:rPr>
            <a:t>Small batch production under dynamic vs static build</a:t>
          </a:r>
        </a:p>
      </dgm:t>
    </dgm:pt>
    <dgm:pt modelId="{931B5C66-6F43-4E78-A8BB-5F4DA7F5ABCB}" type="parTrans" cxnId="{B187AFA8-D81E-498E-A7C3-BD421D3156ED}">
      <dgm:prSet/>
      <dgm:spPr/>
      <dgm:t>
        <a:bodyPr/>
        <a:lstStyle/>
        <a:p>
          <a:endParaRPr lang="en-US">
            <a:latin typeface="Segoe UI" panose="020B0502040204020203" pitchFamily="34" charset="0"/>
            <a:cs typeface="Segoe UI" panose="020B0502040204020203" pitchFamily="34" charset="0"/>
          </a:endParaRPr>
        </a:p>
      </dgm:t>
    </dgm:pt>
    <dgm:pt modelId="{27C41FBB-D0B7-472B-B455-1C38DB91E0DD}" type="sibTrans" cxnId="{B187AFA8-D81E-498E-A7C3-BD421D3156ED}">
      <dgm:prSet/>
      <dgm:spPr/>
      <dgm:t>
        <a:bodyPr/>
        <a:lstStyle/>
        <a:p>
          <a:endParaRPr lang="en-US">
            <a:latin typeface="Segoe UI" panose="020B0502040204020203" pitchFamily="34" charset="0"/>
            <a:cs typeface="Segoe UI" panose="020B0502040204020203" pitchFamily="34" charset="0"/>
          </a:endParaRPr>
        </a:p>
      </dgm:t>
    </dgm:pt>
    <dgm:pt modelId="{7F430D74-F4E4-4E01-BC8A-1D41C026200A}" type="pres">
      <dgm:prSet presAssocID="{8ABC85C2-4152-4ECF-B941-5EDF22769B83}" presName="diagram" presStyleCnt="0">
        <dgm:presLayoutVars>
          <dgm:chMax val="1"/>
          <dgm:dir/>
          <dgm:animLvl val="ctr"/>
          <dgm:resizeHandles val="exact"/>
        </dgm:presLayoutVars>
      </dgm:prSet>
      <dgm:spPr/>
      <dgm:t>
        <a:bodyPr/>
        <a:lstStyle/>
        <a:p>
          <a:endParaRPr lang="en-US"/>
        </a:p>
      </dgm:t>
    </dgm:pt>
    <dgm:pt modelId="{15034E32-9DFE-46E1-ADAB-283007B9A0E9}" type="pres">
      <dgm:prSet presAssocID="{8ABC85C2-4152-4ECF-B941-5EDF22769B83}" presName="matrix" presStyleCnt="0"/>
      <dgm:spPr/>
    </dgm:pt>
    <dgm:pt modelId="{8B95EC23-7B05-412D-BC04-096A0DBCE0FF}" type="pres">
      <dgm:prSet presAssocID="{8ABC85C2-4152-4ECF-B941-5EDF22769B83}" presName="tile1" presStyleLbl="node1" presStyleIdx="0" presStyleCnt="4"/>
      <dgm:spPr/>
      <dgm:t>
        <a:bodyPr/>
        <a:lstStyle/>
        <a:p>
          <a:endParaRPr lang="en-US"/>
        </a:p>
      </dgm:t>
    </dgm:pt>
    <dgm:pt modelId="{A66F3677-401E-4ED2-A02E-A494C1E4F329}" type="pres">
      <dgm:prSet presAssocID="{8ABC85C2-4152-4ECF-B941-5EDF22769B83}" presName="tile1text" presStyleLbl="node1" presStyleIdx="0" presStyleCnt="4">
        <dgm:presLayoutVars>
          <dgm:chMax val="0"/>
          <dgm:chPref val="0"/>
          <dgm:bulletEnabled val="1"/>
        </dgm:presLayoutVars>
      </dgm:prSet>
      <dgm:spPr/>
      <dgm:t>
        <a:bodyPr/>
        <a:lstStyle/>
        <a:p>
          <a:endParaRPr lang="en-US"/>
        </a:p>
      </dgm:t>
    </dgm:pt>
    <dgm:pt modelId="{D683BF01-0040-47EE-A277-F5A8E1729320}" type="pres">
      <dgm:prSet presAssocID="{8ABC85C2-4152-4ECF-B941-5EDF22769B83}" presName="tile2" presStyleLbl="node1" presStyleIdx="1" presStyleCnt="4"/>
      <dgm:spPr/>
      <dgm:t>
        <a:bodyPr/>
        <a:lstStyle/>
        <a:p>
          <a:endParaRPr lang="en-US"/>
        </a:p>
      </dgm:t>
    </dgm:pt>
    <dgm:pt modelId="{F206C59F-88A0-41C8-A9D2-142715AAA5B8}" type="pres">
      <dgm:prSet presAssocID="{8ABC85C2-4152-4ECF-B941-5EDF22769B83}" presName="tile2text" presStyleLbl="node1" presStyleIdx="1" presStyleCnt="4">
        <dgm:presLayoutVars>
          <dgm:chMax val="0"/>
          <dgm:chPref val="0"/>
          <dgm:bulletEnabled val="1"/>
        </dgm:presLayoutVars>
      </dgm:prSet>
      <dgm:spPr/>
      <dgm:t>
        <a:bodyPr/>
        <a:lstStyle/>
        <a:p>
          <a:endParaRPr lang="en-US"/>
        </a:p>
      </dgm:t>
    </dgm:pt>
    <dgm:pt modelId="{EAF86550-63C4-4CA9-9AAE-5ECB8B60BAE0}" type="pres">
      <dgm:prSet presAssocID="{8ABC85C2-4152-4ECF-B941-5EDF22769B83}" presName="tile3" presStyleLbl="node1" presStyleIdx="2" presStyleCnt="4" custLinFactNeighborY="0"/>
      <dgm:spPr/>
      <dgm:t>
        <a:bodyPr/>
        <a:lstStyle/>
        <a:p>
          <a:endParaRPr lang="en-US"/>
        </a:p>
      </dgm:t>
    </dgm:pt>
    <dgm:pt modelId="{42BA0F69-A613-4F84-B802-D4E98FDA2639}" type="pres">
      <dgm:prSet presAssocID="{8ABC85C2-4152-4ECF-B941-5EDF22769B83}" presName="tile3text" presStyleLbl="node1" presStyleIdx="2" presStyleCnt="4">
        <dgm:presLayoutVars>
          <dgm:chMax val="0"/>
          <dgm:chPref val="0"/>
          <dgm:bulletEnabled val="1"/>
        </dgm:presLayoutVars>
      </dgm:prSet>
      <dgm:spPr/>
      <dgm:t>
        <a:bodyPr/>
        <a:lstStyle/>
        <a:p>
          <a:endParaRPr lang="en-US"/>
        </a:p>
      </dgm:t>
    </dgm:pt>
    <dgm:pt modelId="{6D40B5A6-6889-41FF-8FBD-7DCE496D86E0}" type="pres">
      <dgm:prSet presAssocID="{8ABC85C2-4152-4ECF-B941-5EDF22769B83}" presName="tile4" presStyleLbl="node1" presStyleIdx="3" presStyleCnt="4"/>
      <dgm:spPr/>
      <dgm:t>
        <a:bodyPr/>
        <a:lstStyle/>
        <a:p>
          <a:endParaRPr lang="en-US"/>
        </a:p>
      </dgm:t>
    </dgm:pt>
    <dgm:pt modelId="{8413A31D-9BB8-44DB-B088-B9C43284D836}" type="pres">
      <dgm:prSet presAssocID="{8ABC85C2-4152-4ECF-B941-5EDF22769B83}" presName="tile4text" presStyleLbl="node1" presStyleIdx="3" presStyleCnt="4">
        <dgm:presLayoutVars>
          <dgm:chMax val="0"/>
          <dgm:chPref val="0"/>
          <dgm:bulletEnabled val="1"/>
        </dgm:presLayoutVars>
      </dgm:prSet>
      <dgm:spPr/>
      <dgm:t>
        <a:bodyPr/>
        <a:lstStyle/>
        <a:p>
          <a:endParaRPr lang="en-US"/>
        </a:p>
      </dgm:t>
    </dgm:pt>
    <dgm:pt modelId="{6F5FF674-7D14-48E9-A5B9-A135B1BE88EB}" type="pres">
      <dgm:prSet presAssocID="{8ABC85C2-4152-4ECF-B941-5EDF22769B83}" presName="centerTile" presStyleLbl="fgShp" presStyleIdx="0" presStyleCnt="1" custScaleX="104167" custScaleY="115878" custLinFactNeighborX="0" custLinFactNeighborY="0">
        <dgm:presLayoutVars>
          <dgm:chMax val="0"/>
          <dgm:chPref val="0"/>
        </dgm:presLayoutVars>
      </dgm:prSet>
      <dgm:spPr/>
      <dgm:t>
        <a:bodyPr/>
        <a:lstStyle/>
        <a:p>
          <a:endParaRPr lang="en-US"/>
        </a:p>
      </dgm:t>
    </dgm:pt>
  </dgm:ptLst>
  <dgm:cxnLst>
    <dgm:cxn modelId="{C71151E0-E778-46BE-9B20-E7FEA8A8612F}" type="presOf" srcId="{244F06D6-3852-4070-9C49-7FB69FFFB3C6}" destId="{F206C59F-88A0-41C8-A9D2-142715AAA5B8}" srcOrd="1" destOrd="0" presId="urn:microsoft.com/office/officeart/2005/8/layout/matrix1"/>
    <dgm:cxn modelId="{891C567F-5F73-4FF7-B9AE-A73DE6E8EF6A}" srcId="{ECEA62D1-9C30-4EF2-A6CD-7E61516FE7E4}" destId="{502C424A-F671-42C2-B589-07363F25D35D}" srcOrd="2" destOrd="0" parTransId="{697B5A97-A223-4A9E-B1C1-BF3C3F1FBD4E}" sibTransId="{958ACAA7-F0BB-48C5-9085-042D7B958316}"/>
    <dgm:cxn modelId="{C416E262-B764-48D2-ACAD-8AEB24541149}" type="presOf" srcId="{8ABC85C2-4152-4ECF-B941-5EDF22769B83}" destId="{7F430D74-F4E4-4E01-BC8A-1D41C026200A}" srcOrd="0" destOrd="0" presId="urn:microsoft.com/office/officeart/2005/8/layout/matrix1"/>
    <dgm:cxn modelId="{BFCCFCF3-D7E0-4A97-818B-DE126C319A29}" srcId="{ECEA62D1-9C30-4EF2-A6CD-7E61516FE7E4}" destId="{244F06D6-3852-4070-9C49-7FB69FFFB3C6}" srcOrd="1" destOrd="0" parTransId="{E704A694-92B4-4CA6-8ECB-24CEC9C39C66}" sibTransId="{A718B253-1DC8-4838-BAB6-E66629B2EAB5}"/>
    <dgm:cxn modelId="{B187AFA8-D81E-498E-A7C3-BD421D3156ED}" srcId="{ECEA62D1-9C30-4EF2-A6CD-7E61516FE7E4}" destId="{44F85B50-8D4F-412D-8DE9-41CE5D8A0B74}" srcOrd="3" destOrd="0" parTransId="{931B5C66-6F43-4E78-A8BB-5F4DA7F5ABCB}" sibTransId="{27C41FBB-D0B7-472B-B455-1C38DB91E0DD}"/>
    <dgm:cxn modelId="{CC507BC7-7134-4B83-86D2-0E7978660969}" srcId="{8ABC85C2-4152-4ECF-B941-5EDF22769B83}" destId="{ECEA62D1-9C30-4EF2-A6CD-7E61516FE7E4}" srcOrd="0" destOrd="0" parTransId="{89D616C9-4095-40FB-AFED-AE50C1BD21DD}" sibTransId="{51F41349-4614-409B-80BE-A66D373AFACA}"/>
    <dgm:cxn modelId="{B311AC8A-6FD8-4C4C-ADB5-B27DD936BE11}" type="presOf" srcId="{ECEA62D1-9C30-4EF2-A6CD-7E61516FE7E4}" destId="{6F5FF674-7D14-48E9-A5B9-A135B1BE88EB}" srcOrd="0" destOrd="0" presId="urn:microsoft.com/office/officeart/2005/8/layout/matrix1"/>
    <dgm:cxn modelId="{87787C8D-2261-4296-8041-D296C71D5281}" type="presOf" srcId="{1CB95103-1F59-439F-B1A7-4368058DF19D}" destId="{A66F3677-401E-4ED2-A02E-A494C1E4F329}" srcOrd="1" destOrd="0" presId="urn:microsoft.com/office/officeart/2005/8/layout/matrix1"/>
    <dgm:cxn modelId="{763902E4-C3B7-4F90-B89B-8EE81814B2A2}" type="presOf" srcId="{244F06D6-3852-4070-9C49-7FB69FFFB3C6}" destId="{D683BF01-0040-47EE-A277-F5A8E1729320}" srcOrd="0" destOrd="0" presId="urn:microsoft.com/office/officeart/2005/8/layout/matrix1"/>
    <dgm:cxn modelId="{2F6E619F-3E58-479C-BBB8-AEC1B7317A33}" type="presOf" srcId="{44F85B50-8D4F-412D-8DE9-41CE5D8A0B74}" destId="{6D40B5A6-6889-41FF-8FBD-7DCE496D86E0}" srcOrd="0" destOrd="0" presId="urn:microsoft.com/office/officeart/2005/8/layout/matrix1"/>
    <dgm:cxn modelId="{981EC40E-8C53-4852-B8AE-49F2251AF81F}" type="presOf" srcId="{1CB95103-1F59-439F-B1A7-4368058DF19D}" destId="{8B95EC23-7B05-412D-BC04-096A0DBCE0FF}" srcOrd="0" destOrd="0" presId="urn:microsoft.com/office/officeart/2005/8/layout/matrix1"/>
    <dgm:cxn modelId="{00E7E9B1-33F6-48A0-BDAB-40852C44D945}" type="presOf" srcId="{44F85B50-8D4F-412D-8DE9-41CE5D8A0B74}" destId="{8413A31D-9BB8-44DB-B088-B9C43284D836}" srcOrd="1" destOrd="0" presId="urn:microsoft.com/office/officeart/2005/8/layout/matrix1"/>
    <dgm:cxn modelId="{EE69CF7F-BBB3-467D-938A-85CD34CE4895}" type="presOf" srcId="{502C424A-F671-42C2-B589-07363F25D35D}" destId="{42BA0F69-A613-4F84-B802-D4E98FDA2639}" srcOrd="1" destOrd="0" presId="urn:microsoft.com/office/officeart/2005/8/layout/matrix1"/>
    <dgm:cxn modelId="{D8104725-6222-4319-A1A7-20DBD5159DCD}" type="presOf" srcId="{502C424A-F671-42C2-B589-07363F25D35D}" destId="{EAF86550-63C4-4CA9-9AAE-5ECB8B60BAE0}" srcOrd="0" destOrd="0" presId="urn:microsoft.com/office/officeart/2005/8/layout/matrix1"/>
    <dgm:cxn modelId="{37337CB4-43C7-4DEE-872E-7F92CD5146B0}" srcId="{ECEA62D1-9C30-4EF2-A6CD-7E61516FE7E4}" destId="{1CB95103-1F59-439F-B1A7-4368058DF19D}" srcOrd="0" destOrd="0" parTransId="{FD415181-9B03-4BB4-9531-346E1E43CB73}" sibTransId="{3FD35896-ECFF-4844-B5CE-F3A5F0CAC5F7}"/>
    <dgm:cxn modelId="{42AC7CD6-F59D-4BC5-8444-A4399D0D5DA3}" type="presParOf" srcId="{7F430D74-F4E4-4E01-BC8A-1D41C026200A}" destId="{15034E32-9DFE-46E1-ADAB-283007B9A0E9}" srcOrd="0" destOrd="0" presId="urn:microsoft.com/office/officeart/2005/8/layout/matrix1"/>
    <dgm:cxn modelId="{290C7D74-81ED-4146-8A1F-EF9801080CA7}" type="presParOf" srcId="{15034E32-9DFE-46E1-ADAB-283007B9A0E9}" destId="{8B95EC23-7B05-412D-BC04-096A0DBCE0FF}" srcOrd="0" destOrd="0" presId="urn:microsoft.com/office/officeart/2005/8/layout/matrix1"/>
    <dgm:cxn modelId="{12004EDC-8C4D-492B-8716-0B48694A6B99}" type="presParOf" srcId="{15034E32-9DFE-46E1-ADAB-283007B9A0E9}" destId="{A66F3677-401E-4ED2-A02E-A494C1E4F329}" srcOrd="1" destOrd="0" presId="urn:microsoft.com/office/officeart/2005/8/layout/matrix1"/>
    <dgm:cxn modelId="{95829DE6-165C-4460-8DE1-7BE2362CAF8E}" type="presParOf" srcId="{15034E32-9DFE-46E1-ADAB-283007B9A0E9}" destId="{D683BF01-0040-47EE-A277-F5A8E1729320}" srcOrd="2" destOrd="0" presId="urn:microsoft.com/office/officeart/2005/8/layout/matrix1"/>
    <dgm:cxn modelId="{3AD39A49-CDE3-4CF2-BCF0-48900CBDF59A}" type="presParOf" srcId="{15034E32-9DFE-46E1-ADAB-283007B9A0E9}" destId="{F206C59F-88A0-41C8-A9D2-142715AAA5B8}" srcOrd="3" destOrd="0" presId="urn:microsoft.com/office/officeart/2005/8/layout/matrix1"/>
    <dgm:cxn modelId="{0FAE3311-325E-4B43-BE1E-E84650932690}" type="presParOf" srcId="{15034E32-9DFE-46E1-ADAB-283007B9A0E9}" destId="{EAF86550-63C4-4CA9-9AAE-5ECB8B60BAE0}" srcOrd="4" destOrd="0" presId="urn:microsoft.com/office/officeart/2005/8/layout/matrix1"/>
    <dgm:cxn modelId="{A124BA25-715C-434C-B8AA-89EFAB6646C5}" type="presParOf" srcId="{15034E32-9DFE-46E1-ADAB-283007B9A0E9}" destId="{42BA0F69-A613-4F84-B802-D4E98FDA2639}" srcOrd="5" destOrd="0" presId="urn:microsoft.com/office/officeart/2005/8/layout/matrix1"/>
    <dgm:cxn modelId="{09C0FA31-157A-4125-A8F3-D47C1EC01341}" type="presParOf" srcId="{15034E32-9DFE-46E1-ADAB-283007B9A0E9}" destId="{6D40B5A6-6889-41FF-8FBD-7DCE496D86E0}" srcOrd="6" destOrd="0" presId="urn:microsoft.com/office/officeart/2005/8/layout/matrix1"/>
    <dgm:cxn modelId="{10B0AE46-C94C-47F0-8A57-218DEBA0E8BA}" type="presParOf" srcId="{15034E32-9DFE-46E1-ADAB-283007B9A0E9}" destId="{8413A31D-9BB8-44DB-B088-B9C43284D836}" srcOrd="7" destOrd="0" presId="urn:microsoft.com/office/officeart/2005/8/layout/matrix1"/>
    <dgm:cxn modelId="{830E7F3E-D4D2-48FC-AC31-F543D99DEB1A}" type="presParOf" srcId="{7F430D74-F4E4-4E01-BC8A-1D41C026200A}" destId="{6F5FF674-7D14-48E9-A5B9-A135B1BE88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E1484D-AEC7-435D-B4A9-68126425A531}"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33841BA4-E6CE-4246-8810-69E38529C607}">
      <dgm:prSet phldrT="[Text]" custT="1"/>
      <dgm:spPr/>
      <dgm:t>
        <a:bodyPr/>
        <a:lstStyle/>
        <a:p>
          <a:r>
            <a:rPr lang="en-US" sz="1600" dirty="0">
              <a:latin typeface="Segoe UI" panose="020B0502040204020203" pitchFamily="34" charset="0"/>
              <a:cs typeface="Segoe UI" panose="020B0502040204020203" pitchFamily="34" charset="0"/>
            </a:rPr>
            <a:t>Request for Approval</a:t>
          </a:r>
        </a:p>
      </dgm:t>
    </dgm:pt>
    <dgm:pt modelId="{8B91B38E-CCA4-4531-B90F-B3C58CD8FC3A}" type="parTrans" cxnId="{B5F83229-4F00-41C9-8E60-3A7CD24D590D}">
      <dgm:prSet/>
      <dgm:spPr/>
      <dgm:t>
        <a:bodyPr/>
        <a:lstStyle/>
        <a:p>
          <a:endParaRPr lang="en-US">
            <a:latin typeface="Segoe UI" panose="020B0502040204020203" pitchFamily="34" charset="0"/>
            <a:cs typeface="Segoe UI" panose="020B0502040204020203" pitchFamily="34" charset="0"/>
          </a:endParaRPr>
        </a:p>
      </dgm:t>
    </dgm:pt>
    <dgm:pt modelId="{06636D02-BE9F-498D-807F-92CFDD8499CA}" type="sibTrans" cxnId="{B5F83229-4F00-41C9-8E60-3A7CD24D590D}">
      <dgm:prSet/>
      <dgm:spPr/>
      <dgm:t>
        <a:bodyPr/>
        <a:lstStyle/>
        <a:p>
          <a:endParaRPr lang="en-US">
            <a:latin typeface="Segoe UI" panose="020B0502040204020203" pitchFamily="34" charset="0"/>
            <a:cs typeface="Segoe UI" panose="020B0502040204020203" pitchFamily="34" charset="0"/>
          </a:endParaRPr>
        </a:p>
      </dgm:t>
    </dgm:pt>
    <dgm:pt modelId="{D751EE34-3F68-4A66-8876-42B69E360A1C}">
      <dgm:prSet phldrT="[Text]" custT="1"/>
      <dgm:spPr/>
      <dgm:t>
        <a:bodyPr/>
        <a:lstStyle/>
        <a:p>
          <a:r>
            <a:rPr lang="en-US" sz="1600" dirty="0">
              <a:latin typeface="Segoe UI" panose="020B0502040204020203" pitchFamily="34" charset="0"/>
              <a:cs typeface="Segoe UI" panose="020B0502040204020203" pitchFamily="34" charset="0"/>
            </a:rPr>
            <a:t>Instruction Letter</a:t>
          </a:r>
        </a:p>
      </dgm:t>
    </dgm:pt>
    <dgm:pt modelId="{DA025071-8209-460A-BC56-086FD36B1B24}" type="parTrans" cxnId="{0FFCAED5-49B4-4173-B374-0C254ACDE4F1}">
      <dgm:prSet/>
      <dgm:spPr/>
      <dgm:t>
        <a:bodyPr/>
        <a:lstStyle/>
        <a:p>
          <a:endParaRPr lang="en-US">
            <a:latin typeface="Segoe UI" panose="020B0502040204020203" pitchFamily="34" charset="0"/>
            <a:cs typeface="Segoe UI" panose="020B0502040204020203" pitchFamily="34" charset="0"/>
          </a:endParaRPr>
        </a:p>
      </dgm:t>
    </dgm:pt>
    <dgm:pt modelId="{C64D190E-4B35-4803-A479-86C32DBB13B5}" type="sibTrans" cxnId="{0FFCAED5-49B4-4173-B374-0C254ACDE4F1}">
      <dgm:prSet/>
      <dgm:spPr/>
      <dgm:t>
        <a:bodyPr/>
        <a:lstStyle/>
        <a:p>
          <a:endParaRPr lang="en-US">
            <a:latin typeface="Segoe UI" panose="020B0502040204020203" pitchFamily="34" charset="0"/>
            <a:cs typeface="Segoe UI" panose="020B0502040204020203" pitchFamily="34" charset="0"/>
          </a:endParaRPr>
        </a:p>
      </dgm:t>
    </dgm:pt>
    <dgm:pt modelId="{EE29EA4A-400D-4108-9B5F-75393C704BEA}">
      <dgm:prSet phldrT="[Text]" custT="1"/>
      <dgm:spPr/>
      <dgm:t>
        <a:bodyPr/>
        <a:lstStyle/>
        <a:p>
          <a:r>
            <a:rPr lang="en-US" sz="1600" dirty="0">
              <a:latin typeface="Segoe UI" panose="020B0502040204020203" pitchFamily="34" charset="0"/>
              <a:cs typeface="Segoe UI" panose="020B0502040204020203" pitchFamily="34" charset="0"/>
            </a:rPr>
            <a:t>Submittal Review</a:t>
          </a:r>
        </a:p>
      </dgm:t>
    </dgm:pt>
    <dgm:pt modelId="{8F9DDA04-C5B8-47CA-99C7-26F1E7D1D1C5}" type="parTrans" cxnId="{268C5212-1B12-4C32-B523-8F8E4A2C98C4}">
      <dgm:prSet/>
      <dgm:spPr/>
      <dgm:t>
        <a:bodyPr/>
        <a:lstStyle/>
        <a:p>
          <a:endParaRPr lang="en-US">
            <a:latin typeface="Segoe UI" panose="020B0502040204020203" pitchFamily="34" charset="0"/>
            <a:cs typeface="Segoe UI" panose="020B0502040204020203" pitchFamily="34" charset="0"/>
          </a:endParaRPr>
        </a:p>
      </dgm:t>
    </dgm:pt>
    <dgm:pt modelId="{262C6B5D-34E8-422B-B804-2EADEBD43D7F}" type="sibTrans" cxnId="{268C5212-1B12-4C32-B523-8F8E4A2C98C4}">
      <dgm:prSet/>
      <dgm:spPr/>
      <dgm:t>
        <a:bodyPr/>
        <a:lstStyle/>
        <a:p>
          <a:endParaRPr lang="en-US">
            <a:latin typeface="Segoe UI" panose="020B0502040204020203" pitchFamily="34" charset="0"/>
            <a:cs typeface="Segoe UI" panose="020B0502040204020203" pitchFamily="34" charset="0"/>
          </a:endParaRPr>
        </a:p>
      </dgm:t>
    </dgm:pt>
    <dgm:pt modelId="{EB247EC3-2374-4B7A-81BC-4D2D95A9B951}">
      <dgm:prSet phldrT="[Text]" custT="1"/>
      <dgm:spPr/>
      <dgm:t>
        <a:bodyPr/>
        <a:lstStyle/>
        <a:p>
          <a:r>
            <a:rPr lang="en-US" sz="1600" dirty="0">
              <a:latin typeface="Segoe UI" panose="020B0502040204020203" pitchFamily="34" charset="0"/>
              <a:cs typeface="Segoe UI" panose="020B0502040204020203" pitchFamily="34" charset="0"/>
            </a:rPr>
            <a:t>Audit</a:t>
          </a:r>
        </a:p>
      </dgm:t>
    </dgm:pt>
    <dgm:pt modelId="{C4FE1BDC-265D-44DB-A321-F6FA7785D6C4}" type="parTrans" cxnId="{85819830-40F2-4B51-A76F-92E5E47918DD}">
      <dgm:prSet/>
      <dgm:spPr/>
      <dgm:t>
        <a:bodyPr/>
        <a:lstStyle/>
        <a:p>
          <a:endParaRPr lang="en-US">
            <a:latin typeface="Segoe UI" panose="020B0502040204020203" pitchFamily="34" charset="0"/>
            <a:cs typeface="Segoe UI" panose="020B0502040204020203" pitchFamily="34" charset="0"/>
          </a:endParaRPr>
        </a:p>
      </dgm:t>
    </dgm:pt>
    <dgm:pt modelId="{37E7CBBC-FA4A-4A43-9E22-01562F78BFFC}" type="sibTrans" cxnId="{85819830-40F2-4B51-A76F-92E5E47918DD}">
      <dgm:prSet/>
      <dgm:spPr/>
      <dgm:t>
        <a:bodyPr/>
        <a:lstStyle/>
        <a:p>
          <a:endParaRPr lang="en-US">
            <a:latin typeface="Segoe UI" panose="020B0502040204020203" pitchFamily="34" charset="0"/>
            <a:cs typeface="Segoe UI" panose="020B0502040204020203" pitchFamily="34" charset="0"/>
          </a:endParaRPr>
        </a:p>
      </dgm:t>
    </dgm:pt>
    <dgm:pt modelId="{B71CB0E8-2F72-43EC-B08C-96E42D2F1F88}">
      <dgm:prSet phldrT="[Text]" custT="1"/>
      <dgm:spPr/>
      <dgm:t>
        <a:bodyPr/>
        <a:lstStyle/>
        <a:p>
          <a:r>
            <a:rPr lang="en-US" sz="1600" dirty="0">
              <a:latin typeface="Segoe UI" panose="020B0502040204020203" pitchFamily="34" charset="0"/>
              <a:cs typeface="Segoe UI" panose="020B0502040204020203" pitchFamily="34" charset="0"/>
            </a:rPr>
            <a:t>Maturity Letter or Provisional Approval Letter </a:t>
          </a:r>
        </a:p>
      </dgm:t>
    </dgm:pt>
    <dgm:pt modelId="{92D186CE-6C50-4B37-AB03-C79B29D10348}" type="parTrans" cxnId="{0218E3BD-8799-49CF-9E5A-C14D027A38E0}">
      <dgm:prSet/>
      <dgm:spPr/>
      <dgm:t>
        <a:bodyPr/>
        <a:lstStyle/>
        <a:p>
          <a:endParaRPr lang="en-US">
            <a:latin typeface="Segoe UI" panose="020B0502040204020203" pitchFamily="34" charset="0"/>
            <a:cs typeface="Segoe UI" panose="020B0502040204020203" pitchFamily="34" charset="0"/>
          </a:endParaRPr>
        </a:p>
      </dgm:t>
    </dgm:pt>
    <dgm:pt modelId="{F4FBF1F5-09EF-471A-BB3C-1ADFD10DCB28}" type="sibTrans" cxnId="{0218E3BD-8799-49CF-9E5A-C14D027A38E0}">
      <dgm:prSet/>
      <dgm:spPr/>
      <dgm:t>
        <a:bodyPr/>
        <a:lstStyle/>
        <a:p>
          <a:endParaRPr lang="en-US">
            <a:latin typeface="Segoe UI" panose="020B0502040204020203" pitchFamily="34" charset="0"/>
            <a:cs typeface="Segoe UI" panose="020B0502040204020203" pitchFamily="34" charset="0"/>
          </a:endParaRPr>
        </a:p>
      </dgm:t>
    </dgm:pt>
    <dgm:pt modelId="{2B86A42F-3B4B-4DE8-8DAF-7B82A9F46DF4}">
      <dgm:prSet phldrT="[Text]" custT="1"/>
      <dgm:spPr/>
      <dgm:t>
        <a:bodyPr/>
        <a:lstStyle/>
        <a:p>
          <a:r>
            <a:rPr lang="en-US" sz="1600" dirty="0">
              <a:latin typeface="Segoe UI" panose="020B0502040204020203" pitchFamily="34" charset="0"/>
              <a:cs typeface="Segoe UI" panose="020B0502040204020203" pitchFamily="34" charset="0"/>
            </a:rPr>
            <a:t>Capability Demo.</a:t>
          </a:r>
        </a:p>
      </dgm:t>
    </dgm:pt>
    <dgm:pt modelId="{83A455CA-6570-434F-86B4-231B23632F96}" type="parTrans" cxnId="{F757F380-05AE-450C-95E9-B028907DE009}">
      <dgm:prSet/>
      <dgm:spPr/>
      <dgm:t>
        <a:bodyPr/>
        <a:lstStyle/>
        <a:p>
          <a:endParaRPr lang="en-US">
            <a:latin typeface="Segoe UI" panose="020B0502040204020203" pitchFamily="34" charset="0"/>
            <a:cs typeface="Segoe UI" panose="020B0502040204020203" pitchFamily="34" charset="0"/>
          </a:endParaRPr>
        </a:p>
      </dgm:t>
    </dgm:pt>
    <dgm:pt modelId="{5A448FAC-DF9B-42E3-818D-03D89DC27A46}" type="sibTrans" cxnId="{F757F380-05AE-450C-95E9-B028907DE009}">
      <dgm:prSet/>
      <dgm:spPr/>
      <dgm:t>
        <a:bodyPr/>
        <a:lstStyle/>
        <a:p>
          <a:endParaRPr lang="en-US">
            <a:latin typeface="Segoe UI" panose="020B0502040204020203" pitchFamily="34" charset="0"/>
            <a:cs typeface="Segoe UI" panose="020B0502040204020203" pitchFamily="34" charset="0"/>
          </a:endParaRPr>
        </a:p>
      </dgm:t>
    </dgm:pt>
    <dgm:pt modelId="{16504220-DED5-44F4-86CE-C4120C95E0BE}">
      <dgm:prSet phldrT="[Text]" custT="1"/>
      <dgm:spPr/>
      <dgm:t>
        <a:bodyPr/>
        <a:lstStyle/>
        <a:p>
          <a:r>
            <a:rPr lang="en-US" sz="1600" dirty="0">
              <a:latin typeface="Segoe UI" panose="020B0502040204020203" pitchFamily="34" charset="0"/>
              <a:cs typeface="Segoe UI" panose="020B0502040204020203" pitchFamily="34" charset="0"/>
            </a:rPr>
            <a:t>Approval Letter or Certificate</a:t>
          </a:r>
        </a:p>
      </dgm:t>
    </dgm:pt>
    <dgm:pt modelId="{2A131EFB-73E7-40F4-817F-CCE52B4C770E}" type="parTrans" cxnId="{FE64E0E1-520F-4650-A0EF-D2BDDA81BAA2}">
      <dgm:prSet/>
      <dgm:spPr/>
      <dgm:t>
        <a:bodyPr/>
        <a:lstStyle/>
        <a:p>
          <a:endParaRPr lang="en-US">
            <a:latin typeface="Segoe UI" panose="020B0502040204020203" pitchFamily="34" charset="0"/>
            <a:cs typeface="Segoe UI" panose="020B0502040204020203" pitchFamily="34" charset="0"/>
          </a:endParaRPr>
        </a:p>
      </dgm:t>
    </dgm:pt>
    <dgm:pt modelId="{3EFD8D55-ABDF-4161-8287-5A4C510432CA}" type="sibTrans" cxnId="{FE64E0E1-520F-4650-A0EF-D2BDDA81BAA2}">
      <dgm:prSet/>
      <dgm:spPr/>
      <dgm:t>
        <a:bodyPr/>
        <a:lstStyle/>
        <a:p>
          <a:endParaRPr lang="en-US">
            <a:latin typeface="Segoe UI" panose="020B0502040204020203" pitchFamily="34" charset="0"/>
            <a:cs typeface="Segoe UI" panose="020B0502040204020203" pitchFamily="34" charset="0"/>
          </a:endParaRPr>
        </a:p>
      </dgm:t>
    </dgm:pt>
    <dgm:pt modelId="{1654025B-FB78-4D37-8E8E-E079F1356E39}" type="pres">
      <dgm:prSet presAssocID="{42E1484D-AEC7-435D-B4A9-68126425A531}" presName="Name0" presStyleCnt="0">
        <dgm:presLayoutVars>
          <dgm:dir/>
          <dgm:resizeHandles val="exact"/>
        </dgm:presLayoutVars>
      </dgm:prSet>
      <dgm:spPr/>
      <dgm:t>
        <a:bodyPr/>
        <a:lstStyle/>
        <a:p>
          <a:endParaRPr lang="en-US"/>
        </a:p>
      </dgm:t>
    </dgm:pt>
    <dgm:pt modelId="{93DCF19F-ED4C-4D71-B39B-7ED2C0BF9F57}" type="pres">
      <dgm:prSet presAssocID="{33841BA4-E6CE-4246-8810-69E38529C607}" presName="composite" presStyleCnt="0"/>
      <dgm:spPr/>
    </dgm:pt>
    <dgm:pt modelId="{51FBF864-ED49-4DCF-BE19-570952859FA4}" type="pres">
      <dgm:prSet presAssocID="{33841BA4-E6CE-4246-8810-69E38529C607}" presName="bgChev" presStyleLbl="node1" presStyleIdx="0" presStyleCnt="7" custLinFactY="-39001" custLinFactNeighborX="11086" custLinFactNeighborY="-100000"/>
      <dgm:spPr/>
    </dgm:pt>
    <dgm:pt modelId="{553BAE70-A691-4384-8D73-AFA87DEC08AA}" type="pres">
      <dgm:prSet presAssocID="{33841BA4-E6CE-4246-8810-69E38529C607}" presName="txNode" presStyleLbl="fgAcc1" presStyleIdx="0" presStyleCnt="7" custScaleX="121686" custScaleY="338096" custLinFactNeighborX="13335" custLinFactNeighborY="13301">
        <dgm:presLayoutVars>
          <dgm:bulletEnabled val="1"/>
        </dgm:presLayoutVars>
      </dgm:prSet>
      <dgm:spPr/>
      <dgm:t>
        <a:bodyPr/>
        <a:lstStyle/>
        <a:p>
          <a:endParaRPr lang="en-US"/>
        </a:p>
      </dgm:t>
    </dgm:pt>
    <dgm:pt modelId="{9A9C6809-E1DF-4C27-B354-568EEF774D29}" type="pres">
      <dgm:prSet presAssocID="{06636D02-BE9F-498D-807F-92CFDD8499CA}" presName="compositeSpace" presStyleCnt="0"/>
      <dgm:spPr/>
    </dgm:pt>
    <dgm:pt modelId="{04FF2453-4EC4-4D89-AD51-18B4B672803E}" type="pres">
      <dgm:prSet presAssocID="{D751EE34-3F68-4A66-8876-42B69E360A1C}" presName="composite" presStyleCnt="0"/>
      <dgm:spPr/>
    </dgm:pt>
    <dgm:pt modelId="{A22E57E0-5D91-42BF-8ADD-D610DF71DD95}" type="pres">
      <dgm:prSet presAssocID="{D751EE34-3F68-4A66-8876-42B69E360A1C}" presName="bgChev" presStyleLbl="node1" presStyleIdx="1" presStyleCnt="7" custLinFactY="-39001" custLinFactNeighborX="11086" custLinFactNeighborY="-100000"/>
      <dgm:spPr/>
    </dgm:pt>
    <dgm:pt modelId="{790DB908-1D95-4C97-89BC-1AF6013C35E1}" type="pres">
      <dgm:prSet presAssocID="{D751EE34-3F68-4A66-8876-42B69E360A1C}" presName="txNode" presStyleLbl="fgAcc1" presStyleIdx="1" presStyleCnt="7" custScaleX="121686" custScaleY="338096" custLinFactNeighborX="13335" custLinFactNeighborY="13301">
        <dgm:presLayoutVars>
          <dgm:bulletEnabled val="1"/>
        </dgm:presLayoutVars>
      </dgm:prSet>
      <dgm:spPr/>
      <dgm:t>
        <a:bodyPr/>
        <a:lstStyle/>
        <a:p>
          <a:endParaRPr lang="en-US"/>
        </a:p>
      </dgm:t>
    </dgm:pt>
    <dgm:pt modelId="{03B3035F-4496-43DB-8231-5105617D1D83}" type="pres">
      <dgm:prSet presAssocID="{C64D190E-4B35-4803-A479-86C32DBB13B5}" presName="compositeSpace" presStyleCnt="0"/>
      <dgm:spPr/>
    </dgm:pt>
    <dgm:pt modelId="{8D309FC1-696B-48AB-8475-F4DF833984F3}" type="pres">
      <dgm:prSet presAssocID="{EE29EA4A-400D-4108-9B5F-75393C704BEA}" presName="composite" presStyleCnt="0"/>
      <dgm:spPr/>
    </dgm:pt>
    <dgm:pt modelId="{2A4C4878-2DB7-43FF-8433-D98775AFCFFD}" type="pres">
      <dgm:prSet presAssocID="{EE29EA4A-400D-4108-9B5F-75393C704BEA}" presName="bgChev" presStyleLbl="node1" presStyleIdx="2" presStyleCnt="7" custLinFactY="-39001" custLinFactNeighborX="11086" custLinFactNeighborY="-100000"/>
      <dgm:spPr/>
    </dgm:pt>
    <dgm:pt modelId="{8C45563D-34E3-4BFD-BFD7-05C509AF0B0E}" type="pres">
      <dgm:prSet presAssocID="{EE29EA4A-400D-4108-9B5F-75393C704BEA}" presName="txNode" presStyleLbl="fgAcc1" presStyleIdx="2" presStyleCnt="7" custScaleX="121686" custScaleY="338096" custLinFactNeighborX="13335" custLinFactNeighborY="13301">
        <dgm:presLayoutVars>
          <dgm:bulletEnabled val="1"/>
        </dgm:presLayoutVars>
      </dgm:prSet>
      <dgm:spPr/>
      <dgm:t>
        <a:bodyPr/>
        <a:lstStyle/>
        <a:p>
          <a:endParaRPr lang="en-US"/>
        </a:p>
      </dgm:t>
    </dgm:pt>
    <dgm:pt modelId="{194A8C74-875C-41FB-B15F-35EAD0286B34}" type="pres">
      <dgm:prSet presAssocID="{262C6B5D-34E8-422B-B804-2EADEBD43D7F}" presName="compositeSpace" presStyleCnt="0"/>
      <dgm:spPr/>
    </dgm:pt>
    <dgm:pt modelId="{061C3E2D-3A9B-4FA6-8F82-4A791E4CE0EF}" type="pres">
      <dgm:prSet presAssocID="{EB247EC3-2374-4B7A-81BC-4D2D95A9B951}" presName="composite" presStyleCnt="0"/>
      <dgm:spPr/>
    </dgm:pt>
    <dgm:pt modelId="{1B632E53-8A74-415B-BF8A-9B1CC85FC2E5}" type="pres">
      <dgm:prSet presAssocID="{EB247EC3-2374-4B7A-81BC-4D2D95A9B951}" presName="bgChev" presStyleLbl="node1" presStyleIdx="3" presStyleCnt="7" custLinFactY="-39001" custLinFactNeighborX="11086" custLinFactNeighborY="-100000"/>
      <dgm:spPr/>
    </dgm:pt>
    <dgm:pt modelId="{45B30426-E083-4612-B415-C8BF4E47A080}" type="pres">
      <dgm:prSet presAssocID="{EB247EC3-2374-4B7A-81BC-4D2D95A9B951}" presName="txNode" presStyleLbl="fgAcc1" presStyleIdx="3" presStyleCnt="7" custScaleX="121686" custScaleY="338096" custLinFactNeighborX="13335" custLinFactNeighborY="13301">
        <dgm:presLayoutVars>
          <dgm:bulletEnabled val="1"/>
        </dgm:presLayoutVars>
      </dgm:prSet>
      <dgm:spPr/>
      <dgm:t>
        <a:bodyPr/>
        <a:lstStyle/>
        <a:p>
          <a:endParaRPr lang="en-US"/>
        </a:p>
      </dgm:t>
    </dgm:pt>
    <dgm:pt modelId="{76411707-4BB4-44BA-BA0F-F79DFDCB8FBB}" type="pres">
      <dgm:prSet presAssocID="{37E7CBBC-FA4A-4A43-9E22-01562F78BFFC}" presName="compositeSpace" presStyleCnt="0"/>
      <dgm:spPr/>
    </dgm:pt>
    <dgm:pt modelId="{4A660D78-7723-4D2E-98BC-27F7F00BA964}" type="pres">
      <dgm:prSet presAssocID="{B71CB0E8-2F72-43EC-B08C-96E42D2F1F88}" presName="composite" presStyleCnt="0"/>
      <dgm:spPr/>
    </dgm:pt>
    <dgm:pt modelId="{91F82134-7D57-45E8-8826-278EF3103881}" type="pres">
      <dgm:prSet presAssocID="{B71CB0E8-2F72-43EC-B08C-96E42D2F1F88}" presName="bgChev" presStyleLbl="node1" presStyleIdx="4" presStyleCnt="7" custLinFactY="-39001" custLinFactNeighborX="11086" custLinFactNeighborY="-100000"/>
      <dgm:spPr/>
    </dgm:pt>
    <dgm:pt modelId="{54DBB894-4DB1-49A5-AB20-D9995546E521}" type="pres">
      <dgm:prSet presAssocID="{B71CB0E8-2F72-43EC-B08C-96E42D2F1F88}" presName="txNode" presStyleLbl="fgAcc1" presStyleIdx="4" presStyleCnt="7" custScaleX="121686" custScaleY="338096" custLinFactNeighborX="13335" custLinFactNeighborY="13301">
        <dgm:presLayoutVars>
          <dgm:bulletEnabled val="1"/>
        </dgm:presLayoutVars>
      </dgm:prSet>
      <dgm:spPr/>
      <dgm:t>
        <a:bodyPr/>
        <a:lstStyle/>
        <a:p>
          <a:endParaRPr lang="en-US"/>
        </a:p>
      </dgm:t>
    </dgm:pt>
    <dgm:pt modelId="{5F57FB42-3B5B-430E-BC06-BA6C9BFA8FB1}" type="pres">
      <dgm:prSet presAssocID="{F4FBF1F5-09EF-471A-BB3C-1ADFD10DCB28}" presName="compositeSpace" presStyleCnt="0"/>
      <dgm:spPr/>
    </dgm:pt>
    <dgm:pt modelId="{E42B9B5C-EE52-4EC2-BA7F-60308C79D145}" type="pres">
      <dgm:prSet presAssocID="{2B86A42F-3B4B-4DE8-8DAF-7B82A9F46DF4}" presName="composite" presStyleCnt="0"/>
      <dgm:spPr/>
    </dgm:pt>
    <dgm:pt modelId="{8A1AD95D-E255-473C-B404-E54E4EC9A845}" type="pres">
      <dgm:prSet presAssocID="{2B86A42F-3B4B-4DE8-8DAF-7B82A9F46DF4}" presName="bgChev" presStyleLbl="node1" presStyleIdx="5" presStyleCnt="7" custLinFactY="-39001" custLinFactNeighborX="11086" custLinFactNeighborY="-100000"/>
      <dgm:spPr/>
    </dgm:pt>
    <dgm:pt modelId="{BE829D7C-6128-4BAC-8D78-78B8972581A9}" type="pres">
      <dgm:prSet presAssocID="{2B86A42F-3B4B-4DE8-8DAF-7B82A9F46DF4}" presName="txNode" presStyleLbl="fgAcc1" presStyleIdx="5" presStyleCnt="7" custScaleX="121686" custScaleY="338096" custLinFactNeighborX="11782" custLinFactNeighborY="13301">
        <dgm:presLayoutVars>
          <dgm:bulletEnabled val="1"/>
        </dgm:presLayoutVars>
      </dgm:prSet>
      <dgm:spPr/>
      <dgm:t>
        <a:bodyPr/>
        <a:lstStyle/>
        <a:p>
          <a:endParaRPr lang="en-US"/>
        </a:p>
      </dgm:t>
    </dgm:pt>
    <dgm:pt modelId="{C9BCDC70-790C-4DC3-B054-E2F4F22D8603}" type="pres">
      <dgm:prSet presAssocID="{5A448FAC-DF9B-42E3-818D-03D89DC27A46}" presName="compositeSpace" presStyleCnt="0"/>
      <dgm:spPr/>
    </dgm:pt>
    <dgm:pt modelId="{24E8B261-CF8A-459E-8842-BEBA4F775383}" type="pres">
      <dgm:prSet presAssocID="{16504220-DED5-44F4-86CE-C4120C95E0BE}" presName="composite" presStyleCnt="0"/>
      <dgm:spPr/>
    </dgm:pt>
    <dgm:pt modelId="{33A9D597-8E87-40F4-9732-949694C0BCAD}" type="pres">
      <dgm:prSet presAssocID="{16504220-DED5-44F4-86CE-C4120C95E0BE}" presName="bgChev" presStyleLbl="node1" presStyleIdx="6" presStyleCnt="7" custLinFactY="-39001" custLinFactNeighborX="11086" custLinFactNeighborY="-100000"/>
      <dgm:spPr/>
    </dgm:pt>
    <dgm:pt modelId="{207590D5-4BAC-46F9-BEED-788B2E0EAA01}" type="pres">
      <dgm:prSet presAssocID="{16504220-DED5-44F4-86CE-C4120C95E0BE}" presName="txNode" presStyleLbl="fgAcc1" presStyleIdx="6" presStyleCnt="7" custScaleX="121686" custScaleY="338096" custLinFactNeighborX="7096" custLinFactNeighborY="13301">
        <dgm:presLayoutVars>
          <dgm:bulletEnabled val="1"/>
        </dgm:presLayoutVars>
      </dgm:prSet>
      <dgm:spPr/>
      <dgm:t>
        <a:bodyPr/>
        <a:lstStyle/>
        <a:p>
          <a:endParaRPr lang="en-US"/>
        </a:p>
      </dgm:t>
    </dgm:pt>
  </dgm:ptLst>
  <dgm:cxnLst>
    <dgm:cxn modelId="{B5F83229-4F00-41C9-8E60-3A7CD24D590D}" srcId="{42E1484D-AEC7-435D-B4A9-68126425A531}" destId="{33841BA4-E6CE-4246-8810-69E38529C607}" srcOrd="0" destOrd="0" parTransId="{8B91B38E-CCA4-4531-B90F-B3C58CD8FC3A}" sibTransId="{06636D02-BE9F-498D-807F-92CFDD8499CA}"/>
    <dgm:cxn modelId="{0A58A4BC-D49E-4A6E-91AE-00E3C7200B70}" type="presOf" srcId="{B71CB0E8-2F72-43EC-B08C-96E42D2F1F88}" destId="{54DBB894-4DB1-49A5-AB20-D9995546E521}" srcOrd="0" destOrd="0" presId="urn:microsoft.com/office/officeart/2005/8/layout/chevronAccent+Icon"/>
    <dgm:cxn modelId="{85819830-40F2-4B51-A76F-92E5E47918DD}" srcId="{42E1484D-AEC7-435D-B4A9-68126425A531}" destId="{EB247EC3-2374-4B7A-81BC-4D2D95A9B951}" srcOrd="3" destOrd="0" parTransId="{C4FE1BDC-265D-44DB-A321-F6FA7785D6C4}" sibTransId="{37E7CBBC-FA4A-4A43-9E22-01562F78BFFC}"/>
    <dgm:cxn modelId="{2A555A3F-91E1-45F1-B0C4-D980CAF3D24F}" type="presOf" srcId="{EE29EA4A-400D-4108-9B5F-75393C704BEA}" destId="{8C45563D-34E3-4BFD-BFD7-05C509AF0B0E}" srcOrd="0" destOrd="0" presId="urn:microsoft.com/office/officeart/2005/8/layout/chevronAccent+Icon"/>
    <dgm:cxn modelId="{B1997169-F9FA-428E-80FD-B51EB6E8D5FD}" type="presOf" srcId="{33841BA4-E6CE-4246-8810-69E38529C607}" destId="{553BAE70-A691-4384-8D73-AFA87DEC08AA}" srcOrd="0" destOrd="0" presId="urn:microsoft.com/office/officeart/2005/8/layout/chevronAccent+Icon"/>
    <dgm:cxn modelId="{0FFCAED5-49B4-4173-B374-0C254ACDE4F1}" srcId="{42E1484D-AEC7-435D-B4A9-68126425A531}" destId="{D751EE34-3F68-4A66-8876-42B69E360A1C}" srcOrd="1" destOrd="0" parTransId="{DA025071-8209-460A-BC56-086FD36B1B24}" sibTransId="{C64D190E-4B35-4803-A479-86C32DBB13B5}"/>
    <dgm:cxn modelId="{DFA82484-43CF-4941-88E5-335C2200425D}" type="presOf" srcId="{D751EE34-3F68-4A66-8876-42B69E360A1C}" destId="{790DB908-1D95-4C97-89BC-1AF6013C35E1}" srcOrd="0" destOrd="0" presId="urn:microsoft.com/office/officeart/2005/8/layout/chevronAccent+Icon"/>
    <dgm:cxn modelId="{268C5212-1B12-4C32-B523-8F8E4A2C98C4}" srcId="{42E1484D-AEC7-435D-B4A9-68126425A531}" destId="{EE29EA4A-400D-4108-9B5F-75393C704BEA}" srcOrd="2" destOrd="0" parTransId="{8F9DDA04-C5B8-47CA-99C7-26F1E7D1D1C5}" sibTransId="{262C6B5D-34E8-422B-B804-2EADEBD43D7F}"/>
    <dgm:cxn modelId="{0218E3BD-8799-49CF-9E5A-C14D027A38E0}" srcId="{42E1484D-AEC7-435D-B4A9-68126425A531}" destId="{B71CB0E8-2F72-43EC-B08C-96E42D2F1F88}" srcOrd="4" destOrd="0" parTransId="{92D186CE-6C50-4B37-AB03-C79B29D10348}" sibTransId="{F4FBF1F5-09EF-471A-BB3C-1ADFD10DCB28}"/>
    <dgm:cxn modelId="{D4D1B68A-8776-48AA-8466-2587FFAEBD9C}" type="presOf" srcId="{2B86A42F-3B4B-4DE8-8DAF-7B82A9F46DF4}" destId="{BE829D7C-6128-4BAC-8D78-78B8972581A9}" srcOrd="0" destOrd="0" presId="urn:microsoft.com/office/officeart/2005/8/layout/chevronAccent+Icon"/>
    <dgm:cxn modelId="{D09C80A9-F4F6-4C01-A726-593ECCC582C0}" type="presOf" srcId="{42E1484D-AEC7-435D-B4A9-68126425A531}" destId="{1654025B-FB78-4D37-8E8E-E079F1356E39}" srcOrd="0" destOrd="0" presId="urn:microsoft.com/office/officeart/2005/8/layout/chevronAccent+Icon"/>
    <dgm:cxn modelId="{F757F380-05AE-450C-95E9-B028907DE009}" srcId="{42E1484D-AEC7-435D-B4A9-68126425A531}" destId="{2B86A42F-3B4B-4DE8-8DAF-7B82A9F46DF4}" srcOrd="5" destOrd="0" parTransId="{83A455CA-6570-434F-86B4-231B23632F96}" sibTransId="{5A448FAC-DF9B-42E3-818D-03D89DC27A46}"/>
    <dgm:cxn modelId="{FE64E0E1-520F-4650-A0EF-D2BDDA81BAA2}" srcId="{42E1484D-AEC7-435D-B4A9-68126425A531}" destId="{16504220-DED5-44F4-86CE-C4120C95E0BE}" srcOrd="6" destOrd="0" parTransId="{2A131EFB-73E7-40F4-817F-CCE52B4C770E}" sibTransId="{3EFD8D55-ABDF-4161-8287-5A4C510432CA}"/>
    <dgm:cxn modelId="{B39BF3B1-8BA9-4473-B4B9-482358470707}" type="presOf" srcId="{EB247EC3-2374-4B7A-81BC-4D2D95A9B951}" destId="{45B30426-E083-4612-B415-C8BF4E47A080}" srcOrd="0" destOrd="0" presId="urn:microsoft.com/office/officeart/2005/8/layout/chevronAccent+Icon"/>
    <dgm:cxn modelId="{31093824-B623-4AA2-AD02-07669E747D44}" type="presOf" srcId="{16504220-DED5-44F4-86CE-C4120C95E0BE}" destId="{207590D5-4BAC-46F9-BEED-788B2E0EAA01}" srcOrd="0" destOrd="0" presId="urn:microsoft.com/office/officeart/2005/8/layout/chevronAccent+Icon"/>
    <dgm:cxn modelId="{18721EDB-DAB5-4C7A-8B6D-E47C67F2F2F2}" type="presParOf" srcId="{1654025B-FB78-4D37-8E8E-E079F1356E39}" destId="{93DCF19F-ED4C-4D71-B39B-7ED2C0BF9F57}" srcOrd="0" destOrd="0" presId="urn:microsoft.com/office/officeart/2005/8/layout/chevronAccent+Icon"/>
    <dgm:cxn modelId="{5A683116-5CF9-4C79-A4C7-A823EA1B42B1}" type="presParOf" srcId="{93DCF19F-ED4C-4D71-B39B-7ED2C0BF9F57}" destId="{51FBF864-ED49-4DCF-BE19-570952859FA4}" srcOrd="0" destOrd="0" presId="urn:microsoft.com/office/officeart/2005/8/layout/chevronAccent+Icon"/>
    <dgm:cxn modelId="{21D1C7A6-692B-493A-A7FF-18F8474079D8}" type="presParOf" srcId="{93DCF19F-ED4C-4D71-B39B-7ED2C0BF9F57}" destId="{553BAE70-A691-4384-8D73-AFA87DEC08AA}" srcOrd="1" destOrd="0" presId="urn:microsoft.com/office/officeart/2005/8/layout/chevronAccent+Icon"/>
    <dgm:cxn modelId="{FF5D37DD-360C-4DCF-9FBB-D6A4D870B552}" type="presParOf" srcId="{1654025B-FB78-4D37-8E8E-E079F1356E39}" destId="{9A9C6809-E1DF-4C27-B354-568EEF774D29}" srcOrd="1" destOrd="0" presId="urn:microsoft.com/office/officeart/2005/8/layout/chevronAccent+Icon"/>
    <dgm:cxn modelId="{763F0FC3-9A47-489D-B63E-8633F1A3D64B}" type="presParOf" srcId="{1654025B-FB78-4D37-8E8E-E079F1356E39}" destId="{04FF2453-4EC4-4D89-AD51-18B4B672803E}" srcOrd="2" destOrd="0" presId="urn:microsoft.com/office/officeart/2005/8/layout/chevronAccent+Icon"/>
    <dgm:cxn modelId="{6A4AFAB4-B5CB-47C5-91FD-7ECB5ACDE222}" type="presParOf" srcId="{04FF2453-4EC4-4D89-AD51-18B4B672803E}" destId="{A22E57E0-5D91-42BF-8ADD-D610DF71DD95}" srcOrd="0" destOrd="0" presId="urn:microsoft.com/office/officeart/2005/8/layout/chevronAccent+Icon"/>
    <dgm:cxn modelId="{88E4A490-0C20-4E96-9742-D07DCEF9C2EA}" type="presParOf" srcId="{04FF2453-4EC4-4D89-AD51-18B4B672803E}" destId="{790DB908-1D95-4C97-89BC-1AF6013C35E1}" srcOrd="1" destOrd="0" presId="urn:microsoft.com/office/officeart/2005/8/layout/chevronAccent+Icon"/>
    <dgm:cxn modelId="{F8C7163A-0C16-4444-96A4-11FD2922189D}" type="presParOf" srcId="{1654025B-FB78-4D37-8E8E-E079F1356E39}" destId="{03B3035F-4496-43DB-8231-5105617D1D83}" srcOrd="3" destOrd="0" presId="urn:microsoft.com/office/officeart/2005/8/layout/chevronAccent+Icon"/>
    <dgm:cxn modelId="{9285DBE1-09D1-4EAE-8051-C36C4A56926C}" type="presParOf" srcId="{1654025B-FB78-4D37-8E8E-E079F1356E39}" destId="{8D309FC1-696B-48AB-8475-F4DF833984F3}" srcOrd="4" destOrd="0" presId="urn:microsoft.com/office/officeart/2005/8/layout/chevronAccent+Icon"/>
    <dgm:cxn modelId="{C9E897CD-3768-4E29-851B-F2EE6BA3232D}" type="presParOf" srcId="{8D309FC1-696B-48AB-8475-F4DF833984F3}" destId="{2A4C4878-2DB7-43FF-8433-D98775AFCFFD}" srcOrd="0" destOrd="0" presId="urn:microsoft.com/office/officeart/2005/8/layout/chevronAccent+Icon"/>
    <dgm:cxn modelId="{545334E2-C1ED-452B-8253-639FD55984F7}" type="presParOf" srcId="{8D309FC1-696B-48AB-8475-F4DF833984F3}" destId="{8C45563D-34E3-4BFD-BFD7-05C509AF0B0E}" srcOrd="1" destOrd="0" presId="urn:microsoft.com/office/officeart/2005/8/layout/chevronAccent+Icon"/>
    <dgm:cxn modelId="{0B7F0EE7-2516-4286-A006-F585C1BA63B3}" type="presParOf" srcId="{1654025B-FB78-4D37-8E8E-E079F1356E39}" destId="{194A8C74-875C-41FB-B15F-35EAD0286B34}" srcOrd="5" destOrd="0" presId="urn:microsoft.com/office/officeart/2005/8/layout/chevronAccent+Icon"/>
    <dgm:cxn modelId="{6BF36D20-FCBE-48DF-979C-1204E28CF0F4}" type="presParOf" srcId="{1654025B-FB78-4D37-8E8E-E079F1356E39}" destId="{061C3E2D-3A9B-4FA6-8F82-4A791E4CE0EF}" srcOrd="6" destOrd="0" presId="urn:microsoft.com/office/officeart/2005/8/layout/chevronAccent+Icon"/>
    <dgm:cxn modelId="{34001C90-605C-4F53-A58E-A076E3B1DA34}" type="presParOf" srcId="{061C3E2D-3A9B-4FA6-8F82-4A791E4CE0EF}" destId="{1B632E53-8A74-415B-BF8A-9B1CC85FC2E5}" srcOrd="0" destOrd="0" presId="urn:microsoft.com/office/officeart/2005/8/layout/chevronAccent+Icon"/>
    <dgm:cxn modelId="{3BEC9046-F454-45FE-BAB3-22EA575DB8E4}" type="presParOf" srcId="{061C3E2D-3A9B-4FA6-8F82-4A791E4CE0EF}" destId="{45B30426-E083-4612-B415-C8BF4E47A080}" srcOrd="1" destOrd="0" presId="urn:microsoft.com/office/officeart/2005/8/layout/chevronAccent+Icon"/>
    <dgm:cxn modelId="{155C025F-1457-4095-BCEC-7202816F43A7}" type="presParOf" srcId="{1654025B-FB78-4D37-8E8E-E079F1356E39}" destId="{76411707-4BB4-44BA-BA0F-F79DFDCB8FBB}" srcOrd="7" destOrd="0" presId="urn:microsoft.com/office/officeart/2005/8/layout/chevronAccent+Icon"/>
    <dgm:cxn modelId="{C7058156-00DA-48A7-90B6-825DE8279E59}" type="presParOf" srcId="{1654025B-FB78-4D37-8E8E-E079F1356E39}" destId="{4A660D78-7723-4D2E-98BC-27F7F00BA964}" srcOrd="8" destOrd="0" presId="urn:microsoft.com/office/officeart/2005/8/layout/chevronAccent+Icon"/>
    <dgm:cxn modelId="{7118989E-1921-458E-92E5-D4245546FE87}" type="presParOf" srcId="{4A660D78-7723-4D2E-98BC-27F7F00BA964}" destId="{91F82134-7D57-45E8-8826-278EF3103881}" srcOrd="0" destOrd="0" presId="urn:microsoft.com/office/officeart/2005/8/layout/chevronAccent+Icon"/>
    <dgm:cxn modelId="{1814CBC3-B55C-473C-85C8-E8D2859BF381}" type="presParOf" srcId="{4A660D78-7723-4D2E-98BC-27F7F00BA964}" destId="{54DBB894-4DB1-49A5-AB20-D9995546E521}" srcOrd="1" destOrd="0" presId="urn:microsoft.com/office/officeart/2005/8/layout/chevronAccent+Icon"/>
    <dgm:cxn modelId="{0DE9808B-BD3B-4B43-9CE9-634FC530F1B4}" type="presParOf" srcId="{1654025B-FB78-4D37-8E8E-E079F1356E39}" destId="{5F57FB42-3B5B-430E-BC06-BA6C9BFA8FB1}" srcOrd="9" destOrd="0" presId="urn:microsoft.com/office/officeart/2005/8/layout/chevronAccent+Icon"/>
    <dgm:cxn modelId="{E1C93810-E29B-4B33-8C95-615130E2EEAC}" type="presParOf" srcId="{1654025B-FB78-4D37-8E8E-E079F1356E39}" destId="{E42B9B5C-EE52-4EC2-BA7F-60308C79D145}" srcOrd="10" destOrd="0" presId="urn:microsoft.com/office/officeart/2005/8/layout/chevronAccent+Icon"/>
    <dgm:cxn modelId="{98A1CE27-BCD7-43C7-8706-CF84EE8A7423}" type="presParOf" srcId="{E42B9B5C-EE52-4EC2-BA7F-60308C79D145}" destId="{8A1AD95D-E255-473C-B404-E54E4EC9A845}" srcOrd="0" destOrd="0" presId="urn:microsoft.com/office/officeart/2005/8/layout/chevronAccent+Icon"/>
    <dgm:cxn modelId="{A0C20CCA-928C-4013-8775-B7D141ED23FF}" type="presParOf" srcId="{E42B9B5C-EE52-4EC2-BA7F-60308C79D145}" destId="{BE829D7C-6128-4BAC-8D78-78B8972581A9}" srcOrd="1" destOrd="0" presId="urn:microsoft.com/office/officeart/2005/8/layout/chevronAccent+Icon"/>
    <dgm:cxn modelId="{F10F7B13-3294-4D69-9B9E-09711078F52C}" type="presParOf" srcId="{1654025B-FB78-4D37-8E8E-E079F1356E39}" destId="{C9BCDC70-790C-4DC3-B054-E2F4F22D8603}" srcOrd="11" destOrd="0" presId="urn:microsoft.com/office/officeart/2005/8/layout/chevronAccent+Icon"/>
    <dgm:cxn modelId="{63F5866F-B8C5-40FB-9D8B-1373D1F98944}" type="presParOf" srcId="{1654025B-FB78-4D37-8E8E-E079F1356E39}" destId="{24E8B261-CF8A-459E-8842-BEBA4F775383}" srcOrd="12" destOrd="0" presId="urn:microsoft.com/office/officeart/2005/8/layout/chevronAccent+Icon"/>
    <dgm:cxn modelId="{BAC9B0C4-6AFC-430E-986D-D9663C11F5F5}" type="presParOf" srcId="{24E8B261-CF8A-459E-8842-BEBA4F775383}" destId="{33A9D597-8E87-40F4-9732-949694C0BCAD}" srcOrd="0" destOrd="0" presId="urn:microsoft.com/office/officeart/2005/8/layout/chevronAccent+Icon"/>
    <dgm:cxn modelId="{85080EE2-C9C2-4F02-B4BC-16FECE7566E7}" type="presParOf" srcId="{24E8B261-CF8A-459E-8842-BEBA4F775383}" destId="{207590D5-4BAC-46F9-BEED-788B2E0EAA01}"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E1484D-AEC7-435D-B4A9-68126425A531}"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lang="en-US"/>
        </a:p>
      </dgm:t>
    </dgm:pt>
    <dgm:pt modelId="{33841BA4-E6CE-4246-8810-69E38529C607}">
      <dgm:prSet phldrT="[Text]" custT="1"/>
      <dgm:spPr/>
      <dgm:t>
        <a:bodyPr/>
        <a:lstStyle/>
        <a:p>
          <a:r>
            <a:rPr lang="en-US" sz="1600" dirty="0">
              <a:latin typeface="Segoe UI" panose="020B0502040204020203" pitchFamily="34" charset="0"/>
              <a:cs typeface="Segoe UI" panose="020B0502040204020203" pitchFamily="34" charset="0"/>
            </a:rPr>
            <a:t>Approved Design</a:t>
          </a:r>
        </a:p>
      </dgm:t>
    </dgm:pt>
    <dgm:pt modelId="{8B91B38E-CCA4-4531-B90F-B3C58CD8FC3A}" type="parTrans" cxnId="{B5F83229-4F00-41C9-8E60-3A7CD24D590D}">
      <dgm:prSet/>
      <dgm:spPr/>
      <dgm:t>
        <a:bodyPr/>
        <a:lstStyle/>
        <a:p>
          <a:endParaRPr lang="en-US">
            <a:latin typeface="Segoe UI" panose="020B0502040204020203" pitchFamily="34" charset="0"/>
            <a:cs typeface="Segoe UI" panose="020B0502040204020203" pitchFamily="34" charset="0"/>
          </a:endParaRPr>
        </a:p>
      </dgm:t>
    </dgm:pt>
    <dgm:pt modelId="{06636D02-BE9F-498D-807F-92CFDD8499CA}" type="sibTrans" cxnId="{B5F83229-4F00-41C9-8E60-3A7CD24D590D}">
      <dgm:prSet/>
      <dgm:spPr/>
      <dgm:t>
        <a:bodyPr/>
        <a:lstStyle/>
        <a:p>
          <a:endParaRPr lang="en-US">
            <a:latin typeface="Segoe UI" panose="020B0502040204020203" pitchFamily="34" charset="0"/>
            <a:cs typeface="Segoe UI" panose="020B0502040204020203" pitchFamily="34" charset="0"/>
          </a:endParaRPr>
        </a:p>
      </dgm:t>
    </dgm:pt>
    <dgm:pt modelId="{D751EE34-3F68-4A66-8876-42B69E360A1C}">
      <dgm:prSet phldrT="[Text]" custT="1"/>
      <dgm:spPr/>
      <dgm:t>
        <a:bodyPr/>
        <a:lstStyle/>
        <a:p>
          <a:r>
            <a:rPr lang="en-US" sz="1600" dirty="0">
              <a:latin typeface="Segoe UI" panose="020B0502040204020203" pitchFamily="34" charset="0"/>
              <a:cs typeface="Segoe UI" panose="020B0502040204020203" pitchFamily="34" charset="0"/>
            </a:rPr>
            <a:t>Approved Raw Material Supplier</a:t>
          </a:r>
        </a:p>
        <a:p>
          <a:r>
            <a:rPr lang="en-US" sz="1600" dirty="0">
              <a:latin typeface="Segoe UI" panose="020B0502040204020203" pitchFamily="34" charset="0"/>
              <a:cs typeface="Segoe UI" panose="020B0502040204020203" pitchFamily="34" charset="0"/>
            </a:rPr>
            <a:t>Outsourcing Suppliers</a:t>
          </a:r>
        </a:p>
      </dgm:t>
    </dgm:pt>
    <dgm:pt modelId="{DA025071-8209-460A-BC56-086FD36B1B24}" type="parTrans" cxnId="{0FFCAED5-49B4-4173-B374-0C254ACDE4F1}">
      <dgm:prSet/>
      <dgm:spPr/>
      <dgm:t>
        <a:bodyPr/>
        <a:lstStyle/>
        <a:p>
          <a:endParaRPr lang="en-US">
            <a:latin typeface="Segoe UI" panose="020B0502040204020203" pitchFamily="34" charset="0"/>
            <a:cs typeface="Segoe UI" panose="020B0502040204020203" pitchFamily="34" charset="0"/>
          </a:endParaRPr>
        </a:p>
      </dgm:t>
    </dgm:pt>
    <dgm:pt modelId="{C64D190E-4B35-4803-A479-86C32DBB13B5}" type="sibTrans" cxnId="{0FFCAED5-49B4-4173-B374-0C254ACDE4F1}">
      <dgm:prSet/>
      <dgm:spPr/>
      <dgm:t>
        <a:bodyPr/>
        <a:lstStyle/>
        <a:p>
          <a:endParaRPr lang="en-US">
            <a:latin typeface="Segoe UI" panose="020B0502040204020203" pitchFamily="34" charset="0"/>
            <a:cs typeface="Segoe UI" panose="020B0502040204020203" pitchFamily="34" charset="0"/>
          </a:endParaRPr>
        </a:p>
      </dgm:t>
    </dgm:pt>
    <dgm:pt modelId="{EE29EA4A-400D-4108-9B5F-75393C704BEA}">
      <dgm:prSet phldrT="[Text]" custT="1"/>
      <dgm:spPr/>
      <dgm:t>
        <a:bodyPr/>
        <a:lstStyle/>
        <a:p>
          <a:r>
            <a:rPr lang="en-US" sz="1600" dirty="0">
              <a:latin typeface="Segoe UI" panose="020B0502040204020203" pitchFamily="34" charset="0"/>
              <a:cs typeface="Segoe UI" panose="020B0502040204020203" pitchFamily="34" charset="0"/>
            </a:rPr>
            <a:t>Approved AM</a:t>
          </a:r>
        </a:p>
        <a:p>
          <a:r>
            <a:rPr lang="en-US" sz="1600" dirty="0">
              <a:latin typeface="Segoe UI" panose="020B0502040204020203" pitchFamily="34" charset="0"/>
              <a:cs typeface="Segoe UI" panose="020B0502040204020203" pitchFamily="34" charset="0"/>
            </a:rPr>
            <a:t>Machine Procedure Operator</a:t>
          </a:r>
        </a:p>
      </dgm:t>
    </dgm:pt>
    <dgm:pt modelId="{8F9DDA04-C5B8-47CA-99C7-26F1E7D1D1C5}" type="parTrans" cxnId="{268C5212-1B12-4C32-B523-8F8E4A2C98C4}">
      <dgm:prSet/>
      <dgm:spPr/>
      <dgm:t>
        <a:bodyPr/>
        <a:lstStyle/>
        <a:p>
          <a:endParaRPr lang="en-US">
            <a:latin typeface="Segoe UI" panose="020B0502040204020203" pitchFamily="34" charset="0"/>
            <a:cs typeface="Segoe UI" panose="020B0502040204020203" pitchFamily="34" charset="0"/>
          </a:endParaRPr>
        </a:p>
      </dgm:t>
    </dgm:pt>
    <dgm:pt modelId="{262C6B5D-34E8-422B-B804-2EADEBD43D7F}" type="sibTrans" cxnId="{268C5212-1B12-4C32-B523-8F8E4A2C98C4}">
      <dgm:prSet/>
      <dgm:spPr/>
      <dgm:t>
        <a:bodyPr/>
        <a:lstStyle/>
        <a:p>
          <a:endParaRPr lang="en-US">
            <a:latin typeface="Segoe UI" panose="020B0502040204020203" pitchFamily="34" charset="0"/>
            <a:cs typeface="Segoe UI" panose="020B0502040204020203" pitchFamily="34" charset="0"/>
          </a:endParaRPr>
        </a:p>
      </dgm:t>
    </dgm:pt>
    <dgm:pt modelId="{EB247EC3-2374-4B7A-81BC-4D2D95A9B951}">
      <dgm:prSet phldrT="[Text]" custT="1"/>
      <dgm:spPr/>
      <dgm:t>
        <a:bodyPr/>
        <a:lstStyle/>
        <a:p>
          <a:r>
            <a:rPr lang="en-US" sz="1600" dirty="0">
              <a:latin typeface="Segoe UI" panose="020B0502040204020203" pitchFamily="34" charset="0"/>
              <a:cs typeface="Segoe UI" panose="020B0502040204020203" pitchFamily="34" charset="0"/>
            </a:rPr>
            <a:t>Approved Production Plan</a:t>
          </a:r>
        </a:p>
      </dgm:t>
    </dgm:pt>
    <dgm:pt modelId="{C4FE1BDC-265D-44DB-A321-F6FA7785D6C4}" type="parTrans" cxnId="{85819830-40F2-4B51-A76F-92E5E47918DD}">
      <dgm:prSet/>
      <dgm:spPr/>
      <dgm:t>
        <a:bodyPr/>
        <a:lstStyle/>
        <a:p>
          <a:endParaRPr lang="en-US">
            <a:latin typeface="Segoe UI" panose="020B0502040204020203" pitchFamily="34" charset="0"/>
            <a:cs typeface="Segoe UI" panose="020B0502040204020203" pitchFamily="34" charset="0"/>
          </a:endParaRPr>
        </a:p>
      </dgm:t>
    </dgm:pt>
    <dgm:pt modelId="{37E7CBBC-FA4A-4A43-9E22-01562F78BFFC}" type="sibTrans" cxnId="{85819830-40F2-4B51-A76F-92E5E47918DD}">
      <dgm:prSet/>
      <dgm:spPr/>
      <dgm:t>
        <a:bodyPr/>
        <a:lstStyle/>
        <a:p>
          <a:endParaRPr lang="en-US">
            <a:latin typeface="Segoe UI" panose="020B0502040204020203" pitchFamily="34" charset="0"/>
            <a:cs typeface="Segoe UI" panose="020B0502040204020203" pitchFamily="34" charset="0"/>
          </a:endParaRPr>
        </a:p>
      </dgm:t>
    </dgm:pt>
    <dgm:pt modelId="{B71CB0E8-2F72-43EC-B08C-96E42D2F1F88}">
      <dgm:prSet phldrT="[Text]" custT="1"/>
      <dgm:spPr/>
      <dgm:t>
        <a:bodyPr/>
        <a:lstStyle/>
        <a:p>
          <a:r>
            <a:rPr lang="en-US" sz="1600" dirty="0">
              <a:latin typeface="Segoe UI" panose="020B0502040204020203" pitchFamily="34" charset="0"/>
              <a:cs typeface="Segoe UI" panose="020B0502040204020203" pitchFamily="34" charset="0"/>
            </a:rPr>
            <a:t>Accepted Inspection and Testing Report</a:t>
          </a:r>
        </a:p>
      </dgm:t>
    </dgm:pt>
    <dgm:pt modelId="{92D186CE-6C50-4B37-AB03-C79B29D10348}" type="parTrans" cxnId="{0218E3BD-8799-49CF-9E5A-C14D027A38E0}">
      <dgm:prSet/>
      <dgm:spPr/>
      <dgm:t>
        <a:bodyPr/>
        <a:lstStyle/>
        <a:p>
          <a:endParaRPr lang="en-US">
            <a:latin typeface="Segoe UI" panose="020B0502040204020203" pitchFamily="34" charset="0"/>
            <a:cs typeface="Segoe UI" panose="020B0502040204020203" pitchFamily="34" charset="0"/>
          </a:endParaRPr>
        </a:p>
      </dgm:t>
    </dgm:pt>
    <dgm:pt modelId="{F4FBF1F5-09EF-471A-BB3C-1ADFD10DCB28}" type="sibTrans" cxnId="{0218E3BD-8799-49CF-9E5A-C14D027A38E0}">
      <dgm:prSet/>
      <dgm:spPr/>
      <dgm:t>
        <a:bodyPr/>
        <a:lstStyle/>
        <a:p>
          <a:endParaRPr lang="en-US">
            <a:latin typeface="Segoe UI" panose="020B0502040204020203" pitchFamily="34" charset="0"/>
            <a:cs typeface="Segoe UI" panose="020B0502040204020203" pitchFamily="34" charset="0"/>
          </a:endParaRPr>
        </a:p>
      </dgm:t>
    </dgm:pt>
    <dgm:pt modelId="{2B86A42F-3B4B-4DE8-8DAF-7B82A9F46DF4}">
      <dgm:prSet phldrT="[Text]" custT="1"/>
      <dgm:spPr/>
      <dgm:t>
        <a:bodyPr/>
        <a:lstStyle/>
        <a:p>
          <a:r>
            <a:rPr lang="en-US" sz="1600" dirty="0">
              <a:latin typeface="Segoe UI" panose="020B0502040204020203" pitchFamily="34" charset="0"/>
              <a:cs typeface="Segoe UI" panose="020B0502040204020203" pitchFamily="34" charset="0"/>
            </a:rPr>
            <a:t>Traceable during Operation</a:t>
          </a:r>
        </a:p>
      </dgm:t>
    </dgm:pt>
    <dgm:pt modelId="{83A455CA-6570-434F-86B4-231B23632F96}" type="parTrans" cxnId="{F757F380-05AE-450C-95E9-B028907DE009}">
      <dgm:prSet/>
      <dgm:spPr/>
      <dgm:t>
        <a:bodyPr/>
        <a:lstStyle/>
        <a:p>
          <a:endParaRPr lang="en-US">
            <a:latin typeface="Segoe UI" panose="020B0502040204020203" pitchFamily="34" charset="0"/>
            <a:cs typeface="Segoe UI" panose="020B0502040204020203" pitchFamily="34" charset="0"/>
          </a:endParaRPr>
        </a:p>
      </dgm:t>
    </dgm:pt>
    <dgm:pt modelId="{5A448FAC-DF9B-42E3-818D-03D89DC27A46}" type="sibTrans" cxnId="{F757F380-05AE-450C-95E9-B028907DE009}">
      <dgm:prSet/>
      <dgm:spPr/>
      <dgm:t>
        <a:bodyPr/>
        <a:lstStyle/>
        <a:p>
          <a:endParaRPr lang="en-US">
            <a:latin typeface="Segoe UI" panose="020B0502040204020203" pitchFamily="34" charset="0"/>
            <a:cs typeface="Segoe UI" panose="020B0502040204020203" pitchFamily="34" charset="0"/>
          </a:endParaRPr>
        </a:p>
      </dgm:t>
    </dgm:pt>
    <dgm:pt modelId="{16504220-DED5-44F4-86CE-C4120C95E0BE}">
      <dgm:prSet phldrT="[Text]" custT="1"/>
      <dgm:spPr/>
      <dgm:t>
        <a:bodyPr/>
        <a:lstStyle/>
        <a:p>
          <a:r>
            <a:rPr lang="en-US" sz="1600" dirty="0">
              <a:latin typeface="Segoe UI" panose="020B0502040204020203" pitchFamily="34" charset="0"/>
              <a:cs typeface="Segoe UI" panose="020B0502040204020203" pitchFamily="34" charset="0"/>
            </a:rPr>
            <a:t>Performance Evaluation or Failure Analysis</a:t>
          </a:r>
        </a:p>
      </dgm:t>
    </dgm:pt>
    <dgm:pt modelId="{2A131EFB-73E7-40F4-817F-CCE52B4C770E}" type="parTrans" cxnId="{FE64E0E1-520F-4650-A0EF-D2BDDA81BAA2}">
      <dgm:prSet/>
      <dgm:spPr/>
      <dgm:t>
        <a:bodyPr/>
        <a:lstStyle/>
        <a:p>
          <a:endParaRPr lang="en-US">
            <a:latin typeface="Segoe UI" panose="020B0502040204020203" pitchFamily="34" charset="0"/>
            <a:cs typeface="Segoe UI" panose="020B0502040204020203" pitchFamily="34" charset="0"/>
          </a:endParaRPr>
        </a:p>
      </dgm:t>
    </dgm:pt>
    <dgm:pt modelId="{3EFD8D55-ABDF-4161-8287-5A4C510432CA}" type="sibTrans" cxnId="{FE64E0E1-520F-4650-A0EF-D2BDDA81BAA2}">
      <dgm:prSet/>
      <dgm:spPr/>
      <dgm:t>
        <a:bodyPr/>
        <a:lstStyle/>
        <a:p>
          <a:endParaRPr lang="en-US">
            <a:latin typeface="Segoe UI" panose="020B0502040204020203" pitchFamily="34" charset="0"/>
            <a:cs typeface="Segoe UI" panose="020B0502040204020203" pitchFamily="34" charset="0"/>
          </a:endParaRPr>
        </a:p>
      </dgm:t>
    </dgm:pt>
    <dgm:pt modelId="{1654025B-FB78-4D37-8E8E-E079F1356E39}" type="pres">
      <dgm:prSet presAssocID="{42E1484D-AEC7-435D-B4A9-68126425A531}" presName="Name0" presStyleCnt="0">
        <dgm:presLayoutVars>
          <dgm:dir/>
          <dgm:resizeHandles val="exact"/>
        </dgm:presLayoutVars>
      </dgm:prSet>
      <dgm:spPr/>
      <dgm:t>
        <a:bodyPr/>
        <a:lstStyle/>
        <a:p>
          <a:endParaRPr lang="en-US"/>
        </a:p>
      </dgm:t>
    </dgm:pt>
    <dgm:pt modelId="{93DCF19F-ED4C-4D71-B39B-7ED2C0BF9F57}" type="pres">
      <dgm:prSet presAssocID="{33841BA4-E6CE-4246-8810-69E38529C607}" presName="composite" presStyleCnt="0"/>
      <dgm:spPr/>
    </dgm:pt>
    <dgm:pt modelId="{51FBF864-ED49-4DCF-BE19-570952859FA4}" type="pres">
      <dgm:prSet presAssocID="{33841BA4-E6CE-4246-8810-69E38529C607}" presName="bgChev" presStyleLbl="node1" presStyleIdx="0" presStyleCnt="7" custLinFactY="-41744" custLinFactNeighborX="1323" custLinFactNeighborY="-100000"/>
      <dgm:spPr/>
    </dgm:pt>
    <dgm:pt modelId="{553BAE70-A691-4384-8D73-AFA87DEC08AA}" type="pres">
      <dgm:prSet presAssocID="{33841BA4-E6CE-4246-8810-69E38529C607}" presName="txNode" presStyleLbl="fgAcc1" presStyleIdx="0" presStyleCnt="7" custScaleX="153280" custScaleY="338096" custLinFactNeighborX="-2" custLinFactNeighborY="10558">
        <dgm:presLayoutVars>
          <dgm:bulletEnabled val="1"/>
        </dgm:presLayoutVars>
      </dgm:prSet>
      <dgm:spPr/>
      <dgm:t>
        <a:bodyPr/>
        <a:lstStyle/>
        <a:p>
          <a:endParaRPr lang="en-US"/>
        </a:p>
      </dgm:t>
    </dgm:pt>
    <dgm:pt modelId="{9A9C6809-E1DF-4C27-B354-568EEF774D29}" type="pres">
      <dgm:prSet presAssocID="{06636D02-BE9F-498D-807F-92CFDD8499CA}" presName="compositeSpace" presStyleCnt="0"/>
      <dgm:spPr/>
    </dgm:pt>
    <dgm:pt modelId="{04FF2453-4EC4-4D89-AD51-18B4B672803E}" type="pres">
      <dgm:prSet presAssocID="{D751EE34-3F68-4A66-8876-42B69E360A1C}" presName="composite" presStyleCnt="0"/>
      <dgm:spPr/>
    </dgm:pt>
    <dgm:pt modelId="{A22E57E0-5D91-42BF-8ADD-D610DF71DD95}" type="pres">
      <dgm:prSet presAssocID="{D751EE34-3F68-4A66-8876-42B69E360A1C}" presName="bgChev" presStyleLbl="node1" presStyleIdx="1" presStyleCnt="7" custLinFactY="-41744" custLinFactNeighborX="-176" custLinFactNeighborY="-100000"/>
      <dgm:spPr/>
    </dgm:pt>
    <dgm:pt modelId="{790DB908-1D95-4C97-89BC-1AF6013C35E1}" type="pres">
      <dgm:prSet presAssocID="{D751EE34-3F68-4A66-8876-42B69E360A1C}" presName="txNode" presStyleLbl="fgAcc1" presStyleIdx="1" presStyleCnt="7" custScaleX="153280" custScaleY="338096" custLinFactNeighborX="-2" custLinFactNeighborY="10558">
        <dgm:presLayoutVars>
          <dgm:bulletEnabled val="1"/>
        </dgm:presLayoutVars>
      </dgm:prSet>
      <dgm:spPr/>
      <dgm:t>
        <a:bodyPr/>
        <a:lstStyle/>
        <a:p>
          <a:endParaRPr lang="en-US"/>
        </a:p>
      </dgm:t>
    </dgm:pt>
    <dgm:pt modelId="{03B3035F-4496-43DB-8231-5105617D1D83}" type="pres">
      <dgm:prSet presAssocID="{C64D190E-4B35-4803-A479-86C32DBB13B5}" presName="compositeSpace" presStyleCnt="0"/>
      <dgm:spPr/>
    </dgm:pt>
    <dgm:pt modelId="{8D309FC1-696B-48AB-8475-F4DF833984F3}" type="pres">
      <dgm:prSet presAssocID="{EE29EA4A-400D-4108-9B5F-75393C704BEA}" presName="composite" presStyleCnt="0"/>
      <dgm:spPr/>
    </dgm:pt>
    <dgm:pt modelId="{2A4C4878-2DB7-43FF-8433-D98775AFCFFD}" type="pres">
      <dgm:prSet presAssocID="{EE29EA4A-400D-4108-9B5F-75393C704BEA}" presName="bgChev" presStyleLbl="node1" presStyleIdx="2" presStyleCnt="7" custLinFactY="-41744" custLinFactNeighborX="-176" custLinFactNeighborY="-100000"/>
      <dgm:spPr/>
    </dgm:pt>
    <dgm:pt modelId="{8C45563D-34E3-4BFD-BFD7-05C509AF0B0E}" type="pres">
      <dgm:prSet presAssocID="{EE29EA4A-400D-4108-9B5F-75393C704BEA}" presName="txNode" presStyleLbl="fgAcc1" presStyleIdx="2" presStyleCnt="7" custScaleX="153280" custScaleY="338096" custLinFactNeighborX="-2" custLinFactNeighborY="10558">
        <dgm:presLayoutVars>
          <dgm:bulletEnabled val="1"/>
        </dgm:presLayoutVars>
      </dgm:prSet>
      <dgm:spPr/>
      <dgm:t>
        <a:bodyPr/>
        <a:lstStyle/>
        <a:p>
          <a:endParaRPr lang="en-US"/>
        </a:p>
      </dgm:t>
    </dgm:pt>
    <dgm:pt modelId="{194A8C74-875C-41FB-B15F-35EAD0286B34}" type="pres">
      <dgm:prSet presAssocID="{262C6B5D-34E8-422B-B804-2EADEBD43D7F}" presName="compositeSpace" presStyleCnt="0"/>
      <dgm:spPr/>
    </dgm:pt>
    <dgm:pt modelId="{061C3E2D-3A9B-4FA6-8F82-4A791E4CE0EF}" type="pres">
      <dgm:prSet presAssocID="{EB247EC3-2374-4B7A-81BC-4D2D95A9B951}" presName="composite" presStyleCnt="0"/>
      <dgm:spPr/>
    </dgm:pt>
    <dgm:pt modelId="{1B632E53-8A74-415B-BF8A-9B1CC85FC2E5}" type="pres">
      <dgm:prSet presAssocID="{EB247EC3-2374-4B7A-81BC-4D2D95A9B951}" presName="bgChev" presStyleLbl="node1" presStyleIdx="3" presStyleCnt="7" custLinFactY="-41744" custLinFactNeighborX="-4163" custLinFactNeighborY="-100000"/>
      <dgm:spPr/>
    </dgm:pt>
    <dgm:pt modelId="{45B30426-E083-4612-B415-C8BF4E47A080}" type="pres">
      <dgm:prSet presAssocID="{EB247EC3-2374-4B7A-81BC-4D2D95A9B951}" presName="txNode" presStyleLbl="fgAcc1" presStyleIdx="3" presStyleCnt="7" custScaleX="153280" custScaleY="338096" custLinFactNeighborX="-4723" custLinFactNeighborY="10558">
        <dgm:presLayoutVars>
          <dgm:bulletEnabled val="1"/>
        </dgm:presLayoutVars>
      </dgm:prSet>
      <dgm:spPr/>
      <dgm:t>
        <a:bodyPr/>
        <a:lstStyle/>
        <a:p>
          <a:endParaRPr lang="en-US"/>
        </a:p>
      </dgm:t>
    </dgm:pt>
    <dgm:pt modelId="{76411707-4BB4-44BA-BA0F-F79DFDCB8FBB}" type="pres">
      <dgm:prSet presAssocID="{37E7CBBC-FA4A-4A43-9E22-01562F78BFFC}" presName="compositeSpace" presStyleCnt="0"/>
      <dgm:spPr/>
    </dgm:pt>
    <dgm:pt modelId="{4A660D78-7723-4D2E-98BC-27F7F00BA964}" type="pres">
      <dgm:prSet presAssocID="{B71CB0E8-2F72-43EC-B08C-96E42D2F1F88}" presName="composite" presStyleCnt="0"/>
      <dgm:spPr/>
    </dgm:pt>
    <dgm:pt modelId="{91F82134-7D57-45E8-8826-278EF3103881}" type="pres">
      <dgm:prSet presAssocID="{B71CB0E8-2F72-43EC-B08C-96E42D2F1F88}" presName="bgChev" presStyleLbl="node1" presStyleIdx="4" presStyleCnt="7" custLinFactY="-41744" custLinFactNeighborX="-4163" custLinFactNeighborY="-100000"/>
      <dgm:spPr/>
    </dgm:pt>
    <dgm:pt modelId="{54DBB894-4DB1-49A5-AB20-D9995546E521}" type="pres">
      <dgm:prSet presAssocID="{B71CB0E8-2F72-43EC-B08C-96E42D2F1F88}" presName="txNode" presStyleLbl="fgAcc1" presStyleIdx="4" presStyleCnt="7" custScaleX="153280" custScaleY="338096" custLinFactNeighborX="-4723" custLinFactNeighborY="10558">
        <dgm:presLayoutVars>
          <dgm:bulletEnabled val="1"/>
        </dgm:presLayoutVars>
      </dgm:prSet>
      <dgm:spPr/>
      <dgm:t>
        <a:bodyPr/>
        <a:lstStyle/>
        <a:p>
          <a:endParaRPr lang="en-US"/>
        </a:p>
      </dgm:t>
    </dgm:pt>
    <dgm:pt modelId="{5F57FB42-3B5B-430E-BC06-BA6C9BFA8FB1}" type="pres">
      <dgm:prSet presAssocID="{F4FBF1F5-09EF-471A-BB3C-1ADFD10DCB28}" presName="compositeSpace" presStyleCnt="0"/>
      <dgm:spPr/>
    </dgm:pt>
    <dgm:pt modelId="{E42B9B5C-EE52-4EC2-BA7F-60308C79D145}" type="pres">
      <dgm:prSet presAssocID="{2B86A42F-3B4B-4DE8-8DAF-7B82A9F46DF4}" presName="composite" presStyleCnt="0"/>
      <dgm:spPr/>
    </dgm:pt>
    <dgm:pt modelId="{8A1AD95D-E255-473C-B404-E54E4EC9A845}" type="pres">
      <dgm:prSet presAssocID="{2B86A42F-3B4B-4DE8-8DAF-7B82A9F46DF4}" presName="bgChev" presStyleLbl="node1" presStyleIdx="5" presStyleCnt="7" custLinFactY="-41744" custLinFactNeighborX="-4163" custLinFactNeighborY="-100000"/>
      <dgm:spPr/>
    </dgm:pt>
    <dgm:pt modelId="{BE829D7C-6128-4BAC-8D78-78B8972581A9}" type="pres">
      <dgm:prSet presAssocID="{2B86A42F-3B4B-4DE8-8DAF-7B82A9F46DF4}" presName="txNode" presStyleLbl="fgAcc1" presStyleIdx="5" presStyleCnt="7" custScaleX="153280" custScaleY="338096" custLinFactNeighborX="-6276" custLinFactNeighborY="10558">
        <dgm:presLayoutVars>
          <dgm:bulletEnabled val="1"/>
        </dgm:presLayoutVars>
      </dgm:prSet>
      <dgm:spPr/>
      <dgm:t>
        <a:bodyPr/>
        <a:lstStyle/>
        <a:p>
          <a:endParaRPr lang="en-US"/>
        </a:p>
      </dgm:t>
    </dgm:pt>
    <dgm:pt modelId="{C9BCDC70-790C-4DC3-B054-E2F4F22D8603}" type="pres">
      <dgm:prSet presAssocID="{5A448FAC-DF9B-42E3-818D-03D89DC27A46}" presName="compositeSpace" presStyleCnt="0"/>
      <dgm:spPr/>
    </dgm:pt>
    <dgm:pt modelId="{24E8B261-CF8A-459E-8842-BEBA4F775383}" type="pres">
      <dgm:prSet presAssocID="{16504220-DED5-44F4-86CE-C4120C95E0BE}" presName="composite" presStyleCnt="0"/>
      <dgm:spPr/>
    </dgm:pt>
    <dgm:pt modelId="{33A9D597-8E87-40F4-9732-949694C0BCAD}" type="pres">
      <dgm:prSet presAssocID="{16504220-DED5-44F4-86CE-C4120C95E0BE}" presName="bgChev" presStyleLbl="node1" presStyleIdx="6" presStyleCnt="7" custLinFactY="-39001" custLinFactNeighborX="8483" custLinFactNeighborY="-100000"/>
      <dgm:spPr/>
    </dgm:pt>
    <dgm:pt modelId="{207590D5-4BAC-46F9-BEED-788B2E0EAA01}" type="pres">
      <dgm:prSet presAssocID="{16504220-DED5-44F4-86CE-C4120C95E0BE}" presName="txNode" presStyleLbl="fgAcc1" presStyleIdx="6" presStyleCnt="7" custScaleX="153280" custScaleY="338096" custLinFactNeighborX="-2967" custLinFactNeighborY="16418">
        <dgm:presLayoutVars>
          <dgm:bulletEnabled val="1"/>
        </dgm:presLayoutVars>
      </dgm:prSet>
      <dgm:spPr/>
      <dgm:t>
        <a:bodyPr/>
        <a:lstStyle/>
        <a:p>
          <a:endParaRPr lang="en-US"/>
        </a:p>
      </dgm:t>
    </dgm:pt>
  </dgm:ptLst>
  <dgm:cxnLst>
    <dgm:cxn modelId="{B5F83229-4F00-41C9-8E60-3A7CD24D590D}" srcId="{42E1484D-AEC7-435D-B4A9-68126425A531}" destId="{33841BA4-E6CE-4246-8810-69E38529C607}" srcOrd="0" destOrd="0" parTransId="{8B91B38E-CCA4-4531-B90F-B3C58CD8FC3A}" sibTransId="{06636D02-BE9F-498D-807F-92CFDD8499CA}"/>
    <dgm:cxn modelId="{0A58A4BC-D49E-4A6E-91AE-00E3C7200B70}" type="presOf" srcId="{B71CB0E8-2F72-43EC-B08C-96E42D2F1F88}" destId="{54DBB894-4DB1-49A5-AB20-D9995546E521}" srcOrd="0" destOrd="0" presId="urn:microsoft.com/office/officeart/2005/8/layout/chevronAccent+Icon"/>
    <dgm:cxn modelId="{85819830-40F2-4B51-A76F-92E5E47918DD}" srcId="{42E1484D-AEC7-435D-B4A9-68126425A531}" destId="{EB247EC3-2374-4B7A-81BC-4D2D95A9B951}" srcOrd="3" destOrd="0" parTransId="{C4FE1BDC-265D-44DB-A321-F6FA7785D6C4}" sibTransId="{37E7CBBC-FA4A-4A43-9E22-01562F78BFFC}"/>
    <dgm:cxn modelId="{2A555A3F-91E1-45F1-B0C4-D980CAF3D24F}" type="presOf" srcId="{EE29EA4A-400D-4108-9B5F-75393C704BEA}" destId="{8C45563D-34E3-4BFD-BFD7-05C509AF0B0E}" srcOrd="0" destOrd="0" presId="urn:microsoft.com/office/officeart/2005/8/layout/chevronAccent+Icon"/>
    <dgm:cxn modelId="{B1997169-F9FA-428E-80FD-B51EB6E8D5FD}" type="presOf" srcId="{33841BA4-E6CE-4246-8810-69E38529C607}" destId="{553BAE70-A691-4384-8D73-AFA87DEC08AA}" srcOrd="0" destOrd="0" presId="urn:microsoft.com/office/officeart/2005/8/layout/chevronAccent+Icon"/>
    <dgm:cxn modelId="{0FFCAED5-49B4-4173-B374-0C254ACDE4F1}" srcId="{42E1484D-AEC7-435D-B4A9-68126425A531}" destId="{D751EE34-3F68-4A66-8876-42B69E360A1C}" srcOrd="1" destOrd="0" parTransId="{DA025071-8209-460A-BC56-086FD36B1B24}" sibTransId="{C64D190E-4B35-4803-A479-86C32DBB13B5}"/>
    <dgm:cxn modelId="{DFA82484-43CF-4941-88E5-335C2200425D}" type="presOf" srcId="{D751EE34-3F68-4A66-8876-42B69E360A1C}" destId="{790DB908-1D95-4C97-89BC-1AF6013C35E1}" srcOrd="0" destOrd="0" presId="urn:microsoft.com/office/officeart/2005/8/layout/chevronAccent+Icon"/>
    <dgm:cxn modelId="{268C5212-1B12-4C32-B523-8F8E4A2C98C4}" srcId="{42E1484D-AEC7-435D-B4A9-68126425A531}" destId="{EE29EA4A-400D-4108-9B5F-75393C704BEA}" srcOrd="2" destOrd="0" parTransId="{8F9DDA04-C5B8-47CA-99C7-26F1E7D1D1C5}" sibTransId="{262C6B5D-34E8-422B-B804-2EADEBD43D7F}"/>
    <dgm:cxn modelId="{0218E3BD-8799-49CF-9E5A-C14D027A38E0}" srcId="{42E1484D-AEC7-435D-B4A9-68126425A531}" destId="{B71CB0E8-2F72-43EC-B08C-96E42D2F1F88}" srcOrd="4" destOrd="0" parTransId="{92D186CE-6C50-4B37-AB03-C79B29D10348}" sibTransId="{F4FBF1F5-09EF-471A-BB3C-1ADFD10DCB28}"/>
    <dgm:cxn modelId="{D4D1B68A-8776-48AA-8466-2587FFAEBD9C}" type="presOf" srcId="{2B86A42F-3B4B-4DE8-8DAF-7B82A9F46DF4}" destId="{BE829D7C-6128-4BAC-8D78-78B8972581A9}" srcOrd="0" destOrd="0" presId="urn:microsoft.com/office/officeart/2005/8/layout/chevronAccent+Icon"/>
    <dgm:cxn modelId="{D09C80A9-F4F6-4C01-A726-593ECCC582C0}" type="presOf" srcId="{42E1484D-AEC7-435D-B4A9-68126425A531}" destId="{1654025B-FB78-4D37-8E8E-E079F1356E39}" srcOrd="0" destOrd="0" presId="urn:microsoft.com/office/officeart/2005/8/layout/chevronAccent+Icon"/>
    <dgm:cxn modelId="{F757F380-05AE-450C-95E9-B028907DE009}" srcId="{42E1484D-AEC7-435D-B4A9-68126425A531}" destId="{2B86A42F-3B4B-4DE8-8DAF-7B82A9F46DF4}" srcOrd="5" destOrd="0" parTransId="{83A455CA-6570-434F-86B4-231B23632F96}" sibTransId="{5A448FAC-DF9B-42E3-818D-03D89DC27A46}"/>
    <dgm:cxn modelId="{FE64E0E1-520F-4650-A0EF-D2BDDA81BAA2}" srcId="{42E1484D-AEC7-435D-B4A9-68126425A531}" destId="{16504220-DED5-44F4-86CE-C4120C95E0BE}" srcOrd="6" destOrd="0" parTransId="{2A131EFB-73E7-40F4-817F-CCE52B4C770E}" sibTransId="{3EFD8D55-ABDF-4161-8287-5A4C510432CA}"/>
    <dgm:cxn modelId="{B39BF3B1-8BA9-4473-B4B9-482358470707}" type="presOf" srcId="{EB247EC3-2374-4B7A-81BC-4D2D95A9B951}" destId="{45B30426-E083-4612-B415-C8BF4E47A080}" srcOrd="0" destOrd="0" presId="urn:microsoft.com/office/officeart/2005/8/layout/chevronAccent+Icon"/>
    <dgm:cxn modelId="{31093824-B623-4AA2-AD02-07669E747D44}" type="presOf" srcId="{16504220-DED5-44F4-86CE-C4120C95E0BE}" destId="{207590D5-4BAC-46F9-BEED-788B2E0EAA01}" srcOrd="0" destOrd="0" presId="urn:microsoft.com/office/officeart/2005/8/layout/chevronAccent+Icon"/>
    <dgm:cxn modelId="{18721EDB-DAB5-4C7A-8B6D-E47C67F2F2F2}" type="presParOf" srcId="{1654025B-FB78-4D37-8E8E-E079F1356E39}" destId="{93DCF19F-ED4C-4D71-B39B-7ED2C0BF9F57}" srcOrd="0" destOrd="0" presId="urn:microsoft.com/office/officeart/2005/8/layout/chevronAccent+Icon"/>
    <dgm:cxn modelId="{5A683116-5CF9-4C79-A4C7-A823EA1B42B1}" type="presParOf" srcId="{93DCF19F-ED4C-4D71-B39B-7ED2C0BF9F57}" destId="{51FBF864-ED49-4DCF-BE19-570952859FA4}" srcOrd="0" destOrd="0" presId="urn:microsoft.com/office/officeart/2005/8/layout/chevronAccent+Icon"/>
    <dgm:cxn modelId="{21D1C7A6-692B-493A-A7FF-18F8474079D8}" type="presParOf" srcId="{93DCF19F-ED4C-4D71-B39B-7ED2C0BF9F57}" destId="{553BAE70-A691-4384-8D73-AFA87DEC08AA}" srcOrd="1" destOrd="0" presId="urn:microsoft.com/office/officeart/2005/8/layout/chevronAccent+Icon"/>
    <dgm:cxn modelId="{FF5D37DD-360C-4DCF-9FBB-D6A4D870B552}" type="presParOf" srcId="{1654025B-FB78-4D37-8E8E-E079F1356E39}" destId="{9A9C6809-E1DF-4C27-B354-568EEF774D29}" srcOrd="1" destOrd="0" presId="urn:microsoft.com/office/officeart/2005/8/layout/chevronAccent+Icon"/>
    <dgm:cxn modelId="{763F0FC3-9A47-489D-B63E-8633F1A3D64B}" type="presParOf" srcId="{1654025B-FB78-4D37-8E8E-E079F1356E39}" destId="{04FF2453-4EC4-4D89-AD51-18B4B672803E}" srcOrd="2" destOrd="0" presId="urn:microsoft.com/office/officeart/2005/8/layout/chevronAccent+Icon"/>
    <dgm:cxn modelId="{6A4AFAB4-B5CB-47C5-91FD-7ECB5ACDE222}" type="presParOf" srcId="{04FF2453-4EC4-4D89-AD51-18B4B672803E}" destId="{A22E57E0-5D91-42BF-8ADD-D610DF71DD95}" srcOrd="0" destOrd="0" presId="urn:microsoft.com/office/officeart/2005/8/layout/chevronAccent+Icon"/>
    <dgm:cxn modelId="{88E4A490-0C20-4E96-9742-D07DCEF9C2EA}" type="presParOf" srcId="{04FF2453-4EC4-4D89-AD51-18B4B672803E}" destId="{790DB908-1D95-4C97-89BC-1AF6013C35E1}" srcOrd="1" destOrd="0" presId="urn:microsoft.com/office/officeart/2005/8/layout/chevronAccent+Icon"/>
    <dgm:cxn modelId="{F8C7163A-0C16-4444-96A4-11FD2922189D}" type="presParOf" srcId="{1654025B-FB78-4D37-8E8E-E079F1356E39}" destId="{03B3035F-4496-43DB-8231-5105617D1D83}" srcOrd="3" destOrd="0" presId="urn:microsoft.com/office/officeart/2005/8/layout/chevronAccent+Icon"/>
    <dgm:cxn modelId="{9285DBE1-09D1-4EAE-8051-C36C4A56926C}" type="presParOf" srcId="{1654025B-FB78-4D37-8E8E-E079F1356E39}" destId="{8D309FC1-696B-48AB-8475-F4DF833984F3}" srcOrd="4" destOrd="0" presId="urn:microsoft.com/office/officeart/2005/8/layout/chevronAccent+Icon"/>
    <dgm:cxn modelId="{C9E897CD-3768-4E29-851B-F2EE6BA3232D}" type="presParOf" srcId="{8D309FC1-696B-48AB-8475-F4DF833984F3}" destId="{2A4C4878-2DB7-43FF-8433-D98775AFCFFD}" srcOrd="0" destOrd="0" presId="urn:microsoft.com/office/officeart/2005/8/layout/chevronAccent+Icon"/>
    <dgm:cxn modelId="{545334E2-C1ED-452B-8253-639FD55984F7}" type="presParOf" srcId="{8D309FC1-696B-48AB-8475-F4DF833984F3}" destId="{8C45563D-34E3-4BFD-BFD7-05C509AF0B0E}" srcOrd="1" destOrd="0" presId="urn:microsoft.com/office/officeart/2005/8/layout/chevronAccent+Icon"/>
    <dgm:cxn modelId="{0B7F0EE7-2516-4286-A006-F585C1BA63B3}" type="presParOf" srcId="{1654025B-FB78-4D37-8E8E-E079F1356E39}" destId="{194A8C74-875C-41FB-B15F-35EAD0286B34}" srcOrd="5" destOrd="0" presId="urn:microsoft.com/office/officeart/2005/8/layout/chevronAccent+Icon"/>
    <dgm:cxn modelId="{6BF36D20-FCBE-48DF-979C-1204E28CF0F4}" type="presParOf" srcId="{1654025B-FB78-4D37-8E8E-E079F1356E39}" destId="{061C3E2D-3A9B-4FA6-8F82-4A791E4CE0EF}" srcOrd="6" destOrd="0" presId="urn:microsoft.com/office/officeart/2005/8/layout/chevronAccent+Icon"/>
    <dgm:cxn modelId="{34001C90-605C-4F53-A58E-A076E3B1DA34}" type="presParOf" srcId="{061C3E2D-3A9B-4FA6-8F82-4A791E4CE0EF}" destId="{1B632E53-8A74-415B-BF8A-9B1CC85FC2E5}" srcOrd="0" destOrd="0" presId="urn:microsoft.com/office/officeart/2005/8/layout/chevronAccent+Icon"/>
    <dgm:cxn modelId="{3BEC9046-F454-45FE-BAB3-22EA575DB8E4}" type="presParOf" srcId="{061C3E2D-3A9B-4FA6-8F82-4A791E4CE0EF}" destId="{45B30426-E083-4612-B415-C8BF4E47A080}" srcOrd="1" destOrd="0" presId="urn:microsoft.com/office/officeart/2005/8/layout/chevronAccent+Icon"/>
    <dgm:cxn modelId="{155C025F-1457-4095-BCEC-7202816F43A7}" type="presParOf" srcId="{1654025B-FB78-4D37-8E8E-E079F1356E39}" destId="{76411707-4BB4-44BA-BA0F-F79DFDCB8FBB}" srcOrd="7" destOrd="0" presId="urn:microsoft.com/office/officeart/2005/8/layout/chevronAccent+Icon"/>
    <dgm:cxn modelId="{C7058156-00DA-48A7-90B6-825DE8279E59}" type="presParOf" srcId="{1654025B-FB78-4D37-8E8E-E079F1356E39}" destId="{4A660D78-7723-4D2E-98BC-27F7F00BA964}" srcOrd="8" destOrd="0" presId="urn:microsoft.com/office/officeart/2005/8/layout/chevronAccent+Icon"/>
    <dgm:cxn modelId="{7118989E-1921-458E-92E5-D4245546FE87}" type="presParOf" srcId="{4A660D78-7723-4D2E-98BC-27F7F00BA964}" destId="{91F82134-7D57-45E8-8826-278EF3103881}" srcOrd="0" destOrd="0" presId="urn:microsoft.com/office/officeart/2005/8/layout/chevronAccent+Icon"/>
    <dgm:cxn modelId="{1814CBC3-B55C-473C-85C8-E8D2859BF381}" type="presParOf" srcId="{4A660D78-7723-4D2E-98BC-27F7F00BA964}" destId="{54DBB894-4DB1-49A5-AB20-D9995546E521}" srcOrd="1" destOrd="0" presId="urn:microsoft.com/office/officeart/2005/8/layout/chevronAccent+Icon"/>
    <dgm:cxn modelId="{0DE9808B-BD3B-4B43-9CE9-634FC530F1B4}" type="presParOf" srcId="{1654025B-FB78-4D37-8E8E-E079F1356E39}" destId="{5F57FB42-3B5B-430E-BC06-BA6C9BFA8FB1}" srcOrd="9" destOrd="0" presId="urn:microsoft.com/office/officeart/2005/8/layout/chevronAccent+Icon"/>
    <dgm:cxn modelId="{E1C93810-E29B-4B33-8C95-615130E2EEAC}" type="presParOf" srcId="{1654025B-FB78-4D37-8E8E-E079F1356E39}" destId="{E42B9B5C-EE52-4EC2-BA7F-60308C79D145}" srcOrd="10" destOrd="0" presId="urn:microsoft.com/office/officeart/2005/8/layout/chevronAccent+Icon"/>
    <dgm:cxn modelId="{98A1CE27-BCD7-43C7-8706-CF84EE8A7423}" type="presParOf" srcId="{E42B9B5C-EE52-4EC2-BA7F-60308C79D145}" destId="{8A1AD95D-E255-473C-B404-E54E4EC9A845}" srcOrd="0" destOrd="0" presId="urn:microsoft.com/office/officeart/2005/8/layout/chevronAccent+Icon"/>
    <dgm:cxn modelId="{A0C20CCA-928C-4013-8775-B7D141ED23FF}" type="presParOf" srcId="{E42B9B5C-EE52-4EC2-BA7F-60308C79D145}" destId="{BE829D7C-6128-4BAC-8D78-78B8972581A9}" srcOrd="1" destOrd="0" presId="urn:microsoft.com/office/officeart/2005/8/layout/chevronAccent+Icon"/>
    <dgm:cxn modelId="{F10F7B13-3294-4D69-9B9E-09711078F52C}" type="presParOf" srcId="{1654025B-FB78-4D37-8E8E-E079F1356E39}" destId="{C9BCDC70-790C-4DC3-B054-E2F4F22D8603}" srcOrd="11" destOrd="0" presId="urn:microsoft.com/office/officeart/2005/8/layout/chevronAccent+Icon"/>
    <dgm:cxn modelId="{63F5866F-B8C5-40FB-9D8B-1373D1F98944}" type="presParOf" srcId="{1654025B-FB78-4D37-8E8E-E079F1356E39}" destId="{24E8B261-CF8A-459E-8842-BEBA4F775383}" srcOrd="12" destOrd="0" presId="urn:microsoft.com/office/officeart/2005/8/layout/chevronAccent+Icon"/>
    <dgm:cxn modelId="{BAC9B0C4-6AFC-430E-986D-D9663C11F5F5}" type="presParOf" srcId="{24E8B261-CF8A-459E-8842-BEBA4F775383}" destId="{33A9D597-8E87-40F4-9732-949694C0BCAD}" srcOrd="0" destOrd="0" presId="urn:microsoft.com/office/officeart/2005/8/layout/chevronAccent+Icon"/>
    <dgm:cxn modelId="{85080EE2-C9C2-4F02-B4BC-16FECE7566E7}" type="presParOf" srcId="{24E8B261-CF8A-459E-8842-BEBA4F775383}" destId="{207590D5-4BAC-46F9-BEED-788B2E0EAA01}"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5EC23-7B05-412D-BC04-096A0DBCE0FF}">
      <dsp:nvSpPr>
        <dsp:cNvPr id="0" name=""/>
        <dsp:cNvSpPr/>
      </dsp:nvSpPr>
      <dsp:spPr>
        <a:xfrm rot="16200000">
          <a:off x="1562100" y="-1562100"/>
          <a:ext cx="2209800" cy="533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algn="ctr" defTabSz="711200">
            <a:lnSpc>
              <a:spcPct val="90000"/>
            </a:lnSpc>
            <a:spcBef>
              <a:spcPct val="0"/>
            </a:spcBef>
            <a:spcAft>
              <a:spcPts val="1200"/>
            </a:spcAft>
            <a:buNone/>
          </a:pPr>
          <a:r>
            <a:rPr lang="en-US" sz="1800" b="1" kern="1200" dirty="0">
              <a:latin typeface="Segoe UI" panose="020B0502040204020203" pitchFamily="34" charset="0"/>
              <a:cs typeface="Segoe UI" panose="020B0502040204020203" pitchFamily="34" charset="0"/>
            </a:rPr>
            <a:t>Manufacturing On-Demand</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kern="1200" dirty="0">
              <a:latin typeface="Segoe UI" panose="020B0502040204020203" pitchFamily="34" charset="0"/>
              <a:cs typeface="Segoe UI" panose="020B0502040204020203" pitchFamily="34" charset="0"/>
            </a:rPr>
            <a:t>Prototype new design</a:t>
          </a:r>
        </a:p>
        <a:p>
          <a:pPr marL="0" marR="0" lvl="0" indent="0" algn="ctr" defTabSz="711200" eaLnBrk="1" fontAlgn="auto" latinLnBrk="0" hangingPunct="1">
            <a:lnSpc>
              <a:spcPct val="90000"/>
            </a:lnSpc>
            <a:spcBef>
              <a:spcPct val="0"/>
            </a:spcBef>
            <a:spcAft>
              <a:spcPct val="35000"/>
            </a:spcAft>
            <a:buClrTx/>
            <a:buSzTx/>
            <a:buFontTx/>
            <a:buNone/>
            <a:tabLst/>
            <a:defRPr/>
          </a:pPr>
          <a:r>
            <a:rPr lang="en-US" sz="1600" kern="1200" dirty="0">
              <a:latin typeface="Segoe UI" panose="020B0502040204020203" pitchFamily="34" charset="0"/>
              <a:cs typeface="Segoe UI" panose="020B0502040204020203" pitchFamily="34" charset="0"/>
            </a:rPr>
            <a:t>Reduce inventory of spare parts</a:t>
          </a:r>
        </a:p>
        <a:p>
          <a:pPr marL="0" lvl="0" algn="ctr" defTabSz="711200">
            <a:lnSpc>
              <a:spcPct val="90000"/>
            </a:lnSpc>
            <a:spcBef>
              <a:spcPct val="0"/>
            </a:spcBef>
            <a:spcAft>
              <a:spcPct val="35000"/>
            </a:spcAft>
            <a:buNone/>
          </a:pPr>
          <a:r>
            <a:rPr lang="en-US" sz="1600" kern="1200" dirty="0">
              <a:latin typeface="Segoe UI" panose="020B0502040204020203" pitchFamily="34" charset="0"/>
              <a:cs typeface="Segoe UI" panose="020B0502040204020203" pitchFamily="34" charset="0"/>
            </a:rPr>
            <a:t>Remanufacture obsolete parts</a:t>
          </a:r>
        </a:p>
        <a:p>
          <a:pPr marL="0" lvl="0" algn="ctr" defTabSz="711200">
            <a:lnSpc>
              <a:spcPct val="90000"/>
            </a:lnSpc>
            <a:spcBef>
              <a:spcPct val="0"/>
            </a:spcBef>
            <a:spcAft>
              <a:spcPct val="35000"/>
            </a:spcAft>
            <a:buNone/>
          </a:pPr>
          <a:r>
            <a:rPr lang="en-US" sz="1600" kern="1200" dirty="0">
              <a:latin typeface="Segoe UI" panose="020B0502040204020203" pitchFamily="34" charset="0"/>
              <a:cs typeface="Segoe UI" panose="020B0502040204020203" pitchFamily="34" charset="0"/>
            </a:rPr>
            <a:t>Reduce lead-time</a:t>
          </a:r>
        </a:p>
        <a:p>
          <a:pPr marL="0" lvl="0" algn="ctr" defTabSz="7112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a:p>
          <a:pPr marL="0" lvl="0" algn="l" defTabSz="711200">
            <a:lnSpc>
              <a:spcPct val="90000"/>
            </a:lnSpc>
            <a:spcBef>
              <a:spcPct val="0"/>
            </a:spcBef>
            <a:spcAft>
              <a:spcPct val="35000"/>
            </a:spcAft>
            <a:buNone/>
          </a:pPr>
          <a:endParaRPr lang="en-US" sz="1600" kern="1200" dirty="0">
            <a:latin typeface="Segoe UI" panose="020B0502040204020203" pitchFamily="34" charset="0"/>
            <a:cs typeface="Segoe UI" panose="020B0502040204020203" pitchFamily="34" charset="0"/>
          </a:endParaRPr>
        </a:p>
      </dsp:txBody>
      <dsp:txXfrm rot="5400000">
        <a:off x="-1" y="1"/>
        <a:ext cx="5334000" cy="1657350"/>
      </dsp:txXfrm>
    </dsp:sp>
    <dsp:sp modelId="{D683BF01-0040-47EE-A277-F5A8E1729320}">
      <dsp:nvSpPr>
        <dsp:cNvPr id="0" name=""/>
        <dsp:cNvSpPr/>
      </dsp:nvSpPr>
      <dsp:spPr>
        <a:xfrm>
          <a:off x="5334000" y="0"/>
          <a:ext cx="5334000" cy="2209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ts val="1200"/>
            </a:spcAft>
          </a:pPr>
          <a:r>
            <a:rPr lang="en-US" sz="1800" b="1" kern="1200" dirty="0">
              <a:latin typeface="Segoe UI" panose="020B0502040204020203" pitchFamily="34" charset="0"/>
              <a:cs typeface="Segoe UI" panose="020B0502040204020203" pitchFamily="34" charset="0"/>
            </a:rPr>
            <a:t>Repair or Special Feature</a:t>
          </a:r>
        </a:p>
        <a:p>
          <a:pPr lvl="0" algn="ctr" defTabSz="8001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Apply functional/new materials</a:t>
          </a:r>
        </a:p>
        <a:p>
          <a:pPr lvl="0" algn="ctr" defTabSz="8001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Add specific features</a:t>
          </a:r>
        </a:p>
        <a:p>
          <a:pPr lvl="0" algn="ctr" defTabSz="8001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Repair damaged parts</a:t>
          </a:r>
        </a:p>
      </dsp:txBody>
      <dsp:txXfrm>
        <a:off x="5334000" y="0"/>
        <a:ext cx="5334000" cy="1657350"/>
      </dsp:txXfrm>
    </dsp:sp>
    <dsp:sp modelId="{EAF86550-63C4-4CA9-9AAE-5ECB8B60BAE0}">
      <dsp:nvSpPr>
        <dsp:cNvPr id="0" name=""/>
        <dsp:cNvSpPr/>
      </dsp:nvSpPr>
      <dsp:spPr>
        <a:xfrm rot="10800000">
          <a:off x="0" y="2209800"/>
          <a:ext cx="5334000" cy="2209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ts val="1200"/>
            </a:spcAft>
          </a:pPr>
          <a:r>
            <a:rPr lang="en-US" sz="1600" b="1" kern="1200" dirty="0">
              <a:latin typeface="Segoe UI" panose="020B0502040204020203" pitchFamily="34" charset="0"/>
              <a:cs typeface="Segoe UI" panose="020B0502040204020203" pitchFamily="34" charset="0"/>
            </a:rPr>
            <a:t>Manufacturing End Use Components</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Increase design freedom for complex shapes</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Integrate multiple pieces to single part</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Add materials for weight saving</a:t>
          </a:r>
        </a:p>
      </dsp:txBody>
      <dsp:txXfrm rot="10800000">
        <a:off x="0" y="2762249"/>
        <a:ext cx="5334000" cy="1657350"/>
      </dsp:txXfrm>
    </dsp:sp>
    <dsp:sp modelId="{6D40B5A6-6889-41FF-8FBD-7DCE496D86E0}">
      <dsp:nvSpPr>
        <dsp:cNvPr id="0" name=""/>
        <dsp:cNvSpPr/>
      </dsp:nvSpPr>
      <dsp:spPr>
        <a:xfrm rot="5400000">
          <a:off x="6896100" y="647700"/>
          <a:ext cx="2209800" cy="533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ts val="1200"/>
            </a:spcAft>
          </a:pPr>
          <a:r>
            <a:rPr lang="en-US" sz="1600" b="1" kern="1200" dirty="0">
              <a:latin typeface="Segoe UI" panose="020B0502040204020203" pitchFamily="34" charset="0"/>
              <a:cs typeface="Segoe UI" panose="020B0502040204020203" pitchFamily="34" charset="0"/>
            </a:rPr>
            <a:t>Small Batch Production</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Cost-effective small volume production</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Small batch production under dynamic vs static build</a:t>
          </a:r>
        </a:p>
      </dsp:txBody>
      <dsp:txXfrm rot="-5400000">
        <a:off x="5334000" y="2762250"/>
        <a:ext cx="5334000" cy="1657350"/>
      </dsp:txXfrm>
    </dsp:sp>
    <dsp:sp modelId="{6F5FF674-7D14-48E9-A5B9-A135B1BE88EB}">
      <dsp:nvSpPr>
        <dsp:cNvPr id="0" name=""/>
        <dsp:cNvSpPr/>
      </dsp:nvSpPr>
      <dsp:spPr>
        <a:xfrm>
          <a:off x="3667119" y="1569631"/>
          <a:ext cx="3333760" cy="128033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Digital Scanning</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Digital Design</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Digital Engineering</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Digital Manufacturing</a:t>
          </a:r>
          <a:endParaRPr lang="en-US" sz="1500" kern="1200" dirty="0">
            <a:latin typeface="Segoe UI" panose="020B0502040204020203" pitchFamily="34" charset="0"/>
            <a:cs typeface="Segoe UI" panose="020B0502040204020203" pitchFamily="34" charset="0"/>
          </a:endParaRPr>
        </a:p>
      </dsp:txBody>
      <dsp:txXfrm>
        <a:off x="3729620" y="1632132"/>
        <a:ext cx="3208758" cy="115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F864-ED49-4DCF-BE19-570952859FA4}">
      <dsp:nvSpPr>
        <dsp:cNvPr id="0" name=""/>
        <dsp:cNvSpPr/>
      </dsp:nvSpPr>
      <dsp:spPr>
        <a:xfrm>
          <a:off x="154964"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BAE70-A691-4384-8D73-AFA87DEC08AA}">
      <dsp:nvSpPr>
        <dsp:cNvPr id="0" name=""/>
        <dsp:cNvSpPr/>
      </dsp:nvSpPr>
      <dsp:spPr>
        <a:xfrm>
          <a:off x="387350"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Request for Approval</a:t>
          </a:r>
        </a:p>
      </dsp:txBody>
      <dsp:txXfrm>
        <a:off x="426898" y="1450640"/>
        <a:ext cx="1271158" cy="1635774"/>
      </dsp:txXfrm>
    </dsp:sp>
    <dsp:sp modelId="{A22E57E0-5D91-42BF-8ADD-D610DF71DD95}">
      <dsp:nvSpPr>
        <dsp:cNvPr id="0" name=""/>
        <dsp:cNvSpPr/>
      </dsp:nvSpPr>
      <dsp:spPr>
        <a:xfrm>
          <a:off x="1776190"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DB908-1D95-4C97-89BC-1AF6013C35E1}">
      <dsp:nvSpPr>
        <dsp:cNvPr id="0" name=""/>
        <dsp:cNvSpPr/>
      </dsp:nvSpPr>
      <dsp:spPr>
        <a:xfrm>
          <a:off x="2008576"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Instruction Letter</a:t>
          </a:r>
        </a:p>
      </dsp:txBody>
      <dsp:txXfrm>
        <a:off x="2048124" y="1450640"/>
        <a:ext cx="1271158" cy="1635774"/>
      </dsp:txXfrm>
    </dsp:sp>
    <dsp:sp modelId="{2A4C4878-2DB7-43FF-8433-D98775AFCFFD}">
      <dsp:nvSpPr>
        <dsp:cNvPr id="0" name=""/>
        <dsp:cNvSpPr/>
      </dsp:nvSpPr>
      <dsp:spPr>
        <a:xfrm>
          <a:off x="3397416"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5563D-34E3-4BFD-BFD7-05C509AF0B0E}">
      <dsp:nvSpPr>
        <dsp:cNvPr id="0" name=""/>
        <dsp:cNvSpPr/>
      </dsp:nvSpPr>
      <dsp:spPr>
        <a:xfrm>
          <a:off x="3629801"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Submittal Review</a:t>
          </a:r>
        </a:p>
      </dsp:txBody>
      <dsp:txXfrm>
        <a:off x="3669349" y="1450640"/>
        <a:ext cx="1271158" cy="1635774"/>
      </dsp:txXfrm>
    </dsp:sp>
    <dsp:sp modelId="{1B632E53-8A74-415B-BF8A-9B1CC85FC2E5}">
      <dsp:nvSpPr>
        <dsp:cNvPr id="0" name=""/>
        <dsp:cNvSpPr/>
      </dsp:nvSpPr>
      <dsp:spPr>
        <a:xfrm>
          <a:off x="5018641"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30426-E083-4612-B415-C8BF4E47A080}">
      <dsp:nvSpPr>
        <dsp:cNvPr id="0" name=""/>
        <dsp:cNvSpPr/>
      </dsp:nvSpPr>
      <dsp:spPr>
        <a:xfrm>
          <a:off x="5251027"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Audit</a:t>
          </a:r>
        </a:p>
      </dsp:txBody>
      <dsp:txXfrm>
        <a:off x="5290575" y="1450640"/>
        <a:ext cx="1271158" cy="1635774"/>
      </dsp:txXfrm>
    </dsp:sp>
    <dsp:sp modelId="{91F82134-7D57-45E8-8826-278EF3103881}">
      <dsp:nvSpPr>
        <dsp:cNvPr id="0" name=""/>
        <dsp:cNvSpPr/>
      </dsp:nvSpPr>
      <dsp:spPr>
        <a:xfrm>
          <a:off x="6639867"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BB894-4DB1-49A5-AB20-D9995546E521}">
      <dsp:nvSpPr>
        <dsp:cNvPr id="0" name=""/>
        <dsp:cNvSpPr/>
      </dsp:nvSpPr>
      <dsp:spPr>
        <a:xfrm>
          <a:off x="6872253"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Maturity Letter or Provisional Approval Letter </a:t>
          </a:r>
        </a:p>
      </dsp:txBody>
      <dsp:txXfrm>
        <a:off x="6911801" y="1450640"/>
        <a:ext cx="1271158" cy="1635774"/>
      </dsp:txXfrm>
    </dsp:sp>
    <dsp:sp modelId="{8A1AD95D-E255-473C-B404-E54E4EC9A845}">
      <dsp:nvSpPr>
        <dsp:cNvPr id="0" name=""/>
        <dsp:cNvSpPr/>
      </dsp:nvSpPr>
      <dsp:spPr>
        <a:xfrm>
          <a:off x="8261093"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29D7C-6128-4BAC-8D78-78B8972581A9}">
      <dsp:nvSpPr>
        <dsp:cNvPr id="0" name=""/>
        <dsp:cNvSpPr/>
      </dsp:nvSpPr>
      <dsp:spPr>
        <a:xfrm>
          <a:off x="8476246"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Capability Demo.</a:t>
          </a:r>
        </a:p>
      </dsp:txBody>
      <dsp:txXfrm>
        <a:off x="8515794" y="1450640"/>
        <a:ext cx="1271158" cy="1635774"/>
      </dsp:txXfrm>
    </dsp:sp>
    <dsp:sp modelId="{33A9D597-8E87-40F4-9732-949694C0BCAD}">
      <dsp:nvSpPr>
        <dsp:cNvPr id="0" name=""/>
        <dsp:cNvSpPr/>
      </dsp:nvSpPr>
      <dsp:spPr>
        <a:xfrm>
          <a:off x="9882319" y="1115620"/>
          <a:ext cx="1314025" cy="50721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590D5-4BAC-46F9-BEED-788B2E0EAA01}">
      <dsp:nvSpPr>
        <dsp:cNvPr id="0" name=""/>
        <dsp:cNvSpPr/>
      </dsp:nvSpPr>
      <dsp:spPr>
        <a:xfrm>
          <a:off x="9976028" y="1411092"/>
          <a:ext cx="1350254" cy="1714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Approval Letter or Certificate</a:t>
          </a:r>
        </a:p>
      </dsp:txBody>
      <dsp:txXfrm>
        <a:off x="10015576" y="1450640"/>
        <a:ext cx="1271158" cy="1635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F864-ED49-4DCF-BE19-570952859FA4}">
      <dsp:nvSpPr>
        <dsp:cNvPr id="0" name=""/>
        <dsp:cNvSpPr/>
      </dsp:nvSpPr>
      <dsp:spPr>
        <a:xfrm>
          <a:off x="17367" y="1178154"/>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BAE70-A691-4384-8D73-AFA87DEC08AA}">
      <dsp:nvSpPr>
        <dsp:cNvPr id="0" name=""/>
        <dsp:cNvSpPr/>
      </dsp:nvSpPr>
      <dsp:spPr>
        <a:xfrm>
          <a:off x="52163" y="1453080"/>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Approved Design</a:t>
          </a:r>
        </a:p>
      </dsp:txBody>
      <dsp:txXfrm>
        <a:off x="98514" y="1499431"/>
        <a:ext cx="1489853" cy="1502919"/>
      </dsp:txXfrm>
    </dsp:sp>
    <dsp:sp modelId="{A22E57E0-5D91-42BF-8ADD-D610DF71DD95}">
      <dsp:nvSpPr>
        <dsp:cNvPr id="0" name=""/>
        <dsp:cNvSpPr/>
      </dsp:nvSpPr>
      <dsp:spPr>
        <a:xfrm>
          <a:off x="1670626" y="1178154"/>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DB908-1D95-4C97-89BC-1AF6013C35E1}">
      <dsp:nvSpPr>
        <dsp:cNvPr id="0" name=""/>
        <dsp:cNvSpPr/>
      </dsp:nvSpPr>
      <dsp:spPr>
        <a:xfrm>
          <a:off x="1723749" y="1453080"/>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Approved Raw Material Supplier</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Outsourcing Suppliers</a:t>
          </a:r>
        </a:p>
      </dsp:txBody>
      <dsp:txXfrm>
        <a:off x="1770100" y="1499431"/>
        <a:ext cx="1489853" cy="1502919"/>
      </dsp:txXfrm>
    </dsp:sp>
    <dsp:sp modelId="{2A4C4878-2DB7-43FF-8433-D98775AFCFFD}">
      <dsp:nvSpPr>
        <dsp:cNvPr id="0" name=""/>
        <dsp:cNvSpPr/>
      </dsp:nvSpPr>
      <dsp:spPr>
        <a:xfrm>
          <a:off x="3342212" y="1178154"/>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5563D-34E3-4BFD-BFD7-05C509AF0B0E}">
      <dsp:nvSpPr>
        <dsp:cNvPr id="0" name=""/>
        <dsp:cNvSpPr/>
      </dsp:nvSpPr>
      <dsp:spPr>
        <a:xfrm>
          <a:off x="3395336" y="1453080"/>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Approved AM</a:t>
          </a:r>
        </a:p>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Machine Procedure Operator</a:t>
          </a:r>
        </a:p>
      </dsp:txBody>
      <dsp:txXfrm>
        <a:off x="3441687" y="1499431"/>
        <a:ext cx="1489853" cy="1502919"/>
      </dsp:txXfrm>
    </dsp:sp>
    <dsp:sp modelId="{1B632E53-8A74-415B-BF8A-9B1CC85FC2E5}">
      <dsp:nvSpPr>
        <dsp:cNvPr id="0" name=""/>
        <dsp:cNvSpPr/>
      </dsp:nvSpPr>
      <dsp:spPr>
        <a:xfrm>
          <a:off x="4965051" y="1178154"/>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30426-E083-4612-B415-C8BF4E47A080}">
      <dsp:nvSpPr>
        <dsp:cNvPr id="0" name=""/>
        <dsp:cNvSpPr/>
      </dsp:nvSpPr>
      <dsp:spPr>
        <a:xfrm>
          <a:off x="5018180" y="1453080"/>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Approved Production Plan</a:t>
          </a:r>
        </a:p>
      </dsp:txBody>
      <dsp:txXfrm>
        <a:off x="5064531" y="1499431"/>
        <a:ext cx="1489853" cy="1502919"/>
      </dsp:txXfrm>
    </dsp:sp>
    <dsp:sp modelId="{91F82134-7D57-45E8-8826-278EF3103881}">
      <dsp:nvSpPr>
        <dsp:cNvPr id="0" name=""/>
        <dsp:cNvSpPr/>
      </dsp:nvSpPr>
      <dsp:spPr>
        <a:xfrm>
          <a:off x="6636638" y="1178154"/>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BB894-4DB1-49A5-AB20-D9995546E521}">
      <dsp:nvSpPr>
        <dsp:cNvPr id="0" name=""/>
        <dsp:cNvSpPr/>
      </dsp:nvSpPr>
      <dsp:spPr>
        <a:xfrm>
          <a:off x="6689766" y="1453080"/>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Accepted Inspection and Testing Report</a:t>
          </a:r>
        </a:p>
      </dsp:txBody>
      <dsp:txXfrm>
        <a:off x="6736117" y="1499431"/>
        <a:ext cx="1489853" cy="1502919"/>
      </dsp:txXfrm>
    </dsp:sp>
    <dsp:sp modelId="{8A1AD95D-E255-473C-B404-E54E4EC9A845}">
      <dsp:nvSpPr>
        <dsp:cNvPr id="0" name=""/>
        <dsp:cNvSpPr/>
      </dsp:nvSpPr>
      <dsp:spPr>
        <a:xfrm>
          <a:off x="8308224" y="1178154"/>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29D7C-6128-4BAC-8D78-78B8972581A9}">
      <dsp:nvSpPr>
        <dsp:cNvPr id="0" name=""/>
        <dsp:cNvSpPr/>
      </dsp:nvSpPr>
      <dsp:spPr>
        <a:xfrm>
          <a:off x="8345319" y="1453080"/>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Traceable during Operation</a:t>
          </a:r>
        </a:p>
      </dsp:txBody>
      <dsp:txXfrm>
        <a:off x="8391670" y="1499431"/>
        <a:ext cx="1489853" cy="1502919"/>
      </dsp:txXfrm>
    </dsp:sp>
    <dsp:sp modelId="{33A9D597-8E87-40F4-9732-949694C0BCAD}">
      <dsp:nvSpPr>
        <dsp:cNvPr id="0" name=""/>
        <dsp:cNvSpPr/>
      </dsp:nvSpPr>
      <dsp:spPr>
        <a:xfrm>
          <a:off x="10134427" y="1191100"/>
          <a:ext cx="1222650" cy="471943"/>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590D5-4BAC-46F9-BEED-788B2E0EAA01}">
      <dsp:nvSpPr>
        <dsp:cNvPr id="0" name=""/>
        <dsp:cNvSpPr/>
      </dsp:nvSpPr>
      <dsp:spPr>
        <a:xfrm>
          <a:off x="10051069" y="1480736"/>
          <a:ext cx="1582555" cy="15956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Segoe UI" panose="020B0502040204020203" pitchFamily="34" charset="0"/>
              <a:cs typeface="Segoe UI" panose="020B0502040204020203" pitchFamily="34" charset="0"/>
            </a:rPr>
            <a:t>Performance Evaluation or Failure Analysis</a:t>
          </a:r>
        </a:p>
      </dsp:txBody>
      <dsp:txXfrm>
        <a:off x="10097420" y="1527087"/>
        <a:ext cx="1489853" cy="150291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10/10/2019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dirty="0"/>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a:latin typeface="Segoe UI" panose="020B0502040204020203" pitchFamily="34" charset="0"/>
                          <a:cs typeface="Segoe UI" panose="020B0502040204020203" pitchFamily="34" charset="0"/>
                        </a:rPr>
                        <a:t>Prime/Lead</a:t>
                      </a:r>
                      <a:r>
                        <a:rPr lang="en-US" sz="18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Team Members</a:t>
                      </a:r>
                      <a:r>
                        <a:rPr lang="en-US" sz="1800" dirty="0">
                          <a:latin typeface="Segoe UI" panose="020B0502040204020203" pitchFamily="34" charset="0"/>
                          <a:cs typeface="Segoe UI" panose="020B0502040204020203" pitchFamily="34" charset="0"/>
                        </a:rPr>
                        <a:t>:  </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Duration</a:t>
                      </a:r>
                      <a:r>
                        <a:rPr lang="en-US" sz="1800" dirty="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Enter</a:t>
                      </a:r>
                      <a:r>
                        <a:rPr lang="en-US" baseline="0" dirty="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Program Funds:  $</a:t>
                      </a:r>
                    </a:p>
                    <a:p>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vol.com/database/"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Additive Manufacturing Qualification, Certification and Implementation</a:t>
            </a:r>
            <a:br>
              <a:rPr lang="en-US" dirty="0"/>
            </a:br>
            <a:r>
              <a:rPr lang="en-US" dirty="0"/>
              <a:t/>
            </a:r>
            <a:br>
              <a:rPr lang="en-US" dirty="0"/>
            </a:br>
            <a:endParaRPr lang="en-US" dirty="0"/>
          </a:p>
        </p:txBody>
      </p:sp>
      <p:sp>
        <p:nvSpPr>
          <p:cNvPr id="3" name="Subtitle 2"/>
          <p:cNvSpPr>
            <a:spLocks noGrp="1"/>
          </p:cNvSpPr>
          <p:nvPr>
            <p:ph type="subTitle" idx="1"/>
          </p:nvPr>
        </p:nvSpPr>
        <p:spPr>
          <a:xfrm>
            <a:off x="2733675" y="4371703"/>
            <a:ext cx="9144000" cy="1219472"/>
          </a:xfrm>
        </p:spPr>
        <p:txBody>
          <a:bodyPr>
            <a:normAutofit fontScale="92500" lnSpcReduction="10000"/>
          </a:bodyPr>
          <a:lstStyle/>
          <a:p>
            <a:r>
              <a:rPr lang="en-US" dirty="0"/>
              <a:t>Dongchun, Mary, Qiao and Demetri Stroubakis</a:t>
            </a:r>
          </a:p>
          <a:p>
            <a:r>
              <a:rPr lang="en-US" dirty="0"/>
              <a:t>American Bureau of Shipping (ABS)</a:t>
            </a:r>
          </a:p>
          <a:p>
            <a:r>
              <a:rPr lang="en-US" dirty="0"/>
              <a:t>Oct 16, 2019</a:t>
            </a:r>
          </a:p>
          <a:p>
            <a:endParaRPr lang="en-US" dirty="0"/>
          </a:p>
          <a:p>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a:t>
            </a:fld>
            <a:endParaRPr lang="en-US" dirty="0"/>
          </a:p>
        </p:txBody>
      </p:sp>
    </p:spTree>
    <p:extLst>
      <p:ext uri="{BB962C8B-B14F-4D97-AF65-F5344CB8AC3E}">
        <p14:creationId xmlns:p14="http://schemas.microsoft.com/office/powerpoint/2010/main" val="281723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Additive Manufacturing Processes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sp>
        <p:nvSpPr>
          <p:cNvPr id="7" name="Rectangle 6">
            <a:extLst>
              <a:ext uri="{FF2B5EF4-FFF2-40B4-BE49-F238E27FC236}">
                <a16:creationId xmlns:a16="http://schemas.microsoft.com/office/drawing/2014/main" id="{CC675410-5078-462C-A6B3-8F2ADCC2FF2B}"/>
              </a:ext>
            </a:extLst>
          </p:cNvPr>
          <p:cNvSpPr/>
          <p:nvPr/>
        </p:nvSpPr>
        <p:spPr>
          <a:xfrm>
            <a:off x="86169" y="5392365"/>
            <a:ext cx="12019662" cy="400110"/>
          </a:xfrm>
          <a:prstGeom prst="rect">
            <a:avLst/>
          </a:prstGeom>
        </p:spPr>
        <p:txBody>
          <a:bodyPr wrap="square">
            <a:spAutoFit/>
          </a:bodyPr>
          <a:lstStyle/>
          <a:p>
            <a:pPr algn="ctr"/>
            <a:r>
              <a:rPr lang="en-US" sz="2000" i="1" dirty="0">
                <a:solidFill>
                  <a:srgbClr val="FF0000"/>
                </a:solidFill>
                <a:latin typeface="Arial" panose="020B0604020202020204" pitchFamily="34" charset="0"/>
                <a:cs typeface="Arial" panose="020B0604020202020204" pitchFamily="34" charset="0"/>
              </a:rPr>
              <a:t>AWS D20.1</a:t>
            </a:r>
            <a:endParaRPr lang="fr-FR" sz="2000" i="1" dirty="0">
              <a:solidFill>
                <a:srgbClr val="FF0000"/>
              </a:solidFill>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C8477A84-4A23-48C4-A5EE-ED271988C815}"/>
              </a:ext>
            </a:extLst>
          </p:cNvPr>
          <p:cNvGraphicFramePr>
            <a:graphicFrameLocks noGrp="1"/>
          </p:cNvGraphicFramePr>
          <p:nvPr>
            <p:extLst>
              <p:ext uri="{D42A27DB-BD31-4B8C-83A1-F6EECF244321}">
                <p14:modId xmlns:p14="http://schemas.microsoft.com/office/powerpoint/2010/main" val="3761491888"/>
              </p:ext>
            </p:extLst>
          </p:nvPr>
        </p:nvGraphicFramePr>
        <p:xfrm>
          <a:off x="129253" y="1265580"/>
          <a:ext cx="11933494" cy="4023360"/>
        </p:xfrm>
        <a:graphic>
          <a:graphicData uri="http://schemas.openxmlformats.org/drawingml/2006/table">
            <a:tbl>
              <a:tblPr firstRow="1" bandRow="1">
                <a:tableStyleId>{5C22544A-7EE6-4342-B048-85BDC9FD1C3A}</a:tableStyleId>
              </a:tblPr>
              <a:tblGrid>
                <a:gridCol w="5966747">
                  <a:extLst>
                    <a:ext uri="{9D8B030D-6E8A-4147-A177-3AD203B41FA5}">
                      <a16:colId xmlns:a16="http://schemas.microsoft.com/office/drawing/2014/main" val="305182812"/>
                    </a:ext>
                  </a:extLst>
                </a:gridCol>
                <a:gridCol w="5966747">
                  <a:extLst>
                    <a:ext uri="{9D8B030D-6E8A-4147-A177-3AD203B41FA5}">
                      <a16:colId xmlns:a16="http://schemas.microsoft.com/office/drawing/2014/main" val="2096191429"/>
                    </a:ext>
                  </a:extLst>
                </a:gridCol>
              </a:tblGrid>
              <a:tr h="370840">
                <a:tc>
                  <a:txBody>
                    <a:bodyPr/>
                    <a:lstStyle/>
                    <a:p>
                      <a:pPr algn="ctr"/>
                      <a:r>
                        <a:rPr lang="en-US" sz="2400" dirty="0"/>
                        <a:t>Subcategories of Metal Additive Manufacturing  Processes</a:t>
                      </a:r>
                    </a:p>
                  </a:txBody>
                  <a:tcPr/>
                </a:tc>
                <a:tc>
                  <a:txBody>
                    <a:bodyPr/>
                    <a:lstStyle/>
                    <a:p>
                      <a:pPr algn="ctr"/>
                      <a:r>
                        <a:rPr lang="en-US" sz="2400" dirty="0"/>
                        <a:t>Abbreviation</a:t>
                      </a:r>
                    </a:p>
                  </a:txBody>
                  <a:tcPr/>
                </a:tc>
                <a:extLst>
                  <a:ext uri="{0D108BD9-81ED-4DB2-BD59-A6C34878D82A}">
                    <a16:rowId xmlns:a16="http://schemas.microsoft.com/office/drawing/2014/main" val="3109471536"/>
                  </a:ext>
                </a:extLst>
              </a:tr>
              <a:tr h="370840">
                <a:tc>
                  <a:txBody>
                    <a:bodyPr/>
                    <a:lstStyle/>
                    <a:p>
                      <a:pPr algn="ctr"/>
                      <a:r>
                        <a:rPr lang="en-US" sz="2400" dirty="0"/>
                        <a:t>Laser Powder Bed Fusion</a:t>
                      </a:r>
                    </a:p>
                  </a:txBody>
                  <a:tcPr/>
                </a:tc>
                <a:tc>
                  <a:txBody>
                    <a:bodyPr/>
                    <a:lstStyle/>
                    <a:p>
                      <a:pPr algn="ctr"/>
                      <a:r>
                        <a:rPr lang="en-US" sz="2400" dirty="0"/>
                        <a:t>L-PBF</a:t>
                      </a:r>
                    </a:p>
                  </a:txBody>
                  <a:tcPr/>
                </a:tc>
                <a:extLst>
                  <a:ext uri="{0D108BD9-81ED-4DB2-BD59-A6C34878D82A}">
                    <a16:rowId xmlns:a16="http://schemas.microsoft.com/office/drawing/2014/main" val="1056994307"/>
                  </a:ext>
                </a:extLst>
              </a:tr>
              <a:tr h="370840">
                <a:tc>
                  <a:txBody>
                    <a:bodyPr/>
                    <a:lstStyle/>
                    <a:p>
                      <a:pPr algn="ctr"/>
                      <a:r>
                        <a:rPr lang="en-US" sz="2400" dirty="0"/>
                        <a:t>Electron Beam Powder Bed Fusion</a:t>
                      </a:r>
                    </a:p>
                  </a:txBody>
                  <a:tcPr/>
                </a:tc>
                <a:tc>
                  <a:txBody>
                    <a:bodyPr/>
                    <a:lstStyle/>
                    <a:p>
                      <a:pPr algn="ctr"/>
                      <a:r>
                        <a:rPr lang="en-US" sz="2400" dirty="0"/>
                        <a:t>EB-PBF</a:t>
                      </a:r>
                    </a:p>
                  </a:txBody>
                  <a:tcPr/>
                </a:tc>
                <a:extLst>
                  <a:ext uri="{0D108BD9-81ED-4DB2-BD59-A6C34878D82A}">
                    <a16:rowId xmlns:a16="http://schemas.microsoft.com/office/drawing/2014/main" val="358745302"/>
                  </a:ext>
                </a:extLst>
              </a:tr>
              <a:tr h="370840">
                <a:tc>
                  <a:txBody>
                    <a:bodyPr/>
                    <a:lstStyle/>
                    <a:p>
                      <a:pPr algn="ctr"/>
                      <a:r>
                        <a:rPr lang="en-US" sz="2400" dirty="0"/>
                        <a:t>Laser Directed Energy Deposition</a:t>
                      </a:r>
                    </a:p>
                  </a:txBody>
                  <a:tcPr/>
                </a:tc>
                <a:tc>
                  <a:txBody>
                    <a:bodyPr/>
                    <a:lstStyle/>
                    <a:p>
                      <a:pPr algn="ctr"/>
                      <a:r>
                        <a:rPr lang="en-US" sz="2400" dirty="0"/>
                        <a:t>L-DED</a:t>
                      </a:r>
                    </a:p>
                  </a:txBody>
                  <a:tcPr/>
                </a:tc>
                <a:extLst>
                  <a:ext uri="{0D108BD9-81ED-4DB2-BD59-A6C34878D82A}">
                    <a16:rowId xmlns:a16="http://schemas.microsoft.com/office/drawing/2014/main" val="3305502126"/>
                  </a:ext>
                </a:extLst>
              </a:tr>
              <a:tr h="370840">
                <a:tc>
                  <a:txBody>
                    <a:bodyPr/>
                    <a:lstStyle/>
                    <a:p>
                      <a:pPr algn="ctr"/>
                      <a:r>
                        <a:rPr lang="en-US" sz="2400" dirty="0"/>
                        <a:t>Electron Beam Directed Energy Deposition</a:t>
                      </a:r>
                    </a:p>
                  </a:txBody>
                  <a:tcPr/>
                </a:tc>
                <a:tc>
                  <a:txBody>
                    <a:bodyPr/>
                    <a:lstStyle/>
                    <a:p>
                      <a:pPr algn="ctr"/>
                      <a:r>
                        <a:rPr lang="en-US" sz="2400" dirty="0"/>
                        <a:t>EB-DED</a:t>
                      </a:r>
                    </a:p>
                  </a:txBody>
                  <a:tcPr/>
                </a:tc>
                <a:extLst>
                  <a:ext uri="{0D108BD9-81ED-4DB2-BD59-A6C34878D82A}">
                    <a16:rowId xmlns:a16="http://schemas.microsoft.com/office/drawing/2014/main" val="2000892256"/>
                  </a:ext>
                </a:extLst>
              </a:tr>
              <a:tr h="370840">
                <a:tc>
                  <a:txBody>
                    <a:bodyPr/>
                    <a:lstStyle/>
                    <a:p>
                      <a:pPr algn="ctr"/>
                      <a:r>
                        <a:rPr lang="en-US" sz="2400" dirty="0"/>
                        <a:t>Plasma Arc Directed Energy Deposition</a:t>
                      </a:r>
                    </a:p>
                  </a:txBody>
                  <a:tcPr/>
                </a:tc>
                <a:tc>
                  <a:txBody>
                    <a:bodyPr/>
                    <a:lstStyle/>
                    <a:p>
                      <a:pPr algn="ctr"/>
                      <a:r>
                        <a:rPr lang="en-US" sz="2400" dirty="0"/>
                        <a:t>PA-DED</a:t>
                      </a:r>
                    </a:p>
                  </a:txBody>
                  <a:tcPr/>
                </a:tc>
                <a:extLst>
                  <a:ext uri="{0D108BD9-81ED-4DB2-BD59-A6C34878D82A}">
                    <a16:rowId xmlns:a16="http://schemas.microsoft.com/office/drawing/2014/main" val="1093159333"/>
                  </a:ext>
                </a:extLst>
              </a:tr>
              <a:tr h="370840">
                <a:tc>
                  <a:txBody>
                    <a:bodyPr/>
                    <a:lstStyle/>
                    <a:p>
                      <a:pPr algn="ctr"/>
                      <a:r>
                        <a:rPr lang="en-US" sz="2400" dirty="0"/>
                        <a:t>Gas Tungsten Arc Directed Energy Deposition</a:t>
                      </a:r>
                    </a:p>
                  </a:txBody>
                  <a:tcPr/>
                </a:tc>
                <a:tc>
                  <a:txBody>
                    <a:bodyPr/>
                    <a:lstStyle/>
                    <a:p>
                      <a:pPr algn="ctr"/>
                      <a:r>
                        <a:rPr lang="en-US" sz="2400" dirty="0"/>
                        <a:t>GTA-DED</a:t>
                      </a:r>
                    </a:p>
                  </a:txBody>
                  <a:tcPr/>
                </a:tc>
                <a:extLst>
                  <a:ext uri="{0D108BD9-81ED-4DB2-BD59-A6C34878D82A}">
                    <a16:rowId xmlns:a16="http://schemas.microsoft.com/office/drawing/2014/main" val="681165623"/>
                  </a:ext>
                </a:extLst>
              </a:tr>
              <a:tr h="370840">
                <a:tc>
                  <a:txBody>
                    <a:bodyPr/>
                    <a:lstStyle/>
                    <a:p>
                      <a:pPr algn="ctr"/>
                      <a:r>
                        <a:rPr lang="en-US" sz="2400" dirty="0"/>
                        <a:t>Gas Metal Arc Directed Energy Deposition</a:t>
                      </a:r>
                    </a:p>
                  </a:txBody>
                  <a:tcPr/>
                </a:tc>
                <a:tc>
                  <a:txBody>
                    <a:bodyPr/>
                    <a:lstStyle/>
                    <a:p>
                      <a:pPr algn="ctr"/>
                      <a:r>
                        <a:rPr lang="en-US" sz="2400" dirty="0"/>
                        <a:t>GMA-DED</a:t>
                      </a:r>
                    </a:p>
                  </a:txBody>
                  <a:tcPr/>
                </a:tc>
                <a:extLst>
                  <a:ext uri="{0D108BD9-81ED-4DB2-BD59-A6C34878D82A}">
                    <a16:rowId xmlns:a16="http://schemas.microsoft.com/office/drawing/2014/main" val="4290787154"/>
                  </a:ext>
                </a:extLst>
              </a:tr>
            </a:tbl>
          </a:graphicData>
        </a:graphic>
      </p:graphicFrame>
    </p:spTree>
    <p:extLst>
      <p:ext uri="{BB962C8B-B14F-4D97-AF65-F5344CB8AC3E}">
        <p14:creationId xmlns:p14="http://schemas.microsoft.com/office/powerpoint/2010/main" val="97103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11</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86169" y="5677813"/>
            <a:ext cx="12035980" cy="828942"/>
          </a:xfrm>
        </p:spPr>
        <p:txBody>
          <a:bodyPr>
            <a:normAutofit/>
          </a:bodyPr>
          <a:lstStyle/>
          <a:p>
            <a:r>
              <a:rPr lang="en-US" sz="2400" dirty="0"/>
              <a:t>Critical/Severity level for application may be determined and agreed. Appropriate AM process is selected and routing out.</a:t>
            </a:r>
          </a:p>
        </p:txBody>
      </p:sp>
      <p:pic>
        <p:nvPicPr>
          <p:cNvPr id="43" name="Content Placeholder 6">
            <a:extLst>
              <a:ext uri="{FF2B5EF4-FFF2-40B4-BE49-F238E27FC236}">
                <a16:creationId xmlns:a16="http://schemas.microsoft.com/office/drawing/2014/main" id="{98B7A639-3560-405C-90D2-700F8034471C}"/>
              </a:ext>
            </a:extLst>
          </p:cNvPr>
          <p:cNvPicPr>
            <a:picLocks noChangeAspect="1"/>
          </p:cNvPicPr>
          <p:nvPr/>
        </p:nvPicPr>
        <p:blipFill>
          <a:blip r:embed="rId2"/>
          <a:stretch>
            <a:fillRect/>
          </a:stretch>
        </p:blipFill>
        <p:spPr>
          <a:xfrm>
            <a:off x="86169" y="1255140"/>
            <a:ext cx="6201784" cy="3600509"/>
          </a:xfrm>
          <a:prstGeom prst="rect">
            <a:avLst/>
          </a:prstGeom>
          <a:ln>
            <a:solidFill>
              <a:schemeClr val="accent1"/>
            </a:solidFill>
          </a:ln>
        </p:spPr>
      </p:pic>
      <p:sp>
        <p:nvSpPr>
          <p:cNvPr id="44" name="Rectangle 43">
            <a:extLst>
              <a:ext uri="{FF2B5EF4-FFF2-40B4-BE49-F238E27FC236}">
                <a16:creationId xmlns:a16="http://schemas.microsoft.com/office/drawing/2014/main" id="{8470F4AC-D353-456B-92C8-A33A805CDEFA}"/>
              </a:ext>
            </a:extLst>
          </p:cNvPr>
          <p:cNvSpPr/>
          <p:nvPr/>
        </p:nvSpPr>
        <p:spPr>
          <a:xfrm>
            <a:off x="69850" y="4855649"/>
            <a:ext cx="6218104" cy="461665"/>
          </a:xfrm>
          <a:prstGeom prst="rect">
            <a:avLst/>
          </a:prstGeom>
        </p:spPr>
        <p:txBody>
          <a:bodyPr wrap="square">
            <a:spAutoFit/>
          </a:bodyPr>
          <a:lstStyle/>
          <a:p>
            <a:pPr algn="ctr"/>
            <a:r>
              <a:rPr lang="fr-FR" sz="1200" i="1" dirty="0">
                <a:solidFill>
                  <a:srgbClr val="FF0000"/>
                </a:solidFill>
                <a:latin typeface="Arial" panose="020B0604020202020204" pitchFamily="34" charset="0"/>
                <a:cs typeface="Arial" panose="020B0604020202020204" pitchFamily="34" charset="0"/>
              </a:rPr>
              <a:t>June 2016, International Journal of Fatigue 94, </a:t>
            </a:r>
          </a:p>
          <a:p>
            <a:pPr algn="ctr"/>
            <a:r>
              <a:rPr lang="fr-FR" sz="1200" i="1" dirty="0">
                <a:solidFill>
                  <a:srgbClr val="FF0000"/>
                </a:solidFill>
                <a:latin typeface="Arial" panose="020B0604020202020204" pitchFamily="34" charset="0"/>
                <a:cs typeface="Arial" panose="020B0604020202020204" pitchFamily="34" charset="0"/>
              </a:rPr>
              <a:t>DOI: 10.1016/j.ijfatigue.2016.07.005 </a:t>
            </a:r>
            <a:r>
              <a:rPr lang="en-US" sz="1200" i="1" dirty="0">
                <a:solidFill>
                  <a:srgbClr val="FF0000"/>
                </a:solidFill>
                <a:latin typeface="Arial" panose="020B0604020202020204" pitchFamily="34" charset="0"/>
                <a:cs typeface="Arial" panose="020B0604020202020204" pitchFamily="34" charset="0"/>
              </a:rPr>
              <a:t>Michael Gorelik, Federal Aviation Administration</a:t>
            </a:r>
            <a:endParaRPr lang="fr-FR" sz="1200" i="1" dirty="0">
              <a:solidFill>
                <a:srgbClr val="FF0000"/>
              </a:solidFill>
              <a:latin typeface="Arial" panose="020B0604020202020204" pitchFamily="34" charset="0"/>
              <a:cs typeface="Arial" panose="020B0604020202020204" pitchFamily="34" charset="0"/>
            </a:endParaRPr>
          </a:p>
        </p:txBody>
      </p:sp>
      <p:sp>
        <p:nvSpPr>
          <p:cNvPr id="7" name="Content Placeholder 7">
            <a:extLst>
              <a:ext uri="{FF2B5EF4-FFF2-40B4-BE49-F238E27FC236}">
                <a16:creationId xmlns:a16="http://schemas.microsoft.com/office/drawing/2014/main" id="{AC550A92-9C29-494F-9EEF-04AB2AFD6DB1}"/>
              </a:ext>
            </a:extLst>
          </p:cNvPr>
          <p:cNvSpPr txBox="1">
            <a:spLocks/>
          </p:cNvSpPr>
          <p:nvPr/>
        </p:nvSpPr>
        <p:spPr>
          <a:xfrm>
            <a:off x="6365963" y="1218420"/>
            <a:ext cx="5615022" cy="363723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Critical:</a:t>
            </a:r>
          </a:p>
          <a:p>
            <a:pPr lvl="1"/>
            <a:r>
              <a:rPr lang="en-US" dirty="0"/>
              <a:t>Failure would cause significant danger to personnel, loss of control, loss of a system, loss of a major component or an operating penalty.</a:t>
            </a:r>
          </a:p>
          <a:p>
            <a:r>
              <a:rPr lang="en-US" sz="2800" dirty="0"/>
              <a:t>Semi-critical</a:t>
            </a:r>
          </a:p>
          <a:p>
            <a:pPr lvl="1"/>
            <a:r>
              <a:rPr lang="en-US" dirty="0"/>
              <a:t>Failure would reduce the overall strength of the equipment or system or preclude the intended functioning or use of equipment, but loss of the system or the endanger of personnel would not occur.</a:t>
            </a:r>
          </a:p>
          <a:p>
            <a:r>
              <a:rPr lang="en-US" sz="2800" dirty="0"/>
              <a:t>Non-critical</a:t>
            </a:r>
          </a:p>
          <a:p>
            <a:pPr lvl="1"/>
            <a:r>
              <a:rPr lang="en-US" sz="2900" dirty="0"/>
              <a:t>Failure would not affect the operation of the system or endanger personnel.</a:t>
            </a:r>
          </a:p>
        </p:txBody>
      </p:sp>
      <p:sp>
        <p:nvSpPr>
          <p:cNvPr id="9" name="Rectangle 8">
            <a:extLst>
              <a:ext uri="{FF2B5EF4-FFF2-40B4-BE49-F238E27FC236}">
                <a16:creationId xmlns:a16="http://schemas.microsoft.com/office/drawing/2014/main" id="{AD2875CA-9B03-4086-AD5C-DA01B4014C10}"/>
              </a:ext>
            </a:extLst>
          </p:cNvPr>
          <p:cNvSpPr/>
          <p:nvPr/>
        </p:nvSpPr>
        <p:spPr>
          <a:xfrm>
            <a:off x="6370346" y="4855649"/>
            <a:ext cx="5610639" cy="276999"/>
          </a:xfrm>
          <a:prstGeom prst="rect">
            <a:avLst/>
          </a:prstGeom>
        </p:spPr>
        <p:txBody>
          <a:bodyPr wrap="square">
            <a:spAutoFit/>
          </a:bodyPr>
          <a:lstStyle/>
          <a:p>
            <a:pPr algn="ctr"/>
            <a:r>
              <a:rPr lang="en-US" sz="1200" i="1" dirty="0">
                <a:solidFill>
                  <a:srgbClr val="FF0000"/>
                </a:solidFill>
                <a:latin typeface="Arial" panose="020B0604020202020204" pitchFamily="34" charset="0"/>
                <a:cs typeface="Arial" panose="020B0604020202020204" pitchFamily="34" charset="0"/>
              </a:rPr>
              <a:t>AWS D20.1</a:t>
            </a:r>
            <a:endParaRPr lang="fr-FR" sz="12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61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12</a:t>
            </a:fld>
            <a:endParaRPr lang="en-US" dirty="0"/>
          </a:p>
        </p:txBody>
      </p:sp>
      <p:grpSp>
        <p:nvGrpSpPr>
          <p:cNvPr id="9" name="Group 8">
            <a:extLst>
              <a:ext uri="{FF2B5EF4-FFF2-40B4-BE49-F238E27FC236}">
                <a16:creationId xmlns:a16="http://schemas.microsoft.com/office/drawing/2014/main" id="{CEDAC211-AE03-410D-AF13-BDF34D070BCD}"/>
              </a:ext>
            </a:extLst>
          </p:cNvPr>
          <p:cNvGrpSpPr>
            <a:grpSpLocks noChangeAspect="1"/>
          </p:cNvGrpSpPr>
          <p:nvPr/>
        </p:nvGrpSpPr>
        <p:grpSpPr>
          <a:xfrm>
            <a:off x="935730" y="1497714"/>
            <a:ext cx="10320539" cy="4176897"/>
            <a:chOff x="506184" y="1407786"/>
            <a:chExt cx="11467266" cy="4640997"/>
          </a:xfrm>
        </p:grpSpPr>
        <p:sp>
          <p:nvSpPr>
            <p:cNvPr id="10" name="Rounded Rectangle 4">
              <a:extLst>
                <a:ext uri="{FF2B5EF4-FFF2-40B4-BE49-F238E27FC236}">
                  <a16:creationId xmlns:a16="http://schemas.microsoft.com/office/drawing/2014/main" id="{C1043DC2-0B64-4615-BAFF-A58EE5DD3951}"/>
                </a:ext>
              </a:extLst>
            </p:cNvPr>
            <p:cNvSpPr/>
            <p:nvPr/>
          </p:nvSpPr>
          <p:spPr>
            <a:xfrm>
              <a:off x="506184" y="1460299"/>
              <a:ext cx="3025774" cy="1120773"/>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Feedstock </a:t>
              </a:r>
            </a:p>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(Powder/Wire)</a:t>
              </a:r>
            </a:p>
          </p:txBody>
        </p:sp>
        <p:sp>
          <p:nvSpPr>
            <p:cNvPr id="11" name="Rounded Rectangle 14">
              <a:extLst>
                <a:ext uri="{FF2B5EF4-FFF2-40B4-BE49-F238E27FC236}">
                  <a16:creationId xmlns:a16="http://schemas.microsoft.com/office/drawing/2014/main" id="{75C5AB8F-2983-404F-8FA7-A7A6B5394828}"/>
                </a:ext>
              </a:extLst>
            </p:cNvPr>
            <p:cNvSpPr/>
            <p:nvPr/>
          </p:nvSpPr>
          <p:spPr>
            <a:xfrm>
              <a:off x="506184" y="2622107"/>
              <a:ext cx="3025774" cy="1120773"/>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Part/Coupon Design</a:t>
              </a:r>
            </a:p>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(CAD files, functional and technical design specs)</a:t>
              </a:r>
            </a:p>
          </p:txBody>
        </p:sp>
        <p:sp>
          <p:nvSpPr>
            <p:cNvPr id="12" name="Rounded Rectangle 15">
              <a:extLst>
                <a:ext uri="{FF2B5EF4-FFF2-40B4-BE49-F238E27FC236}">
                  <a16:creationId xmlns:a16="http://schemas.microsoft.com/office/drawing/2014/main" id="{33C6EBDF-1967-456A-9E8B-F6B98C330A11}"/>
                </a:ext>
              </a:extLst>
            </p:cNvPr>
            <p:cNvSpPr/>
            <p:nvPr/>
          </p:nvSpPr>
          <p:spPr>
            <a:xfrm>
              <a:off x="4143375" y="1407786"/>
              <a:ext cx="4791075" cy="2335094"/>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Additive Manufacturing Service Provider</a:t>
              </a:r>
            </a:p>
            <a:p>
              <a:pPr algn="ctr"/>
              <a:endPar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13" name="Rounded Rectangle 16">
              <a:extLst>
                <a:ext uri="{FF2B5EF4-FFF2-40B4-BE49-F238E27FC236}">
                  <a16:creationId xmlns:a16="http://schemas.microsoft.com/office/drawing/2014/main" id="{807F7D4E-6D79-4E19-8EC8-A09B8A661CA2}"/>
                </a:ext>
              </a:extLst>
            </p:cNvPr>
            <p:cNvSpPr/>
            <p:nvPr/>
          </p:nvSpPr>
          <p:spPr>
            <a:xfrm>
              <a:off x="9279168" y="1734580"/>
              <a:ext cx="2629951" cy="1689128"/>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Production Parts</a:t>
              </a:r>
            </a:p>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Reference Parts</a:t>
              </a:r>
            </a:p>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Test Samples</a:t>
              </a:r>
            </a:p>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Test Artifacts</a:t>
              </a:r>
            </a:p>
          </p:txBody>
        </p:sp>
        <p:sp>
          <p:nvSpPr>
            <p:cNvPr id="14" name="Rounded Rectangle 18">
              <a:extLst>
                <a:ext uri="{FF2B5EF4-FFF2-40B4-BE49-F238E27FC236}">
                  <a16:creationId xmlns:a16="http://schemas.microsoft.com/office/drawing/2014/main" id="{299553D2-0323-44E0-8065-12EEFA5D32E3}"/>
                </a:ext>
              </a:extLst>
            </p:cNvPr>
            <p:cNvSpPr/>
            <p:nvPr/>
          </p:nvSpPr>
          <p:spPr>
            <a:xfrm>
              <a:off x="506184" y="4489157"/>
              <a:ext cx="3025773" cy="1559626"/>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Heat Treatment</a:t>
              </a:r>
            </a:p>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(AM processes can build significant residual stresses)</a:t>
              </a:r>
            </a:p>
          </p:txBody>
        </p:sp>
        <p:cxnSp>
          <p:nvCxnSpPr>
            <p:cNvPr id="15" name="Elbow Connector 6">
              <a:extLst>
                <a:ext uri="{FF2B5EF4-FFF2-40B4-BE49-F238E27FC236}">
                  <a16:creationId xmlns:a16="http://schemas.microsoft.com/office/drawing/2014/main" id="{F89EA521-A436-4F81-9B5C-AEC69D26AE33}"/>
                </a:ext>
              </a:extLst>
            </p:cNvPr>
            <p:cNvCxnSpPr>
              <a:stCxn id="10" idx="3"/>
              <a:endCxn id="12" idx="1"/>
            </p:cNvCxnSpPr>
            <p:nvPr/>
          </p:nvCxnSpPr>
          <p:spPr>
            <a:xfrm>
              <a:off x="3531958" y="2020686"/>
              <a:ext cx="611417" cy="554647"/>
            </a:xfrm>
            <a:prstGeom prst="bentConnector3">
              <a:avLst>
                <a:gd name="adj1" fmla="val 5000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04A2FDAB-8103-457E-B00E-BE434054D0AF}"/>
                </a:ext>
              </a:extLst>
            </p:cNvPr>
            <p:cNvCxnSpPr>
              <a:stCxn id="11" idx="3"/>
              <a:endCxn id="12" idx="1"/>
            </p:cNvCxnSpPr>
            <p:nvPr/>
          </p:nvCxnSpPr>
          <p:spPr>
            <a:xfrm flipV="1">
              <a:off x="3531958" y="2575333"/>
              <a:ext cx="611417" cy="607161"/>
            </a:xfrm>
            <a:prstGeom prst="bentConnector3">
              <a:avLst>
                <a:gd name="adj1" fmla="val 5000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60">
              <a:extLst>
                <a:ext uri="{FF2B5EF4-FFF2-40B4-BE49-F238E27FC236}">
                  <a16:creationId xmlns:a16="http://schemas.microsoft.com/office/drawing/2014/main" id="{ABA7B396-01D2-43BC-8DA0-5948CA47E119}"/>
                </a:ext>
              </a:extLst>
            </p:cNvPr>
            <p:cNvCxnSpPr>
              <a:stCxn id="13" idx="2"/>
              <a:endCxn id="14" idx="0"/>
            </p:cNvCxnSpPr>
            <p:nvPr/>
          </p:nvCxnSpPr>
          <p:spPr>
            <a:xfrm rot="5400000">
              <a:off x="5773884" y="-331104"/>
              <a:ext cx="1065449" cy="8575073"/>
            </a:xfrm>
            <a:prstGeom prst="bentConnector3">
              <a:avLst>
                <a:gd name="adj1" fmla="val 5000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67">
              <a:extLst>
                <a:ext uri="{FF2B5EF4-FFF2-40B4-BE49-F238E27FC236}">
                  <a16:creationId xmlns:a16="http://schemas.microsoft.com/office/drawing/2014/main" id="{17A9EEE3-6E07-4668-9724-04C8844810C6}"/>
                </a:ext>
              </a:extLst>
            </p:cNvPr>
            <p:cNvSpPr/>
            <p:nvPr/>
          </p:nvSpPr>
          <p:spPr>
            <a:xfrm>
              <a:off x="3927779" y="4484126"/>
              <a:ext cx="2247368" cy="1564657"/>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5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Cleaning/Machining</a:t>
              </a:r>
            </a:p>
            <a:p>
              <a:pPr algn="ctr"/>
              <a:r>
                <a:rPr lang="en-US" sz="15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(Not trivial if complex geometry)</a:t>
              </a:r>
            </a:p>
          </p:txBody>
        </p:sp>
        <p:sp>
          <p:nvSpPr>
            <p:cNvPr id="19" name="Rounded Rectangle 72">
              <a:extLst>
                <a:ext uri="{FF2B5EF4-FFF2-40B4-BE49-F238E27FC236}">
                  <a16:creationId xmlns:a16="http://schemas.microsoft.com/office/drawing/2014/main" id="{F0A8C726-7321-4AC6-9B05-FB2E9D5391F8}"/>
                </a:ext>
              </a:extLst>
            </p:cNvPr>
            <p:cNvSpPr/>
            <p:nvPr/>
          </p:nvSpPr>
          <p:spPr>
            <a:xfrm>
              <a:off x="6557729" y="4484126"/>
              <a:ext cx="2376721" cy="1564657"/>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Testing</a:t>
              </a:r>
            </a:p>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Destructive</a:t>
              </a:r>
            </a:p>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Nondestructive</a:t>
              </a:r>
            </a:p>
            <a:p>
              <a:pPr marL="342900" indent="-342900">
                <a:buFont typeface="Arial" panose="020B0604020202020204" pitchFamily="34" charset="0"/>
                <a:buChar char="•"/>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Functional</a:t>
              </a:r>
            </a:p>
          </p:txBody>
        </p:sp>
        <p:sp>
          <p:nvSpPr>
            <p:cNvPr id="20" name="Rounded Rectangle 73">
              <a:extLst>
                <a:ext uri="{FF2B5EF4-FFF2-40B4-BE49-F238E27FC236}">
                  <a16:creationId xmlns:a16="http://schemas.microsoft.com/office/drawing/2014/main" id="{6327A4C3-90ED-4EDB-8316-BC30601D0305}"/>
                </a:ext>
              </a:extLst>
            </p:cNvPr>
            <p:cNvSpPr/>
            <p:nvPr/>
          </p:nvSpPr>
          <p:spPr>
            <a:xfrm>
              <a:off x="4305299" y="2020687"/>
              <a:ext cx="4467225" cy="1559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Segoe UI" panose="020B0502040204020203" pitchFamily="34" charset="0"/>
                <a:cs typeface="Segoe UI" panose="020B0502040204020203" pitchFamily="34" charset="0"/>
              </a:endParaRPr>
            </a:p>
          </p:txBody>
        </p:sp>
        <p:sp>
          <p:nvSpPr>
            <p:cNvPr id="21" name="5-Point Star 119">
              <a:extLst>
                <a:ext uri="{FF2B5EF4-FFF2-40B4-BE49-F238E27FC236}">
                  <a16:creationId xmlns:a16="http://schemas.microsoft.com/office/drawing/2014/main" id="{2BE67541-DB42-484A-88CC-EEF38F6610EF}"/>
                </a:ext>
              </a:extLst>
            </p:cNvPr>
            <p:cNvSpPr/>
            <p:nvPr/>
          </p:nvSpPr>
          <p:spPr>
            <a:xfrm>
              <a:off x="9343499" y="4270198"/>
              <a:ext cx="2629951" cy="1778584"/>
            </a:xfrm>
            <a:prstGeom prst="star5">
              <a:avLst>
                <a:gd name="adj" fmla="val 29290"/>
                <a:gd name="hf" fmla="val 105146"/>
                <a:gd name="vf" fmla="val 110557"/>
              </a:avLst>
            </a:prstGeom>
            <a:solidFill>
              <a:srgbClr val="00206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bg1"/>
                  </a:solidFill>
                  <a:latin typeface="Segoe UI" panose="020B0502040204020203" pitchFamily="34" charset="0"/>
                  <a:cs typeface="Segoe UI" panose="020B0502040204020203" pitchFamily="34" charset="0"/>
                </a:rPr>
                <a:t>Application</a:t>
              </a:r>
            </a:p>
          </p:txBody>
        </p:sp>
        <p:cxnSp>
          <p:nvCxnSpPr>
            <p:cNvPr id="22" name="Straight Arrow Connector 21">
              <a:extLst>
                <a:ext uri="{FF2B5EF4-FFF2-40B4-BE49-F238E27FC236}">
                  <a16:creationId xmlns:a16="http://schemas.microsoft.com/office/drawing/2014/main" id="{FBAA2F25-8972-464F-A788-8E13FDD30A1D}"/>
                </a:ext>
              </a:extLst>
            </p:cNvPr>
            <p:cNvCxnSpPr>
              <a:stCxn id="12" idx="3"/>
              <a:endCxn id="13" idx="1"/>
            </p:cNvCxnSpPr>
            <p:nvPr/>
          </p:nvCxnSpPr>
          <p:spPr>
            <a:xfrm>
              <a:off x="8934450" y="2575333"/>
              <a:ext cx="344718" cy="3811"/>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393783-EC98-4E1A-9FC7-D4DEBE315B95}"/>
                </a:ext>
              </a:extLst>
            </p:cNvPr>
            <p:cNvCxnSpPr>
              <a:stCxn id="14" idx="3"/>
              <a:endCxn id="18" idx="1"/>
            </p:cNvCxnSpPr>
            <p:nvPr/>
          </p:nvCxnSpPr>
          <p:spPr>
            <a:xfrm flipV="1">
              <a:off x="3531957" y="5266455"/>
              <a:ext cx="395822" cy="2515"/>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F6D5912-14C1-46A0-80B3-6E54FF0B1076}"/>
                </a:ext>
              </a:extLst>
            </p:cNvPr>
            <p:cNvCxnSpPr>
              <a:stCxn id="18" idx="3"/>
              <a:endCxn id="19" idx="1"/>
            </p:cNvCxnSpPr>
            <p:nvPr/>
          </p:nvCxnSpPr>
          <p:spPr>
            <a:xfrm>
              <a:off x="6175147" y="5266455"/>
              <a:ext cx="382582"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44550B-21A2-4B19-AA23-6EA4EC5896D9}"/>
                </a:ext>
              </a:extLst>
            </p:cNvPr>
            <p:cNvCxnSpPr>
              <a:stCxn id="19" idx="3"/>
            </p:cNvCxnSpPr>
            <p:nvPr/>
          </p:nvCxnSpPr>
          <p:spPr>
            <a:xfrm>
              <a:off x="8934450" y="5266455"/>
              <a:ext cx="409049"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06">
              <a:extLst>
                <a:ext uri="{FF2B5EF4-FFF2-40B4-BE49-F238E27FC236}">
                  <a16:creationId xmlns:a16="http://schemas.microsoft.com/office/drawing/2014/main" id="{7FED2FBB-7FBC-4416-80E8-9D92FBCB7F03}"/>
                </a:ext>
              </a:extLst>
            </p:cNvPr>
            <p:cNvSpPr/>
            <p:nvPr/>
          </p:nvSpPr>
          <p:spPr>
            <a:xfrm>
              <a:off x="4400550" y="2072603"/>
              <a:ext cx="2628984" cy="14559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schemeClr val="tx1"/>
                  </a:solidFill>
                  <a:latin typeface="Segoe UI" panose="020B0502040204020203" pitchFamily="34" charset="0"/>
                  <a:cs typeface="Segoe UI" panose="020B0502040204020203" pitchFamily="34" charset="0"/>
                </a:rPr>
                <a:t>Partial Black Box</a:t>
              </a:r>
            </a:p>
            <a:p>
              <a:r>
                <a:rPr lang="en-US" sz="1400" dirty="0">
                  <a:solidFill>
                    <a:schemeClr val="tx1"/>
                  </a:solidFill>
                  <a:latin typeface="Segoe UI" panose="020B0502040204020203" pitchFamily="34" charset="0"/>
                  <a:cs typeface="Segoe UI" panose="020B0502040204020203" pitchFamily="34" charset="0"/>
                </a:rPr>
                <a:t>Machine operations are observed, but data may not be well-understood or shareable.</a:t>
              </a:r>
            </a:p>
          </p:txBody>
        </p:sp>
        <p:pic>
          <p:nvPicPr>
            <p:cNvPr id="27" name="Picture 26">
              <a:extLst>
                <a:ext uri="{FF2B5EF4-FFF2-40B4-BE49-F238E27FC236}">
                  <a16:creationId xmlns:a16="http://schemas.microsoft.com/office/drawing/2014/main" id="{8F08CA9A-6E6E-4D04-8708-1A7739AC5A97}"/>
                </a:ext>
              </a:extLst>
            </p:cNvPr>
            <p:cNvPicPr>
              <a:picLocks noChangeAspect="1"/>
            </p:cNvPicPr>
            <p:nvPr/>
          </p:nvPicPr>
          <p:blipFill>
            <a:blip r:embed="rId2"/>
            <a:stretch>
              <a:fillRect/>
            </a:stretch>
          </p:blipFill>
          <p:spPr>
            <a:xfrm>
              <a:off x="7029534" y="2090406"/>
              <a:ext cx="1600318" cy="1414529"/>
            </a:xfrm>
            <a:prstGeom prst="rect">
              <a:avLst/>
            </a:prstGeom>
          </p:spPr>
        </p:pic>
      </p:grpSp>
    </p:spTree>
    <p:extLst>
      <p:ext uri="{BB962C8B-B14F-4D97-AF65-F5344CB8AC3E}">
        <p14:creationId xmlns:p14="http://schemas.microsoft.com/office/powerpoint/2010/main" val="259228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13</a:t>
            </a:fld>
            <a:endParaRPr lang="en-US" dirty="0"/>
          </a:p>
        </p:txBody>
      </p:sp>
      <p:grpSp>
        <p:nvGrpSpPr>
          <p:cNvPr id="10" name="Group 9">
            <a:extLst>
              <a:ext uri="{FF2B5EF4-FFF2-40B4-BE49-F238E27FC236}">
                <a16:creationId xmlns:a16="http://schemas.microsoft.com/office/drawing/2014/main" id="{CF5D3B08-766B-4963-8044-6E19DE9B13C5}"/>
              </a:ext>
            </a:extLst>
          </p:cNvPr>
          <p:cNvGrpSpPr/>
          <p:nvPr/>
        </p:nvGrpSpPr>
        <p:grpSpPr>
          <a:xfrm>
            <a:off x="842668" y="1486517"/>
            <a:ext cx="5494768" cy="4379830"/>
            <a:chOff x="1147936" y="1443527"/>
            <a:chExt cx="5494768" cy="4379830"/>
          </a:xfrm>
        </p:grpSpPr>
        <p:sp>
          <p:nvSpPr>
            <p:cNvPr id="12" name="Rounded Rectangle 6">
              <a:extLst>
                <a:ext uri="{FF2B5EF4-FFF2-40B4-BE49-F238E27FC236}">
                  <a16:creationId xmlns:a16="http://schemas.microsoft.com/office/drawing/2014/main" id="{D92C83D1-E364-445A-88FD-A61A4E0C7355}"/>
                </a:ext>
              </a:extLst>
            </p:cNvPr>
            <p:cNvSpPr/>
            <p:nvPr/>
          </p:nvSpPr>
          <p:spPr>
            <a:xfrm>
              <a:off x="1185380" y="1443527"/>
              <a:ext cx="5457324" cy="838312"/>
            </a:xfrm>
            <a:prstGeom prst="roundRect">
              <a:avLst/>
            </a:prstGeom>
            <a:solidFill>
              <a:srgbClr val="00294D"/>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20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Additive Manufacturing Qualification Process</a:t>
              </a:r>
              <a:endParaRPr lang="en-US" sz="2000"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3" name="Rounded Rectangle 7">
              <a:extLst>
                <a:ext uri="{FF2B5EF4-FFF2-40B4-BE49-F238E27FC236}">
                  <a16:creationId xmlns:a16="http://schemas.microsoft.com/office/drawing/2014/main" id="{69EFD707-1DF7-43F9-BDD9-9568AA68006E}"/>
                </a:ext>
              </a:extLst>
            </p:cNvPr>
            <p:cNvSpPr/>
            <p:nvPr/>
          </p:nvSpPr>
          <p:spPr>
            <a:xfrm>
              <a:off x="1147936" y="2434520"/>
              <a:ext cx="5494768" cy="3388837"/>
            </a:xfrm>
            <a:prstGeom prst="roundRect">
              <a:avLst>
                <a:gd name="adj" fmla="val 6394"/>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algn="ctr">
                <a:spcBef>
                  <a:spcPts val="0"/>
                </a:spcBef>
                <a:spcAft>
                  <a:spcPts val="0"/>
                </a:spcAft>
              </a:pPr>
              <a:endPar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endParaRPr>
            </a:p>
            <a:p>
              <a:pPr marL="0" marR="0" algn="ctr">
                <a:spcBef>
                  <a:spcPts val="0"/>
                </a:spcBef>
                <a:spcAft>
                  <a:spcPts val="0"/>
                </a:spcAft>
              </a:pPr>
              <a:r>
                <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rPr>
                <a:t>Cradle to Grave File</a:t>
              </a:r>
              <a:endParaRPr lang="en-US"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4" name="Rounded Rectangle 8">
              <a:extLst>
                <a:ext uri="{FF2B5EF4-FFF2-40B4-BE49-F238E27FC236}">
                  <a16:creationId xmlns:a16="http://schemas.microsoft.com/office/drawing/2014/main" id="{35254B4E-4515-4777-89E1-F5B2A0E86B28}"/>
                </a:ext>
              </a:extLst>
            </p:cNvPr>
            <p:cNvSpPr/>
            <p:nvPr/>
          </p:nvSpPr>
          <p:spPr>
            <a:xfrm>
              <a:off x="1408786" y="3891671"/>
              <a:ext cx="4973068" cy="411643"/>
            </a:xfrm>
            <a:prstGeom prst="roundRect">
              <a:avLst/>
            </a:prstGeom>
            <a:solidFill>
              <a:srgbClr val="00294D"/>
            </a:solidFill>
            <a:ln>
              <a:solidFill>
                <a:srgbClr val="898B8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R="0" lvl="0" algn="ctr">
                <a:spcBef>
                  <a:spcPts val="0"/>
                </a:spcBef>
                <a:spcAft>
                  <a:spcPts val="0"/>
                </a:spcAft>
                <a:tabLst>
                  <a:tab pos="457200" algn="l"/>
                </a:tabLst>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Part Design Package</a:t>
              </a:r>
            </a:p>
          </p:txBody>
        </p:sp>
        <p:sp>
          <p:nvSpPr>
            <p:cNvPr id="15" name="Rounded Rectangle 9">
              <a:extLst>
                <a:ext uri="{FF2B5EF4-FFF2-40B4-BE49-F238E27FC236}">
                  <a16:creationId xmlns:a16="http://schemas.microsoft.com/office/drawing/2014/main" id="{E6F11941-7542-41D3-9AFC-DB71E50DFAF4}"/>
                </a:ext>
              </a:extLst>
            </p:cNvPr>
            <p:cNvSpPr/>
            <p:nvPr/>
          </p:nvSpPr>
          <p:spPr>
            <a:xfrm>
              <a:off x="1364368" y="5000071"/>
              <a:ext cx="4973068" cy="411643"/>
            </a:xfrm>
            <a:prstGeom prst="roundRect">
              <a:avLst/>
            </a:prstGeom>
            <a:solidFill>
              <a:srgbClr val="DE454F"/>
            </a:solidFill>
            <a:ln>
              <a:solidFill>
                <a:srgbClr val="898B8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R="0" lvl="0" algn="ctr">
                <a:spcBef>
                  <a:spcPts val="0"/>
                </a:spcBef>
                <a:spcAft>
                  <a:spcPts val="0"/>
                </a:spcAft>
                <a:tabLst>
                  <a:tab pos="457200" algn="l"/>
                </a:tabLst>
              </a:pPr>
              <a:r>
                <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rPr>
                <a:t>Part Inspection and Testing Package</a:t>
              </a:r>
            </a:p>
          </p:txBody>
        </p:sp>
        <p:sp>
          <p:nvSpPr>
            <p:cNvPr id="16" name="Rounded Rectangle 10">
              <a:extLst>
                <a:ext uri="{FF2B5EF4-FFF2-40B4-BE49-F238E27FC236}">
                  <a16:creationId xmlns:a16="http://schemas.microsoft.com/office/drawing/2014/main" id="{C27AC580-42E7-4497-980E-48AF489BB380}"/>
                </a:ext>
              </a:extLst>
            </p:cNvPr>
            <p:cNvSpPr/>
            <p:nvPr/>
          </p:nvSpPr>
          <p:spPr>
            <a:xfrm>
              <a:off x="1364368" y="4445871"/>
              <a:ext cx="4973068" cy="411643"/>
            </a:xfrm>
            <a:prstGeom prst="roundRect">
              <a:avLst/>
            </a:prstGeom>
            <a:solidFill>
              <a:srgbClr val="B51227"/>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algn="ctr">
                <a:spcBef>
                  <a:spcPts val="0"/>
                </a:spcBef>
                <a:spcAft>
                  <a:spcPts val="0"/>
                </a:spcAft>
              </a:pPr>
              <a:r>
                <a:rPr lang="en-US" sz="1600"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Part Manufacturing Description</a:t>
              </a:r>
              <a:endParaRPr lang="en-US" sz="1600" dirty="0">
                <a:solidFill>
                  <a:srgbClr val="FFFFFF"/>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17" name="Rounded Rectangle 11">
              <a:extLst>
                <a:ext uri="{FF2B5EF4-FFF2-40B4-BE49-F238E27FC236}">
                  <a16:creationId xmlns:a16="http://schemas.microsoft.com/office/drawing/2014/main" id="{4F10479D-6619-4018-9492-E75FD21C16CD}"/>
                </a:ext>
              </a:extLst>
            </p:cNvPr>
            <p:cNvSpPr/>
            <p:nvPr/>
          </p:nvSpPr>
          <p:spPr>
            <a:xfrm>
              <a:off x="1408786" y="3332013"/>
              <a:ext cx="4973068" cy="411643"/>
            </a:xfrm>
            <a:prstGeom prst="roundRect">
              <a:avLst/>
            </a:prstGeom>
            <a:solidFill>
              <a:srgbClr val="616265"/>
            </a:solid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kern="1200" dirty="0">
                  <a:solidFill>
                    <a:srgbClr val="FFFFFF"/>
                  </a:solidFill>
                  <a:effectLst/>
                  <a:latin typeface="Segoe UI" panose="020B0502040204020203" pitchFamily="34" charset="0"/>
                  <a:ea typeface="Times New Roman" panose="02020603050405020304" pitchFamily="18" charset="0"/>
                  <a:cs typeface="Segoe UI" panose="020B0502040204020203" pitchFamily="34" charset="0"/>
                </a:rPr>
                <a:t>Process Configuration and Workflow Diagram</a:t>
              </a:r>
              <a:endParaRPr lang="en-US" sz="2800" dirty="0">
                <a:effectLst/>
                <a:latin typeface="Segoe UI" panose="020B0502040204020203" pitchFamily="34" charset="0"/>
                <a:ea typeface="Times New Roman" panose="02020603050405020304" pitchFamily="18" charset="0"/>
                <a:cs typeface="Segoe UI" panose="020B0502040204020203" pitchFamily="34" charset="0"/>
              </a:endParaRPr>
            </a:p>
          </p:txBody>
        </p:sp>
      </p:grpSp>
      <p:grpSp>
        <p:nvGrpSpPr>
          <p:cNvPr id="18" name="Group 17">
            <a:extLst>
              <a:ext uri="{FF2B5EF4-FFF2-40B4-BE49-F238E27FC236}">
                <a16:creationId xmlns:a16="http://schemas.microsoft.com/office/drawing/2014/main" id="{C7F68E4B-D98C-4782-8B6C-F97B423E6E92}"/>
              </a:ext>
            </a:extLst>
          </p:cNvPr>
          <p:cNvGrpSpPr/>
          <p:nvPr/>
        </p:nvGrpSpPr>
        <p:grpSpPr>
          <a:xfrm>
            <a:off x="6853956" y="1479847"/>
            <a:ext cx="4491276" cy="4386500"/>
            <a:chOff x="6853956" y="1479847"/>
            <a:chExt cx="4491276" cy="4386500"/>
          </a:xfrm>
        </p:grpSpPr>
        <p:sp>
          <p:nvSpPr>
            <p:cNvPr id="19" name="Rounded Rectangle 12">
              <a:extLst>
                <a:ext uri="{FF2B5EF4-FFF2-40B4-BE49-F238E27FC236}">
                  <a16:creationId xmlns:a16="http://schemas.microsoft.com/office/drawing/2014/main" id="{EB6030EC-77B7-413A-B5F7-309A248E9049}"/>
                </a:ext>
              </a:extLst>
            </p:cNvPr>
            <p:cNvSpPr/>
            <p:nvPr/>
          </p:nvSpPr>
          <p:spPr>
            <a:xfrm>
              <a:off x="6853956" y="1479847"/>
              <a:ext cx="4491276" cy="406395"/>
            </a:xfrm>
            <a:prstGeom prst="roundRect">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Additive Manufacturing Project Setup</a:t>
              </a:r>
              <a:endParaRPr lang="en-US" sz="1600"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0" name="Rounded Rectangle 13">
              <a:extLst>
                <a:ext uri="{FF2B5EF4-FFF2-40B4-BE49-F238E27FC236}">
                  <a16:creationId xmlns:a16="http://schemas.microsoft.com/office/drawing/2014/main" id="{73E84E9C-5931-4ABC-9F3E-3E8E952CF687}"/>
                </a:ext>
              </a:extLst>
            </p:cNvPr>
            <p:cNvSpPr/>
            <p:nvPr/>
          </p:nvSpPr>
          <p:spPr>
            <a:xfrm>
              <a:off x="6853956" y="2142418"/>
              <a:ext cx="4491276" cy="335092"/>
            </a:xfrm>
            <a:prstGeom prst="roundRect">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sz="16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Initial Cradle to Grave File Population</a:t>
              </a:r>
              <a:endParaRPr lang="en-US" sz="1600"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1" name="Rounded Rectangle 14">
              <a:extLst>
                <a:ext uri="{FF2B5EF4-FFF2-40B4-BE49-F238E27FC236}">
                  <a16:creationId xmlns:a16="http://schemas.microsoft.com/office/drawing/2014/main" id="{DC4EADE8-B4B7-431D-B6C3-55D3067EE99B}"/>
                </a:ext>
              </a:extLst>
            </p:cNvPr>
            <p:cNvSpPr/>
            <p:nvPr/>
          </p:nvSpPr>
          <p:spPr>
            <a:xfrm>
              <a:off x="7239560" y="3326863"/>
              <a:ext cx="3804502" cy="335092"/>
            </a:xfrm>
            <a:prstGeom prst="roundRect">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rPr>
                <a:t>Feasibility Stage</a:t>
              </a:r>
              <a:endParaRPr lang="en-US"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2" name="Rounded Rectangle 15">
              <a:extLst>
                <a:ext uri="{FF2B5EF4-FFF2-40B4-BE49-F238E27FC236}">
                  <a16:creationId xmlns:a16="http://schemas.microsoft.com/office/drawing/2014/main" id="{E1E68E00-93B0-48AA-A9F3-D87BBAFFF45D}"/>
                </a:ext>
              </a:extLst>
            </p:cNvPr>
            <p:cNvSpPr/>
            <p:nvPr/>
          </p:nvSpPr>
          <p:spPr>
            <a:xfrm>
              <a:off x="7243420" y="3898929"/>
              <a:ext cx="3804502" cy="335092"/>
            </a:xfrm>
            <a:prstGeom prst="roundRect">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rPr>
                <a:t>Verification Stage</a:t>
              </a:r>
              <a:endParaRPr lang="en-US"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3" name="Rounded Rectangle 16">
              <a:extLst>
                <a:ext uri="{FF2B5EF4-FFF2-40B4-BE49-F238E27FC236}">
                  <a16:creationId xmlns:a16="http://schemas.microsoft.com/office/drawing/2014/main" id="{6E8F811A-9B39-42AC-9BFC-093F63583485}"/>
                </a:ext>
              </a:extLst>
            </p:cNvPr>
            <p:cNvSpPr/>
            <p:nvPr/>
          </p:nvSpPr>
          <p:spPr>
            <a:xfrm>
              <a:off x="7234177" y="4492983"/>
              <a:ext cx="3767668" cy="335092"/>
            </a:xfrm>
            <a:prstGeom prst="roundRect">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rPr>
                <a:t>Pre-Production Validation Stage</a:t>
              </a:r>
              <a:endParaRPr lang="en-US"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4" name="Rounded Rectangle 17">
              <a:extLst>
                <a:ext uri="{FF2B5EF4-FFF2-40B4-BE49-F238E27FC236}">
                  <a16:creationId xmlns:a16="http://schemas.microsoft.com/office/drawing/2014/main" id="{3AE2B83A-4C49-49C4-8A5D-0E55A50CE113}"/>
                </a:ext>
              </a:extLst>
            </p:cNvPr>
            <p:cNvSpPr/>
            <p:nvPr/>
          </p:nvSpPr>
          <p:spPr>
            <a:xfrm>
              <a:off x="7239560" y="5043061"/>
              <a:ext cx="3804504" cy="335092"/>
            </a:xfrm>
            <a:prstGeom prst="roundRect">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spcBef>
                  <a:spcPts val="0"/>
                </a:spcBef>
                <a:spcAft>
                  <a:spcPts val="0"/>
                </a:spcAft>
              </a:pPr>
              <a:r>
                <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rPr>
                <a:t>Production Stage</a:t>
              </a:r>
              <a:endParaRPr lang="en-US"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5" name="Rounded Rectangle 28">
              <a:extLst>
                <a:ext uri="{FF2B5EF4-FFF2-40B4-BE49-F238E27FC236}">
                  <a16:creationId xmlns:a16="http://schemas.microsoft.com/office/drawing/2014/main" id="{53FA7F06-8C24-4941-83B1-003866A1187F}"/>
                </a:ext>
              </a:extLst>
            </p:cNvPr>
            <p:cNvSpPr/>
            <p:nvPr/>
          </p:nvSpPr>
          <p:spPr>
            <a:xfrm>
              <a:off x="6853956" y="2736472"/>
              <a:ext cx="4491276" cy="3129875"/>
            </a:xfrm>
            <a:prstGeom prst="roundRect">
              <a:avLst>
                <a:gd name="adj" fmla="val 6394"/>
              </a:avLst>
            </a:prstGeom>
            <a:noFill/>
            <a:ln>
              <a:solidFill>
                <a:srgbClr val="001E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algn="ctr">
                <a:spcBef>
                  <a:spcPts val="0"/>
                </a:spcBef>
                <a:spcAft>
                  <a:spcPts val="0"/>
                </a:spcAft>
              </a:pPr>
              <a:r>
                <a:rPr lang="en-US" dirty="0">
                  <a:solidFill>
                    <a:schemeClr val="tx1"/>
                  </a:solidFill>
                  <a:latin typeface="Segoe UI" panose="020B0502040204020203" pitchFamily="34" charset="0"/>
                  <a:ea typeface="Times New Roman" panose="02020603050405020304" pitchFamily="18" charset="0"/>
                  <a:cs typeface="Segoe UI" panose="020B0502040204020203" pitchFamily="34" charset="0"/>
                </a:rPr>
                <a:t>Qualification Stages</a:t>
              </a:r>
              <a:endParaRPr lang="en-US" kern="12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p:txBody>
        </p:sp>
      </p:grpSp>
    </p:spTree>
    <p:extLst>
      <p:ext uri="{BB962C8B-B14F-4D97-AF65-F5344CB8AC3E}">
        <p14:creationId xmlns:p14="http://schemas.microsoft.com/office/powerpoint/2010/main" val="104280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14</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0" y="1191138"/>
            <a:ext cx="5912206" cy="5091160"/>
          </a:xfrm>
        </p:spPr>
        <p:txBody>
          <a:bodyPr>
            <a:normAutofit fontScale="92500" lnSpcReduction="10000"/>
          </a:bodyPr>
          <a:lstStyle/>
          <a:p>
            <a:r>
              <a:rPr lang="en-US" sz="2200" dirty="0"/>
              <a:t>Sample Additive Manufacturing Qualification Record: Machine Qualification or Procedure Qualification Record:</a:t>
            </a:r>
          </a:p>
          <a:p>
            <a:pPr lvl="1"/>
            <a:r>
              <a:rPr lang="en-US" dirty="0"/>
              <a:t>General</a:t>
            </a:r>
          </a:p>
          <a:p>
            <a:pPr lvl="1"/>
            <a:r>
              <a:rPr lang="en-US" dirty="0"/>
              <a:t>Build Platform</a:t>
            </a:r>
          </a:p>
          <a:p>
            <a:pPr lvl="1"/>
            <a:r>
              <a:rPr lang="en-US" dirty="0"/>
              <a:t>Feedstock</a:t>
            </a:r>
          </a:p>
          <a:p>
            <a:pPr lvl="1"/>
            <a:r>
              <a:rPr lang="en-US" dirty="0"/>
              <a:t>Machine</a:t>
            </a:r>
          </a:p>
          <a:p>
            <a:pPr lvl="1"/>
            <a:r>
              <a:rPr lang="en-US" dirty="0"/>
              <a:t>Environment</a:t>
            </a:r>
          </a:p>
          <a:p>
            <a:pPr lvl="1"/>
            <a:r>
              <a:rPr lang="en-US" dirty="0"/>
              <a:t>Build Parameters</a:t>
            </a:r>
          </a:p>
          <a:p>
            <a:pPr lvl="1"/>
            <a:r>
              <a:rPr lang="en-US" dirty="0"/>
              <a:t>Post Processing</a:t>
            </a:r>
          </a:p>
          <a:p>
            <a:pPr lvl="1"/>
            <a:r>
              <a:rPr lang="en-US" dirty="0"/>
              <a:t>Examination and Testing Results (additional testing by design requirements)</a:t>
            </a:r>
          </a:p>
          <a:p>
            <a:pPr marL="457200" lvl="1" indent="0">
              <a:buNone/>
            </a:pPr>
            <a:r>
              <a:rPr lang="en-US" sz="2200" i="1" dirty="0">
                <a:solidFill>
                  <a:srgbClr val="FF0000"/>
                </a:solidFill>
              </a:rPr>
              <a:t>Refer to AWS D20.1</a:t>
            </a:r>
          </a:p>
        </p:txBody>
      </p:sp>
      <p:pic>
        <p:nvPicPr>
          <p:cNvPr id="6" name="Content Placeholder 5">
            <a:extLst>
              <a:ext uri="{FF2B5EF4-FFF2-40B4-BE49-F238E27FC236}">
                <a16:creationId xmlns:a16="http://schemas.microsoft.com/office/drawing/2014/main" id="{FB9F69A9-B4B9-4348-8C1E-7D715F9E769F}"/>
              </a:ext>
            </a:extLst>
          </p:cNvPr>
          <p:cNvPicPr>
            <a:picLocks noGrp="1" noChangeAspect="1"/>
          </p:cNvPicPr>
          <p:nvPr>
            <p:ph idx="12"/>
          </p:nvPr>
        </p:nvPicPr>
        <p:blipFill>
          <a:blip r:embed="rId2"/>
          <a:stretch>
            <a:fillRect/>
          </a:stretch>
        </p:blipFill>
        <p:spPr>
          <a:xfrm>
            <a:off x="6873431" y="1130300"/>
            <a:ext cx="4322062" cy="5091113"/>
          </a:xfrm>
          <a:prstGeom prst="rect">
            <a:avLst/>
          </a:prstGeom>
        </p:spPr>
      </p:pic>
    </p:spTree>
    <p:extLst>
      <p:ext uri="{BB962C8B-B14F-4D97-AF65-F5344CB8AC3E}">
        <p14:creationId xmlns:p14="http://schemas.microsoft.com/office/powerpoint/2010/main" val="157166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15</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0" y="1191138"/>
            <a:ext cx="5912206" cy="5091160"/>
          </a:xfrm>
        </p:spPr>
        <p:txBody>
          <a:bodyPr>
            <a:normAutofit/>
          </a:bodyPr>
          <a:lstStyle/>
          <a:p>
            <a:r>
              <a:rPr lang="en-US" dirty="0"/>
              <a:t>Challenges</a:t>
            </a:r>
          </a:p>
          <a:p>
            <a:pPr lvl="1"/>
            <a:r>
              <a:rPr lang="en-US" dirty="0"/>
              <a:t>Process-Microstructure-Properties</a:t>
            </a:r>
          </a:p>
          <a:p>
            <a:pPr lvl="1"/>
            <a:r>
              <a:rPr lang="en-US" dirty="0"/>
              <a:t>Mechanical properties (anisotropy, fracture toughness, fatigue properties etc.)</a:t>
            </a:r>
          </a:p>
          <a:p>
            <a:pPr lvl="1"/>
            <a:r>
              <a:rPr lang="en-US" dirty="0"/>
              <a:t>Process-Feature-Function</a:t>
            </a:r>
          </a:p>
          <a:p>
            <a:pPr lvl="1"/>
            <a:r>
              <a:rPr lang="en-US" dirty="0"/>
              <a:t>Non-destructive testing</a:t>
            </a:r>
          </a:p>
          <a:p>
            <a:pPr lvl="1"/>
            <a:r>
              <a:rPr lang="en-US" dirty="0"/>
              <a:t>Verification and validation in manufacturability, maintainability and reliability</a:t>
            </a:r>
          </a:p>
        </p:txBody>
      </p:sp>
      <p:sp>
        <p:nvSpPr>
          <p:cNvPr id="11" name="Rectangle 10">
            <a:extLst>
              <a:ext uri="{FF2B5EF4-FFF2-40B4-BE49-F238E27FC236}">
                <a16:creationId xmlns:a16="http://schemas.microsoft.com/office/drawing/2014/main" id="{9CF84DCF-F266-43D5-9E52-CA2FEF453442}"/>
              </a:ext>
            </a:extLst>
          </p:cNvPr>
          <p:cNvSpPr/>
          <p:nvPr/>
        </p:nvSpPr>
        <p:spPr>
          <a:xfrm>
            <a:off x="5965736" y="5321408"/>
            <a:ext cx="5895884" cy="584775"/>
          </a:xfrm>
          <a:prstGeom prst="rect">
            <a:avLst/>
          </a:prstGeom>
        </p:spPr>
        <p:txBody>
          <a:bodyPr wrap="square">
            <a:spAutoFit/>
          </a:bodyPr>
          <a:lstStyle/>
          <a:p>
            <a:pPr algn="ctr"/>
            <a:r>
              <a:rPr lang="en-US" sz="3200" dirty="0">
                <a:hlinkClick r:id="rId2"/>
              </a:rPr>
              <a:t>http://senvol.com/database/</a:t>
            </a:r>
            <a:endParaRPr lang="en-US" sz="3200" dirty="0"/>
          </a:p>
        </p:txBody>
      </p:sp>
      <p:pic>
        <p:nvPicPr>
          <p:cNvPr id="14" name="Picture 13">
            <a:extLst>
              <a:ext uri="{FF2B5EF4-FFF2-40B4-BE49-F238E27FC236}">
                <a16:creationId xmlns:a16="http://schemas.microsoft.com/office/drawing/2014/main" id="{A65DC54D-2FB8-4443-998F-8E09C204E858}"/>
              </a:ext>
            </a:extLst>
          </p:cNvPr>
          <p:cNvPicPr>
            <a:picLocks noChangeAspect="1"/>
          </p:cNvPicPr>
          <p:nvPr/>
        </p:nvPicPr>
        <p:blipFill>
          <a:blip r:embed="rId3"/>
          <a:stretch>
            <a:fillRect/>
          </a:stretch>
        </p:blipFill>
        <p:spPr>
          <a:xfrm>
            <a:off x="5965736" y="2918496"/>
            <a:ext cx="5912204" cy="2402912"/>
          </a:xfrm>
          <a:prstGeom prst="rect">
            <a:avLst/>
          </a:prstGeom>
          <a:ln>
            <a:solidFill>
              <a:srgbClr val="045571"/>
            </a:solidFill>
          </a:ln>
        </p:spPr>
      </p:pic>
      <p:grpSp>
        <p:nvGrpSpPr>
          <p:cNvPr id="20" name="Group 19">
            <a:extLst>
              <a:ext uri="{FF2B5EF4-FFF2-40B4-BE49-F238E27FC236}">
                <a16:creationId xmlns:a16="http://schemas.microsoft.com/office/drawing/2014/main" id="{5826F82B-5635-4D0C-9311-EB5781908A2B}"/>
              </a:ext>
            </a:extLst>
          </p:cNvPr>
          <p:cNvGrpSpPr/>
          <p:nvPr/>
        </p:nvGrpSpPr>
        <p:grpSpPr>
          <a:xfrm>
            <a:off x="5957575" y="628116"/>
            <a:ext cx="5912206" cy="2099573"/>
            <a:chOff x="5965734" y="410308"/>
            <a:chExt cx="5912206" cy="2099573"/>
          </a:xfrm>
        </p:grpSpPr>
        <p:grpSp>
          <p:nvGrpSpPr>
            <p:cNvPr id="18" name="Group 17">
              <a:extLst>
                <a:ext uri="{FF2B5EF4-FFF2-40B4-BE49-F238E27FC236}">
                  <a16:creationId xmlns:a16="http://schemas.microsoft.com/office/drawing/2014/main" id="{698DE0A4-9C39-414E-8538-5CD146D763EF}"/>
                </a:ext>
              </a:extLst>
            </p:cNvPr>
            <p:cNvGrpSpPr/>
            <p:nvPr/>
          </p:nvGrpSpPr>
          <p:grpSpPr>
            <a:xfrm>
              <a:off x="5982056" y="521144"/>
              <a:ext cx="5879564" cy="1858641"/>
              <a:chOff x="6011185" y="515814"/>
              <a:chExt cx="5703609" cy="1761173"/>
            </a:xfrm>
          </p:grpSpPr>
          <p:pic>
            <p:nvPicPr>
              <p:cNvPr id="16" name="Picture 15">
                <a:extLst>
                  <a:ext uri="{FF2B5EF4-FFF2-40B4-BE49-F238E27FC236}">
                    <a16:creationId xmlns:a16="http://schemas.microsoft.com/office/drawing/2014/main" id="{69ACC16D-BAE7-44C1-8175-F82F15762A74}"/>
                  </a:ext>
                </a:extLst>
              </p:cNvPr>
              <p:cNvPicPr>
                <a:picLocks noChangeAspect="1"/>
              </p:cNvPicPr>
              <p:nvPr/>
            </p:nvPicPr>
            <p:blipFill>
              <a:blip r:embed="rId4"/>
              <a:stretch>
                <a:fillRect/>
              </a:stretch>
            </p:blipFill>
            <p:spPr>
              <a:xfrm>
                <a:off x="6011185" y="515814"/>
                <a:ext cx="2703407" cy="1761173"/>
              </a:xfrm>
              <a:prstGeom prst="rect">
                <a:avLst/>
              </a:prstGeom>
              <a:ln>
                <a:noFill/>
              </a:ln>
            </p:spPr>
          </p:pic>
          <p:pic>
            <p:nvPicPr>
              <p:cNvPr id="17" name="Picture 16">
                <a:extLst>
                  <a:ext uri="{FF2B5EF4-FFF2-40B4-BE49-F238E27FC236}">
                    <a16:creationId xmlns:a16="http://schemas.microsoft.com/office/drawing/2014/main" id="{1924A9FC-24CB-4177-BFB3-D78D9A7E1682}"/>
                  </a:ext>
                </a:extLst>
              </p:cNvPr>
              <p:cNvPicPr>
                <a:picLocks noChangeAspect="1"/>
              </p:cNvPicPr>
              <p:nvPr/>
            </p:nvPicPr>
            <p:blipFill>
              <a:blip r:embed="rId5"/>
              <a:stretch>
                <a:fillRect/>
              </a:stretch>
            </p:blipFill>
            <p:spPr>
              <a:xfrm>
                <a:off x="9600244" y="574429"/>
                <a:ext cx="2114550" cy="1643941"/>
              </a:xfrm>
              <a:prstGeom prst="rect">
                <a:avLst/>
              </a:prstGeom>
              <a:ln>
                <a:noFill/>
              </a:ln>
            </p:spPr>
          </p:pic>
        </p:grpSp>
        <p:sp>
          <p:nvSpPr>
            <p:cNvPr id="19" name="Rectangle 18">
              <a:extLst>
                <a:ext uri="{FF2B5EF4-FFF2-40B4-BE49-F238E27FC236}">
                  <a16:creationId xmlns:a16="http://schemas.microsoft.com/office/drawing/2014/main" id="{FCDDBB33-D177-444F-9CA4-2D7CFA1986D8}"/>
                </a:ext>
              </a:extLst>
            </p:cNvPr>
            <p:cNvSpPr/>
            <p:nvPr/>
          </p:nvSpPr>
          <p:spPr>
            <a:xfrm>
              <a:off x="5965734" y="410308"/>
              <a:ext cx="5912206" cy="2099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0935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16</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0" y="1191138"/>
            <a:ext cx="5912206" cy="5091160"/>
          </a:xfrm>
        </p:spPr>
        <p:txBody>
          <a:bodyPr>
            <a:normAutofit/>
          </a:bodyPr>
          <a:lstStyle/>
          <a:p>
            <a:r>
              <a:rPr lang="en-US" sz="3600" dirty="0"/>
              <a:t>Fit-For-Service</a:t>
            </a:r>
          </a:p>
          <a:p>
            <a:pPr lvl="1"/>
            <a:r>
              <a:rPr lang="en-US" sz="3200" dirty="0"/>
              <a:t>Severity zone based</a:t>
            </a:r>
          </a:p>
          <a:p>
            <a:pPr lvl="1"/>
            <a:r>
              <a:rPr lang="en-US" sz="3200" dirty="0"/>
              <a:t>Engineering Critical Assessment</a:t>
            </a:r>
          </a:p>
          <a:p>
            <a:pPr lvl="2"/>
            <a:r>
              <a:rPr lang="en-US" sz="2800" dirty="0"/>
              <a:t>BS 7910</a:t>
            </a:r>
          </a:p>
          <a:p>
            <a:pPr lvl="2"/>
            <a:r>
              <a:rPr lang="en-US" sz="2800" dirty="0"/>
              <a:t>Crackwise developed by the welding institute, UK</a:t>
            </a:r>
          </a:p>
          <a:p>
            <a:pPr lvl="1"/>
            <a:r>
              <a:rPr lang="en-US" sz="3200" dirty="0"/>
              <a:t>Risk based</a:t>
            </a:r>
          </a:p>
          <a:p>
            <a:pPr lvl="2"/>
            <a:r>
              <a:rPr lang="en-US" sz="2800" dirty="0"/>
              <a:t>Statistics data of traditional manufacturing vs additive manufacturing</a:t>
            </a:r>
          </a:p>
        </p:txBody>
      </p:sp>
      <p:pic>
        <p:nvPicPr>
          <p:cNvPr id="2" name="Picture 1">
            <a:extLst>
              <a:ext uri="{FF2B5EF4-FFF2-40B4-BE49-F238E27FC236}">
                <a16:creationId xmlns:a16="http://schemas.microsoft.com/office/drawing/2014/main" id="{870A21A6-CA61-4AE9-9EA2-777F7E650990}"/>
              </a:ext>
            </a:extLst>
          </p:cNvPr>
          <p:cNvPicPr>
            <a:picLocks noChangeAspect="1"/>
          </p:cNvPicPr>
          <p:nvPr/>
        </p:nvPicPr>
        <p:blipFill>
          <a:blip r:embed="rId2"/>
          <a:stretch>
            <a:fillRect/>
          </a:stretch>
        </p:blipFill>
        <p:spPr>
          <a:xfrm>
            <a:off x="6884053" y="913289"/>
            <a:ext cx="5221778" cy="2823429"/>
          </a:xfrm>
          <a:prstGeom prst="rect">
            <a:avLst/>
          </a:prstGeom>
          <a:ln>
            <a:solidFill>
              <a:srgbClr val="045571"/>
            </a:solidFill>
          </a:ln>
        </p:spPr>
      </p:pic>
      <p:graphicFrame>
        <p:nvGraphicFramePr>
          <p:cNvPr id="13" name="Chart 12">
            <a:extLst>
              <a:ext uri="{FF2B5EF4-FFF2-40B4-BE49-F238E27FC236}">
                <a16:creationId xmlns:a16="http://schemas.microsoft.com/office/drawing/2014/main" id="{3AB7F30C-3E74-41AE-B6FE-ABBBA0825A13}"/>
              </a:ext>
            </a:extLst>
          </p:cNvPr>
          <p:cNvGraphicFramePr>
            <a:graphicFrameLocks/>
          </p:cNvGraphicFramePr>
          <p:nvPr>
            <p:extLst>
              <p:ext uri="{D42A27DB-BD31-4B8C-83A1-F6EECF244321}">
                <p14:modId xmlns:p14="http://schemas.microsoft.com/office/powerpoint/2010/main" val="2459920005"/>
              </p:ext>
            </p:extLst>
          </p:nvPr>
        </p:nvGraphicFramePr>
        <p:xfrm>
          <a:off x="6884053" y="3842621"/>
          <a:ext cx="5221778" cy="2558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31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Certification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17</a:t>
            </a:fld>
            <a:endParaRPr lang="en-US" dirty="0"/>
          </a:p>
        </p:txBody>
      </p:sp>
      <p:sp>
        <p:nvSpPr>
          <p:cNvPr id="5" name="Content Placeholder 4">
            <a:extLst>
              <a:ext uri="{FF2B5EF4-FFF2-40B4-BE49-F238E27FC236}">
                <a16:creationId xmlns:a16="http://schemas.microsoft.com/office/drawing/2014/main" id="{B2EF3616-810E-497B-9221-E3185270553E}"/>
              </a:ext>
            </a:extLst>
          </p:cNvPr>
          <p:cNvSpPr>
            <a:spLocks noGrp="1"/>
          </p:cNvSpPr>
          <p:nvPr>
            <p:ph idx="12"/>
          </p:nvPr>
        </p:nvSpPr>
        <p:spPr>
          <a:xfrm>
            <a:off x="6096000" y="4493624"/>
            <a:ext cx="5801111" cy="1875760"/>
          </a:xfrm>
        </p:spPr>
        <p:txBody>
          <a:bodyPr>
            <a:normAutofit fontScale="77500" lnSpcReduction="20000"/>
          </a:bodyPr>
          <a:lstStyle/>
          <a:p>
            <a:r>
              <a:rPr lang="en-US" sz="3000" dirty="0"/>
              <a:t>Metal Additive Manufacturing Component</a:t>
            </a:r>
          </a:p>
          <a:p>
            <a:pPr lvl="1"/>
            <a:r>
              <a:rPr lang="en-US" dirty="0"/>
              <a:t>Product Design Assessment</a:t>
            </a:r>
          </a:p>
          <a:p>
            <a:pPr lvl="1"/>
            <a:r>
              <a:rPr lang="en-US" dirty="0"/>
              <a:t>Manufacturing Assessment</a:t>
            </a:r>
          </a:p>
          <a:p>
            <a:pPr lvl="1"/>
            <a:r>
              <a:rPr lang="en-US" dirty="0"/>
              <a:t>Product Quality Assessment</a:t>
            </a:r>
          </a:p>
          <a:p>
            <a:pPr lvl="1"/>
            <a:r>
              <a:rPr lang="en-US" dirty="0"/>
              <a:t>Unit Certification</a:t>
            </a:r>
          </a:p>
          <a:p>
            <a:endParaRPr lang="en-US" dirty="0"/>
          </a:p>
        </p:txBody>
      </p:sp>
      <p:sp>
        <p:nvSpPr>
          <p:cNvPr id="9" name="Content Placeholder 8">
            <a:extLst>
              <a:ext uri="{FF2B5EF4-FFF2-40B4-BE49-F238E27FC236}">
                <a16:creationId xmlns:a16="http://schemas.microsoft.com/office/drawing/2014/main" id="{BD896C28-D203-475B-A1D2-605BA04BB61F}"/>
              </a:ext>
            </a:extLst>
          </p:cNvPr>
          <p:cNvSpPr>
            <a:spLocks noGrp="1"/>
          </p:cNvSpPr>
          <p:nvPr>
            <p:ph idx="1"/>
          </p:nvPr>
        </p:nvSpPr>
        <p:spPr>
          <a:xfrm>
            <a:off x="69850" y="4493623"/>
            <a:ext cx="5912206" cy="1875761"/>
          </a:xfrm>
        </p:spPr>
        <p:txBody>
          <a:bodyPr>
            <a:normAutofit/>
          </a:bodyPr>
          <a:lstStyle/>
          <a:p>
            <a:pPr>
              <a:lnSpc>
                <a:spcPct val="70000"/>
              </a:lnSpc>
            </a:pPr>
            <a:r>
              <a:rPr lang="en-US" sz="2500" dirty="0"/>
              <a:t>Additive Manufacturing Service Provider</a:t>
            </a:r>
          </a:p>
          <a:p>
            <a:pPr lvl="1">
              <a:lnSpc>
                <a:spcPct val="80000"/>
              </a:lnSpc>
            </a:pPr>
            <a:r>
              <a:rPr lang="en-US" sz="2200" dirty="0"/>
              <a:t>Quality Management System</a:t>
            </a:r>
          </a:p>
          <a:p>
            <a:pPr lvl="1">
              <a:lnSpc>
                <a:spcPct val="80000"/>
              </a:lnSpc>
            </a:pPr>
            <a:r>
              <a:rPr lang="en-US" sz="2200" dirty="0"/>
              <a:t>Additive Manufacturing Capability</a:t>
            </a:r>
          </a:p>
          <a:p>
            <a:endParaRPr lang="en-US" dirty="0"/>
          </a:p>
        </p:txBody>
      </p:sp>
      <p:graphicFrame>
        <p:nvGraphicFramePr>
          <p:cNvPr id="10" name="Diagram 9">
            <a:extLst>
              <a:ext uri="{FF2B5EF4-FFF2-40B4-BE49-F238E27FC236}">
                <a16:creationId xmlns:a16="http://schemas.microsoft.com/office/drawing/2014/main" id="{DDFC4DF5-A739-4613-9E35-BD1B4C4E2C88}"/>
              </a:ext>
            </a:extLst>
          </p:cNvPr>
          <p:cNvGraphicFramePr/>
          <p:nvPr>
            <p:extLst>
              <p:ext uri="{D42A27DB-BD31-4B8C-83A1-F6EECF244321}">
                <p14:modId xmlns:p14="http://schemas.microsoft.com/office/powerpoint/2010/main" val="117538319"/>
              </p:ext>
            </p:extLst>
          </p:nvPr>
        </p:nvGraphicFramePr>
        <p:xfrm>
          <a:off x="374150" y="363770"/>
          <a:ext cx="11326283" cy="4402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32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Implementation</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18</a:t>
            </a:fld>
            <a:endParaRPr lang="en-US" dirty="0"/>
          </a:p>
        </p:txBody>
      </p:sp>
      <p:sp>
        <p:nvSpPr>
          <p:cNvPr id="9" name="Content Placeholder 8">
            <a:extLst>
              <a:ext uri="{FF2B5EF4-FFF2-40B4-BE49-F238E27FC236}">
                <a16:creationId xmlns:a16="http://schemas.microsoft.com/office/drawing/2014/main" id="{BD896C28-D203-475B-A1D2-605BA04BB61F}"/>
              </a:ext>
            </a:extLst>
          </p:cNvPr>
          <p:cNvSpPr>
            <a:spLocks noGrp="1"/>
          </p:cNvSpPr>
          <p:nvPr>
            <p:ph idx="1"/>
          </p:nvPr>
        </p:nvSpPr>
        <p:spPr>
          <a:xfrm>
            <a:off x="137457" y="4981303"/>
            <a:ext cx="11800667" cy="961361"/>
          </a:xfrm>
        </p:spPr>
        <p:txBody>
          <a:bodyPr>
            <a:normAutofit/>
          </a:bodyPr>
          <a:lstStyle/>
          <a:p>
            <a:pPr>
              <a:lnSpc>
                <a:spcPct val="70000"/>
              </a:lnSpc>
            </a:pPr>
            <a:r>
              <a:rPr lang="en-US" sz="2500" dirty="0"/>
              <a:t>Additive manufacturing process is continuously improved using a close-loop product lifecycle management.</a:t>
            </a:r>
          </a:p>
        </p:txBody>
      </p:sp>
      <p:graphicFrame>
        <p:nvGraphicFramePr>
          <p:cNvPr id="7" name="Diagram 6">
            <a:extLst>
              <a:ext uri="{FF2B5EF4-FFF2-40B4-BE49-F238E27FC236}">
                <a16:creationId xmlns:a16="http://schemas.microsoft.com/office/drawing/2014/main" id="{9956EAEB-DCC7-49B4-A324-37BF0B5ECAD0}"/>
              </a:ext>
            </a:extLst>
          </p:cNvPr>
          <p:cNvGraphicFramePr/>
          <p:nvPr>
            <p:extLst>
              <p:ext uri="{D42A27DB-BD31-4B8C-83A1-F6EECF244321}">
                <p14:modId xmlns:p14="http://schemas.microsoft.com/office/powerpoint/2010/main" val="526537068"/>
              </p:ext>
            </p:extLst>
          </p:nvPr>
        </p:nvGraphicFramePr>
        <p:xfrm>
          <a:off x="205066" y="732444"/>
          <a:ext cx="11665450" cy="4402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75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228600" lvl="1">
              <a:spcBef>
                <a:spcPts val="1000"/>
              </a:spcBef>
              <a:spcAft>
                <a:spcPts val="600"/>
              </a:spcAft>
              <a:buClr>
                <a:schemeClr val="tx1"/>
              </a:buClr>
            </a:pPr>
            <a:r>
              <a:rPr lang="en-US" dirty="0">
                <a:solidFill>
                  <a:schemeClr val="tx1"/>
                </a:solidFill>
              </a:rPr>
              <a:t>Metal AM for end-use can bring many benefits for shipping industry.</a:t>
            </a:r>
          </a:p>
          <a:p>
            <a:pPr lvl="1">
              <a:buClr>
                <a:srgbClr val="045571"/>
              </a:buClr>
            </a:pPr>
            <a:r>
              <a:rPr lang="en-US" sz="2600" dirty="0"/>
              <a:t>Manufacturing on-demand</a:t>
            </a:r>
          </a:p>
          <a:p>
            <a:pPr lvl="1">
              <a:buClr>
                <a:srgbClr val="045571"/>
              </a:buClr>
            </a:pPr>
            <a:r>
              <a:rPr lang="en-US" sz="2600" dirty="0"/>
              <a:t>End-use components</a:t>
            </a:r>
          </a:p>
          <a:p>
            <a:pPr lvl="1">
              <a:buClr>
                <a:srgbClr val="045571"/>
              </a:buClr>
            </a:pPr>
            <a:r>
              <a:rPr lang="en-US" sz="2600" dirty="0"/>
              <a:t>Repair or add features</a:t>
            </a:r>
          </a:p>
          <a:p>
            <a:pPr lvl="1">
              <a:spcAft>
                <a:spcPts val="600"/>
              </a:spcAft>
              <a:buClr>
                <a:srgbClr val="045571"/>
              </a:buClr>
            </a:pPr>
            <a:r>
              <a:rPr lang="en-US" sz="2600" dirty="0"/>
              <a:t>Small batch production</a:t>
            </a:r>
          </a:p>
          <a:p>
            <a:pPr marL="228600" lvl="1">
              <a:lnSpc>
                <a:spcPct val="100000"/>
              </a:lnSpc>
              <a:spcBef>
                <a:spcPts val="1000"/>
              </a:spcBef>
              <a:spcAft>
                <a:spcPts val="600"/>
              </a:spcAft>
              <a:buClr>
                <a:schemeClr val="tx1"/>
              </a:buClr>
            </a:pPr>
            <a:r>
              <a:rPr lang="en-US" dirty="0">
                <a:solidFill>
                  <a:schemeClr val="tx1"/>
                </a:solidFill>
              </a:rPr>
              <a:t>Three common metal AM processes: </a:t>
            </a:r>
          </a:p>
          <a:p>
            <a:pPr lvl="1">
              <a:lnSpc>
                <a:spcPct val="100000"/>
              </a:lnSpc>
              <a:buClr>
                <a:srgbClr val="045571"/>
              </a:buClr>
            </a:pPr>
            <a:r>
              <a:rPr lang="en-US" sz="2600" dirty="0"/>
              <a:t>PBF</a:t>
            </a:r>
          </a:p>
          <a:p>
            <a:pPr lvl="1">
              <a:lnSpc>
                <a:spcPct val="100000"/>
              </a:lnSpc>
              <a:buClr>
                <a:srgbClr val="045571"/>
              </a:buClr>
            </a:pPr>
            <a:r>
              <a:rPr lang="en-US" sz="2600" dirty="0"/>
              <a:t>DED</a:t>
            </a:r>
          </a:p>
          <a:p>
            <a:pPr lvl="1">
              <a:lnSpc>
                <a:spcPct val="100000"/>
              </a:lnSpc>
              <a:spcAft>
                <a:spcPts val="600"/>
              </a:spcAft>
              <a:buClr>
                <a:srgbClr val="045571"/>
              </a:buClr>
            </a:pPr>
            <a:r>
              <a:rPr lang="en-US" sz="2600" dirty="0"/>
              <a:t>Binder Jetting</a:t>
            </a:r>
          </a:p>
          <a:p>
            <a:pPr lvl="1">
              <a:lnSpc>
                <a:spcPct val="100000"/>
              </a:lnSpc>
              <a:spcAft>
                <a:spcPts val="600"/>
              </a:spcAft>
              <a:buClr>
                <a:srgbClr val="045571"/>
              </a:buClr>
            </a:pPr>
            <a:r>
              <a:rPr lang="en-US" sz="2600" dirty="0"/>
              <a:t>NTQ for other processes requested</a:t>
            </a:r>
          </a:p>
          <a:p>
            <a:pPr marL="228600" lvl="1">
              <a:lnSpc>
                <a:spcPct val="100000"/>
              </a:lnSpc>
              <a:spcBef>
                <a:spcPts val="1000"/>
              </a:spcBef>
              <a:spcAft>
                <a:spcPts val="600"/>
              </a:spcAft>
              <a:buClr>
                <a:schemeClr val="tx1"/>
              </a:buClr>
            </a:pPr>
            <a:r>
              <a:rPr lang="en-US" dirty="0">
                <a:solidFill>
                  <a:schemeClr val="tx1"/>
                </a:solidFill>
              </a:rPr>
              <a:t>ABS streamlined qualification scheme, certification and implementation process.</a:t>
            </a:r>
          </a:p>
          <a:p>
            <a:pPr lvl="1">
              <a:lnSpc>
                <a:spcPct val="100000"/>
              </a:lnSpc>
              <a:buClr>
                <a:srgbClr val="045571"/>
              </a:buClr>
            </a:pPr>
            <a:r>
              <a:rPr lang="en-US" sz="2600" dirty="0"/>
              <a:t>Additive Manufacturing Service Provider</a:t>
            </a:r>
          </a:p>
          <a:p>
            <a:pPr lvl="1">
              <a:lnSpc>
                <a:spcPct val="100000"/>
              </a:lnSpc>
              <a:spcAft>
                <a:spcPts val="600"/>
              </a:spcAft>
              <a:buClr>
                <a:srgbClr val="045571"/>
              </a:buClr>
            </a:pPr>
            <a:r>
              <a:rPr lang="en-US" sz="2600" dirty="0"/>
              <a:t>Metal Additive Manufacturing Components</a:t>
            </a:r>
          </a:p>
        </p:txBody>
      </p:sp>
      <p:sp>
        <p:nvSpPr>
          <p:cNvPr id="3" name="Title 2"/>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19</a:t>
            </a:fld>
            <a:endParaRPr lang="en-US" dirty="0"/>
          </a:p>
        </p:txBody>
      </p:sp>
    </p:spTree>
    <p:extLst>
      <p:ext uri="{BB962C8B-B14F-4D97-AF65-F5344CB8AC3E}">
        <p14:creationId xmlns:p14="http://schemas.microsoft.com/office/powerpoint/2010/main" val="198766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Background</a:t>
            </a:r>
          </a:p>
          <a:p>
            <a:r>
              <a:rPr lang="en-US" dirty="0"/>
              <a:t>Benefits</a:t>
            </a:r>
          </a:p>
          <a:p>
            <a:r>
              <a:rPr lang="en-US" dirty="0"/>
              <a:t>Additive Manufacturing Processes</a:t>
            </a:r>
          </a:p>
          <a:p>
            <a:r>
              <a:rPr lang="en-US" dirty="0"/>
              <a:t>Qualification </a:t>
            </a:r>
          </a:p>
          <a:p>
            <a:r>
              <a:rPr lang="en-US" dirty="0"/>
              <a:t>Certification</a:t>
            </a:r>
          </a:p>
          <a:p>
            <a:r>
              <a:rPr lang="en-US" dirty="0"/>
              <a:t>Implementation</a:t>
            </a:r>
          </a:p>
          <a:p>
            <a:r>
              <a:rPr lang="en-US" dirty="0"/>
              <a:t>Summary</a:t>
            </a:r>
          </a:p>
          <a:p>
            <a:endParaRPr lang="en-US" dirty="0"/>
          </a:p>
        </p:txBody>
      </p:sp>
      <p:sp>
        <p:nvSpPr>
          <p:cNvPr id="3" name="Title 2"/>
          <p:cNvSpPr>
            <a:spLocks noGrp="1"/>
          </p:cNvSpPr>
          <p:nvPr>
            <p:ph type="title"/>
          </p:nvPr>
        </p:nvSpPr>
        <p:spPr/>
        <p:txBody>
          <a:bodyPr/>
          <a:lstStyle/>
          <a:p>
            <a:r>
              <a:rPr lang="en-US" dirty="0"/>
              <a:t>Outline</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a:t>
            </a:fld>
            <a:endParaRPr lang="en-US" dirty="0"/>
          </a:p>
        </p:txBody>
      </p:sp>
    </p:spTree>
    <p:extLst>
      <p:ext uri="{BB962C8B-B14F-4D97-AF65-F5344CB8AC3E}">
        <p14:creationId xmlns:p14="http://schemas.microsoft.com/office/powerpoint/2010/main" val="103087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228600" lvl="1">
              <a:spcBef>
                <a:spcPts val="1000"/>
              </a:spcBef>
              <a:spcAft>
                <a:spcPts val="600"/>
              </a:spcAft>
              <a:buClr>
                <a:schemeClr val="tx1"/>
              </a:buClr>
            </a:pPr>
            <a:r>
              <a:rPr lang="en-US" dirty="0">
                <a:solidFill>
                  <a:schemeClr val="tx1"/>
                </a:solidFill>
              </a:rPr>
              <a:t>ABS Advisory</a:t>
            </a:r>
          </a:p>
          <a:p>
            <a:pPr marL="457200" lvl="1" indent="0">
              <a:buClr>
                <a:srgbClr val="045571"/>
              </a:buClr>
              <a:buNone/>
            </a:pPr>
            <a:r>
              <a:rPr lang="en-US" sz="2600" dirty="0"/>
              <a:t>https://ww2.eagle.org/content/dam/eagle/advisories-and-debriefs/ABS_Additive_Manufacturing_Advisory_17294.pdf</a:t>
            </a:r>
          </a:p>
          <a:p>
            <a:pPr marL="228600" lvl="1">
              <a:lnSpc>
                <a:spcPct val="100000"/>
              </a:lnSpc>
              <a:spcBef>
                <a:spcPts val="1000"/>
              </a:spcBef>
              <a:spcAft>
                <a:spcPts val="600"/>
              </a:spcAft>
              <a:buClr>
                <a:schemeClr val="tx1"/>
              </a:buClr>
            </a:pPr>
            <a:r>
              <a:rPr lang="en-US" dirty="0">
                <a:solidFill>
                  <a:schemeClr val="tx1"/>
                </a:solidFill>
              </a:rPr>
              <a:t>ABS Guidance Notes</a:t>
            </a:r>
          </a:p>
          <a:p>
            <a:pPr marL="457200" lvl="1" indent="0">
              <a:lnSpc>
                <a:spcPct val="100000"/>
              </a:lnSpc>
              <a:buClr>
                <a:srgbClr val="045571"/>
              </a:buClr>
              <a:buNone/>
            </a:pPr>
            <a:r>
              <a:rPr lang="en-US" sz="2600" dirty="0"/>
              <a:t>https://ww2.eagle.org/content/dam/eagle/rules-and-guides/current/other/299-gn-on-additive-manufacturing-2018/additive-manufacturing-gn-sept18.pdf</a:t>
            </a:r>
          </a:p>
          <a:p>
            <a:pPr marL="228600" lvl="1">
              <a:lnSpc>
                <a:spcPct val="100000"/>
              </a:lnSpc>
              <a:spcBef>
                <a:spcPts val="1000"/>
              </a:spcBef>
              <a:spcAft>
                <a:spcPts val="600"/>
              </a:spcAft>
              <a:buClr>
                <a:schemeClr val="tx1"/>
              </a:buClr>
            </a:pPr>
            <a:r>
              <a:rPr lang="en-US" dirty="0">
                <a:solidFill>
                  <a:schemeClr val="tx1"/>
                </a:solidFill>
              </a:rPr>
              <a:t>ABS Steel Vessel Rules</a:t>
            </a:r>
          </a:p>
          <a:p>
            <a:pPr marL="457200" lvl="1" indent="0">
              <a:lnSpc>
                <a:spcPct val="100000"/>
              </a:lnSpc>
              <a:spcAft>
                <a:spcPts val="600"/>
              </a:spcAft>
              <a:buClr>
                <a:srgbClr val="045571"/>
              </a:buClr>
              <a:buNone/>
            </a:pPr>
            <a:r>
              <a:rPr lang="en-US" sz="2600" dirty="0"/>
              <a:t>https://ww2.eagle.org/en/rules-and-resources/rules-and-guides.html</a:t>
            </a:r>
          </a:p>
          <a:p>
            <a:pPr marL="228600" lvl="1">
              <a:lnSpc>
                <a:spcPct val="100000"/>
              </a:lnSpc>
              <a:spcBef>
                <a:spcPts val="1000"/>
              </a:spcBef>
              <a:spcAft>
                <a:spcPts val="600"/>
              </a:spcAft>
              <a:buClr>
                <a:schemeClr val="tx1"/>
              </a:buClr>
            </a:pPr>
            <a:r>
              <a:rPr lang="en-US" dirty="0">
                <a:solidFill>
                  <a:schemeClr val="tx1"/>
                </a:solidFill>
              </a:rPr>
              <a:t>ABS Current Engagement</a:t>
            </a:r>
          </a:p>
          <a:p>
            <a:pPr marL="457200" lvl="1" indent="0">
              <a:lnSpc>
                <a:spcPct val="100000"/>
              </a:lnSpc>
              <a:buClr>
                <a:srgbClr val="045571"/>
              </a:buClr>
              <a:buNone/>
            </a:pPr>
            <a:r>
              <a:rPr lang="en-US" sz="2600" dirty="0"/>
              <a:t>Joint Development/Industry Project to improve the technology readiness level of additive manufacturing technology for marine and offshore application.</a:t>
            </a:r>
          </a:p>
        </p:txBody>
      </p:sp>
      <p:sp>
        <p:nvSpPr>
          <p:cNvPr id="3" name="Title 2"/>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20</a:t>
            </a:fld>
            <a:endParaRPr lang="en-US" dirty="0"/>
          </a:p>
        </p:txBody>
      </p:sp>
    </p:spTree>
    <p:extLst>
      <p:ext uri="{BB962C8B-B14F-4D97-AF65-F5344CB8AC3E}">
        <p14:creationId xmlns:p14="http://schemas.microsoft.com/office/powerpoint/2010/main" val="374210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21</a:t>
            </a:fld>
            <a:endParaRPr lang="en-US" dirty="0"/>
          </a:p>
        </p:txBody>
      </p:sp>
    </p:spTree>
    <p:extLst>
      <p:ext uri="{BB962C8B-B14F-4D97-AF65-F5344CB8AC3E}">
        <p14:creationId xmlns:p14="http://schemas.microsoft.com/office/powerpoint/2010/main" val="351688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130178"/>
            <a:ext cx="6026150" cy="5091160"/>
          </a:xfrm>
        </p:spPr>
        <p:txBody>
          <a:bodyPr>
            <a:normAutofit/>
          </a:bodyPr>
          <a:lstStyle/>
          <a:p>
            <a:r>
              <a:rPr lang="en-US" dirty="0"/>
              <a:t>Traditional Manufacturing</a:t>
            </a:r>
          </a:p>
          <a:p>
            <a:pPr lvl="1"/>
            <a:r>
              <a:rPr lang="en-US" dirty="0"/>
              <a:t>Materials Manufacturing</a:t>
            </a:r>
          </a:p>
          <a:p>
            <a:pPr lvl="2"/>
            <a:r>
              <a:rPr lang="en-US" dirty="0"/>
              <a:t>Rolling, Casting, Forging etc.</a:t>
            </a:r>
          </a:p>
          <a:p>
            <a:pPr lvl="2"/>
            <a:r>
              <a:rPr lang="en-US" dirty="0"/>
              <a:t>To meet mechanical properties by Heat Treatment etc.</a:t>
            </a:r>
          </a:p>
          <a:p>
            <a:pPr lvl="1"/>
            <a:r>
              <a:rPr lang="en-US" dirty="0"/>
              <a:t>Machining</a:t>
            </a:r>
          </a:p>
          <a:p>
            <a:pPr lvl="2"/>
            <a:r>
              <a:rPr lang="en-US" dirty="0"/>
              <a:t>To meet dimension and special features by CNC machine, Lathe etc</a:t>
            </a:r>
          </a:p>
          <a:p>
            <a:pPr lvl="1"/>
            <a:r>
              <a:rPr lang="en-US" dirty="0"/>
              <a:t>Welding</a:t>
            </a:r>
          </a:p>
          <a:p>
            <a:pPr lvl="2"/>
            <a:r>
              <a:rPr lang="en-US" dirty="0"/>
              <a:t>To join multi-pieces together</a:t>
            </a:r>
          </a:p>
        </p:txBody>
      </p:sp>
      <p:sp>
        <p:nvSpPr>
          <p:cNvPr id="3" name="Title 2"/>
          <p:cNvSpPr>
            <a:spLocks noGrp="1"/>
          </p:cNvSpPr>
          <p:nvPr>
            <p:ph type="title"/>
          </p:nvPr>
        </p:nvSpPr>
        <p:spPr/>
        <p:txBody>
          <a:bodyPr/>
          <a:lstStyle/>
          <a:p>
            <a:r>
              <a:rPr lang="en-US" dirty="0"/>
              <a:t>Background</a:t>
            </a:r>
          </a:p>
        </p:txBody>
      </p:sp>
      <p:sp>
        <p:nvSpPr>
          <p:cNvPr id="4" name="Slide Number Placeholder 3"/>
          <p:cNvSpPr>
            <a:spLocks noGrp="1"/>
          </p:cNvSpPr>
          <p:nvPr>
            <p:ph type="sldNum" sz="quarter" idx="11"/>
          </p:nvPr>
        </p:nvSpPr>
        <p:spPr/>
        <p:txBody>
          <a:bodyPr/>
          <a:lstStyle/>
          <a:p>
            <a:fld id="{A916C171-007E-46CF-80D5-F89E015BD616}" type="slidenum">
              <a:rPr lang="en-US" smtClean="0"/>
              <a:pPr/>
              <a:t>3</a:t>
            </a:fld>
            <a:endParaRPr lang="en-US" dirty="0"/>
          </a:p>
        </p:txBody>
      </p:sp>
      <p:sp>
        <p:nvSpPr>
          <p:cNvPr id="6" name="Content Placeholder 4">
            <a:extLst>
              <a:ext uri="{FF2B5EF4-FFF2-40B4-BE49-F238E27FC236}">
                <a16:creationId xmlns:a16="http://schemas.microsoft.com/office/drawing/2014/main" id="{73464EE7-9964-4576-8B8B-AFE490F47120}"/>
              </a:ext>
            </a:extLst>
          </p:cNvPr>
          <p:cNvSpPr txBox="1">
            <a:spLocks/>
          </p:cNvSpPr>
          <p:nvPr/>
        </p:nvSpPr>
        <p:spPr>
          <a:xfrm>
            <a:off x="6213859" y="1130178"/>
            <a:ext cx="5891972" cy="5091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4557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Additive Manufacturing</a:t>
            </a:r>
          </a:p>
          <a:p>
            <a:pPr lvl="1"/>
            <a:r>
              <a:rPr lang="en-US" dirty="0"/>
              <a:t>Integrated process with materials manufacturing machining and welding</a:t>
            </a:r>
          </a:p>
          <a:p>
            <a:pPr lvl="1"/>
            <a:r>
              <a:rPr lang="en-US" dirty="0"/>
              <a:t>Add materials layer by layer</a:t>
            </a:r>
          </a:p>
          <a:p>
            <a:pPr lvl="1"/>
            <a:r>
              <a:rPr lang="en-US" dirty="0"/>
              <a:t>Controlled by sliced CAD model, software and hardware</a:t>
            </a:r>
          </a:p>
        </p:txBody>
      </p:sp>
    </p:spTree>
    <p:extLst>
      <p:ext uri="{BB962C8B-B14F-4D97-AF65-F5344CB8AC3E}">
        <p14:creationId xmlns:p14="http://schemas.microsoft.com/office/powerpoint/2010/main" val="360511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4</a:t>
            </a:fld>
            <a:endParaRPr lang="en-US" dirty="0"/>
          </a:p>
        </p:txBody>
      </p:sp>
      <p:graphicFrame>
        <p:nvGraphicFramePr>
          <p:cNvPr id="5" name="Diagram 4">
            <a:extLst>
              <a:ext uri="{FF2B5EF4-FFF2-40B4-BE49-F238E27FC236}">
                <a16:creationId xmlns:a16="http://schemas.microsoft.com/office/drawing/2014/main" id="{B7D788B0-F2AB-4A8F-ABE2-A8A801CE3CA8}"/>
              </a:ext>
            </a:extLst>
          </p:cNvPr>
          <p:cNvGraphicFramePr/>
          <p:nvPr>
            <p:extLst>
              <p:ext uri="{D42A27DB-BD31-4B8C-83A1-F6EECF244321}">
                <p14:modId xmlns:p14="http://schemas.microsoft.com/office/powerpoint/2010/main" val="1775904697"/>
              </p:ext>
            </p:extLst>
          </p:nvPr>
        </p:nvGraphicFramePr>
        <p:xfrm>
          <a:off x="762000" y="1219200"/>
          <a:ext cx="10668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11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Additive Manufacturing Processes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0" y="1191138"/>
            <a:ext cx="5912206" cy="5091160"/>
          </a:xfrm>
        </p:spPr>
        <p:txBody>
          <a:bodyPr>
            <a:normAutofit/>
          </a:bodyPr>
          <a:lstStyle/>
          <a:p>
            <a:r>
              <a:rPr lang="en-US" sz="2800" dirty="0"/>
              <a:t>Objectives of ABS are Qualification of AM Facilities to enable reliable quality products through a developed certification scheme which focuses on:</a:t>
            </a:r>
          </a:p>
          <a:p>
            <a:pPr lvl="1"/>
            <a:r>
              <a:rPr lang="en-US" dirty="0"/>
              <a:t>Design verification and validation</a:t>
            </a:r>
          </a:p>
          <a:p>
            <a:pPr lvl="1"/>
            <a:r>
              <a:rPr lang="en-US" dirty="0"/>
              <a:t>Additive manufacturing procedure approval</a:t>
            </a:r>
          </a:p>
          <a:p>
            <a:pPr lvl="1"/>
            <a:r>
              <a:rPr lang="en-US" dirty="0"/>
              <a:t>Initial and periodic factory audits </a:t>
            </a:r>
          </a:p>
        </p:txBody>
      </p:sp>
      <p:pic>
        <p:nvPicPr>
          <p:cNvPr id="11" name="Content Placeholder 10">
            <a:extLst>
              <a:ext uri="{FF2B5EF4-FFF2-40B4-BE49-F238E27FC236}">
                <a16:creationId xmlns:a16="http://schemas.microsoft.com/office/drawing/2014/main" id="{EDDF62DF-E7A5-429B-A50E-350D5FEE20A9}"/>
              </a:ext>
            </a:extLst>
          </p:cNvPr>
          <p:cNvPicPr>
            <a:picLocks noGrp="1" noChangeAspect="1"/>
          </p:cNvPicPr>
          <p:nvPr>
            <p:ph idx="12"/>
          </p:nvPr>
        </p:nvPicPr>
        <p:blipFill>
          <a:blip r:embed="rId2"/>
          <a:stretch>
            <a:fillRect/>
          </a:stretch>
        </p:blipFill>
        <p:spPr>
          <a:xfrm>
            <a:off x="6096000" y="1130178"/>
            <a:ext cx="5669707" cy="4443308"/>
          </a:xfrm>
          <a:prstGeom prst="rect">
            <a:avLst/>
          </a:prstGeom>
        </p:spPr>
      </p:pic>
    </p:spTree>
    <p:extLst>
      <p:ext uri="{BB962C8B-B14F-4D97-AF65-F5344CB8AC3E}">
        <p14:creationId xmlns:p14="http://schemas.microsoft.com/office/powerpoint/2010/main" val="261727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Additive Manufacturing Processes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sp>
        <p:nvSpPr>
          <p:cNvPr id="14" name="Rectangle 13">
            <a:extLst>
              <a:ext uri="{FF2B5EF4-FFF2-40B4-BE49-F238E27FC236}">
                <a16:creationId xmlns:a16="http://schemas.microsoft.com/office/drawing/2014/main" id="{C99B1747-E6D2-493D-B9CD-559DEEC52E6C}"/>
              </a:ext>
            </a:extLst>
          </p:cNvPr>
          <p:cNvSpPr/>
          <p:nvPr/>
        </p:nvSpPr>
        <p:spPr>
          <a:xfrm>
            <a:off x="1480700" y="5469686"/>
            <a:ext cx="8127999" cy="400110"/>
          </a:xfrm>
          <a:prstGeom prst="rect">
            <a:avLst/>
          </a:prstGeom>
        </p:spPr>
        <p:txBody>
          <a:bodyPr wrap="square">
            <a:spAutoFit/>
          </a:bodyPr>
          <a:lstStyle/>
          <a:p>
            <a:pPr algn="ctr"/>
            <a:r>
              <a:rPr lang="en-US" sz="2000" i="1" dirty="0">
                <a:solidFill>
                  <a:srgbClr val="FF0000"/>
                </a:solidFill>
                <a:latin typeface="Arial" panose="020B0604020202020204" pitchFamily="34" charset="0"/>
                <a:cs typeface="Arial" panose="020B0604020202020204" pitchFamily="34" charset="0"/>
              </a:rPr>
              <a:t>ASTM F42</a:t>
            </a:r>
            <a:endParaRPr lang="fr-FR" sz="2000" i="1" dirty="0">
              <a:solidFill>
                <a:srgbClr val="FF0000"/>
              </a:solidFill>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CF620C62-BF08-463F-84CC-7629127C8AA8}"/>
              </a:ext>
            </a:extLst>
          </p:cNvPr>
          <p:cNvGraphicFramePr>
            <a:graphicFrameLocks noGrp="1"/>
          </p:cNvGraphicFramePr>
          <p:nvPr>
            <p:extLst>
              <p:ext uri="{D42A27DB-BD31-4B8C-83A1-F6EECF244321}">
                <p14:modId xmlns:p14="http://schemas.microsoft.com/office/powerpoint/2010/main" val="1739039924"/>
              </p:ext>
            </p:extLst>
          </p:nvPr>
        </p:nvGraphicFramePr>
        <p:xfrm>
          <a:off x="1480700" y="1679545"/>
          <a:ext cx="8128000" cy="36576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524040101"/>
                    </a:ext>
                  </a:extLst>
                </a:gridCol>
              </a:tblGrid>
              <a:tr h="370840">
                <a:tc>
                  <a:txBody>
                    <a:bodyPr/>
                    <a:lstStyle/>
                    <a:p>
                      <a:pPr algn="ctr"/>
                      <a:r>
                        <a:rPr lang="en-US" sz="2400" dirty="0">
                          <a:latin typeface="Segoe UI" panose="020B0502040204020203" pitchFamily="34" charset="0"/>
                          <a:cs typeface="Segoe UI" panose="020B0502040204020203" pitchFamily="34" charset="0"/>
                        </a:rPr>
                        <a:t>Categories of Additive Manufacturing Processes</a:t>
                      </a:r>
                    </a:p>
                  </a:txBody>
                  <a:tcPr/>
                </a:tc>
                <a:extLst>
                  <a:ext uri="{0D108BD9-81ED-4DB2-BD59-A6C34878D82A}">
                    <a16:rowId xmlns:a16="http://schemas.microsoft.com/office/drawing/2014/main" val="2234618441"/>
                  </a:ext>
                </a:extLst>
              </a:tr>
              <a:tr h="370840">
                <a:tc>
                  <a:txBody>
                    <a:bodyPr/>
                    <a:lstStyle/>
                    <a:p>
                      <a:pPr algn="ctr"/>
                      <a:r>
                        <a:rPr lang="en-US" sz="2400" dirty="0">
                          <a:latin typeface="Segoe UI" panose="020B0502040204020203" pitchFamily="34" charset="0"/>
                          <a:cs typeface="Segoe UI" panose="020B0502040204020203" pitchFamily="34" charset="0"/>
                        </a:rPr>
                        <a:t>Materials Extrusion</a:t>
                      </a:r>
                    </a:p>
                  </a:txBody>
                  <a:tcPr/>
                </a:tc>
                <a:extLst>
                  <a:ext uri="{0D108BD9-81ED-4DB2-BD59-A6C34878D82A}">
                    <a16:rowId xmlns:a16="http://schemas.microsoft.com/office/drawing/2014/main" val="3369169713"/>
                  </a:ext>
                </a:extLst>
              </a:tr>
              <a:tr h="370840">
                <a:tc>
                  <a:txBody>
                    <a:bodyPr/>
                    <a:lstStyle/>
                    <a:p>
                      <a:pPr algn="ctr"/>
                      <a:r>
                        <a:rPr lang="en-US" sz="2400" dirty="0">
                          <a:latin typeface="Segoe UI" panose="020B0502040204020203" pitchFamily="34" charset="0"/>
                          <a:cs typeface="Segoe UI" panose="020B0502040204020203" pitchFamily="34" charset="0"/>
                        </a:rPr>
                        <a:t>Material Jetting</a:t>
                      </a:r>
                    </a:p>
                  </a:txBody>
                  <a:tcPr/>
                </a:tc>
                <a:extLst>
                  <a:ext uri="{0D108BD9-81ED-4DB2-BD59-A6C34878D82A}">
                    <a16:rowId xmlns:a16="http://schemas.microsoft.com/office/drawing/2014/main" val="1728683346"/>
                  </a:ext>
                </a:extLst>
              </a:tr>
              <a:tr h="370840">
                <a:tc>
                  <a:txBody>
                    <a:bodyPr/>
                    <a:lstStyle/>
                    <a:p>
                      <a:pPr algn="ctr"/>
                      <a:r>
                        <a:rPr lang="en-US" sz="2400" dirty="0">
                          <a:latin typeface="Segoe UI" panose="020B0502040204020203" pitchFamily="34" charset="0"/>
                          <a:cs typeface="Segoe UI" panose="020B0502040204020203" pitchFamily="34" charset="0"/>
                        </a:rPr>
                        <a:t>Vat Photopolymerization</a:t>
                      </a:r>
                    </a:p>
                  </a:txBody>
                  <a:tcPr/>
                </a:tc>
                <a:extLst>
                  <a:ext uri="{0D108BD9-81ED-4DB2-BD59-A6C34878D82A}">
                    <a16:rowId xmlns:a16="http://schemas.microsoft.com/office/drawing/2014/main" val="3802143235"/>
                  </a:ext>
                </a:extLst>
              </a:tr>
              <a:tr h="370840">
                <a:tc>
                  <a:txBody>
                    <a:bodyPr/>
                    <a:lstStyle/>
                    <a:p>
                      <a:pPr algn="ctr"/>
                      <a:r>
                        <a:rPr lang="en-US" sz="2400" dirty="0">
                          <a:latin typeface="Segoe UI" panose="020B0502040204020203" pitchFamily="34" charset="0"/>
                          <a:cs typeface="Segoe UI" panose="020B0502040204020203" pitchFamily="34" charset="0"/>
                        </a:rPr>
                        <a:t>Sheet Lamination</a:t>
                      </a:r>
                    </a:p>
                  </a:txBody>
                  <a:tcPr/>
                </a:tc>
                <a:extLst>
                  <a:ext uri="{0D108BD9-81ED-4DB2-BD59-A6C34878D82A}">
                    <a16:rowId xmlns:a16="http://schemas.microsoft.com/office/drawing/2014/main" val="1865508997"/>
                  </a:ext>
                </a:extLst>
              </a:tr>
              <a:tr h="370840">
                <a:tc>
                  <a:txBody>
                    <a:bodyPr/>
                    <a:lstStyle/>
                    <a:p>
                      <a:pPr algn="ctr"/>
                      <a:r>
                        <a:rPr lang="en-US" sz="2400" b="1" dirty="0">
                          <a:latin typeface="Segoe UI" panose="020B0502040204020203" pitchFamily="34" charset="0"/>
                          <a:cs typeface="Segoe UI" panose="020B0502040204020203" pitchFamily="34" charset="0"/>
                        </a:rPr>
                        <a:t>Binder Jetting</a:t>
                      </a:r>
                    </a:p>
                  </a:txBody>
                  <a:tcPr/>
                </a:tc>
                <a:extLst>
                  <a:ext uri="{0D108BD9-81ED-4DB2-BD59-A6C34878D82A}">
                    <a16:rowId xmlns:a16="http://schemas.microsoft.com/office/drawing/2014/main" val="1944335874"/>
                  </a:ext>
                </a:extLst>
              </a:tr>
              <a:tr h="370840">
                <a:tc>
                  <a:txBody>
                    <a:bodyPr/>
                    <a:lstStyle/>
                    <a:p>
                      <a:pPr algn="ctr"/>
                      <a:r>
                        <a:rPr lang="en-US" sz="2400" b="1" dirty="0">
                          <a:latin typeface="Segoe UI" panose="020B0502040204020203" pitchFamily="34" charset="0"/>
                          <a:cs typeface="Segoe UI" panose="020B0502040204020203" pitchFamily="34" charset="0"/>
                        </a:rPr>
                        <a:t>Direct Energy Deposition</a:t>
                      </a:r>
                    </a:p>
                  </a:txBody>
                  <a:tcPr/>
                </a:tc>
                <a:extLst>
                  <a:ext uri="{0D108BD9-81ED-4DB2-BD59-A6C34878D82A}">
                    <a16:rowId xmlns:a16="http://schemas.microsoft.com/office/drawing/2014/main" val="1642487630"/>
                  </a:ext>
                </a:extLst>
              </a:tr>
              <a:tr h="370840">
                <a:tc>
                  <a:txBody>
                    <a:bodyPr/>
                    <a:lstStyle/>
                    <a:p>
                      <a:pPr algn="ctr"/>
                      <a:r>
                        <a:rPr lang="en-US" sz="2400" b="1" dirty="0">
                          <a:latin typeface="Segoe UI" panose="020B0502040204020203" pitchFamily="34" charset="0"/>
                          <a:cs typeface="Segoe UI" panose="020B0502040204020203" pitchFamily="34" charset="0"/>
                        </a:rPr>
                        <a:t>Powder Bed Fusion</a:t>
                      </a:r>
                    </a:p>
                  </a:txBody>
                  <a:tcPr/>
                </a:tc>
                <a:extLst>
                  <a:ext uri="{0D108BD9-81ED-4DB2-BD59-A6C34878D82A}">
                    <a16:rowId xmlns:a16="http://schemas.microsoft.com/office/drawing/2014/main" val="1372031827"/>
                  </a:ext>
                </a:extLst>
              </a:tr>
            </a:tbl>
          </a:graphicData>
        </a:graphic>
      </p:graphicFrame>
    </p:spTree>
    <p:extLst>
      <p:ext uri="{BB962C8B-B14F-4D97-AF65-F5344CB8AC3E}">
        <p14:creationId xmlns:p14="http://schemas.microsoft.com/office/powerpoint/2010/main" val="385876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Powder Bed Fusion Example</a:t>
            </a:r>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0" y="1130178"/>
            <a:ext cx="11865061" cy="5091160"/>
          </a:xfrm>
        </p:spPr>
        <p:txBody>
          <a:bodyPr>
            <a:normAutofit/>
          </a:bodyPr>
          <a:lstStyle/>
          <a:p>
            <a:r>
              <a:rPr lang="en-US" sz="2800" dirty="0"/>
              <a:t>Powder Bed Fusion (PBF): An AM process in which thermal energy selectively fuses regions of a powder bed.</a:t>
            </a:r>
          </a:p>
        </p:txBody>
      </p:sp>
      <p:grpSp>
        <p:nvGrpSpPr>
          <p:cNvPr id="9" name="Group 8">
            <a:extLst>
              <a:ext uri="{FF2B5EF4-FFF2-40B4-BE49-F238E27FC236}">
                <a16:creationId xmlns:a16="http://schemas.microsoft.com/office/drawing/2014/main" id="{C200B411-7D80-4675-9073-FD989285B554}"/>
              </a:ext>
            </a:extLst>
          </p:cNvPr>
          <p:cNvGrpSpPr/>
          <p:nvPr/>
        </p:nvGrpSpPr>
        <p:grpSpPr>
          <a:xfrm>
            <a:off x="5680702" y="2008173"/>
            <a:ext cx="5947416" cy="4132985"/>
            <a:chOff x="5651284" y="594614"/>
            <a:chExt cx="5947416" cy="5668772"/>
          </a:xfrm>
        </p:grpSpPr>
        <p:pic>
          <p:nvPicPr>
            <p:cNvPr id="10" name="Picture 9">
              <a:extLst>
                <a:ext uri="{FF2B5EF4-FFF2-40B4-BE49-F238E27FC236}">
                  <a16:creationId xmlns:a16="http://schemas.microsoft.com/office/drawing/2014/main" id="{6DF8D7C9-AB9D-4558-921A-447C94A6316E}"/>
                </a:ext>
              </a:extLst>
            </p:cNvPr>
            <p:cNvPicPr>
              <a:picLocks noChangeAspect="1"/>
            </p:cNvPicPr>
            <p:nvPr/>
          </p:nvPicPr>
          <p:blipFill>
            <a:blip r:embed="rId2"/>
            <a:stretch>
              <a:fillRect/>
            </a:stretch>
          </p:blipFill>
          <p:spPr>
            <a:xfrm>
              <a:off x="7483899" y="594614"/>
              <a:ext cx="4114800" cy="1889980"/>
            </a:xfrm>
            <a:prstGeom prst="rect">
              <a:avLst/>
            </a:prstGeom>
          </p:spPr>
        </p:pic>
        <p:sp>
          <p:nvSpPr>
            <p:cNvPr id="12" name="Line Callout 2 267">
              <a:extLst>
                <a:ext uri="{FF2B5EF4-FFF2-40B4-BE49-F238E27FC236}">
                  <a16:creationId xmlns:a16="http://schemas.microsoft.com/office/drawing/2014/main" id="{2D6AB89E-A645-4333-82EC-136164215451}"/>
                </a:ext>
              </a:extLst>
            </p:cNvPr>
            <p:cNvSpPr/>
            <p:nvPr/>
          </p:nvSpPr>
          <p:spPr>
            <a:xfrm>
              <a:off x="5816824" y="2607800"/>
              <a:ext cx="5781876" cy="719083"/>
            </a:xfrm>
            <a:prstGeom prst="borderCallout2">
              <a:avLst>
                <a:gd name="adj1" fmla="val -698"/>
                <a:gd name="adj2" fmla="val 19484"/>
                <a:gd name="adj3" fmla="val -43796"/>
                <a:gd name="adj4" fmla="val 19695"/>
                <a:gd name="adj5" fmla="val -102671"/>
                <a:gd name="adj6" fmla="val 34275"/>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Example of Build Diagram Showing Location, Number, Type, and Orientation of Test Specimens and Reference Parts</a:t>
              </a:r>
            </a:p>
          </p:txBody>
        </p:sp>
        <p:sp>
          <p:nvSpPr>
            <p:cNvPr id="13" name="Cube 12">
              <a:extLst>
                <a:ext uri="{FF2B5EF4-FFF2-40B4-BE49-F238E27FC236}">
                  <a16:creationId xmlns:a16="http://schemas.microsoft.com/office/drawing/2014/main" id="{6EAB790C-EE0C-4725-BF23-6229283DDF52}"/>
                </a:ext>
              </a:extLst>
            </p:cNvPr>
            <p:cNvSpPr/>
            <p:nvPr/>
          </p:nvSpPr>
          <p:spPr>
            <a:xfrm>
              <a:off x="6320318" y="4266213"/>
              <a:ext cx="3756597" cy="1122456"/>
            </a:xfrm>
            <a:prstGeom prst="cube">
              <a:avLst>
                <a:gd name="adj" fmla="val 8641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n 288">
              <a:extLst>
                <a:ext uri="{FF2B5EF4-FFF2-40B4-BE49-F238E27FC236}">
                  <a16:creationId xmlns:a16="http://schemas.microsoft.com/office/drawing/2014/main" id="{368B1B0C-6AE2-4D35-BDD3-33F507B32C67}"/>
                </a:ext>
              </a:extLst>
            </p:cNvPr>
            <p:cNvSpPr/>
            <p:nvPr/>
          </p:nvSpPr>
          <p:spPr>
            <a:xfrm flipH="1">
              <a:off x="8802636" y="4252294"/>
              <a:ext cx="53609" cy="483996"/>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n 289">
              <a:extLst>
                <a:ext uri="{FF2B5EF4-FFF2-40B4-BE49-F238E27FC236}">
                  <a16:creationId xmlns:a16="http://schemas.microsoft.com/office/drawing/2014/main" id="{9B42B884-4A9A-49BE-BA52-95DD7A2ED8EB}"/>
                </a:ext>
              </a:extLst>
            </p:cNvPr>
            <p:cNvSpPr/>
            <p:nvPr/>
          </p:nvSpPr>
          <p:spPr>
            <a:xfrm flipH="1">
              <a:off x="9065667" y="4518756"/>
              <a:ext cx="45719" cy="313637"/>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n 290">
              <a:extLst>
                <a:ext uri="{FF2B5EF4-FFF2-40B4-BE49-F238E27FC236}">
                  <a16:creationId xmlns:a16="http://schemas.microsoft.com/office/drawing/2014/main" id="{10B7EA08-5311-4C48-A7D1-B069BEFA13BA}"/>
                </a:ext>
              </a:extLst>
            </p:cNvPr>
            <p:cNvSpPr/>
            <p:nvPr/>
          </p:nvSpPr>
          <p:spPr>
            <a:xfrm flipH="1">
              <a:off x="8927097" y="4412276"/>
              <a:ext cx="45719" cy="376247"/>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n 291">
              <a:extLst>
                <a:ext uri="{FF2B5EF4-FFF2-40B4-BE49-F238E27FC236}">
                  <a16:creationId xmlns:a16="http://schemas.microsoft.com/office/drawing/2014/main" id="{9D304DAD-7A23-4664-B137-458BC9BA4AA5}"/>
                </a:ext>
              </a:extLst>
            </p:cNvPr>
            <p:cNvSpPr/>
            <p:nvPr/>
          </p:nvSpPr>
          <p:spPr>
            <a:xfrm flipH="1">
              <a:off x="8713731" y="4310913"/>
              <a:ext cx="49664" cy="502433"/>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an 292">
              <a:extLst>
                <a:ext uri="{FF2B5EF4-FFF2-40B4-BE49-F238E27FC236}">
                  <a16:creationId xmlns:a16="http://schemas.microsoft.com/office/drawing/2014/main" id="{E5991DED-6598-4BBA-9BAE-8D9B20972BB8}"/>
                </a:ext>
              </a:extLst>
            </p:cNvPr>
            <p:cNvSpPr/>
            <p:nvPr/>
          </p:nvSpPr>
          <p:spPr>
            <a:xfrm flipH="1">
              <a:off x="8976762" y="4575500"/>
              <a:ext cx="49665" cy="333950"/>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an 293">
              <a:extLst>
                <a:ext uri="{FF2B5EF4-FFF2-40B4-BE49-F238E27FC236}">
                  <a16:creationId xmlns:a16="http://schemas.microsoft.com/office/drawing/2014/main" id="{D43EB980-C962-4D8C-8B46-92DBFE94B6F0}"/>
                </a:ext>
              </a:extLst>
            </p:cNvPr>
            <p:cNvSpPr/>
            <p:nvPr/>
          </p:nvSpPr>
          <p:spPr>
            <a:xfrm flipH="1">
              <a:off x="8838192" y="4456436"/>
              <a:ext cx="45719" cy="409143"/>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ultiply 294">
              <a:extLst>
                <a:ext uri="{FF2B5EF4-FFF2-40B4-BE49-F238E27FC236}">
                  <a16:creationId xmlns:a16="http://schemas.microsoft.com/office/drawing/2014/main" id="{D7C9DA39-CD34-472F-842A-9D021CAA9607}"/>
                </a:ext>
              </a:extLst>
            </p:cNvPr>
            <p:cNvSpPr/>
            <p:nvPr/>
          </p:nvSpPr>
          <p:spPr>
            <a:xfrm>
              <a:off x="7000216" y="4259557"/>
              <a:ext cx="611299" cy="588775"/>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Multiply 295">
              <a:extLst>
                <a:ext uri="{FF2B5EF4-FFF2-40B4-BE49-F238E27FC236}">
                  <a16:creationId xmlns:a16="http://schemas.microsoft.com/office/drawing/2014/main" id="{CF8F547E-6928-4C30-82CD-F56EACB46805}"/>
                </a:ext>
              </a:extLst>
            </p:cNvPr>
            <p:cNvSpPr/>
            <p:nvPr/>
          </p:nvSpPr>
          <p:spPr>
            <a:xfrm>
              <a:off x="7808548" y="4282076"/>
              <a:ext cx="611299" cy="588775"/>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4CFF33E0-BB9F-42BE-A98E-5F62FC6FF314}"/>
                </a:ext>
              </a:extLst>
            </p:cNvPr>
            <p:cNvCxnSpPr/>
            <p:nvPr/>
          </p:nvCxnSpPr>
          <p:spPr>
            <a:xfrm>
              <a:off x="7512388" y="4749457"/>
              <a:ext cx="395288" cy="71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Multiply 297">
              <a:extLst>
                <a:ext uri="{FF2B5EF4-FFF2-40B4-BE49-F238E27FC236}">
                  <a16:creationId xmlns:a16="http://schemas.microsoft.com/office/drawing/2014/main" id="{A116CC8F-2D55-4465-B233-06DCA7DCE409}"/>
                </a:ext>
              </a:extLst>
            </p:cNvPr>
            <p:cNvSpPr/>
            <p:nvPr/>
          </p:nvSpPr>
          <p:spPr>
            <a:xfrm>
              <a:off x="7000216" y="4051714"/>
              <a:ext cx="611299" cy="588775"/>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Multiply 298">
              <a:extLst>
                <a:ext uri="{FF2B5EF4-FFF2-40B4-BE49-F238E27FC236}">
                  <a16:creationId xmlns:a16="http://schemas.microsoft.com/office/drawing/2014/main" id="{4E568DBD-A2A7-4081-BB15-FBC9145A2F90}"/>
                </a:ext>
              </a:extLst>
            </p:cNvPr>
            <p:cNvSpPr/>
            <p:nvPr/>
          </p:nvSpPr>
          <p:spPr>
            <a:xfrm>
              <a:off x="7000215" y="3843871"/>
              <a:ext cx="611299" cy="588775"/>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Left Brace 24">
              <a:extLst>
                <a:ext uri="{FF2B5EF4-FFF2-40B4-BE49-F238E27FC236}">
                  <a16:creationId xmlns:a16="http://schemas.microsoft.com/office/drawing/2014/main" id="{B796AD00-BDB7-4458-9F5A-23CB771C9302}"/>
                </a:ext>
              </a:extLst>
            </p:cNvPr>
            <p:cNvSpPr/>
            <p:nvPr/>
          </p:nvSpPr>
          <p:spPr>
            <a:xfrm>
              <a:off x="6813646" y="4059257"/>
              <a:ext cx="214313" cy="834519"/>
            </a:xfrm>
            <a:prstGeom prst="leftBrace">
              <a:avLst>
                <a:gd name="adj1" fmla="val 55000"/>
                <a:gd name="adj2" fmla="val 50000"/>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lt1"/>
                </a:solidFill>
              </a:endParaRPr>
            </a:p>
          </p:txBody>
        </p:sp>
        <p:sp>
          <p:nvSpPr>
            <p:cNvPr id="26" name="Line Callout 2 300">
              <a:extLst>
                <a:ext uri="{FF2B5EF4-FFF2-40B4-BE49-F238E27FC236}">
                  <a16:creationId xmlns:a16="http://schemas.microsoft.com/office/drawing/2014/main" id="{2C858C38-7A7E-4AD8-8F05-BE94F767687A}"/>
                </a:ext>
              </a:extLst>
            </p:cNvPr>
            <p:cNvSpPr/>
            <p:nvPr/>
          </p:nvSpPr>
          <p:spPr>
            <a:xfrm>
              <a:off x="7202428" y="5600305"/>
              <a:ext cx="1590895" cy="663081"/>
            </a:xfrm>
            <a:prstGeom prst="borderCallout2">
              <a:avLst>
                <a:gd name="adj1" fmla="val -11493"/>
                <a:gd name="adj2" fmla="val 10480"/>
                <a:gd name="adj3" fmla="val -60071"/>
                <a:gd name="adj4" fmla="val 10254"/>
                <a:gd name="adj5" fmla="val -126659"/>
                <a:gd name="adj6" fmla="val 25883"/>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Distance Between Parts</a:t>
              </a:r>
            </a:p>
          </p:txBody>
        </p:sp>
        <p:sp>
          <p:nvSpPr>
            <p:cNvPr id="27" name="Line Callout 2 301">
              <a:extLst>
                <a:ext uri="{FF2B5EF4-FFF2-40B4-BE49-F238E27FC236}">
                  <a16:creationId xmlns:a16="http://schemas.microsoft.com/office/drawing/2014/main" id="{C5D090EC-9E8F-4260-B17B-FDF38B5EAADD}"/>
                </a:ext>
              </a:extLst>
            </p:cNvPr>
            <p:cNvSpPr/>
            <p:nvPr/>
          </p:nvSpPr>
          <p:spPr>
            <a:xfrm>
              <a:off x="5651284" y="5576277"/>
              <a:ext cx="1420106" cy="673217"/>
            </a:xfrm>
            <a:prstGeom prst="borderCallout2">
              <a:avLst>
                <a:gd name="adj1" fmla="val -18435"/>
                <a:gd name="adj2" fmla="val 10136"/>
                <a:gd name="adj3" fmla="val -72703"/>
                <a:gd name="adj4" fmla="val 10945"/>
                <a:gd name="adj5" fmla="val -163817"/>
                <a:gd name="adj6" fmla="val 77363"/>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Nesting</a:t>
              </a:r>
            </a:p>
          </p:txBody>
        </p:sp>
        <p:sp>
          <p:nvSpPr>
            <p:cNvPr id="28" name="Can 302">
              <a:extLst>
                <a:ext uri="{FF2B5EF4-FFF2-40B4-BE49-F238E27FC236}">
                  <a16:creationId xmlns:a16="http://schemas.microsoft.com/office/drawing/2014/main" id="{3F94D26A-12A0-45BF-A102-69E0540A8122}"/>
                </a:ext>
              </a:extLst>
            </p:cNvPr>
            <p:cNvSpPr/>
            <p:nvPr/>
          </p:nvSpPr>
          <p:spPr>
            <a:xfrm flipH="1">
              <a:off x="8624826" y="4378278"/>
              <a:ext cx="45719" cy="504475"/>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an 303">
              <a:extLst>
                <a:ext uri="{FF2B5EF4-FFF2-40B4-BE49-F238E27FC236}">
                  <a16:creationId xmlns:a16="http://schemas.microsoft.com/office/drawing/2014/main" id="{413D6AF1-A2ED-4984-A996-6FA9D4F6C4DE}"/>
                </a:ext>
              </a:extLst>
            </p:cNvPr>
            <p:cNvSpPr/>
            <p:nvPr/>
          </p:nvSpPr>
          <p:spPr>
            <a:xfrm flipH="1">
              <a:off x="8887858" y="4634868"/>
              <a:ext cx="45719" cy="343988"/>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an 304">
              <a:extLst>
                <a:ext uri="{FF2B5EF4-FFF2-40B4-BE49-F238E27FC236}">
                  <a16:creationId xmlns:a16="http://schemas.microsoft.com/office/drawing/2014/main" id="{B746A6EC-1480-4B76-B30C-00E985309BFE}"/>
                </a:ext>
              </a:extLst>
            </p:cNvPr>
            <p:cNvSpPr/>
            <p:nvPr/>
          </p:nvSpPr>
          <p:spPr>
            <a:xfrm flipH="1">
              <a:off x="8749287" y="4518756"/>
              <a:ext cx="53348" cy="416230"/>
            </a:xfrm>
            <a:prstGeom prst="can">
              <a:avLst>
                <a:gd name="adj" fmla="val 23958"/>
              </a:avLst>
            </a:prstGeom>
            <a:solidFill>
              <a:schemeClr val="accent2">
                <a:lumMod val="75000"/>
              </a:schemeClr>
            </a:solidFill>
            <a:ln w="63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769E7F51-5475-4DD5-AF63-B049A1CDBA0F}"/>
                </a:ext>
              </a:extLst>
            </p:cNvPr>
            <p:cNvSpPr/>
            <p:nvPr/>
          </p:nvSpPr>
          <p:spPr>
            <a:xfrm rot="12797297">
              <a:off x="8435190" y="4116508"/>
              <a:ext cx="897443" cy="514426"/>
            </a:xfrm>
            <a:prstGeom prst="blockArc">
              <a:avLst>
                <a:gd name="adj1" fmla="val 13335662"/>
                <a:gd name="adj2" fmla="val 19779317"/>
                <a:gd name="adj3" fmla="val 16685"/>
              </a:avLst>
            </a:prstGeom>
            <a:solidFill>
              <a:schemeClr val="accent6">
                <a:lumMod val="50000"/>
              </a:schemeClr>
            </a:solidFill>
            <a:ln w="0">
              <a:solidFill>
                <a:schemeClr val="accent1">
                  <a:shade val="50000"/>
                </a:schemeClr>
              </a:solidFill>
            </a:ln>
            <a:scene3d>
              <a:camera prst="orthographicFront">
                <a:rot lat="19565399" lon="19747560" rev="896745"/>
              </a:camera>
              <a:lightRig rig="chilly" dir="t"/>
            </a:scene3d>
            <a:sp3d extrusionH="444500">
              <a:bevelT w="0" h="0" prst="angle"/>
              <a:extrusionClr>
                <a:schemeClr val="accent1">
                  <a:lumMod val="75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Line Callout 2 306">
              <a:extLst>
                <a:ext uri="{FF2B5EF4-FFF2-40B4-BE49-F238E27FC236}">
                  <a16:creationId xmlns:a16="http://schemas.microsoft.com/office/drawing/2014/main" id="{1E982EEE-F1B4-4916-9ADB-0745D23FB594}"/>
                </a:ext>
              </a:extLst>
            </p:cNvPr>
            <p:cNvSpPr/>
            <p:nvPr/>
          </p:nvSpPr>
          <p:spPr>
            <a:xfrm>
              <a:off x="8918468" y="5600304"/>
              <a:ext cx="2680231" cy="625165"/>
            </a:xfrm>
            <a:prstGeom prst="borderCallout2">
              <a:avLst>
                <a:gd name="adj1" fmla="val -14573"/>
                <a:gd name="adj2" fmla="val 87163"/>
                <a:gd name="adj3" fmla="val -42566"/>
                <a:gd name="adj4" fmla="val 86486"/>
                <a:gd name="adj5" fmla="val -102481"/>
                <a:gd name="adj6" fmla="val 19220"/>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Type and Arrangement of Part and Support Structures</a:t>
              </a:r>
            </a:p>
          </p:txBody>
        </p:sp>
        <p:sp>
          <p:nvSpPr>
            <p:cNvPr id="33" name="Cube 32">
              <a:extLst>
                <a:ext uri="{FF2B5EF4-FFF2-40B4-BE49-F238E27FC236}">
                  <a16:creationId xmlns:a16="http://schemas.microsoft.com/office/drawing/2014/main" id="{51E4E0D1-F560-44A7-A94A-87CE5CCD2CF3}"/>
                </a:ext>
              </a:extLst>
            </p:cNvPr>
            <p:cNvSpPr/>
            <p:nvPr/>
          </p:nvSpPr>
          <p:spPr>
            <a:xfrm>
              <a:off x="6316781" y="3747110"/>
              <a:ext cx="3760134" cy="1489275"/>
            </a:xfrm>
            <a:prstGeom prst="cube">
              <a:avLst>
                <a:gd name="adj" fmla="val 63900"/>
              </a:avLst>
            </a:prstGeom>
            <a:solidFill>
              <a:srgbClr val="2E75B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CB8085DA-EED6-4299-82AF-6ADEB806AA62}"/>
              </a:ext>
            </a:extLst>
          </p:cNvPr>
          <p:cNvGrpSpPr/>
          <p:nvPr/>
        </p:nvGrpSpPr>
        <p:grpSpPr>
          <a:xfrm>
            <a:off x="632864" y="2003297"/>
            <a:ext cx="5046792" cy="4137861"/>
            <a:chOff x="701295" y="1250808"/>
            <a:chExt cx="5046792" cy="4881822"/>
          </a:xfrm>
        </p:grpSpPr>
        <p:sp>
          <p:nvSpPr>
            <p:cNvPr id="35" name="Can 218">
              <a:extLst>
                <a:ext uri="{FF2B5EF4-FFF2-40B4-BE49-F238E27FC236}">
                  <a16:creationId xmlns:a16="http://schemas.microsoft.com/office/drawing/2014/main" id="{6E306CC6-FB9F-49CC-8B84-D072CC5E6082}"/>
                </a:ext>
              </a:extLst>
            </p:cNvPr>
            <p:cNvSpPr/>
            <p:nvPr/>
          </p:nvSpPr>
          <p:spPr>
            <a:xfrm>
              <a:off x="1917144" y="3615199"/>
              <a:ext cx="194061" cy="844474"/>
            </a:xfrm>
            <a:prstGeom prst="can">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an 219">
              <a:extLst>
                <a:ext uri="{FF2B5EF4-FFF2-40B4-BE49-F238E27FC236}">
                  <a16:creationId xmlns:a16="http://schemas.microsoft.com/office/drawing/2014/main" id="{A8B67C7D-1F12-4087-B9E7-B84943CA6BDD}"/>
                </a:ext>
              </a:extLst>
            </p:cNvPr>
            <p:cNvSpPr/>
            <p:nvPr/>
          </p:nvSpPr>
          <p:spPr>
            <a:xfrm>
              <a:off x="2860826" y="3714415"/>
              <a:ext cx="614136" cy="906566"/>
            </a:xfrm>
            <a:prstGeom prst="can">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be 36">
              <a:extLst>
                <a:ext uri="{FF2B5EF4-FFF2-40B4-BE49-F238E27FC236}">
                  <a16:creationId xmlns:a16="http://schemas.microsoft.com/office/drawing/2014/main" id="{853E2E0E-3F36-4378-93FF-941640FDA57A}"/>
                </a:ext>
              </a:extLst>
            </p:cNvPr>
            <p:cNvSpPr/>
            <p:nvPr/>
          </p:nvSpPr>
          <p:spPr>
            <a:xfrm>
              <a:off x="1651151" y="3187969"/>
              <a:ext cx="1038508" cy="608048"/>
            </a:xfrm>
            <a:prstGeom prst="cube">
              <a:avLst>
                <a:gd name="adj" fmla="val 867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be 37">
              <a:extLst>
                <a:ext uri="{FF2B5EF4-FFF2-40B4-BE49-F238E27FC236}">
                  <a16:creationId xmlns:a16="http://schemas.microsoft.com/office/drawing/2014/main" id="{FC656E78-A8F0-4F45-9EEF-61E89B9A7E18}"/>
                </a:ext>
              </a:extLst>
            </p:cNvPr>
            <p:cNvSpPr/>
            <p:nvPr/>
          </p:nvSpPr>
          <p:spPr>
            <a:xfrm>
              <a:off x="1651151" y="2946550"/>
              <a:ext cx="1043998" cy="768237"/>
            </a:xfrm>
            <a:prstGeom prst="cube">
              <a:avLst>
                <a:gd name="adj" fmla="val 69591"/>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ube 38">
              <a:extLst>
                <a:ext uri="{FF2B5EF4-FFF2-40B4-BE49-F238E27FC236}">
                  <a16:creationId xmlns:a16="http://schemas.microsoft.com/office/drawing/2014/main" id="{4B59103B-2D4F-4692-AF87-0A03CED2EDEE}"/>
                </a:ext>
              </a:extLst>
            </p:cNvPr>
            <p:cNvSpPr/>
            <p:nvPr/>
          </p:nvSpPr>
          <p:spPr>
            <a:xfrm>
              <a:off x="2087830" y="2882411"/>
              <a:ext cx="678429" cy="1819000"/>
            </a:xfrm>
            <a:prstGeom prst="cube">
              <a:avLst>
                <a:gd name="adj" fmla="val 903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ube 39">
              <a:extLst>
                <a:ext uri="{FF2B5EF4-FFF2-40B4-BE49-F238E27FC236}">
                  <a16:creationId xmlns:a16="http://schemas.microsoft.com/office/drawing/2014/main" id="{CCD20CEB-F7DB-45EE-907E-E5CCA61683C8}"/>
                </a:ext>
              </a:extLst>
            </p:cNvPr>
            <p:cNvSpPr/>
            <p:nvPr/>
          </p:nvSpPr>
          <p:spPr>
            <a:xfrm>
              <a:off x="2156765" y="3221364"/>
              <a:ext cx="2195090" cy="655884"/>
            </a:xfrm>
            <a:prstGeom prst="cube">
              <a:avLst>
                <a:gd name="adj" fmla="val 7023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Multiply 224">
              <a:extLst>
                <a:ext uri="{FF2B5EF4-FFF2-40B4-BE49-F238E27FC236}">
                  <a16:creationId xmlns:a16="http://schemas.microsoft.com/office/drawing/2014/main" id="{BCF44901-B386-4ACA-B026-62B9D7BAE059}"/>
                </a:ext>
              </a:extLst>
            </p:cNvPr>
            <p:cNvSpPr/>
            <p:nvPr/>
          </p:nvSpPr>
          <p:spPr>
            <a:xfrm>
              <a:off x="2637194" y="2946550"/>
              <a:ext cx="611299" cy="588775"/>
            </a:xfrm>
            <a:prstGeom prst="mathMultiply">
              <a:avLst>
                <a:gd name="adj1" fmla="val 12642"/>
              </a:avLst>
            </a:prstGeom>
            <a:solidFill>
              <a:schemeClr val="accent1">
                <a:lumMod val="50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Multiply 225">
              <a:extLst>
                <a:ext uri="{FF2B5EF4-FFF2-40B4-BE49-F238E27FC236}">
                  <a16:creationId xmlns:a16="http://schemas.microsoft.com/office/drawing/2014/main" id="{16D31DA4-BCDD-47A9-BC2D-F5335BEB7576}"/>
                </a:ext>
              </a:extLst>
            </p:cNvPr>
            <p:cNvSpPr/>
            <p:nvPr/>
          </p:nvSpPr>
          <p:spPr>
            <a:xfrm>
              <a:off x="3186558" y="2946550"/>
              <a:ext cx="611299" cy="588775"/>
            </a:xfrm>
            <a:prstGeom prst="mathMultiply">
              <a:avLst>
                <a:gd name="adj1" fmla="val 12642"/>
              </a:avLst>
            </a:prstGeom>
            <a:solidFill>
              <a:schemeClr val="accent1">
                <a:lumMod val="50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ube 42">
              <a:extLst>
                <a:ext uri="{FF2B5EF4-FFF2-40B4-BE49-F238E27FC236}">
                  <a16:creationId xmlns:a16="http://schemas.microsoft.com/office/drawing/2014/main" id="{4B4EEAF2-CC49-44D7-99B1-9986CC162766}"/>
                </a:ext>
              </a:extLst>
            </p:cNvPr>
            <p:cNvSpPr/>
            <p:nvPr/>
          </p:nvSpPr>
          <p:spPr>
            <a:xfrm>
              <a:off x="2150948" y="2967341"/>
              <a:ext cx="2195090" cy="726283"/>
            </a:xfrm>
            <a:prstGeom prst="cube">
              <a:avLst>
                <a:gd name="adj" fmla="val 74828"/>
              </a:avLst>
            </a:prstGeom>
            <a:solidFill>
              <a:schemeClr val="accent1">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ube 43">
              <a:extLst>
                <a:ext uri="{FF2B5EF4-FFF2-40B4-BE49-F238E27FC236}">
                  <a16:creationId xmlns:a16="http://schemas.microsoft.com/office/drawing/2014/main" id="{399A1393-7BB5-42BE-95ED-1720D0C23087}"/>
                </a:ext>
              </a:extLst>
            </p:cNvPr>
            <p:cNvSpPr/>
            <p:nvPr/>
          </p:nvSpPr>
          <p:spPr>
            <a:xfrm>
              <a:off x="3739902" y="2882411"/>
              <a:ext cx="770066" cy="1819000"/>
            </a:xfrm>
            <a:prstGeom prst="cube">
              <a:avLst>
                <a:gd name="adj" fmla="val 9131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228">
              <a:extLst>
                <a:ext uri="{FF2B5EF4-FFF2-40B4-BE49-F238E27FC236}">
                  <a16:creationId xmlns:a16="http://schemas.microsoft.com/office/drawing/2014/main" id="{BA969EE4-4BA1-41BC-8186-BD43CCAE861A}"/>
                </a:ext>
              </a:extLst>
            </p:cNvPr>
            <p:cNvSpPr/>
            <p:nvPr/>
          </p:nvSpPr>
          <p:spPr>
            <a:xfrm>
              <a:off x="4265273" y="3627801"/>
              <a:ext cx="194061" cy="844474"/>
            </a:xfrm>
            <a:prstGeom prst="can">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ube 45">
              <a:extLst>
                <a:ext uri="{FF2B5EF4-FFF2-40B4-BE49-F238E27FC236}">
                  <a16:creationId xmlns:a16="http://schemas.microsoft.com/office/drawing/2014/main" id="{7AC1372B-898F-478B-BBF6-7B9DCE5E46F9}"/>
                </a:ext>
              </a:extLst>
            </p:cNvPr>
            <p:cNvSpPr/>
            <p:nvPr/>
          </p:nvSpPr>
          <p:spPr>
            <a:xfrm>
              <a:off x="3851405" y="3221363"/>
              <a:ext cx="1038508" cy="655884"/>
            </a:xfrm>
            <a:prstGeom prst="cube">
              <a:avLst>
                <a:gd name="adj" fmla="val 867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ube 46">
              <a:extLst>
                <a:ext uri="{FF2B5EF4-FFF2-40B4-BE49-F238E27FC236}">
                  <a16:creationId xmlns:a16="http://schemas.microsoft.com/office/drawing/2014/main" id="{8580307B-3153-4D43-80C5-EC45DB3CEF09}"/>
                </a:ext>
              </a:extLst>
            </p:cNvPr>
            <p:cNvSpPr/>
            <p:nvPr/>
          </p:nvSpPr>
          <p:spPr>
            <a:xfrm>
              <a:off x="3851405" y="2967342"/>
              <a:ext cx="1043998" cy="828675"/>
            </a:xfrm>
            <a:prstGeom prst="cube">
              <a:avLst>
                <a:gd name="adj" fmla="val 69591"/>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231">
              <a:extLst>
                <a:ext uri="{FF2B5EF4-FFF2-40B4-BE49-F238E27FC236}">
                  <a16:creationId xmlns:a16="http://schemas.microsoft.com/office/drawing/2014/main" id="{4237AAE2-30BF-4FBC-AF07-66CAA57706D6}"/>
                </a:ext>
              </a:extLst>
            </p:cNvPr>
            <p:cNvSpPr/>
            <p:nvPr/>
          </p:nvSpPr>
          <p:spPr>
            <a:xfrm rot="13450490">
              <a:off x="1776850" y="2370525"/>
              <a:ext cx="227260" cy="1377889"/>
            </a:xfrm>
            <a:prstGeom prst="can">
              <a:avLst>
                <a:gd name="adj" fmla="val 124456"/>
              </a:avLst>
            </a:prstGeom>
            <a:solidFill>
              <a:schemeClr val="bg2">
                <a:lumMod val="25000"/>
              </a:schemeClr>
            </a:solidFill>
            <a:ln>
              <a:noFill/>
            </a:ln>
            <a:scene3d>
              <a:camera prst="orthographicFront">
                <a:rot lat="2099994" lon="0" rev="2159998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232">
              <a:extLst>
                <a:ext uri="{FF2B5EF4-FFF2-40B4-BE49-F238E27FC236}">
                  <a16:creationId xmlns:a16="http://schemas.microsoft.com/office/drawing/2014/main" id="{639325BA-9067-4014-AF8E-F07080A102DE}"/>
                </a:ext>
              </a:extLst>
            </p:cNvPr>
            <p:cNvSpPr/>
            <p:nvPr/>
          </p:nvSpPr>
          <p:spPr>
            <a:xfrm>
              <a:off x="2756320" y="1994288"/>
              <a:ext cx="424909" cy="411141"/>
            </a:xfrm>
            <a:prstGeom prst="ca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ube 49">
              <a:extLst>
                <a:ext uri="{FF2B5EF4-FFF2-40B4-BE49-F238E27FC236}">
                  <a16:creationId xmlns:a16="http://schemas.microsoft.com/office/drawing/2014/main" id="{77C61B76-AB9F-4D42-B132-04EC4716C897}"/>
                </a:ext>
              </a:extLst>
            </p:cNvPr>
            <p:cNvSpPr/>
            <p:nvPr/>
          </p:nvSpPr>
          <p:spPr>
            <a:xfrm>
              <a:off x="2150221" y="2967341"/>
              <a:ext cx="2195090" cy="544488"/>
            </a:xfrm>
            <a:prstGeom prst="cube">
              <a:avLst>
                <a:gd name="adj" fmla="val 95812"/>
              </a:avLst>
            </a:prstGeom>
            <a:solidFill>
              <a:schemeClr val="accent6">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Up Arrow 234">
              <a:extLst>
                <a:ext uri="{FF2B5EF4-FFF2-40B4-BE49-F238E27FC236}">
                  <a16:creationId xmlns:a16="http://schemas.microsoft.com/office/drawing/2014/main" id="{E85859EB-9572-4EE7-BB57-D3076D4A3965}"/>
                </a:ext>
              </a:extLst>
            </p:cNvPr>
            <p:cNvSpPr/>
            <p:nvPr/>
          </p:nvSpPr>
          <p:spPr>
            <a:xfrm>
              <a:off x="1828686" y="4644672"/>
              <a:ext cx="339394" cy="74295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Up Arrow 235">
              <a:extLst>
                <a:ext uri="{FF2B5EF4-FFF2-40B4-BE49-F238E27FC236}">
                  <a16:creationId xmlns:a16="http://schemas.microsoft.com/office/drawing/2014/main" id="{28184B90-BF9C-4731-9B4C-12D31F90662F}"/>
                </a:ext>
              </a:extLst>
            </p:cNvPr>
            <p:cNvSpPr/>
            <p:nvPr/>
          </p:nvSpPr>
          <p:spPr>
            <a:xfrm rot="10800000">
              <a:off x="4196665" y="4640998"/>
              <a:ext cx="339394" cy="74295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an 236">
              <a:extLst>
                <a:ext uri="{FF2B5EF4-FFF2-40B4-BE49-F238E27FC236}">
                  <a16:creationId xmlns:a16="http://schemas.microsoft.com/office/drawing/2014/main" id="{F2A1B57D-D2E7-4F54-B30F-1C50212ABCBB}"/>
                </a:ext>
              </a:extLst>
            </p:cNvPr>
            <p:cNvSpPr/>
            <p:nvPr/>
          </p:nvSpPr>
          <p:spPr>
            <a:xfrm rot="13450490">
              <a:off x="4593588" y="2474434"/>
              <a:ext cx="227260" cy="1377889"/>
            </a:xfrm>
            <a:prstGeom prst="can">
              <a:avLst>
                <a:gd name="adj" fmla="val 124456"/>
              </a:avLst>
            </a:prstGeom>
            <a:solidFill>
              <a:schemeClr val="bg2">
                <a:lumMod val="25000"/>
                <a:alpha val="56000"/>
              </a:schemeClr>
            </a:solidFill>
            <a:ln>
              <a:noFill/>
            </a:ln>
            <a:scene3d>
              <a:camera prst="orthographicFront">
                <a:rot lat="2099994" lon="0" rev="2159998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Left Arrow 237">
              <a:extLst>
                <a:ext uri="{FF2B5EF4-FFF2-40B4-BE49-F238E27FC236}">
                  <a16:creationId xmlns:a16="http://schemas.microsoft.com/office/drawing/2014/main" id="{78F15760-D703-4399-8F5A-E9D00CA994DC}"/>
                </a:ext>
              </a:extLst>
            </p:cNvPr>
            <p:cNvSpPr/>
            <p:nvPr/>
          </p:nvSpPr>
          <p:spPr>
            <a:xfrm rot="11010255">
              <a:off x="2093380" y="2502251"/>
              <a:ext cx="1283023" cy="738428"/>
            </a:xfrm>
            <a:prstGeom prst="leftArrow">
              <a:avLst>
                <a:gd name="adj1" fmla="val 62107"/>
                <a:gd name="adj2" fmla="val 42116"/>
              </a:avLst>
            </a:prstGeom>
            <a:solidFill>
              <a:srgbClr val="FF0000">
                <a:alpha val="47000"/>
              </a:srgbClr>
            </a:solidFill>
            <a:ln>
              <a:noFill/>
            </a:ln>
            <a:scene3d>
              <a:camera prst="orthographicFront">
                <a:rot lat="3351058" lon="18675303" rev="19004880"/>
              </a:camera>
              <a:lightRig rig="threePt" dir="t"/>
            </a:scene3d>
            <a:sp3d>
              <a:bevelT w="0" h="50800"/>
              <a:extrusionClr>
                <a:srgbClr val="C0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Line Callout 2 238">
              <a:extLst>
                <a:ext uri="{FF2B5EF4-FFF2-40B4-BE49-F238E27FC236}">
                  <a16:creationId xmlns:a16="http://schemas.microsoft.com/office/drawing/2014/main" id="{2EEB82B2-A0FA-4A8F-A9B8-7A18B07DDD57}"/>
                </a:ext>
              </a:extLst>
            </p:cNvPr>
            <p:cNvSpPr/>
            <p:nvPr/>
          </p:nvSpPr>
          <p:spPr>
            <a:xfrm>
              <a:off x="701295" y="2024444"/>
              <a:ext cx="1577659" cy="519111"/>
            </a:xfrm>
            <a:prstGeom prst="borderCallout2">
              <a:avLst>
                <a:gd name="adj1" fmla="val 101148"/>
                <a:gd name="adj2" fmla="val 47147"/>
                <a:gd name="adj3" fmla="val 131122"/>
                <a:gd name="adj4" fmla="val 47485"/>
                <a:gd name="adj5" fmla="val 188131"/>
                <a:gd name="adj6" fmla="val 70184"/>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Powder Roller</a:t>
              </a:r>
            </a:p>
          </p:txBody>
        </p:sp>
        <p:sp>
          <p:nvSpPr>
            <p:cNvPr id="56" name="Line Callout 2 239">
              <a:extLst>
                <a:ext uri="{FF2B5EF4-FFF2-40B4-BE49-F238E27FC236}">
                  <a16:creationId xmlns:a16="http://schemas.microsoft.com/office/drawing/2014/main" id="{60F88182-2046-4897-8E7F-4E1251CF074C}"/>
                </a:ext>
              </a:extLst>
            </p:cNvPr>
            <p:cNvSpPr/>
            <p:nvPr/>
          </p:nvSpPr>
          <p:spPr>
            <a:xfrm>
              <a:off x="753391" y="5550106"/>
              <a:ext cx="1658039" cy="582524"/>
            </a:xfrm>
            <a:prstGeom prst="borderCallout2">
              <a:avLst>
                <a:gd name="adj1" fmla="val -4558"/>
                <a:gd name="adj2" fmla="val 39174"/>
                <a:gd name="adj3" fmla="val -99806"/>
                <a:gd name="adj4" fmla="val 39100"/>
                <a:gd name="adj5" fmla="val -334331"/>
                <a:gd name="adj6" fmla="val 56918"/>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Powder Supply</a:t>
              </a:r>
            </a:p>
          </p:txBody>
        </p:sp>
        <p:sp>
          <p:nvSpPr>
            <p:cNvPr id="57" name="Line Callout 2 240">
              <a:extLst>
                <a:ext uri="{FF2B5EF4-FFF2-40B4-BE49-F238E27FC236}">
                  <a16:creationId xmlns:a16="http://schemas.microsoft.com/office/drawing/2014/main" id="{51745F04-EAF4-4D00-B3D3-D6BDE7136D8D}"/>
                </a:ext>
              </a:extLst>
            </p:cNvPr>
            <p:cNvSpPr/>
            <p:nvPr/>
          </p:nvSpPr>
          <p:spPr>
            <a:xfrm>
              <a:off x="3040675" y="5550106"/>
              <a:ext cx="1658038" cy="582524"/>
            </a:xfrm>
            <a:prstGeom prst="borderCallout2">
              <a:avLst>
                <a:gd name="adj1" fmla="val -2557"/>
                <a:gd name="adj2" fmla="val 20621"/>
                <a:gd name="adj3" fmla="val -82669"/>
                <a:gd name="adj4" fmla="val 19960"/>
                <a:gd name="adj5" fmla="val -212418"/>
                <a:gd name="adj6" fmla="val 5638"/>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Build Platform / Baseplate</a:t>
              </a:r>
            </a:p>
          </p:txBody>
        </p:sp>
        <p:sp>
          <p:nvSpPr>
            <p:cNvPr id="58" name="Line Callout 2 241">
              <a:extLst>
                <a:ext uri="{FF2B5EF4-FFF2-40B4-BE49-F238E27FC236}">
                  <a16:creationId xmlns:a16="http://schemas.microsoft.com/office/drawing/2014/main" id="{13028490-E82B-4F69-8F4A-C05C73F88E68}"/>
                </a:ext>
              </a:extLst>
            </p:cNvPr>
            <p:cNvSpPr/>
            <p:nvPr/>
          </p:nvSpPr>
          <p:spPr>
            <a:xfrm>
              <a:off x="4185508" y="2051942"/>
              <a:ext cx="1562579" cy="462247"/>
            </a:xfrm>
            <a:prstGeom prst="borderCallout2">
              <a:avLst>
                <a:gd name="adj1" fmla="val 104251"/>
                <a:gd name="adj2" fmla="val 10836"/>
                <a:gd name="adj3" fmla="val 138649"/>
                <a:gd name="adj4" fmla="val 10332"/>
                <a:gd name="adj5" fmla="val 205066"/>
                <a:gd name="adj6" fmla="val -11258"/>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Powder Matrix</a:t>
              </a:r>
            </a:p>
          </p:txBody>
        </p:sp>
        <p:sp>
          <p:nvSpPr>
            <p:cNvPr id="59" name="Can 309">
              <a:extLst>
                <a:ext uri="{FF2B5EF4-FFF2-40B4-BE49-F238E27FC236}">
                  <a16:creationId xmlns:a16="http://schemas.microsoft.com/office/drawing/2014/main" id="{708A990E-E266-4EB1-A27A-187C88571416}"/>
                </a:ext>
              </a:extLst>
            </p:cNvPr>
            <p:cNvSpPr/>
            <p:nvPr/>
          </p:nvSpPr>
          <p:spPr>
            <a:xfrm>
              <a:off x="3461774" y="1994288"/>
              <a:ext cx="424909" cy="411141"/>
            </a:xfrm>
            <a:prstGeom prst="ca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Line Callout 2 310">
              <a:extLst>
                <a:ext uri="{FF2B5EF4-FFF2-40B4-BE49-F238E27FC236}">
                  <a16:creationId xmlns:a16="http://schemas.microsoft.com/office/drawing/2014/main" id="{1BBF1CF6-B162-416C-81B5-D608D52FB104}"/>
                </a:ext>
              </a:extLst>
            </p:cNvPr>
            <p:cNvSpPr/>
            <p:nvPr/>
          </p:nvSpPr>
          <p:spPr>
            <a:xfrm>
              <a:off x="2348836" y="1316748"/>
              <a:ext cx="596462" cy="462247"/>
            </a:xfrm>
            <a:prstGeom prst="borderCallout2">
              <a:avLst>
                <a:gd name="adj1" fmla="val 93949"/>
                <a:gd name="adj2" fmla="val 103757"/>
                <a:gd name="adj3" fmla="val 113922"/>
                <a:gd name="adj4" fmla="val 102266"/>
                <a:gd name="adj5" fmla="val 147370"/>
                <a:gd name="adj6" fmla="val 102543"/>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Line Callout 2 312">
              <a:extLst>
                <a:ext uri="{FF2B5EF4-FFF2-40B4-BE49-F238E27FC236}">
                  <a16:creationId xmlns:a16="http://schemas.microsoft.com/office/drawing/2014/main" id="{4EB394ED-0E34-4F32-8B92-DD1BEBBBEC11}"/>
                </a:ext>
              </a:extLst>
            </p:cNvPr>
            <p:cNvSpPr/>
            <p:nvPr/>
          </p:nvSpPr>
          <p:spPr>
            <a:xfrm>
              <a:off x="2254286" y="1250808"/>
              <a:ext cx="2201786" cy="583664"/>
            </a:xfrm>
            <a:prstGeom prst="borderCallout2">
              <a:avLst>
                <a:gd name="adj1" fmla="val 99498"/>
                <a:gd name="adj2" fmla="val 63790"/>
                <a:gd name="adj3" fmla="val 111339"/>
                <a:gd name="adj4" fmla="val 63909"/>
                <a:gd name="adj5" fmla="val 127996"/>
                <a:gd name="adj6" fmla="val 63972"/>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Energy Source &amp; Beam Controller</a:t>
              </a:r>
            </a:p>
          </p:txBody>
        </p:sp>
      </p:grpSp>
    </p:spTree>
    <p:extLst>
      <p:ext uri="{BB962C8B-B14F-4D97-AF65-F5344CB8AC3E}">
        <p14:creationId xmlns:p14="http://schemas.microsoft.com/office/powerpoint/2010/main" val="22200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Directed Energy Deposition Example</a:t>
            </a:r>
          </a:p>
        </p:txBody>
      </p:sp>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0" y="1130178"/>
            <a:ext cx="11865061" cy="5091160"/>
          </a:xfrm>
        </p:spPr>
        <p:txBody>
          <a:bodyPr>
            <a:normAutofit/>
          </a:bodyPr>
          <a:lstStyle/>
          <a:p>
            <a:r>
              <a:rPr lang="en-US" sz="2800" dirty="0"/>
              <a:t>Direct Energy Deposition (DED): An AM process in which focused thermal energy is used to fuse materials by melting as they are being deposited.</a:t>
            </a:r>
          </a:p>
        </p:txBody>
      </p:sp>
      <p:grpSp>
        <p:nvGrpSpPr>
          <p:cNvPr id="62" name="Group 61">
            <a:extLst>
              <a:ext uri="{FF2B5EF4-FFF2-40B4-BE49-F238E27FC236}">
                <a16:creationId xmlns:a16="http://schemas.microsoft.com/office/drawing/2014/main" id="{12BA5E63-3302-4DFE-8F43-23F6C08478DC}"/>
              </a:ext>
            </a:extLst>
          </p:cNvPr>
          <p:cNvGrpSpPr/>
          <p:nvPr/>
        </p:nvGrpSpPr>
        <p:grpSpPr>
          <a:xfrm>
            <a:off x="1188189" y="2075761"/>
            <a:ext cx="9758472" cy="4114281"/>
            <a:chOff x="2012526" y="1185054"/>
            <a:chExt cx="9758472" cy="4765067"/>
          </a:xfrm>
        </p:grpSpPr>
        <p:sp>
          <p:nvSpPr>
            <p:cNvPr id="63" name="Can 32">
              <a:extLst>
                <a:ext uri="{FF2B5EF4-FFF2-40B4-BE49-F238E27FC236}">
                  <a16:creationId xmlns:a16="http://schemas.microsoft.com/office/drawing/2014/main" id="{6BCDE38B-C90E-4FFC-923A-FDE1F0C924DD}"/>
                </a:ext>
              </a:extLst>
            </p:cNvPr>
            <p:cNvSpPr/>
            <p:nvPr/>
          </p:nvSpPr>
          <p:spPr>
            <a:xfrm>
              <a:off x="5323850" y="3795657"/>
              <a:ext cx="1708764" cy="1175542"/>
            </a:xfrm>
            <a:prstGeom prst="can">
              <a:avLst>
                <a:gd name="adj" fmla="val 50000"/>
              </a:avLst>
            </a:prstGeom>
            <a:solidFill>
              <a:schemeClr val="bg2">
                <a:lumMod val="1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ube 63">
              <a:extLst>
                <a:ext uri="{FF2B5EF4-FFF2-40B4-BE49-F238E27FC236}">
                  <a16:creationId xmlns:a16="http://schemas.microsoft.com/office/drawing/2014/main" id="{8AABFA7F-AB58-4AEF-8396-7098A508946F}"/>
                </a:ext>
              </a:extLst>
            </p:cNvPr>
            <p:cNvSpPr/>
            <p:nvPr/>
          </p:nvSpPr>
          <p:spPr>
            <a:xfrm>
              <a:off x="2012526" y="3475483"/>
              <a:ext cx="2891763" cy="1044014"/>
            </a:xfrm>
            <a:prstGeom prst="cube">
              <a:avLst>
                <a:gd name="adj" fmla="val 88905"/>
              </a:avLst>
            </a:prstGeom>
            <a:solidFill>
              <a:schemeClr val="bg2">
                <a:lumMod val="1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E300E219-5F37-460E-B656-871FF5F46FC3}"/>
                </a:ext>
              </a:extLst>
            </p:cNvPr>
            <p:cNvSpPr/>
            <p:nvPr/>
          </p:nvSpPr>
          <p:spPr>
            <a:xfrm>
              <a:off x="2786260" y="3269050"/>
              <a:ext cx="1361865" cy="1054694"/>
            </a:xfrm>
            <a:prstGeom prst="ellipse">
              <a:avLst/>
            </a:prstGeom>
            <a:solidFill>
              <a:schemeClr val="accent2">
                <a:lumMod val="75000"/>
              </a:schemeClr>
            </a:solidFill>
            <a:ln>
              <a:solidFill>
                <a:schemeClr val="accent2">
                  <a:lumMod val="75000"/>
                </a:schemeClr>
              </a:solidFill>
            </a:ln>
            <a:scene3d>
              <a:camera prst="isometricOffAxis2Top">
                <a:rot lat="18075710" lon="3207255" rev="18441437"/>
              </a:camera>
              <a:lightRig rig="threePt" dir="t"/>
            </a:scene3d>
            <a:sp3d extrusionH="38100">
              <a:bevelT w="5715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8E3C6F1D-0D9C-4414-AFC9-B6AB631EF247}"/>
                </a:ext>
              </a:extLst>
            </p:cNvPr>
            <p:cNvSpPr/>
            <p:nvPr/>
          </p:nvSpPr>
          <p:spPr>
            <a:xfrm>
              <a:off x="2977950" y="2983699"/>
              <a:ext cx="782425" cy="876693"/>
            </a:xfrm>
            <a:prstGeom prst="rect">
              <a:avLst/>
            </a:prstGeom>
            <a:solidFill>
              <a:schemeClr val="accent2">
                <a:lumMod val="75000"/>
              </a:schemeClr>
            </a:solidFill>
            <a:ln>
              <a:solidFill>
                <a:schemeClr val="accent2">
                  <a:lumMod val="75000"/>
                </a:schemeClr>
              </a:solidFill>
            </a:ln>
            <a:scene3d>
              <a:camera prst="perspectiveLeft" fov="0">
                <a:rot lat="0" lon="2400000" rev="0"/>
              </a:camera>
              <a:lightRig rig="threePt" dir="t">
                <a:rot lat="0" lon="0" rev="13200000"/>
              </a:lightRig>
            </a:scene3d>
            <a:sp3d extrusionH="266700">
              <a:bevelT w="635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36">
              <a:extLst>
                <a:ext uri="{FF2B5EF4-FFF2-40B4-BE49-F238E27FC236}">
                  <a16:creationId xmlns:a16="http://schemas.microsoft.com/office/drawing/2014/main" id="{FF270DF5-DD70-4E2F-B3FC-F5D77548C416}"/>
                </a:ext>
              </a:extLst>
            </p:cNvPr>
            <p:cNvSpPr/>
            <p:nvPr/>
          </p:nvSpPr>
          <p:spPr>
            <a:xfrm rot="19648840">
              <a:off x="2934152" y="2416468"/>
              <a:ext cx="2276803" cy="400018"/>
            </a:xfrm>
            <a:prstGeom prst="roundRect">
              <a:avLst>
                <a:gd name="adj" fmla="val 2457"/>
              </a:avLst>
            </a:prstGeom>
            <a:solidFill>
              <a:schemeClr val="accent2">
                <a:lumMod val="75000"/>
              </a:schemeClr>
            </a:solidFill>
            <a:ln>
              <a:solidFill>
                <a:schemeClr val="accent2">
                  <a:lumMod val="75000"/>
                </a:schemeClr>
              </a:solidFill>
            </a:ln>
            <a:scene3d>
              <a:camera prst="perspectiveLeft" fov="0">
                <a:rot lat="0" lon="2400000" rev="0"/>
              </a:camera>
              <a:lightRig rig="twoPt" dir="t"/>
            </a:scene3d>
            <a:sp3d extrusionH="2667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A762876E-04AF-454C-B963-16FF600C119B}"/>
                </a:ext>
              </a:extLst>
            </p:cNvPr>
            <p:cNvSpPr/>
            <p:nvPr/>
          </p:nvSpPr>
          <p:spPr>
            <a:xfrm>
              <a:off x="2917870" y="2722562"/>
              <a:ext cx="902583" cy="522273"/>
            </a:xfrm>
            <a:prstGeom prst="ellipse">
              <a:avLst/>
            </a:prstGeom>
            <a:solidFill>
              <a:schemeClr val="accent2">
                <a:lumMod val="75000"/>
              </a:schemeClr>
            </a:solidFill>
            <a:ln>
              <a:solidFill>
                <a:schemeClr val="accent2">
                  <a:lumMod val="75000"/>
                </a:schemeClr>
              </a:solidFill>
            </a:ln>
            <a:scene3d>
              <a:camera prst="perspectiveLeft" fov="0">
                <a:rot lat="0" lon="2400001" rev="0"/>
              </a:camera>
              <a:lightRig rig="threePt" dir="t"/>
            </a:scene3d>
            <a:sp3d extrusionH="38100">
              <a:bevelT w="5715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38">
              <a:extLst>
                <a:ext uri="{FF2B5EF4-FFF2-40B4-BE49-F238E27FC236}">
                  <a16:creationId xmlns:a16="http://schemas.microsoft.com/office/drawing/2014/main" id="{8971BF97-D3E8-480F-9899-E0581C51F7BB}"/>
                </a:ext>
              </a:extLst>
            </p:cNvPr>
            <p:cNvSpPr/>
            <p:nvPr/>
          </p:nvSpPr>
          <p:spPr>
            <a:xfrm rot="4193877">
              <a:off x="4529322" y="2372479"/>
              <a:ext cx="1370628" cy="326651"/>
            </a:xfrm>
            <a:prstGeom prst="roundRect">
              <a:avLst>
                <a:gd name="adj" fmla="val 50000"/>
              </a:avLst>
            </a:prstGeom>
            <a:solidFill>
              <a:schemeClr val="accent2">
                <a:lumMod val="75000"/>
              </a:schemeClr>
            </a:solidFill>
            <a:ln>
              <a:solidFill>
                <a:schemeClr val="accent2">
                  <a:lumMod val="75000"/>
                </a:schemeClr>
              </a:solidFill>
            </a:ln>
            <a:scene3d>
              <a:camera prst="perspectiveLeft" fov="0">
                <a:rot lat="0" lon="2400000" rev="0"/>
              </a:camera>
              <a:lightRig rig="twoPt" dir="t"/>
            </a:scene3d>
            <a:sp3d extrusionH="635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29CC60F0-3CFB-49B6-99B0-4105AC72A39E}"/>
                </a:ext>
              </a:extLst>
            </p:cNvPr>
            <p:cNvSpPr/>
            <p:nvPr/>
          </p:nvSpPr>
          <p:spPr>
            <a:xfrm>
              <a:off x="4535795" y="1835840"/>
              <a:ext cx="736989" cy="475088"/>
            </a:xfrm>
            <a:prstGeom prst="ellipse">
              <a:avLst/>
            </a:prstGeom>
            <a:solidFill>
              <a:schemeClr val="accent2">
                <a:lumMod val="75000"/>
              </a:schemeClr>
            </a:solidFill>
            <a:ln>
              <a:solidFill>
                <a:schemeClr val="accent2">
                  <a:lumMod val="75000"/>
                </a:schemeClr>
              </a:solidFill>
            </a:ln>
            <a:scene3d>
              <a:camera prst="perspectiveLeft" fov="0">
                <a:rot lat="0" lon="2400001" rev="0"/>
              </a:camera>
              <a:lightRig rig="threePt" dir="t"/>
            </a:scene3d>
            <a:sp3d extrusionH="38100">
              <a:bevelT w="5715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Arrow Connector 70">
              <a:extLst>
                <a:ext uri="{FF2B5EF4-FFF2-40B4-BE49-F238E27FC236}">
                  <a16:creationId xmlns:a16="http://schemas.microsoft.com/office/drawing/2014/main" id="{4383ED1C-29F8-40D0-8342-409824C6BFE1}"/>
                </a:ext>
              </a:extLst>
            </p:cNvPr>
            <p:cNvCxnSpPr/>
            <p:nvPr/>
          </p:nvCxnSpPr>
          <p:spPr>
            <a:xfrm flipH="1">
              <a:off x="2473984" y="4793388"/>
              <a:ext cx="12348" cy="789183"/>
            </a:xfrm>
            <a:prstGeom prst="straightConnector1">
              <a:avLst/>
            </a:prstGeom>
            <a:ln w="25400" cap="rnd">
              <a:solidFill>
                <a:schemeClr val="accent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3AB3BE6-5A09-4A14-BA5B-1C834D4226FC}"/>
                </a:ext>
              </a:extLst>
            </p:cNvPr>
            <p:cNvCxnSpPr/>
            <p:nvPr/>
          </p:nvCxnSpPr>
          <p:spPr>
            <a:xfrm flipH="1">
              <a:off x="2227028" y="4948065"/>
              <a:ext cx="493912" cy="489358"/>
            </a:xfrm>
            <a:prstGeom prst="straightConnector1">
              <a:avLst/>
            </a:prstGeom>
            <a:ln w="25400" cap="rnd">
              <a:solidFill>
                <a:schemeClr val="accent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837E175-8FEB-4B7A-9105-AC85D8D7789C}"/>
                </a:ext>
              </a:extLst>
            </p:cNvPr>
            <p:cNvCxnSpPr/>
            <p:nvPr/>
          </p:nvCxnSpPr>
          <p:spPr>
            <a:xfrm>
              <a:off x="3206289" y="4856944"/>
              <a:ext cx="0" cy="992661"/>
            </a:xfrm>
            <a:prstGeom prst="straightConnector1">
              <a:avLst/>
            </a:prstGeom>
            <a:ln w="19050">
              <a:solidFill>
                <a:schemeClr val="accent5">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FC80303-E7D5-4D28-B335-1AE2A075E09F}"/>
                </a:ext>
              </a:extLst>
            </p:cNvPr>
            <p:cNvCxnSpPr/>
            <p:nvPr/>
          </p:nvCxnSpPr>
          <p:spPr>
            <a:xfrm flipH="1">
              <a:off x="2665025" y="5353275"/>
              <a:ext cx="1034050" cy="1876"/>
            </a:xfrm>
            <a:prstGeom prst="straightConnector1">
              <a:avLst/>
            </a:prstGeom>
            <a:ln w="19050">
              <a:solidFill>
                <a:schemeClr val="accent5">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0D7E288-6B3E-415B-AA6C-00D46820EE0E}"/>
                </a:ext>
              </a:extLst>
            </p:cNvPr>
            <p:cNvCxnSpPr/>
            <p:nvPr/>
          </p:nvCxnSpPr>
          <p:spPr>
            <a:xfrm flipH="1">
              <a:off x="2915563" y="4995215"/>
              <a:ext cx="670092" cy="684362"/>
            </a:xfrm>
            <a:prstGeom prst="straightConnector1">
              <a:avLst/>
            </a:prstGeom>
            <a:ln w="19050">
              <a:solidFill>
                <a:schemeClr val="accent5">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61609439-B4F1-4247-9486-B1357D0C0E90}"/>
                </a:ext>
              </a:extLst>
            </p:cNvPr>
            <p:cNvSpPr/>
            <p:nvPr/>
          </p:nvSpPr>
          <p:spPr>
            <a:xfrm>
              <a:off x="2530286" y="5247826"/>
              <a:ext cx="649314" cy="262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096692A-CA61-49EC-A574-B14D95700546}"/>
                </a:ext>
              </a:extLst>
            </p:cNvPr>
            <p:cNvSpPr/>
            <p:nvPr/>
          </p:nvSpPr>
          <p:spPr>
            <a:xfrm>
              <a:off x="2852315" y="5386211"/>
              <a:ext cx="435024" cy="49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4E88A303-C276-4288-AD41-26CBCC0AD5E0}"/>
                </a:ext>
              </a:extLst>
            </p:cNvPr>
            <p:cNvSpPr/>
            <p:nvPr/>
          </p:nvSpPr>
          <p:spPr>
            <a:xfrm>
              <a:off x="3170090" y="5308710"/>
              <a:ext cx="90560" cy="735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39FFF1E0-6642-453E-BE64-3900566E1E16}"/>
                </a:ext>
              </a:extLst>
            </p:cNvPr>
            <p:cNvSpPr txBox="1"/>
            <p:nvPr/>
          </p:nvSpPr>
          <p:spPr>
            <a:xfrm>
              <a:off x="3718494" y="5202326"/>
              <a:ext cx="141241" cy="307777"/>
            </a:xfrm>
            <a:prstGeom prst="rect">
              <a:avLst/>
            </a:prstGeom>
            <a:noFill/>
          </p:spPr>
          <p:txBody>
            <a:bodyPr wrap="square" rtlCol="0">
              <a:spAutoFit/>
            </a:bodyPr>
            <a:lstStyle/>
            <a:p>
              <a:pPr algn="ctr"/>
              <a:r>
                <a:rPr lang="en-US" sz="1400" dirty="0"/>
                <a:t>X</a:t>
              </a:r>
            </a:p>
          </p:txBody>
        </p:sp>
        <p:sp>
          <p:nvSpPr>
            <p:cNvPr id="80" name="TextBox 79">
              <a:extLst>
                <a:ext uri="{FF2B5EF4-FFF2-40B4-BE49-F238E27FC236}">
                  <a16:creationId xmlns:a16="http://schemas.microsoft.com/office/drawing/2014/main" id="{881C650A-ED86-41E0-A11E-8B3D1B2B8A03}"/>
                </a:ext>
              </a:extLst>
            </p:cNvPr>
            <p:cNvSpPr txBox="1"/>
            <p:nvPr/>
          </p:nvSpPr>
          <p:spPr>
            <a:xfrm>
              <a:off x="3571745" y="4746092"/>
              <a:ext cx="141241" cy="307777"/>
            </a:xfrm>
            <a:prstGeom prst="rect">
              <a:avLst/>
            </a:prstGeom>
            <a:noFill/>
          </p:spPr>
          <p:txBody>
            <a:bodyPr wrap="square" rtlCol="0">
              <a:spAutoFit/>
            </a:bodyPr>
            <a:lstStyle/>
            <a:p>
              <a:pPr algn="ctr"/>
              <a:r>
                <a:rPr lang="en-US" sz="1400" dirty="0"/>
                <a:t>Y</a:t>
              </a:r>
            </a:p>
          </p:txBody>
        </p:sp>
        <p:sp>
          <p:nvSpPr>
            <p:cNvPr id="81" name="TextBox 80">
              <a:extLst>
                <a:ext uri="{FF2B5EF4-FFF2-40B4-BE49-F238E27FC236}">
                  <a16:creationId xmlns:a16="http://schemas.microsoft.com/office/drawing/2014/main" id="{2414680D-0039-4B02-9123-FEC986673296}"/>
                </a:ext>
              </a:extLst>
            </p:cNvPr>
            <p:cNvSpPr txBox="1"/>
            <p:nvPr/>
          </p:nvSpPr>
          <p:spPr>
            <a:xfrm>
              <a:off x="3141154" y="4614515"/>
              <a:ext cx="141241" cy="307777"/>
            </a:xfrm>
            <a:prstGeom prst="rect">
              <a:avLst/>
            </a:prstGeom>
            <a:noFill/>
          </p:spPr>
          <p:txBody>
            <a:bodyPr wrap="square" rtlCol="0">
              <a:spAutoFit/>
            </a:bodyPr>
            <a:lstStyle/>
            <a:p>
              <a:pPr algn="ctr"/>
              <a:r>
                <a:rPr lang="en-US" sz="1400" dirty="0"/>
                <a:t>Z</a:t>
              </a:r>
            </a:p>
          </p:txBody>
        </p:sp>
        <p:sp>
          <p:nvSpPr>
            <p:cNvPr id="82" name="Line Callout 2 51">
              <a:extLst>
                <a:ext uri="{FF2B5EF4-FFF2-40B4-BE49-F238E27FC236}">
                  <a16:creationId xmlns:a16="http://schemas.microsoft.com/office/drawing/2014/main" id="{2870926F-35EE-4557-B41A-89AFB0D3B506}"/>
                </a:ext>
              </a:extLst>
            </p:cNvPr>
            <p:cNvSpPr/>
            <p:nvPr/>
          </p:nvSpPr>
          <p:spPr>
            <a:xfrm>
              <a:off x="3939629" y="5265759"/>
              <a:ext cx="2130464" cy="684362"/>
            </a:xfrm>
            <a:prstGeom prst="borderCallout2">
              <a:avLst>
                <a:gd name="adj1" fmla="val 53859"/>
                <a:gd name="adj2" fmla="val -3121"/>
                <a:gd name="adj3" fmla="val 50399"/>
                <a:gd name="adj4" fmla="val -11274"/>
                <a:gd name="adj5" fmla="val 11971"/>
                <a:gd name="adj6" fmla="val -35449"/>
              </a:avLst>
            </a:prstGeom>
            <a:solidFill>
              <a:schemeClr val="accent5">
                <a:lumMod val="50000"/>
              </a:schemeClr>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Process Coordinate System</a:t>
              </a:r>
            </a:p>
          </p:txBody>
        </p:sp>
        <p:sp>
          <p:nvSpPr>
            <p:cNvPr id="83" name="Curved Left Arrow 52">
              <a:extLst>
                <a:ext uri="{FF2B5EF4-FFF2-40B4-BE49-F238E27FC236}">
                  <a16:creationId xmlns:a16="http://schemas.microsoft.com/office/drawing/2014/main" id="{8F5019C7-4228-4C0F-BC61-C87678DF29E3}"/>
                </a:ext>
              </a:extLst>
            </p:cNvPr>
            <p:cNvSpPr/>
            <p:nvPr/>
          </p:nvSpPr>
          <p:spPr>
            <a:xfrm rot="16534978">
              <a:off x="2238463" y="5203832"/>
              <a:ext cx="131975" cy="2517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4" name="Straight Arrow Connector 83">
              <a:extLst>
                <a:ext uri="{FF2B5EF4-FFF2-40B4-BE49-F238E27FC236}">
                  <a16:creationId xmlns:a16="http://schemas.microsoft.com/office/drawing/2014/main" id="{1E80313C-46FA-46AD-81F0-6432AC0E1109}"/>
                </a:ext>
              </a:extLst>
            </p:cNvPr>
            <p:cNvCxnSpPr/>
            <p:nvPr/>
          </p:nvCxnSpPr>
          <p:spPr>
            <a:xfrm flipH="1">
              <a:off x="2076359" y="5192744"/>
              <a:ext cx="795250" cy="244"/>
            </a:xfrm>
            <a:prstGeom prst="straightConnector1">
              <a:avLst/>
            </a:prstGeom>
            <a:ln w="25400" cap="rnd">
              <a:solidFill>
                <a:schemeClr val="accent1">
                  <a:lumMod val="50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85" name="Line Callout 2 54">
              <a:extLst>
                <a:ext uri="{FF2B5EF4-FFF2-40B4-BE49-F238E27FC236}">
                  <a16:creationId xmlns:a16="http://schemas.microsoft.com/office/drawing/2014/main" id="{385B55AF-49FF-4481-A79A-C58059AB6A03}"/>
                </a:ext>
              </a:extLst>
            </p:cNvPr>
            <p:cNvSpPr/>
            <p:nvPr/>
          </p:nvSpPr>
          <p:spPr>
            <a:xfrm>
              <a:off x="2308870" y="1185054"/>
              <a:ext cx="2130464" cy="825297"/>
            </a:xfrm>
            <a:prstGeom prst="borderCallout2">
              <a:avLst>
                <a:gd name="adj1" fmla="val 102175"/>
                <a:gd name="adj2" fmla="val 45481"/>
                <a:gd name="adj3" fmla="val 152842"/>
                <a:gd name="adj4" fmla="val 52982"/>
                <a:gd name="adj5" fmla="val 179994"/>
                <a:gd name="adj6" fmla="val 65660"/>
              </a:avLst>
            </a:prstGeom>
            <a:solidFill>
              <a:schemeClr val="accent5">
                <a:lumMod val="50000"/>
              </a:schemeClr>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Multi-Axis Arm</a:t>
              </a:r>
            </a:p>
          </p:txBody>
        </p:sp>
        <p:sp>
          <p:nvSpPr>
            <p:cNvPr id="86" name="Cube 85">
              <a:extLst>
                <a:ext uri="{FF2B5EF4-FFF2-40B4-BE49-F238E27FC236}">
                  <a16:creationId xmlns:a16="http://schemas.microsoft.com/office/drawing/2014/main" id="{7D4A2B4A-B66F-41B2-9B2B-BCA78B30C68D}"/>
                </a:ext>
              </a:extLst>
            </p:cNvPr>
            <p:cNvSpPr/>
            <p:nvPr/>
          </p:nvSpPr>
          <p:spPr>
            <a:xfrm>
              <a:off x="3872161" y="3230854"/>
              <a:ext cx="4087654" cy="1885796"/>
            </a:xfrm>
            <a:prstGeom prst="cube">
              <a:avLst>
                <a:gd name="adj" fmla="val 92404"/>
              </a:avLst>
            </a:prstGeom>
            <a:solidFill>
              <a:schemeClr val="bg2">
                <a:lumMod val="1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Cross 86">
              <a:extLst>
                <a:ext uri="{FF2B5EF4-FFF2-40B4-BE49-F238E27FC236}">
                  <a16:creationId xmlns:a16="http://schemas.microsoft.com/office/drawing/2014/main" id="{C2E66EE6-7851-4FAD-A0CF-061829A752D4}"/>
                </a:ext>
              </a:extLst>
            </p:cNvPr>
            <p:cNvSpPr/>
            <p:nvPr/>
          </p:nvSpPr>
          <p:spPr>
            <a:xfrm>
              <a:off x="5059613" y="2955153"/>
              <a:ext cx="1976677" cy="2001543"/>
            </a:xfrm>
            <a:prstGeom prst="plus">
              <a:avLst>
                <a:gd name="adj" fmla="val 44497"/>
              </a:avLst>
            </a:prstGeom>
            <a:solidFill>
              <a:schemeClr val="accent1">
                <a:lumMod val="50000"/>
              </a:schemeClr>
            </a:solidFill>
            <a:ln>
              <a:solidFill>
                <a:schemeClr val="tx2">
                  <a:lumMod val="50000"/>
                </a:schemeClr>
              </a:solidFill>
            </a:ln>
            <a:scene3d>
              <a:camera prst="orthographicFront">
                <a:rot lat="18096489" lon="3224500" rev="18644115"/>
              </a:camera>
              <a:lightRig rig="threePt" dir="t"/>
            </a:scene3d>
            <a:sp3d extrusionH="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Cross 87">
              <a:extLst>
                <a:ext uri="{FF2B5EF4-FFF2-40B4-BE49-F238E27FC236}">
                  <a16:creationId xmlns:a16="http://schemas.microsoft.com/office/drawing/2014/main" id="{422140EE-71C4-46CC-A7A3-D810E92A6865}"/>
                </a:ext>
              </a:extLst>
            </p:cNvPr>
            <p:cNvSpPr/>
            <p:nvPr/>
          </p:nvSpPr>
          <p:spPr>
            <a:xfrm>
              <a:off x="5059613" y="2920922"/>
              <a:ext cx="1976677" cy="2001543"/>
            </a:xfrm>
            <a:prstGeom prst="plus">
              <a:avLst>
                <a:gd name="adj" fmla="val 44497"/>
              </a:avLst>
            </a:prstGeom>
            <a:solidFill>
              <a:schemeClr val="accent1">
                <a:lumMod val="50000"/>
              </a:schemeClr>
            </a:solidFill>
            <a:ln>
              <a:solidFill>
                <a:schemeClr val="tx2">
                  <a:lumMod val="50000"/>
                </a:schemeClr>
              </a:solidFill>
            </a:ln>
            <a:scene3d>
              <a:camera prst="orthographicFront">
                <a:rot lat="18096489" lon="3224500" rev="18644115"/>
              </a:camera>
              <a:lightRig rig="threePt" dir="t"/>
            </a:scene3d>
            <a:sp3d extrusionH="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Cross 88">
              <a:extLst>
                <a:ext uri="{FF2B5EF4-FFF2-40B4-BE49-F238E27FC236}">
                  <a16:creationId xmlns:a16="http://schemas.microsoft.com/office/drawing/2014/main" id="{561A885F-944B-4594-9A3C-6ECB10C67D88}"/>
                </a:ext>
              </a:extLst>
            </p:cNvPr>
            <p:cNvSpPr/>
            <p:nvPr/>
          </p:nvSpPr>
          <p:spPr>
            <a:xfrm>
              <a:off x="5059613" y="2891653"/>
              <a:ext cx="1976677" cy="2001543"/>
            </a:xfrm>
            <a:prstGeom prst="plus">
              <a:avLst>
                <a:gd name="adj" fmla="val 44497"/>
              </a:avLst>
            </a:prstGeom>
            <a:solidFill>
              <a:schemeClr val="accent1">
                <a:lumMod val="50000"/>
              </a:schemeClr>
            </a:solidFill>
            <a:ln>
              <a:solidFill>
                <a:schemeClr val="tx2">
                  <a:lumMod val="50000"/>
                </a:schemeClr>
              </a:solidFill>
            </a:ln>
            <a:scene3d>
              <a:camera prst="orthographicFront">
                <a:rot lat="18096489" lon="3224500" rev="18644115"/>
              </a:camera>
              <a:lightRig rig="threePt" dir="t"/>
            </a:scene3d>
            <a:sp3d extrusionH="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Cross 89">
              <a:extLst>
                <a:ext uri="{FF2B5EF4-FFF2-40B4-BE49-F238E27FC236}">
                  <a16:creationId xmlns:a16="http://schemas.microsoft.com/office/drawing/2014/main" id="{01970EA6-EC84-4B65-889E-0F5E96635CFE}"/>
                </a:ext>
              </a:extLst>
            </p:cNvPr>
            <p:cNvSpPr/>
            <p:nvPr/>
          </p:nvSpPr>
          <p:spPr>
            <a:xfrm>
              <a:off x="5059613" y="2857422"/>
              <a:ext cx="1976677" cy="2001543"/>
            </a:xfrm>
            <a:prstGeom prst="plus">
              <a:avLst>
                <a:gd name="adj" fmla="val 44497"/>
              </a:avLst>
            </a:prstGeom>
            <a:solidFill>
              <a:schemeClr val="accent1">
                <a:lumMod val="50000"/>
              </a:schemeClr>
            </a:solidFill>
            <a:ln>
              <a:solidFill>
                <a:schemeClr val="tx2">
                  <a:lumMod val="50000"/>
                </a:schemeClr>
              </a:solidFill>
            </a:ln>
            <a:scene3d>
              <a:camera prst="orthographicFront">
                <a:rot lat="18096489" lon="3224500" rev="18644115"/>
              </a:camera>
              <a:lightRig rig="threePt" dir="t"/>
            </a:scene3d>
            <a:sp3d extrusionH="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Cross 90">
              <a:extLst>
                <a:ext uri="{FF2B5EF4-FFF2-40B4-BE49-F238E27FC236}">
                  <a16:creationId xmlns:a16="http://schemas.microsoft.com/office/drawing/2014/main" id="{50A8BD3B-830D-41A3-93BB-FDDD8F087CFD}"/>
                </a:ext>
              </a:extLst>
            </p:cNvPr>
            <p:cNvSpPr/>
            <p:nvPr/>
          </p:nvSpPr>
          <p:spPr>
            <a:xfrm>
              <a:off x="5059613" y="2821803"/>
              <a:ext cx="1976677" cy="2001543"/>
            </a:xfrm>
            <a:prstGeom prst="plus">
              <a:avLst>
                <a:gd name="adj" fmla="val 44497"/>
              </a:avLst>
            </a:prstGeom>
            <a:solidFill>
              <a:schemeClr val="accent1">
                <a:lumMod val="50000"/>
              </a:schemeClr>
            </a:solidFill>
            <a:ln>
              <a:solidFill>
                <a:schemeClr val="tx2">
                  <a:lumMod val="50000"/>
                </a:schemeClr>
              </a:solidFill>
            </a:ln>
            <a:scene3d>
              <a:camera prst="orthographicFront">
                <a:rot lat="18096489" lon="3224500" rev="18644115"/>
              </a:camera>
              <a:lightRig rig="threePt" dir="t"/>
            </a:scene3d>
            <a:sp3d extrusionH="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Cross 91">
              <a:extLst>
                <a:ext uri="{FF2B5EF4-FFF2-40B4-BE49-F238E27FC236}">
                  <a16:creationId xmlns:a16="http://schemas.microsoft.com/office/drawing/2014/main" id="{7965A773-62B6-4300-B1A2-8429454768DF}"/>
                </a:ext>
              </a:extLst>
            </p:cNvPr>
            <p:cNvSpPr/>
            <p:nvPr/>
          </p:nvSpPr>
          <p:spPr>
            <a:xfrm>
              <a:off x="5059613" y="2787572"/>
              <a:ext cx="1976677" cy="2001543"/>
            </a:xfrm>
            <a:prstGeom prst="plus">
              <a:avLst>
                <a:gd name="adj" fmla="val 44497"/>
              </a:avLst>
            </a:prstGeom>
            <a:solidFill>
              <a:srgbClr val="777777"/>
            </a:solidFill>
            <a:ln>
              <a:solidFill>
                <a:schemeClr val="tx2">
                  <a:lumMod val="50000"/>
                </a:schemeClr>
              </a:solidFill>
            </a:ln>
            <a:scene3d>
              <a:camera prst="orthographicFront">
                <a:rot lat="18096489" lon="3224500" rev="18644115"/>
              </a:camera>
              <a:lightRig rig="threePt" dir="t"/>
            </a:scene3d>
            <a:sp3d extrusionH="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 Same Side Corner Rectangle 62">
              <a:extLst>
                <a:ext uri="{FF2B5EF4-FFF2-40B4-BE49-F238E27FC236}">
                  <a16:creationId xmlns:a16="http://schemas.microsoft.com/office/drawing/2014/main" id="{D57D0570-B136-474A-BFA8-0D6D32F115D4}"/>
                </a:ext>
              </a:extLst>
            </p:cNvPr>
            <p:cNvSpPr/>
            <p:nvPr/>
          </p:nvSpPr>
          <p:spPr>
            <a:xfrm rot="5181496">
              <a:off x="5313050" y="3581787"/>
              <a:ext cx="75968" cy="348839"/>
            </a:xfrm>
            <a:prstGeom prst="round2SameRect">
              <a:avLst>
                <a:gd name="adj1" fmla="val 50000"/>
                <a:gd name="adj2" fmla="val 0"/>
              </a:avLst>
            </a:prstGeom>
            <a:gradFill flip="none" rotWithShape="1">
              <a:gsLst>
                <a:gs pos="95000">
                  <a:srgbClr val="989898">
                    <a:alpha val="3000"/>
                  </a:srgbClr>
                </a:gs>
                <a:gs pos="45000">
                  <a:schemeClr val="accent2">
                    <a:lumMod val="100000"/>
                  </a:schemeClr>
                </a:gs>
              </a:gsLst>
              <a:path path="circle">
                <a:fillToRect l="50000" t="-80000" r="50000" b="180000"/>
              </a:path>
              <a:tileRect/>
            </a:gradFill>
            <a:ln>
              <a:noFill/>
            </a:ln>
            <a:scene3d>
              <a:camera prst="isometricOffAxis2Right">
                <a:rot lat="20523667" lon="16876271" rev="2139204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Arrow Connector 93">
              <a:extLst>
                <a:ext uri="{FF2B5EF4-FFF2-40B4-BE49-F238E27FC236}">
                  <a16:creationId xmlns:a16="http://schemas.microsoft.com/office/drawing/2014/main" id="{E4E1CCED-2312-4E7B-8AAB-4F4109857C98}"/>
                </a:ext>
              </a:extLst>
            </p:cNvPr>
            <p:cNvCxnSpPr/>
            <p:nvPr/>
          </p:nvCxnSpPr>
          <p:spPr>
            <a:xfrm flipV="1">
              <a:off x="5543310" y="3698773"/>
              <a:ext cx="440220" cy="1822"/>
            </a:xfrm>
            <a:prstGeom prst="straightConnector1">
              <a:avLst/>
            </a:prstGeom>
            <a:ln w="31750">
              <a:solidFill>
                <a:srgbClr val="FFC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2728D43-C555-4238-B8DD-EED932746C75}"/>
                </a:ext>
              </a:extLst>
            </p:cNvPr>
            <p:cNvCxnSpPr/>
            <p:nvPr/>
          </p:nvCxnSpPr>
          <p:spPr>
            <a:xfrm flipV="1">
              <a:off x="5991327" y="3411213"/>
              <a:ext cx="306519" cy="251363"/>
            </a:xfrm>
            <a:prstGeom prst="straightConnector1">
              <a:avLst/>
            </a:prstGeom>
            <a:ln w="31750">
              <a:solidFill>
                <a:srgbClr val="FFC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596948EE-679E-4B0E-B54D-A095B2869D61}"/>
                </a:ext>
              </a:extLst>
            </p:cNvPr>
            <p:cNvCxnSpPr/>
            <p:nvPr/>
          </p:nvCxnSpPr>
          <p:spPr>
            <a:xfrm flipV="1">
              <a:off x="6350896" y="3389782"/>
              <a:ext cx="232901" cy="769"/>
            </a:xfrm>
            <a:prstGeom prst="straightConnector1">
              <a:avLst/>
            </a:prstGeom>
            <a:ln w="31750">
              <a:solidFill>
                <a:srgbClr val="FFC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016EC60-DB70-40BE-910B-6B080341F9B7}"/>
                </a:ext>
              </a:extLst>
            </p:cNvPr>
            <p:cNvCxnSpPr/>
            <p:nvPr/>
          </p:nvCxnSpPr>
          <p:spPr>
            <a:xfrm flipH="1">
              <a:off x="6297846" y="3435748"/>
              <a:ext cx="304800" cy="262447"/>
            </a:xfrm>
            <a:prstGeom prst="straightConnector1">
              <a:avLst/>
            </a:prstGeom>
            <a:ln w="31750">
              <a:solidFill>
                <a:srgbClr val="FFC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BE94647-F128-4E64-A1C5-52F3EEAE87F2}"/>
                </a:ext>
              </a:extLst>
            </p:cNvPr>
            <p:cNvCxnSpPr/>
            <p:nvPr/>
          </p:nvCxnSpPr>
          <p:spPr>
            <a:xfrm flipV="1">
              <a:off x="6386020" y="3706981"/>
              <a:ext cx="440220" cy="1822"/>
            </a:xfrm>
            <a:prstGeom prst="straightConnector1">
              <a:avLst/>
            </a:prstGeom>
            <a:ln w="31750">
              <a:solidFill>
                <a:srgbClr val="FFC000"/>
              </a:solidFill>
              <a:tailEnd type="triangle" w="sm" len="med"/>
            </a:ln>
          </p:spPr>
          <p:style>
            <a:lnRef idx="1">
              <a:schemeClr val="accent1"/>
            </a:lnRef>
            <a:fillRef idx="0">
              <a:schemeClr val="accent1"/>
            </a:fillRef>
            <a:effectRef idx="0">
              <a:schemeClr val="accent1"/>
            </a:effectRef>
            <a:fontRef idx="minor">
              <a:schemeClr val="tx1"/>
            </a:fontRef>
          </p:style>
        </p:cxnSp>
        <p:sp>
          <p:nvSpPr>
            <p:cNvPr id="99" name="Line Callout 2 68">
              <a:extLst>
                <a:ext uri="{FF2B5EF4-FFF2-40B4-BE49-F238E27FC236}">
                  <a16:creationId xmlns:a16="http://schemas.microsoft.com/office/drawing/2014/main" id="{41E9419B-891B-4146-80D1-6406ACBF13F3}"/>
                </a:ext>
              </a:extLst>
            </p:cNvPr>
            <p:cNvSpPr/>
            <p:nvPr/>
          </p:nvSpPr>
          <p:spPr>
            <a:xfrm>
              <a:off x="5323850" y="1185055"/>
              <a:ext cx="2490831" cy="817687"/>
            </a:xfrm>
            <a:prstGeom prst="borderCallout2">
              <a:avLst>
                <a:gd name="adj1" fmla="val 100053"/>
                <a:gd name="adj2" fmla="val 50344"/>
                <a:gd name="adj3" fmla="val 162894"/>
                <a:gd name="adj4" fmla="val 40500"/>
                <a:gd name="adj5" fmla="val 204605"/>
                <a:gd name="adj6" fmla="val 28498"/>
              </a:avLst>
            </a:prstGeom>
            <a:solidFill>
              <a:schemeClr val="accent5">
                <a:lumMod val="50000"/>
              </a:schemeClr>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Maximum Working Envelope / Build Volume</a:t>
              </a:r>
            </a:p>
          </p:txBody>
        </p:sp>
        <p:cxnSp>
          <p:nvCxnSpPr>
            <p:cNvPr id="100" name="Straight Connector 99">
              <a:extLst>
                <a:ext uri="{FF2B5EF4-FFF2-40B4-BE49-F238E27FC236}">
                  <a16:creationId xmlns:a16="http://schemas.microsoft.com/office/drawing/2014/main" id="{22C8C1FF-FDBE-460C-B0ED-B4776A61DB18}"/>
                </a:ext>
              </a:extLst>
            </p:cNvPr>
            <p:cNvCxnSpPr/>
            <p:nvPr/>
          </p:nvCxnSpPr>
          <p:spPr>
            <a:xfrm>
              <a:off x="5489693" y="3546211"/>
              <a:ext cx="27017" cy="196689"/>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1" name="Can 70">
              <a:extLst>
                <a:ext uri="{FF2B5EF4-FFF2-40B4-BE49-F238E27FC236}">
                  <a16:creationId xmlns:a16="http://schemas.microsoft.com/office/drawing/2014/main" id="{221E8024-22D5-48C4-A54F-BE641F2DE9FE}"/>
                </a:ext>
              </a:extLst>
            </p:cNvPr>
            <p:cNvSpPr/>
            <p:nvPr/>
          </p:nvSpPr>
          <p:spPr>
            <a:xfrm rot="10283891">
              <a:off x="5454872" y="3238963"/>
              <a:ext cx="49637" cy="462709"/>
            </a:xfrm>
            <a:prstGeom prst="can">
              <a:avLst/>
            </a:prstGeom>
            <a:solidFill>
              <a:schemeClr val="bg2">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apezoid 101">
              <a:extLst>
                <a:ext uri="{FF2B5EF4-FFF2-40B4-BE49-F238E27FC236}">
                  <a16:creationId xmlns:a16="http://schemas.microsoft.com/office/drawing/2014/main" id="{A028A6E6-BFB7-4C78-B7AA-3CC95EACC6F9}"/>
                </a:ext>
              </a:extLst>
            </p:cNvPr>
            <p:cNvSpPr/>
            <p:nvPr/>
          </p:nvSpPr>
          <p:spPr>
            <a:xfrm rot="10318806">
              <a:off x="5409393" y="3127321"/>
              <a:ext cx="236242" cy="359610"/>
            </a:xfrm>
            <a:prstGeom prst="trapezoid">
              <a:avLst>
                <a:gd name="adj" fmla="val 32707"/>
              </a:avLst>
            </a:prstGeom>
            <a:solidFill>
              <a:schemeClr val="bg2">
                <a:lumMod val="25000"/>
              </a:schemeClr>
            </a:solidFill>
            <a:ln>
              <a:solidFill>
                <a:schemeClr val="bg2">
                  <a:lumMod val="10000"/>
                </a:schemeClr>
              </a:solidFill>
            </a:ln>
            <a:scene3d>
              <a:camera prst="perspectiveLeft" fov="0">
                <a:rot lat="0" lon="2400000" rev="0"/>
              </a:camera>
              <a:lightRig rig="twoPt" dir="t"/>
            </a:scene3d>
            <a:sp3d extrusionH="635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Explosion 2 72">
              <a:extLst>
                <a:ext uri="{FF2B5EF4-FFF2-40B4-BE49-F238E27FC236}">
                  <a16:creationId xmlns:a16="http://schemas.microsoft.com/office/drawing/2014/main" id="{7AE0BC8B-00F5-4F1D-9CF6-BCD5E80290BE}"/>
                </a:ext>
              </a:extLst>
            </p:cNvPr>
            <p:cNvSpPr/>
            <p:nvPr/>
          </p:nvSpPr>
          <p:spPr>
            <a:xfrm rot="812340">
              <a:off x="5482308" y="3733347"/>
              <a:ext cx="79921" cy="45719"/>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C552C5E5-FBFF-4B1D-89F8-F0BE4E8148A5}"/>
                </a:ext>
              </a:extLst>
            </p:cNvPr>
            <p:cNvSpPr/>
            <p:nvPr/>
          </p:nvSpPr>
          <p:spPr>
            <a:xfrm>
              <a:off x="5157301" y="2931451"/>
              <a:ext cx="433154" cy="279225"/>
            </a:xfrm>
            <a:prstGeom prst="ellipse">
              <a:avLst/>
            </a:prstGeom>
            <a:solidFill>
              <a:schemeClr val="accent2">
                <a:lumMod val="75000"/>
              </a:schemeClr>
            </a:solidFill>
            <a:ln>
              <a:solidFill>
                <a:schemeClr val="accent2">
                  <a:lumMod val="75000"/>
                </a:schemeClr>
              </a:solidFill>
            </a:ln>
            <a:scene3d>
              <a:camera prst="perspectiveLeft" fov="0">
                <a:rot lat="0" lon="2400001" rev="0"/>
              </a:camera>
              <a:lightRig rig="threePt" dir="t"/>
            </a:scene3d>
            <a:sp3d extrusionH="38100">
              <a:bevelT w="57150" h="38100"/>
              <a:bevelB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Cube 104">
              <a:extLst>
                <a:ext uri="{FF2B5EF4-FFF2-40B4-BE49-F238E27FC236}">
                  <a16:creationId xmlns:a16="http://schemas.microsoft.com/office/drawing/2014/main" id="{D6E9B646-ED8C-4C77-982B-54BEC8BF46C3}"/>
                </a:ext>
              </a:extLst>
            </p:cNvPr>
            <p:cNvSpPr/>
            <p:nvPr/>
          </p:nvSpPr>
          <p:spPr>
            <a:xfrm>
              <a:off x="3902657" y="2259515"/>
              <a:ext cx="4079282" cy="2724654"/>
            </a:xfrm>
            <a:prstGeom prst="cube">
              <a:avLst>
                <a:gd name="adj" fmla="val 62718"/>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Curved Left Arrow 75">
              <a:extLst>
                <a:ext uri="{FF2B5EF4-FFF2-40B4-BE49-F238E27FC236}">
                  <a16:creationId xmlns:a16="http://schemas.microsoft.com/office/drawing/2014/main" id="{B50AFB0F-A0F2-4DF1-91A7-7F1E69FE6F10}"/>
                </a:ext>
              </a:extLst>
            </p:cNvPr>
            <p:cNvSpPr/>
            <p:nvPr/>
          </p:nvSpPr>
          <p:spPr>
            <a:xfrm rot="444488">
              <a:off x="2451812" y="4726783"/>
              <a:ext cx="131975" cy="251720"/>
            </a:xfrm>
            <a:prstGeom prst="curvedLeftArrow">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7" name="Curved Left Arrow 76">
              <a:extLst>
                <a:ext uri="{FF2B5EF4-FFF2-40B4-BE49-F238E27FC236}">
                  <a16:creationId xmlns:a16="http://schemas.microsoft.com/office/drawing/2014/main" id="{D759ED9D-06DE-4604-ADAD-2D52B47A37BD}"/>
                </a:ext>
              </a:extLst>
            </p:cNvPr>
            <p:cNvSpPr/>
            <p:nvPr/>
          </p:nvSpPr>
          <p:spPr>
            <a:xfrm rot="16048536">
              <a:off x="2746620" y="5019496"/>
              <a:ext cx="131975" cy="251720"/>
            </a:xfrm>
            <a:prstGeom prst="curvedLeftArrow">
              <a:avLst/>
            </a:prstGeom>
            <a:scene3d>
              <a:camera prst="orthographicFront">
                <a:rot lat="2876197" lon="13146628" rev="1266681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Line Callout 2 78">
              <a:extLst>
                <a:ext uri="{FF2B5EF4-FFF2-40B4-BE49-F238E27FC236}">
                  <a16:creationId xmlns:a16="http://schemas.microsoft.com/office/drawing/2014/main" id="{6C0D365B-2A89-4AB9-ABD7-39424F09F057}"/>
                </a:ext>
              </a:extLst>
            </p:cNvPr>
            <p:cNvSpPr/>
            <p:nvPr/>
          </p:nvSpPr>
          <p:spPr>
            <a:xfrm>
              <a:off x="7998544" y="1185056"/>
              <a:ext cx="3772454" cy="825296"/>
            </a:xfrm>
            <a:prstGeom prst="borderCallout2">
              <a:avLst>
                <a:gd name="adj1" fmla="val 100207"/>
                <a:gd name="adj2" fmla="val 51171"/>
                <a:gd name="adj3" fmla="val 185931"/>
                <a:gd name="adj4" fmla="val 37815"/>
                <a:gd name="adj5" fmla="val 282101"/>
                <a:gd name="adj6" fmla="val -38788"/>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Deposition Path</a:t>
              </a:r>
            </a:p>
            <a:p>
              <a:pPr algn="ctr"/>
              <a:r>
                <a:rPr lang="en-US" sz="1600" dirty="0">
                  <a:latin typeface="Arial" panose="020B0604020202020204" pitchFamily="34" charset="0"/>
                  <a:cs typeface="Arial" panose="020B0604020202020204" pitchFamily="34" charset="0"/>
                </a:rPr>
                <a:t>(Contour or Fill Types, Contour Shown)</a:t>
              </a:r>
            </a:p>
          </p:txBody>
        </p:sp>
        <p:sp>
          <p:nvSpPr>
            <p:cNvPr id="109" name="Line Callout 2 79">
              <a:extLst>
                <a:ext uri="{FF2B5EF4-FFF2-40B4-BE49-F238E27FC236}">
                  <a16:creationId xmlns:a16="http://schemas.microsoft.com/office/drawing/2014/main" id="{4F771626-D078-49AB-A3DE-9C9C5421347B}"/>
                </a:ext>
              </a:extLst>
            </p:cNvPr>
            <p:cNvSpPr/>
            <p:nvPr/>
          </p:nvSpPr>
          <p:spPr>
            <a:xfrm>
              <a:off x="8649271" y="3662577"/>
              <a:ext cx="3121727" cy="752528"/>
            </a:xfrm>
            <a:prstGeom prst="borderCallout2">
              <a:avLst>
                <a:gd name="adj1" fmla="val 51556"/>
                <a:gd name="adj2" fmla="val 804"/>
                <a:gd name="adj3" fmla="val 52871"/>
                <a:gd name="adj4" fmla="val -10404"/>
                <a:gd name="adj5" fmla="val 23605"/>
                <a:gd name="adj6" fmla="val -54235"/>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Build Platform or Existing Part</a:t>
              </a:r>
            </a:p>
          </p:txBody>
        </p:sp>
        <p:sp>
          <p:nvSpPr>
            <p:cNvPr id="110" name="Line Callout 2 80">
              <a:extLst>
                <a:ext uri="{FF2B5EF4-FFF2-40B4-BE49-F238E27FC236}">
                  <a16:creationId xmlns:a16="http://schemas.microsoft.com/office/drawing/2014/main" id="{0AC9ADC4-F268-4C2E-9643-5E1CE830377B}"/>
                </a:ext>
              </a:extLst>
            </p:cNvPr>
            <p:cNvSpPr/>
            <p:nvPr/>
          </p:nvSpPr>
          <p:spPr>
            <a:xfrm>
              <a:off x="8649271" y="4544613"/>
              <a:ext cx="3121727" cy="684362"/>
            </a:xfrm>
            <a:prstGeom prst="borderCallout2">
              <a:avLst>
                <a:gd name="adj1" fmla="val 53859"/>
                <a:gd name="adj2" fmla="val -475"/>
                <a:gd name="adj3" fmla="val 53305"/>
                <a:gd name="adj4" fmla="val -8591"/>
                <a:gd name="adj5" fmla="val -7531"/>
                <a:gd name="adj6" fmla="val -62012"/>
              </a:avLst>
            </a:prstGeom>
            <a:solidFill>
              <a:schemeClr val="accent5">
                <a:lumMod val="50000"/>
              </a:schemeClr>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Part Fixture </a:t>
              </a:r>
            </a:p>
            <a:p>
              <a:pPr algn="ctr"/>
              <a:r>
                <a:rPr lang="en-US" sz="1600" dirty="0">
                  <a:latin typeface="Arial" panose="020B0604020202020204" pitchFamily="34" charset="0"/>
                  <a:cs typeface="Arial" panose="020B0604020202020204" pitchFamily="34" charset="0"/>
                </a:rPr>
                <a:t>(Can be Static or Dynamic)</a:t>
              </a:r>
            </a:p>
          </p:txBody>
        </p:sp>
      </p:grpSp>
    </p:spTree>
    <p:extLst>
      <p:ext uri="{BB962C8B-B14F-4D97-AF65-F5344CB8AC3E}">
        <p14:creationId xmlns:p14="http://schemas.microsoft.com/office/powerpoint/2010/main" val="416249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Binder Jetting Examples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8" name="Content Placeholder 7">
            <a:extLst>
              <a:ext uri="{FF2B5EF4-FFF2-40B4-BE49-F238E27FC236}">
                <a16:creationId xmlns:a16="http://schemas.microsoft.com/office/drawing/2014/main" id="{8AAB0D8B-ABCC-4CEF-8442-BB39984692A5}"/>
              </a:ext>
            </a:extLst>
          </p:cNvPr>
          <p:cNvSpPr>
            <a:spLocks noGrp="1"/>
          </p:cNvSpPr>
          <p:nvPr>
            <p:ph idx="1"/>
          </p:nvPr>
        </p:nvSpPr>
        <p:spPr>
          <a:xfrm>
            <a:off x="69851" y="1130178"/>
            <a:ext cx="6026150" cy="5091160"/>
          </a:xfrm>
        </p:spPr>
        <p:txBody>
          <a:bodyPr>
            <a:normAutofit/>
          </a:bodyPr>
          <a:lstStyle/>
          <a:p>
            <a:r>
              <a:rPr lang="en-US" sz="2400" dirty="0"/>
              <a:t>Binder Jetting (BJ): An AM process in which liquid bonding agent is selectively deposited to join powder materials </a:t>
            </a:r>
          </a:p>
        </p:txBody>
      </p:sp>
      <p:grpSp>
        <p:nvGrpSpPr>
          <p:cNvPr id="54" name="Group 53">
            <a:extLst>
              <a:ext uri="{FF2B5EF4-FFF2-40B4-BE49-F238E27FC236}">
                <a16:creationId xmlns:a16="http://schemas.microsoft.com/office/drawing/2014/main" id="{A38E83A2-8745-4308-B479-3781691524A9}"/>
              </a:ext>
            </a:extLst>
          </p:cNvPr>
          <p:cNvGrpSpPr/>
          <p:nvPr/>
        </p:nvGrpSpPr>
        <p:grpSpPr>
          <a:xfrm>
            <a:off x="382718" y="2511595"/>
            <a:ext cx="4795382" cy="3919267"/>
            <a:chOff x="473138" y="1295194"/>
            <a:chExt cx="4795382" cy="3919267"/>
          </a:xfrm>
        </p:grpSpPr>
        <p:sp>
          <p:nvSpPr>
            <p:cNvPr id="55" name="Can 218">
              <a:extLst>
                <a:ext uri="{FF2B5EF4-FFF2-40B4-BE49-F238E27FC236}">
                  <a16:creationId xmlns:a16="http://schemas.microsoft.com/office/drawing/2014/main" id="{160D5BAC-6E5B-4C28-9AD0-77401F43E3BB}"/>
                </a:ext>
              </a:extLst>
            </p:cNvPr>
            <p:cNvSpPr/>
            <p:nvPr/>
          </p:nvSpPr>
          <p:spPr>
            <a:xfrm>
              <a:off x="1136313" y="4128249"/>
              <a:ext cx="194061" cy="844474"/>
            </a:xfrm>
            <a:prstGeom prst="can">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an 219">
              <a:extLst>
                <a:ext uri="{FF2B5EF4-FFF2-40B4-BE49-F238E27FC236}">
                  <a16:creationId xmlns:a16="http://schemas.microsoft.com/office/drawing/2014/main" id="{A12281DA-1E06-4FB9-A31C-B223C00937F9}"/>
                </a:ext>
              </a:extLst>
            </p:cNvPr>
            <p:cNvSpPr/>
            <p:nvPr/>
          </p:nvSpPr>
          <p:spPr>
            <a:xfrm>
              <a:off x="2079995" y="4227465"/>
              <a:ext cx="614136" cy="906566"/>
            </a:xfrm>
            <a:prstGeom prst="can">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ube 56">
              <a:extLst>
                <a:ext uri="{FF2B5EF4-FFF2-40B4-BE49-F238E27FC236}">
                  <a16:creationId xmlns:a16="http://schemas.microsoft.com/office/drawing/2014/main" id="{FB0C6AA4-86B8-4FAC-A99E-066C2CF3160C}"/>
                </a:ext>
              </a:extLst>
            </p:cNvPr>
            <p:cNvSpPr/>
            <p:nvPr/>
          </p:nvSpPr>
          <p:spPr>
            <a:xfrm>
              <a:off x="870320" y="3701019"/>
              <a:ext cx="1038508" cy="608048"/>
            </a:xfrm>
            <a:prstGeom prst="cube">
              <a:avLst>
                <a:gd name="adj" fmla="val 867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ube 57">
              <a:extLst>
                <a:ext uri="{FF2B5EF4-FFF2-40B4-BE49-F238E27FC236}">
                  <a16:creationId xmlns:a16="http://schemas.microsoft.com/office/drawing/2014/main" id="{FFD828D8-DCF3-4C71-A0BB-048C946E872A}"/>
                </a:ext>
              </a:extLst>
            </p:cNvPr>
            <p:cNvSpPr/>
            <p:nvPr/>
          </p:nvSpPr>
          <p:spPr>
            <a:xfrm>
              <a:off x="870320" y="3459600"/>
              <a:ext cx="1043998" cy="768237"/>
            </a:xfrm>
            <a:prstGeom prst="cube">
              <a:avLst>
                <a:gd name="adj" fmla="val 69591"/>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ube 58">
              <a:extLst>
                <a:ext uri="{FF2B5EF4-FFF2-40B4-BE49-F238E27FC236}">
                  <a16:creationId xmlns:a16="http://schemas.microsoft.com/office/drawing/2014/main" id="{452F840D-17D7-420D-A6B1-3A6F49E4E1BF}"/>
                </a:ext>
              </a:extLst>
            </p:cNvPr>
            <p:cNvSpPr/>
            <p:nvPr/>
          </p:nvSpPr>
          <p:spPr>
            <a:xfrm>
              <a:off x="1306999" y="3395461"/>
              <a:ext cx="678429" cy="1819000"/>
            </a:xfrm>
            <a:prstGeom prst="cube">
              <a:avLst>
                <a:gd name="adj" fmla="val 903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ube 59">
              <a:extLst>
                <a:ext uri="{FF2B5EF4-FFF2-40B4-BE49-F238E27FC236}">
                  <a16:creationId xmlns:a16="http://schemas.microsoft.com/office/drawing/2014/main" id="{021D8A68-DB24-4E7C-9B35-8A0BD22BA90A}"/>
                </a:ext>
              </a:extLst>
            </p:cNvPr>
            <p:cNvSpPr/>
            <p:nvPr/>
          </p:nvSpPr>
          <p:spPr>
            <a:xfrm>
              <a:off x="1375934" y="3734414"/>
              <a:ext cx="2195090" cy="655884"/>
            </a:xfrm>
            <a:prstGeom prst="cube">
              <a:avLst>
                <a:gd name="adj" fmla="val 7023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Multiply 224">
              <a:extLst>
                <a:ext uri="{FF2B5EF4-FFF2-40B4-BE49-F238E27FC236}">
                  <a16:creationId xmlns:a16="http://schemas.microsoft.com/office/drawing/2014/main" id="{7E81CD68-1173-4EF6-AFF3-F966F65AF71F}"/>
                </a:ext>
              </a:extLst>
            </p:cNvPr>
            <p:cNvSpPr/>
            <p:nvPr/>
          </p:nvSpPr>
          <p:spPr>
            <a:xfrm>
              <a:off x="1856363" y="3459600"/>
              <a:ext cx="611299" cy="588775"/>
            </a:xfrm>
            <a:prstGeom prst="mathMultiply">
              <a:avLst>
                <a:gd name="adj1" fmla="val 12642"/>
              </a:avLst>
            </a:prstGeom>
            <a:solidFill>
              <a:schemeClr val="accent1">
                <a:lumMod val="50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Multiply 225">
              <a:extLst>
                <a:ext uri="{FF2B5EF4-FFF2-40B4-BE49-F238E27FC236}">
                  <a16:creationId xmlns:a16="http://schemas.microsoft.com/office/drawing/2014/main" id="{DA93D1DF-B38B-4CF4-B6C2-3A08971EE138}"/>
                </a:ext>
              </a:extLst>
            </p:cNvPr>
            <p:cNvSpPr/>
            <p:nvPr/>
          </p:nvSpPr>
          <p:spPr>
            <a:xfrm>
              <a:off x="2405727" y="3459600"/>
              <a:ext cx="611299" cy="588775"/>
            </a:xfrm>
            <a:prstGeom prst="mathMultiply">
              <a:avLst>
                <a:gd name="adj1" fmla="val 12642"/>
              </a:avLst>
            </a:prstGeom>
            <a:solidFill>
              <a:schemeClr val="accent1">
                <a:lumMod val="50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Cube 111">
              <a:extLst>
                <a:ext uri="{FF2B5EF4-FFF2-40B4-BE49-F238E27FC236}">
                  <a16:creationId xmlns:a16="http://schemas.microsoft.com/office/drawing/2014/main" id="{18BC0373-47C2-481A-9FA3-27B3CAA1F398}"/>
                </a:ext>
              </a:extLst>
            </p:cNvPr>
            <p:cNvSpPr/>
            <p:nvPr/>
          </p:nvSpPr>
          <p:spPr>
            <a:xfrm>
              <a:off x="1370117" y="3480391"/>
              <a:ext cx="2195090" cy="726283"/>
            </a:xfrm>
            <a:prstGeom prst="cube">
              <a:avLst>
                <a:gd name="adj" fmla="val 74828"/>
              </a:avLst>
            </a:prstGeom>
            <a:solidFill>
              <a:schemeClr val="accent1">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Cube 112">
              <a:extLst>
                <a:ext uri="{FF2B5EF4-FFF2-40B4-BE49-F238E27FC236}">
                  <a16:creationId xmlns:a16="http://schemas.microsoft.com/office/drawing/2014/main" id="{58CD2A23-113E-4E78-B5AF-AECA0AD3FE6F}"/>
                </a:ext>
              </a:extLst>
            </p:cNvPr>
            <p:cNvSpPr/>
            <p:nvPr/>
          </p:nvSpPr>
          <p:spPr>
            <a:xfrm>
              <a:off x="2959071" y="3395461"/>
              <a:ext cx="770066" cy="1819000"/>
            </a:xfrm>
            <a:prstGeom prst="cube">
              <a:avLst>
                <a:gd name="adj" fmla="val 9131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Can 228">
              <a:extLst>
                <a:ext uri="{FF2B5EF4-FFF2-40B4-BE49-F238E27FC236}">
                  <a16:creationId xmlns:a16="http://schemas.microsoft.com/office/drawing/2014/main" id="{06B91B0A-64E2-4149-B665-2C51D944A27A}"/>
                </a:ext>
              </a:extLst>
            </p:cNvPr>
            <p:cNvSpPr/>
            <p:nvPr/>
          </p:nvSpPr>
          <p:spPr>
            <a:xfrm>
              <a:off x="3484442" y="4140851"/>
              <a:ext cx="194061" cy="844474"/>
            </a:xfrm>
            <a:prstGeom prst="can">
              <a:avLst/>
            </a:prstGeom>
            <a:solidFill>
              <a:schemeClr val="bg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Cube 114">
              <a:extLst>
                <a:ext uri="{FF2B5EF4-FFF2-40B4-BE49-F238E27FC236}">
                  <a16:creationId xmlns:a16="http://schemas.microsoft.com/office/drawing/2014/main" id="{7F4D12E6-8C51-4E74-8CCA-5CC223D2B554}"/>
                </a:ext>
              </a:extLst>
            </p:cNvPr>
            <p:cNvSpPr/>
            <p:nvPr/>
          </p:nvSpPr>
          <p:spPr>
            <a:xfrm>
              <a:off x="3070574" y="3734413"/>
              <a:ext cx="1038508" cy="655884"/>
            </a:xfrm>
            <a:prstGeom prst="cube">
              <a:avLst>
                <a:gd name="adj" fmla="val 867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Cube 115">
              <a:extLst>
                <a:ext uri="{FF2B5EF4-FFF2-40B4-BE49-F238E27FC236}">
                  <a16:creationId xmlns:a16="http://schemas.microsoft.com/office/drawing/2014/main" id="{044BCAA2-E7C3-40ED-9EAD-EBA80FBB8E9F}"/>
                </a:ext>
              </a:extLst>
            </p:cNvPr>
            <p:cNvSpPr/>
            <p:nvPr/>
          </p:nvSpPr>
          <p:spPr>
            <a:xfrm>
              <a:off x="3070574" y="3480392"/>
              <a:ext cx="1043998" cy="828675"/>
            </a:xfrm>
            <a:prstGeom prst="cube">
              <a:avLst>
                <a:gd name="adj" fmla="val 69591"/>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Can 231">
              <a:extLst>
                <a:ext uri="{FF2B5EF4-FFF2-40B4-BE49-F238E27FC236}">
                  <a16:creationId xmlns:a16="http://schemas.microsoft.com/office/drawing/2014/main" id="{FF2FD818-DA2A-4931-8017-C947DF89EC04}"/>
                </a:ext>
              </a:extLst>
            </p:cNvPr>
            <p:cNvSpPr/>
            <p:nvPr/>
          </p:nvSpPr>
          <p:spPr>
            <a:xfrm rot="13450490">
              <a:off x="996019" y="2883575"/>
              <a:ext cx="227260" cy="1377889"/>
            </a:xfrm>
            <a:prstGeom prst="can">
              <a:avLst>
                <a:gd name="adj" fmla="val 124456"/>
              </a:avLst>
            </a:prstGeom>
            <a:solidFill>
              <a:schemeClr val="bg2">
                <a:lumMod val="25000"/>
              </a:schemeClr>
            </a:solidFill>
            <a:ln>
              <a:noFill/>
            </a:ln>
            <a:scene3d>
              <a:camera prst="orthographicFront">
                <a:rot lat="2099994" lon="0" rev="2159998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Cube 117">
              <a:extLst>
                <a:ext uri="{FF2B5EF4-FFF2-40B4-BE49-F238E27FC236}">
                  <a16:creationId xmlns:a16="http://schemas.microsoft.com/office/drawing/2014/main" id="{FAB6919C-7B3C-4CFE-8636-2CC36C86A8E1}"/>
                </a:ext>
              </a:extLst>
            </p:cNvPr>
            <p:cNvSpPr/>
            <p:nvPr/>
          </p:nvSpPr>
          <p:spPr>
            <a:xfrm>
              <a:off x="1369390" y="3480391"/>
              <a:ext cx="2195090" cy="544488"/>
            </a:xfrm>
            <a:prstGeom prst="cube">
              <a:avLst>
                <a:gd name="adj" fmla="val 95812"/>
              </a:avLst>
            </a:prstGeom>
            <a:solidFill>
              <a:schemeClr val="accent6">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Can 236">
              <a:extLst>
                <a:ext uri="{FF2B5EF4-FFF2-40B4-BE49-F238E27FC236}">
                  <a16:creationId xmlns:a16="http://schemas.microsoft.com/office/drawing/2014/main" id="{BA69C3D6-78B0-4435-B151-93203032F896}"/>
                </a:ext>
              </a:extLst>
            </p:cNvPr>
            <p:cNvSpPr/>
            <p:nvPr/>
          </p:nvSpPr>
          <p:spPr>
            <a:xfrm rot="13450490">
              <a:off x="3812757" y="2987484"/>
              <a:ext cx="227260" cy="1377889"/>
            </a:xfrm>
            <a:prstGeom prst="can">
              <a:avLst>
                <a:gd name="adj" fmla="val 124456"/>
              </a:avLst>
            </a:prstGeom>
            <a:solidFill>
              <a:schemeClr val="bg2">
                <a:lumMod val="25000"/>
                <a:alpha val="56000"/>
              </a:schemeClr>
            </a:solidFill>
            <a:ln>
              <a:noFill/>
            </a:ln>
            <a:scene3d>
              <a:camera prst="orthographicFront">
                <a:rot lat="2099994" lon="0" rev="2159998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Left Arrow 237">
              <a:extLst>
                <a:ext uri="{FF2B5EF4-FFF2-40B4-BE49-F238E27FC236}">
                  <a16:creationId xmlns:a16="http://schemas.microsoft.com/office/drawing/2014/main" id="{CD7EE36D-4E90-4371-B9E8-3C105ECE4016}"/>
                </a:ext>
              </a:extLst>
            </p:cNvPr>
            <p:cNvSpPr/>
            <p:nvPr/>
          </p:nvSpPr>
          <p:spPr>
            <a:xfrm rot="11010255">
              <a:off x="1312549" y="3015301"/>
              <a:ext cx="1283023" cy="738428"/>
            </a:xfrm>
            <a:prstGeom prst="leftArrow">
              <a:avLst>
                <a:gd name="adj1" fmla="val 62107"/>
                <a:gd name="adj2" fmla="val 42116"/>
              </a:avLst>
            </a:prstGeom>
            <a:solidFill>
              <a:srgbClr val="FF0000">
                <a:alpha val="47000"/>
              </a:srgbClr>
            </a:solidFill>
            <a:ln>
              <a:noFill/>
            </a:ln>
            <a:scene3d>
              <a:camera prst="orthographicFront">
                <a:rot lat="3351058" lon="18675303" rev="19004880"/>
              </a:camera>
              <a:lightRig rig="threePt" dir="t"/>
            </a:scene3d>
            <a:sp3d>
              <a:bevelT w="0" h="50800"/>
              <a:extrusionClr>
                <a:srgbClr val="C0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Line Callout 2 238">
              <a:extLst>
                <a:ext uri="{FF2B5EF4-FFF2-40B4-BE49-F238E27FC236}">
                  <a16:creationId xmlns:a16="http://schemas.microsoft.com/office/drawing/2014/main" id="{52EC8E4D-C23F-445B-98AE-C454F0EAB2E3}"/>
                </a:ext>
              </a:extLst>
            </p:cNvPr>
            <p:cNvSpPr/>
            <p:nvPr/>
          </p:nvSpPr>
          <p:spPr>
            <a:xfrm>
              <a:off x="473138" y="2060557"/>
              <a:ext cx="2084489" cy="655500"/>
            </a:xfrm>
            <a:prstGeom prst="borderCallout2">
              <a:avLst>
                <a:gd name="adj1" fmla="val 101762"/>
                <a:gd name="adj2" fmla="val 26594"/>
                <a:gd name="adj3" fmla="val 149294"/>
                <a:gd name="adj4" fmla="val 26656"/>
                <a:gd name="adj5" fmla="val 186778"/>
                <a:gd name="adj6" fmla="val 36587"/>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Powder Spreader and / or Inkjet</a:t>
              </a:r>
            </a:p>
          </p:txBody>
        </p:sp>
        <p:sp>
          <p:nvSpPr>
            <p:cNvPr id="122" name="Line Callout 2 241">
              <a:extLst>
                <a:ext uri="{FF2B5EF4-FFF2-40B4-BE49-F238E27FC236}">
                  <a16:creationId xmlns:a16="http://schemas.microsoft.com/office/drawing/2014/main" id="{6C9693CD-DF77-4522-BD81-4AC2F096172A}"/>
                </a:ext>
              </a:extLst>
            </p:cNvPr>
            <p:cNvSpPr/>
            <p:nvPr/>
          </p:nvSpPr>
          <p:spPr>
            <a:xfrm>
              <a:off x="1841898" y="1295194"/>
              <a:ext cx="2084489" cy="643692"/>
            </a:xfrm>
            <a:prstGeom prst="borderCallout2">
              <a:avLst>
                <a:gd name="adj1" fmla="val 98856"/>
                <a:gd name="adj2" fmla="val 51926"/>
                <a:gd name="adj3" fmla="val 250136"/>
                <a:gd name="adj4" fmla="val 50867"/>
                <a:gd name="adj5" fmla="val 381597"/>
                <a:gd name="adj6" fmla="val 28191"/>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Loose Powder</a:t>
              </a:r>
            </a:p>
          </p:txBody>
        </p:sp>
        <p:sp>
          <p:nvSpPr>
            <p:cNvPr id="123" name="Line Callout 2 67">
              <a:extLst>
                <a:ext uri="{FF2B5EF4-FFF2-40B4-BE49-F238E27FC236}">
                  <a16:creationId xmlns:a16="http://schemas.microsoft.com/office/drawing/2014/main" id="{C4E05365-3A2D-4564-B708-2C4329C43863}"/>
                </a:ext>
              </a:extLst>
            </p:cNvPr>
            <p:cNvSpPr/>
            <p:nvPr/>
          </p:nvSpPr>
          <p:spPr>
            <a:xfrm>
              <a:off x="3538269" y="2069737"/>
              <a:ext cx="1730251" cy="604249"/>
            </a:xfrm>
            <a:prstGeom prst="borderCallout2">
              <a:avLst>
                <a:gd name="adj1" fmla="val 100420"/>
                <a:gd name="adj2" fmla="val 46291"/>
                <a:gd name="adj3" fmla="val 132902"/>
                <a:gd name="adj4" fmla="val 35084"/>
                <a:gd name="adj5" fmla="val 299012"/>
                <a:gd name="adj6" fmla="val -44425"/>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Bound Powder</a:t>
              </a:r>
            </a:p>
          </p:txBody>
        </p:sp>
      </p:grpSp>
      <p:grpSp>
        <p:nvGrpSpPr>
          <p:cNvPr id="124" name="Group 123">
            <a:extLst>
              <a:ext uri="{FF2B5EF4-FFF2-40B4-BE49-F238E27FC236}">
                <a16:creationId xmlns:a16="http://schemas.microsoft.com/office/drawing/2014/main" id="{4CCCD670-1ECE-44F1-A6B4-823DA3775A45}"/>
              </a:ext>
            </a:extLst>
          </p:cNvPr>
          <p:cNvGrpSpPr/>
          <p:nvPr/>
        </p:nvGrpSpPr>
        <p:grpSpPr>
          <a:xfrm>
            <a:off x="5439260" y="648769"/>
            <a:ext cx="6649622" cy="5782093"/>
            <a:chOff x="5439260" y="648769"/>
            <a:chExt cx="6649622" cy="5782093"/>
          </a:xfrm>
        </p:grpSpPr>
        <p:sp>
          <p:nvSpPr>
            <p:cNvPr id="125" name="Cube 124">
              <a:extLst>
                <a:ext uri="{FF2B5EF4-FFF2-40B4-BE49-F238E27FC236}">
                  <a16:creationId xmlns:a16="http://schemas.microsoft.com/office/drawing/2014/main" id="{8B153A89-ABDE-4BAA-9EBD-E78398192138}"/>
                </a:ext>
              </a:extLst>
            </p:cNvPr>
            <p:cNvSpPr/>
            <p:nvPr/>
          </p:nvSpPr>
          <p:spPr>
            <a:xfrm>
              <a:off x="6306668" y="4804960"/>
              <a:ext cx="3204682" cy="767688"/>
            </a:xfrm>
            <a:prstGeom prst="cube">
              <a:avLst>
                <a:gd name="adj" fmla="val 8641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Multiply 294">
              <a:extLst>
                <a:ext uri="{FF2B5EF4-FFF2-40B4-BE49-F238E27FC236}">
                  <a16:creationId xmlns:a16="http://schemas.microsoft.com/office/drawing/2014/main" id="{5B645DD4-BBCF-4900-ADD4-B6BE2ACDB52B}"/>
                </a:ext>
              </a:extLst>
            </p:cNvPr>
            <p:cNvSpPr/>
            <p:nvPr/>
          </p:nvSpPr>
          <p:spPr>
            <a:xfrm>
              <a:off x="6782642" y="4365130"/>
              <a:ext cx="1165785" cy="1151952"/>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Line Callout 2 306">
              <a:extLst>
                <a:ext uri="{FF2B5EF4-FFF2-40B4-BE49-F238E27FC236}">
                  <a16:creationId xmlns:a16="http://schemas.microsoft.com/office/drawing/2014/main" id="{9C5C9162-E053-4144-AA16-1FBD92D1F19C}"/>
                </a:ext>
              </a:extLst>
            </p:cNvPr>
            <p:cNvSpPr/>
            <p:nvPr/>
          </p:nvSpPr>
          <p:spPr>
            <a:xfrm>
              <a:off x="8107466" y="5800471"/>
              <a:ext cx="1964978" cy="630391"/>
            </a:xfrm>
            <a:prstGeom prst="borderCallout2">
              <a:avLst>
                <a:gd name="adj1" fmla="val -1846"/>
                <a:gd name="adj2" fmla="val 48875"/>
                <a:gd name="adj3" fmla="val -45748"/>
                <a:gd name="adj4" fmla="val 49376"/>
                <a:gd name="adj5" fmla="val -92300"/>
                <a:gd name="adj6" fmla="val 46510"/>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Build Box</a:t>
              </a:r>
            </a:p>
          </p:txBody>
        </p:sp>
        <p:sp>
          <p:nvSpPr>
            <p:cNvPr id="128" name="Multiply 53">
              <a:extLst>
                <a:ext uri="{FF2B5EF4-FFF2-40B4-BE49-F238E27FC236}">
                  <a16:creationId xmlns:a16="http://schemas.microsoft.com/office/drawing/2014/main" id="{1CEBA6FD-D5A4-4CB6-8071-5E257D93B831}"/>
                </a:ext>
              </a:extLst>
            </p:cNvPr>
            <p:cNvSpPr/>
            <p:nvPr/>
          </p:nvSpPr>
          <p:spPr>
            <a:xfrm>
              <a:off x="7876508" y="4385147"/>
              <a:ext cx="1165785" cy="1151952"/>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Cube 128">
              <a:extLst>
                <a:ext uri="{FF2B5EF4-FFF2-40B4-BE49-F238E27FC236}">
                  <a16:creationId xmlns:a16="http://schemas.microsoft.com/office/drawing/2014/main" id="{82EC0207-BE21-4848-9D33-2E965DCBC4B2}"/>
                </a:ext>
              </a:extLst>
            </p:cNvPr>
            <p:cNvSpPr/>
            <p:nvPr/>
          </p:nvSpPr>
          <p:spPr>
            <a:xfrm>
              <a:off x="6306669" y="4445560"/>
              <a:ext cx="3204682" cy="1025474"/>
            </a:xfrm>
            <a:prstGeom prst="cube">
              <a:avLst>
                <a:gd name="adj" fmla="val 63900"/>
              </a:avLst>
            </a:prstGeom>
            <a:solidFill>
              <a:srgbClr val="2E75B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7F14B4AB-E7F2-4C8E-BFF2-6A84E731A369}"/>
                </a:ext>
              </a:extLst>
            </p:cNvPr>
            <p:cNvSpPr/>
            <p:nvPr/>
          </p:nvSpPr>
          <p:spPr>
            <a:xfrm>
              <a:off x="6641921" y="3619344"/>
              <a:ext cx="3204682" cy="630391"/>
            </a:xfrm>
            <a:prstGeom prst="rect">
              <a:avLst/>
            </a:prstGeom>
            <a:solidFill>
              <a:schemeClr val="accent5">
                <a:lumMod val="5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Direct Metal Production</a:t>
              </a:r>
            </a:p>
          </p:txBody>
        </p:sp>
        <p:sp>
          <p:nvSpPr>
            <p:cNvPr id="131" name="Rectangle 130">
              <a:extLst>
                <a:ext uri="{FF2B5EF4-FFF2-40B4-BE49-F238E27FC236}">
                  <a16:creationId xmlns:a16="http://schemas.microsoft.com/office/drawing/2014/main" id="{0A7F116D-9FB1-4B50-9FF3-8D7AB239E525}"/>
                </a:ext>
              </a:extLst>
            </p:cNvPr>
            <p:cNvSpPr/>
            <p:nvPr/>
          </p:nvSpPr>
          <p:spPr>
            <a:xfrm>
              <a:off x="6649551" y="648769"/>
              <a:ext cx="3136722" cy="673283"/>
            </a:xfrm>
            <a:prstGeom prst="rect">
              <a:avLst/>
            </a:prstGeom>
            <a:solidFill>
              <a:schemeClr val="accent5">
                <a:lumMod val="5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Indirect Metal Production</a:t>
              </a:r>
            </a:p>
          </p:txBody>
        </p:sp>
        <p:sp>
          <p:nvSpPr>
            <p:cNvPr id="132" name="Right Arrow 8">
              <a:extLst>
                <a:ext uri="{FF2B5EF4-FFF2-40B4-BE49-F238E27FC236}">
                  <a16:creationId xmlns:a16="http://schemas.microsoft.com/office/drawing/2014/main" id="{87819BD0-7C05-4FA1-985C-D4B74EEEE3CF}"/>
                </a:ext>
              </a:extLst>
            </p:cNvPr>
            <p:cNvSpPr/>
            <p:nvPr/>
          </p:nvSpPr>
          <p:spPr>
            <a:xfrm>
              <a:off x="10033670" y="4388821"/>
              <a:ext cx="2055212" cy="1148278"/>
            </a:xfrm>
            <a:prstGeom prst="rightArrow">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To Infiltration &amp; Heat Treatment</a:t>
              </a:r>
            </a:p>
          </p:txBody>
        </p:sp>
        <p:sp>
          <p:nvSpPr>
            <p:cNvPr id="133" name="Cube 132">
              <a:extLst>
                <a:ext uri="{FF2B5EF4-FFF2-40B4-BE49-F238E27FC236}">
                  <a16:creationId xmlns:a16="http://schemas.microsoft.com/office/drawing/2014/main" id="{6142F536-75E8-4BD1-A872-D451D8CC0C29}"/>
                </a:ext>
              </a:extLst>
            </p:cNvPr>
            <p:cNvSpPr/>
            <p:nvPr/>
          </p:nvSpPr>
          <p:spPr>
            <a:xfrm>
              <a:off x="6641921" y="1819580"/>
              <a:ext cx="3204682" cy="767688"/>
            </a:xfrm>
            <a:prstGeom prst="cube">
              <a:avLst>
                <a:gd name="adj" fmla="val 8641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Multiply 62">
              <a:extLst>
                <a:ext uri="{FF2B5EF4-FFF2-40B4-BE49-F238E27FC236}">
                  <a16:creationId xmlns:a16="http://schemas.microsoft.com/office/drawing/2014/main" id="{E9A77361-1446-40A2-89EA-8ED01C025DEF}"/>
                </a:ext>
              </a:extLst>
            </p:cNvPr>
            <p:cNvSpPr/>
            <p:nvPr/>
          </p:nvSpPr>
          <p:spPr>
            <a:xfrm>
              <a:off x="7117895" y="1379750"/>
              <a:ext cx="1165785" cy="1151952"/>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Multiply 63">
              <a:extLst>
                <a:ext uri="{FF2B5EF4-FFF2-40B4-BE49-F238E27FC236}">
                  <a16:creationId xmlns:a16="http://schemas.microsoft.com/office/drawing/2014/main" id="{2F1B3FBA-C7B0-4527-A833-9C433C8CD7D0}"/>
                </a:ext>
              </a:extLst>
            </p:cNvPr>
            <p:cNvSpPr/>
            <p:nvPr/>
          </p:nvSpPr>
          <p:spPr>
            <a:xfrm>
              <a:off x="8211761" y="1399767"/>
              <a:ext cx="1165785" cy="1151952"/>
            </a:xfrm>
            <a:prstGeom prst="mathMultiply">
              <a:avLst>
                <a:gd name="adj1" fmla="val 12642"/>
              </a:avLst>
            </a:prstGeom>
            <a:solidFill>
              <a:schemeClr val="accent1">
                <a:lumMod val="75000"/>
              </a:schemeClr>
            </a:solidFill>
            <a:ln>
              <a:solidFill>
                <a:schemeClr val="accent1">
                  <a:lumMod val="50000"/>
                </a:schemeClr>
              </a:solidFill>
            </a:ln>
            <a:scene3d>
              <a:camera prst="orthographicFront">
                <a:rot lat="17999990" lon="0" rev="0"/>
              </a:camera>
              <a:lightRig rig="threePt" dir="t">
                <a:rot lat="0" lon="0" rev="13200000"/>
              </a:lightRig>
            </a:scene3d>
            <a:sp3d>
              <a:bevelT h="241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Cube 135">
              <a:extLst>
                <a:ext uri="{FF2B5EF4-FFF2-40B4-BE49-F238E27FC236}">
                  <a16:creationId xmlns:a16="http://schemas.microsoft.com/office/drawing/2014/main" id="{EC4F335A-AB41-43FC-B1F0-194C81421059}"/>
                </a:ext>
              </a:extLst>
            </p:cNvPr>
            <p:cNvSpPr/>
            <p:nvPr/>
          </p:nvSpPr>
          <p:spPr>
            <a:xfrm>
              <a:off x="6641922" y="1460180"/>
              <a:ext cx="3204682" cy="1025474"/>
            </a:xfrm>
            <a:prstGeom prst="cube">
              <a:avLst>
                <a:gd name="adj" fmla="val 63900"/>
              </a:avLst>
            </a:prstGeom>
            <a:solidFill>
              <a:srgbClr val="2E75B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Line Callout 2 65">
              <a:extLst>
                <a:ext uri="{FF2B5EF4-FFF2-40B4-BE49-F238E27FC236}">
                  <a16:creationId xmlns:a16="http://schemas.microsoft.com/office/drawing/2014/main" id="{68B2DECE-7AAF-4929-B7D5-15F01F78A768}"/>
                </a:ext>
              </a:extLst>
            </p:cNvPr>
            <p:cNvSpPr/>
            <p:nvPr/>
          </p:nvSpPr>
          <p:spPr>
            <a:xfrm>
              <a:off x="5439260" y="5803438"/>
              <a:ext cx="2437248" cy="627424"/>
            </a:xfrm>
            <a:prstGeom prst="borderCallout2">
              <a:avLst>
                <a:gd name="adj1" fmla="val 3958"/>
                <a:gd name="adj2" fmla="val 45424"/>
                <a:gd name="adj3" fmla="val -34579"/>
                <a:gd name="adj4" fmla="val 45306"/>
                <a:gd name="adj5" fmla="val -80063"/>
                <a:gd name="adj6" fmla="val 75648"/>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Bound Metal Powder Parts</a:t>
              </a:r>
            </a:p>
          </p:txBody>
        </p:sp>
        <p:sp>
          <p:nvSpPr>
            <p:cNvPr id="138" name="Line Callout 2 66">
              <a:extLst>
                <a:ext uri="{FF2B5EF4-FFF2-40B4-BE49-F238E27FC236}">
                  <a16:creationId xmlns:a16="http://schemas.microsoft.com/office/drawing/2014/main" id="{3AF9C162-40E6-4215-9B53-C5418FA8BFBF}"/>
                </a:ext>
              </a:extLst>
            </p:cNvPr>
            <p:cNvSpPr/>
            <p:nvPr/>
          </p:nvSpPr>
          <p:spPr>
            <a:xfrm>
              <a:off x="5439260" y="2828335"/>
              <a:ext cx="2437248" cy="573463"/>
            </a:xfrm>
            <a:prstGeom prst="borderCallout2">
              <a:avLst>
                <a:gd name="adj1" fmla="val -661"/>
                <a:gd name="adj2" fmla="val 47931"/>
                <a:gd name="adj3" fmla="val -36512"/>
                <a:gd name="adj4" fmla="val 48355"/>
                <a:gd name="adj5" fmla="val -96278"/>
                <a:gd name="adj6" fmla="val 99725"/>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Bound Sand Mold</a:t>
              </a:r>
            </a:p>
          </p:txBody>
        </p:sp>
        <p:sp>
          <p:nvSpPr>
            <p:cNvPr id="139" name="Right Arrow 68">
              <a:extLst>
                <a:ext uri="{FF2B5EF4-FFF2-40B4-BE49-F238E27FC236}">
                  <a16:creationId xmlns:a16="http://schemas.microsoft.com/office/drawing/2014/main" id="{5C6F484B-C499-4F4D-B279-C66E6F3AE369}"/>
                </a:ext>
              </a:extLst>
            </p:cNvPr>
            <p:cNvSpPr/>
            <p:nvPr/>
          </p:nvSpPr>
          <p:spPr>
            <a:xfrm>
              <a:off x="10040760" y="1463310"/>
              <a:ext cx="2048122" cy="1148278"/>
            </a:xfrm>
            <a:prstGeom prst="rightArrow">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To Casting Facility</a:t>
              </a:r>
            </a:p>
          </p:txBody>
        </p:sp>
        <p:sp>
          <p:nvSpPr>
            <p:cNvPr id="140" name="Line Callout 2 69">
              <a:extLst>
                <a:ext uri="{FF2B5EF4-FFF2-40B4-BE49-F238E27FC236}">
                  <a16:creationId xmlns:a16="http://schemas.microsoft.com/office/drawing/2014/main" id="{47981A5E-B35A-42DC-BD03-26EAA218EA5E}"/>
                </a:ext>
              </a:extLst>
            </p:cNvPr>
            <p:cNvSpPr/>
            <p:nvPr/>
          </p:nvSpPr>
          <p:spPr>
            <a:xfrm>
              <a:off x="8034912" y="2815091"/>
              <a:ext cx="2048122" cy="563186"/>
            </a:xfrm>
            <a:prstGeom prst="borderCallout2">
              <a:avLst>
                <a:gd name="adj1" fmla="val -2421"/>
                <a:gd name="adj2" fmla="val 48452"/>
                <a:gd name="adj3" fmla="val -30235"/>
                <a:gd name="adj4" fmla="val 41549"/>
                <a:gd name="adj5" fmla="val -107313"/>
                <a:gd name="adj6" fmla="val 41010"/>
              </a:avLst>
            </a:prstGeom>
            <a:solidFill>
              <a:schemeClr val="accent5">
                <a:lumMod val="5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Bound Part Cores </a:t>
              </a:r>
            </a:p>
            <a:p>
              <a:pPr algn="ctr"/>
              <a:r>
                <a:rPr lang="en-US" sz="1400" dirty="0">
                  <a:latin typeface="Arial" panose="020B0604020202020204" pitchFamily="34" charset="0"/>
                  <a:cs typeface="Arial" panose="020B0604020202020204" pitchFamily="34" charset="0"/>
                </a:rPr>
                <a:t>(if applicable)</a:t>
              </a:r>
            </a:p>
          </p:txBody>
        </p:sp>
      </p:grpSp>
    </p:spTree>
    <p:extLst>
      <p:ext uri="{BB962C8B-B14F-4D97-AF65-F5344CB8AC3E}">
        <p14:creationId xmlns:p14="http://schemas.microsoft.com/office/powerpoint/2010/main" val="1713943560"/>
      </p:ext>
    </p:extLst>
  </p:cSld>
  <p:clrMapOvr>
    <a:masterClrMapping/>
  </p:clrMapOvr>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6375</TotalTime>
  <Words>1047</Words>
  <Application>Microsoft Office PowerPoint</Application>
  <PresentationFormat>Widescreen</PresentationFormat>
  <Paragraphs>264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Segoe UI</vt:lpstr>
      <vt:lpstr>Times New Roman</vt:lpstr>
      <vt:lpstr>NSRP Header</vt:lpstr>
      <vt:lpstr>Additive Manufacturing Qualification, Certification and Implementation  </vt:lpstr>
      <vt:lpstr>Outline</vt:lpstr>
      <vt:lpstr>Background</vt:lpstr>
      <vt:lpstr>Benefits</vt:lpstr>
      <vt:lpstr>Additive Manufacturing Processes</vt:lpstr>
      <vt:lpstr>Additive Manufacturing Processes</vt:lpstr>
      <vt:lpstr>Powder Bed Fusion Example</vt:lpstr>
      <vt:lpstr>Directed Energy Deposition Example</vt:lpstr>
      <vt:lpstr>Binder Jetting Examples</vt:lpstr>
      <vt:lpstr>Additive Manufacturing Processes</vt:lpstr>
      <vt:lpstr>Qualification</vt:lpstr>
      <vt:lpstr>Qualification</vt:lpstr>
      <vt:lpstr>Qualification</vt:lpstr>
      <vt:lpstr>Qualification</vt:lpstr>
      <vt:lpstr>Qualification</vt:lpstr>
      <vt:lpstr>Qualification</vt:lpstr>
      <vt:lpstr>Certification</vt:lpstr>
      <vt:lpstr>Implementation</vt:lpstr>
      <vt:lpstr>Summary</vt:lpstr>
      <vt:lpstr>Summary</vt:lpstr>
      <vt:lpstr>PowerPoint Presentation</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Mueller, Caroline</cp:lastModifiedBy>
  <cp:revision>199</cp:revision>
  <dcterms:created xsi:type="dcterms:W3CDTF">2019-02-28T12:25:49Z</dcterms:created>
  <dcterms:modified xsi:type="dcterms:W3CDTF">2019-10-10T19:13:49Z</dcterms:modified>
</cp:coreProperties>
</file>