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Lst>
  <p:notesMasterIdLst>
    <p:notesMasterId r:id="rId15"/>
  </p:notesMasterIdLst>
  <p:sldIdLst>
    <p:sldId id="260" r:id="rId5"/>
    <p:sldId id="257" r:id="rId6"/>
    <p:sldId id="259" r:id="rId7"/>
    <p:sldId id="261" r:id="rId8"/>
    <p:sldId id="263" r:id="rId9"/>
    <p:sldId id="267" r:id="rId10"/>
    <p:sldId id="264" r:id="rId11"/>
    <p:sldId id="265" r:id="rId12"/>
    <p:sldId id="266"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571"/>
    <a:srgbClr val="05759D"/>
    <a:srgbClr val="0688B6"/>
    <a:srgbClr val="034055"/>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613" autoAdjust="0"/>
  </p:normalViewPr>
  <p:slideViewPr>
    <p:cSldViewPr snapToGrid="0">
      <p:cViewPr varScale="1">
        <p:scale>
          <a:sx n="52" d="100"/>
          <a:sy n="52" d="100"/>
        </p:scale>
        <p:origin x="1192" y="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0CAFB-BA6A-4EAD-8632-EFF9673D5756}"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3D755-2BB7-4E46-A026-A3354C074F5C}" type="slidenum">
              <a:rPr lang="en-US" smtClean="0"/>
              <a:t>‹#›</a:t>
            </a:fld>
            <a:endParaRPr lang="en-US"/>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Published in 2016, IMPACT—the International Measures of Prevention, Application, and Economics of Corrosion Technologies study2—determined that the GLOBAL cost of corrosion is US$2.5 trillion, or 3.4% of a country’s GDP. </a:t>
            </a:r>
          </a:p>
        </p:txBody>
      </p:sp>
      <p:sp>
        <p:nvSpPr>
          <p:cNvPr id="4" name="Slide Number Placeholder 3"/>
          <p:cNvSpPr>
            <a:spLocks noGrp="1"/>
          </p:cNvSpPr>
          <p:nvPr>
            <p:ph type="sldNum" sz="quarter" idx="5"/>
          </p:nvPr>
        </p:nvSpPr>
        <p:spPr/>
        <p:txBody>
          <a:bodyPr/>
          <a:lstStyle/>
          <a:p>
            <a:fld id="{1223D755-2BB7-4E46-A026-A3354C074F5C}" type="slidenum">
              <a:rPr lang="en-US" smtClean="0"/>
              <a:t>2</a:t>
            </a:fld>
            <a:endParaRPr lang="en-US"/>
          </a:p>
        </p:txBody>
      </p:sp>
    </p:spTree>
    <p:extLst>
      <p:ext uri="{BB962C8B-B14F-4D97-AF65-F5344CB8AC3E}">
        <p14:creationId xmlns:p14="http://schemas.microsoft.com/office/powerpoint/2010/main" val="276046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one of the challenges for corrosion professionals is to communicate the need for investment in corrosion prevention. Something very relevant to the consortium is a continued investment in technology, new advancements for corrosion control.  The system framework allows a common lens of perspective for evaluating companies within various industries. Ultimately being able to communicate the impact of corrosion and actions to control corrosion by their impact on the business unit is beneficial to the corrosion profession. </a:t>
            </a:r>
          </a:p>
        </p:txBody>
      </p:sp>
      <p:sp>
        <p:nvSpPr>
          <p:cNvPr id="4" name="Slide Number Placeholder 3"/>
          <p:cNvSpPr>
            <a:spLocks noGrp="1"/>
          </p:cNvSpPr>
          <p:nvPr>
            <p:ph type="sldNum" sz="quarter" idx="5"/>
          </p:nvPr>
        </p:nvSpPr>
        <p:spPr/>
        <p:txBody>
          <a:bodyPr/>
          <a:lstStyle/>
          <a:p>
            <a:fld id="{1223D755-2BB7-4E46-A026-A3354C074F5C}" type="slidenum">
              <a:rPr lang="en-US" smtClean="0"/>
              <a:t>3</a:t>
            </a:fld>
            <a:endParaRPr lang="en-US"/>
          </a:p>
        </p:txBody>
      </p:sp>
    </p:spTree>
    <p:extLst>
      <p:ext uri="{BB962C8B-B14F-4D97-AF65-F5344CB8AC3E}">
        <p14:creationId xmlns:p14="http://schemas.microsoft.com/office/powerpoint/2010/main" val="155845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really speaks to a lack of that common lens of perspective with regards to corrosion management programs. In fact very often corrosion engineering programs are viewed has the management program itself and that's not an accurate representation. Successful corrosion management program is holistic in nature and looks at all aspects of an organization's impact from corrosion and what's necessary to prevent and control corrosion. </a:t>
            </a:r>
          </a:p>
        </p:txBody>
      </p:sp>
      <p:sp>
        <p:nvSpPr>
          <p:cNvPr id="4" name="Slide Number Placeholder 3"/>
          <p:cNvSpPr>
            <a:spLocks noGrp="1"/>
          </p:cNvSpPr>
          <p:nvPr>
            <p:ph type="sldNum" sz="quarter" idx="5"/>
          </p:nvPr>
        </p:nvSpPr>
        <p:spPr/>
        <p:txBody>
          <a:bodyPr/>
          <a:lstStyle/>
          <a:p>
            <a:fld id="{1223D755-2BB7-4E46-A026-A3354C074F5C}" type="slidenum">
              <a:rPr lang="en-US" smtClean="0"/>
              <a:t>4</a:t>
            </a:fld>
            <a:endParaRPr lang="en-US"/>
          </a:p>
        </p:txBody>
      </p:sp>
    </p:spTree>
    <p:extLst>
      <p:ext uri="{BB962C8B-B14F-4D97-AF65-F5344CB8AC3E}">
        <p14:creationId xmlns:p14="http://schemas.microsoft.com/office/powerpoint/2010/main" val="190154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relevant in NACE’s initiative to have corrosion it identified as a risk with in the marine industry. Currently the establishment of a corrosion working group within ISO TC 8 is underway. The model of approaching the recognition of corrosion as a risk can be seen in these other attempts at identifying risk. This includes the autonomous and smart shipping and cyber security. Financial modeling is one aspect of convincing organizations at a high level that there's value in addressing corrosion in a managed methodology. Again the need for additional research and education can be seen within that process. Mindset needs to change in </a:t>
            </a:r>
            <a:br>
              <a:rPr lang="en-US" dirty="0"/>
            </a:br>
            <a:endParaRPr lang="en-US" dirty="0"/>
          </a:p>
        </p:txBody>
      </p:sp>
      <p:sp>
        <p:nvSpPr>
          <p:cNvPr id="4" name="Slide Number Placeholder 3"/>
          <p:cNvSpPr>
            <a:spLocks noGrp="1"/>
          </p:cNvSpPr>
          <p:nvPr>
            <p:ph type="sldNum" sz="quarter" idx="5"/>
          </p:nvPr>
        </p:nvSpPr>
        <p:spPr/>
        <p:txBody>
          <a:bodyPr/>
          <a:lstStyle/>
          <a:p>
            <a:fld id="{1223D755-2BB7-4E46-A026-A3354C074F5C}" type="slidenum">
              <a:rPr lang="en-US" smtClean="0"/>
              <a:t>5</a:t>
            </a:fld>
            <a:endParaRPr lang="en-US"/>
          </a:p>
        </p:txBody>
      </p:sp>
    </p:spTree>
    <p:extLst>
      <p:ext uri="{BB962C8B-B14F-4D97-AF65-F5344CB8AC3E}">
        <p14:creationId xmlns:p14="http://schemas.microsoft.com/office/powerpoint/2010/main" val="1762965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organizations get their money together to fund the research for an idea</a:t>
            </a:r>
          </a:p>
          <a:p>
            <a:r>
              <a:rPr lang="en-US" dirty="0"/>
              <a:t>NACE sponsoring a consortia focused on Maritime</a:t>
            </a:r>
          </a:p>
          <a:p>
            <a:r>
              <a:rPr lang="en-US" dirty="0"/>
              <a:t>Send email consortia inbox and Ed as POC.</a:t>
            </a:r>
          </a:p>
          <a:p>
            <a:endParaRPr lang="en-US" dirty="0"/>
          </a:p>
        </p:txBody>
      </p:sp>
      <p:sp>
        <p:nvSpPr>
          <p:cNvPr id="4" name="Slide Number Placeholder 3"/>
          <p:cNvSpPr>
            <a:spLocks noGrp="1"/>
          </p:cNvSpPr>
          <p:nvPr>
            <p:ph type="sldNum" sz="quarter" idx="5"/>
          </p:nvPr>
        </p:nvSpPr>
        <p:spPr/>
        <p:txBody>
          <a:bodyPr/>
          <a:lstStyle/>
          <a:p>
            <a:fld id="{1223D755-2BB7-4E46-A026-A3354C074F5C}" type="slidenum">
              <a:rPr lang="en-US" smtClean="0"/>
              <a:t>6</a:t>
            </a:fld>
            <a:endParaRPr lang="en-US"/>
          </a:p>
        </p:txBody>
      </p:sp>
    </p:spTree>
    <p:extLst>
      <p:ext uri="{BB962C8B-B14F-4D97-AF65-F5344CB8AC3E}">
        <p14:creationId xmlns:p14="http://schemas.microsoft.com/office/powerpoint/2010/main" val="184987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consortium seize the opportunity to expand research within the maritime industry and it's benefit various maritime sectors, such as ports, etc.</a:t>
            </a:r>
          </a:p>
        </p:txBody>
      </p:sp>
      <p:sp>
        <p:nvSpPr>
          <p:cNvPr id="4" name="Slide Number Placeholder 3"/>
          <p:cNvSpPr>
            <a:spLocks noGrp="1"/>
          </p:cNvSpPr>
          <p:nvPr>
            <p:ph type="sldNum" sz="quarter" idx="5"/>
          </p:nvPr>
        </p:nvSpPr>
        <p:spPr/>
        <p:txBody>
          <a:bodyPr/>
          <a:lstStyle/>
          <a:p>
            <a:fld id="{1223D755-2BB7-4E46-A026-A3354C074F5C}" type="slidenum">
              <a:rPr lang="en-US" smtClean="0"/>
              <a:t>7</a:t>
            </a:fld>
            <a:endParaRPr lang="en-US"/>
          </a:p>
        </p:txBody>
      </p:sp>
    </p:spTree>
    <p:extLst>
      <p:ext uri="{BB962C8B-B14F-4D97-AF65-F5344CB8AC3E}">
        <p14:creationId xmlns:p14="http://schemas.microsoft.com/office/powerpoint/2010/main" val="2071145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276" y="5649579"/>
            <a:ext cx="1143000" cy="1143000"/>
          </a:xfrm>
          <a:prstGeom prst="rect">
            <a:avLst/>
          </a:prstGeom>
        </p:spPr>
      </p:pic>
    </p:spTree>
    <p:extLst>
      <p:ext uri="{BB962C8B-B14F-4D97-AF65-F5344CB8AC3E}">
        <p14:creationId xmlns:p14="http://schemas.microsoft.com/office/powerpoint/2010/main" val="11987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38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52894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326421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AF7F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76" y="5649579"/>
            <a:ext cx="1143000" cy="1143000"/>
          </a:xfrm>
          <a:prstGeom prst="rect">
            <a:avLst/>
          </a:prstGeom>
        </p:spPr>
      </p:pic>
    </p:spTree>
    <p:extLst>
      <p:ext uri="{BB962C8B-B14F-4D97-AF65-F5344CB8AC3E}">
        <p14:creationId xmlns:p14="http://schemas.microsoft.com/office/powerpoint/2010/main" val="426938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NACE International Update</a:t>
            </a:r>
          </a:p>
        </p:txBody>
      </p:sp>
      <p:sp>
        <p:nvSpPr>
          <p:cNvPr id="3" name="Subtitle 2"/>
          <p:cNvSpPr>
            <a:spLocks noGrp="1"/>
          </p:cNvSpPr>
          <p:nvPr>
            <p:ph type="subTitle" idx="1"/>
          </p:nvPr>
        </p:nvSpPr>
        <p:spPr/>
        <p:txBody>
          <a:bodyPr/>
          <a:lstStyle/>
          <a:p>
            <a:r>
              <a:rPr lang="en-US" dirty="0"/>
              <a:t>September 2019</a:t>
            </a:r>
          </a:p>
        </p:txBody>
      </p:sp>
      <p:sp>
        <p:nvSpPr>
          <p:cNvPr id="4" name="Slide Number Placeholder 3"/>
          <p:cNvSpPr>
            <a:spLocks noGrp="1"/>
          </p:cNvSpPr>
          <p:nvPr>
            <p:ph type="sldNum" sz="quarter" idx="11"/>
          </p:nvPr>
        </p:nvSpPr>
        <p:spPr/>
        <p:txBody>
          <a:bodyPr/>
          <a:lstStyle/>
          <a:p>
            <a:fld id="{A916C171-007E-46CF-80D5-F89E015BD616}" type="slidenum">
              <a:rPr lang="en-US" smtClean="0"/>
              <a:pPr/>
              <a:t>1</a:t>
            </a:fld>
            <a:endParaRPr lang="en-US" dirty="0"/>
          </a:p>
        </p:txBody>
      </p:sp>
    </p:spTree>
    <p:extLst>
      <p:ext uri="{BB962C8B-B14F-4D97-AF65-F5344CB8AC3E}">
        <p14:creationId xmlns:p14="http://schemas.microsoft.com/office/powerpoint/2010/main" val="281723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1"/>
          </p:nvPr>
        </p:nvSpPr>
        <p:spPr/>
        <p:txBody>
          <a:bodyPr/>
          <a:lstStyle/>
          <a:p>
            <a:fld id="{A916C171-007E-46CF-80D5-F89E015BD616}" type="slidenum">
              <a:rPr lang="en-US" smtClean="0"/>
              <a:pPr/>
              <a:t>10</a:t>
            </a:fld>
            <a:endParaRPr lang="en-US" dirty="0"/>
          </a:p>
        </p:txBody>
      </p:sp>
    </p:spTree>
    <p:extLst>
      <p:ext uri="{BB962C8B-B14F-4D97-AF65-F5344CB8AC3E}">
        <p14:creationId xmlns:p14="http://schemas.microsoft.com/office/powerpoint/2010/main" val="351688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536" y="1638673"/>
            <a:ext cx="11087763" cy="5068399"/>
          </a:xfrm>
        </p:spPr>
        <p:txBody>
          <a:bodyPr/>
          <a:lstStyle/>
          <a:p>
            <a:pPr marL="0" indent="0">
              <a:buNone/>
            </a:pPr>
            <a:r>
              <a:rPr lang="en-US" dirty="0"/>
              <a:t>The IMPACT study:</a:t>
            </a:r>
          </a:p>
          <a:p>
            <a:pPr lvl="1"/>
            <a:r>
              <a:rPr lang="en-US" sz="2400" dirty="0">
                <a:solidFill>
                  <a:schemeClr val="tx1"/>
                </a:solidFill>
              </a:rPr>
              <a:t>Updates the global cost of corrosion</a:t>
            </a:r>
          </a:p>
          <a:p>
            <a:pPr lvl="1"/>
            <a:r>
              <a:rPr lang="en-US" sz="2400" dirty="0">
                <a:solidFill>
                  <a:schemeClr val="tx1"/>
                </a:solidFill>
              </a:rPr>
              <a:t>Assesses corrosion management practices</a:t>
            </a:r>
          </a:p>
          <a:p>
            <a:pPr lvl="1"/>
            <a:r>
              <a:rPr lang="en-US" sz="2400" dirty="0">
                <a:solidFill>
                  <a:schemeClr val="tx1"/>
                </a:solidFill>
              </a:rPr>
              <a:t>Corrosion management templates</a:t>
            </a:r>
          </a:p>
          <a:p>
            <a:pPr lvl="1"/>
            <a:r>
              <a:rPr lang="en-US" sz="2400" dirty="0">
                <a:solidFill>
                  <a:schemeClr val="tx1"/>
                </a:solidFill>
              </a:rPr>
              <a:t>Financial tools</a:t>
            </a:r>
          </a:p>
          <a:p>
            <a:pPr lvl="1"/>
            <a:r>
              <a:rPr lang="en-US" sz="2400" dirty="0">
                <a:solidFill>
                  <a:schemeClr val="tx1"/>
                </a:solidFill>
              </a:rPr>
              <a:t>Benchmarking</a:t>
            </a:r>
          </a:p>
          <a:p>
            <a:endParaRPr lang="en-US" dirty="0"/>
          </a:p>
        </p:txBody>
      </p:sp>
      <p:sp>
        <p:nvSpPr>
          <p:cNvPr id="3" name="Title 2"/>
          <p:cNvSpPr>
            <a:spLocks noGrp="1"/>
          </p:cNvSpPr>
          <p:nvPr>
            <p:ph type="title"/>
          </p:nvPr>
        </p:nvSpPr>
        <p:spPr>
          <a:xfrm>
            <a:off x="337804" y="555248"/>
            <a:ext cx="11325225" cy="828942"/>
          </a:xfrm>
        </p:spPr>
        <p:txBody>
          <a:bodyPr/>
          <a:lstStyle/>
          <a:p>
            <a:pPr algn="ctr"/>
            <a:r>
              <a:rPr lang="en-US" sz="4400" b="1" dirty="0"/>
              <a:t>IMPACT Study Launched – October 2014</a:t>
            </a:r>
          </a:p>
        </p:txBody>
      </p:sp>
      <p:sp>
        <p:nvSpPr>
          <p:cNvPr id="4" name="Slide Number Placeholder 3"/>
          <p:cNvSpPr>
            <a:spLocks noGrp="1"/>
          </p:cNvSpPr>
          <p:nvPr>
            <p:ph type="sldNum" sz="quarter" idx="11"/>
          </p:nvPr>
        </p:nvSpPr>
        <p:spPr>
          <a:xfrm>
            <a:off x="9362631" y="6524510"/>
            <a:ext cx="2743200" cy="365125"/>
          </a:xfrm>
        </p:spPr>
        <p:txBody>
          <a:bodyPr/>
          <a:lstStyle/>
          <a:p>
            <a:fld id="{A916C171-007E-46CF-80D5-F89E015BD616}" type="slidenum">
              <a:rPr lang="en-US" smtClean="0"/>
              <a:pPr/>
              <a:t>2</a:t>
            </a:fld>
            <a:endParaRPr lang="en-US" dirty="0"/>
          </a:p>
        </p:txBody>
      </p:sp>
      <p:pic>
        <p:nvPicPr>
          <p:cNvPr id="5" name="Picture 4">
            <a:extLst>
              <a:ext uri="{FF2B5EF4-FFF2-40B4-BE49-F238E27FC236}">
                <a16:creationId xmlns:a16="http://schemas.microsoft.com/office/drawing/2014/main" id="{8000CCC1-66A1-4A80-84FA-0292F62493EE}"/>
              </a:ext>
            </a:extLst>
          </p:cNvPr>
          <p:cNvPicPr>
            <a:picLocks noChangeAspect="1"/>
          </p:cNvPicPr>
          <p:nvPr/>
        </p:nvPicPr>
        <p:blipFill>
          <a:blip r:embed="rId3"/>
          <a:stretch>
            <a:fillRect/>
          </a:stretch>
        </p:blipFill>
        <p:spPr>
          <a:xfrm>
            <a:off x="7709929" y="1819360"/>
            <a:ext cx="3146092" cy="3441038"/>
          </a:xfrm>
          <a:prstGeom prst="rect">
            <a:avLst/>
          </a:prstGeom>
        </p:spPr>
      </p:pic>
    </p:spTree>
    <p:extLst>
      <p:ext uri="{BB962C8B-B14F-4D97-AF65-F5344CB8AC3E}">
        <p14:creationId xmlns:p14="http://schemas.microsoft.com/office/powerpoint/2010/main" val="103087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8408" y="1696957"/>
            <a:ext cx="9652441" cy="4113293"/>
          </a:xfrm>
        </p:spPr>
        <p:txBody>
          <a:bodyPr/>
          <a:lstStyle/>
          <a:p>
            <a:pPr lvl="0" defTabSz="457200">
              <a:lnSpc>
                <a:spcPct val="100000"/>
              </a:lnSpc>
              <a:spcBef>
                <a:spcPct val="20000"/>
              </a:spcBef>
            </a:pPr>
            <a:r>
              <a:rPr lang="en-US" sz="2400" dirty="0">
                <a:solidFill>
                  <a:prstClr val="black"/>
                </a:solidFill>
              </a:rPr>
              <a:t>A change in how decisions are made is required</a:t>
            </a:r>
          </a:p>
          <a:p>
            <a:pPr lvl="0" defTabSz="457200">
              <a:lnSpc>
                <a:spcPct val="100000"/>
              </a:lnSpc>
              <a:spcBef>
                <a:spcPct val="20000"/>
              </a:spcBef>
            </a:pPr>
            <a:r>
              <a:rPr lang="en-US" sz="2400" dirty="0">
                <a:solidFill>
                  <a:prstClr val="black"/>
                </a:solidFill>
              </a:rPr>
              <a:t>Continue investment in technology for corrosion control</a:t>
            </a:r>
          </a:p>
          <a:p>
            <a:pPr lvl="0" defTabSz="457200">
              <a:lnSpc>
                <a:spcPct val="100000"/>
              </a:lnSpc>
              <a:spcBef>
                <a:spcPct val="20000"/>
              </a:spcBef>
            </a:pPr>
            <a:r>
              <a:rPr lang="en-US" sz="2400" dirty="0">
                <a:solidFill>
                  <a:prstClr val="black"/>
                </a:solidFill>
              </a:rPr>
              <a:t>Corrosion Management System Framework</a:t>
            </a:r>
          </a:p>
          <a:p>
            <a:pPr defTabSz="457200">
              <a:lnSpc>
                <a:spcPct val="100000"/>
              </a:lnSpc>
              <a:spcBef>
                <a:spcPct val="20000"/>
              </a:spcBef>
            </a:pPr>
            <a:r>
              <a:rPr lang="en-US" sz="2400" dirty="0">
                <a:solidFill>
                  <a:prstClr val="black"/>
                </a:solidFill>
              </a:rPr>
              <a:t>Justify corrosion control actions by business impact</a:t>
            </a:r>
          </a:p>
          <a:p>
            <a:endParaRPr lang="en-US" dirty="0"/>
          </a:p>
        </p:txBody>
      </p:sp>
      <p:sp>
        <p:nvSpPr>
          <p:cNvPr id="3" name="Title 2"/>
          <p:cNvSpPr>
            <a:spLocks noGrp="1"/>
          </p:cNvSpPr>
          <p:nvPr>
            <p:ph type="title"/>
          </p:nvPr>
        </p:nvSpPr>
        <p:spPr>
          <a:xfrm>
            <a:off x="38100" y="633279"/>
            <a:ext cx="11753740" cy="828942"/>
          </a:xfrm>
        </p:spPr>
        <p:txBody>
          <a:bodyPr/>
          <a:lstStyle/>
          <a:p>
            <a:pPr algn="ctr"/>
            <a:r>
              <a:rPr lang="en-US" sz="4400" b="1" dirty="0"/>
              <a:t>Most Critical Findings of IMPACT Study</a:t>
            </a:r>
            <a:endParaRPr lang="en-US" sz="4400" dirty="0"/>
          </a:p>
        </p:txBody>
      </p:sp>
      <p:sp>
        <p:nvSpPr>
          <p:cNvPr id="4" name="Slide Number Placeholder 3"/>
          <p:cNvSpPr>
            <a:spLocks noGrp="1"/>
          </p:cNvSpPr>
          <p:nvPr>
            <p:ph type="sldNum" sz="quarter" idx="11"/>
          </p:nvPr>
        </p:nvSpPr>
        <p:spPr/>
        <p:txBody>
          <a:bodyPr/>
          <a:lstStyle/>
          <a:p>
            <a:fld id="{A916C171-007E-46CF-80D5-F89E015BD616}" type="slidenum">
              <a:rPr lang="en-US" smtClean="0"/>
              <a:pPr/>
              <a:t>3</a:t>
            </a:fld>
            <a:endParaRPr lang="en-US" dirty="0"/>
          </a:p>
        </p:txBody>
      </p:sp>
    </p:spTree>
    <p:extLst>
      <p:ext uri="{BB962C8B-B14F-4D97-AF65-F5344CB8AC3E}">
        <p14:creationId xmlns:p14="http://schemas.microsoft.com/office/powerpoint/2010/main" val="3605111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90969A-5D7B-4D80-B69D-0A48BFCBC464}"/>
              </a:ext>
            </a:extLst>
          </p:cNvPr>
          <p:cNvSpPr>
            <a:spLocks noGrp="1"/>
          </p:cNvSpPr>
          <p:nvPr>
            <p:ph idx="1"/>
          </p:nvPr>
        </p:nvSpPr>
        <p:spPr>
          <a:xfrm>
            <a:off x="747712" y="1574589"/>
            <a:ext cx="10696575" cy="4932166"/>
          </a:xfrm>
        </p:spPr>
        <p:txBody>
          <a:bodyPr>
            <a:normAutofit/>
          </a:bodyPr>
          <a:lstStyle/>
          <a:p>
            <a:pPr lvl="0" defTabSz="457200">
              <a:lnSpc>
                <a:spcPct val="100000"/>
              </a:lnSpc>
              <a:spcBef>
                <a:spcPct val="20000"/>
              </a:spcBef>
            </a:pPr>
            <a:r>
              <a:rPr lang="en-US" sz="2400" dirty="0">
                <a:solidFill>
                  <a:prstClr val="black"/>
                </a:solidFill>
              </a:rPr>
              <a:t>Definition: “The process of reviewing the existing Integrity Management measures, regular monitoring of their performances, and assessment of their effectiveness post-commissioning.”</a:t>
            </a:r>
          </a:p>
          <a:p>
            <a:pPr marL="0" lvl="0" indent="0" defTabSz="457200">
              <a:lnSpc>
                <a:spcPct val="100000"/>
              </a:lnSpc>
              <a:spcBef>
                <a:spcPct val="20000"/>
              </a:spcBef>
              <a:buNone/>
            </a:pPr>
            <a:r>
              <a:rPr lang="en-US" sz="1800" dirty="0">
                <a:solidFill>
                  <a:prstClr val="black"/>
                </a:solidFill>
              </a:rPr>
              <a:t>	“An Introduction to Asset Corrosion Management in the Oil &amp; Gas Industry,” by Dr. Ali Morshed</a:t>
            </a:r>
          </a:p>
          <a:p>
            <a:r>
              <a:rPr lang="en-GB" sz="2400" dirty="0">
                <a:solidFill>
                  <a:prstClr val="black"/>
                </a:solidFill>
              </a:rPr>
              <a:t>Should include Corrosion Engineering and Corrosion control efforts comprised of policies, processes and procedures that address corrosion across the complete lifecycle of the asset, from design to decommissioning.</a:t>
            </a:r>
          </a:p>
          <a:p>
            <a:pPr defTabSz="457200">
              <a:lnSpc>
                <a:spcPct val="100000"/>
              </a:lnSpc>
              <a:spcBef>
                <a:spcPct val="20000"/>
              </a:spcBef>
            </a:pPr>
            <a:r>
              <a:rPr lang="en-GB" sz="2400" dirty="0">
                <a:solidFill>
                  <a:prstClr val="black"/>
                </a:solidFill>
              </a:rPr>
              <a:t>A Corrosion Management Program must include an accepted philosophy within the organization and ingrained into that corporate culture. </a:t>
            </a:r>
            <a:r>
              <a:rPr lang="en-US" sz="2400" i="1" dirty="0">
                <a:solidFill>
                  <a:prstClr val="black"/>
                </a:solidFill>
              </a:rPr>
              <a:t/>
            </a:r>
            <a:br>
              <a:rPr lang="en-US" sz="2400" i="1" dirty="0">
                <a:solidFill>
                  <a:prstClr val="black"/>
                </a:solidFill>
              </a:rPr>
            </a:br>
            <a:r>
              <a:rPr lang="en-US" sz="1800" dirty="0">
                <a:solidFill>
                  <a:prstClr val="black"/>
                </a:solidFill>
              </a:rPr>
              <a:t>	“An Introduction to Asset Corrosion Management in the Oil &amp; Gas Industry,” by Dr. Ali Morshed</a:t>
            </a:r>
          </a:p>
          <a:p>
            <a:endParaRPr lang="en-GB" sz="2100" dirty="0">
              <a:solidFill>
                <a:prstClr val="black"/>
              </a:solidFill>
            </a:endParaRPr>
          </a:p>
        </p:txBody>
      </p:sp>
      <p:sp>
        <p:nvSpPr>
          <p:cNvPr id="3" name="Title 2">
            <a:extLst>
              <a:ext uri="{FF2B5EF4-FFF2-40B4-BE49-F238E27FC236}">
                <a16:creationId xmlns:a16="http://schemas.microsoft.com/office/drawing/2014/main" id="{D02330CD-9F80-462C-B65D-C4A7DC45B7D7}"/>
              </a:ext>
            </a:extLst>
          </p:cNvPr>
          <p:cNvSpPr>
            <a:spLocks noGrp="1"/>
          </p:cNvSpPr>
          <p:nvPr>
            <p:ph type="title"/>
          </p:nvPr>
        </p:nvSpPr>
        <p:spPr>
          <a:xfrm>
            <a:off x="143320" y="350065"/>
            <a:ext cx="10515600" cy="828942"/>
          </a:xfrm>
        </p:spPr>
        <p:txBody>
          <a:bodyPr/>
          <a:lstStyle/>
          <a:p>
            <a:pPr algn="ctr"/>
            <a:r>
              <a:rPr lang="en-US" sz="4400" b="1" dirty="0"/>
              <a:t>Corrosion Management</a:t>
            </a:r>
          </a:p>
        </p:txBody>
      </p:sp>
      <p:sp>
        <p:nvSpPr>
          <p:cNvPr id="4" name="Slide Number Placeholder 3">
            <a:extLst>
              <a:ext uri="{FF2B5EF4-FFF2-40B4-BE49-F238E27FC236}">
                <a16:creationId xmlns:a16="http://schemas.microsoft.com/office/drawing/2014/main" id="{6EC0D6B7-0D22-41F4-8579-CB051C44580E}"/>
              </a:ext>
            </a:extLst>
          </p:cNvPr>
          <p:cNvSpPr>
            <a:spLocks noGrp="1"/>
          </p:cNvSpPr>
          <p:nvPr>
            <p:ph type="sldNum" sz="quarter" idx="11"/>
          </p:nvPr>
        </p:nvSpPr>
        <p:spPr/>
        <p:txBody>
          <a:bodyPr/>
          <a:lstStyle/>
          <a:p>
            <a:fld id="{A916C171-007E-46CF-80D5-F89E015BD616}" type="slidenum">
              <a:rPr lang="en-US" smtClean="0"/>
              <a:pPr/>
              <a:t>4</a:t>
            </a:fld>
            <a:endParaRPr lang="en-US" dirty="0"/>
          </a:p>
        </p:txBody>
      </p:sp>
    </p:spTree>
    <p:extLst>
      <p:ext uri="{BB962C8B-B14F-4D97-AF65-F5344CB8AC3E}">
        <p14:creationId xmlns:p14="http://schemas.microsoft.com/office/powerpoint/2010/main" val="122511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683DBC-71BC-4F29-932F-0D13948408A4}"/>
              </a:ext>
            </a:extLst>
          </p:cNvPr>
          <p:cNvSpPr>
            <a:spLocks noGrp="1"/>
          </p:cNvSpPr>
          <p:nvPr>
            <p:ph idx="1"/>
          </p:nvPr>
        </p:nvSpPr>
        <p:spPr>
          <a:xfrm>
            <a:off x="390969" y="1729791"/>
            <a:ext cx="11610531" cy="5091160"/>
          </a:xfrm>
        </p:spPr>
        <p:txBody>
          <a:bodyPr>
            <a:normAutofit/>
          </a:bodyPr>
          <a:lstStyle/>
          <a:p>
            <a:r>
              <a:rPr lang="en-US" sz="2400" dirty="0"/>
              <a:t>ISM Safety Management Code doesn’t Identify Corrosion as a RISK</a:t>
            </a:r>
          </a:p>
          <a:p>
            <a:r>
              <a:rPr lang="en-US" sz="2400" dirty="0"/>
              <a:t>Autonomous &amp; Smart shipping may place a greater need on Corrosion Engineering and Management systems</a:t>
            </a:r>
          </a:p>
          <a:p>
            <a:r>
              <a:rPr lang="en-US" sz="2400" dirty="0"/>
              <a:t>Cybersecurity being identified as a RISK and work there may serve as a model in having Corrosion identified as a RISK as well</a:t>
            </a:r>
          </a:p>
          <a:p>
            <a:r>
              <a:rPr lang="en-US" sz="2400" dirty="0"/>
              <a:t>Smart Ports – Today’s ports experience a high reactivity model to Corrosion issues</a:t>
            </a:r>
          </a:p>
          <a:p>
            <a:endParaRPr lang="en-US" sz="2400" dirty="0"/>
          </a:p>
          <a:p>
            <a:r>
              <a:rPr lang="en-US" sz="2400" dirty="0"/>
              <a:t>Need for Education and Research</a:t>
            </a:r>
          </a:p>
          <a:p>
            <a:r>
              <a:rPr lang="en-US" sz="2400" dirty="0"/>
              <a:t>Financial Modeling</a:t>
            </a:r>
          </a:p>
          <a:p>
            <a:endParaRPr lang="en-US" dirty="0"/>
          </a:p>
        </p:txBody>
      </p:sp>
      <p:sp>
        <p:nvSpPr>
          <p:cNvPr id="4" name="Slide Number Placeholder 3">
            <a:extLst>
              <a:ext uri="{FF2B5EF4-FFF2-40B4-BE49-F238E27FC236}">
                <a16:creationId xmlns:a16="http://schemas.microsoft.com/office/drawing/2014/main" id="{EE125A7F-562C-4D69-9D6E-8C0B07DD757A}"/>
              </a:ext>
            </a:extLst>
          </p:cNvPr>
          <p:cNvSpPr>
            <a:spLocks noGrp="1"/>
          </p:cNvSpPr>
          <p:nvPr>
            <p:ph type="sldNum" sz="quarter" idx="11"/>
          </p:nvPr>
        </p:nvSpPr>
        <p:spPr/>
        <p:txBody>
          <a:bodyPr/>
          <a:lstStyle/>
          <a:p>
            <a:fld id="{A916C171-007E-46CF-80D5-F89E015BD616}" type="slidenum">
              <a:rPr lang="en-US" smtClean="0"/>
              <a:pPr/>
              <a:t>5</a:t>
            </a:fld>
            <a:endParaRPr lang="en-US" dirty="0"/>
          </a:p>
        </p:txBody>
      </p:sp>
      <p:sp>
        <p:nvSpPr>
          <p:cNvPr id="5" name="Content Placeholder 4">
            <a:extLst>
              <a:ext uri="{FF2B5EF4-FFF2-40B4-BE49-F238E27FC236}">
                <a16:creationId xmlns:a16="http://schemas.microsoft.com/office/drawing/2014/main" id="{C7800E7A-5CF9-45C9-BC08-1AA1ADF6624E}"/>
              </a:ext>
            </a:extLst>
          </p:cNvPr>
          <p:cNvSpPr>
            <a:spLocks noGrp="1"/>
          </p:cNvSpPr>
          <p:nvPr>
            <p:ph idx="12"/>
          </p:nvPr>
        </p:nvSpPr>
        <p:spPr>
          <a:xfrm>
            <a:off x="4805525" y="1139193"/>
            <a:ext cx="5801111" cy="708147"/>
          </a:xfrm>
        </p:spPr>
        <p:txBody>
          <a:bodyPr>
            <a:normAutofit/>
          </a:bodyPr>
          <a:lstStyle/>
          <a:p>
            <a:pPr marL="0" indent="0">
              <a:buNone/>
            </a:pPr>
            <a:r>
              <a:rPr lang="en-US" sz="2400" b="1" i="1" dirty="0"/>
              <a:t>…Identify Corrosion as a RISK</a:t>
            </a:r>
          </a:p>
        </p:txBody>
      </p:sp>
      <p:sp>
        <p:nvSpPr>
          <p:cNvPr id="6" name="Title 2">
            <a:extLst>
              <a:ext uri="{FF2B5EF4-FFF2-40B4-BE49-F238E27FC236}">
                <a16:creationId xmlns:a16="http://schemas.microsoft.com/office/drawing/2014/main" id="{CBF53AFE-5976-4B16-9C8B-179C81FC8B7F}"/>
              </a:ext>
            </a:extLst>
          </p:cNvPr>
          <p:cNvSpPr>
            <a:spLocks noGrp="1"/>
          </p:cNvSpPr>
          <p:nvPr>
            <p:ph type="title"/>
          </p:nvPr>
        </p:nvSpPr>
        <p:spPr>
          <a:xfrm>
            <a:off x="743306" y="327099"/>
            <a:ext cx="10515600" cy="828675"/>
          </a:xfrm>
        </p:spPr>
        <p:txBody>
          <a:bodyPr/>
          <a:lstStyle/>
          <a:p>
            <a:pPr algn="ctr"/>
            <a:r>
              <a:rPr lang="en-US" sz="4400" b="1" dirty="0"/>
              <a:t>Corrosion Management</a:t>
            </a:r>
          </a:p>
        </p:txBody>
      </p:sp>
    </p:spTree>
    <p:extLst>
      <p:ext uri="{BB962C8B-B14F-4D97-AF65-F5344CB8AC3E}">
        <p14:creationId xmlns:p14="http://schemas.microsoft.com/office/powerpoint/2010/main" val="151852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1349" y="1229091"/>
            <a:ext cx="9036051" cy="5091160"/>
          </a:xfrm>
        </p:spPr>
        <p:txBody>
          <a:bodyPr>
            <a:normAutofit/>
          </a:bodyPr>
          <a:lstStyle/>
          <a:p>
            <a:r>
              <a:rPr lang="en-US" sz="2400" dirty="0"/>
              <a:t>High tech research value based on the scope of the consortia </a:t>
            </a:r>
          </a:p>
          <a:p>
            <a:r>
              <a:rPr lang="en-US" sz="2400" dirty="0"/>
              <a:t>Documentation (reports, proceedings, papers, methods, standards) </a:t>
            </a:r>
          </a:p>
          <a:p>
            <a:r>
              <a:rPr lang="en-US" sz="2400" dirty="0"/>
              <a:t>Technology transfers (basic courses)</a:t>
            </a:r>
          </a:p>
          <a:p>
            <a:r>
              <a:rPr lang="en-US" sz="2400" dirty="0"/>
              <a:t>Discussion forums (workshops and seminars)</a:t>
            </a:r>
          </a:p>
          <a:p>
            <a:endParaRPr lang="en-US" dirty="0"/>
          </a:p>
        </p:txBody>
      </p:sp>
      <p:sp>
        <p:nvSpPr>
          <p:cNvPr id="3" name="Title 2"/>
          <p:cNvSpPr>
            <a:spLocks noGrp="1"/>
          </p:cNvSpPr>
          <p:nvPr>
            <p:ph type="title"/>
          </p:nvPr>
        </p:nvSpPr>
        <p:spPr/>
        <p:txBody>
          <a:bodyPr/>
          <a:lstStyle/>
          <a:p>
            <a:pPr algn="ctr"/>
            <a:r>
              <a:rPr lang="en-US" sz="4400" b="1" dirty="0"/>
              <a:t>Consortia Benefits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6</a:t>
            </a:fld>
            <a:endParaRPr lang="en-US" dirty="0"/>
          </a:p>
        </p:txBody>
      </p:sp>
    </p:spTree>
    <p:extLst>
      <p:ext uri="{BB962C8B-B14F-4D97-AF65-F5344CB8AC3E}">
        <p14:creationId xmlns:p14="http://schemas.microsoft.com/office/powerpoint/2010/main" val="264413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585563"/>
            <a:ext cx="10515600" cy="828942"/>
          </a:xfrm>
        </p:spPr>
        <p:txBody>
          <a:bodyPr/>
          <a:lstStyle/>
          <a:p>
            <a:pPr algn="ctr"/>
            <a:r>
              <a:rPr lang="en-US" sz="4400" b="1" dirty="0"/>
              <a:t>NACE’s Maritime Consortia</a:t>
            </a:r>
          </a:p>
        </p:txBody>
      </p:sp>
      <p:sp>
        <p:nvSpPr>
          <p:cNvPr id="4" name="Slide Number Placeholder 3"/>
          <p:cNvSpPr>
            <a:spLocks noGrp="1"/>
          </p:cNvSpPr>
          <p:nvPr>
            <p:ph type="sldNum" sz="quarter" idx="11"/>
          </p:nvPr>
        </p:nvSpPr>
        <p:spPr/>
        <p:txBody>
          <a:bodyPr/>
          <a:lstStyle/>
          <a:p>
            <a:fld id="{A916C171-007E-46CF-80D5-F89E015BD616}" type="slidenum">
              <a:rPr lang="en-US" smtClean="0"/>
              <a:pPr/>
              <a:t>7</a:t>
            </a:fld>
            <a:endParaRPr lang="en-US" dirty="0"/>
          </a:p>
        </p:txBody>
      </p:sp>
      <p:sp>
        <p:nvSpPr>
          <p:cNvPr id="5" name="Content Placeholder 4"/>
          <p:cNvSpPr>
            <a:spLocks noGrp="1"/>
          </p:cNvSpPr>
          <p:nvPr>
            <p:ph idx="12"/>
          </p:nvPr>
        </p:nvSpPr>
        <p:spPr>
          <a:xfrm>
            <a:off x="727076" y="1695367"/>
            <a:ext cx="8883650" cy="4249663"/>
          </a:xfrm>
        </p:spPr>
        <p:txBody>
          <a:bodyPr>
            <a:normAutofit/>
          </a:bodyPr>
          <a:lstStyle/>
          <a:p>
            <a:r>
              <a:rPr lang="en-US" sz="2400" dirty="0"/>
              <a:t>The industry’s only corrosion-related consortia administered by the premier global corrosion engineering association is seeking corrosion science and engineering experts to collaborate in a neutral forum for researching innovative solutions to key challenges faced by the marine industry. </a:t>
            </a:r>
          </a:p>
          <a:p>
            <a:endParaRPr lang="en-US" sz="2400" dirty="0"/>
          </a:p>
          <a:p>
            <a:r>
              <a:rPr lang="en-US" sz="2400" dirty="0"/>
              <a:t>Significant </a:t>
            </a:r>
            <a:r>
              <a:rPr lang="en-US" sz="2400" b="1" dirty="0"/>
              <a:t>Maritime</a:t>
            </a:r>
            <a:r>
              <a:rPr lang="en-US" sz="2400" dirty="0"/>
              <a:t> industry </a:t>
            </a:r>
            <a:r>
              <a:rPr lang="en-US" sz="2400" b="1" dirty="0"/>
              <a:t>growth</a:t>
            </a:r>
            <a:r>
              <a:rPr lang="en-US" sz="2400" dirty="0"/>
              <a:t> is projected over the next 30+ years and corrosion will continue to be a huge factor in the marine environments - with the estimated total cost of marine corrosion worldwide to be between $50-80 billion every year.</a:t>
            </a:r>
          </a:p>
        </p:txBody>
      </p:sp>
      <p:pic>
        <p:nvPicPr>
          <p:cNvPr id="6" name="Picture 5">
            <a:extLst>
              <a:ext uri="{FF2B5EF4-FFF2-40B4-BE49-F238E27FC236}">
                <a16:creationId xmlns:a16="http://schemas.microsoft.com/office/drawing/2014/main" id="{DD11F77F-E6C5-42D0-9334-5A523E02FBD7}"/>
              </a:ext>
            </a:extLst>
          </p:cNvPr>
          <p:cNvPicPr>
            <a:picLocks noChangeAspect="1"/>
          </p:cNvPicPr>
          <p:nvPr/>
        </p:nvPicPr>
        <p:blipFill>
          <a:blip r:embed="rId3"/>
          <a:stretch>
            <a:fillRect/>
          </a:stretch>
        </p:blipFill>
        <p:spPr>
          <a:xfrm>
            <a:off x="9949003" y="4122751"/>
            <a:ext cx="1152244" cy="1146147"/>
          </a:xfrm>
          <a:prstGeom prst="rect">
            <a:avLst/>
          </a:prstGeom>
        </p:spPr>
      </p:pic>
      <p:pic>
        <p:nvPicPr>
          <p:cNvPr id="7" name="Picture 6">
            <a:extLst>
              <a:ext uri="{FF2B5EF4-FFF2-40B4-BE49-F238E27FC236}">
                <a16:creationId xmlns:a16="http://schemas.microsoft.com/office/drawing/2014/main" id="{FC73E235-F1F5-4914-9BC4-1996C1D8D340}"/>
              </a:ext>
            </a:extLst>
          </p:cNvPr>
          <p:cNvPicPr>
            <a:picLocks noChangeAspect="1"/>
          </p:cNvPicPr>
          <p:nvPr/>
        </p:nvPicPr>
        <p:blipFill>
          <a:blip r:embed="rId4"/>
          <a:stretch>
            <a:fillRect/>
          </a:stretch>
        </p:blipFill>
        <p:spPr>
          <a:xfrm>
            <a:off x="9201785" y="2168553"/>
            <a:ext cx="1268075" cy="987919"/>
          </a:xfrm>
          <a:prstGeom prst="rect">
            <a:avLst/>
          </a:prstGeom>
        </p:spPr>
      </p:pic>
    </p:spTree>
    <p:extLst>
      <p:ext uri="{BB962C8B-B14F-4D97-AF65-F5344CB8AC3E}">
        <p14:creationId xmlns:p14="http://schemas.microsoft.com/office/powerpoint/2010/main" val="281490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90969A-5D7B-4D80-B69D-0A48BFCBC464}"/>
              </a:ext>
            </a:extLst>
          </p:cNvPr>
          <p:cNvSpPr>
            <a:spLocks noGrp="1"/>
          </p:cNvSpPr>
          <p:nvPr>
            <p:ph idx="1"/>
          </p:nvPr>
        </p:nvSpPr>
        <p:spPr>
          <a:xfrm>
            <a:off x="765175" y="1272886"/>
            <a:ext cx="9055100" cy="5091160"/>
          </a:xfrm>
        </p:spPr>
        <p:txBody>
          <a:bodyPr>
            <a:normAutofit fontScale="92500"/>
          </a:bodyPr>
          <a:lstStyle/>
          <a:p>
            <a:pPr marL="285750" indent="-285750"/>
            <a:r>
              <a:rPr lang="en-US" sz="2800" dirty="0"/>
              <a:t>Various industries have substantive corrosion-related issues and need to invest in research to understand how to best mitigate corrosion in their assets. </a:t>
            </a:r>
          </a:p>
          <a:p>
            <a:pPr marL="285750" indent="-285750"/>
            <a:r>
              <a:rPr lang="en-US" sz="2800" dirty="0"/>
              <a:t>Decreased corporate investment in research, however, slows if not halts many from getting this vital information.   </a:t>
            </a:r>
          </a:p>
          <a:p>
            <a:pPr marL="285750" indent="-285750"/>
            <a:r>
              <a:rPr lang="en-US" sz="2800" dirty="0"/>
              <a:t>Consortia can assist organizations, universities, and government entities in funding, administering, and attaining research. </a:t>
            </a:r>
          </a:p>
          <a:p>
            <a:pPr marL="285750" indent="-285750"/>
            <a:r>
              <a:rPr lang="en-US" sz="2800" b="1" dirty="0"/>
              <a:t>Value proposition</a:t>
            </a:r>
            <a:r>
              <a:rPr lang="en-US" sz="2800" dirty="0"/>
              <a:t>:  By offering services and brokering relationships between organizations, a consortia provides for industry partners to pool their resources to study and share in the results of research pertinent to them.</a:t>
            </a:r>
          </a:p>
          <a:p>
            <a:endParaRPr lang="en-US" dirty="0"/>
          </a:p>
        </p:txBody>
      </p:sp>
      <p:sp>
        <p:nvSpPr>
          <p:cNvPr id="3" name="Title 2">
            <a:extLst>
              <a:ext uri="{FF2B5EF4-FFF2-40B4-BE49-F238E27FC236}">
                <a16:creationId xmlns:a16="http://schemas.microsoft.com/office/drawing/2014/main" id="{D02330CD-9F80-462C-B65D-C4A7DC45B7D7}"/>
              </a:ext>
            </a:extLst>
          </p:cNvPr>
          <p:cNvSpPr>
            <a:spLocks noGrp="1"/>
          </p:cNvSpPr>
          <p:nvPr>
            <p:ph type="title"/>
          </p:nvPr>
        </p:nvSpPr>
        <p:spPr>
          <a:xfrm>
            <a:off x="218631" y="301236"/>
            <a:ext cx="10515600" cy="828942"/>
          </a:xfrm>
        </p:spPr>
        <p:txBody>
          <a:bodyPr/>
          <a:lstStyle/>
          <a:p>
            <a:pPr algn="ctr"/>
            <a:r>
              <a:rPr lang="en-US" sz="4400" b="1" dirty="0"/>
              <a:t>Maritime Consortia Concept</a:t>
            </a:r>
          </a:p>
        </p:txBody>
      </p:sp>
      <p:sp>
        <p:nvSpPr>
          <p:cNvPr id="4" name="Slide Number Placeholder 3">
            <a:extLst>
              <a:ext uri="{FF2B5EF4-FFF2-40B4-BE49-F238E27FC236}">
                <a16:creationId xmlns:a16="http://schemas.microsoft.com/office/drawing/2014/main" id="{6EC0D6B7-0D22-41F4-8579-CB051C44580E}"/>
              </a:ext>
            </a:extLst>
          </p:cNvPr>
          <p:cNvSpPr>
            <a:spLocks noGrp="1"/>
          </p:cNvSpPr>
          <p:nvPr>
            <p:ph type="sldNum" sz="quarter" idx="11"/>
          </p:nvPr>
        </p:nvSpPr>
        <p:spPr/>
        <p:txBody>
          <a:bodyPr/>
          <a:lstStyle/>
          <a:p>
            <a:fld id="{A916C171-007E-46CF-80D5-F89E015BD616}" type="slidenum">
              <a:rPr lang="en-US" smtClean="0"/>
              <a:pPr/>
              <a:t>8</a:t>
            </a:fld>
            <a:endParaRPr lang="en-US" dirty="0"/>
          </a:p>
        </p:txBody>
      </p:sp>
    </p:spTree>
    <p:extLst>
      <p:ext uri="{BB962C8B-B14F-4D97-AF65-F5344CB8AC3E}">
        <p14:creationId xmlns:p14="http://schemas.microsoft.com/office/powerpoint/2010/main" val="386252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125A7F-562C-4D69-9D6E-8C0B07DD757A}"/>
              </a:ext>
            </a:extLst>
          </p:cNvPr>
          <p:cNvSpPr>
            <a:spLocks noGrp="1"/>
          </p:cNvSpPr>
          <p:nvPr>
            <p:ph type="sldNum" sz="quarter" idx="11"/>
          </p:nvPr>
        </p:nvSpPr>
        <p:spPr/>
        <p:txBody>
          <a:bodyPr/>
          <a:lstStyle/>
          <a:p>
            <a:fld id="{A916C171-007E-46CF-80D5-F89E015BD616}" type="slidenum">
              <a:rPr lang="en-US" smtClean="0"/>
              <a:pPr/>
              <a:t>9</a:t>
            </a:fld>
            <a:endParaRPr lang="en-US" dirty="0"/>
          </a:p>
        </p:txBody>
      </p:sp>
      <p:sp>
        <p:nvSpPr>
          <p:cNvPr id="5" name="Content Placeholder 4">
            <a:extLst>
              <a:ext uri="{FF2B5EF4-FFF2-40B4-BE49-F238E27FC236}">
                <a16:creationId xmlns:a16="http://schemas.microsoft.com/office/drawing/2014/main" id="{C7800E7A-5CF9-45C9-BC08-1AA1ADF6624E}"/>
              </a:ext>
            </a:extLst>
          </p:cNvPr>
          <p:cNvSpPr>
            <a:spLocks noGrp="1"/>
          </p:cNvSpPr>
          <p:nvPr>
            <p:ph idx="12"/>
          </p:nvPr>
        </p:nvSpPr>
        <p:spPr>
          <a:xfrm>
            <a:off x="476251" y="1433180"/>
            <a:ext cx="10325100" cy="5021188"/>
          </a:xfrm>
        </p:spPr>
        <p:txBody>
          <a:bodyPr>
            <a:normAutofit lnSpcReduction="10000"/>
          </a:bodyPr>
          <a:lstStyle/>
          <a:p>
            <a:pPr marL="285750" lvl="0" indent="-285750">
              <a:lnSpc>
                <a:spcPct val="100000"/>
              </a:lnSpc>
              <a:spcBef>
                <a:spcPts val="0"/>
              </a:spcBef>
            </a:pPr>
            <a:r>
              <a:rPr lang="en-US" sz="2400" b="1" dirty="0">
                <a:solidFill>
                  <a:prstClr val="black"/>
                </a:solidFill>
              </a:rPr>
              <a:t>NACE International </a:t>
            </a:r>
            <a:r>
              <a:rPr lang="en-US" sz="2400" dirty="0">
                <a:solidFill>
                  <a:prstClr val="black"/>
                </a:solidFill>
              </a:rPr>
              <a:t>will bring two or more organizations together to collaborate on new research in various industries seeking to mitigate corrosion. </a:t>
            </a:r>
          </a:p>
          <a:p>
            <a:pPr marL="0" lvl="0" indent="0">
              <a:lnSpc>
                <a:spcPct val="100000"/>
              </a:lnSpc>
              <a:spcBef>
                <a:spcPts val="0"/>
              </a:spcBef>
              <a:buNone/>
            </a:pPr>
            <a:endParaRPr lang="en-US" sz="2400" dirty="0">
              <a:solidFill>
                <a:prstClr val="black"/>
              </a:solidFill>
            </a:endParaRPr>
          </a:p>
          <a:p>
            <a:pPr marL="742950" lvl="1" indent="-285750">
              <a:lnSpc>
                <a:spcPct val="100000"/>
              </a:lnSpc>
              <a:spcBef>
                <a:spcPts val="0"/>
              </a:spcBef>
              <a:buFont typeface="Wingdings" panose="05000000000000000000" pitchFamily="2" charset="2"/>
              <a:buChar char="Ø"/>
            </a:pPr>
            <a:r>
              <a:rPr lang="en-US" sz="2400" dirty="0">
                <a:solidFill>
                  <a:prstClr val="black"/>
                </a:solidFill>
              </a:rPr>
              <a:t>Sharing costs to study a technical area. </a:t>
            </a:r>
          </a:p>
          <a:p>
            <a:pPr marL="457200" lvl="1" indent="0">
              <a:lnSpc>
                <a:spcPct val="100000"/>
              </a:lnSpc>
              <a:spcBef>
                <a:spcPts val="0"/>
              </a:spcBef>
              <a:buNone/>
            </a:pPr>
            <a:endParaRPr lang="en-US" sz="2400" dirty="0">
              <a:solidFill>
                <a:prstClr val="black"/>
              </a:solidFill>
            </a:endParaRPr>
          </a:p>
          <a:p>
            <a:pPr marL="742950" lvl="1" indent="-285750">
              <a:lnSpc>
                <a:spcPct val="100000"/>
              </a:lnSpc>
              <a:spcBef>
                <a:spcPts val="0"/>
              </a:spcBef>
              <a:buFont typeface="Wingdings" panose="05000000000000000000" pitchFamily="2" charset="2"/>
              <a:buChar char="Ø"/>
            </a:pPr>
            <a:r>
              <a:rPr lang="en-US" sz="2400" dirty="0">
                <a:solidFill>
                  <a:prstClr val="black"/>
                </a:solidFill>
              </a:rPr>
              <a:t>Consortia members will formalize the overall structure and scope of the project while… </a:t>
            </a:r>
          </a:p>
          <a:p>
            <a:pPr marL="742950" lvl="1" indent="-285750">
              <a:lnSpc>
                <a:spcPct val="100000"/>
              </a:lnSpc>
              <a:spcBef>
                <a:spcPts val="0"/>
              </a:spcBef>
              <a:buFont typeface="Wingdings" panose="05000000000000000000" pitchFamily="2" charset="2"/>
              <a:buChar char="ü"/>
            </a:pPr>
            <a:endParaRPr lang="en-US" sz="2400" dirty="0">
              <a:solidFill>
                <a:prstClr val="black"/>
              </a:solidFill>
            </a:endParaRPr>
          </a:p>
          <a:p>
            <a:pPr marL="742950" lvl="1" indent="-285750">
              <a:lnSpc>
                <a:spcPct val="100000"/>
              </a:lnSpc>
              <a:spcBef>
                <a:spcPts val="0"/>
              </a:spcBef>
              <a:buFont typeface="Wingdings" panose="05000000000000000000" pitchFamily="2" charset="2"/>
              <a:buChar char="Ø"/>
            </a:pPr>
            <a:r>
              <a:rPr lang="en-US" sz="2400" dirty="0">
                <a:solidFill>
                  <a:prstClr val="black"/>
                </a:solidFill>
              </a:rPr>
              <a:t>NACE supplies administrative services and brokers the consortia relationships to facilitate the research. </a:t>
            </a:r>
          </a:p>
          <a:p>
            <a:pPr marL="457200" lvl="1" indent="0">
              <a:lnSpc>
                <a:spcPct val="100000"/>
              </a:lnSpc>
              <a:spcBef>
                <a:spcPts val="0"/>
              </a:spcBef>
              <a:buNone/>
            </a:pPr>
            <a:endParaRPr lang="en-US" sz="2400" dirty="0">
              <a:solidFill>
                <a:prstClr val="black"/>
              </a:solidFill>
            </a:endParaRPr>
          </a:p>
          <a:p>
            <a:pPr marL="742950" lvl="1" indent="-285750">
              <a:lnSpc>
                <a:spcPct val="100000"/>
              </a:lnSpc>
              <a:spcBef>
                <a:spcPts val="0"/>
              </a:spcBef>
              <a:buFont typeface="Wingdings" panose="05000000000000000000" pitchFamily="2" charset="2"/>
              <a:buChar char="Ø"/>
            </a:pPr>
            <a:r>
              <a:rPr lang="en-US" sz="2400" dirty="0">
                <a:solidFill>
                  <a:prstClr val="black"/>
                </a:solidFill>
              </a:rPr>
              <a:t>Consortia members will likewise share in the results and receive access to the research — before it is available to the public. </a:t>
            </a:r>
          </a:p>
          <a:p>
            <a:endParaRPr lang="en-US" dirty="0"/>
          </a:p>
        </p:txBody>
      </p:sp>
      <p:sp>
        <p:nvSpPr>
          <p:cNvPr id="6" name="Title 2">
            <a:extLst>
              <a:ext uri="{FF2B5EF4-FFF2-40B4-BE49-F238E27FC236}">
                <a16:creationId xmlns:a16="http://schemas.microsoft.com/office/drawing/2014/main" id="{B2FAB459-4AF1-48C0-BF2E-A8ADBD26431A}"/>
              </a:ext>
            </a:extLst>
          </p:cNvPr>
          <p:cNvSpPr>
            <a:spLocks noGrp="1"/>
          </p:cNvSpPr>
          <p:nvPr>
            <p:ph type="title"/>
          </p:nvPr>
        </p:nvSpPr>
        <p:spPr>
          <a:xfrm>
            <a:off x="476251" y="300038"/>
            <a:ext cx="10515600" cy="828675"/>
          </a:xfrm>
        </p:spPr>
        <p:txBody>
          <a:bodyPr/>
          <a:lstStyle/>
          <a:p>
            <a:pPr algn="ctr"/>
            <a:r>
              <a:rPr lang="en-US" sz="4400" b="1" dirty="0"/>
              <a:t>Maritime Consortia Concept (cont’d)</a:t>
            </a:r>
          </a:p>
        </p:txBody>
      </p:sp>
    </p:spTree>
    <p:extLst>
      <p:ext uri="{BB962C8B-B14F-4D97-AF65-F5344CB8AC3E}">
        <p14:creationId xmlns:p14="http://schemas.microsoft.com/office/powerpoint/2010/main" val="2482288780"/>
      </p:ext>
    </p:extLst>
  </p:cSld>
  <p:clrMapOvr>
    <a:masterClrMapping/>
  </p:clrMapOvr>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1C526F4992D042994A4416DBBA8449" ma:contentTypeVersion="13" ma:contentTypeDescription="Create a new document." ma:contentTypeScope="" ma:versionID="92df57df59015479dfe32e4c19c30953">
  <xsd:schema xmlns:xsd="http://www.w3.org/2001/XMLSchema" xmlns:xs="http://www.w3.org/2001/XMLSchema" xmlns:p="http://schemas.microsoft.com/office/2006/metadata/properties" xmlns:ns3="79d9f3e5-5e27-413c-b6aa-80b97839b515" xmlns:ns4="ee4f8ba9-9883-49b1-a182-a03a7a89d9aa" targetNamespace="http://schemas.microsoft.com/office/2006/metadata/properties" ma:root="true" ma:fieldsID="cc3cd83f10dc81303e16c8b4dd286cbf" ns3:_="" ns4:_="">
    <xsd:import namespace="79d9f3e5-5e27-413c-b6aa-80b97839b515"/>
    <xsd:import namespace="ee4f8ba9-9883-49b1-a182-a03a7a89d9a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d9f3e5-5e27-413c-b6aa-80b97839b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f8ba9-9883-49b1-a182-a03a7a89d9a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4FE0A9-BF14-4490-816C-01727433CDDA}">
  <ds:schemaRefs>
    <ds:schemaRef ds:uri="http://schemas.microsoft.com/sharepoint/v3/contenttype/forms"/>
  </ds:schemaRefs>
</ds:datastoreItem>
</file>

<file path=customXml/itemProps2.xml><?xml version="1.0" encoding="utf-8"?>
<ds:datastoreItem xmlns:ds="http://schemas.openxmlformats.org/officeDocument/2006/customXml" ds:itemID="{54A1CE87-5287-4133-B9BF-D60B69EA4F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d9f3e5-5e27-413c-b6aa-80b97839b515"/>
    <ds:schemaRef ds:uri="ee4f8ba9-9883-49b1-a182-a03a7a89d9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24D77E-D8E1-4A38-93ED-EAE2E365D78B}">
  <ds:schemaRefs>
    <ds:schemaRef ds:uri="79d9f3e5-5e27-413c-b6aa-80b97839b515"/>
    <ds:schemaRef ds:uri="http://purl.org/dc/elements/1.1/"/>
    <ds:schemaRef ds:uri="http://schemas.microsoft.com/office/2006/metadata/properties"/>
    <ds:schemaRef ds:uri="http://schemas.microsoft.com/office/infopath/2007/PartnerControls"/>
    <ds:schemaRef ds:uri="ee4f8ba9-9883-49b1-a182-a03a7a89d9aa"/>
    <ds:schemaRef ds:uri="http://schemas.microsoft.com/office/2006/documentManagement/types"/>
    <ds:schemaRef ds:uri="http://purl.org/dc/term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Round 1 White Papers_DRAFT NL</Template>
  <TotalTime>4161</TotalTime>
  <Words>845</Words>
  <Application>Microsoft Office PowerPoint</Application>
  <PresentationFormat>Widescreen</PresentationFormat>
  <Paragraphs>76</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Segoe UI</vt:lpstr>
      <vt:lpstr>Times New Roman</vt:lpstr>
      <vt:lpstr>Wingdings</vt:lpstr>
      <vt:lpstr>NSRP Header</vt:lpstr>
      <vt:lpstr>NACE International Update</vt:lpstr>
      <vt:lpstr>IMPACT Study Launched – October 2014</vt:lpstr>
      <vt:lpstr>Most Critical Findings of IMPACT Study</vt:lpstr>
      <vt:lpstr>Corrosion Management</vt:lpstr>
      <vt:lpstr>Corrosion Management</vt:lpstr>
      <vt:lpstr>Consortia Benefits</vt:lpstr>
      <vt:lpstr>NACE’s Maritime Consortia</vt:lpstr>
      <vt:lpstr>Maritime Consortia Concept</vt:lpstr>
      <vt:lpstr>Maritime Consortia Concept (cont’d)</vt:lpstr>
      <vt:lpstr>PowerPoint Presentation</vt:lpstr>
    </vt:vector>
  </TitlesOfParts>
  <Company>SCRA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Laney, Nicholas</dc:creator>
  <cp:lastModifiedBy>Mueller, Caroline</cp:lastModifiedBy>
  <cp:revision>123</cp:revision>
  <dcterms:created xsi:type="dcterms:W3CDTF">2019-02-28T12:25:49Z</dcterms:created>
  <dcterms:modified xsi:type="dcterms:W3CDTF">2019-09-06T14:43:41Z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0x010100581C526F4992D042994A4416DBBA8449</vt:lpwstr>
  </property>
</Properties>
</file>