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62" r:id="rId3"/>
    <p:sldId id="298" r:id="rId4"/>
    <p:sldId id="275" r:id="rId5"/>
    <p:sldId id="266" r:id="rId6"/>
    <p:sldId id="299" r:id="rId7"/>
    <p:sldId id="292" r:id="rId8"/>
    <p:sldId id="267" r:id="rId9"/>
    <p:sldId id="288" r:id="rId10"/>
    <p:sldId id="281" r:id="rId11"/>
    <p:sldId id="283" r:id="rId12"/>
    <p:sldId id="295" r:id="rId13"/>
    <p:sldId id="296" r:id="rId14"/>
    <p:sldId id="303" r:id="rId15"/>
    <p:sldId id="271" r:id="rId16"/>
    <p:sldId id="287" r:id="rId17"/>
    <p:sldId id="269" r:id="rId18"/>
    <p:sldId id="273" r:id="rId19"/>
    <p:sldId id="304" r:id="rId20"/>
    <p:sldId id="305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9"/>
    <p:restoredTop sz="96354"/>
  </p:normalViewPr>
  <p:slideViewPr>
    <p:cSldViewPr snapToGrid="0" snapToObjects="1">
      <p:cViewPr varScale="1">
        <p:scale>
          <a:sx n="65" d="100"/>
          <a:sy n="65" d="100"/>
        </p:scale>
        <p:origin x="1352" y="4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9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B5375E-9233-D747-9A09-1340BCF6FF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807E3-1D27-0143-B8ED-057A36DEF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84C1-32E0-DF41-93AD-D6015494732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E63A-3862-E24C-A1B8-70FF8E118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321C6-600F-B447-AEAE-244BF5AD9C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0A729-0355-744C-9CC8-858F5BA82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BCBF-005B-C742-B324-4FA68F20D03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85D2-C2C6-5945-B061-717F3F0B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of Governors has approved Thorough Blast Cleaning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7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752F-8249-6A41-9DEF-C6CC4C63BA6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/>
          <a:stretch/>
        </p:blipFill>
        <p:spPr>
          <a:xfrm>
            <a:off x="0" y="0"/>
            <a:ext cx="9144000" cy="6144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182" y="922824"/>
            <a:ext cx="812832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SSPC Standards Update</a:t>
            </a:r>
            <a:b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September 2019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NSRP SP&amp;C Panel, September 10-12, 2019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Quonset Point, RI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7398"/>
            <a:ext cx="6400800" cy="12538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Bob Cloutier, for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SSPC Technical Services Dept.</a:t>
            </a:r>
          </a:p>
        </p:txBody>
      </p:sp>
    </p:spTree>
    <p:extLst>
      <p:ext uri="{BB962C8B-B14F-4D97-AF65-F5344CB8AC3E}">
        <p14:creationId xmlns:p14="http://schemas.microsoft.com/office/powerpoint/2010/main" val="35402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E539-3ECA-9945-8FAA-E9EA5511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Revision of SSPC-PA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6A00-2109-9447-9AA5-2756C050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 issued January 2019</a:t>
            </a:r>
          </a:p>
          <a:p>
            <a:r>
              <a:rPr lang="en-US" dirty="0"/>
              <a:t>Added nonmandatory appendix describing use of scanning probe technology to acquire readings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F8DA-D0A6-3D43-BB1F-DB05218E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Probe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442F5-234B-DE4A-86DD-EB35ABFF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67" y="1492250"/>
            <a:ext cx="393007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872E-97D4-F540-BEDD-E03BFF8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 Appendix 10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FA89-B729-8346-A7F8-8A63591D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Batch Measurement – mean of no fewer than 12 and up to 24 DFT readings w/o lifting probe from coated surface </a:t>
            </a:r>
          </a:p>
          <a:p>
            <a:pPr lvl="1"/>
            <a:r>
              <a:rPr lang="en-US" dirty="0"/>
              <a:t>Readings taken within 645 m</a:t>
            </a:r>
            <a:r>
              <a:rPr lang="en-US" baseline="30000" dirty="0"/>
              <a:t>2</a:t>
            </a:r>
            <a:r>
              <a:rPr lang="en-US" dirty="0"/>
              <a:t> (~100 in</a:t>
            </a:r>
            <a:r>
              <a:rPr lang="en-US" baseline="30000" dirty="0"/>
              <a:t>2</a:t>
            </a:r>
            <a:r>
              <a:rPr lang="en-US" dirty="0"/>
              <a:t>) segment of coated area</a:t>
            </a:r>
          </a:p>
          <a:p>
            <a:r>
              <a:rPr lang="en-US" dirty="0"/>
              <a:t>Scanning Area Measurement – sample mean of 5 scanning batch measurements obtained over each 10 m</a:t>
            </a:r>
            <a:r>
              <a:rPr lang="en-US" baseline="30000" dirty="0"/>
              <a:t>2 </a:t>
            </a:r>
            <a:r>
              <a:rPr lang="en-US" dirty="0"/>
              <a:t>(</a:t>
            </a:r>
            <a:r>
              <a:rPr lang="en-US" baseline="30000" dirty="0"/>
              <a:t>~</a:t>
            </a:r>
            <a:r>
              <a:rPr lang="en-US" dirty="0"/>
              <a:t>100 ft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3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44E92-2C5C-4A4F-8CDD-A4D583228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40182" y="160684"/>
            <a:ext cx="3743498" cy="5965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71C7F-1317-C245-AB63-12A210B3C773}"/>
              </a:ext>
            </a:extLst>
          </p:cNvPr>
          <p:cNvSpPr txBox="1"/>
          <p:nvPr/>
        </p:nvSpPr>
        <p:spPr>
          <a:xfrm>
            <a:off x="418407" y="1925781"/>
            <a:ext cx="189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box represents 100 </a:t>
            </a:r>
            <a:r>
              <a:rPr lang="en-US" b="1" dirty="0">
                <a:solidFill>
                  <a:srgbClr val="00B050"/>
                </a:solidFill>
              </a:rPr>
              <a:t>ft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 </a:t>
            </a:r>
            <a:r>
              <a:rPr lang="en-US" dirty="0"/>
              <a:t>area (scanning area)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4CEDFA-8D6A-D34B-A789-7BB39937BA54}"/>
              </a:ext>
            </a:extLst>
          </p:cNvPr>
          <p:cNvCxnSpPr/>
          <p:nvPr/>
        </p:nvCxnSpPr>
        <p:spPr>
          <a:xfrm>
            <a:off x="1925782" y="2502748"/>
            <a:ext cx="103909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F468F4-17F1-054D-977E-1DD714200647}"/>
              </a:ext>
            </a:extLst>
          </p:cNvPr>
          <p:cNvSpPr txBox="1"/>
          <p:nvPr/>
        </p:nvSpPr>
        <p:spPr>
          <a:xfrm>
            <a:off x="6844145" y="2402255"/>
            <a:ext cx="207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boxes represent 100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/>
              <a:t> </a:t>
            </a:r>
            <a:r>
              <a:rPr lang="en-US" dirty="0"/>
              <a:t>areas</a:t>
            </a:r>
            <a:r>
              <a:rPr lang="en-US" baseline="30000" dirty="0"/>
              <a:t> </a:t>
            </a:r>
            <a:r>
              <a:rPr lang="en-US" dirty="0"/>
              <a:t> (scanning batch)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67644-91D4-6A48-801E-38FAFD5C54D2}"/>
              </a:ext>
            </a:extLst>
          </p:cNvPr>
          <p:cNvCxnSpPr/>
          <p:nvPr/>
        </p:nvCxnSpPr>
        <p:spPr>
          <a:xfrm flipH="1" flipV="1">
            <a:off x="6137564" y="1925781"/>
            <a:ext cx="969818" cy="57696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72BAC0-C1FC-3A4C-BC08-A14CC9757C4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328459" y="2748620"/>
            <a:ext cx="1515686" cy="2538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4B74C2-FFB9-9B46-A593-6D6CC7C34839}"/>
              </a:ext>
            </a:extLst>
          </p:cNvPr>
          <p:cNvCxnSpPr>
            <a:cxnSpLocks/>
          </p:cNvCxnSpPr>
          <p:nvPr/>
        </p:nvCxnSpPr>
        <p:spPr>
          <a:xfrm flipH="1">
            <a:off x="6082146" y="3602584"/>
            <a:ext cx="1263534" cy="78411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2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108D-EC3B-F047-8839-368C440B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Revisions to Joint Dry Blast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CDB6-45A4-F54A-B646-75F9624B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SSPC and NACE Committees voting on “template” language revisions that affect all five dry blast standards</a:t>
            </a:r>
          </a:p>
          <a:p>
            <a:r>
              <a:rPr lang="en-US" dirty="0"/>
              <a:t>SSPC-SP 10/NACE No. 2 has been chosen to provide the “template”</a:t>
            </a:r>
          </a:p>
          <a:p>
            <a:r>
              <a:rPr lang="en-US" dirty="0"/>
              <a:t>Most changes proposed to reflect parallel language in joint WAB standards issued in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1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9A9C-6776-6A4D-BFCF-7D661744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Revisions to Dry Blast Standards </a:t>
            </a:r>
            <a:r>
              <a:rPr lang="en-US" sz="3100" dirty="0"/>
              <a:t>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2282-9CD5-E44A-9FA6-A048A159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Propose to add </a:t>
            </a:r>
          </a:p>
          <a:p>
            <a:pPr lvl="1"/>
            <a:r>
              <a:rPr lang="en-US" dirty="0"/>
              <a:t>Info on removal of pack, stratified, rust scale as in 2018 revisions of SP 2 and SP 3 (include instructions for methods and extent of removal in project spec)</a:t>
            </a:r>
          </a:p>
          <a:p>
            <a:pPr lvl="1"/>
            <a:r>
              <a:rPr lang="en-US" dirty="0"/>
              <a:t>Nonmandatory commentary sections on nonvisible contaminants, definition of staining, example of specification statement </a:t>
            </a:r>
          </a:p>
          <a:p>
            <a:r>
              <a:rPr lang="en-US" dirty="0"/>
              <a:t>No plan to change the existing cleanliness definitions</a:t>
            </a:r>
          </a:p>
          <a:p>
            <a:r>
              <a:rPr lang="en-US" dirty="0"/>
              <a:t>First draft ballot to SSPC and NACE completed (there was one negative), joint SSPC-NACE task group is reviewing  comments.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B3519-E96C-084C-B456-942DF58C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301" y="649945"/>
            <a:ext cx="7015397" cy="5285573"/>
          </a:xfrm>
        </p:spPr>
      </p:pic>
    </p:spTree>
    <p:extLst>
      <p:ext uri="{BB962C8B-B14F-4D97-AF65-F5344CB8AC3E}">
        <p14:creationId xmlns:p14="http://schemas.microsoft.com/office/powerpoint/2010/main" val="203462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8F38-4A38-3F4C-AAE3-19E0E0B2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SSPC-SP 17, Thorough Blast Cleaning of Non-Ferrous Metals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F7793-23F2-F34B-A694-52FC480B1C00}"/>
              </a:ext>
            </a:extLst>
          </p:cNvPr>
          <p:cNvSpPr txBox="1">
            <a:spLocks/>
          </p:cNvSpPr>
          <p:nvPr/>
        </p:nvSpPr>
        <p:spPr>
          <a:xfrm>
            <a:off x="457200" y="1634836"/>
            <a:ext cx="8491728" cy="4268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Cleaning of previously coated non-ferrous alloys (copper, aluminum), stainless steel for subsequent coating application</a:t>
            </a:r>
          </a:p>
          <a:p>
            <a:r>
              <a:rPr lang="en-US" dirty="0"/>
              <a:t>Organization similar to dry blast cleaning standards for steel</a:t>
            </a:r>
          </a:p>
          <a:p>
            <a:r>
              <a:rPr lang="en-US" dirty="0"/>
              <a:t>Non-mandatory appendices contain supplementary info on selection of abrasives, blast pressures, chemical cleaning, profile, etc.</a:t>
            </a:r>
          </a:p>
          <a:p>
            <a:r>
              <a:rPr lang="en-US" dirty="0"/>
              <a:t>Should be available on SSPC Marketplace by October 1.</a:t>
            </a:r>
          </a:p>
        </p:txBody>
      </p:sp>
    </p:spTree>
    <p:extLst>
      <p:ext uri="{BB962C8B-B14F-4D97-AF65-F5344CB8AC3E}">
        <p14:creationId xmlns:p14="http://schemas.microsoft.com/office/powerpoint/2010/main" val="339328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D52F-312D-614D-9BF5-DAD2EE4C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Non-Profiling SP </a:t>
            </a:r>
            <a:br>
              <a:rPr lang="en-US" dirty="0"/>
            </a:br>
            <a:r>
              <a:rPr lang="en-US" dirty="0"/>
              <a:t>Technology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B266-322E-F740-979C-1C5F6DB9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248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Include use of laser ablation, plasma blasting, and dry ice blasting </a:t>
            </a:r>
          </a:p>
          <a:p>
            <a:r>
              <a:rPr lang="en-US" dirty="0"/>
              <a:t>Conference call held September 5 to draft proposal</a:t>
            </a:r>
          </a:p>
          <a:p>
            <a:r>
              <a:rPr lang="en-US" dirty="0"/>
              <a:t>After all interested parties approve proposal (concept) it is sent to Standards Review Committee </a:t>
            </a:r>
          </a:p>
          <a:p>
            <a:r>
              <a:rPr lang="en-US" dirty="0"/>
              <a:t>If SRC approves proposal, SSPC will canvass for consensus review body and task group will work on preliminary draft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6346-ECA3-FC41-B610-E046A6E7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 1 2019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3E74-2E5D-3843-AE4A-F344E1CD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standard issued January 7, 2019</a:t>
            </a:r>
          </a:p>
          <a:p>
            <a:r>
              <a:rPr lang="en-US" dirty="0"/>
              <a:t>PCCP Advisory Committee is working on revising Audit Checklist to reflect revisions</a:t>
            </a:r>
          </a:p>
          <a:p>
            <a:r>
              <a:rPr lang="en-US" dirty="0"/>
              <a:t>No audits to the 2019 requirements are planned until 2020</a:t>
            </a:r>
          </a:p>
          <a:p>
            <a:r>
              <a:rPr lang="en-US" dirty="0"/>
              <a:t>Clarifications to subcontracting requirements and requirements for EH&amp;S manager training and education are the principal changes</a:t>
            </a:r>
          </a:p>
        </p:txBody>
      </p:sp>
    </p:spTree>
    <p:extLst>
      <p:ext uri="{BB962C8B-B14F-4D97-AF65-F5344CB8AC3E}">
        <p14:creationId xmlns:p14="http://schemas.microsoft.com/office/powerpoint/2010/main" val="14601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15E7-D358-5245-B77E-C37F3175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6C12-42E8-F24A-B34F-ACC99422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9506"/>
            <a:ext cx="8229600" cy="4380904"/>
          </a:xfrm>
        </p:spPr>
        <p:txBody>
          <a:bodyPr>
            <a:normAutofit fontScale="92500"/>
          </a:bodyPr>
          <a:lstStyle/>
          <a:p>
            <a:r>
              <a:rPr lang="en-US" dirty="0"/>
              <a:t>Ongoing Revision Projects 2019 Update</a:t>
            </a:r>
          </a:p>
          <a:p>
            <a:pPr lvl="1"/>
            <a:r>
              <a:rPr lang="en-US" dirty="0"/>
              <a:t>SSPC-SP 11, Power Tool Cleaning to Bare Metal; and SSPC-SP 15, Commercial Grade Power Tool Cleaning </a:t>
            </a:r>
          </a:p>
          <a:p>
            <a:pPr lvl="1"/>
            <a:r>
              <a:rPr lang="en-US" dirty="0"/>
              <a:t>SSPC-PA 17, Procedure for Determining Conformance to Steel Profile/Surface/Roughness/Peak Count Requirements </a:t>
            </a:r>
          </a:p>
          <a:p>
            <a:pPr lvl="1"/>
            <a:r>
              <a:rPr lang="en-US" dirty="0"/>
              <a:t>Proposed revisions to SSPC/NACE Joint Dry Blast Cleaning Standards</a:t>
            </a:r>
          </a:p>
          <a:p>
            <a:pPr lvl="1"/>
            <a:r>
              <a:rPr lang="en-US" dirty="0"/>
              <a:t>QP 2 Standard Revision  (QP 1 revision is complete)</a:t>
            </a:r>
          </a:p>
        </p:txBody>
      </p:sp>
    </p:spTree>
    <p:extLst>
      <p:ext uri="{BB962C8B-B14F-4D97-AF65-F5344CB8AC3E}">
        <p14:creationId xmlns:p14="http://schemas.microsoft.com/office/powerpoint/2010/main" val="80371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6D9-5883-3B40-A161-B1519D30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 2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A703-AE1E-C84F-9FC3-D345EE37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of Governors ballot for publication approval due September 15</a:t>
            </a:r>
          </a:p>
          <a:p>
            <a:r>
              <a:rPr lang="en-US" dirty="0"/>
              <a:t>Revisions to Audit Checklist will start after standard is approved and require approval by PCCP Advisory Committee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DAA6B3-8863-6F46-83EC-10F7A186871A}"/>
              </a:ext>
            </a:extLst>
          </p:cNvPr>
          <p:cNvSpPr txBox="1"/>
          <p:nvPr/>
        </p:nvSpPr>
        <p:spPr>
          <a:xfrm>
            <a:off x="1655630" y="4107875"/>
            <a:ext cx="58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D5BFF-72D0-1544-86A0-20A7BC58DB88}"/>
              </a:ext>
            </a:extLst>
          </p:cNvPr>
          <p:cNvSpPr/>
          <p:nvPr/>
        </p:nvSpPr>
        <p:spPr>
          <a:xfrm>
            <a:off x="2859487" y="1543270"/>
            <a:ext cx="339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646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5198-B5EE-C443-B2A6-D5A02BA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B4CC-D8BD-8446-99B0-05BB030C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Projects</a:t>
            </a:r>
          </a:p>
          <a:p>
            <a:pPr lvl="1"/>
            <a:r>
              <a:rPr lang="en-US" dirty="0"/>
              <a:t>SSPC-SP 17 Standard for Thorough Blast Cleaning of Non-Ferrous Metals (SSPC Board has approved)</a:t>
            </a:r>
          </a:p>
          <a:p>
            <a:pPr lvl="1"/>
            <a:r>
              <a:rPr lang="en-US" dirty="0"/>
              <a:t>Possible technology update to non-profiling surface preparation techniques (plasma blast, laser ablation, possibly dry ice) that do not generate secondary waste stream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Revisions – SP 11 and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1055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significant change in cleanliness requirements</a:t>
            </a:r>
          </a:p>
          <a:p>
            <a:r>
              <a:rPr lang="en-US" dirty="0"/>
              <a:t>Proposed  table for selection of tool types for various uses, e.g.</a:t>
            </a:r>
          </a:p>
          <a:p>
            <a:pPr lvl="1"/>
            <a:r>
              <a:rPr lang="en-US" dirty="0"/>
              <a:t>Rust removal</a:t>
            </a:r>
          </a:p>
          <a:p>
            <a:pPr lvl="1"/>
            <a:r>
              <a:rPr lang="en-US" dirty="0"/>
              <a:t>Removal of single coating layer</a:t>
            </a:r>
          </a:p>
          <a:p>
            <a:pPr lvl="1"/>
            <a:r>
              <a:rPr lang="en-US" dirty="0"/>
              <a:t>Removal of all coating layers</a:t>
            </a:r>
          </a:p>
          <a:p>
            <a:pPr lvl="1"/>
            <a:r>
              <a:rPr lang="en-US" dirty="0"/>
              <a:t>Creation of anchor profile</a:t>
            </a:r>
          </a:p>
          <a:p>
            <a:pPr lvl="1"/>
            <a:r>
              <a:rPr lang="en-US" dirty="0"/>
              <a:t>Feathering edges </a:t>
            </a:r>
          </a:p>
        </p:txBody>
      </p:sp>
    </p:spTree>
    <p:extLst>
      <p:ext uri="{BB962C8B-B14F-4D97-AF65-F5344CB8AC3E}">
        <p14:creationId xmlns:p14="http://schemas.microsoft.com/office/powerpoint/2010/main" val="258700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A4A6-FD26-614F-9E49-1F57E980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Revisions SP 11 and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739D-B771-F24C-8699-04BFE2B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01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Addition of a tool selection table is proposed</a:t>
            </a:r>
          </a:p>
          <a:p>
            <a:r>
              <a:rPr lang="en-US" dirty="0"/>
              <a:t>Table will describe various existing conditions and the appropriate tools to use for best results  on each condition</a:t>
            </a:r>
          </a:p>
          <a:p>
            <a:r>
              <a:rPr lang="en-US" dirty="0"/>
              <a:t>Proposal for new cleanliness standard needs more “grassroots support” from users and contractors to be developed as a separate standard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3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B0C2-34C5-A641-BBF4-FEC3F695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Tool Selection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09ED-483E-0944-9D33-F46995A3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0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Still a “work in progress”</a:t>
            </a:r>
          </a:p>
          <a:p>
            <a:r>
              <a:rPr lang="en-US" dirty="0"/>
              <a:t>Types of tools (still in discussion) include</a:t>
            </a:r>
          </a:p>
          <a:p>
            <a:pPr lvl="1"/>
            <a:r>
              <a:rPr lang="en-US" dirty="0"/>
              <a:t>Grinding wheels</a:t>
            </a:r>
          </a:p>
          <a:p>
            <a:pPr lvl="1"/>
            <a:r>
              <a:rPr lang="en-US" dirty="0"/>
              <a:t>Coated abrasive discs/belts/flaps</a:t>
            </a:r>
          </a:p>
          <a:p>
            <a:pPr lvl="1"/>
            <a:r>
              <a:rPr lang="en-US" dirty="0"/>
              <a:t>Nonwoven abrasive flap</a:t>
            </a:r>
          </a:p>
          <a:p>
            <a:pPr lvl="1"/>
            <a:r>
              <a:rPr lang="en-US" dirty="0"/>
              <a:t>Nonmetallic brush</a:t>
            </a:r>
          </a:p>
          <a:p>
            <a:pPr lvl="1"/>
            <a:r>
              <a:rPr lang="en-US" dirty="0"/>
              <a:t>Metallic brush</a:t>
            </a:r>
          </a:p>
          <a:p>
            <a:pPr lvl="1"/>
            <a:r>
              <a:rPr lang="en-US" dirty="0"/>
              <a:t>Rotary flapper</a:t>
            </a:r>
          </a:p>
          <a:p>
            <a:pPr lvl="1"/>
            <a:r>
              <a:rPr lang="en-US" dirty="0"/>
              <a:t>Cutter bundle</a:t>
            </a:r>
          </a:p>
          <a:p>
            <a:pPr lvl="1"/>
            <a:r>
              <a:rPr lang="en-US" dirty="0"/>
              <a:t>Bristle impact</a:t>
            </a:r>
          </a:p>
          <a:p>
            <a:pPr lvl="1"/>
            <a:r>
              <a:rPr lang="en-US" dirty="0"/>
              <a:t>Needle gun</a:t>
            </a:r>
          </a:p>
        </p:txBody>
      </p:sp>
    </p:spTree>
    <p:extLst>
      <p:ext uri="{BB962C8B-B14F-4D97-AF65-F5344CB8AC3E}">
        <p14:creationId xmlns:p14="http://schemas.microsoft.com/office/powerpoint/2010/main" val="21670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26DB-F439-5B44-B928-81564552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055"/>
            <a:ext cx="8229600" cy="1143000"/>
          </a:xfrm>
        </p:spPr>
        <p:txBody>
          <a:bodyPr/>
          <a:lstStyle/>
          <a:p>
            <a:r>
              <a:rPr lang="en-US" dirty="0"/>
              <a:t>SP 11 on Ship Deck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F96BB-052A-CC47-94A1-31DD8B925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288" y="690158"/>
            <a:ext cx="3927423" cy="5391036"/>
          </a:xfrm>
        </p:spPr>
      </p:pic>
    </p:spTree>
    <p:extLst>
      <p:ext uri="{BB962C8B-B14F-4D97-AF65-F5344CB8AC3E}">
        <p14:creationId xmlns:p14="http://schemas.microsoft.com/office/powerpoint/2010/main" val="235934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060A-CEC4-5847-95B2-BB0970F6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 PA 17 </a:t>
            </a:r>
            <a:br>
              <a:rPr lang="en-US" dirty="0"/>
            </a:br>
            <a:r>
              <a:rPr lang="en-US" dirty="0"/>
              <a:t>(Compliance to Profile Requirements)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204B-4F64-D94B-A712-3AD84F57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New appendix that describes techniques for measuring profile on severely pitted substrates </a:t>
            </a:r>
          </a:p>
          <a:p>
            <a:pPr lvl="1"/>
            <a:r>
              <a:rPr lang="en-US" dirty="0"/>
              <a:t>Take readings on non-pitted area of substrate if available</a:t>
            </a:r>
          </a:p>
          <a:p>
            <a:pPr lvl="1"/>
            <a:r>
              <a:rPr lang="en-US" dirty="0"/>
              <a:t>Create companion coupon of non-pitted steel to evaluate profile created by the abrasive</a:t>
            </a:r>
          </a:p>
          <a:p>
            <a:r>
              <a:rPr lang="en-US" dirty="0"/>
              <a:t>Definitions are being revised to reflect revisions in ASTM D4417  - waiting for publication of revised D4417 before continuing work</a:t>
            </a:r>
          </a:p>
          <a:p>
            <a:r>
              <a:rPr lang="en-US" dirty="0"/>
              <a:t>ASTM had to </a:t>
            </a:r>
            <a:r>
              <a:rPr lang="en-US" dirty="0" err="1"/>
              <a:t>reballot</a:t>
            </a:r>
            <a:r>
              <a:rPr lang="en-US" dirty="0"/>
              <a:t> D4417 due to internal issue with previous ballots. </a:t>
            </a:r>
            <a:r>
              <a:rPr lang="en-US" dirty="0">
                <a:solidFill>
                  <a:srgbClr val="FF0000"/>
                </a:solidFill>
              </a:rPr>
              <a:t>ASTM ballot due September 9</a:t>
            </a:r>
            <a:r>
              <a:rPr lang="en-US" dirty="0"/>
              <a:t>. So PA 17 revision is still “on hold.”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2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2231-AD91-5842-B2E8-592AC171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Heavily Pitted Steel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E19D48-15AA-B246-920F-D55282C1F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54691" y="141763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385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799</Words>
  <Application>Microsoft Office PowerPoint</Application>
  <PresentationFormat>On-screen Show (4:3)</PresentationFormat>
  <Paragraphs>96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Topics</vt:lpstr>
      <vt:lpstr>Topics (cont’d.)</vt:lpstr>
      <vt:lpstr>2019 Revisions – SP 11 and 15</vt:lpstr>
      <vt:lpstr>Proposed Revisions SP 11 and 15</vt:lpstr>
      <vt:lpstr>Power Tool Selection Table</vt:lpstr>
      <vt:lpstr>SP 11 on Ship Deck</vt:lpstr>
      <vt:lpstr>Revision PA 17  (Compliance to Profile Requirements)</vt:lpstr>
      <vt:lpstr>Heavily Pitted Steel</vt:lpstr>
      <vt:lpstr>2019 Revision of SSPC-PA 2</vt:lpstr>
      <vt:lpstr>Scanning Probe</vt:lpstr>
      <vt:lpstr>PA 2 Appendix 10 Highlights</vt:lpstr>
      <vt:lpstr>PowerPoint Presentation</vt:lpstr>
      <vt:lpstr>Revisions to Joint Dry Blast Standards</vt:lpstr>
      <vt:lpstr>Revisions to Dry Blast Standards (cont’d.)</vt:lpstr>
      <vt:lpstr>PowerPoint Presentation</vt:lpstr>
      <vt:lpstr>SSPC-SP 17, Thorough Blast Cleaning of Non-Ferrous Metals</vt:lpstr>
      <vt:lpstr>Possible Non-Profiling SP  Technology Update</vt:lpstr>
      <vt:lpstr>QP 1 2019 Revision</vt:lpstr>
      <vt:lpstr>QP 2 Revision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Beggs</dc:creator>
  <cp:lastModifiedBy>Mueller, Caroline</cp:lastModifiedBy>
  <cp:revision>72</cp:revision>
  <cp:lastPrinted>2019-03-04T16:14:35Z</cp:lastPrinted>
  <dcterms:created xsi:type="dcterms:W3CDTF">2018-03-02T19:54:55Z</dcterms:created>
  <dcterms:modified xsi:type="dcterms:W3CDTF">2019-09-05T19:09:12Z</dcterms:modified>
</cp:coreProperties>
</file>