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20"/>
  </p:notesMasterIdLst>
  <p:sldIdLst>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62" r:id="rId17"/>
    <p:sldId id="261"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5" d="100"/>
          <a:sy n="115" d="100"/>
        </p:scale>
        <p:origin x="3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A9500-DDE2-491D-8423-0548D7B5DCC8}" type="datetimeFigureOut">
              <a:rPr lang="en-US" smtClean="0"/>
              <a:t>9/23/2019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FC063-5FBB-41C8-8C47-C05EB8C6A1DA}" type="slidenum">
              <a:rPr lang="en-US" smtClean="0"/>
              <a:t>‹#›</a:t>
            </a:fld>
            <a:endParaRPr lang="en-US"/>
          </a:p>
        </p:txBody>
      </p:sp>
    </p:spTree>
    <p:extLst>
      <p:ext uri="{BB962C8B-B14F-4D97-AF65-F5344CB8AC3E}">
        <p14:creationId xmlns:p14="http://schemas.microsoft.com/office/powerpoint/2010/main" val="335983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1</a:t>
            </a:fld>
            <a:endParaRPr lang="en-US"/>
          </a:p>
        </p:txBody>
      </p:sp>
    </p:spTree>
    <p:extLst>
      <p:ext uri="{BB962C8B-B14F-4D97-AF65-F5344CB8AC3E}">
        <p14:creationId xmlns:p14="http://schemas.microsoft.com/office/powerpoint/2010/main" val="50746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 1 – performed better when over coated at tacky and day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Alternative</a:t>
            </a:r>
            <a:r>
              <a:rPr lang="en-US" baseline="0" dirty="0" smtClean="0"/>
              <a:t> primer 1.1 did extremely well for all 4 days of over coating</a:t>
            </a:r>
          </a:p>
          <a:p>
            <a:r>
              <a:rPr lang="en-US" baseline="0" dirty="0" smtClean="0"/>
              <a:t>Alternative primer 1.2 did not perform well, but the best results were observed when over coated at tacky</a:t>
            </a:r>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10</a:t>
            </a:fld>
            <a:endParaRPr lang="en-US"/>
          </a:p>
        </p:txBody>
      </p:sp>
    </p:spTree>
    <p:extLst>
      <p:ext uri="{BB962C8B-B14F-4D97-AF65-F5344CB8AC3E}">
        <p14:creationId xmlns:p14="http://schemas.microsoft.com/office/powerpoint/2010/main" val="270275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MDSC</a:t>
            </a:r>
          </a:p>
          <a:p>
            <a:r>
              <a:rPr lang="en-US" dirty="0" smtClean="0"/>
              <a:t>All three primer’s cure behavior were similar</a:t>
            </a:r>
          </a:p>
          <a:p>
            <a:r>
              <a:rPr lang="en-US" dirty="0" smtClean="0"/>
              <a:t>After top coating the AF, the primers had a drop in </a:t>
            </a:r>
            <a:r>
              <a:rPr lang="en-US" dirty="0" err="1" smtClean="0"/>
              <a:t>Tg</a:t>
            </a:r>
            <a:endParaRPr lang="en-US" dirty="0" smtClean="0"/>
          </a:p>
          <a:p>
            <a:r>
              <a:rPr lang="en-US" dirty="0" smtClean="0"/>
              <a:t>Control Primer 1 and Alt. Primer 1.2 recovered</a:t>
            </a:r>
          </a:p>
          <a:p>
            <a:r>
              <a:rPr lang="en-US" dirty="0" smtClean="0"/>
              <a:t>Alt. Primer 1.1 never recovered</a:t>
            </a:r>
          </a:p>
          <a:p>
            <a:r>
              <a:rPr lang="en-US" dirty="0" smtClean="0"/>
              <a:t>AF Coating (1K) – solvent evaporation</a:t>
            </a:r>
            <a:r>
              <a:rPr lang="en-US" baseline="0" dirty="0" smtClean="0"/>
              <a:t> </a:t>
            </a:r>
            <a:endParaRPr lang="en-US" dirty="0" smtClean="0"/>
          </a:p>
          <a:p>
            <a:endParaRPr lang="en-US" dirty="0" smtClean="0"/>
          </a:p>
          <a:p>
            <a:endParaRPr lang="en-US" dirty="0" smtClean="0"/>
          </a:p>
          <a:p>
            <a:r>
              <a:rPr lang="en-US" dirty="0" smtClean="0"/>
              <a:t>% Solvent Loss</a:t>
            </a:r>
          </a:p>
          <a:p>
            <a:r>
              <a:rPr lang="en-US" dirty="0" smtClean="0"/>
              <a:t>Control Primer 1 and Alt. Primer 1.2 had similar % solvent loss</a:t>
            </a:r>
            <a:br>
              <a:rPr lang="en-US" dirty="0" smtClean="0"/>
            </a:br>
            <a:r>
              <a:rPr lang="en-US" dirty="0" smtClean="0"/>
              <a:t>Alt. Primer 1.1 had higher percent solvent loss, </a:t>
            </a:r>
          </a:p>
          <a:p>
            <a:r>
              <a:rPr lang="en-US" dirty="0" smtClean="0"/>
              <a:t>this supported that the Alt. Primer 1.1 top coated system had a </a:t>
            </a:r>
          </a:p>
          <a:p>
            <a:r>
              <a:rPr lang="en-US" dirty="0" smtClean="0"/>
              <a:t>low </a:t>
            </a:r>
            <a:r>
              <a:rPr lang="en-US" dirty="0" err="1" smtClean="0"/>
              <a:t>Tg</a:t>
            </a:r>
            <a:r>
              <a:rPr lang="en-US" dirty="0" smtClean="0"/>
              <a:t> as a result of solvent entrapment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11</a:t>
            </a:fld>
            <a:endParaRPr lang="en-US"/>
          </a:p>
        </p:txBody>
      </p:sp>
    </p:spTree>
    <p:extLst>
      <p:ext uri="{BB962C8B-B14F-4D97-AF65-F5344CB8AC3E}">
        <p14:creationId xmlns:p14="http://schemas.microsoft.com/office/powerpoint/2010/main" val="289669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Stack</a:t>
            </a:r>
            <a:r>
              <a:rPr lang="en-US" sz="1200" baseline="0" dirty="0" smtClean="0"/>
              <a:t> up: For the current process and alt. process, the primer applied directly to steel should be MIL-PRF-23236 fully cured to ensure the AF paint system has good resistance to cathodic disbondment.</a:t>
            </a:r>
            <a:endParaRPr lang="en-US" sz="1200" dirty="0" smtClean="0"/>
          </a:p>
          <a:p>
            <a:pPr algn="l"/>
            <a:endParaRPr lang="en-US" sz="1200" dirty="0" smtClean="0"/>
          </a:p>
          <a:p>
            <a:pPr algn="l"/>
            <a:r>
              <a:rPr lang="en-US" sz="1200" dirty="0" smtClean="0"/>
              <a:t>Objective:  Determine if manufacturers that have qualified antifouling (AF) paint systems produce epoxy “tie coats” with an extended overcoat window (up to 3 days).</a:t>
            </a:r>
          </a:p>
          <a:p>
            <a:pPr algn="l"/>
            <a:r>
              <a:rPr lang="en-US" sz="1200" dirty="0" smtClean="0"/>
              <a:t>Current process:  The current Navy process is for a coating applicator to apply the first coat of primer direct to steel and allow it to fully cure.  A second coat of primer is applied and allowed to cure to thumb tacky then the first coat of AF is applied.  It is important for the second coat of primer to be thumb tacky to promote adhesion between the second coat of primer and first coat of AF.</a:t>
            </a:r>
          </a:p>
          <a:p>
            <a:pPr algn="l"/>
            <a:r>
              <a:rPr lang="en-US" sz="1200" dirty="0" smtClean="0"/>
              <a:t>Current process issues:</a:t>
            </a:r>
          </a:p>
          <a:p>
            <a:pPr lvl="1" algn="l"/>
            <a:r>
              <a:rPr lang="en-US" sz="1200" dirty="0" smtClean="0"/>
              <a:t>Improperly judging thumb tacky leads to premature failure of AF</a:t>
            </a:r>
          </a:p>
          <a:p>
            <a:pPr lvl="1" algn="l"/>
            <a:r>
              <a:rPr lang="en-US" sz="1200" dirty="0" smtClean="0"/>
              <a:t>Very limited QA on second coat of thumb tacky primer</a:t>
            </a:r>
          </a:p>
          <a:p>
            <a:pPr lvl="1" algn="l"/>
            <a:r>
              <a:rPr lang="en-US" sz="1200" dirty="0" smtClean="0"/>
              <a:t>Puts constraints on dry dock operations</a:t>
            </a:r>
          </a:p>
          <a:p>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2</a:t>
            </a:fld>
            <a:endParaRPr lang="en-US"/>
          </a:p>
        </p:txBody>
      </p:sp>
    </p:spTree>
    <p:extLst>
      <p:ext uri="{BB962C8B-B14F-4D97-AF65-F5344CB8AC3E}">
        <p14:creationId xmlns:p14="http://schemas.microsoft.com/office/powerpoint/2010/main" val="210055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Analytical</a:t>
            </a:r>
            <a:r>
              <a:rPr lang="en-US" baseline="0" dirty="0" smtClean="0"/>
              <a:t> testing allowed us to monitor the coatings curing process</a:t>
            </a:r>
          </a:p>
          <a:p>
            <a:r>
              <a:rPr lang="en-US" baseline="0" dirty="0" smtClean="0"/>
              <a:t>Mechanical and other testing monitored the coatings performance, we were interested to see if the performance declined as you increased the overcoat window.</a:t>
            </a:r>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3</a:t>
            </a:fld>
            <a:endParaRPr lang="en-US"/>
          </a:p>
        </p:txBody>
      </p:sp>
    </p:spTree>
    <p:extLst>
      <p:ext uri="{BB962C8B-B14F-4D97-AF65-F5344CB8AC3E}">
        <p14:creationId xmlns:p14="http://schemas.microsoft.com/office/powerpoint/2010/main" val="116484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Analytical</a:t>
            </a:r>
            <a:r>
              <a:rPr lang="en-US" baseline="0" dirty="0" smtClean="0"/>
              <a:t> testing allowed us to monitor the coatings curing process</a:t>
            </a:r>
          </a:p>
          <a:p>
            <a:r>
              <a:rPr lang="en-US" baseline="0" dirty="0" smtClean="0"/>
              <a:t>Mechanical and other testing monitored the coatings performance, we were interested to see if the performance declined as you increased the overcoat window.</a:t>
            </a:r>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4</a:t>
            </a:fld>
            <a:endParaRPr lang="en-US"/>
          </a:p>
        </p:txBody>
      </p:sp>
    </p:spTree>
    <p:extLst>
      <p:ext uri="{BB962C8B-B14F-4D97-AF65-F5344CB8AC3E}">
        <p14:creationId xmlns:p14="http://schemas.microsoft.com/office/powerpoint/2010/main" val="302861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 control primer</a:t>
            </a:r>
          </a:p>
          <a:p>
            <a:r>
              <a:rPr lang="en-US" dirty="0" smtClean="0"/>
              <a:t>Blues – alternative</a:t>
            </a:r>
            <a:r>
              <a:rPr lang="en-US" baseline="0" dirty="0" smtClean="0"/>
              <a:t> primers</a:t>
            </a:r>
          </a:p>
          <a:p>
            <a:endParaRPr lang="en-US" baseline="0" dirty="0" smtClean="0"/>
          </a:p>
          <a:p>
            <a:r>
              <a:rPr lang="en-US" baseline="0" dirty="0" smtClean="0"/>
              <a:t>Overall: Cure rates were very comparable, no extreme differences were seen that would raise a concern.</a:t>
            </a:r>
            <a:br>
              <a:rPr lang="en-US" baseline="0" dirty="0" smtClean="0"/>
            </a:br>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5</a:t>
            </a:fld>
            <a:endParaRPr lang="en-US"/>
          </a:p>
        </p:txBody>
      </p:sp>
    </p:spTree>
    <p:extLst>
      <p:ext uri="{BB962C8B-B14F-4D97-AF65-F5344CB8AC3E}">
        <p14:creationId xmlns:p14="http://schemas.microsoft.com/office/powerpoint/2010/main" val="187151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 control primer</a:t>
            </a:r>
          </a:p>
          <a:p>
            <a:r>
              <a:rPr lang="en-US" dirty="0" smtClean="0"/>
              <a:t>Blues – alternative</a:t>
            </a:r>
            <a:r>
              <a:rPr lang="en-US" baseline="0" dirty="0" smtClean="0"/>
              <a:t> primers</a:t>
            </a:r>
          </a:p>
          <a:p>
            <a:endParaRPr lang="en-US" baseline="0" dirty="0" smtClean="0"/>
          </a:p>
          <a:p>
            <a:r>
              <a:rPr lang="en-US" baseline="0" dirty="0" smtClean="0"/>
              <a:t>Overall: Cure rates were very comparable, no extreme differences were seen that would raise a concern.</a:t>
            </a:r>
            <a:br>
              <a:rPr lang="en-US" baseline="0" dirty="0" smtClean="0"/>
            </a:br>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6</a:t>
            </a:fld>
            <a:endParaRPr lang="en-US"/>
          </a:p>
        </p:txBody>
      </p:sp>
    </p:spTree>
    <p:extLst>
      <p:ext uri="{BB962C8B-B14F-4D97-AF65-F5344CB8AC3E}">
        <p14:creationId xmlns:p14="http://schemas.microsoft.com/office/powerpoint/2010/main" val="342696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Cleaning Methods:</a:t>
            </a:r>
            <a:br>
              <a:rPr lang="en-US" dirty="0" smtClean="0"/>
            </a:br>
            <a:r>
              <a:rPr lang="en-US" dirty="0" smtClean="0"/>
              <a:t>Soft</a:t>
            </a:r>
            <a:r>
              <a:rPr lang="en-US" baseline="0" dirty="0" smtClean="0"/>
              <a:t> Scrubbing</a:t>
            </a:r>
          </a:p>
          <a:p>
            <a:r>
              <a:rPr lang="en-US" baseline="0" dirty="0" smtClean="0"/>
              <a:t>Hard Scraping</a:t>
            </a:r>
          </a:p>
          <a:p>
            <a:r>
              <a:rPr lang="en-US" baseline="0" dirty="0" smtClean="0"/>
              <a:t>Pressure Washing</a:t>
            </a:r>
          </a:p>
          <a:p>
            <a:endParaRPr lang="en-US" baseline="0" dirty="0" smtClean="0"/>
          </a:p>
          <a:p>
            <a:r>
              <a:rPr lang="en-US" baseline="0" dirty="0" smtClean="0"/>
              <a:t>Want to remove fouling without removing the AF paint from the primer or the entire system from the substrate.</a:t>
            </a:r>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7</a:t>
            </a:fld>
            <a:endParaRPr lang="en-US"/>
          </a:p>
        </p:txBody>
      </p:sp>
    </p:spTree>
    <p:extLst>
      <p:ext uri="{BB962C8B-B14F-4D97-AF65-F5344CB8AC3E}">
        <p14:creationId xmlns:p14="http://schemas.microsoft.com/office/powerpoint/2010/main" val="349556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MDSC</a:t>
            </a:r>
          </a:p>
          <a:p>
            <a:r>
              <a:rPr lang="en-US" altLang="en-US" dirty="0" smtClean="0"/>
              <a:t>Characterization of transitions involving a change in heat capacity (</a:t>
            </a:r>
            <a:r>
              <a:rPr lang="en-US" altLang="en-US" dirty="0" err="1" smtClean="0"/>
              <a:t>Tg</a:t>
            </a:r>
            <a:r>
              <a:rPr lang="en-US" altLang="en-US" dirty="0" smtClean="0"/>
              <a:t>)</a:t>
            </a:r>
            <a:endParaRPr lang="en-US" dirty="0" smtClean="0"/>
          </a:p>
          <a:p>
            <a:endParaRPr lang="en-US" dirty="0" smtClean="0"/>
          </a:p>
          <a:p>
            <a:r>
              <a:rPr lang="en-US" dirty="0" smtClean="0"/>
              <a:t>Monitors</a:t>
            </a:r>
            <a:r>
              <a:rPr lang="en-US" baseline="0" dirty="0" smtClean="0"/>
              <a:t> </a:t>
            </a:r>
            <a:r>
              <a:rPr lang="en-US" altLang="en-US" sz="1200" dirty="0" smtClean="0"/>
              <a:t>heat flow that does and does not respond to a changing heating rate</a:t>
            </a:r>
          </a:p>
          <a:p>
            <a:r>
              <a:rPr lang="en-US" sz="1200" dirty="0" smtClean="0"/>
              <a:t>	</a:t>
            </a:r>
            <a:r>
              <a:rPr lang="en-US" altLang="en-US" sz="1200" dirty="0" smtClean="0"/>
              <a:t>In general, only heat capacity and melting respond to the changing heating rate</a:t>
            </a:r>
          </a:p>
          <a:p>
            <a:endParaRPr lang="en-US" sz="1200" dirty="0" smtClean="0"/>
          </a:p>
          <a:p>
            <a:pPr marL="533400" indent="-533400" eaLnBrk="1" hangingPunct="1"/>
            <a:r>
              <a:rPr lang="en-US" altLang="en-US" sz="2000" dirty="0" smtClean="0"/>
              <a:t>Heat capacity is a measure of molecular motion. Heat capacity increases as molecular motion increases. </a:t>
            </a:r>
          </a:p>
          <a:p>
            <a:pPr marL="1905000" lvl="3" indent="-533400" eaLnBrk="1" hangingPunct="1">
              <a:buFontTx/>
              <a:buNone/>
            </a:pPr>
            <a:r>
              <a:rPr lang="en-US" altLang="en-US" sz="2000" dirty="0" smtClean="0"/>
              <a:t>Vibration – occurs below and above </a:t>
            </a:r>
            <a:r>
              <a:rPr lang="en-US" altLang="en-US" sz="2000" dirty="0" err="1" smtClean="0"/>
              <a:t>Tg</a:t>
            </a:r>
            <a:r>
              <a:rPr lang="en-US" altLang="en-US" sz="2000" dirty="0" smtClean="0"/>
              <a:t> </a:t>
            </a:r>
          </a:p>
          <a:p>
            <a:pPr marL="1905000" lvl="3" indent="-533400" eaLnBrk="1" hangingPunct="1">
              <a:buFontTx/>
              <a:buNone/>
            </a:pPr>
            <a:r>
              <a:rPr lang="en-US" altLang="en-US" sz="2000" dirty="0" smtClean="0"/>
              <a:t>Rotation – polymer backbone and sidechains (in and above </a:t>
            </a:r>
            <a:r>
              <a:rPr lang="en-US" altLang="en-US" sz="2000" dirty="0" err="1" smtClean="0"/>
              <a:t>Tg</a:t>
            </a:r>
            <a:r>
              <a:rPr lang="en-US" altLang="en-US" sz="2000" dirty="0" smtClean="0"/>
              <a:t>)</a:t>
            </a:r>
          </a:p>
          <a:p>
            <a:pPr marL="1905000" lvl="3" indent="-533400" eaLnBrk="1" hangingPunct="1">
              <a:buFontTx/>
              <a:buNone/>
            </a:pPr>
            <a:r>
              <a:rPr lang="en-US" altLang="en-US" sz="2000" dirty="0" smtClean="0"/>
              <a:t>Translation – entire polymer molecule (above </a:t>
            </a:r>
            <a:r>
              <a:rPr lang="en-US" altLang="en-US" sz="2000" dirty="0" err="1" smtClean="0"/>
              <a:t>Tg</a:t>
            </a:r>
            <a:r>
              <a:rPr lang="en-US" altLang="en-US" sz="2000" dirty="0" smtClean="0"/>
              <a:t>)</a:t>
            </a:r>
          </a:p>
          <a:p>
            <a:endParaRPr lang="en-US" dirty="0" smtClean="0"/>
          </a:p>
        </p:txBody>
      </p:sp>
      <p:sp>
        <p:nvSpPr>
          <p:cNvPr id="4" name="Slide Number Placeholder 3"/>
          <p:cNvSpPr>
            <a:spLocks noGrp="1"/>
          </p:cNvSpPr>
          <p:nvPr>
            <p:ph type="sldNum" sz="quarter" idx="10"/>
          </p:nvPr>
        </p:nvSpPr>
        <p:spPr/>
        <p:txBody>
          <a:bodyPr/>
          <a:lstStyle/>
          <a:p>
            <a:fld id="{2686CDEE-F253-4297-81EB-44F2A16429FD}" type="slidenum">
              <a:rPr lang="en-US" smtClean="0"/>
              <a:t>8</a:t>
            </a:fld>
            <a:endParaRPr lang="en-US"/>
          </a:p>
        </p:txBody>
      </p:sp>
    </p:spTree>
    <p:extLst>
      <p:ext uri="{BB962C8B-B14F-4D97-AF65-F5344CB8AC3E}">
        <p14:creationId xmlns:p14="http://schemas.microsoft.com/office/powerpoint/2010/main" val="81417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intercoat</a:t>
            </a:r>
            <a:r>
              <a:rPr lang="en-US" baseline="0" dirty="0" smtClean="0"/>
              <a:t> adhesion failure beyond day 1 for all coats</a:t>
            </a:r>
          </a:p>
          <a:p>
            <a:r>
              <a:rPr lang="en-US" baseline="0" dirty="0" smtClean="0"/>
              <a:t>Less intercoat adhesion failure beyond day 1 for the alternative primers</a:t>
            </a:r>
            <a:endParaRPr lang="en-US" dirty="0"/>
          </a:p>
        </p:txBody>
      </p:sp>
      <p:sp>
        <p:nvSpPr>
          <p:cNvPr id="4" name="Slide Number Placeholder 3"/>
          <p:cNvSpPr>
            <a:spLocks noGrp="1"/>
          </p:cNvSpPr>
          <p:nvPr>
            <p:ph type="sldNum" sz="quarter" idx="10"/>
          </p:nvPr>
        </p:nvSpPr>
        <p:spPr/>
        <p:txBody>
          <a:bodyPr/>
          <a:lstStyle/>
          <a:p>
            <a:fld id="{2686CDEE-F253-4297-81EB-44F2A16429FD}" type="slidenum">
              <a:rPr lang="en-US" smtClean="0"/>
              <a:t>9</a:t>
            </a:fld>
            <a:endParaRPr lang="en-US"/>
          </a:p>
        </p:txBody>
      </p:sp>
    </p:spTree>
    <p:extLst>
      <p:ext uri="{BB962C8B-B14F-4D97-AF65-F5344CB8AC3E}">
        <p14:creationId xmlns:p14="http://schemas.microsoft.com/office/powerpoint/2010/main" val="3511169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388139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0" y="3959226"/>
            <a:ext cx="7416800" cy="917575"/>
          </a:xfrm>
        </p:spPr>
        <p:txBody>
          <a:bodyPr>
            <a:noAutofit/>
          </a:bodyPr>
          <a:lstStyle>
            <a:lvl1pPr algn="r">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1143001"/>
          </a:xfrm>
          <a:prstGeom prst="rect">
            <a:avLst/>
          </a:prstGeom>
        </p:spPr>
      </p:pic>
      <p:cxnSp>
        <p:nvCxnSpPr>
          <p:cNvPr id="12" name="Straight Connector 11"/>
          <p:cNvCxnSpPr/>
          <p:nvPr/>
        </p:nvCxnSpPr>
        <p:spPr>
          <a:xfrm>
            <a:off x="3251200" y="557784"/>
            <a:ext cx="0" cy="952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51200" y="833736"/>
            <a:ext cx="7683045" cy="461665"/>
          </a:xfrm>
          <a:prstGeom prst="rect">
            <a:avLst/>
          </a:prstGeom>
          <a:noFill/>
        </p:spPr>
        <p:txBody>
          <a:bodyPr wrap="square" rtlCol="0">
            <a:spAutoFit/>
          </a:bodyPr>
          <a:lstStyle/>
          <a:p>
            <a:pPr fontAlgn="base">
              <a:spcBef>
                <a:spcPct val="0"/>
              </a:spcBef>
              <a:spcAft>
                <a:spcPct val="0"/>
              </a:spcAft>
            </a:pPr>
            <a:r>
              <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rPr>
              <a:t>National Shipbuilding Research Program</a:t>
            </a:r>
          </a:p>
        </p:txBody>
      </p:sp>
      <p:sp>
        <p:nvSpPr>
          <p:cNvPr id="17" name="TextBox 16"/>
          <p:cNvSpPr txBox="1"/>
          <p:nvPr/>
        </p:nvSpPr>
        <p:spPr>
          <a:xfrm>
            <a:off x="508000" y="533401"/>
            <a:ext cx="2844800" cy="1015663"/>
          </a:xfrm>
          <a:prstGeom prst="rect">
            <a:avLst/>
          </a:prstGeom>
          <a:noFill/>
        </p:spPr>
        <p:txBody>
          <a:bodyPr wrap="square" rtlCol="0">
            <a:spAutoFit/>
          </a:bodyPr>
          <a:lstStyle/>
          <a:p>
            <a:pPr fontAlgn="base">
              <a:spcBef>
                <a:spcPct val="0"/>
              </a:spcBef>
              <a:spcAft>
                <a:spcPct val="0"/>
              </a:spcAft>
            </a:pPr>
            <a:r>
              <a:rPr lang="en-US" sz="6000" dirty="0">
                <a:solidFill>
                  <a:prstClr val="white"/>
                </a:solidFill>
                <a:latin typeface="Segoe UI" panose="020B0502040204020203" pitchFamily="34" charset="0"/>
                <a:ea typeface="Segoe UI" panose="020B0502040204020203" pitchFamily="34" charset="0"/>
                <a:cs typeface="Segoe UI" panose="020B0502040204020203" pitchFamily="34" charset="0"/>
              </a:rPr>
              <a:t>NSRP</a:t>
            </a:r>
          </a:p>
        </p:txBody>
      </p:sp>
      <p:pic>
        <p:nvPicPr>
          <p:cNvPr id="18" name="Picture 17"/>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400799"/>
            <a:ext cx="12192000" cy="457200"/>
          </a:xfrm>
          <a:prstGeom prst="rect">
            <a:avLst/>
          </a:prstGeom>
        </p:spPr>
      </p:pic>
      <p:sp>
        <p:nvSpPr>
          <p:cNvPr id="22" name="Text Placeholder 21"/>
          <p:cNvSpPr>
            <a:spLocks noGrp="1"/>
          </p:cNvSpPr>
          <p:nvPr>
            <p:ph type="body" sz="quarter" idx="10" hasCustomPrompt="1"/>
          </p:nvPr>
        </p:nvSpPr>
        <p:spPr>
          <a:xfrm>
            <a:off x="4572000" y="4876800"/>
            <a:ext cx="7416800" cy="457200"/>
          </a:xfrm>
        </p:spPr>
        <p:txBody>
          <a:bodyPr anchor="ctr">
            <a:normAutofit/>
          </a:bodyPr>
          <a:lstStyle>
            <a:lvl1pPr marL="0" indent="0" algn="r">
              <a:buNone/>
              <a:defRPr sz="24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a:latin typeface="Segoe UI" panose="020B0502040204020203" pitchFamily="34" charset="0"/>
                <a:ea typeface="Segoe UI" panose="020B0502040204020203" pitchFamily="34" charset="0"/>
                <a:cs typeface="Segoe UI" panose="020B0502040204020203" pitchFamily="34" charset="0"/>
              </a:rPr>
              <a:t>Date</a:t>
            </a:r>
          </a:p>
        </p:txBody>
      </p:sp>
      <p:sp>
        <p:nvSpPr>
          <p:cNvPr id="24" name="Text Placeholder 23"/>
          <p:cNvSpPr>
            <a:spLocks noGrp="1"/>
          </p:cNvSpPr>
          <p:nvPr>
            <p:ph type="body" sz="quarter" idx="11" hasCustomPrompt="1"/>
          </p:nvPr>
        </p:nvSpPr>
        <p:spPr>
          <a:xfrm>
            <a:off x="4572000" y="5334000"/>
            <a:ext cx="7416800" cy="381000"/>
          </a:xfrm>
        </p:spPr>
        <p:txBody>
          <a:bodyPr anchor="ctr">
            <a:noAutofit/>
          </a:bodyPr>
          <a:lstStyle>
            <a:lvl1pPr marL="0" indent="0" algn="r">
              <a:buNone/>
              <a:defRPr sz="24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a:latin typeface="Segoe UI" panose="020B0502040204020203" pitchFamily="34" charset="0"/>
                <a:ea typeface="Segoe UI" panose="020B0502040204020203" pitchFamily="34" charset="0"/>
                <a:cs typeface="Segoe UI" panose="020B0502040204020203" pitchFamily="34" charset="0"/>
              </a:rPr>
              <a:t>Location</a:t>
            </a:r>
            <a:endParaRPr lang="en-US" dirty="0"/>
          </a:p>
        </p:txBody>
      </p:sp>
      <p:sp>
        <p:nvSpPr>
          <p:cNvPr id="13" name="TextBox 12"/>
          <p:cNvSpPr txBox="1"/>
          <p:nvPr/>
        </p:nvSpPr>
        <p:spPr>
          <a:xfrm>
            <a:off x="1727200" y="6154580"/>
            <a:ext cx="10058400" cy="246221"/>
          </a:xfrm>
          <a:prstGeom prst="rect">
            <a:avLst/>
          </a:prstGeom>
          <a:noFill/>
        </p:spPr>
        <p:txBody>
          <a:bodyPr wrap="square" rtlCol="0">
            <a:spAutoFit/>
          </a:bodyPr>
          <a:lstStyle/>
          <a:p>
            <a:pPr algn="ctr"/>
            <a:r>
              <a:rPr lang="en-US" sz="1000" b="1" dirty="0">
                <a:solidFill>
                  <a:schemeClr val="bg1"/>
                </a:solidFill>
              </a:rPr>
              <a:t>DISTRIBUTION STATEMENT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500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1600" y="1295400"/>
            <a:ext cx="11988800" cy="4528066"/>
          </a:xfrm>
        </p:spPr>
        <p:txBody>
          <a:bodyPr/>
          <a:lstStyle>
            <a:lvl1pPr algn="l">
              <a:defRPr sz="3000" baseline="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a:t>First Level</a:t>
            </a:r>
          </a:p>
          <a:p>
            <a:pPr lvl="1"/>
            <a:r>
              <a:rPr lang="en-US" dirty="0"/>
              <a:t>Second level</a:t>
            </a:r>
          </a:p>
          <a:p>
            <a:pPr lvl="2"/>
            <a:r>
              <a:rPr lang="en-US" dirty="0"/>
              <a:t>Third level</a:t>
            </a:r>
          </a:p>
        </p:txBody>
      </p:sp>
      <p:pic>
        <p:nvPicPr>
          <p:cNvPr id="7" name="Picture 6"/>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92000" cy="1325880"/>
          </a:xfrm>
          <a:prstGeom prst="rect">
            <a:avLst/>
          </a:prstGeom>
        </p:spPr>
      </p:pic>
      <p:sp>
        <p:nvSpPr>
          <p:cNvPr id="2" name="Title 1"/>
          <p:cNvSpPr>
            <a:spLocks noGrp="1"/>
          </p:cNvSpPr>
          <p:nvPr>
            <p:ph type="title" hasCustomPrompt="1"/>
          </p:nvPr>
        </p:nvSpPr>
        <p:spPr>
          <a:xfrm>
            <a:off x="101600" y="762000"/>
            <a:ext cx="10972800" cy="533400"/>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8" name="Picture 7"/>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324600"/>
            <a:ext cx="12192000" cy="533400"/>
          </a:xfrm>
          <a:prstGeom prst="rect">
            <a:avLst/>
          </a:prstGeom>
        </p:spPr>
      </p:pic>
      <p:sp>
        <p:nvSpPr>
          <p:cNvPr id="6" name="Slide Number Placeholder 5"/>
          <p:cNvSpPr>
            <a:spLocks noGrp="1"/>
          </p:cNvSpPr>
          <p:nvPr>
            <p:ph type="sldNum" sz="quarter" idx="12"/>
          </p:nvPr>
        </p:nvSpPr>
        <p:spPr>
          <a:xfrm>
            <a:off x="11176000" y="6226176"/>
            <a:ext cx="914400" cy="365125"/>
          </a:xfrm>
        </p:spPr>
        <p:txBody>
          <a:bodyPr/>
          <a:lstStyle>
            <a:lvl1pPr>
              <a:defRPr>
                <a:solidFill>
                  <a:schemeClr val="tx1"/>
                </a:solidFill>
              </a:defRPr>
            </a:lvl1pPr>
          </a:lstStyle>
          <a:p>
            <a:fld id="{85C8252B-BA35-40B4-ADB4-633AEF08F0D7}" type="slidenum">
              <a:rPr lang="en-US" smtClean="0"/>
              <a:t>‹#›</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867400"/>
            <a:ext cx="1320800" cy="990600"/>
          </a:xfrm>
          <a:prstGeom prst="rect">
            <a:avLst/>
          </a:prstGeom>
        </p:spPr>
      </p:pic>
    </p:spTree>
    <p:extLst>
      <p:ext uri="{BB962C8B-B14F-4D97-AF65-F5344CB8AC3E}">
        <p14:creationId xmlns:p14="http://schemas.microsoft.com/office/powerpoint/2010/main" val="33753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01600" y="1295400"/>
            <a:ext cx="57912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First Level</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99200" y="1295400"/>
            <a:ext cx="57912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First Level</a:t>
            </a:r>
          </a:p>
          <a:p>
            <a:pPr lvl="1"/>
            <a:r>
              <a:rPr lang="en-US" dirty="0"/>
              <a:t>Second level</a:t>
            </a:r>
          </a:p>
          <a:p>
            <a:pPr lvl="2"/>
            <a:r>
              <a:rPr lang="en-US" dirty="0"/>
              <a:t>Third level</a:t>
            </a:r>
          </a:p>
        </p:txBody>
      </p:sp>
      <p:pic>
        <p:nvPicPr>
          <p:cNvPr id="8" name="Picture 7"/>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92000" cy="1325880"/>
          </a:xfrm>
          <a:prstGeom prst="rect">
            <a:avLst/>
          </a:prstGeom>
        </p:spPr>
      </p:pic>
      <p:sp>
        <p:nvSpPr>
          <p:cNvPr id="2" name="Title 1"/>
          <p:cNvSpPr>
            <a:spLocks noGrp="1"/>
          </p:cNvSpPr>
          <p:nvPr>
            <p:ph type="title" hasCustomPrompt="1"/>
          </p:nvPr>
        </p:nvSpPr>
        <p:spPr>
          <a:xfrm>
            <a:off x="97536" y="758952"/>
            <a:ext cx="109728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9" name="Picture 8"/>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324600"/>
            <a:ext cx="12192000" cy="533400"/>
          </a:xfrm>
          <a:prstGeom prst="rect">
            <a:avLst/>
          </a:prstGeom>
        </p:spPr>
      </p:pic>
      <p:sp>
        <p:nvSpPr>
          <p:cNvPr id="7" name="Slide Number Placeholder 6"/>
          <p:cNvSpPr>
            <a:spLocks noGrp="1"/>
          </p:cNvSpPr>
          <p:nvPr>
            <p:ph type="sldNum" sz="quarter" idx="12"/>
          </p:nvPr>
        </p:nvSpPr>
        <p:spPr>
          <a:xfrm>
            <a:off x="11176000" y="6227065"/>
            <a:ext cx="914400" cy="365125"/>
          </a:xfrm>
        </p:spPr>
        <p:txBody>
          <a:bodyPr/>
          <a:lstStyle>
            <a:lvl1pPr>
              <a:defRPr>
                <a:solidFill>
                  <a:schemeClr val="tx1"/>
                </a:solidFill>
              </a:defRPr>
            </a:lvl1pPr>
          </a:lstStyle>
          <a:p>
            <a:fld id="{85C8252B-BA35-40B4-ADB4-633AEF08F0D7}" type="slidenum">
              <a:rPr lang="en-US" smtClean="0"/>
              <a:t>‹#›</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17257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1600" y="1295400"/>
            <a:ext cx="5791200" cy="639762"/>
          </a:xfrm>
        </p:spPr>
        <p:txBody>
          <a:bodyPr anchor="b">
            <a:no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hasCustomPrompt="1"/>
          </p:nvPr>
        </p:nvSpPr>
        <p:spPr>
          <a:xfrm>
            <a:off x="101600" y="1956816"/>
            <a:ext cx="5791200" cy="3866650"/>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a:t>First Level</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299200" y="1295400"/>
            <a:ext cx="5791200" cy="639762"/>
          </a:xfrm>
        </p:spPr>
        <p:txBody>
          <a:bodyPr anchor="b">
            <a:no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hasCustomPrompt="1"/>
          </p:nvPr>
        </p:nvSpPr>
        <p:spPr>
          <a:xfrm>
            <a:off x="6299200" y="1956816"/>
            <a:ext cx="5791200" cy="3866650"/>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a:t>First Level</a:t>
            </a:r>
          </a:p>
          <a:p>
            <a:pPr lvl="1"/>
            <a:r>
              <a:rPr lang="en-US" dirty="0"/>
              <a:t>Second level</a:t>
            </a:r>
          </a:p>
          <a:p>
            <a:pPr lvl="2"/>
            <a:r>
              <a:rPr lang="en-US" dirty="0"/>
              <a:t>Third level</a:t>
            </a:r>
          </a:p>
        </p:txBody>
      </p:sp>
      <p:pic>
        <p:nvPicPr>
          <p:cNvPr id="10" name="Picture 9"/>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92000" cy="1325880"/>
          </a:xfrm>
          <a:prstGeom prst="rect">
            <a:avLst/>
          </a:prstGeom>
        </p:spPr>
      </p:pic>
      <p:pic>
        <p:nvPicPr>
          <p:cNvPr id="12" name="Picture 11"/>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324600"/>
            <a:ext cx="12192000" cy="533400"/>
          </a:xfrm>
          <a:prstGeom prst="rect">
            <a:avLst/>
          </a:prstGeom>
        </p:spPr>
      </p:pic>
      <p:sp>
        <p:nvSpPr>
          <p:cNvPr id="9" name="Slide Number Placeholder 8"/>
          <p:cNvSpPr>
            <a:spLocks noGrp="1"/>
          </p:cNvSpPr>
          <p:nvPr>
            <p:ph type="sldNum" sz="quarter" idx="12"/>
          </p:nvPr>
        </p:nvSpPr>
        <p:spPr>
          <a:xfrm>
            <a:off x="11176000" y="6227065"/>
            <a:ext cx="914400" cy="365125"/>
          </a:xfrm>
        </p:spPr>
        <p:txBody>
          <a:bodyPr/>
          <a:lstStyle>
            <a:lvl1pPr>
              <a:defRPr>
                <a:solidFill>
                  <a:schemeClr val="tx1"/>
                </a:solidFill>
              </a:defRPr>
            </a:lvl1pPr>
          </a:lstStyle>
          <a:p>
            <a:fld id="{85C8252B-BA35-40B4-ADB4-633AEF08F0D7}" type="slidenum">
              <a:rPr lang="en-US" smtClean="0"/>
              <a:t>‹#›</a:t>
            </a:fld>
            <a:endParaRPr lang="en-US"/>
          </a:p>
        </p:txBody>
      </p:sp>
      <p:sp>
        <p:nvSpPr>
          <p:cNvPr id="2" name="Title 1"/>
          <p:cNvSpPr>
            <a:spLocks noGrp="1"/>
          </p:cNvSpPr>
          <p:nvPr>
            <p:ph type="title" hasCustomPrompt="1"/>
          </p:nvPr>
        </p:nvSpPr>
        <p:spPr>
          <a:xfrm>
            <a:off x="97536" y="758952"/>
            <a:ext cx="109728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405122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478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2389717" y="5595938"/>
            <a:ext cx="7315200" cy="804862"/>
          </a:xfrm>
        </p:spPr>
        <p:txBody>
          <a:bodyPr>
            <a:normAutofit/>
          </a:bodyPr>
          <a:lstStyle>
            <a:lvl1pPr marL="0" indent="0" algn="ctr">
              <a:buNone/>
              <a:defRPr sz="2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pic>
        <p:nvPicPr>
          <p:cNvPr id="8" name="Picture 7"/>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92000" cy="1325880"/>
          </a:xfrm>
          <a:prstGeom prst="rect">
            <a:avLst/>
          </a:prstGeom>
        </p:spPr>
      </p:pic>
      <p:pic>
        <p:nvPicPr>
          <p:cNvPr id="10" name="Picture 9"/>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324600"/>
            <a:ext cx="12192000" cy="533400"/>
          </a:xfrm>
          <a:prstGeom prst="rect">
            <a:avLst/>
          </a:prstGeom>
        </p:spPr>
      </p:pic>
      <p:sp>
        <p:nvSpPr>
          <p:cNvPr id="7" name="Slide Number Placeholder 6"/>
          <p:cNvSpPr>
            <a:spLocks noGrp="1"/>
          </p:cNvSpPr>
          <p:nvPr>
            <p:ph type="sldNum" sz="quarter" idx="12"/>
          </p:nvPr>
        </p:nvSpPr>
        <p:spPr>
          <a:xfrm>
            <a:off x="11176000" y="6227065"/>
            <a:ext cx="914400" cy="365125"/>
          </a:xfrm>
        </p:spPr>
        <p:txBody>
          <a:bodyPr/>
          <a:lstStyle>
            <a:lvl1pPr>
              <a:defRPr>
                <a:solidFill>
                  <a:schemeClr val="tx1"/>
                </a:solidFill>
              </a:defRPr>
            </a:lvl1pPr>
          </a:lstStyle>
          <a:p>
            <a:fld id="{85C8252B-BA35-40B4-ADB4-633AEF08F0D7}" type="slidenum">
              <a:rPr lang="en-US" smtClean="0"/>
              <a:t>‹#›</a:t>
            </a:fld>
            <a:endParaRPr lang="en-US"/>
          </a:p>
        </p:txBody>
      </p:sp>
      <p:sp>
        <p:nvSpPr>
          <p:cNvPr id="2" name="Title 1"/>
          <p:cNvSpPr>
            <a:spLocks noGrp="1"/>
          </p:cNvSpPr>
          <p:nvPr>
            <p:ph type="title" hasCustomPrompt="1"/>
          </p:nvPr>
        </p:nvSpPr>
        <p:spPr>
          <a:xfrm>
            <a:off x="97536" y="758952"/>
            <a:ext cx="10972800" cy="530352"/>
          </a:xfrm>
        </p:spPr>
        <p:txBody>
          <a:bodyPr anchor="ctr">
            <a:noAutofit/>
          </a:bodyPr>
          <a:lstStyle>
            <a:lvl1pPr algn="l">
              <a:defRPr sz="4800" b="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219009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92000" cy="1325880"/>
          </a:xfrm>
          <a:prstGeom prst="rect">
            <a:avLst/>
          </a:prstGeom>
        </p:spPr>
      </p:pic>
      <p:sp>
        <p:nvSpPr>
          <p:cNvPr id="2" name="Title 1"/>
          <p:cNvSpPr>
            <a:spLocks noGrp="1"/>
          </p:cNvSpPr>
          <p:nvPr>
            <p:ph type="title" hasCustomPrompt="1"/>
          </p:nvPr>
        </p:nvSpPr>
        <p:spPr>
          <a:xfrm>
            <a:off x="97536" y="758952"/>
            <a:ext cx="109728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324600"/>
            <a:ext cx="12192000" cy="533400"/>
          </a:xfrm>
          <a:prstGeom prst="rect">
            <a:avLst/>
          </a:prstGeom>
        </p:spPr>
      </p:pic>
      <p:sp>
        <p:nvSpPr>
          <p:cNvPr id="5" name="Slide Number Placeholder 4"/>
          <p:cNvSpPr>
            <a:spLocks noGrp="1"/>
          </p:cNvSpPr>
          <p:nvPr>
            <p:ph type="sldNum" sz="quarter" idx="12"/>
          </p:nvPr>
        </p:nvSpPr>
        <p:spPr>
          <a:xfrm>
            <a:off x="11176000" y="6227065"/>
            <a:ext cx="914400" cy="365125"/>
          </a:xfrm>
        </p:spPr>
        <p:txBody>
          <a:bodyPr/>
          <a:lstStyle>
            <a:lvl1pPr>
              <a:defRPr>
                <a:solidFill>
                  <a:schemeClr val="tx1"/>
                </a:solidFill>
              </a:defRPr>
            </a:lvl1pPr>
          </a:lstStyle>
          <a:p>
            <a:fld id="{85C8252B-BA35-40B4-ADB4-633AEF08F0D7}" type="slidenum">
              <a:rPr lang="en-US" smtClean="0"/>
              <a:t>‹#›</a:t>
            </a:fld>
            <a:endParaRPr lang="en-US"/>
          </a:p>
        </p:txBody>
      </p:sp>
      <p:sp>
        <p:nvSpPr>
          <p:cNvPr id="11" name="Text Placeholder 10"/>
          <p:cNvSpPr>
            <a:spLocks noGrp="1"/>
          </p:cNvSpPr>
          <p:nvPr>
            <p:ph type="body" sz="quarter" idx="14" hasCustomPrompt="1"/>
          </p:nvPr>
        </p:nvSpPr>
        <p:spPr>
          <a:xfrm>
            <a:off x="101600" y="1295400"/>
            <a:ext cx="57912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a:t>First Level</a:t>
            </a:r>
          </a:p>
          <a:p>
            <a:pPr lvl="1"/>
            <a:r>
              <a:rPr lang="en-US" dirty="0"/>
              <a:t>Second level</a:t>
            </a:r>
          </a:p>
          <a:p>
            <a:pPr lvl="2"/>
            <a:r>
              <a:rPr lang="en-US" dirty="0"/>
              <a:t>Third level</a:t>
            </a:r>
          </a:p>
        </p:txBody>
      </p:sp>
      <p:sp>
        <p:nvSpPr>
          <p:cNvPr id="13" name="Picture Placeholder 12"/>
          <p:cNvSpPr>
            <a:spLocks noGrp="1"/>
          </p:cNvSpPr>
          <p:nvPr>
            <p:ph type="pic" sz="quarter" idx="15"/>
          </p:nvPr>
        </p:nvSpPr>
        <p:spPr>
          <a:xfrm>
            <a:off x="6299200" y="2209800"/>
            <a:ext cx="5486400" cy="3200400"/>
          </a:xfrm>
        </p:spPr>
        <p:txBody>
          <a:bodyPr/>
          <a:lstStyle/>
          <a:p>
            <a:r>
              <a:rPr lang="en-US"/>
              <a:t>Click icon to add picture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26364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6" name="Picture 5"/>
          <p:cNvPicPr>
            <a:picLocks/>
          </p:cNvPicPr>
          <p:nvPr/>
        </p:nvPicPr>
        <p:blipFill>
          <a:blip r:embed="rId2">
            <a:extLst>
              <a:ext uri="{28A0092B-C50C-407E-A947-70E740481C1C}">
                <a14:useLocalDpi xmlns:a14="http://schemas.microsoft.com/office/drawing/2010/main"/>
              </a:ext>
            </a:extLst>
          </a:blip>
          <a:stretch>
            <a:fillRect/>
          </a:stretch>
        </p:blipFill>
        <p:spPr>
          <a:xfrm>
            <a:off x="0" y="0"/>
            <a:ext cx="12192000" cy="1325880"/>
          </a:xfrm>
          <a:prstGeom prst="rect">
            <a:avLst/>
          </a:prstGeom>
        </p:spPr>
      </p:pic>
      <p:sp>
        <p:nvSpPr>
          <p:cNvPr id="2" name="Title 1"/>
          <p:cNvSpPr>
            <a:spLocks noGrp="1"/>
          </p:cNvSpPr>
          <p:nvPr>
            <p:ph type="title" hasCustomPrompt="1"/>
          </p:nvPr>
        </p:nvSpPr>
        <p:spPr>
          <a:xfrm>
            <a:off x="97536" y="758952"/>
            <a:ext cx="109728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324600"/>
            <a:ext cx="12192000" cy="533400"/>
          </a:xfrm>
          <a:prstGeom prst="rect">
            <a:avLst/>
          </a:prstGeom>
        </p:spPr>
      </p:pic>
      <p:sp>
        <p:nvSpPr>
          <p:cNvPr id="5" name="Slide Number Placeholder 4"/>
          <p:cNvSpPr>
            <a:spLocks noGrp="1"/>
          </p:cNvSpPr>
          <p:nvPr>
            <p:ph type="sldNum" sz="quarter" idx="12"/>
          </p:nvPr>
        </p:nvSpPr>
        <p:spPr>
          <a:xfrm>
            <a:off x="11176000" y="6227065"/>
            <a:ext cx="914400" cy="365125"/>
          </a:xfrm>
        </p:spPr>
        <p:txBody>
          <a:bodyPr/>
          <a:lstStyle>
            <a:lvl1pPr>
              <a:defRPr>
                <a:solidFill>
                  <a:schemeClr val="tx1"/>
                </a:solidFill>
              </a:defRPr>
            </a:lvl1pPr>
          </a:lstStyle>
          <a:p>
            <a:fld id="{85C8252B-BA35-40B4-ADB4-633AEF08F0D7}" type="slidenum">
              <a:rPr lang="en-US" smtClean="0"/>
              <a:t>‹#›</a:t>
            </a:fld>
            <a:endParaRPr lang="en-US"/>
          </a:p>
        </p:txBody>
      </p:sp>
      <p:sp>
        <p:nvSpPr>
          <p:cNvPr id="11" name="Text Placeholder 10"/>
          <p:cNvSpPr>
            <a:spLocks noGrp="1"/>
          </p:cNvSpPr>
          <p:nvPr>
            <p:ph type="body" sz="quarter" idx="14" hasCustomPrompt="1"/>
          </p:nvPr>
        </p:nvSpPr>
        <p:spPr>
          <a:xfrm>
            <a:off x="6299200" y="1295400"/>
            <a:ext cx="5791200" cy="4873752"/>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a:t>First Level</a:t>
            </a:r>
          </a:p>
          <a:p>
            <a:pPr lvl="1"/>
            <a:r>
              <a:rPr lang="en-US" dirty="0"/>
              <a:t>Second level</a:t>
            </a:r>
          </a:p>
          <a:p>
            <a:pPr lvl="2"/>
            <a:r>
              <a:rPr lang="en-US" dirty="0"/>
              <a:t>Third level</a:t>
            </a:r>
          </a:p>
        </p:txBody>
      </p:sp>
      <p:sp>
        <p:nvSpPr>
          <p:cNvPr id="13" name="Picture Placeholder 12"/>
          <p:cNvSpPr>
            <a:spLocks noGrp="1"/>
          </p:cNvSpPr>
          <p:nvPr>
            <p:ph type="pic" sz="quarter" idx="15"/>
          </p:nvPr>
        </p:nvSpPr>
        <p:spPr>
          <a:xfrm>
            <a:off x="406400" y="2209800"/>
            <a:ext cx="5486400" cy="3200400"/>
          </a:xfrm>
        </p:spPr>
        <p:txBody>
          <a:bodyPr/>
          <a:lstStyle/>
          <a:p>
            <a:r>
              <a:rPr lang="en-US"/>
              <a:t>Click icon to add picture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214460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125" y="2514600"/>
            <a:ext cx="10363200" cy="838200"/>
          </a:xfrm>
        </p:spPr>
        <p:txBody>
          <a:bodyPr anchor="t">
            <a:noAutofit/>
          </a:bodyPr>
          <a:lstStyle>
            <a:lvl1pPr algn="ctr">
              <a:defRPr sz="4800" b="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Title</a:t>
            </a:r>
          </a:p>
        </p:txBody>
      </p:sp>
      <p:sp>
        <p:nvSpPr>
          <p:cNvPr id="3" name="Text Placeholder 2"/>
          <p:cNvSpPr>
            <a:spLocks noGrp="1"/>
          </p:cNvSpPr>
          <p:nvPr>
            <p:ph type="body" idx="1" hasCustomPrompt="1"/>
          </p:nvPr>
        </p:nvSpPr>
        <p:spPr>
          <a:xfrm>
            <a:off x="963125" y="3352801"/>
            <a:ext cx="10363200" cy="522287"/>
          </a:xfrm>
        </p:spPr>
        <p:txBody>
          <a:bodyPr anchor="b">
            <a:normAutofit/>
          </a:bodyPr>
          <a:lstStyle>
            <a:lvl1pPr marL="0" indent="0" algn="ctr">
              <a:buNone/>
              <a:defRPr sz="3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1143001"/>
          </a:xfrm>
          <a:prstGeom prst="rect">
            <a:avLst/>
          </a:prstGeom>
        </p:spPr>
      </p:pic>
      <p:pic>
        <p:nvPicPr>
          <p:cNvPr id="8" name="Picture 7"/>
          <p:cNvPicPr>
            <a:picLocks/>
          </p:cNvPicPr>
          <p:nvPr/>
        </p:nvPicPr>
        <p:blipFill>
          <a:blip r:embed="rId2">
            <a:extLst>
              <a:ext uri="{28A0092B-C50C-407E-A947-70E740481C1C}">
                <a14:useLocalDpi xmlns:a14="http://schemas.microsoft.com/office/drawing/2010/main"/>
              </a:ext>
            </a:extLst>
          </a:blip>
          <a:stretch>
            <a:fillRect/>
          </a:stretch>
        </p:blipFill>
        <p:spPr>
          <a:xfrm rot="10800000">
            <a:off x="-44704" y="6400800"/>
            <a:ext cx="12192000" cy="457200"/>
          </a:xfrm>
          <a:prstGeom prst="rect">
            <a:avLst/>
          </a:prstGeom>
        </p:spPr>
      </p:pic>
      <p:sp>
        <p:nvSpPr>
          <p:cNvPr id="10" name="Text Placeholder 9"/>
          <p:cNvSpPr>
            <a:spLocks noGrp="1"/>
          </p:cNvSpPr>
          <p:nvPr>
            <p:ph type="body" sz="quarter" idx="10" hasCustomPrompt="1"/>
          </p:nvPr>
        </p:nvSpPr>
        <p:spPr>
          <a:xfrm>
            <a:off x="975360" y="3886200"/>
            <a:ext cx="10363200" cy="457200"/>
          </a:xfrm>
        </p:spPr>
        <p:txBody>
          <a:bodyPr anchor="ctr">
            <a:normAutofit/>
          </a:bodyPr>
          <a:lstStyle>
            <a:lvl1pPr marL="0" indent="0" algn="ctr">
              <a:buNone/>
              <a:defRPr sz="20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a:latin typeface="Segoe UI" panose="020B0502040204020203" pitchFamily="34" charset="0"/>
                <a:ea typeface="Segoe UI" panose="020B0502040204020203" pitchFamily="34" charset="0"/>
                <a:cs typeface="Segoe UI" panose="020B0502040204020203" pitchFamily="34" charset="0"/>
              </a:rPr>
              <a:t>Additional Subtitle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63063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Vertical Text">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24150"/>
            <a:ext cx="10972800" cy="841248"/>
          </a:xfrm>
        </p:spPr>
        <p:txBody>
          <a:bodyPr>
            <a:normAutofit/>
          </a:bodyPr>
          <a:lstStyle>
            <a:lvl1pPr>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1143001"/>
          </a:xfrm>
          <a:prstGeom prst="rect">
            <a:avLst/>
          </a:prstGeom>
        </p:spPr>
      </p:pic>
      <p:pic>
        <p:nvPicPr>
          <p:cNvPr id="8" name="Picture 7"/>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400799"/>
            <a:ext cx="12192000" cy="457200"/>
          </a:xfrm>
          <a:prstGeom prst="rect">
            <a:avLst/>
          </a:prstGeom>
        </p:spPr>
      </p:pic>
      <p:sp>
        <p:nvSpPr>
          <p:cNvPr id="10" name="Text Placeholder 9"/>
          <p:cNvSpPr>
            <a:spLocks noGrp="1"/>
          </p:cNvSpPr>
          <p:nvPr>
            <p:ph type="body" sz="quarter" idx="10" hasCustomPrompt="1"/>
          </p:nvPr>
        </p:nvSpPr>
        <p:spPr>
          <a:xfrm>
            <a:off x="609600" y="3581400"/>
            <a:ext cx="10972800" cy="521208"/>
          </a:xfrm>
        </p:spPr>
        <p:txBody>
          <a:bodyPr anchor="ctr"/>
          <a:lstStyle>
            <a:lvl1pPr marL="0" indent="0" algn="ctr">
              <a:buNone/>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Subtitle</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40396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bg>
      <p:bgPr>
        <a:solidFill>
          <a:srgbClr val="174CB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1143001"/>
          </a:xfrm>
          <a:prstGeom prst="rect">
            <a:avLst/>
          </a:prstGeom>
        </p:spPr>
      </p:pic>
      <p:pic>
        <p:nvPicPr>
          <p:cNvPr id="6" name="Picture 5"/>
          <p:cNvPicPr>
            <a:picLocks/>
          </p:cNvPicPr>
          <p:nvPr/>
        </p:nvPicPr>
        <p:blipFill>
          <a:blip r:embed="rId2">
            <a:extLst>
              <a:ext uri="{28A0092B-C50C-407E-A947-70E740481C1C}">
                <a14:useLocalDpi xmlns:a14="http://schemas.microsoft.com/office/drawing/2010/main"/>
              </a:ext>
            </a:extLst>
          </a:blip>
          <a:stretch>
            <a:fillRect/>
          </a:stretch>
        </p:blipFill>
        <p:spPr>
          <a:xfrm rot="10800000">
            <a:off x="0" y="6400799"/>
            <a:ext cx="12192000" cy="457200"/>
          </a:xfrm>
          <a:prstGeom prst="rect">
            <a:avLst/>
          </a:prstGeom>
        </p:spPr>
      </p:pic>
      <p:sp>
        <p:nvSpPr>
          <p:cNvPr id="8" name="Text Placeholder 7"/>
          <p:cNvSpPr>
            <a:spLocks noGrp="1"/>
          </p:cNvSpPr>
          <p:nvPr>
            <p:ph type="body" sz="quarter" idx="10" hasCustomPrompt="1"/>
          </p:nvPr>
        </p:nvSpPr>
        <p:spPr>
          <a:xfrm>
            <a:off x="609600" y="3008376"/>
            <a:ext cx="10972800" cy="841248"/>
          </a:xfrm>
        </p:spPr>
        <p:txBody>
          <a:bodyPr anchor="ctr">
            <a:normAutofit/>
          </a:bodyPr>
          <a:lstStyle>
            <a:lvl1pPr marL="0" indent="0" algn="ctr">
              <a:buNone/>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600" y="5816261"/>
            <a:ext cx="1320800" cy="990600"/>
          </a:xfrm>
          <a:prstGeom prst="rect">
            <a:avLst/>
          </a:prstGeom>
        </p:spPr>
      </p:pic>
    </p:spTree>
    <p:extLst>
      <p:ext uri="{BB962C8B-B14F-4D97-AF65-F5344CB8AC3E}">
        <p14:creationId xmlns:p14="http://schemas.microsoft.com/office/powerpoint/2010/main" val="17210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569942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518F-8849-4FA8-8E00-555D82904E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F98BB-F117-4EC7-A4D0-6DBE8F225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5DFC06-A74E-4E14-A79E-597935C387F7}"/>
              </a:ext>
            </a:extLst>
          </p:cNvPr>
          <p:cNvSpPr>
            <a:spLocks noGrp="1"/>
          </p:cNvSpPr>
          <p:nvPr>
            <p:ph type="dt" sz="half" idx="10"/>
          </p:nvPr>
        </p:nvSpPr>
        <p:spPr/>
        <p:txBody>
          <a:bodyPr/>
          <a:lstStyle/>
          <a:p>
            <a:fld id="{2185FE74-B92F-4659-A4B8-BEAF831BA478}" type="datetimeFigureOut">
              <a:rPr lang="en-US" smtClean="0"/>
              <a:t>9/23/2019</a:t>
            </a:fld>
            <a:endParaRPr lang="en-US"/>
          </a:p>
        </p:txBody>
      </p:sp>
      <p:sp>
        <p:nvSpPr>
          <p:cNvPr id="5" name="Footer Placeholder 4">
            <a:extLst>
              <a:ext uri="{FF2B5EF4-FFF2-40B4-BE49-F238E27FC236}">
                <a16:creationId xmlns:a16="http://schemas.microsoft.com/office/drawing/2014/main" id="{18D46772-CCD5-494D-8872-E44C89D84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33BDF-CE73-4565-8CE5-5900B0A2E9EF}"/>
              </a:ext>
            </a:extLst>
          </p:cNvPr>
          <p:cNvSpPr>
            <a:spLocks noGrp="1"/>
          </p:cNvSpPr>
          <p:nvPr>
            <p:ph type="sldNum" sz="quarter" idx="12"/>
          </p:nvPr>
        </p:nvSpPr>
        <p:spPr/>
        <p:txBody>
          <a:bodyPr/>
          <a:lstStyle/>
          <a:p>
            <a:fld id="{85C8252B-BA35-40B4-ADB4-633AEF08F0D7}" type="slidenum">
              <a:rPr lang="en-US" smtClean="0"/>
              <a:t>‹#›</a:t>
            </a:fld>
            <a:endParaRPr lang="en-US"/>
          </a:p>
        </p:txBody>
      </p:sp>
    </p:spTree>
    <p:extLst>
      <p:ext uri="{BB962C8B-B14F-4D97-AF65-F5344CB8AC3E}">
        <p14:creationId xmlns:p14="http://schemas.microsoft.com/office/powerpoint/2010/main" val="183936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1027300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1586323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3641460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727356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3402109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4210398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1884074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45109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268851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614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1184758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2F51F-4207-4F17-81F2-4D505A1AFDD3}"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dirty="0"/>
          </a:p>
        </p:txBody>
      </p:sp>
    </p:spTree>
    <p:extLst>
      <p:ext uri="{BB962C8B-B14F-4D97-AF65-F5344CB8AC3E}">
        <p14:creationId xmlns:p14="http://schemas.microsoft.com/office/powerpoint/2010/main" val="203854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90476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3136" y="-105708"/>
            <a:ext cx="12598400" cy="1381961"/>
          </a:xfrm>
          <a:prstGeom prst="rect">
            <a:avLst/>
          </a:prstGeom>
        </p:spPr>
      </p:pic>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a:latin typeface="Segoe UI" panose="020B0502040204020203" pitchFamily="34" charset="0"/>
                          <a:cs typeface="Segoe UI" panose="020B0502040204020203" pitchFamily="34" charset="0"/>
                        </a:rPr>
                        <a:t>PROJECT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a:latin typeface="Segoe UI" panose="020B0502040204020203" pitchFamily="34" charset="0"/>
                          <a:cs typeface="Segoe UI" panose="020B0502040204020203" pitchFamily="34" charset="0"/>
                        </a:rPr>
                        <a:t>Prime/Lead</a:t>
                      </a:r>
                      <a:r>
                        <a:rPr lang="en-US" sz="1800" dirty="0">
                          <a:latin typeface="Segoe UI" panose="020B0502040204020203" pitchFamily="34" charset="0"/>
                          <a:cs typeface="Segoe UI" panose="020B0502040204020203" pitchFamily="34" charset="0"/>
                        </a:rPr>
                        <a:t>:</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Team Members</a:t>
                      </a:r>
                      <a:r>
                        <a:rPr lang="en-US" sz="1800" dirty="0">
                          <a:latin typeface="Segoe UI" panose="020B0502040204020203" pitchFamily="34" charset="0"/>
                          <a:cs typeface="Segoe UI" panose="020B0502040204020203" pitchFamily="34" charset="0"/>
                        </a:rPr>
                        <a:t>:  </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Duration</a:t>
                      </a:r>
                      <a:r>
                        <a:rPr lang="en-US" sz="1800" dirty="0">
                          <a:latin typeface="Segoe UI" panose="020B0502040204020203" pitchFamily="34" charset="0"/>
                          <a:cs typeface="Segoe UI" panose="020B0502040204020203"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Enter</a:t>
                      </a:r>
                      <a:r>
                        <a:rPr lang="en-US" baseline="0" dirty="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Program Funds:  $</a:t>
                      </a:r>
                    </a:p>
                    <a:p>
                      <a:r>
                        <a:rPr lang="en-US" dirty="0">
                          <a:latin typeface="Segoe UI" panose="020B0502040204020203" pitchFamily="34" charset="0"/>
                          <a:cs typeface="Segoe UI" panose="020B0502040204020203" pitchFamily="34" charset="0"/>
                        </a:rPr>
                        <a:t>Cost</a:t>
                      </a:r>
                      <a:r>
                        <a:rPr lang="en-US" baseline="0" dirty="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Subtitle</a:t>
            </a: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0/00</a:t>
            </a:r>
          </a:p>
        </p:txBody>
      </p:sp>
    </p:spTree>
    <p:extLst>
      <p:ext uri="{BB962C8B-B14F-4D97-AF65-F5344CB8AC3E}">
        <p14:creationId xmlns:p14="http://schemas.microsoft.com/office/powerpoint/2010/main" val="191270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a:t>Questions?</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9103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589610"/>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43200" y="4977210"/>
            <a:ext cx="9144000" cy="106164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650" y="5410291"/>
            <a:ext cx="1311184" cy="1311184"/>
          </a:xfrm>
          <a:prstGeom prst="rect">
            <a:avLst/>
          </a:prstGeom>
        </p:spPr>
      </p:pic>
    </p:spTree>
    <p:extLst>
      <p:ext uri="{BB962C8B-B14F-4D97-AF65-F5344CB8AC3E}">
        <p14:creationId xmlns:p14="http://schemas.microsoft.com/office/powerpoint/2010/main" val="16714058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634380"/>
            <a:ext cx="11449050" cy="4542583"/>
          </a:xfrm>
        </p:spPr>
        <p:txBody>
          <a:bodyPr/>
          <a:lstStyle>
            <a:lvl1pPr>
              <a:defRPr sz="3200"/>
            </a:lvl1pPr>
            <a:lvl2pPr>
              <a:defRPr sz="2000">
                <a:solidFill>
                  <a:schemeClr val="bg2">
                    <a:lumMod val="50000"/>
                  </a:schemeClr>
                </a:solidFill>
                <a:latin typeface="Segoe UI" panose="020B0502040204020203" pitchFamily="34" charset="0"/>
                <a:cs typeface="Segoe UI" panose="020B0502040204020203" pitchFamily="34" charset="0"/>
              </a:defRPr>
            </a:lvl2pPr>
            <a:lvl3pPr>
              <a:defRPr sz="1800">
                <a:solidFill>
                  <a:srgbClr val="0688B6"/>
                </a:solidFill>
              </a:defRPr>
            </a:lvl3pPr>
            <a:lvl4pPr>
              <a:defRPr>
                <a:solidFill>
                  <a:schemeClr val="tx2"/>
                </a:solidFill>
              </a:defRPr>
            </a:lvl4pPr>
            <a:lvl5pP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3136" y="-105708"/>
            <a:ext cx="12598400" cy="1381961"/>
          </a:xfrm>
          <a:prstGeom prst="rect">
            <a:avLst/>
          </a:prstGeom>
        </p:spPr>
      </p:pic>
      <p:sp>
        <p:nvSpPr>
          <p:cNvPr id="8" name="Title 1"/>
          <p:cNvSpPr>
            <a:spLocks noGrp="1"/>
          </p:cNvSpPr>
          <p:nvPr>
            <p:ph type="title"/>
          </p:nvPr>
        </p:nvSpPr>
        <p:spPr>
          <a:xfrm>
            <a:off x="69850" y="97984"/>
            <a:ext cx="10515600" cy="1332704"/>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34743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69460-D28A-4049-BDCA-6C4060EA8B70}" type="datetime1">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168302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05904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6400" y="1600200"/>
            <a:ext cx="11176000" cy="5257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5FE74-B92F-4659-A4B8-BEAF831BA478}" type="datetimeFigureOut">
              <a:rPr lang="en-US" smtClean="0"/>
              <a:t>9/23/2019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252B-BA35-40B4-ADB4-633AEF08F0D7}" type="slidenum">
              <a:rPr lang="en-US" smtClean="0"/>
              <a:t>‹#›</a:t>
            </a:fld>
            <a:endParaRPr lang="en-US"/>
          </a:p>
        </p:txBody>
      </p:sp>
    </p:spTree>
    <p:extLst>
      <p:ext uri="{BB962C8B-B14F-4D97-AF65-F5344CB8AC3E}">
        <p14:creationId xmlns:p14="http://schemas.microsoft.com/office/powerpoint/2010/main" val="39686454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2F51F-4207-4F17-81F2-4D505A1AFDD3}" type="datetimeFigureOut">
              <a:rPr lang="en-US" smtClean="0"/>
              <a:t>9/23/2019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F4FE1-9059-47AA-A7AC-0D40BAAE3A41}" type="slidenum">
              <a:rPr lang="en-US" smtClean="0"/>
              <a:t>‹#›</a:t>
            </a:fld>
            <a:endParaRPr lang="en-US" dirty="0"/>
          </a:p>
        </p:txBody>
      </p:sp>
    </p:spTree>
    <p:extLst>
      <p:ext uri="{BB962C8B-B14F-4D97-AF65-F5344CB8AC3E}">
        <p14:creationId xmlns:p14="http://schemas.microsoft.com/office/powerpoint/2010/main" val="6304607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1.wdp"/><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 Type="http://schemas.openxmlformats.org/officeDocument/2006/relationships/image" Target="../media/image24.jpeg"/><Relationship Id="rId21" Type="http://schemas.openxmlformats.org/officeDocument/2006/relationships/image" Target="../media/image42.jpeg"/><Relationship Id="rId34" Type="http://schemas.openxmlformats.org/officeDocument/2006/relationships/image" Target="../media/image55.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jpeg"/><Relationship Id="rId33" Type="http://schemas.openxmlformats.org/officeDocument/2006/relationships/image" Target="../media/image54.jpeg"/><Relationship Id="rId2" Type="http://schemas.openxmlformats.org/officeDocument/2006/relationships/notesSlide" Target="../notesSlides/notesSlide9.xml"/><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32" Type="http://schemas.openxmlformats.org/officeDocument/2006/relationships/image" Target="../media/image53.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jpeg"/><Relationship Id="rId10" Type="http://schemas.openxmlformats.org/officeDocument/2006/relationships/image" Target="../media/image31.jpeg"/><Relationship Id="rId19" Type="http://schemas.openxmlformats.org/officeDocument/2006/relationships/image" Target="../media/image40.jpeg"/><Relationship Id="rId31" Type="http://schemas.openxmlformats.org/officeDocument/2006/relationships/image" Target="../media/image52.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jpeg"/><Relationship Id="rId30"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07" y="2779518"/>
            <a:ext cx="11606784" cy="1470025"/>
          </a:xfrm>
        </p:spPr>
        <p:txBody>
          <a:bodyPr>
            <a:normAutofit/>
          </a:bodyPr>
          <a:lstStyle/>
          <a:p>
            <a:pPr algn="ctr"/>
            <a:r>
              <a:rPr lang="en-US" sz="4400" b="1" dirty="0">
                <a:latin typeface="Arial"/>
                <a:cs typeface="Arial"/>
              </a:rPr>
              <a:t>Analysis of Underwater Hull Qualified and Alternative Tie Coats</a:t>
            </a:r>
          </a:p>
        </p:txBody>
      </p:sp>
      <p:sp>
        <p:nvSpPr>
          <p:cNvPr id="3" name="Subtitle 2"/>
          <p:cNvSpPr>
            <a:spLocks noGrp="1"/>
          </p:cNvSpPr>
          <p:nvPr>
            <p:ph type="subTitle" idx="1"/>
          </p:nvPr>
        </p:nvSpPr>
        <p:spPr>
          <a:xfrm>
            <a:off x="2014865" y="5101428"/>
            <a:ext cx="8162269" cy="365771"/>
          </a:xfrm>
        </p:spPr>
        <p:txBody>
          <a:bodyPr>
            <a:noAutofit/>
          </a:bodyPr>
          <a:lstStyle/>
          <a:p>
            <a:pPr algn="ctr"/>
            <a:r>
              <a:rPr lang="en-US" sz="1100" dirty="0">
                <a:solidFill>
                  <a:schemeClr val="tx1"/>
                </a:solidFill>
                <a:latin typeface="Arial"/>
                <a:cs typeface="Arial"/>
              </a:rPr>
              <a:t>Jacy Easterday, Code </a:t>
            </a:r>
            <a:r>
              <a:rPr lang="en-US" sz="1100" dirty="0" smtClean="0">
                <a:solidFill>
                  <a:schemeClr val="tx1"/>
                </a:solidFill>
                <a:latin typeface="Arial"/>
                <a:cs typeface="Arial"/>
              </a:rPr>
              <a:t>6137, Jimmy </a:t>
            </a:r>
            <a:r>
              <a:rPr lang="en-US" sz="1100" dirty="0">
                <a:solidFill>
                  <a:schemeClr val="tx1"/>
                </a:solidFill>
                <a:latin typeface="Arial"/>
                <a:cs typeface="Arial"/>
              </a:rPr>
              <a:t>Tagert, Code </a:t>
            </a:r>
            <a:r>
              <a:rPr lang="en-US" sz="1100" dirty="0" smtClean="0">
                <a:solidFill>
                  <a:schemeClr val="tx1"/>
                </a:solidFill>
                <a:latin typeface="Arial"/>
                <a:cs typeface="Arial"/>
              </a:rPr>
              <a:t>6138, Ivan </a:t>
            </a:r>
            <a:r>
              <a:rPr lang="en-US" sz="1100" dirty="0">
                <a:solidFill>
                  <a:schemeClr val="tx1"/>
                </a:solidFill>
                <a:latin typeface="Arial"/>
                <a:cs typeface="Arial"/>
              </a:rPr>
              <a:t>Stanke, Code </a:t>
            </a:r>
            <a:r>
              <a:rPr lang="en-US" sz="1100" dirty="0" smtClean="0">
                <a:solidFill>
                  <a:schemeClr val="tx1"/>
                </a:solidFill>
                <a:latin typeface="Arial"/>
                <a:cs typeface="Arial"/>
              </a:rPr>
              <a:t>6138, James </a:t>
            </a:r>
            <a:r>
              <a:rPr lang="en-US" sz="1100" dirty="0">
                <a:solidFill>
                  <a:schemeClr val="tx1"/>
                </a:solidFill>
                <a:latin typeface="Arial"/>
                <a:cs typeface="Arial"/>
              </a:rPr>
              <a:t>Martin, Code </a:t>
            </a:r>
            <a:r>
              <a:rPr lang="en-US" sz="1100" dirty="0" smtClean="0">
                <a:solidFill>
                  <a:schemeClr val="tx1"/>
                </a:solidFill>
                <a:latin typeface="Arial"/>
                <a:cs typeface="Arial"/>
              </a:rPr>
              <a:t>6138, Tim Wise, </a:t>
            </a:r>
            <a:r>
              <a:rPr lang="en-US" sz="1100" dirty="0" err="1" smtClean="0">
                <a:solidFill>
                  <a:schemeClr val="tx1"/>
                </a:solidFill>
                <a:latin typeface="Arial"/>
                <a:cs typeface="Arial"/>
              </a:rPr>
              <a:t>Excet</a:t>
            </a:r>
            <a:endParaRPr lang="en-US" sz="1100" dirty="0">
              <a:solidFill>
                <a:schemeClr val="tx1"/>
              </a:solidFill>
              <a:latin typeface="Arial"/>
              <a:cs typeface="Arial"/>
            </a:endParaRPr>
          </a:p>
        </p:txBody>
      </p:sp>
      <p:pic>
        <p:nvPicPr>
          <p:cNvPr id="5" name="Picture 4"/>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1611484" y="1138582"/>
            <a:ext cx="1515125" cy="1490428"/>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1596" y="1248246"/>
            <a:ext cx="1973515" cy="1136267"/>
          </a:xfrm>
          <a:prstGeom prst="rect">
            <a:avLst/>
          </a:prstGeom>
        </p:spPr>
      </p:pic>
      <p:sp>
        <p:nvSpPr>
          <p:cNvPr id="7" name="Slide Number Placeholder 6"/>
          <p:cNvSpPr>
            <a:spLocks noGrp="1"/>
          </p:cNvSpPr>
          <p:nvPr>
            <p:ph type="sldNum" sz="quarter" idx="4294967295"/>
          </p:nvPr>
        </p:nvSpPr>
        <p:spPr/>
        <p:txBody>
          <a:bodyPr/>
          <a:lstStyle/>
          <a:p>
            <a:fld id="{1A7383EF-49D2-1B41-8C7D-9D347A7E21C1}" type="slidenum">
              <a:rPr lang="en-US" smtClean="0"/>
              <a:t>1</a:t>
            </a:fld>
            <a:endParaRPr lang="en-US"/>
          </a:p>
        </p:txBody>
      </p:sp>
      <p:pic>
        <p:nvPicPr>
          <p:cNvPr id="8" name="Picture 7"/>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l="-2" t="1291" r="76"/>
          <a:stretch/>
        </p:blipFill>
        <p:spPr>
          <a:xfrm>
            <a:off x="2420603" y="5467199"/>
            <a:ext cx="7350795" cy="994077"/>
          </a:xfrm>
          <a:prstGeom prst="rect">
            <a:avLst/>
          </a:prstGeom>
          <a:ln>
            <a:noFill/>
          </a:ln>
          <a:effectLst>
            <a:softEdge rad="112500"/>
          </a:effectLst>
        </p:spPr>
      </p:pic>
      <p:sp>
        <p:nvSpPr>
          <p:cNvPr id="11" name="TextBox 10"/>
          <p:cNvSpPr txBox="1"/>
          <p:nvPr/>
        </p:nvSpPr>
        <p:spPr>
          <a:xfrm>
            <a:off x="0" y="6432486"/>
            <a:ext cx="12192000" cy="461665"/>
          </a:xfrm>
          <a:prstGeom prst="rect">
            <a:avLst/>
          </a:prstGeom>
          <a:noFill/>
        </p:spPr>
        <p:txBody>
          <a:bodyPr wrap="square" rtlCol="0">
            <a:spAutoFit/>
          </a:bodyPr>
          <a:lstStyle/>
          <a:p>
            <a:pPr algn="ctr"/>
            <a:r>
              <a:rPr lang="en-US" sz="2400" dirty="0">
                <a:solidFill>
                  <a:schemeClr val="bg1"/>
                </a:solidFill>
              </a:rPr>
              <a:t>DISTRIBUTION STATEMENT A. Approved for public release. </a:t>
            </a:r>
          </a:p>
        </p:txBody>
      </p:sp>
      <p:pic>
        <p:nvPicPr>
          <p:cNvPr id="10" name="Picture 9" descr="NRL_logo_4CP.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11714" y="1353190"/>
            <a:ext cx="1368572" cy="914400"/>
          </a:xfrm>
          <a:prstGeom prst="rect">
            <a:avLst/>
          </a:prstGeom>
        </p:spPr>
      </p:pic>
      <p:pic>
        <p:nvPicPr>
          <p:cNvPr id="12" name="Picture 11">
            <a:extLst>
              <a:ext uri="{FF2B5EF4-FFF2-40B4-BE49-F238E27FC236}">
                <a16:creationId xmlns:a16="http://schemas.microsoft.com/office/drawing/2014/main" id="{71911683-E5C7-4CF7-A8EF-DEF57C0CF09D}"/>
              </a:ext>
            </a:extLst>
          </p:cNvPr>
          <p:cNvPicPr>
            <a:picLocks noChangeAspect="1"/>
          </p:cNvPicPr>
          <p:nvPr/>
        </p:nvPicPr>
        <p:blipFill>
          <a:blip r:embed="rId9"/>
          <a:stretch>
            <a:fillRect/>
          </a:stretch>
        </p:blipFill>
        <p:spPr>
          <a:xfrm>
            <a:off x="10211738" y="6041584"/>
            <a:ext cx="1161905" cy="628571"/>
          </a:xfrm>
          <a:prstGeom prst="rect">
            <a:avLst/>
          </a:prstGeom>
        </p:spPr>
      </p:pic>
    </p:spTree>
    <p:extLst>
      <p:ext uri="{BB962C8B-B14F-4D97-AF65-F5344CB8AC3E}">
        <p14:creationId xmlns:p14="http://schemas.microsoft.com/office/powerpoint/2010/main" val="120553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4366" y="1985561"/>
            <a:ext cx="1673709" cy="2417580"/>
          </a:xfrm>
          <a:prstGeom prst="rect">
            <a:avLst/>
          </a:prstGeom>
        </p:spPr>
      </p:pic>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4366" y="4440419"/>
            <a:ext cx="1657657" cy="2417580"/>
          </a:xfrm>
          <a:prstGeom prst="rect">
            <a:avLst/>
          </a:prstGeom>
        </p:spPr>
      </p:pic>
      <p:sp>
        <p:nvSpPr>
          <p:cNvPr id="25" name="TextBox 24"/>
          <p:cNvSpPr txBox="1"/>
          <p:nvPr/>
        </p:nvSpPr>
        <p:spPr>
          <a:xfrm>
            <a:off x="1663425" y="2948129"/>
            <a:ext cx="1009827" cy="461665"/>
          </a:xfrm>
          <a:prstGeom prst="rect">
            <a:avLst/>
          </a:prstGeom>
          <a:solidFill>
            <a:srgbClr val="FBBE08"/>
          </a:solidFill>
          <a:effectLst>
            <a:softEdge rad="31750"/>
          </a:effectLst>
        </p:spPr>
        <p:txBody>
          <a:bodyPr wrap="none" rtlCol="0">
            <a:spAutoFit/>
          </a:bodyPr>
          <a:lstStyle/>
          <a:p>
            <a:pPr algn="ctr"/>
            <a:r>
              <a:rPr lang="en-US" sz="2400" dirty="0">
                <a:solidFill>
                  <a:srgbClr val="1B3162"/>
                </a:solidFill>
              </a:rPr>
              <a:t>Before</a:t>
            </a:r>
          </a:p>
        </p:txBody>
      </p:sp>
      <p:sp>
        <p:nvSpPr>
          <p:cNvPr id="26" name="TextBox 25"/>
          <p:cNvSpPr txBox="1"/>
          <p:nvPr/>
        </p:nvSpPr>
        <p:spPr>
          <a:xfrm>
            <a:off x="1759476" y="5402988"/>
            <a:ext cx="817723" cy="461665"/>
          </a:xfrm>
          <a:prstGeom prst="rect">
            <a:avLst/>
          </a:prstGeom>
          <a:solidFill>
            <a:srgbClr val="FBBE08"/>
          </a:solidFill>
          <a:effectLst>
            <a:softEdge rad="31750"/>
          </a:effectLst>
        </p:spPr>
        <p:txBody>
          <a:bodyPr wrap="none" rtlCol="0">
            <a:spAutoFit/>
          </a:bodyPr>
          <a:lstStyle/>
          <a:p>
            <a:pPr algn="ctr"/>
            <a:r>
              <a:rPr lang="en-US" sz="2400" dirty="0">
                <a:solidFill>
                  <a:srgbClr val="1B3162"/>
                </a:solidFill>
              </a:rPr>
              <a:t>After</a:t>
            </a:r>
            <a:endParaRPr lang="en-US" sz="1867" dirty="0">
              <a:solidFill>
                <a:srgbClr val="1B3162"/>
              </a:solidFill>
            </a:endParaRPr>
          </a:p>
        </p:txBody>
      </p:sp>
      <p:sp>
        <p:nvSpPr>
          <p:cNvPr id="27" name="TextBox 26"/>
          <p:cNvSpPr txBox="1"/>
          <p:nvPr/>
        </p:nvSpPr>
        <p:spPr>
          <a:xfrm>
            <a:off x="3267969" y="1583700"/>
            <a:ext cx="1699119" cy="379656"/>
          </a:xfrm>
          <a:prstGeom prst="rect">
            <a:avLst/>
          </a:prstGeom>
          <a:noFill/>
        </p:spPr>
        <p:txBody>
          <a:bodyPr wrap="none" rtlCol="0">
            <a:spAutoFit/>
          </a:bodyPr>
          <a:lstStyle/>
          <a:p>
            <a:pPr algn="ctr"/>
            <a:r>
              <a:rPr lang="en-US" sz="1867" b="1" dirty="0" smtClean="0">
                <a:solidFill>
                  <a:srgbClr val="1B3162"/>
                </a:solidFill>
              </a:rPr>
              <a:t>Control Primer </a:t>
            </a:r>
            <a:endParaRPr lang="en-US" sz="1867" b="1" dirty="0">
              <a:solidFill>
                <a:srgbClr val="1B3162"/>
              </a:solidFill>
            </a:endParaRPr>
          </a:p>
        </p:txBody>
      </p:sp>
      <p:sp>
        <p:nvSpPr>
          <p:cNvPr id="28" name="TextBox 27"/>
          <p:cNvSpPr txBox="1"/>
          <p:nvPr/>
        </p:nvSpPr>
        <p:spPr>
          <a:xfrm>
            <a:off x="5980879" y="1583700"/>
            <a:ext cx="2020682" cy="379656"/>
          </a:xfrm>
          <a:prstGeom prst="rect">
            <a:avLst/>
          </a:prstGeom>
          <a:noFill/>
        </p:spPr>
        <p:txBody>
          <a:bodyPr wrap="none" rtlCol="0">
            <a:spAutoFit/>
          </a:bodyPr>
          <a:lstStyle/>
          <a:p>
            <a:pPr algn="ctr"/>
            <a:r>
              <a:rPr lang="en-US" sz="1867" b="1" dirty="0" smtClean="0">
                <a:solidFill>
                  <a:srgbClr val="1B3162"/>
                </a:solidFill>
              </a:rPr>
              <a:t>Alternative Primer</a:t>
            </a:r>
            <a:endParaRPr lang="en-US" sz="1867" b="1" dirty="0">
              <a:solidFill>
                <a:srgbClr val="1B3162"/>
              </a:solidFill>
            </a:endParaRPr>
          </a:p>
        </p:txBody>
      </p:sp>
      <p:sp>
        <p:nvSpPr>
          <p:cNvPr id="30" name="TextBox 29"/>
          <p:cNvSpPr txBox="1"/>
          <p:nvPr/>
        </p:nvSpPr>
        <p:spPr>
          <a:xfrm>
            <a:off x="866391" y="1583700"/>
            <a:ext cx="2429993" cy="666977"/>
          </a:xfrm>
          <a:prstGeom prst="rect">
            <a:avLst/>
          </a:prstGeom>
          <a:noFill/>
        </p:spPr>
        <p:txBody>
          <a:bodyPr wrap="square" rtlCol="0">
            <a:spAutoFit/>
          </a:bodyPr>
          <a:lstStyle/>
          <a:p>
            <a:pPr algn="ctr"/>
            <a:r>
              <a:rPr lang="en-US" sz="1867" b="1" dirty="0">
                <a:solidFill>
                  <a:srgbClr val="1B3162"/>
                </a:solidFill>
              </a:rPr>
              <a:t>System (AF Top Coat 1 with Primer):</a:t>
            </a:r>
          </a:p>
        </p:txBody>
      </p:sp>
      <p:sp>
        <p:nvSpPr>
          <p:cNvPr id="3" name="Slide Number Placeholder 2"/>
          <p:cNvSpPr>
            <a:spLocks noGrp="1"/>
          </p:cNvSpPr>
          <p:nvPr>
            <p:ph type="sldNum" sz="quarter" idx="4294967295"/>
          </p:nvPr>
        </p:nvSpPr>
        <p:spPr/>
        <p:txBody>
          <a:bodyPr/>
          <a:lstStyle/>
          <a:p>
            <a:fld id="{1A7383EF-49D2-1B41-8C7D-9D347A7E21C1}" type="slidenum">
              <a:rPr lang="en-US" smtClean="0"/>
              <a:t>10</a:t>
            </a:fld>
            <a:endParaRPr lang="en-US"/>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384" y="1985560"/>
            <a:ext cx="1642291" cy="2414016"/>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9239" y="4443984"/>
            <a:ext cx="1657079" cy="2414016"/>
          </a:xfrm>
          <a:prstGeom prst="rect">
            <a:avLst/>
          </a:prstGeom>
        </p:spPr>
      </p:pic>
      <p:sp>
        <p:nvSpPr>
          <p:cNvPr id="15" name="TextBox 14"/>
          <p:cNvSpPr txBox="1"/>
          <p:nvPr/>
        </p:nvSpPr>
        <p:spPr>
          <a:xfrm>
            <a:off x="201396" y="1068622"/>
            <a:ext cx="3453189" cy="523220"/>
          </a:xfrm>
          <a:prstGeom prst="rect">
            <a:avLst/>
          </a:prstGeom>
          <a:noFill/>
        </p:spPr>
        <p:txBody>
          <a:bodyPr wrap="none" rtlCol="0">
            <a:spAutoFit/>
          </a:bodyPr>
          <a:lstStyle/>
          <a:p>
            <a:r>
              <a:rPr lang="en-US" sz="2800" b="1" dirty="0" smtClean="0">
                <a:cs typeface="Arial"/>
              </a:rPr>
              <a:t>Pressure Washer Test:</a:t>
            </a:r>
            <a:endParaRPr lang="en-US" sz="2800" b="1" dirty="0"/>
          </a:p>
        </p:txBody>
      </p:sp>
      <p:sp>
        <p:nvSpPr>
          <p:cNvPr id="4" name="TextBox 3"/>
          <p:cNvSpPr txBox="1"/>
          <p:nvPr/>
        </p:nvSpPr>
        <p:spPr>
          <a:xfrm>
            <a:off x="9020071" y="3310021"/>
            <a:ext cx="2573590" cy="1200329"/>
          </a:xfrm>
          <a:prstGeom prst="rect">
            <a:avLst/>
          </a:prstGeom>
          <a:noFill/>
        </p:spPr>
        <p:txBody>
          <a:bodyPr wrap="none" rtlCol="0">
            <a:spAutoFit/>
          </a:bodyPr>
          <a:lstStyle/>
          <a:p>
            <a:r>
              <a:rPr lang="fi-FI" b="1" dirty="0">
                <a:cs typeface="Arial"/>
              </a:rPr>
              <a:t>4000 </a:t>
            </a:r>
            <a:r>
              <a:rPr lang="fi-FI" b="1" dirty="0" smtClean="0">
                <a:cs typeface="Arial"/>
              </a:rPr>
              <a:t>psi freshwater</a:t>
            </a:r>
          </a:p>
          <a:p>
            <a:r>
              <a:rPr lang="fi-FI" b="1" dirty="0" smtClean="0">
                <a:cs typeface="Arial"/>
              </a:rPr>
              <a:t>15</a:t>
            </a:r>
            <a:r>
              <a:rPr lang="fi-FI" b="1" dirty="0">
                <a:cs typeface="Arial"/>
              </a:rPr>
              <a:t>˚ fan </a:t>
            </a:r>
            <a:r>
              <a:rPr lang="fi-FI" b="1" dirty="0" smtClean="0">
                <a:cs typeface="Arial"/>
              </a:rPr>
              <a:t>tip</a:t>
            </a:r>
          </a:p>
          <a:p>
            <a:r>
              <a:rPr lang="fi-FI" b="1" dirty="0" smtClean="0">
                <a:cs typeface="Arial"/>
              </a:rPr>
              <a:t>3 </a:t>
            </a:r>
            <a:r>
              <a:rPr lang="fi-FI" b="1" dirty="0">
                <a:cs typeface="Arial"/>
              </a:rPr>
              <a:t>inch </a:t>
            </a:r>
            <a:r>
              <a:rPr lang="fi-FI" b="1" dirty="0" smtClean="0">
                <a:cs typeface="Arial"/>
              </a:rPr>
              <a:t>distance</a:t>
            </a:r>
          </a:p>
          <a:p>
            <a:r>
              <a:rPr lang="fi-FI" b="1" dirty="0" smtClean="0">
                <a:cs typeface="Arial"/>
              </a:rPr>
              <a:t>30 seconds cleaning time</a:t>
            </a:r>
            <a:endParaRPr lang="en-US" dirty="0"/>
          </a:p>
        </p:txBody>
      </p:sp>
    </p:spTree>
    <p:extLst>
      <p:ext uri="{BB962C8B-B14F-4D97-AF65-F5344CB8AC3E}">
        <p14:creationId xmlns:p14="http://schemas.microsoft.com/office/powerpoint/2010/main" val="2346840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1A7383EF-49D2-1B41-8C7D-9D347A7E21C1}" type="slidenum">
              <a:rPr lang="en-US" smtClean="0"/>
              <a:t>11</a:t>
            </a:fld>
            <a:endParaRPr lang="en-US"/>
          </a:p>
        </p:txBody>
      </p:sp>
      <p:pic>
        <p:nvPicPr>
          <p:cNvPr id="7" name="Picture 6"/>
          <p:cNvPicPr>
            <a:picLocks noChangeAspect="1"/>
          </p:cNvPicPr>
          <p:nvPr/>
        </p:nvPicPr>
        <p:blipFill>
          <a:blip r:embed="rId3"/>
          <a:stretch>
            <a:fillRect/>
          </a:stretch>
        </p:blipFill>
        <p:spPr>
          <a:xfrm>
            <a:off x="2519886" y="2077209"/>
            <a:ext cx="6291617" cy="3552244"/>
          </a:xfrm>
          <a:prstGeom prst="rect">
            <a:avLst/>
          </a:prstGeom>
        </p:spPr>
      </p:pic>
      <p:sp>
        <p:nvSpPr>
          <p:cNvPr id="8" name="TextBox 7"/>
          <p:cNvSpPr txBox="1"/>
          <p:nvPr/>
        </p:nvSpPr>
        <p:spPr>
          <a:xfrm>
            <a:off x="201396" y="1068622"/>
            <a:ext cx="9196235" cy="523220"/>
          </a:xfrm>
          <a:prstGeom prst="rect">
            <a:avLst/>
          </a:prstGeom>
          <a:noFill/>
        </p:spPr>
        <p:txBody>
          <a:bodyPr wrap="none" rtlCol="0">
            <a:spAutoFit/>
          </a:bodyPr>
          <a:lstStyle/>
          <a:p>
            <a:r>
              <a:rPr lang="en-US" sz="2800" b="1" dirty="0">
                <a:cs typeface="Arial"/>
              </a:rPr>
              <a:t>Monitor curing process of primers after top coat application</a:t>
            </a:r>
            <a:r>
              <a:rPr lang="en-US" sz="2800" b="1" dirty="0" smtClean="0">
                <a:cs typeface="Arial"/>
              </a:rPr>
              <a:t>:</a:t>
            </a:r>
            <a:endParaRPr lang="en-US" sz="2800" b="1" dirty="0"/>
          </a:p>
        </p:txBody>
      </p:sp>
    </p:spTree>
    <p:extLst>
      <p:ext uri="{BB962C8B-B14F-4D97-AF65-F5344CB8AC3E}">
        <p14:creationId xmlns:p14="http://schemas.microsoft.com/office/powerpoint/2010/main" val="273819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47040" y="1723135"/>
            <a:ext cx="11192256" cy="4790876"/>
          </a:xfrm>
        </p:spPr>
        <p:txBody>
          <a:bodyPr>
            <a:normAutofit/>
          </a:bodyPr>
          <a:lstStyle/>
          <a:p>
            <a:pPr marL="228594" indent="-228594" algn="l">
              <a:buFont typeface="Arial" panose="020B0604020202020204" pitchFamily="34" charset="0"/>
              <a:buChar char="•"/>
            </a:pPr>
            <a:r>
              <a:rPr lang="en-US" sz="1600" dirty="0">
                <a:solidFill>
                  <a:srgbClr val="1B3162"/>
                </a:solidFill>
              </a:rPr>
              <a:t>Primers were applied to test panels and allowed to cure for different time intervals before an AF top coat was applied</a:t>
            </a:r>
          </a:p>
          <a:p>
            <a:pPr marL="228594" indent="-228594" algn="l">
              <a:buFont typeface="Arial" panose="020B0604020202020204" pitchFamily="34" charset="0"/>
              <a:buChar char="•"/>
            </a:pPr>
            <a:r>
              <a:rPr lang="en-US" sz="1600" dirty="0" err="1">
                <a:solidFill>
                  <a:srgbClr val="1B3162"/>
                </a:solidFill>
              </a:rPr>
              <a:t>Tg</a:t>
            </a:r>
            <a:r>
              <a:rPr lang="en-US" sz="1600" dirty="0">
                <a:solidFill>
                  <a:srgbClr val="1B3162"/>
                </a:solidFill>
              </a:rPr>
              <a:t> and hardness measurements were made at the same time intervals to gain an understanding of cross-link density and solvent resistance of the primers during curing</a:t>
            </a:r>
          </a:p>
          <a:p>
            <a:pPr marL="838179" lvl="1" indent="-228594" algn="l">
              <a:buFont typeface="Arial" panose="020B0604020202020204" pitchFamily="34" charset="0"/>
              <a:buChar char="•"/>
            </a:pPr>
            <a:r>
              <a:rPr lang="en-US" sz="1600" dirty="0">
                <a:solidFill>
                  <a:srgbClr val="1B3162"/>
                </a:solidFill>
              </a:rPr>
              <a:t>These tests provided an indication if solvent in the AF top coat is able to diffuse into the primer creating a bond between the two systems</a:t>
            </a:r>
          </a:p>
          <a:p>
            <a:pPr marL="838179" lvl="1" indent="-228594" algn="l">
              <a:buFont typeface="Arial" panose="020B0604020202020204" pitchFamily="34" charset="0"/>
              <a:buChar char="•"/>
            </a:pPr>
            <a:r>
              <a:rPr lang="en-US" sz="1600" dirty="0">
                <a:solidFill>
                  <a:srgbClr val="1B3162"/>
                </a:solidFill>
              </a:rPr>
              <a:t>The </a:t>
            </a:r>
            <a:r>
              <a:rPr lang="en-US" sz="1600" dirty="0" err="1">
                <a:solidFill>
                  <a:srgbClr val="1B3162"/>
                </a:solidFill>
              </a:rPr>
              <a:t>Tg</a:t>
            </a:r>
            <a:r>
              <a:rPr lang="en-US" sz="1600" dirty="0">
                <a:solidFill>
                  <a:srgbClr val="1B3162"/>
                </a:solidFill>
              </a:rPr>
              <a:t> of the alternative primer had a larger decrease when exposed to solvent in AF top coat</a:t>
            </a:r>
          </a:p>
          <a:p>
            <a:pPr marL="1447764" lvl="2" indent="-228594" algn="l">
              <a:buFont typeface="Arial" panose="020B0604020202020204" pitchFamily="34" charset="0"/>
              <a:buChar char="•"/>
            </a:pPr>
            <a:r>
              <a:rPr lang="en-US" sz="1600" dirty="0">
                <a:solidFill>
                  <a:srgbClr val="1B3162"/>
                </a:solidFill>
              </a:rPr>
              <a:t>This could be related to good adhesion properties</a:t>
            </a:r>
          </a:p>
          <a:p>
            <a:pPr marL="228594" indent="-228594" algn="l">
              <a:buFont typeface="Arial" panose="020B0604020202020204" pitchFamily="34" charset="0"/>
              <a:buChar char="•"/>
            </a:pPr>
            <a:r>
              <a:rPr lang="en-US" sz="1600" dirty="0">
                <a:solidFill>
                  <a:srgbClr val="1B3162"/>
                </a:solidFill>
              </a:rPr>
              <a:t>Considering results of all testing:</a:t>
            </a:r>
          </a:p>
          <a:p>
            <a:pPr marL="838179" lvl="1" indent="-228594" algn="l">
              <a:buFont typeface="Arial" panose="020B0604020202020204" pitchFamily="34" charset="0"/>
              <a:buChar char="•"/>
            </a:pPr>
            <a:r>
              <a:rPr lang="en-US" sz="1600" dirty="0">
                <a:solidFill>
                  <a:srgbClr val="1B3162"/>
                </a:solidFill>
              </a:rPr>
              <a:t>Alternative primers had the best results in adhesion tests with a preferred cohesive failure mode of AF top coat</a:t>
            </a:r>
          </a:p>
          <a:p>
            <a:pPr marL="228594" indent="-228594" algn="l">
              <a:buFont typeface="Arial" panose="020B0604020202020204" pitchFamily="34" charset="0"/>
              <a:buChar char="•"/>
            </a:pPr>
            <a:r>
              <a:rPr lang="en-US" sz="1600" dirty="0">
                <a:solidFill>
                  <a:srgbClr val="1B3162"/>
                </a:solidFill>
              </a:rPr>
              <a:t>Alternative primers tested can extend the overcoat window for MIL-PRF-24647, Type II AF paint for several days</a:t>
            </a:r>
          </a:p>
          <a:p>
            <a:pPr marL="838179" lvl="1" indent="-228594" algn="l">
              <a:buFont typeface="Arial" panose="020B0604020202020204" pitchFamily="34" charset="0"/>
              <a:buChar char="•"/>
            </a:pPr>
            <a:r>
              <a:rPr lang="en-US" sz="1600" dirty="0">
                <a:solidFill>
                  <a:srgbClr val="1B3162"/>
                </a:solidFill>
              </a:rPr>
              <a:t>Length of overcoat window needs to be balanced against surface contamination risk</a:t>
            </a:r>
          </a:p>
        </p:txBody>
      </p:sp>
      <p:sp>
        <p:nvSpPr>
          <p:cNvPr id="3" name="TextBox 2"/>
          <p:cNvSpPr txBox="1"/>
          <p:nvPr/>
        </p:nvSpPr>
        <p:spPr>
          <a:xfrm>
            <a:off x="-1" y="5149227"/>
            <a:ext cx="12192001" cy="420564"/>
          </a:xfrm>
          <a:prstGeom prst="rect">
            <a:avLst/>
          </a:prstGeom>
          <a:noFill/>
        </p:spPr>
        <p:txBody>
          <a:bodyPr wrap="square" rtlCol="0">
            <a:spAutoFit/>
          </a:bodyPr>
          <a:lstStyle/>
          <a:p>
            <a:pPr algn="ctr"/>
            <a:r>
              <a:rPr lang="en-US" sz="2133" b="1" u="sng" dirty="0"/>
              <a:t>PRIMERS WITH A LOW </a:t>
            </a:r>
            <a:r>
              <a:rPr lang="en-US" sz="2133" b="1" u="sng" dirty="0" err="1"/>
              <a:t>Tg</a:t>
            </a:r>
            <a:r>
              <a:rPr lang="en-US" sz="2133" b="1" u="sng" dirty="0"/>
              <a:t> YIELDS POOR SOLVENT RESISTANCE WHICH INCREASES THE OVERCOAT WINDOW</a:t>
            </a:r>
            <a:endParaRPr lang="en-US" sz="2133" dirty="0"/>
          </a:p>
        </p:txBody>
      </p:sp>
      <p:sp>
        <p:nvSpPr>
          <p:cNvPr id="7" name="Slide Number Placeholder 6"/>
          <p:cNvSpPr>
            <a:spLocks noGrp="1"/>
          </p:cNvSpPr>
          <p:nvPr>
            <p:ph type="sldNum" sz="quarter" idx="4294967295"/>
          </p:nvPr>
        </p:nvSpPr>
        <p:spPr/>
        <p:txBody>
          <a:bodyPr/>
          <a:lstStyle/>
          <a:p>
            <a:fld id="{1A7383EF-49D2-1B41-8C7D-9D347A7E21C1}" type="slidenum">
              <a:rPr lang="en-US" smtClean="0"/>
              <a:t>12</a:t>
            </a:fld>
            <a:endParaRPr lang="en-US"/>
          </a:p>
        </p:txBody>
      </p:sp>
      <p:sp>
        <p:nvSpPr>
          <p:cNvPr id="8" name="TextBox 7"/>
          <p:cNvSpPr txBox="1"/>
          <p:nvPr/>
        </p:nvSpPr>
        <p:spPr>
          <a:xfrm>
            <a:off x="201396" y="1068622"/>
            <a:ext cx="1906291" cy="523220"/>
          </a:xfrm>
          <a:prstGeom prst="rect">
            <a:avLst/>
          </a:prstGeom>
          <a:noFill/>
        </p:spPr>
        <p:txBody>
          <a:bodyPr wrap="none" rtlCol="0">
            <a:spAutoFit/>
          </a:bodyPr>
          <a:lstStyle/>
          <a:p>
            <a:r>
              <a:rPr lang="en-US" sz="2800" b="1" dirty="0" smtClean="0">
                <a:cs typeface="Arial"/>
              </a:rPr>
              <a:t>Conclusion:</a:t>
            </a:r>
            <a:endParaRPr lang="en-US" sz="2800" b="1" dirty="0"/>
          </a:p>
        </p:txBody>
      </p:sp>
    </p:spTree>
    <p:extLst>
      <p:ext uri="{BB962C8B-B14F-4D97-AF65-F5344CB8AC3E}">
        <p14:creationId xmlns:p14="http://schemas.microsoft.com/office/powerpoint/2010/main" val="356376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txBox="1">
            <a:spLocks/>
          </p:cNvSpPr>
          <p:nvPr/>
        </p:nvSpPr>
        <p:spPr>
          <a:xfrm>
            <a:off x="447040" y="1443172"/>
            <a:ext cx="11192256" cy="534822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594" indent="-228594">
              <a:buFont typeface="Arial" panose="020B0604020202020204" pitchFamily="34" charset="0"/>
              <a:buChar char="•"/>
            </a:pPr>
            <a:endParaRPr lang="en-US" sz="1600" dirty="0" smtClean="0">
              <a:solidFill>
                <a:srgbClr val="1B3162"/>
              </a:solidFill>
            </a:endParaRPr>
          </a:p>
          <a:p>
            <a:pPr marL="228594" indent="-228594">
              <a:buFont typeface="Arial" panose="020B0604020202020204" pitchFamily="34" charset="0"/>
              <a:buChar char="•"/>
            </a:pPr>
            <a:r>
              <a:rPr lang="en-US" sz="1600" b="1" u="sng" dirty="0" err="1" smtClean="0">
                <a:solidFill>
                  <a:srgbClr val="1B3162"/>
                </a:solidFill>
              </a:rPr>
              <a:t>PCoE</a:t>
            </a:r>
            <a:r>
              <a:rPr lang="en-US" sz="1600" b="1" u="sng" dirty="0" smtClean="0">
                <a:solidFill>
                  <a:srgbClr val="1B3162"/>
                </a:solidFill>
              </a:rPr>
              <a:t> Funded Demonstration:</a:t>
            </a:r>
            <a:r>
              <a:rPr lang="en-US" sz="1600" b="1" dirty="0" smtClean="0">
                <a:solidFill>
                  <a:srgbClr val="1B3162"/>
                </a:solidFill>
              </a:rPr>
              <a:t>  </a:t>
            </a:r>
            <a:r>
              <a:rPr lang="en-US" sz="1600" dirty="0" smtClean="0">
                <a:solidFill>
                  <a:srgbClr val="1B3162"/>
                </a:solidFill>
              </a:rPr>
              <a:t>Amphibious </a:t>
            </a:r>
            <a:r>
              <a:rPr lang="en-US" sz="1600" dirty="0">
                <a:solidFill>
                  <a:srgbClr val="1B3162"/>
                </a:solidFill>
              </a:rPr>
              <a:t>Construction Battalion One (ACB-1) on the underwater hull of a barge (ECD June 2019)</a:t>
            </a:r>
          </a:p>
          <a:p>
            <a:pPr marL="228594" indent="-228594">
              <a:buFont typeface="Arial" panose="020B0604020202020204" pitchFamily="34" charset="0"/>
              <a:buChar char="•"/>
            </a:pPr>
            <a:r>
              <a:rPr lang="en-US" sz="1600" b="1" u="sng" dirty="0" smtClean="0">
                <a:solidFill>
                  <a:srgbClr val="1B3162"/>
                </a:solidFill>
              </a:rPr>
              <a:t>NSRP Shipyard Demonstration:</a:t>
            </a:r>
            <a:r>
              <a:rPr lang="en-US" sz="1600" b="1" dirty="0" smtClean="0">
                <a:solidFill>
                  <a:srgbClr val="1B3162"/>
                </a:solidFill>
              </a:rPr>
              <a:t> </a:t>
            </a:r>
            <a:r>
              <a:rPr lang="en-US" sz="1600" dirty="0" smtClean="0">
                <a:solidFill>
                  <a:srgbClr val="1B3162"/>
                </a:solidFill>
              </a:rPr>
              <a:t> Underwater hull of shipyard asset, or large test plates</a:t>
            </a:r>
          </a:p>
          <a:p>
            <a:pPr marL="228594" indent="-228594">
              <a:buFont typeface="Arial" panose="020B0604020202020204" pitchFamily="34" charset="0"/>
              <a:buChar char="•"/>
            </a:pPr>
            <a:r>
              <a:rPr lang="en-US" sz="1600" dirty="0" smtClean="0">
                <a:solidFill>
                  <a:srgbClr val="1B3162"/>
                </a:solidFill>
              </a:rPr>
              <a:t>For both demos, primer will cure for </a:t>
            </a:r>
            <a:r>
              <a:rPr lang="en-US" sz="1600" dirty="0">
                <a:solidFill>
                  <a:srgbClr val="1B3162"/>
                </a:solidFill>
              </a:rPr>
              <a:t>3 days before applying AF top coat.</a:t>
            </a: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r>
              <a:rPr lang="en-US" sz="1600" dirty="0">
                <a:solidFill>
                  <a:srgbClr val="1B3162"/>
                </a:solidFill>
              </a:rPr>
              <a:t> Qualify alternative primers to MIL-PRF-24647 as part of a system</a:t>
            </a:r>
          </a:p>
          <a:p>
            <a:pPr marL="761981" lvl="1" indent="-228594">
              <a:buFont typeface="Arial" panose="020B0604020202020204" pitchFamily="34" charset="0"/>
              <a:buChar char="•"/>
            </a:pPr>
            <a:r>
              <a:rPr lang="en-US" sz="1600" dirty="0">
                <a:solidFill>
                  <a:srgbClr val="1B3162"/>
                </a:solidFill>
              </a:rPr>
              <a:t>1st coat:  MIL-PRF-23236 anti-corrosive primer (cathodic protection)</a:t>
            </a:r>
          </a:p>
          <a:p>
            <a:pPr marL="761981" lvl="1" indent="-228594">
              <a:buFont typeface="Arial" panose="020B0604020202020204" pitchFamily="34" charset="0"/>
              <a:buChar char="•"/>
            </a:pPr>
            <a:r>
              <a:rPr lang="en-US" sz="1600" dirty="0">
                <a:solidFill>
                  <a:srgbClr val="1B3162"/>
                </a:solidFill>
              </a:rPr>
              <a:t>2nd coat:  NEW MIL-PRF-24647 primer (tie coat)</a:t>
            </a:r>
          </a:p>
          <a:p>
            <a:pPr marL="761981" lvl="1" indent="-228594">
              <a:buFont typeface="Arial" panose="020B0604020202020204" pitchFamily="34" charset="0"/>
              <a:buChar char="•"/>
            </a:pPr>
            <a:r>
              <a:rPr lang="en-US" sz="1600" dirty="0">
                <a:solidFill>
                  <a:srgbClr val="1B3162"/>
                </a:solidFill>
              </a:rPr>
              <a:t>3rd coat:  MIL-PRF-24647 antifouling paint system</a:t>
            </a:r>
          </a:p>
          <a:p>
            <a:pPr marL="761981" lvl="1" indent="-228594">
              <a:buFont typeface="Arial" panose="020B0604020202020204" pitchFamily="34" charset="0"/>
              <a:buChar char="•"/>
            </a:pPr>
            <a:endParaRPr lang="en-US" sz="1600" dirty="0">
              <a:solidFill>
                <a:srgbClr val="1B3162"/>
              </a:solidFill>
            </a:endParaRPr>
          </a:p>
          <a:p>
            <a:pPr marL="228594" indent="-228594">
              <a:buFont typeface="Arial" panose="020B0604020202020204" pitchFamily="34" charset="0"/>
              <a:buChar char="•"/>
            </a:pPr>
            <a:r>
              <a:rPr lang="en-US" sz="1600" dirty="0">
                <a:solidFill>
                  <a:srgbClr val="1B3162"/>
                </a:solidFill>
              </a:rPr>
              <a:t>Update ASTM F-718 with new primer/tie coat requirements</a:t>
            </a:r>
          </a:p>
          <a:p>
            <a:pPr marL="0" indent="0">
              <a:buNone/>
            </a:pPr>
            <a:endParaRPr lang="en-US" sz="1600" dirty="0">
              <a:solidFill>
                <a:srgbClr val="1B3162"/>
              </a:solidFill>
            </a:endParaRPr>
          </a:p>
          <a:p>
            <a:pPr marL="761981" lvl="1" indent="-228594">
              <a:buFont typeface="Arial" panose="020B0604020202020204" pitchFamily="34" charset="0"/>
              <a:buChar char="•"/>
            </a:pPr>
            <a:endParaRPr lang="en-US" sz="1067" dirty="0">
              <a:solidFill>
                <a:srgbClr val="1B3162"/>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7674" y="2820052"/>
            <a:ext cx="4994928" cy="1832725"/>
          </a:xfrm>
          <a:prstGeom prst="rect">
            <a:avLst/>
          </a:prstGeom>
        </p:spPr>
      </p:pic>
      <p:sp>
        <p:nvSpPr>
          <p:cNvPr id="11" name="Subtitle 10"/>
          <p:cNvSpPr>
            <a:spLocks noGrp="1"/>
          </p:cNvSpPr>
          <p:nvPr>
            <p:ph type="subTitle" idx="1"/>
          </p:nvPr>
        </p:nvSpPr>
        <p:spPr/>
        <p:txBody>
          <a:bodyPr/>
          <a:lstStyle/>
          <a:p>
            <a:endParaRPr lang="en-US"/>
          </a:p>
        </p:txBody>
      </p:sp>
      <p:sp>
        <p:nvSpPr>
          <p:cNvPr id="2" name="Slide Number Placeholder 1"/>
          <p:cNvSpPr>
            <a:spLocks noGrp="1"/>
          </p:cNvSpPr>
          <p:nvPr>
            <p:ph type="sldNum" sz="quarter" idx="4294967295"/>
          </p:nvPr>
        </p:nvSpPr>
        <p:spPr>
          <a:xfrm>
            <a:off x="9448800" y="6545263"/>
            <a:ext cx="2743200" cy="365125"/>
          </a:xfrm>
        </p:spPr>
        <p:txBody>
          <a:bodyPr/>
          <a:lstStyle/>
          <a:p>
            <a:fld id="{1A7383EF-49D2-1B41-8C7D-9D347A7E21C1}" type="slidenum">
              <a:rPr lang="en-US" smtClean="0"/>
              <a:t>13</a:t>
            </a:fld>
            <a:endParaRPr lang="en-US"/>
          </a:p>
        </p:txBody>
      </p:sp>
      <p:pic>
        <p:nvPicPr>
          <p:cNvPr id="3" name="Picture 2"/>
          <p:cNvPicPr>
            <a:picLocks noChangeAspect="1"/>
          </p:cNvPicPr>
          <p:nvPr/>
        </p:nvPicPr>
        <p:blipFill>
          <a:blip r:embed="rId3"/>
          <a:stretch>
            <a:fillRect/>
          </a:stretch>
        </p:blipFill>
        <p:spPr>
          <a:xfrm>
            <a:off x="8573192" y="4417500"/>
            <a:ext cx="3066105" cy="2299579"/>
          </a:xfrm>
          <a:prstGeom prst="rect">
            <a:avLst/>
          </a:prstGeom>
        </p:spPr>
      </p:pic>
      <p:sp>
        <p:nvSpPr>
          <p:cNvPr id="9" name="TextBox 8"/>
          <p:cNvSpPr txBox="1"/>
          <p:nvPr/>
        </p:nvSpPr>
        <p:spPr>
          <a:xfrm>
            <a:off x="8542122" y="4010854"/>
            <a:ext cx="3169522" cy="338554"/>
          </a:xfrm>
          <a:prstGeom prst="rect">
            <a:avLst/>
          </a:prstGeom>
          <a:noFill/>
        </p:spPr>
        <p:txBody>
          <a:bodyPr wrap="none" rtlCol="0">
            <a:spAutoFit/>
          </a:bodyPr>
          <a:lstStyle/>
          <a:p>
            <a:r>
              <a:rPr lang="en-US" sz="1600" dirty="0"/>
              <a:t>ACB-1 Demo – Completed July 2019</a:t>
            </a:r>
          </a:p>
        </p:txBody>
      </p:sp>
      <p:sp>
        <p:nvSpPr>
          <p:cNvPr id="12" name="TextBox 11"/>
          <p:cNvSpPr txBox="1"/>
          <p:nvPr/>
        </p:nvSpPr>
        <p:spPr>
          <a:xfrm>
            <a:off x="201396" y="1068622"/>
            <a:ext cx="1873718" cy="523220"/>
          </a:xfrm>
          <a:prstGeom prst="rect">
            <a:avLst/>
          </a:prstGeom>
          <a:noFill/>
        </p:spPr>
        <p:txBody>
          <a:bodyPr wrap="none" rtlCol="0">
            <a:spAutoFit/>
          </a:bodyPr>
          <a:lstStyle/>
          <a:p>
            <a:r>
              <a:rPr lang="en-US" sz="2800" b="1" dirty="0" smtClean="0">
                <a:cs typeface="Arial"/>
              </a:rPr>
              <a:t>Next Steps:</a:t>
            </a:r>
            <a:endParaRPr lang="en-US" sz="2800" b="1" dirty="0"/>
          </a:p>
        </p:txBody>
      </p:sp>
    </p:spTree>
    <p:extLst>
      <p:ext uri="{BB962C8B-B14F-4D97-AF65-F5344CB8AC3E}">
        <p14:creationId xmlns:p14="http://schemas.microsoft.com/office/powerpoint/2010/main" val="2399867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23" y="1565564"/>
            <a:ext cx="11046333" cy="3915351"/>
          </a:xfrm>
        </p:spPr>
        <p:txBody>
          <a:bodyPr/>
          <a:lstStyle/>
          <a:p>
            <a:pPr algn="ctr"/>
            <a:r>
              <a:rPr lang="en-US" sz="5400" dirty="0"/>
              <a:t>Test and Evaluation of Primers with Extended AF Overcoat Window</a:t>
            </a:r>
            <a:br>
              <a:rPr lang="en-US" sz="5400" dirty="0"/>
            </a:br>
            <a:r>
              <a:rPr lang="en-US" sz="5400" dirty="0"/>
              <a:t/>
            </a:r>
            <a:br>
              <a:rPr lang="en-US" sz="5400" dirty="0"/>
            </a:br>
            <a:r>
              <a:rPr lang="en-US" sz="2800" dirty="0"/>
              <a:t>Test Panel Preparation</a:t>
            </a:r>
            <a:r>
              <a:rPr lang="en-US" sz="5400" dirty="0"/>
              <a:t/>
            </a:r>
            <a:br>
              <a:rPr lang="en-US" sz="5400" dirty="0"/>
            </a:br>
            <a:r>
              <a:rPr lang="en-US" sz="5400" dirty="0"/>
              <a:t> </a:t>
            </a:r>
            <a:br>
              <a:rPr lang="en-US" sz="5400" dirty="0"/>
            </a:br>
            <a:endParaRPr lang="en-US" sz="2000" dirty="0">
              <a:solidFill>
                <a:srgbClr val="045571"/>
              </a:solidFill>
            </a:endParaRPr>
          </a:p>
        </p:txBody>
      </p:sp>
      <p:sp>
        <p:nvSpPr>
          <p:cNvPr id="3" name="Subtitle 2"/>
          <p:cNvSpPr>
            <a:spLocks noGrp="1"/>
          </p:cNvSpPr>
          <p:nvPr>
            <p:ph type="subTitle" idx="1"/>
          </p:nvPr>
        </p:nvSpPr>
        <p:spPr>
          <a:xfrm>
            <a:off x="2733675" y="5773315"/>
            <a:ext cx="9144000" cy="604440"/>
          </a:xfrm>
        </p:spPr>
        <p:txBody>
          <a:bodyPr>
            <a:normAutofit/>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71911683-E5C7-4CF7-A8EF-DEF57C0CF09D}"/>
              </a:ext>
            </a:extLst>
          </p:cNvPr>
          <p:cNvPicPr>
            <a:picLocks noChangeAspect="1"/>
          </p:cNvPicPr>
          <p:nvPr/>
        </p:nvPicPr>
        <p:blipFill>
          <a:blip r:embed="rId2"/>
          <a:stretch>
            <a:fillRect/>
          </a:stretch>
        </p:blipFill>
        <p:spPr>
          <a:xfrm>
            <a:off x="10211738" y="6041584"/>
            <a:ext cx="1161905" cy="628571"/>
          </a:xfrm>
          <a:prstGeom prst="rect">
            <a:avLst/>
          </a:prstGeom>
        </p:spPr>
      </p:pic>
    </p:spTree>
    <p:extLst>
      <p:ext uri="{BB962C8B-B14F-4D97-AF65-F5344CB8AC3E}">
        <p14:creationId xmlns:p14="http://schemas.microsoft.com/office/powerpoint/2010/main" val="339591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9850" y="1042587"/>
            <a:ext cx="11550650" cy="5514177"/>
          </a:xfrm>
        </p:spPr>
        <p:txBody>
          <a:bodyPr>
            <a:normAutofit fontScale="92500" lnSpcReduction="20000"/>
          </a:bodyPr>
          <a:lstStyle/>
          <a:p>
            <a:r>
              <a:rPr lang="en-US" sz="2400" dirty="0"/>
              <a:t>Panel size: 4’ X 8’ X ¼” cold rolled steel</a:t>
            </a:r>
          </a:p>
          <a:p>
            <a:r>
              <a:rPr lang="en-US" sz="2400" dirty="0"/>
              <a:t>One (1) panel for each of the four tie coat primers being tested </a:t>
            </a:r>
            <a:endParaRPr lang="en-US" sz="2400" dirty="0" smtClean="0"/>
          </a:p>
          <a:p>
            <a:r>
              <a:rPr lang="en-US" sz="2400" dirty="0" smtClean="0"/>
              <a:t>Three to four MIL-PRF-24647 coating systems with tie coat primers will be tested</a:t>
            </a:r>
            <a:endParaRPr lang="en-US" sz="2400" dirty="0"/>
          </a:p>
          <a:p>
            <a:r>
              <a:rPr lang="en-US" sz="2400" dirty="0"/>
              <a:t>The host facility (shipyard) will advise for a way to secure the panels in the water that will minimize movement and / or damage during the submersion cycles</a:t>
            </a:r>
          </a:p>
          <a:p>
            <a:r>
              <a:rPr lang="en-US" sz="2400" dirty="0"/>
              <a:t>Each panel will be coated with test primers and AF on both sides</a:t>
            </a:r>
          </a:p>
          <a:p>
            <a:r>
              <a:rPr lang="en-US" sz="2400" dirty="0"/>
              <a:t>Following the first prime coat, all edges and any holes or other attachments installed by the shipyard for securing purposes will receive a stripe coat (of the first coat material) of contrasting color</a:t>
            </a:r>
          </a:p>
          <a:p>
            <a:r>
              <a:rPr lang="en-US" sz="2400" dirty="0"/>
              <a:t>Each panel will receive one of the tie coat primers on both sides</a:t>
            </a:r>
          </a:p>
          <a:p>
            <a:r>
              <a:rPr lang="en-US" sz="2400" dirty="0"/>
              <a:t>After 72 hours cure cycle for each tie coat, the manufacturers corresponding AF will be applied, using the diagram provided for guidance </a:t>
            </a:r>
          </a:p>
          <a:p>
            <a:r>
              <a:rPr lang="en-US" sz="2400" dirty="0"/>
              <a:t>Follow full credible cure, the panels will be submerged in salt or brackish tidal water and secured at the shipyard</a:t>
            </a:r>
          </a:p>
          <a:p>
            <a:r>
              <a:rPr lang="en-US" sz="2400" dirty="0"/>
              <a:t>Two follow-up inspections will require the shipyard to remove the panels from the water, low pressure wash (100-150 PSI), let the panels dry overnight,  </a:t>
            </a:r>
            <a:r>
              <a:rPr lang="en-US" sz="2400" dirty="0" smtClean="0"/>
              <a:t>destructive adhesion test, LPWC </a:t>
            </a:r>
            <a:r>
              <a:rPr lang="en-US" sz="2400" dirty="0"/>
              <a:t>at 3500 PSI, and re-submerge / secure. </a:t>
            </a:r>
          </a:p>
          <a:p>
            <a:endParaRPr lang="en-US" sz="3000" dirty="0"/>
          </a:p>
          <a:p>
            <a:endParaRPr lang="en-US" dirty="0"/>
          </a:p>
          <a:p>
            <a:endParaRPr lang="en-US" dirty="0"/>
          </a:p>
          <a:p>
            <a:endParaRPr lang="en-US" dirty="0"/>
          </a:p>
          <a:p>
            <a:pPr marL="0" indent="0">
              <a:buNone/>
            </a:pPr>
            <a:endParaRPr lang="en-US" dirty="0"/>
          </a:p>
        </p:txBody>
      </p:sp>
      <p:sp>
        <p:nvSpPr>
          <p:cNvPr id="8" name="Title 7">
            <a:extLst>
              <a:ext uri="{FF2B5EF4-FFF2-40B4-BE49-F238E27FC236}">
                <a16:creationId xmlns:a16="http://schemas.microsoft.com/office/drawing/2014/main" id="{9BA7638A-DEC4-44B5-A742-56EB08F9E724}"/>
              </a:ext>
            </a:extLst>
          </p:cNvPr>
          <p:cNvSpPr>
            <a:spLocks noGrp="1"/>
          </p:cNvSpPr>
          <p:nvPr>
            <p:ph type="title"/>
          </p:nvPr>
        </p:nvSpPr>
        <p:spPr/>
        <p:txBody>
          <a:bodyPr/>
          <a:lstStyle/>
          <a:p>
            <a:r>
              <a:rPr lang="en-US" sz="3600" dirty="0"/>
              <a:t>Panel Preparation Guidelines</a:t>
            </a:r>
          </a:p>
        </p:txBody>
      </p:sp>
    </p:spTree>
    <p:extLst>
      <p:ext uri="{BB962C8B-B14F-4D97-AF65-F5344CB8AC3E}">
        <p14:creationId xmlns:p14="http://schemas.microsoft.com/office/powerpoint/2010/main" val="224819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endParaRPr lang="en-US" dirty="0"/>
          </a:p>
          <a:p>
            <a:endParaRPr lang="en-US" dirty="0"/>
          </a:p>
          <a:p>
            <a:endParaRPr lang="en-US" dirty="0"/>
          </a:p>
          <a:p>
            <a:pPr marL="0" indent="0">
              <a:buNone/>
            </a:pPr>
            <a:endParaRPr lang="en-US" dirty="0"/>
          </a:p>
        </p:txBody>
      </p:sp>
      <p:sp>
        <p:nvSpPr>
          <p:cNvPr id="8" name="Title 7">
            <a:extLst>
              <a:ext uri="{FF2B5EF4-FFF2-40B4-BE49-F238E27FC236}">
                <a16:creationId xmlns:a16="http://schemas.microsoft.com/office/drawing/2014/main" id="{9BA7638A-DEC4-44B5-A742-56EB08F9E724}"/>
              </a:ext>
            </a:extLst>
          </p:cNvPr>
          <p:cNvSpPr>
            <a:spLocks noGrp="1"/>
          </p:cNvSpPr>
          <p:nvPr>
            <p:ph type="title"/>
          </p:nvPr>
        </p:nvSpPr>
        <p:spPr/>
        <p:txBody>
          <a:bodyPr/>
          <a:lstStyle/>
          <a:p>
            <a:r>
              <a:rPr lang="en-US" sz="3600" dirty="0"/>
              <a:t>Panel Diagram</a:t>
            </a:r>
          </a:p>
        </p:txBody>
      </p:sp>
      <p:sp>
        <p:nvSpPr>
          <p:cNvPr id="2" name="Rectangle 1">
            <a:extLst>
              <a:ext uri="{FF2B5EF4-FFF2-40B4-BE49-F238E27FC236}">
                <a16:creationId xmlns:a16="http://schemas.microsoft.com/office/drawing/2014/main" id="{0ECE9B6A-2414-4E89-9736-F7E1130F2F2F}"/>
              </a:ext>
            </a:extLst>
          </p:cNvPr>
          <p:cNvSpPr/>
          <p:nvPr/>
        </p:nvSpPr>
        <p:spPr>
          <a:xfrm>
            <a:off x="337704" y="1690251"/>
            <a:ext cx="5517121" cy="302029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Primer, Tie Coat, one coat AF</a:t>
            </a:r>
          </a:p>
        </p:txBody>
      </p:sp>
      <p:sp>
        <p:nvSpPr>
          <p:cNvPr id="5" name="Rectangle 4">
            <a:extLst>
              <a:ext uri="{FF2B5EF4-FFF2-40B4-BE49-F238E27FC236}">
                <a16:creationId xmlns:a16="http://schemas.microsoft.com/office/drawing/2014/main" id="{3129428E-A52F-463C-AE4B-6C08B46C6662}"/>
              </a:ext>
            </a:extLst>
          </p:cNvPr>
          <p:cNvSpPr/>
          <p:nvPr/>
        </p:nvSpPr>
        <p:spPr>
          <a:xfrm>
            <a:off x="6122681" y="1690251"/>
            <a:ext cx="5765673" cy="302029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7499659F-F2B3-4188-9808-78EE443EF7FB}"/>
              </a:ext>
            </a:extLst>
          </p:cNvPr>
          <p:cNvCxnSpPr>
            <a:cxnSpLocks/>
          </p:cNvCxnSpPr>
          <p:nvPr/>
        </p:nvCxnSpPr>
        <p:spPr>
          <a:xfrm>
            <a:off x="9062026" y="1690249"/>
            <a:ext cx="0" cy="302029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361C98-30CC-48B2-B23B-9BCA9AFDC42D}"/>
              </a:ext>
            </a:extLst>
          </p:cNvPr>
          <p:cNvSpPr txBox="1"/>
          <p:nvPr/>
        </p:nvSpPr>
        <p:spPr>
          <a:xfrm>
            <a:off x="2802623" y="4901283"/>
            <a:ext cx="750526" cy="369332"/>
          </a:xfrm>
          <a:prstGeom prst="rect">
            <a:avLst/>
          </a:prstGeom>
          <a:noFill/>
        </p:spPr>
        <p:txBody>
          <a:bodyPr wrap="none" rtlCol="0">
            <a:spAutoFit/>
          </a:bodyPr>
          <a:lstStyle/>
          <a:p>
            <a:r>
              <a:rPr lang="en-US" dirty="0"/>
              <a:t>Side 1</a:t>
            </a:r>
          </a:p>
        </p:txBody>
      </p:sp>
      <p:sp>
        <p:nvSpPr>
          <p:cNvPr id="10" name="TextBox 9">
            <a:extLst>
              <a:ext uri="{FF2B5EF4-FFF2-40B4-BE49-F238E27FC236}">
                <a16:creationId xmlns:a16="http://schemas.microsoft.com/office/drawing/2014/main" id="{2292768E-CCC8-405E-9AAC-A97654171312}"/>
              </a:ext>
            </a:extLst>
          </p:cNvPr>
          <p:cNvSpPr txBox="1"/>
          <p:nvPr/>
        </p:nvSpPr>
        <p:spPr>
          <a:xfrm>
            <a:off x="8750841" y="4911943"/>
            <a:ext cx="750526" cy="369332"/>
          </a:xfrm>
          <a:prstGeom prst="rect">
            <a:avLst/>
          </a:prstGeom>
          <a:noFill/>
        </p:spPr>
        <p:txBody>
          <a:bodyPr wrap="none" rtlCol="0">
            <a:spAutoFit/>
          </a:bodyPr>
          <a:lstStyle/>
          <a:p>
            <a:r>
              <a:rPr lang="en-US" dirty="0"/>
              <a:t>Side 2</a:t>
            </a:r>
          </a:p>
        </p:txBody>
      </p:sp>
      <p:sp>
        <p:nvSpPr>
          <p:cNvPr id="12" name="TextBox 11">
            <a:extLst>
              <a:ext uri="{FF2B5EF4-FFF2-40B4-BE49-F238E27FC236}">
                <a16:creationId xmlns:a16="http://schemas.microsoft.com/office/drawing/2014/main" id="{9F0BB41A-7F6F-48C1-B18D-9710DBFF0410}"/>
              </a:ext>
            </a:extLst>
          </p:cNvPr>
          <p:cNvSpPr txBox="1"/>
          <p:nvPr/>
        </p:nvSpPr>
        <p:spPr>
          <a:xfrm>
            <a:off x="6744123" y="2877229"/>
            <a:ext cx="1781770" cy="646331"/>
          </a:xfrm>
          <a:prstGeom prst="rect">
            <a:avLst/>
          </a:prstGeom>
          <a:noFill/>
        </p:spPr>
        <p:txBody>
          <a:bodyPr wrap="none" rtlCol="0">
            <a:spAutoFit/>
          </a:bodyPr>
          <a:lstStyle/>
          <a:p>
            <a:r>
              <a:rPr lang="en-US" dirty="0"/>
              <a:t>Primer, Tie Coat. </a:t>
            </a:r>
          </a:p>
          <a:p>
            <a:pPr algn="ctr"/>
            <a:r>
              <a:rPr lang="en-US" dirty="0"/>
              <a:t>Two Coats AF</a:t>
            </a:r>
          </a:p>
        </p:txBody>
      </p:sp>
      <p:sp>
        <p:nvSpPr>
          <p:cNvPr id="13" name="TextBox 12">
            <a:extLst>
              <a:ext uri="{FF2B5EF4-FFF2-40B4-BE49-F238E27FC236}">
                <a16:creationId xmlns:a16="http://schemas.microsoft.com/office/drawing/2014/main" id="{7E6BB275-013D-4424-B814-C0989C8EA139}"/>
              </a:ext>
            </a:extLst>
          </p:cNvPr>
          <p:cNvSpPr txBox="1"/>
          <p:nvPr/>
        </p:nvSpPr>
        <p:spPr>
          <a:xfrm>
            <a:off x="9721014" y="2877229"/>
            <a:ext cx="1728871" cy="646331"/>
          </a:xfrm>
          <a:prstGeom prst="rect">
            <a:avLst/>
          </a:prstGeom>
          <a:noFill/>
        </p:spPr>
        <p:txBody>
          <a:bodyPr wrap="none" rtlCol="0">
            <a:spAutoFit/>
          </a:bodyPr>
          <a:lstStyle/>
          <a:p>
            <a:pPr algn="ctr"/>
            <a:r>
              <a:rPr lang="en-US" dirty="0"/>
              <a:t>Primer, Tie Coat,</a:t>
            </a:r>
          </a:p>
          <a:p>
            <a:pPr algn="ctr"/>
            <a:r>
              <a:rPr lang="en-US" dirty="0"/>
              <a:t>Three Coats AF</a:t>
            </a:r>
          </a:p>
        </p:txBody>
      </p:sp>
      <p:cxnSp>
        <p:nvCxnSpPr>
          <p:cNvPr id="15" name="Straight Arrow Connector 14">
            <a:extLst>
              <a:ext uri="{FF2B5EF4-FFF2-40B4-BE49-F238E27FC236}">
                <a16:creationId xmlns:a16="http://schemas.microsoft.com/office/drawing/2014/main" id="{41F79296-F431-4A60-A696-4E62D0D894B9}"/>
              </a:ext>
            </a:extLst>
          </p:cNvPr>
          <p:cNvCxnSpPr>
            <a:cxnSpLocks/>
          </p:cNvCxnSpPr>
          <p:nvPr/>
        </p:nvCxnSpPr>
        <p:spPr>
          <a:xfrm>
            <a:off x="337704" y="1587385"/>
            <a:ext cx="551712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2AFDE9-46D9-4BF4-AE24-29DFD3ACFED7}"/>
              </a:ext>
            </a:extLst>
          </p:cNvPr>
          <p:cNvCxnSpPr>
            <a:cxnSpLocks/>
          </p:cNvCxnSpPr>
          <p:nvPr/>
        </p:nvCxnSpPr>
        <p:spPr>
          <a:xfrm flipH="1">
            <a:off x="233090" y="1690249"/>
            <a:ext cx="1" cy="30202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EECE95A-9C98-4616-ADEB-E033AC9CA180}"/>
              </a:ext>
            </a:extLst>
          </p:cNvPr>
          <p:cNvSpPr txBox="1"/>
          <p:nvPr/>
        </p:nvSpPr>
        <p:spPr>
          <a:xfrm>
            <a:off x="2861146" y="1333282"/>
            <a:ext cx="359394" cy="369332"/>
          </a:xfrm>
          <a:prstGeom prst="rect">
            <a:avLst/>
          </a:prstGeom>
          <a:noFill/>
        </p:spPr>
        <p:txBody>
          <a:bodyPr wrap="none" rtlCol="0">
            <a:spAutoFit/>
          </a:bodyPr>
          <a:lstStyle/>
          <a:p>
            <a:r>
              <a:rPr lang="en-US" dirty="0"/>
              <a:t>8’</a:t>
            </a:r>
          </a:p>
        </p:txBody>
      </p:sp>
      <p:sp>
        <p:nvSpPr>
          <p:cNvPr id="23" name="TextBox 22">
            <a:extLst>
              <a:ext uri="{FF2B5EF4-FFF2-40B4-BE49-F238E27FC236}">
                <a16:creationId xmlns:a16="http://schemas.microsoft.com/office/drawing/2014/main" id="{5FB6E5B2-6DD9-4B71-B4CB-9EC767911C0B}"/>
              </a:ext>
            </a:extLst>
          </p:cNvPr>
          <p:cNvSpPr txBox="1"/>
          <p:nvPr/>
        </p:nvSpPr>
        <p:spPr>
          <a:xfrm>
            <a:off x="-31915" y="3059668"/>
            <a:ext cx="359394"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400489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01396" y="1649623"/>
            <a:ext cx="5766267" cy="5995529"/>
          </a:xfrm>
        </p:spPr>
        <p:txBody>
          <a:bodyPr>
            <a:normAutofit fontScale="77500" lnSpcReduction="20000"/>
          </a:bodyPr>
          <a:lstStyle/>
          <a:p>
            <a:pPr algn="l"/>
            <a:r>
              <a:rPr lang="en-US" sz="1867" b="1" u="sng" dirty="0">
                <a:solidFill>
                  <a:srgbClr val="1B3162"/>
                </a:solidFill>
              </a:rPr>
              <a:t>Current Process</a:t>
            </a:r>
          </a:p>
          <a:p>
            <a:pPr algn="l"/>
            <a:endParaRPr lang="en-US" sz="1867" b="1" u="sng" dirty="0">
              <a:solidFill>
                <a:srgbClr val="1B3162"/>
              </a:solidFill>
            </a:endParaRPr>
          </a:p>
          <a:p>
            <a:pPr algn="l"/>
            <a:endParaRPr lang="en-US" sz="1867" b="1" u="sng" dirty="0">
              <a:solidFill>
                <a:srgbClr val="1B3162"/>
              </a:solidFill>
            </a:endParaRPr>
          </a:p>
          <a:p>
            <a:pPr algn="l"/>
            <a:endParaRPr lang="en-US" sz="1867" b="1" u="sng" dirty="0">
              <a:solidFill>
                <a:srgbClr val="1B3162"/>
              </a:solidFill>
            </a:endParaRPr>
          </a:p>
          <a:p>
            <a:pPr algn="l"/>
            <a:endParaRPr lang="en-US" sz="1867" b="1" u="sng" dirty="0">
              <a:solidFill>
                <a:srgbClr val="1B3162"/>
              </a:solidFill>
            </a:endParaRPr>
          </a:p>
          <a:p>
            <a:pPr algn="l"/>
            <a:endParaRPr lang="en-US" sz="1867" b="1" u="sng" dirty="0">
              <a:solidFill>
                <a:srgbClr val="1B3162"/>
              </a:solidFill>
            </a:endParaRPr>
          </a:p>
          <a:p>
            <a:pPr algn="l"/>
            <a:endParaRPr lang="en-US" sz="1867" b="1" u="sng" dirty="0">
              <a:solidFill>
                <a:srgbClr val="1B3162"/>
              </a:solidFill>
            </a:endParaRPr>
          </a:p>
          <a:p>
            <a:pPr algn="l"/>
            <a:r>
              <a:rPr lang="en-US" sz="1867" b="1" u="sng" dirty="0">
                <a:solidFill>
                  <a:srgbClr val="1B3162"/>
                </a:solidFill>
              </a:rPr>
              <a:t>009-32</a:t>
            </a:r>
          </a:p>
          <a:p>
            <a:pPr marL="228594" indent="-228594" algn="l">
              <a:buClr>
                <a:srgbClr val="1B3162"/>
              </a:buClr>
              <a:buSzPct val="70000"/>
              <a:buFont typeface="Calibri" panose="020F0502020204030204" pitchFamily="34" charset="0"/>
              <a:buChar char="―"/>
            </a:pPr>
            <a:r>
              <a:rPr lang="en-US" sz="1867" i="1" u="sng" dirty="0">
                <a:solidFill>
                  <a:srgbClr val="1B3162"/>
                </a:solidFill>
              </a:rPr>
              <a:t>Section 3.1.19</a:t>
            </a:r>
            <a:r>
              <a:rPr lang="en-US" sz="1867" dirty="0">
                <a:solidFill>
                  <a:srgbClr val="1B3162"/>
                </a:solidFill>
              </a:rPr>
              <a:t>:  Second coat of primer must be tacky when applying the ablative antifouling (AF) topcoat</a:t>
            </a:r>
          </a:p>
          <a:p>
            <a:pPr marL="228594" indent="-228594" algn="l">
              <a:buClr>
                <a:srgbClr val="1B3162"/>
              </a:buClr>
              <a:buSzPct val="70000"/>
              <a:buFont typeface="Calibri" panose="020F0502020204030204" pitchFamily="34" charset="0"/>
              <a:buChar char="―"/>
            </a:pPr>
            <a:r>
              <a:rPr lang="en-US" sz="1867" i="1" u="sng" dirty="0">
                <a:solidFill>
                  <a:srgbClr val="1B3162"/>
                </a:solidFill>
              </a:rPr>
              <a:t>Section 3.6.3</a:t>
            </a:r>
            <a:r>
              <a:rPr lang="en-US" sz="1867" dirty="0">
                <a:solidFill>
                  <a:srgbClr val="1B3162"/>
                </a:solidFill>
              </a:rPr>
              <a:t>: Defines tacky as the cured state of a coating where a fingertip is gently pressed into the surface (without twisting) and no residue is present on the fingertip, only a slight impression is left behind on the surface</a:t>
            </a:r>
          </a:p>
          <a:p>
            <a:pPr algn="l">
              <a:buClr>
                <a:srgbClr val="1B3162"/>
              </a:buClr>
              <a:buSzPct val="70000"/>
            </a:pPr>
            <a:endParaRPr lang="en-US" sz="1867" dirty="0">
              <a:solidFill>
                <a:srgbClr val="1B3162"/>
              </a:solidFill>
            </a:endParaRPr>
          </a:p>
          <a:p>
            <a:pPr marL="228594" indent="-228594" algn="l">
              <a:buClr>
                <a:srgbClr val="1B3162"/>
              </a:buClr>
              <a:buSzPct val="70000"/>
              <a:buFont typeface="Calibri" panose="020F0502020204030204" pitchFamily="34" charset="0"/>
              <a:buChar char="―"/>
            </a:pPr>
            <a:r>
              <a:rPr lang="en-US" sz="1867" b="1" u="sng" dirty="0">
                <a:solidFill>
                  <a:srgbClr val="1B3162"/>
                </a:solidFill>
              </a:rPr>
              <a:t>Tacky Req. Pros</a:t>
            </a:r>
            <a:r>
              <a:rPr lang="en-US" sz="1867" dirty="0">
                <a:solidFill>
                  <a:srgbClr val="1B3162"/>
                </a:solidFill>
              </a:rPr>
              <a:t>: </a:t>
            </a:r>
          </a:p>
          <a:p>
            <a:pPr lvl="1" indent="-243834" algn="l">
              <a:spcBef>
                <a:spcPts val="67"/>
              </a:spcBef>
              <a:buClr>
                <a:srgbClr val="1B3162"/>
              </a:buClr>
              <a:buSzPct val="70000"/>
              <a:buFont typeface="Wingdings" panose="05000000000000000000" pitchFamily="2" charset="2"/>
              <a:buChar char="§"/>
            </a:pPr>
            <a:r>
              <a:rPr lang="en-US" sz="1867" dirty="0">
                <a:solidFill>
                  <a:srgbClr val="1B3162"/>
                </a:solidFill>
              </a:rPr>
              <a:t>Promotes good intercoat adhesion</a:t>
            </a:r>
          </a:p>
          <a:p>
            <a:pPr lvl="1" indent="-243834" algn="l">
              <a:spcBef>
                <a:spcPts val="67"/>
              </a:spcBef>
              <a:buClr>
                <a:srgbClr val="1B3162"/>
              </a:buClr>
              <a:buSzPct val="70000"/>
              <a:buFont typeface="Wingdings" panose="05000000000000000000" pitchFamily="2" charset="2"/>
              <a:buChar char="§"/>
            </a:pPr>
            <a:r>
              <a:rPr lang="en-US" sz="1867" dirty="0">
                <a:solidFill>
                  <a:srgbClr val="1B3162"/>
                </a:solidFill>
              </a:rPr>
              <a:t>Eliminates additional surface preparation (i.e. scuff sanding)</a:t>
            </a:r>
          </a:p>
          <a:p>
            <a:pPr marL="228594" indent="-228594" algn="l">
              <a:buClr>
                <a:srgbClr val="1B3162"/>
              </a:buClr>
              <a:buSzPct val="70000"/>
              <a:buFont typeface="Calibri" panose="020F0502020204030204" pitchFamily="34" charset="0"/>
              <a:buChar char="―"/>
            </a:pPr>
            <a:r>
              <a:rPr lang="en-US" sz="1867" b="1" u="sng" dirty="0">
                <a:solidFill>
                  <a:srgbClr val="1B3162"/>
                </a:solidFill>
              </a:rPr>
              <a:t>Tacky Req. Cons</a:t>
            </a:r>
            <a:r>
              <a:rPr lang="en-US" sz="1867" dirty="0">
                <a:solidFill>
                  <a:srgbClr val="1B3162"/>
                </a:solidFill>
              </a:rPr>
              <a:t>: </a:t>
            </a:r>
          </a:p>
          <a:p>
            <a:pPr lvl="1" indent="-243834" algn="l">
              <a:spcBef>
                <a:spcPts val="67"/>
              </a:spcBef>
              <a:buClr>
                <a:srgbClr val="1B3162"/>
              </a:buClr>
              <a:buSzPct val="70000"/>
              <a:buFont typeface="Wingdings" panose="05000000000000000000" pitchFamily="2" charset="2"/>
              <a:buChar char="§"/>
            </a:pPr>
            <a:r>
              <a:rPr lang="en-US" sz="1867" dirty="0">
                <a:solidFill>
                  <a:srgbClr val="1B3162"/>
                </a:solidFill>
              </a:rPr>
              <a:t>Improperly judging the tacky requirement leads to premature failures</a:t>
            </a:r>
          </a:p>
          <a:p>
            <a:pPr lvl="1" indent="-243834" algn="l">
              <a:spcBef>
                <a:spcPts val="67"/>
              </a:spcBef>
              <a:buClr>
                <a:srgbClr val="1B3162"/>
              </a:buClr>
              <a:buSzPct val="70000"/>
              <a:buFont typeface="Wingdings" panose="05000000000000000000" pitchFamily="2" charset="2"/>
              <a:buChar char="§"/>
            </a:pPr>
            <a:r>
              <a:rPr lang="en-US" sz="1867" dirty="0">
                <a:solidFill>
                  <a:srgbClr val="1B3162"/>
                </a:solidFill>
              </a:rPr>
              <a:t>Limited QA on tacky primer layer</a:t>
            </a:r>
          </a:p>
          <a:p>
            <a:pPr lvl="1" indent="-243834" algn="l">
              <a:spcBef>
                <a:spcPts val="67"/>
              </a:spcBef>
              <a:buClr>
                <a:srgbClr val="1B3162"/>
              </a:buClr>
              <a:buSzPct val="70000"/>
              <a:buFont typeface="Wingdings" panose="05000000000000000000" pitchFamily="2" charset="2"/>
              <a:buChar char="§"/>
            </a:pPr>
            <a:r>
              <a:rPr lang="en-US" sz="1867" dirty="0">
                <a:solidFill>
                  <a:srgbClr val="1B3162"/>
                </a:solidFill>
              </a:rPr>
              <a:t>Puts constraints on dry dock operations</a:t>
            </a:r>
          </a:p>
          <a:p>
            <a:pPr algn="l"/>
            <a:r>
              <a:rPr lang="en-US" sz="1600" u="sng" dirty="0">
                <a:solidFill>
                  <a:srgbClr val="1B3162"/>
                </a:solidFill>
              </a:rPr>
              <a:t> </a:t>
            </a:r>
          </a:p>
        </p:txBody>
      </p:sp>
      <p:sp>
        <p:nvSpPr>
          <p:cNvPr id="8" name="Subtitle 3"/>
          <p:cNvSpPr txBox="1">
            <a:spLocks/>
          </p:cNvSpPr>
          <p:nvPr/>
        </p:nvSpPr>
        <p:spPr>
          <a:xfrm>
            <a:off x="6785811" y="1646688"/>
            <a:ext cx="5406189" cy="5521439"/>
          </a:xfrm>
          <a:prstGeom prst="rect">
            <a:avLst/>
          </a:prstGeom>
        </p:spPr>
        <p:txBody>
          <a:bodyPr vert="horz" lIns="121920" tIns="60960" rIns="121920" bIns="60960" rtlCol="0">
            <a:normAutofit/>
          </a:bodyPr>
          <a:lstStyle>
            <a:lvl1pPr indent="0">
              <a:spcBef>
                <a:spcPct val="20000"/>
              </a:spcBef>
              <a:buFont typeface="Arial"/>
              <a:buNone/>
              <a:defRPr sz="1400" b="1" u="sng">
                <a:solidFill>
                  <a:srgbClr val="1B3162"/>
                </a:solidFill>
              </a:defRPr>
            </a:lvl1pPr>
            <a:lvl2pPr lvl="1" indent="-182880">
              <a:spcBef>
                <a:spcPts val="50"/>
              </a:spcBef>
              <a:buClr>
                <a:srgbClr val="1B3162"/>
              </a:buClr>
              <a:buSzPct val="70000"/>
              <a:buFont typeface="Wingdings" panose="05000000000000000000" pitchFamily="2" charset="2"/>
              <a:buChar char="§"/>
              <a:defRPr sz="1400">
                <a:solidFill>
                  <a:srgbClr val="1B3162"/>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r>
              <a:rPr lang="en-US" sz="1600" dirty="0"/>
              <a:t>Alternative Process</a:t>
            </a:r>
          </a:p>
          <a:p>
            <a:endParaRPr lang="en-US" sz="1600" dirty="0"/>
          </a:p>
          <a:p>
            <a:endParaRPr lang="en-US" sz="1600" dirty="0"/>
          </a:p>
          <a:p>
            <a:endParaRPr lang="en-US" sz="1600" dirty="0"/>
          </a:p>
          <a:p>
            <a:endParaRPr lang="en-US" sz="1600" dirty="0"/>
          </a:p>
          <a:p>
            <a:endParaRPr lang="en-US" sz="1600" dirty="0"/>
          </a:p>
          <a:p>
            <a:r>
              <a:rPr lang="en-US" sz="1600" dirty="0"/>
              <a:t>Fully Cured Pros: </a:t>
            </a:r>
          </a:p>
          <a:p>
            <a:pPr lvl="1"/>
            <a:r>
              <a:rPr lang="en-US" sz="1600" dirty="0"/>
              <a:t>Allows ablative AF to be applied to the alternative primer beyond the tacky requirement without a decrease in intercoat adhesion</a:t>
            </a:r>
          </a:p>
          <a:p>
            <a:r>
              <a:rPr lang="en-US" sz="1600" dirty="0"/>
              <a:t>Fully Cured Cons: </a:t>
            </a:r>
          </a:p>
          <a:p>
            <a:pPr lvl="1"/>
            <a:r>
              <a:rPr lang="en-US" sz="1600" dirty="0"/>
              <a:t>Chance of surface contamination when top coated with ablative AF beyond the tacky state of cure</a:t>
            </a:r>
          </a:p>
          <a:p>
            <a:endParaRPr lang="en-US" sz="1867" dirty="0"/>
          </a:p>
          <a:p>
            <a:endParaRPr lang="en-US" sz="1867" dirty="0"/>
          </a:p>
          <a:p>
            <a:endParaRPr lang="en-US" sz="1867" dirty="0"/>
          </a:p>
          <a:p>
            <a:endParaRPr lang="en-US" sz="1867" dirty="0"/>
          </a:p>
          <a:p>
            <a:endParaRPr lang="en-US" sz="1867" dirty="0"/>
          </a:p>
          <a:p>
            <a:endParaRPr lang="en-US" sz="1867" dirty="0"/>
          </a:p>
          <a:p>
            <a:endParaRPr lang="en-US" sz="1867" dirty="0"/>
          </a:p>
        </p:txBody>
      </p:sp>
      <p:sp>
        <p:nvSpPr>
          <p:cNvPr id="9" name="Rectangle 8"/>
          <p:cNvSpPr/>
          <p:nvPr/>
        </p:nvSpPr>
        <p:spPr>
          <a:xfrm>
            <a:off x="756920" y="2375778"/>
            <a:ext cx="2803144" cy="293065"/>
          </a:xfrm>
          <a:prstGeom prst="rect">
            <a:avLst/>
          </a:prstGeom>
          <a:ln w="12700">
            <a:solidFill>
              <a:srgbClr val="1B3162"/>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effectLst>
                  <a:outerShdw blurRad="63500" sx="102000" sy="102000" algn="ctr" rotWithShape="0">
                    <a:prstClr val="black"/>
                  </a:outerShdw>
                </a:effectLst>
              </a:rPr>
              <a:t>MIL-PRF-23236 – Tacky</a:t>
            </a:r>
            <a:endParaRPr lang="en-US" sz="2400" dirty="0">
              <a:effectLst>
                <a:outerShdw blurRad="63500" sx="102000" sy="102000" algn="ctr" rotWithShape="0">
                  <a:prstClr val="black"/>
                </a:outerShdw>
              </a:effectLst>
            </a:endParaRPr>
          </a:p>
        </p:txBody>
      </p:sp>
      <p:sp>
        <p:nvSpPr>
          <p:cNvPr id="10" name="Rectangle 9"/>
          <p:cNvSpPr/>
          <p:nvPr/>
        </p:nvSpPr>
        <p:spPr>
          <a:xfrm>
            <a:off x="756920" y="2020173"/>
            <a:ext cx="2803144" cy="355604"/>
          </a:xfrm>
          <a:prstGeom prst="rect">
            <a:avLst/>
          </a:prstGeom>
          <a:solidFill>
            <a:srgbClr val="C00000"/>
          </a:solidFill>
          <a:ln w="12700">
            <a:solidFill>
              <a:srgbClr val="1B3162"/>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effectLst>
                  <a:outerShdw blurRad="381000" sx="102000" sy="102000" algn="ctr" rotWithShape="0">
                    <a:prstClr val="black"/>
                  </a:outerShdw>
                </a:effectLst>
              </a:rPr>
              <a:t>Ablative AF Top Coat</a:t>
            </a:r>
            <a:endParaRPr lang="en-US" sz="2400" dirty="0">
              <a:effectLst>
                <a:outerShdw blurRad="381000" sx="102000" sy="102000" algn="ctr" rotWithShape="0">
                  <a:prstClr val="black"/>
                </a:outerShdw>
              </a:effectLst>
            </a:endParaRPr>
          </a:p>
        </p:txBody>
      </p:sp>
      <p:sp>
        <p:nvSpPr>
          <p:cNvPr id="12" name="Rectangle 11"/>
          <p:cNvSpPr/>
          <p:nvPr/>
        </p:nvSpPr>
        <p:spPr>
          <a:xfrm>
            <a:off x="7355840" y="2621841"/>
            <a:ext cx="2803144" cy="293067"/>
          </a:xfrm>
          <a:prstGeom prst="rect">
            <a:avLst/>
          </a:prstGeom>
          <a:ln w="12700">
            <a:solidFill>
              <a:srgbClr val="1B316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0" sx="102000" sy="102000" algn="ctr" rotWithShape="0">
                    <a:prstClr val="black"/>
                  </a:outerShdw>
                </a:effectLst>
              </a:rPr>
              <a:t>MIL-PRF-23236 – Fully Cured</a:t>
            </a:r>
          </a:p>
        </p:txBody>
      </p:sp>
      <p:sp>
        <p:nvSpPr>
          <p:cNvPr id="13" name="Rectangle 12"/>
          <p:cNvSpPr/>
          <p:nvPr/>
        </p:nvSpPr>
        <p:spPr>
          <a:xfrm>
            <a:off x="7355840" y="2317041"/>
            <a:ext cx="2803144" cy="304800"/>
          </a:xfrm>
          <a:prstGeom prst="rect">
            <a:avLst/>
          </a:prstGeom>
          <a:gradFill>
            <a:gsLst>
              <a:gs pos="41000">
                <a:srgbClr val="244388">
                  <a:lumMod val="75000"/>
                  <a:lumOff val="25000"/>
                </a:srgbClr>
              </a:gs>
              <a:gs pos="23000">
                <a:schemeClr val="tx1">
                  <a:lumMod val="60000"/>
                  <a:lumOff val="40000"/>
                </a:schemeClr>
              </a:gs>
              <a:gs pos="12000">
                <a:srgbClr val="244388">
                  <a:lumMod val="62000"/>
                  <a:lumOff val="38000"/>
                </a:srgbClr>
              </a:gs>
              <a:gs pos="80500">
                <a:srgbClr val="244388">
                  <a:lumMod val="74000"/>
                  <a:lumOff val="26000"/>
                </a:srgbClr>
              </a:gs>
              <a:gs pos="61000">
                <a:schemeClr val="tx1">
                  <a:lumMod val="60000"/>
                  <a:lumOff val="40000"/>
                </a:schemeClr>
              </a:gs>
              <a:gs pos="100000">
                <a:schemeClr val="tx1">
                  <a:lumMod val="53000"/>
                  <a:lumOff val="47000"/>
                </a:schemeClr>
              </a:gs>
            </a:gsLst>
            <a:path path="circle">
              <a:fillToRect l="100000" t="100000"/>
            </a:path>
          </a:gradFill>
          <a:ln w="12700">
            <a:solidFill>
              <a:srgbClr val="244388"/>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effectLst>
                  <a:outerShdw blurRad="63500" sx="102000" sy="102000" algn="ctr" rotWithShape="0">
                    <a:prstClr val="black"/>
                  </a:outerShdw>
                </a:effectLst>
              </a:rPr>
              <a:t>Alt. Primer – Fully Cured</a:t>
            </a:r>
            <a:endParaRPr lang="en-US" sz="2400" dirty="0">
              <a:effectLst>
                <a:outerShdw blurRad="63500" sx="102000" sy="102000" algn="ctr" rotWithShape="0">
                  <a:prstClr val="black"/>
                </a:outerShdw>
              </a:effectLst>
            </a:endParaRPr>
          </a:p>
        </p:txBody>
      </p:sp>
      <p:sp>
        <p:nvSpPr>
          <p:cNvPr id="14" name="Rectangle 13"/>
          <p:cNvSpPr/>
          <p:nvPr/>
        </p:nvSpPr>
        <p:spPr>
          <a:xfrm>
            <a:off x="7355840" y="2021912"/>
            <a:ext cx="2803144" cy="353865"/>
          </a:xfrm>
          <a:prstGeom prst="rect">
            <a:avLst/>
          </a:prstGeom>
          <a:solidFill>
            <a:srgbClr val="C00000"/>
          </a:solidFill>
          <a:ln w="12700">
            <a:solidFill>
              <a:srgbClr val="1B3162"/>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effectLst>
                  <a:outerShdw blurRad="381000" sx="102000" sy="102000" algn="ctr" rotWithShape="0">
                    <a:prstClr val="black"/>
                  </a:outerShdw>
                </a:effectLst>
              </a:rPr>
              <a:t>Ablative AF Top Coat</a:t>
            </a:r>
            <a:endParaRPr lang="en-US" sz="2400" dirty="0">
              <a:effectLst>
                <a:outerShdw blurRad="381000" sx="102000" sy="102000" algn="ctr" rotWithShape="0">
                  <a:prstClr val="black"/>
                </a:outerShdw>
              </a:effectLst>
            </a:endParaRPr>
          </a:p>
        </p:txBody>
      </p:sp>
      <p:sp>
        <p:nvSpPr>
          <p:cNvPr id="15" name="Rectangle 14"/>
          <p:cNvSpPr/>
          <p:nvPr/>
        </p:nvSpPr>
        <p:spPr>
          <a:xfrm>
            <a:off x="756920" y="2918802"/>
            <a:ext cx="2803144" cy="351803"/>
          </a:xfrm>
          <a:prstGeom prst="rect">
            <a:avLst/>
          </a:prstGeom>
          <a:gradFill flip="none" rotWithShape="1">
            <a:gsLst>
              <a:gs pos="41000">
                <a:schemeClr val="bg1">
                  <a:lumMod val="85000"/>
                </a:schemeClr>
              </a:gs>
              <a:gs pos="23000">
                <a:schemeClr val="bg1">
                  <a:lumMod val="65000"/>
                </a:schemeClr>
              </a:gs>
              <a:gs pos="0">
                <a:schemeClr val="bg1">
                  <a:lumMod val="85000"/>
                </a:schemeClr>
              </a:gs>
              <a:gs pos="80500">
                <a:schemeClr val="bg1">
                  <a:lumMod val="85000"/>
                </a:schemeClr>
              </a:gs>
              <a:gs pos="61000">
                <a:srgbClr val="ACACAC"/>
              </a:gs>
              <a:gs pos="100000">
                <a:schemeClr val="bg1">
                  <a:lumMod val="65000"/>
                </a:schemeClr>
              </a:gs>
            </a:gsLst>
            <a:path path="circle">
              <a:fillToRect l="100000" t="100000"/>
            </a:path>
            <a:tileRect r="-100000" b="-100000"/>
          </a:gradFill>
          <a:ln w="12700">
            <a:solidFill>
              <a:srgbClr val="1B3162"/>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effectLst>
                  <a:outerShdw blurRad="381000" sx="102000" sy="102000" algn="ctr" rotWithShape="0">
                    <a:prstClr val="black"/>
                  </a:outerShdw>
                </a:effectLst>
              </a:rPr>
              <a:t>Steel</a:t>
            </a:r>
          </a:p>
        </p:txBody>
      </p:sp>
      <p:sp>
        <p:nvSpPr>
          <p:cNvPr id="16" name="Rectangle 15"/>
          <p:cNvSpPr/>
          <p:nvPr/>
        </p:nvSpPr>
        <p:spPr>
          <a:xfrm>
            <a:off x="7355840" y="2914907"/>
            <a:ext cx="2803144" cy="351803"/>
          </a:xfrm>
          <a:prstGeom prst="rect">
            <a:avLst/>
          </a:prstGeom>
          <a:gradFill flip="none" rotWithShape="1">
            <a:gsLst>
              <a:gs pos="41000">
                <a:schemeClr val="bg1">
                  <a:lumMod val="85000"/>
                </a:schemeClr>
              </a:gs>
              <a:gs pos="23000">
                <a:schemeClr val="bg1">
                  <a:lumMod val="65000"/>
                </a:schemeClr>
              </a:gs>
              <a:gs pos="0">
                <a:schemeClr val="bg1">
                  <a:lumMod val="85000"/>
                </a:schemeClr>
              </a:gs>
              <a:gs pos="80500">
                <a:schemeClr val="bg1">
                  <a:lumMod val="85000"/>
                </a:schemeClr>
              </a:gs>
              <a:gs pos="61000">
                <a:srgbClr val="ACACAC"/>
              </a:gs>
              <a:gs pos="100000">
                <a:schemeClr val="bg1">
                  <a:lumMod val="65000"/>
                </a:schemeClr>
              </a:gs>
            </a:gsLst>
            <a:path path="circle">
              <a:fillToRect l="100000" t="100000"/>
            </a:path>
            <a:tileRect r="-100000" b="-100000"/>
          </a:gradFill>
          <a:ln w="12700">
            <a:solidFill>
              <a:srgbClr val="1B3162"/>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effectLst>
                  <a:outerShdw blurRad="381000" sx="102000" sy="102000" algn="ctr" rotWithShape="0">
                    <a:prstClr val="black"/>
                  </a:outerShdw>
                </a:effectLst>
              </a:rPr>
              <a:t>Steel</a:t>
            </a:r>
          </a:p>
        </p:txBody>
      </p:sp>
      <p:sp>
        <p:nvSpPr>
          <p:cNvPr id="17" name="Striped Right Arrow 16"/>
          <p:cNvSpPr/>
          <p:nvPr/>
        </p:nvSpPr>
        <p:spPr>
          <a:xfrm>
            <a:off x="4636008" y="2154839"/>
            <a:ext cx="1658112" cy="1028009"/>
          </a:xfrm>
          <a:prstGeom prst="stripedRightArrow">
            <a:avLst/>
          </a:prstGeom>
          <a:solidFill>
            <a:srgbClr val="FBBE08"/>
          </a:solidFill>
          <a:ln>
            <a:solidFill>
              <a:srgbClr val="1B3162"/>
            </a:solidFill>
          </a:ln>
          <a:effectLst>
            <a:outerShdw blurRad="63500" sx="102000" sy="102000" algn="ctr" rotWithShape="0">
              <a:prstClr val="black">
                <a:alpha val="20000"/>
              </a:prst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solidFill>
                  <a:srgbClr val="1B3162"/>
                </a:solidFill>
              </a:ln>
              <a:solidFill>
                <a:srgbClr val="FBBE08"/>
              </a:solidFill>
            </a:endParaRPr>
          </a:p>
        </p:txBody>
      </p:sp>
      <p:sp>
        <p:nvSpPr>
          <p:cNvPr id="18" name="Rectangle 17"/>
          <p:cNvSpPr/>
          <p:nvPr/>
        </p:nvSpPr>
        <p:spPr>
          <a:xfrm>
            <a:off x="756920" y="2668842"/>
            <a:ext cx="2803144" cy="293067"/>
          </a:xfrm>
          <a:prstGeom prst="rect">
            <a:avLst/>
          </a:prstGeom>
          <a:ln w="12700">
            <a:solidFill>
              <a:srgbClr val="1B316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0" sx="102000" sy="102000" algn="ctr" rotWithShape="0">
                    <a:prstClr val="black"/>
                  </a:outerShdw>
                </a:effectLst>
              </a:rPr>
              <a:t>MIL-PRF-23236 – Fully Cured</a:t>
            </a:r>
          </a:p>
        </p:txBody>
      </p:sp>
      <p:sp>
        <p:nvSpPr>
          <p:cNvPr id="3" name="Slide Number Placeholder 2"/>
          <p:cNvSpPr>
            <a:spLocks noGrp="1"/>
          </p:cNvSpPr>
          <p:nvPr>
            <p:ph type="sldNum" sz="quarter" idx="4294967295"/>
          </p:nvPr>
        </p:nvSpPr>
        <p:spPr>
          <a:xfrm>
            <a:off x="0" y="251309"/>
            <a:ext cx="0" cy="0"/>
          </a:xfrm>
        </p:spPr>
        <p:txBody>
          <a:bodyPr/>
          <a:lstStyle/>
          <a:p>
            <a:fld id="{1A7383EF-49D2-1B41-8C7D-9D347A7E21C1}" type="slidenum">
              <a:rPr lang="en-US" smtClean="0"/>
              <a:t>2</a:t>
            </a:fld>
            <a:endParaRPr lang="en-US"/>
          </a:p>
        </p:txBody>
      </p:sp>
      <p:sp>
        <p:nvSpPr>
          <p:cNvPr id="11" name="TextBox 10"/>
          <p:cNvSpPr txBox="1"/>
          <p:nvPr/>
        </p:nvSpPr>
        <p:spPr>
          <a:xfrm>
            <a:off x="201396" y="1068622"/>
            <a:ext cx="2143857" cy="523220"/>
          </a:xfrm>
          <a:prstGeom prst="rect">
            <a:avLst/>
          </a:prstGeom>
          <a:noFill/>
        </p:spPr>
        <p:txBody>
          <a:bodyPr wrap="none" rtlCol="0">
            <a:spAutoFit/>
          </a:bodyPr>
          <a:lstStyle/>
          <a:p>
            <a:r>
              <a:rPr lang="en-US" sz="2800" b="1" dirty="0" smtClean="0"/>
              <a:t>Introduction:</a:t>
            </a:r>
            <a:endParaRPr lang="en-US" sz="2800" b="1" dirty="0"/>
          </a:p>
        </p:txBody>
      </p:sp>
    </p:spTree>
    <p:extLst>
      <p:ext uri="{BB962C8B-B14F-4D97-AF65-F5344CB8AC3E}">
        <p14:creationId xmlns:p14="http://schemas.microsoft.com/office/powerpoint/2010/main" val="508284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47040" y="1380703"/>
            <a:ext cx="11192256" cy="5340773"/>
          </a:xfrm>
        </p:spPr>
        <p:txBody>
          <a:bodyPr>
            <a:normAutofit/>
          </a:bodyPr>
          <a:lstStyle/>
          <a:p>
            <a:pPr algn="l"/>
            <a:r>
              <a:rPr lang="en-US" sz="1600" b="1" u="sng" dirty="0">
                <a:solidFill>
                  <a:srgbClr val="1B3162"/>
                </a:solidFill>
              </a:rPr>
              <a:t>Sample Fabrication</a:t>
            </a:r>
          </a:p>
          <a:p>
            <a:pPr marL="228594" indent="-228594" algn="l">
              <a:buFont typeface="Arial" panose="020B0604020202020204" pitchFamily="34" charset="0"/>
              <a:buChar char="•"/>
            </a:pPr>
            <a:r>
              <a:rPr lang="en-US" sz="1600" dirty="0">
                <a:solidFill>
                  <a:srgbClr val="1B3162"/>
                </a:solidFill>
              </a:rPr>
              <a:t>Qualified coating systems (controls) were spray applied to steel panels in accordance with requirements in Standard Item 009-32 and the NAVSEA Reviewed ASTM F718 data sheets</a:t>
            </a:r>
          </a:p>
          <a:p>
            <a:pPr marL="228594" indent="-228594" algn="l">
              <a:buFont typeface="Arial" panose="020B0604020202020204" pitchFamily="34" charset="0"/>
              <a:buChar char="•"/>
            </a:pPr>
            <a:r>
              <a:rPr lang="en-US" sz="1600" dirty="0">
                <a:solidFill>
                  <a:srgbClr val="1B3162"/>
                </a:solidFill>
              </a:rPr>
              <a:t>Alternative primers were spray applied in accordance with requirements appearing on commercial data sheets</a:t>
            </a:r>
          </a:p>
          <a:p>
            <a:pPr marL="228594" indent="-228594" algn="l">
              <a:buFont typeface="Arial" panose="020B0604020202020204" pitchFamily="34" charset="0"/>
              <a:buChar char="•"/>
            </a:pPr>
            <a:r>
              <a:rPr lang="en-US" sz="1600" dirty="0">
                <a:solidFill>
                  <a:srgbClr val="1B3162"/>
                </a:solidFill>
              </a:rPr>
              <a:t>Manufacturer matched ablative AF top coats were applied over the primers at </a:t>
            </a:r>
            <a:r>
              <a:rPr lang="en-US" sz="1600" b="1" dirty="0">
                <a:solidFill>
                  <a:srgbClr val="1B3162"/>
                </a:solidFill>
              </a:rPr>
              <a:t>tacky</a:t>
            </a:r>
            <a:r>
              <a:rPr lang="en-US" sz="1600" dirty="0">
                <a:solidFill>
                  <a:srgbClr val="1B3162"/>
                </a:solidFill>
              </a:rPr>
              <a:t> and </a:t>
            </a:r>
            <a:r>
              <a:rPr lang="en-US" sz="1600" b="1" dirty="0">
                <a:solidFill>
                  <a:srgbClr val="1B3162"/>
                </a:solidFill>
              </a:rPr>
              <a:t>Days 1, 2, 3, 4, 7, 15, </a:t>
            </a:r>
            <a:r>
              <a:rPr lang="en-US" sz="1600" dirty="0">
                <a:solidFill>
                  <a:srgbClr val="1B3162"/>
                </a:solidFill>
              </a:rPr>
              <a:t>and </a:t>
            </a:r>
            <a:r>
              <a:rPr lang="en-US" sz="1600" b="1" dirty="0">
                <a:solidFill>
                  <a:srgbClr val="1B3162"/>
                </a:solidFill>
              </a:rPr>
              <a:t>30</a:t>
            </a:r>
            <a:r>
              <a:rPr lang="en-US" sz="1600" dirty="0">
                <a:solidFill>
                  <a:srgbClr val="1B3162"/>
                </a:solidFill>
              </a:rPr>
              <a:t> with no additional surface preparation of the primer</a:t>
            </a:r>
            <a:endParaRPr lang="en-US" sz="1600" b="1" dirty="0">
              <a:solidFill>
                <a:srgbClr val="1B3162"/>
              </a:solidFill>
            </a:endParaRPr>
          </a:p>
          <a:p>
            <a:pPr marL="228594" indent="-228594" algn="l">
              <a:buFont typeface="Arial" panose="020B0604020202020204" pitchFamily="34" charset="0"/>
              <a:buChar char="•"/>
            </a:pPr>
            <a:endParaRPr lang="en-US" sz="1600" b="1" dirty="0">
              <a:solidFill>
                <a:srgbClr val="1B3162"/>
              </a:solidFill>
            </a:endParaRPr>
          </a:p>
          <a:p>
            <a:pPr algn="l"/>
            <a:r>
              <a:rPr lang="en-US" sz="1600" b="1" u="sng" dirty="0" smtClean="0">
                <a:solidFill>
                  <a:srgbClr val="1B3162"/>
                </a:solidFill>
              </a:rPr>
              <a:t>Test Matrix</a:t>
            </a:r>
          </a:p>
          <a:p>
            <a:pPr marL="228594" indent="-228594" algn="l">
              <a:buFont typeface="Arial" panose="020B0604020202020204" pitchFamily="34" charset="0"/>
              <a:buChar char="•"/>
            </a:pPr>
            <a:r>
              <a:rPr lang="en-US" sz="1600" b="1" dirty="0" smtClean="0">
                <a:solidFill>
                  <a:srgbClr val="1B3162"/>
                </a:solidFill>
              </a:rPr>
              <a:t>Property Test</a:t>
            </a:r>
          </a:p>
          <a:p>
            <a:pPr marL="838179" lvl="1" indent="-228594" algn="l">
              <a:buSzPct val="70000"/>
              <a:buFont typeface="Calibri" panose="020F0502020204030204" pitchFamily="34" charset="0"/>
              <a:buChar char="―"/>
            </a:pPr>
            <a:r>
              <a:rPr lang="en-US" sz="1600" dirty="0" smtClean="0">
                <a:solidFill>
                  <a:srgbClr val="1B3162"/>
                </a:solidFill>
              </a:rPr>
              <a:t>Glass Transition (</a:t>
            </a:r>
            <a:r>
              <a:rPr lang="en-US" sz="1600" dirty="0" err="1" smtClean="0">
                <a:solidFill>
                  <a:srgbClr val="1B3162"/>
                </a:solidFill>
              </a:rPr>
              <a:t>Tg</a:t>
            </a:r>
            <a:r>
              <a:rPr lang="en-US" sz="1600" dirty="0" smtClean="0">
                <a:solidFill>
                  <a:srgbClr val="1B3162"/>
                </a:solidFill>
              </a:rPr>
              <a:t>): Primers and system (primer + AF top coat) on Days 1, 2, 3, 4, 7, 15, and 30 using Modulated Differential Scanning Calorimetry (MDSC)</a:t>
            </a:r>
          </a:p>
          <a:p>
            <a:pPr marL="838179" lvl="1" indent="-228594" algn="l">
              <a:buSzPct val="70000"/>
              <a:buFont typeface="Calibri" panose="020F0502020204030204" pitchFamily="34" charset="0"/>
              <a:buChar char="―"/>
            </a:pPr>
            <a:r>
              <a:rPr lang="en-US" sz="1600" dirty="0" smtClean="0">
                <a:solidFill>
                  <a:srgbClr val="1B3162"/>
                </a:solidFill>
              </a:rPr>
              <a:t>% Solvent Loss:  Primers only on Days 1, 3, 7, 15, and 30</a:t>
            </a:r>
          </a:p>
          <a:p>
            <a:pPr marL="838179" lvl="1" indent="-228594" algn="l">
              <a:buSzPct val="70000"/>
              <a:buFont typeface="Calibri" panose="020F0502020204030204" pitchFamily="34" charset="0"/>
              <a:buChar char="―"/>
            </a:pPr>
            <a:r>
              <a:rPr lang="en-US" sz="1600" dirty="0" smtClean="0">
                <a:solidFill>
                  <a:srgbClr val="1B3162"/>
                </a:solidFill>
              </a:rPr>
              <a:t>Hardness</a:t>
            </a:r>
          </a:p>
          <a:p>
            <a:pPr lvl="1" algn="l">
              <a:buSzPct val="70000"/>
            </a:pPr>
            <a:endParaRPr lang="en-US" sz="1600" dirty="0" smtClean="0">
              <a:solidFill>
                <a:srgbClr val="1B3162"/>
              </a:solidFill>
            </a:endParaRPr>
          </a:p>
          <a:p>
            <a:pPr marL="228594" indent="-228594" algn="l">
              <a:buFont typeface="Arial" panose="020B0604020202020204" pitchFamily="34" charset="0"/>
              <a:buChar char="•"/>
            </a:pPr>
            <a:r>
              <a:rPr lang="en-US" sz="1600" b="1" dirty="0" smtClean="0">
                <a:solidFill>
                  <a:srgbClr val="1B3162"/>
                </a:solidFill>
              </a:rPr>
              <a:t>Mechanical Test</a:t>
            </a:r>
          </a:p>
          <a:p>
            <a:pPr marL="838179" lvl="1" indent="-228594" algn="l">
              <a:buSzPct val="70000"/>
              <a:buFont typeface="Calibri" panose="020F0502020204030204" pitchFamily="34" charset="0"/>
              <a:buChar char="―"/>
            </a:pPr>
            <a:r>
              <a:rPr lang="en-US" sz="1600" dirty="0" smtClean="0">
                <a:solidFill>
                  <a:srgbClr val="1B3162"/>
                </a:solidFill>
              </a:rPr>
              <a:t>Pressure Washer Test</a:t>
            </a:r>
          </a:p>
          <a:p>
            <a:pPr marL="838179" lvl="1" indent="-228594" algn="l">
              <a:buSzPct val="70000"/>
              <a:buFont typeface="Calibri" panose="020F0502020204030204" pitchFamily="34" charset="0"/>
              <a:buChar char="―"/>
            </a:pPr>
            <a:r>
              <a:rPr lang="en-US" sz="1600" dirty="0" smtClean="0">
                <a:solidFill>
                  <a:srgbClr val="1B3162"/>
                </a:solidFill>
              </a:rPr>
              <a:t>Dry Dolly and Peel Adhesion Test</a:t>
            </a:r>
          </a:p>
          <a:p>
            <a:pPr algn="l">
              <a:buSzPct val="70000"/>
            </a:pPr>
            <a:endParaRPr lang="en-US" sz="2133" dirty="0">
              <a:solidFill>
                <a:srgbClr val="1B3162"/>
              </a:solidFill>
            </a:endParaRPr>
          </a:p>
          <a:p>
            <a:pPr lvl="1" algn="l">
              <a:buSzPct val="70000"/>
            </a:pPr>
            <a:endParaRPr lang="en-US" sz="1600" dirty="0">
              <a:solidFill>
                <a:srgbClr val="1B3162"/>
              </a:solidFill>
            </a:endParaRPr>
          </a:p>
          <a:p>
            <a:pPr marL="838179" lvl="1" indent="-228594" algn="l">
              <a:buSzPct val="70000"/>
              <a:buFont typeface="Calibri" panose="020F0502020204030204" pitchFamily="34" charset="0"/>
              <a:buChar char="―"/>
            </a:pPr>
            <a:endParaRPr lang="en-US" sz="1600" dirty="0">
              <a:solidFill>
                <a:srgbClr val="1B3162"/>
              </a:solidFill>
            </a:endParaRPr>
          </a:p>
        </p:txBody>
      </p:sp>
      <p:sp>
        <p:nvSpPr>
          <p:cNvPr id="3" name="Slide Number Placeholder 2"/>
          <p:cNvSpPr>
            <a:spLocks noGrp="1"/>
          </p:cNvSpPr>
          <p:nvPr>
            <p:ph type="sldNum" sz="quarter" idx="4294967295"/>
          </p:nvPr>
        </p:nvSpPr>
        <p:spPr/>
        <p:txBody>
          <a:bodyPr/>
          <a:lstStyle/>
          <a:p>
            <a:fld id="{1A7383EF-49D2-1B41-8C7D-9D347A7E21C1}" type="slidenum">
              <a:rPr lang="en-US" smtClean="0"/>
              <a:t>3</a:t>
            </a:fld>
            <a:endParaRPr lang="en-US"/>
          </a:p>
        </p:txBody>
      </p:sp>
      <p:sp>
        <p:nvSpPr>
          <p:cNvPr id="7" name="TextBox 6"/>
          <p:cNvSpPr txBox="1"/>
          <p:nvPr/>
        </p:nvSpPr>
        <p:spPr>
          <a:xfrm>
            <a:off x="2528531" y="6447631"/>
            <a:ext cx="6938759" cy="379656"/>
          </a:xfrm>
          <a:prstGeom prst="rect">
            <a:avLst/>
          </a:prstGeom>
          <a:noFill/>
        </p:spPr>
        <p:txBody>
          <a:bodyPr wrap="none" rtlCol="0">
            <a:spAutoFit/>
          </a:bodyPr>
          <a:lstStyle/>
          <a:p>
            <a:r>
              <a:rPr lang="en-US" sz="1867" dirty="0">
                <a:solidFill>
                  <a:srgbClr val="1B3162"/>
                </a:solidFill>
              </a:rPr>
              <a:t>**For this presentation only tacky through day 3 is being presented**</a:t>
            </a:r>
          </a:p>
        </p:txBody>
      </p:sp>
    </p:spTree>
    <p:extLst>
      <p:ext uri="{BB962C8B-B14F-4D97-AF65-F5344CB8AC3E}">
        <p14:creationId xmlns:p14="http://schemas.microsoft.com/office/powerpoint/2010/main" val="3987310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408848" y="2095221"/>
          <a:ext cx="9383328" cy="3217573"/>
        </p:xfrm>
        <a:graphic>
          <a:graphicData uri="http://schemas.openxmlformats.org/drawingml/2006/table">
            <a:tbl>
              <a:tblPr firstRow="1" firstCol="1" bandRow="1">
                <a:tableStyleId>{073A0DAA-6AF3-43AB-8588-CEC1D06C72B9}</a:tableStyleId>
              </a:tblPr>
              <a:tblGrid>
                <a:gridCol w="2345832">
                  <a:extLst>
                    <a:ext uri="{9D8B030D-6E8A-4147-A177-3AD203B41FA5}">
                      <a16:colId xmlns:a16="http://schemas.microsoft.com/office/drawing/2014/main" val="882892013"/>
                    </a:ext>
                  </a:extLst>
                </a:gridCol>
                <a:gridCol w="2345832">
                  <a:extLst>
                    <a:ext uri="{9D8B030D-6E8A-4147-A177-3AD203B41FA5}">
                      <a16:colId xmlns:a16="http://schemas.microsoft.com/office/drawing/2014/main" val="1713420397"/>
                    </a:ext>
                  </a:extLst>
                </a:gridCol>
                <a:gridCol w="2345832">
                  <a:extLst>
                    <a:ext uri="{9D8B030D-6E8A-4147-A177-3AD203B41FA5}">
                      <a16:colId xmlns:a16="http://schemas.microsoft.com/office/drawing/2014/main" val="3042711635"/>
                    </a:ext>
                  </a:extLst>
                </a:gridCol>
                <a:gridCol w="2345832">
                  <a:extLst>
                    <a:ext uri="{9D8B030D-6E8A-4147-A177-3AD203B41FA5}">
                      <a16:colId xmlns:a16="http://schemas.microsoft.com/office/drawing/2014/main" val="3844203100"/>
                    </a:ext>
                  </a:extLst>
                </a:gridCol>
              </a:tblGrid>
              <a:tr h="450623">
                <a:tc>
                  <a:txBody>
                    <a:bodyPr/>
                    <a:lstStyle/>
                    <a:p>
                      <a:pPr marL="0" marR="0" algn="ctr">
                        <a:lnSpc>
                          <a:spcPct val="107000"/>
                        </a:lnSpc>
                        <a:spcBef>
                          <a:spcPts val="0"/>
                        </a:spcBef>
                        <a:spcAft>
                          <a:spcPts val="0"/>
                        </a:spcAft>
                      </a:pPr>
                      <a:r>
                        <a:rPr lang="en-US" sz="1600" dirty="0">
                          <a:solidFill>
                            <a:srgbClr val="FBBE08"/>
                          </a:solidFill>
                          <a:effectLst/>
                        </a:rPr>
                        <a:t>Test</a:t>
                      </a:r>
                      <a:endParaRPr lang="en-US" sz="1600" dirty="0">
                        <a:solidFill>
                          <a:srgbClr val="FBBE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solidFill>
                            <a:srgbClr val="FBBE08"/>
                          </a:solidFill>
                          <a:effectLst/>
                        </a:rPr>
                        <a:t>Substrate</a:t>
                      </a:r>
                      <a:endParaRPr lang="en-US" sz="1600" dirty="0">
                        <a:solidFill>
                          <a:srgbClr val="FBBE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solidFill>
                            <a:srgbClr val="FBBE08"/>
                          </a:solidFill>
                          <a:effectLst/>
                        </a:rPr>
                        <a:t>Size</a:t>
                      </a:r>
                      <a:endParaRPr lang="en-US" sz="1600" dirty="0">
                        <a:solidFill>
                          <a:srgbClr val="FBBE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solidFill>
                            <a:srgbClr val="FBBE08"/>
                          </a:solidFill>
                          <a:effectLst/>
                        </a:rPr>
                        <a:t>Panel Preparation</a:t>
                      </a:r>
                      <a:endParaRPr lang="en-US" sz="1600" dirty="0">
                        <a:solidFill>
                          <a:srgbClr val="FBBE0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extLst>
                  <a:ext uri="{0D108BD9-81ED-4DB2-BD59-A6C34878D82A}">
                    <a16:rowId xmlns:a16="http://schemas.microsoft.com/office/drawing/2014/main" val="248742647"/>
                  </a:ext>
                </a:extLst>
              </a:tr>
              <a:tr h="450623">
                <a:tc>
                  <a:txBody>
                    <a:bodyPr/>
                    <a:lstStyle/>
                    <a:p>
                      <a:pPr marL="0" marR="0" algn="ctr">
                        <a:lnSpc>
                          <a:spcPct val="107000"/>
                        </a:lnSpc>
                        <a:spcBef>
                          <a:spcPts val="0"/>
                        </a:spcBef>
                        <a:spcAft>
                          <a:spcPts val="0"/>
                        </a:spcAft>
                      </a:pPr>
                      <a:r>
                        <a:rPr lang="en-US" sz="1600" dirty="0">
                          <a:effectLst/>
                        </a:rPr>
                        <a:t>Dry Time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effectLst/>
                        </a:rPr>
                        <a:t>Leneta Card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rPr>
                        <a:t>8.5”x11”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rPr>
                        <a:t>None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extLst>
                  <a:ext uri="{0D108BD9-81ED-4DB2-BD59-A6C34878D82A}">
                    <a16:rowId xmlns:a16="http://schemas.microsoft.com/office/drawing/2014/main" val="2896253969"/>
                  </a:ext>
                </a:extLst>
              </a:tr>
              <a:tr h="450623">
                <a:tc>
                  <a:txBody>
                    <a:bodyPr/>
                    <a:lstStyle/>
                    <a:p>
                      <a:pPr marL="0" marR="0" algn="ctr">
                        <a:lnSpc>
                          <a:spcPct val="107000"/>
                        </a:lnSpc>
                        <a:spcBef>
                          <a:spcPts val="0"/>
                        </a:spcBef>
                        <a:spcAft>
                          <a:spcPts val="0"/>
                        </a:spcAft>
                      </a:pPr>
                      <a:r>
                        <a:rPr lang="en-US" sz="1600" dirty="0">
                          <a:effectLst/>
                        </a:rPr>
                        <a:t>Hardness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effectLst/>
                        </a:rPr>
                        <a:t>Q-Panel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tc>
                  <a:txBody>
                    <a:bodyPr/>
                    <a:lstStyle/>
                    <a:p>
                      <a:pPr marL="0" marR="0" algn="ctr">
                        <a:lnSpc>
                          <a:spcPct val="107000"/>
                        </a:lnSpc>
                        <a:spcBef>
                          <a:spcPts val="0"/>
                        </a:spcBef>
                        <a:spcAft>
                          <a:spcPts val="0"/>
                        </a:spcAft>
                      </a:pPr>
                      <a:r>
                        <a:rPr lang="en-US" sz="1600" dirty="0">
                          <a:effectLst/>
                        </a:rPr>
                        <a:t>3”x6”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tc>
                  <a:txBody>
                    <a:bodyPr/>
                    <a:lstStyle/>
                    <a:p>
                      <a:pPr marL="0" marR="0" algn="ctr">
                        <a:lnSpc>
                          <a:spcPct val="107000"/>
                        </a:lnSpc>
                        <a:spcBef>
                          <a:spcPts val="0"/>
                        </a:spcBef>
                        <a:spcAft>
                          <a:spcPts val="0"/>
                        </a:spcAft>
                      </a:pPr>
                      <a:r>
                        <a:rPr lang="en-US" sz="1600" dirty="0">
                          <a:effectLst/>
                        </a:rPr>
                        <a:t>Solvent Clean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extLst>
                  <a:ext uri="{0D108BD9-81ED-4DB2-BD59-A6C34878D82A}">
                    <a16:rowId xmlns:a16="http://schemas.microsoft.com/office/drawing/2014/main" val="3536238218"/>
                  </a:ext>
                </a:extLst>
              </a:tr>
              <a:tr h="450623">
                <a:tc>
                  <a:txBody>
                    <a:bodyPr/>
                    <a:lstStyle/>
                    <a:p>
                      <a:pPr marL="0" marR="0" algn="ctr">
                        <a:lnSpc>
                          <a:spcPct val="107000"/>
                        </a:lnSpc>
                        <a:spcBef>
                          <a:spcPts val="0"/>
                        </a:spcBef>
                        <a:spcAft>
                          <a:spcPts val="0"/>
                        </a:spcAft>
                      </a:pPr>
                      <a:r>
                        <a:rPr lang="en-US" sz="1600" dirty="0">
                          <a:effectLst/>
                        </a:rPr>
                        <a:t>% </a:t>
                      </a:r>
                      <a:r>
                        <a:rPr lang="en-US" sz="1600" dirty="0" smtClean="0">
                          <a:effectLst/>
                        </a:rPr>
                        <a:t>Solvent </a:t>
                      </a:r>
                      <a:r>
                        <a:rPr lang="en-US" sz="1600" dirty="0">
                          <a:effectLst/>
                        </a:rPr>
                        <a:t>Loss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effectLst/>
                        </a:rPr>
                        <a:t>Release Film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rPr>
                        <a:t>8.5”x11”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rPr>
                        <a:t>None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extLst>
                  <a:ext uri="{0D108BD9-81ED-4DB2-BD59-A6C34878D82A}">
                    <a16:rowId xmlns:a16="http://schemas.microsoft.com/office/drawing/2014/main" val="3650795230"/>
                  </a:ext>
                </a:extLst>
              </a:tr>
              <a:tr h="450623">
                <a:tc>
                  <a:txBody>
                    <a:bodyPr/>
                    <a:lstStyle/>
                    <a:p>
                      <a:pPr marL="0" marR="0" algn="ctr">
                        <a:lnSpc>
                          <a:spcPct val="107000"/>
                        </a:lnSpc>
                        <a:spcBef>
                          <a:spcPts val="0"/>
                        </a:spcBef>
                        <a:spcAft>
                          <a:spcPts val="0"/>
                        </a:spcAft>
                      </a:pPr>
                      <a:r>
                        <a:rPr lang="en-US" sz="1600" dirty="0" err="1">
                          <a:effectLst/>
                        </a:rPr>
                        <a:t>Tg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effectLst/>
                        </a:rPr>
                        <a:t>Release Film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tc>
                  <a:txBody>
                    <a:bodyPr/>
                    <a:lstStyle/>
                    <a:p>
                      <a:pPr marL="0" marR="0" algn="ctr">
                        <a:lnSpc>
                          <a:spcPct val="107000"/>
                        </a:lnSpc>
                        <a:spcBef>
                          <a:spcPts val="0"/>
                        </a:spcBef>
                        <a:spcAft>
                          <a:spcPts val="0"/>
                        </a:spcAft>
                      </a:pPr>
                      <a:r>
                        <a:rPr lang="en-US" sz="1600" dirty="0">
                          <a:effectLst/>
                        </a:rPr>
                        <a:t>8.5”x11”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tc>
                  <a:txBody>
                    <a:bodyPr/>
                    <a:lstStyle/>
                    <a:p>
                      <a:pPr marL="0" marR="0" algn="ctr">
                        <a:lnSpc>
                          <a:spcPct val="107000"/>
                        </a:lnSpc>
                        <a:spcBef>
                          <a:spcPts val="0"/>
                        </a:spcBef>
                        <a:spcAft>
                          <a:spcPts val="0"/>
                        </a:spcAft>
                      </a:pPr>
                      <a:r>
                        <a:rPr lang="en-US" sz="1600" dirty="0">
                          <a:effectLst/>
                        </a:rPr>
                        <a:t>None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extLst>
                  <a:ext uri="{0D108BD9-81ED-4DB2-BD59-A6C34878D82A}">
                    <a16:rowId xmlns:a16="http://schemas.microsoft.com/office/drawing/2014/main" val="381278093"/>
                  </a:ext>
                </a:extLst>
              </a:tr>
              <a:tr h="482229">
                <a:tc>
                  <a:txBody>
                    <a:bodyPr/>
                    <a:lstStyle/>
                    <a:p>
                      <a:pPr marL="0" marR="0" algn="ctr">
                        <a:lnSpc>
                          <a:spcPct val="107000"/>
                        </a:lnSpc>
                        <a:spcBef>
                          <a:spcPts val="0"/>
                        </a:spcBef>
                        <a:spcAft>
                          <a:spcPts val="0"/>
                        </a:spcAft>
                      </a:pPr>
                      <a:r>
                        <a:rPr lang="en-US" sz="1600" dirty="0" smtClean="0">
                          <a:effectLst/>
                        </a:rPr>
                        <a:t>Adhesion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effectLst/>
                        </a:rPr>
                        <a:t>Steel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rPr>
                        <a:t>2”x12”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tc>
                  <a:txBody>
                    <a:bodyPr/>
                    <a:lstStyle/>
                    <a:p>
                      <a:pPr marL="0" marR="0" algn="ctr">
                        <a:lnSpc>
                          <a:spcPct val="107000"/>
                        </a:lnSpc>
                        <a:spcBef>
                          <a:spcPts val="0"/>
                        </a:spcBef>
                        <a:spcAft>
                          <a:spcPts val="0"/>
                        </a:spcAft>
                      </a:pPr>
                      <a:r>
                        <a:rPr lang="en-US" sz="1600" dirty="0">
                          <a:effectLst/>
                        </a:rPr>
                        <a:t>Grit Blast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95000"/>
                      </a:schemeClr>
                    </a:solidFill>
                  </a:tcPr>
                </a:tc>
                <a:extLst>
                  <a:ext uri="{0D108BD9-81ED-4DB2-BD59-A6C34878D82A}">
                    <a16:rowId xmlns:a16="http://schemas.microsoft.com/office/drawing/2014/main" val="109647769"/>
                  </a:ext>
                </a:extLst>
              </a:tr>
              <a:tr h="482229">
                <a:tc>
                  <a:txBody>
                    <a:bodyPr/>
                    <a:lstStyle/>
                    <a:p>
                      <a:pPr marL="0" marR="0" algn="ctr">
                        <a:lnSpc>
                          <a:spcPct val="107000"/>
                        </a:lnSpc>
                        <a:spcBef>
                          <a:spcPts val="0"/>
                        </a:spcBef>
                        <a:spcAft>
                          <a:spcPts val="0"/>
                        </a:spcAft>
                      </a:pPr>
                      <a:r>
                        <a:rPr lang="en-US" sz="1600" dirty="0" smtClean="0">
                          <a:effectLst/>
                        </a:rPr>
                        <a:t>Pressure Washer Test**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tc>
                <a:tc>
                  <a:txBody>
                    <a:bodyPr/>
                    <a:lstStyle/>
                    <a:p>
                      <a:pPr marL="0" marR="0" algn="ctr">
                        <a:lnSpc>
                          <a:spcPct val="107000"/>
                        </a:lnSpc>
                        <a:spcBef>
                          <a:spcPts val="0"/>
                        </a:spcBef>
                        <a:spcAft>
                          <a:spcPts val="0"/>
                        </a:spcAft>
                      </a:pPr>
                      <a:r>
                        <a:rPr lang="en-US" sz="1600" dirty="0">
                          <a:effectLst/>
                        </a:rPr>
                        <a:t>Steel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tc>
                  <a:txBody>
                    <a:bodyPr/>
                    <a:lstStyle/>
                    <a:p>
                      <a:pPr marL="0" marR="0" algn="ctr">
                        <a:lnSpc>
                          <a:spcPct val="107000"/>
                        </a:lnSpc>
                        <a:spcBef>
                          <a:spcPts val="0"/>
                        </a:spcBef>
                        <a:spcAft>
                          <a:spcPts val="0"/>
                        </a:spcAft>
                      </a:pPr>
                      <a:r>
                        <a:rPr lang="en-US" sz="1600" dirty="0" smtClean="0">
                          <a:effectLst/>
                        </a:rPr>
                        <a:t>2”x12</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tc>
                  <a:txBody>
                    <a:bodyPr/>
                    <a:lstStyle/>
                    <a:p>
                      <a:pPr marL="0" marR="0" algn="ctr">
                        <a:lnSpc>
                          <a:spcPct val="107000"/>
                        </a:lnSpc>
                        <a:spcBef>
                          <a:spcPts val="0"/>
                        </a:spcBef>
                        <a:spcAft>
                          <a:spcPts val="0"/>
                        </a:spcAft>
                      </a:pPr>
                      <a:r>
                        <a:rPr lang="en-US" sz="1600" dirty="0">
                          <a:effectLst/>
                        </a:rPr>
                        <a:t>Grit Blast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691" marR="75691" marT="0" marB="0" anchor="ctr">
                    <a:solidFill>
                      <a:schemeClr val="bg1">
                        <a:lumMod val="85000"/>
                      </a:schemeClr>
                    </a:solidFill>
                  </a:tcPr>
                </a:tc>
                <a:extLst>
                  <a:ext uri="{0D108BD9-81ED-4DB2-BD59-A6C34878D82A}">
                    <a16:rowId xmlns:a16="http://schemas.microsoft.com/office/drawing/2014/main" val="1165943975"/>
                  </a:ext>
                </a:extLst>
              </a:tr>
            </a:tbl>
          </a:graphicData>
        </a:graphic>
      </p:graphicFrame>
      <p:sp>
        <p:nvSpPr>
          <p:cNvPr id="3" name="Slide Number Placeholder 2"/>
          <p:cNvSpPr>
            <a:spLocks noGrp="1"/>
          </p:cNvSpPr>
          <p:nvPr>
            <p:ph type="sldNum" sz="quarter" idx="4294967295"/>
          </p:nvPr>
        </p:nvSpPr>
        <p:spPr/>
        <p:txBody>
          <a:bodyPr/>
          <a:lstStyle/>
          <a:p>
            <a:fld id="{1A7383EF-49D2-1B41-8C7D-9D347A7E21C1}" type="slidenum">
              <a:rPr lang="en-US" smtClean="0"/>
              <a:t>4</a:t>
            </a:fld>
            <a:endParaRPr lang="en-US"/>
          </a:p>
        </p:txBody>
      </p:sp>
      <p:sp>
        <p:nvSpPr>
          <p:cNvPr id="8" name="TextBox 7"/>
          <p:cNvSpPr txBox="1"/>
          <p:nvPr/>
        </p:nvSpPr>
        <p:spPr>
          <a:xfrm>
            <a:off x="1966835" y="6481761"/>
            <a:ext cx="8161914" cy="379656"/>
          </a:xfrm>
          <a:prstGeom prst="rect">
            <a:avLst/>
          </a:prstGeom>
          <a:noFill/>
        </p:spPr>
        <p:txBody>
          <a:bodyPr wrap="none" rtlCol="0">
            <a:spAutoFit/>
          </a:bodyPr>
          <a:lstStyle/>
          <a:p>
            <a:r>
              <a:rPr lang="en-US" sz="1867" dirty="0">
                <a:solidFill>
                  <a:srgbClr val="1B3162"/>
                </a:solidFill>
              </a:rPr>
              <a:t>**Substrate used for adhesion testing was also used for pressure washer testing**</a:t>
            </a:r>
          </a:p>
        </p:txBody>
      </p:sp>
      <p:sp>
        <p:nvSpPr>
          <p:cNvPr id="9" name="TextBox 8"/>
          <p:cNvSpPr txBox="1"/>
          <p:nvPr/>
        </p:nvSpPr>
        <p:spPr>
          <a:xfrm>
            <a:off x="201396" y="1079317"/>
            <a:ext cx="2844112" cy="523220"/>
          </a:xfrm>
          <a:prstGeom prst="rect">
            <a:avLst/>
          </a:prstGeom>
          <a:noFill/>
        </p:spPr>
        <p:txBody>
          <a:bodyPr wrap="none" rtlCol="0">
            <a:spAutoFit/>
          </a:bodyPr>
          <a:lstStyle/>
          <a:p>
            <a:r>
              <a:rPr lang="en-US" sz="2800" b="1" dirty="0" smtClean="0"/>
              <a:t>Test panel matrix:</a:t>
            </a:r>
            <a:endParaRPr lang="en-US" sz="2800" b="1" dirty="0"/>
          </a:p>
        </p:txBody>
      </p:sp>
      <p:sp>
        <p:nvSpPr>
          <p:cNvPr id="4" name="Right Arrow 3"/>
          <p:cNvSpPr/>
          <p:nvPr/>
        </p:nvSpPr>
        <p:spPr>
          <a:xfrm>
            <a:off x="513348" y="38821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13348" y="43748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13348" y="48281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135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1A7383EF-49D2-1B41-8C7D-9D347A7E21C1}" type="slidenum">
              <a:rPr lang="en-US" smtClean="0"/>
              <a:t>5</a:t>
            </a:fld>
            <a:endParaRPr lang="en-US"/>
          </a:p>
        </p:txBody>
      </p:sp>
      <p:sp>
        <p:nvSpPr>
          <p:cNvPr id="26" name="TextBox 25"/>
          <p:cNvSpPr txBox="1"/>
          <p:nvPr/>
        </p:nvSpPr>
        <p:spPr>
          <a:xfrm>
            <a:off x="2129317" y="1880384"/>
            <a:ext cx="1265475" cy="379656"/>
          </a:xfrm>
          <a:prstGeom prst="rect">
            <a:avLst/>
          </a:prstGeom>
          <a:solidFill>
            <a:srgbClr val="FBBE08"/>
          </a:solidFill>
          <a:ln w="38100">
            <a:solidFill>
              <a:srgbClr val="244388"/>
            </a:solidFill>
          </a:ln>
          <a:effectLst>
            <a:softEdge rad="31750"/>
          </a:effectLst>
        </p:spPr>
        <p:txBody>
          <a:bodyPr wrap="none" rtlCol="0">
            <a:spAutoFit/>
          </a:bodyPr>
          <a:lstStyle/>
          <a:p>
            <a:r>
              <a:rPr lang="en-US" sz="1867" dirty="0">
                <a:solidFill>
                  <a:srgbClr val="1B3162"/>
                </a:solidFill>
              </a:rPr>
              <a:t>Test Set Up</a:t>
            </a:r>
            <a:endParaRPr lang="en-US" sz="1867" dirty="0"/>
          </a:p>
        </p:txBody>
      </p:sp>
      <p:sp>
        <p:nvSpPr>
          <p:cNvPr id="27" name="TextBox 26"/>
          <p:cNvSpPr txBox="1"/>
          <p:nvPr/>
        </p:nvSpPr>
        <p:spPr>
          <a:xfrm>
            <a:off x="7953593" y="1880384"/>
            <a:ext cx="1458476" cy="379656"/>
          </a:xfrm>
          <a:prstGeom prst="rect">
            <a:avLst/>
          </a:prstGeom>
          <a:solidFill>
            <a:srgbClr val="FBBE08"/>
          </a:solidFill>
          <a:ln w="38100">
            <a:solidFill>
              <a:srgbClr val="244388"/>
            </a:solidFill>
          </a:ln>
          <a:effectLst>
            <a:softEdge rad="31750"/>
          </a:effectLst>
        </p:spPr>
        <p:txBody>
          <a:bodyPr wrap="none" rtlCol="0">
            <a:spAutoFit/>
          </a:bodyPr>
          <a:lstStyle>
            <a:defPPr>
              <a:defRPr lang="en-US"/>
            </a:defPPr>
            <a:lvl1pPr>
              <a:defRPr sz="1400">
                <a:solidFill>
                  <a:srgbClr val="1B3162"/>
                </a:solidFill>
              </a:defRPr>
            </a:lvl1pPr>
          </a:lstStyle>
          <a:p>
            <a:r>
              <a:rPr lang="en-US" sz="1867" dirty="0"/>
              <a:t>Test Analysis </a:t>
            </a:r>
          </a:p>
        </p:txBody>
      </p:sp>
      <p:grpSp>
        <p:nvGrpSpPr>
          <p:cNvPr id="34" name="Group 33"/>
          <p:cNvGrpSpPr/>
          <p:nvPr/>
        </p:nvGrpSpPr>
        <p:grpSpPr>
          <a:xfrm>
            <a:off x="6901399" y="2599659"/>
            <a:ext cx="3880901" cy="3526756"/>
            <a:chOff x="5176049" y="1661003"/>
            <a:chExt cx="2910676" cy="2645067"/>
          </a:xfrm>
        </p:grpSpPr>
        <p:pic>
          <p:nvPicPr>
            <p:cNvPr id="18" name="Picture 17"/>
            <p:cNvPicPr>
              <a:picLocks noChangeAspect="1"/>
            </p:cNvPicPr>
            <p:nvPr/>
          </p:nvPicPr>
          <p:blipFill>
            <a:blip r:embed="rId3">
              <a:clrChange>
                <a:clrFrom>
                  <a:srgbClr val="F6F6F6"/>
                </a:clrFrom>
                <a:clrTo>
                  <a:srgbClr val="F6F6F6">
                    <a:alpha val="0"/>
                  </a:srgbClr>
                </a:clrTo>
              </a:clrChange>
            </a:blip>
            <a:stretch>
              <a:fillRect/>
            </a:stretch>
          </p:blipFill>
          <p:spPr>
            <a:xfrm>
              <a:off x="5176049" y="1661003"/>
              <a:ext cx="2910676" cy="2391151"/>
            </a:xfrm>
            <a:prstGeom prst="rect">
              <a:avLst/>
            </a:prstGeom>
          </p:spPr>
        </p:pic>
        <p:sp>
          <p:nvSpPr>
            <p:cNvPr id="28" name="TextBox 27"/>
            <p:cNvSpPr txBox="1"/>
            <p:nvPr/>
          </p:nvSpPr>
          <p:spPr>
            <a:xfrm>
              <a:off x="5308612" y="4052154"/>
              <a:ext cx="2639683" cy="253916"/>
            </a:xfrm>
            <a:prstGeom prst="rect">
              <a:avLst/>
            </a:prstGeom>
            <a:noFill/>
          </p:spPr>
          <p:txBody>
            <a:bodyPr wrap="square" rtlCol="0">
              <a:spAutoFit/>
            </a:bodyPr>
            <a:lstStyle/>
            <a:p>
              <a:pPr algn="ctr"/>
              <a:r>
                <a:rPr lang="en-US" sz="800" dirty="0"/>
                <a:t>https://www.elcometer.com/en/coating-inspection/adhesion-testers/pull-off-adhesion-testing/elcometer-510-automatic-pull-off-adhesion-gauge.html</a:t>
              </a:r>
            </a:p>
          </p:txBody>
        </p:sp>
      </p:grpSp>
      <p:grpSp>
        <p:nvGrpSpPr>
          <p:cNvPr id="33" name="Group 32"/>
          <p:cNvGrpSpPr/>
          <p:nvPr/>
        </p:nvGrpSpPr>
        <p:grpSpPr>
          <a:xfrm>
            <a:off x="884713" y="2830725"/>
            <a:ext cx="4121536" cy="2462336"/>
            <a:chOff x="5212574" y="1388918"/>
            <a:chExt cx="2639684" cy="1241276"/>
          </a:xfrm>
        </p:grpSpPr>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5404650" y="1388918"/>
              <a:ext cx="2447608" cy="1132670"/>
            </a:xfrm>
            <a:prstGeom prst="rect">
              <a:avLst/>
            </a:prstGeom>
          </p:spPr>
        </p:pic>
        <p:sp>
          <p:nvSpPr>
            <p:cNvPr id="31" name="TextBox 30"/>
            <p:cNvSpPr txBox="1"/>
            <p:nvPr/>
          </p:nvSpPr>
          <p:spPr>
            <a:xfrm>
              <a:off x="5212574" y="2521588"/>
              <a:ext cx="2639683" cy="108606"/>
            </a:xfrm>
            <a:prstGeom prst="rect">
              <a:avLst/>
            </a:prstGeom>
            <a:noFill/>
          </p:spPr>
          <p:txBody>
            <a:bodyPr wrap="square" rtlCol="0">
              <a:spAutoFit/>
            </a:bodyPr>
            <a:lstStyle/>
            <a:p>
              <a:pPr algn="ctr"/>
              <a:r>
                <a:rPr lang="en-US" sz="800" dirty="0"/>
                <a:t>ASTM D4541</a:t>
              </a:r>
            </a:p>
          </p:txBody>
        </p:sp>
      </p:grpSp>
      <p:sp>
        <p:nvSpPr>
          <p:cNvPr id="21" name="TextBox 20"/>
          <p:cNvSpPr txBox="1"/>
          <p:nvPr/>
        </p:nvSpPr>
        <p:spPr>
          <a:xfrm>
            <a:off x="1772105" y="5452029"/>
            <a:ext cx="2044700" cy="1097288"/>
          </a:xfrm>
          <a:prstGeom prst="rect">
            <a:avLst/>
          </a:prstGeom>
          <a:solidFill>
            <a:srgbClr val="FBBE08">
              <a:alpha val="56000"/>
            </a:srgbClr>
          </a:solidFill>
        </p:spPr>
        <p:txBody>
          <a:bodyPr wrap="square" rtlCol="0">
            <a:spAutoFit/>
          </a:bodyPr>
          <a:lstStyle/>
          <a:p>
            <a:r>
              <a:rPr lang="en-US" sz="933" b="1" dirty="0">
                <a:solidFill>
                  <a:srgbClr val="244388"/>
                </a:solidFill>
              </a:rPr>
              <a:t>A</a:t>
            </a:r>
            <a:r>
              <a:rPr lang="en-US" sz="933" dirty="0">
                <a:solidFill>
                  <a:srgbClr val="244388"/>
                </a:solidFill>
              </a:rPr>
              <a:t> = Substrate</a:t>
            </a:r>
          </a:p>
          <a:p>
            <a:r>
              <a:rPr lang="en-US" sz="933" b="1" dirty="0">
                <a:solidFill>
                  <a:srgbClr val="244388"/>
                </a:solidFill>
              </a:rPr>
              <a:t>B</a:t>
            </a:r>
            <a:r>
              <a:rPr lang="en-US" sz="933" dirty="0">
                <a:solidFill>
                  <a:srgbClr val="244388"/>
                </a:solidFill>
              </a:rPr>
              <a:t> = 1</a:t>
            </a:r>
            <a:r>
              <a:rPr lang="en-US" sz="933" baseline="30000" dirty="0">
                <a:solidFill>
                  <a:srgbClr val="244388"/>
                </a:solidFill>
              </a:rPr>
              <a:t>st</a:t>
            </a:r>
            <a:r>
              <a:rPr lang="en-US" sz="933" dirty="0">
                <a:solidFill>
                  <a:srgbClr val="244388"/>
                </a:solidFill>
              </a:rPr>
              <a:t> Primer Layer (MIL-PRF-23236)</a:t>
            </a:r>
          </a:p>
          <a:p>
            <a:pPr marL="182875" indent="-609585"/>
            <a:r>
              <a:rPr lang="en-US" sz="933" b="1" dirty="0">
                <a:solidFill>
                  <a:srgbClr val="244388"/>
                </a:solidFill>
              </a:rPr>
              <a:t>C</a:t>
            </a:r>
            <a:r>
              <a:rPr lang="en-US" sz="933" dirty="0">
                <a:solidFill>
                  <a:srgbClr val="244388"/>
                </a:solidFill>
              </a:rPr>
              <a:t> = Tie Coat: Qualified Primer (MIL-PRF-23236) or Alternative Primer</a:t>
            </a:r>
          </a:p>
          <a:p>
            <a:r>
              <a:rPr lang="en-US" sz="933" b="1" dirty="0">
                <a:solidFill>
                  <a:srgbClr val="244388"/>
                </a:solidFill>
              </a:rPr>
              <a:t>D</a:t>
            </a:r>
            <a:r>
              <a:rPr lang="en-US" sz="933" dirty="0">
                <a:solidFill>
                  <a:srgbClr val="244388"/>
                </a:solidFill>
              </a:rPr>
              <a:t> = Ablative AF Top Coat</a:t>
            </a:r>
          </a:p>
          <a:p>
            <a:r>
              <a:rPr lang="en-US" sz="933" b="1" dirty="0">
                <a:solidFill>
                  <a:srgbClr val="244388"/>
                </a:solidFill>
              </a:rPr>
              <a:t>Y</a:t>
            </a:r>
            <a:r>
              <a:rPr lang="en-US" sz="933" dirty="0">
                <a:solidFill>
                  <a:srgbClr val="244388"/>
                </a:solidFill>
              </a:rPr>
              <a:t> = Glue</a:t>
            </a:r>
          </a:p>
          <a:p>
            <a:r>
              <a:rPr lang="en-US" sz="933" b="1" dirty="0">
                <a:solidFill>
                  <a:srgbClr val="244388"/>
                </a:solidFill>
              </a:rPr>
              <a:t>Z</a:t>
            </a:r>
            <a:r>
              <a:rPr lang="en-US" sz="933" dirty="0">
                <a:solidFill>
                  <a:srgbClr val="244388"/>
                </a:solidFill>
              </a:rPr>
              <a:t> = Dolly (Tab)</a:t>
            </a:r>
          </a:p>
        </p:txBody>
      </p:sp>
      <p:sp>
        <p:nvSpPr>
          <p:cNvPr id="16" name="TextBox 15"/>
          <p:cNvSpPr txBox="1"/>
          <p:nvPr/>
        </p:nvSpPr>
        <p:spPr>
          <a:xfrm>
            <a:off x="201396" y="1068622"/>
            <a:ext cx="7064819" cy="523220"/>
          </a:xfrm>
          <a:prstGeom prst="rect">
            <a:avLst/>
          </a:prstGeom>
          <a:noFill/>
        </p:spPr>
        <p:txBody>
          <a:bodyPr wrap="none" rtlCol="0">
            <a:spAutoFit/>
          </a:bodyPr>
          <a:lstStyle/>
          <a:p>
            <a:r>
              <a:rPr lang="en-US" sz="2800" b="1" dirty="0">
                <a:cs typeface="Arial"/>
              </a:rPr>
              <a:t>Pull-Off (Dolly) Adhesion Set Up and Analysis </a:t>
            </a:r>
            <a:r>
              <a:rPr lang="en-US" sz="2800" b="1" dirty="0" smtClean="0"/>
              <a:t>:</a:t>
            </a:r>
            <a:endParaRPr lang="en-US" sz="2800" b="1" dirty="0"/>
          </a:p>
        </p:txBody>
      </p:sp>
    </p:spTree>
    <p:extLst>
      <p:ext uri="{BB962C8B-B14F-4D97-AF65-F5344CB8AC3E}">
        <p14:creationId xmlns:p14="http://schemas.microsoft.com/office/powerpoint/2010/main" val="426327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839" y="2198162"/>
            <a:ext cx="5036212" cy="3777159"/>
          </a:xfrm>
          <a:prstGeom prst="rect">
            <a:avLst/>
          </a:prstGeom>
        </p:spPr>
      </p:pic>
      <p:sp>
        <p:nvSpPr>
          <p:cNvPr id="26" name="TextBox 25"/>
          <p:cNvSpPr txBox="1"/>
          <p:nvPr/>
        </p:nvSpPr>
        <p:spPr>
          <a:xfrm>
            <a:off x="2350805" y="1584121"/>
            <a:ext cx="1265475" cy="379656"/>
          </a:xfrm>
          <a:prstGeom prst="rect">
            <a:avLst/>
          </a:prstGeom>
          <a:solidFill>
            <a:srgbClr val="FBBE08"/>
          </a:solidFill>
          <a:ln w="38100">
            <a:solidFill>
              <a:srgbClr val="244388"/>
            </a:solidFill>
          </a:ln>
          <a:effectLst>
            <a:softEdge rad="31750"/>
          </a:effectLst>
        </p:spPr>
        <p:txBody>
          <a:bodyPr wrap="none" rtlCol="0">
            <a:spAutoFit/>
          </a:bodyPr>
          <a:lstStyle/>
          <a:p>
            <a:r>
              <a:rPr lang="en-US" sz="1867" dirty="0">
                <a:solidFill>
                  <a:srgbClr val="1B3162"/>
                </a:solidFill>
              </a:rPr>
              <a:t>Test Set Up</a:t>
            </a:r>
            <a:endParaRPr lang="en-US" sz="1867" dirty="0"/>
          </a:p>
        </p:txBody>
      </p:sp>
      <p:sp>
        <p:nvSpPr>
          <p:cNvPr id="27" name="TextBox 26"/>
          <p:cNvSpPr txBox="1"/>
          <p:nvPr/>
        </p:nvSpPr>
        <p:spPr>
          <a:xfrm>
            <a:off x="7972929" y="1584121"/>
            <a:ext cx="1458476" cy="379656"/>
          </a:xfrm>
          <a:prstGeom prst="rect">
            <a:avLst/>
          </a:prstGeom>
          <a:solidFill>
            <a:srgbClr val="FBBE08"/>
          </a:solidFill>
          <a:ln w="38100">
            <a:solidFill>
              <a:srgbClr val="244388"/>
            </a:solidFill>
          </a:ln>
          <a:effectLst>
            <a:softEdge rad="31750"/>
          </a:effectLst>
        </p:spPr>
        <p:txBody>
          <a:bodyPr wrap="none" rtlCol="0">
            <a:spAutoFit/>
          </a:bodyPr>
          <a:lstStyle>
            <a:defPPr>
              <a:defRPr lang="en-US"/>
            </a:defPPr>
            <a:lvl1pPr>
              <a:defRPr sz="1400">
                <a:solidFill>
                  <a:srgbClr val="1B3162"/>
                </a:solidFill>
              </a:defRPr>
            </a:lvl1pPr>
          </a:lstStyle>
          <a:p>
            <a:r>
              <a:rPr lang="en-US" sz="1867" dirty="0"/>
              <a:t>Test Analysis </a:t>
            </a:r>
          </a:p>
        </p:txBody>
      </p:sp>
      <p:grpSp>
        <p:nvGrpSpPr>
          <p:cNvPr id="14" name="Group 13"/>
          <p:cNvGrpSpPr/>
          <p:nvPr/>
        </p:nvGrpSpPr>
        <p:grpSpPr>
          <a:xfrm>
            <a:off x="2523491" y="2198161"/>
            <a:ext cx="9146379" cy="3779520"/>
            <a:chOff x="1127467" y="24206"/>
            <a:chExt cx="10718413" cy="5143500"/>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7880" y="24206"/>
              <a:ext cx="6858000" cy="5143500"/>
            </a:xfrm>
            <a:prstGeom prst="rect">
              <a:avLst/>
            </a:prstGeom>
          </p:spPr>
        </p:pic>
        <p:cxnSp>
          <p:nvCxnSpPr>
            <p:cNvPr id="9" name="Straight Connector 8"/>
            <p:cNvCxnSpPr/>
            <p:nvPr/>
          </p:nvCxnSpPr>
          <p:spPr>
            <a:xfrm>
              <a:off x="7937500" y="2959792"/>
              <a:ext cx="2463800" cy="69780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282068" y="2281007"/>
              <a:ext cx="2208132" cy="615800"/>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10401300" y="2896807"/>
              <a:ext cx="88900" cy="76079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937500" y="2281007"/>
              <a:ext cx="344568" cy="678785"/>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127467" y="2400446"/>
              <a:ext cx="2162752" cy="658002"/>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382208" y="1748004"/>
              <a:ext cx="1996909" cy="549650"/>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290219" y="2297653"/>
              <a:ext cx="88900" cy="760792"/>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1127467" y="1748004"/>
              <a:ext cx="254741" cy="612635"/>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55" name="TextBox 54"/>
          <p:cNvSpPr txBox="1"/>
          <p:nvPr/>
        </p:nvSpPr>
        <p:spPr>
          <a:xfrm>
            <a:off x="5817709" y="5916952"/>
            <a:ext cx="5852160" cy="666977"/>
          </a:xfrm>
          <a:prstGeom prst="rect">
            <a:avLst/>
          </a:prstGeom>
          <a:noFill/>
        </p:spPr>
        <p:txBody>
          <a:bodyPr wrap="square" rtlCol="0">
            <a:spAutoFit/>
          </a:bodyPr>
          <a:lstStyle/>
          <a:p>
            <a:r>
              <a:rPr lang="en-US" sz="1867" dirty="0"/>
              <a:t>Qualitative evaluation, similar results to pull-off adhesion testing where cohesive and adhesive failure is monitored.</a:t>
            </a:r>
          </a:p>
        </p:txBody>
      </p:sp>
      <p:sp>
        <p:nvSpPr>
          <p:cNvPr id="56" name="TextBox 55"/>
          <p:cNvSpPr txBox="1"/>
          <p:nvPr/>
        </p:nvSpPr>
        <p:spPr>
          <a:xfrm>
            <a:off x="6843396" y="5117491"/>
            <a:ext cx="3787177" cy="666977"/>
          </a:xfrm>
          <a:prstGeom prst="rect">
            <a:avLst/>
          </a:prstGeom>
          <a:solidFill>
            <a:srgbClr val="E6E6E6"/>
          </a:solidFill>
        </p:spPr>
        <p:txBody>
          <a:bodyPr wrap="square" rtlCol="0">
            <a:spAutoFit/>
          </a:bodyPr>
          <a:lstStyle/>
          <a:p>
            <a:r>
              <a:rPr lang="en-US" sz="1867" dirty="0"/>
              <a:t>Ablative AF is found on both the peel tab and substrate after testing</a:t>
            </a:r>
          </a:p>
        </p:txBody>
      </p:sp>
      <p:sp>
        <p:nvSpPr>
          <p:cNvPr id="20" name="TextBox 19"/>
          <p:cNvSpPr txBox="1"/>
          <p:nvPr/>
        </p:nvSpPr>
        <p:spPr>
          <a:xfrm>
            <a:off x="201396" y="1068622"/>
            <a:ext cx="5407955" cy="523220"/>
          </a:xfrm>
          <a:prstGeom prst="rect">
            <a:avLst/>
          </a:prstGeom>
          <a:noFill/>
        </p:spPr>
        <p:txBody>
          <a:bodyPr wrap="none" rtlCol="0">
            <a:spAutoFit/>
          </a:bodyPr>
          <a:lstStyle/>
          <a:p>
            <a:r>
              <a:rPr lang="en-US" sz="2800" b="1" dirty="0">
                <a:cs typeface="Arial"/>
              </a:rPr>
              <a:t>Peel Adhesion Set Up and </a:t>
            </a:r>
            <a:r>
              <a:rPr lang="en-US" sz="2800" b="1" dirty="0" smtClean="0">
                <a:cs typeface="Arial"/>
              </a:rPr>
              <a:t>Analysis:</a:t>
            </a:r>
            <a:endParaRPr lang="en-US" sz="2800" b="1" dirty="0"/>
          </a:p>
        </p:txBody>
      </p:sp>
    </p:spTree>
    <p:extLst>
      <p:ext uri="{BB962C8B-B14F-4D97-AF65-F5344CB8AC3E}">
        <p14:creationId xmlns:p14="http://schemas.microsoft.com/office/powerpoint/2010/main" val="161643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196325" y="1843645"/>
            <a:ext cx="5995676" cy="4253985"/>
          </a:xfrm>
          <a:prstGeom prst="rect">
            <a:avLst/>
          </a:prstGeom>
        </p:spPr>
      </p:pic>
      <p:pic>
        <p:nvPicPr>
          <p:cNvPr id="20" name="Picture 19"/>
          <p:cNvPicPr>
            <a:picLocks noChangeAspect="1"/>
          </p:cNvPicPr>
          <p:nvPr/>
        </p:nvPicPr>
        <p:blipFill>
          <a:blip r:embed="rId4"/>
          <a:stretch>
            <a:fillRect/>
          </a:stretch>
        </p:blipFill>
        <p:spPr>
          <a:xfrm>
            <a:off x="1" y="1843645"/>
            <a:ext cx="6022417" cy="4253985"/>
          </a:xfrm>
          <a:prstGeom prst="rect">
            <a:avLst/>
          </a:prstGeom>
        </p:spPr>
      </p:pic>
      <p:sp>
        <p:nvSpPr>
          <p:cNvPr id="3" name="Slide Number Placeholder 2"/>
          <p:cNvSpPr>
            <a:spLocks noGrp="1"/>
          </p:cNvSpPr>
          <p:nvPr>
            <p:ph type="sldNum" sz="quarter" idx="4294967295"/>
          </p:nvPr>
        </p:nvSpPr>
        <p:spPr/>
        <p:txBody>
          <a:bodyPr/>
          <a:lstStyle/>
          <a:p>
            <a:fld id="{1A7383EF-49D2-1B41-8C7D-9D347A7E21C1}" type="slidenum">
              <a:rPr lang="en-US" smtClean="0"/>
              <a:t>7</a:t>
            </a:fld>
            <a:endParaRPr lang="en-US"/>
          </a:p>
        </p:txBody>
      </p:sp>
      <p:sp>
        <p:nvSpPr>
          <p:cNvPr id="8" name="TextBox 7"/>
          <p:cNvSpPr txBox="1"/>
          <p:nvPr/>
        </p:nvSpPr>
        <p:spPr>
          <a:xfrm>
            <a:off x="201396" y="1068622"/>
            <a:ext cx="5659498" cy="523220"/>
          </a:xfrm>
          <a:prstGeom prst="rect">
            <a:avLst/>
          </a:prstGeom>
          <a:noFill/>
        </p:spPr>
        <p:txBody>
          <a:bodyPr wrap="none" rtlCol="0">
            <a:spAutoFit/>
          </a:bodyPr>
          <a:lstStyle/>
          <a:p>
            <a:r>
              <a:rPr lang="en-US" sz="2800" b="1" dirty="0">
                <a:cs typeface="Arial"/>
              </a:rPr>
              <a:t>Cleaning Method: Pressure Washing</a:t>
            </a:r>
            <a:r>
              <a:rPr lang="en-US" sz="2800" b="1" dirty="0" smtClean="0">
                <a:cs typeface="Arial"/>
              </a:rPr>
              <a:t>:</a:t>
            </a:r>
            <a:endParaRPr lang="en-US" sz="2800" b="1" dirty="0"/>
          </a:p>
        </p:txBody>
      </p:sp>
    </p:spTree>
    <p:extLst>
      <p:ext uri="{BB962C8B-B14F-4D97-AF65-F5344CB8AC3E}">
        <p14:creationId xmlns:p14="http://schemas.microsoft.com/office/powerpoint/2010/main" val="128702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905126" y="6382687"/>
            <a:ext cx="2677273" cy="338788"/>
          </a:xfrm>
        </p:spPr>
        <p:txBody>
          <a:bodyPr/>
          <a:lstStyle/>
          <a:p>
            <a:fld id="{1A7383EF-49D2-1B41-8C7D-9D347A7E21C1}" type="slidenum">
              <a:rPr lang="en-US" smtClean="0"/>
              <a:t>8</a:t>
            </a:fld>
            <a:endParaRPr lang="en-US"/>
          </a:p>
        </p:txBody>
      </p:sp>
      <p:grpSp>
        <p:nvGrpSpPr>
          <p:cNvPr id="7" name="Group 6"/>
          <p:cNvGrpSpPr/>
          <p:nvPr/>
        </p:nvGrpSpPr>
        <p:grpSpPr>
          <a:xfrm>
            <a:off x="203200" y="2845542"/>
            <a:ext cx="3585633" cy="3564256"/>
            <a:chOff x="155575" y="1455690"/>
            <a:chExt cx="2857500" cy="2881000"/>
          </a:xfrm>
        </p:grpSpPr>
        <p:pic>
          <p:nvPicPr>
            <p:cNvPr id="1026" name="Picture 2" descr="https://www.tainstruments.com/wp-content/uploads/DSC2500-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5" y="1455690"/>
              <a:ext cx="2857500"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2319" y="4162546"/>
              <a:ext cx="1595830" cy="174144"/>
            </a:xfrm>
            <a:prstGeom prst="rect">
              <a:avLst/>
            </a:prstGeom>
            <a:noFill/>
          </p:spPr>
          <p:txBody>
            <a:bodyPr wrap="none" rtlCol="0">
              <a:spAutoFit/>
            </a:bodyPr>
            <a:lstStyle/>
            <a:p>
              <a:r>
                <a:rPr lang="en-US" sz="800" dirty="0"/>
                <a:t>https://www.tainstruments.com/dsc-2500/</a:t>
              </a:r>
            </a:p>
          </p:txBody>
        </p:sp>
      </p:grpSp>
      <p:grpSp>
        <p:nvGrpSpPr>
          <p:cNvPr id="10" name="Group 9"/>
          <p:cNvGrpSpPr/>
          <p:nvPr/>
        </p:nvGrpSpPr>
        <p:grpSpPr>
          <a:xfrm>
            <a:off x="4569681" y="3112453"/>
            <a:ext cx="3369299" cy="3420456"/>
            <a:chOff x="3440589" y="1664257"/>
            <a:chExt cx="2685096" cy="2764766"/>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0589" y="1664257"/>
              <a:ext cx="2685096" cy="2563209"/>
            </a:xfrm>
            <a:prstGeom prst="rect">
              <a:avLst/>
            </a:prstGeom>
          </p:spPr>
        </p:pic>
        <p:sp>
          <p:nvSpPr>
            <p:cNvPr id="13" name="TextBox 12"/>
            <p:cNvSpPr txBox="1"/>
            <p:nvPr/>
          </p:nvSpPr>
          <p:spPr>
            <a:xfrm>
              <a:off x="3799994" y="4254879"/>
              <a:ext cx="1595830" cy="174144"/>
            </a:xfrm>
            <a:prstGeom prst="rect">
              <a:avLst/>
            </a:prstGeom>
            <a:noFill/>
          </p:spPr>
          <p:txBody>
            <a:bodyPr wrap="none" rtlCol="0">
              <a:spAutoFit/>
            </a:bodyPr>
            <a:lstStyle/>
            <a:p>
              <a:r>
                <a:rPr lang="en-US" sz="800" dirty="0"/>
                <a:t>https://www.tainstruments.com/dsc-2500/</a:t>
              </a:r>
            </a:p>
          </p:txBody>
        </p:sp>
      </p:grpSp>
      <p:grpSp>
        <p:nvGrpSpPr>
          <p:cNvPr id="11" name="Group 10"/>
          <p:cNvGrpSpPr/>
          <p:nvPr/>
        </p:nvGrpSpPr>
        <p:grpSpPr>
          <a:xfrm>
            <a:off x="8708333" y="3077789"/>
            <a:ext cx="3185576" cy="3340890"/>
            <a:chOff x="6553200" y="2113315"/>
            <a:chExt cx="2538682" cy="2700452"/>
          </a:xfrm>
        </p:grpSpPr>
        <p:pic>
          <p:nvPicPr>
            <p:cNvPr id="9" name="Picture 8"/>
            <p:cNvPicPr>
              <a:picLocks noChangeAspect="1"/>
            </p:cNvPicPr>
            <p:nvPr/>
          </p:nvPicPr>
          <p:blipFill>
            <a:blip r:embed="rId5"/>
            <a:stretch>
              <a:fillRect/>
            </a:stretch>
          </p:blipFill>
          <p:spPr>
            <a:xfrm>
              <a:off x="6553200" y="2113315"/>
              <a:ext cx="2538682" cy="2396326"/>
            </a:xfrm>
            <a:prstGeom prst="rect">
              <a:avLst/>
            </a:prstGeom>
          </p:spPr>
        </p:pic>
        <p:sp>
          <p:nvSpPr>
            <p:cNvPr id="14" name="TextBox 13"/>
            <p:cNvSpPr txBox="1"/>
            <p:nvPr/>
          </p:nvSpPr>
          <p:spPr>
            <a:xfrm>
              <a:off x="6585046" y="4540113"/>
              <a:ext cx="2207979" cy="273654"/>
            </a:xfrm>
            <a:prstGeom prst="rect">
              <a:avLst/>
            </a:prstGeom>
            <a:noFill/>
          </p:spPr>
          <p:txBody>
            <a:bodyPr wrap="square" rtlCol="0">
              <a:spAutoFit/>
            </a:bodyPr>
            <a:lstStyle/>
            <a:p>
              <a:r>
                <a:rPr lang="en-US" sz="800" dirty="0"/>
                <a:t>https://www.netzsch-thermal-analysis.com/us/products-solutions/differential-scanning-calorimetry/dsc-214-polyma/</a:t>
              </a:r>
            </a:p>
          </p:txBody>
        </p:sp>
      </p:grpSp>
      <p:sp>
        <p:nvSpPr>
          <p:cNvPr id="12" name="TextBox 11"/>
          <p:cNvSpPr txBox="1"/>
          <p:nvPr/>
        </p:nvSpPr>
        <p:spPr>
          <a:xfrm>
            <a:off x="207434" y="1515533"/>
            <a:ext cx="11775957" cy="1241622"/>
          </a:xfrm>
          <a:prstGeom prst="rect">
            <a:avLst/>
          </a:prstGeom>
          <a:noFill/>
        </p:spPr>
        <p:txBody>
          <a:bodyPr wrap="square" rtlCol="0">
            <a:spAutoFit/>
          </a:bodyPr>
          <a:lstStyle/>
          <a:p>
            <a:pPr marL="380990" indent="-380990">
              <a:buFont typeface="Arial" panose="020B0604020202020204" pitchFamily="34" charset="0"/>
              <a:buChar char="•"/>
            </a:pPr>
            <a:r>
              <a:rPr lang="en-US" sz="1867" dirty="0"/>
              <a:t>Primers only and Primer + Ablative AF samples were spray applied to release films and cured at ambient lab conditions</a:t>
            </a:r>
          </a:p>
          <a:p>
            <a:pPr marL="380990" indent="-380990">
              <a:buFont typeface="Arial" panose="020B0604020202020204" pitchFamily="34" charset="0"/>
              <a:buChar char="•"/>
            </a:pPr>
            <a:r>
              <a:rPr lang="en-US" sz="1867" dirty="0"/>
              <a:t>Sample collection involved hole punching the samples and placing them in the DSC aluminum pans and capped with an aluminum lid</a:t>
            </a:r>
          </a:p>
        </p:txBody>
      </p:sp>
      <p:sp>
        <p:nvSpPr>
          <p:cNvPr id="17" name="TextBox 16"/>
          <p:cNvSpPr txBox="1"/>
          <p:nvPr/>
        </p:nvSpPr>
        <p:spPr>
          <a:xfrm>
            <a:off x="201396" y="1068622"/>
            <a:ext cx="8167364" cy="523220"/>
          </a:xfrm>
          <a:prstGeom prst="rect">
            <a:avLst/>
          </a:prstGeom>
          <a:noFill/>
        </p:spPr>
        <p:txBody>
          <a:bodyPr wrap="none" rtlCol="0">
            <a:spAutoFit/>
          </a:bodyPr>
          <a:lstStyle/>
          <a:p>
            <a:r>
              <a:rPr lang="en-US" sz="2800" b="1" dirty="0">
                <a:cs typeface="Arial"/>
              </a:rPr>
              <a:t>Modulated Differential Scanning Calorimetry (MDSC)</a:t>
            </a:r>
            <a:r>
              <a:rPr lang="en-US" sz="2800" b="1" dirty="0" smtClean="0">
                <a:cs typeface="Arial"/>
              </a:rPr>
              <a:t>:</a:t>
            </a:r>
            <a:endParaRPr lang="en-US" sz="2800" b="1" dirty="0"/>
          </a:p>
        </p:txBody>
      </p:sp>
      <p:sp>
        <p:nvSpPr>
          <p:cNvPr id="16" name="Title 15"/>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2274713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4914590" y="1872600"/>
            <a:ext cx="3146783" cy="4950352"/>
            <a:chOff x="3119754" y="1380784"/>
            <a:chExt cx="1828800" cy="2951010"/>
          </a:xfrm>
        </p:grpSpPr>
        <p:grpSp>
          <p:nvGrpSpPr>
            <p:cNvPr id="63" name="Group 62"/>
            <p:cNvGrpSpPr/>
            <p:nvPr/>
          </p:nvGrpSpPr>
          <p:grpSpPr>
            <a:xfrm>
              <a:off x="3119754" y="1380784"/>
              <a:ext cx="1828799" cy="1721502"/>
              <a:chOff x="2657001" y="1296628"/>
              <a:chExt cx="2741952" cy="2743203"/>
            </a:xfrm>
          </p:grpSpPr>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2657001" y="3354031"/>
                <a:ext cx="685800" cy="685800"/>
              </a:xfrm>
              <a:prstGeom prst="rect">
                <a:avLst/>
              </a:prstGeom>
            </p:spPr>
          </p:pic>
          <p:pic>
            <p:nvPicPr>
              <p:cNvPr id="40" name="Picture 3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2657002" y="2668231"/>
                <a:ext cx="685800" cy="685800"/>
              </a:xfrm>
              <a:prstGeom prst="rect">
                <a:avLst/>
              </a:prstGeom>
            </p:spPr>
          </p:pic>
          <p:pic>
            <p:nvPicPr>
              <p:cNvPr id="41" name="Picture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2657002" y="1982430"/>
                <a:ext cx="685800" cy="685800"/>
              </a:xfrm>
              <a:prstGeom prst="rect">
                <a:avLst/>
              </a:prstGeom>
            </p:spPr>
          </p:pic>
          <p:pic>
            <p:nvPicPr>
              <p:cNvPr id="42" name="Picture 4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2657002" y="1296630"/>
                <a:ext cx="685800" cy="685800"/>
              </a:xfrm>
              <a:prstGeom prst="rect">
                <a:avLst/>
              </a:prstGeom>
            </p:spPr>
          </p:pic>
          <p:pic>
            <p:nvPicPr>
              <p:cNvPr id="43" name="Picture 4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3342734" y="3354031"/>
                <a:ext cx="685800" cy="685800"/>
              </a:xfrm>
              <a:prstGeom prst="rect">
                <a:avLst/>
              </a:prstGeom>
            </p:spPr>
          </p:pic>
          <p:pic>
            <p:nvPicPr>
              <p:cNvPr id="44" name="Picture 4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800000">
                <a:off x="3342736" y="2668231"/>
                <a:ext cx="685800" cy="685800"/>
              </a:xfrm>
              <a:prstGeom prst="rect">
                <a:avLst/>
              </a:prstGeom>
            </p:spPr>
          </p:pic>
          <p:pic>
            <p:nvPicPr>
              <p:cNvPr id="45" name="Picture 4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0800000">
                <a:off x="3338507" y="1982423"/>
                <a:ext cx="685800" cy="685800"/>
              </a:xfrm>
              <a:prstGeom prst="rect">
                <a:avLst/>
              </a:prstGeom>
            </p:spPr>
          </p:pic>
          <p:pic>
            <p:nvPicPr>
              <p:cNvPr id="46" name="Picture 4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0800000">
                <a:off x="3342735" y="1296628"/>
                <a:ext cx="681571" cy="685800"/>
              </a:xfrm>
              <a:prstGeom prst="rect">
                <a:avLst/>
              </a:prstGeom>
            </p:spPr>
          </p:pic>
          <p:pic>
            <p:nvPicPr>
              <p:cNvPr id="47" name="Picture 46"/>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0800000">
                <a:off x="4028533" y="3354031"/>
                <a:ext cx="685800" cy="685800"/>
              </a:xfrm>
              <a:prstGeom prst="rect">
                <a:avLst/>
              </a:prstGeom>
            </p:spPr>
          </p:pic>
          <p:pic>
            <p:nvPicPr>
              <p:cNvPr id="48" name="Picture 47"/>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10800000">
                <a:off x="4028534" y="2668231"/>
                <a:ext cx="685800" cy="685800"/>
              </a:xfrm>
              <a:prstGeom prst="rect">
                <a:avLst/>
              </a:prstGeom>
            </p:spPr>
          </p:pic>
          <p:pic>
            <p:nvPicPr>
              <p:cNvPr id="49" name="Picture 48"/>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10800000">
                <a:off x="4713153" y="3354031"/>
                <a:ext cx="685800" cy="685800"/>
              </a:xfrm>
              <a:prstGeom prst="rect">
                <a:avLst/>
              </a:prstGeom>
            </p:spPr>
          </p:pic>
          <p:pic>
            <p:nvPicPr>
              <p:cNvPr id="50" name="Picture 49"/>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rot="10800000">
                <a:off x="4713152" y="2668231"/>
                <a:ext cx="685800" cy="685800"/>
              </a:xfrm>
              <a:prstGeom prst="rect">
                <a:avLst/>
              </a:prstGeom>
            </p:spPr>
          </p:pic>
        </p:grpSp>
        <p:grpSp>
          <p:nvGrpSpPr>
            <p:cNvPr id="64" name="Group 63"/>
            <p:cNvGrpSpPr/>
            <p:nvPr/>
          </p:nvGrpSpPr>
          <p:grpSpPr>
            <a:xfrm>
              <a:off x="3119756" y="3096160"/>
              <a:ext cx="1828798" cy="1235634"/>
              <a:chOff x="422927" y="3090114"/>
              <a:chExt cx="4213721" cy="2743203"/>
            </a:xfrm>
          </p:grpSpPr>
          <p:pic>
            <p:nvPicPr>
              <p:cNvPr id="65" name="Picture 64"/>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rot="5400000">
                <a:off x="618531" y="3921206"/>
                <a:ext cx="2743203" cy="1081020"/>
              </a:xfrm>
              <a:prstGeom prst="rect">
                <a:avLst/>
              </a:prstGeom>
            </p:spPr>
          </p:pic>
          <p:pic>
            <p:nvPicPr>
              <p:cNvPr id="66" name="Picture 65"/>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rot="5400000">
                <a:off x="1674390" y="3912273"/>
                <a:ext cx="2743199" cy="1098884"/>
              </a:xfrm>
              <a:prstGeom prst="rect">
                <a:avLst/>
              </a:prstGeom>
            </p:spPr>
          </p:pic>
          <p:pic>
            <p:nvPicPr>
              <p:cNvPr id="67" name="Picture 66"/>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rot="5400000">
                <a:off x="2744441" y="3941109"/>
                <a:ext cx="2743199" cy="1041215"/>
              </a:xfrm>
              <a:prstGeom prst="rect">
                <a:avLst/>
              </a:prstGeom>
            </p:spPr>
          </p:pic>
          <p:pic>
            <p:nvPicPr>
              <p:cNvPr id="68" name="Picture 67"/>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rot="5400000">
                <a:off x="-435325" y="3948367"/>
                <a:ext cx="2743199" cy="1026695"/>
              </a:xfrm>
              <a:prstGeom prst="rect">
                <a:avLst/>
              </a:prstGeom>
            </p:spPr>
          </p:pic>
        </p:grpSp>
      </p:grpSp>
      <p:sp>
        <p:nvSpPr>
          <p:cNvPr id="108" name="TextBox 107"/>
          <p:cNvSpPr txBox="1"/>
          <p:nvPr/>
        </p:nvSpPr>
        <p:spPr>
          <a:xfrm>
            <a:off x="4934997" y="1513227"/>
            <a:ext cx="733982" cy="379656"/>
          </a:xfrm>
          <a:prstGeom prst="rect">
            <a:avLst/>
          </a:prstGeom>
          <a:solidFill>
            <a:srgbClr val="FBBE08"/>
          </a:solidFill>
          <a:effectLst>
            <a:softEdge rad="31750"/>
          </a:effectLst>
        </p:spPr>
        <p:txBody>
          <a:bodyPr wrap="none" rtlCol="0">
            <a:spAutoFit/>
          </a:bodyPr>
          <a:lstStyle/>
          <a:p>
            <a:pPr algn="ctr"/>
            <a:r>
              <a:rPr lang="en-US" sz="1867" b="1" dirty="0"/>
              <a:t>Tacky</a:t>
            </a:r>
          </a:p>
        </p:txBody>
      </p:sp>
      <p:sp>
        <p:nvSpPr>
          <p:cNvPr id="109" name="TextBox 108"/>
          <p:cNvSpPr txBox="1"/>
          <p:nvPr/>
        </p:nvSpPr>
        <p:spPr>
          <a:xfrm>
            <a:off x="5691453" y="1516067"/>
            <a:ext cx="794196" cy="379656"/>
          </a:xfrm>
          <a:prstGeom prst="rect">
            <a:avLst/>
          </a:prstGeom>
          <a:solidFill>
            <a:srgbClr val="FBBE08"/>
          </a:solidFill>
          <a:effectLst>
            <a:softEdge rad="31750"/>
          </a:effectLst>
        </p:spPr>
        <p:txBody>
          <a:bodyPr wrap="square" rtlCol="0">
            <a:spAutoFit/>
          </a:bodyPr>
          <a:lstStyle/>
          <a:p>
            <a:pPr algn="ctr"/>
            <a:r>
              <a:rPr lang="en-US" sz="1867" b="1" dirty="0"/>
              <a:t>Day 1</a:t>
            </a:r>
          </a:p>
        </p:txBody>
      </p:sp>
      <p:sp>
        <p:nvSpPr>
          <p:cNvPr id="124" name="TextBox 123"/>
          <p:cNvSpPr txBox="1"/>
          <p:nvPr/>
        </p:nvSpPr>
        <p:spPr>
          <a:xfrm>
            <a:off x="6507215" y="2958419"/>
            <a:ext cx="739818" cy="379656"/>
          </a:xfrm>
          <a:prstGeom prst="rect">
            <a:avLst/>
          </a:prstGeom>
          <a:solidFill>
            <a:srgbClr val="FBBE08"/>
          </a:solidFill>
          <a:effectLst>
            <a:softEdge rad="31750"/>
          </a:effectLst>
        </p:spPr>
        <p:txBody>
          <a:bodyPr wrap="none" rtlCol="0">
            <a:spAutoFit/>
          </a:bodyPr>
          <a:lstStyle/>
          <a:p>
            <a:pPr algn="ctr"/>
            <a:r>
              <a:rPr lang="en-US" sz="1867" b="1" dirty="0"/>
              <a:t>Day 2</a:t>
            </a:r>
          </a:p>
        </p:txBody>
      </p:sp>
      <p:sp>
        <p:nvSpPr>
          <p:cNvPr id="125" name="TextBox 124"/>
          <p:cNvSpPr txBox="1"/>
          <p:nvPr/>
        </p:nvSpPr>
        <p:spPr>
          <a:xfrm>
            <a:off x="7295856" y="2960071"/>
            <a:ext cx="739818" cy="379656"/>
          </a:xfrm>
          <a:prstGeom prst="rect">
            <a:avLst/>
          </a:prstGeom>
          <a:solidFill>
            <a:srgbClr val="FBBE08"/>
          </a:solidFill>
          <a:effectLst>
            <a:softEdge rad="31750"/>
          </a:effectLst>
        </p:spPr>
        <p:txBody>
          <a:bodyPr wrap="none" rtlCol="0">
            <a:spAutoFit/>
          </a:bodyPr>
          <a:lstStyle/>
          <a:p>
            <a:pPr algn="ctr"/>
            <a:r>
              <a:rPr lang="en-US" sz="1867" b="1" dirty="0"/>
              <a:t>Day 3</a:t>
            </a:r>
          </a:p>
        </p:txBody>
      </p:sp>
      <p:sp>
        <p:nvSpPr>
          <p:cNvPr id="130" name="TextBox 129"/>
          <p:cNvSpPr txBox="1"/>
          <p:nvPr/>
        </p:nvSpPr>
        <p:spPr>
          <a:xfrm>
            <a:off x="6483183" y="1506169"/>
            <a:ext cx="1572136" cy="1405449"/>
          </a:xfrm>
          <a:prstGeom prst="rect">
            <a:avLst/>
          </a:prstGeom>
          <a:solidFill>
            <a:srgbClr val="1B3162"/>
          </a:solidFill>
          <a:ln w="63500">
            <a:solidFill>
              <a:srgbClr val="FBBE08"/>
            </a:solidFill>
          </a:ln>
          <a:effectLst>
            <a:softEdge rad="76200"/>
          </a:effectLst>
        </p:spPr>
        <p:txBody>
          <a:bodyPr wrap="square" rtlCol="0">
            <a:spAutoFit/>
          </a:bodyPr>
          <a:lstStyle>
            <a:defPPr>
              <a:defRPr lang="en-US"/>
            </a:defPPr>
            <a:lvl1pPr algn="ctr">
              <a:defRPr b="1">
                <a:solidFill>
                  <a:srgbClr val="FBBE08"/>
                </a:solidFill>
              </a:defRPr>
            </a:lvl1pPr>
          </a:lstStyle>
          <a:p>
            <a:endParaRPr lang="en-US" sz="2400" dirty="0"/>
          </a:p>
          <a:p>
            <a:r>
              <a:rPr lang="en-US" sz="2133" dirty="0"/>
              <a:t>Alternative</a:t>
            </a:r>
          </a:p>
          <a:p>
            <a:endParaRPr lang="en-US" sz="2133" dirty="0"/>
          </a:p>
          <a:p>
            <a:endParaRPr lang="en-US" sz="1867" dirty="0"/>
          </a:p>
        </p:txBody>
      </p:sp>
      <p:sp>
        <p:nvSpPr>
          <p:cNvPr id="3" name="Slide Number Placeholder 2"/>
          <p:cNvSpPr>
            <a:spLocks noGrp="1"/>
          </p:cNvSpPr>
          <p:nvPr>
            <p:ph type="sldNum" sz="quarter" idx="4294967295"/>
          </p:nvPr>
        </p:nvSpPr>
        <p:spPr>
          <a:xfrm>
            <a:off x="9022600" y="6356351"/>
            <a:ext cx="2844800" cy="365125"/>
          </a:xfrm>
        </p:spPr>
        <p:txBody>
          <a:bodyPr/>
          <a:lstStyle/>
          <a:p>
            <a:fld id="{1A7383EF-49D2-1B41-8C7D-9D347A7E21C1}" type="slidenum">
              <a:rPr lang="en-US" smtClean="0"/>
              <a:t>9</a:t>
            </a:fld>
            <a:endParaRPr lang="en-US"/>
          </a:p>
        </p:txBody>
      </p:sp>
      <p:sp>
        <p:nvSpPr>
          <p:cNvPr id="7" name="Left Brace 6"/>
          <p:cNvSpPr/>
          <p:nvPr/>
        </p:nvSpPr>
        <p:spPr>
          <a:xfrm>
            <a:off x="950020" y="1869441"/>
            <a:ext cx="703577" cy="2874548"/>
          </a:xfrm>
          <a:prstGeom prst="leftBrace">
            <a:avLst/>
          </a:prstGeom>
          <a:ln>
            <a:solidFill>
              <a:srgbClr val="24438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3" name="Left Brace 82"/>
          <p:cNvSpPr/>
          <p:nvPr/>
        </p:nvSpPr>
        <p:spPr>
          <a:xfrm>
            <a:off x="950020" y="4766556"/>
            <a:ext cx="703577" cy="2047809"/>
          </a:xfrm>
          <a:prstGeom prst="leftBrace">
            <a:avLst/>
          </a:prstGeom>
          <a:ln>
            <a:solidFill>
              <a:srgbClr val="24438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TextBox 19"/>
          <p:cNvSpPr txBox="1"/>
          <p:nvPr/>
        </p:nvSpPr>
        <p:spPr>
          <a:xfrm rot="16200000">
            <a:off x="-766206" y="3144884"/>
            <a:ext cx="2730323" cy="338554"/>
          </a:xfrm>
          <a:prstGeom prst="rect">
            <a:avLst/>
          </a:prstGeom>
          <a:noFill/>
        </p:spPr>
        <p:txBody>
          <a:bodyPr wrap="square" rtlCol="0">
            <a:spAutoFit/>
          </a:bodyPr>
          <a:lstStyle/>
          <a:p>
            <a:pPr algn="ctr"/>
            <a:r>
              <a:rPr lang="en-US" sz="1600" b="1" dirty="0"/>
              <a:t>Pull-Off (Dolly) Adhesion</a:t>
            </a:r>
          </a:p>
        </p:txBody>
      </p:sp>
      <p:sp>
        <p:nvSpPr>
          <p:cNvPr id="84" name="TextBox 83"/>
          <p:cNvSpPr txBox="1"/>
          <p:nvPr/>
        </p:nvSpPr>
        <p:spPr>
          <a:xfrm rot="16200000">
            <a:off x="-395583" y="5650547"/>
            <a:ext cx="1989081" cy="338554"/>
          </a:xfrm>
          <a:prstGeom prst="rect">
            <a:avLst/>
          </a:prstGeom>
          <a:noFill/>
        </p:spPr>
        <p:txBody>
          <a:bodyPr wrap="square" rtlCol="0">
            <a:spAutoFit/>
          </a:bodyPr>
          <a:lstStyle/>
          <a:p>
            <a:pPr algn="ctr"/>
            <a:r>
              <a:rPr lang="en-US" sz="1600" b="1" dirty="0"/>
              <a:t>Peel Adhesion</a:t>
            </a:r>
          </a:p>
        </p:txBody>
      </p:sp>
      <p:sp>
        <p:nvSpPr>
          <p:cNvPr id="85" name="TextBox 84"/>
          <p:cNvSpPr txBox="1"/>
          <p:nvPr/>
        </p:nvSpPr>
        <p:spPr>
          <a:xfrm>
            <a:off x="1677733" y="1515645"/>
            <a:ext cx="733982" cy="379656"/>
          </a:xfrm>
          <a:prstGeom prst="rect">
            <a:avLst/>
          </a:prstGeom>
          <a:solidFill>
            <a:srgbClr val="FBBE08"/>
          </a:solidFill>
          <a:effectLst>
            <a:softEdge rad="31750"/>
          </a:effectLst>
        </p:spPr>
        <p:txBody>
          <a:bodyPr wrap="none" rtlCol="0">
            <a:spAutoFit/>
          </a:bodyPr>
          <a:lstStyle/>
          <a:p>
            <a:pPr algn="ctr"/>
            <a:r>
              <a:rPr lang="en-US" sz="1867" b="1" dirty="0"/>
              <a:t>Tacky</a:t>
            </a:r>
          </a:p>
        </p:txBody>
      </p:sp>
      <p:sp>
        <p:nvSpPr>
          <p:cNvPr id="86" name="TextBox 85"/>
          <p:cNvSpPr txBox="1"/>
          <p:nvPr/>
        </p:nvSpPr>
        <p:spPr>
          <a:xfrm>
            <a:off x="2426269" y="1518555"/>
            <a:ext cx="805747" cy="379656"/>
          </a:xfrm>
          <a:prstGeom prst="rect">
            <a:avLst/>
          </a:prstGeom>
          <a:solidFill>
            <a:srgbClr val="FBBE08"/>
          </a:solidFill>
          <a:effectLst>
            <a:softEdge rad="31750"/>
          </a:effectLst>
        </p:spPr>
        <p:txBody>
          <a:bodyPr wrap="square" rtlCol="0">
            <a:spAutoFit/>
          </a:bodyPr>
          <a:lstStyle/>
          <a:p>
            <a:pPr algn="ctr"/>
            <a:r>
              <a:rPr lang="en-US" sz="1867" b="1" dirty="0"/>
              <a:t>Day 1</a:t>
            </a:r>
          </a:p>
        </p:txBody>
      </p:sp>
      <p:sp>
        <p:nvSpPr>
          <p:cNvPr id="87" name="TextBox 86"/>
          <p:cNvSpPr txBox="1"/>
          <p:nvPr/>
        </p:nvSpPr>
        <p:spPr>
          <a:xfrm>
            <a:off x="3255420" y="2958419"/>
            <a:ext cx="739818" cy="379656"/>
          </a:xfrm>
          <a:prstGeom prst="rect">
            <a:avLst/>
          </a:prstGeom>
          <a:solidFill>
            <a:srgbClr val="FBBE08"/>
          </a:solidFill>
          <a:effectLst>
            <a:softEdge rad="31750"/>
          </a:effectLst>
        </p:spPr>
        <p:txBody>
          <a:bodyPr wrap="none" rtlCol="0">
            <a:spAutoFit/>
          </a:bodyPr>
          <a:lstStyle/>
          <a:p>
            <a:pPr algn="ctr"/>
            <a:r>
              <a:rPr lang="en-US" sz="1867" b="1" dirty="0"/>
              <a:t>Day 2</a:t>
            </a:r>
          </a:p>
        </p:txBody>
      </p:sp>
      <p:sp>
        <p:nvSpPr>
          <p:cNvPr id="88" name="TextBox 87"/>
          <p:cNvSpPr txBox="1"/>
          <p:nvPr/>
        </p:nvSpPr>
        <p:spPr>
          <a:xfrm>
            <a:off x="4039828" y="2960071"/>
            <a:ext cx="739818" cy="379656"/>
          </a:xfrm>
          <a:prstGeom prst="rect">
            <a:avLst/>
          </a:prstGeom>
          <a:solidFill>
            <a:srgbClr val="FBBE08"/>
          </a:solidFill>
          <a:effectLst>
            <a:softEdge rad="31750"/>
          </a:effectLst>
        </p:spPr>
        <p:txBody>
          <a:bodyPr wrap="none" rtlCol="0">
            <a:spAutoFit/>
          </a:bodyPr>
          <a:lstStyle/>
          <a:p>
            <a:pPr algn="ctr"/>
            <a:r>
              <a:rPr lang="en-US" sz="1867" b="1" dirty="0"/>
              <a:t>Day 3</a:t>
            </a:r>
          </a:p>
        </p:txBody>
      </p:sp>
      <p:sp>
        <p:nvSpPr>
          <p:cNvPr id="89" name="TextBox 88"/>
          <p:cNvSpPr txBox="1"/>
          <p:nvPr/>
        </p:nvSpPr>
        <p:spPr>
          <a:xfrm>
            <a:off x="3224434" y="1506555"/>
            <a:ext cx="1585157" cy="1405449"/>
          </a:xfrm>
          <a:prstGeom prst="rect">
            <a:avLst/>
          </a:prstGeom>
          <a:solidFill>
            <a:srgbClr val="1B3162"/>
          </a:solidFill>
          <a:ln w="63500">
            <a:solidFill>
              <a:srgbClr val="FBBE08"/>
            </a:solidFill>
          </a:ln>
          <a:effectLst>
            <a:softEdge rad="76200"/>
          </a:effectLst>
        </p:spPr>
        <p:txBody>
          <a:bodyPr wrap="square" rtlCol="0">
            <a:spAutoFit/>
          </a:bodyPr>
          <a:lstStyle>
            <a:defPPr>
              <a:defRPr lang="en-US"/>
            </a:defPPr>
            <a:lvl1pPr algn="ctr">
              <a:defRPr b="1">
                <a:solidFill>
                  <a:srgbClr val="FBBE08"/>
                </a:solidFill>
              </a:defRPr>
            </a:lvl1pPr>
          </a:lstStyle>
          <a:p>
            <a:endParaRPr lang="en-US" sz="2400" dirty="0"/>
          </a:p>
          <a:p>
            <a:r>
              <a:rPr lang="en-US" sz="2133" dirty="0"/>
              <a:t>Control</a:t>
            </a:r>
          </a:p>
          <a:p>
            <a:endParaRPr lang="en-US" sz="2133" dirty="0"/>
          </a:p>
          <a:p>
            <a:endParaRPr lang="en-US" sz="1867" dirty="0"/>
          </a:p>
        </p:txBody>
      </p:sp>
      <p:grpSp>
        <p:nvGrpSpPr>
          <p:cNvPr id="90" name="Group 89"/>
          <p:cNvGrpSpPr/>
          <p:nvPr/>
        </p:nvGrpSpPr>
        <p:grpSpPr>
          <a:xfrm>
            <a:off x="1655375" y="1871880"/>
            <a:ext cx="3143525" cy="2900952"/>
            <a:chOff x="1837429" y="2740665"/>
            <a:chExt cx="2742575" cy="2743200"/>
          </a:xfrm>
        </p:grpSpPr>
        <p:pic>
          <p:nvPicPr>
            <p:cNvPr id="91" name="Picture 9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rot="10800000">
              <a:off x="1837429" y="4798065"/>
              <a:ext cx="685800" cy="685800"/>
            </a:xfrm>
            <a:prstGeom prst="rect">
              <a:avLst/>
            </a:prstGeom>
          </p:spPr>
        </p:pic>
        <p:pic>
          <p:nvPicPr>
            <p:cNvPr id="92" name="Picture 91"/>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rot="10800000">
              <a:off x="1837429" y="4112265"/>
              <a:ext cx="685800" cy="685800"/>
            </a:xfrm>
            <a:prstGeom prst="rect">
              <a:avLst/>
            </a:prstGeom>
          </p:spPr>
        </p:pic>
        <p:pic>
          <p:nvPicPr>
            <p:cNvPr id="93" name="Picture 92"/>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rot="10800000">
              <a:off x="1837429" y="3426465"/>
              <a:ext cx="685800" cy="685800"/>
            </a:xfrm>
            <a:prstGeom prst="rect">
              <a:avLst/>
            </a:prstGeom>
          </p:spPr>
        </p:pic>
        <p:pic>
          <p:nvPicPr>
            <p:cNvPr id="94" name="Picture 93"/>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rot="10800000">
              <a:off x="1837429" y="2740665"/>
              <a:ext cx="685800" cy="685800"/>
            </a:xfrm>
            <a:prstGeom prst="rect">
              <a:avLst/>
            </a:prstGeom>
          </p:spPr>
        </p:pic>
        <p:pic>
          <p:nvPicPr>
            <p:cNvPr id="110" name="Picture 109"/>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rot="10800000">
              <a:off x="2523162" y="4798065"/>
              <a:ext cx="685800" cy="685800"/>
            </a:xfrm>
            <a:prstGeom prst="rect">
              <a:avLst/>
            </a:prstGeom>
          </p:spPr>
        </p:pic>
        <p:pic>
          <p:nvPicPr>
            <p:cNvPr id="111" name="Picture 110"/>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rot="10800000">
              <a:off x="2523163" y="4112265"/>
              <a:ext cx="685800" cy="685800"/>
            </a:xfrm>
            <a:prstGeom prst="rect">
              <a:avLst/>
            </a:prstGeom>
          </p:spPr>
        </p:pic>
        <p:pic>
          <p:nvPicPr>
            <p:cNvPr id="114" name="Picture 113"/>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rot="10800000">
              <a:off x="2523163" y="3426465"/>
              <a:ext cx="685800" cy="685800"/>
            </a:xfrm>
            <a:prstGeom prst="rect">
              <a:avLst/>
            </a:prstGeom>
          </p:spPr>
        </p:pic>
        <p:pic>
          <p:nvPicPr>
            <p:cNvPr id="115" name="Picture 114"/>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rot="10800000">
              <a:off x="2523163" y="2740665"/>
              <a:ext cx="685800" cy="685800"/>
            </a:xfrm>
            <a:prstGeom prst="rect">
              <a:avLst/>
            </a:prstGeom>
          </p:spPr>
        </p:pic>
        <p:pic>
          <p:nvPicPr>
            <p:cNvPr id="116" name="Picture 115"/>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rot="10800000">
              <a:off x="3204444" y="4798065"/>
              <a:ext cx="685800" cy="685800"/>
            </a:xfrm>
            <a:prstGeom prst="rect">
              <a:avLst/>
            </a:prstGeom>
          </p:spPr>
        </p:pic>
        <p:pic>
          <p:nvPicPr>
            <p:cNvPr id="117" name="Picture 116"/>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rot="10800000">
              <a:off x="3204511" y="4102985"/>
              <a:ext cx="714318" cy="695078"/>
            </a:xfrm>
            <a:prstGeom prst="rect">
              <a:avLst/>
            </a:prstGeom>
          </p:spPr>
        </p:pic>
        <p:pic>
          <p:nvPicPr>
            <p:cNvPr id="118" name="Picture 117"/>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rot="10800000">
              <a:off x="3890242" y="4798063"/>
              <a:ext cx="689136" cy="685801"/>
            </a:xfrm>
            <a:prstGeom prst="rect">
              <a:avLst/>
            </a:prstGeom>
          </p:spPr>
        </p:pic>
        <p:pic>
          <p:nvPicPr>
            <p:cNvPr id="119" name="Picture 118"/>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rot="10800000">
              <a:off x="3894204" y="4102984"/>
              <a:ext cx="685800" cy="695075"/>
            </a:xfrm>
            <a:prstGeom prst="rect">
              <a:avLst/>
            </a:prstGeom>
          </p:spPr>
        </p:pic>
      </p:grpSp>
      <p:grpSp>
        <p:nvGrpSpPr>
          <p:cNvPr id="120" name="Group 119"/>
          <p:cNvGrpSpPr/>
          <p:nvPr/>
        </p:nvGrpSpPr>
        <p:grpSpPr>
          <a:xfrm>
            <a:off x="1655375" y="4750162"/>
            <a:ext cx="3145936" cy="2072788"/>
            <a:chOff x="413704" y="3105151"/>
            <a:chExt cx="4227096" cy="2743200"/>
          </a:xfrm>
        </p:grpSpPr>
        <p:pic>
          <p:nvPicPr>
            <p:cNvPr id="121" name="Picture 120"/>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rot="5400000">
              <a:off x="614231" y="3947361"/>
              <a:ext cx="2743200" cy="1058779"/>
            </a:xfrm>
            <a:prstGeom prst="rect">
              <a:avLst/>
            </a:prstGeom>
          </p:spPr>
        </p:pic>
        <p:pic>
          <p:nvPicPr>
            <p:cNvPr id="122" name="Picture 121"/>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rot="5400000">
              <a:off x="1664989" y="3955382"/>
              <a:ext cx="2743200" cy="1042737"/>
            </a:xfrm>
            <a:prstGeom prst="rect">
              <a:avLst/>
            </a:prstGeom>
          </p:spPr>
        </p:pic>
        <p:pic>
          <p:nvPicPr>
            <p:cNvPr id="123" name="Picture 122"/>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rot="5400000">
              <a:off x="2727779" y="3935330"/>
              <a:ext cx="2743200" cy="1082842"/>
            </a:xfrm>
            <a:prstGeom prst="rect">
              <a:avLst/>
            </a:prstGeom>
          </p:spPr>
        </p:pic>
        <p:pic>
          <p:nvPicPr>
            <p:cNvPr id="128" name="Picture 127"/>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rot="5400000">
              <a:off x="-436527" y="3955382"/>
              <a:ext cx="2743200" cy="1042737"/>
            </a:xfrm>
            <a:prstGeom prst="rect">
              <a:avLst/>
            </a:prstGeom>
          </p:spPr>
        </p:pic>
      </p:grpSp>
      <p:sp>
        <p:nvSpPr>
          <p:cNvPr id="57" name="TextBox 56"/>
          <p:cNvSpPr txBox="1"/>
          <p:nvPr/>
        </p:nvSpPr>
        <p:spPr>
          <a:xfrm>
            <a:off x="201396" y="1068622"/>
            <a:ext cx="7951216" cy="523220"/>
          </a:xfrm>
          <a:prstGeom prst="rect">
            <a:avLst/>
          </a:prstGeom>
          <a:noFill/>
        </p:spPr>
        <p:txBody>
          <a:bodyPr wrap="none" rtlCol="0">
            <a:spAutoFit/>
          </a:bodyPr>
          <a:lstStyle/>
          <a:p>
            <a:r>
              <a:rPr lang="en-US" sz="2800" b="1" dirty="0">
                <a:cs typeface="Arial"/>
              </a:rPr>
              <a:t>Adhesion Between Primers and Antifouling Topcoat</a:t>
            </a:r>
            <a:r>
              <a:rPr lang="en-US" sz="2800" b="1" dirty="0" smtClean="0">
                <a:cs typeface="Arial"/>
              </a:rPr>
              <a:t>:</a:t>
            </a:r>
            <a:endParaRPr lang="en-US" sz="2800" b="1" dirty="0"/>
          </a:p>
        </p:txBody>
      </p:sp>
    </p:spTree>
    <p:extLst>
      <p:ext uri="{BB962C8B-B14F-4D97-AF65-F5344CB8AC3E}">
        <p14:creationId xmlns:p14="http://schemas.microsoft.com/office/powerpoint/2010/main" val="1770159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NSRP SP&amp;C White Paper_Sprayable Nonskid_05022018 (2)">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1730</Words>
  <Application>Microsoft Office PowerPoint</Application>
  <PresentationFormat>Widescreen</PresentationFormat>
  <Paragraphs>275</Paragraphs>
  <Slides>16</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Segoe UI</vt:lpstr>
      <vt:lpstr>Times New Roman</vt:lpstr>
      <vt:lpstr>Wingdings</vt:lpstr>
      <vt:lpstr>NSRP Header</vt:lpstr>
      <vt:lpstr>NSRP SP&amp;C White Paper_Sprayable Nonskid_05022018 (2)</vt:lpstr>
      <vt:lpstr>Custom Design</vt:lpstr>
      <vt:lpstr>Analysis of Underwater Hull Qualified and Alternative Tie Coats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and Evaluation of Primers with Extended AF Overcoat Window  Test Panel Preparation   </vt:lpstr>
      <vt:lpstr>Panel Preparation Guidelines</vt:lpstr>
      <vt:lpstr>Panel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and Evaluation of Primers with Extended AF Overcoat Window   Project Lead: Excet, Inc. Tim Wise Lead Technical Team Member: US Naval Research Laboratory (NRL) James Tagert Teaming Partners: BAE Systems, Bath Iron Works, Huntington Ingles Ind. Sherwin Williams, PPG Paint, International Paint</dc:title>
  <dc:creator>Tim Wise</dc:creator>
  <cp:lastModifiedBy>Mueller, Caroline</cp:lastModifiedBy>
  <cp:revision>29</cp:revision>
  <dcterms:created xsi:type="dcterms:W3CDTF">2019-05-23T14:34:26Z</dcterms:created>
  <dcterms:modified xsi:type="dcterms:W3CDTF">2019-09-23T18:06:31Z</dcterms:modified>
</cp:coreProperties>
</file>