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2"/>
  </p:notesMasterIdLst>
  <p:sldIdLst>
    <p:sldId id="260" r:id="rId2"/>
    <p:sldId id="257" r:id="rId3"/>
    <p:sldId id="261" r:id="rId4"/>
    <p:sldId id="262" r:id="rId5"/>
    <p:sldId id="263" r:id="rId6"/>
    <p:sldId id="264" r:id="rId7"/>
    <p:sldId id="265" r:id="rId8"/>
    <p:sldId id="259" r:id="rId9"/>
    <p:sldId id="266"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5571"/>
    <a:srgbClr val="05759D"/>
    <a:srgbClr val="0688B6"/>
    <a:srgbClr val="034055"/>
    <a:srgbClr val="8EB2BF"/>
    <a:srgbClr val="446A78"/>
    <a:srgbClr val="EA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7101" autoAdjust="0"/>
  </p:normalViewPr>
  <p:slideViewPr>
    <p:cSldViewPr snapToGrid="0">
      <p:cViewPr varScale="1">
        <p:scale>
          <a:sx n="64" d="100"/>
          <a:sy n="64" d="100"/>
        </p:scale>
        <p:origin x="4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0CAFB-BA6A-4EAD-8632-EFF9673D5756}" type="datetimeFigureOut">
              <a:rPr lang="en-US" smtClean="0"/>
              <a:t>7/17/2019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3D755-2BB7-4E46-A026-A3354C074F5C}" type="slidenum">
              <a:rPr lang="en-US" smtClean="0"/>
              <a:t>‹#›</a:t>
            </a:fld>
            <a:endParaRPr lang="en-US"/>
          </a:p>
        </p:txBody>
      </p:sp>
    </p:spTree>
    <p:extLst>
      <p:ext uri="{BB962C8B-B14F-4D97-AF65-F5344CB8AC3E}">
        <p14:creationId xmlns:p14="http://schemas.microsoft.com/office/powerpoint/2010/main" val="20944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119877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1398130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3891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1048120217"/>
              </p:ext>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8947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271191812"/>
              </p:ext>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smtClean="0">
                          <a:latin typeface="Segoe UI" panose="020B0502040204020203" pitchFamily="34" charset="0"/>
                          <a:cs typeface="Segoe UI" panose="020B0502040204020203" pitchFamily="34" charset="0"/>
                        </a:rPr>
                        <a:t>PROJECT INFORMATION</a:t>
                      </a:r>
                      <a:endParaRPr lang="en-US" b="1"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OBJECTIVE</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smtClean="0">
                          <a:latin typeface="Segoe UI" panose="020B0502040204020203" pitchFamily="34" charset="0"/>
                          <a:cs typeface="Segoe UI" panose="020B0502040204020203" pitchFamily="34" charset="0"/>
                        </a:rPr>
                        <a:t>Prime/Lead</a:t>
                      </a:r>
                      <a:r>
                        <a:rPr lang="en-US" sz="1800" dirty="0" smtClean="0">
                          <a:latin typeface="Segoe UI" panose="020B0502040204020203" pitchFamily="34" charset="0"/>
                          <a:cs typeface="Segoe UI" panose="020B0502040204020203" pitchFamily="34" charset="0"/>
                        </a:rPr>
                        <a:t>:</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Team Members</a:t>
                      </a:r>
                      <a:r>
                        <a:rPr lang="en-US" sz="1800" dirty="0" smtClean="0">
                          <a:latin typeface="Segoe UI" panose="020B0502040204020203" pitchFamily="34" charset="0"/>
                          <a:cs typeface="Segoe UI" panose="020B0502040204020203" pitchFamily="34" charset="0"/>
                        </a:rPr>
                        <a:t>:  </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Duration</a:t>
                      </a:r>
                      <a:r>
                        <a:rPr lang="en-US" sz="1800" dirty="0" smtClean="0">
                          <a:latin typeface="Segoe UI" panose="020B0502040204020203" pitchFamily="34" charset="0"/>
                          <a:cs typeface="Segoe UI" panose="020B0502040204020203" pitchFamily="34" charset="0"/>
                        </a:rPr>
                        <a:t>:  </a:t>
                      </a:r>
                      <a:endParaRPr lang="en-US" sz="1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Enter</a:t>
                      </a:r>
                      <a:r>
                        <a:rPr lang="en-US" baseline="0" dirty="0" smtClean="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smtClean="0">
                          <a:latin typeface="Segoe UI" panose="020B0502040204020203" pitchFamily="34" charset="0"/>
                          <a:cs typeface="Segoe UI" panose="020B0502040204020203" pitchFamily="34" charset="0"/>
                        </a:rPr>
                        <a:t>DELIVERABLES/BENEFITS/ROI</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FINANCIAL</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smtClean="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Program Funds:  $</a:t>
                      </a:r>
                    </a:p>
                    <a:p>
                      <a:r>
                        <a:rPr lang="en-US" dirty="0" smtClean="0">
                          <a:latin typeface="Segoe UI" panose="020B0502040204020203" pitchFamily="34" charset="0"/>
                          <a:cs typeface="Segoe UI" panose="020B0502040204020203" pitchFamily="34" charset="0"/>
                        </a:rPr>
                        <a:t>Cost</a:t>
                      </a:r>
                      <a:r>
                        <a:rPr lang="en-US" baseline="0" dirty="0" smtClean="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Subtitle</a:t>
            </a:r>
            <a:endParaRPr lang="en-US" dirty="0">
              <a:latin typeface="Segoe UI" panose="020B0502040204020203" pitchFamily="34" charset="0"/>
              <a:cs typeface="Segoe UI" panose="020B0502040204020203" pitchFamily="34" charset="0"/>
            </a:endParaRP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smtClean="0">
                <a:latin typeface="Segoe UI" panose="020B0502040204020203" pitchFamily="34" charset="0"/>
                <a:cs typeface="Segoe UI" panose="020B0502040204020203" pitchFamily="34" charset="0"/>
              </a:rPr>
              <a:t>0/00</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4215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AF7F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426938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759101114"/>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 id="2147483660" r:id="rId4"/>
    <p:sldLayoutId id="2147483659" r:id="rId5"/>
    <p:sldLayoutId id="2147483656" r:id="rId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1</a:t>
            </a:fld>
            <a:endParaRPr lang="en-US" dirty="0"/>
          </a:p>
        </p:txBody>
      </p:sp>
      <p:sp>
        <p:nvSpPr>
          <p:cNvPr id="5" name="Title 6"/>
          <p:cNvSpPr>
            <a:spLocks noGrp="1"/>
          </p:cNvSpPr>
          <p:nvPr>
            <p:ph type="ctrTitle"/>
          </p:nvPr>
        </p:nvSpPr>
        <p:spPr>
          <a:xfrm>
            <a:off x="1739348" y="1401417"/>
            <a:ext cx="8458200" cy="1219200"/>
          </a:xfrm>
        </p:spPr>
        <p:txBody>
          <a:bodyPr/>
          <a:lstStyle/>
          <a:p>
            <a:r>
              <a:rPr lang="en-US" dirty="0">
                <a:solidFill>
                  <a:schemeClr val="tx1"/>
                </a:solidFill>
              </a:rPr>
              <a:t>Shore Power Connector Tester</a:t>
            </a:r>
          </a:p>
        </p:txBody>
      </p:sp>
      <p:sp>
        <p:nvSpPr>
          <p:cNvPr id="6" name="Text Placeholder 7"/>
          <p:cNvSpPr txBox="1">
            <a:spLocks/>
          </p:cNvSpPr>
          <p:nvPr/>
        </p:nvSpPr>
        <p:spPr>
          <a:xfrm>
            <a:off x="6844748" y="4678017"/>
            <a:ext cx="4058478" cy="45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NSRP ETP July 24, 2019</a:t>
            </a:r>
            <a:endParaRPr lang="en-US" dirty="0"/>
          </a:p>
        </p:txBody>
      </p:sp>
      <p:sp>
        <p:nvSpPr>
          <p:cNvPr id="7" name="Text Placeholder 8"/>
          <p:cNvSpPr txBox="1">
            <a:spLocks/>
          </p:cNvSpPr>
          <p:nvPr/>
        </p:nvSpPr>
        <p:spPr>
          <a:xfrm>
            <a:off x="5092147" y="5163268"/>
            <a:ext cx="5562600" cy="381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solidFill>
                  <a:schemeClr val="tx1"/>
                </a:solidFill>
              </a:rPr>
              <a:t>Atlanta, GA</a:t>
            </a:r>
            <a:endParaRPr lang="en-US" sz="2400" dirty="0">
              <a:solidFill>
                <a:schemeClr val="tx1"/>
              </a:solidFill>
            </a:endParaRPr>
          </a:p>
        </p:txBody>
      </p:sp>
      <p:sp>
        <p:nvSpPr>
          <p:cNvPr id="8" name="Text Placeholder 7"/>
          <p:cNvSpPr txBox="1">
            <a:spLocks/>
          </p:cNvSpPr>
          <p:nvPr/>
        </p:nvSpPr>
        <p:spPr>
          <a:xfrm>
            <a:off x="6989528" y="5953319"/>
            <a:ext cx="3436620" cy="258928"/>
          </a:xfrm>
          <a:prstGeom prst="rect">
            <a:avLst/>
          </a:prstGeom>
        </p:spPr>
        <p:txBody>
          <a:bodyPr vert="horz" lIns="91440" tIns="45720" rIns="91440" bIns="45720" rtlCol="0" anchor="ctr">
            <a:normAutofit fontScale="92500"/>
          </a:bodyPr>
          <a:lstStyle>
            <a:lvl1pPr marL="0" indent="0" algn="r" defTabSz="914400" rtl="0" eaLnBrk="1" latinLnBrk="0" hangingPunct="1">
              <a:spcBef>
                <a:spcPct val="20000"/>
              </a:spcBef>
              <a:buFont typeface="Arial" panose="020B0604020202020204" pitchFamily="34" charset="0"/>
              <a:buNone/>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dirty="0">
                <a:solidFill>
                  <a:schemeClr val="tx1"/>
                </a:solidFill>
              </a:rPr>
              <a:t>A:  Approved for public release: distribution unlimited</a:t>
            </a:r>
          </a:p>
        </p:txBody>
      </p:sp>
      <p:sp>
        <p:nvSpPr>
          <p:cNvPr id="9" name="Text Placeholder 7"/>
          <p:cNvSpPr txBox="1">
            <a:spLocks/>
          </p:cNvSpPr>
          <p:nvPr/>
        </p:nvSpPr>
        <p:spPr>
          <a:xfrm>
            <a:off x="1736035" y="4707613"/>
            <a:ext cx="2975113" cy="855207"/>
          </a:xfrm>
          <a:prstGeom prst="rect">
            <a:avLst/>
          </a:prstGeom>
        </p:spPr>
        <p:txBody>
          <a:bodyPr vert="horz" lIns="91440" tIns="45720" rIns="91440" bIns="45720" rtlCol="0" anchor="ctr">
            <a:normAutofit fontScale="55000" lnSpcReduction="20000"/>
          </a:bodyPr>
          <a:lstStyle>
            <a:lvl1pPr marL="0" indent="0" algn="r" defTabSz="914400" rtl="0" eaLnBrk="1" latinLnBrk="0" hangingPunct="1">
              <a:spcBef>
                <a:spcPct val="20000"/>
              </a:spcBef>
              <a:buFont typeface="Arial" panose="020B0604020202020204" pitchFamily="34" charset="0"/>
              <a:buNone/>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a:solidFill>
                  <a:schemeClr val="tx1"/>
                </a:solidFill>
              </a:rPr>
              <a:t>Jeff Callen </a:t>
            </a:r>
          </a:p>
          <a:p>
            <a:pPr algn="ctr"/>
            <a:r>
              <a:rPr lang="en-US" dirty="0">
                <a:solidFill>
                  <a:schemeClr val="tx1"/>
                </a:solidFill>
              </a:rPr>
              <a:t>Penn State Electro-Optics Center</a:t>
            </a:r>
          </a:p>
          <a:p>
            <a:pPr algn="ctr"/>
            <a:r>
              <a:rPr lang="en-US" dirty="0">
                <a:solidFill>
                  <a:schemeClr val="tx1"/>
                </a:solidFill>
              </a:rPr>
              <a:t>(724) 295-7000 x7141</a:t>
            </a:r>
          </a:p>
          <a:p>
            <a:pPr algn="ctr"/>
            <a:r>
              <a:rPr lang="en-US" dirty="0">
                <a:solidFill>
                  <a:schemeClr val="tx1"/>
                </a:solidFill>
              </a:rPr>
              <a:t>jnc13@arl.psu.edu</a:t>
            </a:r>
          </a:p>
        </p:txBody>
      </p:sp>
      <p:sp>
        <p:nvSpPr>
          <p:cNvPr id="10" name="Text Placeholder 7"/>
          <p:cNvSpPr txBox="1">
            <a:spLocks/>
          </p:cNvSpPr>
          <p:nvPr/>
        </p:nvSpPr>
        <p:spPr>
          <a:xfrm>
            <a:off x="1355034" y="3535017"/>
            <a:ext cx="3737113" cy="855207"/>
          </a:xfrm>
          <a:prstGeom prst="rect">
            <a:avLst/>
          </a:prstGeom>
        </p:spPr>
        <p:txBody>
          <a:bodyPr vert="horz" lIns="91440" tIns="45720" rIns="91440" bIns="45720" rtlCol="0" anchor="ctr">
            <a:normAutofit fontScale="55000" lnSpcReduction="20000"/>
          </a:bodyPr>
          <a:lstStyle>
            <a:lvl1pPr marL="0" indent="0" algn="r" defTabSz="914400" rtl="0" eaLnBrk="1" latinLnBrk="0" hangingPunct="1">
              <a:spcBef>
                <a:spcPct val="20000"/>
              </a:spcBef>
              <a:buFont typeface="Arial" panose="020B0604020202020204" pitchFamily="34" charset="0"/>
              <a:buNone/>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a:solidFill>
                  <a:schemeClr val="tx1"/>
                </a:solidFill>
              </a:rPr>
              <a:t>Matt </a:t>
            </a:r>
            <a:r>
              <a:rPr lang="en-US" dirty="0" err="1">
                <a:solidFill>
                  <a:schemeClr val="tx1"/>
                </a:solidFill>
              </a:rPr>
              <a:t>Boubin</a:t>
            </a:r>
            <a:endParaRPr lang="en-US" dirty="0">
              <a:solidFill>
                <a:schemeClr val="tx1"/>
              </a:solidFill>
            </a:endParaRPr>
          </a:p>
          <a:p>
            <a:pPr algn="ctr"/>
            <a:r>
              <a:rPr lang="en-US" dirty="0">
                <a:solidFill>
                  <a:schemeClr val="tx1"/>
                </a:solidFill>
              </a:rPr>
              <a:t>D’Angelo Technologies</a:t>
            </a:r>
          </a:p>
          <a:p>
            <a:pPr algn="ctr"/>
            <a:r>
              <a:rPr lang="en-US" dirty="0">
                <a:solidFill>
                  <a:schemeClr val="tx1"/>
                </a:solidFill>
              </a:rPr>
              <a:t>(513) 706-5783</a:t>
            </a:r>
          </a:p>
          <a:p>
            <a:pPr algn="ctr"/>
            <a:r>
              <a:rPr lang="en-US" dirty="0">
                <a:solidFill>
                  <a:schemeClr val="tx1"/>
                </a:solidFill>
              </a:rPr>
              <a:t>matthew@dangelotechnologies.com</a:t>
            </a:r>
          </a:p>
        </p:txBody>
      </p:sp>
      <p:sp>
        <p:nvSpPr>
          <p:cNvPr id="11" name="Text Placeholder 7"/>
          <p:cNvSpPr txBox="1">
            <a:spLocks/>
          </p:cNvSpPr>
          <p:nvPr/>
        </p:nvSpPr>
        <p:spPr>
          <a:xfrm>
            <a:off x="5958057" y="2831935"/>
            <a:ext cx="4114800" cy="1213568"/>
          </a:xfrm>
          <a:prstGeom prst="rect">
            <a:avLst/>
          </a:prstGeom>
        </p:spPr>
        <p:txBody>
          <a:bodyPr vert="horz" lIns="91440" tIns="45720" rIns="91440" bIns="45720" rtlCol="0" anchor="ctr">
            <a:normAutofit fontScale="92500" lnSpcReduction="10000"/>
          </a:bodyPr>
          <a:lstStyle>
            <a:lvl1pPr marL="0" indent="0" algn="r" defTabSz="914400" rtl="0" eaLnBrk="1" latinLnBrk="0" hangingPunct="1">
              <a:spcBef>
                <a:spcPct val="20000"/>
              </a:spcBef>
              <a:buFont typeface="Arial" panose="020B0604020202020204" pitchFamily="34" charset="0"/>
              <a:buNone/>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a:solidFill>
                  <a:schemeClr val="tx1"/>
                </a:solidFill>
              </a:rPr>
              <a:t>D’Angelo Technologies (D5T)</a:t>
            </a:r>
          </a:p>
          <a:p>
            <a:pPr algn="ctr"/>
            <a:r>
              <a:rPr lang="en-US" dirty="0">
                <a:solidFill>
                  <a:schemeClr val="tx1"/>
                </a:solidFill>
              </a:rPr>
              <a:t>819 Factory Rd. A</a:t>
            </a:r>
          </a:p>
          <a:p>
            <a:pPr algn="ctr"/>
            <a:r>
              <a:rPr lang="en-US" dirty="0">
                <a:solidFill>
                  <a:schemeClr val="tx1"/>
                </a:solidFill>
              </a:rPr>
              <a:t>Beavercreek, OH 45434</a:t>
            </a:r>
          </a:p>
        </p:txBody>
      </p:sp>
    </p:spTree>
    <p:extLst>
      <p:ext uri="{BB962C8B-B14F-4D97-AF65-F5344CB8AC3E}">
        <p14:creationId xmlns:p14="http://schemas.microsoft.com/office/powerpoint/2010/main" val="2817235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A916C171-007E-46CF-80D5-F89E015BD616}" type="slidenum">
              <a:rPr lang="en-US" smtClean="0"/>
              <a:pPr/>
              <a:t>10</a:t>
            </a:fld>
            <a:endParaRPr lang="en-US" dirty="0"/>
          </a:p>
        </p:txBody>
      </p:sp>
      <p:sp>
        <p:nvSpPr>
          <p:cNvPr id="4" name="TextBox 3"/>
          <p:cNvSpPr txBox="1"/>
          <p:nvPr/>
        </p:nvSpPr>
        <p:spPr>
          <a:xfrm>
            <a:off x="3478696" y="2564296"/>
            <a:ext cx="6003234" cy="1323439"/>
          </a:xfrm>
          <a:prstGeom prst="rect">
            <a:avLst/>
          </a:prstGeom>
          <a:noFill/>
        </p:spPr>
        <p:txBody>
          <a:bodyPr wrap="square" rtlCol="0">
            <a:spAutoFit/>
          </a:bodyPr>
          <a:lstStyle/>
          <a:p>
            <a:r>
              <a:rPr lang="en-US" sz="8000" dirty="0" smtClean="0">
                <a:latin typeface="Segoe UI" panose="020B0502040204020203" pitchFamily="34" charset="0"/>
                <a:cs typeface="Segoe UI" panose="020B0502040204020203" pitchFamily="34" charset="0"/>
              </a:rPr>
              <a:t>Questions?</a:t>
            </a:r>
            <a:endParaRPr lang="en-US" sz="8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168896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2</a:t>
            </a:fld>
            <a:endParaRPr lang="en-US" dirty="0"/>
          </a:p>
        </p:txBody>
      </p:sp>
      <p:sp>
        <p:nvSpPr>
          <p:cNvPr id="5" name="Title 2"/>
          <p:cNvSpPr>
            <a:spLocks noGrp="1"/>
          </p:cNvSpPr>
          <p:nvPr>
            <p:ph type="title"/>
          </p:nvPr>
        </p:nvSpPr>
        <p:spPr>
          <a:xfrm>
            <a:off x="692426" y="612913"/>
            <a:ext cx="8229600" cy="533400"/>
          </a:xfrm>
        </p:spPr>
        <p:txBody>
          <a:bodyPr/>
          <a:lstStyle/>
          <a:p>
            <a:r>
              <a:rPr lang="en-US" dirty="0"/>
              <a:t>Project Overview</a:t>
            </a:r>
          </a:p>
        </p:txBody>
      </p:sp>
      <p:sp>
        <p:nvSpPr>
          <p:cNvPr id="7" name="Text Placeholder 7"/>
          <p:cNvSpPr txBox="1">
            <a:spLocks/>
          </p:cNvSpPr>
          <p:nvPr/>
        </p:nvSpPr>
        <p:spPr>
          <a:xfrm>
            <a:off x="3892826" y="3889513"/>
            <a:ext cx="3436620" cy="258928"/>
          </a:xfrm>
          <a:prstGeom prst="rect">
            <a:avLst/>
          </a:prstGeom>
        </p:spPr>
        <p:txBody>
          <a:bodyPr vert="horz" lIns="91440" tIns="45720" rIns="91440" bIns="45720" rtlCol="0" anchor="ctr">
            <a:normAutofit fontScale="92500"/>
          </a:bodyPr>
          <a:lstStyle>
            <a:lvl1pPr marL="0" indent="0" algn="r" defTabSz="914400" rtl="0" eaLnBrk="1" latinLnBrk="0" hangingPunct="1">
              <a:spcBef>
                <a:spcPct val="20000"/>
              </a:spcBef>
              <a:buFont typeface="Arial" panose="020B0604020202020204" pitchFamily="34" charset="0"/>
              <a:buNone/>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dirty="0"/>
              <a:t>A:  Approved for public release: distribution unlimited</a:t>
            </a:r>
          </a:p>
        </p:txBody>
      </p:sp>
      <p:sp>
        <p:nvSpPr>
          <p:cNvPr id="8" name="TextBox 7"/>
          <p:cNvSpPr txBox="1"/>
          <p:nvPr/>
        </p:nvSpPr>
        <p:spPr>
          <a:xfrm>
            <a:off x="2368826" y="6044933"/>
            <a:ext cx="4568879" cy="261610"/>
          </a:xfrm>
          <a:prstGeom prst="rect">
            <a:avLst/>
          </a:prstGeom>
          <a:noFill/>
        </p:spPr>
        <p:txBody>
          <a:bodyPr wrap="none" rtlCol="0">
            <a:spAutoFit/>
          </a:bodyPr>
          <a:lstStyle/>
          <a:p>
            <a:r>
              <a:rPr lang="en-US" sz="1100" dirty="0"/>
              <a:t>Distribution Statement A: Approved for public release: distribution unlimited</a:t>
            </a:r>
          </a:p>
        </p:txBody>
      </p:sp>
      <p:sp>
        <p:nvSpPr>
          <p:cNvPr id="9" name="Content Placeholder 2">
            <a:extLst>
              <a:ext uri="{FF2B5EF4-FFF2-40B4-BE49-F238E27FC236}">
                <a16:creationId xmlns:a16="http://schemas.microsoft.com/office/drawing/2014/main" id="{805E32DE-B86A-4248-9C63-51CBCC9E8B5F}"/>
              </a:ext>
            </a:extLst>
          </p:cNvPr>
          <p:cNvSpPr>
            <a:spLocks noGrp="1"/>
          </p:cNvSpPr>
          <p:nvPr>
            <p:ph idx="1"/>
          </p:nvPr>
        </p:nvSpPr>
        <p:spPr>
          <a:xfrm>
            <a:off x="651555" y="1185796"/>
            <a:ext cx="5832071" cy="4819653"/>
          </a:xfrm>
        </p:spPr>
        <p:txBody>
          <a:bodyPr>
            <a:normAutofit fontScale="92500" lnSpcReduction="10000"/>
          </a:bodyPr>
          <a:lstStyle/>
          <a:p>
            <a:pPr>
              <a:lnSpc>
                <a:spcPct val="110000"/>
              </a:lnSpc>
              <a:defRPr/>
            </a:pPr>
            <a:r>
              <a:rPr lang="en-US" sz="1600" dirty="0">
                <a:solidFill>
                  <a:srgbClr val="000000"/>
                </a:solidFill>
              </a:rPr>
              <a:t>A Dec. 2014 NSWCCD-SSES report notes a significant number of 450V 400A surface ship shore power connection plug and receptacle failures.  </a:t>
            </a:r>
          </a:p>
          <a:p>
            <a:pPr>
              <a:lnSpc>
                <a:spcPct val="110000"/>
              </a:lnSpc>
              <a:defRPr/>
            </a:pPr>
            <a:r>
              <a:rPr lang="en-US" sz="1600" dirty="0">
                <a:solidFill>
                  <a:srgbClr val="000000"/>
                </a:solidFill>
              </a:rPr>
              <a:t>These connectors are subject to corrosion at the connection pins themselves.  Corrosion leads to high impedance contact and subsequent heating of the pins and eventual failure.</a:t>
            </a:r>
          </a:p>
          <a:p>
            <a:pPr>
              <a:lnSpc>
                <a:spcPct val="110000"/>
              </a:lnSpc>
              <a:defRPr/>
            </a:pPr>
            <a:r>
              <a:rPr lang="en-US" sz="1600" dirty="0">
                <a:solidFill>
                  <a:srgbClr val="000000"/>
                </a:solidFill>
              </a:rPr>
              <a:t>The connectors are tested before connection to shore power with a Megohmmeter (“Megger”) to verify that there are no accidental low impedance paths between the phases or to ground.</a:t>
            </a:r>
          </a:p>
          <a:p>
            <a:pPr>
              <a:lnSpc>
                <a:spcPct val="110000"/>
              </a:lnSpc>
              <a:defRPr/>
            </a:pPr>
            <a:r>
              <a:rPr lang="en-US" sz="1600" dirty="0">
                <a:solidFill>
                  <a:srgbClr val="000000"/>
                </a:solidFill>
              </a:rPr>
              <a:t>In Feb. 2018, a pin failure in a 450V shore power connector on the USS Fitzgerald (DDG-62) led to an Arc Flash Event in which the connector exploded.</a:t>
            </a:r>
          </a:p>
          <a:p>
            <a:pPr>
              <a:lnSpc>
                <a:spcPct val="110000"/>
              </a:lnSpc>
              <a:defRPr/>
            </a:pPr>
            <a:r>
              <a:rPr lang="en-US" sz="1600" dirty="0">
                <a:solidFill>
                  <a:srgbClr val="000000"/>
                </a:solidFill>
              </a:rPr>
              <a:t>Due to similar issues in the fleet, a new Maintenance Requirement Card (MRC) has been issued that requires Megger testing from each pin in the receptacle to every other pin and also to ground, rather than just a single phase to phase and phase to ground tests.</a:t>
            </a:r>
          </a:p>
          <a:p>
            <a:pPr marL="0" indent="0">
              <a:buNone/>
            </a:pPr>
            <a:endParaRPr lang="en-US" dirty="0"/>
          </a:p>
        </p:txBody>
      </p:sp>
      <p:pic>
        <p:nvPicPr>
          <p:cNvPr id="10" name="Picture 9">
            <a:extLst>
              <a:ext uri="{FF2B5EF4-FFF2-40B4-BE49-F238E27FC236}">
                <a16:creationId xmlns:a16="http://schemas.microsoft.com/office/drawing/2014/main" id="{96C3A638-9B38-4413-B7CA-78E17EA33BE8}"/>
              </a:ext>
            </a:extLst>
          </p:cNvPr>
          <p:cNvPicPr>
            <a:picLocks noChangeAspect="1"/>
          </p:cNvPicPr>
          <p:nvPr/>
        </p:nvPicPr>
        <p:blipFill>
          <a:blip r:embed="rId2"/>
          <a:stretch>
            <a:fillRect/>
          </a:stretch>
        </p:blipFill>
        <p:spPr>
          <a:xfrm rot="16200000">
            <a:off x="8752987" y="285837"/>
            <a:ext cx="1162246" cy="3028424"/>
          </a:xfrm>
          <a:prstGeom prst="rect">
            <a:avLst/>
          </a:prstGeom>
        </p:spPr>
      </p:pic>
      <p:pic>
        <p:nvPicPr>
          <p:cNvPr id="11" name="Picture 10">
            <a:extLst>
              <a:ext uri="{FF2B5EF4-FFF2-40B4-BE49-F238E27FC236}">
                <a16:creationId xmlns:a16="http://schemas.microsoft.com/office/drawing/2014/main" id="{FD1FF8F2-042D-48E6-B7F2-D3B1965904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13" t="17827" r="9363" b="18240"/>
          <a:stretch/>
        </p:blipFill>
        <p:spPr>
          <a:xfrm rot="5400000">
            <a:off x="9387833" y="3676081"/>
            <a:ext cx="1797552" cy="1123424"/>
          </a:xfrm>
          <a:prstGeom prst="rect">
            <a:avLst/>
          </a:prstGeom>
        </p:spPr>
      </p:pic>
      <p:sp>
        <p:nvSpPr>
          <p:cNvPr id="12" name="TextBox 11">
            <a:extLst>
              <a:ext uri="{FF2B5EF4-FFF2-40B4-BE49-F238E27FC236}">
                <a16:creationId xmlns:a16="http://schemas.microsoft.com/office/drawing/2014/main" id="{9C532187-494E-4C89-932E-60B368296348}"/>
              </a:ext>
            </a:extLst>
          </p:cNvPr>
          <p:cNvSpPr txBox="1"/>
          <p:nvPr/>
        </p:nvSpPr>
        <p:spPr>
          <a:xfrm>
            <a:off x="7826132" y="3441007"/>
            <a:ext cx="1764454" cy="2031325"/>
          </a:xfrm>
          <a:prstGeom prst="rect">
            <a:avLst/>
          </a:prstGeom>
          <a:noFill/>
        </p:spPr>
        <p:txBody>
          <a:bodyPr wrap="square" rtlCol="0">
            <a:spAutoFit/>
          </a:bodyPr>
          <a:lstStyle/>
          <a:p>
            <a:r>
              <a:rPr lang="en-US" sz="1400" dirty="0"/>
              <a:t>Fig. 1 (a) Results of an arc flash event at 450 V Shore Power Connector on DDG62 (b) </a:t>
            </a:r>
            <a:r>
              <a:rPr lang="en-US" sz="1400" dirty="0" err="1"/>
              <a:t>MegOhm</a:t>
            </a:r>
            <a:r>
              <a:rPr lang="en-US" sz="1400" dirty="0"/>
              <a:t> Meter currently used to measure isolation between connector pins.</a:t>
            </a:r>
          </a:p>
        </p:txBody>
      </p:sp>
      <p:sp>
        <p:nvSpPr>
          <p:cNvPr id="13" name="TextBox 12">
            <a:extLst>
              <a:ext uri="{FF2B5EF4-FFF2-40B4-BE49-F238E27FC236}">
                <a16:creationId xmlns:a16="http://schemas.microsoft.com/office/drawing/2014/main" id="{97C8F3F7-F7DF-4EB9-BB51-F7866108AAB0}"/>
              </a:ext>
            </a:extLst>
          </p:cNvPr>
          <p:cNvSpPr txBox="1"/>
          <p:nvPr/>
        </p:nvSpPr>
        <p:spPr>
          <a:xfrm>
            <a:off x="9053555" y="2432756"/>
            <a:ext cx="498764" cy="338554"/>
          </a:xfrm>
          <a:prstGeom prst="rect">
            <a:avLst/>
          </a:prstGeom>
          <a:noFill/>
        </p:spPr>
        <p:txBody>
          <a:bodyPr wrap="square" rtlCol="0">
            <a:spAutoFit/>
          </a:bodyPr>
          <a:lstStyle/>
          <a:p>
            <a:r>
              <a:rPr lang="en-US" sz="1600" dirty="0"/>
              <a:t>(a)</a:t>
            </a:r>
          </a:p>
        </p:txBody>
      </p:sp>
      <p:sp>
        <p:nvSpPr>
          <p:cNvPr id="14" name="TextBox 13">
            <a:extLst>
              <a:ext uri="{FF2B5EF4-FFF2-40B4-BE49-F238E27FC236}">
                <a16:creationId xmlns:a16="http://schemas.microsoft.com/office/drawing/2014/main" id="{70D936C4-D7CC-4BE4-BEF0-2B726F7C5A19}"/>
              </a:ext>
            </a:extLst>
          </p:cNvPr>
          <p:cNvSpPr txBox="1"/>
          <p:nvPr/>
        </p:nvSpPr>
        <p:spPr>
          <a:xfrm>
            <a:off x="10085116" y="5139444"/>
            <a:ext cx="498764" cy="338554"/>
          </a:xfrm>
          <a:prstGeom prst="rect">
            <a:avLst/>
          </a:prstGeom>
          <a:noFill/>
        </p:spPr>
        <p:txBody>
          <a:bodyPr wrap="square" rtlCol="0">
            <a:spAutoFit/>
          </a:bodyPr>
          <a:lstStyle/>
          <a:p>
            <a:r>
              <a:rPr lang="en-US" sz="1600" dirty="0"/>
              <a:t>(b)</a:t>
            </a:r>
          </a:p>
        </p:txBody>
      </p:sp>
    </p:spTree>
    <p:extLst>
      <p:ext uri="{BB962C8B-B14F-4D97-AF65-F5344CB8AC3E}">
        <p14:creationId xmlns:p14="http://schemas.microsoft.com/office/powerpoint/2010/main" val="1030870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3</a:t>
            </a:fld>
            <a:endParaRPr lang="en-US" dirty="0"/>
          </a:p>
        </p:txBody>
      </p:sp>
      <p:sp>
        <p:nvSpPr>
          <p:cNvPr id="3" name="Title 2"/>
          <p:cNvSpPr>
            <a:spLocks noGrp="1"/>
          </p:cNvSpPr>
          <p:nvPr>
            <p:ph type="title"/>
          </p:nvPr>
        </p:nvSpPr>
        <p:spPr>
          <a:xfrm>
            <a:off x="533400" y="602973"/>
            <a:ext cx="8229600" cy="533400"/>
          </a:xfrm>
        </p:spPr>
        <p:txBody>
          <a:bodyPr/>
          <a:lstStyle/>
          <a:p>
            <a:r>
              <a:rPr lang="en-US" dirty="0"/>
              <a:t>Project Overview</a:t>
            </a:r>
          </a:p>
        </p:txBody>
      </p:sp>
      <p:sp>
        <p:nvSpPr>
          <p:cNvPr id="6" name="TextBox 5"/>
          <p:cNvSpPr txBox="1"/>
          <p:nvPr/>
        </p:nvSpPr>
        <p:spPr>
          <a:xfrm>
            <a:off x="2209800" y="6034993"/>
            <a:ext cx="4568879" cy="261610"/>
          </a:xfrm>
          <a:prstGeom prst="rect">
            <a:avLst/>
          </a:prstGeom>
          <a:noFill/>
        </p:spPr>
        <p:txBody>
          <a:bodyPr wrap="none" rtlCol="0">
            <a:spAutoFit/>
          </a:bodyPr>
          <a:lstStyle/>
          <a:p>
            <a:r>
              <a:rPr lang="en-US" sz="1100" dirty="0"/>
              <a:t>Distribution Statement A: Approved for public release: distribution unlimited</a:t>
            </a:r>
          </a:p>
        </p:txBody>
      </p:sp>
      <p:pic>
        <p:nvPicPr>
          <p:cNvPr id="7" name="Picture 6">
            <a:extLst>
              <a:ext uri="{FF2B5EF4-FFF2-40B4-BE49-F238E27FC236}">
                <a16:creationId xmlns:a16="http://schemas.microsoft.com/office/drawing/2014/main" id="{110D0B2C-735F-4907-81F0-3461DF28AC23}"/>
              </a:ext>
            </a:extLst>
          </p:cNvPr>
          <p:cNvPicPr>
            <a:picLocks noChangeAspect="1"/>
          </p:cNvPicPr>
          <p:nvPr/>
        </p:nvPicPr>
        <p:blipFill>
          <a:blip r:embed="rId2"/>
          <a:stretch>
            <a:fillRect/>
          </a:stretch>
        </p:blipFill>
        <p:spPr>
          <a:xfrm>
            <a:off x="8246165" y="964066"/>
            <a:ext cx="2815374" cy="1680134"/>
          </a:xfrm>
          <a:prstGeom prst="rect">
            <a:avLst/>
          </a:prstGeom>
          <a:ln w="25400">
            <a:solidFill>
              <a:schemeClr val="bg1">
                <a:lumMod val="65000"/>
              </a:schemeClr>
            </a:solidFill>
          </a:ln>
          <a:effectLst>
            <a:outerShdw blurRad="50800" dist="50800" dir="5400000" algn="ctr" rotWithShape="0">
              <a:schemeClr val="bg1">
                <a:lumMod val="50000"/>
              </a:schemeClr>
            </a:outerShdw>
          </a:effectLst>
        </p:spPr>
      </p:pic>
      <p:sp>
        <p:nvSpPr>
          <p:cNvPr id="8" name="TextBox 7">
            <a:extLst>
              <a:ext uri="{FF2B5EF4-FFF2-40B4-BE49-F238E27FC236}">
                <a16:creationId xmlns:a16="http://schemas.microsoft.com/office/drawing/2014/main" id="{B927CFAA-0F1D-4F53-B1B0-4314C55B55EB}"/>
              </a:ext>
            </a:extLst>
          </p:cNvPr>
          <p:cNvSpPr txBox="1"/>
          <p:nvPr/>
        </p:nvSpPr>
        <p:spPr>
          <a:xfrm>
            <a:off x="8246165" y="2753503"/>
            <a:ext cx="2943253" cy="307777"/>
          </a:xfrm>
          <a:prstGeom prst="rect">
            <a:avLst/>
          </a:prstGeom>
          <a:noFill/>
        </p:spPr>
        <p:txBody>
          <a:bodyPr wrap="square" rtlCol="0">
            <a:spAutoFit/>
          </a:bodyPr>
          <a:lstStyle/>
          <a:p>
            <a:pPr algn="ctr"/>
            <a:r>
              <a:rPr lang="en-US" sz="1400" dirty="0"/>
              <a:t>Fig. 2: 450 V Shore Power Connector</a:t>
            </a:r>
          </a:p>
        </p:txBody>
      </p:sp>
      <p:sp>
        <p:nvSpPr>
          <p:cNvPr id="9" name="Content Placeholder 2">
            <a:extLst>
              <a:ext uri="{FF2B5EF4-FFF2-40B4-BE49-F238E27FC236}">
                <a16:creationId xmlns:a16="http://schemas.microsoft.com/office/drawing/2014/main" id="{19EC9572-1206-4262-AF19-29B2C589C198}"/>
              </a:ext>
            </a:extLst>
          </p:cNvPr>
          <p:cNvSpPr>
            <a:spLocks noGrp="1"/>
          </p:cNvSpPr>
          <p:nvPr>
            <p:ph idx="1"/>
          </p:nvPr>
        </p:nvSpPr>
        <p:spPr>
          <a:xfrm>
            <a:off x="457200" y="1120498"/>
            <a:ext cx="6019800" cy="1768475"/>
          </a:xfrm>
        </p:spPr>
        <p:txBody>
          <a:bodyPr>
            <a:normAutofit/>
          </a:bodyPr>
          <a:lstStyle/>
          <a:p>
            <a:pPr>
              <a:defRPr/>
            </a:pPr>
            <a:r>
              <a:rPr lang="en-US" sz="1500" dirty="0">
                <a:solidFill>
                  <a:srgbClr val="000000"/>
                </a:solidFill>
              </a:rPr>
              <a:t>The number of permutations for the new tests results in a significant increase in the time and effort to perform these tests and also increases the opportunity for human error.</a:t>
            </a:r>
          </a:p>
          <a:p>
            <a:pPr lvl="1">
              <a:defRPr/>
            </a:pPr>
            <a:r>
              <a:rPr lang="en-US" sz="1200" dirty="0"/>
              <a:t>Phase A (7 pins) to (Phase B (7) and to Phase C (7)) is 7 X 14 = 98 tests</a:t>
            </a:r>
          </a:p>
          <a:p>
            <a:pPr lvl="1">
              <a:defRPr/>
            </a:pPr>
            <a:r>
              <a:rPr lang="en-US" sz="1200" dirty="0"/>
              <a:t>Phase B (7) to Phase C (7) is 7 X 7 = 49 tests</a:t>
            </a:r>
          </a:p>
          <a:p>
            <a:pPr lvl="1">
              <a:defRPr/>
            </a:pPr>
            <a:r>
              <a:rPr lang="en-US" sz="1200" dirty="0"/>
              <a:t>All Phases (21 pins) to ground = 21 tests</a:t>
            </a:r>
          </a:p>
          <a:p>
            <a:pPr lvl="1">
              <a:defRPr/>
            </a:pPr>
            <a:r>
              <a:rPr lang="en-US" sz="1200" dirty="0"/>
              <a:t>Total tests per receptacle = 168  X 12 receptacles per ship = 2016 tests</a:t>
            </a:r>
          </a:p>
          <a:p>
            <a:pPr>
              <a:buNone/>
              <a:defRPr/>
            </a:pPr>
            <a:endParaRPr lang="en-US" sz="1600" u="sng" dirty="0"/>
          </a:p>
        </p:txBody>
      </p:sp>
      <p:sp>
        <p:nvSpPr>
          <p:cNvPr id="10" name="Content Placeholder 2">
            <a:extLst>
              <a:ext uri="{FF2B5EF4-FFF2-40B4-BE49-F238E27FC236}">
                <a16:creationId xmlns:a16="http://schemas.microsoft.com/office/drawing/2014/main" id="{19EC9572-1206-4262-AF19-29B2C589C198}"/>
              </a:ext>
            </a:extLst>
          </p:cNvPr>
          <p:cNvSpPr txBox="1">
            <a:spLocks/>
          </p:cNvSpPr>
          <p:nvPr/>
        </p:nvSpPr>
        <p:spPr>
          <a:xfrm>
            <a:off x="609600" y="3041373"/>
            <a:ext cx="7772400" cy="27289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000" kern="1200" baseline="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defRPr/>
            </a:pPr>
            <a:r>
              <a:rPr lang="en-US" sz="1600" u="sng" dirty="0"/>
              <a:t>The Project</a:t>
            </a:r>
          </a:p>
          <a:p>
            <a:pPr>
              <a:defRPr/>
            </a:pPr>
            <a:r>
              <a:rPr lang="en-US" sz="1300" dirty="0">
                <a:solidFill>
                  <a:srgbClr val="000000"/>
                </a:solidFill>
              </a:rPr>
              <a:t>Investigate the suitability of COTS equipment first and determine if such equipment can be adapted to this application.</a:t>
            </a:r>
          </a:p>
          <a:p>
            <a:pPr>
              <a:defRPr/>
            </a:pPr>
            <a:r>
              <a:rPr lang="en-US" sz="1300" dirty="0">
                <a:solidFill>
                  <a:srgbClr val="000000"/>
                </a:solidFill>
              </a:rPr>
              <a:t>Should it prove suitable, develop any required modifications, including a connector to mate the equipment to the ship connectors, and program the equipment for the appropriate tests.</a:t>
            </a:r>
          </a:p>
          <a:p>
            <a:pPr>
              <a:defRPr/>
            </a:pPr>
            <a:r>
              <a:rPr lang="en-US" sz="1300" dirty="0">
                <a:solidFill>
                  <a:srgbClr val="000000"/>
                </a:solidFill>
              </a:rPr>
              <a:t>If there is a fundamental issue with the equipment, the project will develop a design concept for switching the Megger measurement device between all the test permutations and offloading or recording the test data.  </a:t>
            </a:r>
          </a:p>
          <a:p>
            <a:pPr>
              <a:defRPr/>
            </a:pPr>
            <a:r>
              <a:rPr lang="en-US" sz="1300" dirty="0">
                <a:solidFill>
                  <a:srgbClr val="000000"/>
                </a:solidFill>
              </a:rPr>
              <a:t>If sufficient funds remain at this point, a prototype proof of concept device will be constructed.</a:t>
            </a:r>
          </a:p>
          <a:p>
            <a:pPr>
              <a:defRPr/>
            </a:pPr>
            <a:r>
              <a:rPr lang="en-US" sz="1300" dirty="0">
                <a:solidFill>
                  <a:srgbClr val="000000"/>
                </a:solidFill>
              </a:rPr>
              <a:t>The goal is to develop a portable tester that can be plugged into the shore power connector and run the required tests at a single command or button push.</a:t>
            </a:r>
          </a:p>
        </p:txBody>
      </p:sp>
    </p:spTree>
    <p:extLst>
      <p:ext uri="{BB962C8B-B14F-4D97-AF65-F5344CB8AC3E}">
        <p14:creationId xmlns:p14="http://schemas.microsoft.com/office/powerpoint/2010/main" val="768669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4</a:t>
            </a:fld>
            <a:endParaRPr lang="en-US" dirty="0"/>
          </a:p>
        </p:txBody>
      </p:sp>
      <p:sp>
        <p:nvSpPr>
          <p:cNvPr id="3" name="Title 2"/>
          <p:cNvSpPr>
            <a:spLocks noGrp="1"/>
          </p:cNvSpPr>
          <p:nvPr>
            <p:ph type="title"/>
          </p:nvPr>
        </p:nvSpPr>
        <p:spPr>
          <a:xfrm>
            <a:off x="493643" y="612914"/>
            <a:ext cx="8229600" cy="533400"/>
          </a:xfrm>
        </p:spPr>
        <p:txBody>
          <a:bodyPr/>
          <a:lstStyle/>
          <a:p>
            <a:r>
              <a:rPr lang="en-US" dirty="0"/>
              <a:t>Project Team</a:t>
            </a:r>
          </a:p>
        </p:txBody>
      </p:sp>
      <p:sp>
        <p:nvSpPr>
          <p:cNvPr id="6" name="TextBox 5"/>
          <p:cNvSpPr txBox="1"/>
          <p:nvPr/>
        </p:nvSpPr>
        <p:spPr>
          <a:xfrm>
            <a:off x="2170043" y="6044934"/>
            <a:ext cx="4568879" cy="261610"/>
          </a:xfrm>
          <a:prstGeom prst="rect">
            <a:avLst/>
          </a:prstGeom>
          <a:noFill/>
        </p:spPr>
        <p:txBody>
          <a:bodyPr wrap="none" rtlCol="0">
            <a:spAutoFit/>
          </a:bodyPr>
          <a:lstStyle/>
          <a:p>
            <a:r>
              <a:rPr lang="en-US" sz="1100" dirty="0"/>
              <a:t>Distribution Statement A: Approved for public release: distribution unlimited</a:t>
            </a:r>
          </a:p>
        </p:txBody>
      </p:sp>
      <p:sp>
        <p:nvSpPr>
          <p:cNvPr id="7" name="Content Placeholder 2">
            <a:extLst>
              <a:ext uri="{FF2B5EF4-FFF2-40B4-BE49-F238E27FC236}">
                <a16:creationId xmlns:a16="http://schemas.microsoft.com/office/drawing/2014/main" id="{805E32DE-B86A-4248-9C63-51CBCC9E8B5F}"/>
              </a:ext>
            </a:extLst>
          </p:cNvPr>
          <p:cNvSpPr>
            <a:spLocks noGrp="1"/>
          </p:cNvSpPr>
          <p:nvPr>
            <p:ph idx="1"/>
          </p:nvPr>
        </p:nvSpPr>
        <p:spPr>
          <a:xfrm>
            <a:off x="585510" y="1257436"/>
            <a:ext cx="4300025" cy="4819653"/>
          </a:xfrm>
        </p:spPr>
        <p:txBody>
          <a:bodyPr>
            <a:normAutofit/>
          </a:bodyPr>
          <a:lstStyle/>
          <a:p>
            <a:pPr>
              <a:defRPr/>
            </a:pPr>
            <a:r>
              <a:rPr lang="en-US" sz="1600" b="1" u="sng" dirty="0">
                <a:solidFill>
                  <a:srgbClr val="000000"/>
                </a:solidFill>
                <a:effectLst>
                  <a:outerShdw blurRad="38100" dist="38100" dir="2700000" algn="tl">
                    <a:srgbClr val="000000">
                      <a:alpha val="43137"/>
                    </a:srgbClr>
                  </a:outerShdw>
                </a:effectLst>
              </a:rPr>
              <a:t>The Penn State Electro-Optics Center </a:t>
            </a:r>
            <a:r>
              <a:rPr lang="en-US" sz="1600" dirty="0">
                <a:solidFill>
                  <a:srgbClr val="000000"/>
                </a:solidFill>
              </a:rPr>
              <a:t>– project administration, requirements and test plans, evaluations.  </a:t>
            </a:r>
          </a:p>
          <a:p>
            <a:pPr lvl="1">
              <a:defRPr/>
            </a:pPr>
            <a:r>
              <a:rPr lang="en-US" sz="1400" b="1" dirty="0">
                <a:solidFill>
                  <a:srgbClr val="000000"/>
                </a:solidFill>
              </a:rPr>
              <a:t>POC – </a:t>
            </a:r>
            <a:r>
              <a:rPr lang="en-US" sz="1400" dirty="0">
                <a:solidFill>
                  <a:srgbClr val="000000"/>
                </a:solidFill>
              </a:rPr>
              <a:t>Jeff Callen</a:t>
            </a:r>
            <a:endParaRPr lang="en-US" sz="1400" b="1" dirty="0">
              <a:solidFill>
                <a:srgbClr val="000000"/>
              </a:solidFill>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marL="0" indent="0">
              <a:buNone/>
              <a:defRPr/>
            </a:pPr>
            <a:endParaRPr lang="en-US" sz="1600" b="1" u="sng" dirty="0">
              <a:solidFill>
                <a:srgbClr val="000000"/>
              </a:solidFill>
              <a:effectLst>
                <a:outerShdw blurRad="38100" dist="38100" dir="2700000" algn="tl">
                  <a:srgbClr val="000000">
                    <a:alpha val="43137"/>
                  </a:srgbClr>
                </a:outerShdw>
              </a:effectLst>
            </a:endParaRPr>
          </a:p>
          <a:p>
            <a:pPr>
              <a:defRPr/>
            </a:pPr>
            <a:r>
              <a:rPr lang="en-US" sz="1600" b="1" u="sng" dirty="0">
                <a:solidFill>
                  <a:srgbClr val="000000"/>
                </a:solidFill>
                <a:effectLst>
                  <a:outerShdw blurRad="38100" dist="38100" dir="2700000" algn="tl">
                    <a:srgbClr val="000000">
                      <a:alpha val="43137"/>
                    </a:srgbClr>
                  </a:outerShdw>
                </a:effectLst>
              </a:rPr>
              <a:t>D’Angelo Technologies, LLC </a:t>
            </a:r>
            <a:r>
              <a:rPr lang="en-US" sz="1600" dirty="0">
                <a:solidFill>
                  <a:srgbClr val="000000"/>
                </a:solidFill>
              </a:rPr>
              <a:t>– programming and testing COTS equipment, recommending modifications. </a:t>
            </a:r>
          </a:p>
          <a:p>
            <a:pPr lvl="1">
              <a:defRPr/>
            </a:pPr>
            <a:r>
              <a:rPr lang="en-US" sz="1400" b="1" dirty="0">
                <a:solidFill>
                  <a:srgbClr val="000000"/>
                </a:solidFill>
              </a:rPr>
              <a:t>POC</a:t>
            </a:r>
            <a:r>
              <a:rPr lang="en-US" sz="1400" dirty="0">
                <a:solidFill>
                  <a:srgbClr val="000000"/>
                </a:solidFill>
              </a:rPr>
              <a:t> – Matt </a:t>
            </a:r>
            <a:r>
              <a:rPr lang="en-US" sz="1400" dirty="0" err="1">
                <a:solidFill>
                  <a:srgbClr val="000000"/>
                </a:solidFill>
              </a:rPr>
              <a:t>Boubin</a:t>
            </a:r>
            <a:endParaRPr lang="en-US" sz="1400" b="1" dirty="0">
              <a:solidFill>
                <a:srgbClr val="000000"/>
              </a:solidFill>
            </a:endParaRPr>
          </a:p>
        </p:txBody>
      </p:sp>
      <p:sp>
        <p:nvSpPr>
          <p:cNvPr id="8" name="Content Placeholder 2">
            <a:extLst>
              <a:ext uri="{FF2B5EF4-FFF2-40B4-BE49-F238E27FC236}">
                <a16:creationId xmlns:a16="http://schemas.microsoft.com/office/drawing/2014/main" id="{F490A162-0BC1-483C-81E6-A08E21033D96}"/>
              </a:ext>
            </a:extLst>
          </p:cNvPr>
          <p:cNvSpPr txBox="1">
            <a:spLocks/>
          </p:cNvSpPr>
          <p:nvPr/>
        </p:nvSpPr>
        <p:spPr>
          <a:xfrm>
            <a:off x="6088720" y="1257436"/>
            <a:ext cx="4300025" cy="4819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600" b="1" u="sng" dirty="0">
                <a:solidFill>
                  <a:srgbClr val="000000"/>
                </a:solidFill>
                <a:effectLst>
                  <a:outerShdw blurRad="38100" dist="38100" dir="2700000" algn="tl">
                    <a:srgbClr val="000000">
                      <a:alpha val="43137"/>
                    </a:srgbClr>
                  </a:outerShdw>
                </a:effectLst>
              </a:rPr>
              <a:t>Huntington Ingalls Pascagoula Shipbuilding</a:t>
            </a:r>
            <a:r>
              <a:rPr lang="en-US" sz="1600" dirty="0">
                <a:solidFill>
                  <a:srgbClr val="000000"/>
                </a:solidFill>
              </a:rPr>
              <a:t> – Shipyard representative – arranging final demo</a:t>
            </a:r>
          </a:p>
          <a:p>
            <a:pPr lvl="1">
              <a:buFont typeface="Arial" panose="020B0604020202020204" pitchFamily="34" charset="0"/>
              <a:buChar char="•"/>
              <a:defRPr/>
            </a:pPr>
            <a:r>
              <a:rPr lang="en-US" sz="1400" b="1" dirty="0">
                <a:solidFill>
                  <a:srgbClr val="000000"/>
                </a:solidFill>
              </a:rPr>
              <a:t>POC</a:t>
            </a:r>
            <a:r>
              <a:rPr lang="en-US" sz="1400" dirty="0">
                <a:solidFill>
                  <a:srgbClr val="000000"/>
                </a:solidFill>
              </a:rPr>
              <a:t> – Jason Farmer</a:t>
            </a:r>
            <a:endParaRPr lang="en-US" sz="1400" b="1" dirty="0">
              <a:solidFill>
                <a:srgbClr val="000000"/>
              </a:solidFill>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r>
              <a:rPr lang="en-US" sz="1600" b="1" u="sng" dirty="0">
                <a:solidFill>
                  <a:srgbClr val="000000"/>
                </a:solidFill>
                <a:effectLst>
                  <a:outerShdw blurRad="38100" dist="38100" dir="2700000" algn="tl">
                    <a:srgbClr val="000000">
                      <a:alpha val="43137"/>
                    </a:srgbClr>
                  </a:outerShdw>
                </a:effectLst>
              </a:rPr>
              <a:t>Gulf Coast SUPSHIPs </a:t>
            </a:r>
            <a:r>
              <a:rPr lang="en-US" sz="1600" dirty="0">
                <a:solidFill>
                  <a:srgbClr val="000000"/>
                </a:solidFill>
              </a:rPr>
              <a:t>– government stakeholder – first identified the issue.</a:t>
            </a:r>
          </a:p>
          <a:p>
            <a:pPr lvl="1">
              <a:buFont typeface="Arial" panose="020B0604020202020204" pitchFamily="34" charset="0"/>
              <a:buChar char="•"/>
              <a:defRPr/>
            </a:pPr>
            <a:r>
              <a:rPr lang="en-US" sz="1400" b="1" dirty="0">
                <a:solidFill>
                  <a:srgbClr val="000000"/>
                </a:solidFill>
              </a:rPr>
              <a:t>POC – </a:t>
            </a:r>
            <a:r>
              <a:rPr lang="en-US" sz="1400" dirty="0">
                <a:solidFill>
                  <a:srgbClr val="000000"/>
                </a:solidFill>
              </a:rPr>
              <a:t>Clay Smith</a:t>
            </a:r>
            <a:endParaRPr lang="en-US" sz="1400" b="1" dirty="0">
              <a:solidFill>
                <a:srgbClr val="000000"/>
              </a:solidFill>
            </a:endParaRPr>
          </a:p>
          <a:p>
            <a:pPr>
              <a:defRPr/>
            </a:pPr>
            <a:endParaRPr lang="en-US" sz="1600" dirty="0">
              <a:solidFill>
                <a:srgbClr val="000000"/>
              </a:solidFill>
            </a:endParaRPr>
          </a:p>
          <a:p>
            <a:pPr>
              <a:defRPr/>
            </a:pPr>
            <a:r>
              <a:rPr lang="en-US" sz="1600" b="1" u="sng" dirty="0">
                <a:solidFill>
                  <a:srgbClr val="000000"/>
                </a:solidFill>
                <a:effectLst>
                  <a:outerShdw blurRad="38100" dist="38100" dir="2700000" algn="tl">
                    <a:srgbClr val="000000">
                      <a:alpha val="43137"/>
                    </a:srgbClr>
                  </a:outerShdw>
                </a:effectLst>
              </a:rPr>
              <a:t>Project Technical Representative </a:t>
            </a:r>
            <a:r>
              <a:rPr lang="en-US" sz="1600" dirty="0">
                <a:solidFill>
                  <a:srgbClr val="000000"/>
                </a:solidFill>
              </a:rPr>
              <a:t>– Walt </a:t>
            </a:r>
            <a:r>
              <a:rPr lang="en-US" sz="1600" dirty="0" err="1">
                <a:solidFill>
                  <a:srgbClr val="000000"/>
                </a:solidFill>
              </a:rPr>
              <a:t>Skalniak</a:t>
            </a:r>
            <a:r>
              <a:rPr lang="en-US" sz="1600" dirty="0">
                <a:solidFill>
                  <a:srgbClr val="000000"/>
                </a:solidFill>
              </a:rPr>
              <a:t>, Panduit Corporation.</a:t>
            </a:r>
          </a:p>
          <a:p>
            <a:pPr lvl="1">
              <a:buFont typeface="Arial" panose="020B0604020202020204" pitchFamily="34" charset="0"/>
              <a:buChar char="•"/>
              <a:defRPr/>
            </a:pPr>
            <a:r>
              <a:rPr lang="en-US" sz="1400" b="1" dirty="0">
                <a:solidFill>
                  <a:srgbClr val="000000"/>
                </a:solidFill>
              </a:rPr>
              <a:t>POC – </a:t>
            </a:r>
            <a:r>
              <a:rPr lang="en-US" sz="1400" dirty="0">
                <a:solidFill>
                  <a:srgbClr val="000000"/>
                </a:solidFill>
              </a:rPr>
              <a:t>Walt </a:t>
            </a:r>
            <a:r>
              <a:rPr lang="en-US" sz="1400" dirty="0" err="1">
                <a:solidFill>
                  <a:srgbClr val="000000"/>
                </a:solidFill>
              </a:rPr>
              <a:t>Skalniak</a:t>
            </a:r>
            <a:endParaRPr lang="en-US" sz="1400" b="1" dirty="0">
              <a:solidFill>
                <a:srgbClr val="000000"/>
              </a:solidFill>
            </a:endParaRPr>
          </a:p>
          <a:p>
            <a:pPr marL="0" indent="0">
              <a:buFont typeface="Arial" panose="020B0604020202020204" pitchFamily="34" charset="0"/>
              <a:buNone/>
            </a:pPr>
            <a:endParaRPr lang="en-US" dirty="0"/>
          </a:p>
        </p:txBody>
      </p:sp>
      <p:pic>
        <p:nvPicPr>
          <p:cNvPr id="9" name="Picture 8">
            <a:extLst>
              <a:ext uri="{FF2B5EF4-FFF2-40B4-BE49-F238E27FC236}">
                <a16:creationId xmlns:a16="http://schemas.microsoft.com/office/drawing/2014/main" id="{FBB4959C-DE1C-4CD2-8C28-48137A613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820" y="2481897"/>
            <a:ext cx="2523809" cy="979832"/>
          </a:xfrm>
          <a:prstGeom prst="rect">
            <a:avLst/>
          </a:prstGeom>
        </p:spPr>
      </p:pic>
      <p:pic>
        <p:nvPicPr>
          <p:cNvPr id="10" name="Picture 9">
            <a:extLst>
              <a:ext uri="{FF2B5EF4-FFF2-40B4-BE49-F238E27FC236}">
                <a16:creationId xmlns:a16="http://schemas.microsoft.com/office/drawing/2014/main" id="{984509FD-BA4B-46E4-8191-7C17752A8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676" y="4759145"/>
            <a:ext cx="2349953" cy="1019791"/>
          </a:xfrm>
          <a:prstGeom prst="rect">
            <a:avLst/>
          </a:prstGeom>
        </p:spPr>
      </p:pic>
      <p:pic>
        <p:nvPicPr>
          <p:cNvPr id="11" name="Picture 10">
            <a:extLst>
              <a:ext uri="{FF2B5EF4-FFF2-40B4-BE49-F238E27FC236}">
                <a16:creationId xmlns:a16="http://schemas.microsoft.com/office/drawing/2014/main" id="{B3576F2B-DBC8-4E1E-AA4A-4A83EA4A6F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8922" y="1933126"/>
            <a:ext cx="2951018" cy="2032923"/>
          </a:xfrm>
          <a:prstGeom prst="rect">
            <a:avLst/>
          </a:prstGeom>
        </p:spPr>
      </p:pic>
    </p:spTree>
    <p:extLst>
      <p:ext uri="{BB962C8B-B14F-4D97-AF65-F5344CB8AC3E}">
        <p14:creationId xmlns:p14="http://schemas.microsoft.com/office/powerpoint/2010/main" val="2623520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5</a:t>
            </a:fld>
            <a:endParaRPr lang="en-US" dirty="0"/>
          </a:p>
        </p:txBody>
      </p:sp>
      <p:sp>
        <p:nvSpPr>
          <p:cNvPr id="3" name="Title 2"/>
          <p:cNvSpPr>
            <a:spLocks noGrp="1"/>
          </p:cNvSpPr>
          <p:nvPr>
            <p:ph type="title"/>
          </p:nvPr>
        </p:nvSpPr>
        <p:spPr>
          <a:xfrm>
            <a:off x="371031" y="622853"/>
            <a:ext cx="8229600" cy="533400"/>
          </a:xfrm>
        </p:spPr>
        <p:txBody>
          <a:bodyPr/>
          <a:lstStyle/>
          <a:p>
            <a:r>
              <a:rPr lang="en-US" dirty="0"/>
              <a:t>Project Approach</a:t>
            </a:r>
          </a:p>
        </p:txBody>
      </p:sp>
      <p:sp>
        <p:nvSpPr>
          <p:cNvPr id="6" name="TextBox 5"/>
          <p:cNvSpPr txBox="1"/>
          <p:nvPr/>
        </p:nvSpPr>
        <p:spPr>
          <a:xfrm>
            <a:off x="2047431" y="6054873"/>
            <a:ext cx="4568879" cy="261610"/>
          </a:xfrm>
          <a:prstGeom prst="rect">
            <a:avLst/>
          </a:prstGeom>
          <a:noFill/>
        </p:spPr>
        <p:txBody>
          <a:bodyPr wrap="none" rtlCol="0">
            <a:spAutoFit/>
          </a:bodyPr>
          <a:lstStyle/>
          <a:p>
            <a:r>
              <a:rPr lang="en-US" sz="1100" dirty="0"/>
              <a:t>Distribution Statement A: Approved for public release: distribution unlimited</a:t>
            </a:r>
          </a:p>
        </p:txBody>
      </p:sp>
      <p:sp>
        <p:nvSpPr>
          <p:cNvPr id="7" name="Content Placeholder 2"/>
          <p:cNvSpPr>
            <a:spLocks noGrp="1"/>
          </p:cNvSpPr>
          <p:nvPr/>
        </p:nvSpPr>
        <p:spPr>
          <a:xfrm>
            <a:off x="371031" y="1308654"/>
            <a:ext cx="11158360" cy="2667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b="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600" dirty="0">
                <a:solidFill>
                  <a:srgbClr val="000000"/>
                </a:solidFill>
              </a:rPr>
              <a:t>Define firm requirements and test conditions for performing the required tests.</a:t>
            </a:r>
          </a:p>
          <a:p>
            <a:pPr>
              <a:defRPr/>
            </a:pPr>
            <a:r>
              <a:rPr lang="en-US" sz="1600" dirty="0">
                <a:solidFill>
                  <a:srgbClr val="000000"/>
                </a:solidFill>
              </a:rPr>
              <a:t>A candidate COTS device has been identified that is potentially suitable.  </a:t>
            </a:r>
          </a:p>
          <a:p>
            <a:pPr lvl="1">
              <a:defRPr/>
            </a:pPr>
            <a:r>
              <a:rPr lang="en-US" sz="1200" dirty="0">
                <a:solidFill>
                  <a:srgbClr val="000000"/>
                </a:solidFill>
              </a:rPr>
              <a:t>It is the </a:t>
            </a:r>
            <a:r>
              <a:rPr lang="en-US" sz="1200" dirty="0" err="1">
                <a:solidFill>
                  <a:srgbClr val="000000"/>
                </a:solidFill>
              </a:rPr>
              <a:t>CableEye</a:t>
            </a:r>
            <a:r>
              <a:rPr lang="en-US" sz="1200" dirty="0">
                <a:solidFill>
                  <a:srgbClr val="000000"/>
                </a:solidFill>
              </a:rPr>
              <a:t> HVX High Voltage Cable Tester from CAMI Research (Acton, MA).</a:t>
            </a:r>
          </a:p>
          <a:p>
            <a:pPr lvl="1">
              <a:defRPr/>
            </a:pPr>
            <a:r>
              <a:rPr lang="en-US" sz="1200" dirty="0">
                <a:solidFill>
                  <a:srgbClr val="000000"/>
                </a:solidFill>
              </a:rPr>
              <a:t>Nominally it tests a cable from end to end, but appears to be configurable to make the required measurements.</a:t>
            </a:r>
          </a:p>
          <a:p>
            <a:pPr lvl="1">
              <a:defRPr/>
            </a:pPr>
            <a:r>
              <a:rPr lang="en-US" sz="1200" dirty="0">
                <a:solidFill>
                  <a:srgbClr val="000000"/>
                </a:solidFill>
              </a:rPr>
              <a:t>Portable table top device with interface to a laptop computer.  Generates and records a full report in 2-3 minutes.</a:t>
            </a:r>
          </a:p>
          <a:p>
            <a:pPr lvl="1">
              <a:defRPr/>
            </a:pPr>
            <a:r>
              <a:rPr lang="en-US" sz="1200" dirty="0">
                <a:solidFill>
                  <a:srgbClr val="000000"/>
                </a:solidFill>
              </a:rPr>
              <a:t>In-house at D’Angelo Technologies, LLC and available for tests.</a:t>
            </a:r>
          </a:p>
          <a:p>
            <a:pPr>
              <a:defRPr/>
            </a:pPr>
            <a:r>
              <a:rPr lang="en-US" sz="1600" dirty="0">
                <a:solidFill>
                  <a:srgbClr val="000000"/>
                </a:solidFill>
              </a:rPr>
              <a:t>Perform laboratory tests on the COTS device, including developing of programming to perform the required test.  Simulate low and high impedance connections via resistors.</a:t>
            </a:r>
          </a:p>
          <a:p>
            <a:pPr>
              <a:defRPr/>
            </a:pPr>
            <a:endParaRPr lang="en-US" sz="1300" dirty="0">
              <a:solidFill>
                <a:srgbClr val="000000"/>
              </a:solidFill>
            </a:endParaRPr>
          </a:p>
          <a:p>
            <a:pPr>
              <a:defRPr/>
            </a:pPr>
            <a:endParaRPr lang="en-US" sz="1300" dirty="0">
              <a:solidFill>
                <a:srgbClr val="000000"/>
              </a:solidFill>
            </a:endParaRPr>
          </a:p>
        </p:txBody>
      </p:sp>
      <p:sp>
        <p:nvSpPr>
          <p:cNvPr id="8" name="Content Placeholder 2"/>
          <p:cNvSpPr txBox="1">
            <a:spLocks/>
          </p:cNvSpPr>
          <p:nvPr/>
        </p:nvSpPr>
        <p:spPr>
          <a:xfrm>
            <a:off x="5213071" y="4267694"/>
            <a:ext cx="3422196" cy="829072"/>
          </a:xfrm>
          <a:prstGeom prst="rect">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Aft>
                <a:spcPts val="600"/>
              </a:spcAft>
              <a:buNone/>
            </a:pPr>
            <a:r>
              <a:rPr lang="en-US" sz="1600" dirty="0">
                <a:latin typeface="+mn-lt"/>
              </a:rPr>
              <a:t>Fig. </a:t>
            </a:r>
            <a:r>
              <a:rPr lang="en-US" sz="1600" dirty="0"/>
              <a:t>3 </a:t>
            </a:r>
            <a:r>
              <a:rPr lang="en-US" sz="1600" dirty="0" err="1">
                <a:latin typeface="+mn-lt"/>
              </a:rPr>
              <a:t>CableEye</a:t>
            </a:r>
            <a:r>
              <a:rPr lang="en-US" sz="1600" dirty="0">
                <a:latin typeface="+mn-lt"/>
              </a:rPr>
              <a:t> HVX High Voltage Cable Tester</a:t>
            </a:r>
          </a:p>
          <a:p>
            <a:pPr marL="0" indent="0" algn="ctr">
              <a:spcAft>
                <a:spcPts val="600"/>
              </a:spcAft>
              <a:buNone/>
            </a:pPr>
            <a:r>
              <a:rPr lang="en-US" sz="1400" dirty="0">
                <a:latin typeface="+mn-lt"/>
              </a:rPr>
              <a:t>CAMI Research, Acton, MA.</a:t>
            </a:r>
          </a:p>
        </p:txBody>
      </p:sp>
      <p:pic>
        <p:nvPicPr>
          <p:cNvPr id="9" name="Picture 8" descr="https://www.camiresearch.com/Campaigns/Web-Articles/images/hipot-tester-gu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67" y="4106166"/>
            <a:ext cx="2476500" cy="1712924"/>
          </a:xfrm>
          <a:prstGeom prst="rect">
            <a:avLst/>
          </a:prstGeom>
          <a:noFill/>
          <a:ln>
            <a:noFill/>
          </a:ln>
        </p:spPr>
      </p:pic>
    </p:spTree>
    <p:extLst>
      <p:ext uri="{BB962C8B-B14F-4D97-AF65-F5344CB8AC3E}">
        <p14:creationId xmlns:p14="http://schemas.microsoft.com/office/powerpoint/2010/main" val="1809449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6</a:t>
            </a:fld>
            <a:endParaRPr lang="en-US" dirty="0"/>
          </a:p>
        </p:txBody>
      </p:sp>
      <p:sp>
        <p:nvSpPr>
          <p:cNvPr id="3" name="Title 2"/>
          <p:cNvSpPr>
            <a:spLocks noGrp="1"/>
          </p:cNvSpPr>
          <p:nvPr>
            <p:ph type="title"/>
          </p:nvPr>
        </p:nvSpPr>
        <p:spPr>
          <a:xfrm>
            <a:off x="622852" y="602974"/>
            <a:ext cx="8229600" cy="533400"/>
          </a:xfrm>
        </p:spPr>
        <p:txBody>
          <a:bodyPr/>
          <a:lstStyle/>
          <a:p>
            <a:r>
              <a:rPr lang="en-US" dirty="0"/>
              <a:t>Project Approach (cont.)</a:t>
            </a:r>
          </a:p>
        </p:txBody>
      </p:sp>
      <p:sp>
        <p:nvSpPr>
          <p:cNvPr id="6" name="TextBox 5"/>
          <p:cNvSpPr txBox="1"/>
          <p:nvPr/>
        </p:nvSpPr>
        <p:spPr>
          <a:xfrm>
            <a:off x="2299252" y="6034994"/>
            <a:ext cx="4568879" cy="261610"/>
          </a:xfrm>
          <a:prstGeom prst="rect">
            <a:avLst/>
          </a:prstGeom>
          <a:noFill/>
        </p:spPr>
        <p:txBody>
          <a:bodyPr wrap="none" rtlCol="0">
            <a:spAutoFit/>
          </a:bodyPr>
          <a:lstStyle/>
          <a:p>
            <a:r>
              <a:rPr lang="en-US" sz="1100" dirty="0"/>
              <a:t>Distribution Statement A: Approved for public release: distribution unlimited</a:t>
            </a:r>
          </a:p>
        </p:txBody>
      </p:sp>
      <p:sp>
        <p:nvSpPr>
          <p:cNvPr id="7" name="Content Placeholder 2">
            <a:extLst>
              <a:ext uri="{FF2B5EF4-FFF2-40B4-BE49-F238E27FC236}">
                <a16:creationId xmlns:a16="http://schemas.microsoft.com/office/drawing/2014/main" id="{805E32DE-B86A-4248-9C63-51CBCC9E8B5F}"/>
              </a:ext>
            </a:extLst>
          </p:cNvPr>
          <p:cNvSpPr>
            <a:spLocks noGrp="1"/>
          </p:cNvSpPr>
          <p:nvPr>
            <p:ph idx="1"/>
          </p:nvPr>
        </p:nvSpPr>
        <p:spPr>
          <a:xfrm>
            <a:off x="702516" y="1247497"/>
            <a:ext cx="10409432" cy="4460878"/>
          </a:xfrm>
        </p:spPr>
        <p:txBody>
          <a:bodyPr>
            <a:normAutofit/>
          </a:bodyPr>
          <a:lstStyle/>
          <a:p>
            <a:pPr>
              <a:defRPr/>
            </a:pPr>
            <a:r>
              <a:rPr lang="en-US" sz="1800" dirty="0">
                <a:solidFill>
                  <a:srgbClr val="000000"/>
                </a:solidFill>
              </a:rPr>
              <a:t>Mate an appropriate cable and connector to the tester for testing with a shipboard connector.</a:t>
            </a:r>
          </a:p>
          <a:p>
            <a:pPr lvl="1">
              <a:defRPr/>
            </a:pPr>
            <a:r>
              <a:rPr lang="en-US" sz="1800" dirty="0">
                <a:solidFill>
                  <a:srgbClr val="000000"/>
                </a:solidFill>
              </a:rPr>
              <a:t>Investigate whether it is more economical to buy the mating connector or fabricate it.  HII Pascagoula has the capability to fabricate the connector, if necessary.</a:t>
            </a:r>
          </a:p>
          <a:p>
            <a:pPr>
              <a:defRPr/>
            </a:pPr>
            <a:r>
              <a:rPr lang="en-US" sz="1800" dirty="0">
                <a:solidFill>
                  <a:srgbClr val="000000"/>
                </a:solidFill>
              </a:rPr>
              <a:t>Discuss with the shipyard to determine if a realistic test can be made aboard ship or in another test facility to verify the prototype tester performance in actual tests and whether a detectable failure can be simulated.</a:t>
            </a:r>
          </a:p>
          <a:p>
            <a:pPr>
              <a:defRPr/>
            </a:pPr>
            <a:r>
              <a:rPr lang="en-US" sz="1800" dirty="0">
                <a:solidFill>
                  <a:srgbClr val="000000"/>
                </a:solidFill>
              </a:rPr>
              <a:t>Perform this test and collect data if schedule and availability can be worked out.</a:t>
            </a:r>
          </a:p>
          <a:p>
            <a:pPr>
              <a:defRPr/>
            </a:pPr>
            <a:r>
              <a:rPr lang="en-US" sz="1800" dirty="0">
                <a:solidFill>
                  <a:srgbClr val="000000"/>
                </a:solidFill>
              </a:rPr>
              <a:t>Should the COTS equipment not prove suitable, the project will be re-evaluated under the guidance of the stakeholders to develop a design for a tester and possible proof-of-concept prototype.  The extent of this prototype will be determined by available remaining schedule and funds.</a:t>
            </a:r>
          </a:p>
          <a:p>
            <a:pPr>
              <a:defRPr/>
            </a:pPr>
            <a:r>
              <a:rPr lang="en-US" sz="1800" dirty="0">
                <a:solidFill>
                  <a:srgbClr val="000000"/>
                </a:solidFill>
              </a:rPr>
              <a:t>Identify the path forward for implementation.</a:t>
            </a:r>
          </a:p>
          <a:p>
            <a:pPr marL="0" indent="0">
              <a:buNone/>
            </a:pPr>
            <a:endParaRPr lang="en-US" dirty="0"/>
          </a:p>
        </p:txBody>
      </p:sp>
    </p:spTree>
    <p:extLst>
      <p:ext uri="{BB962C8B-B14F-4D97-AF65-F5344CB8AC3E}">
        <p14:creationId xmlns:p14="http://schemas.microsoft.com/office/powerpoint/2010/main" val="2324874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7</a:t>
            </a:fld>
            <a:endParaRPr lang="en-US" dirty="0"/>
          </a:p>
        </p:txBody>
      </p:sp>
      <p:sp>
        <p:nvSpPr>
          <p:cNvPr id="3" name="Title 2"/>
          <p:cNvSpPr>
            <a:spLocks noGrp="1"/>
          </p:cNvSpPr>
          <p:nvPr>
            <p:ph type="title"/>
          </p:nvPr>
        </p:nvSpPr>
        <p:spPr>
          <a:xfrm>
            <a:off x="762000" y="622853"/>
            <a:ext cx="8229600" cy="533400"/>
          </a:xfrm>
        </p:spPr>
        <p:txBody>
          <a:bodyPr/>
          <a:lstStyle/>
          <a:p>
            <a:r>
              <a:rPr lang="en-US" dirty="0"/>
              <a:t>Deliverables</a:t>
            </a:r>
          </a:p>
        </p:txBody>
      </p:sp>
      <p:sp>
        <p:nvSpPr>
          <p:cNvPr id="5" name="Slide Number Placeholder 1"/>
          <p:cNvSpPr txBox="1">
            <a:spLocks/>
          </p:cNvSpPr>
          <p:nvPr/>
        </p:nvSpPr>
        <p:spPr>
          <a:xfrm>
            <a:off x="9067800" y="6087028"/>
            <a:ext cx="685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2438400" y="6054873"/>
            <a:ext cx="4568879" cy="261610"/>
          </a:xfrm>
          <a:prstGeom prst="rect">
            <a:avLst/>
          </a:prstGeom>
          <a:noFill/>
        </p:spPr>
        <p:txBody>
          <a:bodyPr wrap="none" rtlCol="0">
            <a:spAutoFit/>
          </a:bodyPr>
          <a:lstStyle/>
          <a:p>
            <a:r>
              <a:rPr lang="en-US" sz="1100" dirty="0"/>
              <a:t>Distribution Statement A: Approved for public release: distribution unlimited</a:t>
            </a:r>
          </a:p>
        </p:txBody>
      </p:sp>
      <p:graphicFrame>
        <p:nvGraphicFramePr>
          <p:cNvPr id="7" name="Table 6">
            <a:extLst>
              <a:ext uri="{FF2B5EF4-FFF2-40B4-BE49-F238E27FC236}">
                <a16:creationId xmlns:a16="http://schemas.microsoft.com/office/drawing/2014/main" id="{DA45E127-E345-4D32-BEC9-20A7A77DCF45}"/>
              </a:ext>
            </a:extLst>
          </p:cNvPr>
          <p:cNvGraphicFramePr>
            <a:graphicFrameLocks noGrp="1"/>
          </p:cNvGraphicFramePr>
          <p:nvPr>
            <p:extLst>
              <p:ext uri="{D42A27DB-BD31-4B8C-83A1-F6EECF244321}">
                <p14:modId xmlns:p14="http://schemas.microsoft.com/office/powerpoint/2010/main" val="2999213698"/>
              </p:ext>
            </p:extLst>
          </p:nvPr>
        </p:nvGraphicFramePr>
        <p:xfrm>
          <a:off x="838200" y="1308653"/>
          <a:ext cx="8763000" cy="3913474"/>
        </p:xfrm>
        <a:graphic>
          <a:graphicData uri="http://schemas.openxmlformats.org/drawingml/2006/table">
            <a:tbl>
              <a:tblPr firstRow="1" firstCol="1" bandRow="1">
                <a:tableStyleId>{5C22544A-7EE6-4342-B048-85BDC9FD1C3A}</a:tableStyleId>
              </a:tblPr>
              <a:tblGrid>
                <a:gridCol w="3550291">
                  <a:extLst>
                    <a:ext uri="{9D8B030D-6E8A-4147-A177-3AD203B41FA5}">
                      <a16:colId xmlns:a16="http://schemas.microsoft.com/office/drawing/2014/main" val="1705798664"/>
                    </a:ext>
                  </a:extLst>
                </a:gridCol>
                <a:gridCol w="3110568">
                  <a:extLst>
                    <a:ext uri="{9D8B030D-6E8A-4147-A177-3AD203B41FA5}">
                      <a16:colId xmlns:a16="http://schemas.microsoft.com/office/drawing/2014/main" val="1997609322"/>
                    </a:ext>
                  </a:extLst>
                </a:gridCol>
                <a:gridCol w="2102141">
                  <a:extLst>
                    <a:ext uri="{9D8B030D-6E8A-4147-A177-3AD203B41FA5}">
                      <a16:colId xmlns:a16="http://schemas.microsoft.com/office/drawing/2014/main" val="4246543445"/>
                    </a:ext>
                  </a:extLst>
                </a:gridCol>
              </a:tblGrid>
              <a:tr h="806117">
                <a:tc>
                  <a:txBody>
                    <a:bodyPr/>
                    <a:lstStyle/>
                    <a:p>
                      <a:pPr marL="0" marR="0" algn="just">
                        <a:lnSpc>
                          <a:spcPct val="115000"/>
                        </a:lnSpc>
                        <a:spcBef>
                          <a:spcPts val="1000"/>
                        </a:spcBef>
                        <a:spcAft>
                          <a:spcPts val="1000"/>
                        </a:spcAft>
                      </a:pPr>
                      <a:r>
                        <a:rPr lang="en-US" sz="2000" dirty="0">
                          <a:effectLst/>
                        </a:rPr>
                        <a:t>Deliverable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1000"/>
                        </a:spcBef>
                        <a:spcAft>
                          <a:spcPts val="1000"/>
                        </a:spcAft>
                      </a:pPr>
                      <a:r>
                        <a:rPr lang="en-US" sz="2000" dirty="0">
                          <a:effectLst/>
                        </a:rPr>
                        <a:t>Team Member(s)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1000"/>
                        </a:spcBef>
                        <a:spcAft>
                          <a:spcPts val="1000"/>
                        </a:spcAft>
                      </a:pPr>
                      <a:r>
                        <a:rPr lang="en-US" sz="2000">
                          <a:effectLst/>
                        </a:rPr>
                        <a:t>Due Date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5005042"/>
                  </a:ext>
                </a:extLst>
              </a:tr>
              <a:tr h="641683">
                <a:tc>
                  <a:txBody>
                    <a:bodyPr/>
                    <a:lstStyle/>
                    <a:p>
                      <a:pPr marL="0" marR="0" algn="l">
                        <a:lnSpc>
                          <a:spcPct val="115000"/>
                        </a:lnSpc>
                        <a:spcBef>
                          <a:spcPts val="1000"/>
                        </a:spcBef>
                        <a:spcAft>
                          <a:spcPts val="1000"/>
                        </a:spcAft>
                      </a:pPr>
                      <a:r>
                        <a:rPr lang="en-US" sz="2000" dirty="0">
                          <a:effectLst/>
                        </a:rPr>
                        <a:t>Quarterly Reports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1000"/>
                        </a:spcBef>
                        <a:spcAft>
                          <a:spcPts val="1000"/>
                        </a:spcAft>
                      </a:pPr>
                      <a:r>
                        <a:rPr lang="en-US" sz="2000" dirty="0">
                          <a:effectLst/>
                        </a:rPr>
                        <a:t>PSU, D’Angelo</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1000"/>
                        </a:spcBef>
                        <a:spcAft>
                          <a:spcPts val="1000"/>
                        </a:spcAft>
                      </a:pPr>
                      <a:r>
                        <a:rPr lang="en-US" sz="2000" dirty="0">
                          <a:effectLst/>
                        </a:rPr>
                        <a:t>10/31/19, 1/31/20, 4/30/20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1670717"/>
                  </a:ext>
                </a:extLst>
              </a:tr>
              <a:tr h="838200">
                <a:tc>
                  <a:txBody>
                    <a:bodyPr/>
                    <a:lstStyle/>
                    <a:p>
                      <a:pPr marL="0" marR="0" algn="l">
                        <a:lnSpc>
                          <a:spcPct val="115000"/>
                        </a:lnSpc>
                        <a:spcBef>
                          <a:spcPts val="100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Laboratory Demonstration</a:t>
                      </a:r>
                    </a:p>
                  </a:txBody>
                  <a:tcPr marL="68580" marR="68580" marT="0" marB="0"/>
                </a:tc>
                <a:tc>
                  <a:txBody>
                    <a:bodyPr/>
                    <a:lstStyle/>
                    <a:p>
                      <a:pPr marL="0" marR="0" algn="l">
                        <a:lnSpc>
                          <a:spcPct val="115000"/>
                        </a:lnSpc>
                        <a:spcBef>
                          <a:spcPts val="100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D’Angelo, PSU, Other IPT</a:t>
                      </a:r>
                      <a:r>
                        <a:rPr lang="en-US" sz="2000" baseline="0" dirty="0">
                          <a:effectLst/>
                          <a:latin typeface="Calibri" panose="020F0502020204030204" pitchFamily="34" charset="0"/>
                          <a:ea typeface="Times New Roman" panose="02020603050405020304" pitchFamily="18" charset="0"/>
                          <a:cs typeface="Times New Roman" panose="02020603050405020304" pitchFamily="18" charset="0"/>
                        </a:rPr>
                        <a:t> as available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100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12/5/19</a:t>
                      </a:r>
                    </a:p>
                  </a:txBody>
                  <a:tcPr marL="68580" marR="68580" marT="0" marB="0"/>
                </a:tc>
                <a:extLst>
                  <a:ext uri="{0D108BD9-81ED-4DB2-BD59-A6C34878D82A}">
                    <a16:rowId xmlns:a16="http://schemas.microsoft.com/office/drawing/2014/main" val="115906926"/>
                  </a:ext>
                </a:extLst>
              </a:tr>
              <a:tr h="762000">
                <a:tc>
                  <a:txBody>
                    <a:bodyPr/>
                    <a:lstStyle/>
                    <a:p>
                      <a:pPr marL="0" marR="0" algn="l">
                        <a:lnSpc>
                          <a:spcPct val="115000"/>
                        </a:lnSpc>
                        <a:spcBef>
                          <a:spcPts val="1000"/>
                        </a:spcBef>
                        <a:spcAft>
                          <a:spcPts val="1000"/>
                        </a:spcAft>
                      </a:pPr>
                      <a:r>
                        <a:rPr lang="en-US" sz="2000" dirty="0">
                          <a:effectLst/>
                        </a:rPr>
                        <a:t>Practical Demonstration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1000"/>
                        </a:spcBef>
                        <a:spcAft>
                          <a:spcPts val="1000"/>
                        </a:spcAft>
                      </a:pPr>
                      <a:r>
                        <a:rPr lang="en-US" sz="2000" dirty="0">
                          <a:effectLst/>
                        </a:rPr>
                        <a:t>HII Pascagoula, PSU, D’Angelo, SUPSHIPSGC</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1000"/>
                        </a:spcBef>
                        <a:spcAft>
                          <a:spcPts val="1000"/>
                        </a:spcAft>
                      </a:pPr>
                      <a:r>
                        <a:rPr lang="en-US" sz="2000" dirty="0">
                          <a:effectLst/>
                        </a:rPr>
                        <a:t>4/22/20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5189100"/>
                  </a:ext>
                </a:extLst>
              </a:tr>
              <a:tr h="806117">
                <a:tc>
                  <a:txBody>
                    <a:bodyPr/>
                    <a:lstStyle/>
                    <a:p>
                      <a:pPr marL="0" marR="0" algn="l">
                        <a:lnSpc>
                          <a:spcPct val="115000"/>
                        </a:lnSpc>
                        <a:spcBef>
                          <a:spcPts val="1000"/>
                        </a:spcBef>
                        <a:spcAft>
                          <a:spcPts val="1000"/>
                        </a:spcAft>
                      </a:pPr>
                      <a:r>
                        <a:rPr lang="en-US" sz="2000" dirty="0">
                          <a:effectLst/>
                        </a:rPr>
                        <a:t>Final Report with Recommendations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1000"/>
                        </a:spcBef>
                        <a:spcAft>
                          <a:spcPts val="1000"/>
                        </a:spcAft>
                      </a:pPr>
                      <a:r>
                        <a:rPr lang="en-US" sz="2000" dirty="0">
                          <a:effectLst/>
                        </a:rPr>
                        <a:t>PSU, D’Angelo, HII Pascagoula, SUPSHIPSGC</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1000"/>
                        </a:spcBef>
                        <a:spcAft>
                          <a:spcPts val="1000"/>
                        </a:spcAft>
                      </a:pPr>
                      <a:r>
                        <a:rPr lang="en-US" sz="2000" dirty="0">
                          <a:effectLst/>
                        </a:rPr>
                        <a:t>7/31/20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4052768"/>
                  </a:ext>
                </a:extLst>
              </a:tr>
            </a:tbl>
          </a:graphicData>
        </a:graphic>
      </p:graphicFrame>
    </p:spTree>
    <p:extLst>
      <p:ext uri="{BB962C8B-B14F-4D97-AF65-F5344CB8AC3E}">
        <p14:creationId xmlns:p14="http://schemas.microsoft.com/office/powerpoint/2010/main" val="1875809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8</a:t>
            </a:fld>
            <a:endParaRPr lang="en-US" dirty="0"/>
          </a:p>
        </p:txBody>
      </p:sp>
      <p:sp>
        <p:nvSpPr>
          <p:cNvPr id="6" name="Title 2"/>
          <p:cNvSpPr>
            <a:spLocks noGrp="1"/>
          </p:cNvSpPr>
          <p:nvPr>
            <p:ph type="title"/>
          </p:nvPr>
        </p:nvSpPr>
        <p:spPr>
          <a:xfrm>
            <a:off x="599630" y="677455"/>
            <a:ext cx="8229600" cy="533400"/>
          </a:xfrm>
        </p:spPr>
        <p:txBody>
          <a:bodyPr/>
          <a:lstStyle/>
          <a:p>
            <a:r>
              <a:rPr lang="en-US" dirty="0"/>
              <a:t>Project Task Workflow</a:t>
            </a:r>
          </a:p>
        </p:txBody>
      </p:sp>
      <p:sp>
        <p:nvSpPr>
          <p:cNvPr id="7" name="Slide Number Placeholder 1"/>
          <p:cNvSpPr txBox="1">
            <a:spLocks/>
          </p:cNvSpPr>
          <p:nvPr/>
        </p:nvSpPr>
        <p:spPr>
          <a:xfrm>
            <a:off x="8905430" y="6141630"/>
            <a:ext cx="685800" cy="36512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4557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688B6"/>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TextBox 7"/>
          <p:cNvSpPr txBox="1"/>
          <p:nvPr/>
        </p:nvSpPr>
        <p:spPr>
          <a:xfrm>
            <a:off x="2276030" y="6109475"/>
            <a:ext cx="4568879" cy="261610"/>
          </a:xfrm>
          <a:prstGeom prst="rect">
            <a:avLst/>
          </a:prstGeom>
          <a:noFill/>
        </p:spPr>
        <p:txBody>
          <a:bodyPr wrap="none" rtlCol="0">
            <a:spAutoFit/>
          </a:bodyPr>
          <a:lstStyle/>
          <a:p>
            <a:r>
              <a:rPr lang="en-US" sz="1100" dirty="0"/>
              <a:t>Distribution Statement A: Approved for public release: distribution unlimited</a:t>
            </a:r>
          </a:p>
        </p:txBody>
      </p:sp>
      <p:pic>
        <p:nvPicPr>
          <p:cNvPr id="9" name="Picture 8">
            <a:extLst>
              <a:ext uri="{FF2B5EF4-FFF2-40B4-BE49-F238E27FC236}">
                <a16:creationId xmlns:a16="http://schemas.microsoft.com/office/drawing/2014/main" id="{DF631A3B-9B96-4E5D-9EE4-6784BFC4A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630" y="3877855"/>
            <a:ext cx="6394972" cy="1939651"/>
          </a:xfrm>
          <a:prstGeom prst="rect">
            <a:avLst/>
          </a:prstGeom>
        </p:spPr>
      </p:pic>
      <p:sp>
        <p:nvSpPr>
          <p:cNvPr id="10" name="TextBox 9">
            <a:extLst>
              <a:ext uri="{FF2B5EF4-FFF2-40B4-BE49-F238E27FC236}">
                <a16:creationId xmlns:a16="http://schemas.microsoft.com/office/drawing/2014/main" id="{49F10F34-3153-48AA-ADDA-9F541C80AA09}"/>
              </a:ext>
            </a:extLst>
          </p:cNvPr>
          <p:cNvSpPr txBox="1"/>
          <p:nvPr/>
        </p:nvSpPr>
        <p:spPr>
          <a:xfrm>
            <a:off x="752031" y="1363255"/>
            <a:ext cx="10280404" cy="2585323"/>
          </a:xfrm>
          <a:prstGeom prst="rect">
            <a:avLst/>
          </a:prstGeom>
          <a:noFill/>
        </p:spPr>
        <p:txBody>
          <a:bodyPr wrap="square" rtlCol="0">
            <a:spAutoFit/>
          </a:bodyPr>
          <a:lstStyle/>
          <a:p>
            <a:r>
              <a:rPr lang="en-US" b="1" dirty="0"/>
              <a:t>Task 1</a:t>
            </a:r>
            <a:r>
              <a:rPr lang="en-US" dirty="0"/>
              <a:t>- Review Project Requirements along with Penn State and Gulf Coast SUPSHIPS to develop a requirements document</a:t>
            </a:r>
          </a:p>
          <a:p>
            <a:r>
              <a:rPr lang="en-US" b="1" dirty="0"/>
              <a:t>Task 2</a:t>
            </a:r>
            <a:r>
              <a:rPr lang="en-US" dirty="0"/>
              <a:t> - Assess COTS applicability to requirements</a:t>
            </a:r>
          </a:p>
          <a:p>
            <a:r>
              <a:rPr lang="en-US" b="1" dirty="0"/>
              <a:t>Task 3</a:t>
            </a:r>
            <a:r>
              <a:rPr lang="en-US" dirty="0"/>
              <a:t> - Program COTS equipment for laboratory tests and test against requirements </a:t>
            </a:r>
          </a:p>
          <a:p>
            <a:r>
              <a:rPr lang="en-US" b="1" dirty="0"/>
              <a:t>Task 4</a:t>
            </a:r>
            <a:r>
              <a:rPr lang="en-US" dirty="0"/>
              <a:t>- Host a simulation demonstration D’Angelo Technologies, LLC  facility demonstrating the lab tests for Penn State, IPT members and invited participants.</a:t>
            </a:r>
          </a:p>
          <a:p>
            <a:r>
              <a:rPr lang="en-US" b="1" dirty="0"/>
              <a:t>Task 5</a:t>
            </a:r>
            <a:r>
              <a:rPr lang="en-US" dirty="0"/>
              <a:t> - Support a field demonstration at a shipyard of equipment with actual connector.</a:t>
            </a:r>
          </a:p>
          <a:p>
            <a:r>
              <a:rPr lang="en-US" b="1" dirty="0"/>
              <a:t>Task 6</a:t>
            </a:r>
            <a:r>
              <a:rPr lang="en-US" dirty="0"/>
              <a:t>- Contribute to Quarterly and Final Reports as necessary.</a:t>
            </a:r>
          </a:p>
          <a:p>
            <a:endParaRPr lang="en-US" dirty="0"/>
          </a:p>
        </p:txBody>
      </p:sp>
    </p:spTree>
    <p:extLst>
      <p:ext uri="{BB962C8B-B14F-4D97-AF65-F5344CB8AC3E}">
        <p14:creationId xmlns:p14="http://schemas.microsoft.com/office/powerpoint/2010/main" val="3605111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9</a:t>
            </a:fld>
            <a:endParaRPr lang="en-US" dirty="0"/>
          </a:p>
        </p:txBody>
      </p:sp>
      <p:sp>
        <p:nvSpPr>
          <p:cNvPr id="11" name="Title 2"/>
          <p:cNvSpPr>
            <a:spLocks noGrp="1"/>
          </p:cNvSpPr>
          <p:nvPr>
            <p:ph type="title"/>
          </p:nvPr>
        </p:nvSpPr>
        <p:spPr>
          <a:xfrm>
            <a:off x="791817" y="583096"/>
            <a:ext cx="8229600" cy="533400"/>
          </a:xfrm>
        </p:spPr>
        <p:txBody>
          <a:bodyPr/>
          <a:lstStyle/>
          <a:p>
            <a:r>
              <a:rPr lang="en-US" dirty="0"/>
              <a:t>Project Benefits</a:t>
            </a:r>
          </a:p>
        </p:txBody>
      </p:sp>
      <p:sp>
        <p:nvSpPr>
          <p:cNvPr id="13" name="TextBox 12"/>
          <p:cNvSpPr txBox="1"/>
          <p:nvPr/>
        </p:nvSpPr>
        <p:spPr>
          <a:xfrm>
            <a:off x="2468217" y="6015116"/>
            <a:ext cx="4568879" cy="261610"/>
          </a:xfrm>
          <a:prstGeom prst="rect">
            <a:avLst/>
          </a:prstGeom>
          <a:noFill/>
        </p:spPr>
        <p:txBody>
          <a:bodyPr wrap="none" rtlCol="0">
            <a:spAutoFit/>
          </a:bodyPr>
          <a:lstStyle/>
          <a:p>
            <a:r>
              <a:rPr lang="en-US" sz="1100" dirty="0"/>
              <a:t>Distribution Statement A: Approved for public release: distribution unlimited</a:t>
            </a:r>
          </a:p>
        </p:txBody>
      </p:sp>
      <p:sp>
        <p:nvSpPr>
          <p:cNvPr id="14" name="Content Placeholder 2"/>
          <p:cNvSpPr>
            <a:spLocks noGrp="1"/>
          </p:cNvSpPr>
          <p:nvPr/>
        </p:nvSpPr>
        <p:spPr>
          <a:xfrm>
            <a:off x="791816" y="1227360"/>
            <a:ext cx="10409583" cy="46942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b="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defRPr/>
            </a:pPr>
            <a:r>
              <a:rPr lang="en-US" sz="1400" dirty="0">
                <a:solidFill>
                  <a:srgbClr val="000000"/>
                </a:solidFill>
              </a:rPr>
              <a:t>The former test procedure required 6 tests (phase to phase and phase to ground), manually performed on 12 connector or 72 tests.  The new requirement changes this to 2016 tests, or a x28 increase in labor effort and time.  An automated tester can check each connector in about 2 minutes or roughly one half hour for all the tests, a significant savings in labor.</a:t>
            </a:r>
          </a:p>
          <a:p>
            <a:pPr>
              <a:spcAft>
                <a:spcPts val="1200"/>
              </a:spcAft>
              <a:defRPr/>
            </a:pPr>
            <a:r>
              <a:rPr lang="en-US" sz="1400" dirty="0">
                <a:solidFill>
                  <a:srgbClr val="000000"/>
                </a:solidFill>
              </a:rPr>
              <a:t>Once the tester is completed, acquisition costs are fixed.</a:t>
            </a:r>
          </a:p>
          <a:p>
            <a:pPr>
              <a:defRPr/>
            </a:pPr>
            <a:r>
              <a:rPr lang="en-US" sz="1400" dirty="0">
                <a:solidFill>
                  <a:srgbClr val="000000"/>
                </a:solidFill>
              </a:rPr>
              <a:t>Another strong benefit is the reduction in potential for human error.  </a:t>
            </a:r>
          </a:p>
          <a:p>
            <a:pPr lvl="1">
              <a:defRPr/>
            </a:pPr>
            <a:r>
              <a:rPr lang="en-US" sz="1200" dirty="0">
                <a:solidFill>
                  <a:srgbClr val="000000"/>
                </a:solidFill>
              </a:rPr>
              <a:t>Each of these tests is repetitive and the connector pins are identical in appearance.  </a:t>
            </a:r>
          </a:p>
          <a:p>
            <a:pPr lvl="1">
              <a:defRPr/>
            </a:pPr>
            <a:r>
              <a:rPr lang="en-US" sz="1200" dirty="0">
                <a:solidFill>
                  <a:srgbClr val="000000"/>
                </a:solidFill>
              </a:rPr>
              <a:t>The sheer number of identical tests increases the likelihood of a mistake being made.  </a:t>
            </a:r>
          </a:p>
          <a:p>
            <a:pPr lvl="1">
              <a:defRPr/>
            </a:pPr>
            <a:r>
              <a:rPr lang="en-US" sz="1200" dirty="0">
                <a:solidFill>
                  <a:srgbClr val="000000"/>
                </a:solidFill>
              </a:rPr>
              <a:t>Manual recording of data is also prone to error.</a:t>
            </a:r>
          </a:p>
          <a:p>
            <a:pPr lvl="1">
              <a:defRPr/>
            </a:pPr>
            <a:r>
              <a:rPr lang="en-US" sz="1200" dirty="0">
                <a:solidFill>
                  <a:srgbClr val="000000"/>
                </a:solidFill>
              </a:rPr>
              <a:t>An automated tester that performs all the combinations of tests and records the data eliminates these sources of error.</a:t>
            </a:r>
          </a:p>
          <a:p>
            <a:pPr>
              <a:spcBef>
                <a:spcPts val="600"/>
              </a:spcBef>
              <a:spcAft>
                <a:spcPts val="1200"/>
              </a:spcAft>
              <a:defRPr/>
            </a:pPr>
            <a:r>
              <a:rPr lang="en-US" sz="1400" dirty="0">
                <a:solidFill>
                  <a:srgbClr val="000000"/>
                </a:solidFill>
              </a:rPr>
              <a:t>The recording of impedance measurements of the same connector over time can yield information on whether corrosion is starting to affect the integrity of the pins.  This allows replacement of pins before they fail or show external signs of degradation.</a:t>
            </a:r>
          </a:p>
          <a:p>
            <a:pPr>
              <a:defRPr/>
            </a:pPr>
            <a:r>
              <a:rPr lang="en-US" sz="1400" dirty="0">
                <a:solidFill>
                  <a:srgbClr val="000000"/>
                </a:solidFill>
              </a:rPr>
              <a:t>Exact cost estimates for the tester acquisition will be determined by how the design develops during the course of the project.  The benefits are extendible to all ships using this type of connector, or to other connector types by substituting the mating connector on the tester.</a:t>
            </a:r>
          </a:p>
          <a:p>
            <a:pPr>
              <a:defRPr/>
            </a:pPr>
            <a:endParaRPr lang="en-US" sz="1300" dirty="0">
              <a:solidFill>
                <a:srgbClr val="000000"/>
              </a:solidFill>
            </a:endParaRPr>
          </a:p>
          <a:p>
            <a:pPr>
              <a:defRPr/>
            </a:pPr>
            <a:endParaRPr lang="en-US" sz="1300" dirty="0">
              <a:solidFill>
                <a:srgbClr val="000000"/>
              </a:solidFill>
            </a:endParaRPr>
          </a:p>
          <a:p>
            <a:pPr>
              <a:defRPr/>
            </a:pPr>
            <a:endParaRPr lang="en-US" sz="1300" dirty="0">
              <a:solidFill>
                <a:srgbClr val="000000"/>
              </a:solidFill>
            </a:endParaRPr>
          </a:p>
        </p:txBody>
      </p:sp>
    </p:spTree>
    <p:extLst>
      <p:ext uri="{BB962C8B-B14F-4D97-AF65-F5344CB8AC3E}">
        <p14:creationId xmlns:p14="http://schemas.microsoft.com/office/powerpoint/2010/main" val="4025891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Round 1 White Papers_DRAFT NL</Template>
  <TotalTime>1748</TotalTime>
  <Words>1396</Words>
  <Application>Microsoft Office PowerPoint</Application>
  <PresentationFormat>Widescreen</PresentationFormat>
  <Paragraphs>131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Segoe UI</vt:lpstr>
      <vt:lpstr>Times New Roman</vt:lpstr>
      <vt:lpstr>NSRP Header</vt:lpstr>
      <vt:lpstr>Shore Power Connector Tester</vt:lpstr>
      <vt:lpstr>Project Overview</vt:lpstr>
      <vt:lpstr>Project Overview</vt:lpstr>
      <vt:lpstr>Project Team</vt:lpstr>
      <vt:lpstr>Project Approach</vt:lpstr>
      <vt:lpstr>Project Approach (cont.)</vt:lpstr>
      <vt:lpstr>Deliverables</vt:lpstr>
      <vt:lpstr>Project Task Workflow</vt:lpstr>
      <vt:lpstr>Project Benefits</vt:lpstr>
      <vt:lpstr>PowerPoint Presentation</vt:lpstr>
    </vt:vector>
  </TitlesOfParts>
  <Company>SCRA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Laney, Nicholas</dc:creator>
  <cp:lastModifiedBy>Mueller, Caroline</cp:lastModifiedBy>
  <cp:revision>102</cp:revision>
  <dcterms:created xsi:type="dcterms:W3CDTF">2019-02-28T12:25:49Z</dcterms:created>
  <dcterms:modified xsi:type="dcterms:W3CDTF">2019-07-17T14:11:50Z</dcterms:modified>
</cp:coreProperties>
</file>