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71" r:id="rId6"/>
    <p:sldId id="280" r:id="rId7"/>
    <p:sldId id="275" r:id="rId8"/>
    <p:sldId id="257" r:id="rId9"/>
    <p:sldId id="276" r:id="rId10"/>
    <p:sldId id="277" r:id="rId11"/>
    <p:sldId id="260" r:id="rId12"/>
    <p:sldId id="274" r:id="rId13"/>
    <p:sldId id="272" r:id="rId14"/>
    <p:sldId id="273" r:id="rId15"/>
    <p:sldId id="261" r:id="rId16"/>
    <p:sldId id="278" r:id="rId17"/>
    <p:sldId id="266" r:id="rId18"/>
  </p:sldIdLst>
  <p:sldSz cx="18288000" cy="10287000"/>
  <p:notesSz cx="6858000" cy="9144000"/>
  <p:embeddedFontLst>
    <p:embeddedFont>
      <p:font typeface="Aileron Regular" panose="020B0604020202020204" charset="0"/>
      <p:regular r:id="rId20"/>
      <p:bold r:id="rId21"/>
      <p:italic r:id="rId22"/>
      <p:boldItalic r:id="rId23"/>
    </p:embeddedFont>
    <p:embeddedFont>
      <p:font typeface="Intro" panose="02000000000000000000" charset="0"/>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1D3C5F"/>
    <a:srgbClr val="005288"/>
    <a:srgbClr val="E31B23"/>
    <a:srgbClr val="F2B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5782" autoAdjust="0"/>
  </p:normalViewPr>
  <p:slideViewPr>
    <p:cSldViewPr>
      <p:cViewPr varScale="1">
        <p:scale>
          <a:sx n="43" d="100"/>
          <a:sy n="43" d="100"/>
        </p:scale>
        <p:origin x="64"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DA526-C5BC-4722-AC61-793C509E580F}" type="datetimeFigureOut">
              <a:rPr lang="en-US" smtClean="0"/>
              <a:t>8/7/2019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AA089-8794-48D2-A25D-A3EAF6FDFA1D}" type="slidenum">
              <a:rPr lang="en-US" smtClean="0"/>
              <a:t>‹#›</a:t>
            </a:fld>
            <a:endParaRPr lang="en-US" dirty="0"/>
          </a:p>
        </p:txBody>
      </p:sp>
    </p:spTree>
    <p:extLst>
      <p:ext uri="{BB962C8B-B14F-4D97-AF65-F5344CB8AC3E}">
        <p14:creationId xmlns:p14="http://schemas.microsoft.com/office/powerpoint/2010/main" val="182798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AA089-8794-48D2-A25D-A3EAF6FDFA1D}" type="slidenum">
              <a:rPr lang="en-US" smtClean="0"/>
              <a:t>1</a:t>
            </a:fld>
            <a:endParaRPr lang="en-US" dirty="0"/>
          </a:p>
        </p:txBody>
      </p:sp>
    </p:spTree>
    <p:extLst>
      <p:ext uri="{BB962C8B-B14F-4D97-AF65-F5344CB8AC3E}">
        <p14:creationId xmlns:p14="http://schemas.microsoft.com/office/powerpoint/2010/main" val="239948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2E2AA089-8794-48D2-A25D-A3EAF6FDFA1D}" type="slidenum">
              <a:rPr lang="en-US" smtClean="0"/>
              <a:t>10</a:t>
            </a:fld>
            <a:endParaRPr lang="en-US" dirty="0"/>
          </a:p>
        </p:txBody>
      </p:sp>
    </p:spTree>
    <p:extLst>
      <p:ext uri="{BB962C8B-B14F-4D97-AF65-F5344CB8AC3E}">
        <p14:creationId xmlns:p14="http://schemas.microsoft.com/office/powerpoint/2010/main" val="2448024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rPr>
              <a:t>These activities will not require travel and will be handled via email and occasional online meetings.  </a:t>
            </a:r>
            <a:endParaRPr lang="en-US" dirty="0">
              <a:effectLst/>
            </a:endParaRPr>
          </a:p>
          <a:p>
            <a:r>
              <a:rPr lang="en-US" dirty="0">
                <a:effectLst/>
              </a:rPr>
              <a:t/>
            </a:r>
            <a:br>
              <a:rPr lang="en-US" dirty="0">
                <a:effectLst/>
              </a:rPr>
            </a:br>
            <a:r>
              <a:rPr lang="en-US" i="1" dirty="0">
                <a:effectLst/>
              </a:rPr>
              <a:t>These activities will not require travel and will be handled via email and occasional online meetings.  </a:t>
            </a:r>
            <a:endParaRPr lang="en-US" dirty="0">
              <a:effectLst/>
            </a:endParaRPr>
          </a:p>
          <a:p>
            <a:r>
              <a:rPr lang="en-US" dirty="0">
                <a:effectLst/>
              </a:rPr>
              <a:t/>
            </a:r>
            <a:br>
              <a:rPr lang="en-US" dirty="0">
                <a:effectLst/>
              </a:rPr>
            </a:br>
            <a:endParaRPr lang="en-US" dirty="0">
              <a:effectLst/>
            </a:endParaRPr>
          </a:p>
          <a:p>
            <a:endParaRPr lang="en-US" dirty="0">
              <a:effectLst/>
            </a:endParaRPr>
          </a:p>
        </p:txBody>
      </p:sp>
      <p:sp>
        <p:nvSpPr>
          <p:cNvPr id="4" name="Slide Number Placeholder 3"/>
          <p:cNvSpPr>
            <a:spLocks noGrp="1"/>
          </p:cNvSpPr>
          <p:nvPr>
            <p:ph type="sldNum" sz="quarter" idx="5"/>
          </p:nvPr>
        </p:nvSpPr>
        <p:spPr/>
        <p:txBody>
          <a:bodyPr/>
          <a:lstStyle/>
          <a:p>
            <a:fld id="{2E2AA089-8794-48D2-A25D-A3EAF6FDFA1D}" type="slidenum">
              <a:rPr lang="en-US" smtClean="0"/>
              <a:t>11</a:t>
            </a:fld>
            <a:endParaRPr lang="en-US" dirty="0"/>
          </a:p>
        </p:txBody>
      </p:sp>
    </p:spTree>
    <p:extLst>
      <p:ext uri="{BB962C8B-B14F-4D97-AF65-F5344CB8AC3E}">
        <p14:creationId xmlns:p14="http://schemas.microsoft.com/office/powerpoint/2010/main" val="761079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Includes members of NMEC and the NSRP Workforce Panel</a:t>
            </a:r>
            <a:endParaRPr lang="en-US" dirty="0"/>
          </a:p>
        </p:txBody>
      </p:sp>
      <p:sp>
        <p:nvSpPr>
          <p:cNvPr id="4" name="Slide Number Placeholder 3"/>
          <p:cNvSpPr>
            <a:spLocks noGrp="1"/>
          </p:cNvSpPr>
          <p:nvPr>
            <p:ph type="sldNum" sz="quarter" idx="5"/>
          </p:nvPr>
        </p:nvSpPr>
        <p:spPr/>
        <p:txBody>
          <a:bodyPr/>
          <a:lstStyle/>
          <a:p>
            <a:fld id="{2E2AA089-8794-48D2-A25D-A3EAF6FDFA1D}" type="slidenum">
              <a:rPr lang="en-US" smtClean="0"/>
              <a:t>12</a:t>
            </a:fld>
            <a:endParaRPr lang="en-US" dirty="0"/>
          </a:p>
        </p:txBody>
      </p:sp>
    </p:spTree>
    <p:extLst>
      <p:ext uri="{BB962C8B-B14F-4D97-AF65-F5344CB8AC3E}">
        <p14:creationId xmlns:p14="http://schemas.microsoft.com/office/powerpoint/2010/main" val="727222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Fill in your company contact information. If you have an apprenticeship program, include ways to get involved.</a:t>
            </a:r>
          </a:p>
          <a:p>
            <a:endParaRPr lang="en-US" i="1" dirty="0"/>
          </a:p>
          <a:p>
            <a:r>
              <a:rPr lang="en-US" i="1" dirty="0"/>
              <a:t>Thank the audience for their attention and ask if there are any questions.</a:t>
            </a:r>
          </a:p>
        </p:txBody>
      </p:sp>
      <p:sp>
        <p:nvSpPr>
          <p:cNvPr id="4" name="Slide Number Placeholder 3"/>
          <p:cNvSpPr>
            <a:spLocks noGrp="1"/>
          </p:cNvSpPr>
          <p:nvPr>
            <p:ph type="sldNum" sz="quarter" idx="5"/>
          </p:nvPr>
        </p:nvSpPr>
        <p:spPr/>
        <p:txBody>
          <a:bodyPr/>
          <a:lstStyle/>
          <a:p>
            <a:fld id="{2E2AA089-8794-48D2-A25D-A3EAF6FDFA1D}" type="slidenum">
              <a:rPr lang="en-US" smtClean="0"/>
              <a:t>14</a:t>
            </a:fld>
            <a:endParaRPr lang="en-US" dirty="0"/>
          </a:p>
        </p:txBody>
      </p:sp>
    </p:spTree>
    <p:extLst>
      <p:ext uri="{BB962C8B-B14F-4D97-AF65-F5344CB8AC3E}">
        <p14:creationId xmlns:p14="http://schemas.microsoft.com/office/powerpoint/2010/main" val="43438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2E2AA089-8794-48D2-A25D-A3EAF6FDFA1D}" type="slidenum">
              <a:rPr lang="en-US" smtClean="0"/>
              <a:t>2</a:t>
            </a:fld>
            <a:endParaRPr lang="en-US" dirty="0"/>
          </a:p>
        </p:txBody>
      </p:sp>
    </p:spTree>
    <p:extLst>
      <p:ext uri="{BB962C8B-B14F-4D97-AF65-F5344CB8AC3E}">
        <p14:creationId xmlns:p14="http://schemas.microsoft.com/office/powerpoint/2010/main" val="52041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2E2AA089-8794-48D2-A25D-A3EAF6FDFA1D}" type="slidenum">
              <a:rPr lang="en-US" smtClean="0"/>
              <a:t>3</a:t>
            </a:fld>
            <a:endParaRPr lang="en-US" dirty="0"/>
          </a:p>
        </p:txBody>
      </p:sp>
    </p:spTree>
    <p:extLst>
      <p:ext uri="{BB962C8B-B14F-4D97-AF65-F5344CB8AC3E}">
        <p14:creationId xmlns:p14="http://schemas.microsoft.com/office/powerpoint/2010/main" val="397462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2E2AA089-8794-48D2-A25D-A3EAF6FDFA1D}" type="slidenum">
              <a:rPr lang="en-US" smtClean="0"/>
              <a:t>4</a:t>
            </a:fld>
            <a:endParaRPr lang="en-US" dirty="0"/>
          </a:p>
        </p:txBody>
      </p:sp>
    </p:spTree>
    <p:extLst>
      <p:ext uri="{BB962C8B-B14F-4D97-AF65-F5344CB8AC3E}">
        <p14:creationId xmlns:p14="http://schemas.microsoft.com/office/powerpoint/2010/main" val="382215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Louisiana Community and Technical College System reported that yearly program completions increased 145% since BYF Louisiana launched in 2011.  BYF – Indiana reported a 3.9% increase in CTE secondary programs and 1008 high schools requesting customized resources.</a:t>
            </a:r>
          </a:p>
          <a:p>
            <a:endParaRPr lang="en-US" i="1" dirty="0"/>
          </a:p>
        </p:txBody>
      </p:sp>
      <p:sp>
        <p:nvSpPr>
          <p:cNvPr id="4" name="Slide Number Placeholder 3"/>
          <p:cNvSpPr>
            <a:spLocks noGrp="1"/>
          </p:cNvSpPr>
          <p:nvPr>
            <p:ph type="sldNum" sz="quarter" idx="5"/>
          </p:nvPr>
        </p:nvSpPr>
        <p:spPr/>
        <p:txBody>
          <a:bodyPr/>
          <a:lstStyle/>
          <a:p>
            <a:fld id="{2E2AA089-8794-48D2-A25D-A3EAF6FDFA1D}" type="slidenum">
              <a:rPr lang="en-US" smtClean="0"/>
              <a:t>5</a:t>
            </a:fld>
            <a:endParaRPr lang="en-US" dirty="0"/>
          </a:p>
        </p:txBody>
      </p:sp>
    </p:spTree>
    <p:extLst>
      <p:ext uri="{BB962C8B-B14F-4D97-AF65-F5344CB8AC3E}">
        <p14:creationId xmlns:p14="http://schemas.microsoft.com/office/powerpoint/2010/main" val="66330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Louisiana Community and Technical College System reported that yearly program completions increased 145% since BYF Louisiana launched in 2011.  BYF – Indiana reported a 3.9% increase in CTE secondary programs and 1008 high schools requesting customized resources.</a:t>
            </a:r>
          </a:p>
          <a:p>
            <a:endParaRPr lang="en-US" i="1" dirty="0"/>
          </a:p>
        </p:txBody>
      </p:sp>
      <p:sp>
        <p:nvSpPr>
          <p:cNvPr id="4" name="Slide Number Placeholder 3"/>
          <p:cNvSpPr>
            <a:spLocks noGrp="1"/>
          </p:cNvSpPr>
          <p:nvPr>
            <p:ph type="sldNum" sz="quarter" idx="5"/>
          </p:nvPr>
        </p:nvSpPr>
        <p:spPr/>
        <p:txBody>
          <a:bodyPr/>
          <a:lstStyle/>
          <a:p>
            <a:fld id="{2E2AA089-8794-48D2-A25D-A3EAF6FDFA1D}" type="slidenum">
              <a:rPr lang="en-US" smtClean="0"/>
              <a:t>6</a:t>
            </a:fld>
            <a:endParaRPr lang="en-US" dirty="0"/>
          </a:p>
        </p:txBody>
      </p:sp>
    </p:spTree>
    <p:extLst>
      <p:ext uri="{BB962C8B-B14F-4D97-AF65-F5344CB8AC3E}">
        <p14:creationId xmlns:p14="http://schemas.microsoft.com/office/powerpoint/2010/main" val="619689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Louisiana Community and Technical College System reported that yearly program completions increased 145% since BYF Louisiana launched in 2011.  BYF – Indiana reported a 3.9% increase in CTE secondary programs and 1008 high schools requesting customized resources.</a:t>
            </a:r>
          </a:p>
          <a:p>
            <a:endParaRPr lang="en-US" i="1" dirty="0"/>
          </a:p>
        </p:txBody>
      </p:sp>
      <p:sp>
        <p:nvSpPr>
          <p:cNvPr id="4" name="Slide Number Placeholder 3"/>
          <p:cNvSpPr>
            <a:spLocks noGrp="1"/>
          </p:cNvSpPr>
          <p:nvPr>
            <p:ph type="sldNum" sz="quarter" idx="5"/>
          </p:nvPr>
        </p:nvSpPr>
        <p:spPr/>
        <p:txBody>
          <a:bodyPr/>
          <a:lstStyle/>
          <a:p>
            <a:fld id="{2E2AA089-8794-48D2-A25D-A3EAF6FDFA1D}" type="slidenum">
              <a:rPr lang="en-US" smtClean="0"/>
              <a:t>7</a:t>
            </a:fld>
            <a:endParaRPr lang="en-US" dirty="0"/>
          </a:p>
        </p:txBody>
      </p:sp>
    </p:spTree>
    <p:extLst>
      <p:ext uri="{BB962C8B-B14F-4D97-AF65-F5344CB8AC3E}">
        <p14:creationId xmlns:p14="http://schemas.microsoft.com/office/powerpoint/2010/main" val="113964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Ambassador Toolkit-a guide to assist employers in identifying and developing craft professionals to conduct outreach activities at local high schools and community colleges and inspire the next generation’s workforce at the local level.</a:t>
            </a:r>
          </a:p>
        </p:txBody>
      </p:sp>
      <p:sp>
        <p:nvSpPr>
          <p:cNvPr id="4" name="Slide Number Placeholder 3"/>
          <p:cNvSpPr>
            <a:spLocks noGrp="1"/>
          </p:cNvSpPr>
          <p:nvPr>
            <p:ph type="sldNum" sz="quarter" idx="5"/>
          </p:nvPr>
        </p:nvSpPr>
        <p:spPr/>
        <p:txBody>
          <a:bodyPr/>
          <a:lstStyle/>
          <a:p>
            <a:fld id="{2E2AA089-8794-48D2-A25D-A3EAF6FDFA1D}" type="slidenum">
              <a:rPr lang="en-US" smtClean="0"/>
              <a:t>8</a:t>
            </a:fld>
            <a:endParaRPr lang="en-US" dirty="0"/>
          </a:p>
        </p:txBody>
      </p:sp>
    </p:spTree>
    <p:extLst>
      <p:ext uri="{BB962C8B-B14F-4D97-AF65-F5344CB8AC3E}">
        <p14:creationId xmlns:p14="http://schemas.microsoft.com/office/powerpoint/2010/main" val="56719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AA089-8794-48D2-A25D-A3EAF6FDFA1D}" type="slidenum">
              <a:rPr lang="en-US" smtClean="0"/>
              <a:t>9</a:t>
            </a:fld>
            <a:endParaRPr lang="en-US" dirty="0"/>
          </a:p>
        </p:txBody>
      </p:sp>
    </p:spTree>
    <p:extLst>
      <p:ext uri="{BB962C8B-B14F-4D97-AF65-F5344CB8AC3E}">
        <p14:creationId xmlns:p14="http://schemas.microsoft.com/office/powerpoint/2010/main" val="3569999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3C5F"/>
        </a:solidFill>
        <a:effectLst/>
      </p:bgPr>
    </p:bg>
    <p:spTree>
      <p:nvGrpSpPr>
        <p:cNvPr id="1" name=""/>
        <p:cNvGrpSpPr/>
        <p:nvPr/>
      </p:nvGrpSpPr>
      <p:grpSpPr>
        <a:xfrm>
          <a:off x="0" y="0"/>
          <a:ext cx="0" cy="0"/>
          <a:chOff x="0" y="0"/>
          <a:chExt cx="0" cy="0"/>
        </a:xfrm>
      </p:grpSpPr>
      <p:pic>
        <p:nvPicPr>
          <p:cNvPr id="13" name="Picture 12" descr="A close up of a bridge&#10;&#10;Description automatically generated">
            <a:extLst>
              <a:ext uri="{FF2B5EF4-FFF2-40B4-BE49-F238E27FC236}">
                <a16:creationId xmlns:a16="http://schemas.microsoft.com/office/drawing/2014/main" id="{50DF885D-1C9E-E143-8950-C426EE203090}"/>
              </a:ext>
            </a:extLst>
          </p:cNvPr>
          <p:cNvPicPr>
            <a:picLocks noChangeAspect="1"/>
          </p:cNvPicPr>
          <p:nvPr/>
        </p:nvPicPr>
        <p:blipFill rotWithShape="1">
          <a:blip r:embed="rId3">
            <a:alphaModFix amt="85000"/>
            <a:duotone>
              <a:schemeClr val="accent1">
                <a:shade val="45000"/>
                <a:satMod val="135000"/>
              </a:schemeClr>
              <a:prstClr val="white"/>
            </a:duotone>
            <a:extLst>
              <a:ext uri="{28A0092B-C50C-407E-A947-70E740481C1C}">
                <a14:useLocalDpi xmlns:a14="http://schemas.microsoft.com/office/drawing/2010/main" val="0"/>
              </a:ext>
            </a:extLst>
          </a:blip>
          <a:srcRect l="7591" t="-162" r="43579" b="162"/>
          <a:stretch/>
        </p:blipFill>
        <p:spPr>
          <a:xfrm flipH="1">
            <a:off x="0" y="0"/>
            <a:ext cx="7530112" cy="10287000"/>
          </a:xfrm>
          <a:prstGeom prst="rect">
            <a:avLst/>
          </a:prstGeom>
        </p:spPr>
      </p:pic>
      <p:grpSp>
        <p:nvGrpSpPr>
          <p:cNvPr id="3" name="Group 3"/>
          <p:cNvGrpSpPr/>
          <p:nvPr/>
        </p:nvGrpSpPr>
        <p:grpSpPr>
          <a:xfrm>
            <a:off x="5791200" y="2031514"/>
            <a:ext cx="11490677" cy="4921863"/>
            <a:chOff x="0" y="0"/>
            <a:chExt cx="11887135" cy="5091680"/>
          </a:xfrm>
        </p:grpSpPr>
        <p:sp>
          <p:nvSpPr>
            <p:cNvPr id="4" name="Freeform 4"/>
            <p:cNvSpPr/>
            <p:nvPr/>
          </p:nvSpPr>
          <p:spPr>
            <a:xfrm>
              <a:off x="0" y="0"/>
              <a:ext cx="11887136" cy="5091680"/>
            </a:xfrm>
            <a:custGeom>
              <a:avLst/>
              <a:gdLst/>
              <a:ahLst/>
              <a:cxnLst/>
              <a:rect l="l" t="t" r="r" b="b"/>
              <a:pathLst>
                <a:path w="11887136" h="5091680">
                  <a:moveTo>
                    <a:pt x="0" y="0"/>
                  </a:moveTo>
                  <a:lnTo>
                    <a:pt x="0" y="5091680"/>
                  </a:lnTo>
                  <a:lnTo>
                    <a:pt x="11887136" y="5091680"/>
                  </a:lnTo>
                  <a:lnTo>
                    <a:pt x="11887136" y="0"/>
                  </a:lnTo>
                  <a:lnTo>
                    <a:pt x="0" y="0"/>
                  </a:lnTo>
                  <a:close/>
                  <a:moveTo>
                    <a:pt x="11826175" y="5030720"/>
                  </a:moveTo>
                  <a:lnTo>
                    <a:pt x="59690" y="5030720"/>
                  </a:lnTo>
                  <a:lnTo>
                    <a:pt x="59690" y="59690"/>
                  </a:lnTo>
                  <a:lnTo>
                    <a:pt x="11826175" y="59690"/>
                  </a:lnTo>
                  <a:lnTo>
                    <a:pt x="11826175" y="5030720"/>
                  </a:lnTo>
                  <a:close/>
                </a:path>
              </a:pathLst>
            </a:custGeom>
            <a:solidFill>
              <a:srgbClr val="960000"/>
            </a:solidFill>
          </p:spPr>
        </p:sp>
      </p:grpSp>
      <p:sp>
        <p:nvSpPr>
          <p:cNvPr id="5" name="AutoShape 5"/>
          <p:cNvSpPr/>
          <p:nvPr/>
        </p:nvSpPr>
        <p:spPr>
          <a:xfrm>
            <a:off x="0" y="3320850"/>
            <a:ext cx="7530112" cy="2286041"/>
          </a:xfrm>
          <a:prstGeom prst="rect">
            <a:avLst/>
          </a:prstGeom>
          <a:solidFill>
            <a:srgbClr val="FFFFFF"/>
          </a:solidFill>
        </p:spPr>
        <p:txBody>
          <a:bodyPr/>
          <a:lstStyle/>
          <a:p>
            <a:endParaRPr lang="en-US" dirty="0"/>
          </a:p>
        </p:txBody>
      </p:sp>
      <p:sp>
        <p:nvSpPr>
          <p:cNvPr id="7" name="TextBox 7"/>
          <p:cNvSpPr txBox="1"/>
          <p:nvPr/>
        </p:nvSpPr>
        <p:spPr>
          <a:xfrm>
            <a:off x="8394038" y="3116084"/>
            <a:ext cx="7705726" cy="2769989"/>
          </a:xfrm>
          <a:prstGeom prst="rect">
            <a:avLst/>
          </a:prstGeom>
        </p:spPr>
        <p:txBody>
          <a:bodyPr lIns="0" tIns="0" rIns="0" bIns="0" rtlCol="0" anchor="t">
            <a:spAutoFit/>
          </a:bodyPr>
          <a:lstStyle/>
          <a:p>
            <a:pPr algn="r">
              <a:lnSpc>
                <a:spcPts val="10800"/>
              </a:lnSpc>
            </a:pPr>
            <a:r>
              <a:rPr lang="en-US" sz="9000" b="1" i="0" dirty="0">
                <a:solidFill>
                  <a:srgbClr val="FFFFFF"/>
                </a:solidFill>
                <a:latin typeface="Intro"/>
              </a:rPr>
              <a:t>Build Your Future </a:t>
            </a:r>
          </a:p>
        </p:txBody>
      </p:sp>
      <p:pic>
        <p:nvPicPr>
          <p:cNvPr id="10" name="Picture 9">
            <a:extLst>
              <a:ext uri="{FF2B5EF4-FFF2-40B4-BE49-F238E27FC236}">
                <a16:creationId xmlns:a16="http://schemas.microsoft.com/office/drawing/2014/main" id="{C5A7DAA1-8277-4446-9A0D-F12B8EDE4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3519" y="8170362"/>
            <a:ext cx="3554308" cy="1629058"/>
          </a:xfrm>
          <a:prstGeom prst="rect">
            <a:avLst/>
          </a:prstGeom>
        </p:spPr>
      </p:pic>
      <p:sp>
        <p:nvSpPr>
          <p:cNvPr id="6" name="TextBox 6"/>
          <p:cNvSpPr txBox="1"/>
          <p:nvPr/>
        </p:nvSpPr>
        <p:spPr>
          <a:xfrm>
            <a:off x="9112069" y="5806420"/>
            <a:ext cx="7851621" cy="486543"/>
          </a:xfrm>
          <a:prstGeom prst="rect">
            <a:avLst/>
          </a:prstGeom>
        </p:spPr>
        <p:txBody>
          <a:bodyPr wrap="square" lIns="0" tIns="0" rIns="0" bIns="0" rtlCol="0" anchor="t">
            <a:spAutoFit/>
          </a:bodyPr>
          <a:lstStyle/>
          <a:p>
            <a:pPr>
              <a:lnSpc>
                <a:spcPts val="4200"/>
              </a:lnSpc>
            </a:pPr>
            <a:r>
              <a:rPr lang="en-US" sz="2800" i="0" spc="261" dirty="0">
                <a:solidFill>
                  <a:schemeClr val="bg1"/>
                </a:solidFill>
                <a:latin typeface="Aileron Regular" panose="020B0604020202020204" charset="0"/>
              </a:rPr>
              <a:t>Shipbuilding and Ship Repair Works!</a:t>
            </a:r>
          </a:p>
        </p:txBody>
      </p:sp>
      <p:sp>
        <p:nvSpPr>
          <p:cNvPr id="14" name="TextBox 13">
            <a:extLst>
              <a:ext uri="{FF2B5EF4-FFF2-40B4-BE49-F238E27FC236}">
                <a16:creationId xmlns:a16="http://schemas.microsoft.com/office/drawing/2014/main" id="{5418C3C0-9403-B041-B671-E7E4B851E47A}"/>
              </a:ext>
            </a:extLst>
          </p:cNvPr>
          <p:cNvSpPr txBox="1"/>
          <p:nvPr/>
        </p:nvSpPr>
        <p:spPr>
          <a:xfrm>
            <a:off x="381000" y="3543300"/>
            <a:ext cx="6830924" cy="2092881"/>
          </a:xfrm>
          <a:prstGeom prst="rect">
            <a:avLst/>
          </a:prstGeom>
          <a:noFill/>
        </p:spPr>
        <p:txBody>
          <a:bodyPr wrap="square" rtlCol="0">
            <a:spAutoFit/>
          </a:bodyPr>
          <a:lstStyle/>
          <a:p>
            <a:r>
              <a:rPr lang="en-US" dirty="0"/>
              <a:t>NSRP JOINT PANEL MEETING – WELDING TECHNOLOGY AND WORKFORCE DEVELOPMENT</a:t>
            </a:r>
          </a:p>
          <a:p>
            <a:r>
              <a:rPr lang="en-US" dirty="0"/>
              <a:t>AUGUST 13, 2019</a:t>
            </a:r>
          </a:p>
          <a:p>
            <a:endParaRPr lang="en-US" dirty="0"/>
          </a:p>
          <a:p>
            <a:r>
              <a:rPr lang="en-US" dirty="0"/>
              <a:t>AUDREY KENNEDY, PROGRAM MANAGER</a:t>
            </a:r>
          </a:p>
          <a:p>
            <a:r>
              <a:rPr lang="en-US" dirty="0"/>
              <a:t>NATIONAL MARITIME EDUCATION COUNCIL and PROJECT LEAD</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81000" y="1056782"/>
            <a:ext cx="9265919" cy="8173433"/>
            <a:chOff x="0" y="0"/>
            <a:chExt cx="9585617" cy="8455437"/>
          </a:xfrm>
          <a:solidFill>
            <a:srgbClr val="960000"/>
          </a:solidFill>
        </p:grpSpPr>
        <p:sp>
          <p:nvSpPr>
            <p:cNvPr id="4" name="Freeform 4"/>
            <p:cNvSpPr/>
            <p:nvPr/>
          </p:nvSpPr>
          <p:spPr>
            <a:xfrm>
              <a:off x="0" y="0"/>
              <a:ext cx="9585617" cy="8455437"/>
            </a:xfrm>
            <a:custGeom>
              <a:avLst/>
              <a:gdLst/>
              <a:ahLst/>
              <a:cxnLst/>
              <a:rect l="l" t="t" r="r" b="b"/>
              <a:pathLst>
                <a:path w="9585617" h="8455437">
                  <a:moveTo>
                    <a:pt x="0" y="0"/>
                  </a:moveTo>
                  <a:lnTo>
                    <a:pt x="0" y="8455437"/>
                  </a:lnTo>
                  <a:lnTo>
                    <a:pt x="9585617" y="8455437"/>
                  </a:lnTo>
                  <a:lnTo>
                    <a:pt x="9585617" y="0"/>
                  </a:lnTo>
                  <a:lnTo>
                    <a:pt x="0" y="0"/>
                  </a:lnTo>
                  <a:close/>
                  <a:moveTo>
                    <a:pt x="9524657" y="8394478"/>
                  </a:moveTo>
                  <a:lnTo>
                    <a:pt x="59690" y="8394478"/>
                  </a:lnTo>
                  <a:lnTo>
                    <a:pt x="59690" y="59690"/>
                  </a:lnTo>
                  <a:lnTo>
                    <a:pt x="9524657" y="59690"/>
                  </a:lnTo>
                  <a:lnTo>
                    <a:pt x="9524657" y="8394478"/>
                  </a:lnTo>
                  <a:close/>
                </a:path>
              </a:pathLst>
            </a:custGeom>
            <a:grpFill/>
          </p:spPr>
        </p:sp>
      </p:grpSp>
      <p:sp>
        <p:nvSpPr>
          <p:cNvPr id="5" name="AutoShape 5"/>
          <p:cNvSpPr/>
          <p:nvPr/>
        </p:nvSpPr>
        <p:spPr>
          <a:xfrm>
            <a:off x="747774" y="1409698"/>
            <a:ext cx="8532370" cy="7467600"/>
          </a:xfrm>
          <a:prstGeom prst="rect">
            <a:avLst/>
          </a:prstGeom>
          <a:solidFill>
            <a:srgbClr val="1D3C5F"/>
          </a:solidFill>
        </p:spPr>
      </p:sp>
      <p:sp>
        <p:nvSpPr>
          <p:cNvPr id="6" name="TextBox 6"/>
          <p:cNvSpPr txBox="1"/>
          <p:nvPr/>
        </p:nvSpPr>
        <p:spPr>
          <a:xfrm>
            <a:off x="1268727" y="2221347"/>
            <a:ext cx="7490459" cy="1230658"/>
          </a:xfrm>
          <a:prstGeom prst="rect">
            <a:avLst/>
          </a:prstGeom>
        </p:spPr>
        <p:txBody>
          <a:bodyPr wrap="square" lIns="0" tIns="0" rIns="0" bIns="0" rtlCol="0" anchor="t">
            <a:spAutoFit/>
          </a:bodyPr>
          <a:lstStyle/>
          <a:p>
            <a:pPr algn="ctr">
              <a:lnSpc>
                <a:spcPct val="150000"/>
              </a:lnSpc>
            </a:pPr>
            <a:r>
              <a:rPr lang="en-US" sz="6000" b="1" i="0" spc="107" dirty="0">
                <a:solidFill>
                  <a:srgbClr val="FFFFFF"/>
                </a:solidFill>
                <a:latin typeface="Intro"/>
              </a:rPr>
              <a:t>progress</a:t>
            </a:r>
          </a:p>
        </p:txBody>
      </p:sp>
      <p:pic>
        <p:nvPicPr>
          <p:cNvPr id="8" name="Picture 7">
            <a:extLst>
              <a:ext uri="{FF2B5EF4-FFF2-40B4-BE49-F238E27FC236}">
                <a16:creationId xmlns:a16="http://schemas.microsoft.com/office/drawing/2014/main" id="{503C46C9-A4D7-0A40-B691-7E3D5EF80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802" y="6019757"/>
            <a:ext cx="3554308" cy="1629058"/>
          </a:xfrm>
          <a:prstGeom prst="rect">
            <a:avLst/>
          </a:prstGeom>
        </p:spPr>
      </p:pic>
      <p:sp>
        <p:nvSpPr>
          <p:cNvPr id="7" name="TextBox 6">
            <a:extLst>
              <a:ext uri="{FF2B5EF4-FFF2-40B4-BE49-F238E27FC236}">
                <a16:creationId xmlns:a16="http://schemas.microsoft.com/office/drawing/2014/main" id="{440F01E4-214F-2F4A-9D0E-19F409450E1F}"/>
              </a:ext>
            </a:extLst>
          </p:cNvPr>
          <p:cNvSpPr txBox="1"/>
          <p:nvPr/>
        </p:nvSpPr>
        <p:spPr>
          <a:xfrm>
            <a:off x="10439400" y="1056782"/>
            <a:ext cx="7467600" cy="9079409"/>
          </a:xfrm>
          <a:prstGeom prst="rect">
            <a:avLst/>
          </a:prstGeom>
          <a:noFill/>
        </p:spPr>
        <p:txBody>
          <a:bodyPr wrap="square" rtlCol="0">
            <a:spAutoFit/>
          </a:bodyPr>
          <a:lstStyle/>
          <a:p>
            <a:pPr marL="457200" indent="-457200">
              <a:buFont typeface="Arial" panose="020B0604020202020204" pitchFamily="34" charset="0"/>
              <a:buChar char="•"/>
            </a:pPr>
            <a:r>
              <a:rPr lang="en-US" sz="3200" dirty="0"/>
              <a:t>Established </a:t>
            </a:r>
            <a:r>
              <a:rPr lang="en-US" sz="3200" b="1" dirty="0"/>
              <a:t>BYF Collaboration Team</a:t>
            </a:r>
            <a:br>
              <a:rPr lang="en-US" sz="3200" b="1" dirty="0"/>
            </a:br>
            <a:endParaRPr lang="en-US" sz="3200" b="1" dirty="0"/>
          </a:p>
          <a:p>
            <a:pPr marL="457200" indent="-457200">
              <a:buFont typeface="Arial" panose="020B0604020202020204" pitchFamily="34" charset="0"/>
              <a:buChar char="•"/>
            </a:pPr>
            <a:r>
              <a:rPr lang="en-US" sz="3200" dirty="0"/>
              <a:t>Completed Activities</a:t>
            </a:r>
          </a:p>
          <a:p>
            <a:pPr marL="914400" lvl="1" indent="-457200">
              <a:buFont typeface="Arial" panose="020B0604020202020204" pitchFamily="34" charset="0"/>
              <a:buChar char="•"/>
            </a:pPr>
            <a:r>
              <a:rPr lang="en-US" sz="2800" dirty="0"/>
              <a:t>BYF Website URL and Tagline Selected</a:t>
            </a:r>
          </a:p>
          <a:p>
            <a:pPr marL="914400" lvl="1" indent="-457200">
              <a:buFont typeface="Arial" panose="020B0604020202020204" pitchFamily="34" charset="0"/>
              <a:buChar char="•"/>
            </a:pPr>
            <a:r>
              <a:rPr lang="en-US" sz="2800" dirty="0"/>
              <a:t>Social Media Handles Reserved</a:t>
            </a:r>
          </a:p>
          <a:p>
            <a:pPr marL="914400" lvl="1" indent="-457200">
              <a:buFont typeface="Arial" panose="020B0604020202020204" pitchFamily="34" charset="0"/>
              <a:buChar char="•"/>
            </a:pPr>
            <a:r>
              <a:rPr lang="en-US" sz="2800" dirty="0"/>
              <a:t>Crafts Identified</a:t>
            </a:r>
          </a:p>
          <a:p>
            <a:pPr marL="914400" lvl="1" indent="-457200">
              <a:buFont typeface="Arial" panose="020B0604020202020204" pitchFamily="34" charset="0"/>
              <a:buChar char="•"/>
            </a:pPr>
            <a:r>
              <a:rPr lang="en-US" sz="2800" dirty="0"/>
              <a:t>Trading Card Language Finalized</a:t>
            </a:r>
          </a:p>
          <a:p>
            <a:pPr marL="914400" lvl="1" indent="-457200">
              <a:buFont typeface="Arial" panose="020B0604020202020204" pitchFamily="34" charset="0"/>
              <a:buChar char="•"/>
            </a:pPr>
            <a:r>
              <a:rPr lang="en-US" sz="2800" dirty="0"/>
              <a:t>Training Center Profile Form </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3200" dirty="0"/>
              <a:t>Activities In Progress</a:t>
            </a:r>
          </a:p>
          <a:p>
            <a:pPr marL="914400" lvl="1" indent="-457200">
              <a:buFont typeface="Arial" panose="020B0604020202020204" pitchFamily="34" charset="0"/>
              <a:buChar char="•"/>
            </a:pPr>
            <a:r>
              <a:rPr lang="en-US" sz="2800" dirty="0"/>
              <a:t>Social Media Calendar</a:t>
            </a:r>
          </a:p>
          <a:p>
            <a:pPr marL="914400" lvl="1" indent="-457200">
              <a:buFont typeface="Arial" panose="020B0604020202020204" pitchFamily="34" charset="0"/>
              <a:buChar char="•"/>
            </a:pPr>
            <a:r>
              <a:rPr lang="en-US" sz="2800" dirty="0"/>
              <a:t>Image Collection </a:t>
            </a:r>
          </a:p>
          <a:p>
            <a:pPr marL="914400" lvl="1" indent="-457200">
              <a:buFont typeface="Arial" panose="020B0604020202020204" pitchFamily="34" charset="0"/>
              <a:buChar char="•"/>
            </a:pPr>
            <a:r>
              <a:rPr lang="en-US" sz="2800" dirty="0"/>
              <a:t>Recruiting Best Practices Survey Draft</a:t>
            </a:r>
          </a:p>
          <a:p>
            <a:pPr marL="914400" lvl="1" indent="-457200">
              <a:buFont typeface="Arial" panose="020B0604020202020204" pitchFamily="34" charset="0"/>
              <a:buChar char="•"/>
            </a:pPr>
            <a:r>
              <a:rPr lang="en-US" sz="2800" dirty="0"/>
              <a:t>Proclamation for State Recognition of Careers in Shipbuilding and Repair Week Draft </a:t>
            </a:r>
          </a:p>
          <a:p>
            <a:pPr marL="914400" lvl="1" indent="-457200">
              <a:buFont typeface="Arial" panose="020B0604020202020204" pitchFamily="34" charset="0"/>
              <a:buChar char="•"/>
            </a:pPr>
            <a:r>
              <a:rPr lang="en-US" sz="2800" dirty="0"/>
              <a:t>National Career Pathway </a:t>
            </a:r>
          </a:p>
          <a:p>
            <a:pPr marL="914400" lvl="1" indent="-457200">
              <a:buFont typeface="Arial" panose="020B0604020202020204" pitchFamily="34" charset="0"/>
              <a:buChar char="•"/>
            </a:pPr>
            <a:r>
              <a:rPr lang="en-US" sz="2800" dirty="0"/>
              <a:t>CTE Directors, Counselors, and Career Coaches Database</a:t>
            </a:r>
          </a:p>
          <a:p>
            <a:pPr marL="342900" indent="-342900">
              <a:buFont typeface="Wingdings" pitchFamily="2" charset="2"/>
              <a:buChar char="ü"/>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334791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228601" y="0"/>
            <a:ext cx="10180318" cy="10287000"/>
          </a:xfrm>
          <a:prstGeom prst="rect">
            <a:avLst/>
          </a:prstGeom>
          <a:solidFill>
            <a:srgbClr val="1D3C5F"/>
          </a:solidFill>
        </p:spPr>
      </p:sp>
      <p:sp>
        <p:nvSpPr>
          <p:cNvPr id="6" name="TextBox 6"/>
          <p:cNvSpPr txBox="1"/>
          <p:nvPr/>
        </p:nvSpPr>
        <p:spPr>
          <a:xfrm>
            <a:off x="1268727" y="2221347"/>
            <a:ext cx="7490459" cy="5385642"/>
          </a:xfrm>
          <a:prstGeom prst="rect">
            <a:avLst/>
          </a:prstGeom>
        </p:spPr>
        <p:txBody>
          <a:bodyPr wrap="square" lIns="0" tIns="0" rIns="0" bIns="0" rtlCol="0" anchor="t">
            <a:spAutoFit/>
          </a:bodyPr>
          <a:lstStyle/>
          <a:p>
            <a:pPr algn="ctr">
              <a:lnSpc>
                <a:spcPct val="150000"/>
              </a:lnSpc>
            </a:pPr>
            <a:r>
              <a:rPr lang="en-US" sz="6000" b="1" i="0" spc="107" dirty="0">
                <a:solidFill>
                  <a:srgbClr val="FFFFFF"/>
                </a:solidFill>
                <a:latin typeface="Intro"/>
              </a:rPr>
              <a:t>BYF Collaboration team . . . </a:t>
            </a:r>
          </a:p>
          <a:p>
            <a:pPr algn="ctr">
              <a:lnSpc>
                <a:spcPct val="150000"/>
              </a:lnSpc>
            </a:pPr>
            <a:r>
              <a:rPr lang="en-US" sz="6000" b="1" i="0" spc="107" dirty="0">
                <a:solidFill>
                  <a:srgbClr val="FFFFFF"/>
                </a:solidFill>
                <a:latin typeface="Intro"/>
              </a:rPr>
              <a:t>Join us!</a:t>
            </a:r>
          </a:p>
        </p:txBody>
      </p:sp>
      <p:pic>
        <p:nvPicPr>
          <p:cNvPr id="8" name="Picture 7">
            <a:extLst>
              <a:ext uri="{FF2B5EF4-FFF2-40B4-BE49-F238E27FC236}">
                <a16:creationId xmlns:a16="http://schemas.microsoft.com/office/drawing/2014/main" id="{503C46C9-A4D7-0A40-B691-7E3D5EF80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6500" y="8115300"/>
            <a:ext cx="3554308" cy="1629058"/>
          </a:xfrm>
          <a:prstGeom prst="rect">
            <a:avLst/>
          </a:prstGeom>
        </p:spPr>
      </p:pic>
      <p:sp>
        <p:nvSpPr>
          <p:cNvPr id="7" name="TextBox 6">
            <a:extLst>
              <a:ext uri="{FF2B5EF4-FFF2-40B4-BE49-F238E27FC236}">
                <a16:creationId xmlns:a16="http://schemas.microsoft.com/office/drawing/2014/main" id="{440F01E4-214F-2F4A-9D0E-19F409450E1F}"/>
              </a:ext>
            </a:extLst>
          </p:cNvPr>
          <p:cNvSpPr txBox="1"/>
          <p:nvPr/>
        </p:nvSpPr>
        <p:spPr>
          <a:xfrm>
            <a:off x="10439400" y="1056782"/>
            <a:ext cx="7162800" cy="6894195"/>
          </a:xfrm>
          <a:prstGeom prst="rect">
            <a:avLst/>
          </a:prstGeom>
          <a:noFill/>
        </p:spPr>
        <p:txBody>
          <a:bodyPr wrap="square" rtlCol="0">
            <a:spAutoFit/>
          </a:bodyPr>
          <a:lstStyle/>
          <a:p>
            <a:pPr marL="457200" indent="-457200">
              <a:buFont typeface="Arial" panose="020B0604020202020204" pitchFamily="34" charset="0"/>
              <a:buChar char="•"/>
            </a:pPr>
            <a:r>
              <a:rPr lang="en-US" sz="4000" dirty="0"/>
              <a:t>Input into content development for website/ collaterals</a:t>
            </a:r>
          </a:p>
          <a:p>
            <a:pPr marL="457200" indent="-457200">
              <a:buFont typeface="Arial" panose="020B0604020202020204" pitchFamily="34" charset="0"/>
              <a:buChar char="•"/>
            </a:pPr>
            <a:r>
              <a:rPr lang="en-US" sz="4000" dirty="0"/>
              <a:t>Contributing photos and/or raw footage of shipyard workers/ environments</a:t>
            </a:r>
          </a:p>
          <a:p>
            <a:pPr marL="457200" indent="-457200">
              <a:buFont typeface="Arial" panose="020B0604020202020204" pitchFamily="34" charset="0"/>
              <a:buChar char="•"/>
            </a:pPr>
            <a:r>
              <a:rPr lang="en-US" sz="4000" dirty="0"/>
              <a:t>Survey development related to recruiting best practices</a:t>
            </a:r>
          </a:p>
          <a:p>
            <a:pPr marL="457200" indent="-457200">
              <a:buFont typeface="Arial" panose="020B0604020202020204" pitchFamily="34" charset="0"/>
              <a:buChar char="•"/>
            </a:pPr>
            <a:r>
              <a:rPr lang="en-US" sz="4000" dirty="0"/>
              <a:t>Input into regional career path development</a:t>
            </a:r>
          </a:p>
          <a:p>
            <a:pPr marL="285750" indent="-285750">
              <a:buFont typeface="Arial" panose="020B0604020202020204" pitchFamily="34" charset="0"/>
              <a:buChar char="•"/>
            </a:pPr>
            <a:endParaRPr lang="en-US" sz="2400" dirty="0"/>
          </a:p>
          <a:p>
            <a:pPr marL="342900" indent="-342900">
              <a:buFont typeface="+mj-lt"/>
              <a:buAutoNum type="arabicPeriod"/>
            </a:pPr>
            <a:endParaRPr lang="en-US" dirty="0"/>
          </a:p>
        </p:txBody>
      </p:sp>
      <p:grpSp>
        <p:nvGrpSpPr>
          <p:cNvPr id="3" name="Group 3"/>
          <p:cNvGrpSpPr/>
          <p:nvPr/>
        </p:nvGrpSpPr>
        <p:grpSpPr>
          <a:xfrm>
            <a:off x="15241" y="342900"/>
            <a:ext cx="9585960" cy="9601201"/>
            <a:chOff x="0" y="0"/>
            <a:chExt cx="9585617" cy="8455437"/>
          </a:xfrm>
          <a:solidFill>
            <a:srgbClr val="960000"/>
          </a:solidFill>
        </p:grpSpPr>
        <p:sp>
          <p:nvSpPr>
            <p:cNvPr id="4" name="Freeform 4"/>
            <p:cNvSpPr/>
            <p:nvPr/>
          </p:nvSpPr>
          <p:spPr>
            <a:xfrm>
              <a:off x="0" y="0"/>
              <a:ext cx="9585617" cy="8455437"/>
            </a:xfrm>
            <a:custGeom>
              <a:avLst/>
              <a:gdLst/>
              <a:ahLst/>
              <a:cxnLst/>
              <a:rect l="l" t="t" r="r" b="b"/>
              <a:pathLst>
                <a:path w="9585617" h="8455437">
                  <a:moveTo>
                    <a:pt x="0" y="0"/>
                  </a:moveTo>
                  <a:lnTo>
                    <a:pt x="0" y="8455437"/>
                  </a:lnTo>
                  <a:lnTo>
                    <a:pt x="9585617" y="8455437"/>
                  </a:lnTo>
                  <a:lnTo>
                    <a:pt x="9585617" y="0"/>
                  </a:lnTo>
                  <a:lnTo>
                    <a:pt x="0" y="0"/>
                  </a:lnTo>
                  <a:close/>
                  <a:moveTo>
                    <a:pt x="9524657" y="8394478"/>
                  </a:moveTo>
                  <a:lnTo>
                    <a:pt x="59690" y="8394478"/>
                  </a:lnTo>
                  <a:lnTo>
                    <a:pt x="59690" y="59690"/>
                  </a:lnTo>
                  <a:lnTo>
                    <a:pt x="9524657" y="59690"/>
                  </a:lnTo>
                  <a:lnTo>
                    <a:pt x="9524657" y="8394478"/>
                  </a:lnTo>
                  <a:close/>
                </a:path>
              </a:pathLst>
            </a:custGeom>
            <a:grpFill/>
          </p:spPr>
        </p:sp>
      </p:grpSp>
    </p:spTree>
    <p:extLst>
      <p:ext uri="{BB962C8B-B14F-4D97-AF65-F5344CB8AC3E}">
        <p14:creationId xmlns:p14="http://schemas.microsoft.com/office/powerpoint/2010/main" val="75355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14400" y="497482"/>
            <a:ext cx="16001999" cy="9065618"/>
            <a:chOff x="0" y="0"/>
            <a:chExt cx="6588148" cy="8455437"/>
          </a:xfrm>
          <a:solidFill>
            <a:srgbClr val="960000"/>
          </a:solidFill>
        </p:grpSpPr>
        <p:sp>
          <p:nvSpPr>
            <p:cNvPr id="4" name="Freeform 4"/>
            <p:cNvSpPr/>
            <p:nvPr/>
          </p:nvSpPr>
          <p:spPr>
            <a:xfrm>
              <a:off x="0" y="0"/>
              <a:ext cx="6588148" cy="8455437"/>
            </a:xfrm>
            <a:custGeom>
              <a:avLst/>
              <a:gdLst/>
              <a:ahLst/>
              <a:cxnLst/>
              <a:rect l="l" t="t" r="r" b="b"/>
              <a:pathLst>
                <a:path w="6713637" h="8455437">
                  <a:moveTo>
                    <a:pt x="0" y="0"/>
                  </a:moveTo>
                  <a:lnTo>
                    <a:pt x="0" y="8455437"/>
                  </a:lnTo>
                  <a:lnTo>
                    <a:pt x="6713637" y="8455437"/>
                  </a:lnTo>
                  <a:lnTo>
                    <a:pt x="6713637" y="0"/>
                  </a:lnTo>
                  <a:lnTo>
                    <a:pt x="0" y="0"/>
                  </a:lnTo>
                  <a:close/>
                  <a:moveTo>
                    <a:pt x="6652677" y="8394478"/>
                  </a:moveTo>
                  <a:lnTo>
                    <a:pt x="59690" y="8394478"/>
                  </a:lnTo>
                  <a:lnTo>
                    <a:pt x="59690" y="59690"/>
                  </a:lnTo>
                  <a:lnTo>
                    <a:pt x="6652677" y="59690"/>
                  </a:lnTo>
                  <a:lnTo>
                    <a:pt x="6652677" y="8394478"/>
                  </a:lnTo>
                  <a:close/>
                </a:path>
              </a:pathLst>
            </a:custGeom>
            <a:grpFill/>
          </p:spPr>
        </p:sp>
      </p:grpSp>
      <p:sp>
        <p:nvSpPr>
          <p:cNvPr id="6" name="TextBox 6"/>
          <p:cNvSpPr txBox="1"/>
          <p:nvPr/>
        </p:nvSpPr>
        <p:spPr>
          <a:xfrm>
            <a:off x="1799289" y="2551867"/>
            <a:ext cx="4942032" cy="1047750"/>
          </a:xfrm>
          <a:prstGeom prst="rect">
            <a:avLst/>
          </a:prstGeom>
        </p:spPr>
        <p:txBody>
          <a:bodyPr lIns="0" tIns="0" rIns="0" bIns="0" rtlCol="0" anchor="t">
            <a:spAutoFit/>
          </a:bodyPr>
          <a:lstStyle/>
          <a:p>
            <a:pPr>
              <a:lnSpc>
                <a:spcPts val="8450"/>
              </a:lnSpc>
            </a:pPr>
            <a:endParaRPr dirty="0"/>
          </a:p>
        </p:txBody>
      </p:sp>
      <p:sp>
        <p:nvSpPr>
          <p:cNvPr id="9" name="AutoShape 9"/>
          <p:cNvSpPr/>
          <p:nvPr/>
        </p:nvSpPr>
        <p:spPr>
          <a:xfrm>
            <a:off x="1371600" y="0"/>
            <a:ext cx="6487057" cy="2324100"/>
          </a:xfrm>
          <a:prstGeom prst="rect">
            <a:avLst/>
          </a:prstGeom>
          <a:solidFill>
            <a:srgbClr val="1D3C5F"/>
          </a:solidFill>
        </p:spPr>
      </p:sp>
      <p:sp>
        <p:nvSpPr>
          <p:cNvPr id="10" name="TextBox 10"/>
          <p:cNvSpPr txBox="1"/>
          <p:nvPr/>
        </p:nvSpPr>
        <p:spPr>
          <a:xfrm>
            <a:off x="1835311" y="573948"/>
            <a:ext cx="5595943" cy="1224438"/>
          </a:xfrm>
          <a:prstGeom prst="rect">
            <a:avLst/>
          </a:prstGeom>
        </p:spPr>
        <p:txBody>
          <a:bodyPr wrap="square" lIns="0" tIns="0" rIns="0" bIns="0" rtlCol="0" anchor="t">
            <a:spAutoFit/>
          </a:bodyPr>
          <a:lstStyle/>
          <a:p>
            <a:pPr algn="ctr">
              <a:lnSpc>
                <a:spcPts val="5040"/>
              </a:lnSpc>
              <a:spcBef>
                <a:spcPct val="0"/>
              </a:spcBef>
            </a:pPr>
            <a:r>
              <a:rPr lang="en-US" sz="3200" dirty="0">
                <a:solidFill>
                  <a:srgbClr val="FFFFFF"/>
                </a:solidFill>
                <a:latin typeface="Intro"/>
              </a:rPr>
              <a:t>Collaboration </a:t>
            </a:r>
          </a:p>
          <a:p>
            <a:pPr algn="ctr">
              <a:lnSpc>
                <a:spcPts val="5040"/>
              </a:lnSpc>
              <a:spcBef>
                <a:spcPct val="0"/>
              </a:spcBef>
            </a:pPr>
            <a:r>
              <a:rPr lang="en-US" sz="3200" dirty="0">
                <a:solidFill>
                  <a:srgbClr val="FFFFFF"/>
                </a:solidFill>
                <a:latin typeface="Intro"/>
              </a:rPr>
              <a:t>team</a:t>
            </a:r>
          </a:p>
        </p:txBody>
      </p:sp>
      <p:sp>
        <p:nvSpPr>
          <p:cNvPr id="12" name="TextBox 11">
            <a:extLst>
              <a:ext uri="{FF2B5EF4-FFF2-40B4-BE49-F238E27FC236}">
                <a16:creationId xmlns:a16="http://schemas.microsoft.com/office/drawing/2014/main" id="{7B3F699D-0319-9349-A85F-4CC11747ACB2}"/>
              </a:ext>
            </a:extLst>
          </p:cNvPr>
          <p:cNvSpPr txBox="1"/>
          <p:nvPr/>
        </p:nvSpPr>
        <p:spPr>
          <a:xfrm>
            <a:off x="1600200" y="2705100"/>
            <a:ext cx="6426199" cy="6186309"/>
          </a:xfrm>
          <a:prstGeom prst="rect">
            <a:avLst/>
          </a:prstGeom>
          <a:noFill/>
        </p:spPr>
        <p:txBody>
          <a:bodyPr wrap="square" rtlCol="0">
            <a:spAutoFit/>
          </a:bodyPr>
          <a:lstStyle/>
          <a:p>
            <a:pPr marL="571500" indent="-571500">
              <a:buFont typeface="Arial" panose="020B0604020202020204" pitchFamily="34" charset="0"/>
              <a:buChar char="•"/>
            </a:pPr>
            <a:r>
              <a:rPr lang="en-US" sz="3600" dirty="0"/>
              <a:t>Austal </a:t>
            </a:r>
          </a:p>
          <a:p>
            <a:pPr marL="571500" indent="-571500">
              <a:buFont typeface="Arial" panose="020B0604020202020204" pitchFamily="34" charset="0"/>
              <a:buChar char="•"/>
            </a:pPr>
            <a:r>
              <a:rPr lang="en-US" sz="3600" dirty="0"/>
              <a:t>Bath Iron Works</a:t>
            </a:r>
          </a:p>
          <a:p>
            <a:pPr marL="571500" indent="-571500">
              <a:buFont typeface="Arial" panose="020B0604020202020204" pitchFamily="34" charset="0"/>
              <a:buChar char="•"/>
            </a:pPr>
            <a:r>
              <a:rPr lang="en-US" sz="3600" dirty="0"/>
              <a:t>Bollinger Shipyards</a:t>
            </a:r>
          </a:p>
          <a:p>
            <a:pPr marL="571500" indent="-571500">
              <a:buFont typeface="Arial" panose="020B0604020202020204" pitchFamily="34" charset="0"/>
              <a:buChar char="•"/>
            </a:pPr>
            <a:r>
              <a:rPr lang="en-US" sz="3600" dirty="0"/>
              <a:t>Continental Maritime</a:t>
            </a:r>
          </a:p>
          <a:p>
            <a:pPr marL="571500" indent="-571500">
              <a:buFont typeface="Arial" panose="020B0604020202020204" pitchFamily="34" charset="0"/>
              <a:buChar char="•"/>
            </a:pPr>
            <a:r>
              <a:rPr lang="en-US" sz="3600" dirty="0"/>
              <a:t>Electric Boat</a:t>
            </a:r>
          </a:p>
          <a:p>
            <a:pPr marL="571500" indent="-571500">
              <a:buFont typeface="Arial" panose="020B0604020202020204" pitchFamily="34" charset="0"/>
              <a:buChar char="•"/>
            </a:pPr>
            <a:r>
              <a:rPr lang="en-US" sz="3600" dirty="0"/>
              <a:t>Ingalls Shipbuilding</a:t>
            </a:r>
          </a:p>
          <a:p>
            <a:pPr marL="571500" indent="-571500">
              <a:buFont typeface="Arial" panose="020B0604020202020204" pitchFamily="34" charset="0"/>
              <a:buChar char="•"/>
            </a:pPr>
            <a:r>
              <a:rPr lang="en-US" sz="3600" dirty="0"/>
              <a:t>Newport News Shipbuilding</a:t>
            </a:r>
          </a:p>
          <a:p>
            <a:pPr marL="571500" indent="-571500">
              <a:buFont typeface="Arial" panose="020B0604020202020204" pitchFamily="34" charset="0"/>
              <a:buChar char="•"/>
            </a:pPr>
            <a:r>
              <a:rPr lang="en-US" sz="3600" dirty="0"/>
              <a:t>Seaspan Shipyards</a:t>
            </a:r>
          </a:p>
          <a:p>
            <a:pPr marL="285750" indent="-285750">
              <a:buFont typeface="Arial" panose="020B0604020202020204" pitchFamily="34" charset="0"/>
              <a:buChar char="•"/>
            </a:pPr>
            <a:endParaRPr lang="en-US" sz="2800" dirty="0"/>
          </a:p>
          <a:p>
            <a:endParaRPr lang="en-US" sz="2000" dirty="0"/>
          </a:p>
          <a:p>
            <a:endParaRPr lang="en-US" sz="2000" dirty="0"/>
          </a:p>
          <a:p>
            <a:endParaRPr lang="en-US" sz="2000" dirty="0"/>
          </a:p>
          <a:p>
            <a:endParaRPr lang="en-US" sz="2000" dirty="0"/>
          </a:p>
        </p:txBody>
      </p:sp>
      <p:pic>
        <p:nvPicPr>
          <p:cNvPr id="14" name="Picture 13">
            <a:extLst>
              <a:ext uri="{FF2B5EF4-FFF2-40B4-BE49-F238E27FC236}">
                <a16:creationId xmlns:a16="http://schemas.microsoft.com/office/drawing/2014/main" id="{69872F92-F5C9-6C49-B320-9847F8AA7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2172" y="8191500"/>
            <a:ext cx="3554308" cy="1629058"/>
          </a:xfrm>
          <a:prstGeom prst="rect">
            <a:avLst/>
          </a:prstGeom>
        </p:spPr>
      </p:pic>
      <p:sp>
        <p:nvSpPr>
          <p:cNvPr id="15" name="TextBox 14">
            <a:extLst>
              <a:ext uri="{FF2B5EF4-FFF2-40B4-BE49-F238E27FC236}">
                <a16:creationId xmlns:a16="http://schemas.microsoft.com/office/drawing/2014/main" id="{1B04E30F-6005-F242-8850-9559341EA6E8}"/>
              </a:ext>
            </a:extLst>
          </p:cNvPr>
          <p:cNvSpPr txBox="1"/>
          <p:nvPr/>
        </p:nvSpPr>
        <p:spPr>
          <a:xfrm>
            <a:off x="8676639" y="2705100"/>
            <a:ext cx="7645402" cy="6186309"/>
          </a:xfrm>
          <a:prstGeom prst="rect">
            <a:avLst/>
          </a:prstGeom>
          <a:noFill/>
        </p:spPr>
        <p:txBody>
          <a:bodyPr wrap="square" rtlCol="0">
            <a:spAutoFit/>
          </a:bodyPr>
          <a:lstStyle/>
          <a:p>
            <a:pPr marL="571500" indent="-571500">
              <a:buFont typeface="Arial" panose="020B0604020202020204" pitchFamily="34" charset="0"/>
              <a:buChar char="•"/>
            </a:pPr>
            <a:r>
              <a:rPr lang="en-US" sz="3600" dirty="0"/>
              <a:t>Aerotek</a:t>
            </a:r>
          </a:p>
          <a:p>
            <a:pPr marL="571500" indent="-571500">
              <a:buFont typeface="Arial" panose="020B0604020202020204" pitchFamily="34" charset="0"/>
              <a:buChar char="•"/>
            </a:pPr>
            <a:r>
              <a:rPr lang="en-US" sz="3600" dirty="0"/>
              <a:t>American Welding Society</a:t>
            </a:r>
          </a:p>
          <a:p>
            <a:pPr marL="571500" indent="-571500">
              <a:buFont typeface="Arial" panose="020B0604020202020204" pitchFamily="34" charset="0"/>
              <a:buChar char="•"/>
            </a:pPr>
            <a:r>
              <a:rPr lang="en-US" sz="3600" dirty="0"/>
              <a:t>Northeast Wisconsin Technical College</a:t>
            </a:r>
          </a:p>
          <a:p>
            <a:pPr marL="571500" indent="-571500">
              <a:buFont typeface="Arial" panose="020B0604020202020204" pitchFamily="34" charset="0"/>
              <a:buChar char="•"/>
            </a:pPr>
            <a:r>
              <a:rPr lang="en-US" sz="3600" dirty="0"/>
              <a:t>Mentoring Solutions</a:t>
            </a:r>
          </a:p>
          <a:p>
            <a:pPr marL="571500" indent="-571500">
              <a:buFont typeface="Arial" panose="020B0604020202020204" pitchFamily="34" charset="0"/>
              <a:buChar char="•"/>
            </a:pPr>
            <a:r>
              <a:rPr lang="en-US" sz="3600" dirty="0"/>
              <a:t>NCCER</a:t>
            </a:r>
          </a:p>
          <a:p>
            <a:pPr marL="571500" indent="-571500">
              <a:buFont typeface="Arial" panose="020B0604020202020204" pitchFamily="34" charset="0"/>
              <a:buChar char="•"/>
            </a:pPr>
            <a:r>
              <a:rPr lang="en-US" sz="3600" dirty="0"/>
              <a:t>Skagit Valley College (a Marine Manufacturing &amp; Technology Center of Excellence</a:t>
            </a:r>
          </a:p>
          <a:p>
            <a:pPr marL="571500" indent="-571500">
              <a:buFont typeface="Arial" panose="020B0604020202020204" pitchFamily="34" charset="0"/>
              <a:buChar char="•"/>
            </a:pPr>
            <a:r>
              <a:rPr lang="en-US" sz="3600" dirty="0" err="1"/>
              <a:t>TransPorts</a:t>
            </a:r>
            <a:endParaRPr lang="en-US" sz="3600" dirty="0"/>
          </a:p>
          <a:p>
            <a:pPr marL="571500" indent="-571500">
              <a:buFont typeface="Arial" panose="020B0604020202020204" pitchFamily="34" charset="0"/>
              <a:buChar char="•"/>
            </a:pPr>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3C5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24C7AB-B422-5C4E-A0FB-D299F21DBB9E}"/>
              </a:ext>
            </a:extLst>
          </p:cNvPr>
          <p:cNvSpPr txBox="1"/>
          <p:nvPr/>
        </p:nvSpPr>
        <p:spPr>
          <a:xfrm>
            <a:off x="4572000" y="4229100"/>
            <a:ext cx="8839200" cy="1323439"/>
          </a:xfrm>
          <a:prstGeom prst="rect">
            <a:avLst/>
          </a:prstGeom>
          <a:noFill/>
        </p:spPr>
        <p:txBody>
          <a:bodyPr wrap="square" rtlCol="0">
            <a:spAutoFit/>
          </a:bodyPr>
          <a:lstStyle/>
          <a:p>
            <a:pPr algn="ctr"/>
            <a:r>
              <a:rPr lang="en-US" sz="8000" dirty="0">
                <a:solidFill>
                  <a:schemeClr val="bg1"/>
                </a:solidFill>
              </a:rPr>
              <a:t>QUESTIONS?</a:t>
            </a:r>
          </a:p>
        </p:txBody>
      </p:sp>
    </p:spTree>
    <p:extLst>
      <p:ext uri="{BB962C8B-B14F-4D97-AF65-F5344CB8AC3E}">
        <p14:creationId xmlns:p14="http://schemas.microsoft.com/office/powerpoint/2010/main" val="1937353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3C5F"/>
        </a:solidFill>
        <a:effectLst/>
      </p:bgPr>
    </p:bg>
    <p:spTree>
      <p:nvGrpSpPr>
        <p:cNvPr id="1" name=""/>
        <p:cNvGrpSpPr/>
        <p:nvPr/>
      </p:nvGrpSpPr>
      <p:grpSpPr>
        <a:xfrm>
          <a:off x="0" y="0"/>
          <a:ext cx="0" cy="0"/>
          <a:chOff x="0" y="0"/>
          <a:chExt cx="0" cy="0"/>
        </a:xfrm>
      </p:grpSpPr>
      <p:grpSp>
        <p:nvGrpSpPr>
          <p:cNvPr id="3" name="Group 3"/>
          <p:cNvGrpSpPr/>
          <p:nvPr/>
        </p:nvGrpSpPr>
        <p:grpSpPr>
          <a:xfrm>
            <a:off x="1049920" y="3472311"/>
            <a:ext cx="10150118" cy="5405250"/>
            <a:chOff x="0" y="4792822"/>
            <a:chExt cx="23572491" cy="12553076"/>
          </a:xfrm>
        </p:grpSpPr>
        <p:sp>
          <p:nvSpPr>
            <p:cNvPr id="4" name="Freeform 4"/>
            <p:cNvSpPr/>
            <p:nvPr/>
          </p:nvSpPr>
          <p:spPr>
            <a:xfrm>
              <a:off x="72391" y="4792822"/>
              <a:ext cx="23427711" cy="12480685"/>
            </a:xfrm>
            <a:custGeom>
              <a:avLst/>
              <a:gdLst/>
              <a:ahLst/>
              <a:cxnLst/>
              <a:rect l="l" t="t" r="r" b="b"/>
              <a:pathLst>
                <a:path w="23427710" h="17201118">
                  <a:moveTo>
                    <a:pt x="0" y="0"/>
                  </a:moveTo>
                  <a:lnTo>
                    <a:pt x="23427710" y="0"/>
                  </a:lnTo>
                  <a:lnTo>
                    <a:pt x="23427710" y="17201118"/>
                  </a:lnTo>
                  <a:lnTo>
                    <a:pt x="0" y="17201118"/>
                  </a:lnTo>
                  <a:lnTo>
                    <a:pt x="0" y="0"/>
                  </a:lnTo>
                  <a:close/>
                </a:path>
              </a:pathLst>
            </a:custGeom>
            <a:solidFill>
              <a:srgbClr val="FFFFFF"/>
            </a:solidFill>
          </p:spPr>
        </p:sp>
        <p:sp>
          <p:nvSpPr>
            <p:cNvPr id="5" name="Freeform 5"/>
            <p:cNvSpPr/>
            <p:nvPr/>
          </p:nvSpPr>
          <p:spPr>
            <a:xfrm>
              <a:off x="0" y="4792822"/>
              <a:ext cx="23572491" cy="12553076"/>
            </a:xfrm>
            <a:custGeom>
              <a:avLst/>
              <a:gdLst/>
              <a:ahLst/>
              <a:cxnLst/>
              <a:rect l="l" t="t" r="r" b="b"/>
              <a:pathLst>
                <a:path w="23572491" h="17345898">
                  <a:moveTo>
                    <a:pt x="23427711" y="17201118"/>
                  </a:moveTo>
                  <a:lnTo>
                    <a:pt x="23572491" y="17201118"/>
                  </a:lnTo>
                  <a:lnTo>
                    <a:pt x="23572491" y="17345898"/>
                  </a:lnTo>
                  <a:lnTo>
                    <a:pt x="23427711" y="17345898"/>
                  </a:lnTo>
                  <a:lnTo>
                    <a:pt x="23427711" y="17201118"/>
                  </a:lnTo>
                  <a:close/>
                  <a:moveTo>
                    <a:pt x="0" y="144780"/>
                  </a:moveTo>
                  <a:lnTo>
                    <a:pt x="144780" y="144780"/>
                  </a:lnTo>
                  <a:lnTo>
                    <a:pt x="144780" y="17201118"/>
                  </a:lnTo>
                  <a:lnTo>
                    <a:pt x="0" y="17201118"/>
                  </a:lnTo>
                  <a:lnTo>
                    <a:pt x="0" y="144780"/>
                  </a:lnTo>
                  <a:close/>
                  <a:moveTo>
                    <a:pt x="0" y="17201118"/>
                  </a:moveTo>
                  <a:lnTo>
                    <a:pt x="144780" y="17201118"/>
                  </a:lnTo>
                  <a:lnTo>
                    <a:pt x="144780" y="17345898"/>
                  </a:lnTo>
                  <a:lnTo>
                    <a:pt x="0" y="17345898"/>
                  </a:lnTo>
                  <a:lnTo>
                    <a:pt x="0" y="17201118"/>
                  </a:lnTo>
                  <a:close/>
                  <a:moveTo>
                    <a:pt x="23427711" y="144780"/>
                  </a:moveTo>
                  <a:lnTo>
                    <a:pt x="23572491" y="144780"/>
                  </a:lnTo>
                  <a:lnTo>
                    <a:pt x="23572491" y="17201118"/>
                  </a:lnTo>
                  <a:lnTo>
                    <a:pt x="23427711" y="17201118"/>
                  </a:lnTo>
                  <a:lnTo>
                    <a:pt x="23427711" y="144780"/>
                  </a:lnTo>
                  <a:close/>
                  <a:moveTo>
                    <a:pt x="144780" y="17201118"/>
                  </a:moveTo>
                  <a:lnTo>
                    <a:pt x="23427711" y="17201118"/>
                  </a:lnTo>
                  <a:lnTo>
                    <a:pt x="23427711" y="17345898"/>
                  </a:lnTo>
                  <a:lnTo>
                    <a:pt x="144780" y="17345898"/>
                  </a:lnTo>
                  <a:lnTo>
                    <a:pt x="144780" y="17201118"/>
                  </a:lnTo>
                  <a:close/>
                  <a:moveTo>
                    <a:pt x="23427711" y="0"/>
                  </a:moveTo>
                  <a:lnTo>
                    <a:pt x="23572491" y="0"/>
                  </a:lnTo>
                  <a:lnTo>
                    <a:pt x="23572491" y="144780"/>
                  </a:lnTo>
                  <a:lnTo>
                    <a:pt x="23427711" y="144780"/>
                  </a:lnTo>
                  <a:lnTo>
                    <a:pt x="23427711" y="0"/>
                  </a:lnTo>
                  <a:close/>
                  <a:moveTo>
                    <a:pt x="0" y="0"/>
                  </a:moveTo>
                  <a:lnTo>
                    <a:pt x="144780" y="0"/>
                  </a:lnTo>
                  <a:lnTo>
                    <a:pt x="144780" y="144780"/>
                  </a:lnTo>
                  <a:lnTo>
                    <a:pt x="0" y="144780"/>
                  </a:lnTo>
                  <a:lnTo>
                    <a:pt x="0" y="0"/>
                  </a:lnTo>
                  <a:close/>
                  <a:moveTo>
                    <a:pt x="144780" y="0"/>
                  </a:moveTo>
                  <a:lnTo>
                    <a:pt x="23427711" y="0"/>
                  </a:lnTo>
                  <a:lnTo>
                    <a:pt x="23427711" y="144780"/>
                  </a:lnTo>
                  <a:lnTo>
                    <a:pt x="144780" y="144780"/>
                  </a:lnTo>
                  <a:lnTo>
                    <a:pt x="144780" y="0"/>
                  </a:lnTo>
                  <a:close/>
                </a:path>
              </a:pathLst>
            </a:custGeom>
            <a:solidFill>
              <a:srgbClr val="960000"/>
            </a:solidFill>
          </p:spPr>
        </p:sp>
      </p:grpSp>
      <p:grpSp>
        <p:nvGrpSpPr>
          <p:cNvPr id="6" name="Group 6"/>
          <p:cNvGrpSpPr/>
          <p:nvPr/>
        </p:nvGrpSpPr>
        <p:grpSpPr>
          <a:xfrm>
            <a:off x="1858925" y="3846402"/>
            <a:ext cx="8586802" cy="3991116"/>
            <a:chOff x="0" y="1797969"/>
            <a:chExt cx="11449070" cy="5321487"/>
          </a:xfrm>
        </p:grpSpPr>
        <p:sp>
          <p:nvSpPr>
            <p:cNvPr id="7" name="TextBox 7"/>
            <p:cNvSpPr txBox="1"/>
            <p:nvPr/>
          </p:nvSpPr>
          <p:spPr>
            <a:xfrm>
              <a:off x="0" y="1797969"/>
              <a:ext cx="11415203" cy="786540"/>
            </a:xfrm>
            <a:prstGeom prst="rect">
              <a:avLst/>
            </a:prstGeom>
          </p:spPr>
          <p:txBody>
            <a:bodyPr lIns="0" tIns="0" rIns="0" bIns="0" rtlCol="0" anchor="t">
              <a:spAutoFit/>
            </a:bodyPr>
            <a:lstStyle/>
            <a:p>
              <a:pPr>
                <a:lnSpc>
                  <a:spcPts val="4620"/>
                </a:lnSpc>
              </a:pPr>
              <a:r>
                <a:rPr lang="en-US" sz="4000" b="0" spc="231" dirty="0">
                  <a:solidFill>
                    <a:srgbClr val="1D3C5F"/>
                  </a:solidFill>
                  <a:latin typeface="Aileron Regular"/>
                </a:rPr>
                <a:t>Audrey Kennedy</a:t>
              </a:r>
              <a:endParaRPr lang="en-US" sz="4000" b="0" i="0" spc="231" dirty="0">
                <a:solidFill>
                  <a:srgbClr val="1D3C5F"/>
                </a:solidFill>
                <a:latin typeface="Aileron Regular"/>
              </a:endParaRPr>
            </a:p>
          </p:txBody>
        </p:sp>
        <p:sp>
          <p:nvSpPr>
            <p:cNvPr id="10" name="TextBox 10"/>
            <p:cNvSpPr txBox="1"/>
            <p:nvPr/>
          </p:nvSpPr>
          <p:spPr>
            <a:xfrm>
              <a:off x="0" y="4163241"/>
              <a:ext cx="11415203" cy="718659"/>
            </a:xfrm>
            <a:prstGeom prst="rect">
              <a:avLst/>
            </a:prstGeom>
          </p:spPr>
          <p:txBody>
            <a:bodyPr lIns="0" tIns="0" rIns="0" bIns="0" rtlCol="0" anchor="t">
              <a:spAutoFit/>
            </a:bodyPr>
            <a:lstStyle/>
            <a:p>
              <a:pPr>
                <a:lnSpc>
                  <a:spcPts val="4500"/>
                </a:lnSpc>
              </a:pPr>
              <a:r>
                <a:rPr lang="en-US" sz="3600" b="0" i="0" spc="30" dirty="0">
                  <a:solidFill>
                    <a:srgbClr val="1D3C5F"/>
                  </a:solidFill>
                  <a:latin typeface="Aileron Regular"/>
                </a:rPr>
                <a:t>205.504.9330</a:t>
              </a:r>
            </a:p>
          </p:txBody>
        </p:sp>
        <p:sp>
          <p:nvSpPr>
            <p:cNvPr id="11" name="TextBox 11"/>
            <p:cNvSpPr txBox="1"/>
            <p:nvPr/>
          </p:nvSpPr>
          <p:spPr>
            <a:xfrm>
              <a:off x="33867" y="5612780"/>
              <a:ext cx="11415203" cy="737235"/>
            </a:xfrm>
            <a:prstGeom prst="rect">
              <a:avLst/>
            </a:prstGeom>
          </p:spPr>
          <p:txBody>
            <a:bodyPr lIns="0" tIns="0" rIns="0" bIns="0" rtlCol="0" anchor="t">
              <a:spAutoFit/>
            </a:bodyPr>
            <a:lstStyle/>
            <a:p>
              <a:pPr>
                <a:lnSpc>
                  <a:spcPts val="4620"/>
                </a:lnSpc>
              </a:pPr>
              <a:r>
                <a:rPr lang="en-US" sz="3300" b="0" spc="231" dirty="0">
                  <a:solidFill>
                    <a:srgbClr val="1D3C5F"/>
                  </a:solidFill>
                  <a:latin typeface="Aileron Regular"/>
                </a:rPr>
                <a:t>Email</a:t>
              </a:r>
            </a:p>
          </p:txBody>
        </p:sp>
        <p:sp>
          <p:nvSpPr>
            <p:cNvPr id="12" name="TextBox 12"/>
            <p:cNvSpPr txBox="1"/>
            <p:nvPr/>
          </p:nvSpPr>
          <p:spPr>
            <a:xfrm>
              <a:off x="0" y="6350015"/>
              <a:ext cx="11415203" cy="769441"/>
            </a:xfrm>
            <a:prstGeom prst="rect">
              <a:avLst/>
            </a:prstGeom>
          </p:spPr>
          <p:txBody>
            <a:bodyPr lIns="0" tIns="0" rIns="0" bIns="0" rtlCol="0" anchor="t">
              <a:spAutoFit/>
            </a:bodyPr>
            <a:lstStyle/>
            <a:p>
              <a:pPr>
                <a:lnSpc>
                  <a:spcPts val="4500"/>
                </a:lnSpc>
              </a:pPr>
              <a:r>
                <a:rPr lang="en-US" sz="4000" b="0" i="0" spc="30" dirty="0" err="1">
                  <a:solidFill>
                    <a:srgbClr val="1D3C5F"/>
                  </a:solidFill>
                  <a:latin typeface="Aileron Regular"/>
                </a:rPr>
                <a:t>audrey.kennedy@thetjcgroup.com</a:t>
              </a:r>
              <a:endParaRPr lang="en-US" sz="4000" b="0" i="0" spc="30" dirty="0">
                <a:solidFill>
                  <a:srgbClr val="1D3C5F"/>
                </a:solidFill>
                <a:latin typeface="Aileron Regular"/>
              </a:endParaRPr>
            </a:p>
          </p:txBody>
        </p:sp>
      </p:grpSp>
      <p:sp>
        <p:nvSpPr>
          <p:cNvPr id="13" name="TextBox 13"/>
          <p:cNvSpPr txBox="1"/>
          <p:nvPr/>
        </p:nvSpPr>
        <p:spPr>
          <a:xfrm>
            <a:off x="12139150" y="1332362"/>
            <a:ext cx="5010085" cy="2139950"/>
          </a:xfrm>
          <a:prstGeom prst="rect">
            <a:avLst/>
          </a:prstGeom>
        </p:spPr>
        <p:txBody>
          <a:bodyPr lIns="0" tIns="0" rIns="0" bIns="0" rtlCol="0" anchor="t">
            <a:spAutoFit/>
          </a:bodyPr>
          <a:lstStyle/>
          <a:p>
            <a:pPr algn="ctr">
              <a:lnSpc>
                <a:spcPts val="8450"/>
              </a:lnSpc>
            </a:pPr>
            <a:r>
              <a:rPr lang="en-US" sz="6500" b="0" i="0" spc="65" dirty="0">
                <a:solidFill>
                  <a:srgbClr val="F2EFEB"/>
                </a:solidFill>
                <a:latin typeface="Intro"/>
              </a:rPr>
              <a:t>Get in Touch</a:t>
            </a:r>
          </a:p>
        </p:txBody>
      </p:sp>
      <p:pic>
        <p:nvPicPr>
          <p:cNvPr id="20" name="Picture 19">
            <a:extLst>
              <a:ext uri="{FF2B5EF4-FFF2-40B4-BE49-F238E27FC236}">
                <a16:creationId xmlns:a16="http://schemas.microsoft.com/office/drawing/2014/main" id="{60E50639-E9B0-8840-A0FE-2922706DC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6500" y="8115300"/>
            <a:ext cx="3554308" cy="1629058"/>
          </a:xfrm>
          <a:prstGeom prst="rect">
            <a:avLst/>
          </a:prstGeom>
        </p:spPr>
      </p:pic>
      <p:sp>
        <p:nvSpPr>
          <p:cNvPr id="21" name="TextBox 11">
            <a:extLst>
              <a:ext uri="{FF2B5EF4-FFF2-40B4-BE49-F238E27FC236}">
                <a16:creationId xmlns:a16="http://schemas.microsoft.com/office/drawing/2014/main" id="{C664670B-E6A9-8B47-8421-0E4B6C685721}"/>
              </a:ext>
            </a:extLst>
          </p:cNvPr>
          <p:cNvSpPr txBox="1"/>
          <p:nvPr/>
        </p:nvSpPr>
        <p:spPr>
          <a:xfrm>
            <a:off x="1858925" y="5012367"/>
            <a:ext cx="8561402" cy="552926"/>
          </a:xfrm>
          <a:prstGeom prst="rect">
            <a:avLst/>
          </a:prstGeom>
        </p:spPr>
        <p:txBody>
          <a:bodyPr lIns="0" tIns="0" rIns="0" bIns="0" rtlCol="0" anchor="t">
            <a:spAutoFit/>
          </a:bodyPr>
          <a:lstStyle/>
          <a:p>
            <a:pPr>
              <a:lnSpc>
                <a:spcPts val="4620"/>
              </a:lnSpc>
            </a:pPr>
            <a:r>
              <a:rPr lang="en-US" sz="3300" b="0" spc="231" dirty="0">
                <a:solidFill>
                  <a:srgbClr val="1D3C5F"/>
                </a:solidFill>
                <a:latin typeface="Aileron Regular"/>
              </a:rPr>
              <a:t>Phone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784123"/>
            <a:ext cx="15849600" cy="8718754"/>
            <a:chOff x="0" y="0"/>
            <a:chExt cx="9585617" cy="8455437"/>
          </a:xfrm>
          <a:solidFill>
            <a:srgbClr val="960000"/>
          </a:solidFill>
        </p:grpSpPr>
        <p:sp>
          <p:nvSpPr>
            <p:cNvPr id="3" name="Freeform 3"/>
            <p:cNvSpPr/>
            <p:nvPr/>
          </p:nvSpPr>
          <p:spPr>
            <a:xfrm>
              <a:off x="0" y="0"/>
              <a:ext cx="9585617" cy="8455437"/>
            </a:xfrm>
            <a:custGeom>
              <a:avLst/>
              <a:gdLst/>
              <a:ahLst/>
              <a:cxnLst/>
              <a:rect l="l" t="t" r="r" b="b"/>
              <a:pathLst>
                <a:path w="9585617" h="8455437">
                  <a:moveTo>
                    <a:pt x="0" y="0"/>
                  </a:moveTo>
                  <a:lnTo>
                    <a:pt x="0" y="8455437"/>
                  </a:lnTo>
                  <a:lnTo>
                    <a:pt x="9585617" y="8455437"/>
                  </a:lnTo>
                  <a:lnTo>
                    <a:pt x="9585617" y="0"/>
                  </a:lnTo>
                  <a:lnTo>
                    <a:pt x="0" y="0"/>
                  </a:lnTo>
                  <a:close/>
                  <a:moveTo>
                    <a:pt x="9524657" y="8394478"/>
                  </a:moveTo>
                  <a:lnTo>
                    <a:pt x="59690" y="8394478"/>
                  </a:lnTo>
                  <a:lnTo>
                    <a:pt x="59690" y="59690"/>
                  </a:lnTo>
                  <a:lnTo>
                    <a:pt x="9524657" y="59690"/>
                  </a:lnTo>
                  <a:lnTo>
                    <a:pt x="9524657" y="8394478"/>
                  </a:lnTo>
                  <a:close/>
                </a:path>
              </a:pathLst>
            </a:custGeom>
            <a:grpFill/>
          </p:spPr>
        </p:sp>
      </p:grpSp>
      <p:sp>
        <p:nvSpPr>
          <p:cNvPr id="4" name="AutoShape 4"/>
          <p:cNvSpPr/>
          <p:nvPr/>
        </p:nvSpPr>
        <p:spPr>
          <a:xfrm>
            <a:off x="1759115" y="30396"/>
            <a:ext cx="5747681" cy="2065104"/>
          </a:xfrm>
          <a:prstGeom prst="rect">
            <a:avLst/>
          </a:prstGeom>
          <a:solidFill>
            <a:srgbClr val="1D3C5F"/>
          </a:solidFill>
        </p:spPr>
        <p:txBody>
          <a:bodyPr/>
          <a:lstStyle/>
          <a:p>
            <a:endParaRPr lang="en-US" dirty="0"/>
          </a:p>
        </p:txBody>
      </p:sp>
      <p:sp>
        <p:nvSpPr>
          <p:cNvPr id="5" name="TextBox 5"/>
          <p:cNvSpPr txBox="1"/>
          <p:nvPr/>
        </p:nvSpPr>
        <p:spPr>
          <a:xfrm>
            <a:off x="1779434" y="784123"/>
            <a:ext cx="5187184" cy="538609"/>
          </a:xfrm>
          <a:prstGeom prst="rect">
            <a:avLst/>
          </a:prstGeom>
        </p:spPr>
        <p:txBody>
          <a:bodyPr wrap="square" lIns="0" tIns="0" rIns="0" bIns="0" rtlCol="0" anchor="t">
            <a:spAutoFit/>
          </a:bodyPr>
          <a:lstStyle/>
          <a:p>
            <a:pPr algn="ctr">
              <a:lnSpc>
                <a:spcPts val="4160"/>
              </a:lnSpc>
            </a:pPr>
            <a:r>
              <a:rPr lang="en-US" sz="3600" b="1" i="0" spc="96" dirty="0">
                <a:solidFill>
                  <a:srgbClr val="F2EFEB"/>
                </a:solidFill>
                <a:latin typeface="Intro"/>
              </a:rPr>
              <a:t>Agenda</a:t>
            </a:r>
          </a:p>
        </p:txBody>
      </p:sp>
      <p:sp>
        <p:nvSpPr>
          <p:cNvPr id="6" name="TextBox 6"/>
          <p:cNvSpPr txBox="1"/>
          <p:nvPr/>
        </p:nvSpPr>
        <p:spPr>
          <a:xfrm>
            <a:off x="1759114" y="2370754"/>
            <a:ext cx="14928686" cy="6547818"/>
          </a:xfrm>
          <a:prstGeom prst="rect">
            <a:avLst/>
          </a:prstGeom>
        </p:spPr>
        <p:txBody>
          <a:bodyPr wrap="square" lIns="0" tIns="0" rIns="0" bIns="0" rtlCol="0" anchor="t">
            <a:spAutoFit/>
          </a:bodyPr>
          <a:lstStyle/>
          <a:p>
            <a:pPr algn="ctr"/>
            <a:endParaRPr lang="en-US" sz="4000" b="0" i="0" spc="168" dirty="0">
              <a:latin typeface="Aileron Regular"/>
            </a:endParaRPr>
          </a:p>
          <a:p>
            <a:pPr marL="571500" indent="-571500">
              <a:buFont typeface="Arial" panose="020B0604020202020204" pitchFamily="34" charset="0"/>
              <a:buChar char="•"/>
            </a:pPr>
            <a:r>
              <a:rPr lang="en-US" sz="4400" spc="168" dirty="0">
                <a:latin typeface="Aileron Regular"/>
              </a:rPr>
              <a:t>About NMEC</a:t>
            </a:r>
          </a:p>
          <a:p>
            <a:pPr marL="571500" indent="-571500">
              <a:buFont typeface="Arial" panose="020B0604020202020204" pitchFamily="34" charset="0"/>
              <a:buChar char="•"/>
            </a:pPr>
            <a:r>
              <a:rPr lang="en-US" sz="4400" spc="168" dirty="0">
                <a:latin typeface="Aileron Regular"/>
              </a:rPr>
              <a:t>Why the BYF Project is Needed</a:t>
            </a:r>
          </a:p>
          <a:p>
            <a:pPr marL="571500" indent="-571500">
              <a:buFont typeface="Arial" panose="020B0604020202020204" pitchFamily="34" charset="0"/>
              <a:buChar char="•"/>
            </a:pPr>
            <a:r>
              <a:rPr lang="en-US" sz="4400" spc="168" dirty="0">
                <a:latin typeface="Aileron Regular"/>
              </a:rPr>
              <a:t>Goals</a:t>
            </a:r>
          </a:p>
          <a:p>
            <a:pPr marL="571500" indent="-571500">
              <a:buFont typeface="Arial" panose="020B0604020202020204" pitchFamily="34" charset="0"/>
              <a:buChar char="•"/>
            </a:pPr>
            <a:r>
              <a:rPr lang="en-US" sz="4400" spc="168" dirty="0">
                <a:latin typeface="Aileron Regular"/>
              </a:rPr>
              <a:t>Deliverables</a:t>
            </a:r>
          </a:p>
          <a:p>
            <a:pPr marL="571500" indent="-571500">
              <a:buFont typeface="Arial" panose="020B0604020202020204" pitchFamily="34" charset="0"/>
              <a:buChar char="•"/>
            </a:pPr>
            <a:r>
              <a:rPr lang="en-US" sz="4400" spc="168" dirty="0">
                <a:latin typeface="Aileron Regular"/>
              </a:rPr>
              <a:t>Schedule</a:t>
            </a:r>
          </a:p>
          <a:p>
            <a:pPr marL="571500" indent="-571500">
              <a:buFont typeface="Arial" panose="020B0604020202020204" pitchFamily="34" charset="0"/>
              <a:buChar char="•"/>
            </a:pPr>
            <a:r>
              <a:rPr lang="en-US" sz="4400" spc="168" dirty="0">
                <a:latin typeface="Aileron Regular"/>
              </a:rPr>
              <a:t>Progress to Date</a:t>
            </a:r>
          </a:p>
          <a:p>
            <a:pPr marL="571500" indent="-571500">
              <a:buFont typeface="Arial" panose="020B0604020202020204" pitchFamily="34" charset="0"/>
              <a:buChar char="•"/>
            </a:pPr>
            <a:r>
              <a:rPr lang="en-US" sz="4400" spc="168" dirty="0">
                <a:latin typeface="Aileron Regular"/>
              </a:rPr>
              <a:t>BYF Collaboration Team</a:t>
            </a:r>
          </a:p>
          <a:p>
            <a:pPr marL="571500" indent="-571500">
              <a:buFont typeface="Arial" panose="020B0604020202020204" pitchFamily="34" charset="0"/>
              <a:buChar char="•"/>
            </a:pPr>
            <a:endParaRPr lang="en-US" sz="4400" spc="168" dirty="0">
              <a:latin typeface="Aileron Regular"/>
            </a:endParaRPr>
          </a:p>
          <a:p>
            <a:pPr algn="ctr">
              <a:lnSpc>
                <a:spcPts val="4500"/>
              </a:lnSpc>
            </a:pPr>
            <a:endParaRPr lang="en-US" sz="2800" b="0" i="0" spc="168" dirty="0">
              <a:latin typeface="Aileron Regular"/>
            </a:endParaRPr>
          </a:p>
        </p:txBody>
      </p:sp>
      <p:pic>
        <p:nvPicPr>
          <p:cNvPr id="13" name="Picture 12">
            <a:extLst>
              <a:ext uri="{FF2B5EF4-FFF2-40B4-BE49-F238E27FC236}">
                <a16:creationId xmlns:a16="http://schemas.microsoft.com/office/drawing/2014/main" id="{F6AE9017-8252-D34B-B368-C6F297574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2172" y="8191500"/>
            <a:ext cx="3554308" cy="1629058"/>
          </a:xfrm>
          <a:prstGeom prst="rect">
            <a:avLst/>
          </a:prstGeom>
        </p:spPr>
      </p:pic>
    </p:spTree>
    <p:extLst>
      <p:ext uri="{BB962C8B-B14F-4D97-AF65-F5344CB8AC3E}">
        <p14:creationId xmlns:p14="http://schemas.microsoft.com/office/powerpoint/2010/main" val="103001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784123"/>
            <a:ext cx="15849600" cy="8718754"/>
            <a:chOff x="0" y="0"/>
            <a:chExt cx="9585617" cy="8455437"/>
          </a:xfrm>
          <a:solidFill>
            <a:srgbClr val="960000"/>
          </a:solidFill>
        </p:grpSpPr>
        <p:sp>
          <p:nvSpPr>
            <p:cNvPr id="3" name="Freeform 3"/>
            <p:cNvSpPr/>
            <p:nvPr/>
          </p:nvSpPr>
          <p:spPr>
            <a:xfrm>
              <a:off x="0" y="0"/>
              <a:ext cx="9585617" cy="8455437"/>
            </a:xfrm>
            <a:custGeom>
              <a:avLst/>
              <a:gdLst/>
              <a:ahLst/>
              <a:cxnLst/>
              <a:rect l="l" t="t" r="r" b="b"/>
              <a:pathLst>
                <a:path w="9585617" h="8455437">
                  <a:moveTo>
                    <a:pt x="0" y="0"/>
                  </a:moveTo>
                  <a:lnTo>
                    <a:pt x="0" y="8455437"/>
                  </a:lnTo>
                  <a:lnTo>
                    <a:pt x="9585617" y="8455437"/>
                  </a:lnTo>
                  <a:lnTo>
                    <a:pt x="9585617" y="0"/>
                  </a:lnTo>
                  <a:lnTo>
                    <a:pt x="0" y="0"/>
                  </a:lnTo>
                  <a:close/>
                  <a:moveTo>
                    <a:pt x="9524657" y="8394478"/>
                  </a:moveTo>
                  <a:lnTo>
                    <a:pt x="59690" y="8394478"/>
                  </a:lnTo>
                  <a:lnTo>
                    <a:pt x="59690" y="59690"/>
                  </a:lnTo>
                  <a:lnTo>
                    <a:pt x="9524657" y="59690"/>
                  </a:lnTo>
                  <a:lnTo>
                    <a:pt x="9524657" y="8394478"/>
                  </a:lnTo>
                  <a:close/>
                </a:path>
              </a:pathLst>
            </a:custGeom>
            <a:grpFill/>
          </p:spPr>
        </p:sp>
      </p:grpSp>
      <p:sp>
        <p:nvSpPr>
          <p:cNvPr id="4" name="AutoShape 4"/>
          <p:cNvSpPr/>
          <p:nvPr/>
        </p:nvSpPr>
        <p:spPr>
          <a:xfrm>
            <a:off x="1759115" y="30396"/>
            <a:ext cx="5747681" cy="2065104"/>
          </a:xfrm>
          <a:prstGeom prst="rect">
            <a:avLst/>
          </a:prstGeom>
          <a:solidFill>
            <a:srgbClr val="1D3C5F"/>
          </a:solidFill>
        </p:spPr>
        <p:txBody>
          <a:bodyPr/>
          <a:lstStyle/>
          <a:p>
            <a:endParaRPr lang="en-US" dirty="0"/>
          </a:p>
        </p:txBody>
      </p:sp>
      <p:sp>
        <p:nvSpPr>
          <p:cNvPr id="5" name="TextBox 5"/>
          <p:cNvSpPr txBox="1"/>
          <p:nvPr/>
        </p:nvSpPr>
        <p:spPr>
          <a:xfrm>
            <a:off x="1779434" y="784123"/>
            <a:ext cx="5187184" cy="538609"/>
          </a:xfrm>
          <a:prstGeom prst="rect">
            <a:avLst/>
          </a:prstGeom>
        </p:spPr>
        <p:txBody>
          <a:bodyPr wrap="square" lIns="0" tIns="0" rIns="0" bIns="0" rtlCol="0" anchor="t">
            <a:spAutoFit/>
          </a:bodyPr>
          <a:lstStyle/>
          <a:p>
            <a:pPr algn="ctr">
              <a:lnSpc>
                <a:spcPts val="4160"/>
              </a:lnSpc>
            </a:pPr>
            <a:r>
              <a:rPr lang="en-US" sz="3600" b="1" i="0" spc="96" dirty="0">
                <a:solidFill>
                  <a:srgbClr val="F2EFEB"/>
                </a:solidFill>
                <a:latin typeface="Intro"/>
              </a:rPr>
              <a:t>ABOUT NMEC</a:t>
            </a:r>
          </a:p>
        </p:txBody>
      </p:sp>
      <p:sp>
        <p:nvSpPr>
          <p:cNvPr id="6" name="TextBox 6"/>
          <p:cNvSpPr txBox="1"/>
          <p:nvPr/>
        </p:nvSpPr>
        <p:spPr>
          <a:xfrm>
            <a:off x="1759114" y="2370754"/>
            <a:ext cx="14928686" cy="3839384"/>
          </a:xfrm>
          <a:prstGeom prst="rect">
            <a:avLst/>
          </a:prstGeom>
        </p:spPr>
        <p:txBody>
          <a:bodyPr wrap="square" lIns="0" tIns="0" rIns="0" bIns="0" rtlCol="0" anchor="t">
            <a:spAutoFit/>
          </a:bodyPr>
          <a:lstStyle/>
          <a:p>
            <a:pPr algn="ctr"/>
            <a:endParaRPr lang="en-US" sz="4000" b="0" i="0" spc="168" dirty="0">
              <a:latin typeface="Aileron Regular"/>
            </a:endParaRPr>
          </a:p>
          <a:p>
            <a:pPr marL="571500" indent="-571500">
              <a:buFont typeface="Arial" panose="020B0604020202020204" pitchFamily="34" charset="0"/>
              <a:buChar char="•"/>
            </a:pPr>
            <a:r>
              <a:rPr lang="en-US" sz="4400" spc="168" dirty="0">
                <a:latin typeface="Aileron Regular"/>
              </a:rPr>
              <a:t>Established in 2012</a:t>
            </a:r>
          </a:p>
          <a:p>
            <a:pPr marL="571500" indent="-571500">
              <a:buFont typeface="Arial" panose="020B0604020202020204" pitchFamily="34" charset="0"/>
              <a:buChar char="•"/>
            </a:pPr>
            <a:r>
              <a:rPr lang="en-US" sz="4400" spc="168" dirty="0">
                <a:latin typeface="Aileron Regular"/>
              </a:rPr>
              <a:t>Member-based, industry-driven trade association</a:t>
            </a:r>
            <a:endParaRPr lang="en-US" sz="4400" b="0" i="0" spc="168" dirty="0">
              <a:latin typeface="Aileron Regular"/>
            </a:endParaRPr>
          </a:p>
          <a:p>
            <a:pPr marL="571500" indent="-571500">
              <a:buFont typeface="Arial" panose="020B0604020202020204" pitchFamily="34" charset="0"/>
              <a:buChar char="•"/>
            </a:pPr>
            <a:r>
              <a:rPr lang="en-US" sz="4400" spc="168" dirty="0">
                <a:latin typeface="Aileron Regular"/>
              </a:rPr>
              <a:t>Working with NCCER to develop a national workforce development system</a:t>
            </a:r>
          </a:p>
          <a:p>
            <a:pPr algn="ctr">
              <a:lnSpc>
                <a:spcPts val="4500"/>
              </a:lnSpc>
            </a:pPr>
            <a:endParaRPr lang="en-US" sz="2800" b="0" i="0" spc="168" dirty="0">
              <a:latin typeface="Aileron Regular"/>
            </a:endParaRPr>
          </a:p>
        </p:txBody>
      </p:sp>
      <p:pic>
        <p:nvPicPr>
          <p:cNvPr id="13" name="Picture 12">
            <a:extLst>
              <a:ext uri="{FF2B5EF4-FFF2-40B4-BE49-F238E27FC236}">
                <a16:creationId xmlns:a16="http://schemas.microsoft.com/office/drawing/2014/main" id="{F6AE9017-8252-D34B-B368-C6F297574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2172" y="8191500"/>
            <a:ext cx="3554308" cy="1629058"/>
          </a:xfrm>
          <a:prstGeom prst="rect">
            <a:avLst/>
          </a:prstGeom>
        </p:spPr>
      </p:pic>
    </p:spTree>
    <p:extLst>
      <p:ext uri="{BB962C8B-B14F-4D97-AF65-F5344CB8AC3E}">
        <p14:creationId xmlns:p14="http://schemas.microsoft.com/office/powerpoint/2010/main" val="134237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784123"/>
            <a:ext cx="15849600" cy="8718754"/>
            <a:chOff x="0" y="0"/>
            <a:chExt cx="9585617" cy="8455437"/>
          </a:xfrm>
          <a:solidFill>
            <a:srgbClr val="960000"/>
          </a:solidFill>
        </p:grpSpPr>
        <p:sp>
          <p:nvSpPr>
            <p:cNvPr id="3" name="Freeform 3"/>
            <p:cNvSpPr/>
            <p:nvPr/>
          </p:nvSpPr>
          <p:spPr>
            <a:xfrm>
              <a:off x="0" y="0"/>
              <a:ext cx="9585617" cy="8455437"/>
            </a:xfrm>
            <a:custGeom>
              <a:avLst/>
              <a:gdLst/>
              <a:ahLst/>
              <a:cxnLst/>
              <a:rect l="l" t="t" r="r" b="b"/>
              <a:pathLst>
                <a:path w="9585617" h="8455437">
                  <a:moveTo>
                    <a:pt x="0" y="0"/>
                  </a:moveTo>
                  <a:lnTo>
                    <a:pt x="0" y="8455437"/>
                  </a:lnTo>
                  <a:lnTo>
                    <a:pt x="9585617" y="8455437"/>
                  </a:lnTo>
                  <a:lnTo>
                    <a:pt x="9585617" y="0"/>
                  </a:lnTo>
                  <a:lnTo>
                    <a:pt x="0" y="0"/>
                  </a:lnTo>
                  <a:close/>
                  <a:moveTo>
                    <a:pt x="9524657" y="8394478"/>
                  </a:moveTo>
                  <a:lnTo>
                    <a:pt x="59690" y="8394478"/>
                  </a:lnTo>
                  <a:lnTo>
                    <a:pt x="59690" y="59690"/>
                  </a:lnTo>
                  <a:lnTo>
                    <a:pt x="9524657" y="59690"/>
                  </a:lnTo>
                  <a:lnTo>
                    <a:pt x="9524657" y="8394478"/>
                  </a:lnTo>
                  <a:close/>
                </a:path>
              </a:pathLst>
            </a:custGeom>
            <a:grpFill/>
          </p:spPr>
        </p:sp>
      </p:grpSp>
      <p:sp>
        <p:nvSpPr>
          <p:cNvPr id="4" name="AutoShape 4"/>
          <p:cNvSpPr/>
          <p:nvPr/>
        </p:nvSpPr>
        <p:spPr>
          <a:xfrm>
            <a:off x="1759115" y="30396"/>
            <a:ext cx="5747681" cy="2065104"/>
          </a:xfrm>
          <a:prstGeom prst="rect">
            <a:avLst/>
          </a:prstGeom>
          <a:solidFill>
            <a:srgbClr val="1D3C5F"/>
          </a:solidFill>
        </p:spPr>
        <p:txBody>
          <a:bodyPr/>
          <a:lstStyle/>
          <a:p>
            <a:endParaRPr lang="en-US" dirty="0"/>
          </a:p>
        </p:txBody>
      </p:sp>
      <p:sp>
        <p:nvSpPr>
          <p:cNvPr id="5" name="TextBox 5"/>
          <p:cNvSpPr txBox="1"/>
          <p:nvPr/>
        </p:nvSpPr>
        <p:spPr>
          <a:xfrm>
            <a:off x="1779434" y="784123"/>
            <a:ext cx="5187184" cy="1077218"/>
          </a:xfrm>
          <a:prstGeom prst="rect">
            <a:avLst/>
          </a:prstGeom>
        </p:spPr>
        <p:txBody>
          <a:bodyPr wrap="square" lIns="0" tIns="0" rIns="0" bIns="0" rtlCol="0" anchor="t">
            <a:spAutoFit/>
          </a:bodyPr>
          <a:lstStyle/>
          <a:p>
            <a:pPr algn="ctr">
              <a:lnSpc>
                <a:spcPts val="4160"/>
              </a:lnSpc>
            </a:pPr>
            <a:r>
              <a:rPr lang="en-US" sz="3600" b="1" i="0" spc="96" dirty="0">
                <a:solidFill>
                  <a:srgbClr val="F2EFEB"/>
                </a:solidFill>
                <a:latin typeface="Intro"/>
              </a:rPr>
              <a:t>Challenges addressed</a:t>
            </a:r>
          </a:p>
        </p:txBody>
      </p:sp>
      <p:sp>
        <p:nvSpPr>
          <p:cNvPr id="6" name="TextBox 6"/>
          <p:cNvSpPr txBox="1"/>
          <p:nvPr/>
        </p:nvSpPr>
        <p:spPr>
          <a:xfrm>
            <a:off x="1759114" y="2370754"/>
            <a:ext cx="14928686" cy="6301597"/>
          </a:xfrm>
          <a:prstGeom prst="rect">
            <a:avLst/>
          </a:prstGeom>
        </p:spPr>
        <p:txBody>
          <a:bodyPr wrap="square" lIns="0" tIns="0" rIns="0" bIns="0" rtlCol="0" anchor="t">
            <a:spAutoFit/>
          </a:bodyPr>
          <a:lstStyle/>
          <a:p>
            <a:pPr algn="ctr"/>
            <a:endParaRPr lang="en-US" sz="4000" b="0" i="0" spc="168" dirty="0">
              <a:latin typeface="Aileron Regular"/>
            </a:endParaRPr>
          </a:p>
          <a:p>
            <a:pPr marL="571500" indent="-571500">
              <a:buFont typeface="Arial" panose="020B0604020202020204" pitchFamily="34" charset="0"/>
              <a:buChar char="•"/>
            </a:pPr>
            <a:r>
              <a:rPr lang="en-US" sz="4400" b="0" i="0" spc="168" dirty="0">
                <a:latin typeface="Aileron Regular"/>
              </a:rPr>
              <a:t>Aging workforce</a:t>
            </a:r>
          </a:p>
          <a:p>
            <a:pPr marL="571500" indent="-571500">
              <a:buFont typeface="Arial" panose="020B0604020202020204" pitchFamily="34" charset="0"/>
              <a:buChar char="•"/>
            </a:pPr>
            <a:r>
              <a:rPr lang="en-US" sz="4400" spc="168" dirty="0">
                <a:latin typeface="Aileron Regular"/>
              </a:rPr>
              <a:t>Calls for a 355-ship Navy</a:t>
            </a:r>
          </a:p>
          <a:p>
            <a:pPr marL="571500" indent="-571500">
              <a:buFont typeface="Arial" panose="020B0604020202020204" pitchFamily="34" charset="0"/>
              <a:buChar char="•"/>
            </a:pPr>
            <a:r>
              <a:rPr lang="en-US" sz="4400" b="0" spc="168" dirty="0">
                <a:latin typeface="Aileron Regular"/>
              </a:rPr>
              <a:t>Competition among industry sectors</a:t>
            </a:r>
          </a:p>
          <a:p>
            <a:pPr marL="571500" indent="-571500">
              <a:buFont typeface="Arial" panose="020B0604020202020204" pitchFamily="34" charset="0"/>
              <a:buChar char="•"/>
            </a:pPr>
            <a:r>
              <a:rPr lang="en-US" sz="4400" spc="168" dirty="0">
                <a:latin typeface="Aileron Regular"/>
              </a:rPr>
              <a:t>Outdated public perceptions</a:t>
            </a:r>
          </a:p>
          <a:p>
            <a:pPr marL="1485900" lvl="2" indent="-571500">
              <a:buFont typeface="Arial" panose="020B0604020202020204" pitchFamily="34" charset="0"/>
              <a:buChar char="•"/>
            </a:pPr>
            <a:r>
              <a:rPr lang="en-US" sz="4000" b="0" spc="168" dirty="0">
                <a:latin typeface="Aileron Regular"/>
              </a:rPr>
              <a:t>89% - manufacturing sector </a:t>
            </a:r>
            <a:r>
              <a:rPr lang="en-US" sz="4000" spc="168" dirty="0">
                <a:latin typeface="Aileron Regular"/>
              </a:rPr>
              <a:t>growth stagnant</a:t>
            </a:r>
          </a:p>
          <a:p>
            <a:pPr marL="1485900" lvl="2" indent="-571500">
              <a:buFont typeface="Arial" panose="020B0604020202020204" pitchFamily="34" charset="0"/>
              <a:buChar char="•"/>
            </a:pPr>
            <a:r>
              <a:rPr lang="en-US" sz="4000" b="0" spc="168" dirty="0">
                <a:latin typeface="Aileron Regular"/>
              </a:rPr>
              <a:t>66% - attributed perceptions to </a:t>
            </a:r>
            <a:r>
              <a:rPr lang="en-US" sz="4000" spc="168" dirty="0">
                <a:latin typeface="Aileron Regular"/>
              </a:rPr>
              <a:t>a lack of jobs</a:t>
            </a:r>
          </a:p>
          <a:p>
            <a:pPr marL="1485900" lvl="2" indent="-571500">
              <a:buFont typeface="Arial" panose="020B0604020202020204" pitchFamily="34" charset="0"/>
              <a:buChar char="•"/>
              <a:tabLst>
                <a:tab pos="2913063" algn="l"/>
              </a:tabLst>
            </a:pPr>
            <a:r>
              <a:rPr lang="en-US" sz="4000" b="0" spc="168" dirty="0">
                <a:latin typeface="Aileron Regular"/>
              </a:rPr>
              <a:t>70% - would not recommend a career in 	manufacturing to their kids</a:t>
            </a:r>
          </a:p>
          <a:p>
            <a:pPr algn="ctr">
              <a:lnSpc>
                <a:spcPts val="4500"/>
              </a:lnSpc>
            </a:pPr>
            <a:endParaRPr lang="en-US" sz="2800" b="0" i="0" spc="168" dirty="0">
              <a:latin typeface="Aileron Regular"/>
            </a:endParaRPr>
          </a:p>
        </p:txBody>
      </p:sp>
      <p:pic>
        <p:nvPicPr>
          <p:cNvPr id="13" name="Picture 12">
            <a:extLst>
              <a:ext uri="{FF2B5EF4-FFF2-40B4-BE49-F238E27FC236}">
                <a16:creationId xmlns:a16="http://schemas.microsoft.com/office/drawing/2014/main" id="{F6AE9017-8252-D34B-B368-C6F297574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2172" y="8191500"/>
            <a:ext cx="3554308" cy="1629058"/>
          </a:xfrm>
          <a:prstGeom prst="rect">
            <a:avLst/>
          </a:prstGeom>
        </p:spPr>
      </p:pic>
    </p:spTree>
    <p:extLst>
      <p:ext uri="{BB962C8B-B14F-4D97-AF65-F5344CB8AC3E}">
        <p14:creationId xmlns:p14="http://schemas.microsoft.com/office/powerpoint/2010/main" val="201684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81000" y="1056782"/>
            <a:ext cx="9265919" cy="8173433"/>
            <a:chOff x="0" y="0"/>
            <a:chExt cx="9585617" cy="8455437"/>
          </a:xfrm>
          <a:solidFill>
            <a:srgbClr val="960000"/>
          </a:solidFill>
        </p:grpSpPr>
        <p:sp>
          <p:nvSpPr>
            <p:cNvPr id="4" name="Freeform 4"/>
            <p:cNvSpPr/>
            <p:nvPr/>
          </p:nvSpPr>
          <p:spPr>
            <a:xfrm>
              <a:off x="0" y="0"/>
              <a:ext cx="9585617" cy="8455437"/>
            </a:xfrm>
            <a:custGeom>
              <a:avLst/>
              <a:gdLst/>
              <a:ahLst/>
              <a:cxnLst/>
              <a:rect l="l" t="t" r="r" b="b"/>
              <a:pathLst>
                <a:path w="9585617" h="8455437">
                  <a:moveTo>
                    <a:pt x="0" y="0"/>
                  </a:moveTo>
                  <a:lnTo>
                    <a:pt x="0" y="8455437"/>
                  </a:lnTo>
                  <a:lnTo>
                    <a:pt x="9585617" y="8455437"/>
                  </a:lnTo>
                  <a:lnTo>
                    <a:pt x="9585617" y="0"/>
                  </a:lnTo>
                  <a:lnTo>
                    <a:pt x="0" y="0"/>
                  </a:lnTo>
                  <a:close/>
                  <a:moveTo>
                    <a:pt x="9524657" y="8394478"/>
                  </a:moveTo>
                  <a:lnTo>
                    <a:pt x="59690" y="8394478"/>
                  </a:lnTo>
                  <a:lnTo>
                    <a:pt x="59690" y="59690"/>
                  </a:lnTo>
                  <a:lnTo>
                    <a:pt x="9524657" y="59690"/>
                  </a:lnTo>
                  <a:lnTo>
                    <a:pt x="9524657" y="8394478"/>
                  </a:lnTo>
                  <a:close/>
                </a:path>
              </a:pathLst>
            </a:custGeom>
            <a:grpFill/>
          </p:spPr>
        </p:sp>
      </p:grpSp>
      <p:sp>
        <p:nvSpPr>
          <p:cNvPr id="5" name="AutoShape 5"/>
          <p:cNvSpPr/>
          <p:nvPr/>
        </p:nvSpPr>
        <p:spPr>
          <a:xfrm>
            <a:off x="747774" y="1409698"/>
            <a:ext cx="8532370" cy="7467600"/>
          </a:xfrm>
          <a:prstGeom prst="rect">
            <a:avLst/>
          </a:prstGeom>
          <a:solidFill>
            <a:srgbClr val="1D3C5F"/>
          </a:solidFill>
        </p:spPr>
      </p:sp>
      <p:sp>
        <p:nvSpPr>
          <p:cNvPr id="6" name="TextBox 6"/>
          <p:cNvSpPr txBox="1"/>
          <p:nvPr/>
        </p:nvSpPr>
        <p:spPr>
          <a:xfrm>
            <a:off x="1268727" y="2221347"/>
            <a:ext cx="7490459" cy="2615652"/>
          </a:xfrm>
          <a:prstGeom prst="rect">
            <a:avLst/>
          </a:prstGeom>
        </p:spPr>
        <p:txBody>
          <a:bodyPr wrap="square" lIns="0" tIns="0" rIns="0" bIns="0" rtlCol="0" anchor="t">
            <a:spAutoFit/>
          </a:bodyPr>
          <a:lstStyle/>
          <a:p>
            <a:pPr algn="ctr">
              <a:lnSpc>
                <a:spcPct val="150000"/>
              </a:lnSpc>
            </a:pPr>
            <a:r>
              <a:rPr lang="en-US" sz="6000" b="1" i="0" spc="107" dirty="0">
                <a:solidFill>
                  <a:srgbClr val="FFFFFF"/>
                </a:solidFill>
                <a:latin typeface="Intro"/>
              </a:rPr>
              <a:t>PROJECT </a:t>
            </a:r>
          </a:p>
          <a:p>
            <a:pPr algn="ctr">
              <a:lnSpc>
                <a:spcPct val="150000"/>
              </a:lnSpc>
            </a:pPr>
            <a:r>
              <a:rPr lang="en-US" sz="6000" b="1" i="0" spc="107" dirty="0">
                <a:solidFill>
                  <a:srgbClr val="FFFFFF"/>
                </a:solidFill>
                <a:latin typeface="Intro"/>
              </a:rPr>
              <a:t>GOALS</a:t>
            </a:r>
          </a:p>
        </p:txBody>
      </p:sp>
      <p:pic>
        <p:nvPicPr>
          <p:cNvPr id="8" name="Picture 7">
            <a:extLst>
              <a:ext uri="{FF2B5EF4-FFF2-40B4-BE49-F238E27FC236}">
                <a16:creationId xmlns:a16="http://schemas.microsoft.com/office/drawing/2014/main" id="{503C46C9-A4D7-0A40-B691-7E3D5EF80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802" y="6019757"/>
            <a:ext cx="3554308" cy="1629058"/>
          </a:xfrm>
          <a:prstGeom prst="rect">
            <a:avLst/>
          </a:prstGeom>
        </p:spPr>
      </p:pic>
      <p:sp>
        <p:nvSpPr>
          <p:cNvPr id="7" name="TextBox 6">
            <a:extLst>
              <a:ext uri="{FF2B5EF4-FFF2-40B4-BE49-F238E27FC236}">
                <a16:creationId xmlns:a16="http://schemas.microsoft.com/office/drawing/2014/main" id="{440F01E4-214F-2F4A-9D0E-19F409450E1F}"/>
              </a:ext>
            </a:extLst>
          </p:cNvPr>
          <p:cNvSpPr txBox="1"/>
          <p:nvPr/>
        </p:nvSpPr>
        <p:spPr>
          <a:xfrm>
            <a:off x="10439400" y="1056782"/>
            <a:ext cx="6934200" cy="7940635"/>
          </a:xfrm>
          <a:prstGeom prst="rect">
            <a:avLst/>
          </a:prstGeom>
          <a:noFill/>
        </p:spPr>
        <p:txBody>
          <a:bodyPr wrap="square" rtlCol="0">
            <a:spAutoFit/>
          </a:bodyPr>
          <a:lstStyle/>
          <a:p>
            <a:r>
              <a:rPr lang="en-US" sz="4800" dirty="0">
                <a:solidFill>
                  <a:srgbClr val="960000"/>
                </a:solidFill>
              </a:rPr>
              <a:t>GOAL 1</a:t>
            </a:r>
          </a:p>
          <a:p>
            <a:endParaRPr lang="en-US" sz="4800" dirty="0"/>
          </a:p>
          <a:p>
            <a:r>
              <a:rPr lang="en-US" sz="4800" dirty="0"/>
              <a:t>Investigate best practices and replicate/pilot successful models </a:t>
            </a:r>
          </a:p>
          <a:p>
            <a:pPr marL="971550" lvl="1" indent="-514350">
              <a:buSzPct val="75000"/>
              <a:buFont typeface="+mj-lt"/>
              <a:buAutoNum type="arabicPeriod"/>
            </a:pPr>
            <a:r>
              <a:rPr lang="en-US" sz="3600" dirty="0"/>
              <a:t>Recruiting best practice survey/toolkit</a:t>
            </a:r>
          </a:p>
          <a:p>
            <a:pPr marL="971550" lvl="1" indent="-514350">
              <a:buSzPct val="75000"/>
              <a:buFont typeface="+mj-lt"/>
              <a:buAutoNum type="arabicPeriod"/>
            </a:pPr>
            <a:r>
              <a:rPr lang="en-US" sz="3600" dirty="0"/>
              <a:t>Branded image enhancement &amp; career awareness platform</a:t>
            </a:r>
          </a:p>
          <a:p>
            <a:pPr marL="971550" lvl="1" indent="-514350">
              <a:buSzPct val="75000"/>
              <a:buFont typeface="+mj-lt"/>
              <a:buAutoNum type="arabicPeriod"/>
            </a:pPr>
            <a:r>
              <a:rPr lang="en-US" sz="3600" dirty="0"/>
              <a:t>Social media/communication strategy</a:t>
            </a:r>
          </a:p>
          <a:p>
            <a:pPr marL="971550" lvl="1" indent="-514350">
              <a:buSzPct val="75000"/>
              <a:buFont typeface="+mj-lt"/>
              <a:buAutoNum type="arabicPeriod"/>
            </a:pPr>
            <a:r>
              <a:rPr lang="en-US" sz="3600" dirty="0"/>
              <a:t>Ambassador program/toolkit</a:t>
            </a:r>
          </a:p>
          <a:p>
            <a:pPr marL="342900" indent="-342900">
              <a:buFont typeface="+mj-lt"/>
              <a:buAutoNum type="arabicPeriod"/>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81000" y="1056782"/>
            <a:ext cx="9265919" cy="8173433"/>
            <a:chOff x="0" y="0"/>
            <a:chExt cx="9585617" cy="8455437"/>
          </a:xfrm>
          <a:solidFill>
            <a:srgbClr val="960000"/>
          </a:solidFill>
        </p:grpSpPr>
        <p:sp>
          <p:nvSpPr>
            <p:cNvPr id="4" name="Freeform 4"/>
            <p:cNvSpPr/>
            <p:nvPr/>
          </p:nvSpPr>
          <p:spPr>
            <a:xfrm>
              <a:off x="0" y="0"/>
              <a:ext cx="9585617" cy="8455437"/>
            </a:xfrm>
            <a:custGeom>
              <a:avLst/>
              <a:gdLst/>
              <a:ahLst/>
              <a:cxnLst/>
              <a:rect l="l" t="t" r="r" b="b"/>
              <a:pathLst>
                <a:path w="9585617" h="8455437">
                  <a:moveTo>
                    <a:pt x="0" y="0"/>
                  </a:moveTo>
                  <a:lnTo>
                    <a:pt x="0" y="8455437"/>
                  </a:lnTo>
                  <a:lnTo>
                    <a:pt x="9585617" y="8455437"/>
                  </a:lnTo>
                  <a:lnTo>
                    <a:pt x="9585617" y="0"/>
                  </a:lnTo>
                  <a:lnTo>
                    <a:pt x="0" y="0"/>
                  </a:lnTo>
                  <a:close/>
                  <a:moveTo>
                    <a:pt x="9524657" y="8394478"/>
                  </a:moveTo>
                  <a:lnTo>
                    <a:pt x="59690" y="8394478"/>
                  </a:lnTo>
                  <a:lnTo>
                    <a:pt x="59690" y="59690"/>
                  </a:lnTo>
                  <a:lnTo>
                    <a:pt x="9524657" y="59690"/>
                  </a:lnTo>
                  <a:lnTo>
                    <a:pt x="9524657" y="8394478"/>
                  </a:lnTo>
                  <a:close/>
                </a:path>
              </a:pathLst>
            </a:custGeom>
            <a:grpFill/>
          </p:spPr>
        </p:sp>
      </p:grpSp>
      <p:sp>
        <p:nvSpPr>
          <p:cNvPr id="5" name="AutoShape 5"/>
          <p:cNvSpPr/>
          <p:nvPr/>
        </p:nvSpPr>
        <p:spPr>
          <a:xfrm>
            <a:off x="747774" y="1409698"/>
            <a:ext cx="8532370" cy="7467600"/>
          </a:xfrm>
          <a:prstGeom prst="rect">
            <a:avLst/>
          </a:prstGeom>
          <a:solidFill>
            <a:srgbClr val="1D3C5F"/>
          </a:solidFill>
        </p:spPr>
      </p:sp>
      <p:sp>
        <p:nvSpPr>
          <p:cNvPr id="6" name="TextBox 6"/>
          <p:cNvSpPr txBox="1"/>
          <p:nvPr/>
        </p:nvSpPr>
        <p:spPr>
          <a:xfrm>
            <a:off x="1268727" y="2221347"/>
            <a:ext cx="7490459" cy="2615652"/>
          </a:xfrm>
          <a:prstGeom prst="rect">
            <a:avLst/>
          </a:prstGeom>
        </p:spPr>
        <p:txBody>
          <a:bodyPr wrap="square" lIns="0" tIns="0" rIns="0" bIns="0" rtlCol="0" anchor="t">
            <a:spAutoFit/>
          </a:bodyPr>
          <a:lstStyle/>
          <a:p>
            <a:pPr algn="ctr">
              <a:lnSpc>
                <a:spcPct val="150000"/>
              </a:lnSpc>
            </a:pPr>
            <a:r>
              <a:rPr lang="en-US" sz="6000" b="1" i="0" spc="107" dirty="0">
                <a:solidFill>
                  <a:srgbClr val="FFFFFF"/>
                </a:solidFill>
                <a:latin typeface="Intro"/>
              </a:rPr>
              <a:t>PROJECT </a:t>
            </a:r>
          </a:p>
          <a:p>
            <a:pPr algn="ctr">
              <a:lnSpc>
                <a:spcPct val="150000"/>
              </a:lnSpc>
            </a:pPr>
            <a:r>
              <a:rPr lang="en-US" sz="6000" b="1" i="0" spc="107" dirty="0">
                <a:solidFill>
                  <a:srgbClr val="FFFFFF"/>
                </a:solidFill>
                <a:latin typeface="Intro"/>
              </a:rPr>
              <a:t>GOALS</a:t>
            </a:r>
          </a:p>
        </p:txBody>
      </p:sp>
      <p:pic>
        <p:nvPicPr>
          <p:cNvPr id="8" name="Picture 7">
            <a:extLst>
              <a:ext uri="{FF2B5EF4-FFF2-40B4-BE49-F238E27FC236}">
                <a16:creationId xmlns:a16="http://schemas.microsoft.com/office/drawing/2014/main" id="{503C46C9-A4D7-0A40-B691-7E3D5EF80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802" y="6019757"/>
            <a:ext cx="3554308" cy="1629058"/>
          </a:xfrm>
          <a:prstGeom prst="rect">
            <a:avLst/>
          </a:prstGeom>
        </p:spPr>
      </p:pic>
      <p:sp>
        <p:nvSpPr>
          <p:cNvPr id="7" name="TextBox 6">
            <a:extLst>
              <a:ext uri="{FF2B5EF4-FFF2-40B4-BE49-F238E27FC236}">
                <a16:creationId xmlns:a16="http://schemas.microsoft.com/office/drawing/2014/main" id="{440F01E4-214F-2F4A-9D0E-19F409450E1F}"/>
              </a:ext>
            </a:extLst>
          </p:cNvPr>
          <p:cNvSpPr txBox="1"/>
          <p:nvPr/>
        </p:nvSpPr>
        <p:spPr>
          <a:xfrm>
            <a:off x="10439400" y="1056782"/>
            <a:ext cx="6934200" cy="4062651"/>
          </a:xfrm>
          <a:prstGeom prst="rect">
            <a:avLst/>
          </a:prstGeom>
          <a:noFill/>
        </p:spPr>
        <p:txBody>
          <a:bodyPr wrap="square" rtlCol="0">
            <a:spAutoFit/>
          </a:bodyPr>
          <a:lstStyle/>
          <a:p>
            <a:r>
              <a:rPr lang="en-US" sz="4800" dirty="0">
                <a:solidFill>
                  <a:srgbClr val="960000"/>
                </a:solidFill>
              </a:rPr>
              <a:t>GOAL 2</a:t>
            </a:r>
            <a:endParaRPr lang="en-US" sz="4800" dirty="0"/>
          </a:p>
          <a:p>
            <a:endParaRPr lang="en-US" sz="4800" dirty="0"/>
          </a:p>
          <a:p>
            <a:r>
              <a:rPr lang="en-US" sz="4800" dirty="0"/>
              <a:t>Investigate, develop and promote regional career pathways</a:t>
            </a:r>
          </a:p>
          <a:p>
            <a:pPr marL="342900" indent="-342900">
              <a:buFont typeface="+mj-lt"/>
              <a:buAutoNum type="arabicPeriod"/>
            </a:pPr>
            <a:endParaRPr lang="en-US" dirty="0"/>
          </a:p>
        </p:txBody>
      </p:sp>
    </p:spTree>
    <p:extLst>
      <p:ext uri="{BB962C8B-B14F-4D97-AF65-F5344CB8AC3E}">
        <p14:creationId xmlns:p14="http://schemas.microsoft.com/office/powerpoint/2010/main" val="105177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81000" y="1056782"/>
            <a:ext cx="9265919" cy="8173433"/>
            <a:chOff x="0" y="0"/>
            <a:chExt cx="9585617" cy="8455437"/>
          </a:xfrm>
          <a:solidFill>
            <a:srgbClr val="960000"/>
          </a:solidFill>
        </p:grpSpPr>
        <p:sp>
          <p:nvSpPr>
            <p:cNvPr id="4" name="Freeform 4"/>
            <p:cNvSpPr/>
            <p:nvPr/>
          </p:nvSpPr>
          <p:spPr>
            <a:xfrm>
              <a:off x="0" y="0"/>
              <a:ext cx="9585617" cy="8455437"/>
            </a:xfrm>
            <a:custGeom>
              <a:avLst/>
              <a:gdLst/>
              <a:ahLst/>
              <a:cxnLst/>
              <a:rect l="l" t="t" r="r" b="b"/>
              <a:pathLst>
                <a:path w="9585617" h="8455437">
                  <a:moveTo>
                    <a:pt x="0" y="0"/>
                  </a:moveTo>
                  <a:lnTo>
                    <a:pt x="0" y="8455437"/>
                  </a:lnTo>
                  <a:lnTo>
                    <a:pt x="9585617" y="8455437"/>
                  </a:lnTo>
                  <a:lnTo>
                    <a:pt x="9585617" y="0"/>
                  </a:lnTo>
                  <a:lnTo>
                    <a:pt x="0" y="0"/>
                  </a:lnTo>
                  <a:close/>
                  <a:moveTo>
                    <a:pt x="9524657" y="8394478"/>
                  </a:moveTo>
                  <a:lnTo>
                    <a:pt x="59690" y="8394478"/>
                  </a:lnTo>
                  <a:lnTo>
                    <a:pt x="59690" y="59690"/>
                  </a:lnTo>
                  <a:lnTo>
                    <a:pt x="9524657" y="59690"/>
                  </a:lnTo>
                  <a:lnTo>
                    <a:pt x="9524657" y="8394478"/>
                  </a:lnTo>
                  <a:close/>
                </a:path>
              </a:pathLst>
            </a:custGeom>
            <a:grpFill/>
          </p:spPr>
        </p:sp>
      </p:grpSp>
      <p:sp>
        <p:nvSpPr>
          <p:cNvPr id="5" name="AutoShape 5"/>
          <p:cNvSpPr/>
          <p:nvPr/>
        </p:nvSpPr>
        <p:spPr>
          <a:xfrm>
            <a:off x="747774" y="1409698"/>
            <a:ext cx="8532370" cy="7467600"/>
          </a:xfrm>
          <a:prstGeom prst="rect">
            <a:avLst/>
          </a:prstGeom>
          <a:solidFill>
            <a:srgbClr val="1D3C5F"/>
          </a:solidFill>
        </p:spPr>
      </p:sp>
      <p:sp>
        <p:nvSpPr>
          <p:cNvPr id="6" name="TextBox 6"/>
          <p:cNvSpPr txBox="1"/>
          <p:nvPr/>
        </p:nvSpPr>
        <p:spPr>
          <a:xfrm>
            <a:off x="1268727" y="2221347"/>
            <a:ext cx="7490459" cy="2615652"/>
          </a:xfrm>
          <a:prstGeom prst="rect">
            <a:avLst/>
          </a:prstGeom>
        </p:spPr>
        <p:txBody>
          <a:bodyPr wrap="square" lIns="0" tIns="0" rIns="0" bIns="0" rtlCol="0" anchor="t">
            <a:spAutoFit/>
          </a:bodyPr>
          <a:lstStyle/>
          <a:p>
            <a:pPr algn="ctr">
              <a:lnSpc>
                <a:spcPct val="150000"/>
              </a:lnSpc>
            </a:pPr>
            <a:r>
              <a:rPr lang="en-US" sz="6000" b="1" i="0" spc="107" dirty="0">
                <a:solidFill>
                  <a:srgbClr val="FFFFFF"/>
                </a:solidFill>
                <a:latin typeface="Intro"/>
              </a:rPr>
              <a:t>PROJECT </a:t>
            </a:r>
          </a:p>
          <a:p>
            <a:pPr algn="ctr">
              <a:lnSpc>
                <a:spcPct val="150000"/>
              </a:lnSpc>
            </a:pPr>
            <a:r>
              <a:rPr lang="en-US" sz="6000" b="1" i="0" spc="107" dirty="0">
                <a:solidFill>
                  <a:srgbClr val="FFFFFF"/>
                </a:solidFill>
                <a:latin typeface="Intro"/>
              </a:rPr>
              <a:t>GOALS</a:t>
            </a:r>
          </a:p>
        </p:txBody>
      </p:sp>
      <p:pic>
        <p:nvPicPr>
          <p:cNvPr id="8" name="Picture 7">
            <a:extLst>
              <a:ext uri="{FF2B5EF4-FFF2-40B4-BE49-F238E27FC236}">
                <a16:creationId xmlns:a16="http://schemas.microsoft.com/office/drawing/2014/main" id="{503C46C9-A4D7-0A40-B691-7E3D5EF80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802" y="6019757"/>
            <a:ext cx="3554308" cy="1629058"/>
          </a:xfrm>
          <a:prstGeom prst="rect">
            <a:avLst/>
          </a:prstGeom>
        </p:spPr>
      </p:pic>
      <p:sp>
        <p:nvSpPr>
          <p:cNvPr id="7" name="TextBox 6">
            <a:extLst>
              <a:ext uri="{FF2B5EF4-FFF2-40B4-BE49-F238E27FC236}">
                <a16:creationId xmlns:a16="http://schemas.microsoft.com/office/drawing/2014/main" id="{440F01E4-214F-2F4A-9D0E-19F409450E1F}"/>
              </a:ext>
            </a:extLst>
          </p:cNvPr>
          <p:cNvSpPr txBox="1"/>
          <p:nvPr/>
        </p:nvSpPr>
        <p:spPr>
          <a:xfrm>
            <a:off x="10439400" y="1056782"/>
            <a:ext cx="6934200" cy="8740854"/>
          </a:xfrm>
          <a:prstGeom prst="rect">
            <a:avLst/>
          </a:prstGeom>
          <a:noFill/>
        </p:spPr>
        <p:txBody>
          <a:bodyPr wrap="square" rtlCol="0">
            <a:spAutoFit/>
          </a:bodyPr>
          <a:lstStyle/>
          <a:p>
            <a:r>
              <a:rPr lang="en-US" sz="4800" dirty="0">
                <a:solidFill>
                  <a:srgbClr val="960000"/>
                </a:solidFill>
              </a:rPr>
              <a:t>GOAL 3</a:t>
            </a:r>
          </a:p>
          <a:p>
            <a:endParaRPr lang="en-US" sz="3600" dirty="0"/>
          </a:p>
          <a:p>
            <a:r>
              <a:rPr lang="en-US" sz="3600" dirty="0"/>
              <a:t>Evaluate project effectiveness among students/student influencers and participating shipyards</a:t>
            </a:r>
          </a:p>
          <a:p>
            <a:pPr marL="971550" lvl="1" indent="-514350">
              <a:buFont typeface="Arial" panose="020B0604020202020204" pitchFamily="34" charset="0"/>
              <a:buChar char="•"/>
            </a:pPr>
            <a:r>
              <a:rPr lang="en-US" sz="3200" dirty="0"/>
              <a:t>Increasing numbers of first-time site visitors/subscribers </a:t>
            </a:r>
          </a:p>
          <a:p>
            <a:pPr marL="971550" lvl="1" indent="-514350">
              <a:buFont typeface="Arial" panose="020B0604020202020204" pitchFamily="34" charset="0"/>
              <a:buChar char="•"/>
            </a:pPr>
            <a:r>
              <a:rPr lang="en-US" sz="3200" dirty="0"/>
              <a:t>Increasing numbers of likes and followers on the social media platforms</a:t>
            </a:r>
          </a:p>
          <a:p>
            <a:pPr marL="971550" lvl="1" indent="-514350">
              <a:buFont typeface="Arial" panose="020B0604020202020204" pitchFamily="34" charset="0"/>
              <a:buChar char="•"/>
            </a:pPr>
            <a:r>
              <a:rPr lang="en-US" sz="3200" dirty="0"/>
              <a:t>Increased number of job-related inquiries </a:t>
            </a:r>
          </a:p>
          <a:p>
            <a:pPr marL="971550" lvl="1" indent="-514350">
              <a:buFont typeface="Arial" panose="020B0604020202020204" pitchFamily="34" charset="0"/>
              <a:buChar char="•"/>
            </a:pPr>
            <a:r>
              <a:rPr lang="en-US" sz="3200" dirty="0"/>
              <a:t>Increased awareness regarding career opportunities and improved perceptions among students/ student influencers</a:t>
            </a:r>
          </a:p>
          <a:p>
            <a:pPr marL="342900" indent="-342900">
              <a:buFont typeface="+mj-lt"/>
              <a:buAutoNum type="arabicPeriod"/>
            </a:pPr>
            <a:endParaRPr lang="en-US" dirty="0"/>
          </a:p>
        </p:txBody>
      </p:sp>
    </p:spTree>
    <p:extLst>
      <p:ext uri="{BB962C8B-B14F-4D97-AF65-F5344CB8AC3E}">
        <p14:creationId xmlns:p14="http://schemas.microsoft.com/office/powerpoint/2010/main" val="279842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784123"/>
            <a:ext cx="15621000" cy="8718754"/>
            <a:chOff x="0" y="0"/>
            <a:chExt cx="9585617" cy="8455437"/>
          </a:xfrm>
          <a:solidFill>
            <a:srgbClr val="960000"/>
          </a:solidFill>
        </p:grpSpPr>
        <p:sp>
          <p:nvSpPr>
            <p:cNvPr id="3" name="Freeform 3"/>
            <p:cNvSpPr/>
            <p:nvPr/>
          </p:nvSpPr>
          <p:spPr>
            <a:xfrm>
              <a:off x="0" y="0"/>
              <a:ext cx="9585617" cy="8455437"/>
            </a:xfrm>
            <a:custGeom>
              <a:avLst/>
              <a:gdLst/>
              <a:ahLst/>
              <a:cxnLst/>
              <a:rect l="l" t="t" r="r" b="b"/>
              <a:pathLst>
                <a:path w="9585617" h="8455437">
                  <a:moveTo>
                    <a:pt x="0" y="0"/>
                  </a:moveTo>
                  <a:lnTo>
                    <a:pt x="0" y="8455437"/>
                  </a:lnTo>
                  <a:lnTo>
                    <a:pt x="9585617" y="8455437"/>
                  </a:lnTo>
                  <a:lnTo>
                    <a:pt x="9585617" y="0"/>
                  </a:lnTo>
                  <a:lnTo>
                    <a:pt x="0" y="0"/>
                  </a:lnTo>
                  <a:close/>
                  <a:moveTo>
                    <a:pt x="9524657" y="8394478"/>
                  </a:moveTo>
                  <a:lnTo>
                    <a:pt x="59690" y="8394478"/>
                  </a:lnTo>
                  <a:lnTo>
                    <a:pt x="59690" y="59690"/>
                  </a:lnTo>
                  <a:lnTo>
                    <a:pt x="9524657" y="59690"/>
                  </a:lnTo>
                  <a:lnTo>
                    <a:pt x="9524657" y="8394478"/>
                  </a:lnTo>
                  <a:close/>
                </a:path>
              </a:pathLst>
            </a:custGeom>
            <a:grpFill/>
          </p:spPr>
        </p:sp>
      </p:grpSp>
      <p:sp>
        <p:nvSpPr>
          <p:cNvPr id="4" name="AutoShape 4"/>
          <p:cNvSpPr/>
          <p:nvPr/>
        </p:nvSpPr>
        <p:spPr>
          <a:xfrm>
            <a:off x="1759115" y="30396"/>
            <a:ext cx="5747681" cy="2065104"/>
          </a:xfrm>
          <a:prstGeom prst="rect">
            <a:avLst/>
          </a:prstGeom>
          <a:solidFill>
            <a:srgbClr val="1D3C5F"/>
          </a:solidFill>
        </p:spPr>
      </p:sp>
      <p:sp>
        <p:nvSpPr>
          <p:cNvPr id="5" name="TextBox 5"/>
          <p:cNvSpPr txBox="1"/>
          <p:nvPr/>
        </p:nvSpPr>
        <p:spPr>
          <a:xfrm>
            <a:off x="1779434" y="784123"/>
            <a:ext cx="5187184" cy="538609"/>
          </a:xfrm>
          <a:prstGeom prst="rect">
            <a:avLst/>
          </a:prstGeom>
        </p:spPr>
        <p:txBody>
          <a:bodyPr wrap="square" lIns="0" tIns="0" rIns="0" bIns="0" rtlCol="0" anchor="t">
            <a:spAutoFit/>
          </a:bodyPr>
          <a:lstStyle/>
          <a:p>
            <a:pPr algn="ctr">
              <a:lnSpc>
                <a:spcPts val="4160"/>
              </a:lnSpc>
            </a:pPr>
            <a:r>
              <a:rPr lang="en-US" sz="3600" b="1" i="0" spc="96" dirty="0">
                <a:solidFill>
                  <a:srgbClr val="F2EFEB"/>
                </a:solidFill>
                <a:latin typeface="Intro"/>
              </a:rPr>
              <a:t>Deliverables</a:t>
            </a:r>
          </a:p>
        </p:txBody>
      </p:sp>
      <p:sp>
        <p:nvSpPr>
          <p:cNvPr id="6" name="TextBox 6"/>
          <p:cNvSpPr txBox="1"/>
          <p:nvPr/>
        </p:nvSpPr>
        <p:spPr>
          <a:xfrm>
            <a:off x="1759114" y="2370754"/>
            <a:ext cx="14852486" cy="5293757"/>
          </a:xfrm>
          <a:prstGeom prst="rect">
            <a:avLst/>
          </a:prstGeom>
        </p:spPr>
        <p:txBody>
          <a:bodyPr wrap="square" lIns="0" tIns="0" rIns="0" bIns="0" rtlCol="0" anchor="t">
            <a:spAutoFit/>
          </a:bodyPr>
          <a:lstStyle/>
          <a:p>
            <a:pPr algn="ctr"/>
            <a:endParaRPr lang="en-US" sz="4000" b="0" i="0" spc="168" dirty="0">
              <a:latin typeface="Aileron Regular"/>
            </a:endParaRPr>
          </a:p>
          <a:p>
            <a:pPr marL="571500" indent="-571500">
              <a:buFont typeface="Arial" panose="020B0604020202020204" pitchFamily="34" charset="0"/>
              <a:buChar char="•"/>
            </a:pPr>
            <a:r>
              <a:rPr lang="en-US" sz="4000" b="0" i="0" spc="168" dirty="0">
                <a:latin typeface="Aileron Regular"/>
              </a:rPr>
              <a:t>Recruiting Best Practice Toolkit </a:t>
            </a:r>
          </a:p>
          <a:p>
            <a:pPr marL="571500" indent="-571500">
              <a:buFont typeface="Arial" panose="020B0604020202020204" pitchFamily="34" charset="0"/>
              <a:buChar char="•"/>
            </a:pPr>
            <a:r>
              <a:rPr lang="en-US" sz="4000" b="0" i="0" spc="168" dirty="0">
                <a:latin typeface="Aileron Regular"/>
              </a:rPr>
              <a:t>Branded, Career Awareness Initiative </a:t>
            </a:r>
          </a:p>
          <a:p>
            <a:pPr marL="1485900" lvl="2" indent="-571500">
              <a:buFont typeface="Arial" panose="020B0604020202020204" pitchFamily="34" charset="0"/>
              <a:buChar char="•"/>
            </a:pPr>
            <a:r>
              <a:rPr lang="en-US" sz="3600" spc="168" dirty="0">
                <a:latin typeface="Aileron Regular"/>
              </a:rPr>
              <a:t>Shipyard profiles with links</a:t>
            </a:r>
          </a:p>
          <a:p>
            <a:pPr marL="1485900" lvl="2" indent="-571500">
              <a:buFont typeface="Arial" panose="020B0604020202020204" pitchFamily="34" charset="0"/>
              <a:buChar char="•"/>
            </a:pPr>
            <a:r>
              <a:rPr lang="en-US" sz="3600" spc="168" dirty="0">
                <a:latin typeface="Aileron Regular"/>
              </a:rPr>
              <a:t>Training center listing</a:t>
            </a:r>
          </a:p>
          <a:p>
            <a:pPr marL="1485900" lvl="2" indent="-571500">
              <a:buFont typeface="Arial" panose="020B0604020202020204" pitchFamily="34" charset="0"/>
              <a:buChar char="•"/>
            </a:pPr>
            <a:r>
              <a:rPr lang="en-US" sz="3600" spc="168" dirty="0">
                <a:latin typeface="Aileron Regular"/>
              </a:rPr>
              <a:t>Downloadable resources</a:t>
            </a:r>
          </a:p>
          <a:p>
            <a:pPr marL="1485900" lvl="2" indent="-571500">
              <a:buFont typeface="Arial" panose="020B0604020202020204" pitchFamily="34" charset="0"/>
              <a:buChar char="•"/>
            </a:pPr>
            <a:r>
              <a:rPr lang="en-US" sz="3600" spc="168" dirty="0">
                <a:latin typeface="Aileron Regular"/>
              </a:rPr>
              <a:t>Videos targeting veterans and women</a:t>
            </a:r>
          </a:p>
          <a:p>
            <a:pPr marL="571500" indent="-571500">
              <a:buFont typeface="Arial" panose="020B0604020202020204" pitchFamily="34" charset="0"/>
              <a:buChar char="•"/>
            </a:pPr>
            <a:r>
              <a:rPr lang="en-US" sz="4000" spc="168" dirty="0">
                <a:latin typeface="Aileron Regular"/>
              </a:rPr>
              <a:t>Formal Ambassador Program/Toolkit</a:t>
            </a:r>
          </a:p>
          <a:p>
            <a:pPr marL="571500" indent="-571500">
              <a:buFont typeface="Arial" panose="020B0604020202020204" pitchFamily="34" charset="0"/>
              <a:buChar char="•"/>
            </a:pPr>
            <a:r>
              <a:rPr lang="en-US" sz="4000" spc="168" dirty="0">
                <a:latin typeface="Aileron Regular"/>
              </a:rPr>
              <a:t>Regional Career Pathways</a:t>
            </a:r>
          </a:p>
        </p:txBody>
      </p:sp>
      <p:pic>
        <p:nvPicPr>
          <p:cNvPr id="13" name="Picture 12">
            <a:extLst>
              <a:ext uri="{FF2B5EF4-FFF2-40B4-BE49-F238E27FC236}">
                <a16:creationId xmlns:a16="http://schemas.microsoft.com/office/drawing/2014/main" id="{F6AE9017-8252-D34B-B368-C6F297574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2172" y="8191500"/>
            <a:ext cx="3554308" cy="16290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D3C5F"/>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3BE4A8D-2A7F-7941-A35E-009861A516A4}"/>
              </a:ext>
            </a:extLst>
          </p:cNvPr>
          <p:cNvPicPr>
            <a:picLocks noChangeAspect="1"/>
          </p:cNvPicPr>
          <p:nvPr/>
        </p:nvPicPr>
        <p:blipFill rotWithShape="1">
          <a:blip r:embed="rId3">
            <a:extLst>
              <a:ext uri="{28A0092B-C50C-407E-A947-70E740481C1C}">
                <a14:useLocalDpi xmlns:a14="http://schemas.microsoft.com/office/drawing/2010/main" val="0"/>
              </a:ext>
            </a:extLst>
          </a:blip>
          <a:srcRect t="15238" b="4761"/>
          <a:stretch/>
        </p:blipFill>
        <p:spPr>
          <a:xfrm>
            <a:off x="533400" y="2324100"/>
            <a:ext cx="17229292" cy="640080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EF75C8D8-277F-4B47-9B09-AEF5DBADE0A0}"/>
              </a:ext>
            </a:extLst>
          </p:cNvPr>
          <p:cNvSpPr txBox="1"/>
          <p:nvPr/>
        </p:nvSpPr>
        <p:spPr>
          <a:xfrm>
            <a:off x="914401" y="495300"/>
            <a:ext cx="16459200" cy="1230658"/>
          </a:xfrm>
          <a:prstGeom prst="rect">
            <a:avLst/>
          </a:prstGeom>
        </p:spPr>
        <p:txBody>
          <a:bodyPr wrap="square" lIns="0" tIns="0" rIns="0" bIns="0" rtlCol="0" anchor="t">
            <a:spAutoFit/>
          </a:bodyPr>
          <a:lstStyle/>
          <a:p>
            <a:pPr algn="ctr">
              <a:lnSpc>
                <a:spcPct val="150000"/>
              </a:lnSpc>
            </a:pPr>
            <a:r>
              <a:rPr lang="en-US" sz="6000" b="1" i="0" spc="107" dirty="0">
                <a:solidFill>
                  <a:srgbClr val="FFFFFF"/>
                </a:solidFill>
                <a:latin typeface="Intro"/>
              </a:rPr>
              <a:t>PROJECT SCHEDULE</a:t>
            </a:r>
          </a:p>
        </p:txBody>
      </p:sp>
      <p:grpSp>
        <p:nvGrpSpPr>
          <p:cNvPr id="8" name="Group 2">
            <a:extLst>
              <a:ext uri="{FF2B5EF4-FFF2-40B4-BE49-F238E27FC236}">
                <a16:creationId xmlns:a16="http://schemas.microsoft.com/office/drawing/2014/main" id="{42002603-E57F-BC4C-B17D-E5855692C217}"/>
              </a:ext>
            </a:extLst>
          </p:cNvPr>
          <p:cNvGrpSpPr/>
          <p:nvPr/>
        </p:nvGrpSpPr>
        <p:grpSpPr>
          <a:xfrm>
            <a:off x="525308" y="2324099"/>
            <a:ext cx="17237384" cy="6400801"/>
            <a:chOff x="0" y="0"/>
            <a:chExt cx="9585617" cy="8455437"/>
          </a:xfrm>
          <a:solidFill>
            <a:srgbClr val="960000"/>
          </a:solidFill>
        </p:grpSpPr>
        <p:sp>
          <p:nvSpPr>
            <p:cNvPr id="9" name="Freeform 3">
              <a:extLst>
                <a:ext uri="{FF2B5EF4-FFF2-40B4-BE49-F238E27FC236}">
                  <a16:creationId xmlns:a16="http://schemas.microsoft.com/office/drawing/2014/main" id="{D320D5CE-3FEF-EE40-90DB-E46384FFD6F6}"/>
                </a:ext>
              </a:extLst>
            </p:cNvPr>
            <p:cNvSpPr/>
            <p:nvPr/>
          </p:nvSpPr>
          <p:spPr>
            <a:xfrm>
              <a:off x="0" y="0"/>
              <a:ext cx="9585617" cy="8455437"/>
            </a:xfrm>
            <a:custGeom>
              <a:avLst/>
              <a:gdLst/>
              <a:ahLst/>
              <a:cxnLst/>
              <a:rect l="l" t="t" r="r" b="b"/>
              <a:pathLst>
                <a:path w="9585617" h="8455437">
                  <a:moveTo>
                    <a:pt x="0" y="0"/>
                  </a:moveTo>
                  <a:lnTo>
                    <a:pt x="0" y="8455437"/>
                  </a:lnTo>
                  <a:lnTo>
                    <a:pt x="9585617" y="8455437"/>
                  </a:lnTo>
                  <a:lnTo>
                    <a:pt x="9585617" y="0"/>
                  </a:lnTo>
                  <a:lnTo>
                    <a:pt x="0" y="0"/>
                  </a:lnTo>
                  <a:close/>
                  <a:moveTo>
                    <a:pt x="9524657" y="8394478"/>
                  </a:moveTo>
                  <a:lnTo>
                    <a:pt x="59690" y="8394478"/>
                  </a:lnTo>
                  <a:lnTo>
                    <a:pt x="59690" y="59690"/>
                  </a:lnTo>
                  <a:lnTo>
                    <a:pt x="9524657" y="59690"/>
                  </a:lnTo>
                  <a:lnTo>
                    <a:pt x="9524657" y="8394478"/>
                  </a:lnTo>
                  <a:close/>
                </a:path>
              </a:pathLst>
            </a:custGeom>
            <a:grpFill/>
          </p:spPr>
        </p:sp>
      </p:grpSp>
    </p:spTree>
    <p:extLst>
      <p:ext uri="{BB962C8B-B14F-4D97-AF65-F5344CB8AC3E}">
        <p14:creationId xmlns:p14="http://schemas.microsoft.com/office/powerpoint/2010/main" val="3269866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66A5EECF5E964EA877E5F085A2C651" ma:contentTypeVersion="10" ma:contentTypeDescription="Create a new document." ma:contentTypeScope="" ma:versionID="d737f34d9b29893e662d3027c121d0c5">
  <xsd:schema xmlns:xsd="http://www.w3.org/2001/XMLSchema" xmlns:xs="http://www.w3.org/2001/XMLSchema" xmlns:p="http://schemas.microsoft.com/office/2006/metadata/properties" xmlns:ns2="e6de8409-e9cb-441a-ae24-2fb2ea856590" xmlns:ns3="e72ebcaf-91ad-4e1c-a210-38745875cc2c" targetNamespace="http://schemas.microsoft.com/office/2006/metadata/properties" ma:root="true" ma:fieldsID="f15192637ddb2f128478f715506d5c7e" ns2:_="" ns3:_="">
    <xsd:import namespace="e6de8409-e9cb-441a-ae24-2fb2ea856590"/>
    <xsd:import namespace="e72ebcaf-91ad-4e1c-a210-38745875cc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e8409-e9cb-441a-ae24-2fb2ea8565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2ebcaf-91ad-4e1c-a210-38745875cc2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8A5BC5-924E-482F-813B-121B09D27485}">
  <ds:schemaRefs>
    <ds:schemaRef ds:uri="http://schemas.microsoft.com/sharepoint/v3/contenttype/forms"/>
  </ds:schemaRefs>
</ds:datastoreItem>
</file>

<file path=customXml/itemProps2.xml><?xml version="1.0" encoding="utf-8"?>
<ds:datastoreItem xmlns:ds="http://schemas.openxmlformats.org/officeDocument/2006/customXml" ds:itemID="{E17BA7C2-7159-44DD-8585-EFF5FA62B22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e6de8409-e9cb-441a-ae24-2fb2ea856590"/>
    <ds:schemaRef ds:uri="http://schemas.microsoft.com/office/infopath/2007/PartnerControls"/>
    <ds:schemaRef ds:uri="e72ebcaf-91ad-4e1c-a210-38745875cc2c"/>
    <ds:schemaRef ds:uri="http://www.w3.org/XML/1998/namespace"/>
  </ds:schemaRefs>
</ds:datastoreItem>
</file>

<file path=customXml/itemProps3.xml><?xml version="1.0" encoding="utf-8"?>
<ds:datastoreItem xmlns:ds="http://schemas.openxmlformats.org/officeDocument/2006/customXml" ds:itemID="{ECDC8C8E-52BA-47FD-882A-BD7F5CAED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de8409-e9cb-441a-ae24-2fb2ea856590"/>
    <ds:schemaRef ds:uri="e72ebcaf-91ad-4e1c-a210-38745875cc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711</TotalTime>
  <Words>551</Words>
  <Application>Microsoft Office PowerPoint</Application>
  <PresentationFormat>Custom</PresentationFormat>
  <Paragraphs>137</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Aileron Regular</vt:lpstr>
      <vt:lpstr>Intro</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dc:title>
  <dc:creator>Deanna Quintana</dc:creator>
  <cp:lastModifiedBy>Mueller, Caroline</cp:lastModifiedBy>
  <cp:revision>71</cp:revision>
  <dcterms:created xsi:type="dcterms:W3CDTF">2006-08-16T00:00:00Z</dcterms:created>
  <dcterms:modified xsi:type="dcterms:W3CDTF">2019-08-07T12:23:27Z</dcterms:modified>
  <dc:identifier>DADcvFtsUgQ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0x0101002466A5EECF5E964EA877E5F085A2C651</vt:lpwstr>
  </property>
</Properties>
</file>