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DISTRIBUTION STATEMENT A:  Approved for release, distribution is unlimited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21ST CENTURY SOLUTIONS FOR NAVAL MAINTENANCE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7676-EED3-45B2-A6B7-8AFE4B5E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5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DISTRIBUTION STATEMENT A:  Approved for release, distribution is unlimited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21ST CENTURY SOLUTIONS FOR NAVAL MAINTENANCE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7676-EED3-45B2-A6B7-8AFE4B5E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6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DISTRIBUTION STATEMENT A:  Approved for release, distribution is unlimited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21ST CENTURY SOLUTIONS FOR NAVAL MAINTENANCE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7676-EED3-45B2-A6B7-8AFE4B5E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4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EAF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3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"/>
            <a:ext cx="12192000" cy="562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940559" y="297199"/>
            <a:ext cx="2278888" cy="232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11848" y="41402"/>
            <a:ext cx="816830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6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45"/>
              </a:lnSpc>
            </a:pPr>
            <a:r>
              <a:rPr lang="en-US" smtClean="0"/>
              <a:t>CREATING 21</a:t>
            </a:r>
            <a:r>
              <a:rPr lang="en-US" baseline="23809" smtClean="0"/>
              <a:t>ST </a:t>
            </a:r>
            <a:r>
              <a:rPr lang="en-US" smtClean="0"/>
              <a:t>CENTURY SOLUTIONS FOR NAVAL</a:t>
            </a:r>
            <a:r>
              <a:rPr lang="en-US" spc="-65" smtClean="0"/>
              <a:t> </a:t>
            </a:r>
            <a:r>
              <a:rPr lang="en-US" smtClean="0"/>
              <a:t>MAINTENANCE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US" spc="-5" smtClean="0"/>
              <a:t>DISTRIBUTION STATEMENT A:  Approved for release, distribution is unlimited</a:t>
            </a:r>
            <a:endParaRPr lang="en-US" spc="-5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E14399-AB43-4730-B7FF-90A0E921A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2412" y="6513044"/>
            <a:ext cx="739588" cy="283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6096BD-FD89-4662-AA77-6A6A52B87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51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45"/>
              </a:lnSpc>
            </a:pPr>
            <a:r>
              <a:rPr lang="en-US" smtClean="0"/>
              <a:t>CREATING 21</a:t>
            </a:r>
            <a:r>
              <a:rPr lang="en-US" baseline="23809" smtClean="0"/>
              <a:t>ST </a:t>
            </a:r>
            <a:r>
              <a:rPr lang="en-US" smtClean="0"/>
              <a:t>CENTURY SOLUTIONS FOR NAVAL</a:t>
            </a:r>
            <a:r>
              <a:rPr lang="en-US" spc="-65" smtClean="0"/>
              <a:t> </a:t>
            </a:r>
            <a:r>
              <a:rPr lang="en-US" smtClean="0"/>
              <a:t>MAINTENANCE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US" spc="-5" smtClean="0"/>
              <a:t>DISTRIBUTION STATEMENT A:  Approved for release, distribution is unlimited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64867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45"/>
              </a:lnSpc>
            </a:pPr>
            <a:r>
              <a:rPr lang="en-US" smtClean="0"/>
              <a:t>CREATING 21</a:t>
            </a:r>
            <a:r>
              <a:rPr lang="en-US" baseline="23809" smtClean="0"/>
              <a:t>ST </a:t>
            </a:r>
            <a:r>
              <a:rPr lang="en-US" smtClean="0"/>
              <a:t>CENTURY SOLUTIONS FOR NAVAL</a:t>
            </a:r>
            <a:r>
              <a:rPr lang="en-US" spc="-65" smtClean="0"/>
              <a:t> </a:t>
            </a:r>
            <a:r>
              <a:rPr lang="en-US" smtClean="0"/>
              <a:t>MAINTENANCE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US" spc="-5" smtClean="0"/>
              <a:t>DISTRIBUTION STATEMENT A:  Approved for release, distribution is unlimited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676505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"/>
            <a:ext cx="12192000" cy="562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940559" y="297199"/>
            <a:ext cx="2278888" cy="232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45"/>
              </a:lnSpc>
            </a:pPr>
            <a:r>
              <a:rPr lang="en-US" smtClean="0"/>
              <a:t>CREATING 21</a:t>
            </a:r>
            <a:r>
              <a:rPr lang="en-US" baseline="23809" smtClean="0"/>
              <a:t>ST </a:t>
            </a:r>
            <a:r>
              <a:rPr lang="en-US" smtClean="0"/>
              <a:t>CENTURY SOLUTIONS FOR NAVAL</a:t>
            </a:r>
            <a:r>
              <a:rPr lang="en-US" spc="-65" smtClean="0"/>
              <a:t> </a:t>
            </a:r>
            <a:r>
              <a:rPr lang="en-US" smtClean="0"/>
              <a:t>MAINTENANCE</a:t>
            </a:r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US" spc="-5" smtClean="0"/>
              <a:t>DISTRIBUTION STATEMENT A:  Approved for release, distribution is unlimited</a:t>
            </a:r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70096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"/>
            <a:ext cx="12192000" cy="562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1940559" y="297199"/>
            <a:ext cx="2278888" cy="232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45"/>
              </a:lnSpc>
            </a:pPr>
            <a:r>
              <a:rPr lang="en-US" smtClean="0"/>
              <a:t>CREATING 21</a:t>
            </a:r>
            <a:r>
              <a:rPr lang="en-US" baseline="23809" smtClean="0"/>
              <a:t>ST </a:t>
            </a:r>
            <a:r>
              <a:rPr lang="en-US" smtClean="0"/>
              <a:t>CENTURY SOLUTIONS FOR NAVAL</a:t>
            </a:r>
            <a:r>
              <a:rPr lang="en-US" spc="-65" smtClean="0"/>
              <a:t> </a:t>
            </a:r>
            <a:r>
              <a:rPr lang="en-US" smtClean="0"/>
              <a:t>MAINTENANCE</a:t>
            </a:r>
            <a:endParaRPr 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US" spc="-5" smtClean="0"/>
              <a:t>DISTRIBUTION STATEMENT A:  Approved for release, distribution is unlimited</a:t>
            </a:r>
            <a:endParaRPr lang="en-US" spc="-5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E14399-AB43-4730-B7FF-90A0E921A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2412" y="6513044"/>
            <a:ext cx="739588" cy="283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6096BD-FD89-4662-AA77-6A6A52B87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DISTRIBUTION STATEMENT A:  Approved for release, distribution is unlimited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21ST CENTURY SOLUTIONS FOR NAVAL MAINTENANCE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7676-EED3-45B2-A6B7-8AFE4B5E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4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DISTRIBUTION STATEMENT A:  Approved for release, distribution is unlimited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21ST CENTURY SOLUTIONS FOR NAVAL MAINTENANCE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7676-EED3-45B2-A6B7-8AFE4B5E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6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DISTRIBUTION STATEMENT A:  Approved for release, distribution is unlimited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21ST CENTURY SOLUTIONS FOR NAVAL MAINTENANCE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7676-EED3-45B2-A6B7-8AFE4B5E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5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DISTRIBUTION STATEMENT A:  Approved for release, distribution is unlimited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21ST CENTURY SOLUTIONS FOR NAVAL MAINTENANCE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7676-EED3-45B2-A6B7-8AFE4B5E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DISTRIBUTION STATEMENT A:  Approved for release, distribution is unlimited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21ST CENTURY SOLUTIONS FOR NAVAL MAINTENANCE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7676-EED3-45B2-A6B7-8AFE4B5E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4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DISTRIBUTION STATEMENT A:  Approved for release, distribution is unlimited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21ST CENTURY SOLUTIONS FOR NAVAL MAINTENANCE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7676-EED3-45B2-A6B7-8AFE4B5E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DISTRIBUTION STATEMENT A:  Approved for release, distribution is unlimited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21ST CENTURY SOLUTIONS FOR NAVAL MAINTENANCE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7676-EED3-45B2-A6B7-8AFE4B5E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8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DISTRIBUTION STATEMENT A:  Approved for release, distribution is unlimited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21ST CENTURY SOLUTIONS FOR NAVAL MAINTENANCE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E7676-EED3-45B2-A6B7-8AFE4B5E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DISTRIBUTION STATEMENT A:  Approved for release, distribution is unlimited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CREATING 21ST CENTURY SOLUTIONS FOR NAVAL MAINTENANCE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E7676-EED3-45B2-A6B7-8AFE4B5E1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8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"/>
            <a:ext cx="12192000" cy="562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1848" y="41402"/>
            <a:ext cx="816830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12923" y="6711340"/>
            <a:ext cx="4807372" cy="141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45"/>
              </a:lnSpc>
            </a:pPr>
            <a:r>
              <a:rPr lang="en-US" smtClean="0"/>
              <a:t>CREATING 21</a:t>
            </a:r>
            <a:r>
              <a:rPr lang="en-US" baseline="23809" smtClean="0"/>
              <a:t>ST </a:t>
            </a:r>
            <a:r>
              <a:rPr lang="en-US" smtClean="0"/>
              <a:t>CENTURY SOLUTIONS FOR NAVAL</a:t>
            </a:r>
            <a:r>
              <a:rPr lang="en-US" spc="-65" smtClean="0"/>
              <a:t> </a:t>
            </a:r>
            <a:r>
              <a:rPr lang="en-US" smtClean="0"/>
              <a:t>MAINTENANCE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0589" y="6426885"/>
            <a:ext cx="7399867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lang="en-US" spc="-5" smtClean="0"/>
              <a:t>DISTRIBUTION STATEMENT A:  Approved for release, distribution is unlimited</a:t>
            </a:r>
            <a:endParaRPr lang="en-US" spc="-5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E14399-AB43-4730-B7FF-90A0E921A5B4}"/>
              </a:ext>
            </a:extLst>
          </p:cNvPr>
          <p:cNvSpPr txBox="1">
            <a:spLocks/>
          </p:cNvSpPr>
          <p:nvPr userDrawn="1"/>
        </p:nvSpPr>
        <p:spPr>
          <a:xfrm>
            <a:off x="11452412" y="6513044"/>
            <a:ext cx="739588" cy="283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9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6096BD-FD89-4662-AA77-6A6A52B87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8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mailto:janice.k.bryant@navy.mil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8.jpg"/><Relationship Id="rId5" Type="http://schemas.openxmlformats.org/officeDocument/2006/relationships/image" Target="../media/image6.png"/><Relationship Id="rId10" Type="http://schemas.openxmlformats.org/officeDocument/2006/relationships/image" Target="../media/image17.jp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6833"/>
            <a:ext cx="12192000" cy="710226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Janice Bryant</a:t>
            </a:r>
            <a:endParaRPr lang="en-US" sz="4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0" y="3476446"/>
            <a:ext cx="12191999" cy="27005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Director, Tactical Innovation Implementation Lab (TIIL)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NAVSEA 043X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9419" y="297199"/>
            <a:ext cx="1709166" cy="232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2893" y="41409"/>
            <a:ext cx="3145155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dirty="0"/>
              <a:t>N</a:t>
            </a:r>
            <a:r>
              <a:rPr dirty="0"/>
              <a:t>AVAL </a:t>
            </a:r>
            <a:r>
              <a:rPr sz="1800" spc="-5" dirty="0"/>
              <a:t>S</a:t>
            </a:r>
            <a:r>
              <a:rPr spc="-5" dirty="0"/>
              <a:t>EA </a:t>
            </a:r>
            <a:r>
              <a:rPr sz="1800" dirty="0"/>
              <a:t>S</a:t>
            </a:r>
            <a:r>
              <a:rPr dirty="0"/>
              <a:t>YSTEMS</a:t>
            </a:r>
            <a:r>
              <a:rPr spc="210" dirty="0"/>
              <a:t> </a:t>
            </a:r>
            <a:r>
              <a:rPr sz="1800" dirty="0"/>
              <a:t>C</a:t>
            </a:r>
            <a:r>
              <a:rPr dirty="0"/>
              <a:t>OMMAND</a:t>
            </a:r>
            <a:endParaRPr sz="1800"/>
          </a:p>
          <a:p>
            <a:pPr marL="12700">
              <a:spcBef>
                <a:spcPts val="75"/>
              </a:spcBef>
            </a:pPr>
            <a:r>
              <a:rPr sz="800" dirty="0"/>
              <a:t>THE FORCE BEHIND</a:t>
            </a:r>
            <a:r>
              <a:rPr sz="800" spc="-150" dirty="0"/>
              <a:t> </a:t>
            </a:r>
            <a:r>
              <a:rPr sz="800" dirty="0"/>
              <a:t>THE FLEET</a:t>
            </a:r>
            <a:endParaRPr sz="800"/>
          </a:p>
        </p:txBody>
      </p:sp>
      <p:sp>
        <p:nvSpPr>
          <p:cNvPr id="4" name="object 4"/>
          <p:cNvSpPr/>
          <p:nvPr/>
        </p:nvSpPr>
        <p:spPr>
          <a:xfrm>
            <a:off x="1527047" y="9144"/>
            <a:ext cx="140970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6714743"/>
            <a:ext cx="9144000" cy="143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6665983"/>
            <a:ext cx="9144000" cy="45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9523" y="6658355"/>
            <a:ext cx="916686" cy="199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7" y="6675120"/>
            <a:ext cx="214109" cy="1828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06874" y="6658355"/>
            <a:ext cx="2917697" cy="1996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20595" y="1126236"/>
            <a:ext cx="6771132" cy="5413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75536" y="614433"/>
            <a:ext cx="82854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Enhancing </a:t>
            </a: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Ao </a:t>
            </a:r>
            <a:r>
              <a:rPr kumimoji="0" sz="32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Through </a:t>
            </a:r>
            <a:r>
              <a:rPr kumimoji="0" sz="3200" b="1" i="0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Sustainment</a:t>
            </a:r>
            <a:r>
              <a:rPr kumimoji="0" sz="3200" b="1" i="0" u="heavy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1" i="0" u="heavy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Technologies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42076" y="1627632"/>
            <a:ext cx="3824478" cy="10386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20561" y="1706124"/>
            <a:ext cx="3670300" cy="883919"/>
          </a:xfrm>
          <a:custGeom>
            <a:avLst/>
            <a:gdLst/>
            <a:ahLst/>
            <a:cxnLst/>
            <a:rect l="l" t="t" r="r" b="b"/>
            <a:pathLst>
              <a:path w="3670300" h="883919">
                <a:moveTo>
                  <a:pt x="3669791" y="0"/>
                </a:moveTo>
                <a:lnTo>
                  <a:pt x="147320" y="0"/>
                </a:lnTo>
                <a:lnTo>
                  <a:pt x="100738" y="7506"/>
                </a:lnTo>
                <a:lnTo>
                  <a:pt x="60295" y="28411"/>
                </a:lnTo>
                <a:lnTo>
                  <a:pt x="28411" y="60295"/>
                </a:lnTo>
                <a:lnTo>
                  <a:pt x="7506" y="100738"/>
                </a:lnTo>
                <a:lnTo>
                  <a:pt x="0" y="147320"/>
                </a:lnTo>
                <a:lnTo>
                  <a:pt x="0" y="883920"/>
                </a:lnTo>
                <a:lnTo>
                  <a:pt x="3522471" y="883920"/>
                </a:lnTo>
                <a:lnTo>
                  <a:pt x="3569053" y="876413"/>
                </a:lnTo>
                <a:lnTo>
                  <a:pt x="3609496" y="855508"/>
                </a:lnTo>
                <a:lnTo>
                  <a:pt x="3641380" y="823624"/>
                </a:lnTo>
                <a:lnTo>
                  <a:pt x="3662285" y="783181"/>
                </a:lnTo>
                <a:lnTo>
                  <a:pt x="3669791" y="736600"/>
                </a:lnTo>
                <a:lnTo>
                  <a:pt x="366979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20561" y="1706124"/>
            <a:ext cx="3670300" cy="883919"/>
          </a:xfrm>
          <a:custGeom>
            <a:avLst/>
            <a:gdLst/>
            <a:ahLst/>
            <a:cxnLst/>
            <a:rect l="l" t="t" r="r" b="b"/>
            <a:pathLst>
              <a:path w="3670300" h="883919">
                <a:moveTo>
                  <a:pt x="147320" y="0"/>
                </a:moveTo>
                <a:lnTo>
                  <a:pt x="3669791" y="0"/>
                </a:lnTo>
                <a:lnTo>
                  <a:pt x="3669791" y="736600"/>
                </a:lnTo>
                <a:lnTo>
                  <a:pt x="3662285" y="783181"/>
                </a:lnTo>
                <a:lnTo>
                  <a:pt x="3641380" y="823624"/>
                </a:lnTo>
                <a:lnTo>
                  <a:pt x="3609496" y="855508"/>
                </a:lnTo>
                <a:lnTo>
                  <a:pt x="3569053" y="876413"/>
                </a:lnTo>
                <a:lnTo>
                  <a:pt x="3522471" y="883920"/>
                </a:lnTo>
                <a:lnTo>
                  <a:pt x="0" y="883920"/>
                </a:lnTo>
                <a:lnTo>
                  <a:pt x="0" y="147320"/>
                </a:lnTo>
                <a:lnTo>
                  <a:pt x="7506" y="100738"/>
                </a:lnTo>
                <a:lnTo>
                  <a:pt x="28411" y="60295"/>
                </a:lnTo>
                <a:lnTo>
                  <a:pt x="60295" y="28411"/>
                </a:lnTo>
                <a:lnTo>
                  <a:pt x="100738" y="7506"/>
                </a:lnTo>
                <a:lnTo>
                  <a:pt x="14732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19876" y="1934852"/>
            <a:ext cx="3470910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339725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1" u="none" strike="noStrike" kern="1200" cap="none" spc="-25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Building </a:t>
            </a:r>
            <a:r>
              <a:rPr kumimoji="0" sz="1450" b="0" i="1" u="none" strike="noStrike" kern="1200" cap="none" spc="-30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ongoing implementation  </a:t>
            </a:r>
            <a:r>
              <a:rPr kumimoji="0" sz="1450" b="0" i="1" u="none" strike="noStrike" kern="1200" cap="none" spc="-25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portfolio of early, </a:t>
            </a:r>
            <a:r>
              <a:rPr kumimoji="0" sz="1450" b="0" i="1" u="none" strike="noStrike" kern="1200" cap="none" spc="-30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mid and long term</a:t>
            </a:r>
            <a:r>
              <a:rPr kumimoji="0" sz="1450" b="0" i="1" u="none" strike="noStrike" kern="1200" cap="none" spc="-90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50" b="0" i="1" u="none" strike="noStrike" kern="1200" cap="none" spc="-30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projects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14968" y="3237236"/>
            <a:ext cx="1993264" cy="103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39433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LINES OF</a:t>
            </a:r>
            <a:r>
              <a:rPr kumimoji="0" sz="1400" b="1" i="0" u="sng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EFFORT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STRENGTHEN NAVAL POWER  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ACHIEVE </a:t>
            </a:r>
            <a:r>
              <a:rPr kumimoji="0" sz="1050" b="1" i="0" u="none" strike="noStrike" kern="1200" cap="none" spc="-5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 VELOCITY</a:t>
            </a:r>
            <a:r>
              <a:rPr kumimoji="0" sz="1050" b="1" i="0" u="none" strike="noStrike" kern="1200" cap="none" spc="-85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LEARNING  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STRENGTHEN NAVY</a:t>
            </a:r>
            <a:r>
              <a:rPr kumimoji="0" sz="1050" b="1" i="0" u="none" strike="noStrike" kern="1200" cap="none" spc="-125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5F497A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TEAM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EXPAND &amp; STRENGTHEN</a:t>
            </a:r>
            <a:r>
              <a:rPr kumimoji="0" sz="1050" b="1" i="0" u="none" strike="noStrike" kern="1200" cap="none" spc="-13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OUR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NEWTORK OF</a:t>
            </a:r>
            <a:r>
              <a:rPr kumimoji="0" sz="1050" b="1" i="0" u="none" strike="noStrike" kern="1200" cap="none" spc="-95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PARTNERS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71916" y="347472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4572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68868" y="3637788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0875"/>
                </a:lnTo>
              </a:path>
            </a:pathLst>
          </a:custGeom>
          <a:ln w="4572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68868" y="380237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45720">
            <a:solidFill>
              <a:srgbClr val="B3A1C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68868" y="3977647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507"/>
                </a:lnTo>
              </a:path>
            </a:pathLst>
          </a:custGeom>
          <a:ln w="4572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 21</a:t>
            </a:r>
            <a:r>
              <a:rPr kumimoji="0" sz="1050" b="1" i="1" u="none" strike="noStrike" kern="1200" cap="none" spc="0" normalizeH="0" baseline="23809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CENTURY SOLUTIONS FOR NAVAL</a:t>
            </a:r>
            <a:r>
              <a:rPr kumimoji="0" sz="1050" b="1" i="1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MAINTENANCE</a:t>
            </a:r>
            <a:endParaRPr kumimoji="0" sz="105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44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2893" y="41409"/>
            <a:ext cx="3145155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AVAL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EA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YSTEMS</a:t>
            </a:r>
            <a:r>
              <a:rPr kumimoji="0" sz="1400" b="0" i="0" u="none" strike="noStrike" kern="1200" cap="none" spc="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OMMAND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FORCE BEHIND</a:t>
            </a:r>
            <a:r>
              <a:rPr kumimoji="0" sz="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FLEET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7047" y="9144"/>
            <a:ext cx="14097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6714743"/>
            <a:ext cx="9144000" cy="143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6665983"/>
            <a:ext cx="9144000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9523" y="6658355"/>
            <a:ext cx="916686" cy="199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7" y="6675120"/>
            <a:ext cx="214109" cy="182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06874" y="6658355"/>
            <a:ext cx="2917697" cy="199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67400" y="1865376"/>
            <a:ext cx="4320540" cy="415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6391" y="657605"/>
            <a:ext cx="722884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Tied </a:t>
            </a:r>
            <a:r>
              <a:rPr kumimoji="0" sz="4400" b="0" i="0" u="none" strike="noStrike" kern="1200" cap="none" spc="-1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directly </a:t>
            </a:r>
            <a:r>
              <a:rPr kumimoji="0" sz="4400" b="0" i="0" u="none" strike="noStrike" kern="1200" cap="none" spc="-3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4400" b="0" i="0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ship </a:t>
            </a:r>
            <a:r>
              <a:rPr kumimoji="0" sz="4400" b="0" i="0" u="none" strike="noStrike" kern="1200" cap="none" spc="-1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repair</a:t>
            </a:r>
            <a:r>
              <a:rPr kumimoji="0" sz="4400" b="0" i="0" u="none" strike="noStrike" kern="1200" cap="none" spc="3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400" b="0" i="0" u="none" strike="noStrike" kern="1200" cap="none" spc="-1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2132" y="1524000"/>
            <a:ext cx="4221480" cy="40736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50964" y="6465214"/>
            <a:ext cx="1809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 21</a:t>
            </a:r>
            <a:r>
              <a:rPr kumimoji="0" sz="1050" b="1" i="1" u="none" strike="noStrike" kern="1200" cap="none" spc="0" normalizeH="0" baseline="23809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CENTURY SOLUTIONS FOR NAVAL</a:t>
            </a:r>
            <a:r>
              <a:rPr kumimoji="0" sz="1050" b="1" i="1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MAINTENANCE</a:t>
            </a:r>
            <a:endParaRPr kumimoji="0" sz="105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096BD-FD89-4662-AA77-6A6A52B87CCE}" type="slidenum">
              <a:rPr kumimoji="0" lang="en-US" sz="1059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1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2893" y="41409"/>
            <a:ext cx="3145155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AVAL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EA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YSTEMS</a:t>
            </a:r>
            <a:r>
              <a:rPr kumimoji="0" sz="1400" b="0" i="0" u="none" strike="noStrike" kern="1200" cap="none" spc="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OMMAND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FORCE BEHIND</a:t>
            </a:r>
            <a:r>
              <a:rPr kumimoji="0" sz="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FLEET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7047" y="9144"/>
            <a:ext cx="14097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6714743"/>
            <a:ext cx="9144000" cy="143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6665983"/>
            <a:ext cx="9144000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9523" y="6658355"/>
            <a:ext cx="916686" cy="199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7" y="6675120"/>
            <a:ext cx="214109" cy="182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06874" y="6658355"/>
            <a:ext cx="2917697" cy="199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5334" y="574802"/>
            <a:ext cx="8912225" cy="551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 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sz="3600" b="0" i="0" u="none" strike="noStrike" kern="1200" cap="none" spc="-2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achieving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rapid</a:t>
            </a:r>
            <a:r>
              <a:rPr kumimoji="0" sz="3600" b="0" i="0" u="none" strike="noStrike" kern="1200" cap="none" spc="-7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change?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330" marR="0" lvl="0" indent="-34163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330" algn="l"/>
                <a:tab pos="35496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Deploy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what’s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available now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Robotic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Summit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(3/2019)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330" marR="0" lvl="0" indent="-34163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330" algn="l"/>
                <a:tab pos="354965" algn="l"/>
              </a:tabLst>
              <a:defRPr/>
            </a:pP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our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family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Navy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Integrated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Priority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List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(IPL)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330" marR="0" lvl="0" indent="-34163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330" algn="l"/>
                <a:tab pos="354965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Industry,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Government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Academic</a:t>
            </a: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partnerships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85470" marR="0" lvl="1" indent="-229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86105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TECH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BRIDGES/Technology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Parks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85470" marR="0" lvl="1" indent="-229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86105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Establish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NSYs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Technology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Transfer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(T2)</a:t>
            </a:r>
            <a:r>
              <a:rPr kumimoji="0" sz="24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Laboratories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153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−"/>
              <a:tabLst>
                <a:tab pos="812165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Cooperative Research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Development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Agreements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(CRADA)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153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−"/>
              <a:tabLst>
                <a:tab pos="81216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Educational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Partnership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Agreements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(EPA)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4330" marR="0" lvl="0" indent="-341630" algn="l" defTabSz="914400" rtl="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330" algn="l"/>
                <a:tab pos="354965" algn="l"/>
              </a:tabLst>
              <a:defRPr/>
            </a:pP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Contract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Methods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85470" marR="0" lvl="1" indent="-2298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8610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Small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Business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Innovative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(SBIR)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1530" marR="132715" lvl="2" indent="-22860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/>
              <a:buChar char="−"/>
              <a:tabLst>
                <a:tab pos="81216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ONR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Accelerated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Delivery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Acquisition of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Prototype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Technologies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(ADAPT)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Pilot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Participant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85470" marR="0" lvl="1" indent="-229870" algn="l" defTabSz="914400" rtl="0" eaLnBrk="1" fontAlgn="auto" latinLnBrk="0" hangingPunct="1">
              <a:lnSpc>
                <a:spcPts val="28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58610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Other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Transactional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Authority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(OTA)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1153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−"/>
              <a:tabLst>
                <a:tab pos="81216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National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Center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Manufacturing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Sciences (NCMS)/CTMA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38264" y="6465214"/>
            <a:ext cx="2063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 21</a:t>
            </a:r>
            <a:r>
              <a:rPr kumimoji="0" sz="1050" b="1" i="1" u="none" strike="noStrike" kern="1200" cap="none" spc="0" normalizeH="0" baseline="23809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CENTURY SOLUTIONS FOR NAVAL</a:t>
            </a:r>
            <a:r>
              <a:rPr kumimoji="0" sz="1050" b="1" i="1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MAINTENANCE</a:t>
            </a:r>
            <a:endParaRPr kumimoji="0" sz="105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096BD-FD89-4662-AA77-6A6A52B87CCE}" type="slidenum">
              <a:rPr kumimoji="0" lang="en-US" sz="1059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5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2893" y="41409"/>
            <a:ext cx="3145155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dirty="0"/>
              <a:t>N</a:t>
            </a:r>
            <a:r>
              <a:rPr dirty="0"/>
              <a:t>AVAL </a:t>
            </a:r>
            <a:r>
              <a:rPr sz="1800" spc="-5" dirty="0"/>
              <a:t>S</a:t>
            </a:r>
            <a:r>
              <a:rPr spc="-5" dirty="0"/>
              <a:t>EA </a:t>
            </a:r>
            <a:r>
              <a:rPr sz="1800" dirty="0"/>
              <a:t>S</a:t>
            </a:r>
            <a:r>
              <a:rPr dirty="0"/>
              <a:t>YSTEMS</a:t>
            </a:r>
            <a:r>
              <a:rPr spc="210" dirty="0"/>
              <a:t> </a:t>
            </a:r>
            <a:r>
              <a:rPr sz="1800" dirty="0"/>
              <a:t>C</a:t>
            </a:r>
            <a:r>
              <a:rPr dirty="0"/>
              <a:t>OMMAND</a:t>
            </a:r>
            <a:endParaRPr sz="1800"/>
          </a:p>
          <a:p>
            <a:pPr marL="12700">
              <a:spcBef>
                <a:spcPts val="75"/>
              </a:spcBef>
            </a:pPr>
            <a:r>
              <a:rPr sz="800" dirty="0"/>
              <a:t>THE FORCE BEHIND</a:t>
            </a:r>
            <a:r>
              <a:rPr sz="800" spc="-150" dirty="0"/>
              <a:t> </a:t>
            </a:r>
            <a:r>
              <a:rPr sz="800" dirty="0"/>
              <a:t>THE FLEET</a:t>
            </a:r>
            <a:endParaRPr sz="800"/>
          </a:p>
        </p:txBody>
      </p:sp>
      <p:sp>
        <p:nvSpPr>
          <p:cNvPr id="3" name="object 3"/>
          <p:cNvSpPr/>
          <p:nvPr/>
        </p:nvSpPr>
        <p:spPr>
          <a:xfrm>
            <a:off x="1527047" y="9144"/>
            <a:ext cx="14097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6714743"/>
            <a:ext cx="9144000" cy="143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6665983"/>
            <a:ext cx="9144000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9523" y="6658355"/>
            <a:ext cx="916686" cy="199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7" y="6675120"/>
            <a:ext cx="214109" cy="182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06874" y="6658355"/>
            <a:ext cx="2917697" cy="199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600" y="685800"/>
            <a:ext cx="7738872" cy="5585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38264" y="6465214"/>
            <a:ext cx="2063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5400" marR="0" lvl="0" indent="0" algn="l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 21</a:t>
            </a:r>
            <a:r>
              <a:rPr kumimoji="0" sz="1050" b="1" i="1" u="none" strike="noStrike" kern="1200" cap="none" spc="0" normalizeH="0" baseline="23809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CENTURY SOLUTIONS FOR NAVAL</a:t>
            </a:r>
            <a:r>
              <a:rPr kumimoji="0" sz="1050" b="1" i="1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MAINTENANCE</a:t>
            </a:r>
            <a:endParaRPr kumimoji="0" sz="105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2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2893" y="41409"/>
            <a:ext cx="3145155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AVAL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EA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YSTEMS</a:t>
            </a:r>
            <a:r>
              <a:rPr kumimoji="0" sz="1400" b="0" i="0" u="none" strike="noStrike" kern="1200" cap="none" spc="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OMMAND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FORCE BEHIND</a:t>
            </a:r>
            <a:r>
              <a:rPr kumimoji="0" sz="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FLEET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7047" y="9144"/>
            <a:ext cx="14097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0" y="559308"/>
            <a:ext cx="9144000" cy="6381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541655" lvl="0" indent="0" algn="r" defTabSz="914400" rtl="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6714743"/>
            <a:ext cx="9144000" cy="143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6665983"/>
            <a:ext cx="9144000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9523" y="6658355"/>
            <a:ext cx="916686" cy="199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7" y="6675120"/>
            <a:ext cx="214109" cy="182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06874" y="6658355"/>
            <a:ext cx="2917697" cy="199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559308"/>
            <a:ext cx="12192000" cy="6070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0" y="531876"/>
            <a:ext cx="6553200" cy="5984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5147" y="654818"/>
            <a:ext cx="586803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Agile </a:t>
            </a:r>
            <a:r>
              <a:rPr kumimoji="0" sz="4000" b="0" i="0" u="none" strike="noStrike" kern="1200" cap="none" spc="-2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Navy </a:t>
            </a:r>
            <a:r>
              <a:rPr kumimoji="0" sz="4000" b="0" i="0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Ship</a:t>
            </a:r>
            <a:r>
              <a:rPr kumimoji="0" sz="4000" b="0" i="0" u="none" strike="noStrike" kern="1200" cap="none" spc="-3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000" b="0" i="0" u="none" strike="noStrike" kern="1200" cap="none" spc="-1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Sustainment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 21</a:t>
            </a:r>
            <a:r>
              <a:rPr kumimoji="0" sz="1050" b="1" i="1" u="none" strike="noStrike" kern="1200" cap="none" spc="0" normalizeH="0" baseline="23809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CENTURY SOLUTIONS FOR NAVAL</a:t>
            </a:r>
            <a:r>
              <a:rPr kumimoji="0" sz="1050" b="1" i="1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MAINTENANCE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08398" y="1713236"/>
            <a:ext cx="564896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52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Honorable Richard </a:t>
            </a:r>
            <a:r>
              <a:rPr kumimoji="0" sz="1200" b="1" i="1" u="none" strike="noStrike" kern="1200" cap="none" spc="-1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Spencer,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Secretary of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200" b="1" i="1" u="none" strike="noStrike" kern="1200" cap="none" spc="-1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Navy,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15JAN19,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the 2019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Surface 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Navy</a:t>
            </a:r>
            <a:r>
              <a:rPr kumimoji="0" sz="1200" b="1" i="1" u="none" strike="noStrike" kern="1200" cap="none" spc="-9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Symposium: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1300" marR="5080" lvl="0" indent="0" algn="l" defTabSz="914400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“We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 </a:t>
            </a: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foundation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restoring </a:t>
            </a: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readiness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increasing lethality. </a:t>
            </a: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However,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while  we are on the right </a:t>
            </a: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direction,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100" b="1" i="1" u="sng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RATE OF CHANGE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must </a:t>
            </a: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increase.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need to </a:t>
            </a: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deliver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 Navy the Nation needs. We </a:t>
            </a: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cannot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live by the old adage, “Business as Usual”, it will </a:t>
            </a:r>
            <a:r>
              <a:rPr kumimoji="0" sz="1100" b="1" i="1" u="none" strike="noStrike" kern="1200" cap="none" spc="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 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work.”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22606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ADM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Bill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Moran, Vice Chief of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Navy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Operations </a:t>
            </a:r>
            <a:r>
              <a:rPr kumimoji="0" sz="1200" b="1" i="1" u="none" strike="noStrike" kern="1200" cap="none" spc="-1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(VCNO),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15JAN19,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the 2019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Surface 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Navy</a:t>
            </a:r>
            <a:r>
              <a:rPr kumimoji="0" sz="1200" b="1" i="1" u="none" strike="noStrike" kern="1200" cap="none" spc="-9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Symposium: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0" marR="69215" lvl="0" indent="0" algn="l" defTabSz="914400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“We (industry,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NAVSEA, Fleet Planners, OPNAV) all have to be on the same page if we are  going to answer the bell.</a:t>
            </a:r>
            <a:r>
              <a:rPr kumimoji="0" sz="1100" b="1" i="1" u="none" strike="noStrike" kern="1200" cap="none" spc="4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time and on </a:t>
            </a: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budget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a </a:t>
            </a:r>
            <a:r>
              <a:rPr kumimoji="0" sz="1100" b="1" i="1" u="none" strike="noStrike" kern="1200" cap="none" spc="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two-way </a:t>
            </a: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street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a </a:t>
            </a: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partnership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the  only way we are going to work this backlog down over time, improve reliability of </a:t>
            </a: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systems, 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truly establish </a:t>
            </a:r>
            <a:r>
              <a:rPr kumimoji="0" sz="1100" b="1" i="1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configuration</a:t>
            </a:r>
            <a:r>
              <a:rPr kumimoji="0" sz="1100" b="1" i="1" u="none" strike="noStrike" kern="1200" cap="none" spc="-114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1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control.”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1949" y="4935601"/>
            <a:ext cx="5323205" cy="169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Janice</a:t>
            </a:r>
            <a:r>
              <a:rPr kumimoji="0" sz="24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Bryant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541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Director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541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Tactical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Innovation Implementation</a:t>
            </a:r>
            <a:r>
              <a:rPr kumimoji="0" sz="24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Lab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5415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10"/>
              </a:rPr>
              <a:t>janice.k.bryant@navy.mil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(360)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507-8745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Distribution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Statement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A: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Approved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release.  Distribution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14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unlimited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096BD-FD89-4662-AA77-6A6A52B87CCE}" type="slidenum">
              <a:rPr kumimoji="0" lang="en-US" sz="1059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7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2893" y="41402"/>
            <a:ext cx="314515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dirty="0"/>
              <a:t>N</a:t>
            </a:r>
            <a:r>
              <a:rPr dirty="0"/>
              <a:t>AVAL </a:t>
            </a:r>
            <a:r>
              <a:rPr sz="1800" spc="-5" dirty="0"/>
              <a:t>S</a:t>
            </a:r>
            <a:r>
              <a:rPr spc="-5" dirty="0"/>
              <a:t>EA </a:t>
            </a:r>
            <a:r>
              <a:rPr sz="1800" dirty="0"/>
              <a:t>S</a:t>
            </a:r>
            <a:r>
              <a:rPr dirty="0"/>
              <a:t>YSTEMS</a:t>
            </a:r>
            <a:r>
              <a:rPr spc="210" dirty="0"/>
              <a:t> </a:t>
            </a:r>
            <a:r>
              <a:rPr sz="1800" dirty="0"/>
              <a:t>C</a:t>
            </a:r>
            <a:r>
              <a:rPr dirty="0"/>
              <a:t>OMMAND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979419" y="297199"/>
            <a:ext cx="1709166" cy="232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2893" y="325373"/>
            <a:ext cx="1593215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FORCE BEHIND</a:t>
            </a:r>
            <a:r>
              <a:rPr kumimoji="0" sz="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FLEET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7047" y="9144"/>
            <a:ext cx="140970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6714743"/>
            <a:ext cx="9144000" cy="143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0" y="6665983"/>
            <a:ext cx="9144000" cy="45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9523" y="6658355"/>
            <a:ext cx="916686" cy="199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07" y="6675120"/>
            <a:ext cx="214109" cy="1828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06874" y="6658355"/>
            <a:ext cx="2917697" cy="1996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5140" y="567690"/>
            <a:ext cx="44704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-2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Strategic</a:t>
            </a:r>
            <a:r>
              <a:rPr kumimoji="0" sz="4400" b="0" i="0" u="none" strike="noStrike" kern="1200" cap="none" spc="-9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400" b="0" i="0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Alignment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63852" y="1295400"/>
            <a:ext cx="8566404" cy="50627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 21</a:t>
            </a:r>
            <a:r>
              <a:rPr kumimoji="0" sz="1050" b="1" i="1" u="none" strike="noStrike" kern="1200" cap="none" spc="0" normalizeH="0" baseline="23809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CENTURY SOLUTIONS FOR NAVAL</a:t>
            </a:r>
            <a:r>
              <a:rPr kumimoji="0" sz="1050" b="1" i="1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MAINTENANCE</a:t>
            </a:r>
            <a:endParaRPr kumimoji="0" sz="105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8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2893" y="41409"/>
            <a:ext cx="3145155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AVAL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EA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YSTEMS</a:t>
            </a:r>
            <a:r>
              <a:rPr kumimoji="0" sz="1400" b="0" i="0" u="none" strike="noStrike" kern="1200" cap="none" spc="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OMMAND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FORCE BEHIND</a:t>
            </a:r>
            <a:r>
              <a:rPr kumimoji="0" sz="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FLEET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7047" y="9144"/>
            <a:ext cx="14097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6714743"/>
            <a:ext cx="9144000" cy="143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6665983"/>
            <a:ext cx="9144000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9523" y="6658355"/>
            <a:ext cx="916686" cy="199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7" y="6675120"/>
            <a:ext cx="214109" cy="182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06874" y="6658355"/>
            <a:ext cx="2917697" cy="199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1340" y="670178"/>
            <a:ext cx="322707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-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CNO</a:t>
            </a:r>
            <a:r>
              <a:rPr kumimoji="0" sz="4400" b="0" i="0" u="none" strike="noStrike" kern="1200" cap="none" spc="-7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Priorities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53412" y="1491996"/>
            <a:ext cx="8349996" cy="4864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 21</a:t>
            </a:r>
            <a:r>
              <a:rPr kumimoji="0" sz="1050" b="1" i="1" u="none" strike="noStrike" kern="1200" cap="none" spc="0" normalizeH="0" baseline="23809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CENTURY SOLUTIONS FOR NAVAL</a:t>
            </a:r>
            <a:r>
              <a:rPr kumimoji="0" sz="1050" b="1" i="1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MAINTENANCE</a:t>
            </a:r>
            <a:endParaRPr kumimoji="0" sz="105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CE14399-AB43-4730-B7FF-90A0E921A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2412" y="6513044"/>
            <a:ext cx="739588" cy="283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9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8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2893" y="41402"/>
            <a:ext cx="314515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800" dirty="0"/>
              <a:t>N</a:t>
            </a:r>
            <a:r>
              <a:rPr dirty="0"/>
              <a:t>AVAL </a:t>
            </a:r>
            <a:r>
              <a:rPr sz="1800" spc="-5" dirty="0"/>
              <a:t>S</a:t>
            </a:r>
            <a:r>
              <a:rPr spc="-5" dirty="0"/>
              <a:t>EA </a:t>
            </a:r>
            <a:r>
              <a:rPr sz="1800" dirty="0"/>
              <a:t>S</a:t>
            </a:r>
            <a:r>
              <a:rPr dirty="0"/>
              <a:t>YSTEMS</a:t>
            </a:r>
            <a:r>
              <a:rPr spc="210" dirty="0"/>
              <a:t> </a:t>
            </a:r>
            <a:r>
              <a:rPr sz="1800" dirty="0"/>
              <a:t>C</a:t>
            </a:r>
            <a:r>
              <a:rPr dirty="0"/>
              <a:t>OMMAND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2979419" y="297199"/>
            <a:ext cx="1709166" cy="232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2893" y="325373"/>
            <a:ext cx="1593215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FORCE BEHIND</a:t>
            </a:r>
            <a:r>
              <a:rPr kumimoji="0" sz="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FLEET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7047" y="9144"/>
            <a:ext cx="140970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6714743"/>
            <a:ext cx="9144000" cy="143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0" y="6665983"/>
            <a:ext cx="9144000" cy="45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9523" y="6658355"/>
            <a:ext cx="916686" cy="199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07" y="6675120"/>
            <a:ext cx="214109" cy="1828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06874" y="6658355"/>
            <a:ext cx="2917697" cy="1996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2739" y="480314"/>
            <a:ext cx="68630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ASN </a:t>
            </a:r>
            <a:r>
              <a:rPr kumimoji="0" sz="4400" b="0" i="0" u="none" strike="noStrike" kern="1200" cap="none" spc="-2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RDA Strategic</a:t>
            </a:r>
            <a:r>
              <a:rPr kumimoji="0" sz="4400" b="0" i="0" u="none" strike="noStrike" kern="1200" cap="none" spc="-3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400" b="0" i="0" u="none" strike="noStrike" kern="1200" cap="none" spc="-2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Framework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19071" y="1171955"/>
            <a:ext cx="8753856" cy="5184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 21</a:t>
            </a:r>
            <a:r>
              <a:rPr kumimoji="0" sz="1050" b="1" i="1" u="none" strike="noStrike" kern="1200" cap="none" spc="0" normalizeH="0" baseline="23809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CENTURY SOLUTIONS FOR NAVAL</a:t>
            </a:r>
            <a:r>
              <a:rPr kumimoji="0" sz="1050" b="1" i="1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MAINTENANCE</a:t>
            </a:r>
            <a:endParaRPr kumimoji="0" sz="105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6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2893" y="41409"/>
            <a:ext cx="3145155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AVAL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EA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YSTEMS</a:t>
            </a:r>
            <a:r>
              <a:rPr kumimoji="0" sz="1400" b="0" i="0" u="none" strike="noStrike" kern="1200" cap="none" spc="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OMMAND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FORCE BEHIND</a:t>
            </a:r>
            <a:r>
              <a:rPr kumimoji="0" sz="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FLEET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7047" y="9144"/>
            <a:ext cx="14097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6714743"/>
            <a:ext cx="9144000" cy="143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6665983"/>
            <a:ext cx="9144000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9523" y="6658355"/>
            <a:ext cx="916686" cy="199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7" y="6675120"/>
            <a:ext cx="214109" cy="182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06874" y="6658355"/>
            <a:ext cx="2917697" cy="199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5140" y="589026"/>
            <a:ext cx="665099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-5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NAVSEA </a:t>
            </a:r>
            <a:r>
              <a:rPr kumimoji="0" sz="4400" b="0" i="0" u="none" strike="noStrike" kern="1200" cap="none" spc="-2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Strategic</a:t>
            </a:r>
            <a:r>
              <a:rPr kumimoji="0" sz="4400" b="0" i="0" u="none" strike="noStrike" kern="1200" cap="none" spc="2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400" b="0" i="0" u="none" strike="noStrike" kern="1200" cap="none" spc="-2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Framework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81200" y="1371600"/>
            <a:ext cx="8223504" cy="4896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 21</a:t>
            </a:r>
            <a:r>
              <a:rPr kumimoji="0" sz="1050" b="1" i="1" u="none" strike="noStrike" kern="1200" cap="none" spc="0" normalizeH="0" baseline="23809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CENTURY SOLUTIONS FOR NAVAL</a:t>
            </a:r>
            <a:r>
              <a:rPr kumimoji="0" sz="1050" b="1" i="1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MAINTENANCE</a:t>
            </a:r>
            <a:endParaRPr kumimoji="0" sz="105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CE14399-AB43-4730-B7FF-90A0E921A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2412" y="6513044"/>
            <a:ext cx="739588" cy="283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9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2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2893" y="41409"/>
            <a:ext cx="3145155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AVAL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EA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YSTEMS</a:t>
            </a:r>
            <a:r>
              <a:rPr kumimoji="0" sz="1400" b="0" i="0" u="none" strike="noStrike" kern="1200" cap="none" spc="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OMMAND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FORCE BEHIND</a:t>
            </a:r>
            <a:r>
              <a:rPr kumimoji="0" sz="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FLEET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7047" y="9144"/>
            <a:ext cx="14097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6714743"/>
            <a:ext cx="9144000" cy="143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6665983"/>
            <a:ext cx="9144000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9523" y="6658355"/>
            <a:ext cx="916686" cy="199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7" y="6675120"/>
            <a:ext cx="214109" cy="182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06874" y="6658355"/>
            <a:ext cx="2917697" cy="199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8400" y="5460498"/>
            <a:ext cx="7162800" cy="51488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222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</a:t>
            </a:r>
            <a:r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must move at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speed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3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 21</a:t>
            </a:r>
            <a:r>
              <a:rPr kumimoji="0" sz="1050" b="1" i="1" u="none" strike="noStrike" kern="1200" cap="none" spc="0" normalizeH="0" baseline="23809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CENTURY SOLUTIONS FOR NAVAL</a:t>
            </a:r>
            <a:r>
              <a:rPr kumimoji="0" sz="1050" b="1" i="1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MAINTENANCE</a:t>
            </a:r>
            <a:endParaRPr kumimoji="0" sz="105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1761" y="660153"/>
            <a:ext cx="8136255" cy="4626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-2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What’s 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4400" b="0" i="0" u="none" strike="noStrike" kern="1200" cap="none" spc="-6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400" b="0" i="0" u="none" strike="noStrike" kern="1200" cap="none" spc="-1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score?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50265" marR="5080" lvl="0" indent="-343535" algn="l" defTabSz="914400" rtl="0" eaLnBrk="1" fontAlgn="auto" latinLnBrk="0" hangingPunct="1">
              <a:lnSpc>
                <a:spcPct val="877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49630" algn="l"/>
                <a:tab pos="850900" algn="l"/>
              </a:tabLst>
              <a:defRPr/>
            </a:pPr>
            <a:r>
              <a:rPr kumimoji="0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2015, Beijing </a:t>
            </a:r>
            <a:r>
              <a:rPr kumimoji="0" sz="3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replaced </a:t>
            </a:r>
            <a:r>
              <a:rPr kumimoji="0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1,300 </a:t>
            </a:r>
            <a:r>
              <a:rPr kumimoji="0" sz="3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ton  </a:t>
            </a:r>
            <a:r>
              <a:rPr kumimoji="0" sz="3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Sanyuan bridge </a:t>
            </a:r>
            <a:r>
              <a:rPr kumimoji="0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43 </a:t>
            </a:r>
            <a:r>
              <a:rPr kumimoji="0" sz="3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hours</a:t>
            </a:r>
            <a:r>
              <a:rPr kumimoji="0" sz="2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*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Jay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Bennett,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“Here’s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overpass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Beijing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being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replaced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under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two days”: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Popular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Mechanics 20 Nov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sz="11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0673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Vs.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502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22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49630" algn="l"/>
                <a:tab pos="850900" algn="l"/>
              </a:tabLst>
              <a:defRPr/>
            </a:pP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Annual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Budget</a:t>
            </a:r>
            <a:r>
              <a:rPr kumimoji="0" sz="27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Cycles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502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49630" algn="l"/>
                <a:tab pos="850900" algn="l"/>
              </a:tabLst>
              <a:defRPr/>
            </a:pP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Phased</a:t>
            </a:r>
            <a:r>
              <a:rPr kumimoji="0" sz="27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Approaches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502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49630" algn="l"/>
                <a:tab pos="850900" algn="l"/>
              </a:tabLst>
              <a:defRPr/>
            </a:pP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Study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vs.</a:t>
            </a:r>
            <a:r>
              <a:rPr kumimoji="0" sz="27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50265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849630" algn="l"/>
                <a:tab pos="850900" algn="l"/>
              </a:tabLst>
              <a:defRPr/>
            </a:pP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 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 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directly </a:t>
            </a:r>
            <a:r>
              <a:rPr kumimoji="0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tied </a:t>
            </a: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27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Operations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CE14399-AB43-4730-B7FF-90A0E921A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2412" y="6513044"/>
            <a:ext cx="739588" cy="283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9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2893" y="41409"/>
            <a:ext cx="3145155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AVAL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EA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YSTEMS</a:t>
            </a:r>
            <a:r>
              <a:rPr kumimoji="0" sz="1400" b="0" i="0" u="none" strike="noStrike" kern="1200" cap="none" spc="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OMMAND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FORCE BEHIND</a:t>
            </a:r>
            <a:r>
              <a:rPr kumimoji="0" sz="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FLEET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7047" y="9144"/>
            <a:ext cx="14097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6714743"/>
            <a:ext cx="9144000" cy="143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6665983"/>
            <a:ext cx="9144000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9523" y="6658355"/>
            <a:ext cx="916686" cy="199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7" y="6675120"/>
            <a:ext cx="214109" cy="182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06874" y="6658355"/>
            <a:ext cx="2917697" cy="199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89607" y="590930"/>
            <a:ext cx="7506970" cy="133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-4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NAVSEA </a:t>
            </a:r>
            <a:r>
              <a:rPr kumimoji="0" sz="4400" b="0" i="0" u="none" strike="noStrike" kern="1200" cap="none" spc="-1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Sustainment</a:t>
            </a:r>
            <a:r>
              <a:rPr kumimoji="0" sz="4400" b="0" i="0" u="none" strike="noStrike" kern="1200" cap="none" spc="-4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400" b="0" i="0" u="none" strike="noStrike" kern="1200" cap="none" spc="-2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Framework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4355" marR="0" lvl="0" indent="0" algn="l" defTabSz="914400" rtl="0" eaLnBrk="1" fontAlgn="auto" latinLnBrk="0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3085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Strengthen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3085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Naval</a:t>
            </a:r>
            <a:r>
              <a:rPr kumimoji="0" sz="2000" b="1" i="0" u="none" strike="noStrike" kern="1200" cap="none" spc="-85" normalizeH="0" baseline="0" noProof="0" dirty="0">
                <a:ln>
                  <a:noFill/>
                </a:ln>
                <a:solidFill>
                  <a:srgbClr val="3085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30859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Power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011555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Achieve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355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ship Navy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close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100%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03475" y="5827776"/>
            <a:ext cx="8657082" cy="596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81962" y="5906268"/>
            <a:ext cx="8502650" cy="441959"/>
          </a:xfrm>
          <a:custGeom>
            <a:avLst/>
            <a:gdLst/>
            <a:ahLst/>
            <a:cxnLst/>
            <a:rect l="l" t="t" r="r" b="b"/>
            <a:pathLst>
              <a:path w="8502650" h="441960">
                <a:moveTo>
                  <a:pt x="8502396" y="0"/>
                </a:moveTo>
                <a:lnTo>
                  <a:pt x="73659" y="0"/>
                </a:lnTo>
                <a:lnTo>
                  <a:pt x="44989" y="5789"/>
                </a:lnTo>
                <a:lnTo>
                  <a:pt x="21575" y="21575"/>
                </a:lnTo>
                <a:lnTo>
                  <a:pt x="5789" y="44989"/>
                </a:lnTo>
                <a:lnTo>
                  <a:pt x="0" y="73659"/>
                </a:lnTo>
                <a:lnTo>
                  <a:pt x="0" y="441959"/>
                </a:lnTo>
                <a:lnTo>
                  <a:pt x="8428736" y="441959"/>
                </a:lnTo>
                <a:lnTo>
                  <a:pt x="8457390" y="436170"/>
                </a:lnTo>
                <a:lnTo>
                  <a:pt x="8480806" y="420384"/>
                </a:lnTo>
                <a:lnTo>
                  <a:pt x="8496601" y="396970"/>
                </a:lnTo>
                <a:lnTo>
                  <a:pt x="8502396" y="368300"/>
                </a:lnTo>
                <a:lnTo>
                  <a:pt x="85023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81962" y="5906268"/>
            <a:ext cx="8502650" cy="441959"/>
          </a:xfrm>
          <a:custGeom>
            <a:avLst/>
            <a:gdLst/>
            <a:ahLst/>
            <a:cxnLst/>
            <a:rect l="l" t="t" r="r" b="b"/>
            <a:pathLst>
              <a:path w="8502650" h="441960">
                <a:moveTo>
                  <a:pt x="73659" y="0"/>
                </a:moveTo>
                <a:lnTo>
                  <a:pt x="8502396" y="0"/>
                </a:lnTo>
                <a:lnTo>
                  <a:pt x="8502396" y="368300"/>
                </a:lnTo>
                <a:lnTo>
                  <a:pt x="8496601" y="396970"/>
                </a:lnTo>
                <a:lnTo>
                  <a:pt x="8480806" y="420384"/>
                </a:lnTo>
                <a:lnTo>
                  <a:pt x="8457390" y="436170"/>
                </a:lnTo>
                <a:lnTo>
                  <a:pt x="8428736" y="441959"/>
                </a:lnTo>
                <a:lnTo>
                  <a:pt x="0" y="441959"/>
                </a:lnTo>
                <a:lnTo>
                  <a:pt x="0" y="73659"/>
                </a:lnTo>
                <a:lnTo>
                  <a:pt x="5789" y="44989"/>
                </a:lnTo>
                <a:lnTo>
                  <a:pt x="21575" y="21575"/>
                </a:lnTo>
                <a:lnTo>
                  <a:pt x="44989" y="5789"/>
                </a:lnTo>
                <a:lnTo>
                  <a:pt x="73659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1542" y="1898396"/>
            <a:ext cx="7804150" cy="4390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06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  <a:tab pos="115570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ships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combat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role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extended OPTEMPO, battle</a:t>
            </a:r>
            <a:r>
              <a:rPr kumimoji="0" sz="16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damages…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55065" marR="54229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  <a:tab pos="1155700" algn="l"/>
              </a:tabLst>
              <a:defRPr/>
            </a:pP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Transform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maintenance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platforms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NOW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continuously into the  future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Achieve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 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Velocity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Learning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Historic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levels 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change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required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force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processes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Strengthen Navy</a:t>
            </a:r>
            <a:r>
              <a:rPr kumimoji="0" sz="2000" b="1" i="0" u="none" strike="noStrike" kern="1200" cap="none" spc="-8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4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Team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0" algn="l" defTabSz="914400" rtl="0" eaLnBrk="1" fontAlgn="auto" latinLnBrk="0" hangingPunct="1">
              <a:lnSpc>
                <a:spcPts val="216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Capabilities, agility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affordability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must be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achieved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before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fight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5506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  <a:tab pos="11557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“4 Ds” –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Decentralize,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Differentiate, Digitize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5506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  <a:tab pos="115570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Reduce ownership costs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drive costs out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the</a:t>
            </a:r>
            <a:r>
              <a:rPr kumimoji="0" sz="16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backend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Expand &amp;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Strengthen Our Network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000" b="1" i="0" u="none" strike="noStrike" kern="1200" cap="none" spc="-7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Partners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0" algn="l" defTabSz="914400" rtl="0" eaLnBrk="1" fontAlgn="auto" latinLnBrk="0" hangingPunct="1">
              <a:lnSpc>
                <a:spcPts val="216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connections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other DoD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federal</a:t>
            </a:r>
            <a:r>
              <a:rPr kumimoji="0" sz="18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partners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55065" marR="0" lvl="0" indent="-22860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  <a:tab pos="1155700" algn="l"/>
              </a:tabLst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Recognize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capabilities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sought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across DoD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beyond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(e.g., NASA,</a:t>
            </a:r>
            <a:r>
              <a:rPr kumimoji="0" sz="16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DOE,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550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USCG)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55065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  <a:tab pos="115570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Collaborate 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develop/field multi-purposed and multi-service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solutions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10185" marR="0" lvl="0" indent="0" algn="l" defTabSz="914400" rtl="0" eaLnBrk="1" fontAlgn="auto" latinLnBrk="0" hangingPunct="1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1" u="none" strike="noStrike" kern="1200" cap="none" spc="-45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Lethality, </a:t>
            </a:r>
            <a:r>
              <a:rPr kumimoji="0" sz="1900" b="0" i="1" u="none" strike="noStrike" kern="1200" cap="none" spc="-40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agility, </a:t>
            </a:r>
            <a:r>
              <a:rPr kumimoji="0" sz="1900" b="0" i="1" u="none" strike="noStrike" kern="1200" cap="none" spc="-45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affordability, </a:t>
            </a:r>
            <a:r>
              <a:rPr kumimoji="0" sz="1900" b="0" i="1" u="none" strike="noStrike" kern="1200" cap="none" spc="-65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900" b="0" i="1" u="none" strike="noStrike" kern="1200" cap="none" spc="-50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workforce </a:t>
            </a:r>
            <a:r>
              <a:rPr kumimoji="0" sz="1900" b="0" i="1" u="none" strike="noStrike" kern="1200" cap="none" spc="-40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900" b="0" i="1" u="none" strike="noStrike" kern="1200" cap="none" spc="-55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today </a:t>
            </a:r>
            <a:r>
              <a:rPr kumimoji="0" sz="1900" b="0" i="1" u="none" strike="noStrike" kern="1200" cap="none" spc="-65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900" b="0" i="1" u="none" strike="noStrike" kern="1200" cap="none" spc="-55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tomorrow’s</a:t>
            </a:r>
            <a:r>
              <a:rPr kumimoji="0" sz="1900" b="0" i="1" u="none" strike="noStrike" kern="1200" cap="none" spc="280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1" u="none" strike="noStrike" kern="1200" cap="none" spc="-60" normalizeH="0" baseline="0" noProof="0" dirty="0">
                <a:ln>
                  <a:noFill/>
                </a:ln>
                <a:solidFill>
                  <a:srgbClr val="244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Navy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625583" y="4247388"/>
            <a:ext cx="858012" cy="1286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497568" y="1283215"/>
            <a:ext cx="1083564" cy="7406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55480" y="2712727"/>
            <a:ext cx="844296" cy="10957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78508" y="1795279"/>
            <a:ext cx="748284" cy="7391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78508" y="5190744"/>
            <a:ext cx="851916" cy="5608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 21</a:t>
            </a:r>
            <a:r>
              <a:rPr kumimoji="0" sz="1050" b="1" i="1" u="none" strike="noStrike" kern="1200" cap="none" spc="0" normalizeH="0" baseline="23809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CENTURY SOLUTIONS FOR NAVAL</a:t>
            </a:r>
            <a:r>
              <a:rPr kumimoji="0" sz="1050" b="1" i="1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MAINTENANCE</a:t>
            </a:r>
            <a:endParaRPr kumimoji="0" sz="105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CE14399-AB43-4730-B7FF-90A0E921A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2412" y="6513044"/>
            <a:ext cx="739588" cy="2837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9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</a:t>
            </a:r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7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2893" y="41409"/>
            <a:ext cx="3145155" cy="42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AVAL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EA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YSTEMS</a:t>
            </a:r>
            <a:r>
              <a:rPr kumimoji="0" sz="1400" b="0" i="0" u="none" strike="noStrike" kern="1200" cap="none" spc="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C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OMMAND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FORCE BEHIND</a:t>
            </a:r>
            <a:r>
              <a:rPr kumimoji="0" sz="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FLEET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7047" y="9144"/>
            <a:ext cx="140970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6714743"/>
            <a:ext cx="9144000" cy="143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6665983"/>
            <a:ext cx="9144000" cy="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9523" y="6658355"/>
            <a:ext cx="916686" cy="1996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7" y="6675120"/>
            <a:ext cx="214109" cy="182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06874" y="6658355"/>
            <a:ext cx="2917697" cy="199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1489" y="656716"/>
            <a:ext cx="529653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-4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NAVSEA </a:t>
            </a: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04X</a:t>
            </a:r>
            <a:r>
              <a:rPr kumimoji="0" sz="4400" b="0" i="0" u="none" strike="noStrike" kern="1200" cap="none" spc="-10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400" b="0" i="0" u="none" strike="noStrike" kern="1200" cap="none" spc="-15" normalizeH="0" baseline="0" noProof="0" dirty="0">
                <a:ln>
                  <a:noFill/>
                </a:ln>
                <a:solidFill>
                  <a:srgbClr val="548ED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Approach: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7540" y="4303528"/>
            <a:ext cx="5516880" cy="833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Seek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synergy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around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“dual-use”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solutions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Scalable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simple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complex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solutions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28359" y="2840735"/>
            <a:ext cx="4187190" cy="14500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09800" y="5372107"/>
            <a:ext cx="7772400" cy="86369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Without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6261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long-term impact 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mission is evident, but the </a:t>
            </a:r>
            <a:r>
              <a:rPr kumimoji="0" sz="1800" b="0" i="1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detrimental </a:t>
            </a:r>
            <a:r>
              <a:rPr kumimoji="0" sz="18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impact</a:t>
            </a:r>
            <a:r>
              <a:rPr kumimoji="0" sz="1800" b="0" i="1" u="heavy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1" u="heavy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heavy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staff </a:t>
            </a:r>
            <a:r>
              <a:rPr kumimoji="0" sz="1800" b="0" i="1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even more</a:t>
            </a:r>
            <a:r>
              <a:rPr kumimoji="0" sz="1800" b="0" i="1" u="heavy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1" u="heavy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profound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 21</a:t>
            </a:r>
            <a:r>
              <a:rPr kumimoji="0" sz="1050" b="1" i="1" u="none" strike="noStrike" kern="1200" cap="none" spc="0" normalizeH="0" baseline="23809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CENTURY SOLUTIONS FOR NAVAL</a:t>
            </a:r>
            <a:r>
              <a:rPr kumimoji="0" sz="1050" b="1" i="1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5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MAINTENANCE</a:t>
            </a:r>
            <a:endParaRPr kumimoji="0" sz="105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7547" y="1962284"/>
            <a:ext cx="7935595" cy="2435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FOCUS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rapid implementation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new capabilities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across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 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shipyards systemically to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meet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current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future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mission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Three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Elements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Capability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Identification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Capability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Maturation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6285" marR="0" lvl="1" indent="-286385" algn="l" defTabSz="914400" rtl="0" eaLnBrk="1" fontAlgn="auto" latinLnBrk="0" hangingPunct="1">
              <a:lnSpc>
                <a:spcPts val="237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Capability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Implementation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1029335" lvl="0" indent="0" algn="r" defTabSz="914400" rtl="0" eaLnBrk="1" fontAlgn="auto" latinLnBrk="0" hangingPunct="1">
              <a:lnSpc>
                <a:spcPts val="11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46921" y="4378579"/>
            <a:ext cx="1790700" cy="476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CJCS</a:t>
            </a:r>
            <a:r>
              <a:rPr kumimoji="0" sz="10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5123.01H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Draft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DoDI</a:t>
            </a:r>
            <a:r>
              <a:rPr kumimoji="0" sz="10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4151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DAU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Technology Transition</a:t>
            </a:r>
            <a:r>
              <a:rPr kumimoji="0" sz="10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papers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096BD-FD89-4662-AA77-6A6A52B87CCE}" type="slidenum">
              <a:rPr kumimoji="0" lang="en-US" sz="1059" b="0" i="0" u="none" strike="noStrike" kern="1200" cap="none" spc="0" normalizeH="0" baseline="0" noProof="0" smtClean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9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2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Widescreen</PresentationFormat>
  <Paragraphs>162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Segoe UI</vt:lpstr>
      <vt:lpstr>Times New Roman</vt:lpstr>
      <vt:lpstr>Wingdings</vt:lpstr>
      <vt:lpstr>1_Office Theme</vt:lpstr>
      <vt:lpstr>6_Office Theme</vt:lpstr>
      <vt:lpstr>Janice Bryant</vt:lpstr>
      <vt:lpstr>PowerPoint Presentation</vt:lpstr>
      <vt:lpstr>NAVAL SEA SYSTEMS COMMAND</vt:lpstr>
      <vt:lpstr>PowerPoint Presentation</vt:lpstr>
      <vt:lpstr>NAVAL SEA SYSTEMS COMMAND</vt:lpstr>
      <vt:lpstr>PowerPoint Presentation</vt:lpstr>
      <vt:lpstr>PowerPoint Presentation</vt:lpstr>
      <vt:lpstr>PowerPoint Presentation</vt:lpstr>
      <vt:lpstr>PowerPoint Presentation</vt:lpstr>
      <vt:lpstr>NAVAL SEA SYSTEMS COMMAND THE FORCE BEHIND THE FLEET</vt:lpstr>
      <vt:lpstr>PowerPoint Presentation</vt:lpstr>
      <vt:lpstr>PowerPoint Presentation</vt:lpstr>
      <vt:lpstr>NAVAL SEA SYSTEMS COMMAND THE FORCE BEHIND THE FLEET</vt:lpstr>
    </vt:vector>
  </TitlesOfParts>
  <Company>Advanced Technologies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Janice Bryant</dc:title>
  <dc:creator>Sisson, Rebecca</dc:creator>
  <cp:lastModifiedBy>Sisson, Rebecca</cp:lastModifiedBy>
  <cp:revision>1</cp:revision>
  <dcterms:created xsi:type="dcterms:W3CDTF">2019-03-26T13:10:13Z</dcterms:created>
  <dcterms:modified xsi:type="dcterms:W3CDTF">2019-03-26T13:10:23Z</dcterms:modified>
</cp:coreProperties>
</file>