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4" r:id="rId2"/>
    <p:sldId id="262" r:id="rId3"/>
    <p:sldId id="298" r:id="rId4"/>
    <p:sldId id="275" r:id="rId5"/>
    <p:sldId id="266" r:id="rId6"/>
    <p:sldId id="299" r:id="rId7"/>
    <p:sldId id="292" r:id="rId8"/>
    <p:sldId id="267" r:id="rId9"/>
    <p:sldId id="288" r:id="rId10"/>
    <p:sldId id="281" r:id="rId11"/>
    <p:sldId id="283" r:id="rId12"/>
    <p:sldId id="295" r:id="rId13"/>
    <p:sldId id="296" r:id="rId14"/>
    <p:sldId id="303" r:id="rId15"/>
    <p:sldId id="271" r:id="rId16"/>
    <p:sldId id="287" r:id="rId17"/>
    <p:sldId id="269" r:id="rId18"/>
    <p:sldId id="273" r:id="rId19"/>
    <p:sldId id="304" r:id="rId20"/>
    <p:sldId id="305" r:id="rId21"/>
    <p:sldId id="30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0"/>
    <p:restoredTop sz="86389"/>
  </p:normalViewPr>
  <p:slideViewPr>
    <p:cSldViewPr snapToGrid="0" snapToObjects="1">
      <p:cViewPr varScale="1">
        <p:scale>
          <a:sx n="96" d="100"/>
          <a:sy n="96" d="100"/>
        </p:scale>
        <p:origin x="1086" y="78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-9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B5375E-9233-D747-9A09-1340BCF6FF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807E3-1D27-0143-B8ED-057A36DEFF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584C1-32E0-DF41-93AD-D60154947321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AE63A-3862-E24C-A1B8-70FF8E1188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321C6-600F-B447-AEAE-244BF5AD9C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0A729-0355-744C-9CC8-858F5BA82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63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BCBF-005B-C742-B324-4FA68F20D038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685D2-C2C6-5945-B061-717F3F0B0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3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685D2-C2C6-5945-B061-717F3F0B07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45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685D2-C2C6-5945-B061-717F3F0B07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45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685D2-C2C6-5945-B061-717F3F0B07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3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685D2-C2C6-5945-B061-717F3F0B07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30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685D2-C2C6-5945-B061-717F3F0B07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4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685D2-C2C6-5945-B061-717F3F0B07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8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752F-8249-6A41-9DEF-C6CC4C63BA6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0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752F-8249-6A41-9DEF-C6CC4C63BA6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4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752F-8249-6A41-9DEF-C6CC4C63BA6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2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752F-8249-6A41-9DEF-C6CC4C63BA6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2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752F-8249-6A41-9DEF-C6CC4C63BA6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5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752F-8249-6A41-9DEF-C6CC4C63BA6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9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752F-8249-6A41-9DEF-C6CC4C63BA6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752F-8249-6A41-9DEF-C6CC4C63BA6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2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752F-8249-6A41-9DEF-C6CC4C63BA6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0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752F-8249-6A41-9DEF-C6CC4C63BA6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4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752F-8249-6A41-9DEF-C6CC4C63BA6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9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C752F-8249-6A41-9DEF-C6CC4C63BA67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BDC00-102E-9443-8F1F-456A253A1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(null)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"/>
          <a:stretch/>
        </p:blipFill>
        <p:spPr>
          <a:xfrm>
            <a:off x="1524000" y="0"/>
            <a:ext cx="9144000" cy="61447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10183" y="922825"/>
            <a:ext cx="812832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SSPC Standards Update</a:t>
            </a:r>
            <a:b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March 2019</a:t>
            </a:r>
          </a:p>
          <a:p>
            <a:pPr algn="ctr"/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NSRP SP&amp;C Panel, March 12-14 2019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Charleston, SC</a:t>
            </a:r>
          </a:p>
          <a:p>
            <a:pPr algn="ctr"/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587399"/>
            <a:ext cx="6400800" cy="125380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John Kern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SSPC Technical Services Dept.</a:t>
            </a:r>
          </a:p>
        </p:txBody>
      </p:sp>
    </p:spTree>
    <p:extLst>
      <p:ext uri="{BB962C8B-B14F-4D97-AF65-F5344CB8AC3E}">
        <p14:creationId xmlns:p14="http://schemas.microsoft.com/office/powerpoint/2010/main" val="354022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E539-3ECA-9945-8FAA-E9EA5511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Revision of SSPC-PA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26A00-2109-9447-9AA5-2756C050C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 issued January 2019</a:t>
            </a:r>
          </a:p>
          <a:p>
            <a:r>
              <a:rPr lang="en-US" dirty="0"/>
              <a:t>Added nonmandatory appendix describing use of scanning probe technology to acquire readings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33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3F8DA-D0A6-3D43-BB1F-DB05218E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Probe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F442F5-234B-DE4A-86DD-EB35ABFFC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567" y="1492250"/>
            <a:ext cx="3930072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7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872E-97D4-F540-BEDD-E03BFF88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2 Appendix 10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0FA89-B729-8346-A7F8-8A63591DF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Scanning Batch Measurement – mean of no fewer than 12 and up to 24 DFT readings w/o lifting probe from coated surface </a:t>
            </a:r>
          </a:p>
          <a:p>
            <a:pPr lvl="1"/>
            <a:r>
              <a:rPr lang="en-US" dirty="0"/>
              <a:t>Readings taken within 645 m</a:t>
            </a:r>
            <a:r>
              <a:rPr lang="en-US" baseline="30000" dirty="0"/>
              <a:t>2</a:t>
            </a:r>
            <a:r>
              <a:rPr lang="en-US" dirty="0"/>
              <a:t> (~100 in</a:t>
            </a:r>
            <a:r>
              <a:rPr lang="en-US" baseline="30000" dirty="0"/>
              <a:t>2</a:t>
            </a:r>
            <a:r>
              <a:rPr lang="en-US" dirty="0"/>
              <a:t>) segment of coated area</a:t>
            </a:r>
          </a:p>
          <a:p>
            <a:r>
              <a:rPr lang="en-US" dirty="0"/>
              <a:t>Scanning Area Measurement – sample mean of 5 scanning batch measurements obtained over each 10 m</a:t>
            </a:r>
            <a:r>
              <a:rPr lang="en-US" baseline="30000" dirty="0"/>
              <a:t>2 </a:t>
            </a:r>
            <a:r>
              <a:rPr lang="en-US" dirty="0"/>
              <a:t>(</a:t>
            </a:r>
            <a:r>
              <a:rPr lang="en-US" baseline="30000" dirty="0"/>
              <a:t>~</a:t>
            </a:r>
            <a:r>
              <a:rPr lang="en-US" dirty="0"/>
              <a:t>100 ft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33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D44E92-2C5C-4A4F-8CDD-A4D583228F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64182" y="160685"/>
            <a:ext cx="3743498" cy="59654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71C7F-1317-C245-AB63-12A210B3C773}"/>
              </a:ext>
            </a:extLst>
          </p:cNvPr>
          <p:cNvSpPr txBox="1"/>
          <p:nvPr/>
        </p:nvSpPr>
        <p:spPr>
          <a:xfrm>
            <a:off x="1942408" y="1925782"/>
            <a:ext cx="1898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box represents 100 </a:t>
            </a:r>
            <a:r>
              <a:rPr lang="en-US" b="1" dirty="0">
                <a:solidFill>
                  <a:srgbClr val="00B050"/>
                </a:solidFill>
              </a:rPr>
              <a:t>ft</a:t>
            </a:r>
            <a:r>
              <a:rPr lang="en-US" b="1" baseline="30000" dirty="0">
                <a:solidFill>
                  <a:srgbClr val="00B050"/>
                </a:solidFill>
              </a:rPr>
              <a:t>2</a:t>
            </a:r>
            <a:r>
              <a:rPr lang="en-US" baseline="30000" dirty="0">
                <a:solidFill>
                  <a:srgbClr val="00B050"/>
                </a:solidFill>
              </a:rPr>
              <a:t> </a:t>
            </a:r>
            <a:r>
              <a:rPr lang="en-US" dirty="0"/>
              <a:t>area (scanning area)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4CEDFA-8D6A-D34B-A789-7BB39937BA54}"/>
              </a:ext>
            </a:extLst>
          </p:cNvPr>
          <p:cNvCxnSpPr/>
          <p:nvPr/>
        </p:nvCxnSpPr>
        <p:spPr>
          <a:xfrm>
            <a:off x="3449783" y="2502748"/>
            <a:ext cx="1039091" cy="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F468F4-17F1-054D-977E-1DD714200647}"/>
              </a:ext>
            </a:extLst>
          </p:cNvPr>
          <p:cNvSpPr txBox="1"/>
          <p:nvPr/>
        </p:nvSpPr>
        <p:spPr>
          <a:xfrm>
            <a:off x="8368145" y="2402256"/>
            <a:ext cx="2078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Smaller boxes represent 100 </a:t>
            </a:r>
            <a:r>
              <a:rPr lang="en-US" b="1" dirty="0">
                <a:solidFill>
                  <a:srgbClr val="FF0000"/>
                </a:solidFill>
              </a:rPr>
              <a:t>in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/>
              <a:t> </a:t>
            </a:r>
            <a:r>
              <a:rPr lang="en-US" dirty="0"/>
              <a:t>areas</a:t>
            </a:r>
            <a:r>
              <a:rPr lang="en-US" baseline="30000" dirty="0"/>
              <a:t> </a:t>
            </a:r>
            <a:r>
              <a:rPr lang="en-US" dirty="0"/>
              <a:t> (scanning batch)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867644-91D4-6A48-801E-38FAFD5C54D2}"/>
              </a:ext>
            </a:extLst>
          </p:cNvPr>
          <p:cNvCxnSpPr/>
          <p:nvPr/>
        </p:nvCxnSpPr>
        <p:spPr>
          <a:xfrm flipH="1" flipV="1">
            <a:off x="7661564" y="1925782"/>
            <a:ext cx="969818" cy="576967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72BAC0-C1FC-3A4C-BC08-A14CC9757C4A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852459" y="2748620"/>
            <a:ext cx="1515686" cy="25380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4B74C2-FFB9-9B46-A593-6D6CC7C34839}"/>
              </a:ext>
            </a:extLst>
          </p:cNvPr>
          <p:cNvCxnSpPr>
            <a:cxnSpLocks/>
          </p:cNvCxnSpPr>
          <p:nvPr/>
        </p:nvCxnSpPr>
        <p:spPr>
          <a:xfrm flipH="1">
            <a:off x="7606146" y="3602585"/>
            <a:ext cx="1263534" cy="784117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826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0108D-EC3B-F047-8839-368C440B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Revisions to Joint Dry Blast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CCDB6-45A4-F54A-B646-75F9624BF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ballot issued mid-February 2019, responses due March 24</a:t>
            </a:r>
          </a:p>
          <a:p>
            <a:r>
              <a:rPr lang="en-US" dirty="0"/>
              <a:t>Committees voting on “template” language revisions that affect all five dry blast standards</a:t>
            </a:r>
          </a:p>
          <a:p>
            <a:r>
              <a:rPr lang="en-US" dirty="0"/>
              <a:t>SSPC-SP 10/NACE No. 2 has been chosen to provide the “template”</a:t>
            </a:r>
          </a:p>
          <a:p>
            <a:r>
              <a:rPr lang="en-US" dirty="0"/>
              <a:t>Most changes proposed to reflect parallel language in joint WAB standards issued in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1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69A9C-6776-6A4D-BFCF-7D661744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Revisions to Dry Blast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C2282-9CD5-E44A-9FA6-A048A159A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 to add </a:t>
            </a:r>
          </a:p>
          <a:p>
            <a:pPr lvl="1"/>
            <a:r>
              <a:rPr lang="en-US" dirty="0"/>
              <a:t>Info on removal of pack, stratified, rust scale as in 2018 revisions of SP 2 and SP 3 (include instructions for methods and extent of removal in project spec)</a:t>
            </a:r>
          </a:p>
          <a:p>
            <a:pPr lvl="1"/>
            <a:r>
              <a:rPr lang="en-US" dirty="0"/>
              <a:t>Nonmandatory commentary sections on nonvisible contaminants, definition of staining, example of specification statement </a:t>
            </a:r>
          </a:p>
          <a:p>
            <a:r>
              <a:rPr lang="en-US" dirty="0"/>
              <a:t>No plan to change the existing cleanliness definitions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14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BB3519-E96C-084C-B456-942DF58C6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8302" y="649946"/>
            <a:ext cx="7015397" cy="5285573"/>
          </a:xfrm>
        </p:spPr>
      </p:pic>
    </p:spTree>
    <p:extLst>
      <p:ext uri="{BB962C8B-B14F-4D97-AF65-F5344CB8AC3E}">
        <p14:creationId xmlns:p14="http://schemas.microsoft.com/office/powerpoint/2010/main" val="2034624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8F38-4A38-3F4C-AAE3-19E0E0B2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for Thorough Blast Cleaning of Non-Ferrous Metals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9F7793-23F2-F34B-A694-52FC480B1C00}"/>
              </a:ext>
            </a:extLst>
          </p:cNvPr>
          <p:cNvSpPr txBox="1">
            <a:spLocks/>
          </p:cNvSpPr>
          <p:nvPr/>
        </p:nvSpPr>
        <p:spPr>
          <a:xfrm>
            <a:off x="1981200" y="1634836"/>
            <a:ext cx="8491728" cy="4268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Cleaning of previously coated non-ferrous alloys (copper, aluminum), stainless steel for subsequent coating application</a:t>
            </a:r>
          </a:p>
          <a:p>
            <a:r>
              <a:rPr lang="en-US" dirty="0"/>
              <a:t>Organization similar to dry blast cleaning standards for steel</a:t>
            </a:r>
          </a:p>
          <a:p>
            <a:r>
              <a:rPr lang="en-US" dirty="0"/>
              <a:t>Non-mandatory appendices contain supplementary info on selection of abrasives, blast pressures, chemical cleaning, profile, etc.</a:t>
            </a:r>
          </a:p>
          <a:p>
            <a:r>
              <a:rPr lang="en-US" dirty="0"/>
              <a:t>Draft has had one ballot, discussion of use of “staining” vs. ”color variation” is ongoing.</a:t>
            </a:r>
          </a:p>
          <a:p>
            <a:r>
              <a:rPr lang="en-US" dirty="0"/>
              <a:t>Pete Ault may provide additional details</a:t>
            </a:r>
          </a:p>
        </p:txBody>
      </p:sp>
    </p:spTree>
    <p:extLst>
      <p:ext uri="{BB962C8B-B14F-4D97-AF65-F5344CB8AC3E}">
        <p14:creationId xmlns:p14="http://schemas.microsoft.com/office/powerpoint/2010/main" val="3393284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D52F-312D-614D-9BF5-DAD2EE4C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Non-Profiling SP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6B266-322E-F740-979C-1C5F6DB91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724835"/>
          </a:xfrm>
        </p:spPr>
        <p:txBody>
          <a:bodyPr>
            <a:normAutofit fontScale="92500"/>
          </a:bodyPr>
          <a:lstStyle/>
          <a:p>
            <a:r>
              <a:rPr lang="en-US" dirty="0"/>
              <a:t>Might include use of laser ablation, dry plasma blasting, and possibly dry ice blasting?? </a:t>
            </a:r>
          </a:p>
          <a:p>
            <a:r>
              <a:rPr lang="en-US" dirty="0"/>
              <a:t>Proposal requires SSPC Standards Review Committee approval after scope and methods are more defined – needs industry cooperation from all technologies</a:t>
            </a:r>
          </a:p>
          <a:p>
            <a:r>
              <a:rPr lang="en-US" dirty="0"/>
              <a:t>Matt </a:t>
            </a:r>
            <a:r>
              <a:rPr lang="en-US" dirty="0" err="1"/>
              <a:t>Binsfield</a:t>
            </a:r>
            <a:r>
              <a:rPr lang="en-US" dirty="0"/>
              <a:t> will provide update on status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1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06346-ECA3-FC41-B610-E046A6E7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QP 1 2019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A3E74-2E5D-3843-AE4A-F344E1CD0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Revised standard issued January 7, 2019</a:t>
            </a:r>
          </a:p>
          <a:p>
            <a:r>
              <a:rPr lang="en-US" dirty="0"/>
              <a:t>Audit Checklist not yet updated to reflect revisions</a:t>
            </a:r>
          </a:p>
          <a:p>
            <a:r>
              <a:rPr lang="en-US" dirty="0"/>
              <a:t>No audits to the 2019 requirements are planned until 2020</a:t>
            </a:r>
          </a:p>
          <a:p>
            <a:r>
              <a:rPr lang="en-US" dirty="0"/>
              <a:t>Clarifications to subcontracting requirements and requirements for EH&amp;S manager training and education are the principal changes</a:t>
            </a:r>
          </a:p>
        </p:txBody>
      </p:sp>
    </p:spTree>
    <p:extLst>
      <p:ext uri="{BB962C8B-B14F-4D97-AF65-F5344CB8AC3E}">
        <p14:creationId xmlns:p14="http://schemas.microsoft.com/office/powerpoint/2010/main" val="146010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C15E7-D358-5245-B77E-C37F3175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A6C12-42E8-F24A-B34F-ACC994226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49506"/>
            <a:ext cx="8229600" cy="4380904"/>
          </a:xfrm>
        </p:spPr>
        <p:txBody>
          <a:bodyPr>
            <a:normAutofit fontScale="92500"/>
          </a:bodyPr>
          <a:lstStyle/>
          <a:p>
            <a:r>
              <a:rPr lang="en-US" dirty="0"/>
              <a:t>Ongoing Revision Projects 2019 Update</a:t>
            </a:r>
          </a:p>
          <a:p>
            <a:pPr lvl="1"/>
            <a:r>
              <a:rPr lang="en-US" dirty="0"/>
              <a:t>SSPC-SP 11, Power Tool Cleaning to Bare Metal; and SSPC-SP 15, Commercial Grade Power Tool Cleaning </a:t>
            </a:r>
          </a:p>
          <a:p>
            <a:pPr lvl="1"/>
            <a:r>
              <a:rPr lang="en-US" dirty="0"/>
              <a:t>SSPC-PA 17, Procedure for Determining Conformance to Steel Profile/Surface/Roughness/Peak Count Requirements </a:t>
            </a:r>
          </a:p>
          <a:p>
            <a:pPr lvl="1"/>
            <a:r>
              <a:rPr lang="en-US" dirty="0"/>
              <a:t>Proposed revisions to SSPC/NACE Joint Dry Blast Cleaning Standards</a:t>
            </a:r>
          </a:p>
          <a:p>
            <a:pPr lvl="1"/>
            <a:r>
              <a:rPr lang="en-US" dirty="0"/>
              <a:t>QP 2 Standard Revision  (QP 1 revision is complete)</a:t>
            </a:r>
          </a:p>
        </p:txBody>
      </p:sp>
    </p:spTree>
    <p:extLst>
      <p:ext uri="{BB962C8B-B14F-4D97-AF65-F5344CB8AC3E}">
        <p14:creationId xmlns:p14="http://schemas.microsoft.com/office/powerpoint/2010/main" val="803712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B6D9-5883-3B40-A161-B1519D30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QP 2 Revision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CA703-AE1E-C84F-9FC3-D345EE379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Still in consensus committee review</a:t>
            </a:r>
          </a:p>
          <a:p>
            <a:r>
              <a:rPr lang="en-US" dirty="0"/>
              <a:t>Ballot of Draft #3 expected in April</a:t>
            </a:r>
          </a:p>
          <a:p>
            <a:r>
              <a:rPr lang="en-US" dirty="0"/>
              <a:t>Subcontracting and EH&amp;S revisions will parallel those in revised QP 1</a:t>
            </a:r>
          </a:p>
          <a:p>
            <a:r>
              <a:rPr lang="en-US" dirty="0"/>
              <a:t>Revisions to Audit Checklist will start after standard is approved and require approval by PCCP Advisory Committee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85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DAA6B3-8863-6F46-83EC-10F7A186871A}"/>
              </a:ext>
            </a:extLst>
          </p:cNvPr>
          <p:cNvSpPr txBox="1"/>
          <p:nvPr/>
        </p:nvSpPr>
        <p:spPr>
          <a:xfrm>
            <a:off x="3179630" y="4107876"/>
            <a:ext cx="580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7D5BFF-72D0-1544-86A0-20A7BC58DB88}"/>
              </a:ext>
            </a:extLst>
          </p:cNvPr>
          <p:cNvSpPr/>
          <p:nvPr/>
        </p:nvSpPr>
        <p:spPr>
          <a:xfrm>
            <a:off x="4383487" y="1543270"/>
            <a:ext cx="3397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2646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F5198-B5EE-C443-B2A6-D5A02BAE7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(cont’d.)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AB4CC-D8BD-8446-99B0-05BB030C8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Projects</a:t>
            </a:r>
          </a:p>
          <a:p>
            <a:pPr lvl="1"/>
            <a:r>
              <a:rPr lang="en-US" dirty="0"/>
              <a:t>Standard for Thorough Blast Cleaning of Non-Ferrous Metals</a:t>
            </a:r>
          </a:p>
          <a:p>
            <a:pPr lvl="1"/>
            <a:r>
              <a:rPr lang="en-US" dirty="0"/>
              <a:t>Possible standard for surface cleanliness using non-profiling surface preparation techniques (plasma blast, laser ablation, possibly dry ice) that do not generate secondary waste stream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3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Revisions – SP 11 and 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8091055" cy="41909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 significant change in cleanliness requirements</a:t>
            </a:r>
          </a:p>
          <a:p>
            <a:r>
              <a:rPr lang="en-US" dirty="0"/>
              <a:t>Proposed  table for selection of tool types for various uses, e.g.</a:t>
            </a:r>
          </a:p>
          <a:p>
            <a:pPr lvl="1"/>
            <a:r>
              <a:rPr lang="en-US" dirty="0"/>
              <a:t>Rust removal</a:t>
            </a:r>
          </a:p>
          <a:p>
            <a:pPr lvl="1"/>
            <a:r>
              <a:rPr lang="en-US" dirty="0"/>
              <a:t>Removal of single coating layer</a:t>
            </a:r>
          </a:p>
          <a:p>
            <a:pPr lvl="1"/>
            <a:r>
              <a:rPr lang="en-US" dirty="0"/>
              <a:t>Removal of all coating layers</a:t>
            </a:r>
          </a:p>
          <a:p>
            <a:pPr lvl="1"/>
            <a:r>
              <a:rPr lang="en-US" dirty="0"/>
              <a:t>Creation of anchor profile</a:t>
            </a:r>
          </a:p>
          <a:p>
            <a:pPr lvl="1"/>
            <a:r>
              <a:rPr lang="en-US" dirty="0"/>
              <a:t>Feathering edges </a:t>
            </a:r>
          </a:p>
        </p:txBody>
      </p:sp>
    </p:spTree>
    <p:extLst>
      <p:ext uri="{BB962C8B-B14F-4D97-AF65-F5344CB8AC3E}">
        <p14:creationId xmlns:p14="http://schemas.microsoft.com/office/powerpoint/2010/main" val="258700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A4A6-FD26-614F-9E49-1F57E980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Revisions SP 11 and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4739D-B771-F24C-8699-04BFE2B54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7101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Addition of a tool selection table is proposed</a:t>
            </a:r>
          </a:p>
          <a:p>
            <a:r>
              <a:rPr lang="en-US" dirty="0"/>
              <a:t>Table will describe various existing conditions and the appropriate tools to use for best results  on each condition</a:t>
            </a:r>
          </a:p>
          <a:p>
            <a:r>
              <a:rPr lang="en-US" dirty="0"/>
              <a:t>Tentative plans for demo of various tool capabilities at SSPC 2020 conference</a:t>
            </a:r>
          </a:p>
          <a:p>
            <a:r>
              <a:rPr lang="en-US" dirty="0"/>
              <a:t>Proposal for new cleanliness standard submitted by </a:t>
            </a:r>
            <a:r>
              <a:rPr lang="en-US" dirty="0" err="1"/>
              <a:t>MontiPower</a:t>
            </a:r>
            <a:r>
              <a:rPr lang="en-US" dirty="0"/>
              <a:t>, but needs more “grassroots support” from users and contractors to be developed as a separate standard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3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B0C2-34C5-A641-BBF4-FEC3F695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Tool Selection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F09ED-483E-0944-9D33-F46995A37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7101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Still a “work in progress”</a:t>
            </a:r>
          </a:p>
          <a:p>
            <a:r>
              <a:rPr lang="en-US" dirty="0"/>
              <a:t>Types of tools (still in discussion) include</a:t>
            </a:r>
          </a:p>
          <a:p>
            <a:pPr lvl="1"/>
            <a:r>
              <a:rPr lang="en-US" dirty="0"/>
              <a:t>Grinding wheels</a:t>
            </a:r>
          </a:p>
          <a:p>
            <a:pPr lvl="1"/>
            <a:r>
              <a:rPr lang="en-US" dirty="0"/>
              <a:t>Coated abrasive discs/belts/flaps</a:t>
            </a:r>
          </a:p>
          <a:p>
            <a:pPr lvl="1"/>
            <a:r>
              <a:rPr lang="en-US" dirty="0"/>
              <a:t>Nonwoven abrasive flap</a:t>
            </a:r>
          </a:p>
          <a:p>
            <a:pPr lvl="1"/>
            <a:r>
              <a:rPr lang="en-US" dirty="0"/>
              <a:t>Nonmetallic brush</a:t>
            </a:r>
          </a:p>
          <a:p>
            <a:pPr lvl="1"/>
            <a:r>
              <a:rPr lang="en-US" dirty="0"/>
              <a:t>Metallic brush</a:t>
            </a:r>
          </a:p>
          <a:p>
            <a:pPr lvl="1"/>
            <a:r>
              <a:rPr lang="en-US" dirty="0"/>
              <a:t>Rotary flapper</a:t>
            </a:r>
          </a:p>
          <a:p>
            <a:pPr lvl="1"/>
            <a:r>
              <a:rPr lang="en-US" dirty="0"/>
              <a:t>Cutter bundle</a:t>
            </a:r>
          </a:p>
          <a:p>
            <a:pPr lvl="1"/>
            <a:r>
              <a:rPr lang="en-US" dirty="0"/>
              <a:t>Bristle impact</a:t>
            </a:r>
          </a:p>
          <a:p>
            <a:pPr lvl="1"/>
            <a:r>
              <a:rPr lang="en-US" dirty="0"/>
              <a:t>Needle gun</a:t>
            </a:r>
          </a:p>
        </p:txBody>
      </p:sp>
    </p:spTree>
    <p:extLst>
      <p:ext uri="{BB962C8B-B14F-4D97-AF65-F5344CB8AC3E}">
        <p14:creationId xmlns:p14="http://schemas.microsoft.com/office/powerpoint/2010/main" val="216708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26DB-F439-5B44-B928-81564552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190055"/>
            <a:ext cx="8229600" cy="1143000"/>
          </a:xfrm>
        </p:spPr>
        <p:txBody>
          <a:bodyPr/>
          <a:lstStyle/>
          <a:p>
            <a:r>
              <a:rPr lang="en-US" dirty="0"/>
              <a:t>SP 11 on Ship Deck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7F96BB-052A-CC47-94A1-31DD8B925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289" y="690158"/>
            <a:ext cx="3927423" cy="5391036"/>
          </a:xfrm>
        </p:spPr>
      </p:pic>
    </p:spTree>
    <p:extLst>
      <p:ext uri="{BB962C8B-B14F-4D97-AF65-F5344CB8AC3E}">
        <p14:creationId xmlns:p14="http://schemas.microsoft.com/office/powerpoint/2010/main" val="235934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5060A-CEC4-5847-95B2-BB0970F6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Revision PA 17 </a:t>
            </a:r>
            <a:br>
              <a:rPr lang="en-US" dirty="0"/>
            </a:br>
            <a:r>
              <a:rPr lang="en-US" dirty="0"/>
              <a:t>(Compliance to Profile Requirements)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A204B-4F64-D94B-A712-3AD84F571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appendix that describes techniques for measuring profile on severely pitted substrates </a:t>
            </a:r>
          </a:p>
          <a:p>
            <a:pPr lvl="1"/>
            <a:r>
              <a:rPr lang="en-US" dirty="0"/>
              <a:t>Take readings on non-pitted area of substrate if available</a:t>
            </a:r>
          </a:p>
          <a:p>
            <a:pPr lvl="1"/>
            <a:r>
              <a:rPr lang="en-US" dirty="0"/>
              <a:t>Create companion coupon of non-pitted steel to evaluate profile created by the abrasive</a:t>
            </a:r>
          </a:p>
          <a:p>
            <a:r>
              <a:rPr lang="en-US" dirty="0"/>
              <a:t>Definitions are being revised to reflect revisions in ASTM D4417  - waiting for publication of revised D4417 before continuing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26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82231-AD91-5842-B2E8-592AC171A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Heavily Pitted Steel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5E19D48-15AA-B246-920F-D55282C1F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078692" y="1417639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6385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</TotalTime>
  <Words>766</Words>
  <Application>Microsoft Office PowerPoint</Application>
  <PresentationFormat>Widescreen</PresentationFormat>
  <Paragraphs>95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Topics</vt:lpstr>
      <vt:lpstr>Topics (cont’d.)</vt:lpstr>
      <vt:lpstr>2019 Revisions – SP 11 and 15</vt:lpstr>
      <vt:lpstr>Proposed Revisions SP 11 and 15</vt:lpstr>
      <vt:lpstr>Power Tool Selection Table</vt:lpstr>
      <vt:lpstr>SP 11 on Ship Deck</vt:lpstr>
      <vt:lpstr>Revision PA 17  (Compliance to Profile Requirements)</vt:lpstr>
      <vt:lpstr>Heavily Pitted Steel</vt:lpstr>
      <vt:lpstr>2019 Revision of SSPC-PA 2</vt:lpstr>
      <vt:lpstr>Scanning Probe</vt:lpstr>
      <vt:lpstr>PA 2 Appendix 10 Highlights</vt:lpstr>
      <vt:lpstr>PowerPoint Presentation</vt:lpstr>
      <vt:lpstr>Revisions to Joint Dry Blast Standards</vt:lpstr>
      <vt:lpstr>Revisions to Dry Blast Standards</vt:lpstr>
      <vt:lpstr>PowerPoint Presentation</vt:lpstr>
      <vt:lpstr>Standard for Thorough Blast Cleaning of Non-Ferrous Metals</vt:lpstr>
      <vt:lpstr>Possible Non-Profiling SP Standard</vt:lpstr>
      <vt:lpstr>QP 1 2019 Revision</vt:lpstr>
      <vt:lpstr>QP 2 Revision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 Beggs</dc:creator>
  <cp:lastModifiedBy>Sisson, Rebecca</cp:lastModifiedBy>
  <cp:revision>61</cp:revision>
  <cp:lastPrinted>2019-03-04T16:14:35Z</cp:lastPrinted>
  <dcterms:created xsi:type="dcterms:W3CDTF">2018-03-02T19:54:55Z</dcterms:created>
  <dcterms:modified xsi:type="dcterms:W3CDTF">2019-03-08T01:29:49Z</dcterms:modified>
</cp:coreProperties>
</file>