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22"/>
  </p:notesMasterIdLst>
  <p:sldIdLst>
    <p:sldId id="256" r:id="rId2"/>
    <p:sldId id="264" r:id="rId3"/>
    <p:sldId id="265" r:id="rId4"/>
    <p:sldId id="257" r:id="rId5"/>
    <p:sldId id="258" r:id="rId6"/>
    <p:sldId id="266" r:id="rId7"/>
    <p:sldId id="259" r:id="rId8"/>
    <p:sldId id="276" r:id="rId9"/>
    <p:sldId id="260" r:id="rId10"/>
    <p:sldId id="269" r:id="rId11"/>
    <p:sldId id="268" r:id="rId12"/>
    <p:sldId id="262" r:id="rId13"/>
    <p:sldId id="261" r:id="rId14"/>
    <p:sldId id="271" r:id="rId15"/>
    <p:sldId id="277" r:id="rId16"/>
    <p:sldId id="272" r:id="rId17"/>
    <p:sldId id="273" r:id="rId18"/>
    <p:sldId id="274" r:id="rId19"/>
    <p:sldId id="278"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F7FE"/>
    <a:srgbClr val="0688B6"/>
    <a:srgbClr val="0455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10" y="150"/>
      </p:cViewPr>
      <p:guideLst/>
    </p:cSldViewPr>
  </p:slideViewPr>
  <p:notesTextViewPr>
    <p:cViewPr>
      <p:scale>
        <a:sx n="1" d="1"/>
        <a:sy n="1" d="1"/>
      </p:scale>
      <p:origin x="0" y="0"/>
    </p:cViewPr>
  </p:notesTextViewPr>
  <p:sorterViewPr>
    <p:cViewPr>
      <p:scale>
        <a:sx n="100" d="100"/>
        <a:sy n="100" d="100"/>
      </p:scale>
      <p:origin x="0" y="-65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40CAFB-BA6A-4EAD-8632-EFF9673D5756}" type="datetimeFigureOut">
              <a:rPr lang="en-US" smtClean="0"/>
              <a:t>3/1/2019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23D755-2BB7-4E46-A026-A3354C074F5C}" type="slidenum">
              <a:rPr lang="en-US" smtClean="0"/>
              <a:t>‹#›</a:t>
            </a:fld>
            <a:endParaRPr lang="en-US"/>
          </a:p>
        </p:txBody>
      </p:sp>
    </p:spTree>
    <p:extLst>
      <p:ext uri="{BB962C8B-B14F-4D97-AF65-F5344CB8AC3E}">
        <p14:creationId xmlns:p14="http://schemas.microsoft.com/office/powerpoint/2010/main" val="2094424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2589610"/>
            <a:ext cx="9144000" cy="2387600"/>
          </a:xfrm>
          <a:prstGeom prst="rect">
            <a:avLst/>
          </a:prstGeom>
        </p:spPr>
        <p:txBody>
          <a:bodyPr anchor="b"/>
          <a:lstStyle>
            <a:lvl1pPr algn="r">
              <a:defRPr sz="4800">
                <a:latin typeface="Segoe UI" panose="020B0502040204020203" pitchFamily="34" charset="0"/>
                <a:cs typeface="Segoe UI" panose="020B0502040204020203"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743200" y="4977210"/>
            <a:ext cx="9144000" cy="1061640"/>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6701" y="-240918"/>
            <a:ext cx="12355313" cy="1976850"/>
          </a:xfrm>
          <a:prstGeom prst="rect">
            <a:avLst/>
          </a:prstGeom>
        </p:spPr>
      </p:pic>
      <p:sp>
        <p:nvSpPr>
          <p:cNvPr id="5" name="Slide Number Placeholder 4"/>
          <p:cNvSpPr>
            <a:spLocks noGrp="1"/>
          </p:cNvSpPr>
          <p:nvPr>
            <p:ph type="sldNum" sz="quarter" idx="11"/>
          </p:nvPr>
        </p:nvSpPr>
        <p:spPr/>
        <p:txBody>
          <a:bodyPr/>
          <a:lstStyle>
            <a:lvl1pPr>
              <a:defRPr>
                <a:solidFill>
                  <a:schemeClr val="tx1"/>
                </a:solidFill>
              </a:defRPr>
            </a:lvl1pPr>
          </a:lstStyle>
          <a:p>
            <a:fld id="{A916C171-007E-46CF-80D5-F89E015BD616}" type="slidenum">
              <a:rPr lang="en-US" smtClean="0"/>
              <a:pPr/>
              <a:t>‹#›</a:t>
            </a:fld>
            <a:endParaRPr lang="en-US" dirty="0"/>
          </a:p>
        </p:txBody>
      </p:sp>
    </p:spTree>
    <p:extLst>
      <p:ext uri="{BB962C8B-B14F-4D97-AF65-F5344CB8AC3E}">
        <p14:creationId xmlns:p14="http://schemas.microsoft.com/office/powerpoint/2010/main" val="312679982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33675" y="2599135"/>
            <a:ext cx="9144000" cy="2387600"/>
          </a:xfrm>
          <a:prstGeom prst="rect">
            <a:avLst/>
          </a:prstGeom>
        </p:spPr>
        <p:txBody>
          <a:bodyPr anchor="b"/>
          <a:lstStyle>
            <a:lvl1pPr algn="r">
              <a:defRPr sz="4800">
                <a:latin typeface="Segoe UI" panose="020B0502040204020203" pitchFamily="34" charset="0"/>
                <a:cs typeface="Segoe UI" panose="020B0502040204020203"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733675" y="4986735"/>
            <a:ext cx="9144000" cy="604440"/>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1" y="-240918"/>
            <a:ext cx="12355313" cy="1976850"/>
          </a:xfrm>
          <a:prstGeom prst="rect">
            <a:avLst/>
          </a:prstGeom>
        </p:spPr>
      </p:pic>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6701" y="-240918"/>
            <a:ext cx="12355313" cy="1976850"/>
          </a:xfrm>
          <a:prstGeom prst="rect">
            <a:avLst/>
          </a:prstGeom>
        </p:spPr>
      </p:pic>
      <p:sp>
        <p:nvSpPr>
          <p:cNvPr id="8" name="Subtitle 2"/>
          <p:cNvSpPr txBox="1">
            <a:spLocks/>
          </p:cNvSpPr>
          <p:nvPr userDrawn="1"/>
        </p:nvSpPr>
        <p:spPr>
          <a:xfrm>
            <a:off x="2733675" y="5591175"/>
            <a:ext cx="9144000" cy="604440"/>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a:solidFill>
                  <a:schemeClr val="tx1"/>
                </a:solidFill>
                <a:latin typeface="Segoe UI" panose="020B0502040204020203" pitchFamily="34" charset="0"/>
                <a:ea typeface="+mn-ea"/>
                <a:cs typeface="Segoe UI" panose="020B050204020402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smtClean="0"/>
              <a:t>Click to edit Master subtitle style</a:t>
            </a:r>
            <a:endParaRPr lang="en-US" dirty="0"/>
          </a:p>
        </p:txBody>
      </p:sp>
      <p:sp>
        <p:nvSpPr>
          <p:cNvPr id="5" name="Slide Number Placeholder 4"/>
          <p:cNvSpPr>
            <a:spLocks noGrp="1"/>
          </p:cNvSpPr>
          <p:nvPr>
            <p:ph type="sldNum" sz="quarter" idx="11"/>
          </p:nvPr>
        </p:nvSpPr>
        <p:spPr/>
        <p:txBody>
          <a:bodyPr/>
          <a:lstStyle>
            <a:lvl1pPr>
              <a:defRPr>
                <a:solidFill>
                  <a:schemeClr val="tx1"/>
                </a:solidFill>
              </a:defRPr>
            </a:lvl1pPr>
          </a:lstStyle>
          <a:p>
            <a:fld id="{A916C171-007E-46CF-80D5-F89E015BD616}" type="slidenum">
              <a:rPr lang="en-US" smtClean="0"/>
              <a:pPr/>
              <a:t>‹#›</a:t>
            </a:fld>
            <a:endParaRPr lang="en-US" dirty="0"/>
          </a:p>
        </p:txBody>
      </p:sp>
    </p:spTree>
    <p:extLst>
      <p:ext uri="{BB962C8B-B14F-4D97-AF65-F5344CB8AC3E}">
        <p14:creationId xmlns:p14="http://schemas.microsoft.com/office/powerpoint/2010/main" val="119877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52416"/>
          <a:stretch/>
        </p:blipFill>
        <p:spPr>
          <a:xfrm>
            <a:off x="-623136" y="-105708"/>
            <a:ext cx="12598400" cy="1381961"/>
          </a:xfrm>
          <a:prstGeom prst="rect">
            <a:avLst/>
          </a:prstGeom>
        </p:spPr>
      </p:pic>
      <p:sp>
        <p:nvSpPr>
          <p:cNvPr id="3" name="Content Placeholder 2"/>
          <p:cNvSpPr>
            <a:spLocks noGrp="1"/>
          </p:cNvSpPr>
          <p:nvPr>
            <p:ph idx="1"/>
          </p:nvPr>
        </p:nvSpPr>
        <p:spPr>
          <a:xfrm>
            <a:off x="69850" y="1095995"/>
            <a:ext cx="11550650" cy="4542583"/>
          </a:xfrm>
        </p:spPr>
        <p:txBody>
          <a:bodyPr/>
          <a:lstStyle>
            <a:lvl1pPr>
              <a:defRPr sz="3200"/>
            </a:lvl1pPr>
            <a:lvl2pPr>
              <a:defRPr sz="2800">
                <a:solidFill>
                  <a:schemeClr val="bg2">
                    <a:lumMod val="50000"/>
                  </a:schemeClr>
                </a:solidFill>
                <a:latin typeface="Segoe UI" panose="020B0502040204020203" pitchFamily="34" charset="0"/>
                <a:cs typeface="Segoe UI" panose="020B0502040204020203" pitchFamily="34" charset="0"/>
              </a:defRPr>
            </a:lvl2pPr>
            <a:lvl3pPr>
              <a:defRPr sz="2400">
                <a:solidFill>
                  <a:srgbClr val="0688B6"/>
                </a:solidFill>
              </a:defRPr>
            </a:lvl3pPr>
            <a:lvl4pPr>
              <a:defRPr sz="2000">
                <a:solidFill>
                  <a:schemeClr val="tx2"/>
                </a:solidFill>
              </a:defRPr>
            </a:lvl4pPr>
            <a:lvl5pPr>
              <a:defRPr sz="1800">
                <a:solidFill>
                  <a:schemeClr val="accent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2416"/>
          <a:stretch/>
        </p:blipFill>
        <p:spPr>
          <a:xfrm>
            <a:off x="-623136" y="-105708"/>
            <a:ext cx="12598400" cy="1381961"/>
          </a:xfrm>
          <a:prstGeom prst="rect">
            <a:avLst/>
          </a:prstGeom>
        </p:spPr>
      </p:pic>
      <p:sp>
        <p:nvSpPr>
          <p:cNvPr id="8" name="Title 1"/>
          <p:cNvSpPr>
            <a:spLocks noGrp="1"/>
          </p:cNvSpPr>
          <p:nvPr>
            <p:ph type="title"/>
          </p:nvPr>
        </p:nvSpPr>
        <p:spPr>
          <a:xfrm>
            <a:off x="69850" y="97984"/>
            <a:ext cx="10515600" cy="901874"/>
          </a:xfrm>
          <a:prstGeom prst="rect">
            <a:avLst/>
          </a:prstGeom>
        </p:spPr>
        <p:txBody>
          <a:bodyPr anchor="b"/>
          <a:lstStyle>
            <a:lvl1pPr>
              <a:defRPr sz="4800">
                <a:solidFill>
                  <a:srgbClr val="045571"/>
                </a:solidFill>
                <a:latin typeface="Segoe UI" panose="020B0502040204020203" pitchFamily="34" charset="0"/>
                <a:cs typeface="Segoe UI" panose="020B0502040204020203" pitchFamily="34" charset="0"/>
              </a:defRPr>
            </a:lvl1p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sz="1050">
                <a:solidFill>
                  <a:schemeClr val="bg2">
                    <a:lumMod val="50000"/>
                  </a:schemeClr>
                </a:solidFill>
                <a:latin typeface="Segoe UI" panose="020B0502040204020203" pitchFamily="34" charset="0"/>
                <a:cs typeface="Segoe UI" panose="020B0502040204020203" pitchFamily="34" charset="0"/>
              </a:defRPr>
            </a:lvl1pPr>
          </a:lstStyle>
          <a:p>
            <a:fld id="{A916C171-007E-46CF-80D5-F89E015BD616}" type="slidenum">
              <a:rPr lang="en-US" smtClean="0"/>
              <a:pPr/>
              <a:t>‹#›</a:t>
            </a:fld>
            <a:endParaRPr lang="en-US" dirty="0"/>
          </a:p>
        </p:txBody>
      </p:sp>
    </p:spTree>
    <p:extLst>
      <p:ext uri="{BB962C8B-B14F-4D97-AF65-F5344CB8AC3E}">
        <p14:creationId xmlns:p14="http://schemas.microsoft.com/office/powerpoint/2010/main" val="2133747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2416"/>
          <a:stretch/>
        </p:blipFill>
        <p:spPr>
          <a:xfrm>
            <a:off x="-619125" y="-121091"/>
            <a:ext cx="12598400" cy="1381961"/>
          </a:xfrm>
          <a:prstGeom prst="rect">
            <a:avLst/>
          </a:prstGeom>
        </p:spPr>
      </p:pic>
      <p:sp>
        <p:nvSpPr>
          <p:cNvPr id="3" name="Text Placeholder 2"/>
          <p:cNvSpPr>
            <a:spLocks noGrp="1"/>
          </p:cNvSpPr>
          <p:nvPr>
            <p:ph type="body" idx="1"/>
          </p:nvPr>
        </p:nvSpPr>
        <p:spPr>
          <a:xfrm>
            <a:off x="69850" y="1085317"/>
            <a:ext cx="10864849" cy="4229634"/>
          </a:xfrm>
        </p:spPr>
        <p:txBody>
          <a:bodyPr>
            <a:normAutofit/>
          </a:bodyPr>
          <a:lstStyle>
            <a:lvl1pPr marL="0" indent="0">
              <a:buNone/>
              <a:defRPr sz="3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52416"/>
          <a:stretch/>
        </p:blipFill>
        <p:spPr>
          <a:xfrm>
            <a:off x="-619125" y="-121091"/>
            <a:ext cx="12598400" cy="1381961"/>
          </a:xfrm>
          <a:prstGeom prst="rect">
            <a:avLst/>
          </a:prstGeom>
        </p:spPr>
      </p:pic>
      <p:sp>
        <p:nvSpPr>
          <p:cNvPr id="6" name="Slide Number Placeholder 5"/>
          <p:cNvSpPr>
            <a:spLocks noGrp="1"/>
          </p:cNvSpPr>
          <p:nvPr>
            <p:ph type="sldNum" sz="quarter" idx="11"/>
          </p:nvPr>
        </p:nvSpPr>
        <p:spPr/>
        <p:txBody>
          <a:bodyPr/>
          <a:lstStyle>
            <a:lvl1pPr>
              <a:defRPr>
                <a:solidFill>
                  <a:schemeClr val="tx1"/>
                </a:solidFill>
              </a:defRPr>
            </a:lvl1pPr>
          </a:lstStyle>
          <a:p>
            <a:fld id="{A916C171-007E-46CF-80D5-F89E015BD616}" type="slidenum">
              <a:rPr lang="en-US" smtClean="0"/>
              <a:pPr/>
              <a:t>‹#›</a:t>
            </a:fld>
            <a:endParaRPr lang="en-US" dirty="0"/>
          </a:p>
        </p:txBody>
      </p:sp>
      <p:sp>
        <p:nvSpPr>
          <p:cNvPr id="8" name="Title 1"/>
          <p:cNvSpPr>
            <a:spLocks noGrp="1"/>
          </p:cNvSpPr>
          <p:nvPr>
            <p:ph type="title"/>
          </p:nvPr>
        </p:nvSpPr>
        <p:spPr>
          <a:xfrm>
            <a:off x="69850" y="97984"/>
            <a:ext cx="10515600" cy="901874"/>
          </a:xfrm>
          <a:prstGeom prst="rect">
            <a:avLst/>
          </a:prstGeom>
        </p:spPr>
        <p:txBody>
          <a:bodyPr anchor="b"/>
          <a:lstStyle>
            <a:lvl1pPr>
              <a:defRPr sz="4800">
                <a:solidFill>
                  <a:srgbClr val="045571"/>
                </a:solidFill>
                <a:latin typeface="Segoe UI" panose="020B0502040204020203" pitchFamily="34" charset="0"/>
                <a:cs typeface="Segoe UI" panose="020B0502040204020203"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88959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t="52416"/>
          <a:stretch/>
        </p:blipFill>
        <p:spPr>
          <a:xfrm>
            <a:off x="-623136" y="-105708"/>
            <a:ext cx="12598400" cy="1381961"/>
          </a:xfrm>
          <a:prstGeom prst="rect">
            <a:avLst/>
          </a:prstGeom>
        </p:spPr>
      </p:pic>
      <p:sp>
        <p:nvSpPr>
          <p:cNvPr id="4" name="Slide Number Placeholder 3"/>
          <p:cNvSpPr>
            <a:spLocks noGrp="1"/>
          </p:cNvSpPr>
          <p:nvPr>
            <p:ph type="sldNum" sz="quarter" idx="11"/>
          </p:nvPr>
        </p:nvSpPr>
        <p:spPr/>
        <p:txBody>
          <a:bodyPr/>
          <a:lstStyle>
            <a:lvl1pPr>
              <a:defRPr>
                <a:solidFill>
                  <a:schemeClr val="tx1"/>
                </a:solidFill>
              </a:defRPr>
            </a:lvl1pPr>
          </a:lstStyle>
          <a:p>
            <a:fld id="{A916C171-007E-46CF-80D5-F89E015BD616}" type="slidenum">
              <a:rPr lang="en-US" smtClean="0"/>
              <a:pPr/>
              <a:t>‹#›</a:t>
            </a:fld>
            <a:endParaRPr lang="en-US" dirty="0"/>
          </a:p>
        </p:txBody>
      </p:sp>
      <p:sp>
        <p:nvSpPr>
          <p:cNvPr id="6" name="Content Placeholder 2"/>
          <p:cNvSpPr>
            <a:spLocks noGrp="1"/>
          </p:cNvSpPr>
          <p:nvPr>
            <p:ph idx="1"/>
          </p:nvPr>
        </p:nvSpPr>
        <p:spPr>
          <a:xfrm>
            <a:off x="69850" y="1095995"/>
            <a:ext cx="11550650" cy="4542583"/>
          </a:xfrm>
        </p:spPr>
        <p:txBody>
          <a:bodyPr/>
          <a:lstStyle>
            <a:lvl1pPr>
              <a:defRPr sz="3200"/>
            </a:lvl1pPr>
            <a:lvl2pPr>
              <a:defRPr sz="2800">
                <a:solidFill>
                  <a:schemeClr val="bg2">
                    <a:lumMod val="50000"/>
                  </a:schemeClr>
                </a:solidFill>
                <a:latin typeface="Segoe UI" panose="020B0502040204020203" pitchFamily="34" charset="0"/>
                <a:cs typeface="Segoe UI" panose="020B0502040204020203" pitchFamily="34" charset="0"/>
              </a:defRPr>
            </a:lvl2pPr>
            <a:lvl3pPr>
              <a:defRPr sz="2400">
                <a:solidFill>
                  <a:srgbClr val="0688B6"/>
                </a:solidFill>
              </a:defRPr>
            </a:lvl3pPr>
            <a:lvl4pPr>
              <a:defRPr sz="2000">
                <a:solidFill>
                  <a:schemeClr val="tx2"/>
                </a:solidFill>
              </a:defRPr>
            </a:lvl4pPr>
            <a:lvl5pPr>
              <a:defRPr sz="1800">
                <a:solidFill>
                  <a:schemeClr val="accent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1"/>
          <p:cNvSpPr>
            <a:spLocks noGrp="1"/>
          </p:cNvSpPr>
          <p:nvPr>
            <p:ph type="title"/>
          </p:nvPr>
        </p:nvSpPr>
        <p:spPr>
          <a:xfrm>
            <a:off x="69850" y="97984"/>
            <a:ext cx="10515600" cy="901874"/>
          </a:xfrm>
          <a:prstGeom prst="rect">
            <a:avLst/>
          </a:prstGeom>
        </p:spPr>
        <p:txBody>
          <a:bodyPr anchor="b"/>
          <a:lstStyle>
            <a:lvl1pPr>
              <a:defRPr sz="4800">
                <a:solidFill>
                  <a:srgbClr val="045571"/>
                </a:solidFill>
                <a:latin typeface="Segoe UI" panose="020B0502040204020203" pitchFamily="34" charset="0"/>
                <a:cs typeface="Segoe UI" panose="020B0502040204020203"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930664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EAF7F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766219"/>
            <a:ext cx="10515600" cy="1325563"/>
          </a:xfrm>
          <a:prstGeom prst="rect">
            <a:avLst/>
          </a:prstGeom>
        </p:spPr>
        <p:txBody>
          <a:bodyPr/>
          <a:lstStyle>
            <a:lvl1pPr algn="ctr">
              <a:defRPr>
                <a:latin typeface="Segoe UI" panose="020B0502040204020203" pitchFamily="34" charset="0"/>
                <a:cs typeface="Segoe UI" panose="020B0502040204020203" pitchFamily="34" charset="0"/>
              </a:defRPr>
            </a:lvl1pPr>
          </a:lstStyle>
          <a:p>
            <a:r>
              <a:rPr lang="en-US" dirty="0" smtClean="0"/>
              <a:t>Questions?</a:t>
            </a:r>
            <a:endParaRPr lang="en-US" dirty="0"/>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A916C171-007E-46CF-80D5-F89E015BD616}" type="slidenum">
              <a:rPr lang="en-US" smtClean="0"/>
              <a:pPr/>
              <a:t>‹#›</a:t>
            </a:fld>
            <a:endParaRPr lang="en-US" dirty="0"/>
          </a:p>
        </p:txBody>
      </p:sp>
    </p:spTree>
    <p:extLst>
      <p:ext uri="{BB962C8B-B14F-4D97-AF65-F5344CB8AC3E}">
        <p14:creationId xmlns:p14="http://schemas.microsoft.com/office/powerpoint/2010/main" val="426938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50">
                <a:solidFill>
                  <a:schemeClr val="tx1">
                    <a:tint val="75000"/>
                  </a:schemeClr>
                </a:solidFill>
                <a:latin typeface="Segoe UI" panose="020B0502040204020203" pitchFamily="34" charset="0"/>
                <a:cs typeface="Segoe UI" panose="020B0502040204020203" pitchFamily="34" charset="0"/>
              </a:defRPr>
            </a:lvl1pPr>
          </a:lstStyle>
          <a:p>
            <a:fld id="{A916C171-007E-46CF-80D5-F89E015BD616}" type="slidenum">
              <a:rPr lang="en-US" smtClean="0"/>
              <a:pPr/>
              <a:t>‹#›</a:t>
            </a:fld>
            <a:endParaRPr lang="en-US" dirty="0"/>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826" y="5809457"/>
            <a:ext cx="914400" cy="914400"/>
          </a:xfrm>
          <a:prstGeom prst="rect">
            <a:avLst/>
          </a:prstGeom>
        </p:spPr>
      </p:pic>
    </p:spTree>
    <p:extLst>
      <p:ext uri="{BB962C8B-B14F-4D97-AF65-F5344CB8AC3E}">
        <p14:creationId xmlns:p14="http://schemas.microsoft.com/office/powerpoint/2010/main" val="75910111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4" r:id="rId3"/>
    <p:sldLayoutId id="2147483655" r:id="rId4"/>
    <p:sldLayoutId id="2147483650" r:id="rId5"/>
    <p:sldLayoutId id="2147483656"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4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image" Target="../media/image6.jpeg"/><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hyperlink" Target="http://www.eos.info/index.php?eID=tx_cms_showpic&amp;file=uploads/pics/morris_01.jpg&amp;width=800m&amp;height=600m&amp;bodyTag=%3cbody%20style%3D%22margin:0;%20background:#FFF;&quot; onBlur%3D&quot;self.close();&quot;&gt;&amp;wrap=&lt;a href%3D&quot;javascript:close();&quot;&gt; | &lt;/a&gt;&amp;md5=2e4fc57d8680a0923eb1f5a5494c2971" TargetMode="External"/><Relationship Id="rId10" Type="http://schemas.openxmlformats.org/officeDocument/2006/relationships/image" Target="../media/image12.jpeg"/><Relationship Id="rId4" Type="http://schemas.openxmlformats.org/officeDocument/2006/relationships/image" Target="../media/image7.jpeg"/><Relationship Id="rId9" Type="http://schemas.openxmlformats.org/officeDocument/2006/relationships/image" Target="../media/image11.jpeg"/><Relationship Id="rId14" Type="http://schemas.openxmlformats.org/officeDocument/2006/relationships/image" Target="../media/image1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2309" y="2589610"/>
            <a:ext cx="9744891" cy="2387600"/>
          </a:xfrm>
        </p:spPr>
        <p:txBody>
          <a:bodyPr/>
          <a:lstStyle/>
          <a:p>
            <a:r>
              <a:rPr lang="en-US" dirty="0" smtClean="0"/>
              <a:t>AWS D20 - Specification </a:t>
            </a:r>
            <a:r>
              <a:rPr lang="en-US" dirty="0"/>
              <a:t>for Fabrication of Metal Components using Additive Manufacturing</a:t>
            </a:r>
          </a:p>
        </p:txBody>
      </p:sp>
      <p:sp>
        <p:nvSpPr>
          <p:cNvPr id="3" name="Subtitle 2"/>
          <p:cNvSpPr>
            <a:spLocks noGrp="1"/>
          </p:cNvSpPr>
          <p:nvPr>
            <p:ph type="subTitle" idx="1"/>
          </p:nvPr>
        </p:nvSpPr>
        <p:spPr>
          <a:xfrm>
            <a:off x="2743200" y="5185953"/>
            <a:ext cx="9144000" cy="901337"/>
          </a:xfrm>
        </p:spPr>
        <p:txBody>
          <a:bodyPr>
            <a:normAutofit/>
          </a:bodyPr>
          <a:lstStyle/>
          <a:p>
            <a:r>
              <a:rPr lang="en-US" dirty="0" smtClean="0"/>
              <a:t>Dennis Harwig and Bill Mohr, EWI </a:t>
            </a:r>
          </a:p>
          <a:p>
            <a:pPr algn="ctr"/>
            <a:endParaRPr lang="en-US" dirty="0" smtClean="0"/>
          </a:p>
          <a:p>
            <a:pPr algn="ctr"/>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t>1</a:t>
            </a:fld>
            <a:endParaRPr lang="en-US" dirty="0"/>
          </a:p>
        </p:txBody>
      </p:sp>
    </p:spTree>
    <p:extLst>
      <p:ext uri="{BB962C8B-B14F-4D97-AF65-F5344CB8AC3E}">
        <p14:creationId xmlns:p14="http://schemas.microsoft.com/office/powerpoint/2010/main" val="1495633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A916C171-007E-46CF-80D5-F89E015BD616}" type="slidenum">
              <a:rPr lang="en-US" smtClean="0"/>
              <a:pPr/>
              <a:t>10</a:t>
            </a:fld>
            <a:endParaRPr lang="en-US" dirty="0"/>
          </a:p>
        </p:txBody>
      </p:sp>
      <p:pic>
        <p:nvPicPr>
          <p:cNvPr id="7" name="Picture 6"/>
          <p:cNvPicPr>
            <a:picLocks noChangeAspect="1"/>
          </p:cNvPicPr>
          <p:nvPr/>
        </p:nvPicPr>
        <p:blipFill>
          <a:blip r:embed="rId2"/>
          <a:stretch>
            <a:fillRect/>
          </a:stretch>
        </p:blipFill>
        <p:spPr>
          <a:xfrm>
            <a:off x="1714500" y="228460"/>
            <a:ext cx="9963150" cy="6493015"/>
          </a:xfrm>
          <a:prstGeom prst="rect">
            <a:avLst/>
          </a:prstGeom>
        </p:spPr>
      </p:pic>
    </p:spTree>
    <p:extLst>
      <p:ext uri="{BB962C8B-B14F-4D97-AF65-F5344CB8AC3E}">
        <p14:creationId xmlns:p14="http://schemas.microsoft.com/office/powerpoint/2010/main" val="41422164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288552517"/>
              </p:ext>
            </p:extLst>
          </p:nvPr>
        </p:nvGraphicFramePr>
        <p:xfrm>
          <a:off x="2155368" y="431075"/>
          <a:ext cx="6923320" cy="6235770"/>
        </p:xfrm>
        <a:graphic>
          <a:graphicData uri="http://schemas.openxmlformats.org/drawingml/2006/table">
            <a:tbl>
              <a:tblPr firstRow="1" firstCol="1" bandRow="1">
                <a:tableStyleId>{5C22544A-7EE6-4342-B048-85BDC9FD1C3A}</a:tableStyleId>
              </a:tblPr>
              <a:tblGrid>
                <a:gridCol w="1540628">
                  <a:extLst>
                    <a:ext uri="{9D8B030D-6E8A-4147-A177-3AD203B41FA5}">
                      <a16:colId xmlns:a16="http://schemas.microsoft.com/office/drawing/2014/main" val="1694758752"/>
                    </a:ext>
                  </a:extLst>
                </a:gridCol>
                <a:gridCol w="1540628">
                  <a:extLst>
                    <a:ext uri="{9D8B030D-6E8A-4147-A177-3AD203B41FA5}">
                      <a16:colId xmlns:a16="http://schemas.microsoft.com/office/drawing/2014/main" val="2858586857"/>
                    </a:ext>
                  </a:extLst>
                </a:gridCol>
                <a:gridCol w="640344">
                  <a:extLst>
                    <a:ext uri="{9D8B030D-6E8A-4147-A177-3AD203B41FA5}">
                      <a16:colId xmlns:a16="http://schemas.microsoft.com/office/drawing/2014/main" val="2128623597"/>
                    </a:ext>
                  </a:extLst>
                </a:gridCol>
                <a:gridCol w="640344">
                  <a:extLst>
                    <a:ext uri="{9D8B030D-6E8A-4147-A177-3AD203B41FA5}">
                      <a16:colId xmlns:a16="http://schemas.microsoft.com/office/drawing/2014/main" val="3447840234"/>
                    </a:ext>
                  </a:extLst>
                </a:gridCol>
                <a:gridCol w="640344">
                  <a:extLst>
                    <a:ext uri="{9D8B030D-6E8A-4147-A177-3AD203B41FA5}">
                      <a16:colId xmlns:a16="http://schemas.microsoft.com/office/drawing/2014/main" val="2615378166"/>
                    </a:ext>
                  </a:extLst>
                </a:gridCol>
                <a:gridCol w="640344">
                  <a:extLst>
                    <a:ext uri="{9D8B030D-6E8A-4147-A177-3AD203B41FA5}">
                      <a16:colId xmlns:a16="http://schemas.microsoft.com/office/drawing/2014/main" val="2261172899"/>
                    </a:ext>
                  </a:extLst>
                </a:gridCol>
                <a:gridCol w="640344">
                  <a:extLst>
                    <a:ext uri="{9D8B030D-6E8A-4147-A177-3AD203B41FA5}">
                      <a16:colId xmlns:a16="http://schemas.microsoft.com/office/drawing/2014/main" val="276061777"/>
                    </a:ext>
                  </a:extLst>
                </a:gridCol>
                <a:gridCol w="640344">
                  <a:extLst>
                    <a:ext uri="{9D8B030D-6E8A-4147-A177-3AD203B41FA5}">
                      <a16:colId xmlns:a16="http://schemas.microsoft.com/office/drawing/2014/main" val="1942434277"/>
                    </a:ext>
                  </a:extLst>
                </a:gridCol>
              </a:tblGrid>
              <a:tr h="440184">
                <a:tc gridSpan="8">
                  <a:txBody>
                    <a:bodyPr/>
                    <a:lstStyle/>
                    <a:p>
                      <a:pPr marL="0" marR="54610" algn="ctr">
                        <a:lnSpc>
                          <a:spcPct val="115000"/>
                        </a:lnSpc>
                        <a:spcBef>
                          <a:spcPts val="0"/>
                        </a:spcBef>
                        <a:spcAft>
                          <a:spcPts val="0"/>
                        </a:spcAft>
                      </a:pPr>
                      <a:r>
                        <a:rPr lang="en-US" sz="1200" spc="-55">
                          <a:effectLst/>
                        </a:rPr>
                        <a:t>Table 5.1</a:t>
                      </a:r>
                      <a:endParaRPr lang="en-US" sz="1200">
                        <a:effectLst/>
                      </a:endParaRPr>
                    </a:p>
                    <a:p>
                      <a:pPr marL="0" marR="54610" algn="ctr">
                        <a:lnSpc>
                          <a:spcPct val="115000"/>
                        </a:lnSpc>
                        <a:spcBef>
                          <a:spcPts val="0"/>
                        </a:spcBef>
                        <a:spcAft>
                          <a:spcPts val="0"/>
                        </a:spcAft>
                      </a:pPr>
                      <a:r>
                        <a:rPr lang="en-US" sz="1200" spc="-55">
                          <a:effectLst/>
                        </a:rPr>
                        <a:t>Inspection and Testing Requirements for Machine and Procedure Qualification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9628505"/>
                  </a:ext>
                </a:extLst>
              </a:tr>
              <a:tr h="236849">
                <a:tc rowSpan="2" gridSpan="2">
                  <a:txBody>
                    <a:bodyPr/>
                    <a:lstStyle/>
                    <a:p>
                      <a:pPr marL="0" marR="54610">
                        <a:lnSpc>
                          <a:spcPct val="115000"/>
                        </a:lnSpc>
                        <a:spcBef>
                          <a:spcPts val="0"/>
                        </a:spcBef>
                        <a:spcAft>
                          <a:spcPts val="0"/>
                        </a:spcAft>
                      </a:pPr>
                      <a:r>
                        <a:rPr lang="en-US" sz="1200" spc="-55">
                          <a:effectLst/>
                        </a:rPr>
                        <a:t>Test Method</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rowSpan="2" hMerge="1">
                  <a:txBody>
                    <a:bodyPr/>
                    <a:lstStyle/>
                    <a:p>
                      <a:endParaRPr lang="en-US"/>
                    </a:p>
                  </a:txBody>
                  <a:tcPr/>
                </a:tc>
                <a:tc gridSpan="3">
                  <a:txBody>
                    <a:bodyPr/>
                    <a:lstStyle/>
                    <a:p>
                      <a:pPr marL="0" marR="54610" algn="ctr">
                        <a:lnSpc>
                          <a:spcPct val="115000"/>
                        </a:lnSpc>
                        <a:spcBef>
                          <a:spcPts val="0"/>
                        </a:spcBef>
                        <a:spcAft>
                          <a:spcPts val="0"/>
                        </a:spcAft>
                      </a:pPr>
                      <a:r>
                        <a:rPr lang="en-US" sz="1200" spc="-55">
                          <a:effectLst/>
                        </a:rPr>
                        <a:t>Powder Bed Fusion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hMerge="1">
                  <a:txBody>
                    <a:bodyPr/>
                    <a:lstStyle/>
                    <a:p>
                      <a:endParaRPr lang="en-US"/>
                    </a:p>
                  </a:txBody>
                  <a:tcPr/>
                </a:tc>
                <a:tc hMerge="1">
                  <a:txBody>
                    <a:bodyPr/>
                    <a:lstStyle/>
                    <a:p>
                      <a:endParaRPr lang="en-US"/>
                    </a:p>
                  </a:txBody>
                  <a:tcPr/>
                </a:tc>
                <a:tc gridSpan="3">
                  <a:txBody>
                    <a:bodyPr/>
                    <a:lstStyle/>
                    <a:p>
                      <a:pPr marL="0" marR="54610" algn="ctr">
                        <a:lnSpc>
                          <a:spcPct val="115000"/>
                        </a:lnSpc>
                        <a:spcBef>
                          <a:spcPts val="0"/>
                        </a:spcBef>
                        <a:spcAft>
                          <a:spcPts val="0"/>
                        </a:spcAft>
                      </a:pPr>
                      <a:r>
                        <a:rPr lang="en-US" sz="1200" spc="-55">
                          <a:effectLst/>
                        </a:rPr>
                        <a:t>Directed Energy Deposition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43274543"/>
                  </a:ext>
                </a:extLst>
              </a:tr>
              <a:tr h="236849">
                <a:tc gridSpan="2" vMerge="1">
                  <a:txBody>
                    <a:bodyPr/>
                    <a:lstStyle/>
                    <a:p>
                      <a:endParaRPr lang="en-US"/>
                    </a:p>
                  </a:txBody>
                  <a:tcPr/>
                </a:tc>
                <a:tc hMerge="1" vMerge="1">
                  <a:txBody>
                    <a:bodyPr/>
                    <a:lstStyle/>
                    <a:p>
                      <a:endParaRPr lang="en-US"/>
                    </a:p>
                  </a:txBody>
                  <a:tcPr/>
                </a:tc>
                <a:tc>
                  <a:txBody>
                    <a:bodyPr/>
                    <a:lstStyle/>
                    <a:p>
                      <a:pPr marL="0" marR="54610" algn="ctr">
                        <a:lnSpc>
                          <a:spcPct val="115000"/>
                        </a:lnSpc>
                        <a:spcBef>
                          <a:spcPts val="0"/>
                        </a:spcBef>
                        <a:spcAft>
                          <a:spcPts val="0"/>
                        </a:spcAft>
                      </a:pPr>
                      <a:r>
                        <a:rPr lang="en-US" sz="1200" spc="-55">
                          <a:effectLst/>
                        </a:rPr>
                        <a:t>Class A</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Class B</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Class C</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Class A</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Class B</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Class C</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561081147"/>
                  </a:ext>
                </a:extLst>
              </a:tr>
              <a:tr h="464128">
                <a:tc rowSpan="6">
                  <a:txBody>
                    <a:bodyPr/>
                    <a:lstStyle/>
                    <a:p>
                      <a:pPr marL="0" marR="54610" algn="ctr">
                        <a:lnSpc>
                          <a:spcPct val="115000"/>
                        </a:lnSpc>
                        <a:spcBef>
                          <a:spcPts val="0"/>
                        </a:spcBef>
                        <a:spcAft>
                          <a:spcPts val="0"/>
                        </a:spcAft>
                      </a:pPr>
                      <a:r>
                        <a:rPr lang="en-US" sz="1200" spc="-55">
                          <a:effectLst/>
                        </a:rPr>
                        <a:t>Machine Qualification</a:t>
                      </a:r>
                      <a:endParaRPr lang="en-US" sz="1200">
                        <a:effectLst/>
                      </a:endParaRPr>
                    </a:p>
                    <a:p>
                      <a:pPr marL="0" marR="54610" algn="ctr">
                        <a:lnSpc>
                          <a:spcPct val="115000"/>
                        </a:lnSpc>
                        <a:spcBef>
                          <a:spcPts val="0"/>
                        </a:spcBef>
                        <a:spcAft>
                          <a:spcPts val="0"/>
                        </a:spcAft>
                      </a:pPr>
                      <a:r>
                        <a:rPr lang="en-US" sz="1200" spc="-55">
                          <a:effectLst/>
                        </a:rPr>
                        <a:t>Standard Qualification Build(s)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nSpc>
                          <a:spcPct val="115000"/>
                        </a:lnSpc>
                        <a:spcBef>
                          <a:spcPts val="0"/>
                        </a:spcBef>
                        <a:spcAft>
                          <a:spcPts val="0"/>
                        </a:spcAft>
                      </a:pPr>
                      <a:r>
                        <a:rPr lang="en-US" sz="1200" spc="-55">
                          <a:effectLst/>
                        </a:rPr>
                        <a:t>Visual Examination</a:t>
                      </a:r>
                      <a:endParaRPr lang="en-US" sz="1200">
                        <a:effectLst/>
                      </a:endParaRPr>
                    </a:p>
                    <a:p>
                      <a:pPr marL="0" marR="54610">
                        <a:lnSpc>
                          <a:spcPct val="115000"/>
                        </a:lnSpc>
                        <a:spcBef>
                          <a:spcPts val="0"/>
                        </a:spcBef>
                        <a:spcAft>
                          <a:spcPts val="0"/>
                        </a:spcAft>
                      </a:pPr>
                      <a:r>
                        <a:rPr lang="en-US" sz="1200" spc="-55">
                          <a:effectLst/>
                        </a:rPr>
                        <a:t>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1683299563"/>
                  </a:ext>
                </a:extLst>
              </a:tr>
              <a:tr h="253627">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Dimensional Inspection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3043257431"/>
                  </a:ext>
                </a:extLst>
              </a:tr>
              <a:tr h="464128">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Radiographic Examination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4242722939"/>
                  </a:ext>
                </a:extLst>
              </a:tr>
              <a:tr h="253627">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Density Testing</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1871366130"/>
                  </a:ext>
                </a:extLst>
              </a:tr>
              <a:tr h="253627">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Tension Tests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54</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54</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36</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36</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3543869864"/>
                  </a:ext>
                </a:extLst>
              </a:tr>
              <a:tr h="464128">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Metallographic Examination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775929146"/>
                  </a:ext>
                </a:extLst>
              </a:tr>
              <a:tr h="253627">
                <a:tc rowSpan="9">
                  <a:txBody>
                    <a:bodyPr/>
                    <a:lstStyle/>
                    <a:p>
                      <a:pPr marL="0" marR="54610" algn="ctr">
                        <a:lnSpc>
                          <a:spcPct val="115000"/>
                        </a:lnSpc>
                        <a:spcBef>
                          <a:spcPts val="0"/>
                        </a:spcBef>
                        <a:spcAft>
                          <a:spcPts val="0"/>
                        </a:spcAft>
                      </a:pPr>
                      <a:r>
                        <a:rPr lang="en-US" sz="1200" spc="-55">
                          <a:effectLst/>
                        </a:rPr>
                        <a:t>Procedure Qualification Pre-Production Test Build(s)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nSpc>
                          <a:spcPct val="115000"/>
                        </a:lnSpc>
                        <a:spcBef>
                          <a:spcPts val="0"/>
                        </a:spcBef>
                        <a:spcAft>
                          <a:spcPts val="0"/>
                        </a:spcAft>
                      </a:pPr>
                      <a:r>
                        <a:rPr lang="en-US" sz="1200" spc="-55">
                          <a:effectLst/>
                        </a:rPr>
                        <a:t>Visual Examination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3802342684"/>
                  </a:ext>
                </a:extLst>
              </a:tr>
              <a:tr h="253627">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Dimensional Inspection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1255580193"/>
                  </a:ext>
                </a:extLst>
              </a:tr>
              <a:tr h="253627">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Penetrant Testing</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1202657896"/>
                  </a:ext>
                </a:extLst>
              </a:tr>
              <a:tr h="464128">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Radiographic Examination</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r>
                        <a:rPr lang="en-US" sz="1200" spc="55" baseline="30000">
                          <a:effectLst/>
                        </a:rPr>
                        <a:t>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r>
                        <a:rPr lang="en-US" sz="1200" spc="55" baseline="30000">
                          <a:effectLst/>
                        </a:rPr>
                        <a:t>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r>
                        <a:rPr lang="en-US" sz="1200" spc="55" baseline="30000">
                          <a:effectLst/>
                        </a:rPr>
                        <a:t>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r>
                        <a:rPr lang="en-US" sz="1200" spc="55" baseline="30000">
                          <a:effectLst/>
                        </a:rPr>
                        <a:t>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3633945573"/>
                  </a:ext>
                </a:extLst>
              </a:tr>
              <a:tr h="253627">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Density Testing</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3534507903"/>
                  </a:ext>
                </a:extLst>
              </a:tr>
              <a:tr h="464128">
                <a:tc vMerge="1">
                  <a:txBody>
                    <a:bodyPr/>
                    <a:lstStyle/>
                    <a:p>
                      <a:endParaRPr lang="en-US"/>
                    </a:p>
                  </a:txBody>
                  <a:tcPr/>
                </a:tc>
                <a:tc>
                  <a:txBody>
                    <a:bodyPr/>
                    <a:lstStyle/>
                    <a:p>
                      <a:pPr marL="0" marR="54610">
                        <a:lnSpc>
                          <a:spcPct val="115000"/>
                        </a:lnSpc>
                        <a:spcBef>
                          <a:spcPts val="0"/>
                        </a:spcBef>
                        <a:spcAft>
                          <a:spcPts val="0"/>
                        </a:spcAft>
                      </a:pPr>
                      <a:r>
                        <a:rPr lang="en-US" sz="1200" spc="-55" dirty="0">
                          <a:effectLst/>
                        </a:rPr>
                        <a:t>Tension Tests (Witness Specimens)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solidFill>
                      <a:schemeClr val="accent4">
                        <a:lumMod val="60000"/>
                        <a:lumOff val="40000"/>
                      </a:schemeClr>
                    </a:solidFill>
                  </a:tcPr>
                </a:tc>
                <a:tc>
                  <a:txBody>
                    <a:bodyPr/>
                    <a:lstStyle/>
                    <a:p>
                      <a:pPr marL="0" marR="54610" algn="ctr">
                        <a:lnSpc>
                          <a:spcPct val="115000"/>
                        </a:lnSpc>
                        <a:spcBef>
                          <a:spcPts val="0"/>
                        </a:spcBef>
                        <a:spcAft>
                          <a:spcPts val="0"/>
                        </a:spcAft>
                      </a:pPr>
                      <a:r>
                        <a:rPr lang="en-US" sz="1200" spc="-55">
                          <a:effectLst/>
                        </a:rPr>
                        <a:t>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1</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459750293"/>
                  </a:ext>
                </a:extLst>
              </a:tr>
              <a:tr h="464128">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Tension Tests (Component)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2564173061"/>
                  </a:ext>
                </a:extLst>
              </a:tr>
              <a:tr h="464128">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Metallographic Examination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1912690787"/>
                  </a:ext>
                </a:extLst>
              </a:tr>
              <a:tr h="253627">
                <a:tc vMerge="1">
                  <a:txBody>
                    <a:bodyPr/>
                    <a:lstStyle/>
                    <a:p>
                      <a:endParaRPr lang="en-US"/>
                    </a:p>
                  </a:txBody>
                  <a:tcPr/>
                </a:tc>
                <a:tc>
                  <a:txBody>
                    <a:bodyPr/>
                    <a:lstStyle/>
                    <a:p>
                      <a:pPr marL="0" marR="54610">
                        <a:lnSpc>
                          <a:spcPct val="115000"/>
                        </a:lnSpc>
                        <a:spcBef>
                          <a:spcPts val="0"/>
                        </a:spcBef>
                        <a:spcAft>
                          <a:spcPts val="0"/>
                        </a:spcAft>
                      </a:pPr>
                      <a:r>
                        <a:rPr lang="en-US" sz="1200" spc="-55">
                          <a:effectLst/>
                        </a:rPr>
                        <a:t>Chemical Analysis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a:effectLst/>
                        </a:rPr>
                        <a:t>Yes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tc>
                  <a:txBody>
                    <a:bodyPr/>
                    <a:lstStyle/>
                    <a:p>
                      <a:pPr marL="0" marR="54610" algn="ctr">
                        <a:lnSpc>
                          <a:spcPct val="115000"/>
                        </a:lnSpc>
                        <a:spcBef>
                          <a:spcPts val="0"/>
                        </a:spcBef>
                        <a:spcAft>
                          <a:spcPts val="0"/>
                        </a:spcAft>
                      </a:pPr>
                      <a:r>
                        <a:rPr lang="en-US" sz="1200" spc="-55" dirty="0">
                          <a:effectLst/>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977" marR="51977" marT="19435" marB="19435" anchor="ctr"/>
                </a:tc>
                <a:extLst>
                  <a:ext uri="{0D108BD9-81ED-4DB2-BD59-A6C34878D82A}">
                    <a16:rowId xmlns:a16="http://schemas.microsoft.com/office/drawing/2014/main" val="2849464465"/>
                  </a:ext>
                </a:extLst>
              </a:tr>
            </a:tbl>
          </a:graphicData>
        </a:graphic>
      </p:graphicFrame>
      <p:sp>
        <p:nvSpPr>
          <p:cNvPr id="4" name="Slide Number Placeholder 3"/>
          <p:cNvSpPr>
            <a:spLocks noGrp="1"/>
          </p:cNvSpPr>
          <p:nvPr>
            <p:ph type="sldNum" sz="quarter" idx="11"/>
          </p:nvPr>
        </p:nvSpPr>
        <p:spPr/>
        <p:txBody>
          <a:bodyPr/>
          <a:lstStyle/>
          <a:p>
            <a:fld id="{A916C171-007E-46CF-80D5-F89E015BD616}" type="slidenum">
              <a:rPr lang="en-US" smtClean="0"/>
              <a:pPr/>
              <a:t>11</a:t>
            </a:fld>
            <a:endParaRPr lang="en-US" dirty="0"/>
          </a:p>
        </p:txBody>
      </p:sp>
    </p:spTree>
    <p:extLst>
      <p:ext uri="{BB962C8B-B14F-4D97-AF65-F5344CB8AC3E}">
        <p14:creationId xmlns:p14="http://schemas.microsoft.com/office/powerpoint/2010/main" val="1361769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A916C171-007E-46CF-80D5-F89E015BD616}" type="slidenum">
              <a:rPr lang="en-US" smtClean="0"/>
              <a:pPr/>
              <a:t>12</a:t>
            </a:fld>
            <a:endParaRPr lang="en-US" dirty="0"/>
          </a:p>
        </p:txBody>
      </p:sp>
      <p:pic>
        <p:nvPicPr>
          <p:cNvPr id="7" name="Content Placeholder 6"/>
          <p:cNvPicPr>
            <a:picLocks noGrp="1" noChangeAspect="1"/>
          </p:cNvPicPr>
          <p:nvPr>
            <p:ph idx="1"/>
          </p:nvPr>
        </p:nvPicPr>
        <p:blipFill>
          <a:blip r:embed="rId2"/>
          <a:stretch>
            <a:fillRect/>
          </a:stretch>
        </p:blipFill>
        <p:spPr>
          <a:xfrm>
            <a:off x="258976" y="1430688"/>
            <a:ext cx="3494739" cy="3912021"/>
          </a:xfrm>
          <a:prstGeom prst="rect">
            <a:avLst/>
          </a:prstGeom>
        </p:spPr>
      </p:pic>
      <p:pic>
        <p:nvPicPr>
          <p:cNvPr id="8" name="Picture 7"/>
          <p:cNvPicPr>
            <a:picLocks noChangeAspect="1"/>
          </p:cNvPicPr>
          <p:nvPr/>
        </p:nvPicPr>
        <p:blipFill>
          <a:blip r:embed="rId3"/>
          <a:stretch>
            <a:fillRect/>
          </a:stretch>
        </p:blipFill>
        <p:spPr>
          <a:xfrm>
            <a:off x="3502926" y="2428920"/>
            <a:ext cx="3566673" cy="3643494"/>
          </a:xfrm>
          <a:prstGeom prst="rect">
            <a:avLst/>
          </a:prstGeom>
        </p:spPr>
      </p:pic>
      <p:sp>
        <p:nvSpPr>
          <p:cNvPr id="9" name="Text Placeholder 2"/>
          <p:cNvSpPr txBox="1">
            <a:spLocks/>
          </p:cNvSpPr>
          <p:nvPr/>
        </p:nvSpPr>
        <p:spPr>
          <a:xfrm>
            <a:off x="6818810" y="1497233"/>
            <a:ext cx="4820195" cy="381771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2">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rgbClr val="0688B6"/>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r>
              <a:rPr lang="en-US" sz="1800" dirty="0" smtClean="0"/>
              <a:t>54 Tensile Specimens + Additional </a:t>
            </a:r>
            <a:r>
              <a:rPr lang="en-US" sz="1800" dirty="0" err="1" smtClean="0"/>
              <a:t>Req</a:t>
            </a:r>
            <a:r>
              <a:rPr lang="en-US" sz="1800" dirty="0" smtClean="0"/>
              <a:t>?</a:t>
            </a:r>
          </a:p>
          <a:p>
            <a:pPr marL="457200" indent="-457200"/>
            <a:r>
              <a:rPr lang="en-US" sz="1800" dirty="0" smtClean="0"/>
              <a:t>Tension test specimens from each corner and the center of the build volume being qualified. </a:t>
            </a:r>
          </a:p>
          <a:p>
            <a:pPr marL="457200" indent="-457200"/>
            <a:r>
              <a:rPr lang="en-US" sz="1800" dirty="0" smtClean="0"/>
              <a:t>Half test specimens in each location shall represent a thin feature (maximum of 0.04 in [1 mm]). </a:t>
            </a:r>
          </a:p>
          <a:p>
            <a:pPr marL="457200" indent="-457200"/>
            <a:r>
              <a:rPr lang="en-US" sz="1800" dirty="0" smtClean="0"/>
              <a:t>Half of the standard qualification build tension specimens in each location shall represent a thick feature Use multiple builds to reduce the risk of a problem with a single build </a:t>
            </a:r>
          </a:p>
          <a:p>
            <a:pPr marL="457200" indent="-457200"/>
            <a:r>
              <a:rPr lang="en-US" sz="1800" dirty="0" smtClean="0"/>
              <a:t>Additional samples if qualifying integrated build plate</a:t>
            </a:r>
            <a:endParaRPr lang="en-US" sz="1800" dirty="0"/>
          </a:p>
        </p:txBody>
      </p:sp>
      <p:sp>
        <p:nvSpPr>
          <p:cNvPr id="10"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PBF Standard Qualification Build</a:t>
            </a:r>
          </a:p>
        </p:txBody>
      </p:sp>
    </p:spTree>
    <p:extLst>
      <p:ext uri="{BB962C8B-B14F-4D97-AF65-F5344CB8AC3E}">
        <p14:creationId xmlns:p14="http://schemas.microsoft.com/office/powerpoint/2010/main" val="38349890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713913" y="1622600"/>
            <a:ext cx="3713744" cy="4541838"/>
          </a:xfrm>
          <a:prstGeom prst="rect">
            <a:avLst/>
          </a:prstGeom>
        </p:spPr>
      </p:pic>
      <p:sp>
        <p:nvSpPr>
          <p:cNvPr id="4" name="Slide Number Placeholder 3"/>
          <p:cNvSpPr>
            <a:spLocks noGrp="1"/>
          </p:cNvSpPr>
          <p:nvPr>
            <p:ph type="sldNum" sz="quarter" idx="11"/>
          </p:nvPr>
        </p:nvSpPr>
        <p:spPr/>
        <p:txBody>
          <a:bodyPr/>
          <a:lstStyle/>
          <a:p>
            <a:fld id="{A916C171-007E-46CF-80D5-F89E015BD616}" type="slidenum">
              <a:rPr lang="en-US" smtClean="0"/>
              <a:pPr/>
              <a:t>13</a:t>
            </a:fld>
            <a:endParaRPr lang="en-US" dirty="0"/>
          </a:p>
        </p:txBody>
      </p:sp>
      <p:sp>
        <p:nvSpPr>
          <p:cNvPr id="6" name="Text Placeholder 2"/>
          <p:cNvSpPr txBox="1">
            <a:spLocks/>
          </p:cNvSpPr>
          <p:nvPr/>
        </p:nvSpPr>
        <p:spPr>
          <a:xfrm>
            <a:off x="5656217" y="1489163"/>
            <a:ext cx="5697583" cy="475488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2">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rgbClr val="0688B6"/>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t>Can combine Machine &amp; Procedure Qualifications</a:t>
            </a:r>
          </a:p>
          <a:p>
            <a:r>
              <a:rPr lang="en-US" sz="1800" dirty="0" smtClean="0"/>
              <a:t>Vertical </a:t>
            </a:r>
            <a:r>
              <a:rPr lang="en-US" sz="1800" dirty="0"/>
              <a:t>Plane Condition </a:t>
            </a:r>
            <a:r>
              <a:rPr lang="en-US" sz="1800" dirty="0" smtClean="0"/>
              <a:t>– less </a:t>
            </a:r>
            <a:r>
              <a:rPr lang="en-US" sz="1800" dirty="0"/>
              <a:t>than three deposition passes wide, is five or more deposition layers thick, and extends for a length greater than 10 times the width of a single DED pass. </a:t>
            </a:r>
          </a:p>
          <a:p>
            <a:r>
              <a:rPr lang="en-US" sz="1800" dirty="0" smtClean="0"/>
              <a:t>Horizontal </a:t>
            </a:r>
            <a:r>
              <a:rPr lang="en-US" sz="1800" dirty="0"/>
              <a:t>Plane Condition </a:t>
            </a:r>
            <a:r>
              <a:rPr lang="en-US" sz="1800" dirty="0" smtClean="0"/>
              <a:t>– less </a:t>
            </a:r>
            <a:r>
              <a:rPr lang="en-US" sz="1800" dirty="0"/>
              <a:t>than three deposition layers thick, is five or more deposition passes wide, and extends for a length greater than 10 times the width of a single deposition pass. </a:t>
            </a:r>
          </a:p>
          <a:p>
            <a:r>
              <a:rPr lang="en-US" sz="1800" dirty="0" smtClean="0"/>
              <a:t>Dimensional </a:t>
            </a:r>
            <a:r>
              <a:rPr lang="en-US" sz="1800" dirty="0"/>
              <a:t>Inspection Features – Material shall be built at each corner of the build platform (or at four, equally-spaced extremes at the edges of the build platform) that represents the smallest resolution feature(s) of components to be fabricated to an AMPS utilizing the AM machine to be qualified with this build</a:t>
            </a:r>
            <a:r>
              <a:rPr lang="en-US" sz="1800" dirty="0" smtClean="0"/>
              <a:t>.</a:t>
            </a:r>
          </a:p>
          <a:p>
            <a:r>
              <a:rPr lang="en-US" sz="1800" dirty="0" smtClean="0"/>
              <a:t>Additional samples if qualifying integrated build plate</a:t>
            </a:r>
            <a:endParaRPr lang="en-US" sz="1800" dirty="0"/>
          </a:p>
          <a:p>
            <a:endParaRPr lang="en-US" sz="1800" dirty="0"/>
          </a:p>
        </p:txBody>
      </p:sp>
      <p:sp>
        <p:nvSpPr>
          <p:cNvPr id="7"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DED Standard Qualification Build</a:t>
            </a:r>
          </a:p>
        </p:txBody>
      </p:sp>
    </p:spTree>
    <p:extLst>
      <p:ext uri="{BB962C8B-B14F-4D97-AF65-F5344CB8AC3E}">
        <p14:creationId xmlns:p14="http://schemas.microsoft.com/office/powerpoint/2010/main" val="16506031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32410" y="1436914"/>
            <a:ext cx="10288089" cy="4740049"/>
          </a:xfrm>
        </p:spPr>
        <p:txBody>
          <a:bodyPr>
            <a:normAutofit fontScale="92500" lnSpcReduction="10000"/>
          </a:bodyPr>
          <a:lstStyle/>
          <a:p>
            <a:r>
              <a:rPr lang="en-US" dirty="0" smtClean="0"/>
              <a:t>Determine </a:t>
            </a:r>
            <a:r>
              <a:rPr lang="en-US" dirty="0"/>
              <a:t>the ability of AM machine operators to complete acceptable AM component builds using a given AM machine.  </a:t>
            </a:r>
            <a:endParaRPr lang="en-US" dirty="0" smtClean="0"/>
          </a:p>
          <a:p>
            <a:r>
              <a:rPr lang="en-US" dirty="0" smtClean="0"/>
              <a:t>Clause </a:t>
            </a:r>
            <a:r>
              <a:rPr lang="en-US" dirty="0"/>
              <a:t>establishes the minimum requirements for AM machine operator performance qualification. </a:t>
            </a:r>
            <a:endParaRPr lang="en-US" dirty="0" smtClean="0"/>
          </a:p>
          <a:p>
            <a:r>
              <a:rPr lang="en-US" dirty="0" smtClean="0"/>
              <a:t>Levels of Qualification (Class A, B, or C)</a:t>
            </a:r>
          </a:p>
          <a:p>
            <a:r>
              <a:rPr lang="en-US" dirty="0" smtClean="0"/>
              <a:t>6.3 Requirements</a:t>
            </a:r>
          </a:p>
          <a:p>
            <a:pPr lvl="1"/>
            <a:r>
              <a:rPr lang="en-US" dirty="0" smtClean="0">
                <a:solidFill>
                  <a:schemeClr val="tx1"/>
                </a:solidFill>
              </a:rPr>
              <a:t>Training</a:t>
            </a:r>
            <a:r>
              <a:rPr lang="en-US" dirty="0">
                <a:solidFill>
                  <a:schemeClr val="tx1"/>
                </a:solidFill>
              </a:rPr>
              <a:t>, including successful completion of written examinations </a:t>
            </a:r>
          </a:p>
          <a:p>
            <a:pPr lvl="1"/>
            <a:r>
              <a:rPr lang="en-US" dirty="0" smtClean="0">
                <a:solidFill>
                  <a:schemeClr val="tx1"/>
                </a:solidFill>
              </a:rPr>
              <a:t>Practical </a:t>
            </a:r>
            <a:r>
              <a:rPr lang="en-US" dirty="0">
                <a:solidFill>
                  <a:schemeClr val="tx1"/>
                </a:solidFill>
              </a:rPr>
              <a:t>examinations</a:t>
            </a:r>
          </a:p>
          <a:p>
            <a:pPr lvl="1"/>
            <a:r>
              <a:rPr lang="en-US" dirty="0" smtClean="0">
                <a:solidFill>
                  <a:schemeClr val="tx1"/>
                </a:solidFill>
              </a:rPr>
              <a:t>Demonstration </a:t>
            </a:r>
            <a:r>
              <a:rPr lang="en-US" dirty="0">
                <a:solidFill>
                  <a:schemeClr val="tx1"/>
                </a:solidFill>
              </a:rPr>
              <a:t>build</a:t>
            </a:r>
          </a:p>
          <a:p>
            <a:pPr lvl="1"/>
            <a:endParaRPr lang="en-US" dirty="0" smtClean="0"/>
          </a:p>
          <a:p>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pPr/>
              <a:t>14</a:t>
            </a:fld>
            <a:endParaRPr lang="en-US" dirty="0"/>
          </a:p>
        </p:txBody>
      </p:sp>
      <p:sp>
        <p:nvSpPr>
          <p:cNvPr id="5"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6.0 AM machine operator qualification </a:t>
            </a:r>
          </a:p>
        </p:txBody>
      </p:sp>
    </p:spTree>
    <p:extLst>
      <p:ext uri="{BB962C8B-B14F-4D97-AF65-F5344CB8AC3E}">
        <p14:creationId xmlns:p14="http://schemas.microsoft.com/office/powerpoint/2010/main" val="1176903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A916C171-007E-46CF-80D5-F89E015BD616}" type="slidenum">
              <a:rPr lang="en-US" smtClean="0"/>
              <a:pPr/>
              <a:t>15</a:t>
            </a:fld>
            <a:endParaRPr lang="en-US" dirty="0"/>
          </a:p>
        </p:txBody>
      </p:sp>
      <p:pic>
        <p:nvPicPr>
          <p:cNvPr id="7" name="Picture 6"/>
          <p:cNvPicPr>
            <a:picLocks noChangeAspect="1"/>
          </p:cNvPicPr>
          <p:nvPr/>
        </p:nvPicPr>
        <p:blipFill>
          <a:blip r:embed="rId2"/>
          <a:stretch>
            <a:fillRect/>
          </a:stretch>
        </p:blipFill>
        <p:spPr>
          <a:xfrm>
            <a:off x="1714500" y="228460"/>
            <a:ext cx="9963150" cy="6493015"/>
          </a:xfrm>
          <a:prstGeom prst="rect">
            <a:avLst/>
          </a:prstGeom>
        </p:spPr>
      </p:pic>
    </p:spTree>
    <p:extLst>
      <p:ext uri="{BB962C8B-B14F-4D97-AF65-F5344CB8AC3E}">
        <p14:creationId xmlns:p14="http://schemas.microsoft.com/office/powerpoint/2010/main" val="32108905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42950" y="1436914"/>
            <a:ext cx="10877549" cy="4740049"/>
          </a:xfrm>
        </p:spPr>
        <p:txBody>
          <a:bodyPr>
            <a:normAutofit lnSpcReduction="10000"/>
          </a:bodyPr>
          <a:lstStyle/>
          <a:p>
            <a:pPr marL="457200" lvl="1" indent="0">
              <a:buNone/>
            </a:pPr>
            <a:r>
              <a:rPr lang="en-US" b="1" dirty="0" smtClean="0">
                <a:solidFill>
                  <a:schemeClr val="tx1"/>
                </a:solidFill>
              </a:rPr>
              <a:t>7.2 Digital </a:t>
            </a:r>
            <a:r>
              <a:rPr lang="en-US" b="1" dirty="0">
                <a:solidFill>
                  <a:schemeClr val="tx1"/>
                </a:solidFill>
              </a:rPr>
              <a:t>Control Plan. </a:t>
            </a:r>
            <a:r>
              <a:rPr lang="en-US" dirty="0">
                <a:solidFill>
                  <a:schemeClr val="tx1"/>
                </a:solidFill>
              </a:rPr>
              <a:t>The Contractor shall create a digital control plan that provides a method for tracking the digital files necessary to fabricate an AM build. </a:t>
            </a:r>
            <a:endParaRPr lang="en-US" dirty="0" smtClean="0">
              <a:solidFill>
                <a:schemeClr val="tx1"/>
              </a:solidFill>
            </a:endParaRPr>
          </a:p>
          <a:p>
            <a:pPr marL="457200" lvl="1" indent="0">
              <a:buNone/>
            </a:pPr>
            <a:r>
              <a:rPr lang="en-US" b="1" dirty="0">
                <a:solidFill>
                  <a:schemeClr val="tx1"/>
                </a:solidFill>
              </a:rPr>
              <a:t>7.3 Additive Manufacturing System. </a:t>
            </a:r>
            <a:r>
              <a:rPr lang="en-US" dirty="0">
                <a:solidFill>
                  <a:schemeClr val="tx1"/>
                </a:solidFill>
              </a:rPr>
              <a:t>A pre-production maintenance checklist shall be developed and used by the Contractor that includes the manufacturer’s guidelines for each piece of equipment in the AM system. </a:t>
            </a:r>
            <a:endParaRPr lang="en-US" dirty="0" smtClean="0">
              <a:solidFill>
                <a:schemeClr val="tx1"/>
              </a:solidFill>
            </a:endParaRPr>
          </a:p>
          <a:p>
            <a:pPr marL="457200" lvl="1" indent="0">
              <a:buNone/>
            </a:pPr>
            <a:r>
              <a:rPr lang="en-US" b="1" dirty="0" smtClean="0">
                <a:solidFill>
                  <a:schemeClr val="tx1"/>
                </a:solidFill>
              </a:rPr>
              <a:t>7.3.1 Calibration </a:t>
            </a:r>
            <a:r>
              <a:rPr lang="en-US" b="1" dirty="0">
                <a:solidFill>
                  <a:schemeClr val="tx1"/>
                </a:solidFill>
              </a:rPr>
              <a:t>Control Plan</a:t>
            </a:r>
            <a:r>
              <a:rPr lang="en-US" dirty="0">
                <a:solidFill>
                  <a:schemeClr val="tx1"/>
                </a:solidFill>
              </a:rPr>
              <a:t>. The Contractor shall establish and maintain a calibration control plan to ensure that the AM system will be capable of producing AM components that meet the requirements of the AMPS and the acceptance criteria of Clause 8. </a:t>
            </a:r>
          </a:p>
        </p:txBody>
      </p:sp>
      <p:sp>
        <p:nvSpPr>
          <p:cNvPr id="4" name="Slide Number Placeholder 3"/>
          <p:cNvSpPr>
            <a:spLocks noGrp="1"/>
          </p:cNvSpPr>
          <p:nvPr>
            <p:ph type="sldNum" sz="quarter" idx="11"/>
          </p:nvPr>
        </p:nvSpPr>
        <p:spPr/>
        <p:txBody>
          <a:bodyPr/>
          <a:lstStyle/>
          <a:p>
            <a:fld id="{A916C171-007E-46CF-80D5-F89E015BD616}" type="slidenum">
              <a:rPr lang="en-US" smtClean="0"/>
              <a:pPr/>
              <a:t>16</a:t>
            </a:fld>
            <a:endParaRPr lang="en-US" dirty="0"/>
          </a:p>
        </p:txBody>
      </p:sp>
      <p:sp>
        <p:nvSpPr>
          <p:cNvPr id="5"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7.0 Fabrication</a:t>
            </a:r>
          </a:p>
        </p:txBody>
      </p:sp>
    </p:spTree>
    <p:extLst>
      <p:ext uri="{BB962C8B-B14F-4D97-AF65-F5344CB8AC3E}">
        <p14:creationId xmlns:p14="http://schemas.microsoft.com/office/powerpoint/2010/main" val="6163687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47750" y="1436914"/>
            <a:ext cx="10572749" cy="5284561"/>
          </a:xfrm>
        </p:spPr>
        <p:txBody>
          <a:bodyPr>
            <a:normAutofit lnSpcReduction="10000"/>
          </a:bodyPr>
          <a:lstStyle/>
          <a:p>
            <a:pPr marL="457200" lvl="1" indent="0">
              <a:buNone/>
            </a:pPr>
            <a:r>
              <a:rPr lang="en-US" b="1" dirty="0" smtClean="0">
                <a:solidFill>
                  <a:schemeClr val="tx1"/>
                </a:solidFill>
              </a:rPr>
              <a:t>7.4 </a:t>
            </a:r>
            <a:r>
              <a:rPr lang="en-US" b="1" dirty="0">
                <a:solidFill>
                  <a:schemeClr val="tx1"/>
                </a:solidFill>
              </a:rPr>
              <a:t>Additive Manufacturing Feedstock and Build </a:t>
            </a:r>
            <a:r>
              <a:rPr lang="en-US" b="1" dirty="0" smtClean="0">
                <a:solidFill>
                  <a:schemeClr val="tx1"/>
                </a:solidFill>
              </a:rPr>
              <a:t>Platform</a:t>
            </a:r>
          </a:p>
          <a:p>
            <a:pPr marL="457200" lvl="1" indent="0">
              <a:buNone/>
            </a:pPr>
            <a:r>
              <a:rPr lang="en-US" b="1" dirty="0">
                <a:solidFill>
                  <a:schemeClr val="tx1"/>
                </a:solidFill>
              </a:rPr>
              <a:t>7.5 Preheating and </a:t>
            </a:r>
            <a:r>
              <a:rPr lang="en-US" b="1" dirty="0" err="1">
                <a:solidFill>
                  <a:schemeClr val="tx1"/>
                </a:solidFill>
              </a:rPr>
              <a:t>Interpass</a:t>
            </a:r>
            <a:r>
              <a:rPr lang="en-US" b="1" dirty="0">
                <a:solidFill>
                  <a:schemeClr val="tx1"/>
                </a:solidFill>
              </a:rPr>
              <a:t> Temperature </a:t>
            </a:r>
            <a:r>
              <a:rPr lang="en-US" b="1" dirty="0" smtClean="0">
                <a:solidFill>
                  <a:schemeClr val="tx1"/>
                </a:solidFill>
              </a:rPr>
              <a:t>Control</a:t>
            </a:r>
          </a:p>
          <a:p>
            <a:pPr marL="457200" lvl="1" indent="0">
              <a:buNone/>
            </a:pPr>
            <a:r>
              <a:rPr lang="en-US" b="1" dirty="0">
                <a:solidFill>
                  <a:schemeClr val="tx1"/>
                </a:solidFill>
              </a:rPr>
              <a:t>7.6 Additive Manufacturing </a:t>
            </a:r>
            <a:r>
              <a:rPr lang="en-US" b="1" dirty="0" smtClean="0">
                <a:solidFill>
                  <a:schemeClr val="tx1"/>
                </a:solidFill>
              </a:rPr>
              <a:t>Environment</a:t>
            </a:r>
          </a:p>
          <a:p>
            <a:pPr marL="457200" lvl="1" indent="0">
              <a:buNone/>
            </a:pPr>
            <a:r>
              <a:rPr lang="en-US" b="1" dirty="0">
                <a:solidFill>
                  <a:schemeClr val="tx1"/>
                </a:solidFill>
              </a:rPr>
              <a:t>7.7 Additive Manufacturing Build</a:t>
            </a:r>
            <a:endParaRPr lang="en-US" b="1" dirty="0" smtClean="0">
              <a:solidFill>
                <a:schemeClr val="tx1"/>
              </a:solidFill>
            </a:endParaRPr>
          </a:p>
          <a:p>
            <a:pPr marL="457200" lvl="1" indent="0">
              <a:buNone/>
            </a:pPr>
            <a:r>
              <a:rPr lang="en-US" b="1" dirty="0">
                <a:solidFill>
                  <a:schemeClr val="tx1"/>
                </a:solidFill>
              </a:rPr>
              <a:t>7.8 Build </a:t>
            </a:r>
            <a:r>
              <a:rPr lang="en-US" b="1" dirty="0" smtClean="0">
                <a:solidFill>
                  <a:schemeClr val="tx1"/>
                </a:solidFill>
              </a:rPr>
              <a:t>Interruptions</a:t>
            </a:r>
          </a:p>
          <a:p>
            <a:pPr marL="457200" lvl="1" indent="0">
              <a:buNone/>
            </a:pPr>
            <a:r>
              <a:rPr lang="en-US" b="1" dirty="0" smtClean="0">
                <a:solidFill>
                  <a:schemeClr val="tx1"/>
                </a:solidFill>
              </a:rPr>
              <a:t>7.9 In-Process </a:t>
            </a:r>
            <a:r>
              <a:rPr lang="en-US" b="1" dirty="0">
                <a:solidFill>
                  <a:schemeClr val="tx1"/>
                </a:solidFill>
              </a:rPr>
              <a:t>Adjustments and </a:t>
            </a:r>
            <a:r>
              <a:rPr lang="en-US" b="1" dirty="0" smtClean="0">
                <a:solidFill>
                  <a:schemeClr val="tx1"/>
                </a:solidFill>
              </a:rPr>
              <a:t>Modifications</a:t>
            </a:r>
          </a:p>
          <a:p>
            <a:pPr marL="457200" lvl="1" indent="0">
              <a:buNone/>
            </a:pPr>
            <a:r>
              <a:rPr lang="en-US" b="1" dirty="0">
                <a:solidFill>
                  <a:schemeClr val="tx1"/>
                </a:solidFill>
              </a:rPr>
              <a:t>7.10 Powder Bed Fusion Witness </a:t>
            </a:r>
            <a:r>
              <a:rPr lang="en-US" b="1" dirty="0" smtClean="0">
                <a:solidFill>
                  <a:schemeClr val="tx1"/>
                </a:solidFill>
              </a:rPr>
              <a:t>Specimens</a:t>
            </a:r>
          </a:p>
          <a:p>
            <a:pPr marL="457200" lvl="1" indent="0">
              <a:buNone/>
            </a:pPr>
            <a:r>
              <a:rPr lang="en-US" b="1" dirty="0">
                <a:solidFill>
                  <a:schemeClr val="tx1"/>
                </a:solidFill>
              </a:rPr>
              <a:t>7.11 Component Identification </a:t>
            </a:r>
            <a:r>
              <a:rPr lang="en-US" b="1" dirty="0" smtClean="0">
                <a:solidFill>
                  <a:schemeClr val="tx1"/>
                </a:solidFill>
              </a:rPr>
              <a:t>Requirements</a:t>
            </a:r>
          </a:p>
          <a:p>
            <a:pPr marL="457200" lvl="1" indent="0">
              <a:buNone/>
            </a:pPr>
            <a:r>
              <a:rPr lang="en-US" b="1" dirty="0">
                <a:solidFill>
                  <a:schemeClr val="tx1"/>
                </a:solidFill>
              </a:rPr>
              <a:t>7.12 Acceptance </a:t>
            </a:r>
            <a:r>
              <a:rPr lang="en-US" b="1" dirty="0" smtClean="0">
                <a:solidFill>
                  <a:schemeClr val="tx1"/>
                </a:solidFill>
              </a:rPr>
              <a:t>Inspection</a:t>
            </a:r>
          </a:p>
          <a:p>
            <a:pPr marL="457200" lvl="1" indent="0">
              <a:buNone/>
            </a:pPr>
            <a:r>
              <a:rPr lang="en-US" b="1" dirty="0">
                <a:solidFill>
                  <a:schemeClr val="tx1"/>
                </a:solidFill>
              </a:rPr>
              <a:t>7.13 In-Process </a:t>
            </a:r>
            <a:r>
              <a:rPr lang="en-US" b="1" dirty="0" smtClean="0">
                <a:solidFill>
                  <a:schemeClr val="tx1"/>
                </a:solidFill>
              </a:rPr>
              <a:t>Correction</a:t>
            </a:r>
          </a:p>
          <a:p>
            <a:pPr marL="457200" lvl="1" indent="0">
              <a:buNone/>
            </a:pPr>
            <a:r>
              <a:rPr lang="en-US" b="1" dirty="0">
                <a:solidFill>
                  <a:schemeClr val="tx1"/>
                </a:solidFill>
              </a:rPr>
              <a:t>7.14 Post-AM </a:t>
            </a:r>
            <a:r>
              <a:rPr lang="en-US" b="1" dirty="0" smtClean="0">
                <a:solidFill>
                  <a:schemeClr val="tx1"/>
                </a:solidFill>
              </a:rPr>
              <a:t>Processing</a:t>
            </a:r>
          </a:p>
          <a:p>
            <a:pPr marL="457200" lvl="1" indent="0">
              <a:buNone/>
            </a:pPr>
            <a:r>
              <a:rPr lang="en-US" b="1" dirty="0">
                <a:solidFill>
                  <a:schemeClr val="tx1"/>
                </a:solidFill>
              </a:rPr>
              <a:t>7.15 Record </a:t>
            </a:r>
            <a:r>
              <a:rPr lang="en-US" b="1" dirty="0" smtClean="0">
                <a:solidFill>
                  <a:schemeClr val="tx1"/>
                </a:solidFill>
              </a:rPr>
              <a:t>Requirements</a:t>
            </a:r>
          </a:p>
          <a:p>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pPr/>
              <a:t>17</a:t>
            </a:fld>
            <a:endParaRPr lang="en-US" dirty="0"/>
          </a:p>
        </p:txBody>
      </p:sp>
      <p:sp>
        <p:nvSpPr>
          <p:cNvPr id="6"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7.0 Fabrication Clauses cont.)</a:t>
            </a:r>
          </a:p>
        </p:txBody>
      </p:sp>
    </p:spTree>
    <p:extLst>
      <p:ext uri="{BB962C8B-B14F-4D97-AF65-F5344CB8AC3E}">
        <p14:creationId xmlns:p14="http://schemas.microsoft.com/office/powerpoint/2010/main" val="7299494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A916C171-007E-46CF-80D5-F89E015BD616}" type="slidenum">
              <a:rPr lang="en-US" smtClean="0"/>
              <a:pPr/>
              <a:t>18</a:t>
            </a:fld>
            <a:endParaRPr lang="en-US" dirty="0"/>
          </a:p>
        </p:txBody>
      </p:sp>
      <p:pic>
        <p:nvPicPr>
          <p:cNvPr id="7" name="Picture 6"/>
          <p:cNvPicPr>
            <a:picLocks noChangeAspect="1"/>
          </p:cNvPicPr>
          <p:nvPr/>
        </p:nvPicPr>
        <p:blipFill>
          <a:blip r:embed="rId2"/>
          <a:stretch>
            <a:fillRect/>
          </a:stretch>
        </p:blipFill>
        <p:spPr>
          <a:xfrm>
            <a:off x="1714500" y="228460"/>
            <a:ext cx="9963150" cy="6493015"/>
          </a:xfrm>
          <a:prstGeom prst="rect">
            <a:avLst/>
          </a:prstGeom>
        </p:spPr>
      </p:pic>
    </p:spTree>
    <p:extLst>
      <p:ext uri="{BB962C8B-B14F-4D97-AF65-F5344CB8AC3E}">
        <p14:creationId xmlns:p14="http://schemas.microsoft.com/office/powerpoint/2010/main" val="26088860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42950" y="1436914"/>
            <a:ext cx="10877549" cy="4740049"/>
          </a:xfrm>
        </p:spPr>
        <p:txBody>
          <a:bodyPr>
            <a:normAutofit/>
          </a:bodyPr>
          <a:lstStyle/>
          <a:p>
            <a:pPr lvl="1"/>
            <a:r>
              <a:rPr lang="en-US" dirty="0" smtClean="0">
                <a:solidFill>
                  <a:schemeClr val="tx1"/>
                </a:solidFill>
              </a:rPr>
              <a:t>D20 allows for more predictable interactions between suppliers and customers for AM components</a:t>
            </a:r>
          </a:p>
          <a:p>
            <a:pPr lvl="1"/>
            <a:r>
              <a:rPr lang="en-US" dirty="0" smtClean="0">
                <a:solidFill>
                  <a:schemeClr val="tx1"/>
                </a:solidFill>
              </a:rPr>
              <a:t>Metal AM technology increases the industrial base for small runs of specialized parts</a:t>
            </a:r>
          </a:p>
          <a:p>
            <a:pPr lvl="1"/>
            <a:r>
              <a:rPr lang="en-US" dirty="0" smtClean="0">
                <a:solidFill>
                  <a:schemeClr val="tx1"/>
                </a:solidFill>
              </a:rPr>
              <a:t>Separate qualification approaches for PBF and DED.</a:t>
            </a:r>
          </a:p>
          <a:p>
            <a:pPr lvl="2"/>
            <a:r>
              <a:rPr lang="en-US" dirty="0" smtClean="0">
                <a:solidFill>
                  <a:schemeClr val="tx1"/>
                </a:solidFill>
              </a:rPr>
              <a:t>DED requirements are less rigorous and leverage the large body of welding standards for consumables, processes, fabrication and inspection</a:t>
            </a:r>
          </a:p>
          <a:p>
            <a:pPr lvl="2"/>
            <a:r>
              <a:rPr lang="en-US" dirty="0" smtClean="0">
                <a:solidFill>
                  <a:schemeClr val="tx1"/>
                </a:solidFill>
              </a:rPr>
              <a:t>Similar approach being developed by Navy stakeholders.</a:t>
            </a:r>
          </a:p>
          <a:p>
            <a:pPr lvl="1"/>
            <a:r>
              <a:rPr lang="en-US" dirty="0" smtClean="0">
                <a:solidFill>
                  <a:schemeClr val="tx1"/>
                </a:solidFill>
              </a:rPr>
              <a:t>New technical publications for AM technologies can fit into a wider spectrum of AM uses and standards</a:t>
            </a:r>
            <a:endParaRPr lang="en-US" dirty="0">
              <a:solidFill>
                <a:schemeClr val="tx1"/>
              </a:solidFill>
            </a:endParaRPr>
          </a:p>
          <a:p>
            <a:pPr lvl="2"/>
            <a:endParaRPr lang="en-US" dirty="0">
              <a:solidFill>
                <a:schemeClr val="tx1"/>
              </a:solidFill>
            </a:endParaRPr>
          </a:p>
        </p:txBody>
      </p:sp>
      <p:sp>
        <p:nvSpPr>
          <p:cNvPr id="4" name="Slide Number Placeholder 3"/>
          <p:cNvSpPr>
            <a:spLocks noGrp="1"/>
          </p:cNvSpPr>
          <p:nvPr>
            <p:ph type="sldNum" sz="quarter" idx="11"/>
          </p:nvPr>
        </p:nvSpPr>
        <p:spPr/>
        <p:txBody>
          <a:bodyPr/>
          <a:lstStyle/>
          <a:p>
            <a:fld id="{A916C171-007E-46CF-80D5-F89E015BD616}" type="slidenum">
              <a:rPr lang="en-US" smtClean="0"/>
              <a:pPr/>
              <a:t>19</a:t>
            </a:fld>
            <a:endParaRPr lang="en-US" dirty="0"/>
          </a:p>
        </p:txBody>
      </p:sp>
      <p:sp>
        <p:nvSpPr>
          <p:cNvPr id="5"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Navy Relevance</a:t>
            </a:r>
          </a:p>
        </p:txBody>
      </p:sp>
    </p:spTree>
    <p:extLst>
      <p:ext uri="{BB962C8B-B14F-4D97-AF65-F5344CB8AC3E}">
        <p14:creationId xmlns:p14="http://schemas.microsoft.com/office/powerpoint/2010/main" val="3876250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01336" y="1907177"/>
            <a:ext cx="10719163" cy="4269786"/>
          </a:xfrm>
        </p:spPr>
        <p:txBody>
          <a:bodyPr/>
          <a:lstStyle/>
          <a:p>
            <a:r>
              <a:rPr lang="en-US" dirty="0"/>
              <a:t>Background</a:t>
            </a:r>
          </a:p>
          <a:p>
            <a:r>
              <a:rPr lang="en-US" dirty="0"/>
              <a:t>Outline</a:t>
            </a:r>
          </a:p>
          <a:p>
            <a:r>
              <a:rPr lang="en-US" dirty="0"/>
              <a:t>Powder-bed requirements</a:t>
            </a:r>
          </a:p>
          <a:p>
            <a:r>
              <a:rPr lang="en-US" dirty="0"/>
              <a:t>Directed Energy Deposition (DED) requirements</a:t>
            </a:r>
          </a:p>
          <a:p>
            <a:r>
              <a:rPr lang="en-US" dirty="0"/>
              <a:t>Navy relevance</a:t>
            </a:r>
          </a:p>
          <a:p>
            <a:pPr marL="0" indent="0">
              <a:buNone/>
            </a:pPr>
            <a:endParaRPr lang="en-US" dirty="0" smtClean="0"/>
          </a:p>
        </p:txBody>
      </p:sp>
      <p:sp>
        <p:nvSpPr>
          <p:cNvPr id="3" name="Title 2"/>
          <p:cNvSpPr>
            <a:spLocks noGrp="1"/>
          </p:cNvSpPr>
          <p:nvPr>
            <p:ph type="title"/>
          </p:nvPr>
        </p:nvSpPr>
        <p:spPr>
          <a:xfrm>
            <a:off x="0" y="97984"/>
            <a:ext cx="10585449" cy="911307"/>
          </a:xfrm>
        </p:spPr>
        <p:txBody>
          <a:bodyPr/>
          <a:lstStyle/>
          <a:p>
            <a:r>
              <a:rPr lang="en-US" dirty="0" smtClean="0"/>
              <a:t>Agenda - D20, </a:t>
            </a:r>
            <a:r>
              <a:rPr lang="en-US" dirty="0"/>
              <a:t>New </a:t>
            </a:r>
            <a:r>
              <a:rPr lang="en-US" dirty="0" smtClean="0"/>
              <a:t>2019 Standard</a:t>
            </a:r>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pPr/>
              <a:t>2</a:t>
            </a:fld>
            <a:endParaRPr lang="en-US" dirty="0"/>
          </a:p>
        </p:txBody>
      </p:sp>
    </p:spTree>
    <p:extLst>
      <p:ext uri="{BB962C8B-B14F-4D97-AF65-F5344CB8AC3E}">
        <p14:creationId xmlns:p14="http://schemas.microsoft.com/office/powerpoint/2010/main" val="2702369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pPr/>
              <a:t>20</a:t>
            </a:fld>
            <a:endParaRPr lang="en-US" dirty="0"/>
          </a:p>
        </p:txBody>
      </p:sp>
    </p:spTree>
    <p:extLst>
      <p:ext uri="{BB962C8B-B14F-4D97-AF65-F5344CB8AC3E}">
        <p14:creationId xmlns:p14="http://schemas.microsoft.com/office/powerpoint/2010/main" val="1773466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80160" y="1634380"/>
            <a:ext cx="10340339" cy="4542583"/>
          </a:xfrm>
        </p:spPr>
        <p:txBody>
          <a:bodyPr/>
          <a:lstStyle/>
          <a:p>
            <a:r>
              <a:rPr lang="en-US" dirty="0"/>
              <a:t>Metal additive manufacturing (AM) technology is rapidly maturing.  </a:t>
            </a:r>
            <a:endParaRPr lang="en-US" dirty="0" smtClean="0"/>
          </a:p>
          <a:p>
            <a:r>
              <a:rPr lang="en-US" dirty="0" smtClean="0"/>
              <a:t>AM impact </a:t>
            </a:r>
            <a:r>
              <a:rPr lang="en-US" dirty="0"/>
              <a:t>to the US Navy </a:t>
            </a:r>
            <a:r>
              <a:rPr lang="en-US" dirty="0" smtClean="0"/>
              <a:t>limited </a:t>
            </a:r>
            <a:r>
              <a:rPr lang="en-US" dirty="0"/>
              <a:t>by the availability of standards and US Navy Technical Publications (Tech Pub). </a:t>
            </a:r>
            <a:endParaRPr lang="en-US" dirty="0" smtClean="0"/>
          </a:p>
          <a:p>
            <a:r>
              <a:rPr lang="en-US" dirty="0" smtClean="0"/>
              <a:t>New AWS standard provides framework for manufacturers and suppliers to implement AM</a:t>
            </a:r>
          </a:p>
          <a:p>
            <a:pPr lvl="1"/>
            <a:r>
              <a:rPr lang="en-US" dirty="0" smtClean="0">
                <a:solidFill>
                  <a:schemeClr val="tx1"/>
                </a:solidFill>
              </a:rPr>
              <a:t>Navy stakeholders engaged with D20 and developing new Technical Publications to support Navy AM implementation</a:t>
            </a:r>
          </a:p>
          <a:p>
            <a:pPr lvl="1"/>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pPr/>
              <a:t>3</a:t>
            </a:fld>
            <a:endParaRPr lang="en-US" dirty="0"/>
          </a:p>
        </p:txBody>
      </p:sp>
      <p:sp>
        <p:nvSpPr>
          <p:cNvPr id="5"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Background</a:t>
            </a:r>
          </a:p>
        </p:txBody>
      </p:sp>
    </p:spTree>
    <p:extLst>
      <p:ext uri="{BB962C8B-B14F-4D97-AF65-F5344CB8AC3E}">
        <p14:creationId xmlns:p14="http://schemas.microsoft.com/office/powerpoint/2010/main" val="3059884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1051" y="1611801"/>
            <a:ext cx="8883668" cy="5076381"/>
          </a:xfrm>
        </p:spPr>
      </p:pic>
      <p:sp>
        <p:nvSpPr>
          <p:cNvPr id="5"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Hype Cycle by Gartner – 3D Printing</a:t>
            </a:r>
          </a:p>
        </p:txBody>
      </p:sp>
    </p:spTree>
    <p:extLst>
      <p:ext uri="{BB962C8B-B14F-4D97-AF65-F5344CB8AC3E}">
        <p14:creationId xmlns:p14="http://schemas.microsoft.com/office/powerpoint/2010/main" val="410441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89835570"/>
              </p:ext>
            </p:extLst>
          </p:nvPr>
        </p:nvGraphicFramePr>
        <p:xfrm>
          <a:off x="1894114" y="1430686"/>
          <a:ext cx="8490857" cy="4925664"/>
        </p:xfrm>
        <a:graphic>
          <a:graphicData uri="http://schemas.openxmlformats.org/drawingml/2006/table">
            <a:tbl>
              <a:tblPr firstRow="1" firstCol="1" bandRow="1">
                <a:tableStyleId>{5C22544A-7EE6-4342-B048-85BDC9FD1C3A}</a:tableStyleId>
              </a:tblPr>
              <a:tblGrid>
                <a:gridCol w="6087456">
                  <a:extLst>
                    <a:ext uri="{9D8B030D-6E8A-4147-A177-3AD203B41FA5}">
                      <a16:colId xmlns:a16="http://schemas.microsoft.com/office/drawing/2014/main" val="4241887542"/>
                    </a:ext>
                  </a:extLst>
                </a:gridCol>
                <a:gridCol w="2403401">
                  <a:extLst>
                    <a:ext uri="{9D8B030D-6E8A-4147-A177-3AD203B41FA5}">
                      <a16:colId xmlns:a16="http://schemas.microsoft.com/office/drawing/2014/main" val="1675147455"/>
                    </a:ext>
                  </a:extLst>
                </a:gridCol>
              </a:tblGrid>
              <a:tr h="615708">
                <a:tc>
                  <a:txBody>
                    <a:bodyPr/>
                    <a:lstStyle/>
                    <a:p>
                      <a:pPr marL="0" marR="0">
                        <a:lnSpc>
                          <a:spcPct val="115000"/>
                        </a:lnSpc>
                        <a:spcBef>
                          <a:spcPts val="0"/>
                        </a:spcBef>
                        <a:spcAft>
                          <a:spcPts val="0"/>
                        </a:spcAft>
                      </a:pPr>
                      <a:r>
                        <a:rPr lang="en-US" sz="2400">
                          <a:effectLst/>
                        </a:rPr>
                        <a:t>Process</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tc>
                  <a:txBody>
                    <a:bodyPr/>
                    <a:lstStyle/>
                    <a:p>
                      <a:pPr marL="0" marR="0" algn="ctr">
                        <a:lnSpc>
                          <a:spcPct val="115000"/>
                        </a:lnSpc>
                        <a:spcBef>
                          <a:spcPts val="0"/>
                        </a:spcBef>
                        <a:spcAft>
                          <a:spcPts val="0"/>
                        </a:spcAft>
                      </a:pPr>
                      <a:r>
                        <a:rPr lang="en-US" sz="2400">
                          <a:effectLst/>
                        </a:rPr>
                        <a:t>Abbreviation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extLst>
                  <a:ext uri="{0D108BD9-81ED-4DB2-BD59-A6C34878D82A}">
                    <a16:rowId xmlns:a16="http://schemas.microsoft.com/office/drawing/2014/main" val="3603476148"/>
                  </a:ext>
                </a:extLst>
              </a:tr>
              <a:tr h="615708">
                <a:tc>
                  <a:txBody>
                    <a:bodyPr/>
                    <a:lstStyle/>
                    <a:p>
                      <a:pPr marL="0" marR="0">
                        <a:lnSpc>
                          <a:spcPct val="115000"/>
                        </a:lnSpc>
                        <a:spcBef>
                          <a:spcPts val="0"/>
                        </a:spcBef>
                        <a:spcAft>
                          <a:spcPts val="0"/>
                        </a:spcAft>
                      </a:pPr>
                      <a:r>
                        <a:rPr lang="en-US" sz="2400">
                          <a:effectLst/>
                        </a:rPr>
                        <a:t>Laser Powder Bed Fusion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tc>
                  <a:txBody>
                    <a:bodyPr/>
                    <a:lstStyle/>
                    <a:p>
                      <a:pPr marL="0" marR="0" algn="ctr">
                        <a:lnSpc>
                          <a:spcPct val="115000"/>
                        </a:lnSpc>
                        <a:spcBef>
                          <a:spcPts val="0"/>
                        </a:spcBef>
                        <a:spcAft>
                          <a:spcPts val="0"/>
                        </a:spcAft>
                      </a:pPr>
                      <a:r>
                        <a:rPr lang="en-US" sz="2400">
                          <a:effectLst/>
                        </a:rPr>
                        <a:t>L-PBF</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extLst>
                  <a:ext uri="{0D108BD9-81ED-4DB2-BD59-A6C34878D82A}">
                    <a16:rowId xmlns:a16="http://schemas.microsoft.com/office/drawing/2014/main" val="1257704452"/>
                  </a:ext>
                </a:extLst>
              </a:tr>
              <a:tr h="615708">
                <a:tc>
                  <a:txBody>
                    <a:bodyPr/>
                    <a:lstStyle/>
                    <a:p>
                      <a:pPr marL="0" marR="0">
                        <a:lnSpc>
                          <a:spcPct val="115000"/>
                        </a:lnSpc>
                        <a:spcBef>
                          <a:spcPts val="0"/>
                        </a:spcBef>
                        <a:spcAft>
                          <a:spcPts val="0"/>
                        </a:spcAft>
                      </a:pPr>
                      <a:r>
                        <a:rPr lang="en-US" sz="2400">
                          <a:effectLst/>
                        </a:rPr>
                        <a:t>Electron Beam Powder Bed Fusion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tc>
                  <a:txBody>
                    <a:bodyPr/>
                    <a:lstStyle/>
                    <a:p>
                      <a:pPr marL="0" marR="0" algn="ctr">
                        <a:lnSpc>
                          <a:spcPct val="115000"/>
                        </a:lnSpc>
                        <a:spcBef>
                          <a:spcPts val="0"/>
                        </a:spcBef>
                        <a:spcAft>
                          <a:spcPts val="0"/>
                        </a:spcAft>
                      </a:pPr>
                      <a:r>
                        <a:rPr lang="en-US" sz="2400">
                          <a:effectLst/>
                        </a:rPr>
                        <a:t>EB-PBF</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extLst>
                  <a:ext uri="{0D108BD9-81ED-4DB2-BD59-A6C34878D82A}">
                    <a16:rowId xmlns:a16="http://schemas.microsoft.com/office/drawing/2014/main" val="3036321412"/>
                  </a:ext>
                </a:extLst>
              </a:tr>
              <a:tr h="615708">
                <a:tc>
                  <a:txBody>
                    <a:bodyPr/>
                    <a:lstStyle/>
                    <a:p>
                      <a:pPr marL="0" marR="0">
                        <a:lnSpc>
                          <a:spcPct val="115000"/>
                        </a:lnSpc>
                        <a:spcBef>
                          <a:spcPts val="0"/>
                        </a:spcBef>
                        <a:spcAft>
                          <a:spcPts val="0"/>
                        </a:spcAft>
                      </a:pPr>
                      <a:r>
                        <a:rPr lang="en-US" sz="2400">
                          <a:effectLst/>
                        </a:rPr>
                        <a:t>Laser Directed Energy Deposition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tc>
                  <a:txBody>
                    <a:bodyPr/>
                    <a:lstStyle/>
                    <a:p>
                      <a:pPr marL="0" marR="0" algn="ctr">
                        <a:lnSpc>
                          <a:spcPct val="115000"/>
                        </a:lnSpc>
                        <a:spcBef>
                          <a:spcPts val="0"/>
                        </a:spcBef>
                        <a:spcAft>
                          <a:spcPts val="0"/>
                        </a:spcAft>
                      </a:pPr>
                      <a:r>
                        <a:rPr lang="en-US" sz="2400">
                          <a:effectLst/>
                        </a:rPr>
                        <a:t>L-DED</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extLst>
                  <a:ext uri="{0D108BD9-81ED-4DB2-BD59-A6C34878D82A}">
                    <a16:rowId xmlns:a16="http://schemas.microsoft.com/office/drawing/2014/main" val="2171141453"/>
                  </a:ext>
                </a:extLst>
              </a:tr>
              <a:tr h="615708">
                <a:tc>
                  <a:txBody>
                    <a:bodyPr/>
                    <a:lstStyle/>
                    <a:p>
                      <a:pPr marL="0" marR="0">
                        <a:lnSpc>
                          <a:spcPct val="115000"/>
                        </a:lnSpc>
                        <a:spcBef>
                          <a:spcPts val="0"/>
                        </a:spcBef>
                        <a:spcAft>
                          <a:spcPts val="0"/>
                        </a:spcAft>
                      </a:pPr>
                      <a:r>
                        <a:rPr lang="en-US" sz="2400">
                          <a:effectLst/>
                        </a:rPr>
                        <a:t>Electron Beam Directed Energy Deposition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tc>
                  <a:txBody>
                    <a:bodyPr/>
                    <a:lstStyle/>
                    <a:p>
                      <a:pPr marL="0" marR="0" algn="ctr">
                        <a:lnSpc>
                          <a:spcPct val="115000"/>
                        </a:lnSpc>
                        <a:spcBef>
                          <a:spcPts val="0"/>
                        </a:spcBef>
                        <a:spcAft>
                          <a:spcPts val="0"/>
                        </a:spcAft>
                      </a:pPr>
                      <a:r>
                        <a:rPr lang="en-US" sz="2400" dirty="0">
                          <a:effectLst/>
                        </a:rPr>
                        <a:t>EB-DED</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extLst>
                  <a:ext uri="{0D108BD9-81ED-4DB2-BD59-A6C34878D82A}">
                    <a16:rowId xmlns:a16="http://schemas.microsoft.com/office/drawing/2014/main" val="3000267253"/>
                  </a:ext>
                </a:extLst>
              </a:tr>
              <a:tr h="615708">
                <a:tc>
                  <a:txBody>
                    <a:bodyPr/>
                    <a:lstStyle/>
                    <a:p>
                      <a:pPr marL="0" marR="0">
                        <a:lnSpc>
                          <a:spcPct val="115000"/>
                        </a:lnSpc>
                        <a:spcBef>
                          <a:spcPts val="0"/>
                        </a:spcBef>
                        <a:spcAft>
                          <a:spcPts val="0"/>
                        </a:spcAft>
                      </a:pPr>
                      <a:r>
                        <a:rPr lang="en-US" sz="2400">
                          <a:effectLst/>
                        </a:rPr>
                        <a:t>Plasma Arc Directed Energy Deposition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tc>
                  <a:txBody>
                    <a:bodyPr/>
                    <a:lstStyle/>
                    <a:p>
                      <a:pPr marL="0" marR="0" algn="ctr">
                        <a:lnSpc>
                          <a:spcPct val="115000"/>
                        </a:lnSpc>
                        <a:spcBef>
                          <a:spcPts val="0"/>
                        </a:spcBef>
                        <a:spcAft>
                          <a:spcPts val="0"/>
                        </a:spcAft>
                      </a:pPr>
                      <a:r>
                        <a:rPr lang="en-US" sz="2400">
                          <a:effectLst/>
                        </a:rPr>
                        <a:t>PA-DED</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extLst>
                  <a:ext uri="{0D108BD9-81ED-4DB2-BD59-A6C34878D82A}">
                    <a16:rowId xmlns:a16="http://schemas.microsoft.com/office/drawing/2014/main" val="1069822935"/>
                  </a:ext>
                </a:extLst>
              </a:tr>
              <a:tr h="615708">
                <a:tc>
                  <a:txBody>
                    <a:bodyPr/>
                    <a:lstStyle/>
                    <a:p>
                      <a:pPr marL="0" marR="0">
                        <a:lnSpc>
                          <a:spcPct val="115000"/>
                        </a:lnSpc>
                        <a:spcBef>
                          <a:spcPts val="0"/>
                        </a:spcBef>
                        <a:spcAft>
                          <a:spcPts val="0"/>
                        </a:spcAft>
                      </a:pPr>
                      <a:r>
                        <a:rPr lang="en-US" sz="2400">
                          <a:effectLst/>
                        </a:rPr>
                        <a:t>Gas Tungsten Arc Directed Energy Deposition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tc>
                  <a:txBody>
                    <a:bodyPr/>
                    <a:lstStyle/>
                    <a:p>
                      <a:pPr marL="0" marR="0" algn="ctr">
                        <a:lnSpc>
                          <a:spcPct val="115000"/>
                        </a:lnSpc>
                        <a:spcBef>
                          <a:spcPts val="0"/>
                        </a:spcBef>
                        <a:spcAft>
                          <a:spcPts val="0"/>
                        </a:spcAft>
                      </a:pPr>
                      <a:r>
                        <a:rPr lang="en-US" sz="2400">
                          <a:effectLst/>
                        </a:rPr>
                        <a:t>GTA-DED</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extLst>
                  <a:ext uri="{0D108BD9-81ED-4DB2-BD59-A6C34878D82A}">
                    <a16:rowId xmlns:a16="http://schemas.microsoft.com/office/drawing/2014/main" val="3728748519"/>
                  </a:ext>
                </a:extLst>
              </a:tr>
              <a:tr h="615708">
                <a:tc>
                  <a:txBody>
                    <a:bodyPr/>
                    <a:lstStyle/>
                    <a:p>
                      <a:pPr marL="0" marR="0">
                        <a:lnSpc>
                          <a:spcPct val="115000"/>
                        </a:lnSpc>
                        <a:spcBef>
                          <a:spcPts val="0"/>
                        </a:spcBef>
                        <a:spcAft>
                          <a:spcPts val="0"/>
                        </a:spcAft>
                      </a:pPr>
                      <a:r>
                        <a:rPr lang="en-US" sz="2400">
                          <a:effectLst/>
                        </a:rPr>
                        <a:t>Gas Metal Arc Directed Energy Deposition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tc>
                  <a:txBody>
                    <a:bodyPr/>
                    <a:lstStyle/>
                    <a:p>
                      <a:pPr marL="0" marR="0" algn="ctr">
                        <a:lnSpc>
                          <a:spcPct val="115000"/>
                        </a:lnSpc>
                        <a:spcBef>
                          <a:spcPts val="0"/>
                        </a:spcBef>
                        <a:spcAft>
                          <a:spcPts val="0"/>
                        </a:spcAft>
                      </a:pPr>
                      <a:r>
                        <a:rPr lang="en-US" sz="2400" dirty="0">
                          <a:effectLst/>
                        </a:rPr>
                        <a:t>GMA-DED</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3025" marR="73025" marT="18415" marB="18415" anchor="b"/>
                </a:tc>
                <a:extLst>
                  <a:ext uri="{0D108BD9-81ED-4DB2-BD59-A6C34878D82A}">
                    <a16:rowId xmlns:a16="http://schemas.microsoft.com/office/drawing/2014/main" val="3659040847"/>
                  </a:ext>
                </a:extLst>
              </a:tr>
            </a:tbl>
          </a:graphicData>
        </a:graphic>
      </p:graphicFrame>
      <p:sp>
        <p:nvSpPr>
          <p:cNvPr id="4" name="Slide Number Placeholder 3"/>
          <p:cNvSpPr>
            <a:spLocks noGrp="1"/>
          </p:cNvSpPr>
          <p:nvPr>
            <p:ph type="sldNum" sz="quarter" idx="11"/>
          </p:nvPr>
        </p:nvSpPr>
        <p:spPr/>
        <p:txBody>
          <a:bodyPr/>
          <a:lstStyle/>
          <a:p>
            <a:fld id="{A916C171-007E-46CF-80D5-F89E015BD616}" type="slidenum">
              <a:rPr lang="en-US" smtClean="0"/>
              <a:pPr/>
              <a:t>5</a:t>
            </a:fld>
            <a:endParaRPr lang="en-US" dirty="0"/>
          </a:p>
        </p:txBody>
      </p:sp>
      <p:sp>
        <p:nvSpPr>
          <p:cNvPr id="6"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D20 Metal AM (Fusion) Processes </a:t>
            </a:r>
          </a:p>
        </p:txBody>
      </p:sp>
    </p:spTree>
    <p:extLst>
      <p:ext uri="{BB962C8B-B14F-4D97-AF65-F5344CB8AC3E}">
        <p14:creationId xmlns:p14="http://schemas.microsoft.com/office/powerpoint/2010/main" val="2922084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048A08EA-65BC-43E1-8023-FA58D437D42B}"/>
              </a:ext>
            </a:extLst>
          </p:cNvPr>
          <p:cNvSpPr>
            <a:spLocks noGrp="1" noChangeArrowheads="1"/>
          </p:cNvSpPr>
          <p:nvPr>
            <p:ph type="body" idx="1"/>
          </p:nvPr>
        </p:nvSpPr>
        <p:spPr>
          <a:xfrm>
            <a:off x="8563482" y="6088346"/>
            <a:ext cx="1814569" cy="426534"/>
          </a:xfrm>
        </p:spPr>
        <p:txBody>
          <a:bodyPr>
            <a:normAutofit/>
          </a:bodyPr>
          <a:lstStyle/>
          <a:p>
            <a:pPr>
              <a:buFont typeface="Wingdings" panose="05000000000000000000" pitchFamily="2" charset="2"/>
              <a:buNone/>
            </a:pPr>
            <a:r>
              <a:rPr lang="en-US" altLang="en-US" sz="1600" dirty="0" smtClean="0"/>
              <a:t>Courtesy </a:t>
            </a:r>
            <a:r>
              <a:rPr lang="en-US" altLang="en-US" sz="1600" dirty="0"/>
              <a:t>Boeing</a:t>
            </a:r>
          </a:p>
        </p:txBody>
      </p:sp>
      <p:grpSp>
        <p:nvGrpSpPr>
          <p:cNvPr id="13316" name="Group 19">
            <a:extLst>
              <a:ext uri="{FF2B5EF4-FFF2-40B4-BE49-F238E27FC236}">
                <a16:creationId xmlns:a16="http://schemas.microsoft.com/office/drawing/2014/main" id="{70507FCA-83DC-4CE4-83C7-B9AC0639B558}"/>
              </a:ext>
            </a:extLst>
          </p:cNvPr>
          <p:cNvGrpSpPr>
            <a:grpSpLocks/>
          </p:cNvGrpSpPr>
          <p:nvPr/>
        </p:nvGrpSpPr>
        <p:grpSpPr bwMode="auto">
          <a:xfrm>
            <a:off x="2474912" y="1519965"/>
            <a:ext cx="8080375" cy="4486275"/>
            <a:chOff x="56" y="752"/>
            <a:chExt cx="5570" cy="3237"/>
          </a:xfrm>
        </p:grpSpPr>
        <p:pic>
          <p:nvPicPr>
            <p:cNvPr id="13317" name="Picture 3">
              <a:extLst>
                <a:ext uri="{FF2B5EF4-FFF2-40B4-BE49-F238E27FC236}">
                  <a16:creationId xmlns:a16="http://schemas.microsoft.com/office/drawing/2014/main" id="{11603D3E-BFB2-4395-AB51-D8B8CB663E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7" y="1408"/>
              <a:ext cx="872" cy="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18" name="Picture 4">
              <a:extLst>
                <a:ext uri="{FF2B5EF4-FFF2-40B4-BE49-F238E27FC236}">
                  <a16:creationId xmlns:a16="http://schemas.microsoft.com/office/drawing/2014/main" id="{0A756822-5936-44FC-A36E-99248D0310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3" y="1929"/>
              <a:ext cx="1012"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19" name="Picture 5">
              <a:extLst>
                <a:ext uri="{FF2B5EF4-FFF2-40B4-BE49-F238E27FC236}">
                  <a16:creationId xmlns:a16="http://schemas.microsoft.com/office/drawing/2014/main" id="{AD0C13F7-AE05-467F-9426-E651485355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6" y="2478"/>
              <a:ext cx="1045" cy="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20" name="Picture 6" descr="2c659ac71c">
              <a:hlinkClick r:id="rId5"/>
              <a:extLst>
                <a:ext uri="{FF2B5EF4-FFF2-40B4-BE49-F238E27FC236}">
                  <a16:creationId xmlns:a16="http://schemas.microsoft.com/office/drawing/2014/main" id="{D092F665-6CE7-4D52-B47F-951BB9790B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 y="2414"/>
              <a:ext cx="1500"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7">
              <a:extLst>
                <a:ext uri="{FF2B5EF4-FFF2-40B4-BE49-F238E27FC236}">
                  <a16:creationId xmlns:a16="http://schemas.microsoft.com/office/drawing/2014/main" id="{760B426C-6C56-4FD8-B957-ABBC5E0202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8" y="752"/>
              <a:ext cx="801" cy="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22" name="Picture 8">
              <a:extLst>
                <a:ext uri="{FF2B5EF4-FFF2-40B4-BE49-F238E27FC236}">
                  <a16:creationId xmlns:a16="http://schemas.microsoft.com/office/drawing/2014/main" id="{04C6D34D-F118-40E3-A705-55ED2CBF7F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7" y="1268"/>
              <a:ext cx="747" cy="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23" name="Picture 9">
              <a:extLst>
                <a:ext uri="{FF2B5EF4-FFF2-40B4-BE49-F238E27FC236}">
                  <a16:creationId xmlns:a16="http://schemas.microsoft.com/office/drawing/2014/main" id="{42A3C38A-7EFE-4819-8C29-E424EBA4742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53" y="1819"/>
              <a:ext cx="722" cy="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24" name="Picture 10">
              <a:extLst>
                <a:ext uri="{FF2B5EF4-FFF2-40B4-BE49-F238E27FC236}">
                  <a16:creationId xmlns:a16="http://schemas.microsoft.com/office/drawing/2014/main" id="{D4F53148-2CF5-44AC-960C-79B5A9CE4D8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37" y="2232"/>
              <a:ext cx="789" cy="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25" name="Picture 11">
              <a:extLst>
                <a:ext uri="{FF2B5EF4-FFF2-40B4-BE49-F238E27FC236}">
                  <a16:creationId xmlns:a16="http://schemas.microsoft.com/office/drawing/2014/main" id="{01979A51-7A2F-4FE0-BE6F-B760260F7D3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45" y="2624"/>
              <a:ext cx="1048"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26" name="Picture 12">
              <a:extLst>
                <a:ext uri="{FF2B5EF4-FFF2-40B4-BE49-F238E27FC236}">
                  <a16:creationId xmlns:a16="http://schemas.microsoft.com/office/drawing/2014/main" id="{AB2467FD-B042-4042-8F4B-7ACBA184159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8" y="3176"/>
              <a:ext cx="966"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pic>
          <p:nvPicPr>
            <p:cNvPr id="13327" name="Picture 13" descr="Picture 010">
              <a:extLst>
                <a:ext uri="{FF2B5EF4-FFF2-40B4-BE49-F238E27FC236}">
                  <a16:creationId xmlns:a16="http://schemas.microsoft.com/office/drawing/2014/main" id="{7BF22D51-96D3-4845-8DBA-1AD27ED6DF2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89" y="1757"/>
              <a:ext cx="1040" cy="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8" name="Picture 14" descr="DSCN2623">
              <a:extLst>
                <a:ext uri="{FF2B5EF4-FFF2-40B4-BE49-F238E27FC236}">
                  <a16:creationId xmlns:a16="http://schemas.microsoft.com/office/drawing/2014/main" id="{A81A5CC2-0215-4715-8892-DD957EB338D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45" y="3144"/>
              <a:ext cx="817" cy="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9" name="Line 15">
              <a:extLst>
                <a:ext uri="{FF2B5EF4-FFF2-40B4-BE49-F238E27FC236}">
                  <a16:creationId xmlns:a16="http://schemas.microsoft.com/office/drawing/2014/main" id="{9A0B5B7C-474D-462C-BB8A-37A78125930F}"/>
                </a:ext>
              </a:extLst>
            </p:cNvPr>
            <p:cNvSpPr>
              <a:spLocks noChangeShapeType="1"/>
            </p:cNvSpPr>
            <p:nvPr/>
          </p:nvSpPr>
          <p:spPr bwMode="auto">
            <a:xfrm>
              <a:off x="204" y="3947"/>
              <a:ext cx="5233" cy="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3330" name="Text Box 16">
              <a:extLst>
                <a:ext uri="{FF2B5EF4-FFF2-40B4-BE49-F238E27FC236}">
                  <a16:creationId xmlns:a16="http://schemas.microsoft.com/office/drawing/2014/main" id="{34803EF4-86DA-4900-B876-8F0D0002B6BA}"/>
                </a:ext>
              </a:extLst>
            </p:cNvPr>
            <p:cNvSpPr txBox="1">
              <a:spLocks noChangeArrowheads="1"/>
            </p:cNvSpPr>
            <p:nvPr/>
          </p:nvSpPr>
          <p:spPr bwMode="auto">
            <a:xfrm>
              <a:off x="2349" y="3791"/>
              <a:ext cx="1155" cy="1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Decreased Resolution</a:t>
              </a:r>
            </a:p>
          </p:txBody>
        </p:sp>
        <p:sp>
          <p:nvSpPr>
            <p:cNvPr id="13331" name="Line 17">
              <a:extLst>
                <a:ext uri="{FF2B5EF4-FFF2-40B4-BE49-F238E27FC236}">
                  <a16:creationId xmlns:a16="http://schemas.microsoft.com/office/drawing/2014/main" id="{351A84F2-5DE4-4B22-BC80-D0A227B5D391}"/>
                </a:ext>
              </a:extLst>
            </p:cNvPr>
            <p:cNvSpPr>
              <a:spLocks noChangeShapeType="1"/>
            </p:cNvSpPr>
            <p:nvPr/>
          </p:nvSpPr>
          <p:spPr bwMode="auto">
            <a:xfrm flipV="1">
              <a:off x="137" y="875"/>
              <a:ext cx="9" cy="3010"/>
            </a:xfrm>
            <a:prstGeom prst="line">
              <a:avLst/>
            </a:prstGeom>
            <a:noFill/>
            <a:ln w="3810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32" name="Text Box 18">
              <a:extLst>
                <a:ext uri="{FF2B5EF4-FFF2-40B4-BE49-F238E27FC236}">
                  <a16:creationId xmlns:a16="http://schemas.microsoft.com/office/drawing/2014/main" id="{9BC4FD26-FC6D-4D7A-B8D6-276E211CA0DA}"/>
                </a:ext>
              </a:extLst>
            </p:cNvPr>
            <p:cNvSpPr txBox="1">
              <a:spLocks noChangeArrowheads="1"/>
            </p:cNvSpPr>
            <p:nvPr/>
          </p:nvSpPr>
          <p:spPr bwMode="auto">
            <a:xfrm rot="16200000">
              <a:off x="-567" y="2135"/>
              <a:ext cx="1437" cy="1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t>Increased Deposition Rate</a:t>
              </a:r>
            </a:p>
          </p:txBody>
        </p:sp>
      </p:grpSp>
      <p:sp>
        <p:nvSpPr>
          <p:cNvPr id="4" name="Oval 3">
            <a:extLst>
              <a:ext uri="{FF2B5EF4-FFF2-40B4-BE49-F238E27FC236}">
                <a16:creationId xmlns:a16="http://schemas.microsoft.com/office/drawing/2014/main" id="{A3487D74-E75D-4E97-9E7D-0AD8F1FCB4B2}"/>
              </a:ext>
            </a:extLst>
          </p:cNvPr>
          <p:cNvSpPr/>
          <p:nvPr/>
        </p:nvSpPr>
        <p:spPr>
          <a:xfrm rot="807384">
            <a:off x="3312415" y="1548722"/>
            <a:ext cx="7155060" cy="37399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2F11B98-39BF-47A1-BD10-1C4BE7A5BE93}"/>
              </a:ext>
            </a:extLst>
          </p:cNvPr>
          <p:cNvSpPr txBox="1"/>
          <p:nvPr/>
        </p:nvSpPr>
        <p:spPr>
          <a:xfrm>
            <a:off x="4747807" y="1811220"/>
            <a:ext cx="1597371" cy="830997"/>
          </a:xfrm>
          <a:prstGeom prst="rect">
            <a:avLst/>
          </a:prstGeom>
          <a:noFill/>
        </p:spPr>
        <p:txBody>
          <a:bodyPr wrap="square" rtlCol="0">
            <a:spAutoFit/>
          </a:bodyPr>
          <a:lstStyle/>
          <a:p>
            <a:r>
              <a:rPr lang="en-US" sz="2400" dirty="0" smtClean="0"/>
              <a:t>DED</a:t>
            </a:r>
            <a:endParaRPr lang="en-US" sz="2400" dirty="0"/>
          </a:p>
          <a:p>
            <a:r>
              <a:rPr lang="en-US" sz="2400" dirty="0"/>
              <a:t>Capability</a:t>
            </a:r>
          </a:p>
        </p:txBody>
      </p:sp>
      <p:sp>
        <p:nvSpPr>
          <p:cNvPr id="23"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altLang="en-US" dirty="0"/>
              <a:t>Deposition Rate vs Resolution</a:t>
            </a:r>
            <a:endParaRPr lang="en-US" dirty="0"/>
          </a:p>
        </p:txBody>
      </p:sp>
    </p:spTree>
    <p:extLst>
      <p:ext uri="{BB962C8B-B14F-4D97-AF65-F5344CB8AC3E}">
        <p14:creationId xmlns:p14="http://schemas.microsoft.com/office/powerpoint/2010/main" val="19620989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32410" y="1436914"/>
            <a:ext cx="10288089" cy="4740049"/>
          </a:xfrm>
        </p:spPr>
        <p:txBody>
          <a:bodyPr>
            <a:normAutofit fontScale="62500" lnSpcReduction="20000"/>
          </a:bodyPr>
          <a:lstStyle/>
          <a:p>
            <a:r>
              <a:rPr lang="en-US" dirty="0"/>
              <a:t>Clause 1. </a:t>
            </a:r>
            <a:r>
              <a:rPr lang="en-US" b="1" dirty="0"/>
              <a:t>General Requirements</a:t>
            </a:r>
            <a:r>
              <a:rPr lang="en-US" dirty="0"/>
              <a:t>: Basic information on the scope and provisions of this standard.</a:t>
            </a:r>
          </a:p>
          <a:p>
            <a:r>
              <a:rPr lang="en-US" dirty="0"/>
              <a:t>Clause 2. </a:t>
            </a:r>
            <a:r>
              <a:rPr lang="en-US" b="1" dirty="0"/>
              <a:t>Normative References</a:t>
            </a:r>
            <a:r>
              <a:rPr lang="en-US" dirty="0"/>
              <a:t>: A listing of the documents that are required for the application of this standard.</a:t>
            </a:r>
          </a:p>
          <a:p>
            <a:r>
              <a:rPr lang="en-US" dirty="0"/>
              <a:t>Clause 3. </a:t>
            </a:r>
            <a:r>
              <a:rPr lang="en-US" b="1" dirty="0"/>
              <a:t>Terms and Definitions</a:t>
            </a:r>
            <a:r>
              <a:rPr lang="en-US" dirty="0"/>
              <a:t>: A list of technical terms and definitions of particular importance to this standard.  </a:t>
            </a:r>
          </a:p>
          <a:p>
            <a:r>
              <a:rPr lang="en-US" dirty="0"/>
              <a:t>Clause 4. </a:t>
            </a:r>
            <a:r>
              <a:rPr lang="en-US" b="1" dirty="0"/>
              <a:t>Design of Additively Manufactured Components</a:t>
            </a:r>
            <a:r>
              <a:rPr lang="en-US" dirty="0"/>
              <a:t>: Requirements for the design of additively manufactured components.</a:t>
            </a:r>
          </a:p>
          <a:p>
            <a:r>
              <a:rPr lang="en-US" dirty="0"/>
              <a:t>Clause 5. </a:t>
            </a:r>
            <a:r>
              <a:rPr lang="en-US" b="1" dirty="0"/>
              <a:t>Additive Manufacturing Machine and Procedure Qualification</a:t>
            </a:r>
            <a:r>
              <a:rPr lang="en-US" dirty="0"/>
              <a:t>: Qualification requirements for additive manufacturing machines and procedures.</a:t>
            </a:r>
          </a:p>
          <a:p>
            <a:r>
              <a:rPr lang="en-US" dirty="0"/>
              <a:t>Clause 6. </a:t>
            </a:r>
            <a:r>
              <a:rPr lang="en-US" b="1" dirty="0"/>
              <a:t>Additive Manufacturing Machine Operator Performance Qualification</a:t>
            </a:r>
            <a:r>
              <a:rPr lang="en-US" dirty="0"/>
              <a:t>: Qualification requirements for the operators of additive manufacturing machines.</a:t>
            </a:r>
          </a:p>
          <a:p>
            <a:r>
              <a:rPr lang="en-US" dirty="0"/>
              <a:t>Clause 7. </a:t>
            </a:r>
            <a:r>
              <a:rPr lang="en-US" b="1" dirty="0"/>
              <a:t>Fabrication</a:t>
            </a:r>
            <a:r>
              <a:rPr lang="en-US" dirty="0"/>
              <a:t>: Requirements for fabricating additively manufactured components.</a:t>
            </a:r>
          </a:p>
          <a:p>
            <a:r>
              <a:rPr lang="en-US" dirty="0"/>
              <a:t>Clause 8. </a:t>
            </a:r>
            <a:r>
              <a:rPr lang="en-US" b="1" dirty="0"/>
              <a:t>Inspection</a:t>
            </a:r>
            <a:r>
              <a:rPr lang="en-US" dirty="0"/>
              <a:t>: "Requirements for the qualification of inspection personnel. Nondestructive and destructive examination requirements and acceptance criteria for qualification and production builds.</a:t>
            </a:r>
          </a:p>
          <a:p>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pPr/>
              <a:t>7</a:t>
            </a:fld>
            <a:endParaRPr lang="en-US" dirty="0"/>
          </a:p>
        </p:txBody>
      </p:sp>
      <p:sp>
        <p:nvSpPr>
          <p:cNvPr id="5"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D20 Clauses</a:t>
            </a:r>
          </a:p>
        </p:txBody>
      </p:sp>
    </p:spTree>
    <p:extLst>
      <p:ext uri="{BB962C8B-B14F-4D97-AF65-F5344CB8AC3E}">
        <p14:creationId xmlns:p14="http://schemas.microsoft.com/office/powerpoint/2010/main" val="16887273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18903" y="1608254"/>
            <a:ext cx="10640786" cy="4542583"/>
          </a:xfrm>
        </p:spPr>
        <p:txBody>
          <a:bodyPr>
            <a:normAutofit fontScale="70000" lnSpcReduction="20000"/>
          </a:bodyPr>
          <a:lstStyle/>
          <a:p>
            <a:pPr marL="0" indent="0">
              <a:buNone/>
            </a:pPr>
            <a:r>
              <a:rPr lang="en-US" dirty="0" smtClean="0"/>
              <a:t>All </a:t>
            </a:r>
            <a:r>
              <a:rPr lang="en-US" dirty="0"/>
              <a:t>metal materials can be used within D20, provided the Engineer can provide the particular requirements and acceptance criteria for that material.</a:t>
            </a:r>
          </a:p>
          <a:p>
            <a:endParaRPr lang="en-US" dirty="0"/>
          </a:p>
          <a:p>
            <a:r>
              <a:rPr lang="en-US" b="1" dirty="0"/>
              <a:t>Class A – Critical application. </a:t>
            </a:r>
            <a:r>
              <a:rPr lang="en-US" dirty="0"/>
              <a:t>A component, whose failure would cause significant danger to personnel, loss of control, loss of a system, loss of a major component, or an operating penalty.</a:t>
            </a:r>
          </a:p>
          <a:p>
            <a:endParaRPr lang="en-US" dirty="0"/>
          </a:p>
          <a:p>
            <a:r>
              <a:rPr lang="en-US" b="1" dirty="0"/>
              <a:t>Class B – Semi-critical application. </a:t>
            </a:r>
            <a:r>
              <a:rPr lang="en-US" dirty="0"/>
              <a:t>A component whose failure would reduce the overall strength of the equipment or system or preclude the intended functioning or use of equipment, but loss of the system or the endangerment of personnel would not occur.</a:t>
            </a:r>
          </a:p>
          <a:p>
            <a:endParaRPr lang="en-US" dirty="0"/>
          </a:p>
          <a:p>
            <a:r>
              <a:rPr lang="en-US" b="1" dirty="0"/>
              <a:t>Class C – Noncritical application. </a:t>
            </a:r>
            <a:r>
              <a:rPr lang="en-US" dirty="0"/>
              <a:t>A component whose failure would not affect the operation of the system or endanger personnel.</a:t>
            </a:r>
          </a:p>
          <a:p>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pPr/>
              <a:t>8</a:t>
            </a:fld>
            <a:endParaRPr lang="en-US" dirty="0"/>
          </a:p>
        </p:txBody>
      </p:sp>
      <p:sp>
        <p:nvSpPr>
          <p:cNvPr id="5"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D20 Materials and Classifications</a:t>
            </a:r>
          </a:p>
        </p:txBody>
      </p:sp>
    </p:spTree>
    <p:extLst>
      <p:ext uri="{BB962C8B-B14F-4D97-AF65-F5344CB8AC3E}">
        <p14:creationId xmlns:p14="http://schemas.microsoft.com/office/powerpoint/2010/main" val="2058454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5577" y="1580606"/>
            <a:ext cx="5799908" cy="4167053"/>
          </a:xfrm>
        </p:spPr>
        <p:txBody>
          <a:bodyPr>
            <a:normAutofit fontScale="47500" lnSpcReduction="20000"/>
          </a:bodyPr>
          <a:lstStyle/>
          <a:p>
            <a:pPr marL="0" indent="0">
              <a:buNone/>
            </a:pPr>
            <a:r>
              <a:rPr lang="en-US" b="1" dirty="0" smtClean="0"/>
              <a:t> (</a:t>
            </a:r>
            <a:r>
              <a:rPr lang="en-US" b="1" dirty="0"/>
              <a:t>1)</a:t>
            </a:r>
            <a:r>
              <a:rPr lang="en-US" dirty="0"/>
              <a:t> Classification – Class A, B, or C (1.4.1)</a:t>
            </a:r>
          </a:p>
          <a:p>
            <a:pPr marL="0" indent="0">
              <a:buNone/>
            </a:pPr>
            <a:r>
              <a:rPr lang="en-US" dirty="0"/>
              <a:t> </a:t>
            </a:r>
            <a:r>
              <a:rPr lang="en-US" b="1" dirty="0" smtClean="0"/>
              <a:t>(2</a:t>
            </a:r>
            <a:r>
              <a:rPr lang="en-US" b="1" dirty="0"/>
              <a:t>) </a:t>
            </a:r>
            <a:r>
              <a:rPr lang="en-US" dirty="0"/>
              <a:t>Component and design requirements (4.1)</a:t>
            </a:r>
          </a:p>
          <a:p>
            <a:pPr marL="0" indent="0">
              <a:buNone/>
            </a:pPr>
            <a:r>
              <a:rPr lang="en-US" dirty="0"/>
              <a:t> </a:t>
            </a:r>
            <a:r>
              <a:rPr lang="en-US" b="1" dirty="0" smtClean="0"/>
              <a:t>(</a:t>
            </a:r>
            <a:r>
              <a:rPr lang="en-US" b="1" dirty="0"/>
              <a:t>3)</a:t>
            </a:r>
            <a:r>
              <a:rPr lang="en-US" dirty="0"/>
              <a:t> Essential process controls (4.1)</a:t>
            </a:r>
          </a:p>
          <a:p>
            <a:pPr marL="0" indent="0">
              <a:buNone/>
            </a:pPr>
            <a:r>
              <a:rPr lang="en-US" dirty="0"/>
              <a:t> </a:t>
            </a:r>
            <a:r>
              <a:rPr lang="en-US" b="1" dirty="0" smtClean="0"/>
              <a:t>(</a:t>
            </a:r>
            <a:r>
              <a:rPr lang="en-US" b="1" dirty="0"/>
              <a:t>4)</a:t>
            </a:r>
            <a:r>
              <a:rPr lang="en-US" dirty="0"/>
              <a:t> Feedstock specification requirements (4.2)</a:t>
            </a:r>
          </a:p>
          <a:p>
            <a:pPr marL="0" indent="0">
              <a:buNone/>
            </a:pPr>
            <a:r>
              <a:rPr lang="en-US" dirty="0"/>
              <a:t> </a:t>
            </a:r>
            <a:r>
              <a:rPr lang="en-US" b="1" dirty="0" smtClean="0"/>
              <a:t>(</a:t>
            </a:r>
            <a:r>
              <a:rPr lang="en-US" b="1" dirty="0"/>
              <a:t>5)</a:t>
            </a:r>
            <a:r>
              <a:rPr lang="en-US" dirty="0"/>
              <a:t> Material and component property data (4.2)</a:t>
            </a:r>
          </a:p>
          <a:p>
            <a:pPr marL="0" indent="0">
              <a:buNone/>
            </a:pPr>
            <a:r>
              <a:rPr lang="en-US" dirty="0"/>
              <a:t> </a:t>
            </a:r>
            <a:r>
              <a:rPr lang="en-US" b="1" dirty="0" smtClean="0"/>
              <a:t>(</a:t>
            </a:r>
            <a:r>
              <a:rPr lang="en-US" b="1" dirty="0"/>
              <a:t>6) </a:t>
            </a:r>
            <a:r>
              <a:rPr lang="en-US" dirty="0"/>
              <a:t>Design of witness specimens (4.3)</a:t>
            </a:r>
          </a:p>
          <a:p>
            <a:pPr marL="0" indent="0">
              <a:buNone/>
            </a:pPr>
            <a:r>
              <a:rPr lang="en-US" dirty="0"/>
              <a:t> </a:t>
            </a:r>
            <a:r>
              <a:rPr lang="en-US" b="1" dirty="0" smtClean="0"/>
              <a:t>(</a:t>
            </a:r>
            <a:r>
              <a:rPr lang="en-US" b="1" dirty="0"/>
              <a:t>7)</a:t>
            </a:r>
            <a:r>
              <a:rPr lang="en-US" dirty="0"/>
              <a:t> Product definition data set (4.4)</a:t>
            </a:r>
          </a:p>
          <a:p>
            <a:pPr marL="0" indent="0">
              <a:buNone/>
            </a:pPr>
            <a:r>
              <a:rPr lang="en-US" dirty="0"/>
              <a:t> </a:t>
            </a:r>
            <a:r>
              <a:rPr lang="en-US" b="1" dirty="0" smtClean="0"/>
              <a:t>(</a:t>
            </a:r>
            <a:r>
              <a:rPr lang="en-US" b="1" dirty="0"/>
              <a:t>8) </a:t>
            </a:r>
            <a:r>
              <a:rPr lang="en-US" dirty="0"/>
              <a:t>Tensile specimen removal plan for pre-production test builds (5.3)</a:t>
            </a:r>
          </a:p>
          <a:p>
            <a:pPr marL="0" indent="0">
              <a:buNone/>
            </a:pPr>
            <a:r>
              <a:rPr lang="en-US" dirty="0"/>
              <a:t> </a:t>
            </a:r>
            <a:r>
              <a:rPr lang="en-US" b="1" dirty="0" smtClean="0"/>
              <a:t>(</a:t>
            </a:r>
            <a:r>
              <a:rPr lang="en-US" b="1" dirty="0"/>
              <a:t>9)</a:t>
            </a:r>
            <a:r>
              <a:rPr lang="en-US" dirty="0"/>
              <a:t> Determination of acceptability of in-process correction (7.13)</a:t>
            </a:r>
          </a:p>
          <a:p>
            <a:pPr marL="0" indent="0">
              <a:buNone/>
            </a:pPr>
            <a:r>
              <a:rPr lang="en-US" dirty="0"/>
              <a:t> </a:t>
            </a:r>
            <a:r>
              <a:rPr lang="en-US" b="1" dirty="0" smtClean="0"/>
              <a:t>(</a:t>
            </a:r>
            <a:r>
              <a:rPr lang="en-US" b="1" dirty="0"/>
              <a:t>10) </a:t>
            </a:r>
            <a:r>
              <a:rPr lang="en-US" dirty="0"/>
              <a:t>Method of dimensional examination (8.2.2)</a:t>
            </a:r>
          </a:p>
          <a:p>
            <a:pPr marL="0" indent="0">
              <a:buNone/>
            </a:pPr>
            <a:r>
              <a:rPr lang="en-US" dirty="0"/>
              <a:t> </a:t>
            </a:r>
            <a:r>
              <a:rPr lang="en-US" b="1" dirty="0" smtClean="0"/>
              <a:t>(</a:t>
            </a:r>
            <a:r>
              <a:rPr lang="en-US" b="1" dirty="0"/>
              <a:t>11)</a:t>
            </a:r>
            <a:r>
              <a:rPr lang="en-US" dirty="0"/>
              <a:t> Approval of visual and dimensional examination plans (8.2.1 and 8.2.2)</a:t>
            </a:r>
          </a:p>
          <a:p>
            <a:pPr marL="0" indent="0">
              <a:buNone/>
            </a:pPr>
            <a:r>
              <a:rPr lang="en-US" dirty="0"/>
              <a:t> </a:t>
            </a:r>
            <a:r>
              <a:rPr lang="en-US" b="1" dirty="0" smtClean="0"/>
              <a:t>(</a:t>
            </a:r>
            <a:r>
              <a:rPr lang="en-US" b="1" dirty="0"/>
              <a:t>12) </a:t>
            </a:r>
            <a:r>
              <a:rPr lang="en-US" dirty="0"/>
              <a:t>Surface inspection in any condition other than fully machined (8.2.3 and 8.2.4</a:t>
            </a:r>
            <a:r>
              <a:rPr lang="en-US" dirty="0" smtClean="0"/>
              <a:t>)</a:t>
            </a:r>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fld id="{A916C171-007E-46CF-80D5-F89E015BD616}" type="slidenum">
              <a:rPr lang="en-US" smtClean="0"/>
              <a:pPr/>
              <a:t>9</a:t>
            </a:fld>
            <a:endParaRPr lang="en-US" dirty="0"/>
          </a:p>
        </p:txBody>
      </p:sp>
      <p:sp>
        <p:nvSpPr>
          <p:cNvPr id="6" name="Content Placeholder 1"/>
          <p:cNvSpPr txBox="1">
            <a:spLocks/>
          </p:cNvSpPr>
          <p:nvPr/>
        </p:nvSpPr>
        <p:spPr>
          <a:xfrm>
            <a:off x="6331146" y="1580607"/>
            <a:ext cx="5342708" cy="4580706"/>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2">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rgbClr val="0688B6"/>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(13)</a:t>
            </a:r>
            <a:r>
              <a:rPr lang="en-US" dirty="0"/>
              <a:t> Alternate method for examining builds that cannot be completely inspected by RT (8.2.5.2)</a:t>
            </a:r>
          </a:p>
          <a:p>
            <a:pPr marL="0" indent="0">
              <a:buNone/>
            </a:pPr>
            <a:r>
              <a:rPr lang="en-US" dirty="0"/>
              <a:t> </a:t>
            </a:r>
            <a:r>
              <a:rPr lang="en-US" b="1" dirty="0" smtClean="0"/>
              <a:t>(</a:t>
            </a:r>
            <a:r>
              <a:rPr lang="en-US" b="1" dirty="0"/>
              <a:t>14)</a:t>
            </a:r>
            <a:r>
              <a:rPr lang="en-US" dirty="0"/>
              <a:t> Sampling plan for Class B builds (8.2.5.2 and 8.3.3.1)</a:t>
            </a:r>
          </a:p>
          <a:p>
            <a:pPr marL="0" indent="0">
              <a:buNone/>
            </a:pPr>
            <a:r>
              <a:rPr lang="en-US" dirty="0"/>
              <a:t> </a:t>
            </a:r>
            <a:r>
              <a:rPr lang="en-US" b="1" dirty="0" smtClean="0"/>
              <a:t>(</a:t>
            </a:r>
            <a:r>
              <a:rPr lang="en-US" b="1" dirty="0"/>
              <a:t>15)</a:t>
            </a:r>
            <a:r>
              <a:rPr lang="en-US" dirty="0"/>
              <a:t> Location of tension test specimens within witness specimens (8.3.1.2)</a:t>
            </a:r>
          </a:p>
          <a:p>
            <a:pPr marL="0" indent="0">
              <a:buNone/>
            </a:pPr>
            <a:r>
              <a:rPr lang="en-US" dirty="0"/>
              <a:t> </a:t>
            </a:r>
            <a:r>
              <a:rPr lang="en-US" b="1" dirty="0" smtClean="0"/>
              <a:t>(</a:t>
            </a:r>
            <a:r>
              <a:rPr lang="en-US" b="1" dirty="0"/>
              <a:t>16)</a:t>
            </a:r>
            <a:r>
              <a:rPr lang="en-US" dirty="0"/>
              <a:t> Chemical analysis test method (8.3.3)</a:t>
            </a:r>
          </a:p>
          <a:p>
            <a:pPr marL="0" indent="0">
              <a:buNone/>
            </a:pPr>
            <a:r>
              <a:rPr lang="en-US" dirty="0"/>
              <a:t> </a:t>
            </a:r>
            <a:r>
              <a:rPr lang="en-US" b="1" dirty="0" smtClean="0"/>
              <a:t>(</a:t>
            </a:r>
            <a:r>
              <a:rPr lang="en-US" b="1" dirty="0"/>
              <a:t>17)</a:t>
            </a:r>
            <a:r>
              <a:rPr lang="en-US" dirty="0"/>
              <a:t> Acceptance criteria for tensile testing (8.4 and 8.4.3)</a:t>
            </a:r>
          </a:p>
          <a:p>
            <a:pPr marL="0" indent="0">
              <a:buNone/>
            </a:pPr>
            <a:r>
              <a:rPr lang="en-US" dirty="0"/>
              <a:t> </a:t>
            </a:r>
            <a:r>
              <a:rPr lang="en-US" b="1" dirty="0" smtClean="0"/>
              <a:t>(</a:t>
            </a:r>
            <a:r>
              <a:rPr lang="en-US" b="1" dirty="0"/>
              <a:t>18)</a:t>
            </a:r>
            <a:r>
              <a:rPr lang="en-US" dirty="0"/>
              <a:t> Disposition of components not meeting the requirements of Table 8.3 or Table 8.4 (8.4.2)	</a:t>
            </a:r>
          </a:p>
          <a:p>
            <a:pPr marL="0" indent="0">
              <a:buNone/>
            </a:pPr>
            <a:r>
              <a:rPr lang="en-US" dirty="0"/>
              <a:t> </a:t>
            </a:r>
            <a:r>
              <a:rPr lang="en-US" b="1" dirty="0" smtClean="0"/>
              <a:t>(</a:t>
            </a:r>
            <a:r>
              <a:rPr lang="en-US" b="1" dirty="0"/>
              <a:t>19)</a:t>
            </a:r>
            <a:r>
              <a:rPr lang="en-US" dirty="0"/>
              <a:t> Acceptance criteria for metallographic testing (8.4.4)</a:t>
            </a:r>
          </a:p>
          <a:p>
            <a:pPr marL="0" indent="0">
              <a:buNone/>
            </a:pPr>
            <a:r>
              <a:rPr lang="en-US" dirty="0"/>
              <a:t> </a:t>
            </a:r>
            <a:r>
              <a:rPr lang="en-US" b="1" dirty="0" smtClean="0"/>
              <a:t>(</a:t>
            </a:r>
            <a:r>
              <a:rPr lang="en-US" b="1" dirty="0"/>
              <a:t>20)</a:t>
            </a:r>
            <a:r>
              <a:rPr lang="en-US" dirty="0"/>
              <a:t> Acceptance criteria for chemical analysis (8.4.5)</a:t>
            </a:r>
          </a:p>
          <a:p>
            <a:pPr marL="0" indent="0">
              <a:buNone/>
            </a:pPr>
            <a:r>
              <a:rPr lang="en-US" dirty="0"/>
              <a:t> </a:t>
            </a:r>
            <a:r>
              <a:rPr lang="en-US" b="1" dirty="0" smtClean="0"/>
              <a:t>(</a:t>
            </a:r>
            <a:r>
              <a:rPr lang="en-US" b="1" dirty="0"/>
              <a:t>21)</a:t>
            </a:r>
            <a:r>
              <a:rPr lang="en-US" dirty="0"/>
              <a:t> Acceptance criteria for density testing (8.4.6)</a:t>
            </a:r>
          </a:p>
          <a:p>
            <a:pPr marL="0" indent="0">
              <a:buNone/>
            </a:pPr>
            <a:r>
              <a:rPr lang="en-US" dirty="0"/>
              <a:t> </a:t>
            </a:r>
            <a:r>
              <a:rPr lang="en-US" b="1" dirty="0" smtClean="0"/>
              <a:t>(</a:t>
            </a:r>
            <a:r>
              <a:rPr lang="en-US" b="1" dirty="0"/>
              <a:t>22)</a:t>
            </a:r>
            <a:r>
              <a:rPr lang="en-US" dirty="0"/>
              <a:t> All Engineer’s responsibilities listed in subsequent sections of this </a:t>
            </a:r>
            <a:r>
              <a:rPr lang="en-US" dirty="0" smtClean="0"/>
              <a:t>document</a:t>
            </a:r>
            <a:endParaRPr lang="en-US" dirty="0"/>
          </a:p>
          <a:p>
            <a:pPr marL="0" indent="0">
              <a:buNone/>
            </a:pPr>
            <a:r>
              <a:rPr lang="en-US" dirty="0"/>
              <a:t> </a:t>
            </a:r>
            <a:r>
              <a:rPr lang="en-US" b="1" dirty="0" smtClean="0"/>
              <a:t>(</a:t>
            </a:r>
            <a:r>
              <a:rPr lang="en-US" b="1" dirty="0"/>
              <a:t>23)</a:t>
            </a:r>
            <a:r>
              <a:rPr lang="en-US" dirty="0"/>
              <a:t> All additional requirements, identified by the Engineer, that are not specifically addressed in this standard</a:t>
            </a:r>
          </a:p>
          <a:p>
            <a:pPr marL="0" indent="0">
              <a:buNone/>
            </a:pPr>
            <a:endParaRPr lang="en-US" dirty="0"/>
          </a:p>
        </p:txBody>
      </p:sp>
      <p:sp>
        <p:nvSpPr>
          <p:cNvPr id="7" name="Title 2"/>
          <p:cNvSpPr txBox="1">
            <a:spLocks/>
          </p:cNvSpPr>
          <p:nvPr/>
        </p:nvSpPr>
        <p:spPr>
          <a:xfrm>
            <a:off x="0" y="97984"/>
            <a:ext cx="10585449" cy="911307"/>
          </a:xfrm>
          <a:prstGeom prst="rect">
            <a:avLst/>
          </a:prstGeom>
        </p:spPr>
        <p:txBody>
          <a:bodyPr anchor="b"/>
          <a:lstStyle>
            <a:lvl1pPr algn="l" defTabSz="914400" rtl="0" eaLnBrk="1" latinLnBrk="0" hangingPunct="1">
              <a:lnSpc>
                <a:spcPct val="90000"/>
              </a:lnSpc>
              <a:spcBef>
                <a:spcPct val="0"/>
              </a:spcBef>
              <a:buNone/>
              <a:defRPr sz="4800" kern="1200">
                <a:solidFill>
                  <a:srgbClr val="045571"/>
                </a:solidFill>
                <a:latin typeface="Segoe UI" panose="020B0502040204020203" pitchFamily="34" charset="0"/>
                <a:ea typeface="+mj-ea"/>
                <a:cs typeface="Segoe UI" panose="020B0502040204020203" pitchFamily="34" charset="0"/>
              </a:defRPr>
            </a:lvl1pPr>
          </a:lstStyle>
          <a:p>
            <a:r>
              <a:rPr lang="en-US" dirty="0"/>
              <a:t>Engineer shall define……</a:t>
            </a:r>
          </a:p>
        </p:txBody>
      </p:sp>
    </p:spTree>
    <p:extLst>
      <p:ext uri="{BB962C8B-B14F-4D97-AF65-F5344CB8AC3E}">
        <p14:creationId xmlns:p14="http://schemas.microsoft.com/office/powerpoint/2010/main" val="1076288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NSRP Head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9D9AA77-0F3F-4E26-9B32-E48D47761254}" vid="{F0B499CC-BD85-4F84-953C-0FF751E7C6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NSRP Presentation Template</Template>
  <TotalTime>1753</TotalTime>
  <Words>1223</Words>
  <Application>Microsoft Office PowerPoint</Application>
  <PresentationFormat>Widescreen</PresentationFormat>
  <Paragraphs>261</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Segoe UI</vt:lpstr>
      <vt:lpstr>Times New Roman</vt:lpstr>
      <vt:lpstr>Wingdings</vt:lpstr>
      <vt:lpstr>NSRP Header</vt:lpstr>
      <vt:lpstr>AWS D20 - Specification for Fabrication of Metal Components using Additive Manufacturing</vt:lpstr>
      <vt:lpstr>Agenda - D20, New 2019 Standard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The Ohio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Dennis D. Harwig</dc:creator>
  <cp:lastModifiedBy>Sisson, Rebecca</cp:lastModifiedBy>
  <cp:revision>38</cp:revision>
  <dcterms:created xsi:type="dcterms:W3CDTF">2019-02-16T15:33:10Z</dcterms:created>
  <dcterms:modified xsi:type="dcterms:W3CDTF">2019-03-01T18:42:07Z</dcterms:modified>
</cp:coreProperties>
</file>