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sldIdLst>
    <p:sldId id="256" r:id="rId2"/>
    <p:sldId id="257" r:id="rId3"/>
    <p:sldId id="262" r:id="rId4"/>
    <p:sldId id="261" r:id="rId5"/>
    <p:sldId id="260" r:id="rId6"/>
    <p:sldId id="259" r:id="rId7"/>
    <p:sldId id="267" r:id="rId8"/>
    <p:sldId id="266" r:id="rId9"/>
    <p:sldId id="265" r:id="rId10"/>
    <p:sldId id="264" r:id="rId11"/>
    <p:sldId id="263" r:id="rId12"/>
    <p:sldId id="268" r:id="rId13"/>
    <p:sldId id="280" r:id="rId14"/>
    <p:sldId id="279" r:id="rId15"/>
    <p:sldId id="278" r:id="rId16"/>
    <p:sldId id="277" r:id="rId17"/>
    <p:sldId id="276" r:id="rId18"/>
    <p:sldId id="275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7FE"/>
    <a:srgbClr val="0688B6"/>
    <a:srgbClr val="045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589610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77210"/>
            <a:ext cx="9144000" cy="106164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99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2733675" y="5591175"/>
            <a:ext cx="9144000" cy="60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454258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97984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50359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74" y="1497233"/>
            <a:ext cx="10817225" cy="38177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4542583"/>
          </a:xfrm>
        </p:spPr>
        <p:txBody>
          <a:bodyPr/>
          <a:lstStyle>
            <a:lvl1pPr>
              <a:defRPr sz="3200"/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0688B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97984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A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410291"/>
            <a:ext cx="1311184" cy="13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0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Elastic Pressure Loads on Stiffened Metallic Composite Stacks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39110"/>
            <a:ext cx="9144000" cy="1061640"/>
          </a:xfrm>
        </p:spPr>
        <p:txBody>
          <a:bodyPr>
            <a:normAutofit/>
          </a:bodyPr>
          <a:lstStyle/>
          <a:p>
            <a:r>
              <a:rPr lang="en-US" dirty="0"/>
              <a:t>Ship Design &amp; Material Technologies Panel Meeting</a:t>
            </a:r>
          </a:p>
          <a:p>
            <a:r>
              <a:rPr lang="en-US" dirty="0" smtClean="0"/>
              <a:t>Robert Lanoue – General Dynamics NASSCO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Line on Structure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Load Application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26" y="2104371"/>
            <a:ext cx="38471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4" y="2072373"/>
            <a:ext cx="3955232" cy="23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806" y="4534550"/>
            <a:ext cx="3810337" cy="22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Line on Structure</a:t>
            </a:r>
          </a:p>
          <a:p>
            <a:pPr lvl="1"/>
            <a:r>
              <a:rPr lang="en-US" dirty="0"/>
              <a:t>Benefits</a:t>
            </a:r>
          </a:p>
          <a:p>
            <a:pPr lvl="2"/>
            <a:r>
              <a:rPr lang="en-US" dirty="0"/>
              <a:t>Load fully transferred to main supporting structure</a:t>
            </a:r>
          </a:p>
          <a:p>
            <a:pPr lvl="2"/>
            <a:r>
              <a:rPr lang="en-US" dirty="0"/>
              <a:t>No hot spots on the surrounding plate</a:t>
            </a:r>
          </a:p>
          <a:p>
            <a:pPr lvl="1"/>
            <a:r>
              <a:rPr lang="en-US" dirty="0"/>
              <a:t>Drawbacks </a:t>
            </a:r>
          </a:p>
          <a:p>
            <a:pPr lvl="2"/>
            <a:r>
              <a:rPr lang="en-US" dirty="0"/>
              <a:t>Plate is not loaded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Load Application</a:t>
            </a:r>
          </a:p>
        </p:txBody>
      </p:sp>
    </p:spTree>
    <p:extLst>
      <p:ext uri="{BB962C8B-B14F-4D97-AF65-F5344CB8AC3E}">
        <p14:creationId xmlns:p14="http://schemas.microsoft.com/office/powerpoint/2010/main" val="33755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Element (RBE2)</a:t>
            </a:r>
          </a:p>
          <a:p>
            <a:pPr lvl="1"/>
            <a:r>
              <a:rPr lang="en-US" dirty="0"/>
              <a:t>RBE2: connecter used to transmit load from one point to set of points.  No individual deflection allowed on connections</a:t>
            </a:r>
          </a:p>
          <a:p>
            <a:pPr lvl="1"/>
            <a:r>
              <a:rPr lang="en-US" dirty="0"/>
              <a:t>Assumptions:</a:t>
            </a:r>
          </a:p>
          <a:p>
            <a:pPr lvl="2"/>
            <a:r>
              <a:rPr lang="en-US" dirty="0"/>
              <a:t>Area of applied load is fully rigid</a:t>
            </a:r>
          </a:p>
          <a:p>
            <a:pPr lvl="2"/>
            <a:r>
              <a:rPr lang="en-US" dirty="0"/>
              <a:t>Does not allow for individual deflection of plate and backup structure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Load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Element (RBE2)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Load Application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1" y="2184401"/>
            <a:ext cx="3505200" cy="20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2184400"/>
            <a:ext cx="37192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0" y="4470400"/>
            <a:ext cx="3903663" cy="23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1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Element (RBE2)</a:t>
            </a:r>
          </a:p>
          <a:p>
            <a:pPr lvl="1"/>
            <a:r>
              <a:rPr lang="en-US" dirty="0"/>
              <a:t>Benefits</a:t>
            </a:r>
          </a:p>
          <a:p>
            <a:pPr lvl="2"/>
            <a:r>
              <a:rPr lang="en-US" dirty="0"/>
              <a:t>Main supporting structure is highly loaded </a:t>
            </a:r>
          </a:p>
          <a:p>
            <a:pPr lvl="1"/>
            <a:r>
              <a:rPr lang="en-US" dirty="0"/>
              <a:t>Drawbacks</a:t>
            </a:r>
          </a:p>
          <a:p>
            <a:pPr lvl="2"/>
            <a:r>
              <a:rPr lang="en-US" dirty="0"/>
              <a:t>No individual deflection of connectors allowed so plate sees little to no load</a:t>
            </a:r>
          </a:p>
          <a:p>
            <a:pPr lvl="2"/>
            <a:r>
              <a:rPr lang="en-US" dirty="0"/>
              <a:t>Hotspots created around perimeter of loading patch </a:t>
            </a:r>
          </a:p>
          <a:p>
            <a:pPr lvl="2"/>
            <a:r>
              <a:rPr lang="en-US" dirty="0"/>
              <a:t>Assumes fully rigid load application, no changes for material non linearity or boundary non linearity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Load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Element (RBE3) and Pressure Loads</a:t>
            </a:r>
          </a:p>
          <a:p>
            <a:pPr lvl="1"/>
            <a:r>
              <a:rPr lang="en-US" dirty="0"/>
              <a:t>RBE3: connected used to transmit load from one point to set of points.  Individual deflection allowed on connections</a:t>
            </a:r>
          </a:p>
          <a:p>
            <a:pPr lvl="1"/>
            <a:r>
              <a:rPr lang="en-US" dirty="0"/>
              <a:t>Pressure loads achieve same results as RBE3 loading applications just using a different tool</a:t>
            </a:r>
          </a:p>
          <a:p>
            <a:pPr lvl="1"/>
            <a:r>
              <a:rPr lang="en-US" dirty="0"/>
              <a:t>Assumptions</a:t>
            </a:r>
          </a:p>
          <a:p>
            <a:pPr lvl="2"/>
            <a:r>
              <a:rPr lang="en-US" dirty="0"/>
              <a:t>Area of applied load will be allowed to deflect based on area applied</a:t>
            </a:r>
          </a:p>
          <a:p>
            <a:pPr lvl="2"/>
            <a:r>
              <a:rPr lang="en-US" dirty="0"/>
              <a:t>Allows for individual deflection of plate and backup structure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Load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Element (RBE3)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Load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934" y="2175933"/>
            <a:ext cx="3927955" cy="23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34" y="2175933"/>
            <a:ext cx="4022292" cy="23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534" y="4614333"/>
            <a:ext cx="3505200" cy="208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6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Element (RBE3)</a:t>
            </a:r>
          </a:p>
          <a:p>
            <a:pPr lvl="1"/>
            <a:r>
              <a:rPr lang="en-US" dirty="0"/>
              <a:t>Benefits</a:t>
            </a:r>
          </a:p>
          <a:p>
            <a:pPr lvl="2"/>
            <a:r>
              <a:rPr lang="en-US" dirty="0"/>
              <a:t>Applies loading to the Plate and to the Main Supporting Structure</a:t>
            </a:r>
          </a:p>
          <a:p>
            <a:pPr lvl="1"/>
            <a:r>
              <a:rPr lang="en-US" dirty="0"/>
              <a:t>Drawbacks</a:t>
            </a:r>
          </a:p>
          <a:p>
            <a:pPr lvl="2"/>
            <a:r>
              <a:rPr lang="en-US" dirty="0"/>
              <a:t>No stiffness in connectors, load will flow to path of least resistance leading to increased plate loads</a:t>
            </a:r>
          </a:p>
          <a:p>
            <a:pPr lvl="2"/>
            <a:r>
              <a:rPr lang="en-US" dirty="0"/>
              <a:t>Girder and backup structure will not see enough of the loads</a:t>
            </a:r>
          </a:p>
          <a:p>
            <a:pPr lvl="2"/>
            <a:r>
              <a:rPr lang="en-US" dirty="0"/>
              <a:t>No non-linear effects taken into account of the composite material application.  In the case of a fender, the non-linear elastic behavior is not accounted for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Load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1634381"/>
            <a:ext cx="11449050" cy="30138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of solid elements (for composite surface) and a connection surface to the steel/aluminum plate</a:t>
            </a:r>
          </a:p>
          <a:p>
            <a:pPr lvl="1"/>
            <a:r>
              <a:rPr lang="en-US" dirty="0"/>
              <a:t>This method has the benefit of being useful for non linear loading</a:t>
            </a:r>
          </a:p>
          <a:p>
            <a:pPr lvl="1"/>
            <a:r>
              <a:rPr lang="en-US" dirty="0"/>
              <a:t>Has the ability to provide orthotropic material properties to the composite materials</a:t>
            </a:r>
          </a:p>
          <a:p>
            <a:pPr lvl="1"/>
            <a:r>
              <a:rPr lang="en-US" dirty="0"/>
              <a:t>Has the ability to layer composite materials well</a:t>
            </a:r>
          </a:p>
          <a:p>
            <a:pPr lvl="1"/>
            <a:r>
              <a:rPr lang="en-US" dirty="0"/>
              <a:t>Requires large amount of computing power (not computationally efficient)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Alternate Method of Application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4207933"/>
            <a:ext cx="301752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1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Dishing Seen During Construction Cycle</a:t>
            </a:r>
          </a:p>
        </p:txBody>
      </p:sp>
      <p:pic>
        <p:nvPicPr>
          <p:cNvPr id="4" name="Picture 3" descr="G:\Group\341 IDNA\Commercial Projects\BP\Weights\BP_4 FLOATOUT\DSC0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666" y="3844180"/>
            <a:ext cx="3352800" cy="2514600"/>
          </a:xfrm>
          <a:prstGeom prst="rect">
            <a:avLst/>
          </a:prstGeom>
          <a:noFill/>
        </p:spPr>
      </p:pic>
      <p:pic>
        <p:nvPicPr>
          <p:cNvPr id="5" name="Picture 2" descr="G:\Group\341 IDNA\Commercial Projects\BP\Weights\BP_4 FLOATOUT\DSC03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066" y="3844180"/>
            <a:ext cx="3352798" cy="25146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866" y="1634380"/>
            <a:ext cx="7408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1430688"/>
            <a:ext cx="11449050" cy="45425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Description of Out of Plan Loading of Composite Material Stacks</a:t>
            </a:r>
          </a:p>
          <a:p>
            <a:r>
              <a:rPr lang="en-US" dirty="0"/>
              <a:t>Problem Description</a:t>
            </a:r>
          </a:p>
          <a:p>
            <a:r>
              <a:rPr lang="en-US" dirty="0"/>
              <a:t>Multiple loading examples	</a:t>
            </a:r>
          </a:p>
          <a:p>
            <a:pPr lvl="1"/>
            <a:r>
              <a:rPr lang="en-US" dirty="0"/>
              <a:t>Fender Loads</a:t>
            </a:r>
          </a:p>
          <a:p>
            <a:pPr lvl="1"/>
            <a:r>
              <a:rPr lang="en-US" dirty="0"/>
              <a:t>Tug Push Loads</a:t>
            </a:r>
          </a:p>
          <a:p>
            <a:pPr lvl="1"/>
            <a:r>
              <a:rPr lang="en-US" dirty="0"/>
              <a:t>Ship Docking</a:t>
            </a:r>
          </a:p>
          <a:p>
            <a:r>
              <a:rPr lang="en-US" dirty="0"/>
              <a:t>Current Methods of Load Application</a:t>
            </a:r>
          </a:p>
          <a:p>
            <a:r>
              <a:rPr lang="en-US" dirty="0"/>
              <a:t>Real World Scenario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4104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1981" y="3539378"/>
            <a:ext cx="7126817" cy="7193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Contact: robert.lanoue@nassco.com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9980" y="2045317"/>
            <a:ext cx="3723217" cy="133270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1" y="1634381"/>
            <a:ext cx="6407150" cy="3979020"/>
          </a:xfrm>
        </p:spPr>
        <p:txBody>
          <a:bodyPr>
            <a:normAutofit fontScale="92500"/>
          </a:bodyPr>
          <a:lstStyle/>
          <a:p>
            <a:r>
              <a:rPr lang="en-US" dirty="0"/>
              <a:t>Out of plane loading of composite material stacks refers to the application of a patch load on an isotropic (steel/aluminum) surface from a material other than steel</a:t>
            </a:r>
          </a:p>
          <a:p>
            <a:r>
              <a:rPr lang="en-US" dirty="0"/>
              <a:t>The steel surface of which the load is applied is a mix of unsupported plate and main supporting structure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Material Stacks Definition</a:t>
            </a:r>
          </a:p>
        </p:txBody>
      </p:sp>
      <p:pic>
        <p:nvPicPr>
          <p:cNvPr id="4" name="Picture 2" descr="C:\Users\n63878\AppData\Local\Temp\1\SNAGHTML1b26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1" y="1837267"/>
            <a:ext cx="5291452" cy="2726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2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39197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Accurately capturing the reaction of the loads from the composite surface onto the isotropic surface.</a:t>
            </a:r>
          </a:p>
          <a:p>
            <a:r>
              <a:rPr lang="en-US" dirty="0"/>
              <a:t>Logically the back up structure would take most of the loads from the composite surface and the unsupported plate would take some load but a limited amount</a:t>
            </a:r>
          </a:p>
          <a:p>
            <a:r>
              <a:rPr lang="en-US" dirty="0"/>
              <a:t>Must make assumptions on deflection of both steel and composite material that could impact results of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Due to inaccuracy of current methodology backup structure is normally very conservative and adds extra pieces that increase cost</a:t>
            </a:r>
            <a:endParaRPr lang="en-US" dirty="0"/>
          </a:p>
          <a:p>
            <a:r>
              <a:rPr lang="en-US" dirty="0"/>
              <a:t>Non technical example: Boxer is punched in the ribs, the ribs will break, the skin will deflect slightly but not take much of the load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</p:spTree>
    <p:extLst>
      <p:ext uri="{BB962C8B-B14F-4D97-AF65-F5344CB8AC3E}">
        <p14:creationId xmlns:p14="http://schemas.microsoft.com/office/powerpoint/2010/main" val="3648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Linear Effects of Composite Loading</a:t>
            </a:r>
          </a:p>
          <a:p>
            <a:pPr lvl="1"/>
            <a:r>
              <a:rPr lang="en-US" sz="2000" dirty="0"/>
              <a:t>Material Non-Linearity: Possible for Composite material to have non-linear stress/strain relationship, such as rubber</a:t>
            </a:r>
          </a:p>
          <a:p>
            <a:pPr lvl="1"/>
            <a:r>
              <a:rPr lang="en-US" sz="2000" dirty="0"/>
              <a:t>Geometric Non-Linearity: possible for deflection of one material such that small deflection theory no longer applies and lower forces could cause higher deflections</a:t>
            </a:r>
          </a:p>
          <a:p>
            <a:pPr lvl="1"/>
            <a:r>
              <a:rPr lang="en-US" sz="2000" dirty="0"/>
              <a:t>Boundary Non Linearity: As composites compress, the boundary conditions change as material properties of each composite could differ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(</a:t>
            </a:r>
            <a:r>
              <a:rPr lang="en-US" dirty="0" err="1"/>
              <a:t>cont</a:t>
            </a:r>
            <a:r>
              <a:rPr lang="en-US" dirty="0"/>
              <a:t>)	</a:t>
            </a:r>
          </a:p>
        </p:txBody>
      </p:sp>
      <p:pic>
        <p:nvPicPr>
          <p:cNvPr id="4" name="Picture 2" descr="C:\Users\n63878\AppData\Local\Temp\1\SNAGHTML1b26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610" y="4013200"/>
            <a:ext cx="5077823" cy="261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2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Fender Loads on the Side Shell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Examples in Shipbuilding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2057399"/>
            <a:ext cx="4207933" cy="339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52663"/>
            <a:ext cx="4635584" cy="319987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891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Tug Pushing on Side Shell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" y="97984"/>
            <a:ext cx="11550650" cy="1332704"/>
          </a:xfrm>
        </p:spPr>
        <p:txBody>
          <a:bodyPr/>
          <a:lstStyle/>
          <a:p>
            <a:r>
              <a:rPr lang="en-US" dirty="0"/>
              <a:t>Common Examples in </a:t>
            </a:r>
            <a:r>
              <a:rPr lang="en-US" dirty="0" smtClean="0"/>
              <a:t>Shipbuilding (</a:t>
            </a:r>
            <a:r>
              <a:rPr lang="en-US" dirty="0" err="1" smtClean="0"/>
              <a:t>cont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95" y="2411674"/>
            <a:ext cx="5411305" cy="29024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481" y="1965600"/>
            <a:ext cx="4067894" cy="38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Docking Blocks on ship or dry dock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49" y="97984"/>
            <a:ext cx="11326283" cy="1332704"/>
          </a:xfrm>
        </p:spPr>
        <p:txBody>
          <a:bodyPr/>
          <a:lstStyle/>
          <a:p>
            <a:r>
              <a:rPr lang="en-US" dirty="0"/>
              <a:t>Common Examples in Shipbuilding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795" y="2192867"/>
            <a:ext cx="5773210" cy="19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r="9115"/>
          <a:stretch>
            <a:fillRect/>
          </a:stretch>
        </p:blipFill>
        <p:spPr bwMode="auto">
          <a:xfrm>
            <a:off x="668866" y="2556933"/>
            <a:ext cx="3014134" cy="255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4106" y="4023763"/>
            <a:ext cx="3000587" cy="24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Line on Structure</a:t>
            </a:r>
          </a:p>
          <a:p>
            <a:pPr lvl="1"/>
            <a:r>
              <a:rPr lang="en-US" dirty="0"/>
              <a:t>Assumptions</a:t>
            </a:r>
          </a:p>
          <a:p>
            <a:pPr lvl="2"/>
            <a:r>
              <a:rPr lang="en-US" dirty="0"/>
              <a:t>No loading of the plate</a:t>
            </a:r>
          </a:p>
          <a:p>
            <a:pPr lvl="2"/>
            <a:r>
              <a:rPr lang="en-US" dirty="0"/>
              <a:t>Backup structure will take full load</a:t>
            </a:r>
          </a:p>
          <a:p>
            <a:pPr lvl="2"/>
            <a:r>
              <a:rPr lang="en-US" dirty="0"/>
              <a:t>Leads to conservative results of analysis on backup structure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Load Application</a:t>
            </a:r>
          </a:p>
        </p:txBody>
      </p:sp>
    </p:spTree>
    <p:extLst>
      <p:ext uri="{BB962C8B-B14F-4D97-AF65-F5344CB8AC3E}">
        <p14:creationId xmlns:p14="http://schemas.microsoft.com/office/powerpoint/2010/main" val="28901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 Presentation Template</Template>
  <TotalTime>88</TotalTime>
  <Words>722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Segoe UI</vt:lpstr>
      <vt:lpstr>NSRP Header</vt:lpstr>
      <vt:lpstr>Elastic Pressure Loads on Stiffened Metallic Composite Stacks</vt:lpstr>
      <vt:lpstr>Presentation Overview</vt:lpstr>
      <vt:lpstr>Composite Material Stacks Definition</vt:lpstr>
      <vt:lpstr>Problem Description</vt:lpstr>
      <vt:lpstr>Problem Description (cont) </vt:lpstr>
      <vt:lpstr>Common Examples in Shipbuilding</vt:lpstr>
      <vt:lpstr>Common Examples in Shipbuilding (cont)</vt:lpstr>
      <vt:lpstr>Common Examples in Shipbuilding (cont)</vt:lpstr>
      <vt:lpstr>Methods of Load Application</vt:lpstr>
      <vt:lpstr>Methods of Load Application</vt:lpstr>
      <vt:lpstr>Methods of Load Application</vt:lpstr>
      <vt:lpstr>Methods of Load Application</vt:lpstr>
      <vt:lpstr>Methods of Load Application</vt:lpstr>
      <vt:lpstr>Methods of Load Application</vt:lpstr>
      <vt:lpstr>Methods of Load Application</vt:lpstr>
      <vt:lpstr>Methods of Load Application</vt:lpstr>
      <vt:lpstr>Methods of Load Application</vt:lpstr>
      <vt:lpstr>Possible Alternate Method of Application</vt:lpstr>
      <vt:lpstr>Plate Dishing Seen During Construction Cycle</vt:lpstr>
      <vt:lpstr>Questions?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Rehman, Wendy</dc:creator>
  <cp:lastModifiedBy>Sisson, Rebecca</cp:lastModifiedBy>
  <cp:revision>7</cp:revision>
  <dcterms:created xsi:type="dcterms:W3CDTF">2019-01-31T16:40:04Z</dcterms:created>
  <dcterms:modified xsi:type="dcterms:W3CDTF">2019-03-04T18:30:07Z</dcterms:modified>
</cp:coreProperties>
</file>