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5"/>
  </p:notesMasterIdLst>
  <p:sldIdLst>
    <p:sldId id="256" r:id="rId2"/>
    <p:sldId id="270" r:id="rId3"/>
    <p:sldId id="267" r:id="rId4"/>
    <p:sldId id="268" r:id="rId5"/>
    <p:sldId id="258" r:id="rId6"/>
    <p:sldId id="260" r:id="rId7"/>
    <p:sldId id="261" r:id="rId8"/>
    <p:sldId id="263" r:id="rId9"/>
    <p:sldId id="264" r:id="rId10"/>
    <p:sldId id="262" r:id="rId11"/>
    <p:sldId id="269" r:id="rId12"/>
    <p:sldId id="265" r:id="rId13"/>
    <p:sldId id="271" r:id="rId14"/>
  </p:sldIdLst>
  <p:sldSz cx="12192000" cy="6858000"/>
  <p:notesSz cx="7023100" cy="93091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6C3B5"/>
    <a:srgbClr val="B9BCB8"/>
    <a:srgbClr val="CEC2A7"/>
    <a:srgbClr val="B2B2A6"/>
    <a:srgbClr val="95968C"/>
    <a:srgbClr val="C5DBBE"/>
    <a:srgbClr val="F6EEDA"/>
    <a:srgbClr val="EEC985"/>
    <a:srgbClr val="B3C4B1"/>
    <a:srgbClr val="B3FFC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8993" autoAdjust="0"/>
    <p:restoredTop sz="94660"/>
  </p:normalViewPr>
  <p:slideViewPr>
    <p:cSldViewPr snapToGrid="0">
      <p:cViewPr varScale="1">
        <p:scale>
          <a:sx n="111" d="100"/>
          <a:sy n="111" d="100"/>
        </p:scale>
        <p:origin x="282" y="11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43343" cy="467072"/>
          </a:xfrm>
          <a:prstGeom prst="rect">
            <a:avLst/>
          </a:prstGeom>
        </p:spPr>
        <p:txBody>
          <a:bodyPr vert="horz" lIns="93324" tIns="46662" rIns="93324" bIns="46662" rtlCol="0"/>
          <a:lstStyle>
            <a:lvl1pPr algn="l">
              <a:defRPr sz="1200"/>
            </a:lvl1pPr>
          </a:lstStyle>
          <a:p>
            <a:endParaRPr lang="en-US" dirty="0"/>
          </a:p>
        </p:txBody>
      </p:sp>
      <p:sp>
        <p:nvSpPr>
          <p:cNvPr id="3" name="Date Placeholder 2"/>
          <p:cNvSpPr>
            <a:spLocks noGrp="1"/>
          </p:cNvSpPr>
          <p:nvPr>
            <p:ph type="dt" idx="1"/>
          </p:nvPr>
        </p:nvSpPr>
        <p:spPr>
          <a:xfrm>
            <a:off x="3978132" y="0"/>
            <a:ext cx="3043343" cy="467072"/>
          </a:xfrm>
          <a:prstGeom prst="rect">
            <a:avLst/>
          </a:prstGeom>
        </p:spPr>
        <p:txBody>
          <a:bodyPr vert="horz" lIns="93324" tIns="46662" rIns="93324" bIns="46662" rtlCol="0"/>
          <a:lstStyle>
            <a:lvl1pPr algn="r">
              <a:defRPr sz="1200"/>
            </a:lvl1pPr>
          </a:lstStyle>
          <a:p>
            <a:fld id="{1C32655F-616E-43AD-89A3-AAFD4047527E}" type="datetimeFigureOut">
              <a:rPr lang="en-US" smtClean="0"/>
              <a:t>3/5/2019</a:t>
            </a:fld>
            <a:endParaRPr lang="en-US" dirty="0"/>
          </a:p>
        </p:txBody>
      </p:sp>
      <p:sp>
        <p:nvSpPr>
          <p:cNvPr id="4" name="Slide Image Placeholder 3"/>
          <p:cNvSpPr>
            <a:spLocks noGrp="1" noRot="1" noChangeAspect="1"/>
          </p:cNvSpPr>
          <p:nvPr>
            <p:ph type="sldImg" idx="2"/>
          </p:nvPr>
        </p:nvSpPr>
        <p:spPr>
          <a:xfrm>
            <a:off x="719138" y="1163638"/>
            <a:ext cx="5584825" cy="3141662"/>
          </a:xfrm>
          <a:prstGeom prst="rect">
            <a:avLst/>
          </a:prstGeom>
          <a:noFill/>
          <a:ln w="12700">
            <a:solidFill>
              <a:prstClr val="black"/>
            </a:solidFill>
          </a:ln>
        </p:spPr>
        <p:txBody>
          <a:bodyPr vert="horz" lIns="93324" tIns="46662" rIns="93324" bIns="46662" rtlCol="0" anchor="ctr"/>
          <a:lstStyle/>
          <a:p>
            <a:endParaRPr lang="en-US" dirty="0"/>
          </a:p>
        </p:txBody>
      </p:sp>
      <p:sp>
        <p:nvSpPr>
          <p:cNvPr id="5" name="Notes Placeholder 4"/>
          <p:cNvSpPr>
            <a:spLocks noGrp="1"/>
          </p:cNvSpPr>
          <p:nvPr>
            <p:ph type="body" sz="quarter" idx="3"/>
          </p:nvPr>
        </p:nvSpPr>
        <p:spPr>
          <a:xfrm>
            <a:off x="702310" y="4480004"/>
            <a:ext cx="5618480" cy="3665458"/>
          </a:xfrm>
          <a:prstGeom prst="rect">
            <a:avLst/>
          </a:prstGeom>
        </p:spPr>
        <p:txBody>
          <a:bodyPr vert="horz" lIns="93324" tIns="46662" rIns="93324" bIns="46662"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42030"/>
            <a:ext cx="3043343" cy="467071"/>
          </a:xfrm>
          <a:prstGeom prst="rect">
            <a:avLst/>
          </a:prstGeom>
        </p:spPr>
        <p:txBody>
          <a:bodyPr vert="horz" lIns="93324" tIns="46662" rIns="93324" bIns="46662"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8132" y="8842030"/>
            <a:ext cx="3043343" cy="467071"/>
          </a:xfrm>
          <a:prstGeom prst="rect">
            <a:avLst/>
          </a:prstGeom>
        </p:spPr>
        <p:txBody>
          <a:bodyPr vert="horz" lIns="93324" tIns="46662" rIns="93324" bIns="46662" rtlCol="0" anchor="b"/>
          <a:lstStyle>
            <a:lvl1pPr algn="r">
              <a:defRPr sz="1200"/>
            </a:lvl1pPr>
          </a:lstStyle>
          <a:p>
            <a:fld id="{A93B28DB-9684-4DA7-8958-5A4330EA6E15}" type="slidenum">
              <a:rPr lang="en-US" smtClean="0"/>
              <a:t>‹#›</a:t>
            </a:fld>
            <a:endParaRPr lang="en-US" dirty="0"/>
          </a:p>
        </p:txBody>
      </p:sp>
    </p:spTree>
    <p:extLst>
      <p:ext uri="{BB962C8B-B14F-4D97-AF65-F5344CB8AC3E}">
        <p14:creationId xmlns:p14="http://schemas.microsoft.com/office/powerpoint/2010/main" val="374735558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p:cNvSpPr>
            <a:spLocks noGrp="1" noRot="1" noChangeAspect="1" noChangeArrowheads="1" noTextEdit="1"/>
          </p:cNvSpPr>
          <p:nvPr>
            <p:ph type="sldImg"/>
          </p:nvPr>
        </p:nvSpPr>
        <p:spPr>
          <a:ln/>
        </p:spPr>
      </p:sp>
      <p:sp>
        <p:nvSpPr>
          <p:cNvPr id="36867"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smtClean="0"/>
          </a:p>
        </p:txBody>
      </p:sp>
    </p:spTree>
    <p:extLst>
      <p:ext uri="{BB962C8B-B14F-4D97-AF65-F5344CB8AC3E}">
        <p14:creationId xmlns:p14="http://schemas.microsoft.com/office/powerpoint/2010/main" val="401520274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AAF583D3-0EEC-4FE9-8A52-783632CC26C2}" type="datetimeFigureOut">
              <a:rPr lang="en-US" smtClean="0"/>
              <a:t>3/5/2019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C1F9A53-3838-4C01-9A16-CD095D4A9F1A}" type="slidenum">
              <a:rPr lang="en-US" smtClean="0"/>
              <a:t>‹#›</a:t>
            </a:fld>
            <a:endParaRPr lang="en-US" dirty="0"/>
          </a:p>
        </p:txBody>
      </p:sp>
    </p:spTree>
    <p:extLst>
      <p:ext uri="{BB962C8B-B14F-4D97-AF65-F5344CB8AC3E}">
        <p14:creationId xmlns:p14="http://schemas.microsoft.com/office/powerpoint/2010/main" val="182619699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AF583D3-0EEC-4FE9-8A52-783632CC26C2}" type="datetimeFigureOut">
              <a:rPr lang="en-US" smtClean="0"/>
              <a:t>3/5/2019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C1F9A53-3838-4C01-9A16-CD095D4A9F1A}" type="slidenum">
              <a:rPr lang="en-US" smtClean="0"/>
              <a:t>‹#›</a:t>
            </a:fld>
            <a:endParaRPr lang="en-US" dirty="0"/>
          </a:p>
        </p:txBody>
      </p:sp>
    </p:spTree>
    <p:extLst>
      <p:ext uri="{BB962C8B-B14F-4D97-AF65-F5344CB8AC3E}">
        <p14:creationId xmlns:p14="http://schemas.microsoft.com/office/powerpoint/2010/main" val="175436390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AF583D3-0EEC-4FE9-8A52-783632CC26C2}" type="datetimeFigureOut">
              <a:rPr lang="en-US" smtClean="0"/>
              <a:t>3/5/2019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C1F9A53-3838-4C01-9A16-CD095D4A9F1A}" type="slidenum">
              <a:rPr lang="en-US" smtClean="0"/>
              <a:t>‹#›</a:t>
            </a:fld>
            <a:endParaRPr lang="en-US" dirty="0"/>
          </a:p>
        </p:txBody>
      </p:sp>
    </p:spTree>
    <p:extLst>
      <p:ext uri="{BB962C8B-B14F-4D97-AF65-F5344CB8AC3E}">
        <p14:creationId xmlns:p14="http://schemas.microsoft.com/office/powerpoint/2010/main" val="143281010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AF583D3-0EEC-4FE9-8A52-783632CC26C2}" type="datetimeFigureOut">
              <a:rPr lang="en-US" smtClean="0"/>
              <a:t>3/5/2019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C1F9A53-3838-4C01-9A16-CD095D4A9F1A}" type="slidenum">
              <a:rPr lang="en-US" smtClean="0"/>
              <a:t>‹#›</a:t>
            </a:fld>
            <a:endParaRPr lang="en-US" dirty="0"/>
          </a:p>
        </p:txBody>
      </p:sp>
    </p:spTree>
    <p:extLst>
      <p:ext uri="{BB962C8B-B14F-4D97-AF65-F5344CB8AC3E}">
        <p14:creationId xmlns:p14="http://schemas.microsoft.com/office/powerpoint/2010/main" val="157300745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AAF583D3-0EEC-4FE9-8A52-783632CC26C2}" type="datetimeFigureOut">
              <a:rPr lang="en-US" smtClean="0"/>
              <a:t>3/5/2019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C1F9A53-3838-4C01-9A16-CD095D4A9F1A}" type="slidenum">
              <a:rPr lang="en-US" smtClean="0"/>
              <a:t>‹#›</a:t>
            </a:fld>
            <a:endParaRPr lang="en-US" dirty="0"/>
          </a:p>
        </p:txBody>
      </p:sp>
    </p:spTree>
    <p:extLst>
      <p:ext uri="{BB962C8B-B14F-4D97-AF65-F5344CB8AC3E}">
        <p14:creationId xmlns:p14="http://schemas.microsoft.com/office/powerpoint/2010/main" val="319389762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AAF583D3-0EEC-4FE9-8A52-783632CC26C2}" type="datetimeFigureOut">
              <a:rPr lang="en-US" smtClean="0"/>
              <a:t>3/5/2019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BC1F9A53-3838-4C01-9A16-CD095D4A9F1A}" type="slidenum">
              <a:rPr lang="en-US" smtClean="0"/>
              <a:t>‹#›</a:t>
            </a:fld>
            <a:endParaRPr lang="en-US" dirty="0"/>
          </a:p>
        </p:txBody>
      </p:sp>
    </p:spTree>
    <p:extLst>
      <p:ext uri="{BB962C8B-B14F-4D97-AF65-F5344CB8AC3E}">
        <p14:creationId xmlns:p14="http://schemas.microsoft.com/office/powerpoint/2010/main" val="27180547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AAF583D3-0EEC-4FE9-8A52-783632CC26C2}" type="datetimeFigureOut">
              <a:rPr lang="en-US" smtClean="0"/>
              <a:t>3/5/2019</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BC1F9A53-3838-4C01-9A16-CD095D4A9F1A}" type="slidenum">
              <a:rPr lang="en-US" smtClean="0"/>
              <a:t>‹#›</a:t>
            </a:fld>
            <a:endParaRPr lang="en-US" dirty="0"/>
          </a:p>
        </p:txBody>
      </p:sp>
    </p:spTree>
    <p:extLst>
      <p:ext uri="{BB962C8B-B14F-4D97-AF65-F5344CB8AC3E}">
        <p14:creationId xmlns:p14="http://schemas.microsoft.com/office/powerpoint/2010/main" val="409481259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AAF583D3-0EEC-4FE9-8A52-783632CC26C2}" type="datetimeFigureOut">
              <a:rPr lang="en-US" smtClean="0"/>
              <a:t>3/5/2019</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BC1F9A53-3838-4C01-9A16-CD095D4A9F1A}" type="slidenum">
              <a:rPr lang="en-US" smtClean="0"/>
              <a:t>‹#›</a:t>
            </a:fld>
            <a:endParaRPr lang="en-US" dirty="0"/>
          </a:p>
        </p:txBody>
      </p:sp>
    </p:spTree>
    <p:extLst>
      <p:ext uri="{BB962C8B-B14F-4D97-AF65-F5344CB8AC3E}">
        <p14:creationId xmlns:p14="http://schemas.microsoft.com/office/powerpoint/2010/main" val="252427319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AF583D3-0EEC-4FE9-8A52-783632CC26C2}" type="datetimeFigureOut">
              <a:rPr lang="en-US" smtClean="0"/>
              <a:t>3/5/2019</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BC1F9A53-3838-4C01-9A16-CD095D4A9F1A}" type="slidenum">
              <a:rPr lang="en-US" smtClean="0"/>
              <a:t>‹#›</a:t>
            </a:fld>
            <a:endParaRPr lang="en-US" dirty="0"/>
          </a:p>
        </p:txBody>
      </p:sp>
    </p:spTree>
    <p:extLst>
      <p:ext uri="{BB962C8B-B14F-4D97-AF65-F5344CB8AC3E}">
        <p14:creationId xmlns:p14="http://schemas.microsoft.com/office/powerpoint/2010/main" val="14111847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AAF583D3-0EEC-4FE9-8A52-783632CC26C2}" type="datetimeFigureOut">
              <a:rPr lang="en-US" smtClean="0"/>
              <a:t>3/5/2019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BC1F9A53-3838-4C01-9A16-CD095D4A9F1A}" type="slidenum">
              <a:rPr lang="en-US" smtClean="0"/>
              <a:t>‹#›</a:t>
            </a:fld>
            <a:endParaRPr lang="en-US" dirty="0"/>
          </a:p>
        </p:txBody>
      </p:sp>
    </p:spTree>
    <p:extLst>
      <p:ext uri="{BB962C8B-B14F-4D97-AF65-F5344CB8AC3E}">
        <p14:creationId xmlns:p14="http://schemas.microsoft.com/office/powerpoint/2010/main" val="297730158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AAF583D3-0EEC-4FE9-8A52-783632CC26C2}" type="datetimeFigureOut">
              <a:rPr lang="en-US" smtClean="0"/>
              <a:t>3/5/2019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BC1F9A53-3838-4C01-9A16-CD095D4A9F1A}" type="slidenum">
              <a:rPr lang="en-US" smtClean="0"/>
              <a:t>‹#›</a:t>
            </a:fld>
            <a:endParaRPr lang="en-US" dirty="0"/>
          </a:p>
        </p:txBody>
      </p:sp>
    </p:spTree>
    <p:extLst>
      <p:ext uri="{BB962C8B-B14F-4D97-AF65-F5344CB8AC3E}">
        <p14:creationId xmlns:p14="http://schemas.microsoft.com/office/powerpoint/2010/main" val="149176243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AF583D3-0EEC-4FE9-8A52-783632CC26C2}" type="datetimeFigureOut">
              <a:rPr lang="en-US" smtClean="0"/>
              <a:t>3/5/2019</a:t>
            </a:fld>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C1F9A53-3838-4C01-9A16-CD095D4A9F1A}" type="slidenum">
              <a:rPr lang="en-US" smtClean="0"/>
              <a:t>‹#›</a:t>
            </a:fld>
            <a:endParaRPr lang="en-US" dirty="0"/>
          </a:p>
        </p:txBody>
      </p:sp>
    </p:spTree>
    <p:extLst>
      <p:ext uri="{BB962C8B-B14F-4D97-AF65-F5344CB8AC3E}">
        <p14:creationId xmlns:p14="http://schemas.microsoft.com/office/powerpoint/2010/main" val="264825086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accent1">
            <a:lumMod val="20000"/>
            <a:lumOff val="80000"/>
          </a:schemeClr>
        </a:solidFill>
        <a:effectLst/>
      </p:bgPr>
    </p:bg>
    <p:spTree>
      <p:nvGrpSpPr>
        <p:cNvPr id="1" name=""/>
        <p:cNvGrpSpPr/>
        <p:nvPr/>
      </p:nvGrpSpPr>
      <p:grpSpPr>
        <a:xfrm>
          <a:off x="0" y="0"/>
          <a:ext cx="0" cy="0"/>
          <a:chOff x="0" y="0"/>
          <a:chExt cx="0" cy="0"/>
        </a:xfrm>
      </p:grpSpPr>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352800" y="1101129"/>
            <a:ext cx="5486400" cy="249489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ext Box 6"/>
          <p:cNvSpPr txBox="1">
            <a:spLocks noChangeArrowheads="1"/>
          </p:cNvSpPr>
          <p:nvPr/>
        </p:nvSpPr>
        <p:spPr bwMode="auto">
          <a:xfrm>
            <a:off x="1676400" y="3780838"/>
            <a:ext cx="8839200" cy="28284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200" b="1">
                <a:solidFill>
                  <a:srgbClr val="000000"/>
                </a:solidFill>
                <a:latin typeface="Arial" pitchFamily="34" charset="0"/>
              </a:defRPr>
            </a:lvl1pPr>
            <a:lvl2pPr marL="742950" indent="-285750">
              <a:defRPr sz="1200" b="1">
                <a:solidFill>
                  <a:srgbClr val="000000"/>
                </a:solidFill>
                <a:latin typeface="Arial" pitchFamily="34" charset="0"/>
              </a:defRPr>
            </a:lvl2pPr>
            <a:lvl3pPr marL="1143000" indent="-228600">
              <a:defRPr sz="1200" b="1">
                <a:solidFill>
                  <a:srgbClr val="000000"/>
                </a:solidFill>
                <a:latin typeface="Arial" pitchFamily="34" charset="0"/>
              </a:defRPr>
            </a:lvl3pPr>
            <a:lvl4pPr marL="1600200" indent="-228600">
              <a:defRPr sz="1200" b="1">
                <a:solidFill>
                  <a:srgbClr val="000000"/>
                </a:solidFill>
                <a:latin typeface="Arial" pitchFamily="34" charset="0"/>
              </a:defRPr>
            </a:lvl4pPr>
            <a:lvl5pPr marL="2057400" indent="-228600">
              <a:defRPr sz="1200" b="1">
                <a:solidFill>
                  <a:srgbClr val="000000"/>
                </a:solidFill>
                <a:latin typeface="Arial" pitchFamily="34" charset="0"/>
              </a:defRPr>
            </a:lvl5pPr>
            <a:lvl6pPr marL="2514600" indent="-228600" eaLnBrk="0" fontAlgn="base" hangingPunct="0">
              <a:spcBef>
                <a:spcPct val="0"/>
              </a:spcBef>
              <a:spcAft>
                <a:spcPct val="0"/>
              </a:spcAft>
              <a:defRPr sz="1200" b="1">
                <a:solidFill>
                  <a:srgbClr val="000000"/>
                </a:solidFill>
                <a:latin typeface="Arial" pitchFamily="34" charset="0"/>
              </a:defRPr>
            </a:lvl6pPr>
            <a:lvl7pPr marL="2971800" indent="-228600" eaLnBrk="0" fontAlgn="base" hangingPunct="0">
              <a:spcBef>
                <a:spcPct val="0"/>
              </a:spcBef>
              <a:spcAft>
                <a:spcPct val="0"/>
              </a:spcAft>
              <a:defRPr sz="1200" b="1">
                <a:solidFill>
                  <a:srgbClr val="000000"/>
                </a:solidFill>
                <a:latin typeface="Arial" pitchFamily="34" charset="0"/>
              </a:defRPr>
            </a:lvl7pPr>
            <a:lvl8pPr marL="3429000" indent="-228600" eaLnBrk="0" fontAlgn="base" hangingPunct="0">
              <a:spcBef>
                <a:spcPct val="0"/>
              </a:spcBef>
              <a:spcAft>
                <a:spcPct val="0"/>
              </a:spcAft>
              <a:defRPr sz="1200" b="1">
                <a:solidFill>
                  <a:srgbClr val="000000"/>
                </a:solidFill>
                <a:latin typeface="Arial" pitchFamily="34" charset="0"/>
              </a:defRPr>
            </a:lvl8pPr>
            <a:lvl9pPr marL="3886200" indent="-228600" eaLnBrk="0" fontAlgn="base" hangingPunct="0">
              <a:spcBef>
                <a:spcPct val="0"/>
              </a:spcBef>
              <a:spcAft>
                <a:spcPct val="0"/>
              </a:spcAft>
              <a:defRPr sz="1200" b="1">
                <a:solidFill>
                  <a:srgbClr val="000000"/>
                </a:solidFill>
                <a:latin typeface="Arial" pitchFamily="34" charset="0"/>
              </a:defRPr>
            </a:lvl9pPr>
          </a:lstStyle>
          <a:p>
            <a:pPr algn="ctr">
              <a:lnSpc>
                <a:spcPct val="75000"/>
              </a:lnSpc>
              <a:spcBef>
                <a:spcPct val="50000"/>
              </a:spcBef>
            </a:pPr>
            <a:r>
              <a:rPr lang="en-US" sz="2000" dirty="0" smtClean="0"/>
              <a:t>NSRP </a:t>
            </a:r>
          </a:p>
          <a:p>
            <a:pPr algn="ctr">
              <a:lnSpc>
                <a:spcPct val="75000"/>
              </a:lnSpc>
              <a:spcBef>
                <a:spcPct val="50000"/>
              </a:spcBef>
            </a:pPr>
            <a:r>
              <a:rPr lang="en-US" sz="2000" dirty="0" smtClean="0"/>
              <a:t>Charleston, SC</a:t>
            </a:r>
          </a:p>
          <a:p>
            <a:pPr algn="ctr">
              <a:lnSpc>
                <a:spcPct val="75000"/>
              </a:lnSpc>
              <a:spcBef>
                <a:spcPct val="50000"/>
              </a:spcBef>
            </a:pPr>
            <a:r>
              <a:rPr lang="en-US" sz="2000" dirty="0" smtClean="0"/>
              <a:t>March 2019</a:t>
            </a:r>
            <a:endParaRPr lang="en-US" sz="2000" dirty="0"/>
          </a:p>
          <a:p>
            <a:pPr algn="ctr">
              <a:spcBef>
                <a:spcPct val="50000"/>
              </a:spcBef>
            </a:pPr>
            <a:endParaRPr lang="en-US" sz="2000" dirty="0"/>
          </a:p>
          <a:p>
            <a:pPr algn="ctr">
              <a:lnSpc>
                <a:spcPct val="65000"/>
              </a:lnSpc>
              <a:spcBef>
                <a:spcPct val="50000"/>
              </a:spcBef>
            </a:pPr>
            <a:r>
              <a:rPr lang="en-US" sz="1800" dirty="0"/>
              <a:t>    </a:t>
            </a:r>
            <a:r>
              <a:rPr lang="en-US" sz="1800" dirty="0" smtClean="0"/>
              <a:t>Howard Castle</a:t>
            </a:r>
            <a:endParaRPr lang="en-US" sz="1800" dirty="0"/>
          </a:p>
          <a:p>
            <a:pPr algn="ctr">
              <a:lnSpc>
                <a:spcPct val="65000"/>
              </a:lnSpc>
              <a:spcBef>
                <a:spcPct val="50000"/>
              </a:spcBef>
            </a:pPr>
            <a:r>
              <a:rPr lang="en-US" sz="1800" dirty="0"/>
              <a:t>SEA 05P2</a:t>
            </a:r>
          </a:p>
          <a:p>
            <a:pPr algn="ctr">
              <a:lnSpc>
                <a:spcPct val="65000"/>
              </a:lnSpc>
              <a:spcBef>
                <a:spcPct val="50000"/>
              </a:spcBef>
            </a:pPr>
            <a:r>
              <a:rPr lang="en-US" sz="1800" dirty="0"/>
              <a:t>(202) </a:t>
            </a:r>
            <a:r>
              <a:rPr lang="en-US" sz="1800" dirty="0" smtClean="0"/>
              <a:t>781-5082</a:t>
            </a:r>
            <a:endParaRPr lang="en-US" sz="1800" dirty="0"/>
          </a:p>
          <a:p>
            <a:pPr algn="ctr">
              <a:lnSpc>
                <a:spcPct val="65000"/>
              </a:lnSpc>
              <a:spcBef>
                <a:spcPct val="50000"/>
              </a:spcBef>
            </a:pPr>
            <a:r>
              <a:rPr lang="en-US" sz="1800" dirty="0" smtClean="0"/>
              <a:t>howard.castle@navy.mil</a:t>
            </a:r>
            <a:endParaRPr lang="en-US" sz="2000" dirty="0">
              <a:solidFill>
                <a:schemeClr val="tx1"/>
              </a:solidFill>
            </a:endParaRPr>
          </a:p>
        </p:txBody>
      </p:sp>
      <p:sp>
        <p:nvSpPr>
          <p:cNvPr id="7" name="TextBox 6"/>
          <p:cNvSpPr txBox="1"/>
          <p:nvPr/>
        </p:nvSpPr>
        <p:spPr>
          <a:xfrm>
            <a:off x="2184862" y="331539"/>
            <a:ext cx="7822276" cy="584775"/>
          </a:xfrm>
          <a:prstGeom prst="rect">
            <a:avLst/>
          </a:prstGeom>
          <a:noFill/>
        </p:spPr>
        <p:txBody>
          <a:bodyPr wrap="square" rtlCol="0">
            <a:spAutoFit/>
          </a:bodyPr>
          <a:lstStyle/>
          <a:p>
            <a:r>
              <a:rPr lang="en-US" sz="3200" dirty="0" smtClean="0"/>
              <a:t>How can NAVSEA better meet fleet demands?</a:t>
            </a:r>
            <a:endParaRPr lang="en-US" sz="3200" dirty="0"/>
          </a:p>
        </p:txBody>
      </p:sp>
      <p:sp>
        <p:nvSpPr>
          <p:cNvPr id="6" name="TextBox 5"/>
          <p:cNvSpPr txBox="1"/>
          <p:nvPr/>
        </p:nvSpPr>
        <p:spPr>
          <a:xfrm>
            <a:off x="3713136" y="6634460"/>
            <a:ext cx="4205287" cy="230832"/>
          </a:xfrm>
          <a:prstGeom prst="rect">
            <a:avLst/>
          </a:prstGeom>
          <a:noFill/>
        </p:spPr>
        <p:txBody>
          <a:bodyPr wrap="square" rtlCol="0">
            <a:spAutoFit/>
          </a:bodyPr>
          <a:lstStyle/>
          <a:p>
            <a:pPr algn="ctr"/>
            <a:r>
              <a:rPr lang="en-US" sz="900" dirty="0">
                <a:solidFill>
                  <a:srgbClr val="777777"/>
                </a:solidFill>
              </a:rPr>
              <a:t>Distribution A:  Approved for Public Release</a:t>
            </a:r>
          </a:p>
        </p:txBody>
      </p:sp>
    </p:spTree>
    <p:extLst>
      <p:ext uri="{BB962C8B-B14F-4D97-AF65-F5344CB8AC3E}">
        <p14:creationId xmlns:p14="http://schemas.microsoft.com/office/powerpoint/2010/main" val="399615322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accent1">
            <a:lumMod val="20000"/>
            <a:lumOff val="80000"/>
          </a:schemeClr>
        </a:solidFill>
        <a:effectLst/>
      </p:bgPr>
    </p:bg>
    <p:spTree>
      <p:nvGrpSpPr>
        <p:cNvPr id="1" name=""/>
        <p:cNvGrpSpPr/>
        <p:nvPr/>
      </p:nvGrpSpPr>
      <p:grpSpPr>
        <a:xfrm>
          <a:off x="0" y="0"/>
          <a:ext cx="0" cy="0"/>
          <a:chOff x="0" y="0"/>
          <a:chExt cx="0" cy="0"/>
        </a:xfrm>
      </p:grpSpPr>
      <p:sp>
        <p:nvSpPr>
          <p:cNvPr id="15" name="Title 14"/>
          <p:cNvSpPr>
            <a:spLocks noGrp="1"/>
          </p:cNvSpPr>
          <p:nvPr>
            <p:ph type="title"/>
          </p:nvPr>
        </p:nvSpPr>
        <p:spPr>
          <a:xfrm>
            <a:off x="457200" y="274320"/>
            <a:ext cx="10515600" cy="634494"/>
          </a:xfrm>
        </p:spPr>
        <p:txBody>
          <a:bodyPr>
            <a:normAutofit fontScale="90000"/>
          </a:bodyPr>
          <a:lstStyle/>
          <a:p>
            <a:r>
              <a:rPr lang="en-US" dirty="0" smtClean="0"/>
              <a:t>Move to industry standards</a:t>
            </a:r>
            <a:endParaRPr lang="en-US" dirty="0"/>
          </a:p>
        </p:txBody>
      </p:sp>
      <p:sp>
        <p:nvSpPr>
          <p:cNvPr id="17" name="TextBox 16"/>
          <p:cNvSpPr txBox="1"/>
          <p:nvPr/>
        </p:nvSpPr>
        <p:spPr>
          <a:xfrm>
            <a:off x="457200" y="866344"/>
            <a:ext cx="10210800" cy="1938992"/>
          </a:xfrm>
          <a:prstGeom prst="rect">
            <a:avLst/>
          </a:prstGeom>
          <a:noFill/>
        </p:spPr>
        <p:txBody>
          <a:bodyPr wrap="square" rtlCol="0">
            <a:spAutoFit/>
          </a:bodyPr>
          <a:lstStyle/>
          <a:p>
            <a:pPr marL="342900" indent="-342900">
              <a:buFont typeface="Arial" panose="020B0604020202020204" pitchFamily="34" charset="0"/>
              <a:buChar char="•"/>
            </a:pPr>
            <a:r>
              <a:rPr lang="en-US" sz="2400" dirty="0" smtClean="0"/>
              <a:t>Every specification managed by the Navy has a real associated cost</a:t>
            </a:r>
          </a:p>
          <a:p>
            <a:pPr marL="342900" indent="-342900">
              <a:buFont typeface="Arial" panose="020B0604020202020204" pitchFamily="34" charset="0"/>
              <a:buChar char="•"/>
            </a:pPr>
            <a:r>
              <a:rPr lang="en-US" sz="2400" dirty="0" smtClean="0"/>
              <a:t>Industry standards can be useful but may not be specific enough for the Navy (e.g., fire/smoke, off-gas, etc.)</a:t>
            </a:r>
          </a:p>
          <a:p>
            <a:pPr marL="342900" indent="-342900">
              <a:buFont typeface="Arial" panose="020B0604020202020204" pitchFamily="34" charset="0"/>
              <a:buChar char="•"/>
            </a:pPr>
            <a:r>
              <a:rPr lang="en-US" sz="2400" dirty="0" smtClean="0"/>
              <a:t>Can the Navy utilize commercial vessel standards but still only “qualify” the products that meet our needs?</a:t>
            </a:r>
            <a:endParaRPr lang="en-US" sz="2400" dirty="0"/>
          </a:p>
        </p:txBody>
      </p:sp>
      <p:pic>
        <p:nvPicPr>
          <p:cNvPr id="2" name="Picture 1"/>
          <p:cNvPicPr>
            <a:picLocks noChangeAspect="1"/>
          </p:cNvPicPr>
          <p:nvPr/>
        </p:nvPicPr>
        <p:blipFill>
          <a:blip r:embed="rId2"/>
          <a:stretch>
            <a:fillRect/>
          </a:stretch>
        </p:blipFill>
        <p:spPr>
          <a:xfrm>
            <a:off x="457200" y="2836101"/>
            <a:ext cx="9144000" cy="3683146"/>
          </a:xfrm>
          <a:prstGeom prst="rect">
            <a:avLst/>
          </a:prstGeom>
        </p:spPr>
      </p:pic>
      <p:sp>
        <p:nvSpPr>
          <p:cNvPr id="3" name="TextBox 2"/>
          <p:cNvSpPr txBox="1"/>
          <p:nvPr/>
        </p:nvSpPr>
        <p:spPr>
          <a:xfrm>
            <a:off x="9714271" y="2762865"/>
            <a:ext cx="2290916" cy="1754326"/>
          </a:xfrm>
          <a:prstGeom prst="rect">
            <a:avLst/>
          </a:prstGeom>
          <a:solidFill>
            <a:schemeClr val="accent4">
              <a:lumMod val="40000"/>
              <a:lumOff val="60000"/>
            </a:schemeClr>
          </a:solidFill>
        </p:spPr>
        <p:txBody>
          <a:bodyPr wrap="square" rtlCol="0">
            <a:spAutoFit/>
          </a:bodyPr>
          <a:lstStyle/>
          <a:p>
            <a:r>
              <a:rPr lang="en-US" dirty="0" smtClean="0"/>
              <a:t>Coast Guard section 634 for “fire-retardant deck tile systems” cites a mix of industry standards, MIL specs, and specific tests.</a:t>
            </a:r>
            <a:endParaRPr lang="en-US" dirty="0"/>
          </a:p>
        </p:txBody>
      </p:sp>
      <p:sp>
        <p:nvSpPr>
          <p:cNvPr id="6" name="TextBox 5"/>
          <p:cNvSpPr txBox="1"/>
          <p:nvPr/>
        </p:nvSpPr>
        <p:spPr>
          <a:xfrm>
            <a:off x="3713136" y="6634460"/>
            <a:ext cx="4205287" cy="230832"/>
          </a:xfrm>
          <a:prstGeom prst="rect">
            <a:avLst/>
          </a:prstGeom>
          <a:noFill/>
        </p:spPr>
        <p:txBody>
          <a:bodyPr wrap="square" rtlCol="0">
            <a:spAutoFit/>
          </a:bodyPr>
          <a:lstStyle/>
          <a:p>
            <a:pPr algn="ctr"/>
            <a:r>
              <a:rPr lang="en-US" sz="900" dirty="0">
                <a:solidFill>
                  <a:srgbClr val="777777"/>
                </a:solidFill>
              </a:rPr>
              <a:t>Distribution A:  Approved for Public Release</a:t>
            </a:r>
          </a:p>
        </p:txBody>
      </p:sp>
    </p:spTree>
    <p:extLst>
      <p:ext uri="{BB962C8B-B14F-4D97-AF65-F5344CB8AC3E}">
        <p14:creationId xmlns:p14="http://schemas.microsoft.com/office/powerpoint/2010/main" val="326600999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accent1">
            <a:lumMod val="20000"/>
            <a:lumOff val="80000"/>
          </a:schemeClr>
        </a:solidFill>
        <a:effectLst/>
      </p:bgPr>
    </p:bg>
    <p:spTree>
      <p:nvGrpSpPr>
        <p:cNvPr id="1" name=""/>
        <p:cNvGrpSpPr/>
        <p:nvPr/>
      </p:nvGrpSpPr>
      <p:grpSpPr>
        <a:xfrm>
          <a:off x="0" y="0"/>
          <a:ext cx="0" cy="0"/>
          <a:chOff x="0" y="0"/>
          <a:chExt cx="0" cy="0"/>
        </a:xfrm>
      </p:grpSpPr>
      <p:sp>
        <p:nvSpPr>
          <p:cNvPr id="15" name="Title 14"/>
          <p:cNvSpPr>
            <a:spLocks noGrp="1"/>
          </p:cNvSpPr>
          <p:nvPr>
            <p:ph type="title"/>
          </p:nvPr>
        </p:nvSpPr>
        <p:spPr>
          <a:xfrm>
            <a:off x="457200" y="274320"/>
            <a:ext cx="10515600" cy="634494"/>
          </a:xfrm>
        </p:spPr>
        <p:txBody>
          <a:bodyPr>
            <a:normAutofit/>
          </a:bodyPr>
          <a:lstStyle/>
          <a:p>
            <a:r>
              <a:rPr lang="en-US" sz="3600" dirty="0" smtClean="0"/>
              <a:t>What risk is NAVSEA accepting with industry standards?</a:t>
            </a:r>
            <a:endParaRPr lang="en-US" sz="3600" dirty="0"/>
          </a:p>
        </p:txBody>
      </p:sp>
      <p:sp>
        <p:nvSpPr>
          <p:cNvPr id="17" name="TextBox 16"/>
          <p:cNvSpPr txBox="1"/>
          <p:nvPr/>
        </p:nvSpPr>
        <p:spPr>
          <a:xfrm>
            <a:off x="457200" y="866344"/>
            <a:ext cx="10820400" cy="5262979"/>
          </a:xfrm>
          <a:prstGeom prst="rect">
            <a:avLst/>
          </a:prstGeom>
          <a:noFill/>
        </p:spPr>
        <p:txBody>
          <a:bodyPr wrap="square" rtlCol="0">
            <a:spAutoFit/>
          </a:bodyPr>
          <a:lstStyle/>
          <a:p>
            <a:pPr marL="342900" indent="-342900">
              <a:buFont typeface="Arial" panose="020B0604020202020204" pitchFamily="34" charset="0"/>
              <a:buChar char="•"/>
            </a:pPr>
            <a:r>
              <a:rPr lang="en-US" sz="2400" dirty="0" smtClean="0"/>
              <a:t>There are instances of invoking industry standards for processes…</a:t>
            </a:r>
          </a:p>
          <a:p>
            <a:pPr marL="800100" lvl="1" indent="-342900">
              <a:buFont typeface="Arial" panose="020B0604020202020204" pitchFamily="34" charset="0"/>
              <a:buChar char="•"/>
            </a:pPr>
            <a:r>
              <a:rPr lang="en-US" sz="2400" dirty="0" smtClean="0"/>
              <a:t>SSPC-PA 2 for DFT measurements</a:t>
            </a:r>
          </a:p>
          <a:p>
            <a:pPr marL="800100" lvl="1" indent="-342900">
              <a:buFont typeface="Arial" panose="020B0604020202020204" pitchFamily="34" charset="0"/>
              <a:buChar char="•"/>
            </a:pPr>
            <a:r>
              <a:rPr lang="en-US" sz="2400" dirty="0" smtClean="0"/>
              <a:t>NACE SP0178 for minimum weld preparation before coating</a:t>
            </a:r>
          </a:p>
          <a:p>
            <a:pPr marL="800100" lvl="1" indent="-342900">
              <a:buFont typeface="Arial" panose="020B0604020202020204" pitchFamily="34" charset="0"/>
              <a:buChar char="•"/>
            </a:pPr>
            <a:r>
              <a:rPr lang="en-US" sz="2400" dirty="0" smtClean="0"/>
              <a:t>SSPC/NACE for surface preparation</a:t>
            </a:r>
          </a:p>
          <a:p>
            <a:pPr marL="800100" lvl="1" indent="-342900">
              <a:buFont typeface="Arial" panose="020B0604020202020204" pitchFamily="34" charset="0"/>
              <a:buChar char="•"/>
            </a:pPr>
            <a:endParaRPr lang="en-US" sz="2400" dirty="0" smtClean="0"/>
          </a:p>
          <a:p>
            <a:pPr marL="342900" indent="-342900">
              <a:buFont typeface="Arial" panose="020B0604020202020204" pitchFamily="34" charset="0"/>
              <a:buChar char="•"/>
            </a:pPr>
            <a:r>
              <a:rPr lang="en-US" sz="2400" dirty="0" smtClean="0"/>
              <a:t>But relatively few for materials…</a:t>
            </a:r>
          </a:p>
          <a:p>
            <a:pPr marL="800100" lvl="1" indent="-342900">
              <a:buFont typeface="Arial" panose="020B0604020202020204" pitchFamily="34" charset="0"/>
              <a:buChar char="•"/>
            </a:pPr>
            <a:r>
              <a:rPr lang="en-US" sz="2400" dirty="0" smtClean="0"/>
              <a:t>Inorganic Zinc Silicate Coatings are invoked in 009-32 for CVN Catapult Water Brake Tanks and certain new construction ship specifications in chain lockers.</a:t>
            </a:r>
          </a:p>
          <a:p>
            <a:pPr marL="800100" lvl="1" indent="-342900">
              <a:buFont typeface="Arial" panose="020B0604020202020204" pitchFamily="34" charset="0"/>
              <a:buChar char="•"/>
            </a:pPr>
            <a:r>
              <a:rPr lang="en-US" sz="2400" dirty="0" smtClean="0"/>
              <a:t>NAVSEA requires SSPC Paint 20, Type I-C (inorganic, self-curing vehicles).</a:t>
            </a:r>
          </a:p>
          <a:p>
            <a:pPr marL="800100" lvl="1" indent="-342900">
              <a:buFont typeface="Arial" panose="020B0604020202020204" pitchFamily="34" charset="0"/>
              <a:buChar char="•"/>
            </a:pPr>
            <a:r>
              <a:rPr lang="en-US" sz="2400" dirty="0" smtClean="0"/>
              <a:t>Standard invokes ASTM D520 for lead level in dust purity.  Only D520 Type III is permitted.</a:t>
            </a:r>
            <a:br>
              <a:rPr lang="en-US" sz="2400" dirty="0" smtClean="0"/>
            </a:br>
            <a:endParaRPr lang="en-US" sz="2400" dirty="0" smtClean="0"/>
          </a:p>
          <a:p>
            <a:pPr marL="800100" lvl="1" indent="-342900">
              <a:buFont typeface="Arial" panose="020B0604020202020204" pitchFamily="34" charset="0"/>
              <a:buChar char="•"/>
            </a:pPr>
            <a:r>
              <a:rPr lang="en-US" sz="2400" dirty="0" smtClean="0"/>
              <a:t>SSPC-AB 1 for abrasive media could theoretically be used instead of MIL-A-22262 but SSPC-AB 1 is silent on radioactivity tests.</a:t>
            </a:r>
            <a:endParaRPr lang="en-US" sz="2400" dirty="0"/>
          </a:p>
        </p:txBody>
      </p:sp>
      <p:sp>
        <p:nvSpPr>
          <p:cNvPr id="4" name="TextBox 3"/>
          <p:cNvSpPr txBox="1"/>
          <p:nvPr/>
        </p:nvSpPr>
        <p:spPr>
          <a:xfrm>
            <a:off x="3713136" y="6634460"/>
            <a:ext cx="4205287" cy="230832"/>
          </a:xfrm>
          <a:prstGeom prst="rect">
            <a:avLst/>
          </a:prstGeom>
          <a:noFill/>
        </p:spPr>
        <p:txBody>
          <a:bodyPr wrap="square" rtlCol="0">
            <a:spAutoFit/>
          </a:bodyPr>
          <a:lstStyle/>
          <a:p>
            <a:pPr algn="ctr"/>
            <a:r>
              <a:rPr lang="en-US" sz="900" dirty="0">
                <a:solidFill>
                  <a:srgbClr val="777777"/>
                </a:solidFill>
              </a:rPr>
              <a:t>Distribution A:  Approved for Public Release</a:t>
            </a:r>
          </a:p>
        </p:txBody>
      </p:sp>
    </p:spTree>
    <p:extLst>
      <p:ext uri="{BB962C8B-B14F-4D97-AF65-F5344CB8AC3E}">
        <p14:creationId xmlns:p14="http://schemas.microsoft.com/office/powerpoint/2010/main" val="330059684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accent1">
            <a:lumMod val="20000"/>
            <a:lumOff val="80000"/>
          </a:schemeClr>
        </a:solidFill>
        <a:effectLst/>
      </p:bgPr>
    </p:bg>
    <p:spTree>
      <p:nvGrpSpPr>
        <p:cNvPr id="1" name=""/>
        <p:cNvGrpSpPr/>
        <p:nvPr/>
      </p:nvGrpSpPr>
      <p:grpSpPr>
        <a:xfrm>
          <a:off x="0" y="0"/>
          <a:ext cx="0" cy="0"/>
          <a:chOff x="0" y="0"/>
          <a:chExt cx="0" cy="0"/>
        </a:xfrm>
      </p:grpSpPr>
      <p:sp>
        <p:nvSpPr>
          <p:cNvPr id="15" name="Title 14"/>
          <p:cNvSpPr>
            <a:spLocks noGrp="1"/>
          </p:cNvSpPr>
          <p:nvPr>
            <p:ph type="title"/>
          </p:nvPr>
        </p:nvSpPr>
        <p:spPr>
          <a:xfrm>
            <a:off x="457200" y="274320"/>
            <a:ext cx="10515600" cy="634494"/>
          </a:xfrm>
        </p:spPr>
        <p:txBody>
          <a:bodyPr>
            <a:normAutofit fontScale="90000"/>
          </a:bodyPr>
          <a:lstStyle/>
          <a:p>
            <a:r>
              <a:rPr lang="en-US" dirty="0" smtClean="0"/>
              <a:t>Need for more detailed manufacturer guidance</a:t>
            </a:r>
            <a:endParaRPr lang="en-US" dirty="0"/>
          </a:p>
        </p:txBody>
      </p:sp>
      <p:sp>
        <p:nvSpPr>
          <p:cNvPr id="17" name="TextBox 16"/>
          <p:cNvSpPr txBox="1"/>
          <p:nvPr/>
        </p:nvSpPr>
        <p:spPr>
          <a:xfrm>
            <a:off x="457200" y="866344"/>
            <a:ext cx="10210800" cy="830997"/>
          </a:xfrm>
          <a:prstGeom prst="rect">
            <a:avLst/>
          </a:prstGeom>
          <a:noFill/>
        </p:spPr>
        <p:txBody>
          <a:bodyPr wrap="square" rtlCol="0">
            <a:spAutoFit/>
          </a:bodyPr>
          <a:lstStyle/>
          <a:p>
            <a:pPr marL="342900" indent="-342900">
              <a:buFont typeface="Arial" panose="020B0604020202020204" pitchFamily="34" charset="0"/>
              <a:buChar char="•"/>
            </a:pPr>
            <a:r>
              <a:rPr lang="en-US" sz="2400" dirty="0" smtClean="0"/>
              <a:t>Product data sheets may not cover Navy materials and applications, which leads to need for F718 data sheets</a:t>
            </a:r>
          </a:p>
        </p:txBody>
      </p:sp>
      <p:pic>
        <p:nvPicPr>
          <p:cNvPr id="5" name="Picture 4"/>
          <p:cNvPicPr>
            <a:picLocks noChangeAspect="1"/>
          </p:cNvPicPr>
          <p:nvPr/>
        </p:nvPicPr>
        <p:blipFill>
          <a:blip r:embed="rId2"/>
          <a:stretch>
            <a:fillRect/>
          </a:stretch>
        </p:blipFill>
        <p:spPr>
          <a:xfrm>
            <a:off x="457200" y="1697341"/>
            <a:ext cx="5086350" cy="3819525"/>
          </a:xfrm>
          <a:prstGeom prst="rect">
            <a:avLst/>
          </a:prstGeom>
        </p:spPr>
      </p:pic>
      <p:sp>
        <p:nvSpPr>
          <p:cNvPr id="8" name="TextBox 7"/>
          <p:cNvSpPr txBox="1"/>
          <p:nvPr/>
        </p:nvSpPr>
        <p:spPr>
          <a:xfrm>
            <a:off x="457200" y="5516866"/>
            <a:ext cx="5304503" cy="1200329"/>
          </a:xfrm>
          <a:prstGeom prst="rect">
            <a:avLst/>
          </a:prstGeom>
          <a:solidFill>
            <a:schemeClr val="accent4">
              <a:lumMod val="40000"/>
              <a:lumOff val="60000"/>
            </a:schemeClr>
          </a:solidFill>
        </p:spPr>
        <p:txBody>
          <a:bodyPr wrap="square" rtlCol="0">
            <a:spAutoFit/>
          </a:bodyPr>
          <a:lstStyle/>
          <a:p>
            <a:r>
              <a:rPr lang="en-US" dirty="0" smtClean="0"/>
              <a:t>While stainless steel may not need surface preparation or painting for corrosion-control purposes, decking cove base installed over stainless steel may pull away from substrate without epoxy layer.</a:t>
            </a:r>
            <a:endParaRPr lang="en-US" dirty="0"/>
          </a:p>
        </p:txBody>
      </p:sp>
      <p:pic>
        <p:nvPicPr>
          <p:cNvPr id="10" name="Picture 9"/>
          <p:cNvPicPr>
            <a:picLocks noChangeAspect="1"/>
          </p:cNvPicPr>
          <p:nvPr/>
        </p:nvPicPr>
        <p:blipFill>
          <a:blip r:embed="rId3"/>
          <a:stretch>
            <a:fillRect/>
          </a:stretch>
        </p:blipFill>
        <p:spPr>
          <a:xfrm>
            <a:off x="6442741" y="1697340"/>
            <a:ext cx="5092700" cy="3819525"/>
          </a:xfrm>
          <a:prstGeom prst="rect">
            <a:avLst/>
          </a:prstGeom>
        </p:spPr>
      </p:pic>
      <p:sp>
        <p:nvSpPr>
          <p:cNvPr id="13" name="TextBox 12"/>
          <p:cNvSpPr txBox="1"/>
          <p:nvPr/>
        </p:nvSpPr>
        <p:spPr>
          <a:xfrm>
            <a:off x="6442741" y="5516866"/>
            <a:ext cx="5304503" cy="646331"/>
          </a:xfrm>
          <a:prstGeom prst="rect">
            <a:avLst/>
          </a:prstGeom>
          <a:solidFill>
            <a:schemeClr val="accent4">
              <a:lumMod val="40000"/>
              <a:lumOff val="60000"/>
            </a:schemeClr>
          </a:solidFill>
        </p:spPr>
        <p:txBody>
          <a:bodyPr wrap="square" rtlCol="0">
            <a:spAutoFit/>
          </a:bodyPr>
          <a:lstStyle/>
          <a:p>
            <a:r>
              <a:rPr lang="en-US" dirty="0" smtClean="0"/>
              <a:t>Evidence of surface preparation and primer leading to well-adherent cove base.</a:t>
            </a:r>
            <a:endParaRPr lang="en-US" dirty="0"/>
          </a:p>
        </p:txBody>
      </p:sp>
      <p:sp>
        <p:nvSpPr>
          <p:cNvPr id="9" name="TextBox 8"/>
          <p:cNvSpPr txBox="1"/>
          <p:nvPr/>
        </p:nvSpPr>
        <p:spPr>
          <a:xfrm>
            <a:off x="3713136" y="6634460"/>
            <a:ext cx="4205287" cy="230832"/>
          </a:xfrm>
          <a:prstGeom prst="rect">
            <a:avLst/>
          </a:prstGeom>
          <a:noFill/>
        </p:spPr>
        <p:txBody>
          <a:bodyPr wrap="square" rtlCol="0">
            <a:spAutoFit/>
          </a:bodyPr>
          <a:lstStyle/>
          <a:p>
            <a:pPr algn="ctr"/>
            <a:r>
              <a:rPr lang="en-US" sz="900" dirty="0">
                <a:solidFill>
                  <a:srgbClr val="777777"/>
                </a:solidFill>
              </a:rPr>
              <a:t>Distribution A:  Approved for Public Release</a:t>
            </a:r>
          </a:p>
        </p:txBody>
      </p:sp>
    </p:spTree>
    <p:extLst>
      <p:ext uri="{BB962C8B-B14F-4D97-AF65-F5344CB8AC3E}">
        <p14:creationId xmlns:p14="http://schemas.microsoft.com/office/powerpoint/2010/main" val="143631975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accent1">
            <a:lumMod val="20000"/>
            <a:lumOff val="80000"/>
          </a:schemeClr>
        </a:solidFill>
        <a:effectLst/>
      </p:bgPr>
    </p:bg>
    <p:spTree>
      <p:nvGrpSpPr>
        <p:cNvPr id="1" name=""/>
        <p:cNvGrpSpPr/>
        <p:nvPr/>
      </p:nvGrpSpPr>
      <p:grpSpPr>
        <a:xfrm>
          <a:off x="0" y="0"/>
          <a:ext cx="0" cy="0"/>
          <a:chOff x="0" y="0"/>
          <a:chExt cx="0" cy="0"/>
        </a:xfrm>
      </p:grpSpPr>
      <p:sp>
        <p:nvSpPr>
          <p:cNvPr id="15" name="Title 14"/>
          <p:cNvSpPr>
            <a:spLocks noGrp="1"/>
          </p:cNvSpPr>
          <p:nvPr>
            <p:ph type="title"/>
          </p:nvPr>
        </p:nvSpPr>
        <p:spPr>
          <a:xfrm>
            <a:off x="457200" y="274320"/>
            <a:ext cx="10515600" cy="634494"/>
          </a:xfrm>
        </p:spPr>
        <p:txBody>
          <a:bodyPr>
            <a:normAutofit/>
          </a:bodyPr>
          <a:lstStyle/>
          <a:p>
            <a:r>
              <a:rPr lang="en-US" sz="3600" dirty="0" smtClean="0"/>
              <a:t>Conclusion</a:t>
            </a:r>
            <a:endParaRPr lang="en-US" sz="3600" dirty="0"/>
          </a:p>
        </p:txBody>
      </p:sp>
      <p:sp>
        <p:nvSpPr>
          <p:cNvPr id="17" name="TextBox 16"/>
          <p:cNvSpPr txBox="1"/>
          <p:nvPr/>
        </p:nvSpPr>
        <p:spPr>
          <a:xfrm>
            <a:off x="457200" y="866344"/>
            <a:ext cx="10820400" cy="4524315"/>
          </a:xfrm>
          <a:prstGeom prst="rect">
            <a:avLst/>
          </a:prstGeom>
          <a:noFill/>
        </p:spPr>
        <p:txBody>
          <a:bodyPr wrap="square" rtlCol="0">
            <a:spAutoFit/>
          </a:bodyPr>
          <a:lstStyle/>
          <a:p>
            <a:pPr marL="342900" indent="-342900">
              <a:buFont typeface="Arial" panose="020B0604020202020204" pitchFamily="34" charset="0"/>
              <a:buChar char="•"/>
            </a:pPr>
            <a:r>
              <a:rPr lang="en-US" sz="2400" dirty="0" smtClean="0"/>
              <a:t>NAVSEA exists to support the fleet</a:t>
            </a:r>
          </a:p>
          <a:p>
            <a:pPr marL="342900" indent="-342900">
              <a:buFont typeface="Arial" panose="020B0604020202020204" pitchFamily="34" charset="0"/>
              <a:buChar char="•"/>
            </a:pPr>
            <a:endParaRPr lang="en-US" sz="2400" dirty="0" smtClean="0"/>
          </a:p>
          <a:p>
            <a:pPr marL="342900" indent="-342900">
              <a:buFont typeface="Arial" panose="020B0604020202020204" pitchFamily="34" charset="0"/>
              <a:buChar char="•"/>
            </a:pPr>
            <a:r>
              <a:rPr lang="en-US" sz="2400" dirty="0" smtClean="0"/>
              <a:t>NAVSEA has to balance “wants” vs. “needs” due to associated costs</a:t>
            </a:r>
          </a:p>
          <a:p>
            <a:pPr marL="342900" indent="-342900">
              <a:buFont typeface="Arial" panose="020B0604020202020204" pitchFamily="34" charset="0"/>
              <a:buChar char="•"/>
            </a:pPr>
            <a:endParaRPr lang="en-US" sz="2400" dirty="0"/>
          </a:p>
          <a:p>
            <a:pPr marL="342900" indent="-342900">
              <a:buFont typeface="Arial" panose="020B0604020202020204" pitchFamily="34" charset="0"/>
              <a:buChar char="•"/>
            </a:pPr>
            <a:r>
              <a:rPr lang="en-US" sz="2400" dirty="0" smtClean="0"/>
              <a:t>Adopting industry standards is a good idea… until something goes wrong</a:t>
            </a:r>
          </a:p>
          <a:p>
            <a:pPr marL="342900" indent="-342900">
              <a:buFont typeface="Arial" panose="020B0604020202020204" pitchFamily="34" charset="0"/>
              <a:buChar char="•"/>
            </a:pPr>
            <a:endParaRPr lang="en-US" sz="2400" dirty="0"/>
          </a:p>
          <a:p>
            <a:pPr marL="342900" indent="-342900">
              <a:buFont typeface="Arial" panose="020B0604020202020204" pitchFamily="34" charset="0"/>
              <a:buChar char="•"/>
            </a:pPr>
            <a:r>
              <a:rPr lang="en-US" sz="2400" dirty="0" smtClean="0"/>
              <a:t>NAVSEA leadership wants to be more responsive – requires commitment to change old ways of behavior</a:t>
            </a:r>
          </a:p>
          <a:p>
            <a:pPr marL="342900" indent="-342900">
              <a:buFont typeface="Arial" panose="020B0604020202020204" pitchFamily="34" charset="0"/>
              <a:buChar char="•"/>
            </a:pPr>
            <a:endParaRPr lang="en-US" sz="2400" dirty="0"/>
          </a:p>
          <a:p>
            <a:pPr marL="342900" indent="-342900">
              <a:buFont typeface="Arial" panose="020B0604020202020204" pitchFamily="34" charset="0"/>
              <a:buChar char="•"/>
            </a:pPr>
            <a:r>
              <a:rPr lang="en-US" sz="2400" dirty="0" smtClean="0"/>
              <a:t>NAVSEA relies on industry partners to identify the right improvement opportunities</a:t>
            </a:r>
          </a:p>
          <a:p>
            <a:endParaRPr lang="en-US" sz="2400" dirty="0" smtClean="0"/>
          </a:p>
          <a:p>
            <a:endParaRPr lang="en-US" sz="2400" dirty="0"/>
          </a:p>
        </p:txBody>
      </p:sp>
      <p:sp>
        <p:nvSpPr>
          <p:cNvPr id="4" name="TextBox 3"/>
          <p:cNvSpPr txBox="1"/>
          <p:nvPr/>
        </p:nvSpPr>
        <p:spPr>
          <a:xfrm>
            <a:off x="3713136" y="6634460"/>
            <a:ext cx="4205287" cy="230832"/>
          </a:xfrm>
          <a:prstGeom prst="rect">
            <a:avLst/>
          </a:prstGeom>
          <a:noFill/>
        </p:spPr>
        <p:txBody>
          <a:bodyPr wrap="square" rtlCol="0">
            <a:spAutoFit/>
          </a:bodyPr>
          <a:lstStyle/>
          <a:p>
            <a:pPr algn="ctr"/>
            <a:r>
              <a:rPr lang="en-US" sz="900" dirty="0">
                <a:solidFill>
                  <a:srgbClr val="777777"/>
                </a:solidFill>
              </a:rPr>
              <a:t>Distribution A:  Approved for Public Release</a:t>
            </a:r>
          </a:p>
        </p:txBody>
      </p:sp>
    </p:spTree>
    <p:extLst>
      <p:ext uri="{BB962C8B-B14F-4D97-AF65-F5344CB8AC3E}">
        <p14:creationId xmlns:p14="http://schemas.microsoft.com/office/powerpoint/2010/main" val="324579402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accent1">
            <a:lumMod val="20000"/>
            <a:lumOff val="80000"/>
          </a:schemeClr>
        </a:solidFill>
        <a:effectLst/>
      </p:bgPr>
    </p:bg>
    <p:spTree>
      <p:nvGrpSpPr>
        <p:cNvPr id="1" name=""/>
        <p:cNvGrpSpPr/>
        <p:nvPr/>
      </p:nvGrpSpPr>
      <p:grpSpPr>
        <a:xfrm>
          <a:off x="0" y="0"/>
          <a:ext cx="0" cy="0"/>
          <a:chOff x="0" y="0"/>
          <a:chExt cx="0" cy="0"/>
        </a:xfrm>
      </p:grpSpPr>
      <p:sp>
        <p:nvSpPr>
          <p:cNvPr id="15" name="Title 14"/>
          <p:cNvSpPr>
            <a:spLocks noGrp="1"/>
          </p:cNvSpPr>
          <p:nvPr>
            <p:ph type="title"/>
          </p:nvPr>
        </p:nvSpPr>
        <p:spPr>
          <a:xfrm>
            <a:off x="457200" y="274320"/>
            <a:ext cx="10515600" cy="634494"/>
          </a:xfrm>
        </p:spPr>
        <p:txBody>
          <a:bodyPr>
            <a:normAutofit fontScale="90000"/>
          </a:bodyPr>
          <a:lstStyle/>
          <a:p>
            <a:r>
              <a:rPr lang="en-US" dirty="0" smtClean="0"/>
              <a:t>Overview</a:t>
            </a:r>
            <a:endParaRPr lang="en-US" dirty="0"/>
          </a:p>
        </p:txBody>
      </p:sp>
      <p:sp>
        <p:nvSpPr>
          <p:cNvPr id="17" name="TextBox 16"/>
          <p:cNvSpPr txBox="1"/>
          <p:nvPr/>
        </p:nvSpPr>
        <p:spPr>
          <a:xfrm>
            <a:off x="457200" y="908814"/>
            <a:ext cx="11125200" cy="5262979"/>
          </a:xfrm>
          <a:prstGeom prst="rect">
            <a:avLst/>
          </a:prstGeom>
          <a:noFill/>
        </p:spPr>
        <p:txBody>
          <a:bodyPr wrap="square" rtlCol="0">
            <a:spAutoFit/>
          </a:bodyPr>
          <a:lstStyle/>
          <a:p>
            <a:pPr marL="342900" indent="-342900">
              <a:buFont typeface="Arial" panose="020B0604020202020204" pitchFamily="34" charset="0"/>
              <a:buChar char="•"/>
            </a:pPr>
            <a:r>
              <a:rPr lang="en-US" sz="2400" dirty="0" smtClean="0"/>
              <a:t>Technical Warrant scope and pyramid</a:t>
            </a:r>
          </a:p>
          <a:p>
            <a:pPr marL="342900" indent="-342900">
              <a:buFont typeface="Arial" panose="020B0604020202020204" pitchFamily="34" charset="0"/>
              <a:buChar char="•"/>
            </a:pPr>
            <a:endParaRPr lang="en-US" sz="2400" dirty="0"/>
          </a:p>
          <a:p>
            <a:pPr marL="342900" indent="-342900">
              <a:buFont typeface="Arial" panose="020B0604020202020204" pitchFamily="34" charset="0"/>
              <a:buChar char="•"/>
            </a:pPr>
            <a:r>
              <a:rPr lang="en-US" sz="2400" dirty="0" smtClean="0"/>
              <a:t>NAVSEA Strategic Business Plan</a:t>
            </a:r>
          </a:p>
          <a:p>
            <a:pPr marL="342900" indent="-342900">
              <a:buFont typeface="Arial" panose="020B0604020202020204" pitchFamily="34" charset="0"/>
              <a:buChar char="•"/>
            </a:pPr>
            <a:endParaRPr lang="en-US" sz="2400" dirty="0"/>
          </a:p>
          <a:p>
            <a:pPr marL="342900" indent="-342900">
              <a:buFont typeface="Arial" panose="020B0604020202020204" pitchFamily="34" charset="0"/>
              <a:buChar char="•"/>
            </a:pPr>
            <a:r>
              <a:rPr lang="en-US" sz="2400" dirty="0" smtClean="0"/>
              <a:t>Colors issues affecting various products and specifications</a:t>
            </a:r>
          </a:p>
          <a:p>
            <a:pPr marL="342900" indent="-342900">
              <a:buFont typeface="Arial" panose="020B0604020202020204" pitchFamily="34" charset="0"/>
              <a:buChar char="•"/>
            </a:pPr>
            <a:endParaRPr lang="en-US" sz="2400" dirty="0"/>
          </a:p>
          <a:p>
            <a:pPr marL="342900" indent="-342900">
              <a:buFont typeface="Arial" panose="020B0604020202020204" pitchFamily="34" charset="0"/>
              <a:buChar char="•"/>
            </a:pPr>
            <a:r>
              <a:rPr lang="en-US" sz="2400" dirty="0" smtClean="0"/>
              <a:t>NAVSEA Standard Item updates</a:t>
            </a:r>
          </a:p>
          <a:p>
            <a:pPr marL="342900" indent="-342900">
              <a:buFont typeface="Arial" panose="020B0604020202020204" pitchFamily="34" charset="0"/>
              <a:buChar char="•"/>
            </a:pPr>
            <a:endParaRPr lang="en-US" sz="2400" dirty="0"/>
          </a:p>
          <a:p>
            <a:pPr marL="342900" indent="-342900">
              <a:buFont typeface="Arial" panose="020B0604020202020204" pitchFamily="34" charset="0"/>
              <a:buChar char="•"/>
            </a:pPr>
            <a:r>
              <a:rPr lang="en-US" sz="2400" dirty="0" smtClean="0"/>
              <a:t>Hurdles to adopting industry standards</a:t>
            </a:r>
          </a:p>
          <a:p>
            <a:pPr marL="342900" indent="-342900">
              <a:buFont typeface="Arial" panose="020B0604020202020204" pitchFamily="34" charset="0"/>
              <a:buChar char="•"/>
            </a:pPr>
            <a:endParaRPr lang="en-US" sz="2400" dirty="0"/>
          </a:p>
          <a:p>
            <a:pPr marL="342900" indent="-342900">
              <a:buFont typeface="Arial" panose="020B0604020202020204" pitchFamily="34" charset="0"/>
              <a:buChar char="•"/>
            </a:pPr>
            <a:r>
              <a:rPr lang="en-US" sz="2400" dirty="0" smtClean="0"/>
              <a:t>Improvements needed with product application</a:t>
            </a:r>
          </a:p>
          <a:p>
            <a:pPr marL="342900" indent="-342900">
              <a:buFont typeface="Arial" panose="020B0604020202020204" pitchFamily="34" charset="0"/>
              <a:buChar char="•"/>
            </a:pPr>
            <a:endParaRPr lang="en-US" sz="2400" dirty="0"/>
          </a:p>
          <a:p>
            <a:pPr marL="342900" indent="-342900">
              <a:buFont typeface="Arial" panose="020B0604020202020204" pitchFamily="34" charset="0"/>
              <a:buChar char="•"/>
            </a:pPr>
            <a:endParaRPr lang="en-US" sz="2400" dirty="0" smtClean="0"/>
          </a:p>
          <a:p>
            <a:pPr marL="342900" indent="-342900">
              <a:buFont typeface="Arial" panose="020B0604020202020204" pitchFamily="34" charset="0"/>
              <a:buChar char="•"/>
            </a:pPr>
            <a:endParaRPr lang="en-US" sz="2400" dirty="0" smtClean="0"/>
          </a:p>
        </p:txBody>
      </p:sp>
      <p:sp>
        <p:nvSpPr>
          <p:cNvPr id="4" name="TextBox 3"/>
          <p:cNvSpPr txBox="1"/>
          <p:nvPr/>
        </p:nvSpPr>
        <p:spPr>
          <a:xfrm>
            <a:off x="3713136" y="6634460"/>
            <a:ext cx="4205287" cy="230832"/>
          </a:xfrm>
          <a:prstGeom prst="rect">
            <a:avLst/>
          </a:prstGeom>
          <a:noFill/>
        </p:spPr>
        <p:txBody>
          <a:bodyPr wrap="square" rtlCol="0">
            <a:spAutoFit/>
          </a:bodyPr>
          <a:lstStyle/>
          <a:p>
            <a:pPr algn="ctr"/>
            <a:r>
              <a:rPr lang="en-US" sz="900" dirty="0">
                <a:solidFill>
                  <a:srgbClr val="777777"/>
                </a:solidFill>
              </a:rPr>
              <a:t>Distribution A:  Approved for Public Release</a:t>
            </a:r>
          </a:p>
        </p:txBody>
      </p:sp>
    </p:spTree>
    <p:extLst>
      <p:ext uri="{BB962C8B-B14F-4D97-AF65-F5344CB8AC3E}">
        <p14:creationId xmlns:p14="http://schemas.microsoft.com/office/powerpoint/2010/main" val="4203775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accent1">
            <a:lumMod val="20000"/>
            <a:lumOff val="80000"/>
          </a:schemeClr>
        </a:solidFill>
        <a:effectLst/>
      </p:bgPr>
    </p:bg>
    <p:spTree>
      <p:nvGrpSpPr>
        <p:cNvPr id="1" name=""/>
        <p:cNvGrpSpPr/>
        <p:nvPr/>
      </p:nvGrpSpPr>
      <p:grpSpPr>
        <a:xfrm>
          <a:off x="0" y="0"/>
          <a:ext cx="0" cy="0"/>
          <a:chOff x="0" y="0"/>
          <a:chExt cx="0" cy="0"/>
        </a:xfrm>
      </p:grpSpPr>
      <p:sp>
        <p:nvSpPr>
          <p:cNvPr id="3075" name="TextBox 137"/>
          <p:cNvSpPr txBox="1">
            <a:spLocks noChangeArrowheads="1"/>
          </p:cNvSpPr>
          <p:nvPr/>
        </p:nvSpPr>
        <p:spPr bwMode="auto">
          <a:xfrm>
            <a:off x="484329" y="740861"/>
            <a:ext cx="4570274" cy="57892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699">
                <a:solidFill>
                  <a:srgbClr val="000000"/>
                </a:solidFill>
                <a:miter lim="800000"/>
                <a:headEnd/>
                <a:tailEnd/>
              </a14:hiddenLine>
            </a:ext>
          </a:extLst>
        </p:spPr>
        <p:txBody>
          <a:bodyPr wrap="square">
            <a:spAutoFit/>
          </a:bodyPr>
          <a:lstStyle>
            <a:lvl1pPr defTabSz="1943100">
              <a:spcBef>
                <a:spcPct val="20000"/>
              </a:spcBef>
              <a:buClr>
                <a:schemeClr val="folHlink"/>
              </a:buClr>
              <a:buSzPct val="75000"/>
              <a:buFont typeface="Monotype Sorts"/>
              <a:buChar char="n"/>
              <a:tabLst>
                <a:tab pos="457200" algn="l"/>
                <a:tab pos="2628900" algn="l"/>
              </a:tabLst>
              <a:defRPr kumimoji="1" sz="3200">
                <a:solidFill>
                  <a:schemeClr val="tx1"/>
                </a:solidFill>
                <a:latin typeface="Tahoma" pitchFamily="34" charset="0"/>
              </a:defRPr>
            </a:lvl1pPr>
            <a:lvl2pPr marL="742950" indent="-285750" defTabSz="1943100">
              <a:spcBef>
                <a:spcPct val="20000"/>
              </a:spcBef>
              <a:buClr>
                <a:schemeClr val="folHlink"/>
              </a:buClr>
              <a:buChar char="–"/>
              <a:tabLst>
                <a:tab pos="457200" algn="l"/>
                <a:tab pos="2628900" algn="l"/>
              </a:tabLst>
              <a:defRPr kumimoji="1" sz="2800">
                <a:solidFill>
                  <a:schemeClr val="tx1"/>
                </a:solidFill>
                <a:latin typeface="Tahoma" pitchFamily="34" charset="0"/>
              </a:defRPr>
            </a:lvl2pPr>
            <a:lvl3pPr marL="1143000" indent="-228600" defTabSz="1943100">
              <a:spcBef>
                <a:spcPct val="20000"/>
              </a:spcBef>
              <a:buClr>
                <a:schemeClr val="folHlink"/>
              </a:buClr>
              <a:buSzPct val="60000"/>
              <a:buFont typeface="Monotype Sorts"/>
              <a:buChar char="n"/>
              <a:tabLst>
                <a:tab pos="457200" algn="l"/>
                <a:tab pos="2628900" algn="l"/>
              </a:tabLst>
              <a:defRPr kumimoji="1" sz="2400">
                <a:solidFill>
                  <a:schemeClr val="tx1"/>
                </a:solidFill>
                <a:latin typeface="Tahoma" pitchFamily="34" charset="0"/>
              </a:defRPr>
            </a:lvl3pPr>
            <a:lvl4pPr marL="1600200" indent="-228600" defTabSz="1943100">
              <a:spcBef>
                <a:spcPct val="20000"/>
              </a:spcBef>
              <a:buChar char="–"/>
              <a:tabLst>
                <a:tab pos="457200" algn="l"/>
                <a:tab pos="2628900" algn="l"/>
              </a:tabLst>
              <a:defRPr kumimoji="1" sz="2000">
                <a:solidFill>
                  <a:schemeClr val="tx1"/>
                </a:solidFill>
                <a:latin typeface="Tahoma" pitchFamily="34" charset="0"/>
              </a:defRPr>
            </a:lvl4pPr>
            <a:lvl5pPr marL="2057400" indent="-228600" defTabSz="1943100">
              <a:spcBef>
                <a:spcPct val="20000"/>
              </a:spcBef>
              <a:buClr>
                <a:schemeClr val="folHlink"/>
              </a:buClr>
              <a:buSzPct val="50000"/>
              <a:buFont typeface="Monotype Sorts"/>
              <a:buChar char="n"/>
              <a:tabLst>
                <a:tab pos="457200" algn="l"/>
                <a:tab pos="2628900" algn="l"/>
              </a:tabLst>
              <a:defRPr kumimoji="1" sz="2000">
                <a:solidFill>
                  <a:schemeClr val="tx1"/>
                </a:solidFill>
                <a:latin typeface="Tahoma" pitchFamily="34" charset="0"/>
              </a:defRPr>
            </a:lvl5pPr>
            <a:lvl6pPr marL="2514600" indent="-228600" defTabSz="1943100" eaLnBrk="0" fontAlgn="base" hangingPunct="0">
              <a:spcBef>
                <a:spcPct val="20000"/>
              </a:spcBef>
              <a:spcAft>
                <a:spcPct val="0"/>
              </a:spcAft>
              <a:buClr>
                <a:schemeClr val="folHlink"/>
              </a:buClr>
              <a:buSzPct val="50000"/>
              <a:buFont typeface="Monotype Sorts"/>
              <a:buChar char="n"/>
              <a:tabLst>
                <a:tab pos="457200" algn="l"/>
                <a:tab pos="2628900" algn="l"/>
              </a:tabLst>
              <a:defRPr kumimoji="1" sz="2000">
                <a:solidFill>
                  <a:schemeClr val="tx1"/>
                </a:solidFill>
                <a:latin typeface="Tahoma" pitchFamily="34" charset="0"/>
              </a:defRPr>
            </a:lvl6pPr>
            <a:lvl7pPr marL="2971800" indent="-228600" defTabSz="1943100" eaLnBrk="0" fontAlgn="base" hangingPunct="0">
              <a:spcBef>
                <a:spcPct val="20000"/>
              </a:spcBef>
              <a:spcAft>
                <a:spcPct val="0"/>
              </a:spcAft>
              <a:buClr>
                <a:schemeClr val="folHlink"/>
              </a:buClr>
              <a:buSzPct val="50000"/>
              <a:buFont typeface="Monotype Sorts"/>
              <a:buChar char="n"/>
              <a:tabLst>
                <a:tab pos="457200" algn="l"/>
                <a:tab pos="2628900" algn="l"/>
              </a:tabLst>
              <a:defRPr kumimoji="1" sz="2000">
                <a:solidFill>
                  <a:schemeClr val="tx1"/>
                </a:solidFill>
                <a:latin typeface="Tahoma" pitchFamily="34" charset="0"/>
              </a:defRPr>
            </a:lvl7pPr>
            <a:lvl8pPr marL="3429000" indent="-228600" defTabSz="1943100" eaLnBrk="0" fontAlgn="base" hangingPunct="0">
              <a:spcBef>
                <a:spcPct val="20000"/>
              </a:spcBef>
              <a:spcAft>
                <a:spcPct val="0"/>
              </a:spcAft>
              <a:buClr>
                <a:schemeClr val="folHlink"/>
              </a:buClr>
              <a:buSzPct val="50000"/>
              <a:buFont typeface="Monotype Sorts"/>
              <a:buChar char="n"/>
              <a:tabLst>
                <a:tab pos="457200" algn="l"/>
                <a:tab pos="2628900" algn="l"/>
              </a:tabLst>
              <a:defRPr kumimoji="1" sz="2000">
                <a:solidFill>
                  <a:schemeClr val="tx1"/>
                </a:solidFill>
                <a:latin typeface="Tahoma" pitchFamily="34" charset="0"/>
              </a:defRPr>
            </a:lvl8pPr>
            <a:lvl9pPr marL="3886200" indent="-228600" defTabSz="1943100" eaLnBrk="0" fontAlgn="base" hangingPunct="0">
              <a:spcBef>
                <a:spcPct val="20000"/>
              </a:spcBef>
              <a:spcAft>
                <a:spcPct val="0"/>
              </a:spcAft>
              <a:buClr>
                <a:schemeClr val="folHlink"/>
              </a:buClr>
              <a:buSzPct val="50000"/>
              <a:buFont typeface="Monotype Sorts"/>
              <a:buChar char="n"/>
              <a:tabLst>
                <a:tab pos="457200" algn="l"/>
                <a:tab pos="2628900" algn="l"/>
              </a:tabLst>
              <a:defRPr kumimoji="1" sz="2000">
                <a:solidFill>
                  <a:schemeClr val="tx1"/>
                </a:solidFill>
                <a:latin typeface="Tahoma" pitchFamily="34" charset="0"/>
              </a:defRPr>
            </a:lvl9pPr>
          </a:lstStyle>
          <a:p>
            <a:pPr>
              <a:lnSpc>
                <a:spcPct val="60000"/>
              </a:lnSpc>
              <a:spcBef>
                <a:spcPct val="50000"/>
              </a:spcBef>
              <a:buClrTx/>
              <a:buSzTx/>
              <a:buFontTx/>
              <a:buNone/>
            </a:pPr>
            <a:r>
              <a:rPr kumimoji="0" lang="en-US" altLang="en-US" sz="1200" u="sng" dirty="0">
                <a:solidFill>
                  <a:srgbClr val="000000"/>
                </a:solidFill>
                <a:latin typeface="Arial" pitchFamily="34" charset="0"/>
              </a:rPr>
              <a:t>Code	Product	Related Specs</a:t>
            </a:r>
          </a:p>
          <a:p>
            <a:pPr>
              <a:lnSpc>
                <a:spcPct val="60000"/>
              </a:lnSpc>
              <a:spcBef>
                <a:spcPct val="50000"/>
              </a:spcBef>
              <a:buClrTx/>
              <a:buSzTx/>
              <a:buFontTx/>
              <a:buNone/>
            </a:pPr>
            <a:r>
              <a:rPr kumimoji="0" lang="en-US" altLang="en-US" sz="1000" dirty="0">
                <a:solidFill>
                  <a:srgbClr val="000000"/>
                </a:solidFill>
                <a:latin typeface="Arial" pitchFamily="34" charset="0"/>
              </a:rPr>
              <a:t>All	All Technical Products, Managerial	All</a:t>
            </a:r>
          </a:p>
          <a:p>
            <a:pPr>
              <a:lnSpc>
                <a:spcPct val="60000"/>
              </a:lnSpc>
              <a:spcBef>
                <a:spcPct val="50000"/>
              </a:spcBef>
              <a:buClrTx/>
              <a:buSzTx/>
              <a:buFontTx/>
              <a:buNone/>
            </a:pPr>
            <a:r>
              <a:rPr kumimoji="0" lang="en-US" altLang="en-US" sz="1000" dirty="0">
                <a:solidFill>
                  <a:srgbClr val="000000"/>
                </a:solidFill>
                <a:latin typeface="Arial" pitchFamily="34" charset="0"/>
              </a:rPr>
              <a:t>AF	Antifouling Coating Systems	MIL-PRF-24647</a:t>
            </a:r>
          </a:p>
          <a:p>
            <a:pPr>
              <a:lnSpc>
                <a:spcPct val="60000"/>
              </a:lnSpc>
              <a:spcBef>
                <a:spcPct val="50000"/>
              </a:spcBef>
              <a:buClrTx/>
              <a:buSzTx/>
              <a:buFontTx/>
              <a:buNone/>
            </a:pPr>
            <a:r>
              <a:rPr kumimoji="0" lang="en-US" altLang="en-US" sz="1000" dirty="0">
                <a:solidFill>
                  <a:srgbClr val="000000"/>
                </a:solidFill>
                <a:latin typeface="Arial" pitchFamily="34" charset="0"/>
              </a:rPr>
              <a:t>TNK	Tank Coatings, Epoxy Primers	MIL-PRF-23236</a:t>
            </a:r>
          </a:p>
          <a:p>
            <a:pPr>
              <a:lnSpc>
                <a:spcPct val="60000"/>
              </a:lnSpc>
              <a:spcBef>
                <a:spcPct val="50000"/>
              </a:spcBef>
              <a:buClrTx/>
              <a:buSzTx/>
              <a:buFontTx/>
              <a:buNone/>
            </a:pPr>
            <a:r>
              <a:rPr kumimoji="0" lang="en-US" altLang="en-US" sz="1000" dirty="0">
                <a:solidFill>
                  <a:srgbClr val="000000"/>
                </a:solidFill>
                <a:latin typeface="Arial" pitchFamily="34" charset="0"/>
              </a:rPr>
              <a:t>		MIL-DTL-24441</a:t>
            </a:r>
          </a:p>
          <a:p>
            <a:pPr>
              <a:lnSpc>
                <a:spcPct val="60000"/>
              </a:lnSpc>
              <a:spcBef>
                <a:spcPct val="50000"/>
              </a:spcBef>
              <a:buClrTx/>
              <a:buSzTx/>
              <a:buFontTx/>
              <a:buNone/>
            </a:pPr>
            <a:r>
              <a:rPr kumimoji="0" lang="en-US" altLang="en-US" sz="1000" dirty="0">
                <a:solidFill>
                  <a:srgbClr val="000000"/>
                </a:solidFill>
                <a:latin typeface="Arial" pitchFamily="34" charset="0"/>
              </a:rPr>
              <a:t>PRM	Primers, Single Component	TT-P-645</a:t>
            </a:r>
          </a:p>
          <a:p>
            <a:pPr>
              <a:lnSpc>
                <a:spcPct val="60000"/>
              </a:lnSpc>
              <a:spcBef>
                <a:spcPct val="50000"/>
              </a:spcBef>
              <a:buClrTx/>
              <a:buSzTx/>
              <a:buFontTx/>
              <a:buNone/>
            </a:pPr>
            <a:r>
              <a:rPr kumimoji="0" lang="en-US" altLang="en-US" sz="1000" dirty="0">
                <a:solidFill>
                  <a:srgbClr val="000000"/>
                </a:solidFill>
                <a:latin typeface="Arial" pitchFamily="34" charset="0"/>
              </a:rPr>
              <a:t>TOP	Topside, Alkyds &amp; Polysiloxanes	MIL-PRF-24635</a:t>
            </a:r>
          </a:p>
          <a:p>
            <a:pPr>
              <a:lnSpc>
                <a:spcPct val="60000"/>
              </a:lnSpc>
              <a:spcBef>
                <a:spcPct val="50000"/>
              </a:spcBef>
              <a:buClrTx/>
              <a:buSzTx/>
              <a:buFontTx/>
              <a:buNone/>
            </a:pPr>
            <a:r>
              <a:rPr kumimoji="0" lang="en-US" altLang="en-US" sz="1000" dirty="0">
                <a:solidFill>
                  <a:srgbClr val="000000"/>
                </a:solidFill>
                <a:latin typeface="Arial" pitchFamily="34" charset="0"/>
              </a:rPr>
              <a:t>INT	Interior Coatings (SEA 08)	MIL-DTL-24607</a:t>
            </a:r>
          </a:p>
          <a:p>
            <a:pPr>
              <a:lnSpc>
                <a:spcPct val="60000"/>
              </a:lnSpc>
              <a:spcBef>
                <a:spcPct val="50000"/>
              </a:spcBef>
              <a:buClrTx/>
              <a:buSzTx/>
              <a:buFontTx/>
              <a:buNone/>
            </a:pPr>
            <a:r>
              <a:rPr kumimoji="0" lang="en-US" altLang="en-US" sz="1000" dirty="0">
                <a:solidFill>
                  <a:srgbClr val="000000"/>
                </a:solidFill>
                <a:latin typeface="Arial" pitchFamily="34" charset="0"/>
              </a:rPr>
              <a:t>		MIL-PRF-24596</a:t>
            </a:r>
          </a:p>
          <a:p>
            <a:pPr>
              <a:lnSpc>
                <a:spcPct val="60000"/>
              </a:lnSpc>
              <a:spcBef>
                <a:spcPct val="50000"/>
              </a:spcBef>
              <a:buClrTx/>
              <a:buSzTx/>
              <a:buFontTx/>
              <a:buNone/>
            </a:pPr>
            <a:r>
              <a:rPr kumimoji="0" lang="en-US" altLang="en-US" sz="1000" dirty="0">
                <a:solidFill>
                  <a:srgbClr val="000000"/>
                </a:solidFill>
                <a:latin typeface="Arial" pitchFamily="34" charset="0"/>
              </a:rPr>
              <a:t>		MIL-DTL-15090</a:t>
            </a:r>
          </a:p>
          <a:p>
            <a:pPr>
              <a:lnSpc>
                <a:spcPct val="60000"/>
              </a:lnSpc>
              <a:spcBef>
                <a:spcPct val="50000"/>
              </a:spcBef>
              <a:buClrTx/>
              <a:buSzTx/>
              <a:buFontTx/>
              <a:buNone/>
            </a:pPr>
            <a:r>
              <a:rPr kumimoji="0" lang="en-US" altLang="en-US" sz="1000" dirty="0">
                <a:solidFill>
                  <a:srgbClr val="000000"/>
                </a:solidFill>
                <a:latin typeface="Arial" pitchFamily="34" charset="0"/>
              </a:rPr>
              <a:t>		MIL-DTL-1115</a:t>
            </a:r>
          </a:p>
          <a:p>
            <a:pPr>
              <a:lnSpc>
                <a:spcPct val="60000"/>
              </a:lnSpc>
              <a:spcBef>
                <a:spcPct val="50000"/>
              </a:spcBef>
              <a:buClrTx/>
              <a:buSzTx/>
              <a:buFontTx/>
              <a:buNone/>
            </a:pPr>
            <a:r>
              <a:rPr kumimoji="0" lang="en-US" altLang="en-US" sz="1000" dirty="0">
                <a:solidFill>
                  <a:srgbClr val="000000"/>
                </a:solidFill>
                <a:latin typeface="Arial" pitchFamily="34" charset="0"/>
              </a:rPr>
              <a:t>HT	High Temp Coatings, Metallic	TT-P-28</a:t>
            </a:r>
          </a:p>
          <a:p>
            <a:pPr>
              <a:lnSpc>
                <a:spcPct val="60000"/>
              </a:lnSpc>
              <a:spcBef>
                <a:spcPct val="50000"/>
              </a:spcBef>
              <a:buClrTx/>
              <a:buSzTx/>
              <a:buFontTx/>
              <a:buNone/>
            </a:pPr>
            <a:r>
              <a:rPr kumimoji="0" lang="en-US" altLang="en-US" sz="1000" dirty="0">
                <a:solidFill>
                  <a:srgbClr val="000000"/>
                </a:solidFill>
                <a:latin typeface="Arial" pitchFamily="34" charset="0"/>
              </a:rPr>
              <a:t>PWD	Powder, Interior, Cosmetic	MIL-PRF-24712</a:t>
            </a:r>
          </a:p>
          <a:p>
            <a:pPr>
              <a:lnSpc>
                <a:spcPct val="60000"/>
              </a:lnSpc>
              <a:spcBef>
                <a:spcPct val="50000"/>
              </a:spcBef>
              <a:buClrTx/>
              <a:buSzTx/>
              <a:buFontTx/>
              <a:buNone/>
            </a:pPr>
            <a:r>
              <a:rPr kumimoji="0" lang="en-US" altLang="en-US" sz="1000" dirty="0">
                <a:solidFill>
                  <a:srgbClr val="000000"/>
                </a:solidFill>
                <a:latin typeface="Arial" pitchFamily="34" charset="0"/>
              </a:rPr>
              <a:t>NSK	Nonskid	</a:t>
            </a:r>
            <a:r>
              <a:rPr kumimoji="0" lang="en-US" altLang="en-US" sz="1000" dirty="0" smtClean="0">
                <a:latin typeface="Arial" pitchFamily="34" charset="0"/>
              </a:rPr>
              <a:t>MIL-PRF-24667</a:t>
            </a:r>
          </a:p>
          <a:p>
            <a:pPr>
              <a:lnSpc>
                <a:spcPct val="60000"/>
              </a:lnSpc>
              <a:spcBef>
                <a:spcPct val="50000"/>
              </a:spcBef>
              <a:buClrTx/>
              <a:buSzTx/>
              <a:buFontTx/>
              <a:buNone/>
            </a:pPr>
            <a:r>
              <a:rPr kumimoji="0" lang="en-US" altLang="en-US" sz="1000" dirty="0">
                <a:latin typeface="Arial" pitchFamily="34" charset="0"/>
              </a:rPr>
              <a:t>	</a:t>
            </a:r>
            <a:r>
              <a:rPr kumimoji="0" lang="en-US" altLang="en-US" sz="1000" dirty="0" smtClean="0">
                <a:latin typeface="Arial" pitchFamily="34" charset="0"/>
              </a:rPr>
              <a:t>	MIL-PRF-32577</a:t>
            </a:r>
            <a:endParaRPr kumimoji="0" lang="en-US" altLang="en-US" sz="1000" dirty="0">
              <a:latin typeface="Arial" pitchFamily="34" charset="0"/>
            </a:endParaRPr>
          </a:p>
          <a:p>
            <a:pPr>
              <a:lnSpc>
                <a:spcPct val="60000"/>
              </a:lnSpc>
              <a:spcBef>
                <a:spcPct val="50000"/>
              </a:spcBef>
              <a:buClrTx/>
              <a:buSzTx/>
              <a:buFontTx/>
              <a:buNone/>
            </a:pPr>
            <a:r>
              <a:rPr kumimoji="0" lang="en-US" altLang="en-US" sz="1000" dirty="0">
                <a:solidFill>
                  <a:srgbClr val="000000"/>
                </a:solidFill>
                <a:latin typeface="Arial" pitchFamily="34" charset="0"/>
              </a:rPr>
              <a:t>DCK	Deck Coverings	MIL-D-3134</a:t>
            </a:r>
          </a:p>
          <a:p>
            <a:pPr>
              <a:lnSpc>
                <a:spcPct val="60000"/>
              </a:lnSpc>
              <a:spcBef>
                <a:spcPct val="50000"/>
              </a:spcBef>
              <a:buClrTx/>
              <a:buSzTx/>
              <a:buFontTx/>
              <a:buNone/>
            </a:pPr>
            <a:r>
              <a:rPr kumimoji="0" lang="en-US" altLang="en-US" sz="1000" dirty="0">
                <a:solidFill>
                  <a:srgbClr val="000000"/>
                </a:solidFill>
                <a:latin typeface="Arial" pitchFamily="34" charset="0"/>
              </a:rPr>
              <a:t>		MIL-PRF-3135</a:t>
            </a:r>
          </a:p>
          <a:p>
            <a:pPr>
              <a:lnSpc>
                <a:spcPct val="60000"/>
              </a:lnSpc>
              <a:spcBef>
                <a:spcPct val="50000"/>
              </a:spcBef>
              <a:buClrTx/>
              <a:buSzTx/>
              <a:buFontTx/>
              <a:buNone/>
            </a:pPr>
            <a:r>
              <a:rPr kumimoji="0" lang="en-US" altLang="en-US" sz="1000" dirty="0">
                <a:solidFill>
                  <a:srgbClr val="000000"/>
                </a:solidFill>
                <a:latin typeface="Arial" pitchFamily="34" charset="0"/>
              </a:rPr>
              <a:t>		MIL-PRF-24613</a:t>
            </a:r>
          </a:p>
          <a:p>
            <a:pPr>
              <a:lnSpc>
                <a:spcPct val="60000"/>
              </a:lnSpc>
              <a:spcBef>
                <a:spcPct val="50000"/>
              </a:spcBef>
              <a:buClrTx/>
              <a:buSzTx/>
              <a:buFontTx/>
              <a:buNone/>
            </a:pPr>
            <a:r>
              <a:rPr kumimoji="0" lang="en-US" altLang="en-US" sz="1000" dirty="0">
                <a:solidFill>
                  <a:srgbClr val="000000"/>
                </a:solidFill>
                <a:latin typeface="Arial" pitchFamily="34" charset="0"/>
              </a:rPr>
              <a:t>		</a:t>
            </a:r>
            <a:r>
              <a:rPr kumimoji="0" lang="en-US" altLang="en-US" sz="1000" dirty="0" smtClean="0">
                <a:solidFill>
                  <a:srgbClr val="000000"/>
                </a:solidFill>
                <a:latin typeface="Arial" pitchFamily="34" charset="0"/>
              </a:rPr>
              <a:t>MIL-PRF-32171</a:t>
            </a:r>
          </a:p>
          <a:p>
            <a:pPr>
              <a:lnSpc>
                <a:spcPct val="60000"/>
              </a:lnSpc>
              <a:spcBef>
                <a:spcPct val="50000"/>
              </a:spcBef>
              <a:buClrTx/>
              <a:buSzTx/>
              <a:buFontTx/>
              <a:buNone/>
            </a:pPr>
            <a:r>
              <a:rPr kumimoji="0" lang="en-US" altLang="en-US" sz="1000" dirty="0">
                <a:solidFill>
                  <a:srgbClr val="000000"/>
                </a:solidFill>
                <a:latin typeface="Arial" pitchFamily="34" charset="0"/>
              </a:rPr>
              <a:t>	</a:t>
            </a:r>
            <a:r>
              <a:rPr kumimoji="0" lang="en-US" altLang="en-US" sz="1000" dirty="0" smtClean="0">
                <a:solidFill>
                  <a:srgbClr val="000000"/>
                </a:solidFill>
                <a:latin typeface="Arial" pitchFamily="34" charset="0"/>
              </a:rPr>
              <a:t>	MIL-PRF-32584</a:t>
            </a:r>
          </a:p>
          <a:p>
            <a:pPr>
              <a:lnSpc>
                <a:spcPct val="60000"/>
              </a:lnSpc>
              <a:spcBef>
                <a:spcPct val="50000"/>
              </a:spcBef>
              <a:buClrTx/>
              <a:buSzTx/>
              <a:buFontTx/>
              <a:buNone/>
            </a:pPr>
            <a:r>
              <a:rPr kumimoji="0" lang="en-US" altLang="en-US" sz="1000" dirty="0">
                <a:solidFill>
                  <a:srgbClr val="000000"/>
                </a:solidFill>
                <a:latin typeface="Arial" pitchFamily="34" charset="0"/>
              </a:rPr>
              <a:t>	</a:t>
            </a:r>
            <a:r>
              <a:rPr kumimoji="0" lang="en-US" altLang="en-US" sz="1000" dirty="0" smtClean="0">
                <a:solidFill>
                  <a:srgbClr val="000000"/>
                </a:solidFill>
                <a:latin typeface="Arial" pitchFamily="34" charset="0"/>
              </a:rPr>
              <a:t>	MIL-PRF-32170</a:t>
            </a:r>
            <a:endParaRPr kumimoji="0" lang="en-US" altLang="en-US" sz="1000" dirty="0">
              <a:solidFill>
                <a:srgbClr val="000000"/>
              </a:solidFill>
              <a:latin typeface="Arial" pitchFamily="34" charset="0"/>
            </a:endParaRPr>
          </a:p>
          <a:p>
            <a:pPr>
              <a:lnSpc>
                <a:spcPct val="60000"/>
              </a:lnSpc>
              <a:spcBef>
                <a:spcPct val="50000"/>
              </a:spcBef>
              <a:buClrTx/>
              <a:buSzTx/>
              <a:buFontTx/>
              <a:buNone/>
            </a:pPr>
            <a:r>
              <a:rPr kumimoji="0" lang="en-US" altLang="en-US" sz="1000" dirty="0">
                <a:solidFill>
                  <a:srgbClr val="000000"/>
                </a:solidFill>
                <a:latin typeface="Arial" pitchFamily="34" charset="0"/>
              </a:rPr>
              <a:t>SUR	Abrasive blasting, surface prep	MIL-A-22262</a:t>
            </a:r>
          </a:p>
          <a:p>
            <a:pPr>
              <a:lnSpc>
                <a:spcPct val="60000"/>
              </a:lnSpc>
              <a:spcBef>
                <a:spcPct val="50000"/>
              </a:spcBef>
              <a:buClrTx/>
              <a:buSzTx/>
              <a:buFontTx/>
              <a:buNone/>
            </a:pPr>
            <a:r>
              <a:rPr kumimoji="0" lang="en-US" altLang="en-US" sz="1000" dirty="0">
                <a:solidFill>
                  <a:srgbClr val="000000"/>
                </a:solidFill>
                <a:latin typeface="Arial" pitchFamily="34" charset="0"/>
              </a:rPr>
              <a:t>SEL	Sealants &amp; Preservatives	MIL-PRF-16173</a:t>
            </a:r>
          </a:p>
          <a:p>
            <a:pPr>
              <a:lnSpc>
                <a:spcPct val="60000"/>
              </a:lnSpc>
              <a:spcBef>
                <a:spcPct val="50000"/>
              </a:spcBef>
              <a:buClrTx/>
              <a:buSzTx/>
              <a:buFontTx/>
              <a:buNone/>
            </a:pPr>
            <a:r>
              <a:rPr kumimoji="0" lang="en-US" altLang="en-US" sz="1000" dirty="0">
                <a:solidFill>
                  <a:srgbClr val="000000"/>
                </a:solidFill>
                <a:latin typeface="Arial" pitchFamily="34" charset="0"/>
              </a:rPr>
              <a:t>		</a:t>
            </a:r>
            <a:endParaRPr kumimoji="0" lang="en-US" altLang="en-US" sz="1000" dirty="0" smtClean="0">
              <a:solidFill>
                <a:srgbClr val="000000"/>
              </a:solidFill>
              <a:latin typeface="Arial" pitchFamily="34" charset="0"/>
            </a:endParaRPr>
          </a:p>
          <a:p>
            <a:pPr>
              <a:lnSpc>
                <a:spcPct val="60000"/>
              </a:lnSpc>
              <a:spcBef>
                <a:spcPct val="50000"/>
              </a:spcBef>
              <a:buClrTx/>
              <a:buSzTx/>
              <a:buFontTx/>
              <a:buNone/>
            </a:pPr>
            <a:r>
              <a:rPr kumimoji="0" lang="en-US" altLang="en-US" sz="1000" dirty="0" smtClean="0">
                <a:solidFill>
                  <a:srgbClr val="000000"/>
                </a:solidFill>
                <a:latin typeface="Arial" pitchFamily="34" charset="0"/>
              </a:rPr>
              <a:t>DOC</a:t>
            </a:r>
            <a:r>
              <a:rPr kumimoji="0" lang="en-US" altLang="en-US" sz="1000" dirty="0">
                <a:solidFill>
                  <a:srgbClr val="000000"/>
                </a:solidFill>
                <a:latin typeface="Arial" pitchFamily="34" charset="0"/>
              </a:rPr>
              <a:t>	Policy Documents	NSTM 631, </a:t>
            </a:r>
            <a:r>
              <a:rPr kumimoji="0" lang="en-US" altLang="en-US" sz="1000" dirty="0">
                <a:latin typeface="Arial" pitchFamily="34" charset="0"/>
              </a:rPr>
              <a:t>NSTM 634</a:t>
            </a:r>
          </a:p>
          <a:p>
            <a:pPr>
              <a:lnSpc>
                <a:spcPct val="60000"/>
              </a:lnSpc>
              <a:spcBef>
                <a:spcPct val="50000"/>
              </a:spcBef>
              <a:buClrTx/>
              <a:buSzTx/>
              <a:buNone/>
            </a:pPr>
            <a:r>
              <a:rPr kumimoji="0" lang="en-US" altLang="en-US" sz="1000" dirty="0">
                <a:solidFill>
                  <a:srgbClr val="000000"/>
                </a:solidFill>
                <a:latin typeface="Arial" pitchFamily="34" charset="0"/>
              </a:rPr>
              <a:t>		NAVSEAINST 9630.1</a:t>
            </a:r>
          </a:p>
          <a:p>
            <a:pPr>
              <a:lnSpc>
                <a:spcPct val="60000"/>
              </a:lnSpc>
              <a:spcBef>
                <a:spcPct val="50000"/>
              </a:spcBef>
              <a:buClrTx/>
              <a:buSzTx/>
              <a:buFontTx/>
              <a:buNone/>
            </a:pPr>
            <a:r>
              <a:rPr kumimoji="0" lang="en-US" altLang="en-US" sz="1000" dirty="0">
                <a:solidFill>
                  <a:srgbClr val="000000"/>
                </a:solidFill>
                <a:latin typeface="Arial" pitchFamily="34" charset="0"/>
              </a:rPr>
              <a:t>	</a:t>
            </a:r>
            <a:r>
              <a:rPr kumimoji="0" lang="en-US" altLang="en-US" sz="1000" dirty="0" smtClean="0">
                <a:solidFill>
                  <a:srgbClr val="000000"/>
                </a:solidFill>
                <a:latin typeface="Arial" pitchFamily="34" charset="0"/>
              </a:rPr>
              <a:t>	S636-MAN</a:t>
            </a:r>
            <a:r>
              <a:rPr kumimoji="0" lang="en-US" altLang="en-US" sz="1000" dirty="0">
                <a:solidFill>
                  <a:srgbClr val="000000"/>
                </a:solidFill>
                <a:latin typeface="Arial" pitchFamily="34" charset="0"/>
              </a:rPr>
              <a:t>, CCAMM</a:t>
            </a:r>
          </a:p>
          <a:p>
            <a:pPr>
              <a:lnSpc>
                <a:spcPct val="60000"/>
              </a:lnSpc>
              <a:spcBef>
                <a:spcPct val="50000"/>
              </a:spcBef>
              <a:buClrTx/>
              <a:buSzTx/>
              <a:buFontTx/>
              <a:buNone/>
            </a:pPr>
            <a:r>
              <a:rPr kumimoji="0" lang="en-US" altLang="en-US" sz="1000" dirty="0">
                <a:solidFill>
                  <a:srgbClr val="000000"/>
                </a:solidFill>
                <a:latin typeface="Arial" pitchFamily="34" charset="0"/>
              </a:rPr>
              <a:t>		</a:t>
            </a:r>
            <a:r>
              <a:rPr kumimoji="0" lang="en-US" altLang="en-US" sz="1000" dirty="0">
                <a:latin typeface="Arial" pitchFamily="34" charset="0"/>
              </a:rPr>
              <a:t>Standard Item 009-124</a:t>
            </a:r>
          </a:p>
          <a:p>
            <a:pPr>
              <a:lnSpc>
                <a:spcPct val="60000"/>
              </a:lnSpc>
              <a:spcBef>
                <a:spcPct val="50000"/>
              </a:spcBef>
              <a:buClrTx/>
              <a:buSzTx/>
              <a:buFontTx/>
              <a:buNone/>
            </a:pPr>
            <a:r>
              <a:rPr kumimoji="0" lang="en-US" altLang="en-US" sz="1000" dirty="0">
                <a:latin typeface="Arial" pitchFamily="34" charset="0"/>
              </a:rPr>
              <a:t>		Standard Item 009-32</a:t>
            </a:r>
          </a:p>
          <a:p>
            <a:pPr>
              <a:lnSpc>
                <a:spcPct val="60000"/>
              </a:lnSpc>
              <a:spcBef>
                <a:spcPct val="50000"/>
              </a:spcBef>
              <a:buClrTx/>
              <a:buSzTx/>
              <a:buFontTx/>
              <a:buNone/>
            </a:pPr>
            <a:r>
              <a:rPr kumimoji="0" lang="en-US" altLang="en-US" sz="1000" dirty="0">
                <a:solidFill>
                  <a:srgbClr val="000000"/>
                </a:solidFill>
                <a:latin typeface="Arial" pitchFamily="34" charset="0"/>
              </a:rPr>
              <a:t>		Standard Item 009-26</a:t>
            </a:r>
          </a:p>
          <a:p>
            <a:pPr>
              <a:lnSpc>
                <a:spcPct val="60000"/>
              </a:lnSpc>
              <a:spcBef>
                <a:spcPct val="50000"/>
              </a:spcBef>
              <a:buClrTx/>
              <a:buSzTx/>
              <a:buFontTx/>
              <a:buNone/>
            </a:pPr>
            <a:r>
              <a:rPr kumimoji="0" lang="en-US" altLang="en-US" sz="1000" dirty="0">
                <a:solidFill>
                  <a:srgbClr val="000000"/>
                </a:solidFill>
                <a:latin typeface="Arial" pitchFamily="34" charset="0"/>
              </a:rPr>
              <a:t>COR	Corrosion/PCOE Policy/Design	DODI 5000.67</a:t>
            </a:r>
          </a:p>
          <a:p>
            <a:pPr>
              <a:lnSpc>
                <a:spcPct val="60000"/>
              </a:lnSpc>
              <a:spcBef>
                <a:spcPct val="50000"/>
              </a:spcBef>
              <a:buClrTx/>
              <a:buSzTx/>
              <a:buFontTx/>
              <a:buNone/>
            </a:pPr>
            <a:r>
              <a:rPr kumimoji="0" lang="en-US" altLang="en-US" sz="1000" dirty="0">
                <a:solidFill>
                  <a:srgbClr val="000000"/>
                </a:solidFill>
                <a:latin typeface="Arial" pitchFamily="34" charset="0"/>
              </a:rPr>
              <a:t>RSH	Research &amp; Development	To be determined</a:t>
            </a:r>
          </a:p>
          <a:p>
            <a:pPr>
              <a:lnSpc>
                <a:spcPct val="60000"/>
              </a:lnSpc>
              <a:spcBef>
                <a:spcPct val="50000"/>
              </a:spcBef>
              <a:buClrTx/>
              <a:buSzTx/>
              <a:buFontTx/>
              <a:buNone/>
            </a:pPr>
            <a:r>
              <a:rPr kumimoji="0" lang="en-US" altLang="en-US" sz="1000" dirty="0">
                <a:solidFill>
                  <a:srgbClr val="000000"/>
                </a:solidFill>
                <a:latin typeface="Arial" pitchFamily="34" charset="0"/>
              </a:rPr>
              <a:t>UNDS	Regulations, Underwater hull	TBD</a:t>
            </a:r>
          </a:p>
        </p:txBody>
      </p:sp>
      <p:sp>
        <p:nvSpPr>
          <p:cNvPr id="3081" name="Rectangle 12"/>
          <p:cNvSpPr>
            <a:spLocks noChangeArrowheads="1"/>
          </p:cNvSpPr>
          <p:nvPr/>
        </p:nvSpPr>
        <p:spPr bwMode="auto">
          <a:xfrm>
            <a:off x="1524000" y="1"/>
            <a:ext cx="914400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spcBef>
                <a:spcPct val="20000"/>
              </a:spcBef>
              <a:buClr>
                <a:schemeClr val="folHlink"/>
              </a:buClr>
              <a:buSzPct val="75000"/>
              <a:buFont typeface="Monotype Sorts"/>
              <a:buChar char="n"/>
              <a:defRPr kumimoji="1" sz="3200">
                <a:solidFill>
                  <a:schemeClr val="tx1"/>
                </a:solidFill>
                <a:latin typeface="Tahoma" pitchFamily="34" charset="0"/>
              </a:defRPr>
            </a:lvl1pPr>
            <a:lvl2pPr marL="742950" indent="-285750">
              <a:spcBef>
                <a:spcPct val="20000"/>
              </a:spcBef>
              <a:buClr>
                <a:schemeClr val="folHlink"/>
              </a:buClr>
              <a:buChar char="–"/>
              <a:defRPr kumimoji="1" sz="2800">
                <a:solidFill>
                  <a:schemeClr val="tx1"/>
                </a:solidFill>
                <a:latin typeface="Tahoma" pitchFamily="34" charset="0"/>
              </a:defRPr>
            </a:lvl2pPr>
            <a:lvl3pPr marL="1143000" indent="-228600">
              <a:spcBef>
                <a:spcPct val="20000"/>
              </a:spcBef>
              <a:buClr>
                <a:schemeClr val="folHlink"/>
              </a:buClr>
              <a:buSzPct val="60000"/>
              <a:buFont typeface="Monotype Sorts"/>
              <a:buChar char="n"/>
              <a:defRPr kumimoji="1" sz="2400">
                <a:solidFill>
                  <a:schemeClr val="tx1"/>
                </a:solidFill>
                <a:latin typeface="Tahoma" pitchFamily="34" charset="0"/>
              </a:defRPr>
            </a:lvl3pPr>
            <a:lvl4pPr marL="1600200" indent="-228600">
              <a:spcBef>
                <a:spcPct val="20000"/>
              </a:spcBef>
              <a:buChar char="–"/>
              <a:defRPr kumimoji="1" sz="2000">
                <a:solidFill>
                  <a:schemeClr val="tx1"/>
                </a:solidFill>
                <a:latin typeface="Tahoma" pitchFamily="34" charset="0"/>
              </a:defRPr>
            </a:lvl4pPr>
            <a:lvl5pPr marL="2057400" indent="-228600">
              <a:spcBef>
                <a:spcPct val="20000"/>
              </a:spcBef>
              <a:buClr>
                <a:schemeClr val="folHlink"/>
              </a:buClr>
              <a:buSzPct val="50000"/>
              <a:buFont typeface="Monotype Sorts"/>
              <a:buChar char="n"/>
              <a:defRPr kumimoji="1" sz="2000">
                <a:solidFill>
                  <a:schemeClr val="tx1"/>
                </a:solidFill>
                <a:latin typeface="Tahoma" pitchFamily="34" charset="0"/>
              </a:defRPr>
            </a:lvl5pPr>
            <a:lvl6pPr marL="2514600" indent="-228600" eaLnBrk="0" fontAlgn="base" hangingPunct="0">
              <a:spcBef>
                <a:spcPct val="20000"/>
              </a:spcBef>
              <a:spcAft>
                <a:spcPct val="0"/>
              </a:spcAft>
              <a:buClr>
                <a:schemeClr val="folHlink"/>
              </a:buClr>
              <a:buSzPct val="50000"/>
              <a:buFont typeface="Monotype Sorts"/>
              <a:buChar char="n"/>
              <a:defRPr kumimoji="1" sz="2000">
                <a:solidFill>
                  <a:schemeClr val="tx1"/>
                </a:solidFill>
                <a:latin typeface="Tahoma" pitchFamily="34" charset="0"/>
              </a:defRPr>
            </a:lvl6pPr>
            <a:lvl7pPr marL="2971800" indent="-228600" eaLnBrk="0" fontAlgn="base" hangingPunct="0">
              <a:spcBef>
                <a:spcPct val="20000"/>
              </a:spcBef>
              <a:spcAft>
                <a:spcPct val="0"/>
              </a:spcAft>
              <a:buClr>
                <a:schemeClr val="folHlink"/>
              </a:buClr>
              <a:buSzPct val="50000"/>
              <a:buFont typeface="Monotype Sorts"/>
              <a:buChar char="n"/>
              <a:defRPr kumimoji="1" sz="2000">
                <a:solidFill>
                  <a:schemeClr val="tx1"/>
                </a:solidFill>
                <a:latin typeface="Tahoma" pitchFamily="34" charset="0"/>
              </a:defRPr>
            </a:lvl7pPr>
            <a:lvl8pPr marL="3429000" indent="-228600" eaLnBrk="0" fontAlgn="base" hangingPunct="0">
              <a:spcBef>
                <a:spcPct val="20000"/>
              </a:spcBef>
              <a:spcAft>
                <a:spcPct val="0"/>
              </a:spcAft>
              <a:buClr>
                <a:schemeClr val="folHlink"/>
              </a:buClr>
              <a:buSzPct val="50000"/>
              <a:buFont typeface="Monotype Sorts"/>
              <a:buChar char="n"/>
              <a:defRPr kumimoji="1" sz="2000">
                <a:solidFill>
                  <a:schemeClr val="tx1"/>
                </a:solidFill>
                <a:latin typeface="Tahoma" pitchFamily="34" charset="0"/>
              </a:defRPr>
            </a:lvl8pPr>
            <a:lvl9pPr marL="3886200" indent="-228600" eaLnBrk="0" fontAlgn="base" hangingPunct="0">
              <a:spcBef>
                <a:spcPct val="20000"/>
              </a:spcBef>
              <a:spcAft>
                <a:spcPct val="0"/>
              </a:spcAft>
              <a:buClr>
                <a:schemeClr val="folHlink"/>
              </a:buClr>
              <a:buSzPct val="50000"/>
              <a:buFont typeface="Monotype Sorts"/>
              <a:buChar char="n"/>
              <a:defRPr kumimoji="1" sz="2000">
                <a:solidFill>
                  <a:schemeClr val="tx1"/>
                </a:solidFill>
                <a:latin typeface="Tahoma" pitchFamily="34" charset="0"/>
              </a:defRPr>
            </a:lvl9pPr>
          </a:lstStyle>
          <a:p>
            <a:pPr algn="ctr">
              <a:spcBef>
                <a:spcPct val="0"/>
              </a:spcBef>
              <a:buClrTx/>
              <a:buSzTx/>
              <a:buFontTx/>
              <a:buNone/>
            </a:pPr>
            <a:r>
              <a:rPr kumimoji="0" lang="en-US" altLang="en-US" sz="2000" dirty="0">
                <a:solidFill>
                  <a:srgbClr val="000000"/>
                </a:solidFill>
                <a:latin typeface="Arial" pitchFamily="34" charset="0"/>
              </a:rPr>
              <a:t>Technical Authority Pyramid - Coatings &amp;  Corrosion Control</a:t>
            </a:r>
          </a:p>
        </p:txBody>
      </p:sp>
      <p:sp>
        <p:nvSpPr>
          <p:cNvPr id="3082" name="Rectangle 13"/>
          <p:cNvSpPr>
            <a:spLocks noChangeArrowheads="1"/>
          </p:cNvSpPr>
          <p:nvPr/>
        </p:nvSpPr>
        <p:spPr bwMode="auto">
          <a:xfrm>
            <a:off x="4876801" y="304801"/>
            <a:ext cx="1615827"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lr>
                <a:schemeClr val="folHlink"/>
              </a:buClr>
              <a:buSzPct val="75000"/>
              <a:buFont typeface="Monotype Sorts"/>
              <a:buChar char="n"/>
              <a:defRPr kumimoji="1" sz="3200">
                <a:solidFill>
                  <a:schemeClr val="tx1"/>
                </a:solidFill>
                <a:latin typeface="Tahoma" pitchFamily="34" charset="0"/>
              </a:defRPr>
            </a:lvl1pPr>
            <a:lvl2pPr marL="742950" indent="-285750">
              <a:spcBef>
                <a:spcPct val="20000"/>
              </a:spcBef>
              <a:buClr>
                <a:schemeClr val="folHlink"/>
              </a:buClr>
              <a:buChar char="–"/>
              <a:defRPr kumimoji="1" sz="2800">
                <a:solidFill>
                  <a:schemeClr val="tx1"/>
                </a:solidFill>
                <a:latin typeface="Tahoma" pitchFamily="34" charset="0"/>
              </a:defRPr>
            </a:lvl2pPr>
            <a:lvl3pPr marL="1143000" indent="-228600">
              <a:spcBef>
                <a:spcPct val="20000"/>
              </a:spcBef>
              <a:buClr>
                <a:schemeClr val="folHlink"/>
              </a:buClr>
              <a:buSzPct val="60000"/>
              <a:buFont typeface="Monotype Sorts"/>
              <a:buChar char="n"/>
              <a:defRPr kumimoji="1" sz="2400">
                <a:solidFill>
                  <a:schemeClr val="tx1"/>
                </a:solidFill>
                <a:latin typeface="Tahoma" pitchFamily="34" charset="0"/>
              </a:defRPr>
            </a:lvl3pPr>
            <a:lvl4pPr marL="1600200" indent="-228600">
              <a:spcBef>
                <a:spcPct val="20000"/>
              </a:spcBef>
              <a:buChar char="–"/>
              <a:defRPr kumimoji="1" sz="2000">
                <a:solidFill>
                  <a:schemeClr val="tx1"/>
                </a:solidFill>
                <a:latin typeface="Tahoma" pitchFamily="34" charset="0"/>
              </a:defRPr>
            </a:lvl4pPr>
            <a:lvl5pPr marL="2057400" indent="-228600">
              <a:spcBef>
                <a:spcPct val="20000"/>
              </a:spcBef>
              <a:buClr>
                <a:schemeClr val="folHlink"/>
              </a:buClr>
              <a:buSzPct val="50000"/>
              <a:buFont typeface="Monotype Sorts"/>
              <a:buChar char="n"/>
              <a:defRPr kumimoji="1" sz="2000">
                <a:solidFill>
                  <a:schemeClr val="tx1"/>
                </a:solidFill>
                <a:latin typeface="Tahoma" pitchFamily="34" charset="0"/>
              </a:defRPr>
            </a:lvl5pPr>
            <a:lvl6pPr marL="2514600" indent="-228600" eaLnBrk="0" fontAlgn="base" hangingPunct="0">
              <a:spcBef>
                <a:spcPct val="20000"/>
              </a:spcBef>
              <a:spcAft>
                <a:spcPct val="0"/>
              </a:spcAft>
              <a:buClr>
                <a:schemeClr val="folHlink"/>
              </a:buClr>
              <a:buSzPct val="50000"/>
              <a:buFont typeface="Monotype Sorts"/>
              <a:buChar char="n"/>
              <a:defRPr kumimoji="1" sz="2000">
                <a:solidFill>
                  <a:schemeClr val="tx1"/>
                </a:solidFill>
                <a:latin typeface="Tahoma" pitchFamily="34" charset="0"/>
              </a:defRPr>
            </a:lvl6pPr>
            <a:lvl7pPr marL="2971800" indent="-228600" eaLnBrk="0" fontAlgn="base" hangingPunct="0">
              <a:spcBef>
                <a:spcPct val="20000"/>
              </a:spcBef>
              <a:spcAft>
                <a:spcPct val="0"/>
              </a:spcAft>
              <a:buClr>
                <a:schemeClr val="folHlink"/>
              </a:buClr>
              <a:buSzPct val="50000"/>
              <a:buFont typeface="Monotype Sorts"/>
              <a:buChar char="n"/>
              <a:defRPr kumimoji="1" sz="2000">
                <a:solidFill>
                  <a:schemeClr val="tx1"/>
                </a:solidFill>
                <a:latin typeface="Tahoma" pitchFamily="34" charset="0"/>
              </a:defRPr>
            </a:lvl7pPr>
            <a:lvl8pPr marL="3429000" indent="-228600" eaLnBrk="0" fontAlgn="base" hangingPunct="0">
              <a:spcBef>
                <a:spcPct val="20000"/>
              </a:spcBef>
              <a:spcAft>
                <a:spcPct val="0"/>
              </a:spcAft>
              <a:buClr>
                <a:schemeClr val="folHlink"/>
              </a:buClr>
              <a:buSzPct val="50000"/>
              <a:buFont typeface="Monotype Sorts"/>
              <a:buChar char="n"/>
              <a:defRPr kumimoji="1" sz="2000">
                <a:solidFill>
                  <a:schemeClr val="tx1"/>
                </a:solidFill>
                <a:latin typeface="Tahoma" pitchFamily="34" charset="0"/>
              </a:defRPr>
            </a:lvl8pPr>
            <a:lvl9pPr marL="3886200" indent="-228600" eaLnBrk="0" fontAlgn="base" hangingPunct="0">
              <a:spcBef>
                <a:spcPct val="20000"/>
              </a:spcBef>
              <a:spcAft>
                <a:spcPct val="0"/>
              </a:spcAft>
              <a:buClr>
                <a:schemeClr val="folHlink"/>
              </a:buClr>
              <a:buSzPct val="50000"/>
              <a:buFont typeface="Monotype Sorts"/>
              <a:buChar char="n"/>
              <a:defRPr kumimoji="1" sz="2000">
                <a:solidFill>
                  <a:schemeClr val="tx1"/>
                </a:solidFill>
                <a:latin typeface="Tahoma" pitchFamily="34" charset="0"/>
              </a:defRPr>
            </a:lvl9pPr>
          </a:lstStyle>
          <a:p>
            <a:pPr>
              <a:spcBef>
                <a:spcPct val="0"/>
              </a:spcBef>
              <a:buClrTx/>
              <a:buSzTx/>
              <a:buFontTx/>
              <a:buNone/>
            </a:pPr>
            <a:r>
              <a:rPr kumimoji="0" lang="en-US" altLang="en-US" sz="1800" dirty="0">
                <a:solidFill>
                  <a:srgbClr val="000000"/>
                </a:solidFill>
                <a:latin typeface="Arial" pitchFamily="34" charset="0"/>
              </a:rPr>
              <a:t>Draft: </a:t>
            </a:r>
            <a:r>
              <a:rPr kumimoji="0" lang="en-US" altLang="en-US" sz="1800" dirty="0" smtClean="0">
                <a:solidFill>
                  <a:srgbClr val="000000"/>
                </a:solidFill>
                <a:latin typeface="Arial" pitchFamily="34" charset="0"/>
              </a:rPr>
              <a:t>Sep </a:t>
            </a:r>
            <a:r>
              <a:rPr kumimoji="0" lang="en-US" altLang="en-US" sz="1800" dirty="0">
                <a:solidFill>
                  <a:srgbClr val="000000"/>
                </a:solidFill>
                <a:latin typeface="Arial" pitchFamily="34" charset="0"/>
              </a:rPr>
              <a:t>2018</a:t>
            </a:r>
          </a:p>
        </p:txBody>
      </p:sp>
      <p:grpSp>
        <p:nvGrpSpPr>
          <p:cNvPr id="3095" name="Group 3"/>
          <p:cNvGrpSpPr>
            <a:grpSpLocks/>
          </p:cNvGrpSpPr>
          <p:nvPr/>
        </p:nvGrpSpPr>
        <p:grpSpPr bwMode="auto">
          <a:xfrm>
            <a:off x="5585225" y="6363564"/>
            <a:ext cx="5291137" cy="254000"/>
            <a:chOff x="3319461" y="6483350"/>
            <a:chExt cx="5648325" cy="254000"/>
          </a:xfrm>
        </p:grpSpPr>
        <p:sp>
          <p:nvSpPr>
            <p:cNvPr id="3195" name="Rectangle 360"/>
            <p:cNvSpPr>
              <a:spLocks noChangeArrowheads="1"/>
            </p:cNvSpPr>
            <p:nvPr/>
          </p:nvSpPr>
          <p:spPr bwMode="auto">
            <a:xfrm>
              <a:off x="3319461" y="6483350"/>
              <a:ext cx="5648325" cy="254000"/>
            </a:xfrm>
            <a:prstGeom prst="rect">
              <a:avLst/>
            </a:prstGeom>
            <a:solidFill>
              <a:srgbClr val="FFFFFF"/>
            </a:solidFill>
            <a:ln w="9525" cap="rnd">
              <a:solidFill>
                <a:srgbClr val="000000"/>
              </a:solidFill>
              <a:miter lim="800000"/>
              <a:headEnd/>
              <a:tailEnd/>
            </a:ln>
          </p:spPr>
          <p:txBody>
            <a:bodyPr/>
            <a:lstStyle>
              <a:lvl1pPr>
                <a:spcBef>
                  <a:spcPct val="20000"/>
                </a:spcBef>
                <a:buClr>
                  <a:schemeClr val="folHlink"/>
                </a:buClr>
                <a:buSzPct val="75000"/>
                <a:buFont typeface="Monotype Sorts"/>
                <a:buChar char="n"/>
                <a:defRPr kumimoji="1" sz="3200">
                  <a:solidFill>
                    <a:schemeClr val="tx1"/>
                  </a:solidFill>
                  <a:latin typeface="Tahoma" pitchFamily="34" charset="0"/>
                </a:defRPr>
              </a:lvl1pPr>
              <a:lvl2pPr marL="742950" indent="-285750">
                <a:spcBef>
                  <a:spcPct val="20000"/>
                </a:spcBef>
                <a:buClr>
                  <a:schemeClr val="folHlink"/>
                </a:buClr>
                <a:buChar char="–"/>
                <a:defRPr kumimoji="1" sz="2800">
                  <a:solidFill>
                    <a:schemeClr val="tx1"/>
                  </a:solidFill>
                  <a:latin typeface="Tahoma" pitchFamily="34" charset="0"/>
                </a:defRPr>
              </a:lvl2pPr>
              <a:lvl3pPr marL="1143000" indent="-228600">
                <a:spcBef>
                  <a:spcPct val="20000"/>
                </a:spcBef>
                <a:buClr>
                  <a:schemeClr val="folHlink"/>
                </a:buClr>
                <a:buSzPct val="60000"/>
                <a:buFont typeface="Monotype Sorts"/>
                <a:buChar char="n"/>
                <a:defRPr kumimoji="1" sz="2400">
                  <a:solidFill>
                    <a:schemeClr val="tx1"/>
                  </a:solidFill>
                  <a:latin typeface="Tahoma" pitchFamily="34" charset="0"/>
                </a:defRPr>
              </a:lvl3pPr>
              <a:lvl4pPr marL="1600200" indent="-228600">
                <a:spcBef>
                  <a:spcPct val="20000"/>
                </a:spcBef>
                <a:buChar char="–"/>
                <a:defRPr kumimoji="1" sz="2000">
                  <a:solidFill>
                    <a:schemeClr val="tx1"/>
                  </a:solidFill>
                  <a:latin typeface="Tahoma" pitchFamily="34" charset="0"/>
                </a:defRPr>
              </a:lvl4pPr>
              <a:lvl5pPr marL="2057400" indent="-228600">
                <a:spcBef>
                  <a:spcPct val="20000"/>
                </a:spcBef>
                <a:buClr>
                  <a:schemeClr val="folHlink"/>
                </a:buClr>
                <a:buSzPct val="50000"/>
                <a:buFont typeface="Monotype Sorts"/>
                <a:buChar char="n"/>
                <a:defRPr kumimoji="1" sz="2000">
                  <a:solidFill>
                    <a:schemeClr val="tx1"/>
                  </a:solidFill>
                  <a:latin typeface="Tahoma" pitchFamily="34" charset="0"/>
                </a:defRPr>
              </a:lvl5pPr>
              <a:lvl6pPr marL="2514600" indent="-228600" eaLnBrk="0" fontAlgn="base" hangingPunct="0">
                <a:spcBef>
                  <a:spcPct val="20000"/>
                </a:spcBef>
                <a:spcAft>
                  <a:spcPct val="0"/>
                </a:spcAft>
                <a:buClr>
                  <a:schemeClr val="folHlink"/>
                </a:buClr>
                <a:buSzPct val="50000"/>
                <a:buFont typeface="Monotype Sorts"/>
                <a:buChar char="n"/>
                <a:defRPr kumimoji="1" sz="2000">
                  <a:solidFill>
                    <a:schemeClr val="tx1"/>
                  </a:solidFill>
                  <a:latin typeface="Tahoma" pitchFamily="34" charset="0"/>
                </a:defRPr>
              </a:lvl6pPr>
              <a:lvl7pPr marL="2971800" indent="-228600" eaLnBrk="0" fontAlgn="base" hangingPunct="0">
                <a:spcBef>
                  <a:spcPct val="20000"/>
                </a:spcBef>
                <a:spcAft>
                  <a:spcPct val="0"/>
                </a:spcAft>
                <a:buClr>
                  <a:schemeClr val="folHlink"/>
                </a:buClr>
                <a:buSzPct val="50000"/>
                <a:buFont typeface="Monotype Sorts"/>
                <a:buChar char="n"/>
                <a:defRPr kumimoji="1" sz="2000">
                  <a:solidFill>
                    <a:schemeClr val="tx1"/>
                  </a:solidFill>
                  <a:latin typeface="Tahoma" pitchFamily="34" charset="0"/>
                </a:defRPr>
              </a:lvl7pPr>
              <a:lvl8pPr marL="3429000" indent="-228600" eaLnBrk="0" fontAlgn="base" hangingPunct="0">
                <a:spcBef>
                  <a:spcPct val="20000"/>
                </a:spcBef>
                <a:spcAft>
                  <a:spcPct val="0"/>
                </a:spcAft>
                <a:buClr>
                  <a:schemeClr val="folHlink"/>
                </a:buClr>
                <a:buSzPct val="50000"/>
                <a:buFont typeface="Monotype Sorts"/>
                <a:buChar char="n"/>
                <a:defRPr kumimoji="1" sz="2000">
                  <a:solidFill>
                    <a:schemeClr val="tx1"/>
                  </a:solidFill>
                  <a:latin typeface="Tahoma" pitchFamily="34" charset="0"/>
                </a:defRPr>
              </a:lvl8pPr>
              <a:lvl9pPr marL="3886200" indent="-228600" eaLnBrk="0" fontAlgn="base" hangingPunct="0">
                <a:spcBef>
                  <a:spcPct val="20000"/>
                </a:spcBef>
                <a:spcAft>
                  <a:spcPct val="0"/>
                </a:spcAft>
                <a:buClr>
                  <a:schemeClr val="folHlink"/>
                </a:buClr>
                <a:buSzPct val="50000"/>
                <a:buFont typeface="Monotype Sorts"/>
                <a:buChar char="n"/>
                <a:defRPr kumimoji="1" sz="2000">
                  <a:solidFill>
                    <a:schemeClr val="tx1"/>
                  </a:solidFill>
                  <a:latin typeface="Tahoma" pitchFamily="34" charset="0"/>
                </a:defRPr>
              </a:lvl9pPr>
            </a:lstStyle>
            <a:p>
              <a:pPr>
                <a:spcBef>
                  <a:spcPct val="0"/>
                </a:spcBef>
                <a:buClrTx/>
                <a:buSzTx/>
                <a:buFontTx/>
                <a:buNone/>
              </a:pPr>
              <a:endParaRPr kumimoji="0" lang="en-US" altLang="en-US" sz="1200" dirty="0">
                <a:solidFill>
                  <a:srgbClr val="000000"/>
                </a:solidFill>
                <a:latin typeface="Arial" pitchFamily="34" charset="0"/>
              </a:endParaRPr>
            </a:p>
          </p:txBody>
        </p:sp>
        <p:sp>
          <p:nvSpPr>
            <p:cNvPr id="3196" name="Rectangle 362"/>
            <p:cNvSpPr>
              <a:spLocks noChangeArrowheads="1"/>
            </p:cNvSpPr>
            <p:nvPr/>
          </p:nvSpPr>
          <p:spPr bwMode="auto">
            <a:xfrm>
              <a:off x="3870325" y="6543675"/>
              <a:ext cx="1331326" cy="15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lr>
                  <a:schemeClr val="folHlink"/>
                </a:buClr>
                <a:buSzPct val="75000"/>
                <a:buFont typeface="Monotype Sorts"/>
                <a:buChar char="n"/>
                <a:defRPr kumimoji="1" sz="3200">
                  <a:solidFill>
                    <a:schemeClr val="tx1"/>
                  </a:solidFill>
                  <a:latin typeface="Tahoma" pitchFamily="34" charset="0"/>
                </a:defRPr>
              </a:lvl1pPr>
              <a:lvl2pPr marL="742950" indent="-285750">
                <a:spcBef>
                  <a:spcPct val="20000"/>
                </a:spcBef>
                <a:buClr>
                  <a:schemeClr val="folHlink"/>
                </a:buClr>
                <a:buChar char="–"/>
                <a:defRPr kumimoji="1" sz="2800">
                  <a:solidFill>
                    <a:schemeClr val="tx1"/>
                  </a:solidFill>
                  <a:latin typeface="Tahoma" pitchFamily="34" charset="0"/>
                </a:defRPr>
              </a:lvl2pPr>
              <a:lvl3pPr marL="1143000" indent="-228600">
                <a:spcBef>
                  <a:spcPct val="20000"/>
                </a:spcBef>
                <a:buClr>
                  <a:schemeClr val="folHlink"/>
                </a:buClr>
                <a:buSzPct val="60000"/>
                <a:buFont typeface="Monotype Sorts"/>
                <a:buChar char="n"/>
                <a:defRPr kumimoji="1" sz="2400">
                  <a:solidFill>
                    <a:schemeClr val="tx1"/>
                  </a:solidFill>
                  <a:latin typeface="Tahoma" pitchFamily="34" charset="0"/>
                </a:defRPr>
              </a:lvl3pPr>
              <a:lvl4pPr marL="1600200" indent="-228600">
                <a:spcBef>
                  <a:spcPct val="20000"/>
                </a:spcBef>
                <a:buChar char="–"/>
                <a:defRPr kumimoji="1" sz="2000">
                  <a:solidFill>
                    <a:schemeClr val="tx1"/>
                  </a:solidFill>
                  <a:latin typeface="Tahoma" pitchFamily="34" charset="0"/>
                </a:defRPr>
              </a:lvl4pPr>
              <a:lvl5pPr marL="2057400" indent="-228600">
                <a:spcBef>
                  <a:spcPct val="20000"/>
                </a:spcBef>
                <a:buClr>
                  <a:schemeClr val="folHlink"/>
                </a:buClr>
                <a:buSzPct val="50000"/>
                <a:buFont typeface="Monotype Sorts"/>
                <a:buChar char="n"/>
                <a:defRPr kumimoji="1" sz="2000">
                  <a:solidFill>
                    <a:schemeClr val="tx1"/>
                  </a:solidFill>
                  <a:latin typeface="Tahoma" pitchFamily="34" charset="0"/>
                </a:defRPr>
              </a:lvl5pPr>
              <a:lvl6pPr marL="2514600" indent="-228600" eaLnBrk="0" fontAlgn="base" hangingPunct="0">
                <a:spcBef>
                  <a:spcPct val="20000"/>
                </a:spcBef>
                <a:spcAft>
                  <a:spcPct val="0"/>
                </a:spcAft>
                <a:buClr>
                  <a:schemeClr val="folHlink"/>
                </a:buClr>
                <a:buSzPct val="50000"/>
                <a:buFont typeface="Monotype Sorts"/>
                <a:buChar char="n"/>
                <a:defRPr kumimoji="1" sz="2000">
                  <a:solidFill>
                    <a:schemeClr val="tx1"/>
                  </a:solidFill>
                  <a:latin typeface="Tahoma" pitchFamily="34" charset="0"/>
                </a:defRPr>
              </a:lvl6pPr>
              <a:lvl7pPr marL="2971800" indent="-228600" eaLnBrk="0" fontAlgn="base" hangingPunct="0">
                <a:spcBef>
                  <a:spcPct val="20000"/>
                </a:spcBef>
                <a:spcAft>
                  <a:spcPct val="0"/>
                </a:spcAft>
                <a:buClr>
                  <a:schemeClr val="folHlink"/>
                </a:buClr>
                <a:buSzPct val="50000"/>
                <a:buFont typeface="Monotype Sorts"/>
                <a:buChar char="n"/>
                <a:defRPr kumimoji="1" sz="2000">
                  <a:solidFill>
                    <a:schemeClr val="tx1"/>
                  </a:solidFill>
                  <a:latin typeface="Tahoma" pitchFamily="34" charset="0"/>
                </a:defRPr>
              </a:lvl7pPr>
              <a:lvl8pPr marL="3429000" indent="-228600" eaLnBrk="0" fontAlgn="base" hangingPunct="0">
                <a:spcBef>
                  <a:spcPct val="20000"/>
                </a:spcBef>
                <a:spcAft>
                  <a:spcPct val="0"/>
                </a:spcAft>
                <a:buClr>
                  <a:schemeClr val="folHlink"/>
                </a:buClr>
                <a:buSzPct val="50000"/>
                <a:buFont typeface="Monotype Sorts"/>
                <a:buChar char="n"/>
                <a:defRPr kumimoji="1" sz="2000">
                  <a:solidFill>
                    <a:schemeClr val="tx1"/>
                  </a:solidFill>
                  <a:latin typeface="Tahoma" pitchFamily="34" charset="0"/>
                </a:defRPr>
              </a:lvl8pPr>
              <a:lvl9pPr marL="3886200" indent="-228600" eaLnBrk="0" fontAlgn="base" hangingPunct="0">
                <a:spcBef>
                  <a:spcPct val="20000"/>
                </a:spcBef>
                <a:spcAft>
                  <a:spcPct val="0"/>
                </a:spcAft>
                <a:buClr>
                  <a:schemeClr val="folHlink"/>
                </a:buClr>
                <a:buSzPct val="50000"/>
                <a:buFont typeface="Monotype Sorts"/>
                <a:buChar char="n"/>
                <a:defRPr kumimoji="1" sz="2000">
                  <a:solidFill>
                    <a:schemeClr val="tx1"/>
                  </a:solidFill>
                  <a:latin typeface="Tahoma" pitchFamily="34" charset="0"/>
                </a:defRPr>
              </a:lvl9pPr>
            </a:lstStyle>
            <a:p>
              <a:pPr>
                <a:spcBef>
                  <a:spcPct val="0"/>
                </a:spcBef>
                <a:buClrTx/>
                <a:buSzTx/>
                <a:buFontTx/>
                <a:buNone/>
              </a:pPr>
              <a:r>
                <a:rPr kumimoji="0" lang="en-US" altLang="en-US" sz="1000" dirty="0">
                  <a:solidFill>
                    <a:srgbClr val="000000"/>
                  </a:solidFill>
                  <a:latin typeface="Arial" pitchFamily="34" charset="0"/>
                </a:rPr>
                <a:t>Navy Employee          </a:t>
              </a:r>
              <a:endParaRPr kumimoji="0" lang="en-US" altLang="en-US" sz="1200" dirty="0">
                <a:solidFill>
                  <a:srgbClr val="000000"/>
                </a:solidFill>
                <a:latin typeface="Arial" pitchFamily="34" charset="0"/>
              </a:endParaRPr>
            </a:p>
          </p:txBody>
        </p:sp>
        <p:sp>
          <p:nvSpPr>
            <p:cNvPr id="3197" name="Rectangle 363"/>
            <p:cNvSpPr>
              <a:spLocks noChangeArrowheads="1"/>
            </p:cNvSpPr>
            <p:nvPr/>
          </p:nvSpPr>
          <p:spPr bwMode="auto">
            <a:xfrm>
              <a:off x="5127625" y="6543675"/>
              <a:ext cx="2450992" cy="15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lr>
                  <a:schemeClr val="folHlink"/>
                </a:buClr>
                <a:buSzPct val="75000"/>
                <a:buFont typeface="Monotype Sorts"/>
                <a:buChar char="n"/>
                <a:defRPr kumimoji="1" sz="3200">
                  <a:solidFill>
                    <a:schemeClr val="tx1"/>
                  </a:solidFill>
                  <a:latin typeface="Tahoma" pitchFamily="34" charset="0"/>
                </a:defRPr>
              </a:lvl1pPr>
              <a:lvl2pPr marL="742950" indent="-285750">
                <a:spcBef>
                  <a:spcPct val="20000"/>
                </a:spcBef>
                <a:buClr>
                  <a:schemeClr val="folHlink"/>
                </a:buClr>
                <a:buChar char="–"/>
                <a:defRPr kumimoji="1" sz="2800">
                  <a:solidFill>
                    <a:schemeClr val="tx1"/>
                  </a:solidFill>
                  <a:latin typeface="Tahoma" pitchFamily="34" charset="0"/>
                </a:defRPr>
              </a:lvl2pPr>
              <a:lvl3pPr marL="1143000" indent="-228600">
                <a:spcBef>
                  <a:spcPct val="20000"/>
                </a:spcBef>
                <a:buClr>
                  <a:schemeClr val="folHlink"/>
                </a:buClr>
                <a:buSzPct val="60000"/>
                <a:buFont typeface="Monotype Sorts"/>
                <a:buChar char="n"/>
                <a:defRPr kumimoji="1" sz="2400">
                  <a:solidFill>
                    <a:schemeClr val="tx1"/>
                  </a:solidFill>
                  <a:latin typeface="Tahoma" pitchFamily="34" charset="0"/>
                </a:defRPr>
              </a:lvl3pPr>
              <a:lvl4pPr marL="1600200" indent="-228600">
                <a:spcBef>
                  <a:spcPct val="20000"/>
                </a:spcBef>
                <a:buChar char="–"/>
                <a:defRPr kumimoji="1" sz="2000">
                  <a:solidFill>
                    <a:schemeClr val="tx1"/>
                  </a:solidFill>
                  <a:latin typeface="Tahoma" pitchFamily="34" charset="0"/>
                </a:defRPr>
              </a:lvl4pPr>
              <a:lvl5pPr marL="2057400" indent="-228600">
                <a:spcBef>
                  <a:spcPct val="20000"/>
                </a:spcBef>
                <a:buClr>
                  <a:schemeClr val="folHlink"/>
                </a:buClr>
                <a:buSzPct val="50000"/>
                <a:buFont typeface="Monotype Sorts"/>
                <a:buChar char="n"/>
                <a:defRPr kumimoji="1" sz="2000">
                  <a:solidFill>
                    <a:schemeClr val="tx1"/>
                  </a:solidFill>
                  <a:latin typeface="Tahoma" pitchFamily="34" charset="0"/>
                </a:defRPr>
              </a:lvl5pPr>
              <a:lvl6pPr marL="2514600" indent="-228600" eaLnBrk="0" fontAlgn="base" hangingPunct="0">
                <a:spcBef>
                  <a:spcPct val="20000"/>
                </a:spcBef>
                <a:spcAft>
                  <a:spcPct val="0"/>
                </a:spcAft>
                <a:buClr>
                  <a:schemeClr val="folHlink"/>
                </a:buClr>
                <a:buSzPct val="50000"/>
                <a:buFont typeface="Monotype Sorts"/>
                <a:buChar char="n"/>
                <a:defRPr kumimoji="1" sz="2000">
                  <a:solidFill>
                    <a:schemeClr val="tx1"/>
                  </a:solidFill>
                  <a:latin typeface="Tahoma" pitchFamily="34" charset="0"/>
                </a:defRPr>
              </a:lvl6pPr>
              <a:lvl7pPr marL="2971800" indent="-228600" eaLnBrk="0" fontAlgn="base" hangingPunct="0">
                <a:spcBef>
                  <a:spcPct val="20000"/>
                </a:spcBef>
                <a:spcAft>
                  <a:spcPct val="0"/>
                </a:spcAft>
                <a:buClr>
                  <a:schemeClr val="folHlink"/>
                </a:buClr>
                <a:buSzPct val="50000"/>
                <a:buFont typeface="Monotype Sorts"/>
                <a:buChar char="n"/>
                <a:defRPr kumimoji="1" sz="2000">
                  <a:solidFill>
                    <a:schemeClr val="tx1"/>
                  </a:solidFill>
                  <a:latin typeface="Tahoma" pitchFamily="34" charset="0"/>
                </a:defRPr>
              </a:lvl7pPr>
              <a:lvl8pPr marL="3429000" indent="-228600" eaLnBrk="0" fontAlgn="base" hangingPunct="0">
                <a:spcBef>
                  <a:spcPct val="20000"/>
                </a:spcBef>
                <a:spcAft>
                  <a:spcPct val="0"/>
                </a:spcAft>
                <a:buClr>
                  <a:schemeClr val="folHlink"/>
                </a:buClr>
                <a:buSzPct val="50000"/>
                <a:buFont typeface="Monotype Sorts"/>
                <a:buChar char="n"/>
                <a:defRPr kumimoji="1" sz="2000">
                  <a:solidFill>
                    <a:schemeClr val="tx1"/>
                  </a:solidFill>
                  <a:latin typeface="Tahoma" pitchFamily="34" charset="0"/>
                </a:defRPr>
              </a:lvl8pPr>
              <a:lvl9pPr marL="3886200" indent="-228600" eaLnBrk="0" fontAlgn="base" hangingPunct="0">
                <a:spcBef>
                  <a:spcPct val="20000"/>
                </a:spcBef>
                <a:spcAft>
                  <a:spcPct val="0"/>
                </a:spcAft>
                <a:buClr>
                  <a:schemeClr val="folHlink"/>
                </a:buClr>
                <a:buSzPct val="50000"/>
                <a:buFont typeface="Monotype Sorts"/>
                <a:buChar char="n"/>
                <a:defRPr kumimoji="1" sz="2000">
                  <a:solidFill>
                    <a:schemeClr val="tx1"/>
                  </a:solidFill>
                  <a:latin typeface="Tahoma" pitchFamily="34" charset="0"/>
                </a:defRPr>
              </a:lvl9pPr>
            </a:lstStyle>
            <a:p>
              <a:pPr>
                <a:spcBef>
                  <a:spcPct val="0"/>
                </a:spcBef>
                <a:buClrTx/>
                <a:buSzTx/>
                <a:buFontTx/>
                <a:buNone/>
              </a:pPr>
              <a:r>
                <a:rPr kumimoji="0" lang="en-US" altLang="en-US" sz="1000" dirty="0">
                  <a:solidFill>
                    <a:srgbClr val="0070C0"/>
                  </a:solidFill>
                  <a:latin typeface="Arial" pitchFamily="34" charset="0"/>
                </a:rPr>
                <a:t>Navy Developmental Employee               </a:t>
              </a:r>
              <a:endParaRPr kumimoji="0" lang="en-US" altLang="en-US" sz="1200" dirty="0">
                <a:solidFill>
                  <a:srgbClr val="0070C0"/>
                </a:solidFill>
                <a:latin typeface="Arial" pitchFamily="34" charset="0"/>
              </a:endParaRPr>
            </a:p>
          </p:txBody>
        </p:sp>
        <p:sp>
          <p:nvSpPr>
            <p:cNvPr id="3198" name="Rectangle 364"/>
            <p:cNvSpPr>
              <a:spLocks noChangeArrowheads="1"/>
            </p:cNvSpPr>
            <p:nvPr/>
          </p:nvSpPr>
          <p:spPr bwMode="auto">
            <a:xfrm>
              <a:off x="7450138" y="6543675"/>
              <a:ext cx="655629" cy="15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lr>
                  <a:schemeClr val="folHlink"/>
                </a:buClr>
                <a:buSzPct val="75000"/>
                <a:buFont typeface="Monotype Sorts"/>
                <a:buChar char="n"/>
                <a:defRPr kumimoji="1" sz="3200">
                  <a:solidFill>
                    <a:schemeClr val="tx1"/>
                  </a:solidFill>
                  <a:latin typeface="Tahoma" pitchFamily="34" charset="0"/>
                </a:defRPr>
              </a:lvl1pPr>
              <a:lvl2pPr marL="742950" indent="-285750">
                <a:spcBef>
                  <a:spcPct val="20000"/>
                </a:spcBef>
                <a:buClr>
                  <a:schemeClr val="folHlink"/>
                </a:buClr>
                <a:buChar char="–"/>
                <a:defRPr kumimoji="1" sz="2800">
                  <a:solidFill>
                    <a:schemeClr val="tx1"/>
                  </a:solidFill>
                  <a:latin typeface="Tahoma" pitchFamily="34" charset="0"/>
                </a:defRPr>
              </a:lvl2pPr>
              <a:lvl3pPr marL="1143000" indent="-228600">
                <a:spcBef>
                  <a:spcPct val="20000"/>
                </a:spcBef>
                <a:buClr>
                  <a:schemeClr val="folHlink"/>
                </a:buClr>
                <a:buSzPct val="60000"/>
                <a:buFont typeface="Monotype Sorts"/>
                <a:buChar char="n"/>
                <a:defRPr kumimoji="1" sz="2400">
                  <a:solidFill>
                    <a:schemeClr val="tx1"/>
                  </a:solidFill>
                  <a:latin typeface="Tahoma" pitchFamily="34" charset="0"/>
                </a:defRPr>
              </a:lvl3pPr>
              <a:lvl4pPr marL="1600200" indent="-228600">
                <a:spcBef>
                  <a:spcPct val="20000"/>
                </a:spcBef>
                <a:buChar char="–"/>
                <a:defRPr kumimoji="1" sz="2000">
                  <a:solidFill>
                    <a:schemeClr val="tx1"/>
                  </a:solidFill>
                  <a:latin typeface="Tahoma" pitchFamily="34" charset="0"/>
                </a:defRPr>
              </a:lvl4pPr>
              <a:lvl5pPr marL="2057400" indent="-228600">
                <a:spcBef>
                  <a:spcPct val="20000"/>
                </a:spcBef>
                <a:buClr>
                  <a:schemeClr val="folHlink"/>
                </a:buClr>
                <a:buSzPct val="50000"/>
                <a:buFont typeface="Monotype Sorts"/>
                <a:buChar char="n"/>
                <a:defRPr kumimoji="1" sz="2000">
                  <a:solidFill>
                    <a:schemeClr val="tx1"/>
                  </a:solidFill>
                  <a:latin typeface="Tahoma" pitchFamily="34" charset="0"/>
                </a:defRPr>
              </a:lvl5pPr>
              <a:lvl6pPr marL="2514600" indent="-228600" eaLnBrk="0" fontAlgn="base" hangingPunct="0">
                <a:spcBef>
                  <a:spcPct val="20000"/>
                </a:spcBef>
                <a:spcAft>
                  <a:spcPct val="0"/>
                </a:spcAft>
                <a:buClr>
                  <a:schemeClr val="folHlink"/>
                </a:buClr>
                <a:buSzPct val="50000"/>
                <a:buFont typeface="Monotype Sorts"/>
                <a:buChar char="n"/>
                <a:defRPr kumimoji="1" sz="2000">
                  <a:solidFill>
                    <a:schemeClr val="tx1"/>
                  </a:solidFill>
                  <a:latin typeface="Tahoma" pitchFamily="34" charset="0"/>
                </a:defRPr>
              </a:lvl6pPr>
              <a:lvl7pPr marL="2971800" indent="-228600" eaLnBrk="0" fontAlgn="base" hangingPunct="0">
                <a:spcBef>
                  <a:spcPct val="20000"/>
                </a:spcBef>
                <a:spcAft>
                  <a:spcPct val="0"/>
                </a:spcAft>
                <a:buClr>
                  <a:schemeClr val="folHlink"/>
                </a:buClr>
                <a:buSzPct val="50000"/>
                <a:buFont typeface="Monotype Sorts"/>
                <a:buChar char="n"/>
                <a:defRPr kumimoji="1" sz="2000">
                  <a:solidFill>
                    <a:schemeClr val="tx1"/>
                  </a:solidFill>
                  <a:latin typeface="Tahoma" pitchFamily="34" charset="0"/>
                </a:defRPr>
              </a:lvl7pPr>
              <a:lvl8pPr marL="3429000" indent="-228600" eaLnBrk="0" fontAlgn="base" hangingPunct="0">
                <a:spcBef>
                  <a:spcPct val="20000"/>
                </a:spcBef>
                <a:spcAft>
                  <a:spcPct val="0"/>
                </a:spcAft>
                <a:buClr>
                  <a:schemeClr val="folHlink"/>
                </a:buClr>
                <a:buSzPct val="50000"/>
                <a:buFont typeface="Monotype Sorts"/>
                <a:buChar char="n"/>
                <a:defRPr kumimoji="1" sz="2000">
                  <a:solidFill>
                    <a:schemeClr val="tx1"/>
                  </a:solidFill>
                  <a:latin typeface="Tahoma" pitchFamily="34" charset="0"/>
                </a:defRPr>
              </a:lvl8pPr>
              <a:lvl9pPr marL="3886200" indent="-228600" eaLnBrk="0" fontAlgn="base" hangingPunct="0">
                <a:spcBef>
                  <a:spcPct val="20000"/>
                </a:spcBef>
                <a:spcAft>
                  <a:spcPct val="0"/>
                </a:spcAft>
                <a:buClr>
                  <a:schemeClr val="folHlink"/>
                </a:buClr>
                <a:buSzPct val="50000"/>
                <a:buFont typeface="Monotype Sorts"/>
                <a:buChar char="n"/>
                <a:defRPr kumimoji="1" sz="2000">
                  <a:solidFill>
                    <a:schemeClr val="tx1"/>
                  </a:solidFill>
                  <a:latin typeface="Tahoma" pitchFamily="34" charset="0"/>
                </a:defRPr>
              </a:lvl9pPr>
            </a:lstStyle>
            <a:p>
              <a:pPr>
                <a:spcBef>
                  <a:spcPct val="0"/>
                </a:spcBef>
                <a:buClrTx/>
                <a:buSzTx/>
                <a:buFontTx/>
                <a:buNone/>
              </a:pPr>
              <a:r>
                <a:rPr kumimoji="0" lang="en-US" altLang="en-US" sz="1000" dirty="0">
                  <a:solidFill>
                    <a:srgbClr val="CC6600"/>
                  </a:solidFill>
                  <a:latin typeface="Arial" pitchFamily="34" charset="0"/>
                </a:rPr>
                <a:t>Contractor</a:t>
              </a:r>
              <a:endParaRPr kumimoji="0" lang="en-US" altLang="en-US" sz="1200" dirty="0">
                <a:solidFill>
                  <a:srgbClr val="CC6600"/>
                </a:solidFill>
                <a:latin typeface="Arial" pitchFamily="34" charset="0"/>
              </a:endParaRPr>
            </a:p>
          </p:txBody>
        </p:sp>
      </p:grpSp>
      <p:sp>
        <p:nvSpPr>
          <p:cNvPr id="133" name="5-Point Star 132"/>
          <p:cNvSpPr/>
          <p:nvPr/>
        </p:nvSpPr>
        <p:spPr bwMode="auto">
          <a:xfrm>
            <a:off x="1666081" y="6286500"/>
            <a:ext cx="228600" cy="228600"/>
          </a:xfrm>
          <a:prstGeom prst="star5">
            <a:avLst/>
          </a:prstGeom>
          <a:solidFill>
            <a:schemeClr val="bg1">
              <a:lumMod val="75000"/>
            </a:schemeClr>
          </a:solidFill>
          <a:ln w="12699" cap="flat" cmpd="sng" algn="ctr">
            <a:solidFill>
              <a:schemeClr val="tx1"/>
            </a:solidFill>
            <a:prstDash val="solid"/>
            <a:round/>
            <a:headEnd type="none" w="med" len="med"/>
            <a:tailEnd type="none" w="med" len="med"/>
          </a:ln>
          <a:effectLst/>
        </p:spPr>
        <p:txBody>
          <a:bodyPr/>
          <a:lstStyle/>
          <a:p>
            <a:pPr>
              <a:defRPr/>
            </a:pPr>
            <a:endParaRPr lang="en-US" dirty="0"/>
          </a:p>
        </p:txBody>
      </p:sp>
      <p:sp>
        <p:nvSpPr>
          <p:cNvPr id="3178" name="TextBox 1"/>
          <p:cNvSpPr txBox="1">
            <a:spLocks noChangeArrowheads="1"/>
          </p:cNvSpPr>
          <p:nvPr/>
        </p:nvSpPr>
        <p:spPr bwMode="auto">
          <a:xfrm>
            <a:off x="1981200" y="6278563"/>
            <a:ext cx="2667000"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folHlink"/>
              </a:buClr>
              <a:buSzPct val="75000"/>
              <a:buFont typeface="Monotype Sorts"/>
              <a:buChar char="n"/>
              <a:defRPr kumimoji="1" sz="3200">
                <a:solidFill>
                  <a:schemeClr val="tx1"/>
                </a:solidFill>
                <a:latin typeface="Tahoma" pitchFamily="34" charset="0"/>
              </a:defRPr>
            </a:lvl1pPr>
            <a:lvl2pPr marL="742950" indent="-285750">
              <a:spcBef>
                <a:spcPct val="20000"/>
              </a:spcBef>
              <a:buClr>
                <a:schemeClr val="folHlink"/>
              </a:buClr>
              <a:buChar char="–"/>
              <a:defRPr kumimoji="1" sz="2800">
                <a:solidFill>
                  <a:schemeClr val="tx1"/>
                </a:solidFill>
                <a:latin typeface="Tahoma" pitchFamily="34" charset="0"/>
              </a:defRPr>
            </a:lvl2pPr>
            <a:lvl3pPr marL="1143000" indent="-228600">
              <a:spcBef>
                <a:spcPct val="20000"/>
              </a:spcBef>
              <a:buClr>
                <a:schemeClr val="folHlink"/>
              </a:buClr>
              <a:buSzPct val="60000"/>
              <a:buFont typeface="Monotype Sorts"/>
              <a:buChar char="n"/>
              <a:defRPr kumimoji="1" sz="2400">
                <a:solidFill>
                  <a:schemeClr val="tx1"/>
                </a:solidFill>
                <a:latin typeface="Tahoma" pitchFamily="34" charset="0"/>
              </a:defRPr>
            </a:lvl3pPr>
            <a:lvl4pPr marL="1600200" indent="-228600">
              <a:spcBef>
                <a:spcPct val="20000"/>
              </a:spcBef>
              <a:buChar char="–"/>
              <a:defRPr kumimoji="1" sz="2000">
                <a:solidFill>
                  <a:schemeClr val="tx1"/>
                </a:solidFill>
                <a:latin typeface="Tahoma" pitchFamily="34" charset="0"/>
              </a:defRPr>
            </a:lvl4pPr>
            <a:lvl5pPr marL="2057400" indent="-228600">
              <a:spcBef>
                <a:spcPct val="20000"/>
              </a:spcBef>
              <a:buClr>
                <a:schemeClr val="folHlink"/>
              </a:buClr>
              <a:buSzPct val="50000"/>
              <a:buFont typeface="Monotype Sorts"/>
              <a:buChar char="n"/>
              <a:defRPr kumimoji="1" sz="2000">
                <a:solidFill>
                  <a:schemeClr val="tx1"/>
                </a:solidFill>
                <a:latin typeface="Tahoma" pitchFamily="34" charset="0"/>
              </a:defRPr>
            </a:lvl5pPr>
            <a:lvl6pPr marL="2514600" indent="-228600" eaLnBrk="0" fontAlgn="base" hangingPunct="0">
              <a:spcBef>
                <a:spcPct val="20000"/>
              </a:spcBef>
              <a:spcAft>
                <a:spcPct val="0"/>
              </a:spcAft>
              <a:buClr>
                <a:schemeClr val="folHlink"/>
              </a:buClr>
              <a:buSzPct val="50000"/>
              <a:buFont typeface="Monotype Sorts"/>
              <a:buChar char="n"/>
              <a:defRPr kumimoji="1" sz="2000">
                <a:solidFill>
                  <a:schemeClr val="tx1"/>
                </a:solidFill>
                <a:latin typeface="Tahoma" pitchFamily="34" charset="0"/>
              </a:defRPr>
            </a:lvl6pPr>
            <a:lvl7pPr marL="2971800" indent="-228600" eaLnBrk="0" fontAlgn="base" hangingPunct="0">
              <a:spcBef>
                <a:spcPct val="20000"/>
              </a:spcBef>
              <a:spcAft>
                <a:spcPct val="0"/>
              </a:spcAft>
              <a:buClr>
                <a:schemeClr val="folHlink"/>
              </a:buClr>
              <a:buSzPct val="50000"/>
              <a:buFont typeface="Monotype Sorts"/>
              <a:buChar char="n"/>
              <a:defRPr kumimoji="1" sz="2000">
                <a:solidFill>
                  <a:schemeClr val="tx1"/>
                </a:solidFill>
                <a:latin typeface="Tahoma" pitchFamily="34" charset="0"/>
              </a:defRPr>
            </a:lvl7pPr>
            <a:lvl8pPr marL="3429000" indent="-228600" eaLnBrk="0" fontAlgn="base" hangingPunct="0">
              <a:spcBef>
                <a:spcPct val="20000"/>
              </a:spcBef>
              <a:spcAft>
                <a:spcPct val="0"/>
              </a:spcAft>
              <a:buClr>
                <a:schemeClr val="folHlink"/>
              </a:buClr>
              <a:buSzPct val="50000"/>
              <a:buFont typeface="Monotype Sorts"/>
              <a:buChar char="n"/>
              <a:defRPr kumimoji="1" sz="2000">
                <a:solidFill>
                  <a:schemeClr val="tx1"/>
                </a:solidFill>
                <a:latin typeface="Tahoma" pitchFamily="34" charset="0"/>
              </a:defRPr>
            </a:lvl8pPr>
            <a:lvl9pPr marL="3886200" indent="-228600" eaLnBrk="0" fontAlgn="base" hangingPunct="0">
              <a:spcBef>
                <a:spcPct val="20000"/>
              </a:spcBef>
              <a:spcAft>
                <a:spcPct val="0"/>
              </a:spcAft>
              <a:buClr>
                <a:schemeClr val="folHlink"/>
              </a:buClr>
              <a:buSzPct val="50000"/>
              <a:buFont typeface="Monotype Sorts"/>
              <a:buChar char="n"/>
              <a:defRPr kumimoji="1" sz="2000">
                <a:solidFill>
                  <a:schemeClr val="tx1"/>
                </a:solidFill>
                <a:latin typeface="Tahoma" pitchFamily="34" charset="0"/>
              </a:defRPr>
            </a:lvl9pPr>
          </a:lstStyle>
          <a:p>
            <a:pPr>
              <a:spcBef>
                <a:spcPct val="0"/>
              </a:spcBef>
              <a:buClrTx/>
              <a:buSzTx/>
              <a:buFontTx/>
              <a:buNone/>
            </a:pPr>
            <a:r>
              <a:rPr kumimoji="0" lang="en-US" altLang="en-US" sz="1000" dirty="0">
                <a:solidFill>
                  <a:srgbClr val="000000"/>
                </a:solidFill>
                <a:latin typeface="Arial" pitchFamily="34" charset="0"/>
              </a:rPr>
              <a:t>Delegated signature authority</a:t>
            </a:r>
          </a:p>
        </p:txBody>
      </p:sp>
      <p:pic>
        <p:nvPicPr>
          <p:cNvPr id="2" name="Picture 1"/>
          <p:cNvPicPr>
            <a:picLocks noChangeAspect="1"/>
          </p:cNvPicPr>
          <p:nvPr/>
        </p:nvPicPr>
        <p:blipFill rotWithShape="1">
          <a:blip r:embed="rId2"/>
          <a:srcRect r="1096"/>
          <a:stretch/>
        </p:blipFill>
        <p:spPr>
          <a:xfrm>
            <a:off x="5054603" y="586878"/>
            <a:ext cx="6352381" cy="5751694"/>
          </a:xfrm>
          <a:prstGeom prst="rect">
            <a:avLst/>
          </a:prstGeom>
        </p:spPr>
      </p:pic>
      <p:sp>
        <p:nvSpPr>
          <p:cNvPr id="186" name="TextBox 185"/>
          <p:cNvSpPr txBox="1"/>
          <p:nvPr/>
        </p:nvSpPr>
        <p:spPr>
          <a:xfrm>
            <a:off x="3713136" y="6634460"/>
            <a:ext cx="4205287" cy="230832"/>
          </a:xfrm>
          <a:prstGeom prst="rect">
            <a:avLst/>
          </a:prstGeom>
          <a:noFill/>
        </p:spPr>
        <p:txBody>
          <a:bodyPr wrap="square" rtlCol="0">
            <a:spAutoFit/>
          </a:bodyPr>
          <a:lstStyle/>
          <a:p>
            <a:pPr algn="ctr"/>
            <a:r>
              <a:rPr lang="en-US" sz="900" dirty="0">
                <a:solidFill>
                  <a:srgbClr val="777777"/>
                </a:solidFill>
              </a:rPr>
              <a:t>Distribution A:  Approved for Public Release</a:t>
            </a:r>
          </a:p>
        </p:txBody>
      </p:sp>
      <p:sp>
        <p:nvSpPr>
          <p:cNvPr id="4" name="Multiply 3"/>
          <p:cNvSpPr/>
          <p:nvPr/>
        </p:nvSpPr>
        <p:spPr>
          <a:xfrm>
            <a:off x="7083618" y="3841338"/>
            <a:ext cx="834805" cy="702527"/>
          </a:xfrm>
          <a:prstGeom prst="mathMultiply">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4120719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accent1">
            <a:lumMod val="20000"/>
            <a:lumOff val="80000"/>
          </a:schemeClr>
        </a:solidFill>
        <a:effectLst/>
      </p:bgPr>
    </p:bg>
    <p:spTree>
      <p:nvGrpSpPr>
        <p:cNvPr id="1" name=""/>
        <p:cNvGrpSpPr/>
        <p:nvPr/>
      </p:nvGrpSpPr>
      <p:grpSpPr>
        <a:xfrm>
          <a:off x="0" y="0"/>
          <a:ext cx="0" cy="0"/>
          <a:chOff x="0" y="0"/>
          <a:chExt cx="0" cy="0"/>
        </a:xfrm>
      </p:grpSpPr>
      <p:sp>
        <p:nvSpPr>
          <p:cNvPr id="25" name="TextBox 24"/>
          <p:cNvSpPr txBox="1"/>
          <p:nvPr/>
        </p:nvSpPr>
        <p:spPr>
          <a:xfrm>
            <a:off x="3713136" y="6634460"/>
            <a:ext cx="4205287" cy="230832"/>
          </a:xfrm>
          <a:prstGeom prst="rect">
            <a:avLst/>
          </a:prstGeom>
          <a:noFill/>
        </p:spPr>
        <p:txBody>
          <a:bodyPr wrap="square" rtlCol="0">
            <a:spAutoFit/>
          </a:bodyPr>
          <a:lstStyle/>
          <a:p>
            <a:pPr algn="ctr"/>
            <a:r>
              <a:rPr lang="en-US" sz="900" dirty="0">
                <a:solidFill>
                  <a:srgbClr val="777777"/>
                </a:solidFill>
              </a:rPr>
              <a:t>Distribution A:  Approved for Public Release</a:t>
            </a:r>
          </a:p>
        </p:txBody>
      </p:sp>
      <p:sp>
        <p:nvSpPr>
          <p:cNvPr id="26" name="Footer Placeholder 3"/>
          <p:cNvSpPr txBox="1">
            <a:spLocks/>
          </p:cNvSpPr>
          <p:nvPr/>
        </p:nvSpPr>
        <p:spPr bwMode="auto">
          <a:xfrm>
            <a:off x="10058400" y="6477000"/>
            <a:ext cx="609600" cy="381000"/>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defPPr>
              <a:defRPr lang="en-US"/>
            </a:defPPr>
            <a:lvl1pPr algn="ctr" rtl="0" eaLnBrk="0" fontAlgn="base" hangingPunct="0">
              <a:spcBef>
                <a:spcPct val="50000"/>
              </a:spcBef>
              <a:spcAft>
                <a:spcPct val="0"/>
              </a:spcAft>
              <a:defRPr sz="1200" b="1" kern="1200">
                <a:solidFill>
                  <a:srgbClr val="000000"/>
                </a:solidFill>
                <a:latin typeface="Arial" pitchFamily="34" charset="0"/>
                <a:ea typeface="+mn-ea"/>
                <a:cs typeface="+mn-cs"/>
              </a:defRPr>
            </a:lvl1pPr>
            <a:lvl2pPr marL="742950" indent="-285750" algn="l" rtl="0" eaLnBrk="0" fontAlgn="base" hangingPunct="0">
              <a:spcBef>
                <a:spcPct val="0"/>
              </a:spcBef>
              <a:spcAft>
                <a:spcPct val="0"/>
              </a:spcAft>
              <a:defRPr sz="1200" b="1" kern="1200">
                <a:solidFill>
                  <a:srgbClr val="000000"/>
                </a:solidFill>
                <a:latin typeface="Arial" pitchFamily="34" charset="0"/>
                <a:ea typeface="+mn-ea"/>
                <a:cs typeface="+mn-cs"/>
              </a:defRPr>
            </a:lvl2pPr>
            <a:lvl3pPr marL="1143000" indent="-228600" algn="l" rtl="0" eaLnBrk="0" fontAlgn="base" hangingPunct="0">
              <a:spcBef>
                <a:spcPct val="0"/>
              </a:spcBef>
              <a:spcAft>
                <a:spcPct val="0"/>
              </a:spcAft>
              <a:defRPr sz="1200" b="1" kern="1200">
                <a:solidFill>
                  <a:srgbClr val="000000"/>
                </a:solidFill>
                <a:latin typeface="Arial" pitchFamily="34" charset="0"/>
                <a:ea typeface="+mn-ea"/>
                <a:cs typeface="+mn-cs"/>
              </a:defRPr>
            </a:lvl3pPr>
            <a:lvl4pPr marL="1600200" indent="-228600" algn="l" rtl="0" eaLnBrk="0" fontAlgn="base" hangingPunct="0">
              <a:spcBef>
                <a:spcPct val="0"/>
              </a:spcBef>
              <a:spcAft>
                <a:spcPct val="0"/>
              </a:spcAft>
              <a:defRPr sz="1200" b="1" kern="1200">
                <a:solidFill>
                  <a:srgbClr val="000000"/>
                </a:solidFill>
                <a:latin typeface="Arial" pitchFamily="34" charset="0"/>
                <a:ea typeface="+mn-ea"/>
                <a:cs typeface="+mn-cs"/>
              </a:defRPr>
            </a:lvl4pPr>
            <a:lvl5pPr marL="2057400" indent="-228600" algn="l" rtl="0" eaLnBrk="0" fontAlgn="base" hangingPunct="0">
              <a:spcBef>
                <a:spcPct val="0"/>
              </a:spcBef>
              <a:spcAft>
                <a:spcPct val="0"/>
              </a:spcAft>
              <a:defRPr sz="1200" b="1" kern="1200">
                <a:solidFill>
                  <a:srgbClr val="000000"/>
                </a:solidFill>
                <a:latin typeface="Arial" pitchFamily="34" charset="0"/>
                <a:ea typeface="+mn-ea"/>
                <a:cs typeface="+mn-cs"/>
              </a:defRPr>
            </a:lvl5pPr>
            <a:lvl6pPr marL="2514600" indent="-228600" algn="l" defTabSz="914400" rtl="0" eaLnBrk="0" fontAlgn="base" latinLnBrk="0" hangingPunct="0">
              <a:spcBef>
                <a:spcPct val="0"/>
              </a:spcBef>
              <a:spcAft>
                <a:spcPct val="0"/>
              </a:spcAft>
              <a:defRPr sz="1200" b="1" kern="1200">
                <a:solidFill>
                  <a:srgbClr val="000000"/>
                </a:solidFill>
                <a:latin typeface="Arial" pitchFamily="34" charset="0"/>
                <a:ea typeface="+mn-ea"/>
                <a:cs typeface="+mn-cs"/>
              </a:defRPr>
            </a:lvl6pPr>
            <a:lvl7pPr marL="2971800" indent="-228600" algn="l" defTabSz="914400" rtl="0" eaLnBrk="0" fontAlgn="base" latinLnBrk="0" hangingPunct="0">
              <a:spcBef>
                <a:spcPct val="0"/>
              </a:spcBef>
              <a:spcAft>
                <a:spcPct val="0"/>
              </a:spcAft>
              <a:defRPr sz="1200" b="1" kern="1200">
                <a:solidFill>
                  <a:srgbClr val="000000"/>
                </a:solidFill>
                <a:latin typeface="Arial" pitchFamily="34" charset="0"/>
                <a:ea typeface="+mn-ea"/>
                <a:cs typeface="+mn-cs"/>
              </a:defRPr>
            </a:lvl7pPr>
            <a:lvl8pPr marL="3429000" indent="-228600" algn="l" defTabSz="914400" rtl="0" eaLnBrk="0" fontAlgn="base" latinLnBrk="0" hangingPunct="0">
              <a:spcBef>
                <a:spcPct val="0"/>
              </a:spcBef>
              <a:spcAft>
                <a:spcPct val="0"/>
              </a:spcAft>
              <a:defRPr sz="1200" b="1" kern="1200">
                <a:solidFill>
                  <a:srgbClr val="000000"/>
                </a:solidFill>
                <a:latin typeface="Arial" pitchFamily="34" charset="0"/>
                <a:ea typeface="+mn-ea"/>
                <a:cs typeface="+mn-cs"/>
              </a:defRPr>
            </a:lvl8pPr>
            <a:lvl9pPr marL="3886200" indent="-228600" algn="l" defTabSz="914400" rtl="0" eaLnBrk="0" fontAlgn="base" latinLnBrk="0" hangingPunct="0">
              <a:spcBef>
                <a:spcPct val="0"/>
              </a:spcBef>
              <a:spcAft>
                <a:spcPct val="0"/>
              </a:spcAft>
              <a:defRPr sz="1200" b="1" kern="1200">
                <a:solidFill>
                  <a:srgbClr val="000000"/>
                </a:solidFill>
                <a:latin typeface="Arial" pitchFamily="34" charset="0"/>
                <a:ea typeface="+mn-ea"/>
                <a:cs typeface="+mn-cs"/>
              </a:defRPr>
            </a:lvl9pPr>
          </a:lstStyle>
          <a:p>
            <a:fld id="{14F6940D-1F87-44C9-8BE0-F74D0D0B8C69}" type="slidenum">
              <a:rPr lang="en-US" sz="1400">
                <a:latin typeface="Times New Roman" pitchFamily="18" charset="0"/>
              </a:rPr>
              <a:pPr/>
              <a:t>4</a:t>
            </a:fld>
            <a:endParaRPr lang="en-US" sz="1400" dirty="0">
              <a:latin typeface="Times New Roman" pitchFamily="18" charset="0"/>
            </a:endParaRPr>
          </a:p>
        </p:txBody>
      </p:sp>
      <p:sp>
        <p:nvSpPr>
          <p:cNvPr id="27" name="Title 14"/>
          <p:cNvSpPr txBox="1">
            <a:spLocks/>
          </p:cNvSpPr>
          <p:nvPr/>
        </p:nvSpPr>
        <p:spPr>
          <a:xfrm>
            <a:off x="457200" y="274320"/>
            <a:ext cx="10515600" cy="634494"/>
          </a:xfrm>
          <a:prstGeom prst="rect">
            <a:avLst/>
          </a:prstGeom>
        </p:spPr>
        <p:txBody>
          <a:bodyPr vert="horz" lIns="91440" tIns="45720" rIns="91440" bIns="45720" rtlCol="0" anchor="ctr">
            <a:normAutofit fontScale="90000"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dirty="0" smtClean="0"/>
              <a:t>NAVSEA Strategic Business Plan</a:t>
            </a:r>
            <a:endParaRPr lang="en-US" dirty="0"/>
          </a:p>
        </p:txBody>
      </p:sp>
      <p:pic>
        <p:nvPicPr>
          <p:cNvPr id="4" name="Picture 3"/>
          <p:cNvPicPr>
            <a:picLocks noChangeAspect="1"/>
          </p:cNvPicPr>
          <p:nvPr/>
        </p:nvPicPr>
        <p:blipFill>
          <a:blip r:embed="rId3"/>
          <a:stretch>
            <a:fillRect/>
          </a:stretch>
        </p:blipFill>
        <p:spPr>
          <a:xfrm>
            <a:off x="1573161" y="2721917"/>
            <a:ext cx="8485239" cy="3924300"/>
          </a:xfrm>
          <a:prstGeom prst="rect">
            <a:avLst/>
          </a:prstGeom>
          <a:ln>
            <a:noFill/>
          </a:ln>
        </p:spPr>
      </p:pic>
      <p:sp>
        <p:nvSpPr>
          <p:cNvPr id="6" name="TextBox 5"/>
          <p:cNvSpPr txBox="1"/>
          <p:nvPr/>
        </p:nvSpPr>
        <p:spPr>
          <a:xfrm>
            <a:off x="619431" y="908814"/>
            <a:ext cx="11061291" cy="1938992"/>
          </a:xfrm>
          <a:prstGeom prst="rect">
            <a:avLst/>
          </a:prstGeom>
          <a:noFill/>
        </p:spPr>
        <p:txBody>
          <a:bodyPr wrap="square" rtlCol="0">
            <a:spAutoFit/>
          </a:bodyPr>
          <a:lstStyle/>
          <a:p>
            <a:r>
              <a:rPr lang="en-US" sz="2000" dirty="0" smtClean="0"/>
              <a:t>NAVSEA Strategic Business Plan 2018-2022, has three key mission priorities:</a:t>
            </a:r>
          </a:p>
          <a:p>
            <a:r>
              <a:rPr lang="en-US" sz="2000" dirty="0" smtClean="0"/>
              <a:t>1) On-Time Delivery of Ships and Submarines</a:t>
            </a:r>
          </a:p>
          <a:p>
            <a:r>
              <a:rPr lang="en-US" sz="2000" dirty="0" smtClean="0"/>
              <a:t>2) Culture of Affordability</a:t>
            </a:r>
          </a:p>
          <a:p>
            <a:r>
              <a:rPr lang="en-US" sz="2000" dirty="0" smtClean="0"/>
              <a:t>3) Cybersecurity</a:t>
            </a:r>
          </a:p>
          <a:p>
            <a:r>
              <a:rPr lang="en-US" sz="2000" dirty="0" smtClean="0"/>
              <a:t>NAVSEA addresses these items through continual, ongoing interactions with shipbuilding and ship repair community:</a:t>
            </a:r>
            <a:endParaRPr lang="en-US" sz="2000" dirty="0"/>
          </a:p>
        </p:txBody>
      </p:sp>
    </p:spTree>
    <p:extLst>
      <p:ext uri="{BB962C8B-B14F-4D97-AF65-F5344CB8AC3E}">
        <p14:creationId xmlns:p14="http://schemas.microsoft.com/office/powerpoint/2010/main" val="176196466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accent1">
            <a:lumMod val="20000"/>
            <a:lumOff val="80000"/>
          </a:schemeClr>
        </a:solidFill>
        <a:effectLst/>
      </p:bgPr>
    </p:bg>
    <p:spTree>
      <p:nvGrpSpPr>
        <p:cNvPr id="1" name=""/>
        <p:cNvGrpSpPr/>
        <p:nvPr/>
      </p:nvGrpSpPr>
      <p:grpSpPr>
        <a:xfrm>
          <a:off x="0" y="0"/>
          <a:ext cx="0" cy="0"/>
          <a:chOff x="0" y="0"/>
          <a:chExt cx="0" cy="0"/>
        </a:xfrm>
      </p:grpSpPr>
      <p:sp>
        <p:nvSpPr>
          <p:cNvPr id="15" name="Title 14"/>
          <p:cNvSpPr>
            <a:spLocks noGrp="1"/>
          </p:cNvSpPr>
          <p:nvPr>
            <p:ph type="title"/>
          </p:nvPr>
        </p:nvSpPr>
        <p:spPr>
          <a:xfrm>
            <a:off x="457200" y="274320"/>
            <a:ext cx="10515600" cy="634494"/>
          </a:xfrm>
        </p:spPr>
        <p:txBody>
          <a:bodyPr>
            <a:normAutofit fontScale="90000"/>
          </a:bodyPr>
          <a:lstStyle/>
          <a:p>
            <a:r>
              <a:rPr lang="en-US" dirty="0" smtClean="0"/>
              <a:t>Interior topcoat colors</a:t>
            </a:r>
            <a:endParaRPr lang="en-US" dirty="0"/>
          </a:p>
        </p:txBody>
      </p:sp>
      <p:sp>
        <p:nvSpPr>
          <p:cNvPr id="17" name="TextBox 16"/>
          <p:cNvSpPr txBox="1"/>
          <p:nvPr/>
        </p:nvSpPr>
        <p:spPr>
          <a:xfrm>
            <a:off x="457200" y="908814"/>
            <a:ext cx="11056374" cy="1938992"/>
          </a:xfrm>
          <a:prstGeom prst="rect">
            <a:avLst/>
          </a:prstGeom>
          <a:noFill/>
        </p:spPr>
        <p:txBody>
          <a:bodyPr wrap="square" rtlCol="0">
            <a:spAutoFit/>
          </a:bodyPr>
          <a:lstStyle/>
          <a:p>
            <a:pPr marL="342900" indent="-342900">
              <a:buFont typeface="Arial" panose="020B0604020202020204" pitchFamily="34" charset="0"/>
              <a:buChar char="•"/>
            </a:pPr>
            <a:r>
              <a:rPr lang="en-US" sz="2400" dirty="0" smtClean="0"/>
              <a:t>Eleven colors have been defined or included in the MIL-DTL-24607 and </a:t>
            </a:r>
            <a:br>
              <a:rPr lang="en-US" sz="2400" dirty="0" smtClean="0"/>
            </a:br>
            <a:r>
              <a:rPr lang="en-US" sz="2400" dirty="0" smtClean="0"/>
              <a:t>MIL-PRF-24596 interior alkyd specs.</a:t>
            </a:r>
          </a:p>
          <a:p>
            <a:pPr marL="342900" indent="-342900">
              <a:buFont typeface="Arial" panose="020B0604020202020204" pitchFamily="34" charset="0"/>
              <a:buChar char="•"/>
            </a:pPr>
            <a:r>
              <a:rPr lang="en-US" sz="2400" dirty="0" smtClean="0"/>
              <a:t>Fleet customers have requested to use “Bright White” instead of “Soft White” for interior spaces for appearance and cleanability.</a:t>
            </a:r>
          </a:p>
          <a:p>
            <a:pPr marL="342900" indent="-342900">
              <a:buFont typeface="Arial" panose="020B0604020202020204" pitchFamily="34" charset="0"/>
              <a:buChar char="•"/>
            </a:pPr>
            <a:r>
              <a:rPr lang="en-US" sz="2400" dirty="0" smtClean="0"/>
              <a:t>Recognizing habitability requirements, can any of these be eliminated?</a:t>
            </a:r>
            <a:endParaRPr lang="en-US" sz="2400" dirty="0"/>
          </a:p>
        </p:txBody>
      </p:sp>
      <p:pic>
        <p:nvPicPr>
          <p:cNvPr id="19" name="Picture 18"/>
          <p:cNvPicPr>
            <a:picLocks noChangeAspect="1"/>
          </p:cNvPicPr>
          <p:nvPr/>
        </p:nvPicPr>
        <p:blipFill rotWithShape="1">
          <a:blip r:embed="rId2"/>
          <a:srcRect l="575" t="1401" r="575" b="1177"/>
          <a:stretch/>
        </p:blipFill>
        <p:spPr>
          <a:xfrm>
            <a:off x="1347019" y="2890684"/>
            <a:ext cx="9104671" cy="3795251"/>
          </a:xfrm>
          <a:prstGeom prst="rect">
            <a:avLst/>
          </a:prstGeom>
        </p:spPr>
      </p:pic>
      <p:sp>
        <p:nvSpPr>
          <p:cNvPr id="5" name="TextBox 4"/>
          <p:cNvSpPr txBox="1"/>
          <p:nvPr/>
        </p:nvSpPr>
        <p:spPr>
          <a:xfrm>
            <a:off x="3713136" y="6634460"/>
            <a:ext cx="4205287" cy="230832"/>
          </a:xfrm>
          <a:prstGeom prst="rect">
            <a:avLst/>
          </a:prstGeom>
          <a:noFill/>
        </p:spPr>
        <p:txBody>
          <a:bodyPr wrap="square" rtlCol="0">
            <a:spAutoFit/>
          </a:bodyPr>
          <a:lstStyle/>
          <a:p>
            <a:pPr algn="ctr"/>
            <a:r>
              <a:rPr lang="en-US" sz="900" dirty="0">
                <a:solidFill>
                  <a:srgbClr val="777777"/>
                </a:solidFill>
              </a:rPr>
              <a:t>Distribution A:  Approved for Public Release</a:t>
            </a:r>
          </a:p>
        </p:txBody>
      </p:sp>
    </p:spTree>
    <p:extLst>
      <p:ext uri="{BB962C8B-B14F-4D97-AF65-F5344CB8AC3E}">
        <p14:creationId xmlns:p14="http://schemas.microsoft.com/office/powerpoint/2010/main" val="262138070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accent1">
            <a:lumMod val="20000"/>
            <a:lumOff val="80000"/>
          </a:schemeClr>
        </a:solidFill>
        <a:effectLst/>
      </p:bgPr>
    </p:bg>
    <p:spTree>
      <p:nvGrpSpPr>
        <p:cNvPr id="1" name=""/>
        <p:cNvGrpSpPr/>
        <p:nvPr/>
      </p:nvGrpSpPr>
      <p:grpSpPr>
        <a:xfrm>
          <a:off x="0" y="0"/>
          <a:ext cx="0" cy="0"/>
          <a:chOff x="0" y="0"/>
          <a:chExt cx="0" cy="0"/>
        </a:xfrm>
      </p:grpSpPr>
      <p:sp>
        <p:nvSpPr>
          <p:cNvPr id="15" name="Title 14"/>
          <p:cNvSpPr>
            <a:spLocks noGrp="1"/>
          </p:cNvSpPr>
          <p:nvPr>
            <p:ph type="title"/>
          </p:nvPr>
        </p:nvSpPr>
        <p:spPr>
          <a:xfrm>
            <a:off x="457200" y="274320"/>
            <a:ext cx="11415251" cy="634494"/>
          </a:xfrm>
        </p:spPr>
        <p:txBody>
          <a:bodyPr>
            <a:normAutofit fontScale="90000"/>
          </a:bodyPr>
          <a:lstStyle/>
          <a:p>
            <a:r>
              <a:rPr lang="en-US" dirty="0" smtClean="0"/>
              <a:t>Color flake percentage in cosmetic polymeric decking</a:t>
            </a:r>
            <a:endParaRPr lang="en-US" dirty="0"/>
          </a:p>
        </p:txBody>
      </p:sp>
      <p:sp>
        <p:nvSpPr>
          <p:cNvPr id="17" name="TextBox 16"/>
          <p:cNvSpPr txBox="1"/>
          <p:nvPr/>
        </p:nvSpPr>
        <p:spPr>
          <a:xfrm>
            <a:off x="457200" y="908814"/>
            <a:ext cx="11125200" cy="2677656"/>
          </a:xfrm>
          <a:prstGeom prst="rect">
            <a:avLst/>
          </a:prstGeom>
          <a:noFill/>
        </p:spPr>
        <p:txBody>
          <a:bodyPr wrap="square" rtlCol="0">
            <a:spAutoFit/>
          </a:bodyPr>
          <a:lstStyle/>
          <a:p>
            <a:pPr marL="342900" indent="-342900">
              <a:buFont typeface="Arial" panose="020B0604020202020204" pitchFamily="34" charset="0"/>
              <a:buChar char="•"/>
            </a:pPr>
            <a:r>
              <a:rPr lang="en-US" sz="2400" dirty="0" smtClean="0"/>
              <a:t>Products seeking qualification are tested, including fire/smoke performance, with notional 20% color flake coverage.</a:t>
            </a:r>
          </a:p>
          <a:p>
            <a:pPr marL="342900" indent="-342900">
              <a:buFont typeface="Arial" panose="020B0604020202020204" pitchFamily="34" charset="0"/>
              <a:buChar char="•"/>
            </a:pPr>
            <a:r>
              <a:rPr lang="en-US" sz="2400" dirty="0" smtClean="0"/>
              <a:t>Fleet customers have requested authorization to apply 100% or “full flake” coverage.</a:t>
            </a:r>
          </a:p>
          <a:p>
            <a:pPr marL="342900" indent="-342900">
              <a:buFont typeface="Arial" panose="020B0604020202020204" pitchFamily="34" charset="0"/>
              <a:buChar char="•"/>
            </a:pPr>
            <a:r>
              <a:rPr lang="en-US" sz="2400" dirty="0" smtClean="0"/>
              <a:t>Suppliers of color flake decking routinely support full flake installations.</a:t>
            </a:r>
          </a:p>
          <a:p>
            <a:pPr marL="342900" indent="-342900">
              <a:buFont typeface="Arial" panose="020B0604020202020204" pitchFamily="34" charset="0"/>
              <a:buChar char="•"/>
            </a:pPr>
            <a:r>
              <a:rPr lang="en-US" sz="2400" dirty="0" smtClean="0"/>
              <a:t>PCOE project analysis supports low risk of expanding to full flake with supporting fire/smoke tests.</a:t>
            </a:r>
          </a:p>
          <a:p>
            <a:pPr marL="342900" indent="-342900">
              <a:buFont typeface="Arial" panose="020B0604020202020204" pitchFamily="34" charset="0"/>
              <a:buChar char="•"/>
            </a:pPr>
            <a:r>
              <a:rPr lang="en-US" sz="2400" dirty="0" smtClean="0"/>
              <a:t>NAVSEA working with Fleet to define process and support installations with oversight.</a:t>
            </a:r>
            <a:endParaRPr lang="en-US" sz="2400" dirty="0"/>
          </a:p>
        </p:txBody>
      </p:sp>
      <p:pic>
        <p:nvPicPr>
          <p:cNvPr id="2" name="Picture 1"/>
          <p:cNvPicPr>
            <a:picLocks noChangeAspect="1"/>
          </p:cNvPicPr>
          <p:nvPr/>
        </p:nvPicPr>
        <p:blipFill>
          <a:blip r:embed="rId2"/>
          <a:stretch>
            <a:fillRect/>
          </a:stretch>
        </p:blipFill>
        <p:spPr>
          <a:xfrm>
            <a:off x="952212" y="3497090"/>
            <a:ext cx="10161905" cy="2990476"/>
          </a:xfrm>
          <a:prstGeom prst="rect">
            <a:avLst/>
          </a:prstGeom>
        </p:spPr>
      </p:pic>
      <p:sp>
        <p:nvSpPr>
          <p:cNvPr id="3" name="TextBox 2"/>
          <p:cNvSpPr txBox="1"/>
          <p:nvPr/>
        </p:nvSpPr>
        <p:spPr>
          <a:xfrm>
            <a:off x="952211" y="6428574"/>
            <a:ext cx="10161905" cy="369332"/>
          </a:xfrm>
          <a:prstGeom prst="rect">
            <a:avLst/>
          </a:prstGeom>
          <a:noFill/>
        </p:spPr>
        <p:txBody>
          <a:bodyPr wrap="square" rtlCol="0">
            <a:spAutoFit/>
          </a:bodyPr>
          <a:lstStyle/>
          <a:p>
            <a:r>
              <a:rPr lang="en-US" dirty="0" smtClean="0"/>
              <a:t>Image source: </a:t>
            </a:r>
            <a:r>
              <a:rPr lang="en-US" dirty="0"/>
              <a:t>www.originalcolorchips.com</a:t>
            </a:r>
          </a:p>
        </p:txBody>
      </p:sp>
      <p:sp>
        <p:nvSpPr>
          <p:cNvPr id="6" name="TextBox 5"/>
          <p:cNvSpPr txBox="1"/>
          <p:nvPr/>
        </p:nvSpPr>
        <p:spPr>
          <a:xfrm>
            <a:off x="3713136" y="6634460"/>
            <a:ext cx="4205287" cy="230832"/>
          </a:xfrm>
          <a:prstGeom prst="rect">
            <a:avLst/>
          </a:prstGeom>
          <a:noFill/>
        </p:spPr>
        <p:txBody>
          <a:bodyPr wrap="square" rtlCol="0">
            <a:spAutoFit/>
          </a:bodyPr>
          <a:lstStyle/>
          <a:p>
            <a:pPr algn="ctr"/>
            <a:r>
              <a:rPr lang="en-US" sz="900" dirty="0">
                <a:solidFill>
                  <a:srgbClr val="777777"/>
                </a:solidFill>
              </a:rPr>
              <a:t>Distribution A:  Approved for Public Release</a:t>
            </a:r>
          </a:p>
        </p:txBody>
      </p:sp>
    </p:spTree>
    <p:extLst>
      <p:ext uri="{BB962C8B-B14F-4D97-AF65-F5344CB8AC3E}">
        <p14:creationId xmlns:p14="http://schemas.microsoft.com/office/powerpoint/2010/main" val="50561997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accent1">
            <a:lumMod val="20000"/>
            <a:lumOff val="80000"/>
          </a:schemeClr>
        </a:solidFill>
        <a:effectLst/>
      </p:bgPr>
    </p:bg>
    <p:spTree>
      <p:nvGrpSpPr>
        <p:cNvPr id="1" name=""/>
        <p:cNvGrpSpPr/>
        <p:nvPr/>
      </p:nvGrpSpPr>
      <p:grpSpPr>
        <a:xfrm>
          <a:off x="0" y="0"/>
          <a:ext cx="0" cy="0"/>
          <a:chOff x="0" y="0"/>
          <a:chExt cx="0" cy="0"/>
        </a:xfrm>
      </p:grpSpPr>
      <p:sp>
        <p:nvSpPr>
          <p:cNvPr id="15" name="Title 14"/>
          <p:cNvSpPr>
            <a:spLocks noGrp="1"/>
          </p:cNvSpPr>
          <p:nvPr>
            <p:ph type="title"/>
          </p:nvPr>
        </p:nvSpPr>
        <p:spPr>
          <a:xfrm>
            <a:off x="457200" y="274320"/>
            <a:ext cx="10515600" cy="634494"/>
          </a:xfrm>
        </p:spPr>
        <p:txBody>
          <a:bodyPr>
            <a:normAutofit fontScale="90000"/>
          </a:bodyPr>
          <a:lstStyle/>
          <a:p>
            <a:r>
              <a:rPr lang="en-US" dirty="0" smtClean="0"/>
              <a:t>TT-P-645 interior primer color</a:t>
            </a:r>
            <a:endParaRPr lang="en-US" dirty="0"/>
          </a:p>
        </p:txBody>
      </p:sp>
      <p:sp>
        <p:nvSpPr>
          <p:cNvPr id="17" name="TextBox 16"/>
          <p:cNvSpPr txBox="1"/>
          <p:nvPr/>
        </p:nvSpPr>
        <p:spPr>
          <a:xfrm>
            <a:off x="457200" y="908814"/>
            <a:ext cx="10972800" cy="5262979"/>
          </a:xfrm>
          <a:prstGeom prst="rect">
            <a:avLst/>
          </a:prstGeom>
          <a:noFill/>
        </p:spPr>
        <p:txBody>
          <a:bodyPr wrap="square" rtlCol="0">
            <a:spAutoFit/>
          </a:bodyPr>
          <a:lstStyle/>
          <a:p>
            <a:pPr marL="342900" indent="-342900">
              <a:buFont typeface="Arial" panose="020B0604020202020204" pitchFamily="34" charset="0"/>
              <a:buChar char="•"/>
            </a:pPr>
            <a:r>
              <a:rPr lang="en-US" sz="2400" dirty="0" smtClean="0"/>
              <a:t>Originally, TT-P-645 Formula 84 primer used zinc chromate and then zinc molybdate as the corrosion inhibitor.  Both versions were mostly yellow.</a:t>
            </a:r>
          </a:p>
          <a:p>
            <a:pPr marL="342900" indent="-342900">
              <a:buFont typeface="Arial" panose="020B0604020202020204" pitchFamily="34" charset="0"/>
              <a:buChar char="•"/>
            </a:pPr>
            <a:r>
              <a:rPr lang="en-US" sz="2400" dirty="0" smtClean="0"/>
              <a:t>With TT-P-645C, the inhibitor was changed to calcium borosilicate and the paint is now green.</a:t>
            </a:r>
          </a:p>
          <a:p>
            <a:pPr marL="342900" indent="-342900">
              <a:buFont typeface="Arial" panose="020B0604020202020204" pitchFamily="34" charset="0"/>
              <a:buChar char="•"/>
            </a:pPr>
            <a:endParaRPr lang="en-US" sz="2400" dirty="0"/>
          </a:p>
          <a:p>
            <a:pPr marL="342900" indent="-342900">
              <a:buFont typeface="Arial" panose="020B0604020202020204" pitchFamily="34" charset="0"/>
              <a:buChar char="•"/>
            </a:pPr>
            <a:endParaRPr lang="en-US" sz="2400" dirty="0" smtClean="0"/>
          </a:p>
          <a:p>
            <a:pPr marL="342900" indent="-342900">
              <a:buFont typeface="Arial" panose="020B0604020202020204" pitchFamily="34" charset="0"/>
              <a:buChar char="•"/>
            </a:pPr>
            <a:endParaRPr lang="en-US" sz="2400" dirty="0"/>
          </a:p>
          <a:p>
            <a:pPr marL="342900" indent="-342900">
              <a:buFont typeface="Arial" panose="020B0604020202020204" pitchFamily="34" charset="0"/>
              <a:buChar char="•"/>
            </a:pPr>
            <a:endParaRPr lang="en-US" sz="2400" dirty="0" smtClean="0"/>
          </a:p>
          <a:p>
            <a:pPr marL="342900" indent="-342900">
              <a:buFont typeface="Arial" panose="020B0604020202020204" pitchFamily="34" charset="0"/>
              <a:buChar char="•"/>
            </a:pPr>
            <a:endParaRPr lang="en-US" sz="2400" dirty="0"/>
          </a:p>
          <a:p>
            <a:pPr marL="342900" indent="-342900">
              <a:buFont typeface="Arial" panose="020B0604020202020204" pitchFamily="34" charset="0"/>
              <a:buChar char="•"/>
            </a:pPr>
            <a:endParaRPr lang="en-US" sz="2400" dirty="0" smtClean="0"/>
          </a:p>
          <a:p>
            <a:pPr marL="342900" indent="-342900">
              <a:buFont typeface="Arial" panose="020B0604020202020204" pitchFamily="34" charset="0"/>
              <a:buChar char="•"/>
            </a:pPr>
            <a:r>
              <a:rPr lang="en-US" sz="2400" dirty="0" smtClean="0"/>
              <a:t>One ship builder requested formula be tinted yellow to differentiate from F150 and to make topcoating with lighter colors easier</a:t>
            </a:r>
          </a:p>
          <a:p>
            <a:pPr marL="342900" indent="-342900">
              <a:buFont typeface="Arial" panose="020B0604020202020204" pitchFamily="34" charset="0"/>
              <a:buChar char="•"/>
            </a:pPr>
            <a:r>
              <a:rPr lang="en-US" sz="2400" dirty="0" smtClean="0"/>
              <a:t>By removing blue pigment from TT-P-645C, a yellow equivalent could be obtained.</a:t>
            </a:r>
          </a:p>
          <a:p>
            <a:pPr marL="342900" indent="-342900">
              <a:buFont typeface="Arial" panose="020B0604020202020204" pitchFamily="34" charset="0"/>
              <a:buChar char="•"/>
            </a:pPr>
            <a:r>
              <a:rPr lang="en-US" sz="2400" dirty="0" smtClean="0"/>
              <a:t>Is there a ship builder demand signal?  A new formula could be added if needed.</a:t>
            </a:r>
            <a:endParaRPr lang="en-US" sz="2400" dirty="0"/>
          </a:p>
        </p:txBody>
      </p:sp>
      <p:sp>
        <p:nvSpPr>
          <p:cNvPr id="10" name="Rectangle 9"/>
          <p:cNvSpPr/>
          <p:nvPr/>
        </p:nvSpPr>
        <p:spPr>
          <a:xfrm>
            <a:off x="9382432" y="3455062"/>
            <a:ext cx="2209800" cy="996177"/>
          </a:xfrm>
          <a:prstGeom prst="rect">
            <a:avLst/>
          </a:prstGeom>
          <a:solidFill>
            <a:srgbClr val="FFFF6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Proposed color</a:t>
            </a:r>
            <a:endParaRPr lang="en-US" dirty="0">
              <a:solidFill>
                <a:schemeClr val="tx1"/>
              </a:solidFill>
            </a:endParaRPr>
          </a:p>
        </p:txBody>
      </p:sp>
      <p:pic>
        <p:nvPicPr>
          <p:cNvPr id="7" name="Picture 6"/>
          <p:cNvPicPr>
            <a:picLocks noChangeAspect="1"/>
          </p:cNvPicPr>
          <p:nvPr/>
        </p:nvPicPr>
        <p:blipFill>
          <a:blip r:embed="rId2"/>
          <a:stretch>
            <a:fillRect/>
          </a:stretch>
        </p:blipFill>
        <p:spPr>
          <a:xfrm>
            <a:off x="619432" y="2450989"/>
            <a:ext cx="7915275" cy="2000250"/>
          </a:xfrm>
          <a:prstGeom prst="rect">
            <a:avLst/>
          </a:prstGeom>
        </p:spPr>
      </p:pic>
      <p:sp>
        <p:nvSpPr>
          <p:cNvPr id="6" name="TextBox 5"/>
          <p:cNvSpPr txBox="1"/>
          <p:nvPr/>
        </p:nvSpPr>
        <p:spPr>
          <a:xfrm>
            <a:off x="3713136" y="6634460"/>
            <a:ext cx="4205287" cy="230832"/>
          </a:xfrm>
          <a:prstGeom prst="rect">
            <a:avLst/>
          </a:prstGeom>
          <a:noFill/>
        </p:spPr>
        <p:txBody>
          <a:bodyPr wrap="square" rtlCol="0">
            <a:spAutoFit/>
          </a:bodyPr>
          <a:lstStyle/>
          <a:p>
            <a:pPr algn="ctr"/>
            <a:r>
              <a:rPr lang="en-US" sz="900" dirty="0">
                <a:solidFill>
                  <a:srgbClr val="777777"/>
                </a:solidFill>
              </a:rPr>
              <a:t>Distribution A:  Approved for Public Release</a:t>
            </a:r>
          </a:p>
        </p:txBody>
      </p:sp>
    </p:spTree>
    <p:extLst>
      <p:ext uri="{BB962C8B-B14F-4D97-AF65-F5344CB8AC3E}">
        <p14:creationId xmlns:p14="http://schemas.microsoft.com/office/powerpoint/2010/main" val="15535600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accent1">
            <a:lumMod val="20000"/>
            <a:lumOff val="80000"/>
          </a:schemeClr>
        </a:solidFill>
        <a:effectLst/>
      </p:bgPr>
    </p:bg>
    <p:spTree>
      <p:nvGrpSpPr>
        <p:cNvPr id="1" name=""/>
        <p:cNvGrpSpPr/>
        <p:nvPr/>
      </p:nvGrpSpPr>
      <p:grpSpPr>
        <a:xfrm>
          <a:off x="0" y="0"/>
          <a:ext cx="0" cy="0"/>
          <a:chOff x="0" y="0"/>
          <a:chExt cx="0" cy="0"/>
        </a:xfrm>
      </p:grpSpPr>
      <p:sp>
        <p:nvSpPr>
          <p:cNvPr id="15" name="Title 14"/>
          <p:cNvSpPr>
            <a:spLocks noGrp="1"/>
          </p:cNvSpPr>
          <p:nvPr>
            <p:ph type="title"/>
          </p:nvPr>
        </p:nvSpPr>
        <p:spPr>
          <a:xfrm>
            <a:off x="457200" y="274320"/>
            <a:ext cx="10515600" cy="634494"/>
          </a:xfrm>
        </p:spPr>
        <p:txBody>
          <a:bodyPr>
            <a:normAutofit fontScale="90000"/>
          </a:bodyPr>
          <a:lstStyle/>
          <a:p>
            <a:r>
              <a:rPr lang="en-US" dirty="0" smtClean="0"/>
              <a:t>Pending updates to Standard Item 009-32</a:t>
            </a:r>
            <a:endParaRPr lang="en-US" dirty="0"/>
          </a:p>
        </p:txBody>
      </p:sp>
      <p:sp>
        <p:nvSpPr>
          <p:cNvPr id="17" name="TextBox 16"/>
          <p:cNvSpPr txBox="1"/>
          <p:nvPr/>
        </p:nvSpPr>
        <p:spPr>
          <a:xfrm>
            <a:off x="457200" y="908814"/>
            <a:ext cx="11125200" cy="6001643"/>
          </a:xfrm>
          <a:prstGeom prst="rect">
            <a:avLst/>
          </a:prstGeom>
          <a:noFill/>
        </p:spPr>
        <p:txBody>
          <a:bodyPr wrap="square" rtlCol="0">
            <a:spAutoFit/>
          </a:bodyPr>
          <a:lstStyle/>
          <a:p>
            <a:pPr marL="342900" indent="-342900">
              <a:buFont typeface="Arial" panose="020B0604020202020204" pitchFamily="34" charset="0"/>
              <a:buChar char="•"/>
            </a:pPr>
            <a:r>
              <a:rPr lang="en-US" sz="2400" dirty="0" smtClean="0"/>
              <a:t>Modified feathering requirement for tanks, voids, machinery spaces, and bilges</a:t>
            </a:r>
          </a:p>
          <a:p>
            <a:pPr marL="342900" indent="-342900">
              <a:buFont typeface="Arial" panose="020B0604020202020204" pitchFamily="34" charset="0"/>
              <a:buChar char="•"/>
            </a:pPr>
            <a:endParaRPr lang="en-US" sz="2400" dirty="0" smtClean="0"/>
          </a:p>
          <a:p>
            <a:pPr marL="342900" indent="-342900">
              <a:buFont typeface="Arial" panose="020B0604020202020204" pitchFamily="34" charset="0"/>
              <a:buChar char="•"/>
            </a:pPr>
            <a:endParaRPr lang="en-US" sz="2400" dirty="0"/>
          </a:p>
          <a:p>
            <a:pPr marL="342900" indent="-342900">
              <a:buFont typeface="Arial" panose="020B0604020202020204" pitchFamily="34" charset="0"/>
              <a:buChar char="•"/>
            </a:pPr>
            <a:endParaRPr lang="en-US" sz="2400" dirty="0" smtClean="0"/>
          </a:p>
          <a:p>
            <a:pPr marL="342900" indent="-342900">
              <a:buFont typeface="Arial" panose="020B0604020202020204" pitchFamily="34" charset="0"/>
              <a:buChar char="•"/>
            </a:pPr>
            <a:endParaRPr lang="en-US" sz="2400" dirty="0"/>
          </a:p>
          <a:p>
            <a:pPr marL="342900" indent="-342900">
              <a:buFont typeface="Arial" panose="020B0604020202020204" pitchFamily="34" charset="0"/>
              <a:buChar char="•"/>
            </a:pPr>
            <a:endParaRPr lang="en-US" sz="2400" dirty="0" smtClean="0"/>
          </a:p>
          <a:p>
            <a:pPr marL="342900" indent="-342900">
              <a:buFont typeface="Arial" panose="020B0604020202020204" pitchFamily="34" charset="0"/>
              <a:buChar char="•"/>
            </a:pPr>
            <a:endParaRPr lang="en-US" sz="2400" dirty="0" smtClean="0"/>
          </a:p>
          <a:p>
            <a:pPr marL="342900" indent="-342900">
              <a:buFont typeface="Arial" panose="020B0604020202020204" pitchFamily="34" charset="0"/>
              <a:buChar char="•"/>
            </a:pPr>
            <a:r>
              <a:rPr lang="en-US" sz="2400" dirty="0" smtClean="0"/>
              <a:t>Decreased number of conductivity/chloride readings</a:t>
            </a:r>
          </a:p>
          <a:p>
            <a:pPr marL="342900" indent="-342900">
              <a:buFont typeface="Arial" panose="020B0604020202020204" pitchFamily="34" charset="0"/>
              <a:buChar char="•"/>
            </a:pPr>
            <a:endParaRPr lang="en-US" sz="2400" dirty="0" smtClean="0"/>
          </a:p>
          <a:p>
            <a:pPr marL="342900" indent="-342900">
              <a:buFont typeface="Arial" panose="020B0604020202020204" pitchFamily="34" charset="0"/>
              <a:buChar char="•"/>
            </a:pPr>
            <a:endParaRPr lang="en-US" sz="2400" dirty="0"/>
          </a:p>
          <a:p>
            <a:pPr marL="342900" indent="-342900">
              <a:buFont typeface="Arial" panose="020B0604020202020204" pitchFamily="34" charset="0"/>
              <a:buChar char="•"/>
            </a:pPr>
            <a:endParaRPr lang="en-US" sz="2400" dirty="0" smtClean="0"/>
          </a:p>
          <a:p>
            <a:pPr marL="342900" indent="-342900">
              <a:buFont typeface="Arial" panose="020B0604020202020204" pitchFamily="34" charset="0"/>
              <a:buChar char="•"/>
            </a:pPr>
            <a:r>
              <a:rPr lang="en-US" sz="2400" dirty="0" smtClean="0"/>
              <a:t>Included SSPC/NACE wet abrasive blasting standards WAB-2/L and WAB-2/M on applicable tables/lines</a:t>
            </a:r>
          </a:p>
          <a:p>
            <a:pPr marL="342900" indent="-342900">
              <a:buFont typeface="Arial" panose="020B0604020202020204" pitchFamily="34" charset="0"/>
              <a:buChar char="•"/>
            </a:pPr>
            <a:endParaRPr lang="en-US" sz="2400" dirty="0"/>
          </a:p>
          <a:p>
            <a:pPr marL="342900" indent="-342900">
              <a:buFont typeface="Arial" panose="020B0604020202020204" pitchFamily="34" charset="0"/>
              <a:buChar char="•"/>
            </a:pPr>
            <a:endParaRPr lang="en-US" sz="2400" dirty="0" smtClean="0"/>
          </a:p>
          <a:p>
            <a:pPr marL="342900" indent="-342900">
              <a:buFont typeface="Arial" panose="020B0604020202020204" pitchFamily="34" charset="0"/>
              <a:buChar char="•"/>
            </a:pPr>
            <a:endParaRPr lang="en-US" sz="2400" dirty="0"/>
          </a:p>
        </p:txBody>
      </p:sp>
      <p:sp>
        <p:nvSpPr>
          <p:cNvPr id="4" name="TextBox 3"/>
          <p:cNvSpPr txBox="1"/>
          <p:nvPr/>
        </p:nvSpPr>
        <p:spPr>
          <a:xfrm>
            <a:off x="358878" y="1346663"/>
            <a:ext cx="11223522" cy="2031325"/>
          </a:xfrm>
          <a:prstGeom prst="rect">
            <a:avLst/>
          </a:prstGeom>
          <a:solidFill>
            <a:schemeClr val="accent4">
              <a:lumMod val="20000"/>
              <a:lumOff val="80000"/>
            </a:schemeClr>
          </a:solidFill>
        </p:spPr>
        <p:txBody>
          <a:bodyPr wrap="square" rtlCol="0">
            <a:spAutoFit/>
          </a:bodyPr>
          <a:lstStyle/>
          <a:p>
            <a:r>
              <a:rPr lang="en-US" dirty="0" smtClean="0"/>
              <a:t>3.1.7</a:t>
            </a:r>
            <a:r>
              <a:rPr lang="en-US" dirty="0"/>
              <a:t>	</a:t>
            </a:r>
            <a:r>
              <a:rPr lang="en-US" b="1" i="1" dirty="0"/>
              <a:t>Excluding potable water and reserve feedwater tanks on submarines and aircraft carriers, and freshwater drain collecting tanks on aircraft carriers, feathering is not required in tanks, voids, machinery spaces, or bilges.  For other areas including underwater hull, accomplish feathering </a:t>
            </a:r>
            <a:r>
              <a:rPr lang="en-US" dirty="0"/>
              <a:t>of well-adhered paint remaining after cleaning for all surface preparation methods </a:t>
            </a:r>
            <a:r>
              <a:rPr lang="en-US" b="1" i="1" dirty="0"/>
              <a:t>by creating a 1 to 2 inch transition area around areas of exposed substrate</a:t>
            </a:r>
            <a:r>
              <a:rPr lang="en-US" dirty="0"/>
              <a:t>.  Feathering is explained in more detail in 3.6.4.</a:t>
            </a:r>
            <a:endParaRPr lang="en-US" dirty="0" smtClean="0"/>
          </a:p>
          <a:p>
            <a:r>
              <a:rPr lang="en-US" b="1" i="1" dirty="0" smtClean="0"/>
              <a:t>3.6.4	Feathering is used to smoothly transition an intact tightly adhered paint system. Feathering is used primarily for aesthetic or cosmetic reasons.</a:t>
            </a:r>
            <a:endParaRPr lang="en-US" dirty="0"/>
          </a:p>
        </p:txBody>
      </p:sp>
      <p:sp>
        <p:nvSpPr>
          <p:cNvPr id="7" name="TextBox 6"/>
          <p:cNvSpPr txBox="1"/>
          <p:nvPr/>
        </p:nvSpPr>
        <p:spPr>
          <a:xfrm>
            <a:off x="358878" y="3943893"/>
            <a:ext cx="11223522" cy="923330"/>
          </a:xfrm>
          <a:prstGeom prst="rect">
            <a:avLst/>
          </a:prstGeom>
          <a:solidFill>
            <a:schemeClr val="accent4">
              <a:lumMod val="20000"/>
              <a:lumOff val="80000"/>
            </a:schemeClr>
          </a:solidFill>
        </p:spPr>
        <p:txBody>
          <a:bodyPr wrap="square" rtlCol="0">
            <a:spAutoFit/>
          </a:bodyPr>
          <a:lstStyle/>
          <a:p>
            <a:r>
              <a:rPr lang="en-US" dirty="0"/>
              <a:t>3.11.5	Accomplish the requirements of 3.10.6 for conductivity/ chloride measurements </a:t>
            </a:r>
            <a:r>
              <a:rPr lang="en-US" b="1" i="1" dirty="0"/>
              <a:t>with one reading to be taken for every 200 square feet for the first 1,000 square feet and one reading for every additional 1,000 square feet or less.</a:t>
            </a:r>
            <a:r>
              <a:rPr lang="en-US" dirty="0"/>
              <a:t> </a:t>
            </a:r>
          </a:p>
        </p:txBody>
      </p:sp>
      <p:sp>
        <p:nvSpPr>
          <p:cNvPr id="9" name="TextBox 8"/>
          <p:cNvSpPr txBox="1"/>
          <p:nvPr/>
        </p:nvSpPr>
        <p:spPr>
          <a:xfrm>
            <a:off x="358878" y="5757593"/>
            <a:ext cx="11223522" cy="646331"/>
          </a:xfrm>
          <a:prstGeom prst="rect">
            <a:avLst/>
          </a:prstGeom>
          <a:solidFill>
            <a:schemeClr val="accent4">
              <a:lumMod val="20000"/>
              <a:lumOff val="80000"/>
            </a:schemeClr>
          </a:solidFill>
        </p:spPr>
        <p:txBody>
          <a:bodyPr wrap="square" rtlCol="0">
            <a:spAutoFit/>
          </a:bodyPr>
          <a:lstStyle/>
          <a:p>
            <a:r>
              <a:rPr lang="en-US" dirty="0" smtClean="0"/>
              <a:t>Table 1, Line 1, Column A: </a:t>
            </a:r>
            <a:r>
              <a:rPr lang="en-US" dirty="0"/>
              <a:t>NEAR WHITE METAL BLAST, NACE 2/SSPC-SP </a:t>
            </a:r>
            <a:r>
              <a:rPr lang="en-US" dirty="0" smtClean="0"/>
              <a:t>10 - </a:t>
            </a:r>
            <a:r>
              <a:rPr lang="en-US" dirty="0"/>
              <a:t>OR </a:t>
            </a:r>
            <a:r>
              <a:rPr lang="en-US" dirty="0" smtClean="0"/>
              <a:t>- WATERJETTING </a:t>
            </a:r>
            <a:r>
              <a:rPr lang="en-US" dirty="0"/>
              <a:t>TO NACE/SSPC-SP </a:t>
            </a:r>
            <a:r>
              <a:rPr lang="en-US" dirty="0" smtClean="0"/>
              <a:t>WJ-2/M </a:t>
            </a:r>
            <a:r>
              <a:rPr lang="en-US" b="1" i="1" dirty="0" smtClean="0"/>
              <a:t>- </a:t>
            </a:r>
            <a:r>
              <a:rPr lang="en-US" b="1" i="1" dirty="0"/>
              <a:t>OR </a:t>
            </a:r>
            <a:r>
              <a:rPr lang="en-US" b="1" i="1" dirty="0" smtClean="0"/>
              <a:t>- SSPC-SP </a:t>
            </a:r>
            <a:r>
              <a:rPr lang="en-US" b="1" i="1" dirty="0"/>
              <a:t>10/M (WAB)/NACE WAB-2/M </a:t>
            </a:r>
            <a:endParaRPr lang="en-US" dirty="0"/>
          </a:p>
        </p:txBody>
      </p:sp>
      <p:sp>
        <p:nvSpPr>
          <p:cNvPr id="8" name="TextBox 7"/>
          <p:cNvSpPr txBox="1"/>
          <p:nvPr/>
        </p:nvSpPr>
        <p:spPr>
          <a:xfrm>
            <a:off x="3713136" y="6634460"/>
            <a:ext cx="4205287" cy="230832"/>
          </a:xfrm>
          <a:prstGeom prst="rect">
            <a:avLst/>
          </a:prstGeom>
          <a:noFill/>
        </p:spPr>
        <p:txBody>
          <a:bodyPr wrap="square" rtlCol="0">
            <a:spAutoFit/>
          </a:bodyPr>
          <a:lstStyle/>
          <a:p>
            <a:pPr algn="ctr"/>
            <a:r>
              <a:rPr lang="en-US" sz="900" dirty="0">
                <a:solidFill>
                  <a:srgbClr val="777777"/>
                </a:solidFill>
              </a:rPr>
              <a:t>Distribution A:  Approved for Public Release</a:t>
            </a:r>
          </a:p>
        </p:txBody>
      </p:sp>
    </p:spTree>
    <p:extLst>
      <p:ext uri="{BB962C8B-B14F-4D97-AF65-F5344CB8AC3E}">
        <p14:creationId xmlns:p14="http://schemas.microsoft.com/office/powerpoint/2010/main" val="414744345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accent1">
            <a:lumMod val="20000"/>
            <a:lumOff val="80000"/>
          </a:schemeClr>
        </a:solidFill>
        <a:effectLst/>
      </p:bgPr>
    </p:bg>
    <p:spTree>
      <p:nvGrpSpPr>
        <p:cNvPr id="1" name=""/>
        <p:cNvGrpSpPr/>
        <p:nvPr/>
      </p:nvGrpSpPr>
      <p:grpSpPr>
        <a:xfrm>
          <a:off x="0" y="0"/>
          <a:ext cx="0" cy="0"/>
          <a:chOff x="0" y="0"/>
          <a:chExt cx="0" cy="0"/>
        </a:xfrm>
      </p:grpSpPr>
      <p:sp>
        <p:nvSpPr>
          <p:cNvPr id="15" name="Title 14"/>
          <p:cNvSpPr>
            <a:spLocks noGrp="1"/>
          </p:cNvSpPr>
          <p:nvPr>
            <p:ph type="title"/>
          </p:nvPr>
        </p:nvSpPr>
        <p:spPr>
          <a:xfrm>
            <a:off x="457200" y="274320"/>
            <a:ext cx="10515600" cy="634494"/>
          </a:xfrm>
        </p:spPr>
        <p:txBody>
          <a:bodyPr>
            <a:normAutofit fontScale="90000"/>
          </a:bodyPr>
          <a:lstStyle/>
          <a:p>
            <a:r>
              <a:rPr lang="en-US" dirty="0" smtClean="0"/>
              <a:t>Planned specification updates</a:t>
            </a:r>
            <a:endParaRPr lang="en-US" dirty="0"/>
          </a:p>
        </p:txBody>
      </p:sp>
      <p:sp>
        <p:nvSpPr>
          <p:cNvPr id="17" name="TextBox 16"/>
          <p:cNvSpPr txBox="1"/>
          <p:nvPr/>
        </p:nvSpPr>
        <p:spPr>
          <a:xfrm>
            <a:off x="457200" y="908814"/>
            <a:ext cx="11125200" cy="5632311"/>
          </a:xfrm>
          <a:prstGeom prst="rect">
            <a:avLst/>
          </a:prstGeom>
          <a:noFill/>
        </p:spPr>
        <p:txBody>
          <a:bodyPr wrap="square" rtlCol="0">
            <a:spAutoFit/>
          </a:bodyPr>
          <a:lstStyle/>
          <a:p>
            <a:pPr marL="342900" indent="-342900">
              <a:buFont typeface="Arial" panose="020B0604020202020204" pitchFamily="34" charset="0"/>
              <a:buChar char="•"/>
            </a:pPr>
            <a:r>
              <a:rPr lang="en-US" sz="2400" dirty="0" smtClean="0"/>
              <a:t>MIL-PRF-24635 updates to pigment package for gray topcoats for total solar reflectance</a:t>
            </a:r>
          </a:p>
          <a:p>
            <a:pPr marL="342900" indent="-342900">
              <a:buFont typeface="Arial" panose="020B0604020202020204" pitchFamily="34" charset="0"/>
              <a:buChar char="•"/>
            </a:pPr>
            <a:endParaRPr lang="en-US" sz="2400" dirty="0" smtClean="0"/>
          </a:p>
          <a:p>
            <a:pPr marL="342900" indent="-342900">
              <a:buFont typeface="Arial" panose="020B0604020202020204" pitchFamily="34" charset="0"/>
              <a:buChar char="•"/>
            </a:pPr>
            <a:r>
              <a:rPr lang="en-US" sz="2400" dirty="0" smtClean="0"/>
              <a:t>MIL-PRF-24667 undergoing significant rewrite:</a:t>
            </a:r>
          </a:p>
          <a:p>
            <a:pPr marL="800100" lvl="1" indent="-342900">
              <a:buFont typeface="Arial" panose="020B0604020202020204" pitchFamily="34" charset="0"/>
              <a:buChar char="•"/>
            </a:pPr>
            <a:r>
              <a:rPr lang="en-US" sz="2400" dirty="0" smtClean="0"/>
              <a:t>Types based on installation method (rolled vs. sprayed) and environment (standard vs. extended durability &amp; surface vs. submerged)</a:t>
            </a:r>
          </a:p>
          <a:p>
            <a:pPr marL="800100" lvl="1" indent="-342900">
              <a:buFont typeface="Arial" panose="020B0604020202020204" pitchFamily="34" charset="0"/>
              <a:buChar char="•"/>
            </a:pPr>
            <a:r>
              <a:rPr lang="en-US" sz="2400" dirty="0" smtClean="0"/>
              <a:t>Composition driven by aggregate used (hardness, density)</a:t>
            </a:r>
          </a:p>
          <a:p>
            <a:pPr marL="800100" lvl="1" indent="-342900">
              <a:buFont typeface="Arial" panose="020B0604020202020204" pitchFamily="34" charset="0"/>
              <a:buChar char="•"/>
            </a:pPr>
            <a:r>
              <a:rPr lang="en-US" sz="2400" dirty="0" smtClean="0"/>
              <a:t>Removal of Type XI peel and stick nonskid to MIL-PRF-XX642 solid decking specification (long pole)</a:t>
            </a:r>
            <a:endParaRPr lang="en-US" sz="2400" dirty="0"/>
          </a:p>
          <a:p>
            <a:pPr marL="342900" indent="-342900">
              <a:buFont typeface="Arial" panose="020B0604020202020204" pitchFamily="34" charset="0"/>
              <a:buChar char="•"/>
            </a:pPr>
            <a:endParaRPr lang="en-US" sz="2400" dirty="0" smtClean="0"/>
          </a:p>
          <a:p>
            <a:pPr marL="342900" indent="-342900">
              <a:buFont typeface="Arial" panose="020B0604020202020204" pitchFamily="34" charset="0"/>
              <a:buChar char="•"/>
            </a:pPr>
            <a:r>
              <a:rPr lang="en-US" sz="2400" dirty="0" smtClean="0"/>
              <a:t>MIL-PRF-16173 expansion of class definitions (temporary vs. persistent, hard vs. soft, solvent- vs. steam-removable, etc.)</a:t>
            </a:r>
          </a:p>
          <a:p>
            <a:pPr marL="342900" indent="-342900">
              <a:buFont typeface="Arial" panose="020B0604020202020204" pitchFamily="34" charset="0"/>
              <a:buChar char="•"/>
            </a:pPr>
            <a:endParaRPr lang="en-US" sz="2400" dirty="0" smtClean="0"/>
          </a:p>
          <a:p>
            <a:pPr marL="342900" indent="-342900">
              <a:buFont typeface="Arial" panose="020B0604020202020204" pitchFamily="34" charset="0"/>
              <a:buChar char="•"/>
            </a:pPr>
            <a:r>
              <a:rPr lang="en-US" sz="2400" dirty="0" smtClean="0"/>
              <a:t>TT-C-492 update to define types (VOC-based), classes (thermal conductivity), and grade (condensation limit)</a:t>
            </a:r>
            <a:endParaRPr lang="en-US" sz="2400" dirty="0"/>
          </a:p>
        </p:txBody>
      </p:sp>
      <p:sp>
        <p:nvSpPr>
          <p:cNvPr id="4" name="TextBox 3"/>
          <p:cNvSpPr txBox="1"/>
          <p:nvPr/>
        </p:nvSpPr>
        <p:spPr>
          <a:xfrm>
            <a:off x="3713136" y="6634460"/>
            <a:ext cx="4205287" cy="230832"/>
          </a:xfrm>
          <a:prstGeom prst="rect">
            <a:avLst/>
          </a:prstGeom>
          <a:noFill/>
        </p:spPr>
        <p:txBody>
          <a:bodyPr wrap="square" rtlCol="0">
            <a:spAutoFit/>
          </a:bodyPr>
          <a:lstStyle/>
          <a:p>
            <a:pPr algn="ctr"/>
            <a:r>
              <a:rPr lang="en-US" sz="900" dirty="0">
                <a:solidFill>
                  <a:srgbClr val="777777"/>
                </a:solidFill>
              </a:rPr>
              <a:t>Distribution A:  Approved for Public Release</a:t>
            </a:r>
          </a:p>
        </p:txBody>
      </p:sp>
    </p:spTree>
    <p:extLst>
      <p:ext uri="{BB962C8B-B14F-4D97-AF65-F5344CB8AC3E}">
        <p14:creationId xmlns:p14="http://schemas.microsoft.com/office/powerpoint/2010/main" val="2228271271"/>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8926</TotalTime>
  <Words>910</Words>
  <Application>Microsoft Office PowerPoint</Application>
  <PresentationFormat>Widescreen</PresentationFormat>
  <Paragraphs>164</Paragraphs>
  <Slides>13</Slides>
  <Notes>1</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13</vt:i4>
      </vt:variant>
    </vt:vector>
  </HeadingPairs>
  <TitlesOfParts>
    <vt:vector size="19" baseType="lpstr">
      <vt:lpstr>Arial</vt:lpstr>
      <vt:lpstr>Calibri</vt:lpstr>
      <vt:lpstr>Calibri Light</vt:lpstr>
      <vt:lpstr>Monotype Sorts</vt:lpstr>
      <vt:lpstr>Times New Roman</vt:lpstr>
      <vt:lpstr>Office Theme</vt:lpstr>
      <vt:lpstr>PowerPoint Presentation</vt:lpstr>
      <vt:lpstr>Overview</vt:lpstr>
      <vt:lpstr>PowerPoint Presentation</vt:lpstr>
      <vt:lpstr>PowerPoint Presentation</vt:lpstr>
      <vt:lpstr>Interior topcoat colors</vt:lpstr>
      <vt:lpstr>Color flake percentage in cosmetic polymeric decking</vt:lpstr>
      <vt:lpstr>TT-P-645 interior primer color</vt:lpstr>
      <vt:lpstr>Pending updates to Standard Item 009-32</vt:lpstr>
      <vt:lpstr>Planned specification updates</vt:lpstr>
      <vt:lpstr>Move to industry standards</vt:lpstr>
      <vt:lpstr>What risk is NAVSEA accepting with industry standards?</vt:lpstr>
      <vt:lpstr>Need for more detailed manufacturer guidance</vt:lpstr>
      <vt:lpstr>Conclusion</vt:lpstr>
    </vt:vector>
  </TitlesOfParts>
  <Company>HPES NMCI NGEN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Castle, Howard E CIV NAVSEA, SEA 05</dc:creator>
  <cp:lastModifiedBy>Sisson, Rebecca</cp:lastModifiedBy>
  <cp:revision>62</cp:revision>
  <cp:lastPrinted>2019-03-05T15:30:07Z</cp:lastPrinted>
  <dcterms:created xsi:type="dcterms:W3CDTF">2019-02-26T19:08:42Z</dcterms:created>
  <dcterms:modified xsi:type="dcterms:W3CDTF">2019-03-05T17:14:49Z</dcterms:modified>
</cp:coreProperties>
</file>