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3" r:id="rId2"/>
    <p:sldId id="355" r:id="rId3"/>
    <p:sldId id="299" r:id="rId4"/>
    <p:sldId id="364" r:id="rId5"/>
    <p:sldId id="34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FB9"/>
    <a:srgbClr val="FFCC99"/>
    <a:srgbClr val="FF00FF"/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533" autoAdjust="0"/>
  </p:normalViewPr>
  <p:slideViewPr>
    <p:cSldViewPr>
      <p:cViewPr varScale="1">
        <p:scale>
          <a:sx n="79" d="100"/>
          <a:sy n="79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92" y="5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AAD9556-8CF3-4A1D-B4C9-313ABF264C8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0A7FF7B-7FC7-4099-B954-429806406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9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</a:rPr>
              <a:t>Proposed Presenter: Spaulding</a:t>
            </a:r>
          </a:p>
          <a:p>
            <a:endParaRPr lang="en-US" dirty="0"/>
          </a:p>
          <a:p>
            <a:r>
              <a:rPr lang="en-US" dirty="0"/>
              <a:t>RA Project 2015-473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Computer Aided Robotics – Welding (CAR-W) project focused on automating the time-intensive process of robot programming for welding, to enable cost-effective utilization of robotic automation for one-off and high-mix/low-volume production in the defense and commercial shipbuilding industries.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team approached this challenge by developing enhancements to three core technology platforms that enabled simple, rapid programming of robots for highly complex welded assemblies. These enhancements included: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Generation of robot-class 3D model and welding specification exports from the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ShipConstructor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CAD platform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Development of automated robot path planning and collision avoidance software including support for large robot systems with many axes of freedom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- Development of robot-class weld procedure database to enable automatic weld process selection and welding program generation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FADCD-0D74-4297-82D9-867076BEB9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2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A392C-2282-4D33-84C6-D0D6B36F56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3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4691"/>
            <a:ext cx="2093396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52850"/>
              </a:solidFill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gray">
          <a:xfrm>
            <a:off x="8761413" y="65532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/>
            </a:pPr>
            <a:fld id="{F0D8C87D-12B1-415B-A972-B11FB9BD637E}" type="slidenum">
              <a:rPr kumimoji="1" lang="en-US" sz="1000">
                <a:solidFill>
                  <a:srgbClr val="808080"/>
                </a:solidFill>
              </a:rPr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00" dirty="0">
              <a:solidFill>
                <a:srgbClr val="808080"/>
              </a:solidFill>
            </a:endParaRPr>
          </a:p>
        </p:txBody>
      </p:sp>
      <p:sp>
        <p:nvSpPr>
          <p:cNvPr id="1029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8600"/>
            <a:ext cx="586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0" y="6477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52850"/>
              </a:solidFill>
              <a:latin typeface="Arial" charset="0"/>
            </a:endParaRPr>
          </a:p>
        </p:txBody>
      </p:sp>
      <p:pic>
        <p:nvPicPr>
          <p:cNvPr id="14" name="Picture 13" descr="NAVSEA Logo.jpg"/>
          <p:cNvPicPr>
            <a:picLocks noChangeAspect="1"/>
          </p:cNvPicPr>
          <p:nvPr/>
        </p:nvPicPr>
        <p:blipFill>
          <a:blip r:embed="rId3" cstate="print"/>
          <a:srcRect t="23333" b="23333"/>
          <a:stretch>
            <a:fillRect/>
          </a:stretch>
        </p:blipFill>
        <p:spPr>
          <a:xfrm>
            <a:off x="38100" y="152400"/>
            <a:ext cx="1285875" cy="6858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146194-0689-42F6-97CC-1ABF714F2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555" y="6477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Distribution A: Approved for Public Release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329ED-9469-47C5-97FD-EC7D158DF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743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NSRP Workforce Development Panel – </a:t>
            </a:r>
          </a:p>
          <a:p>
            <a:pPr marL="0" indent="0" algn="ctr">
              <a:buNone/>
            </a:pPr>
            <a:r>
              <a:rPr lang="en-US" sz="3600" b="1" dirty="0"/>
              <a:t>Navy Program Manager Thoughts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Mr. Erik Oller, SEA 06N </a:t>
            </a:r>
          </a:p>
          <a:p>
            <a:pPr marL="0" indent="0" algn="ctr">
              <a:buNone/>
            </a:pPr>
            <a:r>
              <a:rPr lang="en-US" b="1" dirty="0"/>
              <a:t>14 March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B11066-BDA0-4E2A-A2B2-FC93F50DC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986" y="2454226"/>
            <a:ext cx="2652028" cy="26511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E71480-3602-40E5-8969-9921AF090B0F}"/>
              </a:ext>
            </a:extLst>
          </p:cNvPr>
          <p:cNvSpPr txBox="1"/>
          <p:nvPr/>
        </p:nvSpPr>
        <p:spPr>
          <a:xfrm>
            <a:off x="8106" y="6521039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Distribution A: Approved for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237153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5791200" cy="685800"/>
          </a:xfrm>
        </p:spPr>
        <p:txBody>
          <a:bodyPr>
            <a:noAutofit/>
          </a:bodyPr>
          <a:lstStyle/>
          <a:p>
            <a:r>
              <a:rPr lang="en-US" sz="3200" dirty="0">
                <a:cs typeface="Segoe UI" panose="020B0502040204020203" pitchFamily="34" charset="0"/>
              </a:rPr>
              <a:t>Mission Alignment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00287-047A-40EB-B108-B07138DC2C10}"/>
              </a:ext>
            </a:extLst>
          </p:cNvPr>
          <p:cNvSpPr txBox="1"/>
          <p:nvPr/>
        </p:nvSpPr>
        <p:spPr>
          <a:xfrm>
            <a:off x="0" y="1066800"/>
            <a:ext cx="4274847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NSRP Mission:</a:t>
            </a:r>
          </a:p>
          <a:p>
            <a:pPr marL="233363" lvl="0" indent="-233363">
              <a:spcBef>
                <a:spcPct val="20000"/>
              </a:spcBef>
              <a:buFont typeface="Tahoma" panose="020B0604030504040204" pitchFamily="34" charset="0"/>
              <a:buChar char="•"/>
            </a:pPr>
            <a:r>
              <a:rPr lang="en-US" sz="1600" dirty="0"/>
              <a:t>Manage and focus national shipbuilding and ship repair </a:t>
            </a:r>
            <a:r>
              <a:rPr lang="en-US" sz="1600" b="1" dirty="0"/>
              <a:t>research &amp; development </a:t>
            </a:r>
            <a:r>
              <a:rPr lang="en-US" sz="1600" dirty="0"/>
              <a:t>funding on technologies and processes that will:</a:t>
            </a:r>
          </a:p>
          <a:p>
            <a:pPr marL="401638" lvl="2" indent="-168275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sz="1400" u="sng" dirty="0"/>
              <a:t>Reduce the total ownership cost </a:t>
            </a:r>
            <a:r>
              <a:rPr lang="en-US" sz="1400" dirty="0"/>
              <a:t>of ships for the U.S. Navy, other national security customers and the commercial sector</a:t>
            </a:r>
          </a:p>
          <a:p>
            <a:pPr marL="401638" lvl="2" indent="-168275">
              <a:spcBef>
                <a:spcPct val="20000"/>
              </a:spcBef>
              <a:buFont typeface="Calibri" panose="020F0502020204030204" pitchFamily="34" charset="0"/>
              <a:buChar char="–"/>
            </a:pPr>
            <a:r>
              <a:rPr lang="en-US" sz="1400" dirty="0"/>
              <a:t>Develop and leverage best commercial and naval practices to improve the efficiency of the U.S. shipbuilding and ship repair industry</a:t>
            </a:r>
          </a:p>
          <a:p>
            <a:pPr marL="233363" lvl="0" indent="-233363">
              <a:spcBef>
                <a:spcPct val="20000"/>
              </a:spcBef>
              <a:buFont typeface="Tahoma" panose="020B0604030504040204" pitchFamily="34" charset="0"/>
              <a:buChar char="•"/>
            </a:pPr>
            <a:r>
              <a:rPr lang="en-US" sz="1600" dirty="0"/>
              <a:t>Provide a </a:t>
            </a:r>
            <a:r>
              <a:rPr lang="en-US" sz="1600" b="1" dirty="0"/>
              <a:t>collaborative framework  </a:t>
            </a:r>
            <a:r>
              <a:rPr lang="en-US" sz="1600" dirty="0"/>
              <a:t>to improve shipbuilding-related technical and business processes</a:t>
            </a:r>
          </a:p>
          <a:p>
            <a:r>
              <a:rPr lang="en-US" sz="1600" b="1" dirty="0"/>
              <a:t>  </a:t>
            </a:r>
          </a:p>
          <a:p>
            <a:endParaRPr lang="en-US" sz="105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6EB598A-F869-488A-9C67-A1FE2B19E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5" y="4562495"/>
            <a:ext cx="3489714" cy="18585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FADBF9-AAC6-400E-BD1F-110D1002BC5F}"/>
              </a:ext>
            </a:extLst>
          </p:cNvPr>
          <p:cNvSpPr txBox="1"/>
          <p:nvPr/>
        </p:nvSpPr>
        <p:spPr>
          <a:xfrm>
            <a:off x="4632714" y="1062135"/>
            <a:ext cx="4358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Workforce Development Panel Scope: </a:t>
            </a:r>
          </a:p>
          <a:p>
            <a:pPr marL="233363" indent="-233363">
              <a:buFont typeface="Tahoma" panose="020B060403050404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Reduce the cost of shipbuilding </a:t>
            </a:r>
            <a:r>
              <a:rPr lang="en-US" sz="1600" dirty="0">
                <a:solidFill>
                  <a:srgbClr val="002060"/>
                </a:solidFill>
              </a:rPr>
              <a:t>through effective projects centered on training and development, human resources, change management and technology transfer.</a:t>
            </a:r>
          </a:p>
          <a:p>
            <a:r>
              <a:rPr lang="en-US" sz="1600" b="1" dirty="0">
                <a:solidFill>
                  <a:srgbClr val="002060"/>
                </a:solidFill>
              </a:rPr>
              <a:t>Panel Focus Areas</a:t>
            </a:r>
          </a:p>
          <a:p>
            <a:pPr marL="233363" indent="-233363">
              <a:buFont typeface="Tahoma" panose="020B060403050404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Workforce of the Future</a:t>
            </a:r>
          </a:p>
          <a:p>
            <a:pPr marL="233363" indent="-233363">
              <a:buFont typeface="Tahoma" panose="020B060403050404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Collaboration</a:t>
            </a:r>
            <a:r>
              <a:rPr lang="en-US" sz="1600" dirty="0">
                <a:solidFill>
                  <a:srgbClr val="002060"/>
                </a:solidFill>
              </a:rPr>
              <a:t> with other NSRP panels and other organizations</a:t>
            </a:r>
          </a:p>
          <a:p>
            <a:r>
              <a:rPr lang="en-US" sz="1600" b="1" dirty="0"/>
              <a:t>Future Goals</a:t>
            </a:r>
          </a:p>
          <a:p>
            <a:pPr marL="233363" indent="-233363">
              <a:buFont typeface="Tahoma" panose="020B0604030504040204" pitchFamily="34" charset="0"/>
              <a:buChar char="•"/>
            </a:pPr>
            <a:r>
              <a:rPr lang="en-US" sz="1600" dirty="0"/>
              <a:t>Increase understanding and partnerships (</a:t>
            </a:r>
            <a:r>
              <a:rPr lang="en-US" sz="1600" b="1" dirty="0"/>
              <a:t>MEEP</a:t>
            </a:r>
            <a:r>
              <a:rPr lang="en-US" sz="1600" dirty="0"/>
              <a:t>; Academia; Associations) to keep educational feeder tubes sending workers to private and public shipyards.  </a:t>
            </a:r>
          </a:p>
          <a:p>
            <a:pPr marL="233363" indent="-233363">
              <a:buFont typeface="Tahoma" panose="020B0604030504040204" pitchFamily="34" charset="0"/>
              <a:buChar char="•"/>
            </a:pPr>
            <a:r>
              <a:rPr lang="en-US" sz="1600" u="sng" dirty="0">
                <a:solidFill>
                  <a:srgbClr val="002060"/>
                </a:solidFill>
              </a:rPr>
              <a:t>Example</a:t>
            </a:r>
            <a:r>
              <a:rPr lang="en-US" sz="1600" dirty="0">
                <a:solidFill>
                  <a:srgbClr val="002060"/>
                </a:solidFill>
              </a:rPr>
              <a:t>: “Maritime Workforce Development Initiative” is advancing the capabilities of 2-year community and technical colleges to assist the Government and industry in securing the talent pipeline for domestic maritime industry jobs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BC333C-88DD-4CB9-9DB8-E06C00C62A6B}"/>
              </a:ext>
            </a:extLst>
          </p:cNvPr>
          <p:cNvSpPr txBox="1"/>
          <p:nvPr/>
        </p:nvSpPr>
        <p:spPr>
          <a:xfrm>
            <a:off x="8106" y="6521039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Distribution A: Approved for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88407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69CD-226D-4353-A296-8D502A7C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28600"/>
            <a:ext cx="5867400" cy="609600"/>
          </a:xfrm>
        </p:spPr>
        <p:txBody>
          <a:bodyPr/>
          <a:lstStyle/>
          <a:p>
            <a:r>
              <a:rPr lang="en-US" sz="3200" dirty="0"/>
              <a:t>Manufacturing</a:t>
            </a:r>
            <a:r>
              <a:rPr lang="en-US" dirty="0"/>
              <a:t> Engineering </a:t>
            </a:r>
            <a:r>
              <a:rPr lang="en-US" sz="3200" dirty="0"/>
              <a:t>Education Program (MEEP)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2CC76-31D8-4EEB-9C5B-53A8F28D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2743200"/>
          </a:xfrm>
        </p:spPr>
        <p:txBody>
          <a:bodyPr/>
          <a:lstStyle/>
          <a:p>
            <a:r>
              <a:rPr lang="en-US" dirty="0"/>
              <a:t>Established by NDAA FY 2017 </a:t>
            </a:r>
          </a:p>
          <a:p>
            <a:pPr lvl="1"/>
            <a:r>
              <a:rPr lang="en-US" dirty="0"/>
              <a:t>10 U.S.C. § 2196</a:t>
            </a:r>
          </a:p>
          <a:p>
            <a:pPr lvl="1"/>
            <a:r>
              <a:rPr lang="en-US" dirty="0"/>
              <a:t>Authorizes DoD to support industry-relevant, manufacturing-focused, engineering training at U.S. institutions of higher education, industry, nonprofit institutions, and consortia</a:t>
            </a:r>
          </a:p>
          <a:p>
            <a:pPr lvl="1"/>
            <a:r>
              <a:rPr lang="en-US" dirty="0"/>
              <a:t>Administered by ONR</a:t>
            </a:r>
          </a:p>
          <a:p>
            <a:r>
              <a:rPr lang="en-US" dirty="0"/>
              <a:t>Purpose: Establish new or enhance existing programs to better position current and next-generation manufacturing workforce to produce military systems and components to assure DoD  technological superiority</a:t>
            </a:r>
          </a:p>
          <a:p>
            <a:r>
              <a:rPr lang="en-US" dirty="0"/>
              <a:t>Eligibility: All responsible sources from industry, not-for-profit institutions, institutions of higher education, or a consortia of such institutions or industry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73402D-E96C-488E-A6D1-22883CE0EBFD}"/>
              </a:ext>
            </a:extLst>
          </p:cNvPr>
          <p:cNvSpPr txBox="1"/>
          <p:nvPr/>
        </p:nvSpPr>
        <p:spPr>
          <a:xfrm>
            <a:off x="8106" y="6521039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Distribution A: Approved for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72988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7D86189-07A5-4441-9B01-0C3271B1EBEB}"/>
              </a:ext>
            </a:extLst>
          </p:cNvPr>
          <p:cNvGrpSpPr/>
          <p:nvPr/>
        </p:nvGrpSpPr>
        <p:grpSpPr>
          <a:xfrm>
            <a:off x="139400" y="1212310"/>
            <a:ext cx="8852200" cy="4752624"/>
            <a:chOff x="139400" y="1212310"/>
            <a:chExt cx="8607829" cy="4504059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7AE88D7-0020-4F43-BB68-E10413FEEE2D}"/>
                </a:ext>
              </a:extLst>
            </p:cNvPr>
            <p:cNvSpPr/>
            <p:nvPr/>
          </p:nvSpPr>
          <p:spPr>
            <a:xfrm>
              <a:off x="4504089" y="2758610"/>
              <a:ext cx="1210842" cy="2881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6349"/>
                  </a:lnTo>
                  <a:lnTo>
                    <a:pt x="1210842" y="196349"/>
                  </a:lnTo>
                  <a:lnTo>
                    <a:pt x="1210842" y="288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25B2FDE-C2FD-479F-BC21-3E5B6277A675}"/>
                </a:ext>
              </a:extLst>
            </p:cNvPr>
            <p:cNvSpPr/>
            <p:nvPr/>
          </p:nvSpPr>
          <p:spPr>
            <a:xfrm>
              <a:off x="4458369" y="2758610"/>
              <a:ext cx="91440" cy="2881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8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6EEED10-4314-4C1E-B051-BEB27B8D7AF1}"/>
                </a:ext>
              </a:extLst>
            </p:cNvPr>
            <p:cNvSpPr/>
            <p:nvPr/>
          </p:nvSpPr>
          <p:spPr>
            <a:xfrm>
              <a:off x="5732389" y="4593036"/>
              <a:ext cx="2409418" cy="3896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7896"/>
                  </a:lnTo>
                  <a:lnTo>
                    <a:pt x="2409418" y="297896"/>
                  </a:lnTo>
                  <a:lnTo>
                    <a:pt x="2409418" y="3896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6D7618F-1C0C-4D6C-8B6B-162858CC6D5A}"/>
                </a:ext>
              </a:extLst>
            </p:cNvPr>
            <p:cNvSpPr/>
            <p:nvPr/>
          </p:nvSpPr>
          <p:spPr>
            <a:xfrm>
              <a:off x="5732389" y="4593036"/>
              <a:ext cx="1198576" cy="3896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97896"/>
                  </a:lnTo>
                  <a:lnTo>
                    <a:pt x="1198576" y="297896"/>
                  </a:lnTo>
                  <a:lnTo>
                    <a:pt x="1198576" y="3896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F3E169-D073-414B-B099-928E4F8A1BB6}"/>
                </a:ext>
              </a:extLst>
            </p:cNvPr>
            <p:cNvSpPr/>
            <p:nvPr/>
          </p:nvSpPr>
          <p:spPr>
            <a:xfrm>
              <a:off x="4509281" y="4593036"/>
              <a:ext cx="1223108" cy="3896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223108" y="0"/>
                  </a:moveTo>
                  <a:lnTo>
                    <a:pt x="1223108" y="297896"/>
                  </a:lnTo>
                  <a:lnTo>
                    <a:pt x="0" y="297896"/>
                  </a:lnTo>
                  <a:lnTo>
                    <a:pt x="0" y="389672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3F7F43-ADBB-416C-A949-79A23C83607F}"/>
                </a:ext>
              </a:extLst>
            </p:cNvPr>
            <p:cNvSpPr/>
            <p:nvPr/>
          </p:nvSpPr>
          <p:spPr>
            <a:xfrm>
              <a:off x="2627315" y="3665670"/>
              <a:ext cx="3105073" cy="2982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6502"/>
                  </a:lnTo>
                  <a:lnTo>
                    <a:pt x="3105073" y="206502"/>
                  </a:lnTo>
                  <a:lnTo>
                    <a:pt x="3105073" y="298278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807862E-E8C3-49D6-AF9B-37FC914B99B8}"/>
                </a:ext>
              </a:extLst>
            </p:cNvPr>
            <p:cNvSpPr/>
            <p:nvPr/>
          </p:nvSpPr>
          <p:spPr>
            <a:xfrm>
              <a:off x="2627315" y="3665670"/>
              <a:ext cx="1884621" cy="2982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6502"/>
                  </a:lnTo>
                  <a:lnTo>
                    <a:pt x="1884621" y="206502"/>
                  </a:lnTo>
                  <a:lnTo>
                    <a:pt x="1884621" y="298278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37D4F9A-39BC-46AB-A092-40677EA68683}"/>
                </a:ext>
              </a:extLst>
            </p:cNvPr>
            <p:cNvSpPr/>
            <p:nvPr/>
          </p:nvSpPr>
          <p:spPr>
            <a:xfrm>
              <a:off x="634745" y="3665670"/>
              <a:ext cx="1992570" cy="29826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992570" y="0"/>
                  </a:moveTo>
                  <a:lnTo>
                    <a:pt x="1992570" y="206483"/>
                  </a:lnTo>
                  <a:lnTo>
                    <a:pt x="0" y="206483"/>
                  </a:lnTo>
                  <a:lnTo>
                    <a:pt x="0" y="298260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9BF5ECA-895C-42FB-9848-6531FE513993}"/>
                </a:ext>
              </a:extLst>
            </p:cNvPr>
            <p:cNvSpPr/>
            <p:nvPr/>
          </p:nvSpPr>
          <p:spPr>
            <a:xfrm>
              <a:off x="2627315" y="3665670"/>
              <a:ext cx="645612" cy="2982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06502"/>
                  </a:lnTo>
                  <a:lnTo>
                    <a:pt x="645612" y="206502"/>
                  </a:lnTo>
                  <a:lnTo>
                    <a:pt x="645612" y="298278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2F89CA-4E14-4708-9AB5-A2931F37933D}"/>
                </a:ext>
              </a:extLst>
            </p:cNvPr>
            <p:cNvSpPr/>
            <p:nvPr/>
          </p:nvSpPr>
          <p:spPr>
            <a:xfrm>
              <a:off x="1890369" y="3665670"/>
              <a:ext cx="736946" cy="29827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36946" y="0"/>
                  </a:moveTo>
                  <a:lnTo>
                    <a:pt x="736946" y="206496"/>
                  </a:lnTo>
                  <a:lnTo>
                    <a:pt x="0" y="206496"/>
                  </a:lnTo>
                  <a:lnTo>
                    <a:pt x="0" y="298272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679BF75-B085-46DE-A958-2CC4AF37C3B2}"/>
                </a:ext>
              </a:extLst>
            </p:cNvPr>
            <p:cNvSpPr/>
            <p:nvPr/>
          </p:nvSpPr>
          <p:spPr>
            <a:xfrm>
              <a:off x="2627315" y="3665670"/>
              <a:ext cx="626477" cy="130372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11948"/>
                  </a:lnTo>
                  <a:lnTo>
                    <a:pt x="626477" y="1211948"/>
                  </a:lnTo>
                  <a:lnTo>
                    <a:pt x="626477" y="1303724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39B689E-EACF-4F7A-9BF3-F37C60A8096B}"/>
                </a:ext>
              </a:extLst>
            </p:cNvPr>
            <p:cNvSpPr/>
            <p:nvPr/>
          </p:nvSpPr>
          <p:spPr>
            <a:xfrm>
              <a:off x="1888988" y="3665670"/>
              <a:ext cx="738327" cy="130378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738327" y="0"/>
                  </a:moveTo>
                  <a:lnTo>
                    <a:pt x="738327" y="1212004"/>
                  </a:lnTo>
                  <a:lnTo>
                    <a:pt x="0" y="1212004"/>
                  </a:lnTo>
                  <a:lnTo>
                    <a:pt x="0" y="1303780"/>
                  </a:lnTo>
                </a:path>
              </a:pathLst>
            </a:custGeom>
            <a:noFill/>
            <a:ln>
              <a:solidFill>
                <a:schemeClr val="accent1"/>
              </a:solidFill>
              <a:prstDash val="sys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DB9A8E-2255-449D-8576-794211D2F808}"/>
                </a:ext>
              </a:extLst>
            </p:cNvPr>
            <p:cNvSpPr/>
            <p:nvPr/>
          </p:nvSpPr>
          <p:spPr>
            <a:xfrm>
              <a:off x="2627315" y="2758610"/>
              <a:ext cx="1876773" cy="27797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76773" y="0"/>
                  </a:moveTo>
                  <a:lnTo>
                    <a:pt x="1876773" y="186195"/>
                  </a:lnTo>
                  <a:lnTo>
                    <a:pt x="0" y="186195"/>
                  </a:lnTo>
                  <a:lnTo>
                    <a:pt x="0" y="277971"/>
                  </a:lnTo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2F62929-B23D-4918-9DDA-3A6D6B277616}"/>
                </a:ext>
              </a:extLst>
            </p:cNvPr>
            <p:cNvSpPr/>
            <p:nvPr/>
          </p:nvSpPr>
          <p:spPr>
            <a:xfrm>
              <a:off x="4458369" y="1841397"/>
              <a:ext cx="91440" cy="28812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28812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FC7D7AD3-D70D-4556-94B5-2B04BE6A7409}"/>
                </a:ext>
              </a:extLst>
            </p:cNvPr>
            <p:cNvSpPr/>
            <p:nvPr/>
          </p:nvSpPr>
          <p:spPr>
            <a:xfrm>
              <a:off x="4008744" y="1212310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3C4FA43-B676-48B2-A306-1BBEBBA05CDF}"/>
                </a:ext>
              </a:extLst>
            </p:cNvPr>
            <p:cNvSpPr/>
            <p:nvPr/>
          </p:nvSpPr>
          <p:spPr>
            <a:xfrm>
              <a:off x="4123011" y="1299009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NSRP Program Executive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F0768558-CC88-44F0-A278-AC3F4CAEE951}"/>
                </a:ext>
              </a:extLst>
            </p:cNvPr>
            <p:cNvSpPr/>
            <p:nvPr/>
          </p:nvSpPr>
          <p:spPr>
            <a:xfrm>
              <a:off x="4008744" y="2129523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ECE4C8-CFD1-4FCC-AAD0-3959B1A63DAF}"/>
                </a:ext>
              </a:extLst>
            </p:cNvPr>
            <p:cNvSpPr/>
            <p:nvPr/>
          </p:nvSpPr>
          <p:spPr>
            <a:xfrm>
              <a:off x="4118821" y="2234096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NSRP Program Manager 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5BB52C5-1465-492D-BDA1-2F74452D92F6}"/>
                </a:ext>
              </a:extLst>
            </p:cNvPr>
            <p:cNvSpPr/>
            <p:nvPr/>
          </p:nvSpPr>
          <p:spPr>
            <a:xfrm>
              <a:off x="2131971" y="3036582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397C3F0-EDE2-4F52-BE32-96080FD0701E}"/>
                </a:ext>
              </a:extLst>
            </p:cNvPr>
            <p:cNvSpPr/>
            <p:nvPr/>
          </p:nvSpPr>
          <p:spPr>
            <a:xfrm>
              <a:off x="2242047" y="3141155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NSRP Program Engineer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4A343DA-3614-4813-827E-E49B34F8EFCD}"/>
                </a:ext>
              </a:extLst>
            </p:cNvPr>
            <p:cNvSpPr/>
            <p:nvPr/>
          </p:nvSpPr>
          <p:spPr>
            <a:xfrm>
              <a:off x="1393643" y="4969451"/>
              <a:ext cx="990689" cy="62908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6768D3F-DF13-4BBE-8663-ECB1545D13A2}"/>
                </a:ext>
              </a:extLst>
            </p:cNvPr>
            <p:cNvSpPr/>
            <p:nvPr/>
          </p:nvSpPr>
          <p:spPr>
            <a:xfrm>
              <a:off x="1503720" y="5074024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Risk Management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14DD6C6B-B3D7-44AE-81D6-FC73923B2176}"/>
                </a:ext>
              </a:extLst>
            </p:cNvPr>
            <p:cNvSpPr/>
            <p:nvPr/>
          </p:nvSpPr>
          <p:spPr>
            <a:xfrm>
              <a:off x="2758448" y="4969394"/>
              <a:ext cx="990689" cy="629087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FB68320-C476-43D9-80D4-F6791E94A1CC}"/>
                </a:ext>
              </a:extLst>
            </p:cNvPr>
            <p:cNvSpPr/>
            <p:nvPr/>
          </p:nvSpPr>
          <p:spPr>
            <a:xfrm>
              <a:off x="2868525" y="5073967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/>
                <a:t>Workforce Development 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6649717B-B425-4FEC-BE0C-34F46D31847A}"/>
                </a:ext>
              </a:extLst>
            </p:cNvPr>
            <p:cNvSpPr/>
            <p:nvPr/>
          </p:nvSpPr>
          <p:spPr>
            <a:xfrm>
              <a:off x="1395025" y="3963943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A2ECAD0-A247-4D5D-A6CB-939CB21F9157}"/>
                </a:ext>
              </a:extLst>
            </p:cNvPr>
            <p:cNvSpPr/>
            <p:nvPr/>
          </p:nvSpPr>
          <p:spPr>
            <a:xfrm>
              <a:off x="1505101" y="4068515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Environmental 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BE58D07E-BBA5-4A46-881F-120A89D8A049}"/>
                </a:ext>
              </a:extLst>
            </p:cNvPr>
            <p:cNvSpPr/>
            <p:nvPr/>
          </p:nvSpPr>
          <p:spPr>
            <a:xfrm>
              <a:off x="2777583" y="396394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75B934C-BFE8-4A8B-BE48-AD883328C384}"/>
                </a:ext>
              </a:extLst>
            </p:cNvPr>
            <p:cNvSpPr/>
            <p:nvPr/>
          </p:nvSpPr>
          <p:spPr>
            <a:xfrm>
              <a:off x="2887660" y="406852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Ship Weapons System Integration 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9904C0F3-B54A-4F2B-9DBF-9ABF80444B21}"/>
                </a:ext>
              </a:extLst>
            </p:cNvPr>
            <p:cNvSpPr/>
            <p:nvPr/>
          </p:nvSpPr>
          <p:spPr>
            <a:xfrm>
              <a:off x="139400" y="3963930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DA678AD-39EA-4238-A832-8EE71040529C}"/>
                </a:ext>
              </a:extLst>
            </p:cNvPr>
            <p:cNvSpPr/>
            <p:nvPr/>
          </p:nvSpPr>
          <p:spPr>
            <a:xfrm>
              <a:off x="249477" y="4068503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Surface Preparation and Coatings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B77051A4-6185-4F9E-8CBF-A6F85B0721C7}"/>
                </a:ext>
              </a:extLst>
            </p:cNvPr>
            <p:cNvSpPr/>
            <p:nvPr/>
          </p:nvSpPr>
          <p:spPr>
            <a:xfrm>
              <a:off x="4016593" y="396394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70A1A77-6648-4874-9296-0ADAAE5DF199}"/>
                </a:ext>
              </a:extLst>
            </p:cNvPr>
            <p:cNvSpPr/>
            <p:nvPr/>
          </p:nvSpPr>
          <p:spPr>
            <a:xfrm>
              <a:off x="4126669" y="406852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NSWCPD Lead/Electrical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90285A7F-8779-4E30-B7CC-5E10B7D59331}"/>
                </a:ext>
              </a:extLst>
            </p:cNvPr>
            <p:cNvSpPr/>
            <p:nvPr/>
          </p:nvSpPr>
          <p:spPr>
            <a:xfrm>
              <a:off x="5237045" y="396394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0A2C4EB-742F-4E4D-A2BB-26281408C623}"/>
                </a:ext>
              </a:extLst>
            </p:cNvPr>
            <p:cNvSpPr/>
            <p:nvPr/>
          </p:nvSpPr>
          <p:spPr>
            <a:xfrm>
              <a:off x="5347121" y="406852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NSWCCD Lead</a:t>
              </a:r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4EFDC5F9-AC9C-4676-923D-FEF0D7858FB7}"/>
                </a:ext>
              </a:extLst>
            </p:cNvPr>
            <p:cNvSpPr/>
            <p:nvPr/>
          </p:nvSpPr>
          <p:spPr>
            <a:xfrm>
              <a:off x="4013937" y="498270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C6932E35-2431-44EB-8E78-6A54BDB2AA66}"/>
                </a:ext>
              </a:extLst>
            </p:cNvPr>
            <p:cNvSpPr/>
            <p:nvPr/>
          </p:nvSpPr>
          <p:spPr>
            <a:xfrm>
              <a:off x="4124013" y="508728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Business Technologies 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33905E1E-C15A-46A2-906D-327102DD607C}"/>
                </a:ext>
              </a:extLst>
            </p:cNvPr>
            <p:cNvSpPr/>
            <p:nvPr/>
          </p:nvSpPr>
          <p:spPr>
            <a:xfrm>
              <a:off x="5224779" y="498270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9C05FFA-DD53-4349-AE11-DFB05793EF4B}"/>
                </a:ext>
              </a:extLst>
            </p:cNvPr>
            <p:cNvSpPr/>
            <p:nvPr/>
          </p:nvSpPr>
          <p:spPr>
            <a:xfrm>
              <a:off x="5334855" y="508728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Ship Design and Material Technologies</a:t>
              </a:r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337AF1DE-FEAE-4E71-AA4E-A4CE4D885FCB}"/>
                </a:ext>
              </a:extLst>
            </p:cNvPr>
            <p:cNvSpPr/>
            <p:nvPr/>
          </p:nvSpPr>
          <p:spPr>
            <a:xfrm>
              <a:off x="6435621" y="498270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7065640-0110-4290-ADA6-DBCF9113DF58}"/>
                </a:ext>
              </a:extLst>
            </p:cNvPr>
            <p:cNvSpPr/>
            <p:nvPr/>
          </p:nvSpPr>
          <p:spPr>
            <a:xfrm>
              <a:off x="6545698" y="508728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Welding</a:t>
              </a:r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Matt Sinfield</a:t>
              </a: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2E2B8C3A-147B-46DF-B1A8-9217FA2BA9A7}"/>
                </a:ext>
              </a:extLst>
            </p:cNvPr>
            <p:cNvSpPr/>
            <p:nvPr/>
          </p:nvSpPr>
          <p:spPr>
            <a:xfrm>
              <a:off x="7646463" y="498270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2C561CE-C2D1-4F73-BB30-8084DC632998}"/>
                </a:ext>
              </a:extLst>
            </p:cNvPr>
            <p:cNvSpPr/>
            <p:nvPr/>
          </p:nvSpPr>
          <p:spPr>
            <a:xfrm>
              <a:off x="7756540" y="508728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Planning, Production Processes and Facilities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C2B8F4A0-FAAB-424E-8398-2A6761C7AFFF}"/>
                </a:ext>
              </a:extLst>
            </p:cNvPr>
            <p:cNvSpPr/>
            <p:nvPr/>
          </p:nvSpPr>
          <p:spPr>
            <a:xfrm>
              <a:off x="4008744" y="3046736"/>
              <a:ext cx="990689" cy="62908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551A37F-2C36-437A-9F41-6225A8497297}"/>
                </a:ext>
              </a:extLst>
            </p:cNvPr>
            <p:cNvSpPr/>
            <p:nvPr/>
          </p:nvSpPr>
          <p:spPr>
            <a:xfrm>
              <a:off x="4118821" y="3151309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BFM 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F0CA1907-CA61-4D1F-91E2-3C1028E5FBB1}"/>
                </a:ext>
              </a:extLst>
            </p:cNvPr>
            <p:cNvSpPr/>
            <p:nvPr/>
          </p:nvSpPr>
          <p:spPr>
            <a:xfrm>
              <a:off x="5219586" y="3046736"/>
              <a:ext cx="990689" cy="62908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310C552-0FDC-4C3E-95B9-7AF2D5C3B9B0}"/>
                </a:ext>
              </a:extLst>
            </p:cNvPr>
            <p:cNvSpPr/>
            <p:nvPr/>
          </p:nvSpPr>
          <p:spPr>
            <a:xfrm>
              <a:off x="5329663" y="3151309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Senior Program Analyst 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FA2FB669-A7E1-4F4F-A086-FB91E1CC6376}"/>
                </a:ext>
              </a:extLst>
            </p:cNvPr>
            <p:cNvSpPr/>
            <p:nvPr/>
          </p:nvSpPr>
          <p:spPr>
            <a:xfrm>
              <a:off x="6336291" y="1875859"/>
              <a:ext cx="990689" cy="629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ED96D8-F928-4CAD-9B85-D5EFFB9F3309}"/>
                </a:ext>
              </a:extLst>
            </p:cNvPr>
            <p:cNvSpPr/>
            <p:nvPr/>
          </p:nvSpPr>
          <p:spPr>
            <a:xfrm>
              <a:off x="6446368" y="1980432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Government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2F1CE26E-7B6B-40C4-8093-7A53FFAAE980}"/>
                </a:ext>
              </a:extLst>
            </p:cNvPr>
            <p:cNvSpPr/>
            <p:nvPr/>
          </p:nvSpPr>
          <p:spPr>
            <a:xfrm>
              <a:off x="7593914" y="1843486"/>
              <a:ext cx="990689" cy="62908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24D84BE-3D40-4956-BD5A-AF739088F1C4}"/>
                </a:ext>
              </a:extLst>
            </p:cNvPr>
            <p:cNvSpPr/>
            <p:nvPr/>
          </p:nvSpPr>
          <p:spPr>
            <a:xfrm>
              <a:off x="7703990" y="1948059"/>
              <a:ext cx="990689" cy="629087"/>
            </a:xfrm>
            <a:custGeom>
              <a:avLst/>
              <a:gdLst>
                <a:gd name="connsiteX0" fmla="*/ 0 w 990689"/>
                <a:gd name="connsiteY0" fmla="*/ 62909 h 629087"/>
                <a:gd name="connsiteX1" fmla="*/ 62909 w 990689"/>
                <a:gd name="connsiteY1" fmla="*/ 0 h 629087"/>
                <a:gd name="connsiteX2" fmla="*/ 927780 w 990689"/>
                <a:gd name="connsiteY2" fmla="*/ 0 h 629087"/>
                <a:gd name="connsiteX3" fmla="*/ 990689 w 990689"/>
                <a:gd name="connsiteY3" fmla="*/ 62909 h 629087"/>
                <a:gd name="connsiteX4" fmla="*/ 990689 w 990689"/>
                <a:gd name="connsiteY4" fmla="*/ 566178 h 629087"/>
                <a:gd name="connsiteX5" fmla="*/ 927780 w 990689"/>
                <a:gd name="connsiteY5" fmla="*/ 629087 h 629087"/>
                <a:gd name="connsiteX6" fmla="*/ 62909 w 990689"/>
                <a:gd name="connsiteY6" fmla="*/ 629087 h 629087"/>
                <a:gd name="connsiteX7" fmla="*/ 0 w 990689"/>
                <a:gd name="connsiteY7" fmla="*/ 566178 h 629087"/>
                <a:gd name="connsiteX8" fmla="*/ 0 w 990689"/>
                <a:gd name="connsiteY8" fmla="*/ 62909 h 629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89" h="629087">
                  <a:moveTo>
                    <a:pt x="0" y="62909"/>
                  </a:moveTo>
                  <a:cubicBezTo>
                    <a:pt x="0" y="28165"/>
                    <a:pt x="28165" y="0"/>
                    <a:pt x="62909" y="0"/>
                  </a:cubicBezTo>
                  <a:lnTo>
                    <a:pt x="927780" y="0"/>
                  </a:lnTo>
                  <a:cubicBezTo>
                    <a:pt x="962524" y="0"/>
                    <a:pt x="990689" y="28165"/>
                    <a:pt x="990689" y="62909"/>
                  </a:cubicBezTo>
                  <a:lnTo>
                    <a:pt x="990689" y="566178"/>
                  </a:lnTo>
                  <a:cubicBezTo>
                    <a:pt x="990689" y="600922"/>
                    <a:pt x="962524" y="629087"/>
                    <a:pt x="927780" y="629087"/>
                  </a:cubicBezTo>
                  <a:lnTo>
                    <a:pt x="62909" y="629087"/>
                  </a:lnTo>
                  <a:cubicBezTo>
                    <a:pt x="28165" y="629087"/>
                    <a:pt x="0" y="600922"/>
                    <a:pt x="0" y="566178"/>
                  </a:cubicBezTo>
                  <a:lnTo>
                    <a:pt x="0" y="62909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715" tIns="52715" rIns="52715" bIns="52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kern="1200" dirty="0"/>
                <a:t>Contractor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5486400" cy="609600"/>
          </a:xfrm>
        </p:spPr>
        <p:txBody>
          <a:bodyPr/>
          <a:lstStyle/>
          <a:p>
            <a:r>
              <a:rPr lang="en-US" dirty="0"/>
              <a:t>NAVSEA NSRP Program Office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500" y="6075671"/>
            <a:ext cx="5715000" cy="306467"/>
          </a:xfrm>
          <a:prstGeom prst="roundRect">
            <a:avLst/>
          </a:prstGeom>
          <a:solidFill>
            <a:srgbClr val="92D050"/>
          </a:solidFill>
          <a:ln w="19050">
            <a:solidFill>
              <a:srgbClr val="00B050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dirty="0"/>
              <a:t>The NAVSEA NSRP Program Office is here to help.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93069-9A0C-494A-A1DA-44239AE9F36A}"/>
              </a:ext>
            </a:extLst>
          </p:cNvPr>
          <p:cNvSpPr txBox="1"/>
          <p:nvPr/>
        </p:nvSpPr>
        <p:spPr>
          <a:xfrm>
            <a:off x="7017378" y="3922714"/>
            <a:ext cx="1802732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Navy Reps are  designated for and participate with all Panel activities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630DF13-510A-4B6F-B9C8-156F23FB90BD}"/>
              </a:ext>
            </a:extLst>
          </p:cNvPr>
          <p:cNvSpPr txBox="1"/>
          <p:nvPr/>
        </p:nvSpPr>
        <p:spPr>
          <a:xfrm>
            <a:off x="8106" y="6521039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Distribution A: Approved for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109814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5867400" cy="609600"/>
          </a:xfrm>
        </p:spPr>
        <p:txBody>
          <a:bodyPr/>
          <a:lstStyle/>
          <a:p>
            <a:r>
              <a:rPr lang="en-US" dirty="0"/>
              <a:t>Contact Information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2743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Mr. Erik Oller, NAVSEA 06N,</a:t>
            </a:r>
          </a:p>
          <a:p>
            <a:pPr marL="0" indent="0" algn="ctr">
              <a:buNone/>
            </a:pPr>
            <a:r>
              <a:rPr lang="en-US" sz="3600" dirty="0"/>
              <a:t>(202) 781-4342 or </a:t>
            </a:r>
          </a:p>
          <a:p>
            <a:pPr marL="0" indent="0" algn="ctr">
              <a:buNone/>
            </a:pPr>
            <a:r>
              <a:rPr lang="en-US" sz="3600" dirty="0"/>
              <a:t>Erik.oller1@navy.mil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351A3D-431E-4611-AF19-F7CB95E9688C}"/>
              </a:ext>
            </a:extLst>
          </p:cNvPr>
          <p:cNvSpPr txBox="1"/>
          <p:nvPr/>
        </p:nvSpPr>
        <p:spPr>
          <a:xfrm>
            <a:off x="8106" y="6521039"/>
            <a:ext cx="556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Distribution A: Approved for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1073789845"/>
      </p:ext>
    </p:extLst>
  </p:cSld>
  <p:clrMapOvr>
    <a:masterClrMapping/>
  </p:clrMapOvr>
</p:sld>
</file>

<file path=ppt/theme/theme1.xml><?xml version="1.0" encoding="utf-8"?>
<a:theme xmlns:a="http://schemas.openxmlformats.org/drawingml/2006/main" name="FB13Nov2012">
  <a:themeElements>
    <a:clrScheme name="Navy ERP template 7.7.06 13">
      <a:dk1>
        <a:srgbClr val="052850"/>
      </a:dk1>
      <a:lt1>
        <a:srgbClr val="FFFFFF"/>
      </a:lt1>
      <a:dk2>
        <a:srgbClr val="052850"/>
      </a:dk2>
      <a:lt2>
        <a:srgbClr val="808080"/>
      </a:lt2>
      <a:accent1>
        <a:srgbClr val="5D8FB6"/>
      </a:accent1>
      <a:accent2>
        <a:srgbClr val="E5D06D"/>
      </a:accent2>
      <a:accent3>
        <a:srgbClr val="FFFFFF"/>
      </a:accent3>
      <a:accent4>
        <a:srgbClr val="032143"/>
      </a:accent4>
      <a:accent5>
        <a:srgbClr val="B6C6D7"/>
      </a:accent5>
      <a:accent6>
        <a:srgbClr val="CFBC62"/>
      </a:accent6>
      <a:hlink>
        <a:srgbClr val="5D8FB6"/>
      </a:hlink>
      <a:folHlink>
        <a:srgbClr val="E5D06D"/>
      </a:folHlink>
    </a:clrScheme>
    <a:fontScheme name="Navy ERP template 7.7.06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ERP template 7.7.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ERP template 7.7.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ERP template 7.7.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ERP template 7.7.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ERP template 7.7.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ERP template 7.7.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ERP template 7.7.06 13">
        <a:dk1>
          <a:srgbClr val="052850"/>
        </a:dk1>
        <a:lt1>
          <a:srgbClr val="FFFFFF"/>
        </a:lt1>
        <a:dk2>
          <a:srgbClr val="052850"/>
        </a:dk2>
        <a:lt2>
          <a:srgbClr val="808080"/>
        </a:lt2>
        <a:accent1>
          <a:srgbClr val="5D8FB6"/>
        </a:accent1>
        <a:accent2>
          <a:srgbClr val="E5D06D"/>
        </a:accent2>
        <a:accent3>
          <a:srgbClr val="FFFFFF"/>
        </a:accent3>
        <a:accent4>
          <a:srgbClr val="032143"/>
        </a:accent4>
        <a:accent5>
          <a:srgbClr val="B6C6D7"/>
        </a:accent5>
        <a:accent6>
          <a:srgbClr val="CFBC62"/>
        </a:accent6>
        <a:hlink>
          <a:srgbClr val="5D8FB6"/>
        </a:hlink>
        <a:folHlink>
          <a:srgbClr val="E5D0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32374</TotalTime>
  <Words>580</Words>
  <Application>Microsoft Office PowerPoint</Application>
  <PresentationFormat>On-screen Show (4:3)</PresentationFormat>
  <Paragraphs>72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Tahoma</vt:lpstr>
      <vt:lpstr>FB13Nov2012</vt:lpstr>
      <vt:lpstr>PowerPoint Presentation</vt:lpstr>
      <vt:lpstr>Mission Alignment</vt:lpstr>
      <vt:lpstr>Manufacturing Engineering Education Program (MEEP)</vt:lpstr>
      <vt:lpstr>NAVSEA NSRP Program Office</vt:lpstr>
      <vt:lpstr>Contact Information  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06 Implementation Status</dc:title>
  <dc:creator>kathryn.mead</dc:creator>
  <cp:lastModifiedBy>lynnyarosh</cp:lastModifiedBy>
  <cp:revision>266</cp:revision>
  <cp:lastPrinted>2017-02-13T18:07:32Z</cp:lastPrinted>
  <dcterms:created xsi:type="dcterms:W3CDTF">2014-01-13T13:40:44Z</dcterms:created>
  <dcterms:modified xsi:type="dcterms:W3CDTF">2019-03-12T21:26:02Z</dcterms:modified>
</cp:coreProperties>
</file>