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sldIdLst>
    <p:sldId id="256" r:id="rId2"/>
    <p:sldId id="259" r:id="rId3"/>
    <p:sldId id="258" r:id="rId4"/>
    <p:sldId id="261" r:id="rId5"/>
    <p:sldId id="262" r:id="rId6"/>
    <p:sldId id="263" r:id="rId7"/>
    <p:sldId id="276" r:id="rId8"/>
    <p:sldId id="277" r:id="rId9"/>
    <p:sldId id="274" r:id="rId10"/>
    <p:sldId id="275" r:id="rId11"/>
    <p:sldId id="265" r:id="rId12"/>
    <p:sldId id="266" r:id="rId13"/>
    <p:sldId id="269" r:id="rId14"/>
    <p:sldId id="278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7FE"/>
    <a:srgbClr val="0688B6"/>
    <a:srgbClr val="045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6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77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9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42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23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7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589610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977210"/>
            <a:ext cx="9144000" cy="1061640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998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2733675" y="5591175"/>
            <a:ext cx="9144000" cy="604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634380"/>
            <a:ext cx="11449050" cy="454258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97984"/>
            <a:ext cx="10515600" cy="1332704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4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19125" y="-121091"/>
            <a:ext cx="12598400" cy="13819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75" y="50359"/>
            <a:ext cx="10515600" cy="1332704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74" y="1497233"/>
            <a:ext cx="10817225" cy="381771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19125" y="-121091"/>
            <a:ext cx="12598400" cy="138196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634380"/>
            <a:ext cx="11449050" cy="4542583"/>
          </a:xfrm>
        </p:spPr>
        <p:txBody>
          <a:bodyPr/>
          <a:lstStyle>
            <a:lvl1pPr>
              <a:defRPr sz="3200"/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rgbClr val="0688B6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97984"/>
            <a:ext cx="10515600" cy="1332704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6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EA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5410291"/>
            <a:ext cx="1311184" cy="131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0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Ship Design &amp; Material Technologies 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939110"/>
            <a:ext cx="9144000" cy="1061640"/>
          </a:xfrm>
        </p:spPr>
        <p:txBody>
          <a:bodyPr>
            <a:normAutofit/>
          </a:bodyPr>
          <a:lstStyle/>
          <a:p>
            <a:r>
              <a:rPr lang="en-US" dirty="0" smtClean="0"/>
              <a:t>March 12-14, 2019</a:t>
            </a:r>
          </a:p>
          <a:p>
            <a:r>
              <a:rPr lang="en-US" dirty="0" smtClean="0"/>
              <a:t>Charleston, 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Project Ideas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106" y="1497235"/>
            <a:ext cx="8427244" cy="40926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Potential Project Ideas to Address Problem Statements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Rapid Material/Component Qualification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Enhancing Material properties Within Existing Specifications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for Automation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Facilitate the Use of Robotics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Commercial Industry Practices for Potential Shipbuilding Applications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Auxiliary Vessels</a:t>
            </a: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Commercial vessels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Aluminum/non-steel vessels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Compliant spaces</a:t>
            </a: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16C171-007E-46CF-80D5-F89E015BD616}" type="slidenum">
              <a:rPr lang="en-US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02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Voting Members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Rules for Voting members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Two meetings (virtual or in person) within a two year time span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Latest panel project voting metrics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27 Voting Members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18 Votes Received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Shipyards – 12 (Different shipyards: </a:t>
            </a:r>
            <a:r>
              <a:rPr lang="en-US" dirty="0" err="1" smtClean="0">
                <a:solidFill>
                  <a:schemeClr val="accent1"/>
                </a:solidFill>
              </a:rPr>
              <a:t>Austal</a:t>
            </a:r>
            <a:r>
              <a:rPr lang="en-US" dirty="0" smtClean="0">
                <a:solidFill>
                  <a:schemeClr val="accent1"/>
                </a:solidFill>
              </a:rPr>
              <a:t>, BAE, Ingalls, NASSCO, NNS) 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Industry - 6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06000" y="6226176"/>
            <a:ext cx="685800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1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RA19-01s selected at December 2018 ECB meeting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RAs mapped to the SDMT panel	</a:t>
            </a:r>
          </a:p>
          <a:p>
            <a:pPr lvl="1"/>
            <a:r>
              <a:rPr lang="en-US" dirty="0"/>
              <a:t>Robotic Arc Directed Energy Deposition (DED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On-Board Ship 3D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/>
              <a:t>Cost Reduction of Shock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/>
              <a:t>Capturing In-Service Ship </a:t>
            </a:r>
            <a:r>
              <a:rPr lang="en-US" dirty="0" smtClean="0"/>
              <a:t>Configuration</a:t>
            </a:r>
          </a:p>
          <a:p>
            <a:pPr lvl="1"/>
            <a:r>
              <a:rPr lang="en-US" dirty="0"/>
              <a:t>Fatigue Analysis of Swaged </a:t>
            </a:r>
            <a:r>
              <a:rPr lang="en-US" dirty="0" smtClean="0"/>
              <a:t>Bulkheads</a:t>
            </a:r>
          </a:p>
          <a:p>
            <a:pPr lvl="1"/>
            <a:r>
              <a:rPr lang="en-US" dirty="0"/>
              <a:t>Mixed Reality System for Real-Time Construction Problem Resolution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Announcements</a:t>
            </a:r>
          </a:p>
        </p:txBody>
      </p:sp>
    </p:spTree>
    <p:extLst>
      <p:ext uri="{BB962C8B-B14F-4D97-AF65-F5344CB8AC3E}">
        <p14:creationId xmlns:p14="http://schemas.microsoft.com/office/powerpoint/2010/main" val="706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Limited responses received (6)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Potential Conferences:</a:t>
            </a:r>
          </a:p>
          <a:p>
            <a:pPr lvl="1"/>
            <a:r>
              <a:rPr lang="en-US" dirty="0"/>
              <a:t>Technology, Systems &amp; Ships Conference in June (Washington DC) </a:t>
            </a:r>
            <a:r>
              <a:rPr lang="en-US" dirty="0" smtClean="0"/>
              <a:t>– 4 people</a:t>
            </a:r>
          </a:p>
          <a:p>
            <a:pPr lvl="1"/>
            <a:r>
              <a:rPr lang="en-US" dirty="0" smtClean="0"/>
              <a:t>Workboat – 4 people</a:t>
            </a:r>
          </a:p>
          <a:p>
            <a:pPr lvl="1"/>
            <a:r>
              <a:rPr lang="en-US" dirty="0" smtClean="0"/>
              <a:t>SNAME conference- 3 people</a:t>
            </a:r>
          </a:p>
          <a:p>
            <a:pPr lvl="1"/>
            <a:r>
              <a:rPr lang="en-US" dirty="0" smtClean="0"/>
              <a:t>DMC – 2 people</a:t>
            </a:r>
          </a:p>
          <a:p>
            <a:pPr lvl="1"/>
            <a:r>
              <a:rPr lang="en-US" dirty="0" smtClean="0"/>
              <a:t>Fleet </a:t>
            </a:r>
            <a:r>
              <a:rPr lang="en-US" dirty="0"/>
              <a:t>Maintenance &amp; Modernization (San </a:t>
            </a:r>
            <a:r>
              <a:rPr lang="en-US" dirty="0" smtClean="0"/>
              <a:t>Diego/alters coast)</a:t>
            </a:r>
          </a:p>
          <a:p>
            <a:pPr lvl="1"/>
            <a:r>
              <a:rPr lang="en-US" dirty="0" smtClean="0"/>
              <a:t>FABTECH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Feedback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3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June </a:t>
            </a:r>
            <a:r>
              <a:rPr lang="en-US" dirty="0">
                <a:solidFill>
                  <a:schemeClr val="accent1"/>
                </a:solidFill>
              </a:rPr>
              <a:t>timeframe</a:t>
            </a:r>
          </a:p>
          <a:p>
            <a:r>
              <a:rPr lang="en-US" dirty="0">
                <a:solidFill>
                  <a:schemeClr val="accent1"/>
                </a:solidFill>
              </a:rPr>
              <a:t>Looking at </a:t>
            </a:r>
            <a:r>
              <a:rPr lang="en-US" dirty="0" smtClean="0">
                <a:solidFill>
                  <a:schemeClr val="accent1"/>
                </a:solidFill>
              </a:rPr>
              <a:t>Florida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Focus area – </a:t>
            </a:r>
            <a:r>
              <a:rPr lang="en-US" dirty="0" smtClean="0">
                <a:solidFill>
                  <a:schemeClr val="accent1"/>
                </a:solidFill>
              </a:rPr>
              <a:t>NASA Technology Transfer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Potentially Joint Panel meeting 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Any </a:t>
            </a:r>
            <a:r>
              <a:rPr lang="en-US" dirty="0">
                <a:solidFill>
                  <a:schemeClr val="accent1"/>
                </a:solidFill>
              </a:rPr>
              <a:t>potential tour/topics/presentations, let myself or Monika Skowronska know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Spring/Summer </a:t>
            </a:r>
            <a:r>
              <a:rPr lang="en-US" dirty="0"/>
              <a:t>Panel Meeting</a:t>
            </a:r>
          </a:p>
        </p:txBody>
      </p:sp>
    </p:spTree>
    <p:extLst>
      <p:ext uri="{BB962C8B-B14F-4D97-AF65-F5344CB8AC3E}">
        <p14:creationId xmlns:p14="http://schemas.microsoft.com/office/powerpoint/2010/main" val="3285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June </a:t>
            </a:r>
            <a:r>
              <a:rPr lang="en-US" dirty="0">
                <a:solidFill>
                  <a:schemeClr val="accent1"/>
                </a:solidFill>
              </a:rPr>
              <a:t>timeframe</a:t>
            </a:r>
          </a:p>
          <a:p>
            <a:r>
              <a:rPr lang="en-US" dirty="0">
                <a:solidFill>
                  <a:schemeClr val="accent1"/>
                </a:solidFill>
              </a:rPr>
              <a:t>Looking at </a:t>
            </a:r>
            <a:r>
              <a:rPr lang="en-US" dirty="0" smtClean="0">
                <a:solidFill>
                  <a:schemeClr val="accent1"/>
                </a:solidFill>
              </a:rPr>
              <a:t>West Coast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Focus area – TBD </a:t>
            </a:r>
            <a:r>
              <a:rPr lang="en-US" dirty="0" smtClean="0">
                <a:solidFill>
                  <a:schemeClr val="accent1"/>
                </a:solidFill>
              </a:rPr>
              <a:t>(Coatings?)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Potentially Joint Panel meeting with Surface Prep &amp; Coatings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Any potential tour/topics/presentations, let myself or Monika Skowronska know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</a:t>
            </a:r>
            <a:r>
              <a:rPr lang="en-US" dirty="0"/>
              <a:t>Panel Meeting</a:t>
            </a:r>
          </a:p>
        </p:txBody>
      </p:sp>
    </p:spTree>
    <p:extLst>
      <p:ext uri="{BB962C8B-B14F-4D97-AF65-F5344CB8AC3E}">
        <p14:creationId xmlns:p14="http://schemas.microsoft.com/office/powerpoint/2010/main" val="280118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Additive Manufacturing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Automation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Design Tools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Others</a:t>
            </a:r>
            <a:r>
              <a:rPr lang="en-US" dirty="0">
                <a:solidFill>
                  <a:schemeClr val="accent1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Focus Areas</a:t>
            </a:r>
          </a:p>
        </p:txBody>
      </p:sp>
    </p:spTree>
    <p:extLst>
      <p:ext uri="{BB962C8B-B14F-4D97-AF65-F5344CB8AC3E}">
        <p14:creationId xmlns:p14="http://schemas.microsoft.com/office/powerpoint/2010/main" val="203706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Focused Panel Meetings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Looking at presentation from NAVSEA06L on </a:t>
            </a:r>
            <a:r>
              <a:rPr lang="en-US" sz="2600" dirty="0" err="1">
                <a:solidFill>
                  <a:schemeClr val="accent1"/>
                </a:solidFill>
              </a:rPr>
              <a:t>DoD</a:t>
            </a:r>
            <a:r>
              <a:rPr lang="en-US" sz="2600" dirty="0">
                <a:solidFill>
                  <a:schemeClr val="accent1"/>
                </a:solidFill>
              </a:rPr>
              <a:t> Digital Strategy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Any requests for a specific TWH presentations?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Any suggestions for future meeting topics?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</p:spTree>
    <p:extLst>
      <p:ext uri="{BB962C8B-B14F-4D97-AF65-F5344CB8AC3E}">
        <p14:creationId xmlns:p14="http://schemas.microsoft.com/office/powerpoint/2010/main" val="164723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50" y="1430688"/>
            <a:ext cx="11449050" cy="4542583"/>
          </a:xfrm>
        </p:spPr>
        <p:txBody>
          <a:bodyPr>
            <a:noAutofit/>
          </a:bodyPr>
          <a:lstStyle/>
          <a:p>
            <a:r>
              <a:rPr lang="en-US" sz="2000" dirty="0"/>
              <a:t>In addition to the NSRP major focus areas, the SDMT Panel will focus more specifically in the following areas:</a:t>
            </a:r>
          </a:p>
          <a:p>
            <a:pPr lvl="1"/>
            <a:r>
              <a:rPr lang="en-US" sz="1800" dirty="0"/>
              <a:t>Improving technologies in early ship design.</a:t>
            </a:r>
          </a:p>
          <a:p>
            <a:pPr lvl="1"/>
            <a:r>
              <a:rPr lang="en-US" sz="1800" dirty="0"/>
              <a:t>Improving integration of all shipboard systems and undefined mission systems during design.</a:t>
            </a:r>
          </a:p>
          <a:p>
            <a:pPr lvl="1"/>
            <a:r>
              <a:rPr lang="en-US" sz="1800" dirty="0"/>
              <a:t>Improvement of design technologies, including design and analysis tools, to reduce costs in production engineering and construction.</a:t>
            </a:r>
          </a:p>
          <a:p>
            <a:pPr lvl="1"/>
            <a:r>
              <a:rPr lang="en-US" sz="1800" dirty="0"/>
              <a:t>Investigate material technologies to improve material performance, standardization, and overall material processes while reducing part count and total ownership costs during all phases of ship design and construction.</a:t>
            </a:r>
          </a:p>
          <a:p>
            <a:pPr lvl="1"/>
            <a:r>
              <a:rPr lang="en-US" sz="1800" dirty="0"/>
              <a:t>Reduction of re-work in all areas of ship design and construction.</a:t>
            </a:r>
          </a:p>
          <a:p>
            <a:pPr lvl="1"/>
            <a:r>
              <a:rPr lang="en-US" sz="1800" dirty="0"/>
              <a:t>Improving specifications and standards and investigating new technologies that can be incorporated into Rules or technical requirements documents for both commercial and naval shipbuilding programs.</a:t>
            </a:r>
          </a:p>
          <a:p>
            <a:pPr lvl="1"/>
            <a:r>
              <a:rPr lang="en-US" sz="1800" dirty="0"/>
              <a:t>Collaborate and partner with other NSRP panels on topics and initiatives that encompass the other panel focus areas.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Focus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1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ECB Feedback</a:t>
            </a:r>
          </a:p>
          <a:p>
            <a:r>
              <a:rPr lang="en-US" dirty="0"/>
              <a:t>Research Announcements</a:t>
            </a:r>
          </a:p>
          <a:p>
            <a:r>
              <a:rPr lang="en-US" dirty="0"/>
              <a:t>Technology Investment Plan (TIP) Revision</a:t>
            </a:r>
          </a:p>
          <a:p>
            <a:r>
              <a:rPr lang="en-US" dirty="0"/>
              <a:t>Panel Project Selection</a:t>
            </a:r>
          </a:p>
          <a:p>
            <a:r>
              <a:rPr lang="en-US" dirty="0"/>
              <a:t>Future Panel Meetings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Industry Events Feedback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Panel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7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Succession for NSRP Leadership Positions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Evaluation of this years’ solicitation cycle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Government Benchmarks may drive a change to solicitation cycle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ECB Feedback</a:t>
            </a:r>
          </a:p>
        </p:txBody>
      </p:sp>
    </p:spTree>
    <p:extLst>
      <p:ext uri="{BB962C8B-B14F-4D97-AF65-F5344CB8AC3E}">
        <p14:creationId xmlns:p14="http://schemas.microsoft.com/office/powerpoint/2010/main" val="259924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Automated Design Analysis Tool for Standard Foundations – led by Newport News Shipbuilding</a:t>
            </a:r>
          </a:p>
          <a:p>
            <a:pPr lvl="0"/>
            <a:r>
              <a:rPr lang="en-US" dirty="0"/>
              <a:t>Joint Interoperable Standards for Containerized Modules – led by General Dynamics NASSCO </a:t>
            </a:r>
          </a:p>
          <a:p>
            <a:pPr lvl="0"/>
            <a:r>
              <a:rPr lang="en-US" dirty="0"/>
              <a:t>Al-clad Brazing Process Technology for Improved Corrosion Resistance of Aluminum Ship Structure – led by </a:t>
            </a:r>
            <a:r>
              <a:rPr lang="en-US" dirty="0" smtClean="0"/>
              <a:t>EWI</a:t>
            </a:r>
          </a:p>
          <a:p>
            <a:r>
              <a:rPr lang="en-US" dirty="0"/>
              <a:t>Elastic Pressure Loads on Stiffened Metallic Composite Stacks – led by General Dynamics NASSCO </a:t>
            </a:r>
          </a:p>
          <a:p>
            <a:r>
              <a:rPr lang="en-US" dirty="0"/>
              <a:t>COMPASS - </a:t>
            </a:r>
            <a:r>
              <a:rPr lang="en-US" dirty="0" err="1"/>
              <a:t>COMbined</a:t>
            </a:r>
            <a:r>
              <a:rPr lang="en-US" dirty="0"/>
              <a:t> Product </a:t>
            </a:r>
            <a:r>
              <a:rPr lang="en-US" dirty="0" err="1"/>
              <a:t>ASSessment</a:t>
            </a:r>
            <a:r>
              <a:rPr lang="en-US" dirty="0"/>
              <a:t> </a:t>
            </a:r>
            <a:r>
              <a:rPr lang="en-US" dirty="0" smtClean="0"/>
              <a:t>Tool – </a:t>
            </a:r>
            <a:r>
              <a:rPr lang="en-US" dirty="0"/>
              <a:t>led by General Dynamics NASSCO </a:t>
            </a:r>
            <a:endParaRPr lang="en-US" dirty="0" smtClean="0"/>
          </a:p>
          <a:p>
            <a:pPr lvl="0"/>
            <a:endParaRPr lang="en-US" dirty="0"/>
          </a:p>
          <a:p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</a:t>
            </a:r>
            <a:r>
              <a:rPr lang="en-US" dirty="0" smtClean="0"/>
              <a:t>Projects Submitted for Funding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9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Projects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229600" cy="37795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Feedback on this solicitation schedule?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Likes/Dislikes?</a:t>
            </a: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lvl="1">
              <a:buNone/>
            </a:pPr>
            <a:endParaRPr lang="en-US" sz="2600" dirty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06000" y="6226176"/>
            <a:ext cx="685800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9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Investment Plan (TIP)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487" y="1497235"/>
            <a:ext cx="9705863" cy="409268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Workshop held February 6</a:t>
            </a:r>
            <a:r>
              <a:rPr lang="en-US" baseline="30000" dirty="0" smtClean="0"/>
              <a:t>th</a:t>
            </a:r>
            <a:r>
              <a:rPr lang="en-US" dirty="0" smtClean="0"/>
              <a:t> and 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Next couple slides shows some potential project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16C171-007E-46CF-80D5-F89E015BD616}" type="slidenum">
              <a:rPr lang="en-US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36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Project Ideas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106" y="1497235"/>
            <a:ext cx="9055894" cy="4092683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Prioritized List of Problem 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3D Printing </a:t>
            </a:r>
            <a:r>
              <a:rPr lang="en-US" dirty="0"/>
              <a:t>(AM) </a:t>
            </a:r>
            <a:r>
              <a:rPr lang="en-US" dirty="0" smtClean="0"/>
              <a:t>Qualifications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Smart </a:t>
            </a:r>
            <a:r>
              <a:rPr lang="en-US" dirty="0" smtClean="0"/>
              <a:t>Model Data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/>
              <a:t>the </a:t>
            </a:r>
            <a:r>
              <a:rPr lang="en-US" dirty="0" smtClean="0"/>
              <a:t>Standard Requirements </a:t>
            </a:r>
            <a:r>
              <a:rPr lang="en-US" dirty="0"/>
              <a:t>for </a:t>
            </a:r>
            <a:r>
              <a:rPr lang="en-US" dirty="0" smtClean="0"/>
              <a:t>Flexible Infrastructure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Rapid Material/Component Qualification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Commercial Industry Practices </a:t>
            </a:r>
            <a:r>
              <a:rPr lang="en-US" dirty="0"/>
              <a:t>for </a:t>
            </a:r>
            <a:r>
              <a:rPr lang="en-US" dirty="0" smtClean="0"/>
              <a:t>Potential Shipbuilding Applications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for </a:t>
            </a:r>
            <a:r>
              <a:rPr lang="en-US" dirty="0" smtClean="0"/>
              <a:t>Automation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Production Design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M&amp;S </a:t>
            </a:r>
            <a:r>
              <a:rPr lang="en-US" dirty="0" smtClean="0"/>
              <a:t>Software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Design for </a:t>
            </a:r>
            <a:r>
              <a:rPr lang="en-US" dirty="0" smtClean="0"/>
              <a:t>Autonomy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16C171-007E-46CF-80D5-F89E015BD616}" type="slidenum">
              <a:rPr lang="en-US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367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Project Ideas – Top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2106" y="1497235"/>
            <a:ext cx="8427244" cy="409268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Potential Project Ideas to Address Problem Statements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3D Printing (AM) Qualifications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Parts for ships (non-metallic/metallic)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Ship board install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Design for AM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Universal feedstock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Standardized </a:t>
            </a:r>
            <a:r>
              <a:rPr lang="en-US" dirty="0" err="1" smtClean="0"/>
              <a:t>Feedstocks</a:t>
            </a: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Smart Model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Capability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Translation from shipyard to fleet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the Standard Requirements for Flexible Infrastructure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Auxiliary Vessels</a:t>
            </a: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Commercial vessels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Aluminum/non-steel vessels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Compliant spaces</a:t>
            </a: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16C171-007E-46CF-80D5-F89E015BD616}" type="slidenum">
              <a:rPr lang="en-US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092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NSRP Presentation Template</Template>
  <TotalTime>155</TotalTime>
  <Words>703</Words>
  <Application>Microsoft Office PowerPoint</Application>
  <PresentationFormat>Widescreen</PresentationFormat>
  <Paragraphs>157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Segoe UI</vt:lpstr>
      <vt:lpstr>NSRP Header</vt:lpstr>
      <vt:lpstr>Ship Design &amp; Material Technologies Panel</vt:lpstr>
      <vt:lpstr>Current Focus Areas</vt:lpstr>
      <vt:lpstr>Current Panel Activities</vt:lpstr>
      <vt:lpstr>ECB Feedback</vt:lpstr>
      <vt:lpstr>Panel Projects Submitted for Funding </vt:lpstr>
      <vt:lpstr>Panel Projects Process</vt:lpstr>
      <vt:lpstr>Technology Investment Plan (TIP)</vt:lpstr>
      <vt:lpstr>Potential Project Ideas</vt:lpstr>
      <vt:lpstr>Potential Project Ideas – Top 3</vt:lpstr>
      <vt:lpstr>Potential Project Ideas</vt:lpstr>
      <vt:lpstr>Attendance Metrics</vt:lpstr>
      <vt:lpstr>Research Announcements</vt:lpstr>
      <vt:lpstr>Industry Feedback </vt:lpstr>
      <vt:lpstr>Spring/Summer Panel Meeting</vt:lpstr>
      <vt:lpstr>Fall Panel Meeting</vt:lpstr>
      <vt:lpstr>Future Focus Areas</vt:lpstr>
      <vt:lpstr>Moving Forward</vt:lpstr>
    </vt:vector>
  </TitlesOfParts>
  <Company>Advanced Technologies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Development Panel</dc:title>
  <dc:creator>Sisson, Rebecca</dc:creator>
  <cp:lastModifiedBy>Sisson, Rebecca</cp:lastModifiedBy>
  <cp:revision>16</cp:revision>
  <dcterms:created xsi:type="dcterms:W3CDTF">2019-02-04T15:49:06Z</dcterms:created>
  <dcterms:modified xsi:type="dcterms:W3CDTF">2019-03-04T18:30:35Z</dcterms:modified>
</cp:coreProperties>
</file>