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1" r:id="rId2"/>
    <p:sldId id="422" r:id="rId3"/>
    <p:sldId id="452" r:id="rId4"/>
    <p:sldId id="454" r:id="rId5"/>
    <p:sldId id="440" r:id="rId6"/>
    <p:sldId id="456" r:id="rId7"/>
    <p:sldId id="463" r:id="rId8"/>
    <p:sldId id="455" r:id="rId9"/>
    <p:sldId id="453" r:id="rId10"/>
    <p:sldId id="472" r:id="rId11"/>
    <p:sldId id="470" r:id="rId12"/>
    <p:sldId id="477" r:id="rId13"/>
    <p:sldId id="473" r:id="rId14"/>
    <p:sldId id="474" r:id="rId15"/>
    <p:sldId id="475" r:id="rId16"/>
    <p:sldId id="469" r:id="rId17"/>
    <p:sldId id="468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752" userDrawn="1">
          <p15:clr>
            <a:srgbClr val="A4A3A4"/>
          </p15:clr>
        </p15:guide>
        <p15:guide id="3" orient="horz" pos="3852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540" userDrawn="1">
          <p15:clr>
            <a:srgbClr val="A4A3A4"/>
          </p15:clr>
        </p15:guide>
        <p15:guide id="7" pos="796" userDrawn="1">
          <p15:clr>
            <a:srgbClr val="A4A3A4"/>
          </p15:clr>
        </p15:guide>
        <p15:guide id="8" pos="1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66"/>
    <a:srgbClr val="00183A"/>
    <a:srgbClr val="002A58"/>
    <a:srgbClr val="002458"/>
    <a:srgbClr val="0017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4" autoAdjust="0"/>
    <p:restoredTop sz="9320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662" y="29"/>
      </p:cViewPr>
      <p:guideLst>
        <p:guide orient="horz" pos="2160"/>
        <p:guide orient="horz" pos="752"/>
        <p:guide orient="horz" pos="3852"/>
        <p:guide orient="horz" pos="4080"/>
        <p:guide pos="3840"/>
        <p:guide pos="540"/>
        <p:guide pos="796"/>
        <p:guide pos="14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040F32E-E9DF-4932-824F-24BC2BA0485D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2F68E36-DD2F-463B-B48E-05D1B3C8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31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461F550-9773-4405-BC65-CD0851CB0853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88B0F49-3BAC-456C-8FAF-31351AF7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6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3749675"/>
            <a:ext cx="12192000" cy="1092200"/>
          </a:xfrm>
          <a:prstGeom prst="rect">
            <a:avLst/>
          </a:prstGeom>
          <a:solidFill>
            <a:srgbClr val="0018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3359152" y="3797301"/>
            <a:ext cx="8832849" cy="981075"/>
          </a:xfrm>
          <a:prstGeom prst="rect">
            <a:avLst/>
          </a:prstGeom>
          <a:gradFill rotWithShape="0">
            <a:gsLst>
              <a:gs pos="100000">
                <a:srgbClr val="FEFCF8"/>
              </a:gs>
              <a:gs pos="100000">
                <a:srgbClr val="00183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" y="1"/>
            <a:ext cx="3937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67" y="3784600"/>
            <a:ext cx="2946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630085" y="3921126"/>
            <a:ext cx="764751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endParaRPr lang="en-US" sz="2000" i="1" dirty="0">
              <a:solidFill>
                <a:srgbClr val="00183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246" y="871871"/>
            <a:ext cx="7648353" cy="272858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800" b="1" i="0">
                <a:solidFill>
                  <a:srgbClr val="0033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6600825"/>
            <a:ext cx="12192000" cy="234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effectLst/>
              </a:rPr>
              <a:t>DISTRIBUTION STATEMENT A.</a:t>
            </a:r>
            <a:r>
              <a:rPr lang="en-US" sz="1200" dirty="0" smtClean="0">
                <a:effectLst/>
              </a:rPr>
              <a:t> Approved for public release; distribution is unlimited.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gradFill flip="none" rotWithShape="1">
          <a:gsLst>
            <a:gs pos="100000">
              <a:schemeClr val="bg1"/>
            </a:gs>
            <a:gs pos="0">
              <a:srgbClr val="00183A"/>
            </a:gs>
            <a:gs pos="89000">
              <a:srgbClr val="00183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"/>
          <p:cNvSpPr>
            <a:spLocks noChangeArrowheads="1"/>
          </p:cNvSpPr>
          <p:nvPr userDrawn="1"/>
        </p:nvSpPr>
        <p:spPr bwMode="auto">
          <a:xfrm>
            <a:off x="0" y="879475"/>
            <a:ext cx="12192000" cy="100013"/>
          </a:xfrm>
          <a:prstGeom prst="rect">
            <a:avLst/>
          </a:prstGeom>
          <a:gradFill rotWithShape="0">
            <a:gsLst>
              <a:gs pos="0">
                <a:srgbClr val="00183A"/>
              </a:gs>
              <a:gs pos="50000">
                <a:schemeClr val="bg1"/>
              </a:gs>
              <a:gs pos="100000">
                <a:srgbClr val="00183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6" name="Picture 13" descr="2010-NAVSEA-CD b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17" y="119064"/>
            <a:ext cx="152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02400"/>
            <a:ext cx="12202584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5584" y="1182689"/>
            <a:ext cx="10972800" cy="160405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2296584" y="16450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(for two lines)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645584" y="2979235"/>
            <a:ext cx="10972800" cy="160405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8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527051" y="6302375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C52B2E3-D8DF-41FD-B53F-EA5657ED72B9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10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316663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9254067" y="6302375"/>
            <a:ext cx="2540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DF620A4-5FCB-444F-AC33-6EB5C7659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215B-33F8-49C9-ABF0-F61A022A8DC9}" type="datetime1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4763"/>
            <a:ext cx="12192000" cy="6862763"/>
          </a:xfrm>
          <a:prstGeom prst="rect">
            <a:avLst/>
          </a:prstGeom>
          <a:gradFill flip="none" rotWithShape="1">
            <a:gsLst>
              <a:gs pos="0">
                <a:srgbClr val="002A58"/>
              </a:gs>
              <a:gs pos="100000">
                <a:schemeClr val="bg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4" descr="2010-NAVSEA-CD b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17" y="119064"/>
            <a:ext cx="152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5584" y="1182688"/>
            <a:ext cx="10972800" cy="45259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D375-6D52-44CF-98BB-74AD4FA4E5B8}" type="datetime1">
              <a:rPr lang="en-US" smtClean="0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CD20-88EE-492F-901E-992E8B8D4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252133" y="317500"/>
            <a:ext cx="7924800" cy="4524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183A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890184" y="-7539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(for two lines)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4BCF-28BA-4EE2-8FDB-F1279FB0243F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EC83-2D1E-4478-B381-D3A537614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 flip="none" rotWithShape="1">
          <a:gsLst>
            <a:gs pos="99000">
              <a:schemeClr val="bg1"/>
            </a:gs>
            <a:gs pos="0">
              <a:srgbClr val="00183A"/>
            </a:gs>
            <a:gs pos="6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"/>
          <p:cNvSpPr>
            <a:spLocks noChangeArrowheads="1"/>
          </p:cNvSpPr>
          <p:nvPr userDrawn="1"/>
        </p:nvSpPr>
        <p:spPr bwMode="auto">
          <a:xfrm>
            <a:off x="0" y="879475"/>
            <a:ext cx="12192000" cy="100013"/>
          </a:xfrm>
          <a:prstGeom prst="rect">
            <a:avLst/>
          </a:prstGeom>
          <a:gradFill rotWithShape="0">
            <a:gsLst>
              <a:gs pos="0">
                <a:srgbClr val="00183A"/>
              </a:gs>
              <a:gs pos="50000">
                <a:schemeClr val="bg1"/>
              </a:gs>
              <a:gs pos="100000">
                <a:srgbClr val="00183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6" name="Picture 14" descr="2010-NAVSEA-CD b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17" y="119064"/>
            <a:ext cx="152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5460" y="1169895"/>
            <a:ext cx="10972800" cy="4525963"/>
          </a:xfrm>
        </p:spPr>
        <p:txBody>
          <a:bodyPr/>
          <a:lstStyle>
            <a:lvl1pPr>
              <a:defRPr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2296584" y="16450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(for two lines)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1B9D-0119-4B8D-A25B-DC631E4D71C4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6D98-9D73-41FF-98F8-2F3C3444D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81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81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296584" y="16450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(for two lines)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6E3F-E6AA-4562-AB6A-CE5F0A1FA610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6B7A-2695-447D-B54F-60B640AE5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3801"/>
            <a:ext cx="5386917" cy="88647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8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80279"/>
            <a:ext cx="5386917" cy="3951288"/>
          </a:xfrm>
        </p:spPr>
        <p:txBody>
          <a:bodyPr/>
          <a:lstStyle>
            <a:lvl1pPr>
              <a:defRPr sz="2400">
                <a:solidFill>
                  <a:srgbClr val="00183A"/>
                </a:solidFill>
              </a:defRPr>
            </a:lvl1pPr>
            <a:lvl2pPr>
              <a:defRPr sz="2000">
                <a:solidFill>
                  <a:srgbClr val="00183A"/>
                </a:solidFill>
              </a:defRPr>
            </a:lvl2pPr>
            <a:lvl3pPr>
              <a:defRPr sz="1800">
                <a:solidFill>
                  <a:srgbClr val="00183A"/>
                </a:solidFill>
              </a:defRPr>
            </a:lvl3pPr>
            <a:lvl4pPr>
              <a:defRPr sz="1600">
                <a:solidFill>
                  <a:srgbClr val="00183A"/>
                </a:solidFill>
              </a:defRPr>
            </a:lvl4pPr>
            <a:lvl5pPr>
              <a:defRPr sz="1600">
                <a:solidFill>
                  <a:srgbClr val="00183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3801"/>
            <a:ext cx="5389033" cy="88647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8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80279"/>
            <a:ext cx="5389033" cy="3951288"/>
          </a:xfrm>
        </p:spPr>
        <p:txBody>
          <a:bodyPr/>
          <a:lstStyle>
            <a:lvl1pPr>
              <a:defRPr sz="2400">
                <a:solidFill>
                  <a:srgbClr val="00183A"/>
                </a:solidFill>
              </a:defRPr>
            </a:lvl1pPr>
            <a:lvl2pPr>
              <a:defRPr sz="2000">
                <a:solidFill>
                  <a:srgbClr val="00183A"/>
                </a:solidFill>
              </a:defRPr>
            </a:lvl2pPr>
            <a:lvl3pPr>
              <a:defRPr sz="1800">
                <a:solidFill>
                  <a:srgbClr val="00183A"/>
                </a:solidFill>
              </a:defRPr>
            </a:lvl3pPr>
            <a:lvl4pPr>
              <a:defRPr sz="1600">
                <a:solidFill>
                  <a:srgbClr val="00183A"/>
                </a:solidFill>
              </a:defRPr>
            </a:lvl4pPr>
            <a:lvl5pPr>
              <a:defRPr sz="1600">
                <a:solidFill>
                  <a:srgbClr val="00183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296584" y="16450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(for two lines)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7DC3-195E-4A2C-BACC-A97355882982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32C0-D7FB-4C26-8AF0-886F5667F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2400"/>
            <a:ext cx="12202584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2010 Carderock wobx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2" y="146050"/>
            <a:ext cx="142663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85337"/>
            <a:ext cx="4011084" cy="588433"/>
          </a:xfrm>
        </p:spPr>
        <p:txBody>
          <a:bodyPr anchor="b"/>
          <a:lstStyle>
            <a:lvl1pPr algn="l">
              <a:lnSpc>
                <a:spcPts val="2000"/>
              </a:lnSpc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40089"/>
            <a:ext cx="4011084" cy="4138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EFBD-354C-478E-A6CD-D6A710B0A70B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5C9B-DD9D-4CE3-A508-2394064CE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296584" y="16450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(for two lines)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3D5C-0820-424D-9E79-22BEE4923F31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B579-C597-4A66-851A-DC0003D81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2010 Carderock wobx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2" y="146050"/>
            <a:ext cx="142663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355600"/>
          </a:xfrm>
        </p:spPr>
        <p:txBody>
          <a:bodyPr anchor="b">
            <a:noAutofit/>
          </a:bodyPr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5599"/>
            <a:ext cx="7315200" cy="45819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25003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1F99-7FBF-4157-A7AA-0281AE52DCA2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F5CB-9621-40A3-9759-4C76D5128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100000">
              <a:srgbClr val="00183A">
                <a:alpha val="7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0" y="879475"/>
            <a:ext cx="12192000" cy="100013"/>
          </a:xfrm>
          <a:prstGeom prst="rect">
            <a:avLst/>
          </a:prstGeom>
          <a:gradFill rotWithShape="0">
            <a:gsLst>
              <a:gs pos="0">
                <a:srgbClr val="00183A"/>
              </a:gs>
              <a:gs pos="50000">
                <a:schemeClr val="bg1"/>
              </a:gs>
              <a:gs pos="100000">
                <a:srgbClr val="00183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96584" y="15875"/>
            <a:ext cx="9285816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(for two lines) 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5584" y="11826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NOTE to USERS: the gradient footer can be omitted on this master layout slide, or on the sub layout slides by right clicking the Format Background and selecting “hide background graphics”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1" y="6315075"/>
            <a:ext cx="2540000" cy="457200"/>
          </a:xfrm>
          <a:prstGeom prst="rect">
            <a:avLst/>
          </a:prstGeom>
          <a:ln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BEAD6715-C41A-499A-9D60-BA88545F4F14}" type="datetime1">
              <a:rPr lang="en-US" smtClean="0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05550"/>
            <a:ext cx="3860800" cy="457200"/>
          </a:xfrm>
          <a:prstGeom prst="rect">
            <a:avLst/>
          </a:prstGeom>
          <a:ln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54067" y="6315075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9A3CC36F-0A40-475F-B9F7-890B264B3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1" descr="2010 Carderock wobx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7652" y="146050"/>
            <a:ext cx="142663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0" y="6600825"/>
            <a:ext cx="12192000" cy="234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  <a:effectLst/>
              </a:rPr>
              <a:t>DISTRIBUTION STATEMENT A. </a:t>
            </a:r>
            <a:r>
              <a:rPr lang="en-US" sz="1200" dirty="0" smtClean="0">
                <a:solidFill>
                  <a:schemeClr val="bg1"/>
                </a:solidFill>
                <a:effectLst/>
              </a:rPr>
              <a:t> Approved for public release; distribution is unlimited.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48" r:id="rId3"/>
    <p:sldLayoutId id="2147483753" r:id="rId4"/>
    <p:sldLayoutId id="2147483749" r:id="rId5"/>
    <p:sldLayoutId id="2147483750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 kern="1200">
          <a:solidFill>
            <a:srgbClr val="00183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183A"/>
          </a:solidFill>
          <a:latin typeface="Times New Roman" pitchFamily="18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183A"/>
          </a:solidFill>
          <a:latin typeface="Times New Roman" pitchFamily="18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183A"/>
          </a:solidFill>
          <a:latin typeface="Times New Roman" pitchFamily="18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183A"/>
          </a:solidFill>
          <a:latin typeface="Times New Roman" pitchFamily="18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 b="1" i="1">
          <a:solidFill>
            <a:srgbClr val="00183A"/>
          </a:solidFill>
          <a:latin typeface="Times New Roman" pitchFamily="18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 b="1" i="1">
          <a:solidFill>
            <a:srgbClr val="00183A"/>
          </a:solidFill>
          <a:latin typeface="Times New Roman" pitchFamily="18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 b="1" i="1">
          <a:solidFill>
            <a:srgbClr val="00183A"/>
          </a:solidFill>
          <a:latin typeface="Times New Roman" pitchFamily="18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 b="1" i="1">
          <a:solidFill>
            <a:srgbClr val="00183A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183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183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183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183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0018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0645" y="424850"/>
            <a:ext cx="8179547" cy="2728580"/>
          </a:xfrm>
        </p:spPr>
        <p:txBody>
          <a:bodyPr>
            <a:noAutofit/>
          </a:bodyPr>
          <a:lstStyle/>
          <a:p>
            <a:r>
              <a:rPr lang="en-US" sz="4400" dirty="0"/>
              <a:t>Fe-Ni Steel Welding Consumable Development for High-Strength, Low Service Temperature 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5176" y="3765280"/>
            <a:ext cx="644042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200"/>
              </a:spcAft>
            </a:pPr>
            <a:r>
              <a:rPr lang="en-US" sz="2000" b="1" i="1" dirty="0">
                <a:solidFill>
                  <a:srgbClr val="00183A"/>
                </a:solidFill>
              </a:rPr>
              <a:t>NSRP Welding Technology Panel Meeting</a:t>
            </a:r>
          </a:p>
          <a:p>
            <a:pPr fontAlgn="auto">
              <a:spcAft>
                <a:spcPts val="200"/>
              </a:spcAft>
            </a:pPr>
            <a:r>
              <a:rPr lang="en-US" sz="2000" b="1" i="1" dirty="0">
                <a:solidFill>
                  <a:srgbClr val="00183A"/>
                </a:solidFill>
              </a:rPr>
              <a:t>Charleston, SC</a:t>
            </a:r>
          </a:p>
          <a:p>
            <a:pPr fontAlgn="auto">
              <a:spcAft>
                <a:spcPts val="200"/>
              </a:spcAft>
            </a:pPr>
            <a:r>
              <a:rPr lang="en-US" sz="2000" b="1" i="1" dirty="0">
                <a:solidFill>
                  <a:srgbClr val="00183A"/>
                </a:solidFill>
              </a:rPr>
              <a:t>14 March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777" y="5236426"/>
            <a:ext cx="7604449" cy="12782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</a:pP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Matthew F. Sinfield</a:t>
            </a:r>
            <a:r>
              <a:rPr lang="en-US" sz="20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1</a:t>
            </a: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, Jeffrey D. Farren</a:t>
            </a:r>
            <a:r>
              <a:rPr lang="en-US" sz="20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1</a:t>
            </a: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, Daniel H. Bechetti</a:t>
            </a:r>
            <a:r>
              <a:rPr lang="en-US" sz="20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1</a:t>
            </a: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, </a:t>
            </a:r>
          </a:p>
          <a:p>
            <a:pPr algn="ctr" fontAlgn="auto">
              <a:spcAft>
                <a:spcPts val="0"/>
              </a:spcAft>
            </a:pP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John DuPont</a:t>
            </a:r>
            <a:r>
              <a:rPr lang="en-US" sz="20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, Erin Barrick</a:t>
            </a:r>
            <a:r>
              <a:rPr lang="en-US" sz="20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sz="20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, and Patrick C. Ray</a:t>
            </a:r>
            <a:r>
              <a:rPr lang="en-US" sz="20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3</a:t>
            </a:r>
            <a:endParaRPr lang="en-US" sz="2000" b="1" i="1" dirty="0">
              <a:solidFill>
                <a:srgbClr val="00183A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endParaRPr lang="en-US" sz="2000" b="1" i="1" dirty="0">
              <a:solidFill>
                <a:srgbClr val="00183A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lang="en-US" sz="14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1</a:t>
            </a:r>
            <a:r>
              <a:rPr lang="en-US" sz="14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Naval Surface Warfare Center, Carderock Division, West Bethesda, MD, USA</a:t>
            </a:r>
          </a:p>
          <a:p>
            <a:pPr algn="ctr" fontAlgn="auto">
              <a:spcAft>
                <a:spcPts val="0"/>
              </a:spcAft>
            </a:pPr>
            <a:r>
              <a:rPr lang="en-US" sz="14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sz="14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Lehigh University, Bethlehem, PA, USA </a:t>
            </a:r>
          </a:p>
          <a:p>
            <a:pPr algn="ctr" fontAlgn="auto">
              <a:spcAft>
                <a:spcPts val="0"/>
              </a:spcAft>
            </a:pPr>
            <a:r>
              <a:rPr lang="en-US" sz="1400" b="1" i="1" baseline="30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3</a:t>
            </a:r>
            <a:r>
              <a:rPr lang="en-US" sz="1400" b="1" i="1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Carpenter Technology Corporation, Reading, PA, USA</a:t>
            </a:r>
          </a:p>
        </p:txBody>
      </p:sp>
    </p:spTree>
    <p:extLst>
      <p:ext uri="{BB962C8B-B14F-4D97-AF65-F5344CB8AC3E}">
        <p14:creationId xmlns:p14="http://schemas.microsoft.com/office/powerpoint/2010/main" val="17077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90743"/>
              </p:ext>
            </p:extLst>
          </p:nvPr>
        </p:nvGraphicFramePr>
        <p:xfrm>
          <a:off x="1998759" y="996134"/>
          <a:ext cx="7821514" cy="4534404"/>
        </p:xfrm>
        <a:graphic>
          <a:graphicData uri="http://schemas.openxmlformats.org/drawingml/2006/table">
            <a:tbl>
              <a:tblPr firstRow="1" firstCol="1" bandRow="1"/>
              <a:tblGrid>
                <a:gridCol w="65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3588624661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17236870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2075090572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1816221209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3105726567"/>
                    </a:ext>
                  </a:extLst>
                </a:gridCol>
                <a:gridCol w="872141">
                  <a:extLst>
                    <a:ext uri="{9D8B030D-6E8A-4147-A177-3AD203B41FA5}">
                      <a16:colId xmlns:a16="http://schemas.microsoft.com/office/drawing/2014/main" val="1015217138"/>
                    </a:ext>
                  </a:extLst>
                </a:gridCol>
              </a:tblGrid>
              <a:tr h="189696">
                <a:tc row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Element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Base</a:t>
                      </a:r>
                      <a:r>
                        <a:rPr lang="en-US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line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 Weld</a:t>
                      </a:r>
                      <a:r>
                        <a:rPr lang="en-US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Metal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Reformulated Weld Metal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10-10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GMAW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11-01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GTAW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MS17-01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MS17-02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MS17-03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MS17-04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MS17-05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MS17-06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0.070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0.075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0.024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0.028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0.011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0.023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0.007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0.015</a:t>
                      </a: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Mn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0.540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0.570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0.61</a:t>
                      </a: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0.63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0.66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0.62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0.62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0.61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0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0.34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0.40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0.44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0.41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0.42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0.40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0.40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0.40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0.009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0.002</a:t>
                      </a: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Cr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0.033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0.052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0.02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0.02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0.02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0.04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9.95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10.10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9.42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9.44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9.46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9.55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9.53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9.30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1.08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0.57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0.59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0.57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0.59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0.16</a:t>
                      </a: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0.014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0.009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0.007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0.011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0.020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0.007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Cu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0.022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0.014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Nb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0.00005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0.026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0.0012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0.006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0.015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0.0005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0.0008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&lt;0.001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Zr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0.003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92696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Reformulated Weld Metal Chemistries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2559" y="5456456"/>
            <a:ext cx="2094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DNR = Did not report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685925" y="5769591"/>
            <a:ext cx="8797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Reformulated chemistries targeted lower C, Cr, and Ni contents in an attempt to increase GMAW impact toughness </a:t>
            </a:r>
          </a:p>
        </p:txBody>
      </p:sp>
    </p:spTree>
    <p:extLst>
      <p:ext uri="{BB962C8B-B14F-4D97-AF65-F5344CB8AC3E}">
        <p14:creationId xmlns:p14="http://schemas.microsoft.com/office/powerpoint/2010/main" val="28227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00864"/>
              </p:ext>
            </p:extLst>
          </p:nvPr>
        </p:nvGraphicFramePr>
        <p:xfrm>
          <a:off x="1866901" y="3686430"/>
          <a:ext cx="8387360" cy="20116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782">
                  <a:extLst>
                    <a:ext uri="{9D8B030D-6E8A-4147-A177-3AD203B41FA5}">
                      <a16:colId xmlns:a16="http://schemas.microsoft.com/office/drawing/2014/main" val="2009218857"/>
                    </a:ext>
                  </a:extLst>
                </a:gridCol>
                <a:gridCol w="1350667">
                  <a:extLst>
                    <a:ext uri="{9D8B030D-6E8A-4147-A177-3AD203B41FA5}">
                      <a16:colId xmlns:a16="http://schemas.microsoft.com/office/drawing/2014/main" val="978730945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Weld ID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YS (0.2%) (</a:t>
                      </a:r>
                      <a:r>
                        <a:rPr lang="en-US" sz="1200" dirty="0" err="1">
                          <a:effectLst/>
                        </a:rPr>
                        <a:t>ksi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UTS (</a:t>
                      </a:r>
                      <a:r>
                        <a:rPr lang="en-US" sz="1200" dirty="0" err="1">
                          <a:effectLst/>
                        </a:rPr>
                        <a:t>ksi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% </a:t>
                      </a:r>
                      <a:r>
                        <a:rPr lang="en-US" sz="1200" dirty="0">
                          <a:effectLst/>
                        </a:rPr>
                        <a:t>Elongation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CVN @ -60°F</a:t>
                      </a: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ft-lbs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CVN @ 0°F</a:t>
                      </a: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ft-lbs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10-10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140</a:t>
                      </a:r>
                      <a:endParaRPr lang="en-US" sz="1200" b="0" i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162</a:t>
                      </a:r>
                      <a:endParaRPr lang="en-US" sz="1200" b="0" i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32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11-01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ME-GTAW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156</a:t>
                      </a:r>
                      <a:endParaRPr lang="en-US" sz="1200" b="0" i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183</a:t>
                      </a:r>
                      <a:endParaRPr lang="en-US" sz="1200" b="0" i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148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MS17-01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ME-GMAW-S  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135.8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146.9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34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41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44986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MS17-02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134.5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144.3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48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71576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128.3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136.2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17.5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43.7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70452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MS17-04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ME-GMAW-S  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133.7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144.9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17.0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53.3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55.3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797066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123.2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19.5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63.3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62.7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53307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MS17-06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124.7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132.7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18.5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58.7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63.3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8875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Design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&gt; 102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45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60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668681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Destructive Test Results - Reformulations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34514"/>
              </p:ext>
            </p:extLst>
          </p:nvPr>
        </p:nvGraphicFramePr>
        <p:xfrm>
          <a:off x="1823847" y="1155037"/>
          <a:ext cx="8301228" cy="189323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6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19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Weld ID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Welding Process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Shielding Gas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Preheat/</a:t>
                      </a:r>
                      <a:r>
                        <a:rPr lang="en-US" sz="1200" dirty="0" err="1">
                          <a:effectLst/>
                        </a:rPr>
                        <a:t>Interpass</a:t>
                      </a:r>
                      <a:r>
                        <a:rPr lang="en-US" sz="1200" dirty="0">
                          <a:effectLst/>
                        </a:rPr>
                        <a:t> Temperature </a:t>
                      </a:r>
                      <a:r>
                        <a:rPr lang="en-US" sz="1200" dirty="0" smtClean="0">
                          <a:effectLst/>
                        </a:rPr>
                        <a:t>(°F)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Voltage (V)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Current (Amps)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Travel Speed (IPM)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Input (kJ/in.)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10-10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M2 </a:t>
                      </a:r>
                      <a:r>
                        <a:rPr lang="en-US" sz="1200" dirty="0">
                          <a:effectLst/>
                        </a:rPr>
                        <a:t>– </a:t>
                      </a:r>
                      <a:r>
                        <a:rPr lang="en-US" sz="1200" dirty="0" err="1">
                          <a:effectLst/>
                        </a:rPr>
                        <a:t>Ar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250 - 275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11-01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ME-GTAW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 </a:t>
                      </a:r>
                      <a:r>
                        <a:rPr lang="en-US" sz="1200" dirty="0" err="1">
                          <a:effectLst/>
                        </a:rPr>
                        <a:t>Ar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250 - 275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MS17-01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ME-GMAW-S  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M2 – </a:t>
                      </a:r>
                      <a:r>
                        <a:rPr lang="en-US" sz="1200" dirty="0" err="1" smtClean="0">
                          <a:effectLst/>
                        </a:rPr>
                        <a:t>Ar</a:t>
                      </a:r>
                      <a:r>
                        <a:rPr lang="en-US" sz="1200" dirty="0" smtClean="0">
                          <a:effectLst/>
                        </a:rPr>
                        <a:t>, 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250 - 300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25.2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279.1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38.4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46379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MS17-02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M2 – </a:t>
                      </a:r>
                      <a:r>
                        <a:rPr lang="en-US" sz="1200" dirty="0" err="1" smtClean="0">
                          <a:effectLst/>
                        </a:rPr>
                        <a:t>Ar</a:t>
                      </a:r>
                      <a:r>
                        <a:rPr lang="en-US" sz="1200" dirty="0" smtClean="0">
                          <a:effectLst/>
                        </a:rPr>
                        <a:t>, 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250 - 300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25.2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275.1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37.9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81069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MS17-03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M2 – </a:t>
                      </a:r>
                      <a:r>
                        <a:rPr lang="en-US" sz="1200" dirty="0" err="1" smtClean="0">
                          <a:effectLst/>
                        </a:rPr>
                        <a:t>Ar</a:t>
                      </a:r>
                      <a:r>
                        <a:rPr lang="en-US" sz="1200" dirty="0" smtClean="0">
                          <a:effectLst/>
                        </a:rPr>
                        <a:t>, 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250 - 300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25.2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276.3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38.0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477930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MS17-04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ME-GMAW-S  </a:t>
                      </a:r>
                      <a:endParaRPr lang="en-US" sz="1200" b="0" i="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M2 – </a:t>
                      </a:r>
                      <a:r>
                        <a:rPr lang="en-US" sz="1200" dirty="0" err="1" smtClean="0">
                          <a:effectLst/>
                        </a:rPr>
                        <a:t>Ar</a:t>
                      </a:r>
                      <a:r>
                        <a:rPr lang="en-US" sz="1200" dirty="0" smtClean="0">
                          <a:effectLst/>
                        </a:rPr>
                        <a:t>, 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250 - 300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25.3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271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37.3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72479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MS17-05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M2 – </a:t>
                      </a:r>
                      <a:r>
                        <a:rPr lang="en-US" sz="1200" dirty="0" err="1" smtClean="0">
                          <a:effectLst/>
                        </a:rPr>
                        <a:t>Ar</a:t>
                      </a:r>
                      <a:r>
                        <a:rPr lang="en-US" sz="1200" dirty="0" smtClean="0">
                          <a:effectLst/>
                        </a:rPr>
                        <a:t>, 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250 - 300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25.2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268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37.8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20134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MS17-06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ME-GMAW-S </a:t>
                      </a:r>
                      <a:endParaRPr lang="en-US" sz="1200" b="0" i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M2 – </a:t>
                      </a:r>
                      <a:r>
                        <a:rPr lang="en-US" sz="1200" dirty="0" err="1" smtClean="0">
                          <a:effectLst/>
                        </a:rPr>
                        <a:t>Ar</a:t>
                      </a:r>
                      <a:r>
                        <a:rPr lang="en-US" sz="1200" dirty="0" smtClean="0">
                          <a:effectLst/>
                        </a:rPr>
                        <a:t>, 2% O</a:t>
                      </a:r>
                      <a:r>
                        <a:rPr lang="en-US" sz="1200" baseline="-25000" dirty="0" smtClean="0">
                          <a:effectLst/>
                        </a:rPr>
                        <a:t>2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250 - 300</a:t>
                      </a:r>
                      <a:endParaRPr lang="en-US" sz="12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25.3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272.3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MS Mincho"/>
                        </a:rPr>
                        <a:t>37.5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7255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70209" y="2993087"/>
            <a:ext cx="84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Nominally the same heat input achieved between the 10-10 GMAW and the 2017 GMAW welds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931" y="5665228"/>
            <a:ext cx="84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reduced C, Ni, and Cr contents did produce a resultant increase in elongation and impact toughness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7050" y="1558580"/>
            <a:ext cx="488950" cy="1527792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8281" y="5156894"/>
            <a:ext cx="8402154" cy="158057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370576" y="2294798"/>
            <a:ext cx="7513654" cy="4230951"/>
            <a:chOff x="562249" y="2239235"/>
            <a:chExt cx="8202369" cy="4618765"/>
          </a:xfrm>
        </p:grpSpPr>
        <p:grpSp>
          <p:nvGrpSpPr>
            <p:cNvPr id="20" name="Group 19"/>
            <p:cNvGrpSpPr/>
            <p:nvPr/>
          </p:nvGrpSpPr>
          <p:grpSpPr>
            <a:xfrm>
              <a:off x="562249" y="2239235"/>
              <a:ext cx="8202369" cy="4618765"/>
              <a:chOff x="80716" y="799902"/>
              <a:chExt cx="8202369" cy="461876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5" r="1581"/>
              <a:stretch/>
            </p:blipFill>
            <p:spPr bwMode="auto">
              <a:xfrm>
                <a:off x="2436947" y="2102376"/>
                <a:ext cx="4353319" cy="3316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 descr="D:\2016-05-27\10Ni GTAW Charpys\13\2500x.t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0" b="6666"/>
              <a:stretch/>
            </p:blipFill>
            <p:spPr bwMode="auto">
              <a:xfrm>
                <a:off x="2922969" y="1416576"/>
                <a:ext cx="1371600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D:\2016-05-27\10Ni GTAW Charpys\11\2500x.t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0" b="6666"/>
              <a:stretch/>
            </p:blipFill>
            <p:spPr bwMode="auto">
              <a:xfrm>
                <a:off x="4430626" y="960967"/>
                <a:ext cx="1371600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D:\2016-05-27\10Ni GTAW Charpys\16\2500x.t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0" b="6666"/>
              <a:stretch/>
            </p:blipFill>
            <p:spPr bwMode="auto">
              <a:xfrm>
                <a:off x="1431065" y="2135220"/>
                <a:ext cx="1371600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D:\2016-05-27\10Ni GTAW Charpys\18\2500x.ti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98" r="1" b="6666"/>
              <a:stretch/>
            </p:blipFill>
            <p:spPr bwMode="auto">
              <a:xfrm>
                <a:off x="1039751" y="3644254"/>
                <a:ext cx="1371600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6569123" y="1670635"/>
                <a:ext cx="1371600" cy="1371600"/>
                <a:chOff x="7178764" y="1724288"/>
                <a:chExt cx="1371600" cy="1371600"/>
              </a:xfrm>
            </p:grpSpPr>
            <p:pic>
              <p:nvPicPr>
                <p:cNvPr id="1033" name="Picture 9" descr="D:\2016-05-27\10Ni GTAW Charpys\6\2500x.tif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0000" b="6666"/>
                <a:stretch/>
              </p:blipFill>
              <p:spPr bwMode="auto">
                <a:xfrm>
                  <a:off x="7178764" y="1724288"/>
                  <a:ext cx="1371600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7801021" y="2832459"/>
                  <a:ext cx="724917" cy="251991"/>
                  <a:chOff x="7434462" y="4066426"/>
                  <a:chExt cx="724917" cy="251991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434462" y="4066426"/>
                    <a:ext cx="724917" cy="25199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bIns="0" rtlCol="0" anchor="ctr" anchorCtr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 </a:t>
                    </a:r>
                    <a:r>
                      <a: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μ</a:t>
                    </a: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</p:txBody>
              </p:sp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7523840" y="4122997"/>
                    <a:ext cx="548640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80716" y="3495548"/>
                <a:ext cx="1020726" cy="57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-320°F</a:t>
                </a:r>
              </a:p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70% shear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3504" y="1985534"/>
                <a:ext cx="1020726" cy="57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-230°F</a:t>
                </a:r>
              </a:p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99% shear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47850" y="1261296"/>
                <a:ext cx="1020726" cy="80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-150°F</a:t>
                </a:r>
              </a:p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shear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38603" y="799902"/>
                <a:ext cx="1152567" cy="57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-60°F</a:t>
                </a:r>
              </a:p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shear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6073" y="1109905"/>
                <a:ext cx="1937012" cy="57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0°F</a:t>
                </a: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shear</a:t>
                </a: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6358190" y="4090874"/>
              <a:ext cx="69246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5526368" y="3760641"/>
              <a:ext cx="92857" cy="266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4409950" y="4227832"/>
              <a:ext cx="366152" cy="950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284198" y="4716273"/>
              <a:ext cx="7221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2892884" y="5673203"/>
              <a:ext cx="3610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841501" y="992919"/>
            <a:ext cx="868164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GTAW weld 11-01 was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rewelded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(weld ID 12-01) under the same conditions to investigate DBTT behavior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As illustrated below, the Fe-10Ni GTAW weld metal exhibits high fracture toughness across a wide range of temperatures with primarily ductile failure down to -320°F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No sharp ductile to brittle transition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669722" y="14514"/>
            <a:ext cx="7699829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002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Fe-10Ni GTAW </a:t>
            </a:r>
            <a:r>
              <a:rPr lang="en-US" sz="3200" dirty="0" err="1">
                <a:solidFill>
                  <a:srgbClr val="002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n-US" sz="3200" dirty="0">
                <a:solidFill>
                  <a:srgbClr val="002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Fractography</a:t>
            </a:r>
          </a:p>
        </p:txBody>
      </p:sp>
    </p:spTree>
    <p:extLst>
      <p:ext uri="{BB962C8B-B14F-4D97-AF65-F5344CB8AC3E}">
        <p14:creationId xmlns:p14="http://schemas.microsoft.com/office/powerpoint/2010/main" val="15022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3151" r="3307" b="12970"/>
          <a:stretch/>
        </p:blipFill>
        <p:spPr>
          <a:xfrm>
            <a:off x="1660481" y="1168167"/>
            <a:ext cx="7886011" cy="539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3" y="1447801"/>
            <a:ext cx="990600" cy="5210175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2152650" y="365127"/>
            <a:ext cx="7886700" cy="80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0032" y="5015345"/>
            <a:ext cx="249998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weld was etched to reveal the weld beads, which were then superimposed on the </a:t>
            </a:r>
            <a:r>
              <a:rPr lang="en-US" dirty="0" err="1" smtClean="0"/>
              <a:t>microhardness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8681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MS17-05 Microhardness Trace</a:t>
            </a:r>
          </a:p>
        </p:txBody>
      </p:sp>
    </p:spTree>
    <p:extLst>
      <p:ext uri="{BB962C8B-B14F-4D97-AF65-F5344CB8AC3E}">
        <p14:creationId xmlns:p14="http://schemas.microsoft.com/office/powerpoint/2010/main" val="15326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3151" r="3307" b="12970"/>
          <a:stretch/>
        </p:blipFill>
        <p:spPr>
          <a:xfrm>
            <a:off x="1660481" y="1168167"/>
            <a:ext cx="7886011" cy="539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3" y="1447801"/>
            <a:ext cx="990600" cy="521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780" y="3009208"/>
            <a:ext cx="4382763" cy="3287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71" y="3009208"/>
            <a:ext cx="4382763" cy="32870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13710" y="1661029"/>
            <a:ext cx="207819" cy="1995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5875" y="2554910"/>
            <a:ext cx="137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Last Pass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68681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MS17-05 Microstructural Characterization</a:t>
            </a:r>
          </a:p>
          <a:p>
            <a:pPr algn="ctr"/>
            <a:r>
              <a:rPr lang="en-US" sz="2800" dirty="0">
                <a:solidFill>
                  <a:srgbClr val="002A58"/>
                </a:solidFill>
              </a:rPr>
              <a:t>Last Pass</a:t>
            </a:r>
          </a:p>
        </p:txBody>
      </p:sp>
    </p:spTree>
    <p:extLst>
      <p:ext uri="{BB962C8B-B14F-4D97-AF65-F5344CB8AC3E}">
        <p14:creationId xmlns:p14="http://schemas.microsoft.com/office/powerpoint/2010/main" val="1218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3151" r="3307" b="12970"/>
          <a:stretch/>
        </p:blipFill>
        <p:spPr>
          <a:xfrm>
            <a:off x="1660481" y="1168167"/>
            <a:ext cx="7886011" cy="539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3" y="1447801"/>
            <a:ext cx="990600" cy="5210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88182" y="1348048"/>
            <a:ext cx="207819" cy="1995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800" y="2946685"/>
            <a:ext cx="4321258" cy="3240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6685"/>
            <a:ext cx="4321258" cy="3240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7809" y="2488151"/>
            <a:ext cx="1936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-to-Last Pass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8681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MS17-05 Microstructural Characterization</a:t>
            </a:r>
          </a:p>
          <a:p>
            <a:pPr algn="ctr"/>
            <a:r>
              <a:rPr lang="en-US" sz="2800" dirty="0">
                <a:solidFill>
                  <a:srgbClr val="002A58"/>
                </a:solidFill>
              </a:rPr>
              <a:t>2</a:t>
            </a:r>
            <a:r>
              <a:rPr lang="en-US" sz="2800" baseline="30000" dirty="0">
                <a:solidFill>
                  <a:srgbClr val="002A58"/>
                </a:solidFill>
              </a:rPr>
              <a:t>nd</a:t>
            </a:r>
            <a:r>
              <a:rPr lang="en-US" sz="2800" dirty="0">
                <a:solidFill>
                  <a:srgbClr val="002A58"/>
                </a:solidFill>
              </a:rPr>
              <a:t> to Last Pass</a:t>
            </a:r>
          </a:p>
        </p:txBody>
      </p:sp>
    </p:spTree>
    <p:extLst>
      <p:ext uri="{BB962C8B-B14F-4D97-AF65-F5344CB8AC3E}">
        <p14:creationId xmlns:p14="http://schemas.microsoft.com/office/powerpoint/2010/main" val="41898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320" y="14514"/>
            <a:ext cx="7699829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002A58"/>
                </a:solidFill>
              </a:rPr>
              <a:t>Summary and Conclusions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1808" y="1183986"/>
            <a:ext cx="8671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Mechanical properties of both Fe-10Ni steel GMAW and GTAW weld deposits are promising and justify further investigation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1" i="1" dirty="0"/>
              <a:t>GTA weld </a:t>
            </a:r>
            <a:r>
              <a:rPr lang="en-US" sz="1600" b="1" i="1" dirty="0" err="1"/>
              <a:t>Cv</a:t>
            </a:r>
            <a:r>
              <a:rPr lang="en-US" sz="1600" b="1" i="1" dirty="0"/>
              <a:t> values exceed design and were exceptional, and may be suitable for a variety of low service temperature applications where high-strength is necessary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1" i="1" dirty="0"/>
              <a:t>GMA welds showed significant improvement and several met target mechanical properties following the most recent reformulation which reduced C, Ni, and Cr</a:t>
            </a:r>
          </a:p>
          <a:p>
            <a:pPr marL="1200150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1" i="1" dirty="0"/>
              <a:t>MS17-05 and MS17-06 were most promising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Initial results have culminated in US patent application [20]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Office of Naval Research (ONR) has funded Lehigh University to investigate and characterize the unique microstructure evolution </a:t>
            </a:r>
            <a:r>
              <a:rPr lang="en-US" dirty="0" smtClean="0"/>
              <a:t>occurring </a:t>
            </a:r>
            <a:r>
              <a:rPr lang="en-US" dirty="0"/>
              <a:t>in the Fe-10Ni steel fusion zone, in collaboration with NSWCCD and </a:t>
            </a:r>
            <a:r>
              <a:rPr lang="en-US" dirty="0" smtClean="0"/>
              <a:t>NRL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8500" y="6234698"/>
            <a:ext cx="834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800" dirty="0"/>
              <a:t>[20] Sinfield, M.F., et al., “High Strength Welding Consumable Based On A 10% Nickel Steel Metallurgical System,” Application No. 62/241,468, USPTO Provisional Patent Application, Filed 14 October 2015</a:t>
            </a:r>
          </a:p>
        </p:txBody>
      </p:sp>
    </p:spTree>
    <p:extLst>
      <p:ext uri="{BB962C8B-B14F-4D97-AF65-F5344CB8AC3E}">
        <p14:creationId xmlns:p14="http://schemas.microsoft.com/office/powerpoint/2010/main" val="5288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30" y="504319"/>
            <a:ext cx="8364071" cy="272858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2A58"/>
                </a:solidFill>
              </a:rPr>
              <a:t>Questions</a:t>
            </a:r>
            <a:endParaRPr lang="en-US" dirty="0">
              <a:solidFill>
                <a:srgbClr val="002A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5672" y="5075389"/>
            <a:ext cx="8364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A58"/>
                </a:solidFill>
                <a:latin typeface="+mn-lt"/>
              </a:rPr>
              <a:t>***This work was partially funded by Carderock Division under the Naval Innovative Science and Engineering (NISE) NDAA Section 219 program, managed by the NSWC Carderock Division Director of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0882" y="3936313"/>
            <a:ext cx="5122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2A58"/>
                </a:solidFill>
              </a:rPr>
              <a:t>Acknowledgements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721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2413" y="1154718"/>
            <a:ext cx="858713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Achieving both </a:t>
            </a:r>
            <a:r>
              <a:rPr lang="en-US" sz="2000" i="1" u="sng" dirty="0"/>
              <a:t>high-strength and toughness </a:t>
            </a:r>
            <a:r>
              <a:rPr lang="en-US" sz="2000" dirty="0"/>
              <a:t>in steel weld metal (&gt; 102 </a:t>
            </a:r>
            <a:r>
              <a:rPr lang="en-US" sz="2000" dirty="0" err="1"/>
              <a:t>ksi</a:t>
            </a:r>
            <a:r>
              <a:rPr lang="en-US" sz="2000" dirty="0"/>
              <a:t>) is extremely challenging over a range of welding conditions, cooling rates, and service temperatures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 nickel “ferritic” steel welding consumables (between 3-12 wt.% Ni) have been investigated by researchers since the 1960’s as a way to achieve both high strength and good toughness [1] for low service temperature applications</a:t>
            </a:r>
          </a:p>
          <a:p>
            <a:pPr marL="742950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1" dirty="0"/>
              <a:t>Nickel alloy additions in low carbon-steels can strengthen and decrease </a:t>
            </a:r>
            <a:r>
              <a:rPr lang="en-US" i="1" dirty="0" smtClean="0"/>
              <a:t> </a:t>
            </a:r>
            <a:r>
              <a:rPr lang="en-US" i="1" dirty="0"/>
              <a:t>toughness ductile-to-brittle transition </a:t>
            </a:r>
            <a:r>
              <a:rPr lang="en-US" i="1" dirty="0" smtClean="0"/>
              <a:t>temperature (DBTT), but may </a:t>
            </a:r>
            <a:r>
              <a:rPr lang="en-US" i="1" dirty="0"/>
              <a:t>also </a:t>
            </a:r>
            <a:r>
              <a:rPr lang="en-US" i="1" dirty="0" smtClean="0"/>
              <a:t>negatively </a:t>
            </a:r>
            <a:r>
              <a:rPr lang="en-US" i="1" dirty="0"/>
              <a:t>influence upper-shelf </a:t>
            </a:r>
            <a:r>
              <a:rPr lang="en-US" i="1" dirty="0" smtClean="0"/>
              <a:t>energy [</a:t>
            </a:r>
            <a:r>
              <a:rPr lang="en-US" i="1" dirty="0"/>
              <a:t>2-3]</a:t>
            </a:r>
          </a:p>
          <a:p>
            <a:pPr lvl="1">
              <a:spcAft>
                <a:spcPts val="1200"/>
              </a:spcAft>
            </a:pPr>
            <a:endParaRPr lang="en-US" sz="1600" i="1" dirty="0"/>
          </a:p>
          <a:p>
            <a:pPr lvl="1">
              <a:spcAft>
                <a:spcPts val="1200"/>
              </a:spcAft>
            </a:pPr>
            <a:endParaRPr lang="en-US" sz="1600" i="1" dirty="0"/>
          </a:p>
          <a:p>
            <a:pPr lvl="1">
              <a:spcAft>
                <a:spcPts val="1200"/>
              </a:spcAft>
            </a:pPr>
            <a:endParaRPr lang="en-US" sz="1600" i="1" dirty="0"/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/>
              <a:t>[1] </a:t>
            </a:r>
            <a:r>
              <a:rPr lang="en-US" sz="800" dirty="0" err="1"/>
              <a:t>Linnert</a:t>
            </a:r>
            <a:r>
              <a:rPr lang="en-US" sz="800" dirty="0"/>
              <a:t>, G. E., </a:t>
            </a:r>
            <a:r>
              <a:rPr lang="en-US" sz="800" u="sng" dirty="0"/>
              <a:t>Welding Metallurgy of Carbon and Alloy Steels</a:t>
            </a:r>
            <a:r>
              <a:rPr lang="en-US" sz="800" dirty="0"/>
              <a:t>, American Welding Society (New York, 1967), pp. 567-570.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/>
              <a:t>[2] Saunders, G. G., “Effect of Major Alloying Elements on the Toughness of High Strength Weld Metal,” The Welding Institute, Technical Report M/86/75, July. 1975.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/>
              <a:t>[3] </a:t>
            </a:r>
            <a:r>
              <a:rPr lang="en-US" sz="800" u="sng" dirty="0"/>
              <a:t>Alloying: Understanding the Basics</a:t>
            </a:r>
            <a:r>
              <a:rPr lang="en-US" sz="800" dirty="0"/>
              <a:t>, edited by Davis, J.R, ASM International, Materials Park, Ohio, April 2005.</a:t>
            </a:r>
          </a:p>
          <a:p>
            <a:pPr>
              <a:spcAft>
                <a:spcPts val="1200"/>
              </a:spcAft>
            </a:pPr>
            <a:endParaRPr lang="en-US" sz="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48554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002A58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361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81809" y="1136362"/>
            <a:ext cx="8408504" cy="547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Although a vast majority of the previous work in this area has been quite promising [1-2] [4-12], a robust, commercially available high-strength, good toughness welding electrode does not exist in today’s market that meets many commercial and military requirements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Objective is to develop a cooling rate insensitive solid wire welding consumable for high-strength steels that meet or exceed the following design requirements: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/>
              <a:t>Yield Strength </a:t>
            </a:r>
            <a:r>
              <a:rPr lang="en-US" i="1" dirty="0" smtClean="0"/>
              <a:t>&gt; 102 </a:t>
            </a:r>
            <a:r>
              <a:rPr lang="en-US" i="1" dirty="0" err="1" smtClean="0"/>
              <a:t>ksi</a:t>
            </a:r>
            <a:r>
              <a:rPr lang="en-US" i="1" dirty="0" smtClean="0"/>
              <a:t>; </a:t>
            </a:r>
            <a:endParaRPr lang="en-US" i="1" dirty="0"/>
          </a:p>
          <a:p>
            <a:pPr marL="742950" lvl="1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i="1" dirty="0" err="1"/>
              <a:t>Charpy</a:t>
            </a:r>
            <a:r>
              <a:rPr lang="en-US" i="1" dirty="0"/>
              <a:t> V-notch Toughness &gt; 60 </a:t>
            </a:r>
            <a:r>
              <a:rPr lang="en-US" i="1" dirty="0" err="1"/>
              <a:t>ft-lbs</a:t>
            </a:r>
            <a:r>
              <a:rPr lang="en-US" i="1" dirty="0"/>
              <a:t> at 0°F and &gt; 45 </a:t>
            </a:r>
            <a:r>
              <a:rPr lang="en-US" i="1" dirty="0" err="1"/>
              <a:t>ft-lbs</a:t>
            </a:r>
            <a:r>
              <a:rPr lang="en-US" i="1" dirty="0"/>
              <a:t> at -60°F 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[1] </a:t>
            </a:r>
            <a:r>
              <a:rPr lang="en-US" sz="800" dirty="0" err="1">
                <a:solidFill>
                  <a:prstClr val="black"/>
                </a:solidFill>
              </a:rPr>
              <a:t>Linnert</a:t>
            </a:r>
            <a:r>
              <a:rPr lang="en-US" sz="800" dirty="0">
                <a:solidFill>
                  <a:prstClr val="black"/>
                </a:solidFill>
              </a:rPr>
              <a:t>, G. E., </a:t>
            </a:r>
            <a:r>
              <a:rPr lang="en-US" sz="800" u="sng" dirty="0">
                <a:solidFill>
                  <a:prstClr val="black"/>
                </a:solidFill>
              </a:rPr>
              <a:t>Welding Metallurgy of Carbon and Alloy Steels</a:t>
            </a:r>
            <a:r>
              <a:rPr lang="en-US" sz="800" dirty="0">
                <a:solidFill>
                  <a:prstClr val="black"/>
                </a:solidFill>
              </a:rPr>
              <a:t>, American Welding Society (New York, 1967), pp. 567-570.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[2] Saunders, G. G., “Effect of Major Alloying Elements on the Toughness of High Strength Weld Metal,” The Welding Institute, Technical Report M/86/75, July. 1975.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[4] </a:t>
            </a:r>
            <a:r>
              <a:rPr lang="en-US" sz="800" dirty="0" err="1">
                <a:solidFill>
                  <a:prstClr val="black"/>
                </a:solidFill>
              </a:rPr>
              <a:t>Keehan</a:t>
            </a:r>
            <a:r>
              <a:rPr lang="en-US" sz="800" dirty="0">
                <a:solidFill>
                  <a:prstClr val="black"/>
                </a:solidFill>
              </a:rPr>
              <a:t>, E. </a:t>
            </a:r>
            <a:r>
              <a:rPr lang="en-US" sz="800" i="1" dirty="0">
                <a:solidFill>
                  <a:prstClr val="black"/>
                </a:solidFill>
              </a:rPr>
              <a:t>et al</a:t>
            </a:r>
            <a:r>
              <a:rPr lang="en-US" sz="800" dirty="0">
                <a:solidFill>
                  <a:prstClr val="black"/>
                </a:solidFill>
              </a:rPr>
              <a:t>, “New Developments with C-</a:t>
            </a:r>
            <a:r>
              <a:rPr lang="en-US" sz="800" dirty="0" err="1">
                <a:solidFill>
                  <a:prstClr val="black"/>
                </a:solidFill>
              </a:rPr>
              <a:t>Mn</a:t>
            </a:r>
            <a:r>
              <a:rPr lang="en-US" sz="800" dirty="0">
                <a:solidFill>
                  <a:prstClr val="black"/>
                </a:solidFill>
              </a:rPr>
              <a:t>-Ni High-Strength Steel Weld Metals, Part A – Microstructure,” </a:t>
            </a:r>
            <a:r>
              <a:rPr lang="en-US" sz="800" i="1" dirty="0">
                <a:solidFill>
                  <a:prstClr val="black"/>
                </a:solidFill>
              </a:rPr>
              <a:t>Welding Journal</a:t>
            </a:r>
            <a:r>
              <a:rPr lang="en-US" sz="800" dirty="0">
                <a:solidFill>
                  <a:prstClr val="black"/>
                </a:solidFill>
              </a:rPr>
              <a:t>, Vol. #, No. # (2006), pp. 200-s – 210-s.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[5] Lord, M., “Effect of </a:t>
            </a:r>
            <a:r>
              <a:rPr lang="en-US" sz="800" dirty="0" err="1">
                <a:solidFill>
                  <a:prstClr val="black"/>
                </a:solidFill>
              </a:rPr>
              <a:t>interpass</a:t>
            </a:r>
            <a:r>
              <a:rPr lang="en-US" sz="800" dirty="0">
                <a:solidFill>
                  <a:prstClr val="black"/>
                </a:solidFill>
              </a:rPr>
              <a:t> temperature on properties of high-strength weld metals,” </a:t>
            </a:r>
            <a:r>
              <a:rPr lang="en-US" sz="800" i="1" dirty="0" err="1">
                <a:solidFill>
                  <a:prstClr val="black"/>
                </a:solidFill>
              </a:rPr>
              <a:t>Svetsaren</a:t>
            </a:r>
            <a:r>
              <a:rPr lang="en-US" sz="800" dirty="0">
                <a:solidFill>
                  <a:prstClr val="black"/>
                </a:solidFill>
              </a:rPr>
              <a:t>, No. 1-2 (1999), pp. 53-58.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[6] Stout, R. D. </a:t>
            </a:r>
            <a:r>
              <a:rPr lang="en-US" sz="800" i="1" dirty="0">
                <a:solidFill>
                  <a:prstClr val="black"/>
                </a:solidFill>
              </a:rPr>
              <a:t>et al, </a:t>
            </a:r>
            <a:r>
              <a:rPr lang="en-US" sz="800" dirty="0">
                <a:solidFill>
                  <a:prstClr val="black"/>
                </a:solidFill>
              </a:rPr>
              <a:t>“Effects of Impurities on Properties of High-Strength Steel Weld Metal,” </a:t>
            </a:r>
            <a:r>
              <a:rPr lang="en-US" sz="800" i="1" dirty="0">
                <a:solidFill>
                  <a:prstClr val="black"/>
                </a:solidFill>
              </a:rPr>
              <a:t>Welding Journal</a:t>
            </a:r>
            <a:r>
              <a:rPr lang="en-US" sz="800" dirty="0">
                <a:solidFill>
                  <a:prstClr val="black"/>
                </a:solidFill>
              </a:rPr>
              <a:t>, Vol. 49, No. 11 (1970), pp. 521-s – 530s.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[7] </a:t>
            </a:r>
            <a:r>
              <a:rPr lang="en-US" sz="800" dirty="0" err="1">
                <a:solidFill>
                  <a:prstClr val="black"/>
                </a:solidFill>
              </a:rPr>
              <a:t>Lyttle</a:t>
            </a:r>
            <a:r>
              <a:rPr lang="en-US" sz="800" dirty="0">
                <a:solidFill>
                  <a:prstClr val="black"/>
                </a:solidFill>
              </a:rPr>
              <a:t>, J. E. </a:t>
            </a:r>
            <a:r>
              <a:rPr lang="en-US" sz="800" i="1" dirty="0">
                <a:solidFill>
                  <a:prstClr val="black"/>
                </a:solidFill>
              </a:rPr>
              <a:t>et al</a:t>
            </a:r>
            <a:r>
              <a:rPr lang="en-US" sz="800" dirty="0">
                <a:solidFill>
                  <a:prstClr val="black"/>
                </a:solidFill>
              </a:rPr>
              <a:t>, “Some Metallurgical Characteristics of Tough, High Strength Welds,” </a:t>
            </a:r>
            <a:r>
              <a:rPr lang="en-US" sz="800" i="1" dirty="0">
                <a:solidFill>
                  <a:prstClr val="black"/>
                </a:solidFill>
              </a:rPr>
              <a:t>Welding Journal</a:t>
            </a:r>
            <a:r>
              <a:rPr lang="en-US" sz="800" dirty="0">
                <a:solidFill>
                  <a:prstClr val="black"/>
                </a:solidFill>
              </a:rPr>
              <a:t>, Vol. 48, No. 11 (1969), pp. 493-s – 498-s.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[8] </a:t>
            </a:r>
            <a:r>
              <a:rPr lang="en-US" sz="800" dirty="0" err="1">
                <a:solidFill>
                  <a:prstClr val="black"/>
                </a:solidFill>
              </a:rPr>
              <a:t>Krantz</a:t>
            </a:r>
            <a:r>
              <a:rPr lang="en-US" sz="800" dirty="0">
                <a:solidFill>
                  <a:prstClr val="black"/>
                </a:solidFill>
              </a:rPr>
              <a:t>, B. M., “Factors Affecting the Strength of </a:t>
            </a:r>
            <a:r>
              <a:rPr lang="en-US" sz="800" dirty="0" err="1">
                <a:solidFill>
                  <a:prstClr val="black"/>
                </a:solidFill>
              </a:rPr>
              <a:t>Multipass</a:t>
            </a:r>
            <a:r>
              <a:rPr lang="en-US" sz="800" dirty="0">
                <a:solidFill>
                  <a:prstClr val="black"/>
                </a:solidFill>
              </a:rPr>
              <a:t> Low-Alloy Steel Weld Metal,” </a:t>
            </a:r>
            <a:r>
              <a:rPr lang="en-US" sz="800" i="1" dirty="0">
                <a:solidFill>
                  <a:prstClr val="black"/>
                </a:solidFill>
              </a:rPr>
              <a:t>Welding Journal</a:t>
            </a:r>
            <a:r>
              <a:rPr lang="en-US" sz="800" dirty="0">
                <a:solidFill>
                  <a:prstClr val="black"/>
                </a:solidFill>
              </a:rPr>
              <a:t>, Vol. 50, No. 6 (1971), pp. 235-s – 241s.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[9] Deloach J. J., “Current Welding Consumable Research in The US Navy,” </a:t>
            </a:r>
            <a:r>
              <a:rPr lang="en-US" sz="800" i="1" dirty="0">
                <a:solidFill>
                  <a:prstClr val="black"/>
                </a:solidFill>
              </a:rPr>
              <a:t>Proc 12</a:t>
            </a:r>
            <a:r>
              <a:rPr lang="en-US" sz="800" i="1" baseline="30000" dirty="0">
                <a:solidFill>
                  <a:prstClr val="black"/>
                </a:solidFill>
              </a:rPr>
              <a:t>th</a:t>
            </a:r>
            <a:r>
              <a:rPr lang="en-US" sz="800" i="1" dirty="0">
                <a:solidFill>
                  <a:prstClr val="black"/>
                </a:solidFill>
              </a:rPr>
              <a:t> International </a:t>
            </a:r>
            <a:r>
              <a:rPr lang="en-US" sz="800" i="1" dirty="0" err="1">
                <a:solidFill>
                  <a:prstClr val="black"/>
                </a:solidFill>
              </a:rPr>
              <a:t>Conf</a:t>
            </a:r>
            <a:r>
              <a:rPr lang="en-US" sz="800" i="1" dirty="0">
                <a:solidFill>
                  <a:prstClr val="black"/>
                </a:solidFill>
              </a:rPr>
              <a:t> on Offshore Mechanics and Arctic Engineering</a:t>
            </a:r>
            <a:r>
              <a:rPr lang="en-US" sz="800" dirty="0">
                <a:solidFill>
                  <a:prstClr val="black"/>
                </a:solidFill>
              </a:rPr>
              <a:t>, Glasgow, Scotland, June. 1993, pp. 75-82.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[10] Kang, B. Y., “Effect of </a:t>
            </a:r>
            <a:r>
              <a:rPr lang="en-US" sz="800" dirty="0" err="1">
                <a:solidFill>
                  <a:prstClr val="black"/>
                </a:solidFill>
              </a:rPr>
              <a:t>Mn</a:t>
            </a:r>
            <a:r>
              <a:rPr lang="en-US" sz="800" dirty="0">
                <a:solidFill>
                  <a:prstClr val="black"/>
                </a:solidFill>
              </a:rPr>
              <a:t> and Ni on the Variation of the Microstructure and Mechanical Properties of Low-carbon Weld Metals, “</a:t>
            </a:r>
            <a:r>
              <a:rPr lang="en-US" sz="800" i="1" dirty="0">
                <a:solidFill>
                  <a:prstClr val="black"/>
                </a:solidFill>
              </a:rPr>
              <a:t>ISIJ International</a:t>
            </a:r>
            <a:r>
              <a:rPr lang="en-US" sz="800" dirty="0">
                <a:solidFill>
                  <a:prstClr val="black"/>
                </a:solidFill>
              </a:rPr>
              <a:t>, Vol. 40, No. 12 (2000), pp. 1237-1245.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[11] </a:t>
            </a:r>
            <a:r>
              <a:rPr lang="en-US" sz="800" dirty="0" err="1">
                <a:solidFill>
                  <a:prstClr val="black"/>
                </a:solidFill>
              </a:rPr>
              <a:t>Keehan</a:t>
            </a:r>
            <a:r>
              <a:rPr lang="en-US" sz="800" dirty="0">
                <a:solidFill>
                  <a:prstClr val="black"/>
                </a:solidFill>
              </a:rPr>
              <a:t>, E. </a:t>
            </a:r>
            <a:r>
              <a:rPr lang="en-US" sz="800" i="1" dirty="0">
                <a:solidFill>
                  <a:prstClr val="black"/>
                </a:solidFill>
              </a:rPr>
              <a:t>et al</a:t>
            </a:r>
            <a:r>
              <a:rPr lang="en-US" sz="800" dirty="0">
                <a:solidFill>
                  <a:prstClr val="black"/>
                </a:solidFill>
              </a:rPr>
              <a:t>, “New Developments with C-</a:t>
            </a:r>
            <a:r>
              <a:rPr lang="en-US" sz="800" dirty="0" err="1">
                <a:solidFill>
                  <a:prstClr val="black"/>
                </a:solidFill>
              </a:rPr>
              <a:t>Mn</a:t>
            </a:r>
            <a:r>
              <a:rPr lang="en-US" sz="800" dirty="0">
                <a:solidFill>
                  <a:prstClr val="black"/>
                </a:solidFill>
              </a:rPr>
              <a:t>-Ni High-Strength Steel Weld Metals, Part B – Mechanical Properties,” </a:t>
            </a:r>
            <a:r>
              <a:rPr lang="en-US" sz="800" i="1" dirty="0">
                <a:solidFill>
                  <a:prstClr val="black"/>
                </a:solidFill>
              </a:rPr>
              <a:t>Welding Journal</a:t>
            </a:r>
            <a:r>
              <a:rPr lang="en-US" sz="800" dirty="0">
                <a:solidFill>
                  <a:prstClr val="black"/>
                </a:solidFill>
              </a:rPr>
              <a:t>, Vol. #, No. # (2006), pp. 218-s – 224-s.</a:t>
            </a:r>
          </a:p>
          <a:p>
            <a:pPr marL="457200" indent="-228600" hangingPunct="0">
              <a:spcAft>
                <a:spcPts val="200"/>
              </a:spcAft>
            </a:pPr>
            <a:r>
              <a:rPr lang="en-US" sz="800" dirty="0">
                <a:solidFill>
                  <a:prstClr val="black"/>
                </a:solidFill>
              </a:rPr>
              <a:t>[12] Fairchild, D. P., “Girth Welding Development for X120 </a:t>
            </a:r>
            <a:r>
              <a:rPr lang="en-US" sz="800" dirty="0" err="1">
                <a:solidFill>
                  <a:prstClr val="black"/>
                </a:solidFill>
              </a:rPr>
              <a:t>Linepipe</a:t>
            </a:r>
            <a:r>
              <a:rPr lang="en-US" sz="800" dirty="0">
                <a:solidFill>
                  <a:prstClr val="black"/>
                </a:solidFill>
              </a:rPr>
              <a:t>,” </a:t>
            </a:r>
            <a:r>
              <a:rPr lang="en-US" sz="800" i="1" dirty="0">
                <a:solidFill>
                  <a:prstClr val="black"/>
                </a:solidFill>
              </a:rPr>
              <a:t>Proc13</a:t>
            </a:r>
            <a:r>
              <a:rPr lang="en-US" sz="800" i="1" baseline="30000" dirty="0">
                <a:solidFill>
                  <a:prstClr val="black"/>
                </a:solidFill>
              </a:rPr>
              <a:t>th</a:t>
            </a:r>
            <a:r>
              <a:rPr lang="en-US" sz="800" i="1" dirty="0">
                <a:solidFill>
                  <a:prstClr val="black"/>
                </a:solidFill>
              </a:rPr>
              <a:t> International Offshore and Polar Engineering </a:t>
            </a:r>
            <a:r>
              <a:rPr lang="en-US" sz="800" i="1" dirty="0" err="1">
                <a:solidFill>
                  <a:prstClr val="black"/>
                </a:solidFill>
              </a:rPr>
              <a:t>Conf</a:t>
            </a:r>
            <a:r>
              <a:rPr lang="en-US" sz="800" dirty="0">
                <a:solidFill>
                  <a:prstClr val="black"/>
                </a:solidFill>
              </a:rPr>
              <a:t>, Honolulu, HI, May. 2003, pp. 26-35.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48554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002A58"/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3178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71" y="2962298"/>
            <a:ext cx="4025569" cy="291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81809" y="1136361"/>
            <a:ext cx="84085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Researchers at the Naval Surface Warfare Center, Carderock Division (NSWCCD) have been developing a low-carbon high-strength, high toughness steel </a:t>
            </a:r>
            <a:r>
              <a:rPr lang="en-US" dirty="0"/>
              <a:t>plate </a:t>
            </a:r>
            <a:r>
              <a:rPr lang="en-US" dirty="0" smtClean="0"/>
              <a:t>based on an Fe-10Ni metallurgical system, as </a:t>
            </a:r>
            <a:r>
              <a:rPr lang="en-US" dirty="0"/>
              <a:t>a possible alternative to </a:t>
            </a:r>
            <a:r>
              <a:rPr lang="en-US" dirty="0" smtClean="0"/>
              <a:t>HY-130 </a:t>
            </a:r>
            <a:r>
              <a:rPr lang="en-US" dirty="0"/>
              <a:t>steels </a:t>
            </a:r>
            <a:r>
              <a:rPr lang="en-US" dirty="0" smtClean="0"/>
              <a:t>[13-14]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Early investigation revealed a </a:t>
            </a:r>
            <a:r>
              <a:rPr lang="en-US" dirty="0"/>
              <a:t>continuous cooling transformation (CCT) curve </a:t>
            </a:r>
            <a:r>
              <a:rPr lang="en-US" dirty="0" smtClean="0"/>
              <a:t>(</a:t>
            </a:r>
            <a:r>
              <a:rPr lang="en-US" i="1" dirty="0" smtClean="0"/>
              <a:t>on the right</a:t>
            </a:r>
            <a:r>
              <a:rPr lang="en-US" dirty="0" smtClean="0"/>
              <a:t>) of a typical Fe-10Ni </a:t>
            </a:r>
            <a:r>
              <a:rPr lang="en-US" dirty="0"/>
              <a:t>steel plate </a:t>
            </a:r>
            <a:r>
              <a:rPr lang="en-US" dirty="0" smtClean="0"/>
              <a:t>composition exhibited a stable transformation </a:t>
            </a:r>
            <a:r>
              <a:rPr lang="en-US" dirty="0"/>
              <a:t>behavior </a:t>
            </a:r>
            <a:r>
              <a:rPr lang="en-US" dirty="0" smtClean="0"/>
              <a:t>[15]</a:t>
            </a:r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48554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002A58"/>
                </a:solidFill>
              </a:rPr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1810" y="5871536"/>
            <a:ext cx="8239669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sz="800" dirty="0"/>
              <a:t>[13] Zhang, X. J., </a:t>
            </a:r>
            <a:r>
              <a:rPr lang="en-US" sz="800" i="1" dirty="0"/>
              <a:t>et al</a:t>
            </a:r>
            <a:r>
              <a:rPr lang="en-US" sz="800" dirty="0"/>
              <a:t>, “Development of Low-Carbon, 10% Ni, High-Strength, and High Toughness Steel,” NSWCCD-61-TR-2006/09, Naval Surface Warfare Center Carderock Division, West Bethesda, MD, USA, 2006.</a:t>
            </a:r>
          </a:p>
          <a:p>
            <a:pPr marL="228600" indent="-228600">
              <a:spcAft>
                <a:spcPts val="200"/>
              </a:spcAft>
            </a:pPr>
            <a:r>
              <a:rPr lang="en-US" sz="800" dirty="0"/>
              <a:t>[14] Zhang, X. J., “Microhardness </a:t>
            </a:r>
            <a:r>
              <a:rPr lang="en-US" sz="800" dirty="0" err="1"/>
              <a:t>characterisation</a:t>
            </a:r>
            <a:r>
              <a:rPr lang="en-US" sz="800" dirty="0"/>
              <a:t> in developing high strength, high toughness and superior ballistic resistance low carbon Ni steel,” </a:t>
            </a:r>
            <a:r>
              <a:rPr lang="en-US" sz="800" i="1" dirty="0"/>
              <a:t>Material Science and Technology, Volume 28, 2012 – Issue 7, pages 818-822.</a:t>
            </a:r>
          </a:p>
          <a:p>
            <a:pPr marL="228600" indent="-228600"/>
            <a:r>
              <a:rPr lang="en-US" sz="800" dirty="0"/>
              <a:t>[15] </a:t>
            </a:r>
            <a:r>
              <a:rPr lang="en-US" sz="800" i="1" dirty="0"/>
              <a:t>Fonda, R.W. and </a:t>
            </a:r>
            <a:r>
              <a:rPr lang="en-US" sz="800" i="1" dirty="0" err="1"/>
              <a:t>Spanos</a:t>
            </a:r>
            <a:r>
              <a:rPr lang="en-US" sz="800" i="1" dirty="0"/>
              <a:t>, G., ”Effects of Colling Rate on Transformations in Fe-9 </a:t>
            </a:r>
            <a:r>
              <a:rPr lang="en-US" sz="800" i="1" dirty="0" err="1"/>
              <a:t>Pct</a:t>
            </a:r>
            <a:r>
              <a:rPr lang="en-US" sz="800" i="1" dirty="0"/>
              <a:t> Ni Steel, Metallurgical and Materials Transactions A, Volume 45A, December 2014, pp. 5982 -  5989.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1881809" y="341862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 ideal welding consumable for Naval structures should have utility in thin and thick sections and out-of-position welding (i.e., cooling rate insensitive)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stable </a:t>
            </a:r>
            <a:r>
              <a:rPr lang="en-US" dirty="0" smtClean="0"/>
              <a:t>on-cooling weld </a:t>
            </a:r>
            <a:r>
              <a:rPr lang="en-US" dirty="0"/>
              <a:t>metal transformation observed in the Fe-10Ni steel </a:t>
            </a:r>
            <a:r>
              <a:rPr lang="en-US" dirty="0" smtClean="0"/>
              <a:t>provides an intriguing starting </a:t>
            </a:r>
            <a:r>
              <a:rPr lang="en-US" dirty="0"/>
              <a:t>point for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52079"/>
              </p:ext>
            </p:extLst>
          </p:nvPr>
        </p:nvGraphicFramePr>
        <p:xfrm>
          <a:off x="8305910" y="2545999"/>
          <a:ext cx="1842135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Element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j-lt"/>
                        </a:rPr>
                        <a:t>Wt</a:t>
                      </a:r>
                      <a:r>
                        <a:rPr lang="en-US" sz="1400" b="1" dirty="0" smtClean="0">
                          <a:latin typeface="+mj-lt"/>
                        </a:rPr>
                        <a:t>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0.125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Ni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10.0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Mo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1.00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0.15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Ti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0.05 max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Nb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0.05 max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0.005 max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0.002 max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Fe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Rem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048554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002A58"/>
                </a:solidFill>
              </a:rPr>
              <a:t>Approach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1809" y="1136362"/>
            <a:ext cx="84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Partnering with Carpenter Technology Corporation [16], a feasibility study was established to design, manufacture, and test a series of high-strength steel solid wire welding electrode formulations based on a nominal Fe-10Ni plate compositional system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1810" y="2368938"/>
            <a:ext cx="59032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typical Fe-10Ni formulation was used as an </a:t>
            </a:r>
            <a:r>
              <a:rPr lang="en-US" dirty="0" smtClean="0"/>
              <a:t>entry point </a:t>
            </a:r>
            <a:r>
              <a:rPr lang="en-US" dirty="0"/>
              <a:t>for the study </a:t>
            </a:r>
            <a:r>
              <a:rPr lang="en-US" dirty="0" smtClean="0"/>
              <a:t>(</a:t>
            </a:r>
            <a:r>
              <a:rPr lang="en-US" i="1" dirty="0" smtClean="0"/>
              <a:t>table</a:t>
            </a:r>
            <a:r>
              <a:rPr lang="en-US" dirty="0" smtClean="0"/>
              <a:t>)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Notable absence of characteristic deoxidizing elements used in welding consumables (e.g., Si and </a:t>
            </a:r>
            <a:r>
              <a:rPr lang="en-US" sz="1600" dirty="0" err="1"/>
              <a:t>Mn</a:t>
            </a:r>
            <a:r>
              <a:rPr lang="en-US" sz="1600" dirty="0"/>
              <a:t>)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Carbon content is slightly high for Naval high strength steel welding consumables (e.g., 0.07 wt.% max C for MIL-100S, MIL-120S [17]; 0.12 </a:t>
            </a:r>
            <a:r>
              <a:rPr lang="en-US" sz="1600" dirty="0" err="1"/>
              <a:t>wt</a:t>
            </a:r>
            <a:r>
              <a:rPr lang="en-US" sz="1600" dirty="0"/>
              <a:t>% max for MIL-140S [18])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6595" y="2051697"/>
            <a:ext cx="2576760" cy="6531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sz="1200" b="1" i="1" dirty="0">
                <a:latin typeface="+mn-lt"/>
                <a:ea typeface="+mj-ea"/>
                <a:cs typeface="+mj-cs"/>
              </a:rPr>
              <a:t>Typical Fe-10Ni Steel Chemistry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0482" y="5918184"/>
            <a:ext cx="8320996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sz="800" dirty="0"/>
              <a:t>[16] Navy Cooperative Research and Development Agreement, Welding Consumable Development, NCRADA - NSWCCA - 15 - 213 dated 25 May 2016.</a:t>
            </a:r>
          </a:p>
          <a:p>
            <a:pPr marL="228600" indent="-228600">
              <a:spcAft>
                <a:spcPts val="200"/>
              </a:spcAft>
            </a:pPr>
            <a:r>
              <a:rPr lang="en-US" sz="800" dirty="0"/>
              <a:t>[17] NAVSEA Technical Publication T9074-BC-GIB-010/0200, Filler Materials for Critical Applications: Requirements for Flux-Cored Welding Electrodes, Bare Welding electrodes and Fluxes, and Covered Welding Electrodes for Low-Alloy Steel Applications</a:t>
            </a:r>
          </a:p>
          <a:p>
            <a:pPr marL="228600" indent="-228600"/>
            <a:r>
              <a:rPr lang="en-US" sz="800" dirty="0"/>
              <a:t>[18] MIL-E-24355(SH) Electrodes, Welding, Bare, Solid, Nickel-Manganese-Chromium-Molybdenum Alloy Steel For Producing HY-130 Weldments for As-Welded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728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75129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Electrode Design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81958"/>
              </p:ext>
            </p:extLst>
          </p:nvPr>
        </p:nvGraphicFramePr>
        <p:xfrm>
          <a:off x="2943924" y="1576992"/>
          <a:ext cx="6282185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94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95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Element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Nominal Fe-10Ni Plate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Target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Actual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0.090 -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0.110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0.088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5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</a:rPr>
                        <a:t>Mn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0.50 -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0.70</a:t>
                      </a:r>
                      <a:endParaRPr lang="en-US" sz="14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0.54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0.30 -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0.50</a:t>
                      </a:r>
                      <a:endParaRPr lang="en-US" sz="14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0.004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0.0009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Cr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0.0027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Ni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10.00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9.50 - 10.50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10.40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Mo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1.00 - 1.10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0.10 - 0.20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Ti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0.01 - 0.02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0.018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Al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Cu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0.0079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Nb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0.00029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0.0065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0.0006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0.0005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Zr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0.004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881809" y="1136361"/>
            <a:ext cx="8702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 establish feasibility, a baseline Fe-10Ni steel electrode composition was manufactured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0037" y="5699256"/>
            <a:ext cx="870999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Mn</a:t>
            </a:r>
            <a:r>
              <a:rPr lang="en-US" sz="1600" dirty="0"/>
              <a:t> and Si were added to promote weld pool deoxidation for gas metal arc welding (GMAW)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Carbon range was slightly decreased to enhance weld metal toughness and weldability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573" y="198271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43924" y="1792587"/>
            <a:ext cx="6282185" cy="6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6" y="1227959"/>
            <a:ext cx="3864434" cy="361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11072" r="34762" b="2655"/>
          <a:stretch/>
        </p:blipFill>
        <p:spPr bwMode="auto">
          <a:xfrm>
            <a:off x="6231377" y="1324308"/>
            <a:ext cx="3848802" cy="358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8105330" y="2787375"/>
            <a:ext cx="337456" cy="328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321558" y="2828475"/>
            <a:ext cx="128361" cy="246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48235" y="2897101"/>
            <a:ext cx="1250946" cy="58269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t</a:t>
            </a:r>
            <a:r>
              <a:rPr lang="en-US" sz="1100" baseline="-25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8/5</a:t>
            </a: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 = 64 s</a:t>
            </a:r>
          </a:p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HI = 100 kJ/in.</a:t>
            </a:r>
          </a:p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P/I = 300</a:t>
            </a:r>
            <a:r>
              <a:rPr lang="en-US" sz="1100" dirty="0">
                <a:solidFill>
                  <a:srgbClr val="00183A"/>
                </a:solidFill>
                <a:latin typeface="Calibri"/>
                <a:ea typeface="+mj-ea"/>
                <a:cs typeface="Calibri"/>
              </a:rPr>
              <a:t>°F, 1-in.</a:t>
            </a:r>
            <a:endParaRPr lang="en-US" sz="1100" dirty="0">
              <a:solidFill>
                <a:srgbClr val="00183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24445" y="3052814"/>
            <a:ext cx="1250946" cy="58269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t</a:t>
            </a:r>
            <a:r>
              <a:rPr lang="en-US" sz="1100" baseline="-250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8/5</a:t>
            </a: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 = 16s</a:t>
            </a:r>
          </a:p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HI = 31 kJ/in.</a:t>
            </a:r>
          </a:p>
          <a:p>
            <a:pPr fontAlgn="auto">
              <a:spcAft>
                <a:spcPts val="0"/>
              </a:spcAft>
            </a:pPr>
            <a:r>
              <a:rPr lang="en-US" sz="11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P/I = 100</a:t>
            </a:r>
            <a:r>
              <a:rPr lang="en-US" sz="1100" dirty="0">
                <a:solidFill>
                  <a:srgbClr val="00183A"/>
                </a:solidFill>
                <a:latin typeface="Calibri"/>
                <a:ea typeface="+mj-ea"/>
                <a:cs typeface="Calibri"/>
              </a:rPr>
              <a:t>°F, 1-in.</a:t>
            </a:r>
            <a:endParaRPr lang="en-US" sz="1100" dirty="0">
              <a:solidFill>
                <a:srgbClr val="00183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30704" y="4161667"/>
            <a:ext cx="2022919" cy="35591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 fontAlgn="auto">
              <a:spcAft>
                <a:spcPts val="0"/>
              </a:spcAft>
            </a:pPr>
            <a:r>
              <a:rPr lang="en-US" sz="900" dirty="0">
                <a:solidFill>
                  <a:srgbClr val="00183A"/>
                </a:solidFill>
                <a:latin typeface="+mn-lt"/>
                <a:ea typeface="+mj-ea"/>
                <a:cs typeface="+mj-cs"/>
              </a:rPr>
              <a:t>CCT curve produced by NRL 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723276" y="4087283"/>
            <a:ext cx="20455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/>
              <a:t>* With C and N back diffusion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72279" y="1004802"/>
            <a:ext cx="4293721" cy="4463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i="1" dirty="0" err="1">
                <a:latin typeface="+mn-lt"/>
                <a:ea typeface="+mj-ea"/>
                <a:cs typeface="+mj-cs"/>
              </a:rPr>
              <a:t>Scheil</a:t>
            </a:r>
            <a:r>
              <a:rPr lang="en-US" sz="1400" i="1" dirty="0">
                <a:latin typeface="+mn-lt"/>
                <a:ea typeface="+mj-ea"/>
                <a:cs typeface="+mj-cs"/>
              </a:rPr>
              <a:t> Solidification Simulation*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8918" y="1004802"/>
            <a:ext cx="4293721" cy="4463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400" i="1" dirty="0">
                <a:latin typeface="+mn-lt"/>
                <a:ea typeface="+mj-ea"/>
                <a:cs typeface="+mj-cs"/>
              </a:rPr>
              <a:t>Weld Metal Continuous Cooling Transformation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94670" y="4867277"/>
            <a:ext cx="8363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Fe-10Ni weld metal solidifies as primary austenite (Type A Solidification) remaining austenitic to approximately </a:t>
            </a:r>
            <a:r>
              <a:rPr lang="en-US" sz="1600" dirty="0">
                <a:latin typeface="+mn-lt"/>
              </a:rPr>
              <a:t>350</a:t>
            </a:r>
            <a:r>
              <a:rPr lang="en-US" sz="1600" dirty="0">
                <a:latin typeface="+mn-lt"/>
                <a:cs typeface="Calibri"/>
              </a:rPr>
              <a:t>°C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Calculated solidification temperature range of 134°C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Weld metal on-cooling transformation behavior from austenite is similar to that reported for Fe-9Ni-0.11C steel plate [15], over range of weld metal cooling rates.</a:t>
            </a:r>
            <a:endParaRPr lang="en-US" sz="16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583607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002A58"/>
                </a:solidFill>
              </a:rPr>
              <a:t>Solidification and Transformation</a:t>
            </a:r>
            <a:endParaRPr lang="en-US" i="1" dirty="0">
              <a:solidFill>
                <a:srgbClr val="002A58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3378" y="6393341"/>
            <a:ext cx="809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800" dirty="0"/>
              <a:t>[15] </a:t>
            </a:r>
            <a:r>
              <a:rPr lang="en-US" sz="800" i="1" dirty="0"/>
              <a:t>Fonda, R.W. and </a:t>
            </a:r>
            <a:r>
              <a:rPr lang="en-US" sz="800" i="1" dirty="0" err="1"/>
              <a:t>Spanos</a:t>
            </a:r>
            <a:r>
              <a:rPr lang="en-US" sz="800" i="1" dirty="0"/>
              <a:t>, G., ”Effects of Colling Rate on Transformations in Fe-9 </a:t>
            </a:r>
            <a:r>
              <a:rPr lang="en-US" sz="800" i="1" dirty="0" err="1"/>
              <a:t>Pct</a:t>
            </a:r>
            <a:r>
              <a:rPr lang="en-US" sz="800" i="1" dirty="0"/>
              <a:t> Ni Steel, Metallurgical and Materials Transactions A, Volume 45A, December 2014, pp. 5982 -  5989.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16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8681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Welding Parameters and Destructive Test 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72469"/>
              </p:ext>
            </p:extLst>
          </p:nvPr>
        </p:nvGraphicFramePr>
        <p:xfrm>
          <a:off x="2228807" y="4282695"/>
          <a:ext cx="5731662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6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Weld ID 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Process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YS (0.2%) (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ksi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UTS (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ksi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Percent Elongation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10-10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ME-GMAW-S 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  <a:endParaRPr lang="en-US" sz="12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162</a:t>
                      </a:r>
                      <a:endParaRPr lang="en-US" sz="12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11-01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ME-GTAW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156</a:t>
                      </a:r>
                      <a:endParaRPr lang="en-US" sz="12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183</a:t>
                      </a:r>
                      <a:endParaRPr lang="en-US" sz="12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Design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&gt; 102 </a:t>
                      </a:r>
                      <a:r>
                        <a:rPr lang="en-US" sz="1200" i="1" dirty="0" err="1" smtClean="0">
                          <a:effectLst/>
                          <a:latin typeface="Times New Roman"/>
                          <a:ea typeface="MS Mincho"/>
                        </a:rPr>
                        <a:t>ksi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90393"/>
              </p:ext>
            </p:extLst>
          </p:nvPr>
        </p:nvGraphicFramePr>
        <p:xfrm>
          <a:off x="2230460" y="1278295"/>
          <a:ext cx="7471854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72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19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Weld ID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Welding Process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Shielding Gas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Preheat/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Interpass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Temperature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(°F)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Voltage (V)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Current (Amps)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Travel Speed (IPM)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Heat Input (kJ/in.)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10-10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ME-GMAW-S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M2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2% O</a:t>
                      </a:r>
                      <a:r>
                        <a:rPr lang="en-US" sz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250 - 275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9.7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11-01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ME-GTAW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100%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250 - 275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558" y="2276351"/>
            <a:ext cx="2481227" cy="16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29926" y="2424151"/>
            <a:ext cx="4738074" cy="137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US" sz="1400" dirty="0"/>
              <a:t>Flat position </a:t>
            </a:r>
          </a:p>
          <a:p>
            <a:pPr marL="234950" indent="-234950"/>
            <a:r>
              <a:rPr lang="en-US" sz="1400" dirty="0"/>
              <a:t>Gas metal arc welding - spray</a:t>
            </a:r>
            <a:endParaRPr lang="en-US" sz="1400" dirty="0">
              <a:solidFill>
                <a:srgbClr val="FF0000"/>
              </a:solidFill>
            </a:endParaRPr>
          </a:p>
          <a:p>
            <a:pPr marL="234950" indent="-234950"/>
            <a:r>
              <a:rPr lang="en-US" sz="1400" dirty="0"/>
              <a:t>0.045” wire diameter</a:t>
            </a:r>
            <a:endParaRPr lang="en-US" sz="1400" strike="dblStrike" dirty="0">
              <a:solidFill>
                <a:srgbClr val="FF0000"/>
              </a:solidFill>
            </a:endParaRPr>
          </a:p>
          <a:p>
            <a:pPr marL="234950" indent="-234950"/>
            <a:r>
              <a:rPr lang="en-US" sz="1400" dirty="0"/>
              <a:t>HY-130 base plate</a:t>
            </a:r>
            <a:endParaRPr lang="en-US" sz="1400" dirty="0">
              <a:solidFill>
                <a:srgbClr val="FF0000"/>
              </a:solidFill>
            </a:endParaRPr>
          </a:p>
          <a:p>
            <a:pPr marL="234950" indent="-234950"/>
            <a:r>
              <a:rPr lang="en-US" sz="1400" dirty="0"/>
              <a:t>Wide root gap to minimize base plate dilution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69508"/>
              </p:ext>
            </p:extLst>
          </p:nvPr>
        </p:nvGraphicFramePr>
        <p:xfrm>
          <a:off x="2228808" y="5370691"/>
          <a:ext cx="5255667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4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Weld ID 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Process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Avg. 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</a:rPr>
                        <a:t>Cv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 at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0°F (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</a:rPr>
                        <a:t>ft-lbs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Avg. 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</a:rPr>
                        <a:t>Cv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 at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-60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°F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</a:rPr>
                        <a:t>ft-lbs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10-10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ME-GMAW-S 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11-01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ME-GTAW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153</a:t>
                      </a:r>
                      <a:endParaRPr lang="en-US" sz="12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148</a:t>
                      </a:r>
                      <a:endParaRPr lang="en-US" sz="12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Design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*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60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MS Mincho"/>
                        </a:rPr>
                        <a:t>45</a:t>
                      </a:r>
                      <a:endParaRPr lang="en-US" sz="12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228807" y="39734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latin typeface="+mj-lt"/>
              </a:rPr>
              <a:t>All Weld Metal Tensile Test Results, per AWS B4.0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8807" y="507625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latin typeface="+mj-lt"/>
              </a:rPr>
              <a:t>All Weld Metal Tensile Test Results, per AWS B4.0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0460" y="973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latin typeface="+mj-lt"/>
              </a:rPr>
              <a:t>Test Assembly Welding Parameters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99753" y="4063540"/>
            <a:ext cx="25862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Both GMAW and GTAW weld metals demonstrated </a:t>
            </a:r>
            <a:r>
              <a:rPr lang="en-US" sz="1500" i="1" u="sng" dirty="0"/>
              <a:t>good strength and ductility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GMAW weld metal did not meet </a:t>
            </a:r>
            <a:r>
              <a:rPr lang="en-US" sz="1500" dirty="0" err="1"/>
              <a:t>Cv</a:t>
            </a:r>
            <a:r>
              <a:rPr lang="en-US" sz="1500" dirty="0"/>
              <a:t>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i="1" dirty="0"/>
              <a:t>GTAW weld metal </a:t>
            </a:r>
            <a:r>
              <a:rPr lang="en-US" sz="1500" b="1" i="1" dirty="0" err="1"/>
              <a:t>Cv</a:t>
            </a:r>
            <a:r>
              <a:rPr lang="en-US" sz="1500" b="1" i="1" dirty="0"/>
              <a:t> values were excellent </a:t>
            </a:r>
          </a:p>
        </p:txBody>
      </p:sp>
    </p:spTree>
    <p:extLst>
      <p:ext uri="{BB962C8B-B14F-4D97-AF65-F5344CB8AC3E}">
        <p14:creationId xmlns:p14="http://schemas.microsoft.com/office/powerpoint/2010/main" val="28190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5F87-652D-432C-A5F9-CF199024AF5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38375"/>
              </p:ext>
            </p:extLst>
          </p:nvPr>
        </p:nvGraphicFramePr>
        <p:xfrm>
          <a:off x="1998759" y="1253309"/>
          <a:ext cx="4933264" cy="4321044"/>
        </p:xfrm>
        <a:graphic>
          <a:graphicData uri="http://schemas.openxmlformats.org/drawingml/2006/table">
            <a:tbl>
              <a:tblPr firstRow="1" firstCol="1" bandRow="1"/>
              <a:tblGrid>
                <a:gridCol w="96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696">
                <a:tc row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Element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MS Mincho"/>
                        </a:rPr>
                        <a:t>Electrode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Base</a:t>
                      </a:r>
                      <a:r>
                        <a:rPr lang="en-US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line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 Weld</a:t>
                      </a:r>
                      <a:r>
                        <a:rPr lang="en-US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 Metal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Actual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10-10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GMAW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11-01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GTAW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 New Roman"/>
                          <a:ea typeface="Times New Roman"/>
                        </a:rPr>
                        <a:t>0.088</a:t>
                      </a:r>
                      <a:endParaRPr lang="en-US" sz="1400" i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0.070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0.075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Mn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0.54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0.540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0.570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0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0.34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0.40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0.004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0.004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0.0009 </a:t>
                      </a:r>
                      <a:r>
                        <a:rPr lang="en-US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0.001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0.001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Cr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0.0027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0.033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0.052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10.40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9.95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10.10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1.08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1.01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Ti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0.018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0.014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0.007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0.011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Cu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0.0079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0.022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0.014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Nb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0.006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0.00029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0.00005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DNR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0.0065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0.026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0.005</a:t>
                      </a:r>
                      <a:endParaRPr lang="en-US" sz="14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0.0006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0.0012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DNR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0.0005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0.0005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0.0008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Zr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0.004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0.002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0.003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84300" marR="8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92696" y="14514"/>
            <a:ext cx="8072924" cy="88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83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83A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183A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>
                <a:solidFill>
                  <a:srgbClr val="002A58"/>
                </a:solidFill>
              </a:rPr>
              <a:t>Weld Metal Chemistries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1421" y="1133563"/>
            <a:ext cx="331152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Both GMAW and GTAW weld metals showed a slight decrease in C and increase in Cr and Cu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C loss likely attributed in part to  disassociation of the O</a:t>
            </a:r>
            <a:r>
              <a:rPr lang="en-US" sz="1400" baseline="-25000" dirty="0"/>
              <a:t>2</a:t>
            </a:r>
            <a:r>
              <a:rPr lang="en-US" sz="1400" dirty="0"/>
              <a:t> molecules in the arc and re-association with C elements in the molten weld pool to make CO and CO</a:t>
            </a:r>
            <a:r>
              <a:rPr lang="en-US" sz="1400" baseline="-25000" dirty="0"/>
              <a:t>2</a:t>
            </a:r>
            <a:r>
              <a:rPr lang="en-US" sz="1400" dirty="0"/>
              <a:t> gases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Cr and Cu additions likely due to HY-130 base plate dilution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Slight Si decrease in the GMAW weld due to deoxidation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GTAW weld metal showed very low weld metal oxygen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GMAW weld metal oxygen slightly high, relative for the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8759" y="5574745"/>
            <a:ext cx="2094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DNR = Did not report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97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derock W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1" i="1" u="none" strike="noStrike" kern="1200" cap="none" spc="0" normalizeH="0" baseline="0" noProof="0" dirty="0" smtClean="0">
            <a:ln>
              <a:noFill/>
            </a:ln>
            <a:solidFill>
              <a:srgbClr val="00183A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21600</TotalTime>
  <Words>2770</Words>
  <Application>Microsoft Office PowerPoint</Application>
  <PresentationFormat>Widescreen</PresentationFormat>
  <Paragraphs>694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MS Mincho</vt:lpstr>
      <vt:lpstr>Times New Roman</vt:lpstr>
      <vt:lpstr>Wingdings</vt:lpstr>
      <vt:lpstr>Office Theme</vt:lpstr>
      <vt:lpstr>Fe-Ni Steel Welding Consumable Development for High-Strength, Low Service Temperature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gloria.patterson</dc:creator>
  <cp:lastModifiedBy>ITOPS</cp:lastModifiedBy>
  <cp:revision>595</cp:revision>
  <cp:lastPrinted>2017-10-24T15:25:57Z</cp:lastPrinted>
  <dcterms:created xsi:type="dcterms:W3CDTF">2011-02-16T20:33:33Z</dcterms:created>
  <dcterms:modified xsi:type="dcterms:W3CDTF">2019-03-14T11:42:40Z</dcterms:modified>
</cp:coreProperties>
</file>